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7519362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014650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3798644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851471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6337310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6343987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474242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24201677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8489810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910825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9994976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F3E3E51-4E30-4290-A049-6D7A9A0CA810}" type="datetime1">
              <a:rPr lang="ar-SA" smtClean="0">
                <a:solidFill>
                  <a:srgbClr val="000000">
                    <a:tint val="75000"/>
                  </a:srgbClr>
                </a:solidFill>
              </a:rPr>
              <a:pPr/>
              <a:t>21/01/1437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890697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D58687-49A1-4828-93CC-1D811ED202DD}" type="datetime1">
              <a:rPr lang="ar-SA" smtClean="0">
                <a:solidFill>
                  <a:srgbClr val="000000">
                    <a:tint val="75000"/>
                  </a:srgbClr>
                </a:solidFill>
              </a:rPr>
              <a:pPr/>
              <a:t>21/01/1437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522123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EDE8BBD-7425-4A30-B2F2-4481026B8FB0}" type="datetime1">
              <a:rPr lang="ar-SA" smtClean="0">
                <a:solidFill>
                  <a:srgbClr val="000000">
                    <a:tint val="75000"/>
                  </a:srgbClr>
                </a:solidFill>
              </a:rPr>
              <a:pPr/>
              <a:t>21/01/1437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027322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ECEE433-0DFD-4DAD-A113-2A5710E36A05}" type="datetime1">
              <a:rPr lang="ar-SA" smtClean="0">
                <a:solidFill>
                  <a:srgbClr val="000000">
                    <a:tint val="75000"/>
                  </a:srgbClr>
                </a:solidFill>
              </a:rPr>
              <a:pPr/>
              <a:t>21/01/1437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994889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7EB5365-C7BD-4F1E-8FA2-830861CA3E3A}" type="datetime1">
              <a:rPr lang="ar-SA" smtClean="0">
                <a:solidFill>
                  <a:srgbClr val="000000">
                    <a:tint val="75000"/>
                  </a:srgbClr>
                </a:solidFill>
              </a:rPr>
              <a:pPr/>
              <a:t>21/01/1437</a:t>
            </a:fld>
            <a:endParaRPr lang="ar-SA">
              <a:solidFill>
                <a:srgbClr val="000000">
                  <a:tint val="75000"/>
                </a:srgbClr>
              </a:solidFill>
            </a:endParaRPr>
          </a:p>
        </p:txBody>
      </p:sp>
      <p:sp>
        <p:nvSpPr>
          <p:cNvPr id="8" name="عنصر نائب للتذييل 7"/>
          <p:cNvSpPr>
            <a:spLocks noGrp="1"/>
          </p:cNvSpPr>
          <p:nvPr>
            <p:ph type="ftr" sz="quarter" idx="11"/>
          </p:nvPr>
        </p:nvSpPr>
        <p:spPr/>
        <p:txBody>
          <a:bodyPr/>
          <a:lstStyle/>
          <a:p>
            <a:endParaRPr lang="ar-SA">
              <a:solidFill>
                <a:srgbClr val="000000">
                  <a:tint val="75000"/>
                </a:srgb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928142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335A806-2551-43D3-844F-2F4175D6B2B3}" type="datetime1">
              <a:rPr lang="ar-SA" smtClean="0">
                <a:solidFill>
                  <a:srgbClr val="000000">
                    <a:tint val="75000"/>
                  </a:srgbClr>
                </a:solidFill>
              </a:rPr>
              <a:pPr/>
              <a:t>21/01/1437</a:t>
            </a:fld>
            <a:endParaRPr lang="ar-SA">
              <a:solidFill>
                <a:srgbClr val="000000">
                  <a:tint val="75000"/>
                </a:srgbClr>
              </a:solidFill>
            </a:endParaRPr>
          </a:p>
        </p:txBody>
      </p:sp>
      <p:sp>
        <p:nvSpPr>
          <p:cNvPr id="4" name="عنصر نائب للتذييل 3"/>
          <p:cNvSpPr>
            <a:spLocks noGrp="1"/>
          </p:cNvSpPr>
          <p:nvPr>
            <p:ph type="ftr" sz="quarter" idx="11"/>
          </p:nvPr>
        </p:nvSpPr>
        <p:spPr/>
        <p:txBody>
          <a:bodyPr/>
          <a:lstStyle/>
          <a:p>
            <a:endParaRPr lang="ar-SA">
              <a:solidFill>
                <a:srgbClr val="000000">
                  <a:tint val="75000"/>
                </a:srgb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740762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677586C-6742-4CD3-A178-F78100305E46}" type="datetime1">
              <a:rPr lang="ar-SA" smtClean="0">
                <a:solidFill>
                  <a:srgbClr val="000000">
                    <a:tint val="75000"/>
                  </a:srgbClr>
                </a:solidFill>
              </a:rPr>
              <a:pPr/>
              <a:t>21/01/1437</a:t>
            </a:fld>
            <a:endParaRPr lang="ar-SA">
              <a:solidFill>
                <a:srgbClr val="000000">
                  <a:tint val="75000"/>
                </a:srgbClr>
              </a:solidFill>
            </a:endParaRPr>
          </a:p>
        </p:txBody>
      </p:sp>
      <p:sp>
        <p:nvSpPr>
          <p:cNvPr id="3" name="عنصر نائب للتذييل 2"/>
          <p:cNvSpPr>
            <a:spLocks noGrp="1"/>
          </p:cNvSpPr>
          <p:nvPr>
            <p:ph type="ftr" sz="quarter" idx="11"/>
          </p:nvPr>
        </p:nvSpPr>
        <p:spPr/>
        <p:txBody>
          <a:bodyPr/>
          <a:lstStyle/>
          <a:p>
            <a:endParaRPr lang="ar-SA">
              <a:solidFill>
                <a:srgbClr val="000000">
                  <a:tint val="75000"/>
                </a:srgb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85026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5398BAA-DD51-4F79-ADAA-829AEF46A866}" type="datetime1">
              <a:rPr lang="ar-SA" smtClean="0">
                <a:solidFill>
                  <a:srgbClr val="000000">
                    <a:tint val="75000"/>
                  </a:srgbClr>
                </a:solidFill>
              </a:rPr>
              <a:pPr/>
              <a:t>21/01/1437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811864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9C910B6-97B1-4E81-B484-4AECD5CEC6BC}" type="datetime1">
              <a:rPr lang="ar-SA" smtClean="0">
                <a:solidFill>
                  <a:srgbClr val="000000">
                    <a:tint val="75000"/>
                  </a:srgbClr>
                </a:solidFill>
              </a:rPr>
              <a:pPr/>
              <a:t>21/01/1437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892372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DBA2A2B-CD95-4CA3-BBC7-712E5700BAD1}" type="datetime1">
              <a:rPr lang="ar-SA" smtClean="0">
                <a:solidFill>
                  <a:srgbClr val="000000">
                    <a:tint val="75000"/>
                  </a:srgbClr>
                </a:solidFill>
              </a:rPr>
              <a:pPr/>
              <a:t>21/01/1437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316497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35833B8-3A2A-427E-9A90-0EA2524691E8}" type="datetime1">
              <a:rPr lang="ar-SA" smtClean="0">
                <a:solidFill>
                  <a:srgbClr val="000000">
                    <a:tint val="75000"/>
                  </a:srgbClr>
                </a:solidFill>
              </a:rPr>
              <a:pPr/>
              <a:t>21/01/1437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3596060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4242DF7C-BFEA-4B6F-9D80-28AEBAB25677}" type="datetime1">
              <a:rPr lang="ar-SA">
                <a:solidFill>
                  <a:srgbClr val="C5D1D7">
                    <a:shade val="90000"/>
                  </a:srgbClr>
                </a:solidFill>
              </a:rPr>
              <a:pPr>
                <a:defRPr/>
              </a:pPr>
              <a:t>21/01/1437</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AD82C1F6-E612-4664-9529-E9DC10983EC9}"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72811111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F479F91B-CA61-468A-8DD6-B17760AAB482}" type="datetime1">
              <a:rPr lang="ar-SA">
                <a:solidFill>
                  <a:srgbClr val="646B86">
                    <a:shade val="90000"/>
                  </a:srgbClr>
                </a:solidFill>
              </a:rPr>
              <a:pPr>
                <a:defRPr/>
              </a:pPr>
              <a:t>21/01/1437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74ED711B-C9D8-4ECD-A7D4-35E4F2A6EDF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802082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3A717662-2CD5-49FF-8632-30AF9CE96CE8}" type="datetime1">
              <a:rPr lang="ar-SA">
                <a:solidFill>
                  <a:srgbClr val="C5D1D7">
                    <a:shade val="90000"/>
                  </a:srgbClr>
                </a:solidFill>
              </a:rPr>
              <a:pPr>
                <a:defRPr/>
              </a:pPr>
              <a:t>21/01/1437</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E7B9EFA2-A85B-44F1-9A56-0088DE82DFC6}"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428853528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47424225-5710-434A-B18D-AC73F62D6EF8}" type="datetime1">
              <a:rPr lang="ar-SA">
                <a:solidFill>
                  <a:srgbClr val="646B86">
                    <a:shade val="90000"/>
                  </a:srgbClr>
                </a:solidFill>
              </a:rPr>
              <a:pPr>
                <a:defRPr/>
              </a:pPr>
              <a:t>21/01/1437</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0B4F7C9A-3E0E-4CF5-8D4B-373EEE7DB10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714284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2DDD9694-3E58-4242-83EA-A89248E9C029}" type="datetime1">
              <a:rPr lang="ar-SA">
                <a:solidFill>
                  <a:srgbClr val="646B86">
                    <a:shade val="90000"/>
                  </a:srgbClr>
                </a:solidFill>
              </a:rPr>
              <a:pPr>
                <a:defRPr/>
              </a:pPr>
              <a:t>21/01/1437</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E1338F7D-A0E4-4F68-8413-4E1E44AFCBA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452045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DADB9A08-AD2E-426B-B77A-A687B107FFD6}" type="datetime1">
              <a:rPr lang="ar-SA">
                <a:solidFill>
                  <a:srgbClr val="646B86">
                    <a:shade val="90000"/>
                  </a:srgbClr>
                </a:solidFill>
              </a:rPr>
              <a:pPr>
                <a:defRPr/>
              </a:pPr>
              <a:t>21/01/1437</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35C98B84-2F13-4E08-A729-80A3D2E50EF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299786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E8D90F37-653D-4E17-B612-A156DA2A4A4F}" type="datetime1">
              <a:rPr lang="ar-SA">
                <a:solidFill>
                  <a:srgbClr val="646B86">
                    <a:shade val="90000"/>
                  </a:srgbClr>
                </a:solidFill>
              </a:rPr>
              <a:pPr>
                <a:defRPr/>
              </a:pPr>
              <a:t>21/01/1437</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BD34E737-007A-4AC0-97D1-10A0D44CDE8A}"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8230776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5D966E9-423E-40F9-925A-651DD6ED2904}" type="datetime1">
              <a:rPr lang="ar-SA">
                <a:solidFill>
                  <a:srgbClr val="646B86">
                    <a:shade val="90000"/>
                  </a:srgbClr>
                </a:solidFill>
              </a:rPr>
              <a:pPr>
                <a:defRPr/>
              </a:pPr>
              <a:t>21/01/1437</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0D2D6A90-8975-42F7-BA5C-8E6ACA2BD23A}"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9448402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7D840396-7FF0-4668-8CC2-03A0BF7F34D1}" type="datetime1">
              <a:rPr lang="ar-SA">
                <a:solidFill>
                  <a:srgbClr val="646B86">
                    <a:shade val="90000"/>
                  </a:srgbClr>
                </a:solidFill>
              </a:rPr>
              <a:pPr>
                <a:defRPr/>
              </a:pPr>
              <a:t>21/01/1437</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F451DFC9-1977-46AE-98FD-553766F92A0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137081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451A0F35-C760-44DF-8803-54B476C18E5E}" type="datetime1">
              <a:rPr lang="ar-SA">
                <a:solidFill>
                  <a:srgbClr val="646B86">
                    <a:shade val="90000"/>
                  </a:srgbClr>
                </a:solidFill>
              </a:rPr>
              <a:pPr>
                <a:defRPr/>
              </a:pPr>
              <a:t>21/01/1437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2832D508-C533-4606-8319-DEBDD1FB34A0}"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7172105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08614F5A-65A6-4624-97ED-D8F1DA419E4E}" type="datetime1">
              <a:rPr lang="ar-SA">
                <a:solidFill>
                  <a:srgbClr val="646B86">
                    <a:shade val="90000"/>
                  </a:srgbClr>
                </a:solidFill>
              </a:rPr>
              <a:pPr>
                <a:defRPr/>
              </a:pPr>
              <a:t>21/01/1437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DA966644-C521-4FD2-8D5F-FF39A22E1D00}"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08612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21/01/1437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518019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FBCCB30-E62D-45D7-9113-C968999F6A45}" type="datetime1">
              <a:rPr lang="ar-SA" smtClean="0">
                <a:solidFill>
                  <a:srgbClr val="000000">
                    <a:tint val="75000"/>
                  </a:srgbClr>
                </a:solidFill>
              </a:rPr>
              <a:pPr/>
              <a:t>21/01/1437</a:t>
            </a:fld>
            <a:endParaRPr lang="ar-SA">
              <a:solidFill>
                <a:srgbClr val="000000">
                  <a:tint val="75000"/>
                </a:srgb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srgbClr val="000000">
                  <a:tint val="75000"/>
                </a:srgb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37659678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570CBF9D-A864-4464-9592-87BE4108E4EB}" type="datetime1">
              <a:rPr lang="ar-SA">
                <a:solidFill>
                  <a:srgbClr val="646B86">
                    <a:shade val="90000"/>
                  </a:srgbClr>
                </a:solidFill>
                <a:latin typeface="Arial" pitchFamily="34" charset="0"/>
              </a:rPr>
              <a:pPr fontAlgn="base">
                <a:spcBef>
                  <a:spcPct val="0"/>
                </a:spcBef>
                <a:spcAft>
                  <a:spcPct val="0"/>
                </a:spcAft>
                <a:defRPr/>
              </a:pPr>
              <a:t>21/01/1437</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EBDB82B0-8DD6-43BA-ADAA-DC3A7031721F}"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14287950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596.photobucket.com/albums/tt49/www-jsoftj-com/100photoislamic70.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528" y="1916831"/>
            <a:ext cx="8712968" cy="294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522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pharma.sa/public/addon/images/welcom_ar.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576" y="692696"/>
            <a:ext cx="7363916" cy="5736105"/>
          </a:xfrm>
          <a:prstGeom prst="rect">
            <a:avLst/>
          </a:prstGeom>
          <a:noFill/>
          <a:extLst>
            <a:ext uri="{909E8E84-426E-40DD-AFC4-6F175D3DCCD1}">
              <a14:hiddenFill xmlns:a14="http://schemas.microsoft.com/office/drawing/2010/main">
                <a:solidFill>
                  <a:srgbClr val="FFFFFF"/>
                </a:solidFill>
              </a14:hiddenFill>
            </a:ext>
          </a:extLst>
        </p:spPr>
      </p:pic>
      <p:sp>
        <p:nvSpPr>
          <p:cNvPr id="2" name="عنصر نائب لرقم الشريحة 1"/>
          <p:cNvSpPr>
            <a:spLocks noGrp="1"/>
          </p:cNvSpPr>
          <p:nvPr>
            <p:ph type="sldNum" sz="quarter" idx="12"/>
          </p:nvPr>
        </p:nvSpPr>
        <p:spPr/>
        <p:txBody>
          <a:bodyPr/>
          <a:lstStyle/>
          <a:p>
            <a:fld id="{0B34F065-1154-456A-91E3-76DE8E75E17B}" type="slidenum">
              <a:rPr lang="ar-SA" smtClean="0">
                <a:solidFill>
                  <a:srgbClr val="000000">
                    <a:tint val="75000"/>
                  </a:srgbClr>
                </a:solidFill>
              </a:rPr>
              <a:pPr/>
              <a:t>2</a:t>
            </a:fld>
            <a:endParaRPr lang="ar-SA">
              <a:solidFill>
                <a:srgbClr val="000000">
                  <a:tint val="75000"/>
                </a:srgbClr>
              </a:solidFill>
            </a:endParaRPr>
          </a:p>
        </p:txBody>
      </p:sp>
    </p:spTree>
    <p:extLst>
      <p:ext uri="{BB962C8B-B14F-4D97-AF65-F5344CB8AC3E}">
        <p14:creationId xmlns:p14="http://schemas.microsoft.com/office/powerpoint/2010/main" val="1162502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96752"/>
            <a:ext cx="8496944" cy="3277820"/>
          </a:xfrm>
          <a:prstGeom prst="rect">
            <a:avLst/>
          </a:prstGeom>
        </p:spPr>
        <p:txBody>
          <a:bodyPr wrap="square">
            <a:spAutoFit/>
          </a:bodyPr>
          <a:lstStyle/>
          <a:p>
            <a:pPr algn="ctr">
              <a:lnSpc>
                <a:spcPct val="150000"/>
              </a:lnSpc>
            </a:pPr>
            <a:r>
              <a:rPr lang="ar-SA" sz="7200" b="1" dirty="0">
                <a:solidFill>
                  <a:srgbClr val="FF0000"/>
                </a:solidFill>
                <a:cs typeface="PT Bold Mirror" pitchFamily="2" charset="-78"/>
              </a:rPr>
              <a:t>المحاضرة </a:t>
            </a:r>
            <a:r>
              <a:rPr lang="ar-SA" sz="7200" b="1" dirty="0" smtClean="0">
                <a:solidFill>
                  <a:srgbClr val="FF0000"/>
                </a:solidFill>
                <a:cs typeface="PT Bold Mirror" pitchFamily="2" charset="-78"/>
              </a:rPr>
              <a:t>العاشرة</a:t>
            </a:r>
          </a:p>
          <a:p>
            <a:pPr algn="ctr">
              <a:lnSpc>
                <a:spcPct val="150000"/>
              </a:lnSpc>
            </a:pPr>
            <a:r>
              <a:rPr lang="ar-SA" sz="7200" b="1" dirty="0" smtClean="0">
                <a:solidFill>
                  <a:srgbClr val="FF0000"/>
                </a:solidFill>
                <a:cs typeface="PT Bold Mirror" pitchFamily="2" charset="-78"/>
              </a:rPr>
              <a:t>الثالثة بث مباشر</a:t>
            </a:r>
            <a:endParaRPr lang="ar-SA" sz="7200" b="1" dirty="0">
              <a:solidFill>
                <a:srgbClr val="FF0000"/>
              </a:solidFill>
              <a:cs typeface="PT Bold Mirror" pitchFamily="2" charset="-78"/>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srgbClr val="000000">
                    <a:tint val="75000"/>
                  </a:srgbClr>
                </a:solidFill>
              </a:rPr>
              <a:pPr/>
              <a:t>3</a:t>
            </a:fld>
            <a:endParaRPr lang="ar-SA">
              <a:solidFill>
                <a:srgbClr val="000000">
                  <a:tint val="75000"/>
                </a:srgbClr>
              </a:solidFill>
            </a:endParaRPr>
          </a:p>
        </p:txBody>
      </p:sp>
    </p:spTree>
    <p:extLst>
      <p:ext uri="{BB962C8B-B14F-4D97-AF65-F5344CB8AC3E}">
        <p14:creationId xmlns:p14="http://schemas.microsoft.com/office/powerpoint/2010/main" val="3137708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1"/>
          <p:cNvSpPr>
            <a:spLocks noChangeArrowheads="1"/>
          </p:cNvSpPr>
          <p:nvPr/>
        </p:nvSpPr>
        <p:spPr bwMode="auto">
          <a:xfrm>
            <a:off x="0" y="470108"/>
            <a:ext cx="9001125" cy="7048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القسم الرابع: زكاة عروض التجارة : </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تعتبر عروض التجارة أوسع الأموال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الزكوية</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 فيدخل فيها كل السلع التي يتخذها الناس لطلب الربح بالبيع . كالعقارات ، و المواد الغذائية ، والأثاث، و الآلات ، و الملابس ، وغير ذلك من أصناف الأموال التجارية . أما ما أُعد للتأجير كالعمائر التي يؤجرها أصحابها ، والمعدات التي تؤجر أو تستعمل من قبل أصحابها ، فهذه لا زكاة فيها مهما بلغت قيمتها ، و إنما ينظر إلى أجرتها فإن حال الحول على ما يساوي نصاباً أخرجت زكاته ، وهذا ما أفتت به اللجنة الدائمة للبحوث العلمية و الإفتاء .</a:t>
            </a:r>
          </a:p>
          <a:p>
            <a:pPr indent="457200" algn="just"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حكم زكاة عروض التجارة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تجب الزكاة في عروض التجارة ، عند جمهور العلماء. ومن أدلة وجوبها قوله تعالي : </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يَا أَيُّهَا الَّذِينَ آمَنُوا أَنْفِقُوا مِنْ طَيِّبَاتِ مَا كَسَبْتُمْ وَمِمَّا أَخْرَجْنَا لَكُمْ مِنَ الأَرْضِ وَلا تَيَمَّمُوا الْخَبِيثَ مِنْهُ تُنْفِقُونَ وَلَسْتُمْ بِآخِذِيهِ إِلاَّ أَنْ تُغْمِضُوا فِيهِ وَاعْلَمُوا أَنَّ اللَّهَ غَنِيٌّ حَمِيدٌ</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 البقرة 267).</a:t>
            </a: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وقوله تعالى </a:t>
            </a: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خُذْ مِنْ أَمْوَالِهِمْ صَدَقَةً تُطَهِّرُهُمْ وَتُزَكِّيهِمْ بِهَا وَصَلِّ عَلَيْهِمْ إِنَّ صَلَاتَكَ سَكَنٌ لَهُمْ  وَاللَّهُ سَمِيعٌ عَلِيمٌ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التوبة 103)  فعروض التجارة تدخل في عموم الأموال و الكسب المذكور في  الآيتين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37F76FDA-4052-423F-8A1B-DFAE10FE5632}" type="slidenum">
              <a:rPr lang="ar-SA" smtClean="0">
                <a:solidFill>
                  <a:srgbClr val="646B86">
                    <a:shade val="90000"/>
                  </a:srgbClr>
                </a:solidFill>
              </a:rPr>
              <a:pPr>
                <a:defRPr/>
              </a:pPr>
              <a:t>4</a:t>
            </a:fld>
            <a:endParaRPr lang="ar-SA">
              <a:solidFill>
                <a:srgbClr val="646B86">
                  <a:shade val="90000"/>
                </a:srgbClr>
              </a:solidFill>
            </a:endParaRPr>
          </a:p>
        </p:txBody>
      </p:sp>
    </p:spTree>
    <p:extLst>
      <p:ext uri="{BB962C8B-B14F-4D97-AF65-F5344CB8AC3E}">
        <p14:creationId xmlns:p14="http://schemas.microsoft.com/office/powerpoint/2010/main" val="248505265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63842">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63842">
                                            <p:txEl>
                                              <p:pRg st="0" end="0"/>
                                            </p:txEl>
                                          </p:spTgt>
                                        </p:tgtEl>
                                        <p:attrNameLst>
                                          <p:attrName>ppt_x</p:attrName>
                                        </p:attrNameLst>
                                      </p:cBhvr>
                                    </p:anim>
                                    <p:anim from="0" to="-1.0" calcmode="lin" valueType="num">
                                      <p:cBhvr>
                                        <p:cTn id="8" dur="200" decel="50000" autoRev="1" fill="hold">
                                          <p:stCondLst>
                                            <p:cond delay="600"/>
                                          </p:stCondLst>
                                        </p:cTn>
                                        <p:tgtEl>
                                          <p:spTgt spid="163842">
                                            <p:txEl>
                                              <p:pRg st="0" end="0"/>
                                            </p:txEl>
                                          </p:spTgt>
                                        </p:tgtEl>
                                        <p:attrNameLst>
                                          <p:attrName>xshear</p:attrName>
                                        </p:attrNameLst>
                                      </p:cBhvr>
                                    </p:anim>
                                    <p:animScale>
                                      <p:cBhvr>
                                        <p:cTn id="9" dur="200" decel="100000" autoRev="1" fill="hold">
                                          <p:stCondLst>
                                            <p:cond delay="600"/>
                                          </p:stCondLst>
                                        </p:cTn>
                                        <p:tgtEl>
                                          <p:spTgt spid="163842">
                                            <p:txEl>
                                              <p:pRg st="0" end="0"/>
                                            </p:txEl>
                                          </p:spTgt>
                                        </p:tgtEl>
                                      </p:cBhvr>
                                      <p:from x="100000" y="100000"/>
                                      <p:to x="80000" y="100000"/>
                                    </p:animScale>
                                    <p:anim by="(#ppt_h/3+#ppt_w*0.1)" calcmode="lin" valueType="num">
                                      <p:cBhvr additive="sum">
                                        <p:cTn id="10" dur="200" decel="100000" autoRev="1" fill="hold">
                                          <p:stCondLst>
                                            <p:cond delay="600"/>
                                          </p:stCondLst>
                                        </p:cTn>
                                        <p:tgtEl>
                                          <p:spTgt spid="163842">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63842">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63842">
                                            <p:txEl>
                                              <p:pRg st="1" end="1"/>
                                            </p:txEl>
                                          </p:spTgt>
                                        </p:tgtEl>
                                        <p:attrNameLst>
                                          <p:attrName>ppt_x</p:attrName>
                                        </p:attrNameLst>
                                      </p:cBhvr>
                                    </p:anim>
                                    <p:anim from="0" to="-1.0" calcmode="lin" valueType="num">
                                      <p:cBhvr>
                                        <p:cTn id="14" dur="200" decel="50000" autoRev="1" fill="hold">
                                          <p:stCondLst>
                                            <p:cond delay="600"/>
                                          </p:stCondLst>
                                        </p:cTn>
                                        <p:tgtEl>
                                          <p:spTgt spid="163842">
                                            <p:txEl>
                                              <p:pRg st="1" end="1"/>
                                            </p:txEl>
                                          </p:spTgt>
                                        </p:tgtEl>
                                        <p:attrNameLst>
                                          <p:attrName>xshear</p:attrName>
                                        </p:attrNameLst>
                                      </p:cBhvr>
                                    </p:anim>
                                    <p:animScale>
                                      <p:cBhvr>
                                        <p:cTn id="15" dur="200" decel="100000" autoRev="1" fill="hold">
                                          <p:stCondLst>
                                            <p:cond delay="600"/>
                                          </p:stCondLst>
                                        </p:cTn>
                                        <p:tgtEl>
                                          <p:spTgt spid="163842">
                                            <p:txEl>
                                              <p:pRg st="1" end="1"/>
                                            </p:txEl>
                                          </p:spTgt>
                                        </p:tgtEl>
                                      </p:cBhvr>
                                      <p:from x="100000" y="100000"/>
                                      <p:to x="80000" y="100000"/>
                                    </p:animScale>
                                    <p:anim by="(#ppt_h/3+#ppt_w*0.1)" calcmode="lin" valueType="num">
                                      <p:cBhvr additive="sum">
                                        <p:cTn id="16" dur="200" decel="100000" autoRev="1" fill="hold">
                                          <p:stCondLst>
                                            <p:cond delay="600"/>
                                          </p:stCondLst>
                                        </p:cTn>
                                        <p:tgtEl>
                                          <p:spTgt spid="163842">
                                            <p:txEl>
                                              <p:pRg st="1" end="1"/>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6" presetClass="entr" presetSubtype="0" fill="hold" nodeType="clickEffect">
                                  <p:stCondLst>
                                    <p:cond delay="0"/>
                                  </p:stCondLst>
                                  <p:childTnLst>
                                    <p:set>
                                      <p:cBhvr>
                                        <p:cTn id="20" dur="1" fill="hold">
                                          <p:stCondLst>
                                            <p:cond delay="0"/>
                                          </p:stCondLst>
                                        </p:cTn>
                                        <p:tgtEl>
                                          <p:spTgt spid="163842">
                                            <p:txEl>
                                              <p:pRg st="2" end="2"/>
                                            </p:txEl>
                                          </p:spTgt>
                                        </p:tgtEl>
                                        <p:attrNameLst>
                                          <p:attrName>style.visibility</p:attrName>
                                        </p:attrNameLst>
                                      </p:cBhvr>
                                      <p:to>
                                        <p:strVal val="visible"/>
                                      </p:to>
                                    </p:set>
                                    <p:animEffect transition="in" filter="wipe(down)">
                                      <p:cBhvr>
                                        <p:cTn id="21" dur="580">
                                          <p:stCondLst>
                                            <p:cond delay="0"/>
                                          </p:stCondLst>
                                        </p:cTn>
                                        <p:tgtEl>
                                          <p:spTgt spid="163842">
                                            <p:txEl>
                                              <p:pRg st="2" end="2"/>
                                            </p:txEl>
                                          </p:spTgt>
                                        </p:tgtEl>
                                      </p:cBhvr>
                                    </p:animEffect>
                                    <p:anim calcmode="lin" valueType="num">
                                      <p:cBhvr>
                                        <p:cTn id="22" dur="1822" tmFilter="0,0; 0.14,0.36; 0.43,0.73; 0.71,0.91; 1.0,1.0">
                                          <p:stCondLst>
                                            <p:cond delay="0"/>
                                          </p:stCondLst>
                                        </p:cTn>
                                        <p:tgtEl>
                                          <p:spTgt spid="163842">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63842">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63842">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63842">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63842">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163842">
                                            <p:txEl>
                                              <p:pRg st="2" end="2"/>
                                            </p:txEl>
                                          </p:spTgt>
                                        </p:tgtEl>
                                      </p:cBhvr>
                                      <p:to x="100000" y="60000"/>
                                    </p:animScale>
                                    <p:animScale>
                                      <p:cBhvr>
                                        <p:cTn id="28" dur="166" decel="50000">
                                          <p:stCondLst>
                                            <p:cond delay="676"/>
                                          </p:stCondLst>
                                        </p:cTn>
                                        <p:tgtEl>
                                          <p:spTgt spid="163842">
                                            <p:txEl>
                                              <p:pRg st="2" end="2"/>
                                            </p:txEl>
                                          </p:spTgt>
                                        </p:tgtEl>
                                      </p:cBhvr>
                                      <p:to x="100000" y="100000"/>
                                    </p:animScale>
                                    <p:animScale>
                                      <p:cBhvr>
                                        <p:cTn id="29" dur="26">
                                          <p:stCondLst>
                                            <p:cond delay="1312"/>
                                          </p:stCondLst>
                                        </p:cTn>
                                        <p:tgtEl>
                                          <p:spTgt spid="163842">
                                            <p:txEl>
                                              <p:pRg st="2" end="2"/>
                                            </p:txEl>
                                          </p:spTgt>
                                        </p:tgtEl>
                                      </p:cBhvr>
                                      <p:to x="100000" y="80000"/>
                                    </p:animScale>
                                    <p:animScale>
                                      <p:cBhvr>
                                        <p:cTn id="30" dur="166" decel="50000">
                                          <p:stCondLst>
                                            <p:cond delay="1338"/>
                                          </p:stCondLst>
                                        </p:cTn>
                                        <p:tgtEl>
                                          <p:spTgt spid="163842">
                                            <p:txEl>
                                              <p:pRg st="2" end="2"/>
                                            </p:txEl>
                                          </p:spTgt>
                                        </p:tgtEl>
                                      </p:cBhvr>
                                      <p:to x="100000" y="100000"/>
                                    </p:animScale>
                                    <p:animScale>
                                      <p:cBhvr>
                                        <p:cTn id="31" dur="26">
                                          <p:stCondLst>
                                            <p:cond delay="1642"/>
                                          </p:stCondLst>
                                        </p:cTn>
                                        <p:tgtEl>
                                          <p:spTgt spid="163842">
                                            <p:txEl>
                                              <p:pRg st="2" end="2"/>
                                            </p:txEl>
                                          </p:spTgt>
                                        </p:tgtEl>
                                      </p:cBhvr>
                                      <p:to x="100000" y="90000"/>
                                    </p:animScale>
                                    <p:animScale>
                                      <p:cBhvr>
                                        <p:cTn id="32" dur="166" decel="50000">
                                          <p:stCondLst>
                                            <p:cond delay="1668"/>
                                          </p:stCondLst>
                                        </p:cTn>
                                        <p:tgtEl>
                                          <p:spTgt spid="163842">
                                            <p:txEl>
                                              <p:pRg st="2" end="2"/>
                                            </p:txEl>
                                          </p:spTgt>
                                        </p:tgtEl>
                                      </p:cBhvr>
                                      <p:to x="100000" y="100000"/>
                                    </p:animScale>
                                    <p:animScale>
                                      <p:cBhvr>
                                        <p:cTn id="33" dur="26">
                                          <p:stCondLst>
                                            <p:cond delay="1808"/>
                                          </p:stCondLst>
                                        </p:cTn>
                                        <p:tgtEl>
                                          <p:spTgt spid="163842">
                                            <p:txEl>
                                              <p:pRg st="2" end="2"/>
                                            </p:txEl>
                                          </p:spTgt>
                                        </p:tgtEl>
                                      </p:cBhvr>
                                      <p:to x="100000" y="95000"/>
                                    </p:animScale>
                                    <p:animScale>
                                      <p:cBhvr>
                                        <p:cTn id="34" dur="166" decel="50000">
                                          <p:stCondLst>
                                            <p:cond delay="1834"/>
                                          </p:stCondLst>
                                        </p:cTn>
                                        <p:tgtEl>
                                          <p:spTgt spid="163842">
                                            <p:txEl>
                                              <p:pRg st="2" end="2"/>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163842">
                                            <p:txEl>
                                              <p:pRg st="3" end="3"/>
                                            </p:txEl>
                                          </p:spTgt>
                                        </p:tgtEl>
                                        <p:attrNameLst>
                                          <p:attrName>style.visibility</p:attrName>
                                        </p:attrNameLst>
                                      </p:cBhvr>
                                      <p:to>
                                        <p:strVal val="visible"/>
                                      </p:to>
                                    </p:set>
                                    <p:animEffect transition="in" filter="wipe(down)">
                                      <p:cBhvr>
                                        <p:cTn id="37" dur="580">
                                          <p:stCondLst>
                                            <p:cond delay="0"/>
                                          </p:stCondLst>
                                        </p:cTn>
                                        <p:tgtEl>
                                          <p:spTgt spid="163842">
                                            <p:txEl>
                                              <p:pRg st="3" end="3"/>
                                            </p:txEl>
                                          </p:spTgt>
                                        </p:tgtEl>
                                      </p:cBhvr>
                                    </p:animEffect>
                                    <p:anim calcmode="lin" valueType="num">
                                      <p:cBhvr>
                                        <p:cTn id="38" dur="1822" tmFilter="0,0; 0.14,0.36; 0.43,0.73; 0.71,0.91; 1.0,1.0">
                                          <p:stCondLst>
                                            <p:cond delay="0"/>
                                          </p:stCondLst>
                                        </p:cTn>
                                        <p:tgtEl>
                                          <p:spTgt spid="163842">
                                            <p:txEl>
                                              <p:pRg st="3" end="3"/>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63842">
                                            <p:txEl>
                                              <p:pRg st="3" end="3"/>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63842">
                                            <p:txEl>
                                              <p:pRg st="3" end="3"/>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63842">
                                            <p:txEl>
                                              <p:pRg st="3" end="3"/>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63842">
                                            <p:txEl>
                                              <p:pRg st="3" end="3"/>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163842">
                                            <p:txEl>
                                              <p:pRg st="3" end="3"/>
                                            </p:txEl>
                                          </p:spTgt>
                                        </p:tgtEl>
                                      </p:cBhvr>
                                      <p:to x="100000" y="60000"/>
                                    </p:animScale>
                                    <p:animScale>
                                      <p:cBhvr>
                                        <p:cTn id="44" dur="166" decel="50000">
                                          <p:stCondLst>
                                            <p:cond delay="676"/>
                                          </p:stCondLst>
                                        </p:cTn>
                                        <p:tgtEl>
                                          <p:spTgt spid="163842">
                                            <p:txEl>
                                              <p:pRg st="3" end="3"/>
                                            </p:txEl>
                                          </p:spTgt>
                                        </p:tgtEl>
                                      </p:cBhvr>
                                      <p:to x="100000" y="100000"/>
                                    </p:animScale>
                                    <p:animScale>
                                      <p:cBhvr>
                                        <p:cTn id="45" dur="26">
                                          <p:stCondLst>
                                            <p:cond delay="1312"/>
                                          </p:stCondLst>
                                        </p:cTn>
                                        <p:tgtEl>
                                          <p:spTgt spid="163842">
                                            <p:txEl>
                                              <p:pRg st="3" end="3"/>
                                            </p:txEl>
                                          </p:spTgt>
                                        </p:tgtEl>
                                      </p:cBhvr>
                                      <p:to x="100000" y="80000"/>
                                    </p:animScale>
                                    <p:animScale>
                                      <p:cBhvr>
                                        <p:cTn id="46" dur="166" decel="50000">
                                          <p:stCondLst>
                                            <p:cond delay="1338"/>
                                          </p:stCondLst>
                                        </p:cTn>
                                        <p:tgtEl>
                                          <p:spTgt spid="163842">
                                            <p:txEl>
                                              <p:pRg st="3" end="3"/>
                                            </p:txEl>
                                          </p:spTgt>
                                        </p:tgtEl>
                                      </p:cBhvr>
                                      <p:to x="100000" y="100000"/>
                                    </p:animScale>
                                    <p:animScale>
                                      <p:cBhvr>
                                        <p:cTn id="47" dur="26">
                                          <p:stCondLst>
                                            <p:cond delay="1642"/>
                                          </p:stCondLst>
                                        </p:cTn>
                                        <p:tgtEl>
                                          <p:spTgt spid="163842">
                                            <p:txEl>
                                              <p:pRg st="3" end="3"/>
                                            </p:txEl>
                                          </p:spTgt>
                                        </p:tgtEl>
                                      </p:cBhvr>
                                      <p:to x="100000" y="90000"/>
                                    </p:animScale>
                                    <p:animScale>
                                      <p:cBhvr>
                                        <p:cTn id="48" dur="166" decel="50000">
                                          <p:stCondLst>
                                            <p:cond delay="1668"/>
                                          </p:stCondLst>
                                        </p:cTn>
                                        <p:tgtEl>
                                          <p:spTgt spid="163842">
                                            <p:txEl>
                                              <p:pRg st="3" end="3"/>
                                            </p:txEl>
                                          </p:spTgt>
                                        </p:tgtEl>
                                      </p:cBhvr>
                                      <p:to x="100000" y="100000"/>
                                    </p:animScale>
                                    <p:animScale>
                                      <p:cBhvr>
                                        <p:cTn id="49" dur="26">
                                          <p:stCondLst>
                                            <p:cond delay="1808"/>
                                          </p:stCondLst>
                                        </p:cTn>
                                        <p:tgtEl>
                                          <p:spTgt spid="163842">
                                            <p:txEl>
                                              <p:pRg st="3" end="3"/>
                                            </p:txEl>
                                          </p:spTgt>
                                        </p:tgtEl>
                                      </p:cBhvr>
                                      <p:to x="100000" y="95000"/>
                                    </p:animScale>
                                    <p:animScale>
                                      <p:cBhvr>
                                        <p:cTn id="50" dur="166" decel="50000">
                                          <p:stCondLst>
                                            <p:cond delay="1834"/>
                                          </p:stCondLst>
                                        </p:cTn>
                                        <p:tgtEl>
                                          <p:spTgt spid="16384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1"/>
          <p:cNvSpPr>
            <a:spLocks noChangeArrowheads="1"/>
          </p:cNvSpPr>
          <p:nvPr/>
        </p:nvSpPr>
        <p:spPr bwMode="auto">
          <a:xfrm>
            <a:off x="357188" y="285750"/>
            <a:ext cx="8572500" cy="6556375"/>
          </a:xfrm>
          <a:prstGeom prst="rect">
            <a:avLst/>
          </a:prstGeom>
          <a:noFill/>
          <a:ln w="9525">
            <a:noFill/>
            <a:miter lim="800000"/>
            <a:headEnd/>
            <a:tailEnd/>
          </a:ln>
          <a:effectLst/>
        </p:spPr>
        <p:txBody>
          <a:bodyPr anchor="ctr">
            <a:spAutoFit/>
          </a:bodyPr>
          <a:lstStyle/>
          <a:p>
            <a:pPr algn="justLow" eaLnBrk="0" fontAlgn="base" hangingPunct="0">
              <a:spcBef>
                <a:spcPct val="0"/>
              </a:spcBef>
              <a:spcAft>
                <a:spcPct val="0"/>
              </a:spcAft>
              <a:tabLst>
                <a:tab pos="187325" algn="l"/>
              </a:tabLst>
              <a:defRPr/>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شروط وجوب الزكاة في عروض التجارة:</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marL="514350" indent="-514350" algn="justLow" eaLnBrk="0" fontAlgn="base" hangingPunct="0">
              <a:spcBef>
                <a:spcPct val="0"/>
              </a:spcBef>
              <a:spcAft>
                <a:spcPct val="0"/>
              </a:spcAft>
              <a:buClr>
                <a:srgbClr val="FF0000"/>
              </a:buClr>
              <a:buFont typeface="+mj-lt"/>
              <a:buAutoNum type="arabicPeriod"/>
              <a:tabLst>
                <a:tab pos="187325" algn="l"/>
              </a:tabLst>
              <a:defRPr/>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أن يملك هذه العروض باختياره ، كالشراء ، وقبول الهبة ، أمَّا ما دخل في ملكه بغير إرادته كالإرث فلا زكاة فيه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marL="514350" indent="-514350" algn="justLow" eaLnBrk="0" fontAlgn="base" hangingPunct="0">
              <a:spcBef>
                <a:spcPct val="0"/>
              </a:spcBef>
              <a:spcAft>
                <a:spcPct val="0"/>
              </a:spcAft>
              <a:buClr>
                <a:srgbClr val="FF0000"/>
              </a:buClr>
              <a:buFont typeface="+mj-lt"/>
              <a:buAutoNum type="arabicPeriod"/>
              <a:tabLst>
                <a:tab pos="187325" algn="l"/>
              </a:tabLst>
              <a:defRPr/>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أن ينوي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بها</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التجارة عند تملكها . فلو اشترى سيارة للاستعمال ثم نوى الاتجار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بها</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طلباً للربح فلا زكاة فيها . ولو اشتراها للاتجار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بها</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ثم غير نيته فجعلها للاستعمال فلا زكاة فيها أيضاً . والقول الثاني في المذهب الحنبلي أنه لا اعتبار لهذين الشرطين بل يكفي أن ينوي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بها</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التجارة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marL="514350" indent="-514350" algn="justLow" eaLnBrk="0" fontAlgn="base" hangingPunct="0">
              <a:spcBef>
                <a:spcPct val="0"/>
              </a:spcBef>
              <a:spcAft>
                <a:spcPct val="0"/>
              </a:spcAft>
              <a:buClr>
                <a:srgbClr val="FF0000"/>
              </a:buClr>
              <a:buFont typeface="+mj-lt"/>
              <a:buAutoNum type="arabicPeriod"/>
              <a:tabLst>
                <a:tab pos="187325" algn="l"/>
              </a:tabLst>
              <a:defRPr/>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أن تبلغ قيمتها نصاب الذهب ، أو الفضة أيهما أقل . ومعروف أن قيمة نصاب الفضة منخفضة في هذا الوقت ، فلا يُتصور وجود تاجر ببضاعة لا تبلغ قيمتها قيمة نصاب الفضة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defRPr/>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ويلاحظ أن الشروط السابقة خاصة بعروض التجارة ، ويضاف إليها الشروط العامة لوجوب الزكاة . أما بالنسبة للحول فلا يشترط أن يحول على نفس البضاعة فالسلع تتجدد عند التاجر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و</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إنما يُقوِّم التاجر ما عنده من بضاعة ، حتى ولم يمض لها عنده ساعات ، لأن ثمنها تجب فيه الزكاة بدءاً من تملكه نصاب أصلها الذي حال عليه الحول . </a:t>
            </a:r>
          </a:p>
        </p:txBody>
      </p:sp>
      <p:sp>
        <p:nvSpPr>
          <p:cNvPr id="2" name="عنصر نائب لرقم الشريحة 1"/>
          <p:cNvSpPr>
            <a:spLocks noGrp="1"/>
          </p:cNvSpPr>
          <p:nvPr>
            <p:ph type="sldNum" sz="quarter" idx="12"/>
          </p:nvPr>
        </p:nvSpPr>
        <p:spPr/>
        <p:txBody>
          <a:bodyPr/>
          <a:lstStyle/>
          <a:p>
            <a:pPr>
              <a:defRPr/>
            </a:pPr>
            <a:fld id="{917E5C7A-AF8E-4F62-A8AD-AEB75E01AEE0}" type="slidenum">
              <a:rPr lang="ar-SA" smtClean="0">
                <a:solidFill>
                  <a:srgbClr val="646B86">
                    <a:shade val="90000"/>
                  </a:srgbClr>
                </a:solidFill>
              </a:rPr>
              <a:pPr>
                <a:defRPr/>
              </a:pPr>
              <a:t>5</a:t>
            </a:fld>
            <a:endParaRPr lang="ar-SA">
              <a:solidFill>
                <a:srgbClr val="646B86">
                  <a:shade val="90000"/>
                </a:srgbClr>
              </a:solidFill>
            </a:endParaRPr>
          </a:p>
        </p:txBody>
      </p:sp>
    </p:spTree>
    <p:extLst>
      <p:ext uri="{BB962C8B-B14F-4D97-AF65-F5344CB8AC3E}">
        <p14:creationId xmlns:p14="http://schemas.microsoft.com/office/powerpoint/2010/main" val="135930401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2937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29377">
                                            <p:txEl>
                                              <p:pRg st="0" end="0"/>
                                            </p:txEl>
                                          </p:spTgt>
                                        </p:tgtEl>
                                        <p:attrNameLst>
                                          <p:attrName>ppt_x</p:attrName>
                                        </p:attrNameLst>
                                      </p:cBhvr>
                                    </p:anim>
                                    <p:anim from="0" to="-1.0" calcmode="lin" valueType="num">
                                      <p:cBhvr>
                                        <p:cTn id="8" dur="200" decel="50000" autoRev="1" fill="hold">
                                          <p:stCondLst>
                                            <p:cond delay="600"/>
                                          </p:stCondLst>
                                        </p:cTn>
                                        <p:tgtEl>
                                          <p:spTgt spid="229377">
                                            <p:txEl>
                                              <p:pRg st="0" end="0"/>
                                            </p:txEl>
                                          </p:spTgt>
                                        </p:tgtEl>
                                        <p:attrNameLst>
                                          <p:attrName>xshear</p:attrName>
                                        </p:attrNameLst>
                                      </p:cBhvr>
                                    </p:anim>
                                    <p:animScale>
                                      <p:cBhvr>
                                        <p:cTn id="9" dur="200" decel="100000" autoRev="1" fill="hold">
                                          <p:stCondLst>
                                            <p:cond delay="600"/>
                                          </p:stCondLst>
                                        </p:cTn>
                                        <p:tgtEl>
                                          <p:spTgt spid="229377">
                                            <p:txEl>
                                              <p:pRg st="0" end="0"/>
                                            </p:txEl>
                                          </p:spTgt>
                                        </p:tgtEl>
                                      </p:cBhvr>
                                      <p:from x="100000" y="100000"/>
                                      <p:to x="80000" y="100000"/>
                                    </p:animScale>
                                    <p:anim by="(#ppt_h/3+#ppt_w*0.1)" calcmode="lin" valueType="num">
                                      <p:cBhvr additive="sum">
                                        <p:cTn id="10" dur="200" decel="100000" autoRev="1" fill="hold">
                                          <p:stCondLst>
                                            <p:cond delay="600"/>
                                          </p:stCondLst>
                                        </p:cTn>
                                        <p:tgtEl>
                                          <p:spTgt spid="229377">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0" presetClass="entr" presetSubtype="0" fill="hold" nodeType="clickEffect">
                                  <p:stCondLst>
                                    <p:cond delay="0"/>
                                  </p:stCondLst>
                                  <p:childTnLst>
                                    <p:set>
                                      <p:cBhvr>
                                        <p:cTn id="14" dur="1" fill="hold">
                                          <p:stCondLst>
                                            <p:cond delay="0"/>
                                          </p:stCondLst>
                                        </p:cTn>
                                        <p:tgtEl>
                                          <p:spTgt spid="229377">
                                            <p:txEl>
                                              <p:pRg st="1" end="1"/>
                                            </p:txEl>
                                          </p:spTgt>
                                        </p:tgtEl>
                                        <p:attrNameLst>
                                          <p:attrName>style.visibility</p:attrName>
                                        </p:attrNameLst>
                                      </p:cBhvr>
                                      <p:to>
                                        <p:strVal val="visible"/>
                                      </p:to>
                                    </p:set>
                                    <p:animEffect transition="in" filter="fade">
                                      <p:cBhvr>
                                        <p:cTn id="15" dur="800" decel="100000"/>
                                        <p:tgtEl>
                                          <p:spTgt spid="229377">
                                            <p:txEl>
                                              <p:pRg st="1" end="1"/>
                                            </p:txEl>
                                          </p:spTgt>
                                        </p:tgtEl>
                                      </p:cBhvr>
                                    </p:animEffect>
                                    <p:anim calcmode="lin" valueType="num">
                                      <p:cBhvr>
                                        <p:cTn id="16" dur="800" decel="100000" fill="hold"/>
                                        <p:tgtEl>
                                          <p:spTgt spid="229377">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229377">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229377">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9377">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9377">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0" presetClass="entr" presetSubtype="0" fill="hold" nodeType="clickEffect">
                                  <p:stCondLst>
                                    <p:cond delay="0"/>
                                  </p:stCondLst>
                                  <p:childTnLst>
                                    <p:set>
                                      <p:cBhvr>
                                        <p:cTn id="24" dur="1" fill="hold">
                                          <p:stCondLst>
                                            <p:cond delay="0"/>
                                          </p:stCondLst>
                                        </p:cTn>
                                        <p:tgtEl>
                                          <p:spTgt spid="229377">
                                            <p:txEl>
                                              <p:pRg st="2" end="2"/>
                                            </p:txEl>
                                          </p:spTgt>
                                        </p:tgtEl>
                                        <p:attrNameLst>
                                          <p:attrName>style.visibility</p:attrName>
                                        </p:attrNameLst>
                                      </p:cBhvr>
                                      <p:to>
                                        <p:strVal val="visible"/>
                                      </p:to>
                                    </p:set>
                                    <p:animEffect transition="in" filter="fade">
                                      <p:cBhvr>
                                        <p:cTn id="25" dur="800" decel="100000"/>
                                        <p:tgtEl>
                                          <p:spTgt spid="229377">
                                            <p:txEl>
                                              <p:pRg st="2" end="2"/>
                                            </p:txEl>
                                          </p:spTgt>
                                        </p:tgtEl>
                                      </p:cBhvr>
                                    </p:animEffect>
                                    <p:anim calcmode="lin" valueType="num">
                                      <p:cBhvr>
                                        <p:cTn id="26" dur="800" decel="100000" fill="hold"/>
                                        <p:tgtEl>
                                          <p:spTgt spid="229377">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229377">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229377">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29377">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29377">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4" presetClass="entr" presetSubtype="0" fill="hold" nodeType="clickEffect">
                                  <p:stCondLst>
                                    <p:cond delay="0"/>
                                  </p:stCondLst>
                                  <p:childTnLst>
                                    <p:set>
                                      <p:cBhvr>
                                        <p:cTn id="34" dur="1" fill="hold">
                                          <p:stCondLst>
                                            <p:cond delay="0"/>
                                          </p:stCondLst>
                                        </p:cTn>
                                        <p:tgtEl>
                                          <p:spTgt spid="229377">
                                            <p:txEl>
                                              <p:pRg st="3" end="3"/>
                                            </p:txEl>
                                          </p:spTgt>
                                        </p:tgtEl>
                                        <p:attrNameLst>
                                          <p:attrName>style.visibility</p:attrName>
                                        </p:attrNameLst>
                                      </p:cBhvr>
                                      <p:to>
                                        <p:strVal val="visible"/>
                                      </p:to>
                                    </p:set>
                                    <p:anim from="(-#ppt_w/2)" to="(#ppt_x)" calcmode="lin" valueType="num">
                                      <p:cBhvr>
                                        <p:cTn id="35" dur="600" fill="hold">
                                          <p:stCondLst>
                                            <p:cond delay="0"/>
                                          </p:stCondLst>
                                        </p:cTn>
                                        <p:tgtEl>
                                          <p:spTgt spid="229377">
                                            <p:txEl>
                                              <p:pRg st="3" end="3"/>
                                            </p:txEl>
                                          </p:spTgt>
                                        </p:tgtEl>
                                        <p:attrNameLst>
                                          <p:attrName>ppt_x</p:attrName>
                                        </p:attrNameLst>
                                      </p:cBhvr>
                                    </p:anim>
                                    <p:anim from="0" to="-1.0" calcmode="lin" valueType="num">
                                      <p:cBhvr>
                                        <p:cTn id="36" dur="200" decel="50000" autoRev="1" fill="hold">
                                          <p:stCondLst>
                                            <p:cond delay="600"/>
                                          </p:stCondLst>
                                        </p:cTn>
                                        <p:tgtEl>
                                          <p:spTgt spid="229377">
                                            <p:txEl>
                                              <p:pRg st="3" end="3"/>
                                            </p:txEl>
                                          </p:spTgt>
                                        </p:tgtEl>
                                        <p:attrNameLst>
                                          <p:attrName>xshear</p:attrName>
                                        </p:attrNameLst>
                                      </p:cBhvr>
                                    </p:anim>
                                    <p:animScale>
                                      <p:cBhvr>
                                        <p:cTn id="37" dur="200" decel="100000" autoRev="1" fill="hold">
                                          <p:stCondLst>
                                            <p:cond delay="600"/>
                                          </p:stCondLst>
                                        </p:cTn>
                                        <p:tgtEl>
                                          <p:spTgt spid="229377">
                                            <p:txEl>
                                              <p:pRg st="3" end="3"/>
                                            </p:txEl>
                                          </p:spTgt>
                                        </p:tgtEl>
                                      </p:cBhvr>
                                      <p:from x="100000" y="100000"/>
                                      <p:to x="80000" y="100000"/>
                                    </p:animScale>
                                    <p:anim by="(#ppt_h/3+#ppt_w*0.1)" calcmode="lin" valueType="num">
                                      <p:cBhvr additive="sum">
                                        <p:cTn id="38" dur="200" decel="100000" autoRev="1" fill="hold">
                                          <p:stCondLst>
                                            <p:cond delay="600"/>
                                          </p:stCondLst>
                                        </p:cTn>
                                        <p:tgtEl>
                                          <p:spTgt spid="229377">
                                            <p:txEl>
                                              <p:pRg st="3" end="3"/>
                                            </p:txEl>
                                          </p:spTgt>
                                        </p:tgtEl>
                                        <p:attrNameLst>
                                          <p:attrName>ppt_x</p:attrName>
                                        </p:attrNameLst>
                                      </p:cBhvr>
                                    </p:anim>
                                  </p:childTnLst>
                                </p:cTn>
                              </p:par>
                              <p:par>
                                <p:cTn id="39" presetID="34" presetClass="entr" presetSubtype="0" fill="hold" nodeType="withEffect">
                                  <p:stCondLst>
                                    <p:cond delay="0"/>
                                  </p:stCondLst>
                                  <p:childTnLst>
                                    <p:set>
                                      <p:cBhvr>
                                        <p:cTn id="40" dur="1" fill="hold">
                                          <p:stCondLst>
                                            <p:cond delay="0"/>
                                          </p:stCondLst>
                                        </p:cTn>
                                        <p:tgtEl>
                                          <p:spTgt spid="229377">
                                            <p:txEl>
                                              <p:pRg st="4" end="4"/>
                                            </p:txEl>
                                          </p:spTgt>
                                        </p:tgtEl>
                                        <p:attrNameLst>
                                          <p:attrName>style.visibility</p:attrName>
                                        </p:attrNameLst>
                                      </p:cBhvr>
                                      <p:to>
                                        <p:strVal val="visible"/>
                                      </p:to>
                                    </p:set>
                                    <p:anim from="(-#ppt_w/2)" to="(#ppt_x)" calcmode="lin" valueType="num">
                                      <p:cBhvr>
                                        <p:cTn id="41" dur="600" fill="hold">
                                          <p:stCondLst>
                                            <p:cond delay="0"/>
                                          </p:stCondLst>
                                        </p:cTn>
                                        <p:tgtEl>
                                          <p:spTgt spid="229377">
                                            <p:txEl>
                                              <p:pRg st="4" end="4"/>
                                            </p:txEl>
                                          </p:spTgt>
                                        </p:tgtEl>
                                        <p:attrNameLst>
                                          <p:attrName>ppt_x</p:attrName>
                                        </p:attrNameLst>
                                      </p:cBhvr>
                                    </p:anim>
                                    <p:anim from="0" to="-1.0" calcmode="lin" valueType="num">
                                      <p:cBhvr>
                                        <p:cTn id="42" dur="200" decel="50000" autoRev="1" fill="hold">
                                          <p:stCondLst>
                                            <p:cond delay="600"/>
                                          </p:stCondLst>
                                        </p:cTn>
                                        <p:tgtEl>
                                          <p:spTgt spid="229377">
                                            <p:txEl>
                                              <p:pRg st="4" end="4"/>
                                            </p:txEl>
                                          </p:spTgt>
                                        </p:tgtEl>
                                        <p:attrNameLst>
                                          <p:attrName>xshear</p:attrName>
                                        </p:attrNameLst>
                                      </p:cBhvr>
                                    </p:anim>
                                    <p:animScale>
                                      <p:cBhvr>
                                        <p:cTn id="43" dur="200" decel="100000" autoRev="1" fill="hold">
                                          <p:stCondLst>
                                            <p:cond delay="600"/>
                                          </p:stCondLst>
                                        </p:cTn>
                                        <p:tgtEl>
                                          <p:spTgt spid="229377">
                                            <p:txEl>
                                              <p:pRg st="4" end="4"/>
                                            </p:txEl>
                                          </p:spTgt>
                                        </p:tgtEl>
                                      </p:cBhvr>
                                      <p:from x="100000" y="100000"/>
                                      <p:to x="80000" y="100000"/>
                                    </p:animScale>
                                    <p:anim by="(#ppt_h/3+#ppt_w*0.1)" calcmode="lin" valueType="num">
                                      <p:cBhvr additive="sum">
                                        <p:cTn id="44" dur="200" decel="100000" autoRev="1" fill="hold">
                                          <p:stCondLst>
                                            <p:cond delay="600"/>
                                          </p:stCondLst>
                                        </p:cTn>
                                        <p:tgtEl>
                                          <p:spTgt spid="229377">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1"/>
          <p:cNvSpPr>
            <a:spLocks noChangeArrowheads="1"/>
          </p:cNvSpPr>
          <p:nvPr/>
        </p:nvSpPr>
        <p:spPr bwMode="auto">
          <a:xfrm>
            <a:off x="107505" y="123141"/>
            <a:ext cx="8928992"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indent="457200" algn="justLow" eaLnBrk="0" fontAlgn="base" hangingPunct="0">
              <a:spcBef>
                <a:spcPct val="0"/>
              </a:spcBef>
              <a:spcAft>
                <a:spcPct val="0"/>
              </a:spcAft>
              <a:tabLst>
                <a:tab pos="187325" algn="l"/>
              </a:tabLs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تقويم عروض التجارة : </a:t>
            </a:r>
          </a:p>
          <a:p>
            <a:pPr indent="457200" algn="justLow" eaLnBrk="0" fontAlgn="base" hangingPunct="0">
              <a:spcBef>
                <a:spcPct val="0"/>
              </a:spcBef>
              <a:spcAft>
                <a:spcPct val="0"/>
              </a:spcAft>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تجب الزكاة في قيمة عروض التجارة ، ولهذا فمن أراد إخراج زكاة عروض التجارة، عليه أن يقدر قيمتها بعملة البلد . فينظر إلى ما عنده من بضاعة معدة للبيع ، فيقومها بسعر يوم التقويم ، بغض النظر عن سعر الشراء ، ولا يلتفت إلى السعر الذي يتوقع أن يبيع به في المستقبل . و لكن من المسائل التي تثار هنا : هل التقويم بسعر الجملة أو بسعر التجزئة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tabLst>
                <a:tab pos="187325" algn="l"/>
              </a:tabLs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سعر التقويم : </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اختلف العلماء في السعر الذي يتم به تقويم البضاعة لأجل إخراج زكاتها.</a:t>
            </a:r>
          </a:p>
          <a:p>
            <a:pPr indent="457200" algn="justLow" eaLnBrk="0" fontAlgn="base" hangingPunct="0">
              <a:spcBef>
                <a:spcPct val="0"/>
              </a:spcBef>
              <a:spcAft>
                <a:spcPct val="0"/>
              </a:spcAft>
              <a:tabLst>
                <a:tab pos="187325" algn="l"/>
              </a:tabLs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 ومن أبرز الأقوال :</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buClr>
                <a:srgbClr val="FF0000"/>
              </a:buClr>
              <a:buFont typeface="Calibri" pitchFamily="34" charset="0"/>
              <a:buAutoNum type="arabicPeriod"/>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أن التقويم يتم بسعر الجملة . وممن أفتى بذلك اللجنة الدائمة للبحوث   العلمية ، والإفتاء ، في المملكة العربية السعودية وكذلك الشيخ عبد الله بن جبرين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buClr>
                <a:srgbClr val="FF0000"/>
              </a:buClr>
              <a:buFont typeface="Calibri" pitchFamily="34" charset="0"/>
              <a:buAutoNum type="arabicPeriod"/>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إن كان يبيع بالجملة فباعتبار سعر الجملة ، وإن كان يبيع بالتجزئة يقوم بسعر التجزئة . وممن قال بهذا الشيخ محمد بن عثيمين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ويبدو أن القول الأول أقوى ، وذلك لأن التقويم وقع على الجملة، ولأن سعر التجزئة يكثر فيه الاختلاف ، ولأن سعر الجملة فيه تخفيف على التجار ، و هو أمر معتبر للمصلحة العامة . والله أعلم .</a:t>
            </a:r>
          </a:p>
        </p:txBody>
      </p:sp>
      <p:sp>
        <p:nvSpPr>
          <p:cNvPr id="2" name="عنصر نائب لرقم الشريحة 1"/>
          <p:cNvSpPr>
            <a:spLocks noGrp="1"/>
          </p:cNvSpPr>
          <p:nvPr>
            <p:ph type="sldNum" sz="quarter" idx="12"/>
          </p:nvPr>
        </p:nvSpPr>
        <p:spPr/>
        <p:txBody>
          <a:bodyPr/>
          <a:lstStyle/>
          <a:p>
            <a:pPr>
              <a:defRPr/>
            </a:pPr>
            <a:fld id="{CEB2F53C-2B4A-476D-9C15-3935B7C58DA9}" type="slidenum">
              <a:rPr lang="ar-SA" smtClean="0">
                <a:solidFill>
                  <a:srgbClr val="646B86">
                    <a:shade val="90000"/>
                  </a:srgbClr>
                </a:solidFill>
              </a:rPr>
              <a:pPr>
                <a:defRPr/>
              </a:pPr>
              <a:t>6</a:t>
            </a:fld>
            <a:endParaRPr lang="ar-SA">
              <a:solidFill>
                <a:srgbClr val="646B86">
                  <a:shade val="90000"/>
                </a:srgbClr>
              </a:solidFill>
            </a:endParaRPr>
          </a:p>
        </p:txBody>
      </p:sp>
    </p:spTree>
    <p:extLst>
      <p:ext uri="{BB962C8B-B14F-4D97-AF65-F5344CB8AC3E}">
        <p14:creationId xmlns:p14="http://schemas.microsoft.com/office/powerpoint/2010/main" val="84382964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65890">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65890">
                                            <p:txEl>
                                              <p:pRg st="0" end="0"/>
                                            </p:txEl>
                                          </p:spTgt>
                                        </p:tgtEl>
                                        <p:attrNameLst>
                                          <p:attrName>ppt_x</p:attrName>
                                        </p:attrNameLst>
                                      </p:cBhvr>
                                    </p:anim>
                                    <p:anim from="0" to="-1.0" calcmode="lin" valueType="num">
                                      <p:cBhvr>
                                        <p:cTn id="8" dur="200" decel="50000" autoRev="1" fill="hold">
                                          <p:stCondLst>
                                            <p:cond delay="600"/>
                                          </p:stCondLst>
                                        </p:cTn>
                                        <p:tgtEl>
                                          <p:spTgt spid="165890">
                                            <p:txEl>
                                              <p:pRg st="0" end="0"/>
                                            </p:txEl>
                                          </p:spTgt>
                                        </p:tgtEl>
                                        <p:attrNameLst>
                                          <p:attrName>xshear</p:attrName>
                                        </p:attrNameLst>
                                      </p:cBhvr>
                                    </p:anim>
                                    <p:animScale>
                                      <p:cBhvr>
                                        <p:cTn id="9" dur="200" decel="100000" autoRev="1" fill="hold">
                                          <p:stCondLst>
                                            <p:cond delay="600"/>
                                          </p:stCondLst>
                                        </p:cTn>
                                        <p:tgtEl>
                                          <p:spTgt spid="165890">
                                            <p:txEl>
                                              <p:pRg st="0" end="0"/>
                                            </p:txEl>
                                          </p:spTgt>
                                        </p:tgtEl>
                                      </p:cBhvr>
                                      <p:from x="100000" y="100000"/>
                                      <p:to x="80000" y="100000"/>
                                    </p:animScale>
                                    <p:anim by="(#ppt_h/3+#ppt_w*0.1)" calcmode="lin" valueType="num">
                                      <p:cBhvr additive="sum">
                                        <p:cTn id="10" dur="200" decel="100000" autoRev="1" fill="hold">
                                          <p:stCondLst>
                                            <p:cond delay="600"/>
                                          </p:stCondLst>
                                        </p:cTn>
                                        <p:tgtEl>
                                          <p:spTgt spid="165890">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65890">
                                            <p:txEl>
                                              <p:pRg st="1" end="1"/>
                                            </p:txEl>
                                          </p:spTgt>
                                        </p:tgtEl>
                                        <p:attrNameLst>
                                          <p:attrName>style.visibility</p:attrName>
                                        </p:attrNameLst>
                                      </p:cBhvr>
                                      <p:to>
                                        <p:strVal val="visible"/>
                                      </p:to>
                                    </p:set>
                                    <p:animEffect transition="in" filter="fade">
                                      <p:cBhvr>
                                        <p:cTn id="15" dur="1000"/>
                                        <p:tgtEl>
                                          <p:spTgt spid="165890">
                                            <p:txEl>
                                              <p:pRg st="1" end="1"/>
                                            </p:txEl>
                                          </p:spTgt>
                                        </p:tgtEl>
                                      </p:cBhvr>
                                    </p:animEffect>
                                    <p:anim calcmode="lin" valueType="num">
                                      <p:cBhvr>
                                        <p:cTn id="16" dur="1000" fill="hold"/>
                                        <p:tgtEl>
                                          <p:spTgt spid="165890">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65890">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65890">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9" presetClass="entr" presetSubtype="10" fill="hold" nodeType="clickEffect">
                                  <p:stCondLst>
                                    <p:cond delay="0"/>
                                  </p:stCondLst>
                                  <p:childTnLst>
                                    <p:set>
                                      <p:cBhvr>
                                        <p:cTn id="22" dur="1" fill="hold">
                                          <p:stCondLst>
                                            <p:cond delay="0"/>
                                          </p:stCondLst>
                                        </p:cTn>
                                        <p:tgtEl>
                                          <p:spTgt spid="165890">
                                            <p:txEl>
                                              <p:pRg st="2" end="2"/>
                                            </p:txEl>
                                          </p:spTgt>
                                        </p:tgtEl>
                                        <p:attrNameLst>
                                          <p:attrName>style.visibility</p:attrName>
                                        </p:attrNameLst>
                                      </p:cBhvr>
                                      <p:to>
                                        <p:strVal val="visible"/>
                                      </p:to>
                                    </p:set>
                                    <p:anim calcmode="lin" valueType="num">
                                      <p:cBhvr>
                                        <p:cTn id="23" dur="5000" fill="hold"/>
                                        <p:tgtEl>
                                          <p:spTgt spid="165890">
                                            <p:txEl>
                                              <p:pRg st="2" end="2"/>
                                            </p:txEl>
                                          </p:spTgt>
                                        </p:tgtEl>
                                        <p:attrNameLst>
                                          <p:attrName>ppt_w</p:attrName>
                                        </p:attrNameLst>
                                      </p:cBhvr>
                                      <p:tavLst>
                                        <p:tav tm="0" fmla="#ppt_w*sin(2.5*pi*$)">
                                          <p:val>
                                            <p:fltVal val="0"/>
                                          </p:val>
                                        </p:tav>
                                        <p:tav tm="100000">
                                          <p:val>
                                            <p:fltVal val="1"/>
                                          </p:val>
                                        </p:tav>
                                      </p:tavLst>
                                    </p:anim>
                                    <p:anim calcmode="lin" valueType="num">
                                      <p:cBhvr>
                                        <p:cTn id="24" dur="5000" fill="hold"/>
                                        <p:tgtEl>
                                          <p:spTgt spid="165890">
                                            <p:txEl>
                                              <p:pRg st="2" end="2"/>
                                            </p:txEl>
                                          </p:spTgt>
                                        </p:tgtEl>
                                        <p:attrNameLst>
                                          <p:attrName>ppt_h</p:attrName>
                                        </p:attrNameLst>
                                      </p:cBhvr>
                                      <p:tavLst>
                                        <p:tav tm="0">
                                          <p:val>
                                            <p:strVal val="#ppt_h"/>
                                          </p:val>
                                        </p:tav>
                                        <p:tav tm="100000">
                                          <p:val>
                                            <p:strVal val="#ppt_h"/>
                                          </p:val>
                                        </p:tav>
                                      </p:tavLst>
                                    </p:anim>
                                  </p:childTnLst>
                                </p:cTn>
                              </p:par>
                              <p:par>
                                <p:cTn id="25" presetID="19" presetClass="entr" presetSubtype="10" fill="hold" nodeType="withEffect">
                                  <p:stCondLst>
                                    <p:cond delay="0"/>
                                  </p:stCondLst>
                                  <p:childTnLst>
                                    <p:set>
                                      <p:cBhvr>
                                        <p:cTn id="26" dur="1" fill="hold">
                                          <p:stCondLst>
                                            <p:cond delay="0"/>
                                          </p:stCondLst>
                                        </p:cTn>
                                        <p:tgtEl>
                                          <p:spTgt spid="165890">
                                            <p:txEl>
                                              <p:pRg st="3" end="3"/>
                                            </p:txEl>
                                          </p:spTgt>
                                        </p:tgtEl>
                                        <p:attrNameLst>
                                          <p:attrName>style.visibility</p:attrName>
                                        </p:attrNameLst>
                                      </p:cBhvr>
                                      <p:to>
                                        <p:strVal val="visible"/>
                                      </p:to>
                                    </p:set>
                                    <p:anim calcmode="lin" valueType="num">
                                      <p:cBhvr>
                                        <p:cTn id="27" dur="5000" fill="hold"/>
                                        <p:tgtEl>
                                          <p:spTgt spid="165890">
                                            <p:txEl>
                                              <p:pRg st="3" end="3"/>
                                            </p:txEl>
                                          </p:spTgt>
                                        </p:tgtEl>
                                        <p:attrNameLst>
                                          <p:attrName>ppt_w</p:attrName>
                                        </p:attrNameLst>
                                      </p:cBhvr>
                                      <p:tavLst>
                                        <p:tav tm="0" fmla="#ppt_w*sin(2.5*pi*$)">
                                          <p:val>
                                            <p:fltVal val="0"/>
                                          </p:val>
                                        </p:tav>
                                        <p:tav tm="100000">
                                          <p:val>
                                            <p:fltVal val="1"/>
                                          </p:val>
                                        </p:tav>
                                      </p:tavLst>
                                    </p:anim>
                                    <p:anim calcmode="lin" valueType="num">
                                      <p:cBhvr>
                                        <p:cTn id="28" dur="5000" fill="hold"/>
                                        <p:tgtEl>
                                          <p:spTgt spid="16589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4" presetClass="entr" presetSubtype="0" fill="hold" nodeType="clickEffect">
                                  <p:stCondLst>
                                    <p:cond delay="0"/>
                                  </p:stCondLst>
                                  <p:childTnLst>
                                    <p:set>
                                      <p:cBhvr>
                                        <p:cTn id="32" dur="1" fill="hold">
                                          <p:stCondLst>
                                            <p:cond delay="0"/>
                                          </p:stCondLst>
                                        </p:cTn>
                                        <p:tgtEl>
                                          <p:spTgt spid="165890">
                                            <p:txEl>
                                              <p:pRg st="4" end="4"/>
                                            </p:txEl>
                                          </p:spTgt>
                                        </p:tgtEl>
                                        <p:attrNameLst>
                                          <p:attrName>style.visibility</p:attrName>
                                        </p:attrNameLst>
                                      </p:cBhvr>
                                      <p:to>
                                        <p:strVal val="visible"/>
                                      </p:to>
                                    </p:set>
                                    <p:anim from="(-#ppt_w/2)" to="(#ppt_x)" calcmode="lin" valueType="num">
                                      <p:cBhvr>
                                        <p:cTn id="33" dur="600" fill="hold">
                                          <p:stCondLst>
                                            <p:cond delay="0"/>
                                          </p:stCondLst>
                                        </p:cTn>
                                        <p:tgtEl>
                                          <p:spTgt spid="165890">
                                            <p:txEl>
                                              <p:pRg st="4" end="4"/>
                                            </p:txEl>
                                          </p:spTgt>
                                        </p:tgtEl>
                                        <p:attrNameLst>
                                          <p:attrName>ppt_x</p:attrName>
                                        </p:attrNameLst>
                                      </p:cBhvr>
                                    </p:anim>
                                    <p:anim from="0" to="-1.0" calcmode="lin" valueType="num">
                                      <p:cBhvr>
                                        <p:cTn id="34" dur="200" decel="50000" autoRev="1" fill="hold">
                                          <p:stCondLst>
                                            <p:cond delay="600"/>
                                          </p:stCondLst>
                                        </p:cTn>
                                        <p:tgtEl>
                                          <p:spTgt spid="165890">
                                            <p:txEl>
                                              <p:pRg st="4" end="4"/>
                                            </p:txEl>
                                          </p:spTgt>
                                        </p:tgtEl>
                                        <p:attrNameLst>
                                          <p:attrName>xshear</p:attrName>
                                        </p:attrNameLst>
                                      </p:cBhvr>
                                    </p:anim>
                                    <p:animScale>
                                      <p:cBhvr>
                                        <p:cTn id="35" dur="200" decel="100000" autoRev="1" fill="hold">
                                          <p:stCondLst>
                                            <p:cond delay="600"/>
                                          </p:stCondLst>
                                        </p:cTn>
                                        <p:tgtEl>
                                          <p:spTgt spid="165890">
                                            <p:txEl>
                                              <p:pRg st="4" end="4"/>
                                            </p:txEl>
                                          </p:spTgt>
                                        </p:tgtEl>
                                      </p:cBhvr>
                                      <p:from x="100000" y="100000"/>
                                      <p:to x="80000" y="100000"/>
                                    </p:animScale>
                                    <p:anim by="(#ppt_h/3+#ppt_w*0.1)" calcmode="lin" valueType="num">
                                      <p:cBhvr additive="sum">
                                        <p:cTn id="36" dur="200" decel="100000" autoRev="1" fill="hold">
                                          <p:stCondLst>
                                            <p:cond delay="600"/>
                                          </p:stCondLst>
                                        </p:cTn>
                                        <p:tgtEl>
                                          <p:spTgt spid="165890">
                                            <p:txEl>
                                              <p:pRg st="4" end="4"/>
                                            </p:txEl>
                                          </p:spTgt>
                                        </p:tgtEl>
                                        <p:attrNameLst>
                                          <p:attrName>ppt_x</p:attrName>
                                        </p:attrNameLst>
                                      </p:cBhvr>
                                    </p:anim>
                                  </p:childTnLst>
                                </p:cTn>
                              </p:par>
                              <p:par>
                                <p:cTn id="37" presetID="34" presetClass="entr" presetSubtype="0" fill="hold" nodeType="withEffect">
                                  <p:stCondLst>
                                    <p:cond delay="0"/>
                                  </p:stCondLst>
                                  <p:childTnLst>
                                    <p:set>
                                      <p:cBhvr>
                                        <p:cTn id="38" dur="1" fill="hold">
                                          <p:stCondLst>
                                            <p:cond delay="0"/>
                                          </p:stCondLst>
                                        </p:cTn>
                                        <p:tgtEl>
                                          <p:spTgt spid="165890">
                                            <p:txEl>
                                              <p:pRg st="5" end="5"/>
                                            </p:txEl>
                                          </p:spTgt>
                                        </p:tgtEl>
                                        <p:attrNameLst>
                                          <p:attrName>style.visibility</p:attrName>
                                        </p:attrNameLst>
                                      </p:cBhvr>
                                      <p:to>
                                        <p:strVal val="visible"/>
                                      </p:to>
                                    </p:set>
                                    <p:anim from="(-#ppt_w/2)" to="(#ppt_x)" calcmode="lin" valueType="num">
                                      <p:cBhvr>
                                        <p:cTn id="39" dur="600" fill="hold">
                                          <p:stCondLst>
                                            <p:cond delay="0"/>
                                          </p:stCondLst>
                                        </p:cTn>
                                        <p:tgtEl>
                                          <p:spTgt spid="165890">
                                            <p:txEl>
                                              <p:pRg st="5" end="5"/>
                                            </p:txEl>
                                          </p:spTgt>
                                        </p:tgtEl>
                                        <p:attrNameLst>
                                          <p:attrName>ppt_x</p:attrName>
                                        </p:attrNameLst>
                                      </p:cBhvr>
                                    </p:anim>
                                    <p:anim from="0" to="-1.0" calcmode="lin" valueType="num">
                                      <p:cBhvr>
                                        <p:cTn id="40" dur="200" decel="50000" autoRev="1" fill="hold">
                                          <p:stCondLst>
                                            <p:cond delay="600"/>
                                          </p:stCondLst>
                                        </p:cTn>
                                        <p:tgtEl>
                                          <p:spTgt spid="165890">
                                            <p:txEl>
                                              <p:pRg st="5" end="5"/>
                                            </p:txEl>
                                          </p:spTgt>
                                        </p:tgtEl>
                                        <p:attrNameLst>
                                          <p:attrName>xshear</p:attrName>
                                        </p:attrNameLst>
                                      </p:cBhvr>
                                    </p:anim>
                                    <p:animScale>
                                      <p:cBhvr>
                                        <p:cTn id="41" dur="200" decel="100000" autoRev="1" fill="hold">
                                          <p:stCondLst>
                                            <p:cond delay="600"/>
                                          </p:stCondLst>
                                        </p:cTn>
                                        <p:tgtEl>
                                          <p:spTgt spid="165890">
                                            <p:txEl>
                                              <p:pRg st="5" end="5"/>
                                            </p:txEl>
                                          </p:spTgt>
                                        </p:tgtEl>
                                      </p:cBhvr>
                                      <p:from x="100000" y="100000"/>
                                      <p:to x="80000" y="100000"/>
                                    </p:animScale>
                                    <p:anim by="(#ppt_h/3+#ppt_w*0.1)" calcmode="lin" valueType="num">
                                      <p:cBhvr additive="sum">
                                        <p:cTn id="42" dur="200" decel="100000" autoRev="1" fill="hold">
                                          <p:stCondLst>
                                            <p:cond delay="600"/>
                                          </p:stCondLst>
                                        </p:cTn>
                                        <p:tgtEl>
                                          <p:spTgt spid="165890">
                                            <p:txEl>
                                              <p:pRg st="5" end="5"/>
                                            </p:txEl>
                                          </p:spTgt>
                                        </p:tgtEl>
                                        <p:attrNameLst>
                                          <p:attrName>ppt_x</p:attrName>
                                        </p:attrNameLst>
                                      </p:cBhvr>
                                    </p:anim>
                                  </p:childTnLst>
                                </p:cTn>
                              </p:par>
                              <p:par>
                                <p:cTn id="43" presetID="34" presetClass="entr" presetSubtype="0" fill="hold" nodeType="withEffect">
                                  <p:stCondLst>
                                    <p:cond delay="0"/>
                                  </p:stCondLst>
                                  <p:childTnLst>
                                    <p:set>
                                      <p:cBhvr>
                                        <p:cTn id="44" dur="1" fill="hold">
                                          <p:stCondLst>
                                            <p:cond delay="0"/>
                                          </p:stCondLst>
                                        </p:cTn>
                                        <p:tgtEl>
                                          <p:spTgt spid="165890">
                                            <p:txEl>
                                              <p:pRg st="6" end="6"/>
                                            </p:txEl>
                                          </p:spTgt>
                                        </p:tgtEl>
                                        <p:attrNameLst>
                                          <p:attrName>style.visibility</p:attrName>
                                        </p:attrNameLst>
                                      </p:cBhvr>
                                      <p:to>
                                        <p:strVal val="visible"/>
                                      </p:to>
                                    </p:set>
                                    <p:anim from="(-#ppt_w/2)" to="(#ppt_x)" calcmode="lin" valueType="num">
                                      <p:cBhvr>
                                        <p:cTn id="45" dur="600" fill="hold">
                                          <p:stCondLst>
                                            <p:cond delay="0"/>
                                          </p:stCondLst>
                                        </p:cTn>
                                        <p:tgtEl>
                                          <p:spTgt spid="165890">
                                            <p:txEl>
                                              <p:pRg st="6" end="6"/>
                                            </p:txEl>
                                          </p:spTgt>
                                        </p:tgtEl>
                                        <p:attrNameLst>
                                          <p:attrName>ppt_x</p:attrName>
                                        </p:attrNameLst>
                                      </p:cBhvr>
                                    </p:anim>
                                    <p:anim from="0" to="-1.0" calcmode="lin" valueType="num">
                                      <p:cBhvr>
                                        <p:cTn id="46" dur="200" decel="50000" autoRev="1" fill="hold">
                                          <p:stCondLst>
                                            <p:cond delay="600"/>
                                          </p:stCondLst>
                                        </p:cTn>
                                        <p:tgtEl>
                                          <p:spTgt spid="165890">
                                            <p:txEl>
                                              <p:pRg st="6" end="6"/>
                                            </p:txEl>
                                          </p:spTgt>
                                        </p:tgtEl>
                                        <p:attrNameLst>
                                          <p:attrName>xshear</p:attrName>
                                        </p:attrNameLst>
                                      </p:cBhvr>
                                    </p:anim>
                                    <p:animScale>
                                      <p:cBhvr>
                                        <p:cTn id="47" dur="200" decel="100000" autoRev="1" fill="hold">
                                          <p:stCondLst>
                                            <p:cond delay="600"/>
                                          </p:stCondLst>
                                        </p:cTn>
                                        <p:tgtEl>
                                          <p:spTgt spid="165890">
                                            <p:txEl>
                                              <p:pRg st="6" end="6"/>
                                            </p:txEl>
                                          </p:spTgt>
                                        </p:tgtEl>
                                      </p:cBhvr>
                                      <p:from x="100000" y="100000"/>
                                      <p:to x="80000" y="100000"/>
                                    </p:animScale>
                                    <p:anim by="(#ppt_h/3+#ppt_w*0.1)" calcmode="lin" valueType="num">
                                      <p:cBhvr additive="sum">
                                        <p:cTn id="48" dur="200" decel="100000" autoRev="1" fill="hold">
                                          <p:stCondLst>
                                            <p:cond delay="600"/>
                                          </p:stCondLst>
                                        </p:cTn>
                                        <p:tgtEl>
                                          <p:spTgt spid="165890">
                                            <p:txEl>
                                              <p:pRg st="6" end="6"/>
                                            </p:txEl>
                                          </p:spTgt>
                                        </p:tgtEl>
                                        <p:attrNameLst>
                                          <p:attrName>ppt_x</p:attrName>
                                        </p:attrNameLst>
                                      </p:cBhvr>
                                    </p:anim>
                                  </p:childTnLst>
                                </p:cTn>
                              </p:par>
                              <p:par>
                                <p:cTn id="49" presetID="34" presetClass="entr" presetSubtype="0" fill="hold" nodeType="withEffect">
                                  <p:stCondLst>
                                    <p:cond delay="0"/>
                                  </p:stCondLst>
                                  <p:childTnLst>
                                    <p:set>
                                      <p:cBhvr>
                                        <p:cTn id="50" dur="1" fill="hold">
                                          <p:stCondLst>
                                            <p:cond delay="0"/>
                                          </p:stCondLst>
                                        </p:cTn>
                                        <p:tgtEl>
                                          <p:spTgt spid="165890">
                                            <p:txEl>
                                              <p:pRg st="7" end="7"/>
                                            </p:txEl>
                                          </p:spTgt>
                                        </p:tgtEl>
                                        <p:attrNameLst>
                                          <p:attrName>style.visibility</p:attrName>
                                        </p:attrNameLst>
                                      </p:cBhvr>
                                      <p:to>
                                        <p:strVal val="visible"/>
                                      </p:to>
                                    </p:set>
                                    <p:anim from="(-#ppt_w/2)" to="(#ppt_x)" calcmode="lin" valueType="num">
                                      <p:cBhvr>
                                        <p:cTn id="51" dur="600" fill="hold">
                                          <p:stCondLst>
                                            <p:cond delay="0"/>
                                          </p:stCondLst>
                                        </p:cTn>
                                        <p:tgtEl>
                                          <p:spTgt spid="165890">
                                            <p:txEl>
                                              <p:pRg st="7" end="7"/>
                                            </p:txEl>
                                          </p:spTgt>
                                        </p:tgtEl>
                                        <p:attrNameLst>
                                          <p:attrName>ppt_x</p:attrName>
                                        </p:attrNameLst>
                                      </p:cBhvr>
                                    </p:anim>
                                    <p:anim from="0" to="-1.0" calcmode="lin" valueType="num">
                                      <p:cBhvr>
                                        <p:cTn id="52" dur="200" decel="50000" autoRev="1" fill="hold">
                                          <p:stCondLst>
                                            <p:cond delay="600"/>
                                          </p:stCondLst>
                                        </p:cTn>
                                        <p:tgtEl>
                                          <p:spTgt spid="165890">
                                            <p:txEl>
                                              <p:pRg st="7" end="7"/>
                                            </p:txEl>
                                          </p:spTgt>
                                        </p:tgtEl>
                                        <p:attrNameLst>
                                          <p:attrName>xshear</p:attrName>
                                        </p:attrNameLst>
                                      </p:cBhvr>
                                    </p:anim>
                                    <p:animScale>
                                      <p:cBhvr>
                                        <p:cTn id="53" dur="200" decel="100000" autoRev="1" fill="hold">
                                          <p:stCondLst>
                                            <p:cond delay="600"/>
                                          </p:stCondLst>
                                        </p:cTn>
                                        <p:tgtEl>
                                          <p:spTgt spid="165890">
                                            <p:txEl>
                                              <p:pRg st="7" end="7"/>
                                            </p:txEl>
                                          </p:spTgt>
                                        </p:tgtEl>
                                      </p:cBhvr>
                                      <p:from x="100000" y="100000"/>
                                      <p:to x="80000" y="100000"/>
                                    </p:animScale>
                                    <p:anim by="(#ppt_h/3+#ppt_w*0.1)" calcmode="lin" valueType="num">
                                      <p:cBhvr additive="sum">
                                        <p:cTn id="54" dur="200" decel="100000" autoRev="1" fill="hold">
                                          <p:stCondLst>
                                            <p:cond delay="600"/>
                                          </p:stCondLst>
                                        </p:cTn>
                                        <p:tgtEl>
                                          <p:spTgt spid="165890">
                                            <p:txEl>
                                              <p:pRg st="7" end="7"/>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500063" y="1221790"/>
            <a:ext cx="8215312"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مصارف الزكاة :</a:t>
            </a:r>
          </a:p>
          <a:p>
            <a:pPr indent="457200" algn="justLow" eaLnBrk="0" fontAlgn="base" hangingPunct="0">
              <a:spcBef>
                <a:spcPct val="0"/>
              </a:spcBef>
              <a:spcAft>
                <a:spcPct val="0"/>
              </a:spcAft>
            </a:pPr>
            <a:endParaRPr lang="en-US" sz="28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يقصد بمصارف الزكاة أي الأوجه التي تصرف فيها الزكاة . وقد وردت هذه الأوجه في قوله تعالى </a:t>
            </a:r>
          </a:p>
          <a:p>
            <a:pPr indent="457200" algn="just"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إِنَّمَا الصَّدَقَاتُ لِلْفُقَرَاءِ وَالْمَسَاكِينِ وَالْعَامِلِينَ عَلَيْهَا وَالْمُؤَلَّفَةِ قُلُوبُهُمْ وَفِي الرِّقَابِ وَالْغَارِمِينَ وَفِي </a:t>
            </a:r>
            <a:r>
              <a:rPr lang="ar-SA" sz="2800" b="1" dirty="0" err="1">
                <a:solidFill>
                  <a:srgbClr val="FF0000"/>
                </a:solidFill>
                <a:latin typeface="Traditional Arabic" pitchFamily="18" charset="-78"/>
                <a:ea typeface="Times New Roman" pitchFamily="18" charset="0"/>
                <a:cs typeface="Traditional Arabic" pitchFamily="18" charset="-78"/>
                <a:sym typeface="HQPB2" pitchFamily="2" charset="2"/>
              </a:rPr>
              <a:t>سَبِيلِاللَّهِ</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 وَابْنِ السَّبِيلِ ۖ فَرِيضَةً مِنَ اللَّهِ ۗ وَاللَّهُ عَلِيمٌ حَكِيمٌ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(التوبة 60) و " إنما " تفيد الحصر ، فدل على أنه لا يجوز صرف الزكاة إلاَّ في هذه الأصناف الثمانية المذكورة في الآية ، فلا يجوز استعمال أموال الزكاة في بناء المدارس ، ولا المستشفيات ، ولا المساجد ، و لا غيرها من المرافق ذات النفع العام . ولا يحل لأحد من غير هذه الأصناف أن يأخذها حتى وإن أُعطيت له.</a:t>
            </a:r>
          </a:p>
        </p:txBody>
      </p:sp>
      <p:sp>
        <p:nvSpPr>
          <p:cNvPr id="2" name="عنصر نائب لرقم الشريحة 1"/>
          <p:cNvSpPr>
            <a:spLocks noGrp="1"/>
          </p:cNvSpPr>
          <p:nvPr>
            <p:ph type="sldNum" sz="quarter" idx="12"/>
          </p:nvPr>
        </p:nvSpPr>
        <p:spPr/>
        <p:txBody>
          <a:bodyPr/>
          <a:lstStyle/>
          <a:p>
            <a:pPr>
              <a:defRPr/>
            </a:pPr>
            <a:fld id="{6581F5F1-AFFC-4871-9CE3-54E477C2BE42}" type="slidenum">
              <a:rPr lang="ar-SA" smtClean="0">
                <a:solidFill>
                  <a:srgbClr val="646B86">
                    <a:shade val="90000"/>
                  </a:srgbClr>
                </a:solidFill>
              </a:rPr>
              <a:pPr>
                <a:defRPr/>
              </a:pPr>
              <a:t>7</a:t>
            </a:fld>
            <a:endParaRPr lang="ar-SA">
              <a:solidFill>
                <a:srgbClr val="646B86">
                  <a:shade val="90000"/>
                </a:srgbClr>
              </a:solidFill>
            </a:endParaRPr>
          </a:p>
        </p:txBody>
      </p:sp>
    </p:spTree>
    <p:extLst>
      <p:ext uri="{BB962C8B-B14F-4D97-AF65-F5344CB8AC3E}">
        <p14:creationId xmlns:p14="http://schemas.microsoft.com/office/powerpoint/2010/main" val="365027292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6691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66914">
                                            <p:txEl>
                                              <p:pRg st="0" end="0"/>
                                            </p:txEl>
                                          </p:spTgt>
                                        </p:tgtEl>
                                        <p:attrNameLst>
                                          <p:attrName>ppt_x</p:attrName>
                                        </p:attrNameLst>
                                      </p:cBhvr>
                                    </p:anim>
                                    <p:anim from="0" to="-1.0" calcmode="lin" valueType="num">
                                      <p:cBhvr>
                                        <p:cTn id="8" dur="200" decel="50000" autoRev="1" fill="hold">
                                          <p:stCondLst>
                                            <p:cond delay="600"/>
                                          </p:stCondLst>
                                        </p:cTn>
                                        <p:tgtEl>
                                          <p:spTgt spid="166914">
                                            <p:txEl>
                                              <p:pRg st="0" end="0"/>
                                            </p:txEl>
                                          </p:spTgt>
                                        </p:tgtEl>
                                        <p:attrNameLst>
                                          <p:attrName>xshear</p:attrName>
                                        </p:attrNameLst>
                                      </p:cBhvr>
                                    </p:anim>
                                    <p:animScale>
                                      <p:cBhvr>
                                        <p:cTn id="9" dur="200" decel="100000" autoRev="1" fill="hold">
                                          <p:stCondLst>
                                            <p:cond delay="600"/>
                                          </p:stCondLst>
                                        </p:cTn>
                                        <p:tgtEl>
                                          <p:spTgt spid="166914">
                                            <p:txEl>
                                              <p:pRg st="0" end="0"/>
                                            </p:txEl>
                                          </p:spTgt>
                                        </p:tgtEl>
                                      </p:cBhvr>
                                      <p:from x="100000" y="100000"/>
                                      <p:to x="80000" y="100000"/>
                                    </p:animScale>
                                    <p:anim by="(#ppt_h/3+#ppt_w*0.1)" calcmode="lin" valueType="num">
                                      <p:cBhvr additive="sum">
                                        <p:cTn id="10" dur="200" decel="100000" autoRev="1" fill="hold">
                                          <p:stCondLst>
                                            <p:cond delay="600"/>
                                          </p:stCondLst>
                                        </p:cTn>
                                        <p:tgtEl>
                                          <p:spTgt spid="166914">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66914">
                                            <p:txEl>
                                              <p:pRg st="2" end="2"/>
                                            </p:txEl>
                                          </p:spTgt>
                                        </p:tgtEl>
                                        <p:attrNameLst>
                                          <p:attrName>style.visibility</p:attrName>
                                        </p:attrNameLst>
                                      </p:cBhvr>
                                      <p:to>
                                        <p:strVal val="visible"/>
                                      </p:to>
                                    </p:set>
                                    <p:anim from="(-#ppt_w/2)" to="(#ppt_x)" calcmode="lin" valueType="num">
                                      <p:cBhvr>
                                        <p:cTn id="13" dur="600" fill="hold">
                                          <p:stCondLst>
                                            <p:cond delay="0"/>
                                          </p:stCondLst>
                                        </p:cTn>
                                        <p:tgtEl>
                                          <p:spTgt spid="166914">
                                            <p:txEl>
                                              <p:pRg st="2" end="2"/>
                                            </p:txEl>
                                          </p:spTgt>
                                        </p:tgtEl>
                                        <p:attrNameLst>
                                          <p:attrName>ppt_x</p:attrName>
                                        </p:attrNameLst>
                                      </p:cBhvr>
                                    </p:anim>
                                    <p:anim from="0" to="-1.0" calcmode="lin" valueType="num">
                                      <p:cBhvr>
                                        <p:cTn id="14" dur="200" decel="50000" autoRev="1" fill="hold">
                                          <p:stCondLst>
                                            <p:cond delay="600"/>
                                          </p:stCondLst>
                                        </p:cTn>
                                        <p:tgtEl>
                                          <p:spTgt spid="166914">
                                            <p:txEl>
                                              <p:pRg st="2" end="2"/>
                                            </p:txEl>
                                          </p:spTgt>
                                        </p:tgtEl>
                                        <p:attrNameLst>
                                          <p:attrName>xshear</p:attrName>
                                        </p:attrNameLst>
                                      </p:cBhvr>
                                    </p:anim>
                                    <p:animScale>
                                      <p:cBhvr>
                                        <p:cTn id="15" dur="200" decel="100000" autoRev="1" fill="hold">
                                          <p:stCondLst>
                                            <p:cond delay="600"/>
                                          </p:stCondLst>
                                        </p:cTn>
                                        <p:tgtEl>
                                          <p:spTgt spid="166914">
                                            <p:txEl>
                                              <p:pRg st="2" end="2"/>
                                            </p:txEl>
                                          </p:spTgt>
                                        </p:tgtEl>
                                      </p:cBhvr>
                                      <p:from x="100000" y="100000"/>
                                      <p:to x="80000" y="100000"/>
                                    </p:animScale>
                                    <p:anim by="(#ppt_h/3+#ppt_w*0.1)" calcmode="lin" valueType="num">
                                      <p:cBhvr additive="sum">
                                        <p:cTn id="16" dur="200" decel="100000" autoRev="1" fill="hold">
                                          <p:stCondLst>
                                            <p:cond delay="600"/>
                                          </p:stCondLst>
                                        </p:cTn>
                                        <p:tgtEl>
                                          <p:spTgt spid="166914">
                                            <p:txEl>
                                              <p:pRg st="2" end="2"/>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66914">
                                            <p:txEl>
                                              <p:pRg st="3" end="3"/>
                                            </p:txEl>
                                          </p:spTgt>
                                        </p:tgtEl>
                                        <p:attrNameLst>
                                          <p:attrName>style.visibility</p:attrName>
                                        </p:attrNameLst>
                                      </p:cBhvr>
                                      <p:to>
                                        <p:strVal val="visible"/>
                                      </p:to>
                                    </p:set>
                                    <p:anim from="(-#ppt_w/2)" to="(#ppt_x)" calcmode="lin" valueType="num">
                                      <p:cBhvr>
                                        <p:cTn id="19" dur="600" fill="hold">
                                          <p:stCondLst>
                                            <p:cond delay="0"/>
                                          </p:stCondLst>
                                        </p:cTn>
                                        <p:tgtEl>
                                          <p:spTgt spid="166914">
                                            <p:txEl>
                                              <p:pRg st="3" end="3"/>
                                            </p:txEl>
                                          </p:spTgt>
                                        </p:tgtEl>
                                        <p:attrNameLst>
                                          <p:attrName>ppt_x</p:attrName>
                                        </p:attrNameLst>
                                      </p:cBhvr>
                                    </p:anim>
                                    <p:anim from="0" to="-1.0" calcmode="lin" valueType="num">
                                      <p:cBhvr>
                                        <p:cTn id="20" dur="200" decel="50000" autoRev="1" fill="hold">
                                          <p:stCondLst>
                                            <p:cond delay="600"/>
                                          </p:stCondLst>
                                        </p:cTn>
                                        <p:tgtEl>
                                          <p:spTgt spid="166914">
                                            <p:txEl>
                                              <p:pRg st="3" end="3"/>
                                            </p:txEl>
                                          </p:spTgt>
                                        </p:tgtEl>
                                        <p:attrNameLst>
                                          <p:attrName>xshear</p:attrName>
                                        </p:attrNameLst>
                                      </p:cBhvr>
                                    </p:anim>
                                    <p:animScale>
                                      <p:cBhvr>
                                        <p:cTn id="21" dur="200" decel="100000" autoRev="1" fill="hold">
                                          <p:stCondLst>
                                            <p:cond delay="600"/>
                                          </p:stCondLst>
                                        </p:cTn>
                                        <p:tgtEl>
                                          <p:spTgt spid="166914">
                                            <p:txEl>
                                              <p:pRg st="3" end="3"/>
                                            </p:txEl>
                                          </p:spTgt>
                                        </p:tgtEl>
                                      </p:cBhvr>
                                      <p:from x="100000" y="100000"/>
                                      <p:to x="80000" y="100000"/>
                                    </p:animScale>
                                    <p:anim by="(#ppt_h/3+#ppt_w*0.1)" calcmode="lin" valueType="num">
                                      <p:cBhvr additive="sum">
                                        <p:cTn id="22" dur="200" decel="100000" autoRev="1" fill="hold">
                                          <p:stCondLst>
                                            <p:cond delay="600"/>
                                          </p:stCondLst>
                                        </p:cTn>
                                        <p:tgtEl>
                                          <p:spTgt spid="166914">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1"/>
          <p:cNvSpPr>
            <a:spLocks noChangeArrowheads="1"/>
          </p:cNvSpPr>
          <p:nvPr/>
        </p:nvSpPr>
        <p:spPr bwMode="auto">
          <a:xfrm>
            <a:off x="357188" y="785813"/>
            <a:ext cx="850106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شرح موجز لمصارف الزكاة:-</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1</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2- الفقراء ، والمساكين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درجتان من المحتاجين ، والفقراء أشد حاجة من المساكين، و كلا الصنفين لا يستطيع الحصول على كفايته بقدراته الذاتية ، فيستحق الزكاة . و يُعطى كل من الصنفين ما يوصله إلى حد الكفاية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3-</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العاملون عليها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وهم المكلفون بجمع الزكاة وتوزيعها، وحفظها ، ويُعطون أجرتهم من الزكاة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4-</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المؤلفة قلوبهم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وهم إما أنهم غير مسلمين يُرجى إسلامهم ، أو كف شرهم ، أو الاستعانة بهم ضد غيرهم . و إما أنهم مسلمون يراد تقوية إيمانهم أو إغراء غيرهم بالدخول في الإسلام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5- الرقاب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ويشمل في هذه الأزمنة كل الأسرى أما تحرير العبيد فقد انحسر أو انعدم وجوده الآن .</a:t>
            </a:r>
          </a:p>
        </p:txBody>
      </p:sp>
      <p:sp>
        <p:nvSpPr>
          <p:cNvPr id="2" name="عنصر نائب لرقم الشريحة 1"/>
          <p:cNvSpPr>
            <a:spLocks noGrp="1"/>
          </p:cNvSpPr>
          <p:nvPr>
            <p:ph type="sldNum" sz="quarter" idx="12"/>
          </p:nvPr>
        </p:nvSpPr>
        <p:spPr/>
        <p:txBody>
          <a:bodyPr/>
          <a:lstStyle/>
          <a:p>
            <a:pPr>
              <a:defRPr/>
            </a:pPr>
            <a:fld id="{5621ECB3-8A44-4FDB-AA6F-D1113CC2A857}" type="slidenum">
              <a:rPr lang="ar-SA" smtClean="0">
                <a:solidFill>
                  <a:srgbClr val="646B86">
                    <a:shade val="90000"/>
                  </a:srgbClr>
                </a:solidFill>
              </a:rPr>
              <a:pPr>
                <a:defRPr/>
              </a:pPr>
              <a:t>8</a:t>
            </a:fld>
            <a:endParaRPr lang="ar-SA">
              <a:solidFill>
                <a:srgbClr val="646B86">
                  <a:shade val="90000"/>
                </a:srgbClr>
              </a:solidFill>
            </a:endParaRPr>
          </a:p>
        </p:txBody>
      </p:sp>
    </p:spTree>
    <p:extLst>
      <p:ext uri="{BB962C8B-B14F-4D97-AF65-F5344CB8AC3E}">
        <p14:creationId xmlns:p14="http://schemas.microsoft.com/office/powerpoint/2010/main" val="4213271058"/>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67938">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67938">
                                            <p:txEl>
                                              <p:pRg st="0" end="0"/>
                                            </p:txEl>
                                          </p:spTgt>
                                        </p:tgtEl>
                                        <p:attrNameLst>
                                          <p:attrName>ppt_x</p:attrName>
                                        </p:attrNameLst>
                                      </p:cBhvr>
                                    </p:anim>
                                    <p:anim from="0" to="-1.0" calcmode="lin" valueType="num">
                                      <p:cBhvr>
                                        <p:cTn id="8" dur="200" decel="50000" autoRev="1" fill="hold">
                                          <p:stCondLst>
                                            <p:cond delay="600"/>
                                          </p:stCondLst>
                                        </p:cTn>
                                        <p:tgtEl>
                                          <p:spTgt spid="167938">
                                            <p:txEl>
                                              <p:pRg st="0" end="0"/>
                                            </p:txEl>
                                          </p:spTgt>
                                        </p:tgtEl>
                                        <p:attrNameLst>
                                          <p:attrName>xshear</p:attrName>
                                        </p:attrNameLst>
                                      </p:cBhvr>
                                    </p:anim>
                                    <p:animScale>
                                      <p:cBhvr>
                                        <p:cTn id="9" dur="200" decel="100000" autoRev="1" fill="hold">
                                          <p:stCondLst>
                                            <p:cond delay="600"/>
                                          </p:stCondLst>
                                        </p:cTn>
                                        <p:tgtEl>
                                          <p:spTgt spid="167938">
                                            <p:txEl>
                                              <p:pRg st="0" end="0"/>
                                            </p:txEl>
                                          </p:spTgt>
                                        </p:tgtEl>
                                      </p:cBhvr>
                                      <p:from x="100000" y="100000"/>
                                      <p:to x="80000" y="100000"/>
                                    </p:animScale>
                                    <p:anim by="(#ppt_h/3+#ppt_w*0.1)" calcmode="lin" valueType="num">
                                      <p:cBhvr additive="sum">
                                        <p:cTn id="10" dur="200" decel="100000" autoRev="1" fill="hold">
                                          <p:stCondLst>
                                            <p:cond delay="600"/>
                                          </p:stCondLst>
                                        </p:cTn>
                                        <p:tgtEl>
                                          <p:spTgt spid="167938">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167938">
                                            <p:txEl>
                                              <p:pRg st="1" end="1"/>
                                            </p:txEl>
                                          </p:spTgt>
                                        </p:tgtEl>
                                        <p:attrNameLst>
                                          <p:attrName>style.visibility</p:attrName>
                                        </p:attrNameLst>
                                      </p:cBhvr>
                                      <p:to>
                                        <p:strVal val="visible"/>
                                      </p:to>
                                    </p:set>
                                    <p:anim calcmode="lin" valueType="num">
                                      <p:cBhvr>
                                        <p:cTn id="15" dur="1000" fill="hold"/>
                                        <p:tgtEl>
                                          <p:spTgt spid="167938">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167938">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167938">
                                            <p:txEl>
                                              <p:pRg st="1" end="1"/>
                                            </p:txEl>
                                          </p:spTgt>
                                        </p:tgtEl>
                                        <p:attrNameLst>
                                          <p:attrName>ppt_y</p:attrName>
                                        </p:attrNameLst>
                                      </p:cBhvr>
                                      <p:tavLst>
                                        <p:tav tm="0">
                                          <p:val>
                                            <p:strVal val="#ppt_y"/>
                                          </p:val>
                                        </p:tav>
                                        <p:tav tm="100000">
                                          <p:val>
                                            <p:strVal val="#ppt_y"/>
                                          </p:val>
                                        </p:tav>
                                      </p:tavLst>
                                    </p:anim>
                                    <p:animEffect transition="in" filter="fade">
                                      <p:cBhvr>
                                        <p:cTn id="18" dur="1000"/>
                                        <p:tgtEl>
                                          <p:spTgt spid="167938">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167938">
                                            <p:txEl>
                                              <p:pRg st="2" end="2"/>
                                            </p:txEl>
                                          </p:spTgt>
                                        </p:tgtEl>
                                        <p:attrNameLst>
                                          <p:attrName>style.visibility</p:attrName>
                                        </p:attrNameLst>
                                      </p:cBhvr>
                                      <p:to>
                                        <p:strVal val="visible"/>
                                      </p:to>
                                    </p:set>
                                    <p:anim calcmode="lin" valueType="num">
                                      <p:cBhvr>
                                        <p:cTn id="23" dur="1000" fill="hold"/>
                                        <p:tgtEl>
                                          <p:spTgt spid="167938">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167938">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167938">
                                            <p:txEl>
                                              <p:pRg st="2" end="2"/>
                                            </p:txEl>
                                          </p:spTgt>
                                        </p:tgtEl>
                                        <p:attrNameLst>
                                          <p:attrName>ppt_y</p:attrName>
                                        </p:attrNameLst>
                                      </p:cBhvr>
                                      <p:tavLst>
                                        <p:tav tm="0">
                                          <p:val>
                                            <p:strVal val="#ppt_y"/>
                                          </p:val>
                                        </p:tav>
                                        <p:tav tm="100000">
                                          <p:val>
                                            <p:strVal val="#ppt_y"/>
                                          </p:val>
                                        </p:tav>
                                      </p:tavLst>
                                    </p:anim>
                                    <p:animEffect transition="in" filter="fade">
                                      <p:cBhvr>
                                        <p:cTn id="26" dur="1000"/>
                                        <p:tgtEl>
                                          <p:spTgt spid="167938">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8" presetClass="entr" presetSubtype="0" accel="50000" fill="hold" nodeType="clickEffect">
                                  <p:stCondLst>
                                    <p:cond delay="0"/>
                                  </p:stCondLst>
                                  <p:childTnLst>
                                    <p:set>
                                      <p:cBhvr>
                                        <p:cTn id="30" dur="1" fill="hold">
                                          <p:stCondLst>
                                            <p:cond delay="0"/>
                                          </p:stCondLst>
                                        </p:cTn>
                                        <p:tgtEl>
                                          <p:spTgt spid="167938">
                                            <p:txEl>
                                              <p:pRg st="3" end="3"/>
                                            </p:txEl>
                                          </p:spTgt>
                                        </p:tgtEl>
                                        <p:attrNameLst>
                                          <p:attrName>style.visibility</p:attrName>
                                        </p:attrNameLst>
                                      </p:cBhvr>
                                      <p:to>
                                        <p:strVal val="visible"/>
                                      </p:to>
                                    </p:set>
                                    <p:anim calcmode="lin" valueType="num">
                                      <p:cBhvr>
                                        <p:cTn id="31" dur="1000" fill="hold"/>
                                        <p:tgtEl>
                                          <p:spTgt spid="167938">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167938">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167938">
                                            <p:txEl>
                                              <p:pRg st="3" end="3"/>
                                            </p:txEl>
                                          </p:spTgt>
                                        </p:tgtEl>
                                        <p:attrNameLst>
                                          <p:attrName>ppt_y</p:attrName>
                                        </p:attrNameLst>
                                      </p:cBhvr>
                                      <p:tavLst>
                                        <p:tav tm="0">
                                          <p:val>
                                            <p:strVal val="#ppt_y"/>
                                          </p:val>
                                        </p:tav>
                                        <p:tav tm="100000">
                                          <p:val>
                                            <p:strVal val="#ppt_y"/>
                                          </p:val>
                                        </p:tav>
                                      </p:tavLst>
                                    </p:anim>
                                    <p:animEffect transition="in" filter="fade">
                                      <p:cBhvr>
                                        <p:cTn id="34" dur="1000"/>
                                        <p:tgtEl>
                                          <p:spTgt spid="167938">
                                            <p:txEl>
                                              <p:pRg st="3" end="3"/>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8" presetClass="entr" presetSubtype="0" accel="50000" fill="hold" nodeType="clickEffect">
                                  <p:stCondLst>
                                    <p:cond delay="0"/>
                                  </p:stCondLst>
                                  <p:childTnLst>
                                    <p:set>
                                      <p:cBhvr>
                                        <p:cTn id="38" dur="1" fill="hold">
                                          <p:stCondLst>
                                            <p:cond delay="0"/>
                                          </p:stCondLst>
                                        </p:cTn>
                                        <p:tgtEl>
                                          <p:spTgt spid="167938">
                                            <p:txEl>
                                              <p:pRg st="4" end="4"/>
                                            </p:txEl>
                                          </p:spTgt>
                                        </p:tgtEl>
                                        <p:attrNameLst>
                                          <p:attrName>style.visibility</p:attrName>
                                        </p:attrNameLst>
                                      </p:cBhvr>
                                      <p:to>
                                        <p:strVal val="visible"/>
                                      </p:to>
                                    </p:set>
                                    <p:anim calcmode="lin" valueType="num">
                                      <p:cBhvr>
                                        <p:cTn id="39" dur="1000" fill="hold"/>
                                        <p:tgtEl>
                                          <p:spTgt spid="167938">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167938">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167938">
                                            <p:txEl>
                                              <p:pRg st="4" end="4"/>
                                            </p:txEl>
                                          </p:spTgt>
                                        </p:tgtEl>
                                        <p:attrNameLst>
                                          <p:attrName>ppt_y</p:attrName>
                                        </p:attrNameLst>
                                      </p:cBhvr>
                                      <p:tavLst>
                                        <p:tav tm="0">
                                          <p:val>
                                            <p:strVal val="#ppt_y"/>
                                          </p:val>
                                        </p:tav>
                                        <p:tav tm="100000">
                                          <p:val>
                                            <p:strVal val="#ppt_y"/>
                                          </p:val>
                                        </p:tav>
                                      </p:tavLst>
                                    </p:anim>
                                    <p:animEffect transition="in" filter="fade">
                                      <p:cBhvr>
                                        <p:cTn id="42" dur="1000"/>
                                        <p:tgtEl>
                                          <p:spTgt spid="1679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
          <p:cNvSpPr>
            <a:spLocks noChangeArrowheads="1"/>
          </p:cNvSpPr>
          <p:nvPr/>
        </p:nvSpPr>
        <p:spPr bwMode="auto">
          <a:xfrm>
            <a:off x="142875" y="590550"/>
            <a:ext cx="8715375"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6- الغارمون : وهم : المدينون ، ويقسمون إلى قسمين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الأول :	غارم لنفسه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وهو شخص تحمل ديوناً لمصلحته ، وعجز عن الوفاء بها ، فهو فقير فيُعطى ما يسدد ديونه . ولكن يلاحظ أن من تحمل الديون في المعاصي كالقمار، أو الذي لا يصلي فهؤلاء لا نصيب لهم في الزكاة إلاَّ بعد التوبة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الثاني : غارم لإصلاح ذات البين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وهو من تحمل في ذمته مالاً من أجل إخماد فتنة ، فيعُطى بقدر ما التزم به ولم يسدده ، أما إذا دفع ذلك من ماله فلا يُعطى ، لأنه لم يعد مديناً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7- سبيل الله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وهو الجهاد ، فيعطي المجاهدون المتطوعون بدون مرتبات من الدولة ، أو أنهم لهم رواتب لا تكفيهم ، فيعطون على قدر ما تحتاجه مهمتهم في الجهاد  وقد قرر المجمع الفقهي برابطة العالم الإسلامي أن الدعوة إلى الله داخلة ضمن " في سبيل الله " وعلى هذا يجوز صرف الزكاة للإنفاق على الدعوة إلى الله، وقال الشيخ محمد بن إبراهيم : إنه يلحق بذلك أيضاً الإنفاق على كشف الشبه عن الدين فهو من الجهاد</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8- ابن السبيل وهو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المسافر المنقطع فيعطى ما يوصله إلى بلده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ويجوز دفع الزكاة لصنف واحد من هذه الأصناف . </a:t>
            </a:r>
          </a:p>
        </p:txBody>
      </p:sp>
      <p:sp>
        <p:nvSpPr>
          <p:cNvPr id="2" name="عنصر نائب لرقم الشريحة 1"/>
          <p:cNvSpPr>
            <a:spLocks noGrp="1"/>
          </p:cNvSpPr>
          <p:nvPr>
            <p:ph type="sldNum" sz="quarter" idx="12"/>
          </p:nvPr>
        </p:nvSpPr>
        <p:spPr/>
        <p:txBody>
          <a:bodyPr/>
          <a:lstStyle/>
          <a:p>
            <a:pPr>
              <a:defRPr/>
            </a:pPr>
            <a:fld id="{3E44814A-5019-4826-A484-C2E0BB019548}" type="slidenum">
              <a:rPr lang="ar-SA" smtClean="0">
                <a:solidFill>
                  <a:srgbClr val="646B86">
                    <a:shade val="90000"/>
                  </a:srgbClr>
                </a:solidFill>
              </a:rPr>
              <a:pPr>
                <a:defRPr/>
              </a:pPr>
              <a:t>9</a:t>
            </a:fld>
            <a:endParaRPr lang="ar-SA">
              <a:solidFill>
                <a:srgbClr val="646B86">
                  <a:shade val="90000"/>
                </a:srgbClr>
              </a:solidFill>
            </a:endParaRPr>
          </a:p>
        </p:txBody>
      </p:sp>
    </p:spTree>
    <p:extLst>
      <p:ext uri="{BB962C8B-B14F-4D97-AF65-F5344CB8AC3E}">
        <p14:creationId xmlns:p14="http://schemas.microsoft.com/office/powerpoint/2010/main" val="32155062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68962">
                                            <p:txEl>
                                              <p:pRg st="0" end="0"/>
                                            </p:txEl>
                                          </p:spTgt>
                                        </p:tgtEl>
                                        <p:attrNameLst>
                                          <p:attrName>style.visibility</p:attrName>
                                        </p:attrNameLst>
                                      </p:cBhvr>
                                      <p:to>
                                        <p:strVal val="visible"/>
                                      </p:to>
                                    </p:set>
                                    <p:anim calcmode="lin" valueType="num">
                                      <p:cBhvr>
                                        <p:cTn id="7" dur="1000" fill="hold"/>
                                        <p:tgtEl>
                                          <p:spTgt spid="168962">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68962">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68962">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68962">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168962">
                                            <p:txEl>
                                              <p:pRg st="1" end="1"/>
                                            </p:txEl>
                                          </p:spTgt>
                                        </p:tgtEl>
                                        <p:attrNameLst>
                                          <p:attrName>style.visibility</p:attrName>
                                        </p:attrNameLst>
                                      </p:cBhvr>
                                      <p:to>
                                        <p:strVal val="visible"/>
                                      </p:to>
                                    </p:set>
                                    <p:anim calcmode="lin" valueType="num">
                                      <p:cBhvr>
                                        <p:cTn id="13" dur="1000" fill="hold"/>
                                        <p:tgtEl>
                                          <p:spTgt spid="168962">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68962">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68962">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168962">
                                            <p:txEl>
                                              <p:pRg st="1" end="1"/>
                                            </p:txEl>
                                          </p:spTgt>
                                        </p:tgtEl>
                                      </p:cBhvr>
                                    </p:animEffect>
                                  </p:childTnLst>
                                </p:cTn>
                              </p:par>
                              <p:par>
                                <p:cTn id="17" presetID="48" presetClass="entr" presetSubtype="0" accel="50000" fill="hold" nodeType="withEffect">
                                  <p:stCondLst>
                                    <p:cond delay="0"/>
                                  </p:stCondLst>
                                  <p:childTnLst>
                                    <p:set>
                                      <p:cBhvr>
                                        <p:cTn id="18" dur="1" fill="hold">
                                          <p:stCondLst>
                                            <p:cond delay="0"/>
                                          </p:stCondLst>
                                        </p:cTn>
                                        <p:tgtEl>
                                          <p:spTgt spid="168962">
                                            <p:txEl>
                                              <p:pRg st="2" end="2"/>
                                            </p:txEl>
                                          </p:spTgt>
                                        </p:tgtEl>
                                        <p:attrNameLst>
                                          <p:attrName>style.visibility</p:attrName>
                                        </p:attrNameLst>
                                      </p:cBhvr>
                                      <p:to>
                                        <p:strVal val="visible"/>
                                      </p:to>
                                    </p:set>
                                    <p:anim calcmode="lin" valueType="num">
                                      <p:cBhvr>
                                        <p:cTn id="19" dur="1000" fill="hold"/>
                                        <p:tgtEl>
                                          <p:spTgt spid="168962">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168962">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168962">
                                            <p:txEl>
                                              <p:pRg st="2" end="2"/>
                                            </p:txEl>
                                          </p:spTgt>
                                        </p:tgtEl>
                                        <p:attrNameLst>
                                          <p:attrName>ppt_y</p:attrName>
                                        </p:attrNameLst>
                                      </p:cBhvr>
                                      <p:tavLst>
                                        <p:tav tm="0">
                                          <p:val>
                                            <p:strVal val="#ppt_y"/>
                                          </p:val>
                                        </p:tav>
                                        <p:tav tm="100000">
                                          <p:val>
                                            <p:strVal val="#ppt_y"/>
                                          </p:val>
                                        </p:tav>
                                      </p:tavLst>
                                    </p:anim>
                                    <p:animEffect transition="in" filter="fade">
                                      <p:cBhvr>
                                        <p:cTn id="22" dur="1000"/>
                                        <p:tgtEl>
                                          <p:spTgt spid="16896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8" presetClass="entr" presetSubtype="0" accel="50000" fill="hold" nodeType="clickEffect">
                                  <p:stCondLst>
                                    <p:cond delay="0"/>
                                  </p:stCondLst>
                                  <p:childTnLst>
                                    <p:set>
                                      <p:cBhvr>
                                        <p:cTn id="26" dur="1" fill="hold">
                                          <p:stCondLst>
                                            <p:cond delay="0"/>
                                          </p:stCondLst>
                                        </p:cTn>
                                        <p:tgtEl>
                                          <p:spTgt spid="168962">
                                            <p:txEl>
                                              <p:pRg st="3" end="3"/>
                                            </p:txEl>
                                          </p:spTgt>
                                        </p:tgtEl>
                                        <p:attrNameLst>
                                          <p:attrName>style.visibility</p:attrName>
                                        </p:attrNameLst>
                                      </p:cBhvr>
                                      <p:to>
                                        <p:strVal val="visible"/>
                                      </p:to>
                                    </p:set>
                                    <p:anim calcmode="lin" valueType="num">
                                      <p:cBhvr>
                                        <p:cTn id="27" dur="1000" fill="hold"/>
                                        <p:tgtEl>
                                          <p:spTgt spid="168962">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168962">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168962">
                                            <p:txEl>
                                              <p:pRg st="3" end="3"/>
                                            </p:txEl>
                                          </p:spTgt>
                                        </p:tgtEl>
                                        <p:attrNameLst>
                                          <p:attrName>ppt_y</p:attrName>
                                        </p:attrNameLst>
                                      </p:cBhvr>
                                      <p:tavLst>
                                        <p:tav tm="0">
                                          <p:val>
                                            <p:strVal val="#ppt_y"/>
                                          </p:val>
                                        </p:tav>
                                        <p:tav tm="100000">
                                          <p:val>
                                            <p:strVal val="#ppt_y"/>
                                          </p:val>
                                        </p:tav>
                                      </p:tavLst>
                                    </p:anim>
                                    <p:animEffect transition="in" filter="fade">
                                      <p:cBhvr>
                                        <p:cTn id="30" dur="1000"/>
                                        <p:tgtEl>
                                          <p:spTgt spid="168962">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4" presetClass="entr" presetSubtype="0" fill="hold" nodeType="clickEffect">
                                  <p:stCondLst>
                                    <p:cond delay="0"/>
                                  </p:stCondLst>
                                  <p:childTnLst>
                                    <p:set>
                                      <p:cBhvr>
                                        <p:cTn id="34" dur="1" fill="hold">
                                          <p:stCondLst>
                                            <p:cond delay="0"/>
                                          </p:stCondLst>
                                        </p:cTn>
                                        <p:tgtEl>
                                          <p:spTgt spid="168962">
                                            <p:txEl>
                                              <p:pRg st="4" end="4"/>
                                            </p:txEl>
                                          </p:spTgt>
                                        </p:tgtEl>
                                        <p:attrNameLst>
                                          <p:attrName>style.visibility</p:attrName>
                                        </p:attrNameLst>
                                      </p:cBhvr>
                                      <p:to>
                                        <p:strVal val="visible"/>
                                      </p:to>
                                    </p:set>
                                    <p:anim from="(-#ppt_w/2)" to="(#ppt_x)" calcmode="lin" valueType="num">
                                      <p:cBhvr>
                                        <p:cTn id="35" dur="600" fill="hold">
                                          <p:stCondLst>
                                            <p:cond delay="0"/>
                                          </p:stCondLst>
                                        </p:cTn>
                                        <p:tgtEl>
                                          <p:spTgt spid="168962">
                                            <p:txEl>
                                              <p:pRg st="4" end="4"/>
                                            </p:txEl>
                                          </p:spTgt>
                                        </p:tgtEl>
                                        <p:attrNameLst>
                                          <p:attrName>ppt_x</p:attrName>
                                        </p:attrNameLst>
                                      </p:cBhvr>
                                    </p:anim>
                                    <p:anim from="0" to="-1.0" calcmode="lin" valueType="num">
                                      <p:cBhvr>
                                        <p:cTn id="36" dur="200" decel="50000" autoRev="1" fill="hold">
                                          <p:stCondLst>
                                            <p:cond delay="600"/>
                                          </p:stCondLst>
                                        </p:cTn>
                                        <p:tgtEl>
                                          <p:spTgt spid="168962">
                                            <p:txEl>
                                              <p:pRg st="4" end="4"/>
                                            </p:txEl>
                                          </p:spTgt>
                                        </p:tgtEl>
                                        <p:attrNameLst>
                                          <p:attrName>xshear</p:attrName>
                                        </p:attrNameLst>
                                      </p:cBhvr>
                                    </p:anim>
                                    <p:animScale>
                                      <p:cBhvr>
                                        <p:cTn id="37" dur="200" decel="100000" autoRev="1" fill="hold">
                                          <p:stCondLst>
                                            <p:cond delay="600"/>
                                          </p:stCondLst>
                                        </p:cTn>
                                        <p:tgtEl>
                                          <p:spTgt spid="168962">
                                            <p:txEl>
                                              <p:pRg st="4" end="4"/>
                                            </p:txEl>
                                          </p:spTgt>
                                        </p:tgtEl>
                                      </p:cBhvr>
                                      <p:from x="100000" y="100000"/>
                                      <p:to x="80000" y="100000"/>
                                    </p:animScale>
                                    <p:anim by="(#ppt_h/3+#ppt_w*0.1)" calcmode="lin" valueType="num">
                                      <p:cBhvr additive="sum">
                                        <p:cTn id="38" dur="200" decel="100000" autoRev="1" fill="hold">
                                          <p:stCondLst>
                                            <p:cond delay="600"/>
                                          </p:stCondLst>
                                        </p:cTn>
                                        <p:tgtEl>
                                          <p:spTgt spid="168962">
                                            <p:txEl>
                                              <p:pRg st="4" end="4"/>
                                            </p:txEl>
                                          </p:spTgt>
                                        </p:tgtEl>
                                        <p:attrNameLst>
                                          <p:attrName>ppt_x</p:attrName>
                                        </p:attrNameLst>
                                      </p:cBhvr>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7" presetClass="entr" presetSubtype="0" fill="hold" nodeType="clickEffect">
                                  <p:stCondLst>
                                    <p:cond delay="0"/>
                                  </p:stCondLst>
                                  <p:childTnLst>
                                    <p:set>
                                      <p:cBhvr>
                                        <p:cTn id="42" dur="1" fill="hold">
                                          <p:stCondLst>
                                            <p:cond delay="0"/>
                                          </p:stCondLst>
                                        </p:cTn>
                                        <p:tgtEl>
                                          <p:spTgt spid="168962">
                                            <p:txEl>
                                              <p:pRg st="5" end="5"/>
                                            </p:txEl>
                                          </p:spTgt>
                                        </p:tgtEl>
                                        <p:attrNameLst>
                                          <p:attrName>style.visibility</p:attrName>
                                        </p:attrNameLst>
                                      </p:cBhvr>
                                      <p:to>
                                        <p:strVal val="visible"/>
                                      </p:to>
                                    </p:set>
                                    <p:animEffect transition="in" filter="fade">
                                      <p:cBhvr>
                                        <p:cTn id="43" dur="1000"/>
                                        <p:tgtEl>
                                          <p:spTgt spid="168962">
                                            <p:txEl>
                                              <p:pRg st="5" end="5"/>
                                            </p:txEl>
                                          </p:spTgt>
                                        </p:tgtEl>
                                      </p:cBhvr>
                                    </p:animEffect>
                                    <p:anim calcmode="lin" valueType="num">
                                      <p:cBhvr>
                                        <p:cTn id="44" dur="1000" fill="hold"/>
                                        <p:tgtEl>
                                          <p:spTgt spid="168962">
                                            <p:txEl>
                                              <p:pRg st="5" end="5"/>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168962">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8962">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1"/>
          <p:cNvSpPr>
            <a:spLocks noChangeArrowheads="1"/>
          </p:cNvSpPr>
          <p:nvPr/>
        </p:nvSpPr>
        <p:spPr bwMode="auto">
          <a:xfrm>
            <a:off x="214313" y="804863"/>
            <a:ext cx="8643937"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ثانياً : صدقة التطوع</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وهي مستحبة ، في أي صورة : نقدية أو عينية . وقد جاء الحث عليها في  القرآن، والسنة . فقال تعالى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مَنْ ذَا الَّذِي يُقْرِضُ اللَّهَ قَرْضاً حَسَناً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البقرة 245 ) . ومن ذلك قوله </a:t>
            </a:r>
            <a:r>
              <a:rPr lang="en-US" sz="280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 " سبعة يظلهم الله في ظله يوم لا ظل إلاَّ ظله .... " إلى أن قال " ورجل تصدق بصدقة فأخفاها حتى لا تعلم شماله ما تنفق يمينه " ومعنى يظلهم أي يسترهم، وذلك يشمل الرجل و المرأة .ويلاحظ أن من الفروق بين الزكاة الواجبة وصدقة التطوع أن الزكاة الواجبة لا نصيب فيها لأبناء الشخص ، وآبائه ، أما صدقة التطوع فأولى الناس بها هم أقرب الناس للمتصدق . وفي هذا دلالة على أن وسائل التكافل في النظام الإسلامي يتمم بعضها بعضاً ، فمن ليس له نصيب في إحداها نجد له نصيباً في وسيلة أخرى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ويلاحظ أيضاً اعتماد صدقة التطوع على الدافع الإيماني وحده . وهذا خلاف الزكاة الواجبة التي تدعم الحكومة تطبيقها ، بالإضافة إلى الدافع الإيماني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8841C6D8-FFE1-4F9B-B59A-1A4703677773}" type="slidenum">
              <a:rPr lang="ar-SA" smtClean="0">
                <a:solidFill>
                  <a:srgbClr val="646B86">
                    <a:shade val="90000"/>
                  </a:srgbClr>
                </a:solidFill>
              </a:rPr>
              <a:pPr>
                <a:defRPr/>
              </a:pPr>
              <a:t>10</a:t>
            </a:fld>
            <a:endParaRPr lang="ar-SA">
              <a:solidFill>
                <a:srgbClr val="646B86">
                  <a:shade val="90000"/>
                </a:srgbClr>
              </a:solidFill>
            </a:endParaRPr>
          </a:p>
        </p:txBody>
      </p:sp>
    </p:spTree>
    <p:extLst>
      <p:ext uri="{BB962C8B-B14F-4D97-AF65-F5344CB8AC3E}">
        <p14:creationId xmlns:p14="http://schemas.microsoft.com/office/powerpoint/2010/main" val="163634721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69986">
                                            <p:txEl>
                                              <p:pRg st="0" end="0"/>
                                            </p:txEl>
                                          </p:spTgt>
                                        </p:tgtEl>
                                        <p:attrNameLst>
                                          <p:attrName>style.visibility</p:attrName>
                                        </p:attrNameLst>
                                      </p:cBhvr>
                                      <p:to>
                                        <p:strVal val="visible"/>
                                      </p:to>
                                    </p:set>
                                    <p:animEffect transition="in" filter="fade">
                                      <p:cBhvr>
                                        <p:cTn id="7" dur="1000"/>
                                        <p:tgtEl>
                                          <p:spTgt spid="169986">
                                            <p:txEl>
                                              <p:pRg st="0" end="0"/>
                                            </p:txEl>
                                          </p:spTgt>
                                        </p:tgtEl>
                                      </p:cBhvr>
                                    </p:animEffect>
                                    <p:anim calcmode="lin" valueType="num">
                                      <p:cBhvr>
                                        <p:cTn id="8" dur="1000" fill="hold"/>
                                        <p:tgtEl>
                                          <p:spTgt spid="16998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6998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9986">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69986">
                                            <p:txEl>
                                              <p:pRg st="1" end="1"/>
                                            </p:txEl>
                                          </p:spTgt>
                                        </p:tgtEl>
                                        <p:attrNameLst>
                                          <p:attrName>style.visibility</p:attrName>
                                        </p:attrNameLst>
                                      </p:cBhvr>
                                      <p:to>
                                        <p:strVal val="visible"/>
                                      </p:to>
                                    </p:set>
                                    <p:animEffect transition="in" filter="fade">
                                      <p:cBhvr>
                                        <p:cTn id="13" dur="1000"/>
                                        <p:tgtEl>
                                          <p:spTgt spid="169986">
                                            <p:txEl>
                                              <p:pRg st="1" end="1"/>
                                            </p:txEl>
                                          </p:spTgt>
                                        </p:tgtEl>
                                      </p:cBhvr>
                                    </p:animEffect>
                                    <p:anim calcmode="lin" valueType="num">
                                      <p:cBhvr>
                                        <p:cTn id="14" dur="1000" fill="hold"/>
                                        <p:tgtEl>
                                          <p:spTgt spid="169986">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69986">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69986">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69986">
                                            <p:txEl>
                                              <p:pRg st="2" end="2"/>
                                            </p:txEl>
                                          </p:spTgt>
                                        </p:tgtEl>
                                        <p:attrNameLst>
                                          <p:attrName>style.visibility</p:attrName>
                                        </p:attrNameLst>
                                      </p:cBhvr>
                                      <p:to>
                                        <p:strVal val="visible"/>
                                      </p:to>
                                    </p:set>
                                    <p:animEffect transition="in" filter="fade">
                                      <p:cBhvr>
                                        <p:cTn id="19" dur="1000"/>
                                        <p:tgtEl>
                                          <p:spTgt spid="169986">
                                            <p:txEl>
                                              <p:pRg st="2" end="2"/>
                                            </p:txEl>
                                          </p:spTgt>
                                        </p:tgtEl>
                                      </p:cBhvr>
                                    </p:animEffect>
                                    <p:anim calcmode="lin" valueType="num">
                                      <p:cBhvr>
                                        <p:cTn id="20" dur="1000" fill="hold"/>
                                        <p:tgtEl>
                                          <p:spTgt spid="169986">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69986">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69986">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69986">
                                            <p:txEl>
                                              <p:pRg st="3" end="3"/>
                                            </p:txEl>
                                          </p:spTgt>
                                        </p:tgtEl>
                                        <p:attrNameLst>
                                          <p:attrName>style.visibility</p:attrName>
                                        </p:attrNameLst>
                                      </p:cBhvr>
                                      <p:to>
                                        <p:strVal val="visible"/>
                                      </p:to>
                                    </p:set>
                                    <p:animEffect transition="in" filter="fade">
                                      <p:cBhvr>
                                        <p:cTn id="25" dur="1000"/>
                                        <p:tgtEl>
                                          <p:spTgt spid="169986">
                                            <p:txEl>
                                              <p:pRg st="3" end="3"/>
                                            </p:txEl>
                                          </p:spTgt>
                                        </p:tgtEl>
                                      </p:cBhvr>
                                    </p:animEffect>
                                    <p:anim calcmode="lin" valueType="num">
                                      <p:cBhvr>
                                        <p:cTn id="26" dur="1000" fill="hold"/>
                                        <p:tgtEl>
                                          <p:spTgt spid="169986">
                                            <p:txEl>
                                              <p:pRg st="3" end="3"/>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69986">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69986">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
          <p:cNvSpPr>
            <a:spLocks noChangeArrowheads="1"/>
          </p:cNvSpPr>
          <p:nvPr/>
        </p:nvSpPr>
        <p:spPr bwMode="auto">
          <a:xfrm>
            <a:off x="142875" y="661988"/>
            <a:ext cx="885825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ثالثاً : الـوقـــف</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تعريفه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من تعريفات الوقف أنه " تحبيس الأصل وتسبيل المنفعة " وصورته أن شخصاً يملك أحد الأصول كمزرعة أو عمارة أو أرض ، ويقوم هذا المالك بجعل هذا الأصل النافع موقوفاً ، أي محبوساً على وجه من أوجه البر ، التي يختارها الواقف نفسه . كأن يجعل غلة مزرعته لصالح ذريته من بعده ، أو أن يجعل غلة عمارته لصالح دور الأيتام ، أو أن يجعل عمارته وقفاً ليسكن فيها طلاب العلم الفقراء ، فهنا يجب الالتزام بالشروط ، والأغراض التي حددها الواقف إذا لم تخالف الشرع ، ويبقى هذا الأصل موقوفاً ولا يباع ، إلاَّ إذا تعطلت منافعه فتبيعه الجهة المشرفة عليه ، ويصرف ثمنه في مثله لتحقيق هدف الواقف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حكمه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وحكمه مستحب ، فهو من العمل الاختياري ، المعتمد على الدافع الإيماني ، الذي جاءت الشريعة بالحث عليه ،كما في قوله </a:t>
            </a:r>
            <a:r>
              <a:rPr lang="en-US" sz="280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إذا مات الإنسان انقطع عمله إلاَّ من ثلاثة : إلاَّ من صدقة جارية ، أو علم يُنتفع به ، أو ولد صالح يدعو له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2695D066-C0D8-4893-BD42-4F33D66FBE2B}" type="slidenum">
              <a:rPr lang="ar-SA" smtClean="0">
                <a:solidFill>
                  <a:srgbClr val="646B86">
                    <a:shade val="90000"/>
                  </a:srgbClr>
                </a:solidFill>
              </a:rPr>
              <a:pPr>
                <a:defRPr/>
              </a:pPr>
              <a:t>11</a:t>
            </a:fld>
            <a:endParaRPr lang="ar-SA">
              <a:solidFill>
                <a:srgbClr val="646B86">
                  <a:shade val="90000"/>
                </a:srgbClr>
              </a:solidFill>
            </a:endParaRPr>
          </a:p>
        </p:txBody>
      </p:sp>
    </p:spTree>
    <p:extLst>
      <p:ext uri="{BB962C8B-B14F-4D97-AF65-F5344CB8AC3E}">
        <p14:creationId xmlns:p14="http://schemas.microsoft.com/office/powerpoint/2010/main" val="394125571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71010">
                                            <p:txEl>
                                              <p:pRg st="0" end="0"/>
                                            </p:txEl>
                                          </p:spTgt>
                                        </p:tgtEl>
                                        <p:attrNameLst>
                                          <p:attrName>style.visibility</p:attrName>
                                        </p:attrNameLst>
                                      </p:cBhvr>
                                      <p:to>
                                        <p:strVal val="visible"/>
                                      </p:to>
                                    </p:set>
                                    <p:anim calcmode="lin" valueType="num">
                                      <p:cBhvr>
                                        <p:cTn id="7" dur="1000" fill="hold"/>
                                        <p:tgtEl>
                                          <p:spTgt spid="171010">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71010">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71010">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71010">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171010">
                                            <p:txEl>
                                              <p:pRg st="1" end="1"/>
                                            </p:txEl>
                                          </p:spTgt>
                                        </p:tgtEl>
                                        <p:attrNameLst>
                                          <p:attrName>style.visibility</p:attrName>
                                        </p:attrNameLst>
                                      </p:cBhvr>
                                      <p:to>
                                        <p:strVal val="visible"/>
                                      </p:to>
                                    </p:set>
                                    <p:anim calcmode="lin" valueType="num">
                                      <p:cBhvr>
                                        <p:cTn id="13" dur="1000" fill="hold"/>
                                        <p:tgtEl>
                                          <p:spTgt spid="171010">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171010">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171010">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171010">
                                            <p:txEl>
                                              <p:pRg st="1" end="1"/>
                                            </p:txEl>
                                          </p:spTgt>
                                        </p:tgtEl>
                                      </p:cBhvr>
                                    </p:animEffect>
                                  </p:childTnLst>
                                </p:cTn>
                              </p:par>
                              <p:par>
                                <p:cTn id="17" presetID="48" presetClass="entr" presetSubtype="0" accel="50000" fill="hold" nodeType="withEffect">
                                  <p:stCondLst>
                                    <p:cond delay="0"/>
                                  </p:stCondLst>
                                  <p:childTnLst>
                                    <p:set>
                                      <p:cBhvr>
                                        <p:cTn id="18" dur="1" fill="hold">
                                          <p:stCondLst>
                                            <p:cond delay="0"/>
                                          </p:stCondLst>
                                        </p:cTn>
                                        <p:tgtEl>
                                          <p:spTgt spid="171010">
                                            <p:txEl>
                                              <p:pRg st="2" end="2"/>
                                            </p:txEl>
                                          </p:spTgt>
                                        </p:tgtEl>
                                        <p:attrNameLst>
                                          <p:attrName>style.visibility</p:attrName>
                                        </p:attrNameLst>
                                      </p:cBhvr>
                                      <p:to>
                                        <p:strVal val="visible"/>
                                      </p:to>
                                    </p:set>
                                    <p:anim calcmode="lin" valueType="num">
                                      <p:cBhvr>
                                        <p:cTn id="19" dur="1000" fill="hold"/>
                                        <p:tgtEl>
                                          <p:spTgt spid="171010">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171010">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171010">
                                            <p:txEl>
                                              <p:pRg st="2" end="2"/>
                                            </p:txEl>
                                          </p:spTgt>
                                        </p:tgtEl>
                                        <p:attrNameLst>
                                          <p:attrName>ppt_y</p:attrName>
                                        </p:attrNameLst>
                                      </p:cBhvr>
                                      <p:tavLst>
                                        <p:tav tm="0">
                                          <p:val>
                                            <p:strVal val="#ppt_y"/>
                                          </p:val>
                                        </p:tav>
                                        <p:tav tm="100000">
                                          <p:val>
                                            <p:strVal val="#ppt_y"/>
                                          </p:val>
                                        </p:tav>
                                      </p:tavLst>
                                    </p:anim>
                                    <p:animEffect transition="in" filter="fade">
                                      <p:cBhvr>
                                        <p:cTn id="22" dur="1000"/>
                                        <p:tgtEl>
                                          <p:spTgt spid="171010">
                                            <p:txEl>
                                              <p:pRg st="2" end="2"/>
                                            </p:txEl>
                                          </p:spTgt>
                                        </p:tgtEl>
                                      </p:cBhvr>
                                    </p:animEffect>
                                  </p:childTnLst>
                                </p:cTn>
                              </p:par>
                              <p:par>
                                <p:cTn id="23" presetID="48" presetClass="entr" presetSubtype="0" accel="50000" fill="hold" nodeType="withEffect">
                                  <p:stCondLst>
                                    <p:cond delay="0"/>
                                  </p:stCondLst>
                                  <p:childTnLst>
                                    <p:set>
                                      <p:cBhvr>
                                        <p:cTn id="24" dur="1" fill="hold">
                                          <p:stCondLst>
                                            <p:cond delay="0"/>
                                          </p:stCondLst>
                                        </p:cTn>
                                        <p:tgtEl>
                                          <p:spTgt spid="171010">
                                            <p:txEl>
                                              <p:pRg st="3" end="3"/>
                                            </p:txEl>
                                          </p:spTgt>
                                        </p:tgtEl>
                                        <p:attrNameLst>
                                          <p:attrName>style.visibility</p:attrName>
                                        </p:attrNameLst>
                                      </p:cBhvr>
                                      <p:to>
                                        <p:strVal val="visible"/>
                                      </p:to>
                                    </p:set>
                                    <p:anim calcmode="lin" valueType="num">
                                      <p:cBhvr>
                                        <p:cTn id="25" dur="1000" fill="hold"/>
                                        <p:tgtEl>
                                          <p:spTgt spid="171010">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171010">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171010">
                                            <p:txEl>
                                              <p:pRg st="3" end="3"/>
                                            </p:txEl>
                                          </p:spTgt>
                                        </p:tgtEl>
                                        <p:attrNameLst>
                                          <p:attrName>ppt_y</p:attrName>
                                        </p:attrNameLst>
                                      </p:cBhvr>
                                      <p:tavLst>
                                        <p:tav tm="0">
                                          <p:val>
                                            <p:strVal val="#ppt_y"/>
                                          </p:val>
                                        </p:tav>
                                        <p:tav tm="100000">
                                          <p:val>
                                            <p:strVal val="#ppt_y"/>
                                          </p:val>
                                        </p:tav>
                                      </p:tavLst>
                                    </p:anim>
                                    <p:animEffect transition="in" filter="fade">
                                      <p:cBhvr>
                                        <p:cTn id="28" dur="1000"/>
                                        <p:tgtEl>
                                          <p:spTgt spid="1710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1"/>
          <p:cNvSpPr>
            <a:spLocks noChangeArrowheads="1"/>
          </p:cNvSpPr>
          <p:nvPr/>
        </p:nvSpPr>
        <p:spPr bwMode="auto">
          <a:xfrm>
            <a:off x="785813" y="1214438"/>
            <a:ext cx="792956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لزومه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وهو عقد لازم ، لا يجوز فسخه بعد انعقاده ، عند جمهور العلماء .</a:t>
            </a:r>
          </a:p>
          <a:p>
            <a:pPr indent="457200" algn="justLow" eaLnBrk="0" fontAlgn="base" hangingPunct="0">
              <a:spcBef>
                <a:spcPct val="0"/>
              </a:spcBef>
              <a:spcAft>
                <a:spcPct val="0"/>
              </a:spcAft>
            </a:pP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أهميته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هو من أهم وسائل التكافل في النظام الاقتصادي الإسلامي، سواء أكان لصالح ذرية الواقف ، أم كان في أي وجه من وجوه العمل الخيري ، ومن  مزاياه ، أنه يوفر موارد مستمرة ، بل يمكن تنميتها لتمويل التكافل ، وكان له إسهام جيد في تمويل التعليم في الماضي ، فكثير من المساجد التي كانت بمثابة جامعات كالحرمين ، كانت تُمول من الأوقاف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وكذلك الإنفاق على الأيتام ، و اللقطاء ، و الفقراء ، وغيرهم كان من أبرز مصادره الأوقاف . ولهذا فالحاجة ماسة لإعادة إحياء دور الأوقاف الذي أصابه الضعف في هذا الزمن .</a:t>
            </a:r>
          </a:p>
        </p:txBody>
      </p:sp>
      <p:sp>
        <p:nvSpPr>
          <p:cNvPr id="2" name="عنصر نائب لرقم الشريحة 1"/>
          <p:cNvSpPr>
            <a:spLocks noGrp="1"/>
          </p:cNvSpPr>
          <p:nvPr>
            <p:ph type="sldNum" sz="quarter" idx="12"/>
          </p:nvPr>
        </p:nvSpPr>
        <p:spPr/>
        <p:txBody>
          <a:bodyPr/>
          <a:lstStyle/>
          <a:p>
            <a:pPr>
              <a:defRPr/>
            </a:pPr>
            <a:fld id="{607FEE13-E09A-4F46-A89B-95885C714846}" type="slidenum">
              <a:rPr lang="ar-SA" smtClean="0">
                <a:solidFill>
                  <a:srgbClr val="646B86">
                    <a:shade val="90000"/>
                  </a:srgbClr>
                </a:solidFill>
              </a:rPr>
              <a:pPr>
                <a:defRPr/>
              </a:pPr>
              <a:t>12</a:t>
            </a:fld>
            <a:endParaRPr lang="ar-SA">
              <a:solidFill>
                <a:srgbClr val="646B86">
                  <a:shade val="90000"/>
                </a:srgbClr>
              </a:solidFill>
            </a:endParaRPr>
          </a:p>
        </p:txBody>
      </p:sp>
    </p:spTree>
    <p:extLst>
      <p:ext uri="{BB962C8B-B14F-4D97-AF65-F5344CB8AC3E}">
        <p14:creationId xmlns:p14="http://schemas.microsoft.com/office/powerpoint/2010/main" val="211734469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72034">
                                            <p:txEl>
                                              <p:pRg st="0" end="0"/>
                                            </p:txEl>
                                          </p:spTgt>
                                        </p:tgtEl>
                                        <p:attrNameLst>
                                          <p:attrName>style.visibility</p:attrName>
                                        </p:attrNameLst>
                                      </p:cBhvr>
                                      <p:to>
                                        <p:strVal val="visible"/>
                                      </p:to>
                                    </p:set>
                                    <p:animEffect transition="in" filter="fade">
                                      <p:cBhvr>
                                        <p:cTn id="7" dur="1000"/>
                                        <p:tgtEl>
                                          <p:spTgt spid="172034">
                                            <p:txEl>
                                              <p:pRg st="0" end="0"/>
                                            </p:txEl>
                                          </p:spTgt>
                                        </p:tgtEl>
                                      </p:cBhvr>
                                    </p:animEffect>
                                    <p:anim calcmode="lin" valueType="num">
                                      <p:cBhvr>
                                        <p:cTn id="8" dur="1000" fill="hold"/>
                                        <p:tgtEl>
                                          <p:spTgt spid="17203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7203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2034">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72034">
                                            <p:txEl>
                                              <p:pRg st="2" end="2"/>
                                            </p:txEl>
                                          </p:spTgt>
                                        </p:tgtEl>
                                        <p:attrNameLst>
                                          <p:attrName>style.visibility</p:attrName>
                                        </p:attrNameLst>
                                      </p:cBhvr>
                                      <p:to>
                                        <p:strVal val="visible"/>
                                      </p:to>
                                    </p:set>
                                    <p:animEffect transition="in" filter="fade">
                                      <p:cBhvr>
                                        <p:cTn id="13" dur="1000"/>
                                        <p:tgtEl>
                                          <p:spTgt spid="172034">
                                            <p:txEl>
                                              <p:pRg st="2" end="2"/>
                                            </p:txEl>
                                          </p:spTgt>
                                        </p:tgtEl>
                                      </p:cBhvr>
                                    </p:animEffect>
                                    <p:anim calcmode="lin" valueType="num">
                                      <p:cBhvr>
                                        <p:cTn id="14" dur="1000" fill="hold"/>
                                        <p:tgtEl>
                                          <p:spTgt spid="172034">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72034">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2034">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72034">
                                            <p:txEl>
                                              <p:pRg st="3" end="3"/>
                                            </p:txEl>
                                          </p:spTgt>
                                        </p:tgtEl>
                                        <p:attrNameLst>
                                          <p:attrName>style.visibility</p:attrName>
                                        </p:attrNameLst>
                                      </p:cBhvr>
                                      <p:to>
                                        <p:strVal val="visible"/>
                                      </p:to>
                                    </p:set>
                                    <p:animEffect transition="in" filter="fade">
                                      <p:cBhvr>
                                        <p:cTn id="19" dur="1000"/>
                                        <p:tgtEl>
                                          <p:spTgt spid="172034">
                                            <p:txEl>
                                              <p:pRg st="3" end="3"/>
                                            </p:txEl>
                                          </p:spTgt>
                                        </p:tgtEl>
                                      </p:cBhvr>
                                    </p:animEffect>
                                    <p:anim calcmode="lin" valueType="num">
                                      <p:cBhvr>
                                        <p:cTn id="20" dur="1000" fill="hold"/>
                                        <p:tgtEl>
                                          <p:spTgt spid="172034">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72034">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7203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1"/>
          <p:cNvSpPr>
            <a:spLocks noChangeArrowheads="1"/>
          </p:cNvSpPr>
          <p:nvPr/>
        </p:nvSpPr>
        <p:spPr bwMode="auto">
          <a:xfrm>
            <a:off x="214313" y="357188"/>
            <a:ext cx="8501062" cy="6294437"/>
          </a:xfrm>
          <a:prstGeom prst="rect">
            <a:avLst/>
          </a:prstGeom>
          <a:noFill/>
          <a:ln w="9525">
            <a:noFill/>
            <a:miter lim="800000"/>
            <a:headEnd/>
            <a:tailEnd/>
          </a:ln>
          <a:effectLst/>
        </p:spPr>
        <p:txBody>
          <a:bodyPr anchor="ctr">
            <a:spAutoFit/>
          </a:bodyPr>
          <a:lstStyle/>
          <a:p>
            <a:pPr indent="457200" algn="justLow" eaLnBrk="0" fontAlgn="base" hangingPunct="0">
              <a:spcBef>
                <a:spcPct val="0"/>
              </a:spcBef>
              <a:spcAft>
                <a:spcPct val="0"/>
              </a:spcAft>
              <a:defRPr/>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رابعاً : الـقرض الحـسـن</a:t>
            </a:r>
          </a:p>
          <a:p>
            <a:pPr indent="457200" algn="justLow" eaLnBrk="0" fontAlgn="base" hangingPunct="0">
              <a:spcBef>
                <a:spcPct val="0"/>
              </a:spcBef>
              <a:spcAft>
                <a:spcPct val="0"/>
              </a:spcAft>
              <a:defRPr/>
            </a:pPr>
            <a:endParaRPr lang="en-US" sz="105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defRPr/>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تعريفه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من تعريفات القرض في الفقه أنه  : " دفع مال لمن ينتفع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ويردُّ بدله ". والقرض المتفق مع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الشرع</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هو القرض الحسن ، أي القرض الذي بدون فائدة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ربوية</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 وهو من عقود الإرفاق التي يُقصد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بها</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نفع المقترض ، ولا يجوز أن يشتمل عقد القرض على أي نفع مشروط ، أو متواطأ عليه يعود على المقرض . وفي هذا قاعدة فقهية مجمع عليها وهي " كل قرض جرَّ نفعاً فهو ربا "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و</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معناها أن كل قرض يشتمل على نفع مشروط ، أو متواطأ عليه يعود على المقرض فهو ربا ، وقد يكون هذا النفع المشروط زيادة في المال عند الوفاء ، أو أن يعيره شيئا ينتفع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به</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 أو أن يقدم المقترض للمقرض خدمة ، كأن يساعده في إنجاز خدمة في إحدى الإدارات الحكومية . فأي نفع مشروط صراحة ، أو تلميحاً يحيل القرض إلى قرض ربوي ، وليس من القرض الحسن ، أما إذا جاء النفع للمقرض بدون شرط أو تواطؤ فهذا جائز . وعلى هذا فالقرض في الفقه الإسلامي ليس من سبل استثمار المال ، أما في النظام الرأسمالي ، فالإقراض من سبل استثمار النقود ، فمعظم نشاط المصارف التجارية يدور حول الإقراض بفائدة ، والاقتراض بفائدة .</a:t>
            </a:r>
          </a:p>
        </p:txBody>
      </p:sp>
      <p:sp>
        <p:nvSpPr>
          <p:cNvPr id="2" name="عنصر نائب لرقم الشريحة 1"/>
          <p:cNvSpPr>
            <a:spLocks noGrp="1"/>
          </p:cNvSpPr>
          <p:nvPr>
            <p:ph type="sldNum" sz="quarter" idx="12"/>
          </p:nvPr>
        </p:nvSpPr>
        <p:spPr/>
        <p:txBody>
          <a:bodyPr/>
          <a:lstStyle/>
          <a:p>
            <a:pPr>
              <a:defRPr/>
            </a:pPr>
            <a:fld id="{6BE0868A-4301-44FB-B13D-31865D89092C}" type="slidenum">
              <a:rPr lang="ar-SA" smtClean="0">
                <a:solidFill>
                  <a:srgbClr val="646B86">
                    <a:shade val="90000"/>
                  </a:srgbClr>
                </a:solidFill>
              </a:rPr>
              <a:pPr>
                <a:defRPr/>
              </a:pPr>
              <a:t>13</a:t>
            </a:fld>
            <a:endParaRPr lang="ar-SA">
              <a:solidFill>
                <a:srgbClr val="646B86">
                  <a:shade val="90000"/>
                </a:srgbClr>
              </a:solidFill>
            </a:endParaRPr>
          </a:p>
        </p:txBody>
      </p:sp>
    </p:spTree>
    <p:extLst>
      <p:ext uri="{BB962C8B-B14F-4D97-AF65-F5344CB8AC3E}">
        <p14:creationId xmlns:p14="http://schemas.microsoft.com/office/powerpoint/2010/main" val="287868208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21185">
                                            <p:txEl>
                                              <p:pRg st="0" end="0"/>
                                            </p:txEl>
                                          </p:spTgt>
                                        </p:tgtEl>
                                        <p:attrNameLst>
                                          <p:attrName>style.visibility</p:attrName>
                                        </p:attrNameLst>
                                      </p:cBhvr>
                                      <p:to>
                                        <p:strVal val="visible"/>
                                      </p:to>
                                    </p:set>
                                    <p:animEffect transition="in" filter="fade">
                                      <p:cBhvr>
                                        <p:cTn id="7" dur="1000"/>
                                        <p:tgtEl>
                                          <p:spTgt spid="221185">
                                            <p:txEl>
                                              <p:pRg st="0" end="0"/>
                                            </p:txEl>
                                          </p:spTgt>
                                        </p:tgtEl>
                                      </p:cBhvr>
                                    </p:animEffect>
                                    <p:anim calcmode="lin" valueType="num">
                                      <p:cBhvr>
                                        <p:cTn id="8" dur="1000" fill="hold"/>
                                        <p:tgtEl>
                                          <p:spTgt spid="22118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2118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2118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0" presetClass="entr" presetSubtype="0" fill="hold" nodeType="clickEffect">
                                  <p:stCondLst>
                                    <p:cond delay="0"/>
                                  </p:stCondLst>
                                  <p:childTnLst>
                                    <p:set>
                                      <p:cBhvr>
                                        <p:cTn id="14" dur="1" fill="hold">
                                          <p:stCondLst>
                                            <p:cond delay="0"/>
                                          </p:stCondLst>
                                        </p:cTn>
                                        <p:tgtEl>
                                          <p:spTgt spid="221185">
                                            <p:txEl>
                                              <p:pRg st="2" end="2"/>
                                            </p:txEl>
                                          </p:spTgt>
                                        </p:tgtEl>
                                        <p:attrNameLst>
                                          <p:attrName>style.visibility</p:attrName>
                                        </p:attrNameLst>
                                      </p:cBhvr>
                                      <p:to>
                                        <p:strVal val="visible"/>
                                      </p:to>
                                    </p:set>
                                    <p:animEffect transition="in" filter="fade">
                                      <p:cBhvr>
                                        <p:cTn id="15" dur="800" decel="100000"/>
                                        <p:tgtEl>
                                          <p:spTgt spid="221185">
                                            <p:txEl>
                                              <p:pRg st="2" end="2"/>
                                            </p:txEl>
                                          </p:spTgt>
                                        </p:tgtEl>
                                      </p:cBhvr>
                                    </p:animEffect>
                                    <p:anim calcmode="lin" valueType="num">
                                      <p:cBhvr>
                                        <p:cTn id="16" dur="800" decel="100000" fill="hold"/>
                                        <p:tgtEl>
                                          <p:spTgt spid="221185">
                                            <p:txEl>
                                              <p:pRg st="2" end="2"/>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221185">
                                            <p:txEl>
                                              <p:pRg st="2" end="2"/>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221185">
                                            <p:txEl>
                                              <p:pRg st="2" end="2"/>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1185">
                                            <p:txEl>
                                              <p:pRg st="2" end="2"/>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1185">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1"/>
          <p:cNvSpPr>
            <a:spLocks noChangeArrowheads="1"/>
          </p:cNvSpPr>
          <p:nvPr/>
        </p:nvSpPr>
        <p:spPr bwMode="auto">
          <a:xfrm>
            <a:off x="428625" y="1571625"/>
            <a:ext cx="828675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أما في النظام الإسلامي فالمقرض لا ينتظر ربحاً عاجلاً ، بل يقدم القرض ويرجو بذلك الثواب في الآخرة ، فهو سيحصل على منفعة ولكنها ليست في الدنيا ، بل في الآخرة ، وهذا ينسجم مع بقية أعمال المسلم التي لا يقتصر أثرها على الدنيا ، بل يمتد إلى ما بعد الدنيا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حكم القرض:</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القرض جائز الطلب من المقترض . ومستحب للمقرض ، ففيه إعانة للمحتاجين ، ويدخل تحت عموم قوله </a:t>
            </a:r>
            <a:r>
              <a:rPr lang="en-US" sz="280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 من نفَّس عن مؤمن كربة من كُرَب الدنيا نفَّس الله عنه كُرْبة من كُرَب يوم القيامة "  . ففي هذا الحديث حث على مساعدة المحتاج بأي نوع من المساعدة .</a:t>
            </a:r>
          </a:p>
        </p:txBody>
      </p:sp>
      <p:sp>
        <p:nvSpPr>
          <p:cNvPr id="2" name="عنصر نائب لرقم الشريحة 1"/>
          <p:cNvSpPr>
            <a:spLocks noGrp="1"/>
          </p:cNvSpPr>
          <p:nvPr>
            <p:ph type="sldNum" sz="quarter" idx="12"/>
          </p:nvPr>
        </p:nvSpPr>
        <p:spPr/>
        <p:txBody>
          <a:bodyPr/>
          <a:lstStyle/>
          <a:p>
            <a:pPr>
              <a:defRPr/>
            </a:pPr>
            <a:fld id="{8E22F0A0-192D-4338-BD5C-356989FE2FF0}" type="slidenum">
              <a:rPr lang="ar-SA" smtClean="0">
                <a:solidFill>
                  <a:srgbClr val="646B86">
                    <a:shade val="90000"/>
                  </a:srgbClr>
                </a:solidFill>
              </a:rPr>
              <a:pPr>
                <a:defRPr/>
              </a:pPr>
              <a:t>14</a:t>
            </a:fld>
            <a:endParaRPr lang="ar-SA">
              <a:solidFill>
                <a:srgbClr val="646B86">
                  <a:shade val="90000"/>
                </a:srgbClr>
              </a:solidFill>
            </a:endParaRPr>
          </a:p>
        </p:txBody>
      </p:sp>
    </p:spTree>
    <p:extLst>
      <p:ext uri="{BB962C8B-B14F-4D97-AF65-F5344CB8AC3E}">
        <p14:creationId xmlns:p14="http://schemas.microsoft.com/office/powerpoint/2010/main" val="2961043859"/>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74082">
                                            <p:txEl>
                                              <p:pRg st="0" end="0"/>
                                            </p:txEl>
                                          </p:spTgt>
                                        </p:tgtEl>
                                        <p:attrNameLst>
                                          <p:attrName>style.visibility</p:attrName>
                                        </p:attrNameLst>
                                      </p:cBhvr>
                                      <p:to>
                                        <p:strVal val="visible"/>
                                      </p:to>
                                    </p:set>
                                    <p:animEffect transition="in" filter="fade">
                                      <p:cBhvr>
                                        <p:cTn id="7" dur="1000"/>
                                        <p:tgtEl>
                                          <p:spTgt spid="174082">
                                            <p:txEl>
                                              <p:pRg st="0" end="0"/>
                                            </p:txEl>
                                          </p:spTgt>
                                        </p:tgtEl>
                                      </p:cBhvr>
                                    </p:animEffect>
                                    <p:anim calcmode="lin" valueType="num">
                                      <p:cBhvr>
                                        <p:cTn id="8" dur="1000" fill="hold"/>
                                        <p:tgtEl>
                                          <p:spTgt spid="17408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7408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408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74082">
                                            <p:txEl>
                                              <p:pRg st="1" end="1"/>
                                            </p:txEl>
                                          </p:spTgt>
                                        </p:tgtEl>
                                        <p:attrNameLst>
                                          <p:attrName>style.visibility</p:attrName>
                                        </p:attrNameLst>
                                      </p:cBhvr>
                                      <p:to>
                                        <p:strVal val="visible"/>
                                      </p:to>
                                    </p:set>
                                    <p:animEffect transition="in" filter="fade">
                                      <p:cBhvr>
                                        <p:cTn id="13" dur="1000"/>
                                        <p:tgtEl>
                                          <p:spTgt spid="174082">
                                            <p:txEl>
                                              <p:pRg st="1" end="1"/>
                                            </p:txEl>
                                          </p:spTgt>
                                        </p:tgtEl>
                                      </p:cBhvr>
                                    </p:animEffect>
                                    <p:anim calcmode="lin" valueType="num">
                                      <p:cBhvr>
                                        <p:cTn id="14" dur="1000" fill="hold"/>
                                        <p:tgtEl>
                                          <p:spTgt spid="174082">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74082">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4082">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74082">
                                            <p:txEl>
                                              <p:pRg st="2" end="2"/>
                                            </p:txEl>
                                          </p:spTgt>
                                        </p:tgtEl>
                                        <p:attrNameLst>
                                          <p:attrName>style.visibility</p:attrName>
                                        </p:attrNameLst>
                                      </p:cBhvr>
                                      <p:to>
                                        <p:strVal val="visible"/>
                                      </p:to>
                                    </p:set>
                                    <p:animEffect transition="in" filter="fade">
                                      <p:cBhvr>
                                        <p:cTn id="19" dur="1000"/>
                                        <p:tgtEl>
                                          <p:spTgt spid="174082">
                                            <p:txEl>
                                              <p:pRg st="2" end="2"/>
                                            </p:txEl>
                                          </p:spTgt>
                                        </p:tgtEl>
                                      </p:cBhvr>
                                    </p:animEffect>
                                    <p:anim calcmode="lin" valueType="num">
                                      <p:cBhvr>
                                        <p:cTn id="20" dur="1000" fill="hold"/>
                                        <p:tgtEl>
                                          <p:spTgt spid="174082">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74082">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74082">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96752"/>
            <a:ext cx="8496944" cy="4801314"/>
          </a:xfrm>
          <a:prstGeom prst="rect">
            <a:avLst/>
          </a:prstGeom>
        </p:spPr>
        <p:txBody>
          <a:bodyPr wrap="square">
            <a:spAutoFit/>
          </a:bodyPr>
          <a:lstStyle/>
          <a:p>
            <a:pPr algn="ctr"/>
            <a:r>
              <a:rPr lang="ar-SA" sz="7200" b="1" dirty="0">
                <a:solidFill>
                  <a:srgbClr val="FF0000"/>
                </a:solidFill>
                <a:cs typeface="PT Bold Mirror" pitchFamily="2" charset="-78"/>
              </a:rPr>
              <a:t>هذا الجزء من المحاضرة</a:t>
            </a:r>
          </a:p>
          <a:p>
            <a:pPr algn="ctr"/>
            <a:r>
              <a:rPr lang="ar-SA" sz="5400" b="1" dirty="0">
                <a:solidFill>
                  <a:srgbClr val="000000"/>
                </a:solidFill>
              </a:rPr>
              <a:t>من كتاب </a:t>
            </a:r>
          </a:p>
          <a:p>
            <a:pPr algn="ctr"/>
            <a:r>
              <a:rPr lang="ar-SA" sz="5400" b="1" dirty="0">
                <a:solidFill>
                  <a:srgbClr val="000000"/>
                </a:solidFill>
              </a:rPr>
              <a:t>المعاملات المصرفية في الاقتصاد الإسلامي ، وأنواعها</a:t>
            </a:r>
          </a:p>
          <a:p>
            <a:pPr algn="just"/>
            <a:r>
              <a:rPr lang="ar-SA" sz="3600" b="1" dirty="0">
                <a:solidFill>
                  <a:srgbClr val="000000"/>
                </a:solidFill>
              </a:rPr>
              <a:t>المحاضرة من كتاب / المعاملات المالية المعاصرة</a:t>
            </a:r>
          </a:p>
          <a:p>
            <a:pPr algn="just"/>
            <a:r>
              <a:rPr lang="ar-SA" sz="3600" b="1" dirty="0">
                <a:solidFill>
                  <a:srgbClr val="000000"/>
                </a:solidFill>
                <a:cs typeface="Simple Bold Jut Out" pitchFamily="2" charset="-78"/>
              </a:rPr>
              <a:t>               د / محمد عثمان </a:t>
            </a:r>
            <a:r>
              <a:rPr lang="ar-SA" sz="3600" b="1" dirty="0" err="1">
                <a:solidFill>
                  <a:srgbClr val="000000"/>
                </a:solidFill>
                <a:cs typeface="Simple Bold Jut Out" pitchFamily="2" charset="-78"/>
              </a:rPr>
              <a:t>شبير</a:t>
            </a:r>
            <a:endParaRPr lang="ar-SA" sz="3200" b="1" dirty="0">
              <a:solidFill>
                <a:srgbClr val="FF0000"/>
              </a:solidFill>
              <a:cs typeface="Simple Bold Jut Out" pitchFamily="2" charset="-78"/>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srgbClr val="000000">
                    <a:tint val="75000"/>
                  </a:srgbClr>
                </a:solidFill>
              </a:rPr>
              <a:pPr/>
              <a:t>15</a:t>
            </a:fld>
            <a:endParaRPr lang="ar-SA">
              <a:solidFill>
                <a:srgbClr val="000000">
                  <a:tint val="75000"/>
                </a:srgbClr>
              </a:solidFill>
            </a:endParaRPr>
          </a:p>
        </p:txBody>
      </p:sp>
    </p:spTree>
    <p:extLst>
      <p:ext uri="{BB962C8B-B14F-4D97-AF65-F5344CB8AC3E}">
        <p14:creationId xmlns:p14="http://schemas.microsoft.com/office/powerpoint/2010/main" val="1968768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332656"/>
            <a:ext cx="8244408" cy="6247864"/>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الأسهم حقيقتها وحكم التعامل بها</a:t>
            </a:r>
            <a:endPar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a:p>
            <a:pPr algn="just"/>
            <a:r>
              <a:rPr lang="ar-EG" sz="2800" b="1" u="sng" dirty="0">
                <a:solidFill>
                  <a:srgbClr val="FF0000"/>
                </a:solidFill>
              </a:rPr>
              <a:t>اولا – حقيقة الأسهم</a:t>
            </a:r>
            <a:endParaRPr lang="en-US" sz="2800" b="1" u="sng" dirty="0">
              <a:solidFill>
                <a:srgbClr val="FF0000"/>
              </a:solidFill>
            </a:endParaRPr>
          </a:p>
          <a:p>
            <a:pPr algn="just"/>
            <a:r>
              <a:rPr lang="ar-SA" sz="2800" b="1" dirty="0">
                <a:solidFill>
                  <a:srgbClr val="FF0000"/>
                </a:solidFill>
              </a:rPr>
              <a:t>أ - </a:t>
            </a:r>
            <a:r>
              <a:rPr lang="ar-EG" sz="2800" b="1" dirty="0">
                <a:solidFill>
                  <a:srgbClr val="FF0000"/>
                </a:solidFill>
              </a:rPr>
              <a:t>تعريف الأسهم :</a:t>
            </a:r>
            <a:endParaRPr lang="en-US" sz="2800" b="1" dirty="0">
              <a:solidFill>
                <a:srgbClr val="FF0000"/>
              </a:solidFill>
            </a:endParaRPr>
          </a:p>
          <a:p>
            <a:pPr algn="just"/>
            <a:r>
              <a:rPr lang="ar-EG" sz="2800" b="1" dirty="0">
                <a:solidFill>
                  <a:prstClr val="black"/>
                </a:solidFill>
              </a:rPr>
              <a:t>الأسهم جمع سهم وهو في اللغة يطلق على الحظ والنصيب والشيء من أشياء ويجمع على أسهم وسهام وسهمان والسهمة على وزن غرفة النصيب .</a:t>
            </a:r>
            <a:endParaRPr lang="en-US" sz="2800" b="1" dirty="0">
              <a:solidFill>
                <a:prstClr val="black"/>
              </a:solidFill>
            </a:endParaRPr>
          </a:p>
          <a:p>
            <a:pPr algn="just"/>
            <a:r>
              <a:rPr lang="ar-EG" sz="2800" b="1" dirty="0">
                <a:solidFill>
                  <a:prstClr val="black"/>
                </a:solidFill>
              </a:rPr>
              <a:t>والسهم واحد من النبل .</a:t>
            </a:r>
            <a:endParaRPr lang="en-US" sz="2800" b="1" dirty="0">
              <a:solidFill>
                <a:prstClr val="black"/>
              </a:solidFill>
            </a:endParaRPr>
          </a:p>
          <a:p>
            <a:pPr algn="just"/>
            <a:r>
              <a:rPr lang="ar-EG" sz="2800" b="1" dirty="0">
                <a:solidFill>
                  <a:srgbClr val="FF0000"/>
                </a:solidFill>
              </a:rPr>
              <a:t>والسهم في اصطلاح علماء القانون التجاري يطلق على أمرين :</a:t>
            </a:r>
            <a:endParaRPr lang="en-US" sz="2800" b="1" dirty="0">
              <a:solidFill>
                <a:srgbClr val="FF0000"/>
              </a:solidFill>
            </a:endParaRPr>
          </a:p>
          <a:p>
            <a:pPr algn="just"/>
            <a:r>
              <a:rPr lang="ar-EG" sz="2800" b="1" dirty="0">
                <a:solidFill>
                  <a:srgbClr val="FF0000"/>
                </a:solidFill>
              </a:rPr>
              <a:t>الأول: </a:t>
            </a:r>
            <a:r>
              <a:rPr lang="ar-EG" sz="2800" b="1" dirty="0">
                <a:solidFill>
                  <a:prstClr val="black"/>
                </a:solidFill>
              </a:rPr>
              <a:t>الحصة التي يقدمها الشريك في شركة المساهمة وهى تمثل جزءا من رأس مال الشركة ويتمثل السهم في صك يعطى للمساهم ويكون وسيلة الى اثبات حقوقه في الشركة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الصك الذى يعطى للمساهم اثباتا لحقه .</a:t>
            </a:r>
            <a:endParaRPr lang="en-US" sz="2800" b="1" dirty="0">
              <a:solidFill>
                <a:prstClr val="black"/>
              </a:solidFill>
            </a:endParaRPr>
          </a:p>
          <a:p>
            <a:pPr algn="just"/>
            <a:r>
              <a:rPr lang="ar-EG" sz="2800" b="1" dirty="0">
                <a:solidFill>
                  <a:prstClr val="black"/>
                </a:solidFill>
              </a:rPr>
              <a:t>والمعني الثاني هو المقصود في التعامل التجاري ولا يمنع من أن يحمل السهم على المعنيين .</a:t>
            </a:r>
            <a:endParaRPr lang="en-US" sz="2800" b="1" dirty="0">
              <a:solidFill>
                <a:prstClr val="black"/>
              </a:solidFill>
            </a:endParaRPr>
          </a:p>
        </p:txBody>
      </p:sp>
    </p:spTree>
    <p:extLst>
      <p:ext uri="{BB962C8B-B14F-4D97-AF65-F5344CB8AC3E}">
        <p14:creationId xmlns:p14="http://schemas.microsoft.com/office/powerpoint/2010/main" val="19583008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543446"/>
            <a:ext cx="8928992" cy="5693866"/>
          </a:xfrm>
          <a:prstGeom prst="rect">
            <a:avLst/>
          </a:prstGeom>
        </p:spPr>
        <p:txBody>
          <a:bodyPr wrap="square">
            <a:spAutoFit/>
          </a:bodyPr>
          <a:lstStyle/>
          <a:p>
            <a:pPr algn="just"/>
            <a:r>
              <a:rPr lang="ar-EG" sz="2800" b="1" u="sng" dirty="0">
                <a:solidFill>
                  <a:srgbClr val="FF0000"/>
                </a:solidFill>
              </a:rPr>
              <a:t>خصائص السهم في الشركات المساهمة :</a:t>
            </a:r>
            <a:endParaRPr lang="en-US" sz="2800" b="1" u="sng" dirty="0">
              <a:solidFill>
                <a:srgbClr val="FF0000"/>
              </a:solidFill>
            </a:endParaRPr>
          </a:p>
          <a:p>
            <a:pPr algn="just"/>
            <a:r>
              <a:rPr lang="ar-EG" sz="2800" b="1" dirty="0">
                <a:solidFill>
                  <a:srgbClr val="FF0000"/>
                </a:solidFill>
              </a:rPr>
              <a:t>تتمتع أسهم الشركات المساهمة بالخصائص التالية :</a:t>
            </a:r>
            <a:endParaRPr lang="en-US" sz="2800" b="1" dirty="0">
              <a:solidFill>
                <a:srgbClr val="FF0000"/>
              </a:solidFill>
            </a:endParaRPr>
          </a:p>
          <a:p>
            <a:pPr marL="514350" indent="-514350" algn="just">
              <a:buClr>
                <a:srgbClr val="FF0000"/>
              </a:buClr>
              <a:buFont typeface="+mj-lt"/>
              <a:buAutoNum type="arabicPeriod"/>
            </a:pPr>
            <a:r>
              <a:rPr lang="ar-EG" sz="2800" b="1" dirty="0">
                <a:solidFill>
                  <a:prstClr val="black"/>
                </a:solidFill>
              </a:rPr>
              <a:t> المساوة في القيمة فلا توجد لبعض الأسهم قيمة أعلى من قيمة البعض الآخر لأن رأس المال يقسم إلى أسهم متساوية القيمة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 عدم قبول السهم للتجزئة في مواجهة الشركة فإن اشترك في السهم الواحد أكثر من شخص جاز ولكن يمثلهم أمام الشركة شخص واحد وكذلك إن اشتركوا في عدة أسهم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 الأسهم تقبل التداول والتصرف فيها بالبيع والشراء والرهن وغير ذلك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 الأسهم لها قيمة اسميه محددة حددها القانون بحد أدنى وحد أعلى ولا يقف الأمر عند هذا النوع من القيمة وإنما توجد عدة أنواع وهي :</a:t>
            </a:r>
            <a:endParaRPr lang="en-US" sz="2800" b="1" dirty="0">
              <a:solidFill>
                <a:prstClr val="black"/>
              </a:solidFill>
            </a:endParaRPr>
          </a:p>
          <a:p>
            <a:pPr marL="514350" indent="-514350" algn="just">
              <a:buClr>
                <a:srgbClr val="FF0000"/>
              </a:buClr>
              <a:buFont typeface="+mj-cs"/>
              <a:buAutoNum type="arabic2Minus"/>
            </a:pPr>
            <a:r>
              <a:rPr lang="ar-EG" sz="2800" b="1" dirty="0">
                <a:solidFill>
                  <a:prstClr val="black"/>
                </a:solidFill>
              </a:rPr>
              <a:t>القيمة الاسمية: وهي القيمة التي تبين في الصك .</a:t>
            </a:r>
            <a:endParaRPr lang="en-US" sz="2800" b="1" dirty="0">
              <a:solidFill>
                <a:prstClr val="black"/>
              </a:solidFill>
            </a:endParaRPr>
          </a:p>
          <a:p>
            <a:pPr marL="514350" indent="-514350" algn="just">
              <a:buClr>
                <a:srgbClr val="FF0000"/>
              </a:buClr>
              <a:buFont typeface="+mj-cs"/>
              <a:buAutoNum type="arabic2Minus"/>
            </a:pPr>
            <a:r>
              <a:rPr lang="ar-EG" sz="2800" b="1" dirty="0">
                <a:solidFill>
                  <a:prstClr val="black"/>
                </a:solidFill>
              </a:rPr>
              <a:t>قيمة الإصدار : وهي القيمة التي يصدر بها السهم عند التأسيس أو عند زيادة رأس المال .</a:t>
            </a:r>
            <a:endParaRPr lang="en-US" sz="2800" b="1" dirty="0">
              <a:solidFill>
                <a:prstClr val="black"/>
              </a:solidFill>
            </a:endParaRPr>
          </a:p>
        </p:txBody>
      </p:sp>
    </p:spTree>
    <p:extLst>
      <p:ext uri="{BB962C8B-B14F-4D97-AF65-F5344CB8AC3E}">
        <p14:creationId xmlns:p14="http://schemas.microsoft.com/office/powerpoint/2010/main" val="259488800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66894"/>
            <a:ext cx="8604448" cy="6894195"/>
          </a:xfrm>
          <a:prstGeom prst="rect">
            <a:avLst/>
          </a:prstGeom>
        </p:spPr>
        <p:txBody>
          <a:bodyPr wrap="square">
            <a:spAutoFit/>
          </a:bodyPr>
          <a:lstStyle/>
          <a:p>
            <a:pPr algn="just"/>
            <a:r>
              <a:rPr lang="ar-EG" sz="2600" b="1" dirty="0">
                <a:solidFill>
                  <a:srgbClr val="FF0000"/>
                </a:solidFill>
              </a:rPr>
              <a:t>ج-</a:t>
            </a:r>
            <a:r>
              <a:rPr lang="ar-EG" sz="2600" b="1" dirty="0">
                <a:solidFill>
                  <a:prstClr val="black"/>
                </a:solidFill>
              </a:rPr>
              <a:t> القيمة الحقيقية : وهي النصيب الذي يستحقه السهم في صافي أموال الشركة بعد حسم ديونها فإذا ربحت الشركة وأصبحت لها أموال احتياطية ارتفعت قيمة السهم الحقيقية وأصبحت أعلى من القيمة الاسمية </a:t>
            </a:r>
            <a:endParaRPr lang="en-US" sz="2600" b="1" dirty="0">
              <a:solidFill>
                <a:prstClr val="black"/>
              </a:solidFill>
            </a:endParaRPr>
          </a:p>
          <a:p>
            <a:pPr algn="just"/>
            <a:r>
              <a:rPr lang="ar-EG" sz="2600" b="1" dirty="0">
                <a:solidFill>
                  <a:srgbClr val="FF0000"/>
                </a:solidFill>
              </a:rPr>
              <a:t>د-</a:t>
            </a:r>
            <a:r>
              <a:rPr lang="ar-EG" sz="2600" b="1" dirty="0">
                <a:solidFill>
                  <a:prstClr val="black"/>
                </a:solidFill>
              </a:rPr>
              <a:t> القيمة السوقية: وهى القيمة السهم في السوق المالي بحسب العرض والطلب والمضاربات والظروف السياسية والاقتصادية .</a:t>
            </a:r>
            <a:endParaRPr lang="en-US" sz="2600" b="1" dirty="0">
              <a:solidFill>
                <a:prstClr val="black"/>
              </a:solidFill>
            </a:endParaRPr>
          </a:p>
          <a:p>
            <a:pPr algn="just"/>
            <a:r>
              <a:rPr lang="ar-SA" sz="2600" b="1" dirty="0">
                <a:solidFill>
                  <a:srgbClr val="FF0000"/>
                </a:solidFill>
              </a:rPr>
              <a:t>ج </a:t>
            </a:r>
            <a:r>
              <a:rPr lang="ar-EG" sz="2600" b="1" dirty="0">
                <a:solidFill>
                  <a:srgbClr val="FF0000"/>
                </a:solidFill>
              </a:rPr>
              <a:t>- أنواع السهم في الشركات المساهمة : </a:t>
            </a:r>
            <a:endParaRPr lang="en-US" sz="2600" b="1" dirty="0">
              <a:solidFill>
                <a:srgbClr val="FF0000"/>
              </a:solidFill>
            </a:endParaRPr>
          </a:p>
          <a:p>
            <a:pPr algn="just"/>
            <a:r>
              <a:rPr lang="ar-EG" sz="2600" b="1" dirty="0">
                <a:solidFill>
                  <a:prstClr val="black"/>
                </a:solidFill>
              </a:rPr>
              <a:t>تتنوع الأسهم باعتبارات مختلفة إلى أنواع وهي .</a:t>
            </a:r>
            <a:endParaRPr lang="en-US" sz="2600" b="1" dirty="0">
              <a:solidFill>
                <a:prstClr val="black"/>
              </a:solidFill>
            </a:endParaRPr>
          </a:p>
          <a:p>
            <a:pPr algn="just"/>
            <a:r>
              <a:rPr lang="ar-EG" sz="2600" b="1" dirty="0">
                <a:solidFill>
                  <a:srgbClr val="FF0000"/>
                </a:solidFill>
              </a:rPr>
              <a:t>التقسيم الأول : </a:t>
            </a:r>
            <a:r>
              <a:rPr lang="ar-EG" sz="2600" b="1" dirty="0">
                <a:solidFill>
                  <a:prstClr val="black"/>
                </a:solidFill>
              </a:rPr>
              <a:t>تنقسم الأسهم من حيث الحصة التي يدفعها الشريك إلى :</a:t>
            </a:r>
            <a:endParaRPr lang="en-US" sz="2600" b="1" dirty="0">
              <a:solidFill>
                <a:prstClr val="black"/>
              </a:solidFill>
            </a:endParaRPr>
          </a:p>
          <a:p>
            <a:pPr algn="just"/>
            <a:r>
              <a:rPr lang="ar-SA" sz="2600" b="1" dirty="0">
                <a:solidFill>
                  <a:srgbClr val="FF0000"/>
                </a:solidFill>
              </a:rPr>
              <a:t>1-</a:t>
            </a:r>
            <a:r>
              <a:rPr lang="ar-SA" sz="2600" b="1" dirty="0">
                <a:solidFill>
                  <a:prstClr val="black"/>
                </a:solidFill>
              </a:rPr>
              <a:t> </a:t>
            </a:r>
            <a:r>
              <a:rPr lang="ar-EG" sz="2600" b="1" dirty="0">
                <a:solidFill>
                  <a:prstClr val="black"/>
                </a:solidFill>
              </a:rPr>
              <a:t>أسهم عينية : وهي التي تدفع أموالا من غير النقد .</a:t>
            </a:r>
            <a:endParaRPr lang="en-US" sz="2600" b="1" dirty="0">
              <a:solidFill>
                <a:prstClr val="black"/>
              </a:solidFill>
            </a:endParaRPr>
          </a:p>
          <a:p>
            <a:pPr algn="just"/>
            <a:r>
              <a:rPr lang="ar-SA" sz="2600" b="1" dirty="0">
                <a:solidFill>
                  <a:srgbClr val="FF0000"/>
                </a:solidFill>
              </a:rPr>
              <a:t>2-</a:t>
            </a:r>
            <a:r>
              <a:rPr lang="ar-SA" sz="2600" b="1" dirty="0">
                <a:solidFill>
                  <a:prstClr val="black"/>
                </a:solidFill>
              </a:rPr>
              <a:t> </a:t>
            </a:r>
            <a:r>
              <a:rPr lang="ar-EG" sz="2600" b="1" dirty="0">
                <a:solidFill>
                  <a:prstClr val="black"/>
                </a:solidFill>
              </a:rPr>
              <a:t>أسهم نقدية : وهي التي تدفع نقدا .</a:t>
            </a:r>
            <a:endParaRPr lang="en-US" sz="2600" b="1" dirty="0">
              <a:solidFill>
                <a:prstClr val="black"/>
              </a:solidFill>
            </a:endParaRPr>
          </a:p>
          <a:p>
            <a:pPr algn="just"/>
            <a:r>
              <a:rPr lang="ar-EG" sz="2600" b="1" dirty="0">
                <a:solidFill>
                  <a:srgbClr val="FF0000"/>
                </a:solidFill>
              </a:rPr>
              <a:t>التقسيم الثاني : </a:t>
            </a:r>
            <a:r>
              <a:rPr lang="ar-EG" sz="2600" b="1" dirty="0">
                <a:solidFill>
                  <a:prstClr val="black"/>
                </a:solidFill>
              </a:rPr>
              <a:t>تنقسم الأسهم من حيث الشكل إلى أنواع وهي : </a:t>
            </a:r>
            <a:endParaRPr lang="en-US" sz="2600" b="1" dirty="0">
              <a:solidFill>
                <a:prstClr val="black"/>
              </a:solidFill>
            </a:endParaRPr>
          </a:p>
          <a:p>
            <a:pPr marL="514350" indent="-514350" algn="just">
              <a:buClr>
                <a:srgbClr val="FF0000"/>
              </a:buClr>
              <a:buFont typeface="+mj-lt"/>
              <a:buAutoNum type="arabicPeriod"/>
            </a:pPr>
            <a:r>
              <a:rPr lang="ar-EG" sz="2600" b="1" dirty="0">
                <a:solidFill>
                  <a:prstClr val="black"/>
                </a:solidFill>
              </a:rPr>
              <a:t>أسهم اسمية : وهي التي تحمل اسم المساهم وتثبت ملكيته لها .</a:t>
            </a:r>
            <a:endParaRPr lang="en-US" sz="2600" b="1" dirty="0">
              <a:solidFill>
                <a:prstClr val="black"/>
              </a:solidFill>
            </a:endParaRPr>
          </a:p>
          <a:p>
            <a:pPr marL="514350" indent="-514350" algn="just">
              <a:buClr>
                <a:srgbClr val="FF0000"/>
              </a:buClr>
              <a:buFont typeface="+mj-lt"/>
              <a:buAutoNum type="arabicPeriod"/>
            </a:pPr>
            <a:r>
              <a:rPr lang="ar-EG" sz="2600" b="1" dirty="0">
                <a:solidFill>
                  <a:prstClr val="black"/>
                </a:solidFill>
              </a:rPr>
              <a:t>أسهم لحاملها : وهي التي لا تحمل اسم حاملها ويعتبر حامل السهم هو المالك في نظر الشركة .</a:t>
            </a:r>
            <a:endParaRPr lang="en-US" sz="2600" b="1" dirty="0">
              <a:solidFill>
                <a:prstClr val="black"/>
              </a:solidFill>
            </a:endParaRPr>
          </a:p>
          <a:p>
            <a:pPr algn="just"/>
            <a:r>
              <a:rPr lang="ar-EG" sz="2600" b="1" dirty="0">
                <a:solidFill>
                  <a:prstClr val="black"/>
                </a:solidFill>
              </a:rPr>
              <a:t>وهذا النوع لا يجوز إصداره في قانون الشركات الأردني فقد نص القانون على أن أسهم الشركة المساهمة اسمة فقط فلا تصدر أسهم لحاملها ولا أسهم للأمر .</a:t>
            </a:r>
            <a:endParaRPr lang="en-US" sz="2600" b="1" dirty="0">
              <a:solidFill>
                <a:prstClr val="black"/>
              </a:solidFill>
            </a:endParaRPr>
          </a:p>
          <a:p>
            <a:pPr algn="just"/>
            <a:r>
              <a:rPr lang="ar-EG" sz="2600" b="1" dirty="0">
                <a:solidFill>
                  <a:prstClr val="black"/>
                </a:solidFill>
              </a:rPr>
              <a:t>أسهم للأمر : وهي التي تتضمن (للأمر) فيكون السهم قابلا للتظهير </a:t>
            </a:r>
            <a:endParaRPr lang="en-US" sz="2600" b="1" dirty="0">
              <a:solidFill>
                <a:prstClr val="black"/>
              </a:solidFill>
            </a:endParaRPr>
          </a:p>
        </p:txBody>
      </p:sp>
    </p:spTree>
    <p:extLst>
      <p:ext uri="{BB962C8B-B14F-4D97-AF65-F5344CB8AC3E}">
        <p14:creationId xmlns:p14="http://schemas.microsoft.com/office/powerpoint/2010/main" val="175401477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692696"/>
            <a:ext cx="8244408" cy="5693866"/>
          </a:xfrm>
          <a:prstGeom prst="rect">
            <a:avLst/>
          </a:prstGeom>
        </p:spPr>
        <p:txBody>
          <a:bodyPr wrap="square">
            <a:spAutoFit/>
          </a:bodyPr>
          <a:lstStyle/>
          <a:p>
            <a:pPr algn="just"/>
            <a:r>
              <a:rPr lang="ar-EG" sz="2800" b="1" dirty="0">
                <a:solidFill>
                  <a:srgbClr val="FF0000"/>
                </a:solidFill>
              </a:rPr>
              <a:t>التقسيم الثالث : </a:t>
            </a:r>
            <a:r>
              <a:rPr lang="ar-EG" sz="2800" b="1" dirty="0">
                <a:solidFill>
                  <a:prstClr val="black"/>
                </a:solidFill>
              </a:rPr>
              <a:t>وتنقسم الأسهم من حيث الحقوق التي تعطيها لصاحبها إلى :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أسهم عادية : وهي التي تتساوي في قيمتها وتعطي المساهمين حقوقا متساوية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أسهم ممتازة : وهي التي تعطى صاحبها حقوقا خاصة لا توجد في الأسهم العادية لجذب الجمهور للاكتتاب بها . </a:t>
            </a:r>
            <a:endParaRPr lang="en-US" sz="2800" b="1" dirty="0">
              <a:solidFill>
                <a:prstClr val="black"/>
              </a:solidFill>
            </a:endParaRPr>
          </a:p>
          <a:p>
            <a:pPr algn="just"/>
            <a:r>
              <a:rPr lang="ar-EG" sz="2800" b="1" dirty="0">
                <a:solidFill>
                  <a:prstClr val="black"/>
                </a:solidFill>
              </a:rPr>
              <a:t>ومن هذه الحقوق : </a:t>
            </a:r>
            <a:endParaRPr lang="en-US" sz="2800" b="1" dirty="0">
              <a:solidFill>
                <a:prstClr val="black"/>
              </a:solidFill>
            </a:endParaRPr>
          </a:p>
          <a:p>
            <a:pPr marL="514350" indent="-514350" algn="just">
              <a:buClr>
                <a:srgbClr val="FF0000"/>
              </a:buClr>
              <a:buFont typeface="+mj-cs"/>
              <a:buAutoNum type="arabic2Minus"/>
            </a:pPr>
            <a:r>
              <a:rPr lang="ar-EG" sz="2800" b="1" dirty="0">
                <a:solidFill>
                  <a:prstClr val="black"/>
                </a:solidFill>
              </a:rPr>
              <a:t>حق الحصول على الأرباح الثابتة سواء ربحت الشركة أو خسرت .</a:t>
            </a:r>
            <a:endParaRPr lang="en-US" sz="2800" b="1" dirty="0">
              <a:solidFill>
                <a:prstClr val="black"/>
              </a:solidFill>
            </a:endParaRPr>
          </a:p>
          <a:p>
            <a:pPr marL="514350" indent="-514350" algn="just">
              <a:buClr>
                <a:srgbClr val="FF0000"/>
              </a:buClr>
              <a:buFont typeface="+mj-cs"/>
              <a:buAutoNum type="arabic2Minus"/>
            </a:pPr>
            <a:r>
              <a:rPr lang="ar-EG" sz="2800" b="1" dirty="0">
                <a:solidFill>
                  <a:prstClr val="black"/>
                </a:solidFill>
              </a:rPr>
              <a:t>حق استعادة قيمة السهم كاملة عند تصفية الشركة . </a:t>
            </a:r>
            <a:endParaRPr lang="en-US" sz="2800" b="1" dirty="0">
              <a:solidFill>
                <a:prstClr val="black"/>
              </a:solidFill>
            </a:endParaRPr>
          </a:p>
          <a:p>
            <a:pPr marL="514350" indent="-514350" algn="just">
              <a:buClr>
                <a:srgbClr val="FF0000"/>
              </a:buClr>
              <a:buFont typeface="+mj-cs"/>
              <a:buAutoNum type="arabic2Minus"/>
            </a:pPr>
            <a:r>
              <a:rPr lang="ar-EG" sz="2800" b="1" dirty="0">
                <a:solidFill>
                  <a:prstClr val="black"/>
                </a:solidFill>
              </a:rPr>
              <a:t>حق منع صاحب السهم الممتاز أكثر من صوت في الجمعية العمومية . وهذا النوع من الأسهم لا يجوز إصداره في نظر الشريعة الإسلامية لأنه يتضمن الربا ويتنافى مع العدل الذي أمر به الإسلام .</a:t>
            </a:r>
            <a:endParaRPr lang="en-US" sz="2800" b="1" dirty="0">
              <a:solidFill>
                <a:prstClr val="black"/>
              </a:solidFill>
            </a:endParaRPr>
          </a:p>
        </p:txBody>
      </p:sp>
    </p:spTree>
    <p:extLst>
      <p:ext uri="{BB962C8B-B14F-4D97-AF65-F5344CB8AC3E}">
        <p14:creationId xmlns:p14="http://schemas.microsoft.com/office/powerpoint/2010/main" val="15316007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332656"/>
            <a:ext cx="8532440" cy="6555641"/>
          </a:xfrm>
          <a:prstGeom prst="rect">
            <a:avLst/>
          </a:prstGeom>
        </p:spPr>
        <p:txBody>
          <a:bodyPr wrap="square">
            <a:spAutoFit/>
          </a:bodyPr>
          <a:lstStyle/>
          <a:p>
            <a:pPr algn="just">
              <a:lnSpc>
                <a:spcPct val="150000"/>
              </a:lnSpc>
            </a:pPr>
            <a:r>
              <a:rPr lang="ar-EG" sz="2800" b="1" dirty="0">
                <a:solidFill>
                  <a:srgbClr val="FF0000"/>
                </a:solidFill>
              </a:rPr>
              <a:t>التقسيم الرابع : </a:t>
            </a:r>
            <a:r>
              <a:rPr lang="ar-EG" sz="2800" b="1" dirty="0">
                <a:solidFill>
                  <a:prstClr val="black"/>
                </a:solidFill>
              </a:rPr>
              <a:t>وتنقسم من حيث استرداد قيمتها الاسمية قبل انقضاء الشركة وعدم الاسترداد إلى : </a:t>
            </a:r>
            <a:endParaRPr lang="en-US" sz="2800" b="1" dirty="0">
              <a:solidFill>
                <a:prstClr val="black"/>
              </a:solidFill>
            </a:endParaRPr>
          </a:p>
          <a:p>
            <a:pPr marL="514350" indent="-514350" algn="just">
              <a:lnSpc>
                <a:spcPct val="150000"/>
              </a:lnSpc>
              <a:buClr>
                <a:srgbClr val="FF0000"/>
              </a:buClr>
              <a:buFont typeface="+mj-lt"/>
              <a:buAutoNum type="arabicParenR"/>
            </a:pPr>
            <a:r>
              <a:rPr lang="ar-EG" sz="2800" b="1" dirty="0">
                <a:solidFill>
                  <a:srgbClr val="FF0000"/>
                </a:solidFill>
              </a:rPr>
              <a:t>أسهم رأس المال : </a:t>
            </a:r>
            <a:r>
              <a:rPr lang="ar-EG" sz="2800" b="1" dirty="0">
                <a:solidFill>
                  <a:prstClr val="black"/>
                </a:solidFill>
              </a:rPr>
              <a:t>وهي لبتي لا يجوز لصاحبها استرداد قيمتها من الشركة ما دامت الشركة قائمة . وهذا هو الأصل بالنسبة لجميع الأسهم كما نص القانون : لأن ذلك يؤدى الى انخفاض رأس المال وفيه اضعاف حقوق دائني الشركة . </a:t>
            </a:r>
            <a:endParaRPr lang="en-US" sz="2800" b="1" dirty="0">
              <a:solidFill>
                <a:prstClr val="black"/>
              </a:solidFill>
            </a:endParaRPr>
          </a:p>
          <a:p>
            <a:pPr marL="514350" indent="-514350" algn="just">
              <a:lnSpc>
                <a:spcPct val="150000"/>
              </a:lnSpc>
              <a:buClr>
                <a:srgbClr val="FF0000"/>
              </a:buClr>
              <a:buFont typeface="+mj-lt"/>
              <a:buAutoNum type="arabicParenR"/>
            </a:pPr>
            <a:r>
              <a:rPr lang="ar-EG" sz="2800" b="1" dirty="0">
                <a:solidFill>
                  <a:prstClr val="black"/>
                </a:solidFill>
              </a:rPr>
              <a:t> </a:t>
            </a:r>
            <a:r>
              <a:rPr lang="ar-EG" sz="2800" b="1" dirty="0">
                <a:solidFill>
                  <a:srgbClr val="FF0000"/>
                </a:solidFill>
              </a:rPr>
              <a:t>أسهم تمتع : </a:t>
            </a:r>
            <a:r>
              <a:rPr lang="ar-EG" sz="2800" b="1" dirty="0">
                <a:solidFill>
                  <a:prstClr val="black"/>
                </a:solidFill>
              </a:rPr>
              <a:t>وهي التي تستهلكها الشركة بأن ترد الشركة قيمتها إلى المساهم قبل انقضاء الشركة ويبقي صاحبها شريكا له حق الحصول على الأرباح والتصويت في الجمعية العمومية ويطلق على هذه العملية ( استهلاك الاسهم ) .</a:t>
            </a:r>
            <a:endParaRPr lang="en-US" sz="2800" b="1" dirty="0">
              <a:solidFill>
                <a:prstClr val="black"/>
              </a:solidFill>
            </a:endParaRPr>
          </a:p>
        </p:txBody>
      </p:sp>
    </p:spTree>
    <p:extLst>
      <p:ext uri="{BB962C8B-B14F-4D97-AF65-F5344CB8AC3E}">
        <p14:creationId xmlns:p14="http://schemas.microsoft.com/office/powerpoint/2010/main" val="398387437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8520" y="41711"/>
            <a:ext cx="8999984" cy="7132402"/>
          </a:xfrm>
          <a:prstGeom prst="rect">
            <a:avLst/>
          </a:prstGeom>
        </p:spPr>
        <p:txBody>
          <a:bodyPr wrap="square">
            <a:spAutoFit/>
          </a:bodyPr>
          <a:lstStyle/>
          <a:p>
            <a:pPr algn="just">
              <a:lnSpc>
                <a:spcPct val="150000"/>
              </a:lnSpc>
            </a:pPr>
            <a:r>
              <a:rPr lang="ar-EG" sz="2700" b="1" dirty="0">
                <a:solidFill>
                  <a:prstClr val="black"/>
                </a:solidFill>
              </a:rPr>
              <a:t>وتلجأ الشركات إلى استهلاك الأسهم قبل انقضاء الشركة في حالة ما أذا كانت الشركة مما تهلك تدريجيا كشركة التنقيب عن البترول فإن انتهاء عملياتها سيؤدي في نفس الوقت إلى استهلاك آلاتها ومعداتها بحيث لا يمكن الحصول على المبالغ الكافية لسداد القيمة الاسمية للأسهم عند انقضاء الشركة . ولذا تعمد هذه الشركة إلى رد القيمة الاسمية أثناء وجودها من الأرباح والاحتياطات في كل سنة بطريقة القرعة بحيث يحصل المساهم على قيمة سهمه الاسمية ويمنح بدلا منه سهم تمتع . </a:t>
            </a:r>
            <a:endParaRPr lang="en-US" sz="2700" b="1" dirty="0">
              <a:solidFill>
                <a:prstClr val="black"/>
              </a:solidFill>
            </a:endParaRPr>
          </a:p>
          <a:p>
            <a:pPr algn="just">
              <a:lnSpc>
                <a:spcPct val="150000"/>
              </a:lnSpc>
            </a:pPr>
            <a:r>
              <a:rPr lang="ar-EG" sz="2700" b="1" dirty="0">
                <a:solidFill>
                  <a:prstClr val="black"/>
                </a:solidFill>
              </a:rPr>
              <a:t>وهذا النوع من الأسهم لا يجوز إصداره لأن الشريك بعد أن يسترد قيمة أسهمه لا يعتبر شريكا ولا يستحق المشاركة في الارباح لأن الربح في الشركات يستحق بأحد أسباب ثلاثة : وهي المال والعمل والضمان ولا يوجد أي سبب منها في صاحب سهم التمتع . </a:t>
            </a:r>
            <a:endParaRPr lang="en-US" sz="2700" b="1" dirty="0">
              <a:solidFill>
                <a:prstClr val="black"/>
              </a:solidFill>
            </a:endParaRPr>
          </a:p>
        </p:txBody>
      </p:sp>
    </p:spTree>
    <p:extLst>
      <p:ext uri="{BB962C8B-B14F-4D97-AF65-F5344CB8AC3E}">
        <p14:creationId xmlns:p14="http://schemas.microsoft.com/office/powerpoint/2010/main" val="138510195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2"/>
            <a:ext cx="8927976" cy="6986528"/>
          </a:xfrm>
          <a:prstGeom prst="rect">
            <a:avLst/>
          </a:prstGeom>
        </p:spPr>
        <p:txBody>
          <a:bodyPr wrap="square">
            <a:spAutoFit/>
          </a:bodyPr>
          <a:lstStyle/>
          <a:p>
            <a:pPr algn="just"/>
            <a:r>
              <a:rPr lang="ar-EG" sz="2700" b="1" u="sng" dirty="0">
                <a:solidFill>
                  <a:srgbClr val="FF0000"/>
                </a:solidFill>
              </a:rPr>
              <a:t>د- حقوق السهم في الشركات المساهمة : </a:t>
            </a:r>
            <a:endParaRPr lang="en-US" sz="2700" b="1" u="sng" dirty="0">
              <a:solidFill>
                <a:srgbClr val="FF0000"/>
              </a:solidFill>
            </a:endParaRPr>
          </a:p>
          <a:p>
            <a:pPr algn="just"/>
            <a:r>
              <a:rPr lang="ar-EG" sz="2700" b="1" dirty="0">
                <a:solidFill>
                  <a:srgbClr val="FF0000"/>
                </a:solidFill>
              </a:rPr>
              <a:t>السهم يعطي صاحبة حقوقا أساسية وهي : </a:t>
            </a:r>
            <a:endParaRPr lang="en-US" sz="2700" b="1" dirty="0">
              <a:solidFill>
                <a:srgbClr val="FF0000"/>
              </a:solidFill>
            </a:endParaRPr>
          </a:p>
          <a:p>
            <a:pPr marL="514350" indent="-514350" algn="just">
              <a:buClr>
                <a:srgbClr val="FF0000"/>
              </a:buClr>
              <a:buFont typeface="+mj-lt"/>
              <a:buAutoNum type="arabicPeriod"/>
            </a:pPr>
            <a:r>
              <a:rPr lang="ar-EG" sz="2700" b="1" dirty="0">
                <a:solidFill>
                  <a:prstClr val="black"/>
                </a:solidFill>
              </a:rPr>
              <a:t>حق المساهم في البقاء في الشركة فلا يجوز فصله منها ولا نزع ملكيته لأسهمه إلا برضاه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 التصويت في الجمعية العمومية للشركة بصوت واحد للسهم ويجوز أن يحدد نظام الشركة حدا أقصي لعدد الاصوات التي يستحقها من يحوز عدة أسهم كما يكون للسهم الممتاز أكثر من صوت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 المساهم في الحصول على الارباح والاحتياطات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حقه في التصرف بالأسهم بالتنازل عنها بالبيع أو الهبة أو غير ذلك لأنها قابلة للتداول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حقه في مراقبة أعمال الشركة بمراجعة ميزانيتها وحساب أرباحها وخسائرها وغير ذلك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حقه في رفع دعوى المسؤولية على أعضاء مجلس بسبب أخطائهم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حقه في الأولوية في الاكتئاب أذا قررت الشركة زيادة رأس مالها وطرح أسهم جديدة .</a:t>
            </a:r>
            <a:endParaRPr lang="en-US" sz="2700" b="1" dirty="0">
              <a:solidFill>
                <a:prstClr val="black"/>
              </a:solidFill>
            </a:endParaRPr>
          </a:p>
          <a:p>
            <a:pPr marL="514350" indent="-514350" algn="just">
              <a:buClr>
                <a:srgbClr val="FF0000"/>
              </a:buClr>
              <a:buFont typeface="+mj-lt"/>
              <a:buAutoNum type="arabicPeriod"/>
            </a:pPr>
            <a:r>
              <a:rPr lang="ar-EG" sz="2700" b="1" dirty="0">
                <a:solidFill>
                  <a:prstClr val="black"/>
                </a:solidFill>
              </a:rPr>
              <a:t>حقه في الحصول على نصيبه من موجودات الشركة عند تصفيتها .</a:t>
            </a:r>
            <a:endParaRPr lang="en-US" sz="2700" b="1" dirty="0">
              <a:solidFill>
                <a:prstClr val="black"/>
              </a:solidFill>
            </a:endParaRPr>
          </a:p>
        </p:txBody>
      </p:sp>
    </p:spTree>
    <p:extLst>
      <p:ext uri="{BB962C8B-B14F-4D97-AF65-F5344CB8AC3E}">
        <p14:creationId xmlns:p14="http://schemas.microsoft.com/office/powerpoint/2010/main" val="326649385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404664"/>
            <a:ext cx="8532440" cy="6124754"/>
          </a:xfrm>
          <a:prstGeom prst="rect">
            <a:avLst/>
          </a:prstGeom>
        </p:spPr>
        <p:txBody>
          <a:bodyPr wrap="square">
            <a:spAutoFit/>
          </a:bodyPr>
          <a:lstStyle/>
          <a:p>
            <a:pPr algn="just"/>
            <a:r>
              <a:rPr lang="ar-EG" sz="2800" b="1" u="sng" dirty="0">
                <a:solidFill>
                  <a:srgbClr val="FF0000"/>
                </a:solidFill>
              </a:rPr>
              <a:t>ثانيا : حكم التعامل بالأسهم في نظر الشريعة الإسلامية </a:t>
            </a:r>
            <a:endParaRPr lang="ar-SA" sz="2800" b="1" u="sng" dirty="0">
              <a:solidFill>
                <a:srgbClr val="FF0000"/>
              </a:solidFill>
            </a:endParaRPr>
          </a:p>
          <a:p>
            <a:pPr algn="just"/>
            <a:endParaRPr lang="en-US" sz="2800" b="1" u="sng" dirty="0">
              <a:solidFill>
                <a:srgbClr val="FF0000"/>
              </a:solidFill>
            </a:endParaRPr>
          </a:p>
          <a:p>
            <a:pPr algn="just"/>
            <a:r>
              <a:rPr lang="ar-EG" sz="2800" b="1" dirty="0">
                <a:solidFill>
                  <a:prstClr val="black"/>
                </a:solidFill>
              </a:rPr>
              <a:t>اختلاف العلماء المعاصرون في التعامل بالأسهم الصادرة من الشركات المساهمة تبعا للاختلاف في حكم جواز تللك الشركات على النحو التالي :</a:t>
            </a:r>
            <a:endParaRPr lang="en-US" sz="2800" b="1" dirty="0">
              <a:solidFill>
                <a:prstClr val="black"/>
              </a:solidFill>
            </a:endParaRPr>
          </a:p>
          <a:p>
            <a:pPr algn="just"/>
            <a:r>
              <a:rPr lang="ar-EG" sz="2800" b="1" dirty="0">
                <a:solidFill>
                  <a:srgbClr val="FF0000"/>
                </a:solidFill>
              </a:rPr>
              <a:t>القول الأول : </a:t>
            </a:r>
            <a:r>
              <a:rPr lang="ar-EG" sz="2800" b="1" dirty="0">
                <a:solidFill>
                  <a:prstClr val="black"/>
                </a:solidFill>
              </a:rPr>
              <a:t>ذهب غالبية العلماء المعاصرين ومنهم الشيخ محمود شلتوت والشيخ على الخفيف والشيخ محمد أبو زهرة والدكتور محمد يوسف موسي إلى إباحة الأسهم؛ لأن الأصل في المعاملات الإباحة وهي لا تتعارض مع الشريعة الإسلامية وتتوافر فيها الشروط الشرعية كما قال الدكتور محمد يوسف موسي : (( ولا ريب المساهمة في الشركات بملكية عدد من أسهمها لتوافر الشروط الشرعية فيها لصحتها؛ ولأن لها حصتها من الربح, وعليها نصيبها من الخسارة, فالربح يستحق تارة بالعمل , وتارة بالمال ,ولا شيء من أمر الربا وشبهته في هذه العملية )) .  وقال الشيخ شلتوت: ((الأسهم من الشركات التي أباحها الإسلام باسم المضاربة , وهي التي تتبع الأسهم فيها ربح الشركة وخسارتها )).</a:t>
            </a:r>
            <a:endParaRPr lang="en-US" sz="2800" b="1" dirty="0">
              <a:solidFill>
                <a:prstClr val="black"/>
              </a:solidFill>
            </a:endParaRPr>
          </a:p>
        </p:txBody>
      </p:sp>
    </p:spTree>
    <p:extLst>
      <p:ext uri="{BB962C8B-B14F-4D97-AF65-F5344CB8AC3E}">
        <p14:creationId xmlns:p14="http://schemas.microsoft.com/office/powerpoint/2010/main" val="194325789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188640"/>
            <a:ext cx="8316416" cy="6124754"/>
          </a:xfrm>
          <a:prstGeom prst="rect">
            <a:avLst/>
          </a:prstGeom>
        </p:spPr>
        <p:txBody>
          <a:bodyPr wrap="square">
            <a:spAutoFit/>
          </a:bodyPr>
          <a:lstStyle/>
          <a:p>
            <a:pPr algn="just"/>
            <a:r>
              <a:rPr lang="ar-EG" sz="2800" b="1" dirty="0">
                <a:solidFill>
                  <a:srgbClr val="FF0000"/>
                </a:solidFill>
              </a:rPr>
              <a:t>والقول الثاني : </a:t>
            </a:r>
            <a:r>
              <a:rPr lang="ar-EG" sz="2800" b="1" dirty="0">
                <a:solidFill>
                  <a:prstClr val="black"/>
                </a:solidFill>
              </a:rPr>
              <a:t>ذهب بعض العلماء المعاصرين ومنهم الشيخ تقي الدين النبهاني إلى تحريم التعامل بالأسهم مطلقا من غير تفريق بين أنواعها .لأن السهم يمثل حصة من موجودات شركة باطلة شرعا, ووجه بطلانها أن هذه الشركة من الشركات الرأسمالية التي تتفق مع الإسلام </a:t>
            </a:r>
            <a:endParaRPr lang="ar-SA" sz="2800" b="1" dirty="0">
              <a:solidFill>
                <a:prstClr val="black"/>
              </a:solidFill>
            </a:endParaRPr>
          </a:p>
          <a:p>
            <a:pPr algn="just"/>
            <a:r>
              <a:rPr lang="ar-EG" sz="2800" b="1" dirty="0">
                <a:solidFill>
                  <a:srgbClr val="FF0000"/>
                </a:solidFill>
              </a:rPr>
              <a:t>وقواعد الشركات في الفقه الإسلامي , لأمرين :</a:t>
            </a:r>
            <a:r>
              <a:rPr lang="ar-EG" sz="2800" b="1" dirty="0">
                <a:solidFill>
                  <a:prstClr val="black"/>
                </a:solidFill>
              </a:rPr>
              <a:t> </a:t>
            </a:r>
            <a:endParaRPr lang="en-US" sz="2800" b="1" dirty="0">
              <a:solidFill>
                <a:prstClr val="black"/>
              </a:solidFill>
            </a:endParaRPr>
          </a:p>
          <a:p>
            <a:pPr algn="just"/>
            <a:r>
              <a:rPr lang="ar-EG" sz="2800" b="1" dirty="0">
                <a:solidFill>
                  <a:srgbClr val="FF0000"/>
                </a:solidFill>
              </a:rPr>
              <a:t>الأول: </a:t>
            </a:r>
            <a:r>
              <a:rPr lang="ar-EG" sz="2800" b="1" dirty="0">
                <a:solidFill>
                  <a:prstClr val="black"/>
                </a:solidFill>
              </a:rPr>
              <a:t>عدم توفر أركان عقد الشركة فيها من إيجاب وقبول , فالشركة المساهمة تصرف بإرادة منفردة, إذ يكفي الشخص أن يشتري الأسهم ليصبح شريكا رضي باقي الشركاء أم لا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عدم تحقيق العنصر الشخصي في شركة المساهمة, فالشركة في الإسلام يشترط فيها وجود البدن, أي  وجود الشخص المتصرف, فإذا لم يوجد كانت الشركة غير صحيحة . وشركة المساهمة لا يوجد فيها بدن مطلقا . بل تتعمد إبعاد العنصر الشخصي من الشركة، ولا تجعل له أي اعتبار ، لأن عقد شركة المساهمة عقد بين أموال فحسب ، ولا وجود للعنصر الشخصي فيها .</a:t>
            </a:r>
            <a:endParaRPr lang="en-US" sz="2800" b="1" dirty="0">
              <a:solidFill>
                <a:prstClr val="black"/>
              </a:solidFill>
            </a:endParaRPr>
          </a:p>
        </p:txBody>
      </p:sp>
    </p:spTree>
    <p:extLst>
      <p:ext uri="{BB962C8B-B14F-4D97-AF65-F5344CB8AC3E}">
        <p14:creationId xmlns:p14="http://schemas.microsoft.com/office/powerpoint/2010/main" val="71984550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260648"/>
            <a:ext cx="8460432" cy="6124754"/>
          </a:xfrm>
          <a:prstGeom prst="rect">
            <a:avLst/>
          </a:prstGeom>
        </p:spPr>
        <p:txBody>
          <a:bodyPr wrap="square">
            <a:spAutoFit/>
          </a:bodyPr>
          <a:lstStyle/>
          <a:p>
            <a:pPr algn="just"/>
            <a:r>
              <a:rPr lang="ar-EG" sz="2800" b="1" dirty="0">
                <a:solidFill>
                  <a:srgbClr val="FF0000"/>
                </a:solidFill>
              </a:rPr>
              <a:t>وبالنظر في قول المبيح </a:t>
            </a:r>
            <a:r>
              <a:rPr lang="ar-EG" sz="2800" b="1" dirty="0">
                <a:solidFill>
                  <a:prstClr val="black"/>
                </a:solidFill>
              </a:rPr>
              <a:t>نجد أنه قد أطلق القول في جواز التعامل بالأسهم دون التفريق بين أنوعها ومصدرها، والأولى أن يقيد هذا بعدة قيود. لأن بعض أنواع الأسهم دخلها الربا وبعضها تصدر من شركات ذات أغراض غير مشروعة كشركات إنتاج الخمور، وشركات إنشاء البنوك الربوية وغير ذلك .</a:t>
            </a:r>
            <a:endParaRPr lang="en-US" sz="2800" b="1" dirty="0">
              <a:solidFill>
                <a:prstClr val="black"/>
              </a:solidFill>
            </a:endParaRPr>
          </a:p>
          <a:p>
            <a:pPr algn="just"/>
            <a:r>
              <a:rPr lang="ar-EG" sz="2800" b="1" dirty="0">
                <a:solidFill>
                  <a:srgbClr val="FF0000"/>
                </a:solidFill>
              </a:rPr>
              <a:t>وأما قول المحرم </a:t>
            </a:r>
            <a:r>
              <a:rPr lang="ar-EG" sz="2800" b="1" dirty="0">
                <a:solidFill>
                  <a:prstClr val="black"/>
                </a:solidFill>
              </a:rPr>
              <a:t>فلا يصح أصلا، لأن أركان الشركة من إيجاب وقبول متوفرة في شركة المساهمة ، فالإيجاب  يتمثل في طرح الشركة أسهمها للاكتئاب، والقبول يتمثل في إقدام المساهم على شراء الأسهم . وأما العنصر الشخصي فهو متحقق في شركة المساهمة؛ لأن المساهمين يختارون من بينهم مجلس إدارة ينوب عنهم في إدارة الشركة والإشراف على أعمالها. هذا بالإضافة إلى أن وجود البدن ليس شرطا في بعض الشركات في الفقه الإسلامي كما في المضاربة، فإن صاحب المال لا يشارك ببدنه في أعمال الشركة، والشركة المساهمة أقرب ما تكون إلى شركة المضاربة. </a:t>
            </a:r>
            <a:endParaRPr lang="en-US" sz="2800" b="1" dirty="0">
              <a:solidFill>
                <a:prstClr val="black"/>
              </a:solidFill>
            </a:endParaRPr>
          </a:p>
        </p:txBody>
      </p:sp>
    </p:spTree>
    <p:extLst>
      <p:ext uri="{BB962C8B-B14F-4D97-AF65-F5344CB8AC3E}">
        <p14:creationId xmlns:p14="http://schemas.microsoft.com/office/powerpoint/2010/main" val="50865945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33082"/>
            <a:ext cx="8604448" cy="6555641"/>
          </a:xfrm>
          <a:prstGeom prst="rect">
            <a:avLst/>
          </a:prstGeom>
        </p:spPr>
        <p:txBody>
          <a:bodyPr wrap="square">
            <a:spAutoFit/>
          </a:bodyPr>
          <a:lstStyle/>
          <a:p>
            <a:pPr algn="just"/>
            <a:r>
              <a:rPr lang="ar-EG" sz="2800" b="1" u="sng" dirty="0">
                <a:solidFill>
                  <a:srgbClr val="FF0000"/>
                </a:solidFill>
              </a:rPr>
              <a:t>ضوابط التعامل بالأسهم :</a:t>
            </a:r>
            <a:endParaRPr lang="en-US" sz="2800" b="1" u="sng" dirty="0">
              <a:solidFill>
                <a:srgbClr val="FF0000"/>
              </a:solidFill>
            </a:endParaRPr>
          </a:p>
          <a:p>
            <a:pPr algn="just"/>
            <a:r>
              <a:rPr lang="ar-EG" sz="2800" b="1" dirty="0">
                <a:solidFill>
                  <a:prstClr val="black"/>
                </a:solidFill>
              </a:rPr>
              <a:t>بناء على ما سبق من بيان أنواع الأسهم وعرض آراء العلماء في التعامل بها نقول : أن التعامل بالأسهم جائز في حدود الضوابط التالية :  </a:t>
            </a:r>
            <a:endParaRPr lang="en-US" sz="2800" b="1" dirty="0">
              <a:solidFill>
                <a:prstClr val="black"/>
              </a:solidFill>
            </a:endParaRPr>
          </a:p>
          <a:p>
            <a:pPr algn="just"/>
            <a:r>
              <a:rPr lang="ar-EG" sz="2800" b="1" dirty="0">
                <a:solidFill>
                  <a:srgbClr val="FF0000"/>
                </a:solidFill>
              </a:rPr>
              <a:t>الضابط الأول : </a:t>
            </a:r>
            <a:r>
              <a:rPr lang="ar-EG" sz="2800" b="1" dirty="0">
                <a:solidFill>
                  <a:prstClr val="black"/>
                </a:solidFill>
              </a:rPr>
              <a:t>أن تكون الأسهم صادرة من شركات ذات أغراض مشروعة، بأن يكون موضوع نشاطها حلالا مباحا مثل الشركات الإنتاجية للسلع والخدمات كشركة الكهرباء وشركة الأدوية وغير ذلك. أما إذا كان موضوع نشاطها محرما كشركات إنتاج الخمور، أو شركات إنشاء البنوك الربوية، فلا يجوز امتلاك شيء من أسهمها وتداوله بين المسلمين كما تحرم أرباحها، لأن شراء الأسهم من تلك الشركة من باب المشاركة في الإثم والعدوان. </a:t>
            </a:r>
            <a:endParaRPr lang="en-US" sz="2800" b="1" dirty="0">
              <a:solidFill>
                <a:prstClr val="black"/>
              </a:solidFill>
            </a:endParaRPr>
          </a:p>
          <a:p>
            <a:pPr algn="just"/>
            <a:r>
              <a:rPr lang="ar-EG" sz="2800" b="1" dirty="0">
                <a:solidFill>
                  <a:prstClr val="black"/>
                </a:solidFill>
              </a:rPr>
              <a:t>وقد تكون الشركة المساهمة ذات أغراض مشروعة، وموضوع نشاطها حلالا، وتؤدي خدمات عامة للاقتصاد، لكنها تتعامل مع البنوك الربوية بالفائدة ، فتضع أموالها في تلك البنوك، وتتقاضي عليها فوائد ربوية تدخل في مواردها أو أرباحها، كما تقترض في بعض الحالات ما تحتاج إليه من تلك البنوك لقاء فائدة تدفعها</a:t>
            </a:r>
            <a:r>
              <a:rPr lang="ar-SA" sz="2800" b="1" dirty="0">
                <a:solidFill>
                  <a:prstClr val="black"/>
                </a:solidFill>
              </a:rPr>
              <a:t> .</a:t>
            </a:r>
            <a:r>
              <a:rPr lang="ar-EG" sz="2800" b="1" dirty="0">
                <a:solidFill>
                  <a:prstClr val="black"/>
                </a:solidFill>
              </a:rPr>
              <a:t> </a:t>
            </a:r>
            <a:endParaRPr lang="en-US" sz="2800" b="1" dirty="0">
              <a:solidFill>
                <a:prstClr val="black"/>
              </a:solidFill>
            </a:endParaRPr>
          </a:p>
        </p:txBody>
      </p:sp>
    </p:spTree>
    <p:extLst>
      <p:ext uri="{BB962C8B-B14F-4D97-AF65-F5344CB8AC3E}">
        <p14:creationId xmlns:p14="http://schemas.microsoft.com/office/powerpoint/2010/main" val="270126609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260648"/>
            <a:ext cx="8604448" cy="6555641"/>
          </a:xfrm>
          <a:prstGeom prst="rect">
            <a:avLst/>
          </a:prstGeom>
        </p:spPr>
        <p:txBody>
          <a:bodyPr wrap="square">
            <a:spAutoFit/>
          </a:bodyPr>
          <a:lstStyle/>
          <a:p>
            <a:pPr algn="just"/>
            <a:r>
              <a:rPr lang="ar-EG" sz="2800" b="1" dirty="0">
                <a:solidFill>
                  <a:prstClr val="black"/>
                </a:solidFill>
              </a:rPr>
              <a:t>الأصل عدم جواز التعامل مع هذه الشركات بشراء أسهمها. فقد كره العلماء مشاركة غير المسلم؛ لأن أمواله لا تخلو من الربا. فقد روي عن ابن عباس </a:t>
            </a:r>
            <a:endParaRPr lang="en-US" sz="2800" b="1" dirty="0">
              <a:solidFill>
                <a:prstClr val="black"/>
              </a:solidFill>
            </a:endParaRPr>
          </a:p>
          <a:p>
            <a:pPr algn="just"/>
            <a:r>
              <a:rPr lang="ar-EG" sz="2800" b="1" dirty="0">
                <a:solidFill>
                  <a:prstClr val="black"/>
                </a:solidFill>
              </a:rPr>
              <a:t>أنه قال: (( لا تشاركن يهوديا ،ولا نصرانيا ولا مجوسيا، قال: لم؟ ( سأله من سمعه ) قال : لأنهم يربون والربا لا يحل )). فإذا كان هذا شأن غير المسلم، فإن المسلم المخاطب بأصول الشريعة وفروعها أعظم شأنا، وأولي بالحكم إذا كان يتعامل بالربا فلا تجوز مشاركته، ولا شراء الأسهم من الشركة التي يديرها ويشرف عليها . </a:t>
            </a:r>
            <a:endParaRPr lang="en-US" sz="2800" b="1" dirty="0">
              <a:solidFill>
                <a:prstClr val="black"/>
              </a:solidFill>
            </a:endParaRPr>
          </a:p>
          <a:p>
            <a:pPr algn="just"/>
            <a:r>
              <a:rPr lang="ar-EG" sz="2800" b="1" dirty="0">
                <a:solidFill>
                  <a:srgbClr val="FF0000"/>
                </a:solidFill>
              </a:rPr>
              <a:t>واستثني الشيخ مصطفي أحمد </a:t>
            </a:r>
            <a:r>
              <a:rPr lang="ar-EG" sz="2800" b="1" dirty="0" err="1">
                <a:solidFill>
                  <a:srgbClr val="FF0000"/>
                </a:solidFill>
              </a:rPr>
              <a:t>الزرقا</a:t>
            </a:r>
            <a:r>
              <a:rPr lang="ar-EG" sz="2800" b="1" dirty="0">
                <a:solidFill>
                  <a:srgbClr val="FF0000"/>
                </a:solidFill>
              </a:rPr>
              <a:t> </a:t>
            </a:r>
            <a:r>
              <a:rPr lang="ar-EG" sz="2800" b="1" dirty="0">
                <a:solidFill>
                  <a:prstClr val="black"/>
                </a:solidFill>
              </a:rPr>
              <a:t>زمن معه في هيئة الرقابة الشرعية لمؤسسة الراجحي لأعمال الصرافة في المملكة العربية السعودية جواز التعامل مع الشركات الحيوية التي تؤدي خدمات عامة مثل الكهرباء والمواصلات بشراء أسهمها حيث جاء في الفتوى: (( لا ينبغي أن نحرم على الناس اقتناء أسهم هذه الشركات بصورة مطلقة، ولا أن نبيحها لهم بصورة مطلقة، بل نراعي ضرورة قيام هذه المؤسسات في المجتمعات ، ومنها المجتمعات الإسلامية وحاجة كثير من الناس إلى اقتناء أسهمها</a:t>
            </a:r>
            <a:r>
              <a:rPr lang="ar-SA" sz="2800" b="1" dirty="0">
                <a:solidFill>
                  <a:prstClr val="black"/>
                </a:solidFill>
              </a:rPr>
              <a:t> .</a:t>
            </a:r>
            <a:r>
              <a:rPr lang="ar-EG" sz="2800" b="1" dirty="0">
                <a:solidFill>
                  <a:prstClr val="black"/>
                </a:solidFill>
              </a:rPr>
              <a:t> </a:t>
            </a:r>
            <a:endParaRPr lang="en-US" sz="2800" b="1" dirty="0">
              <a:solidFill>
                <a:prstClr val="black"/>
              </a:solidFill>
            </a:endParaRPr>
          </a:p>
        </p:txBody>
      </p:sp>
    </p:spTree>
    <p:extLst>
      <p:ext uri="{BB962C8B-B14F-4D97-AF65-F5344CB8AC3E}">
        <p14:creationId xmlns:p14="http://schemas.microsoft.com/office/powerpoint/2010/main" val="12805653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369172"/>
            <a:ext cx="8388424" cy="6488828"/>
          </a:xfrm>
          <a:prstGeom prst="rect">
            <a:avLst/>
          </a:prstGeom>
        </p:spPr>
        <p:txBody>
          <a:bodyPr wrap="square">
            <a:spAutoFit/>
          </a:bodyPr>
          <a:lstStyle/>
          <a:p>
            <a:pPr algn="just">
              <a:lnSpc>
                <a:spcPct val="150000"/>
              </a:lnSpc>
            </a:pPr>
            <a:r>
              <a:rPr lang="ar-EG" sz="2800" b="1" dirty="0">
                <a:solidFill>
                  <a:prstClr val="black"/>
                </a:solidFill>
              </a:rPr>
              <a:t>ولا سيما الذين لا يجدون طريقا آخر لاستثمار مدخراتهم الصغيرة دون أن يجمدوها حتي تتأكل ، وفي الوقت نفسه يجب استبعاد العنصر الحرام من أرباح هذه الأسهم ... وذلك بأن يحسب مالك الأسهم بصورة دقيقة أو تقريبية جدا عند تعذر الحساب الدقيق ما دخل على عائدات كل سهم من العنصر الحرام في ربحه فيقرر مقداره من عائدات الأسهم ويوزعه على الفقراء دون أن ينتفع به أية منفعة، ولا أن يحتسبه من زكاته ولا يعتبره صدقة من خالص ماله، ولا أن يدفع به ضريبة حكومية، ولو كانت من الضرائب الجائرة الظالمة؛ لأن ذلك انتفاع بذلك العنصر الحرام من عائدات أسهمه.</a:t>
            </a:r>
            <a:endParaRPr lang="en-US" sz="2800" b="1" dirty="0">
              <a:solidFill>
                <a:prstClr val="black"/>
              </a:solidFill>
            </a:endParaRPr>
          </a:p>
          <a:p>
            <a:pPr algn="just">
              <a:lnSpc>
                <a:spcPct val="150000"/>
              </a:lnSpc>
            </a:pPr>
            <a:endParaRPr lang="en-US" sz="2800" b="1" dirty="0">
              <a:solidFill>
                <a:prstClr val="black"/>
              </a:solidFill>
            </a:endParaRPr>
          </a:p>
        </p:txBody>
      </p:sp>
    </p:spTree>
    <p:extLst>
      <p:ext uri="{BB962C8B-B14F-4D97-AF65-F5344CB8AC3E}">
        <p14:creationId xmlns:p14="http://schemas.microsoft.com/office/powerpoint/2010/main" val="410533441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78516" y="404664"/>
            <a:ext cx="8604448" cy="5693866"/>
          </a:xfrm>
          <a:prstGeom prst="rect">
            <a:avLst/>
          </a:prstGeom>
        </p:spPr>
        <p:txBody>
          <a:bodyPr wrap="square">
            <a:spAutoFit/>
          </a:bodyPr>
          <a:lstStyle/>
          <a:p>
            <a:pPr algn="just"/>
            <a:r>
              <a:rPr lang="ar-EG" sz="2800" b="1" dirty="0">
                <a:solidFill>
                  <a:prstClr val="black"/>
                </a:solidFill>
              </a:rPr>
              <a:t>وإن حساب هذا العنصر ولا سيما بصورة تقريبية جدا قد أصبح ميسورا بالوسائل والأجهزة الحديثة والاستعانة بأهل الخبرة. وهذا يدخل في عموم البلوى، وبهذا نيسر على الناس، ونجنبهم الحرام دون أن نحرمهم من طريق استثماري لا يجدون بديلا له بسبب صغر مدخراتهم مع ملاحظة أن طريق المشاركات الصغيرة التجارية والمضاربة قد أصبح شديد الخطورة بسبب ندرة الأمانة – مع الاسف – في هذا الزمان، حيث أصبح الذي يضع ماله في يد غيره لاستثماره يدخل في مخاطرة كبيرة لفساد الذمم ويعرضه للتبخر، ولا سيما أيضا أن كثيرا من المدخرين الصغار أيتام وأرامل لا يستطيعون العمل بأنفسهم لأنفسهم. ولكن زمان حكمه. وقد قرر الفقهاء في مناسبات كثيرة أمورا استثنائية عللوها بفساد الزمان. هذا وفي حالة توافر شركات مساهمة تسد الحاجة وتلتزم بعدم التعامل بالربا أخذا وإعطاء يجب على المسلمين عدم التعامل مع الشركات الساهمة التي تقترض بالربا عند الحاجه وتودع أموالها بفائدة )).</a:t>
            </a:r>
            <a:endParaRPr lang="en-US" sz="2800" b="1" dirty="0">
              <a:solidFill>
                <a:prstClr val="black"/>
              </a:solidFill>
            </a:endParaRPr>
          </a:p>
        </p:txBody>
      </p:sp>
    </p:spTree>
    <p:extLst>
      <p:ext uri="{BB962C8B-B14F-4D97-AF65-F5344CB8AC3E}">
        <p14:creationId xmlns:p14="http://schemas.microsoft.com/office/powerpoint/2010/main" val="278414055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388424" cy="5693866"/>
          </a:xfrm>
          <a:prstGeom prst="rect">
            <a:avLst/>
          </a:prstGeom>
        </p:spPr>
        <p:txBody>
          <a:bodyPr wrap="square">
            <a:spAutoFit/>
          </a:bodyPr>
          <a:lstStyle/>
          <a:p>
            <a:pPr algn="just"/>
            <a:r>
              <a:rPr lang="ar-EG" sz="2800" b="1" u="sng" dirty="0">
                <a:solidFill>
                  <a:srgbClr val="FF0000"/>
                </a:solidFill>
              </a:rPr>
              <a:t>تستخلص من هذه الفتوي عدة أمور:</a:t>
            </a:r>
            <a:endParaRPr lang="en-US" sz="2800" b="1" u="sng" dirty="0">
              <a:solidFill>
                <a:srgbClr val="FF0000"/>
              </a:solidFill>
            </a:endParaRPr>
          </a:p>
          <a:p>
            <a:pPr algn="just"/>
            <a:r>
              <a:rPr lang="ar-EG" sz="2800" b="1" dirty="0">
                <a:solidFill>
                  <a:srgbClr val="FF0000"/>
                </a:solidFill>
              </a:rPr>
              <a:t>الأول: </a:t>
            </a:r>
            <a:r>
              <a:rPr lang="ar-EG" sz="2800" b="1" dirty="0">
                <a:solidFill>
                  <a:prstClr val="black"/>
                </a:solidFill>
              </a:rPr>
              <a:t>إن هذه الفتوي خاصة بالشركات الحيوية التي تؤدى خدمات عامة للناس, ويقع الناس في حرج ومشقة نتيجة انهيارها ولا تعم جميع الشركات، ويؤكد هذا الدكتور عبد الله الكيلاني في رسالته حيث يقول: ((سألت الأستاذ </a:t>
            </a:r>
            <a:r>
              <a:rPr lang="ar-EG" sz="2800" b="1" dirty="0" err="1">
                <a:solidFill>
                  <a:prstClr val="black"/>
                </a:solidFill>
              </a:rPr>
              <a:t>الزرقا</a:t>
            </a:r>
            <a:r>
              <a:rPr lang="ar-EG" sz="2800" b="1" dirty="0">
                <a:solidFill>
                  <a:prstClr val="black"/>
                </a:solidFill>
              </a:rPr>
              <a:t> جول موضوع الشركات المساهمة هل هي على إطلاقها أو لا ؟ فأجاب بأن الشركة التي لا تؤمن مرفقا حيويا ضروريا أو حاجيا للمجتمع، وكانت تتعامل بالربا في ادخار أموالها فأفتي بحرمة الاكتتاب بأسهمها؛ لأنه لا يضر المجتمع انهيارها)).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إن هذه الفتوي تستند إلى عدة أمور وهي:</a:t>
            </a:r>
            <a:endParaRPr lang="en-US" sz="2800" b="1" dirty="0">
              <a:solidFill>
                <a:prstClr val="black"/>
              </a:solidFill>
            </a:endParaRPr>
          </a:p>
          <a:p>
            <a:pPr algn="just"/>
            <a:r>
              <a:rPr lang="ar-SA" sz="2800" b="1" dirty="0">
                <a:solidFill>
                  <a:srgbClr val="FF0000"/>
                </a:solidFill>
              </a:rPr>
              <a:t>أ - </a:t>
            </a:r>
            <a:r>
              <a:rPr lang="ar-EG" sz="2800" b="1" dirty="0">
                <a:solidFill>
                  <a:prstClr val="black"/>
                </a:solidFill>
              </a:rPr>
              <a:t>سد حاجة حيوية عامة للمسلمين لا تستطيع رؤوس الأموال الفردية، ولا رؤوس أموال الدولة أن تقوم بها، فتعين وجودها من خلال شركات المساهمة التي قد تتعامل  بالربا في ايداع أموالها والاقتراض من المصارف.</a:t>
            </a:r>
            <a:endParaRPr lang="en-US" sz="2800" b="1" dirty="0">
              <a:solidFill>
                <a:prstClr val="black"/>
              </a:solidFill>
            </a:endParaRPr>
          </a:p>
        </p:txBody>
      </p:sp>
    </p:spTree>
    <p:extLst>
      <p:ext uri="{BB962C8B-B14F-4D97-AF65-F5344CB8AC3E}">
        <p14:creationId xmlns:p14="http://schemas.microsoft.com/office/powerpoint/2010/main" val="31223879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836712"/>
            <a:ext cx="8460432" cy="4832092"/>
          </a:xfrm>
          <a:prstGeom prst="rect">
            <a:avLst/>
          </a:prstGeom>
        </p:spPr>
        <p:txBody>
          <a:bodyPr wrap="square">
            <a:spAutoFit/>
          </a:bodyPr>
          <a:lstStyle/>
          <a:p>
            <a:pPr algn="just"/>
            <a:r>
              <a:rPr lang="ar-SA" sz="2800" b="1" dirty="0">
                <a:solidFill>
                  <a:srgbClr val="FF0000"/>
                </a:solidFill>
              </a:rPr>
              <a:t>ب - </a:t>
            </a:r>
            <a:r>
              <a:rPr lang="ar-EG" sz="2800" b="1" dirty="0">
                <a:solidFill>
                  <a:prstClr val="black"/>
                </a:solidFill>
              </a:rPr>
              <a:t>تخريج المسألة على قاعدة</a:t>
            </a:r>
            <a:r>
              <a:rPr lang="en-US" sz="2800" b="1" dirty="0">
                <a:solidFill>
                  <a:prstClr val="black"/>
                </a:solidFill>
              </a:rPr>
              <a:t>:</a:t>
            </a:r>
            <a:r>
              <a:rPr lang="ar-SA" sz="2800" b="1" dirty="0">
                <a:solidFill>
                  <a:prstClr val="black"/>
                </a:solidFill>
              </a:rPr>
              <a:t> (( عموم البلوى ورفع الحرج عن الناس )) ففي حالة فساد الزمان وخراب الذمم يمكن أن يفتي الناس بالأحكام الاستثنائية. فقد قرر الفقهاء عند فساد الزمان وشيوع الفسق وندرة العدالة قبول شهادة غير العدل، فتقبل شهادة الأمثل فالأمثل لعموم البلوى، كيلا يتعطل القضاء إذا طلبت العدالة الكاملة في الشاهد.</a:t>
            </a:r>
            <a:endParaRPr lang="en-US" sz="2800" b="1" dirty="0">
              <a:solidFill>
                <a:prstClr val="black"/>
              </a:solidFill>
            </a:endParaRPr>
          </a:p>
          <a:p>
            <a:pPr algn="just"/>
            <a:r>
              <a:rPr lang="ar-SA" sz="2800" b="1" dirty="0">
                <a:solidFill>
                  <a:srgbClr val="FF0000"/>
                </a:solidFill>
              </a:rPr>
              <a:t>ج-</a:t>
            </a:r>
            <a:r>
              <a:rPr lang="ar-SA" sz="2800" b="1" dirty="0">
                <a:solidFill>
                  <a:prstClr val="black"/>
                </a:solidFill>
              </a:rPr>
              <a:t> </a:t>
            </a:r>
            <a:r>
              <a:rPr lang="ar-EG" sz="2800" b="1" dirty="0">
                <a:solidFill>
                  <a:prstClr val="black"/>
                </a:solidFill>
              </a:rPr>
              <a:t>سد حاجة فردية لصغار المساهمين الذين لا يجدون بديلا استثماريا بسبب صغر مدخراتهم وعجزهم عن القيام بأنفسهم بالاستثمار، بالإضافة إلى عدم الثقة بكثير ممن يقومون بالمشاركات الأخرى كالمضاربة لفساد ذممهم وقلة الأمانة لديهم.</a:t>
            </a:r>
            <a:endParaRPr lang="en-US" sz="2800" b="1" dirty="0">
              <a:solidFill>
                <a:prstClr val="black"/>
              </a:solidFill>
            </a:endParaRPr>
          </a:p>
          <a:p>
            <a:pPr algn="just"/>
            <a:r>
              <a:rPr lang="en-US" sz="2800" b="1" dirty="0">
                <a:solidFill>
                  <a:prstClr val="black"/>
                </a:solidFill>
              </a:rPr>
              <a:t> </a:t>
            </a:r>
            <a:r>
              <a:rPr lang="ar-EG" sz="2800" b="1" dirty="0">
                <a:solidFill>
                  <a:srgbClr val="FF0000"/>
                </a:solidFill>
              </a:rPr>
              <a:t>والثالث: </a:t>
            </a:r>
            <a:r>
              <a:rPr lang="ar-EG" sz="2800" b="1" dirty="0">
                <a:solidFill>
                  <a:prstClr val="black"/>
                </a:solidFill>
              </a:rPr>
              <a:t>الفتوى تمنع انتفاع صاحب الأسهم بالمال الحرام الذي دخل في عوائدها، وينبغي تقديره والتخلص من بإعطائه للفقراء والمستحقين. </a:t>
            </a:r>
            <a:endParaRPr lang="en-US" sz="2800" b="1" dirty="0">
              <a:solidFill>
                <a:prstClr val="black"/>
              </a:solidFill>
            </a:endParaRPr>
          </a:p>
        </p:txBody>
      </p:sp>
    </p:spTree>
    <p:extLst>
      <p:ext uri="{BB962C8B-B14F-4D97-AF65-F5344CB8AC3E}">
        <p14:creationId xmlns:p14="http://schemas.microsoft.com/office/powerpoint/2010/main" val="114156730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532440" cy="6555641"/>
          </a:xfrm>
          <a:prstGeom prst="rect">
            <a:avLst/>
          </a:prstGeom>
        </p:spPr>
        <p:txBody>
          <a:bodyPr wrap="square">
            <a:spAutoFit/>
          </a:bodyPr>
          <a:lstStyle/>
          <a:p>
            <a:pPr algn="just">
              <a:lnSpc>
                <a:spcPct val="150000"/>
              </a:lnSpc>
            </a:pPr>
            <a:r>
              <a:rPr lang="ar-EG" sz="2800" b="1" dirty="0">
                <a:solidFill>
                  <a:srgbClr val="FF0000"/>
                </a:solidFill>
              </a:rPr>
              <a:t>الضابط الثاني: </a:t>
            </a:r>
            <a:r>
              <a:rPr lang="ar-EG" sz="2800" b="1" dirty="0">
                <a:solidFill>
                  <a:prstClr val="black"/>
                </a:solidFill>
              </a:rPr>
              <a:t>أن تكون الأسهم صادرة عن شركة معروفة ومعلومة لدى الناس بحيث تتضح سلامة تعاملها ونزاهته. لذا لا يجوز التعامل بأسهم سلة شركات مساهمة كما هو في الغرب دون أن يعرف المشتري للأسهم حقيقة تلك الشركات، فمن الأساليب الجديدة في الاستثمار استثمار في سلة مشتركة لشركات مساهمة أمريكية (</a:t>
            </a:r>
            <a:r>
              <a:rPr lang="en-US" sz="2800" b="1" dirty="0">
                <a:solidFill>
                  <a:prstClr val="black"/>
                </a:solidFill>
              </a:rPr>
              <a:t>FUND MUTUAL</a:t>
            </a:r>
            <a:r>
              <a:rPr lang="ar-SA" sz="2800" b="1" dirty="0">
                <a:solidFill>
                  <a:prstClr val="black"/>
                </a:solidFill>
              </a:rPr>
              <a:t>) وكل سلة لها مدير يشرف عليها ويديرها حسب تعليمات ودراسات تجريها شركة: (مريل لينش الاستثمارية ) فالأسهم التي يشتريها المستثمر في السلة المشتركة عرضة للربح والخسارة، ففي عام (1995) حققت سلة: ( </a:t>
            </a:r>
            <a:r>
              <a:rPr lang="ar-SA" sz="2800" b="1" dirty="0" err="1">
                <a:solidFill>
                  <a:prstClr val="black"/>
                </a:solidFill>
              </a:rPr>
              <a:t>ميرل</a:t>
            </a:r>
            <a:r>
              <a:rPr lang="ar-SA" sz="2800" b="1" dirty="0">
                <a:solidFill>
                  <a:prstClr val="black"/>
                </a:solidFill>
              </a:rPr>
              <a:t> </a:t>
            </a:r>
            <a:r>
              <a:rPr lang="ar-SA" sz="2800" b="1" dirty="0" err="1">
                <a:solidFill>
                  <a:prstClr val="black"/>
                </a:solidFill>
              </a:rPr>
              <a:t>ليتس</a:t>
            </a:r>
            <a:r>
              <a:rPr lang="ar-SA" sz="2800" b="1" dirty="0">
                <a:solidFill>
                  <a:prstClr val="black"/>
                </a:solidFill>
              </a:rPr>
              <a:t> بيسك </a:t>
            </a:r>
            <a:r>
              <a:rPr lang="ar-SA" sz="2800" b="1" dirty="0" err="1">
                <a:solidFill>
                  <a:prstClr val="black"/>
                </a:solidFill>
              </a:rPr>
              <a:t>فاليو</a:t>
            </a:r>
            <a:r>
              <a:rPr lang="ar-SA" sz="2800" b="1" dirty="0">
                <a:solidFill>
                  <a:prstClr val="black"/>
                </a:solidFill>
              </a:rPr>
              <a:t> ) ارباحا بنسبة 18% في ستة أشهر في حين أنها في عام (19990) خسرت بنسبة (13%).</a:t>
            </a:r>
            <a:endParaRPr lang="en-US" sz="2800" b="1" dirty="0">
              <a:solidFill>
                <a:prstClr val="black"/>
              </a:solidFill>
            </a:endParaRPr>
          </a:p>
        </p:txBody>
      </p:sp>
    </p:spTree>
    <p:extLst>
      <p:ext uri="{BB962C8B-B14F-4D97-AF65-F5344CB8AC3E}">
        <p14:creationId xmlns:p14="http://schemas.microsoft.com/office/powerpoint/2010/main" val="307595353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460432" cy="6555641"/>
          </a:xfrm>
          <a:prstGeom prst="rect">
            <a:avLst/>
          </a:prstGeom>
        </p:spPr>
        <p:txBody>
          <a:bodyPr wrap="square">
            <a:spAutoFit/>
          </a:bodyPr>
          <a:lstStyle/>
          <a:p>
            <a:pPr algn="just"/>
            <a:r>
              <a:rPr lang="ar-SA" sz="2800" b="1" dirty="0">
                <a:solidFill>
                  <a:prstClr val="black"/>
                </a:solidFill>
              </a:rPr>
              <a:t>ومع أن الاستثمار في هذه السلة عرضة للربح والخسارة إلا أن هذا الأسلوب من الاستثمار لا يجوز لأمرين: </a:t>
            </a:r>
            <a:endParaRPr lang="en-US" sz="2800" b="1" dirty="0">
              <a:solidFill>
                <a:prstClr val="black"/>
              </a:solidFill>
            </a:endParaRPr>
          </a:p>
          <a:p>
            <a:pPr algn="just"/>
            <a:r>
              <a:rPr lang="ar-SA" sz="2800" b="1" dirty="0">
                <a:solidFill>
                  <a:srgbClr val="FF0000"/>
                </a:solidFill>
              </a:rPr>
              <a:t>الأول: </a:t>
            </a:r>
            <a:r>
              <a:rPr lang="ar-SA" sz="2800" b="1" dirty="0">
                <a:solidFill>
                  <a:prstClr val="black"/>
                </a:solidFill>
              </a:rPr>
              <a:t>عدم معرفة ماهية تلك الشركات التي تتضمنها تلك السلة، فهي لا تخلو من شركات مساهمة ذات أنشطة اقتصادية محرمة كشركات إنتاج الخمور أو شركات البنوك الربوية التي حرم الإسلام التعامل بأسهمها. </a:t>
            </a:r>
            <a:endParaRPr lang="en-US" sz="2800" b="1" dirty="0">
              <a:solidFill>
                <a:prstClr val="black"/>
              </a:solidFill>
            </a:endParaRPr>
          </a:p>
          <a:p>
            <a:pPr algn="just"/>
            <a:r>
              <a:rPr lang="ar-SA" sz="2800" b="1" dirty="0">
                <a:solidFill>
                  <a:srgbClr val="FF0000"/>
                </a:solidFill>
              </a:rPr>
              <a:t>والثاني: </a:t>
            </a:r>
            <a:r>
              <a:rPr lang="ar-SA" sz="2800" b="1" dirty="0">
                <a:solidFill>
                  <a:prstClr val="black"/>
                </a:solidFill>
              </a:rPr>
              <a:t>إن هذه </a:t>
            </a:r>
            <a:r>
              <a:rPr lang="ar-SA" sz="2800" b="1" dirty="0" err="1">
                <a:solidFill>
                  <a:prstClr val="black"/>
                </a:solidFill>
              </a:rPr>
              <a:t>السلات</a:t>
            </a:r>
            <a:r>
              <a:rPr lang="ar-SA" sz="2800" b="1" dirty="0">
                <a:solidFill>
                  <a:prstClr val="black"/>
                </a:solidFill>
              </a:rPr>
              <a:t> تقوم بأنشطة اقتصادية غير مشروعة كبيع دين بدين على حساب الفائدة.</a:t>
            </a:r>
            <a:endParaRPr lang="en-US" sz="2800" b="1" dirty="0">
              <a:solidFill>
                <a:prstClr val="black"/>
              </a:solidFill>
            </a:endParaRPr>
          </a:p>
          <a:p>
            <a:pPr algn="just"/>
            <a:r>
              <a:rPr lang="ar-SA" sz="2800" b="1" dirty="0">
                <a:solidFill>
                  <a:prstClr val="black"/>
                </a:solidFill>
              </a:rPr>
              <a:t>ولذلك ترفض المصاريف الإسلامية التعامل مع تلك </a:t>
            </a:r>
            <a:r>
              <a:rPr lang="ar-SA" sz="2800" b="1" dirty="0" err="1">
                <a:solidFill>
                  <a:prstClr val="black"/>
                </a:solidFill>
              </a:rPr>
              <a:t>السلات</a:t>
            </a:r>
            <a:r>
              <a:rPr lang="ar-SA" sz="2800" b="1" dirty="0">
                <a:solidFill>
                  <a:prstClr val="black"/>
                </a:solidFill>
              </a:rPr>
              <a:t> واستثمار أموالها عن طريقها. </a:t>
            </a:r>
            <a:endParaRPr lang="en-US" sz="2800" b="1" dirty="0">
              <a:solidFill>
                <a:prstClr val="black"/>
              </a:solidFill>
            </a:endParaRPr>
          </a:p>
          <a:p>
            <a:pPr algn="just"/>
            <a:r>
              <a:rPr lang="ar-SA" sz="2800" b="1" dirty="0">
                <a:solidFill>
                  <a:srgbClr val="FF0000"/>
                </a:solidFill>
              </a:rPr>
              <a:t>الضابط الثالث: </a:t>
            </a:r>
            <a:r>
              <a:rPr lang="ar-SA" sz="2800" b="1" dirty="0">
                <a:solidFill>
                  <a:prstClr val="black"/>
                </a:solidFill>
              </a:rPr>
              <a:t>أن لا يترتب على التعامل بها أي محظور شرعي كالربا والغرر والجهالة وأكل أموال الناس بالباطل. فلا يجوز للمسلم قبول أسهم الامتياز التي تعطي له حق الحصول على ربح ثابت سواء أربحت الشركة أم خسرت، لأن هذا ربا محرم شرعا، ولا يجوز للمسلم قبول أسهم التمتع التي تعطي صاحبها حق الحصول على الأرباح دون أن يكون شريكا في المال والعمل؛ لأن هذا أكل لأموال الناس بالباطل.</a:t>
            </a:r>
            <a:endParaRPr lang="en-US" sz="2800" b="1" dirty="0">
              <a:solidFill>
                <a:prstClr val="black"/>
              </a:solidFill>
            </a:endParaRPr>
          </a:p>
        </p:txBody>
      </p:sp>
    </p:spTree>
    <p:extLst>
      <p:ext uri="{BB962C8B-B14F-4D97-AF65-F5344CB8AC3E}">
        <p14:creationId xmlns:p14="http://schemas.microsoft.com/office/powerpoint/2010/main" val="125088966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1</TotalTime>
  <Words>3620</Words>
  <Application>Microsoft Office PowerPoint</Application>
  <PresentationFormat>عرض على الشاشة (3:4)‏</PresentationFormat>
  <Paragraphs>155</Paragraphs>
  <Slides>33</Slides>
  <Notes>0</Notes>
  <HiddenSlides>0</HiddenSlides>
  <MMClips>0</MMClips>
  <ScaleCrop>false</ScaleCrop>
  <HeadingPairs>
    <vt:vector size="4" baseType="variant">
      <vt:variant>
        <vt:lpstr>نسق</vt:lpstr>
      </vt:variant>
      <vt:variant>
        <vt:i4>3</vt:i4>
      </vt:variant>
      <vt:variant>
        <vt:lpstr>عناوين الشرائح</vt:lpstr>
      </vt:variant>
      <vt:variant>
        <vt:i4>33</vt:i4>
      </vt:variant>
    </vt:vector>
  </HeadingPairs>
  <TitlesOfParts>
    <vt:vector size="36" baseType="lpstr">
      <vt:lpstr>سمة Office</vt:lpstr>
      <vt:lpstr>1_سمة Office</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2</cp:revision>
  <dcterms:created xsi:type="dcterms:W3CDTF">2015-11-02T15:20:48Z</dcterms:created>
  <dcterms:modified xsi:type="dcterms:W3CDTF">2015-11-03T05:00:37Z</dcterms:modified>
</cp:coreProperties>
</file>