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B4A5BC2C-9A54-4B5E-B24A-6E6B92216CCC}" type="datetime1">
              <a:rPr lang="ar-SA" smtClean="0">
                <a:solidFill>
                  <a:prstClr val="black">
                    <a:tint val="75000"/>
                  </a:prstClr>
                </a:solidFill>
              </a:rPr>
              <a:pPr/>
              <a:t>05/02/1437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625239749"/>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1EC6825-3AF2-4E49-9254-E97325E376DC}" type="datetime1">
              <a:rPr lang="ar-SA" smtClean="0">
                <a:solidFill>
                  <a:prstClr val="black">
                    <a:tint val="75000"/>
                  </a:prstClr>
                </a:solidFill>
              </a:rPr>
              <a:pPr/>
              <a:t>05/02/1437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605806094"/>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CFACF53-EBFC-4E15-BAC4-329D984F2697}" type="datetime1">
              <a:rPr lang="ar-SA" smtClean="0">
                <a:solidFill>
                  <a:prstClr val="black">
                    <a:tint val="75000"/>
                  </a:prstClr>
                </a:solidFill>
              </a:rPr>
              <a:pPr/>
              <a:t>05/02/1437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654478568"/>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A43C3490-6AB5-4E11-BC2C-FCC78513A8ED}" type="datetime1">
              <a:rPr lang="ar-SA" smtClean="0">
                <a:solidFill>
                  <a:prstClr val="black">
                    <a:tint val="75000"/>
                  </a:prstClr>
                </a:solidFill>
              </a:rPr>
              <a:pPr/>
              <a:t>05/02/1437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495756162"/>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57F552B9-65B3-42B4-96AF-6B992A5741A5}" type="datetime1">
              <a:rPr lang="ar-SA" smtClean="0">
                <a:solidFill>
                  <a:prstClr val="black">
                    <a:tint val="75000"/>
                  </a:prstClr>
                </a:solidFill>
              </a:rPr>
              <a:pPr/>
              <a:t>05/02/1437</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728945947"/>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DD9DC525-91DF-47EA-BEE4-1307D3B22C49}" type="datetime1">
              <a:rPr lang="ar-SA" smtClean="0">
                <a:solidFill>
                  <a:prstClr val="black">
                    <a:tint val="75000"/>
                  </a:prstClr>
                </a:solidFill>
              </a:rPr>
              <a:pPr/>
              <a:t>05/02/1437</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922834612"/>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BFFD295D-2458-427C-BAF7-283FEC205C93}" type="datetime1">
              <a:rPr lang="ar-SA" smtClean="0">
                <a:solidFill>
                  <a:prstClr val="black">
                    <a:tint val="75000"/>
                  </a:prstClr>
                </a:solidFill>
              </a:rPr>
              <a:pPr/>
              <a:t>05/02/1437</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862674198"/>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3BDCC2B-3506-4924-B007-7517EB89E40C}" type="datetime1">
              <a:rPr lang="ar-SA" smtClean="0">
                <a:solidFill>
                  <a:prstClr val="black">
                    <a:tint val="75000"/>
                  </a:prstClr>
                </a:solidFill>
              </a:rPr>
              <a:pPr/>
              <a:t>05/02/1437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132916034"/>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99A31E3-03C9-4231-8B9F-93EADB36339A}" type="datetime1">
              <a:rPr lang="ar-SA" smtClean="0">
                <a:solidFill>
                  <a:prstClr val="black">
                    <a:tint val="75000"/>
                  </a:prstClr>
                </a:solidFill>
              </a:rPr>
              <a:pPr/>
              <a:t>05/02/1437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905224637"/>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5415DF8-6635-4DB4-9075-BA2E643AB185}" type="datetime1">
              <a:rPr lang="ar-SA" smtClean="0">
                <a:solidFill>
                  <a:prstClr val="black">
                    <a:tint val="75000"/>
                  </a:prstClr>
                </a:solidFill>
              </a:rPr>
              <a:pPr/>
              <a:t>05/02/1437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855696775"/>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D72ACF6-AA01-4A94-99B0-31134B8C477E}" type="datetime1">
              <a:rPr lang="ar-SA" smtClean="0">
                <a:solidFill>
                  <a:prstClr val="black">
                    <a:tint val="75000"/>
                  </a:prstClr>
                </a:solidFill>
              </a:rPr>
              <a:pPr/>
              <a:t>05/02/1437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636111298"/>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B95AA850-DDCE-419B-96C4-52D265EF9597}" type="datetime1">
              <a:rPr lang="ar-SA" smtClean="0">
                <a:solidFill>
                  <a:srgbClr val="000000">
                    <a:tint val="75000"/>
                  </a:srgbClr>
                </a:solidFill>
              </a:rPr>
              <a:pPr/>
              <a:t>05/02/1437</a:t>
            </a:fld>
            <a:endParaRPr lang="ar-SA">
              <a:solidFill>
                <a:srgbClr val="000000">
                  <a:tint val="75000"/>
                </a:srgbClr>
              </a:solidFill>
            </a:endParaRPr>
          </a:p>
        </p:txBody>
      </p:sp>
      <p:sp>
        <p:nvSpPr>
          <p:cNvPr id="5" name="عنصر نائب للتذييل 4"/>
          <p:cNvSpPr>
            <a:spLocks noGrp="1"/>
          </p:cNvSpPr>
          <p:nvPr>
            <p:ph type="ftr" sz="quarter" idx="11"/>
          </p:nvPr>
        </p:nvSpPr>
        <p:spPr/>
        <p:txBody>
          <a:bodyPr/>
          <a:lstStyle/>
          <a:p>
            <a:endParaRPr lang="ar-SA">
              <a:solidFill>
                <a:srgbClr val="000000">
                  <a:tint val="75000"/>
                </a:srgb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12120275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9B5A0BB1-66A4-47D5-B463-0533C98EED15}" type="datetime1">
              <a:rPr lang="ar-SA" smtClean="0">
                <a:solidFill>
                  <a:srgbClr val="000000">
                    <a:tint val="75000"/>
                  </a:srgbClr>
                </a:solidFill>
              </a:rPr>
              <a:pPr/>
              <a:t>05/02/1437</a:t>
            </a:fld>
            <a:endParaRPr lang="ar-SA">
              <a:solidFill>
                <a:srgbClr val="000000">
                  <a:tint val="75000"/>
                </a:srgbClr>
              </a:solidFill>
            </a:endParaRPr>
          </a:p>
        </p:txBody>
      </p:sp>
      <p:sp>
        <p:nvSpPr>
          <p:cNvPr id="5" name="عنصر نائب للتذييل 4"/>
          <p:cNvSpPr>
            <a:spLocks noGrp="1"/>
          </p:cNvSpPr>
          <p:nvPr>
            <p:ph type="ftr" sz="quarter" idx="11"/>
          </p:nvPr>
        </p:nvSpPr>
        <p:spPr/>
        <p:txBody>
          <a:bodyPr/>
          <a:lstStyle/>
          <a:p>
            <a:endParaRPr lang="ar-SA">
              <a:solidFill>
                <a:srgbClr val="000000">
                  <a:tint val="75000"/>
                </a:srgb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169392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C03C8B8-6724-43FF-BD0B-1C18D9868E39}" type="datetime1">
              <a:rPr lang="ar-SA" smtClean="0">
                <a:solidFill>
                  <a:srgbClr val="000000">
                    <a:tint val="75000"/>
                  </a:srgbClr>
                </a:solidFill>
              </a:rPr>
              <a:pPr/>
              <a:t>05/02/1437</a:t>
            </a:fld>
            <a:endParaRPr lang="ar-SA">
              <a:solidFill>
                <a:srgbClr val="000000">
                  <a:tint val="75000"/>
                </a:srgbClr>
              </a:solidFill>
            </a:endParaRPr>
          </a:p>
        </p:txBody>
      </p:sp>
      <p:sp>
        <p:nvSpPr>
          <p:cNvPr id="5" name="عنصر نائب للتذييل 4"/>
          <p:cNvSpPr>
            <a:spLocks noGrp="1"/>
          </p:cNvSpPr>
          <p:nvPr>
            <p:ph type="ftr" sz="quarter" idx="11"/>
          </p:nvPr>
        </p:nvSpPr>
        <p:spPr/>
        <p:txBody>
          <a:bodyPr/>
          <a:lstStyle/>
          <a:p>
            <a:endParaRPr lang="ar-SA">
              <a:solidFill>
                <a:srgbClr val="000000">
                  <a:tint val="75000"/>
                </a:srgb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21933044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082D0BA6-2BAC-47E3-8752-EE4FA7E8ECF2}" type="datetime1">
              <a:rPr lang="ar-SA" smtClean="0">
                <a:solidFill>
                  <a:srgbClr val="000000">
                    <a:tint val="75000"/>
                  </a:srgbClr>
                </a:solidFill>
              </a:rPr>
              <a:pPr/>
              <a:t>05/02/1437</a:t>
            </a:fld>
            <a:endParaRPr lang="ar-SA">
              <a:solidFill>
                <a:srgbClr val="000000">
                  <a:tint val="75000"/>
                </a:srgbClr>
              </a:solidFill>
            </a:endParaRPr>
          </a:p>
        </p:txBody>
      </p:sp>
      <p:sp>
        <p:nvSpPr>
          <p:cNvPr id="6" name="عنصر نائب للتذييل 5"/>
          <p:cNvSpPr>
            <a:spLocks noGrp="1"/>
          </p:cNvSpPr>
          <p:nvPr>
            <p:ph type="ftr" sz="quarter" idx="11"/>
          </p:nvPr>
        </p:nvSpPr>
        <p:spPr/>
        <p:txBody>
          <a:bodyPr/>
          <a:lstStyle/>
          <a:p>
            <a:endParaRPr lang="ar-SA">
              <a:solidFill>
                <a:srgbClr val="000000">
                  <a:tint val="75000"/>
                </a:srgb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38949495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B9BE9338-474B-4F56-AB4A-F26ABAD6405F}" type="datetime1">
              <a:rPr lang="ar-SA" smtClean="0">
                <a:solidFill>
                  <a:srgbClr val="000000">
                    <a:tint val="75000"/>
                  </a:srgbClr>
                </a:solidFill>
              </a:rPr>
              <a:pPr/>
              <a:t>05/02/1437</a:t>
            </a:fld>
            <a:endParaRPr lang="ar-SA">
              <a:solidFill>
                <a:srgbClr val="000000">
                  <a:tint val="75000"/>
                </a:srgbClr>
              </a:solidFill>
            </a:endParaRPr>
          </a:p>
        </p:txBody>
      </p:sp>
      <p:sp>
        <p:nvSpPr>
          <p:cNvPr id="8" name="عنصر نائب للتذييل 7"/>
          <p:cNvSpPr>
            <a:spLocks noGrp="1"/>
          </p:cNvSpPr>
          <p:nvPr>
            <p:ph type="ftr" sz="quarter" idx="11"/>
          </p:nvPr>
        </p:nvSpPr>
        <p:spPr/>
        <p:txBody>
          <a:bodyPr/>
          <a:lstStyle/>
          <a:p>
            <a:endParaRPr lang="ar-SA">
              <a:solidFill>
                <a:srgbClr val="000000">
                  <a:tint val="75000"/>
                </a:srgbClr>
              </a:solidFill>
            </a:endParaRPr>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2156044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5510BF07-FAB8-4D5A-A05A-114DA28390A1}" type="datetime1">
              <a:rPr lang="ar-SA" smtClean="0">
                <a:solidFill>
                  <a:srgbClr val="000000">
                    <a:tint val="75000"/>
                  </a:srgbClr>
                </a:solidFill>
              </a:rPr>
              <a:pPr/>
              <a:t>05/02/1437</a:t>
            </a:fld>
            <a:endParaRPr lang="ar-SA">
              <a:solidFill>
                <a:srgbClr val="000000">
                  <a:tint val="75000"/>
                </a:srgbClr>
              </a:solidFill>
            </a:endParaRPr>
          </a:p>
        </p:txBody>
      </p:sp>
      <p:sp>
        <p:nvSpPr>
          <p:cNvPr id="4" name="عنصر نائب للتذييل 3"/>
          <p:cNvSpPr>
            <a:spLocks noGrp="1"/>
          </p:cNvSpPr>
          <p:nvPr>
            <p:ph type="ftr" sz="quarter" idx="11"/>
          </p:nvPr>
        </p:nvSpPr>
        <p:spPr/>
        <p:txBody>
          <a:bodyPr/>
          <a:lstStyle/>
          <a:p>
            <a:endParaRPr lang="ar-SA">
              <a:solidFill>
                <a:srgbClr val="000000">
                  <a:tint val="75000"/>
                </a:srgbClr>
              </a:solidFill>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40914902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C6F828E-100E-4F00-91C1-99403F890F0E}" type="datetime1">
              <a:rPr lang="ar-SA" smtClean="0">
                <a:solidFill>
                  <a:srgbClr val="000000">
                    <a:tint val="75000"/>
                  </a:srgbClr>
                </a:solidFill>
              </a:rPr>
              <a:pPr/>
              <a:t>05/02/1437</a:t>
            </a:fld>
            <a:endParaRPr lang="ar-SA">
              <a:solidFill>
                <a:srgbClr val="000000">
                  <a:tint val="75000"/>
                </a:srgbClr>
              </a:solidFill>
            </a:endParaRPr>
          </a:p>
        </p:txBody>
      </p:sp>
      <p:sp>
        <p:nvSpPr>
          <p:cNvPr id="3" name="عنصر نائب للتذييل 2"/>
          <p:cNvSpPr>
            <a:spLocks noGrp="1"/>
          </p:cNvSpPr>
          <p:nvPr>
            <p:ph type="ftr" sz="quarter" idx="11"/>
          </p:nvPr>
        </p:nvSpPr>
        <p:spPr/>
        <p:txBody>
          <a:bodyPr/>
          <a:lstStyle/>
          <a:p>
            <a:endParaRPr lang="ar-SA">
              <a:solidFill>
                <a:srgbClr val="000000">
                  <a:tint val="75000"/>
                </a:srgbClr>
              </a:solidFill>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23445421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DB4A4A3-633E-4E6F-8635-BEB72C85EC74}" type="datetime1">
              <a:rPr lang="ar-SA" smtClean="0">
                <a:solidFill>
                  <a:srgbClr val="000000">
                    <a:tint val="75000"/>
                  </a:srgbClr>
                </a:solidFill>
              </a:rPr>
              <a:pPr/>
              <a:t>05/02/1437</a:t>
            </a:fld>
            <a:endParaRPr lang="ar-SA">
              <a:solidFill>
                <a:srgbClr val="000000">
                  <a:tint val="75000"/>
                </a:srgbClr>
              </a:solidFill>
            </a:endParaRPr>
          </a:p>
        </p:txBody>
      </p:sp>
      <p:sp>
        <p:nvSpPr>
          <p:cNvPr id="6" name="عنصر نائب للتذييل 5"/>
          <p:cNvSpPr>
            <a:spLocks noGrp="1"/>
          </p:cNvSpPr>
          <p:nvPr>
            <p:ph type="ftr" sz="quarter" idx="11"/>
          </p:nvPr>
        </p:nvSpPr>
        <p:spPr/>
        <p:txBody>
          <a:bodyPr/>
          <a:lstStyle/>
          <a:p>
            <a:endParaRPr lang="ar-SA">
              <a:solidFill>
                <a:srgbClr val="000000">
                  <a:tint val="75000"/>
                </a:srgb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20176027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1E8D257-24E9-4813-ABF7-9FC4D2539266}" type="datetime1">
              <a:rPr lang="ar-SA" smtClean="0">
                <a:solidFill>
                  <a:srgbClr val="000000">
                    <a:tint val="75000"/>
                  </a:srgbClr>
                </a:solidFill>
              </a:rPr>
              <a:pPr/>
              <a:t>05/02/1437</a:t>
            </a:fld>
            <a:endParaRPr lang="ar-SA">
              <a:solidFill>
                <a:srgbClr val="000000">
                  <a:tint val="75000"/>
                </a:srgbClr>
              </a:solidFill>
            </a:endParaRPr>
          </a:p>
        </p:txBody>
      </p:sp>
      <p:sp>
        <p:nvSpPr>
          <p:cNvPr id="6" name="عنصر نائب للتذييل 5"/>
          <p:cNvSpPr>
            <a:spLocks noGrp="1"/>
          </p:cNvSpPr>
          <p:nvPr>
            <p:ph type="ftr" sz="quarter" idx="11"/>
          </p:nvPr>
        </p:nvSpPr>
        <p:spPr/>
        <p:txBody>
          <a:bodyPr/>
          <a:lstStyle/>
          <a:p>
            <a:endParaRPr lang="ar-SA">
              <a:solidFill>
                <a:srgbClr val="000000">
                  <a:tint val="75000"/>
                </a:srgb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15031086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875E642D-FC68-4961-9D4A-EABAA3D87E97}" type="datetime1">
              <a:rPr lang="ar-SA" smtClean="0">
                <a:solidFill>
                  <a:srgbClr val="000000">
                    <a:tint val="75000"/>
                  </a:srgbClr>
                </a:solidFill>
              </a:rPr>
              <a:pPr/>
              <a:t>05/02/1437</a:t>
            </a:fld>
            <a:endParaRPr lang="ar-SA">
              <a:solidFill>
                <a:srgbClr val="000000">
                  <a:tint val="75000"/>
                </a:srgbClr>
              </a:solidFill>
            </a:endParaRPr>
          </a:p>
        </p:txBody>
      </p:sp>
      <p:sp>
        <p:nvSpPr>
          <p:cNvPr id="5" name="عنصر نائب للتذييل 4"/>
          <p:cNvSpPr>
            <a:spLocks noGrp="1"/>
          </p:cNvSpPr>
          <p:nvPr>
            <p:ph type="ftr" sz="quarter" idx="11"/>
          </p:nvPr>
        </p:nvSpPr>
        <p:spPr/>
        <p:txBody>
          <a:bodyPr/>
          <a:lstStyle/>
          <a:p>
            <a:endParaRPr lang="ar-SA">
              <a:solidFill>
                <a:srgbClr val="000000">
                  <a:tint val="75000"/>
                </a:srgb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1862975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BF985A1-D15F-4132-A51D-B351A09DA2DC}" type="datetime1">
              <a:rPr lang="ar-SA" smtClean="0">
                <a:solidFill>
                  <a:srgbClr val="000000">
                    <a:tint val="75000"/>
                  </a:srgbClr>
                </a:solidFill>
              </a:rPr>
              <a:pPr/>
              <a:t>05/02/1437</a:t>
            </a:fld>
            <a:endParaRPr lang="ar-SA">
              <a:solidFill>
                <a:srgbClr val="000000">
                  <a:tint val="75000"/>
                </a:srgbClr>
              </a:solidFill>
            </a:endParaRPr>
          </a:p>
        </p:txBody>
      </p:sp>
      <p:sp>
        <p:nvSpPr>
          <p:cNvPr id="5" name="عنصر نائب للتذييل 4"/>
          <p:cNvSpPr>
            <a:spLocks noGrp="1"/>
          </p:cNvSpPr>
          <p:nvPr>
            <p:ph type="ftr" sz="quarter" idx="11"/>
          </p:nvPr>
        </p:nvSpPr>
        <p:spPr/>
        <p:txBody>
          <a:bodyPr/>
          <a:lstStyle/>
          <a:p>
            <a:endParaRPr lang="ar-SA">
              <a:solidFill>
                <a:srgbClr val="000000">
                  <a:tint val="75000"/>
                </a:srgb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420373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 r="-3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AADC5AB-B777-4318-8CA4-615C54852463}" type="datetime1">
              <a:rPr lang="ar-SA" smtClean="0">
                <a:solidFill>
                  <a:prstClr val="black">
                    <a:tint val="75000"/>
                  </a:prstClr>
                </a:solidFill>
              </a:rPr>
              <a:pPr/>
              <a:t>05/02/1437</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4947216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 r="-3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110AC62-B5D4-4277-8463-E5DF37B67895}" type="datetime1">
              <a:rPr lang="ar-SA" smtClean="0">
                <a:solidFill>
                  <a:srgbClr val="000000">
                    <a:tint val="75000"/>
                  </a:srgbClr>
                </a:solidFill>
              </a:rPr>
              <a:pPr/>
              <a:t>05/02/1437</a:t>
            </a:fld>
            <a:endParaRPr lang="ar-SA">
              <a:solidFill>
                <a:srgbClr val="000000">
                  <a:tint val="75000"/>
                </a:srgb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srgbClr val="000000">
                  <a:tint val="75000"/>
                </a:srgb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28923560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i596.photobucket.com/albums/tt49/www-jsoftj-com/100photoislamic70.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3528" y="1916831"/>
            <a:ext cx="8712968" cy="2940799"/>
          </a:xfrm>
          <a:prstGeom prst="rect">
            <a:avLst/>
          </a:prstGeom>
          <a:noFill/>
          <a:extLst>
            <a:ext uri="{909E8E84-426E-40DD-AFC4-6F175D3DCCD1}">
              <a14:hiddenFill xmlns:a14="http://schemas.microsoft.com/office/drawing/2010/main">
                <a:solidFill>
                  <a:srgbClr val="FFFFFF"/>
                </a:solidFill>
              </a14:hiddenFill>
            </a:ext>
          </a:extLst>
        </p:spPr>
      </p:pic>
      <p:sp>
        <p:nvSpPr>
          <p:cNvPr id="2" name="عنصر نائب لرقم الشريحة 1"/>
          <p:cNvSpPr>
            <a:spLocks noGrp="1"/>
          </p:cNvSpPr>
          <p:nvPr>
            <p:ph type="sldNum" sz="quarter" idx="12"/>
          </p:nvPr>
        </p:nvSpPr>
        <p:spPr/>
        <p:txBody>
          <a:bodyPr/>
          <a:lstStyle/>
          <a:p>
            <a:fld id="{0B34F065-1154-456A-91E3-76DE8E75E17B}" type="slidenum">
              <a:rPr lang="ar-SA" smtClean="0">
                <a:solidFill>
                  <a:prstClr val="black">
                    <a:tint val="75000"/>
                  </a:prstClr>
                </a:solidFill>
              </a:rPr>
              <a:pPr/>
              <a:t>1</a:t>
            </a:fld>
            <a:endParaRPr lang="ar-SA">
              <a:solidFill>
                <a:prstClr val="black">
                  <a:tint val="75000"/>
                </a:prstClr>
              </a:solidFill>
            </a:endParaRPr>
          </a:p>
        </p:txBody>
      </p:sp>
    </p:spTree>
    <p:extLst>
      <p:ext uri="{BB962C8B-B14F-4D97-AF65-F5344CB8AC3E}">
        <p14:creationId xmlns:p14="http://schemas.microsoft.com/office/powerpoint/2010/main" val="363512401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pharma.sa/public/addon/images/welcom_ar.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5576" y="692696"/>
            <a:ext cx="7363916" cy="5736105"/>
          </a:xfrm>
          <a:prstGeom prst="rect">
            <a:avLst/>
          </a:prstGeom>
          <a:noFill/>
          <a:extLst>
            <a:ext uri="{909E8E84-426E-40DD-AFC4-6F175D3DCCD1}">
              <a14:hiddenFill xmlns:a14="http://schemas.microsoft.com/office/drawing/2010/main">
                <a:solidFill>
                  <a:srgbClr val="FFFFFF"/>
                </a:solidFill>
              </a14:hiddenFill>
            </a:ext>
          </a:extLst>
        </p:spPr>
      </p:pic>
      <p:sp>
        <p:nvSpPr>
          <p:cNvPr id="2" name="عنصر نائب لرقم الشريحة 1"/>
          <p:cNvSpPr>
            <a:spLocks noGrp="1"/>
          </p:cNvSpPr>
          <p:nvPr>
            <p:ph type="sldNum" sz="quarter" idx="12"/>
          </p:nvPr>
        </p:nvSpPr>
        <p:spPr/>
        <p:txBody>
          <a:bodyPr/>
          <a:lstStyle/>
          <a:p>
            <a:fld id="{0B34F065-1154-456A-91E3-76DE8E75E17B}" type="slidenum">
              <a:rPr lang="ar-SA" smtClean="0">
                <a:solidFill>
                  <a:srgbClr val="000000">
                    <a:tint val="75000"/>
                  </a:srgbClr>
                </a:solidFill>
              </a:rPr>
              <a:pPr/>
              <a:t>2</a:t>
            </a:fld>
            <a:endParaRPr lang="ar-SA">
              <a:solidFill>
                <a:srgbClr val="000000">
                  <a:tint val="75000"/>
                </a:srgbClr>
              </a:solidFill>
            </a:endParaRPr>
          </a:p>
        </p:txBody>
      </p:sp>
    </p:spTree>
    <p:extLst>
      <p:ext uri="{BB962C8B-B14F-4D97-AF65-F5344CB8AC3E}">
        <p14:creationId xmlns:p14="http://schemas.microsoft.com/office/powerpoint/2010/main" val="1148508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1196752"/>
            <a:ext cx="8496944" cy="2031325"/>
          </a:xfrm>
          <a:prstGeom prst="rect">
            <a:avLst/>
          </a:prstGeom>
        </p:spPr>
        <p:txBody>
          <a:bodyPr wrap="square">
            <a:spAutoFit/>
          </a:bodyPr>
          <a:lstStyle/>
          <a:p>
            <a:pPr algn="ctr"/>
            <a:r>
              <a:rPr lang="ar-SA" sz="7200" b="1" dirty="0">
                <a:solidFill>
                  <a:srgbClr val="FF0000"/>
                </a:solidFill>
                <a:cs typeface="PT Bold Mirror" pitchFamily="2" charset="-78"/>
              </a:rPr>
              <a:t>المحاضرة </a:t>
            </a:r>
            <a:r>
              <a:rPr lang="ar-SA" sz="7200" b="1" dirty="0">
                <a:solidFill>
                  <a:srgbClr val="FF0000"/>
                </a:solidFill>
                <a:cs typeface="PT Bold Mirror" pitchFamily="2" charset="-78"/>
              </a:rPr>
              <a:t>الحادية عشر</a:t>
            </a:r>
            <a:endParaRPr lang="ar-SA" sz="7200" b="1" dirty="0">
              <a:solidFill>
                <a:srgbClr val="FF0000"/>
              </a:solidFill>
              <a:cs typeface="PT Bold Mirror" pitchFamily="2" charset="-78"/>
            </a:endParaRPr>
          </a:p>
          <a:p>
            <a:pPr algn="ctr"/>
            <a:r>
              <a:rPr lang="ar-SA" sz="5400" b="1" dirty="0">
                <a:solidFill>
                  <a:srgbClr val="000000"/>
                </a:solidFill>
              </a:rPr>
              <a:t>الأسهم</a:t>
            </a:r>
            <a:endParaRPr lang="ar-SA" sz="3200" b="1" dirty="0">
              <a:solidFill>
                <a:srgbClr val="FF0000"/>
              </a:solidFill>
              <a:cs typeface="Simple Bold Jut Out" pitchFamily="2" charset="-78"/>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srgbClr val="000000">
                    <a:tint val="75000"/>
                  </a:srgbClr>
                </a:solidFill>
              </a:rPr>
              <a:pPr/>
              <a:t>3</a:t>
            </a:fld>
            <a:endParaRPr lang="ar-SA">
              <a:solidFill>
                <a:srgbClr val="000000">
                  <a:tint val="75000"/>
                </a:srgbClr>
              </a:solidFill>
            </a:endParaRPr>
          </a:p>
        </p:txBody>
      </p:sp>
    </p:spTree>
    <p:extLst>
      <p:ext uri="{BB962C8B-B14F-4D97-AF65-F5344CB8AC3E}">
        <p14:creationId xmlns:p14="http://schemas.microsoft.com/office/powerpoint/2010/main" val="14415219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95536" y="404664"/>
            <a:ext cx="8532440" cy="6124754"/>
          </a:xfrm>
          <a:prstGeom prst="rect">
            <a:avLst/>
          </a:prstGeom>
        </p:spPr>
        <p:txBody>
          <a:bodyPr wrap="square">
            <a:spAutoFit/>
          </a:bodyPr>
          <a:lstStyle/>
          <a:p>
            <a:pPr algn="just"/>
            <a:r>
              <a:rPr lang="ar-EG" sz="2800" b="1" u="sng" dirty="0">
                <a:solidFill>
                  <a:srgbClr val="FF0000"/>
                </a:solidFill>
              </a:rPr>
              <a:t>ثانيا : حكم التعامل بالأسهم في نظر الشريعة الإسلامية </a:t>
            </a:r>
            <a:endParaRPr lang="ar-SA" sz="2800" b="1" u="sng" dirty="0">
              <a:solidFill>
                <a:srgbClr val="FF0000"/>
              </a:solidFill>
            </a:endParaRPr>
          </a:p>
          <a:p>
            <a:pPr algn="just"/>
            <a:endParaRPr lang="en-US" sz="2800" b="1" u="sng" dirty="0">
              <a:solidFill>
                <a:srgbClr val="FF0000"/>
              </a:solidFill>
            </a:endParaRPr>
          </a:p>
          <a:p>
            <a:pPr algn="just"/>
            <a:r>
              <a:rPr lang="ar-EG" sz="2800" b="1" dirty="0">
                <a:solidFill>
                  <a:prstClr val="black"/>
                </a:solidFill>
              </a:rPr>
              <a:t>اختلاف العلماء المعاصرون في التعامل بالأسهم الصادرة من الشركات المساهمة تبعا للاختلاف في حكم جواز تللك الشركات على النحو التالي :</a:t>
            </a:r>
            <a:endParaRPr lang="en-US" sz="2800" b="1" dirty="0">
              <a:solidFill>
                <a:prstClr val="black"/>
              </a:solidFill>
            </a:endParaRPr>
          </a:p>
          <a:p>
            <a:pPr algn="just"/>
            <a:r>
              <a:rPr lang="ar-EG" sz="2800" b="1" dirty="0">
                <a:solidFill>
                  <a:srgbClr val="FF0000"/>
                </a:solidFill>
              </a:rPr>
              <a:t>القول الأول : </a:t>
            </a:r>
            <a:r>
              <a:rPr lang="ar-EG" sz="2800" b="1" dirty="0">
                <a:solidFill>
                  <a:prstClr val="black"/>
                </a:solidFill>
              </a:rPr>
              <a:t>ذهب غالبية العلماء المعاصرين ومنهم الشيخ محمود شلتوت والشيخ على الخفيف والشيخ محمد أبو زهرة والدكتور محمد يوسف موسي إلى إباحة الأسهم؛ لأن الأصل في المعاملات الإباحة وهي لا تتعارض مع الشريعة الإسلامية وتتوافر فيها الشروط الشرعية كما قال الدكتور محمد يوسف موسي : (( ولا ريب المساهمة في الشركات بملكية عدد من أسهمها لتوافر الشروط الشرعية فيها لصحتها؛ ولأن لها حصتها من الربح, وعليها نصيبها من الخسارة, فالربح يستحق تارة بالعمل , وتارة بالمال ,ولا شيء من أمر الربا وشبهته في هذه العملية )) .  وقال الشيخ شلتوت: ((الأسهم من الشركات التي أباحها الإسلام باسم المضاربة , وهي التي تتبع الأسهم فيها ربح الشركة وخسارتها )).</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4</a:t>
            </a:fld>
            <a:endParaRPr lang="ar-SA">
              <a:solidFill>
                <a:prstClr val="black">
                  <a:tint val="75000"/>
                </a:prstClr>
              </a:solidFill>
            </a:endParaRPr>
          </a:p>
        </p:txBody>
      </p:sp>
    </p:spTree>
    <p:extLst>
      <p:ext uri="{BB962C8B-B14F-4D97-AF65-F5344CB8AC3E}">
        <p14:creationId xmlns:p14="http://schemas.microsoft.com/office/powerpoint/2010/main" val="2547201799"/>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188640"/>
            <a:ext cx="8316416" cy="6124754"/>
          </a:xfrm>
          <a:prstGeom prst="rect">
            <a:avLst/>
          </a:prstGeom>
        </p:spPr>
        <p:txBody>
          <a:bodyPr wrap="square">
            <a:spAutoFit/>
          </a:bodyPr>
          <a:lstStyle/>
          <a:p>
            <a:pPr algn="just"/>
            <a:r>
              <a:rPr lang="ar-EG" sz="2800" b="1" dirty="0">
                <a:solidFill>
                  <a:srgbClr val="FF0000"/>
                </a:solidFill>
              </a:rPr>
              <a:t>والقول الثاني : </a:t>
            </a:r>
            <a:r>
              <a:rPr lang="ar-EG" sz="2800" b="1" dirty="0">
                <a:solidFill>
                  <a:prstClr val="black"/>
                </a:solidFill>
              </a:rPr>
              <a:t>ذهب بعض العلماء المعاصرين ومنهم الشيخ تقي الدين النبهاني إلى تحريم التعامل بالأسهم مطلقا من غير تفريق بين أنواعها .لأن السهم يمثل حصة من موجودات شركة باطلة شرعا, ووجه بطلانها أن هذه الشركة من الشركات الرأسمالية التي </a:t>
            </a:r>
            <a:r>
              <a:rPr lang="ar-SA" sz="2800" b="1" dirty="0">
                <a:solidFill>
                  <a:prstClr val="black"/>
                </a:solidFill>
              </a:rPr>
              <a:t>لا </a:t>
            </a:r>
            <a:r>
              <a:rPr lang="ar-EG" sz="2800" b="1" dirty="0">
                <a:solidFill>
                  <a:prstClr val="black"/>
                </a:solidFill>
              </a:rPr>
              <a:t>تتفق </a:t>
            </a:r>
            <a:r>
              <a:rPr lang="ar-EG" sz="2800" b="1" dirty="0">
                <a:solidFill>
                  <a:prstClr val="black"/>
                </a:solidFill>
              </a:rPr>
              <a:t>مع الإسلام </a:t>
            </a:r>
            <a:endParaRPr lang="ar-SA" sz="2800" b="1" dirty="0">
              <a:solidFill>
                <a:prstClr val="black"/>
              </a:solidFill>
            </a:endParaRPr>
          </a:p>
          <a:p>
            <a:pPr algn="just"/>
            <a:r>
              <a:rPr lang="ar-EG" sz="2800" b="1" dirty="0">
                <a:solidFill>
                  <a:srgbClr val="FF0000"/>
                </a:solidFill>
              </a:rPr>
              <a:t>وقواعد </a:t>
            </a:r>
            <a:r>
              <a:rPr lang="ar-EG" sz="2800" b="1" dirty="0">
                <a:solidFill>
                  <a:srgbClr val="FF0000"/>
                </a:solidFill>
              </a:rPr>
              <a:t>الشركات في الفقه الإسلامي , لأمرين :</a:t>
            </a:r>
            <a:r>
              <a:rPr lang="ar-EG" sz="2800" b="1" dirty="0">
                <a:solidFill>
                  <a:prstClr val="black"/>
                </a:solidFill>
              </a:rPr>
              <a:t> </a:t>
            </a:r>
            <a:endParaRPr lang="en-US" sz="2800" b="1" dirty="0">
              <a:solidFill>
                <a:prstClr val="black"/>
              </a:solidFill>
            </a:endParaRPr>
          </a:p>
          <a:p>
            <a:pPr algn="just"/>
            <a:r>
              <a:rPr lang="ar-EG" sz="2800" b="1" dirty="0">
                <a:solidFill>
                  <a:srgbClr val="FF0000"/>
                </a:solidFill>
              </a:rPr>
              <a:t>الأول: </a:t>
            </a:r>
            <a:r>
              <a:rPr lang="ar-EG" sz="2800" b="1" dirty="0">
                <a:solidFill>
                  <a:prstClr val="black"/>
                </a:solidFill>
              </a:rPr>
              <a:t>عدم توفر أركان عقد الشركة فيها من إيجاب وقبول , فالشركة المساهمة </a:t>
            </a:r>
            <a:r>
              <a:rPr lang="ar-EG" sz="2800" b="1" dirty="0">
                <a:solidFill>
                  <a:prstClr val="black"/>
                </a:solidFill>
              </a:rPr>
              <a:t>ت</a:t>
            </a:r>
            <a:r>
              <a:rPr lang="ar-SA" sz="2800" b="1" dirty="0">
                <a:solidFill>
                  <a:prstClr val="black"/>
                </a:solidFill>
              </a:rPr>
              <a:t>ت</a:t>
            </a:r>
            <a:r>
              <a:rPr lang="ar-EG" sz="2800" b="1" dirty="0">
                <a:solidFill>
                  <a:prstClr val="black"/>
                </a:solidFill>
              </a:rPr>
              <a:t>صرف </a:t>
            </a:r>
            <a:r>
              <a:rPr lang="ar-EG" sz="2800" b="1" dirty="0">
                <a:solidFill>
                  <a:prstClr val="black"/>
                </a:solidFill>
              </a:rPr>
              <a:t>بإرادة منفردة, إذ يكفي الشخص أن يشتري الأسهم ليصبح شريكا رضي باقي الشركاء أم لا .</a:t>
            </a:r>
            <a:endParaRPr lang="en-US" sz="2800" b="1" dirty="0">
              <a:solidFill>
                <a:prstClr val="black"/>
              </a:solidFill>
            </a:endParaRPr>
          </a:p>
          <a:p>
            <a:pPr algn="just"/>
            <a:r>
              <a:rPr lang="ar-EG" sz="2800" b="1" dirty="0">
                <a:solidFill>
                  <a:srgbClr val="FF0000"/>
                </a:solidFill>
              </a:rPr>
              <a:t>والثاني: </a:t>
            </a:r>
            <a:r>
              <a:rPr lang="ar-EG" sz="2800" b="1" dirty="0">
                <a:solidFill>
                  <a:prstClr val="black"/>
                </a:solidFill>
              </a:rPr>
              <a:t>عدم تحقيق العنصر الشخصي في شركة المساهمة, فالشركة في الإسلام يشترط فيها وجود البدن, أي  وجود الشخص المتصرف, فإذا لم يوجد كانت الشركة غير صحيحة . وشركة المساهمة لا يوجد فيها بدن مطلقا . بل تتعمد إبعاد العنصر الشخصي من الشركة، ولا تجعل له أي اعتبار ، لأن عقد شركة المساهمة عقد بين أموال فحسب ، ولا وجود للعنصر الشخصي فيها .</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5</a:t>
            </a:fld>
            <a:endParaRPr lang="ar-SA">
              <a:solidFill>
                <a:prstClr val="black">
                  <a:tint val="75000"/>
                </a:prstClr>
              </a:solidFill>
            </a:endParaRPr>
          </a:p>
        </p:txBody>
      </p:sp>
    </p:spTree>
    <p:extLst>
      <p:ext uri="{BB962C8B-B14F-4D97-AF65-F5344CB8AC3E}">
        <p14:creationId xmlns:p14="http://schemas.microsoft.com/office/powerpoint/2010/main" val="2990768273"/>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260648"/>
            <a:ext cx="8460432" cy="6124754"/>
          </a:xfrm>
          <a:prstGeom prst="rect">
            <a:avLst/>
          </a:prstGeom>
        </p:spPr>
        <p:txBody>
          <a:bodyPr wrap="square">
            <a:spAutoFit/>
          </a:bodyPr>
          <a:lstStyle/>
          <a:p>
            <a:pPr algn="just"/>
            <a:r>
              <a:rPr lang="ar-EG" sz="2800" b="1" dirty="0">
                <a:solidFill>
                  <a:srgbClr val="FF0000"/>
                </a:solidFill>
              </a:rPr>
              <a:t>وبالنظر في قول المبيح </a:t>
            </a:r>
            <a:r>
              <a:rPr lang="ar-EG" sz="2800" b="1" dirty="0">
                <a:solidFill>
                  <a:prstClr val="black"/>
                </a:solidFill>
              </a:rPr>
              <a:t>نجد أنه قد أطلق القول في جواز التعامل بالأسهم دون التفريق بين أنوعها ومصدرها، والأولى أن يقيد هذا بعدة قيود. لأن بعض أنواع الأسهم دخلها الربا وبعضها تصدر من شركات ذات أغراض غير مشروعة كشركات إنتاج الخمور، وشركات إنشاء البنوك الربوية وغير ذلك .</a:t>
            </a:r>
            <a:endParaRPr lang="en-US" sz="2800" b="1" dirty="0">
              <a:solidFill>
                <a:prstClr val="black"/>
              </a:solidFill>
            </a:endParaRPr>
          </a:p>
          <a:p>
            <a:pPr algn="just"/>
            <a:r>
              <a:rPr lang="ar-EG" sz="2800" b="1" dirty="0">
                <a:solidFill>
                  <a:srgbClr val="FF0000"/>
                </a:solidFill>
              </a:rPr>
              <a:t>وأما قول المحرم </a:t>
            </a:r>
            <a:r>
              <a:rPr lang="ar-EG" sz="2800" b="1" dirty="0">
                <a:solidFill>
                  <a:prstClr val="black"/>
                </a:solidFill>
              </a:rPr>
              <a:t>فلا يصح أصلا، لأن أركان الشركة من إيجاب وقبول متوفرة في شركة المساهمة ، فالإيجاب  يتمثل في طرح الشركة أسهمها للاكتئاب، والقبول يتمثل في إقدام المساهم على شراء الأسهم . وأما العنصر الشخصي فهو متحقق في شركة المساهمة؛ لأن المساهمين يختارون من بينهم مجلس إدارة ينوب عنهم في إدارة الشركة والإشراف على أعمالها. هذا بالإضافة إلى أن وجود البدن ليس شرطا في بعض الشركات في الفقه الإسلامي كما في المضاربة، فإن صاحب المال لا يشارك ببدنه في أعمال الشركة، والشركة المساهمة أقرب ما تكون إلى شركة المضاربة. </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6</a:t>
            </a:fld>
            <a:endParaRPr lang="ar-SA">
              <a:solidFill>
                <a:prstClr val="black">
                  <a:tint val="75000"/>
                </a:prstClr>
              </a:solidFill>
            </a:endParaRPr>
          </a:p>
        </p:txBody>
      </p:sp>
    </p:spTree>
    <p:extLst>
      <p:ext uri="{BB962C8B-B14F-4D97-AF65-F5344CB8AC3E}">
        <p14:creationId xmlns:p14="http://schemas.microsoft.com/office/powerpoint/2010/main" val="3757292385"/>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133082"/>
            <a:ext cx="8604448" cy="6555641"/>
          </a:xfrm>
          <a:prstGeom prst="rect">
            <a:avLst/>
          </a:prstGeom>
        </p:spPr>
        <p:txBody>
          <a:bodyPr wrap="square">
            <a:spAutoFit/>
          </a:bodyPr>
          <a:lstStyle/>
          <a:p>
            <a:pPr algn="just"/>
            <a:r>
              <a:rPr lang="ar-EG" sz="2800" b="1" u="sng" dirty="0">
                <a:solidFill>
                  <a:srgbClr val="FF0000"/>
                </a:solidFill>
              </a:rPr>
              <a:t>ضوابط التعامل بالأسهم :</a:t>
            </a:r>
            <a:endParaRPr lang="en-US" sz="2800" b="1" u="sng" dirty="0">
              <a:solidFill>
                <a:srgbClr val="FF0000"/>
              </a:solidFill>
            </a:endParaRPr>
          </a:p>
          <a:p>
            <a:pPr algn="just"/>
            <a:r>
              <a:rPr lang="ar-EG" sz="2800" b="1" dirty="0">
                <a:solidFill>
                  <a:prstClr val="black"/>
                </a:solidFill>
              </a:rPr>
              <a:t>بناء على ما سبق من بيان أنواع الأسهم وعرض آراء العلماء في التعامل بها نقول : أن التعامل بالأسهم جائز في حدود الضوابط التالية :  </a:t>
            </a:r>
            <a:endParaRPr lang="en-US" sz="2800" b="1" dirty="0">
              <a:solidFill>
                <a:prstClr val="black"/>
              </a:solidFill>
            </a:endParaRPr>
          </a:p>
          <a:p>
            <a:pPr algn="just"/>
            <a:r>
              <a:rPr lang="ar-EG" sz="2800" b="1" dirty="0">
                <a:solidFill>
                  <a:srgbClr val="FF0000"/>
                </a:solidFill>
              </a:rPr>
              <a:t>الضابط الأول : </a:t>
            </a:r>
            <a:r>
              <a:rPr lang="ar-EG" sz="2800" b="1" dirty="0">
                <a:solidFill>
                  <a:prstClr val="black"/>
                </a:solidFill>
              </a:rPr>
              <a:t>أن تكون الأسهم صادرة من شركات ذات أغراض مشروعة، بأن يكون موضوع نشاطها حلالا مباحا مثل الشركات الإنتاجية للسلع والخدمات كشركة الكهرباء وشركة الأدوية وغير ذلك. أما إذا كان موضوع نشاطها محرما كشركات إنتاج الخمور، أو شركات إنشاء البنوك الربوية، فلا يجوز امتلاك شيء من أسهمها وتداوله بين المسلمين كما تحرم أرباحها، لأن شراء الأسهم من تلك الشركة من باب المشاركة في الإثم والعدوان. </a:t>
            </a:r>
            <a:endParaRPr lang="en-US" sz="2800" b="1" dirty="0">
              <a:solidFill>
                <a:prstClr val="black"/>
              </a:solidFill>
            </a:endParaRPr>
          </a:p>
          <a:p>
            <a:pPr algn="just"/>
            <a:r>
              <a:rPr lang="ar-EG" sz="2800" b="1" dirty="0">
                <a:solidFill>
                  <a:prstClr val="black"/>
                </a:solidFill>
              </a:rPr>
              <a:t>وقد تكون الشركة المساهمة ذات أغراض مشروعة، وموضوع نشاطها حلالا، وتؤدي خدمات عامة للاقتصاد، لكنها تتعامل مع البنوك الربوية بالفائدة ، فتضع أموالها في تلك البنوك، وتتقاضي عليها فوائد ربوية تدخل في مواردها أو أرباحها، كما تقترض في بعض الحالات ما تحتاج إليه من تلك البنوك لقاء فائدة </a:t>
            </a:r>
            <a:r>
              <a:rPr lang="ar-EG" sz="2800" b="1" dirty="0">
                <a:solidFill>
                  <a:prstClr val="black"/>
                </a:solidFill>
              </a:rPr>
              <a:t>تدفعها</a:t>
            </a:r>
            <a:r>
              <a:rPr lang="ar-SA" sz="2800" b="1" dirty="0">
                <a:solidFill>
                  <a:prstClr val="black"/>
                </a:solidFill>
              </a:rPr>
              <a:t> .</a:t>
            </a:r>
            <a:r>
              <a:rPr lang="ar-EG" sz="2800" b="1" dirty="0">
                <a:solidFill>
                  <a:prstClr val="black"/>
                </a:solidFill>
              </a:rPr>
              <a:t> </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7</a:t>
            </a:fld>
            <a:endParaRPr lang="ar-SA">
              <a:solidFill>
                <a:prstClr val="black">
                  <a:tint val="75000"/>
                </a:prstClr>
              </a:solidFill>
            </a:endParaRPr>
          </a:p>
        </p:txBody>
      </p:sp>
    </p:spTree>
    <p:extLst>
      <p:ext uri="{BB962C8B-B14F-4D97-AF65-F5344CB8AC3E}">
        <p14:creationId xmlns:p14="http://schemas.microsoft.com/office/powerpoint/2010/main" val="2762369605"/>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260648"/>
            <a:ext cx="8604448" cy="6555641"/>
          </a:xfrm>
          <a:prstGeom prst="rect">
            <a:avLst/>
          </a:prstGeom>
        </p:spPr>
        <p:txBody>
          <a:bodyPr wrap="square">
            <a:spAutoFit/>
          </a:bodyPr>
          <a:lstStyle/>
          <a:p>
            <a:pPr algn="just"/>
            <a:r>
              <a:rPr lang="ar-EG" sz="2800" b="1" dirty="0">
                <a:solidFill>
                  <a:prstClr val="black"/>
                </a:solidFill>
              </a:rPr>
              <a:t>الأصل عدم جواز التعامل مع هذه الشركات بشراء أسهمها. فقد كره العلماء مشاركة غير المسلم؛ لأن أمواله لا تخلو من الربا. فقد روي عن ابن عباس </a:t>
            </a:r>
            <a:endParaRPr lang="en-US" sz="2800" b="1" dirty="0">
              <a:solidFill>
                <a:prstClr val="black"/>
              </a:solidFill>
            </a:endParaRPr>
          </a:p>
          <a:p>
            <a:pPr algn="just"/>
            <a:r>
              <a:rPr lang="ar-EG" sz="2800" b="1" dirty="0">
                <a:solidFill>
                  <a:prstClr val="black"/>
                </a:solidFill>
              </a:rPr>
              <a:t>أنه قال: (( لا تشاركن يهوديا ،ولا نصرانيا ولا مجوسيا، قال: لم؟ ( سأله من سمعه ) قال : لأنهم يربون والربا لا يحل )). فإذا كان هذا شأن غير المسلم، فإن المسلم المخاطب بأصول الشريعة وفروعها أعظم شأنا، وأولي بالحكم إذا كان يتعامل بالربا فلا تجوز مشاركته، ولا شراء الأسهم من الشركة التي يديرها ويشرف عليها . </a:t>
            </a:r>
            <a:endParaRPr lang="en-US" sz="2800" b="1" dirty="0">
              <a:solidFill>
                <a:prstClr val="black"/>
              </a:solidFill>
            </a:endParaRPr>
          </a:p>
          <a:p>
            <a:pPr algn="just"/>
            <a:r>
              <a:rPr lang="ar-EG" sz="2800" b="1" dirty="0">
                <a:solidFill>
                  <a:srgbClr val="FF0000"/>
                </a:solidFill>
              </a:rPr>
              <a:t>واستثني الشيخ مصطفي أحمد </a:t>
            </a:r>
            <a:r>
              <a:rPr lang="ar-EG" sz="2800" b="1" dirty="0" err="1">
                <a:solidFill>
                  <a:srgbClr val="FF0000"/>
                </a:solidFill>
              </a:rPr>
              <a:t>الزرقا</a:t>
            </a:r>
            <a:r>
              <a:rPr lang="ar-EG" sz="2800" b="1" dirty="0">
                <a:solidFill>
                  <a:srgbClr val="FF0000"/>
                </a:solidFill>
              </a:rPr>
              <a:t> </a:t>
            </a:r>
            <a:r>
              <a:rPr lang="ar-EG" sz="2800" b="1" dirty="0">
                <a:solidFill>
                  <a:prstClr val="black"/>
                </a:solidFill>
              </a:rPr>
              <a:t>زمن معه في هيئة الرقابة الشرعية لمؤسسة الراجحي لأعمال الصرافة في المملكة العربية السعودية جواز التعامل مع الشركات الحيوية التي تؤدي خدمات عامة مثل الكهرباء والمواصلات بشراء أسهمها حيث جاء في الفتوى: (( لا ينبغي أن نحرم على الناس اقتناء أسهم هذه الشركات بصورة مطلقة، ولا أن نبيحها لهم بصورة مطلقة، بل نراعي ضرورة قيام هذه المؤسسات في المجتمعات ، ومنها المجتمعات الإسلامية وحاجة كثير من الناس إلى اقتناء </a:t>
            </a:r>
            <a:r>
              <a:rPr lang="ar-EG" sz="2800" b="1" dirty="0">
                <a:solidFill>
                  <a:prstClr val="black"/>
                </a:solidFill>
              </a:rPr>
              <a:t>أسهمها</a:t>
            </a:r>
            <a:r>
              <a:rPr lang="ar-SA" sz="2800" b="1" dirty="0">
                <a:solidFill>
                  <a:prstClr val="black"/>
                </a:solidFill>
              </a:rPr>
              <a:t> .</a:t>
            </a:r>
            <a:r>
              <a:rPr lang="ar-EG" sz="2800" b="1" dirty="0">
                <a:solidFill>
                  <a:prstClr val="black"/>
                </a:solidFill>
              </a:rPr>
              <a:t> </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8</a:t>
            </a:fld>
            <a:endParaRPr lang="ar-SA">
              <a:solidFill>
                <a:prstClr val="black">
                  <a:tint val="75000"/>
                </a:prstClr>
              </a:solidFill>
            </a:endParaRPr>
          </a:p>
        </p:txBody>
      </p:sp>
    </p:spTree>
    <p:extLst>
      <p:ext uri="{BB962C8B-B14F-4D97-AF65-F5344CB8AC3E}">
        <p14:creationId xmlns:p14="http://schemas.microsoft.com/office/powerpoint/2010/main" val="3365105971"/>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369172"/>
            <a:ext cx="8388424" cy="6488828"/>
          </a:xfrm>
          <a:prstGeom prst="rect">
            <a:avLst/>
          </a:prstGeom>
        </p:spPr>
        <p:txBody>
          <a:bodyPr wrap="square">
            <a:spAutoFit/>
          </a:bodyPr>
          <a:lstStyle/>
          <a:p>
            <a:pPr algn="just">
              <a:lnSpc>
                <a:spcPct val="150000"/>
              </a:lnSpc>
            </a:pPr>
            <a:r>
              <a:rPr lang="ar-EG" sz="2800" b="1" dirty="0">
                <a:solidFill>
                  <a:prstClr val="black"/>
                </a:solidFill>
              </a:rPr>
              <a:t>ولا سيما الذين لا يجدون طريقا آخر لاستثمار مدخراتهم الصغيرة دون أن يجمدوها حتي تتأكل ، وفي الوقت نفسه يجب استبعاد العنصر الحرام من أرباح هذه الأسهم ... وذلك بأن يحسب مالك الأسهم بصورة دقيقة أو تقريبية جدا عند تعذر الحساب الدقيق ما دخل على عائدات كل سهم من العنصر الحرام في ربحه فيقرر مقداره من عائدات الأسهم ويوزعه على الفقراء دون أن ينتفع به أية منفعة، ولا أن يحتسبه من زكاته ولا يعتبره صدقة من خالص ماله، ولا أن يدفع به ضريبة حكومية، ولو كانت من الضرائب الجائرة الظالمة؛ لأن ذلك انتفاع بذلك العنصر الحرام من عائدات أسهمه.</a:t>
            </a:r>
            <a:endParaRPr lang="en-US" sz="2800" b="1" dirty="0">
              <a:solidFill>
                <a:prstClr val="black"/>
              </a:solidFill>
            </a:endParaRPr>
          </a:p>
          <a:p>
            <a:pPr algn="just">
              <a:lnSpc>
                <a:spcPct val="150000"/>
              </a:lnSpc>
            </a:pP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9</a:t>
            </a:fld>
            <a:endParaRPr lang="ar-SA">
              <a:solidFill>
                <a:prstClr val="black">
                  <a:tint val="75000"/>
                </a:prstClr>
              </a:solidFill>
            </a:endParaRPr>
          </a:p>
        </p:txBody>
      </p:sp>
    </p:spTree>
    <p:extLst>
      <p:ext uri="{BB962C8B-B14F-4D97-AF65-F5344CB8AC3E}">
        <p14:creationId xmlns:p14="http://schemas.microsoft.com/office/powerpoint/2010/main" val="1823459083"/>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78516" y="404664"/>
            <a:ext cx="8604448" cy="5693866"/>
          </a:xfrm>
          <a:prstGeom prst="rect">
            <a:avLst/>
          </a:prstGeom>
        </p:spPr>
        <p:txBody>
          <a:bodyPr wrap="square">
            <a:spAutoFit/>
          </a:bodyPr>
          <a:lstStyle/>
          <a:p>
            <a:pPr algn="just"/>
            <a:r>
              <a:rPr lang="ar-EG" sz="2800" b="1" dirty="0">
                <a:solidFill>
                  <a:prstClr val="black"/>
                </a:solidFill>
              </a:rPr>
              <a:t>وإن حساب هذا العنصر ولا سيما بصورة تقريبية جدا قد أصبح ميسورا بالوسائل والأجهزة الحديثة والاستعانة بأهل الخبرة. وهذا يدخل في عموم البلوى، وبهذا نيسر على الناس، ونجنبهم الحرام دون أن نحرمهم من طريق استثماري لا يجدون بديلا له بسبب صغر مدخراتهم مع ملاحظة أن طريق المشاركات الصغيرة التجارية والمضاربة قد أصبح شديد الخطورة بسبب ندرة الأمانة – مع الاسف – في هذا الزمان، حيث أصبح الذي يضع ماله في يد غيره لاستثماره يدخل في مخاطرة كبيرة لفساد الذمم ويعرضه للتبخر، ولا سيما أيضا أن كثيرا من المدخرين الصغار أيتام وأرامل لا يستطيعون العمل بأنفسهم لأنفسهم. ولكن زمان حكمه. وقد قرر الفقهاء في مناسبات كثيرة أمورا استثنائية عللوها بفساد الزمان. هذا وفي حالة توافر شركات مساهمة تسد الحاجة وتلتزم بعدم التعامل بالربا أخذا وإعطاء يجب على المسلمين عدم التعامل مع الشركات الساهمة التي تقترض بالربا عند الحاجه وتودع أموالها بفائدة )).</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10</a:t>
            </a:fld>
            <a:endParaRPr lang="ar-SA">
              <a:solidFill>
                <a:prstClr val="black">
                  <a:tint val="75000"/>
                </a:prstClr>
              </a:solidFill>
            </a:endParaRPr>
          </a:p>
        </p:txBody>
      </p:sp>
    </p:spTree>
    <p:extLst>
      <p:ext uri="{BB962C8B-B14F-4D97-AF65-F5344CB8AC3E}">
        <p14:creationId xmlns:p14="http://schemas.microsoft.com/office/powerpoint/2010/main" val="3139352413"/>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188640"/>
            <a:ext cx="8388424" cy="5693866"/>
          </a:xfrm>
          <a:prstGeom prst="rect">
            <a:avLst/>
          </a:prstGeom>
        </p:spPr>
        <p:txBody>
          <a:bodyPr wrap="square">
            <a:spAutoFit/>
          </a:bodyPr>
          <a:lstStyle/>
          <a:p>
            <a:pPr algn="just"/>
            <a:r>
              <a:rPr lang="ar-EG" sz="2800" b="1" u="sng" dirty="0">
                <a:solidFill>
                  <a:srgbClr val="FF0000"/>
                </a:solidFill>
              </a:rPr>
              <a:t>تستخلص من هذه الفتوي عدة أمور:</a:t>
            </a:r>
            <a:endParaRPr lang="en-US" sz="2800" b="1" u="sng" dirty="0">
              <a:solidFill>
                <a:srgbClr val="FF0000"/>
              </a:solidFill>
            </a:endParaRPr>
          </a:p>
          <a:p>
            <a:pPr algn="just"/>
            <a:r>
              <a:rPr lang="ar-EG" sz="2800" b="1" dirty="0">
                <a:solidFill>
                  <a:srgbClr val="FF0000"/>
                </a:solidFill>
              </a:rPr>
              <a:t>الأول: </a:t>
            </a:r>
            <a:r>
              <a:rPr lang="ar-EG" sz="2800" b="1" dirty="0">
                <a:solidFill>
                  <a:prstClr val="black"/>
                </a:solidFill>
              </a:rPr>
              <a:t>إن هذه الفتوي خاصة بالشركات الحيوية التي تؤدى خدمات عامة للناس, ويقع الناس في حرج ومشقة نتيجة انهيارها ولا تعم جميع الشركات، ويؤكد هذا الدكتور عبد الله الكيلاني في رسالته حيث يقول: ((سألت الأستاذ </a:t>
            </a:r>
            <a:r>
              <a:rPr lang="ar-EG" sz="2800" b="1" dirty="0" err="1">
                <a:solidFill>
                  <a:prstClr val="black"/>
                </a:solidFill>
              </a:rPr>
              <a:t>الزرقا</a:t>
            </a:r>
            <a:r>
              <a:rPr lang="ar-EG" sz="2800" b="1" dirty="0">
                <a:solidFill>
                  <a:prstClr val="black"/>
                </a:solidFill>
              </a:rPr>
              <a:t> جول موضوع الشركات المساهمة هل هي على إطلاقها أو لا ؟ فأجاب بأن الشركة التي لا تؤمن مرفقا حيويا ضروريا أو حاجيا للمجتمع، وكانت تتعامل بالربا في ادخار أموالها فأفتي بحرمة الاكتتاب بأسهمها؛ لأنه لا يضر المجتمع انهيارها)). </a:t>
            </a:r>
            <a:endParaRPr lang="en-US" sz="2800" b="1" dirty="0">
              <a:solidFill>
                <a:prstClr val="black"/>
              </a:solidFill>
            </a:endParaRPr>
          </a:p>
          <a:p>
            <a:pPr algn="just"/>
            <a:r>
              <a:rPr lang="ar-EG" sz="2800" b="1" dirty="0">
                <a:solidFill>
                  <a:srgbClr val="FF0000"/>
                </a:solidFill>
              </a:rPr>
              <a:t>والثاني: </a:t>
            </a:r>
            <a:r>
              <a:rPr lang="ar-EG" sz="2800" b="1" dirty="0">
                <a:solidFill>
                  <a:prstClr val="black"/>
                </a:solidFill>
              </a:rPr>
              <a:t>إن هذه الفتوي تستند إلى عدة أمور وهي:</a:t>
            </a:r>
            <a:endParaRPr lang="en-US" sz="2800" b="1" dirty="0">
              <a:solidFill>
                <a:prstClr val="black"/>
              </a:solidFill>
            </a:endParaRPr>
          </a:p>
          <a:p>
            <a:pPr algn="just"/>
            <a:r>
              <a:rPr lang="ar-SA" sz="2800" b="1" dirty="0">
                <a:solidFill>
                  <a:srgbClr val="FF0000"/>
                </a:solidFill>
              </a:rPr>
              <a:t>أ - </a:t>
            </a:r>
            <a:r>
              <a:rPr lang="ar-EG" sz="2800" b="1" dirty="0">
                <a:solidFill>
                  <a:prstClr val="black"/>
                </a:solidFill>
              </a:rPr>
              <a:t>سد </a:t>
            </a:r>
            <a:r>
              <a:rPr lang="ar-EG" sz="2800" b="1" dirty="0">
                <a:solidFill>
                  <a:prstClr val="black"/>
                </a:solidFill>
              </a:rPr>
              <a:t>حاجة حيوية عامة للمسلمين لا تستطيع رؤوس الأموال الفردية، ولا رؤوس أموال الدولة أن تقوم بها، فتعين وجودها من خلال شركات المساهمة التي قد تتعامل  بالربا في ايداع أموالها والاقتراض من المصارف.</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11</a:t>
            </a:fld>
            <a:endParaRPr lang="ar-SA">
              <a:solidFill>
                <a:prstClr val="black">
                  <a:tint val="75000"/>
                </a:prstClr>
              </a:solidFill>
            </a:endParaRPr>
          </a:p>
        </p:txBody>
      </p:sp>
    </p:spTree>
    <p:extLst>
      <p:ext uri="{BB962C8B-B14F-4D97-AF65-F5344CB8AC3E}">
        <p14:creationId xmlns:p14="http://schemas.microsoft.com/office/powerpoint/2010/main" val="382323670"/>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836712"/>
            <a:ext cx="8460432" cy="4832092"/>
          </a:xfrm>
          <a:prstGeom prst="rect">
            <a:avLst/>
          </a:prstGeom>
        </p:spPr>
        <p:txBody>
          <a:bodyPr wrap="square">
            <a:spAutoFit/>
          </a:bodyPr>
          <a:lstStyle/>
          <a:p>
            <a:pPr algn="just"/>
            <a:r>
              <a:rPr lang="ar-SA" sz="2800" b="1" dirty="0">
                <a:solidFill>
                  <a:srgbClr val="FF0000"/>
                </a:solidFill>
              </a:rPr>
              <a:t>ب - </a:t>
            </a:r>
            <a:r>
              <a:rPr lang="ar-EG" sz="2800" b="1" dirty="0">
                <a:solidFill>
                  <a:prstClr val="black"/>
                </a:solidFill>
              </a:rPr>
              <a:t>تخريج </a:t>
            </a:r>
            <a:r>
              <a:rPr lang="ar-EG" sz="2800" b="1" dirty="0">
                <a:solidFill>
                  <a:prstClr val="black"/>
                </a:solidFill>
              </a:rPr>
              <a:t>المسألة على قاعدة</a:t>
            </a:r>
            <a:r>
              <a:rPr lang="en-US" sz="2800" b="1" dirty="0">
                <a:solidFill>
                  <a:prstClr val="black"/>
                </a:solidFill>
              </a:rPr>
              <a:t>:</a:t>
            </a:r>
            <a:r>
              <a:rPr lang="ar-SA" sz="2800" b="1" dirty="0">
                <a:solidFill>
                  <a:prstClr val="black"/>
                </a:solidFill>
              </a:rPr>
              <a:t> (( عموم البلوى ورفع الحرج عن الناس )) ففي حالة فساد الزمان وخراب الذمم يمكن أن يفتي الناس بالأحكام الاستثنائية. فقد قرر الفقهاء عند فساد الزمان وشيوع الفسق وندرة العدالة قبول شهادة غير العدل، فتقبل شهادة الأمثل فالأمثل لعموم البلوى، كيلا يتعطل القضاء إذا طلبت العدالة الكاملة في الشاهد.</a:t>
            </a:r>
            <a:endParaRPr lang="en-US" sz="2800" b="1" dirty="0">
              <a:solidFill>
                <a:prstClr val="black"/>
              </a:solidFill>
            </a:endParaRPr>
          </a:p>
          <a:p>
            <a:pPr algn="just"/>
            <a:r>
              <a:rPr lang="ar-SA" sz="2800" b="1" dirty="0">
                <a:solidFill>
                  <a:srgbClr val="FF0000"/>
                </a:solidFill>
              </a:rPr>
              <a:t>ج-</a:t>
            </a:r>
            <a:r>
              <a:rPr lang="ar-SA" sz="2800" b="1" dirty="0">
                <a:solidFill>
                  <a:prstClr val="black"/>
                </a:solidFill>
              </a:rPr>
              <a:t> </a:t>
            </a:r>
            <a:r>
              <a:rPr lang="ar-EG" sz="2800" b="1" dirty="0">
                <a:solidFill>
                  <a:prstClr val="black"/>
                </a:solidFill>
              </a:rPr>
              <a:t>سد حاجة فردية لصغار المساهمين الذين لا يجدون بديلا استثماريا بسبب صغر مدخراتهم وعجزهم عن القيام بأنفسهم بالاستثمار، بالإضافة إلى عدم الثقة بكثير ممن يقومون بالمشاركات الأخرى كالمضاربة لفساد ذممهم وقلة الأمانة لديهم.</a:t>
            </a:r>
            <a:endParaRPr lang="en-US" sz="2800" b="1" dirty="0">
              <a:solidFill>
                <a:prstClr val="black"/>
              </a:solidFill>
            </a:endParaRPr>
          </a:p>
          <a:p>
            <a:pPr algn="just"/>
            <a:r>
              <a:rPr lang="en-US" sz="2800" b="1" dirty="0">
                <a:solidFill>
                  <a:prstClr val="black"/>
                </a:solidFill>
              </a:rPr>
              <a:t> </a:t>
            </a:r>
            <a:r>
              <a:rPr lang="ar-EG" sz="2800" b="1" dirty="0">
                <a:solidFill>
                  <a:srgbClr val="FF0000"/>
                </a:solidFill>
              </a:rPr>
              <a:t>والثالث</a:t>
            </a:r>
            <a:r>
              <a:rPr lang="ar-EG" sz="2800" b="1" dirty="0">
                <a:solidFill>
                  <a:srgbClr val="FF0000"/>
                </a:solidFill>
              </a:rPr>
              <a:t>: </a:t>
            </a:r>
            <a:r>
              <a:rPr lang="ar-EG" sz="2800" b="1" dirty="0">
                <a:solidFill>
                  <a:prstClr val="black"/>
                </a:solidFill>
              </a:rPr>
              <a:t>الفتوى تمنع انتفاع صاحب الأسهم بالمال الحرام الذي دخل في عوائدها، وينبغي تقديره والتخلص من بإعطائه للفقراء والمستحقين. </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12</a:t>
            </a:fld>
            <a:endParaRPr lang="ar-SA">
              <a:solidFill>
                <a:prstClr val="black">
                  <a:tint val="75000"/>
                </a:prstClr>
              </a:solidFill>
            </a:endParaRPr>
          </a:p>
        </p:txBody>
      </p:sp>
    </p:spTree>
    <p:extLst>
      <p:ext uri="{BB962C8B-B14F-4D97-AF65-F5344CB8AC3E}">
        <p14:creationId xmlns:p14="http://schemas.microsoft.com/office/powerpoint/2010/main" val="3105007662"/>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188640"/>
            <a:ext cx="8532440" cy="6555641"/>
          </a:xfrm>
          <a:prstGeom prst="rect">
            <a:avLst/>
          </a:prstGeom>
        </p:spPr>
        <p:txBody>
          <a:bodyPr wrap="square">
            <a:spAutoFit/>
          </a:bodyPr>
          <a:lstStyle/>
          <a:p>
            <a:pPr algn="just">
              <a:lnSpc>
                <a:spcPct val="150000"/>
              </a:lnSpc>
            </a:pPr>
            <a:r>
              <a:rPr lang="ar-EG" sz="2800" b="1" dirty="0">
                <a:solidFill>
                  <a:srgbClr val="FF0000"/>
                </a:solidFill>
              </a:rPr>
              <a:t>الضابط الثاني: </a:t>
            </a:r>
            <a:r>
              <a:rPr lang="ar-EG" sz="2800" b="1" dirty="0">
                <a:solidFill>
                  <a:prstClr val="black"/>
                </a:solidFill>
              </a:rPr>
              <a:t>أن تكون الأسهم صادرة عن شركة معروفة ومعلومة لدى الناس بحيث تتضح سلامة تعاملها ونزاهته. لذا لا يجوز التعامل بأسهم سلة شركات مساهمة كما هو في الغرب دون أن يعرف المشتري للأسهم حقيقة تلك الشركات، فمن الأساليب الجديدة في الاستثمار استثمار في سلة مشتركة لشركات مساهمة أمريكية (</a:t>
            </a:r>
            <a:r>
              <a:rPr lang="en-US" sz="2800" b="1" dirty="0">
                <a:solidFill>
                  <a:prstClr val="black"/>
                </a:solidFill>
              </a:rPr>
              <a:t>FUND MUTUAL</a:t>
            </a:r>
            <a:r>
              <a:rPr lang="ar-SA" sz="2800" b="1" dirty="0">
                <a:solidFill>
                  <a:prstClr val="black"/>
                </a:solidFill>
              </a:rPr>
              <a:t>) وكل سلة لها مدير يشرف عليها ويديرها حسب تعليمات ودراسات تجريها شركة: (مريل لينش الاستثمارية ) فالأسهم التي يشتريها المستثمر في السلة المشتركة عرضة للربح والخسارة، ففي عام (1995) حققت سلة: ( </a:t>
            </a:r>
            <a:r>
              <a:rPr lang="ar-SA" sz="2800" b="1" dirty="0" err="1">
                <a:solidFill>
                  <a:prstClr val="black"/>
                </a:solidFill>
              </a:rPr>
              <a:t>ميرل</a:t>
            </a:r>
            <a:r>
              <a:rPr lang="ar-SA" sz="2800" b="1" dirty="0">
                <a:solidFill>
                  <a:prstClr val="black"/>
                </a:solidFill>
              </a:rPr>
              <a:t> </a:t>
            </a:r>
            <a:r>
              <a:rPr lang="ar-SA" sz="2800" b="1" dirty="0" err="1">
                <a:solidFill>
                  <a:prstClr val="black"/>
                </a:solidFill>
              </a:rPr>
              <a:t>ليتس</a:t>
            </a:r>
            <a:r>
              <a:rPr lang="ar-SA" sz="2800" b="1" dirty="0">
                <a:solidFill>
                  <a:prstClr val="black"/>
                </a:solidFill>
              </a:rPr>
              <a:t> بيسك </a:t>
            </a:r>
            <a:r>
              <a:rPr lang="ar-SA" sz="2800" b="1" dirty="0" err="1">
                <a:solidFill>
                  <a:prstClr val="black"/>
                </a:solidFill>
              </a:rPr>
              <a:t>فاليو</a:t>
            </a:r>
            <a:r>
              <a:rPr lang="ar-SA" sz="2800" b="1" dirty="0">
                <a:solidFill>
                  <a:prstClr val="black"/>
                </a:solidFill>
              </a:rPr>
              <a:t> ) ارباحا بنسبة 18% في ستة أشهر في حين أنها في عام (</a:t>
            </a:r>
            <a:r>
              <a:rPr lang="ar-SA" sz="2800" b="1" dirty="0">
                <a:solidFill>
                  <a:prstClr val="black"/>
                </a:solidFill>
              </a:rPr>
              <a:t>1990</a:t>
            </a:r>
            <a:r>
              <a:rPr lang="ar-SA" sz="2800" b="1" dirty="0">
                <a:solidFill>
                  <a:prstClr val="black"/>
                </a:solidFill>
              </a:rPr>
              <a:t>) خسرت بنسبة (13%).</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13</a:t>
            </a:fld>
            <a:endParaRPr lang="ar-SA">
              <a:solidFill>
                <a:prstClr val="black">
                  <a:tint val="75000"/>
                </a:prstClr>
              </a:solidFill>
            </a:endParaRPr>
          </a:p>
        </p:txBody>
      </p:sp>
    </p:spTree>
    <p:extLst>
      <p:ext uri="{BB962C8B-B14F-4D97-AF65-F5344CB8AC3E}">
        <p14:creationId xmlns:p14="http://schemas.microsoft.com/office/powerpoint/2010/main" val="4212358780"/>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188640"/>
            <a:ext cx="8460432" cy="6555641"/>
          </a:xfrm>
          <a:prstGeom prst="rect">
            <a:avLst/>
          </a:prstGeom>
        </p:spPr>
        <p:txBody>
          <a:bodyPr wrap="square">
            <a:spAutoFit/>
          </a:bodyPr>
          <a:lstStyle/>
          <a:p>
            <a:pPr algn="just"/>
            <a:r>
              <a:rPr lang="ar-SA" sz="2800" b="1" dirty="0">
                <a:solidFill>
                  <a:prstClr val="black"/>
                </a:solidFill>
              </a:rPr>
              <a:t>ومع أن الاستثمار في هذه السلة عرضة للربح والخسارة إلا أن هذا الأسلوب من الاستثمار لا يجوز لأمرين: </a:t>
            </a:r>
            <a:endParaRPr lang="en-US" sz="2800" b="1" dirty="0">
              <a:solidFill>
                <a:prstClr val="black"/>
              </a:solidFill>
            </a:endParaRPr>
          </a:p>
          <a:p>
            <a:pPr algn="just"/>
            <a:r>
              <a:rPr lang="ar-SA" sz="2800" b="1" dirty="0">
                <a:solidFill>
                  <a:srgbClr val="FF0000"/>
                </a:solidFill>
              </a:rPr>
              <a:t>الأول: </a:t>
            </a:r>
            <a:r>
              <a:rPr lang="ar-SA" sz="2800" b="1" dirty="0">
                <a:solidFill>
                  <a:prstClr val="black"/>
                </a:solidFill>
              </a:rPr>
              <a:t>عدم معرفة ماهية تلك الشركات التي تتضمنها تلك السلة، فهي لا تخلو من شركات مساهمة ذات أنشطة اقتصادية محرمة كشركات إنتاج الخمور أو شركات البنوك الربوية التي حرم الإسلام التعامل بأسهمها. </a:t>
            </a:r>
            <a:endParaRPr lang="en-US" sz="2800" b="1" dirty="0">
              <a:solidFill>
                <a:prstClr val="black"/>
              </a:solidFill>
            </a:endParaRPr>
          </a:p>
          <a:p>
            <a:pPr algn="just"/>
            <a:r>
              <a:rPr lang="ar-SA" sz="2800" b="1" dirty="0">
                <a:solidFill>
                  <a:srgbClr val="FF0000"/>
                </a:solidFill>
              </a:rPr>
              <a:t>والثاني: </a:t>
            </a:r>
            <a:r>
              <a:rPr lang="ar-SA" sz="2800" b="1" dirty="0">
                <a:solidFill>
                  <a:prstClr val="black"/>
                </a:solidFill>
              </a:rPr>
              <a:t>إن هذه </a:t>
            </a:r>
            <a:r>
              <a:rPr lang="ar-SA" sz="2800" b="1" dirty="0" err="1">
                <a:solidFill>
                  <a:prstClr val="black"/>
                </a:solidFill>
              </a:rPr>
              <a:t>السلات</a:t>
            </a:r>
            <a:r>
              <a:rPr lang="ar-SA" sz="2800" b="1" dirty="0">
                <a:solidFill>
                  <a:prstClr val="black"/>
                </a:solidFill>
              </a:rPr>
              <a:t> تقوم بأنشطة اقتصادية غير مشروعة كبيع دين بدين على حساب الفائدة.</a:t>
            </a:r>
            <a:endParaRPr lang="en-US" sz="2800" b="1" dirty="0">
              <a:solidFill>
                <a:prstClr val="black"/>
              </a:solidFill>
            </a:endParaRPr>
          </a:p>
          <a:p>
            <a:pPr algn="just"/>
            <a:r>
              <a:rPr lang="ar-SA" sz="2800" b="1" dirty="0">
                <a:solidFill>
                  <a:prstClr val="black"/>
                </a:solidFill>
              </a:rPr>
              <a:t>ولذلك ترفض المصاريف الإسلامية التعامل مع تلك </a:t>
            </a:r>
            <a:r>
              <a:rPr lang="ar-SA" sz="2800" b="1" dirty="0" err="1">
                <a:solidFill>
                  <a:prstClr val="black"/>
                </a:solidFill>
              </a:rPr>
              <a:t>السلات</a:t>
            </a:r>
            <a:r>
              <a:rPr lang="ar-SA" sz="2800" b="1" dirty="0">
                <a:solidFill>
                  <a:prstClr val="black"/>
                </a:solidFill>
              </a:rPr>
              <a:t> واستثمار أموالها عن طريقها. </a:t>
            </a:r>
            <a:endParaRPr lang="en-US" sz="2800" b="1" dirty="0">
              <a:solidFill>
                <a:prstClr val="black"/>
              </a:solidFill>
            </a:endParaRPr>
          </a:p>
          <a:p>
            <a:pPr algn="just"/>
            <a:r>
              <a:rPr lang="ar-SA" sz="2800" b="1" dirty="0">
                <a:solidFill>
                  <a:srgbClr val="FF0000"/>
                </a:solidFill>
              </a:rPr>
              <a:t>الضابط الثالث: </a:t>
            </a:r>
            <a:r>
              <a:rPr lang="ar-SA" sz="2800" b="1" dirty="0">
                <a:solidFill>
                  <a:prstClr val="black"/>
                </a:solidFill>
              </a:rPr>
              <a:t>أن لا يترتب على التعامل بها أي محظور شرعي كالربا والغرر والجهالة وأكل أموال الناس بالباطل. فلا يجوز للمسلم قبول أسهم الامتياز التي تعطي له حق الحصول على ربح ثابت سواء أربحت الشركة أم خسرت، لأن هذا ربا محرم شرعا، ولا يجوز للمسلم قبول أسهم التمتع التي تعطي صاحبها حق الحصول على الأرباح دون أن يكون شريكا في المال والعمل؛ لأن هذا أكل لأموال الناس بالباطل.</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14</a:t>
            </a:fld>
            <a:endParaRPr lang="ar-SA">
              <a:solidFill>
                <a:prstClr val="black">
                  <a:tint val="75000"/>
                </a:prstClr>
              </a:solidFill>
            </a:endParaRPr>
          </a:p>
        </p:txBody>
      </p:sp>
    </p:spTree>
    <p:extLst>
      <p:ext uri="{BB962C8B-B14F-4D97-AF65-F5344CB8AC3E}">
        <p14:creationId xmlns:p14="http://schemas.microsoft.com/office/powerpoint/2010/main" val="1344878912"/>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38409" y="404664"/>
            <a:ext cx="8748464" cy="6247864"/>
          </a:xfrm>
          <a:prstGeom prst="rect">
            <a:avLst/>
          </a:prstGeom>
        </p:spPr>
        <p:txBody>
          <a:bodyPr wrap="square">
            <a:spAutoFit/>
          </a:bodyPr>
          <a:lstStyle/>
          <a:p>
            <a:pPr algn="ctr"/>
            <a:r>
              <a:rPr lang="ar-EG" sz="36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rPr>
              <a:t>الأسهم حقيقتها وحكم التعامل بها</a:t>
            </a:r>
            <a:endParaRPr lang="en-US" sz="36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endParaRPr>
          </a:p>
          <a:p>
            <a:pPr algn="just"/>
            <a:r>
              <a:rPr lang="ar-EG" sz="2800" b="1" u="sng" dirty="0">
                <a:solidFill>
                  <a:srgbClr val="FF0000"/>
                </a:solidFill>
              </a:rPr>
              <a:t>اولا – حقيقة الأسهم</a:t>
            </a:r>
            <a:endParaRPr lang="en-US" sz="2800" b="1" u="sng" dirty="0">
              <a:solidFill>
                <a:srgbClr val="FF0000"/>
              </a:solidFill>
            </a:endParaRPr>
          </a:p>
          <a:p>
            <a:pPr algn="just"/>
            <a:r>
              <a:rPr lang="ar-EG" sz="2800" b="1" dirty="0">
                <a:solidFill>
                  <a:srgbClr val="FF0000"/>
                </a:solidFill>
              </a:rPr>
              <a:t>تعريف الأسهم :</a:t>
            </a:r>
            <a:endParaRPr lang="en-US" sz="2800" b="1" dirty="0">
              <a:solidFill>
                <a:srgbClr val="FF0000"/>
              </a:solidFill>
            </a:endParaRPr>
          </a:p>
          <a:p>
            <a:pPr algn="just"/>
            <a:r>
              <a:rPr lang="ar-EG" sz="2800" b="1" dirty="0">
                <a:solidFill>
                  <a:prstClr val="black"/>
                </a:solidFill>
              </a:rPr>
              <a:t>الأسهم جمع سهم وهو في اللغة يطلق على الحظ والنصيب والشيء من أشياء ويجمع على أسهم وسهام وسهمان والسهمة على وزن غرفة النصيب .</a:t>
            </a:r>
            <a:endParaRPr lang="en-US" sz="2800" b="1" dirty="0">
              <a:solidFill>
                <a:prstClr val="black"/>
              </a:solidFill>
            </a:endParaRPr>
          </a:p>
          <a:p>
            <a:pPr algn="just"/>
            <a:r>
              <a:rPr lang="ar-EG" sz="2800" b="1" dirty="0">
                <a:solidFill>
                  <a:prstClr val="black"/>
                </a:solidFill>
              </a:rPr>
              <a:t>والسهم واحد من النبل .</a:t>
            </a:r>
            <a:endParaRPr lang="en-US" sz="2800" b="1" dirty="0">
              <a:solidFill>
                <a:prstClr val="black"/>
              </a:solidFill>
            </a:endParaRPr>
          </a:p>
          <a:p>
            <a:pPr algn="just"/>
            <a:r>
              <a:rPr lang="ar-EG" sz="2800" b="1" dirty="0">
                <a:solidFill>
                  <a:srgbClr val="FF0000"/>
                </a:solidFill>
              </a:rPr>
              <a:t>والسهم في اصطلاح علماء القانون التجاري يطلق على أمرين :</a:t>
            </a:r>
            <a:endParaRPr lang="en-US" sz="2800" b="1" dirty="0">
              <a:solidFill>
                <a:srgbClr val="FF0000"/>
              </a:solidFill>
            </a:endParaRPr>
          </a:p>
          <a:p>
            <a:pPr algn="just"/>
            <a:r>
              <a:rPr lang="ar-EG" sz="2800" b="1" dirty="0">
                <a:solidFill>
                  <a:srgbClr val="FF0000"/>
                </a:solidFill>
              </a:rPr>
              <a:t>الأول: </a:t>
            </a:r>
            <a:r>
              <a:rPr lang="ar-EG" sz="2800" b="1" dirty="0">
                <a:solidFill>
                  <a:prstClr val="black"/>
                </a:solidFill>
              </a:rPr>
              <a:t>الحصة التي يقدمها الشريك في شركة المساهمة وهى تمثل جزءا من رأس مال الشركة ويتمثل السهم في صك يعطى للمساهم ويكون وسيلة الى اثبات حقوقه في الشركة .</a:t>
            </a:r>
            <a:endParaRPr lang="en-US" sz="2800" b="1" dirty="0">
              <a:solidFill>
                <a:prstClr val="black"/>
              </a:solidFill>
            </a:endParaRPr>
          </a:p>
          <a:p>
            <a:pPr algn="just"/>
            <a:r>
              <a:rPr lang="ar-EG" sz="2800" b="1" dirty="0">
                <a:solidFill>
                  <a:srgbClr val="FF0000"/>
                </a:solidFill>
              </a:rPr>
              <a:t>والثاني: </a:t>
            </a:r>
            <a:r>
              <a:rPr lang="ar-EG" sz="2800" b="1" dirty="0">
                <a:solidFill>
                  <a:prstClr val="black"/>
                </a:solidFill>
              </a:rPr>
              <a:t>الصك الذى يعطى للمساهم اثباتا لحقه .</a:t>
            </a:r>
            <a:endParaRPr lang="en-US" sz="2800" b="1" dirty="0">
              <a:solidFill>
                <a:prstClr val="black"/>
              </a:solidFill>
            </a:endParaRPr>
          </a:p>
          <a:p>
            <a:pPr algn="just"/>
            <a:r>
              <a:rPr lang="ar-EG" sz="2800" b="1" dirty="0">
                <a:solidFill>
                  <a:prstClr val="black"/>
                </a:solidFill>
              </a:rPr>
              <a:t>والمعني الثاني هو المقصود في التعامل التجاري ولا يمنع من أن يحمل السهم على المعنيين .</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15</a:t>
            </a:fld>
            <a:endParaRPr lang="ar-SA">
              <a:solidFill>
                <a:prstClr val="black">
                  <a:tint val="75000"/>
                </a:prstClr>
              </a:solidFill>
            </a:endParaRPr>
          </a:p>
        </p:txBody>
      </p:sp>
    </p:spTree>
    <p:extLst>
      <p:ext uri="{BB962C8B-B14F-4D97-AF65-F5344CB8AC3E}">
        <p14:creationId xmlns:p14="http://schemas.microsoft.com/office/powerpoint/2010/main" val="1197073298"/>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332656"/>
            <a:ext cx="8640960" cy="6124754"/>
          </a:xfrm>
          <a:prstGeom prst="rect">
            <a:avLst/>
          </a:prstGeom>
        </p:spPr>
        <p:txBody>
          <a:bodyPr wrap="square">
            <a:spAutoFit/>
          </a:bodyPr>
          <a:lstStyle/>
          <a:p>
            <a:pPr algn="just"/>
            <a:r>
              <a:rPr lang="ar-EG" sz="2800" b="1" u="sng" dirty="0">
                <a:solidFill>
                  <a:srgbClr val="FF0000"/>
                </a:solidFill>
              </a:rPr>
              <a:t>خصائص السهم في الشركات المساهمة :</a:t>
            </a:r>
            <a:endParaRPr lang="en-US" sz="2800" b="1" u="sng" dirty="0">
              <a:solidFill>
                <a:srgbClr val="FF0000"/>
              </a:solidFill>
            </a:endParaRPr>
          </a:p>
          <a:p>
            <a:pPr algn="just"/>
            <a:r>
              <a:rPr lang="ar-EG" sz="2800" b="1" dirty="0">
                <a:solidFill>
                  <a:srgbClr val="FF0000"/>
                </a:solidFill>
              </a:rPr>
              <a:t>تتمتع أسهم الشركات المساهمة بالخصائص التالية :</a:t>
            </a:r>
            <a:endParaRPr lang="en-US" sz="2800" b="1" dirty="0">
              <a:solidFill>
                <a:srgbClr val="FF0000"/>
              </a:solidFill>
            </a:endParaRPr>
          </a:p>
          <a:p>
            <a:pPr marL="514350" indent="-514350" algn="just">
              <a:buClr>
                <a:srgbClr val="FF0000"/>
              </a:buClr>
              <a:buFont typeface="+mj-lt"/>
              <a:buAutoNum type="arabicPeriod"/>
            </a:pPr>
            <a:r>
              <a:rPr lang="ar-EG" sz="2800" b="1" dirty="0">
                <a:solidFill>
                  <a:prstClr val="black"/>
                </a:solidFill>
              </a:rPr>
              <a:t> المساوة في القيمة فلا توجد لبعض الأسهم قيمة أعلى من قيمة البعض الآخر لأن رأس المال يقسم إلى أسهم متساوية القيمة .</a:t>
            </a:r>
            <a:endParaRPr lang="en-US" sz="2800" b="1" dirty="0">
              <a:solidFill>
                <a:prstClr val="black"/>
              </a:solidFill>
            </a:endParaRPr>
          </a:p>
          <a:p>
            <a:pPr marL="514350" indent="-514350" algn="just">
              <a:buClr>
                <a:srgbClr val="FF0000"/>
              </a:buClr>
              <a:buFont typeface="+mj-lt"/>
              <a:buAutoNum type="arabicPeriod"/>
            </a:pPr>
            <a:r>
              <a:rPr lang="ar-EG" sz="2800" b="1" dirty="0">
                <a:solidFill>
                  <a:prstClr val="black"/>
                </a:solidFill>
              </a:rPr>
              <a:t> عدم قبول السهم للتجزئة في مواجهة الشركة فإن اشترك في السهم الواحد أكثر من شخص جاز ولكن يمثلهم أمام الشركة شخص واحد وكذلك إن اشتركوا في عدة أسهم .</a:t>
            </a:r>
            <a:endParaRPr lang="en-US" sz="2800" b="1" dirty="0">
              <a:solidFill>
                <a:prstClr val="black"/>
              </a:solidFill>
            </a:endParaRPr>
          </a:p>
          <a:p>
            <a:pPr marL="514350" indent="-514350" algn="just">
              <a:buClr>
                <a:srgbClr val="FF0000"/>
              </a:buClr>
              <a:buFont typeface="+mj-lt"/>
              <a:buAutoNum type="arabicPeriod"/>
            </a:pPr>
            <a:r>
              <a:rPr lang="ar-EG" sz="2800" b="1" dirty="0">
                <a:solidFill>
                  <a:prstClr val="black"/>
                </a:solidFill>
              </a:rPr>
              <a:t> الأسهم تقبل التداول والتصرف فيها بالبيع والشراء والرهن وغير ذلك .</a:t>
            </a:r>
            <a:endParaRPr lang="en-US" sz="2800" b="1" dirty="0">
              <a:solidFill>
                <a:prstClr val="black"/>
              </a:solidFill>
            </a:endParaRPr>
          </a:p>
          <a:p>
            <a:pPr marL="514350" indent="-514350" algn="just">
              <a:buClr>
                <a:srgbClr val="FF0000"/>
              </a:buClr>
              <a:buFont typeface="+mj-lt"/>
              <a:buAutoNum type="arabicPeriod"/>
            </a:pPr>
            <a:r>
              <a:rPr lang="ar-EG" sz="2800" b="1" dirty="0">
                <a:solidFill>
                  <a:prstClr val="black"/>
                </a:solidFill>
              </a:rPr>
              <a:t> الأسهم لها قيمة اسميه محددة حددها القانون بحد أدنى وحد أعلى ولا يقف الأمر عند هذا النوع من القيمة وإنما توجد عدة أنواع وهي :</a:t>
            </a:r>
            <a:endParaRPr lang="en-US" sz="2800" b="1" dirty="0">
              <a:solidFill>
                <a:prstClr val="black"/>
              </a:solidFill>
            </a:endParaRPr>
          </a:p>
          <a:p>
            <a:pPr marL="514350" indent="-514350" algn="just">
              <a:buClr>
                <a:srgbClr val="FF0000"/>
              </a:buClr>
              <a:buFont typeface="+mj-cs"/>
              <a:buAutoNum type="arabic1Minus"/>
            </a:pPr>
            <a:r>
              <a:rPr lang="ar-EG" sz="2800" b="1" dirty="0">
                <a:solidFill>
                  <a:srgbClr val="FF0000"/>
                </a:solidFill>
              </a:rPr>
              <a:t>القيمة الاسمية: </a:t>
            </a:r>
            <a:r>
              <a:rPr lang="ar-EG" sz="2800" b="1" dirty="0">
                <a:solidFill>
                  <a:prstClr val="black"/>
                </a:solidFill>
              </a:rPr>
              <a:t>وهي القيمة التي تبين في الصك .</a:t>
            </a:r>
            <a:endParaRPr lang="en-US" sz="2800" b="1" dirty="0">
              <a:solidFill>
                <a:prstClr val="black"/>
              </a:solidFill>
            </a:endParaRPr>
          </a:p>
          <a:p>
            <a:pPr marL="514350" indent="-514350" algn="just">
              <a:buClr>
                <a:srgbClr val="FF0000"/>
              </a:buClr>
              <a:buFont typeface="+mj-cs"/>
              <a:buAutoNum type="arabic1Minus"/>
            </a:pPr>
            <a:r>
              <a:rPr lang="ar-EG" sz="2800" b="1" dirty="0">
                <a:solidFill>
                  <a:srgbClr val="FF0000"/>
                </a:solidFill>
              </a:rPr>
              <a:t>قيمة الإصدار : </a:t>
            </a:r>
            <a:r>
              <a:rPr lang="ar-EG" sz="2800" b="1" dirty="0">
                <a:solidFill>
                  <a:prstClr val="black"/>
                </a:solidFill>
              </a:rPr>
              <a:t>وهي القيمة التي يصدر بها السهم عند التأسيس أو عند زيادة رأس المال .</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16</a:t>
            </a:fld>
            <a:endParaRPr lang="ar-SA">
              <a:solidFill>
                <a:prstClr val="black">
                  <a:tint val="75000"/>
                </a:prstClr>
              </a:solidFill>
            </a:endParaRPr>
          </a:p>
        </p:txBody>
      </p:sp>
    </p:spTree>
    <p:extLst>
      <p:ext uri="{BB962C8B-B14F-4D97-AF65-F5344CB8AC3E}">
        <p14:creationId xmlns:p14="http://schemas.microsoft.com/office/powerpoint/2010/main" val="3762769376"/>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62558" y="620688"/>
            <a:ext cx="8604448" cy="6001643"/>
          </a:xfrm>
          <a:prstGeom prst="rect">
            <a:avLst/>
          </a:prstGeom>
        </p:spPr>
        <p:txBody>
          <a:bodyPr wrap="square">
            <a:spAutoFit/>
          </a:bodyPr>
          <a:lstStyle/>
          <a:p>
            <a:pPr algn="just"/>
            <a:r>
              <a:rPr lang="ar-EG" sz="3200" b="1" dirty="0">
                <a:solidFill>
                  <a:srgbClr val="FF0000"/>
                </a:solidFill>
              </a:rPr>
              <a:t>ج- القيمة الحقيقية : </a:t>
            </a:r>
            <a:r>
              <a:rPr lang="ar-EG" sz="3200" b="1" dirty="0">
                <a:solidFill>
                  <a:prstClr val="black"/>
                </a:solidFill>
              </a:rPr>
              <a:t>وهي النصيب الذي يستحقه السهم في صافي أموال الشركة بعد حسم ديونها فإذا ربحت الشركة وأصبحت لها أموال احتياطية ارتفعت قيمة السهم الحقيقية وأصبحت أعلى من القيمة الاسمية </a:t>
            </a:r>
            <a:endParaRPr lang="en-US" sz="3200" b="1" dirty="0">
              <a:solidFill>
                <a:prstClr val="black"/>
              </a:solidFill>
            </a:endParaRPr>
          </a:p>
          <a:p>
            <a:pPr algn="just"/>
            <a:r>
              <a:rPr lang="ar-EG" sz="3200" b="1" dirty="0">
                <a:solidFill>
                  <a:srgbClr val="FF0000"/>
                </a:solidFill>
              </a:rPr>
              <a:t>د- القيمة السوقية: </a:t>
            </a:r>
            <a:r>
              <a:rPr lang="ar-EG" sz="3200" b="1" dirty="0">
                <a:solidFill>
                  <a:prstClr val="black"/>
                </a:solidFill>
              </a:rPr>
              <a:t>وهى القيمة السهم في السوق المالي بحسب العرض والطلب والمضاربات والظروف السياسية والاقتصادية .</a:t>
            </a:r>
            <a:endParaRPr lang="en-US" sz="3200" b="1" dirty="0">
              <a:solidFill>
                <a:prstClr val="black"/>
              </a:solidFill>
            </a:endParaRPr>
          </a:p>
          <a:p>
            <a:pPr algn="just"/>
            <a:r>
              <a:rPr lang="ar-EG" sz="3200" b="1" u="sng" dirty="0">
                <a:solidFill>
                  <a:srgbClr val="FF0000"/>
                </a:solidFill>
              </a:rPr>
              <a:t>ج- أنواع السهم في الشركات المساهمة : </a:t>
            </a:r>
            <a:endParaRPr lang="en-US" sz="3200" b="1" u="sng" dirty="0">
              <a:solidFill>
                <a:srgbClr val="FF0000"/>
              </a:solidFill>
            </a:endParaRPr>
          </a:p>
          <a:p>
            <a:pPr algn="just"/>
            <a:r>
              <a:rPr lang="ar-EG" sz="3200" b="1" dirty="0">
                <a:solidFill>
                  <a:prstClr val="black"/>
                </a:solidFill>
              </a:rPr>
              <a:t>تتنوع الأسهم باعتبارات مختلفة إلى أنواع وهي .</a:t>
            </a:r>
            <a:endParaRPr lang="en-US" sz="3200" b="1" dirty="0">
              <a:solidFill>
                <a:prstClr val="black"/>
              </a:solidFill>
            </a:endParaRPr>
          </a:p>
          <a:p>
            <a:pPr algn="just"/>
            <a:r>
              <a:rPr lang="ar-EG" sz="3200" b="1" dirty="0">
                <a:solidFill>
                  <a:srgbClr val="FF0000"/>
                </a:solidFill>
              </a:rPr>
              <a:t>التقسيم الأول : </a:t>
            </a:r>
            <a:r>
              <a:rPr lang="ar-EG" sz="3200" b="1" dirty="0">
                <a:solidFill>
                  <a:prstClr val="black"/>
                </a:solidFill>
              </a:rPr>
              <a:t>تنقسم الأسهم من حيث الحصة التي يدفعها الشريك إلى :</a:t>
            </a:r>
            <a:endParaRPr lang="en-US" sz="3200" b="1" dirty="0">
              <a:solidFill>
                <a:prstClr val="black"/>
              </a:solidFill>
            </a:endParaRPr>
          </a:p>
          <a:p>
            <a:pPr algn="just"/>
            <a:r>
              <a:rPr lang="ar-EG" sz="3200" b="1" dirty="0">
                <a:solidFill>
                  <a:srgbClr val="FF0000"/>
                </a:solidFill>
              </a:rPr>
              <a:t>أسهم عينية : </a:t>
            </a:r>
            <a:r>
              <a:rPr lang="ar-EG" sz="3200" b="1" dirty="0">
                <a:solidFill>
                  <a:prstClr val="black"/>
                </a:solidFill>
              </a:rPr>
              <a:t>وهي التي تدفع أموالا من غير النقد .</a:t>
            </a:r>
            <a:endParaRPr lang="en-US" sz="3200" b="1" dirty="0">
              <a:solidFill>
                <a:prstClr val="black"/>
              </a:solidFill>
            </a:endParaRPr>
          </a:p>
          <a:p>
            <a:pPr algn="just"/>
            <a:r>
              <a:rPr lang="ar-EG" sz="3200" b="1" dirty="0">
                <a:solidFill>
                  <a:srgbClr val="FF0000"/>
                </a:solidFill>
              </a:rPr>
              <a:t>أسهم نقدية : </a:t>
            </a:r>
            <a:r>
              <a:rPr lang="ar-EG" sz="3200" b="1" dirty="0">
                <a:solidFill>
                  <a:prstClr val="black"/>
                </a:solidFill>
              </a:rPr>
              <a:t>وهي التي تدفع نقدا .</a:t>
            </a:r>
            <a:endParaRPr lang="en-US" sz="32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17</a:t>
            </a:fld>
            <a:endParaRPr lang="ar-SA">
              <a:solidFill>
                <a:prstClr val="black">
                  <a:tint val="75000"/>
                </a:prstClr>
              </a:solidFill>
            </a:endParaRPr>
          </a:p>
        </p:txBody>
      </p:sp>
    </p:spTree>
    <p:extLst>
      <p:ext uri="{BB962C8B-B14F-4D97-AF65-F5344CB8AC3E}">
        <p14:creationId xmlns:p14="http://schemas.microsoft.com/office/powerpoint/2010/main" val="238108535"/>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34647"/>
            <a:ext cx="9140924" cy="6894195"/>
          </a:xfrm>
          <a:prstGeom prst="rect">
            <a:avLst/>
          </a:prstGeom>
        </p:spPr>
        <p:txBody>
          <a:bodyPr wrap="square">
            <a:spAutoFit/>
          </a:bodyPr>
          <a:lstStyle/>
          <a:p>
            <a:pPr algn="just"/>
            <a:r>
              <a:rPr lang="ar-EG" sz="2600" b="1" dirty="0">
                <a:solidFill>
                  <a:srgbClr val="FF0000"/>
                </a:solidFill>
              </a:rPr>
              <a:t>التقسيم الثاني : تنقسم الأسهم من حيث الشكل إلى أنواع وهي : </a:t>
            </a:r>
            <a:endParaRPr lang="en-US" sz="2600" b="1" dirty="0">
              <a:solidFill>
                <a:srgbClr val="FF0000"/>
              </a:solidFill>
            </a:endParaRPr>
          </a:p>
          <a:p>
            <a:pPr algn="just"/>
            <a:r>
              <a:rPr lang="ar-EG" sz="2600" b="1" dirty="0">
                <a:solidFill>
                  <a:srgbClr val="FF0000"/>
                </a:solidFill>
              </a:rPr>
              <a:t>أسهم اسمية : </a:t>
            </a:r>
            <a:r>
              <a:rPr lang="ar-EG" sz="2600" b="1" dirty="0">
                <a:solidFill>
                  <a:prstClr val="black"/>
                </a:solidFill>
              </a:rPr>
              <a:t>وهي التي تحمل اسم المساهم وتثبت ملكيته لها .</a:t>
            </a:r>
            <a:endParaRPr lang="en-US" sz="2600" b="1" dirty="0">
              <a:solidFill>
                <a:prstClr val="black"/>
              </a:solidFill>
            </a:endParaRPr>
          </a:p>
          <a:p>
            <a:pPr algn="just"/>
            <a:r>
              <a:rPr lang="ar-EG" sz="2600" b="1" dirty="0">
                <a:solidFill>
                  <a:srgbClr val="FF0000"/>
                </a:solidFill>
              </a:rPr>
              <a:t>أسهم لحاملها : </a:t>
            </a:r>
            <a:r>
              <a:rPr lang="ar-EG" sz="2600" b="1" dirty="0">
                <a:solidFill>
                  <a:prstClr val="black"/>
                </a:solidFill>
              </a:rPr>
              <a:t>وهي التي لا تحمل اسم حاملها ويعتبر حامل السهم هو المالك في نظر الشركة .</a:t>
            </a:r>
            <a:endParaRPr lang="en-US" sz="2600" b="1" dirty="0">
              <a:solidFill>
                <a:prstClr val="black"/>
              </a:solidFill>
            </a:endParaRPr>
          </a:p>
          <a:p>
            <a:pPr algn="just"/>
            <a:r>
              <a:rPr lang="ar-EG" sz="2600" b="1" dirty="0">
                <a:solidFill>
                  <a:prstClr val="black"/>
                </a:solidFill>
              </a:rPr>
              <a:t>وهذا النوع لا يجوز إصداره في قانون الشركات الأردني فقد نص القانون على أن أسهم الشركة المساهمة اسمة فقط فلا تصدر أسهم لحاملها ولا أسهم للأمر .</a:t>
            </a:r>
            <a:endParaRPr lang="en-US" sz="2600" b="1" dirty="0">
              <a:solidFill>
                <a:prstClr val="black"/>
              </a:solidFill>
            </a:endParaRPr>
          </a:p>
          <a:p>
            <a:pPr algn="just"/>
            <a:r>
              <a:rPr lang="ar-EG" sz="2600" b="1" dirty="0">
                <a:solidFill>
                  <a:srgbClr val="FF0000"/>
                </a:solidFill>
              </a:rPr>
              <a:t>أسهم للأمر : </a:t>
            </a:r>
            <a:r>
              <a:rPr lang="ar-EG" sz="2600" b="1" dirty="0">
                <a:solidFill>
                  <a:prstClr val="black"/>
                </a:solidFill>
              </a:rPr>
              <a:t>وهي التي تتضمن (للأمر) فيكون السهم قابلا للتظهير </a:t>
            </a:r>
            <a:endParaRPr lang="en-US" sz="2600" b="1" dirty="0">
              <a:solidFill>
                <a:prstClr val="black"/>
              </a:solidFill>
            </a:endParaRPr>
          </a:p>
          <a:p>
            <a:pPr algn="just"/>
            <a:r>
              <a:rPr lang="ar-EG" sz="2600" b="1" u="sng" dirty="0">
                <a:solidFill>
                  <a:srgbClr val="FF0000"/>
                </a:solidFill>
              </a:rPr>
              <a:t>التقسيم الثالث : وتنقسم الأسهم من حيث الحقوق التي تعطيها لصاحبها إلى :  </a:t>
            </a:r>
            <a:endParaRPr lang="en-US" sz="2600" b="1" u="sng" dirty="0">
              <a:solidFill>
                <a:srgbClr val="FF0000"/>
              </a:solidFill>
            </a:endParaRPr>
          </a:p>
          <a:p>
            <a:pPr algn="just"/>
            <a:r>
              <a:rPr lang="ar-EG" sz="2600" b="1" dirty="0">
                <a:solidFill>
                  <a:srgbClr val="FF0000"/>
                </a:solidFill>
              </a:rPr>
              <a:t>أسهم عادية : </a:t>
            </a:r>
            <a:r>
              <a:rPr lang="ar-EG" sz="2600" b="1" dirty="0">
                <a:solidFill>
                  <a:prstClr val="black"/>
                </a:solidFill>
              </a:rPr>
              <a:t>وهي التي تتساوي في قيمتها وتعطي المساهمين حقوقا متساوية .</a:t>
            </a:r>
            <a:endParaRPr lang="en-US" sz="2600" b="1" dirty="0">
              <a:solidFill>
                <a:prstClr val="black"/>
              </a:solidFill>
            </a:endParaRPr>
          </a:p>
          <a:p>
            <a:pPr algn="just"/>
            <a:r>
              <a:rPr lang="ar-EG" sz="2600" b="1" dirty="0">
                <a:solidFill>
                  <a:srgbClr val="FF0000"/>
                </a:solidFill>
              </a:rPr>
              <a:t>أسهم ممتازة : </a:t>
            </a:r>
            <a:r>
              <a:rPr lang="ar-EG" sz="2600" b="1" dirty="0">
                <a:solidFill>
                  <a:prstClr val="black"/>
                </a:solidFill>
              </a:rPr>
              <a:t>وهي التي تعطى صاحبها حقوقا خاصة لا توجد في الأسهم العادية لجذب الجمهور للاكتتاب بها . </a:t>
            </a:r>
            <a:endParaRPr lang="en-US" sz="2600" b="1" dirty="0">
              <a:solidFill>
                <a:prstClr val="black"/>
              </a:solidFill>
            </a:endParaRPr>
          </a:p>
          <a:p>
            <a:pPr algn="just"/>
            <a:r>
              <a:rPr lang="ar-EG" sz="2600" b="1" dirty="0">
                <a:solidFill>
                  <a:prstClr val="black"/>
                </a:solidFill>
              </a:rPr>
              <a:t>ومن هذه الحقوق : </a:t>
            </a:r>
            <a:endParaRPr lang="en-US" sz="2600" b="1" dirty="0">
              <a:solidFill>
                <a:prstClr val="black"/>
              </a:solidFill>
            </a:endParaRPr>
          </a:p>
          <a:p>
            <a:pPr algn="just"/>
            <a:r>
              <a:rPr lang="ar-EG" sz="2600" b="1" dirty="0">
                <a:solidFill>
                  <a:prstClr val="black"/>
                </a:solidFill>
              </a:rPr>
              <a:t>حق الحصول على الأرباح الثابتة سواء ربحت الشركة أو خسرت .</a:t>
            </a:r>
            <a:endParaRPr lang="en-US" sz="2600" b="1" dirty="0">
              <a:solidFill>
                <a:prstClr val="black"/>
              </a:solidFill>
            </a:endParaRPr>
          </a:p>
          <a:p>
            <a:pPr algn="just"/>
            <a:r>
              <a:rPr lang="ar-EG" sz="2600" b="1" dirty="0">
                <a:solidFill>
                  <a:prstClr val="black"/>
                </a:solidFill>
              </a:rPr>
              <a:t> حق استعادة قيمة السهم كاملة عند تصفية الشركة . </a:t>
            </a:r>
            <a:endParaRPr lang="en-US" sz="2600" b="1" dirty="0">
              <a:solidFill>
                <a:prstClr val="black"/>
              </a:solidFill>
            </a:endParaRPr>
          </a:p>
          <a:p>
            <a:pPr algn="just"/>
            <a:r>
              <a:rPr lang="ar-EG" sz="2600" b="1" dirty="0">
                <a:solidFill>
                  <a:srgbClr val="FF0000"/>
                </a:solidFill>
              </a:rPr>
              <a:t>ج-</a:t>
            </a:r>
            <a:r>
              <a:rPr lang="ar-EG" sz="2600" b="1" dirty="0">
                <a:solidFill>
                  <a:prstClr val="black"/>
                </a:solidFill>
              </a:rPr>
              <a:t> حق منع صاحب السهم الممتاز أكثر من صوت في الجمعية العمومية . وهذا النوع من الأسهم لا يجوز إصداره في نظر الشريعة الإسلامية لأنه يتضمن الربا ويتنافى مع العدل الذي أمر به الإسلام .</a:t>
            </a:r>
            <a:endParaRPr lang="en-US" sz="26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18</a:t>
            </a:fld>
            <a:endParaRPr lang="ar-SA">
              <a:solidFill>
                <a:prstClr val="black">
                  <a:tint val="75000"/>
                </a:prstClr>
              </a:solidFill>
            </a:endParaRPr>
          </a:p>
        </p:txBody>
      </p:sp>
    </p:spTree>
    <p:extLst>
      <p:ext uri="{BB962C8B-B14F-4D97-AF65-F5344CB8AC3E}">
        <p14:creationId xmlns:p14="http://schemas.microsoft.com/office/powerpoint/2010/main" val="3794750064"/>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7504" y="476672"/>
            <a:ext cx="8892480" cy="5693866"/>
          </a:xfrm>
          <a:prstGeom prst="rect">
            <a:avLst/>
          </a:prstGeom>
        </p:spPr>
        <p:txBody>
          <a:bodyPr wrap="square">
            <a:spAutoFit/>
          </a:bodyPr>
          <a:lstStyle/>
          <a:p>
            <a:pPr algn="just"/>
            <a:r>
              <a:rPr lang="ar-EG" sz="2600" b="1" dirty="0">
                <a:solidFill>
                  <a:srgbClr val="FF0000"/>
                </a:solidFill>
              </a:rPr>
              <a:t>التقسيم الرابع : </a:t>
            </a:r>
            <a:r>
              <a:rPr lang="ar-EG" sz="2600" b="1" dirty="0">
                <a:solidFill>
                  <a:prstClr val="black"/>
                </a:solidFill>
              </a:rPr>
              <a:t>وتنقسم من حيث استرداد قيمتها الاسمية قبل انقضاء الشركة وعدم الاسترداد إلى : </a:t>
            </a:r>
            <a:endParaRPr lang="en-US" sz="2600" b="1" dirty="0">
              <a:solidFill>
                <a:prstClr val="black"/>
              </a:solidFill>
            </a:endParaRPr>
          </a:p>
          <a:p>
            <a:pPr marL="82550" indent="-82550" algn="just">
              <a:buClr>
                <a:srgbClr val="FF0000"/>
              </a:buClr>
              <a:buFont typeface="+mj-lt"/>
              <a:buAutoNum type="arabicPeriod"/>
            </a:pPr>
            <a:r>
              <a:rPr lang="ar-EG" sz="2600" b="1" dirty="0">
                <a:solidFill>
                  <a:srgbClr val="FF0000"/>
                </a:solidFill>
              </a:rPr>
              <a:t>أسهم رأس المال : </a:t>
            </a:r>
            <a:r>
              <a:rPr lang="ar-EG" sz="2600" b="1" dirty="0">
                <a:solidFill>
                  <a:prstClr val="black"/>
                </a:solidFill>
              </a:rPr>
              <a:t>وهي </a:t>
            </a:r>
            <a:r>
              <a:rPr lang="ar-SA" sz="2600" b="1" dirty="0">
                <a:solidFill>
                  <a:prstClr val="black"/>
                </a:solidFill>
              </a:rPr>
              <a:t>التي </a:t>
            </a:r>
            <a:r>
              <a:rPr lang="ar-EG" sz="2600" b="1" dirty="0">
                <a:solidFill>
                  <a:prstClr val="black"/>
                </a:solidFill>
              </a:rPr>
              <a:t>لا </a:t>
            </a:r>
            <a:r>
              <a:rPr lang="ar-EG" sz="2600" b="1" dirty="0">
                <a:solidFill>
                  <a:prstClr val="black"/>
                </a:solidFill>
              </a:rPr>
              <a:t>يجوز لصاحبها استرداد قيمتها من الشركة ما دامت الشركة قائمة . وهذا هو الأصل بالنسبة لجميع الأسهم كما نص القانون : لأن ذلك يؤدى الى انخفاض رأس المال وفيه اضعاف حقوق دائني الشركة . </a:t>
            </a:r>
            <a:endParaRPr lang="en-US" sz="2600" b="1" dirty="0">
              <a:solidFill>
                <a:prstClr val="black"/>
              </a:solidFill>
            </a:endParaRPr>
          </a:p>
          <a:p>
            <a:pPr marL="82550" indent="-82550" algn="just">
              <a:buClr>
                <a:srgbClr val="FF0000"/>
              </a:buClr>
              <a:buFont typeface="+mj-lt"/>
              <a:buAutoNum type="arabicPeriod"/>
            </a:pPr>
            <a:r>
              <a:rPr lang="ar-EG" sz="2600" b="1" dirty="0">
                <a:solidFill>
                  <a:prstClr val="black"/>
                </a:solidFill>
              </a:rPr>
              <a:t> </a:t>
            </a:r>
            <a:r>
              <a:rPr lang="ar-EG" sz="2600" b="1" dirty="0">
                <a:solidFill>
                  <a:srgbClr val="FF0000"/>
                </a:solidFill>
              </a:rPr>
              <a:t>أسهم تمتع : </a:t>
            </a:r>
            <a:r>
              <a:rPr lang="ar-EG" sz="2600" b="1" dirty="0">
                <a:solidFill>
                  <a:prstClr val="black"/>
                </a:solidFill>
              </a:rPr>
              <a:t>وهي التي تستهلكها الشركة بأن ترد الشركة قيمتها إلى المساهم قبل انقضاء الشركة ويبقي صاحبها شريكا له حق الحصول على الأرباح والتصويت في الجمعية العمومية ويطلق على هذه العملية ( استهلاك الاسهم ) .</a:t>
            </a:r>
            <a:endParaRPr lang="en-US" sz="2600" b="1" dirty="0">
              <a:solidFill>
                <a:prstClr val="black"/>
              </a:solidFill>
            </a:endParaRPr>
          </a:p>
          <a:p>
            <a:pPr algn="just"/>
            <a:r>
              <a:rPr lang="ar-EG" sz="2600" b="1" dirty="0">
                <a:solidFill>
                  <a:prstClr val="black"/>
                </a:solidFill>
              </a:rPr>
              <a:t>وتلجأ الشركات إلى استهلاك الأسهم قبل انقضاء الشركة في حالة ما أذا كانت الشركة مما تهلك تدريجيا كشركة التنقيب عن البترول فإن انتهاء عملياتها سيؤدي في نفس الوقت إلى استهلاك آلاتها ومعداتها بحيث لا يمكن الحصول على المبالغ الكافية لسداد القيمة الاسمية للأسهم عند انقضاء الشركة . ولذا تعمد هذه الشركة إلى رد القيمة الاسمية أثناء وجودها من الأرباح والاحتياطات في كل سنة بطريقة القرعة بحيث يحصل المساهم على قيمة سهمه الاسمية ويمنح بدلا منه سهم تمتع . </a:t>
            </a:r>
            <a:endParaRPr lang="en-US" sz="26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19</a:t>
            </a:fld>
            <a:endParaRPr lang="ar-SA">
              <a:solidFill>
                <a:prstClr val="black">
                  <a:tint val="75000"/>
                </a:prstClr>
              </a:solidFill>
            </a:endParaRPr>
          </a:p>
        </p:txBody>
      </p:sp>
    </p:spTree>
    <p:extLst>
      <p:ext uri="{BB962C8B-B14F-4D97-AF65-F5344CB8AC3E}">
        <p14:creationId xmlns:p14="http://schemas.microsoft.com/office/powerpoint/2010/main" val="890958146"/>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7504" y="58847"/>
            <a:ext cx="9036496" cy="6740307"/>
          </a:xfrm>
          <a:prstGeom prst="rect">
            <a:avLst/>
          </a:prstGeom>
        </p:spPr>
        <p:txBody>
          <a:bodyPr wrap="square">
            <a:spAutoFit/>
          </a:bodyPr>
          <a:lstStyle/>
          <a:p>
            <a:pPr algn="just"/>
            <a:r>
              <a:rPr lang="ar-EG" sz="2400" b="1" dirty="0">
                <a:solidFill>
                  <a:prstClr val="black"/>
                </a:solidFill>
              </a:rPr>
              <a:t>وهذا النوع من الأسهم لا يجوز إصداره لأن الشريك بعد أن يسترد قيمة أسهمه لا يعتبر شريكا ولا يستحق المشاركة في الارباح لأن الربح في الشركات يستحق بأحد أسباب ثلاثة : وهي المال والعمل والضمان ولا يوجد أي سبب منها في صاحب سهم التمتع . </a:t>
            </a:r>
            <a:endParaRPr lang="en-US" sz="2400" b="1" dirty="0">
              <a:solidFill>
                <a:prstClr val="black"/>
              </a:solidFill>
            </a:endParaRPr>
          </a:p>
          <a:p>
            <a:pPr algn="just"/>
            <a:r>
              <a:rPr lang="ar-EG" sz="2400" b="1" u="sng" dirty="0">
                <a:solidFill>
                  <a:srgbClr val="FF0000"/>
                </a:solidFill>
              </a:rPr>
              <a:t>د- حقوق السهم في الشركات المساهمة : </a:t>
            </a:r>
            <a:endParaRPr lang="en-US" sz="2400" b="1" u="sng" dirty="0">
              <a:solidFill>
                <a:srgbClr val="FF0000"/>
              </a:solidFill>
            </a:endParaRPr>
          </a:p>
          <a:p>
            <a:pPr algn="just"/>
            <a:r>
              <a:rPr lang="ar-EG" sz="2400" b="1" dirty="0">
                <a:solidFill>
                  <a:srgbClr val="FF0000"/>
                </a:solidFill>
              </a:rPr>
              <a:t>السهم يعطي صاحبة حقوقا أساسية وهي : </a:t>
            </a:r>
            <a:endParaRPr lang="en-US" sz="2400" b="1" dirty="0">
              <a:solidFill>
                <a:srgbClr val="FF0000"/>
              </a:solidFill>
            </a:endParaRPr>
          </a:p>
          <a:p>
            <a:pPr marL="457200" indent="-457200" algn="just">
              <a:buClr>
                <a:srgbClr val="FF0000"/>
              </a:buClr>
              <a:buFont typeface="+mj-lt"/>
              <a:buAutoNum type="arabicPeriod"/>
            </a:pPr>
            <a:r>
              <a:rPr lang="ar-EG" sz="2400" b="1" dirty="0">
                <a:solidFill>
                  <a:prstClr val="black"/>
                </a:solidFill>
              </a:rPr>
              <a:t>حق المساهم في البقاء في الشركة فلا يجوز فصله منها ولا نزع ملكيته لأسهمه إلا برضاه .</a:t>
            </a:r>
            <a:endParaRPr lang="en-US" sz="2400" b="1" dirty="0">
              <a:solidFill>
                <a:prstClr val="black"/>
              </a:solidFill>
            </a:endParaRPr>
          </a:p>
          <a:p>
            <a:pPr marL="457200" indent="-457200" algn="just">
              <a:buClr>
                <a:srgbClr val="FF0000"/>
              </a:buClr>
              <a:buFont typeface="+mj-lt"/>
              <a:buAutoNum type="arabicPeriod"/>
            </a:pPr>
            <a:r>
              <a:rPr lang="ar-EG" sz="2400" b="1" dirty="0">
                <a:solidFill>
                  <a:prstClr val="black"/>
                </a:solidFill>
              </a:rPr>
              <a:t>حق التصويت في الجمعية العمومية للشركة بصوت واحد للسهم ويجوز أن يحدد نظام الشركة حدا أقصي لعدد الاصوات التي يستحقها من يحوز عدة أسهم كما يكون للسهم الممتاز أكثر من صوت .</a:t>
            </a:r>
            <a:endParaRPr lang="en-US" sz="2400" b="1" dirty="0">
              <a:solidFill>
                <a:prstClr val="black"/>
              </a:solidFill>
            </a:endParaRPr>
          </a:p>
          <a:p>
            <a:pPr marL="457200" indent="-457200" algn="just">
              <a:buClr>
                <a:srgbClr val="FF0000"/>
              </a:buClr>
              <a:buFont typeface="+mj-lt"/>
              <a:buAutoNum type="arabicPeriod"/>
            </a:pPr>
            <a:r>
              <a:rPr lang="ar-EG" sz="2400" b="1" dirty="0">
                <a:solidFill>
                  <a:prstClr val="black"/>
                </a:solidFill>
              </a:rPr>
              <a:t>حق المساهم في الحصول على الارباح والاحتياطات .</a:t>
            </a:r>
            <a:endParaRPr lang="en-US" sz="2400" b="1" dirty="0">
              <a:solidFill>
                <a:prstClr val="black"/>
              </a:solidFill>
            </a:endParaRPr>
          </a:p>
          <a:p>
            <a:pPr marL="457200" indent="-457200" algn="just">
              <a:buClr>
                <a:srgbClr val="FF0000"/>
              </a:buClr>
              <a:buFont typeface="+mj-lt"/>
              <a:buAutoNum type="arabicPeriod"/>
            </a:pPr>
            <a:r>
              <a:rPr lang="ar-EG" sz="2400" b="1" dirty="0">
                <a:solidFill>
                  <a:prstClr val="black"/>
                </a:solidFill>
              </a:rPr>
              <a:t>حقه في التصرف بالأسهم بالتنازل عنها بالبيع أو الهبة أو غير ذلك لأنها قابلة للتداول .</a:t>
            </a:r>
            <a:endParaRPr lang="en-US" sz="2400" b="1" dirty="0">
              <a:solidFill>
                <a:prstClr val="black"/>
              </a:solidFill>
            </a:endParaRPr>
          </a:p>
          <a:p>
            <a:pPr marL="457200" indent="-457200" algn="just">
              <a:buClr>
                <a:srgbClr val="FF0000"/>
              </a:buClr>
              <a:buFont typeface="+mj-lt"/>
              <a:buAutoNum type="arabicPeriod"/>
            </a:pPr>
            <a:r>
              <a:rPr lang="ar-EG" sz="2400" b="1" dirty="0">
                <a:solidFill>
                  <a:prstClr val="black"/>
                </a:solidFill>
              </a:rPr>
              <a:t>حقه في مراقبة أعمال الشركة بمراجعة ميزانيتها وحساب أرباحها وخسائرها وغير ذلك </a:t>
            </a:r>
            <a:endParaRPr lang="en-US" sz="2400" b="1" dirty="0">
              <a:solidFill>
                <a:prstClr val="black"/>
              </a:solidFill>
            </a:endParaRPr>
          </a:p>
          <a:p>
            <a:pPr marL="457200" indent="-457200" algn="just">
              <a:buClr>
                <a:srgbClr val="FF0000"/>
              </a:buClr>
              <a:buFont typeface="+mj-lt"/>
              <a:buAutoNum type="arabicPeriod"/>
            </a:pPr>
            <a:r>
              <a:rPr lang="ar-EG" sz="2400" b="1" dirty="0">
                <a:solidFill>
                  <a:prstClr val="black"/>
                </a:solidFill>
              </a:rPr>
              <a:t>حقه في رفع دعوى المسؤولية على أعضاء مجلس بسبب أخطائهم .</a:t>
            </a:r>
            <a:endParaRPr lang="en-US" sz="2400" b="1" dirty="0">
              <a:solidFill>
                <a:prstClr val="black"/>
              </a:solidFill>
            </a:endParaRPr>
          </a:p>
          <a:p>
            <a:pPr marL="457200" indent="-457200" algn="just">
              <a:buClr>
                <a:srgbClr val="FF0000"/>
              </a:buClr>
              <a:buFont typeface="+mj-lt"/>
              <a:buAutoNum type="arabicPeriod"/>
            </a:pPr>
            <a:r>
              <a:rPr lang="ar-EG" sz="2400" b="1" dirty="0">
                <a:solidFill>
                  <a:prstClr val="black"/>
                </a:solidFill>
              </a:rPr>
              <a:t>حقه في الأولوية في الاكتئاب أذا قررت الشركة زيادة رأس مالها وطرح أسهم جديدة .</a:t>
            </a:r>
            <a:endParaRPr lang="en-US" sz="2400" b="1" dirty="0">
              <a:solidFill>
                <a:prstClr val="black"/>
              </a:solidFill>
            </a:endParaRPr>
          </a:p>
          <a:p>
            <a:pPr marL="457200" indent="-457200" algn="just">
              <a:buClr>
                <a:srgbClr val="FF0000"/>
              </a:buClr>
              <a:buFont typeface="+mj-lt"/>
              <a:buAutoNum type="arabicPeriod"/>
            </a:pPr>
            <a:r>
              <a:rPr lang="ar-EG" sz="2400" b="1" dirty="0">
                <a:solidFill>
                  <a:prstClr val="black"/>
                </a:solidFill>
              </a:rPr>
              <a:t>حقه في الحصول على نصيبه من موجودات الشركة عند تصفيتها .</a:t>
            </a:r>
            <a:endParaRPr lang="en-US" sz="24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20</a:t>
            </a:fld>
            <a:endParaRPr lang="ar-SA">
              <a:solidFill>
                <a:prstClr val="black">
                  <a:tint val="75000"/>
                </a:prstClr>
              </a:solidFill>
            </a:endParaRPr>
          </a:p>
        </p:txBody>
      </p:sp>
    </p:spTree>
    <p:extLst>
      <p:ext uri="{BB962C8B-B14F-4D97-AF65-F5344CB8AC3E}">
        <p14:creationId xmlns:p14="http://schemas.microsoft.com/office/powerpoint/2010/main" val="2265986854"/>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116632"/>
            <a:ext cx="8748464" cy="5693866"/>
          </a:xfrm>
          <a:prstGeom prst="rect">
            <a:avLst/>
          </a:prstGeom>
        </p:spPr>
        <p:txBody>
          <a:bodyPr wrap="square">
            <a:spAutoFit/>
          </a:bodyPr>
          <a:lstStyle/>
          <a:p>
            <a:pPr algn="just"/>
            <a:r>
              <a:rPr lang="ar-EG" sz="2800" b="1" u="sng" dirty="0">
                <a:solidFill>
                  <a:srgbClr val="FF0000"/>
                </a:solidFill>
              </a:rPr>
              <a:t>ثانيا : حكم التعامل بالأسهم في نظر الشريعة الإسلامية </a:t>
            </a:r>
            <a:endParaRPr lang="en-US" sz="2800" b="1" u="sng" dirty="0">
              <a:solidFill>
                <a:srgbClr val="FF0000"/>
              </a:solidFill>
            </a:endParaRPr>
          </a:p>
          <a:p>
            <a:pPr algn="just"/>
            <a:r>
              <a:rPr lang="ar-EG" sz="2800" b="1" dirty="0">
                <a:solidFill>
                  <a:prstClr val="black"/>
                </a:solidFill>
              </a:rPr>
              <a:t>اختلاف العلماء المعاصرون في التعامل بالأسهم الصادرة من الشركات المساهمة تبعا للاختلاف في حكم جواز تللك الشركات على النحو التالي :</a:t>
            </a:r>
            <a:endParaRPr lang="en-US" sz="2800" b="1" dirty="0">
              <a:solidFill>
                <a:prstClr val="black"/>
              </a:solidFill>
            </a:endParaRPr>
          </a:p>
          <a:p>
            <a:pPr algn="just"/>
            <a:r>
              <a:rPr lang="ar-EG" sz="2800" b="1" dirty="0">
                <a:solidFill>
                  <a:srgbClr val="FF0000"/>
                </a:solidFill>
              </a:rPr>
              <a:t>القول الأول : </a:t>
            </a:r>
            <a:r>
              <a:rPr lang="ar-EG" sz="2800" b="1" dirty="0">
                <a:solidFill>
                  <a:prstClr val="black"/>
                </a:solidFill>
              </a:rPr>
              <a:t>ذهب غالبية العلماء المعاصرين ومنهم الشيخ محمود شلتوت والشيخ على الخفيف والشيخ محمد أبو زهرة والدكتور محمد يوسف موسي إلى إباحة الأسهم؛ لأن الأصل في المعاملات الإباحة وهي لا تتعارض مع الشريعة الإسلامية وتتوافر فيها الشروط الشرعية كما قال الدكتور محمد يوسف موسي : (( ولا ريب المساهمة في الشركات بملكية عدد من أسهمها لتوافر الشروط الشرعية فيها لصحتها؛ ولأن لها حصتها من الربح, وعليها نصيبها من الخسارة, فالربح يستحق تارة بالعمل , وتارة بالمال ,ولا شيء من أمر الربا وشبهته في هذه العملية )) .  وقال الشيخ شلتوت: ((الأسهم من الشركات التي أباحها الإسلام باسم المضاربة , وهي التي تتبع الأسهم فيها ربح الشركة وخسارتها )).</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21</a:t>
            </a:fld>
            <a:endParaRPr lang="ar-SA">
              <a:solidFill>
                <a:prstClr val="black">
                  <a:tint val="75000"/>
                </a:prstClr>
              </a:solidFill>
            </a:endParaRPr>
          </a:p>
        </p:txBody>
      </p:sp>
    </p:spTree>
    <p:extLst>
      <p:ext uri="{BB962C8B-B14F-4D97-AF65-F5344CB8AC3E}">
        <p14:creationId xmlns:p14="http://schemas.microsoft.com/office/powerpoint/2010/main" val="4063768664"/>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7504" y="188640"/>
            <a:ext cx="8748464" cy="6124754"/>
          </a:xfrm>
          <a:prstGeom prst="rect">
            <a:avLst/>
          </a:prstGeom>
        </p:spPr>
        <p:txBody>
          <a:bodyPr wrap="square">
            <a:spAutoFit/>
          </a:bodyPr>
          <a:lstStyle/>
          <a:p>
            <a:pPr algn="just"/>
            <a:r>
              <a:rPr lang="ar-EG" sz="2800" b="1" dirty="0">
                <a:solidFill>
                  <a:srgbClr val="FF0000"/>
                </a:solidFill>
              </a:rPr>
              <a:t>والقول الثاني : </a:t>
            </a:r>
            <a:r>
              <a:rPr lang="ar-EG" sz="2800" b="1" dirty="0">
                <a:solidFill>
                  <a:prstClr val="black"/>
                </a:solidFill>
              </a:rPr>
              <a:t>ذهب بعض العلماء المعاصرين ومنهم الشيخ تقي الدين النبهاني إلى تحريم التعامل بالأسهم مطلقا من غير تفريق بين أنواعها .لأن السهم يمثل حصة من موجودات شركة باطلة شرعا, ووجه بطلانها أن هذه الشركة من الشركات الرأسمالية التي تتفق مع الإسلام وقواعد الشركات في الفقه الإسلامي , لأمرين : </a:t>
            </a:r>
            <a:endParaRPr lang="en-US" sz="2800" b="1" dirty="0">
              <a:solidFill>
                <a:prstClr val="black"/>
              </a:solidFill>
            </a:endParaRPr>
          </a:p>
          <a:p>
            <a:pPr algn="just"/>
            <a:r>
              <a:rPr lang="ar-EG" sz="2800" b="1" dirty="0">
                <a:solidFill>
                  <a:srgbClr val="FF0000"/>
                </a:solidFill>
              </a:rPr>
              <a:t>الأول: </a:t>
            </a:r>
            <a:r>
              <a:rPr lang="ar-EG" sz="2800" b="1" dirty="0">
                <a:solidFill>
                  <a:prstClr val="black"/>
                </a:solidFill>
              </a:rPr>
              <a:t>عدم توفر أركان عقد الشركة فيها من إيجاب وقبول , فالشركة المساهمة تصرف بإرادة منفردة, إذ يكفي الشخص أن يشتري الأسهم ليصبح شريكا رضي باقي الشركاء أم لا .</a:t>
            </a:r>
            <a:endParaRPr lang="en-US" sz="2800" b="1" dirty="0">
              <a:solidFill>
                <a:prstClr val="black"/>
              </a:solidFill>
            </a:endParaRPr>
          </a:p>
          <a:p>
            <a:pPr algn="just"/>
            <a:r>
              <a:rPr lang="ar-EG" sz="2800" b="1" dirty="0">
                <a:solidFill>
                  <a:srgbClr val="FF0000"/>
                </a:solidFill>
              </a:rPr>
              <a:t>والثاني: </a:t>
            </a:r>
            <a:r>
              <a:rPr lang="ar-EG" sz="2800" b="1" dirty="0">
                <a:solidFill>
                  <a:prstClr val="black"/>
                </a:solidFill>
              </a:rPr>
              <a:t>عدم تحقيق العنصر الشخصي في شركة المساهمة, فالشركة في الإسلام يشترط فيها وجود البدن, أي  وجود الشخص المتصرف, فإذا لم يوجد كانت الشركة غير صحيحة . وشركة المساهمة لا يوجد فيها بدن مطلقا . بل تتعمد إبعاد العنصر الشخصي من الشركة، ولا تجعل له أي اعتبار ، لأن عقد شركة المساهمة عقد بين أموال فحسب ، ولا وجود للعنصر الشخصي فيها .</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22</a:t>
            </a:fld>
            <a:endParaRPr lang="ar-SA">
              <a:solidFill>
                <a:prstClr val="black">
                  <a:tint val="75000"/>
                </a:prstClr>
              </a:solidFill>
            </a:endParaRPr>
          </a:p>
        </p:txBody>
      </p:sp>
    </p:spTree>
    <p:extLst>
      <p:ext uri="{BB962C8B-B14F-4D97-AF65-F5344CB8AC3E}">
        <p14:creationId xmlns:p14="http://schemas.microsoft.com/office/powerpoint/2010/main" val="3890327716"/>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332656"/>
            <a:ext cx="8748464" cy="5693866"/>
          </a:xfrm>
          <a:prstGeom prst="rect">
            <a:avLst/>
          </a:prstGeom>
        </p:spPr>
        <p:txBody>
          <a:bodyPr wrap="square">
            <a:spAutoFit/>
          </a:bodyPr>
          <a:lstStyle/>
          <a:p>
            <a:pPr algn="just"/>
            <a:r>
              <a:rPr lang="ar-EG" sz="2800" b="1" dirty="0">
                <a:solidFill>
                  <a:prstClr val="black"/>
                </a:solidFill>
              </a:rPr>
              <a:t>وبالنظر في قول المبيح نجد أنه قد أطلق القول في جواز التعامل بالأسهم دون التفريق بين أنوعها ومصدرها، والأولى أن يقيد هذا بعدة قيود. لأن بعض أنواع الأسهم دخلها الربا وبعضها تصدر من شركات ذات أغراض غير مشروعة كشركات إنتاج الخمور، وشركات إنشاء البنوك الربوية وغير ذلك .</a:t>
            </a:r>
            <a:endParaRPr lang="en-US" sz="2800" b="1" dirty="0">
              <a:solidFill>
                <a:prstClr val="black"/>
              </a:solidFill>
            </a:endParaRPr>
          </a:p>
          <a:p>
            <a:pPr algn="just"/>
            <a:r>
              <a:rPr lang="ar-EG" sz="2800" b="1" dirty="0">
                <a:solidFill>
                  <a:prstClr val="black"/>
                </a:solidFill>
              </a:rPr>
              <a:t>وأما قول المحرم فلا يصح أصلا، لأن أركان الشركة من إيجاب وقبول متوفرة في شركة المساهمة ، فالإيجاب  يتمثل في طرح الشركة أسهمها للاكتئاب، والقبول يتمثل في إقدام المساهم على شراء الأسهم . وأما العنصر الشخصي فهو متحقق في شركة المساهمة؛ لأن المساهمين يختارون من بينهم مجلس إدارة ينوب عنهم في إدارة الشركة والإشراف على أعمالها. هذا بالإضافة إلى أن وجود البدن ليس شرطا في بعض الشركات في الفقه الإسلامي كما في المضاربة، فإن صاحب المال لا يشارك ببدنه في أعمال الشركة، والشركة المساهمة أقرب ما تكون إلى شركة المضاربة. </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23</a:t>
            </a:fld>
            <a:endParaRPr lang="ar-SA">
              <a:solidFill>
                <a:prstClr val="black">
                  <a:tint val="75000"/>
                </a:prstClr>
              </a:solidFill>
            </a:endParaRPr>
          </a:p>
        </p:txBody>
      </p:sp>
    </p:spTree>
    <p:extLst>
      <p:ext uri="{BB962C8B-B14F-4D97-AF65-F5344CB8AC3E}">
        <p14:creationId xmlns:p14="http://schemas.microsoft.com/office/powerpoint/2010/main" val="3829195225"/>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7504" y="133082"/>
            <a:ext cx="9016156" cy="6986528"/>
          </a:xfrm>
          <a:prstGeom prst="rect">
            <a:avLst/>
          </a:prstGeom>
        </p:spPr>
        <p:txBody>
          <a:bodyPr wrap="square">
            <a:spAutoFit/>
          </a:bodyPr>
          <a:lstStyle/>
          <a:p>
            <a:pPr algn="just"/>
            <a:r>
              <a:rPr lang="ar-EG" sz="2800" b="1" dirty="0">
                <a:solidFill>
                  <a:srgbClr val="FF0000"/>
                </a:solidFill>
              </a:rPr>
              <a:t>ضوابط التعامل بالأسهم :</a:t>
            </a:r>
            <a:endParaRPr lang="en-US" sz="2800" b="1" dirty="0">
              <a:solidFill>
                <a:srgbClr val="FF0000"/>
              </a:solidFill>
            </a:endParaRPr>
          </a:p>
          <a:p>
            <a:pPr algn="just"/>
            <a:r>
              <a:rPr lang="ar-EG" sz="2800" b="1" dirty="0">
                <a:solidFill>
                  <a:prstClr val="black"/>
                </a:solidFill>
              </a:rPr>
              <a:t>بناء على ما سبق من بيان أنواع الأسهم وعرض آراء العلماء في التعامل بها نقول : أن التعامل بالأسهم جائز في حدود الضوابط التالية :  </a:t>
            </a:r>
            <a:endParaRPr lang="en-US" sz="2800" b="1" dirty="0">
              <a:solidFill>
                <a:prstClr val="black"/>
              </a:solidFill>
            </a:endParaRPr>
          </a:p>
          <a:p>
            <a:pPr algn="just"/>
            <a:r>
              <a:rPr lang="ar-EG" sz="2800" b="1" dirty="0">
                <a:solidFill>
                  <a:srgbClr val="FF0000"/>
                </a:solidFill>
              </a:rPr>
              <a:t>الضابط الأول : </a:t>
            </a:r>
            <a:r>
              <a:rPr lang="ar-EG" sz="2800" b="1" dirty="0">
                <a:solidFill>
                  <a:prstClr val="black"/>
                </a:solidFill>
              </a:rPr>
              <a:t>أن تكون الأسهم صادرة من شركات ذات أغراض مشروعة، بأن يكون موضوع نشاطها حلالا مباحا مثل الشركات الإنتاجية للسلع والخدمات كشركة الكهرباء وشركة الأدوية وغير ذلك. أما إذا كان موضوع نشاطها محرما كشركات إنتاج الخمور، أو شركات إنشاء البنوك الربوية، فلا يجوز امتلاك شيء من أسهمها وتداوله بين المسلمين كما تحرم أرباحها، لأن شراء الأسهم من تلك الشركة من باب المشاركة في الإثم والعدوان. </a:t>
            </a:r>
            <a:endParaRPr lang="en-US" sz="2800" b="1" dirty="0">
              <a:solidFill>
                <a:prstClr val="black"/>
              </a:solidFill>
            </a:endParaRPr>
          </a:p>
          <a:p>
            <a:pPr algn="just"/>
            <a:r>
              <a:rPr lang="ar-EG" sz="2800" b="1" dirty="0">
                <a:solidFill>
                  <a:prstClr val="black"/>
                </a:solidFill>
              </a:rPr>
              <a:t>وقد تكون الشركة المساهمة ذات أغراض مشروعة، وموضوع نشاطها حلالا، وتؤدي خدمات عامة للاقتصاد، لكنها تتعامل مع البنوك الربوية بالفائدة ، فتضع أموالها في تلك البنوك، وتتقاضي عليها فوائد ربوية تدخل في مواردها أو أرباحها، كما تقترض في بعض الحالات ما تحتاج إليه من تلك البنوك لقاء فائدة تدفعها، وتدخل تلك القروض في إنتاج ما تنتجه والربح الذي تحققه، فالربا يدخل في بعض أعمالها أخذا وإعطاء. فهل يجوز التعامل بأسهم تلك الشركات ؟</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24</a:t>
            </a:fld>
            <a:endParaRPr lang="ar-SA">
              <a:solidFill>
                <a:prstClr val="black">
                  <a:tint val="75000"/>
                </a:prstClr>
              </a:solidFill>
            </a:endParaRPr>
          </a:p>
        </p:txBody>
      </p:sp>
    </p:spTree>
    <p:extLst>
      <p:ext uri="{BB962C8B-B14F-4D97-AF65-F5344CB8AC3E}">
        <p14:creationId xmlns:p14="http://schemas.microsoft.com/office/powerpoint/2010/main" val="1327858958"/>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7504" y="260648"/>
            <a:ext cx="8892480" cy="6093976"/>
          </a:xfrm>
          <a:prstGeom prst="rect">
            <a:avLst/>
          </a:prstGeom>
        </p:spPr>
        <p:txBody>
          <a:bodyPr wrap="square">
            <a:spAutoFit/>
          </a:bodyPr>
          <a:lstStyle/>
          <a:p>
            <a:pPr algn="just"/>
            <a:r>
              <a:rPr lang="ar-EG" sz="2600" b="1" dirty="0">
                <a:solidFill>
                  <a:prstClr val="black"/>
                </a:solidFill>
              </a:rPr>
              <a:t>الأصل عدم جواز التعامل مع هذه الشركات بشراء أسهمها. فقد كره العلماء مشاركة غير المسلم؛ لأن أمواله لا تخلو من الربا. فقد روي عن ابن عباس </a:t>
            </a:r>
            <a:endParaRPr lang="en-US" sz="2600" b="1" dirty="0">
              <a:solidFill>
                <a:prstClr val="black"/>
              </a:solidFill>
            </a:endParaRPr>
          </a:p>
          <a:p>
            <a:pPr algn="just"/>
            <a:r>
              <a:rPr lang="ar-EG" sz="2600" b="1" dirty="0">
                <a:solidFill>
                  <a:prstClr val="black"/>
                </a:solidFill>
              </a:rPr>
              <a:t>أنه قال: (( لا تشاركن يهوديا ،ولا نصرانيا ولا مجوسيا، قال: لم؟ ( سأله من سمعه ) قال : لأنهم يربون والربا لا يحل )). فإذا كان هذا شأن غير المسلم، فإن المسلم المخاطب بأصول الشريعة وفروعها أعظم شأنا، وأولي بالحكم إذا كان يتعامل بالربا فلا تجوز مشاركته، ولا شراء الأسهم من الشركة التي يديرها ويشرف عليها . </a:t>
            </a:r>
            <a:endParaRPr lang="en-US" sz="2600" b="1" dirty="0">
              <a:solidFill>
                <a:prstClr val="black"/>
              </a:solidFill>
            </a:endParaRPr>
          </a:p>
          <a:p>
            <a:pPr algn="just"/>
            <a:r>
              <a:rPr lang="ar-EG" sz="2600" b="1" dirty="0">
                <a:solidFill>
                  <a:prstClr val="black"/>
                </a:solidFill>
              </a:rPr>
              <a:t>واستثني الشيخ مصطفي أحمد </a:t>
            </a:r>
            <a:r>
              <a:rPr lang="ar-EG" sz="2600" b="1" dirty="0" err="1">
                <a:solidFill>
                  <a:prstClr val="black"/>
                </a:solidFill>
              </a:rPr>
              <a:t>الزرقا</a:t>
            </a:r>
            <a:r>
              <a:rPr lang="ar-EG" sz="2600" b="1" dirty="0">
                <a:solidFill>
                  <a:prstClr val="black"/>
                </a:solidFill>
              </a:rPr>
              <a:t> زمن معه في هيئة الرقابة الشرعية لمؤسسة الراجحي لأعمال الصرافة في المملكة العربية السعودية جواز التعامل مع الشركات الحيوية التي تؤدي خدمات عامة مثل الكهرباء والمواصلات بشراء أسهمها حيث جاء في الفتوى: (( لا ينبغي أن نحرم على الناس اقتناء أسهم هذه الشركات بصورة مطلقة، ولا أن نبيحها لهم بصورة مطلقة، بل نراعي ضرورة قيام هذه المؤسسات في المجتمعات ، ومنها المجتمعات الإسلامية وحاجة كثير من الناس إلى اقتناء أسهمها، ولا سيما الذين لا يجدون طريقا آخر لاستثمار مدخراتهم الصغيرة دون أن يجمدوها حتي تتأكل ، وفي الوقت نفسه يجب استبعاد العنصر الحرام من أرباح هذه الأسهم ...</a:t>
            </a:r>
            <a:endParaRPr lang="en-US" sz="26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25</a:t>
            </a:fld>
            <a:endParaRPr lang="ar-SA">
              <a:solidFill>
                <a:prstClr val="black">
                  <a:tint val="75000"/>
                </a:prstClr>
              </a:solidFill>
            </a:endParaRPr>
          </a:p>
        </p:txBody>
      </p:sp>
    </p:spTree>
    <p:extLst>
      <p:ext uri="{BB962C8B-B14F-4D97-AF65-F5344CB8AC3E}">
        <p14:creationId xmlns:p14="http://schemas.microsoft.com/office/powerpoint/2010/main" val="1232925243"/>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7504" y="116632"/>
            <a:ext cx="8820472" cy="6555641"/>
          </a:xfrm>
          <a:prstGeom prst="rect">
            <a:avLst/>
          </a:prstGeom>
        </p:spPr>
        <p:txBody>
          <a:bodyPr wrap="square">
            <a:spAutoFit/>
          </a:bodyPr>
          <a:lstStyle/>
          <a:p>
            <a:pPr algn="just"/>
            <a:r>
              <a:rPr lang="ar-EG" sz="2800" b="1" dirty="0">
                <a:solidFill>
                  <a:prstClr val="black"/>
                </a:solidFill>
              </a:rPr>
              <a:t>وذلك بأن يحسب مالك الأسهم بصورة دقيقة أو تقريبية جدا عند تعذر الحساب الدقيق ما دخل على عائدات كل سهم من العنصر الحرام في ربحه فيقرر مقداره من عائدات الأسهم ويوزعه على الفقراء دون أن ينتفع به أية منفعة، ولا أن يحتسبه من زكاته ولا يعتبره صدقة من خالص ماله، ولا أن يدفع به ضريبة حكومية، ولو كانت من الضرائب الجائرة الظالمة؛ لأن ذلك انتفاع بذلك العنصر الحرام من عائدات أسهمه.</a:t>
            </a:r>
            <a:endParaRPr lang="en-US" sz="2800" b="1" dirty="0">
              <a:solidFill>
                <a:prstClr val="black"/>
              </a:solidFill>
            </a:endParaRPr>
          </a:p>
          <a:p>
            <a:pPr algn="just"/>
            <a:r>
              <a:rPr lang="ar-EG" sz="2800" b="1" dirty="0">
                <a:solidFill>
                  <a:prstClr val="black"/>
                </a:solidFill>
              </a:rPr>
              <a:t>وإن حساب هذا العنصر ولا سيما بصورة تقريبية جدا قد أصبح ميسورا بالوسائل والأجهزة الحديثة والاستعانة بأهل الخبرة. وهذا يدخل في عموم البلوى، وبهذا نيسر على الناس، ونجنبهم الحرام دون أن نحرمهم من طريق استثماري لا يجدون بديلا له بسبب صغر مدخراتهم مع ملاحظة أن طريق المشاركات الصغيرة التجارية والمضاربة قد أصبح شديد الخطورة بسبب ندرة الأمانة – مع الاسف – في هذا الزمان، حيث أصبح الذي يضع ماله في يد غيره لاستثماره يدخل في مخاطرة كبيرة لفساد الذمم ويعرضه للتبخر، ولا سيما أيضا أن كثيرا من المدخرين الصغار أيتام وأرامل لا يستطيعون العمل بأنفسهم لأنفسهم. </a:t>
            </a:r>
            <a:endParaRPr lang="ar-SA"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26</a:t>
            </a:fld>
            <a:endParaRPr lang="ar-SA">
              <a:solidFill>
                <a:prstClr val="black">
                  <a:tint val="75000"/>
                </a:prstClr>
              </a:solidFill>
            </a:endParaRPr>
          </a:p>
        </p:txBody>
      </p:sp>
    </p:spTree>
    <p:extLst>
      <p:ext uri="{BB962C8B-B14F-4D97-AF65-F5344CB8AC3E}">
        <p14:creationId xmlns:p14="http://schemas.microsoft.com/office/powerpoint/2010/main" val="4087551877"/>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31056" y="404664"/>
            <a:ext cx="8568952" cy="5693866"/>
          </a:xfrm>
          <a:prstGeom prst="rect">
            <a:avLst/>
          </a:prstGeom>
        </p:spPr>
        <p:txBody>
          <a:bodyPr wrap="square">
            <a:spAutoFit/>
          </a:bodyPr>
          <a:lstStyle/>
          <a:p>
            <a:pPr algn="just"/>
            <a:r>
              <a:rPr lang="ar-EG" sz="2800" b="1" dirty="0">
                <a:solidFill>
                  <a:prstClr val="black"/>
                </a:solidFill>
              </a:rPr>
              <a:t>ولكن زمان حكمه. وقد قرر الفقهاء في مناسبات كثيرة أمورا استثنائية عللوها بفساد الزمان. هذا وفي حالة توافر شركات مساهمة تسد الحاجة وتلتزم بعدم التعامل بالربا أخذا وإعطاء يجب على المسلمين عدم التعامل مع الشركات الساهمة التي تقترض بالربا عند الحاجه وتودع أموالها بفائدة )).</a:t>
            </a:r>
            <a:endParaRPr lang="en-US" sz="2800" b="1" dirty="0">
              <a:solidFill>
                <a:prstClr val="black"/>
              </a:solidFill>
            </a:endParaRPr>
          </a:p>
          <a:p>
            <a:pPr algn="just"/>
            <a:r>
              <a:rPr lang="ar-EG" sz="2800" b="1" dirty="0">
                <a:solidFill>
                  <a:prstClr val="black"/>
                </a:solidFill>
              </a:rPr>
              <a:t> </a:t>
            </a:r>
            <a:r>
              <a:rPr lang="ar-EG" sz="2800" b="1" u="sng" dirty="0">
                <a:solidFill>
                  <a:srgbClr val="FF0000"/>
                </a:solidFill>
              </a:rPr>
              <a:t>تستخلص من هذه الفتوي عدة أمور:</a:t>
            </a:r>
            <a:endParaRPr lang="en-US" sz="2800" b="1" u="sng" dirty="0">
              <a:solidFill>
                <a:srgbClr val="FF0000"/>
              </a:solidFill>
            </a:endParaRPr>
          </a:p>
          <a:p>
            <a:pPr algn="just"/>
            <a:r>
              <a:rPr lang="ar-EG" sz="2800" b="1" dirty="0">
                <a:solidFill>
                  <a:srgbClr val="FF0000"/>
                </a:solidFill>
              </a:rPr>
              <a:t>الأول: </a:t>
            </a:r>
            <a:r>
              <a:rPr lang="ar-EG" sz="2800" b="1" dirty="0">
                <a:solidFill>
                  <a:prstClr val="black"/>
                </a:solidFill>
              </a:rPr>
              <a:t>إن هذه الفتوي خاصة بالشركات الحيوية التي تؤدى خدمات عامة للناس, ويقع الناس في حرج ومشقة نتيجة انهيارها ولا تعم جميع الشركات، ويؤكد هذا الدكتور عبد الله الكيلاني في رسالته حيث يقول: ((سألت الأستاذ </a:t>
            </a:r>
            <a:r>
              <a:rPr lang="ar-EG" sz="2800" b="1" dirty="0" err="1">
                <a:solidFill>
                  <a:prstClr val="black"/>
                </a:solidFill>
              </a:rPr>
              <a:t>الزرقا</a:t>
            </a:r>
            <a:r>
              <a:rPr lang="ar-EG" sz="2800" b="1" dirty="0">
                <a:solidFill>
                  <a:prstClr val="black"/>
                </a:solidFill>
              </a:rPr>
              <a:t> جول موضوع الشركات المساهمة هل هي على إطلاقها أو لا ؟ فأجاب بأن الشركة التي لا تؤمن مرفقا حيويا ضروريا أو حاجيا للمجتمع، وكانت تتعامل بالربا في ادخار أموالها فأفتي بحرمة الاكتتاب بأسهمها؛ لأنه لا يضر المجتمع انهيارها)). </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27</a:t>
            </a:fld>
            <a:endParaRPr lang="ar-SA">
              <a:solidFill>
                <a:prstClr val="black">
                  <a:tint val="75000"/>
                </a:prstClr>
              </a:solidFill>
            </a:endParaRPr>
          </a:p>
        </p:txBody>
      </p:sp>
    </p:spTree>
    <p:extLst>
      <p:ext uri="{BB962C8B-B14F-4D97-AF65-F5344CB8AC3E}">
        <p14:creationId xmlns:p14="http://schemas.microsoft.com/office/powerpoint/2010/main" val="1057767091"/>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116632"/>
            <a:ext cx="8676456" cy="6124754"/>
          </a:xfrm>
          <a:prstGeom prst="rect">
            <a:avLst/>
          </a:prstGeom>
        </p:spPr>
        <p:txBody>
          <a:bodyPr wrap="square">
            <a:spAutoFit/>
          </a:bodyPr>
          <a:lstStyle/>
          <a:p>
            <a:pPr algn="just"/>
            <a:r>
              <a:rPr lang="ar-EG" sz="2800" b="1" u="sng" dirty="0">
                <a:solidFill>
                  <a:srgbClr val="FF0000"/>
                </a:solidFill>
              </a:rPr>
              <a:t>والثاني: إن هذه الفتوي تستند إلى عدة أمور وهي:</a:t>
            </a:r>
            <a:endParaRPr lang="en-US" sz="2800" b="1" u="sng" dirty="0">
              <a:solidFill>
                <a:srgbClr val="FF0000"/>
              </a:solidFill>
            </a:endParaRPr>
          </a:p>
          <a:p>
            <a:pPr algn="just"/>
            <a:r>
              <a:rPr lang="ar-EG" sz="2800" b="1" dirty="0">
                <a:solidFill>
                  <a:prstClr val="black"/>
                </a:solidFill>
              </a:rPr>
              <a:t>سد حاجة حيوية عامة للمسلمين لا تستطيع رؤوس الأموال الفردية، ولا رؤوس أموال الدولة أن تقوم بها، فتعين وجودها من خلال شركات المساهمة التي قد تتعامل  بالربا في ايداع أموالها والاقتراض من المصارف.</a:t>
            </a:r>
            <a:endParaRPr lang="en-US" sz="2800" b="1" dirty="0">
              <a:solidFill>
                <a:prstClr val="black"/>
              </a:solidFill>
            </a:endParaRPr>
          </a:p>
          <a:p>
            <a:pPr algn="just"/>
            <a:r>
              <a:rPr lang="ar-EG" sz="2800" b="1" dirty="0">
                <a:solidFill>
                  <a:prstClr val="black"/>
                </a:solidFill>
              </a:rPr>
              <a:t> تخريج المسألة على قاعدة</a:t>
            </a:r>
            <a:r>
              <a:rPr lang="en-US" sz="2800" b="1" dirty="0">
                <a:solidFill>
                  <a:prstClr val="black"/>
                </a:solidFill>
              </a:rPr>
              <a:t>:</a:t>
            </a:r>
            <a:r>
              <a:rPr lang="ar-SA" sz="2800" b="1" dirty="0">
                <a:solidFill>
                  <a:prstClr val="black"/>
                </a:solidFill>
              </a:rPr>
              <a:t> (( عموم البلوى ورفع الحرج عن الناس )) ففي حالة فساد الزمان وخراب الذمم يمكن أن يفتي الناس بالأحكام الاستثنائية. فقد قرر الفقهاء عند فساد الزمان وشيوع الفسق وندرة العدالة قبول شهادة غير العدل، فتقبل شهادة الأمثل فالأمثل لعموم البلوى، كيلا يتعطل القضاء إذا طلبت العدالة الكاملة في الشاهد.</a:t>
            </a:r>
            <a:endParaRPr lang="en-US" sz="2800" b="1" dirty="0">
              <a:solidFill>
                <a:prstClr val="black"/>
              </a:solidFill>
            </a:endParaRPr>
          </a:p>
          <a:p>
            <a:pPr algn="just"/>
            <a:r>
              <a:rPr lang="ar-SA" sz="2800" b="1" dirty="0">
                <a:solidFill>
                  <a:srgbClr val="FF0000"/>
                </a:solidFill>
              </a:rPr>
              <a:t>ج-</a:t>
            </a:r>
            <a:r>
              <a:rPr lang="ar-SA" sz="2800" b="1" dirty="0">
                <a:solidFill>
                  <a:prstClr val="black"/>
                </a:solidFill>
              </a:rPr>
              <a:t> </a:t>
            </a:r>
            <a:r>
              <a:rPr lang="ar-EG" sz="2800" b="1" dirty="0">
                <a:solidFill>
                  <a:prstClr val="black"/>
                </a:solidFill>
              </a:rPr>
              <a:t>سد حاجة فردية لصغار المساهمين الذين لا يجدون بديلا استثماريا بسبب صغر مدخراتهم وعجزهم عن القيام بأنفسهم بالاستثمار، بالإضافة إلى عدم الثقة بكثير ممن يقومون بالمشاركات الأخرى كالمضاربة لفساد ذممهم وقلة الأمانة لديهم.</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28</a:t>
            </a:fld>
            <a:endParaRPr lang="ar-SA">
              <a:solidFill>
                <a:prstClr val="black">
                  <a:tint val="75000"/>
                </a:prstClr>
              </a:solidFill>
            </a:endParaRPr>
          </a:p>
        </p:txBody>
      </p:sp>
    </p:spTree>
    <p:extLst>
      <p:ext uri="{BB962C8B-B14F-4D97-AF65-F5344CB8AC3E}">
        <p14:creationId xmlns:p14="http://schemas.microsoft.com/office/powerpoint/2010/main" val="2505233309"/>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548680"/>
            <a:ext cx="8496944" cy="5262979"/>
          </a:xfrm>
          <a:prstGeom prst="rect">
            <a:avLst/>
          </a:prstGeom>
        </p:spPr>
        <p:txBody>
          <a:bodyPr wrap="square">
            <a:spAutoFit/>
          </a:bodyPr>
          <a:lstStyle/>
          <a:p>
            <a:pPr algn="just"/>
            <a:r>
              <a:rPr lang="en-US" sz="2800" b="1" dirty="0">
                <a:solidFill>
                  <a:prstClr val="black"/>
                </a:solidFill>
              </a:rPr>
              <a:t> </a:t>
            </a:r>
            <a:r>
              <a:rPr lang="ar-EG" sz="2800" b="1" dirty="0">
                <a:solidFill>
                  <a:srgbClr val="FF0000"/>
                </a:solidFill>
              </a:rPr>
              <a:t>والثالث</a:t>
            </a:r>
            <a:r>
              <a:rPr lang="ar-EG" sz="2800" b="1" dirty="0">
                <a:solidFill>
                  <a:srgbClr val="FF0000"/>
                </a:solidFill>
              </a:rPr>
              <a:t>: </a:t>
            </a:r>
            <a:r>
              <a:rPr lang="ar-EG" sz="2800" b="1" dirty="0">
                <a:solidFill>
                  <a:prstClr val="black"/>
                </a:solidFill>
              </a:rPr>
              <a:t>الفتوى تمنع انتفاع صاحب الأسهم بالمال الحرام الذي دخل في عوائدها، وينبغي تقديره والتخلص من بإعطائه للفقراء والمستحقين. </a:t>
            </a:r>
            <a:endParaRPr lang="en-US" sz="2800" b="1" dirty="0">
              <a:solidFill>
                <a:prstClr val="black"/>
              </a:solidFill>
            </a:endParaRPr>
          </a:p>
          <a:p>
            <a:pPr algn="just"/>
            <a:r>
              <a:rPr lang="ar-EG" sz="2800" b="1" dirty="0">
                <a:solidFill>
                  <a:srgbClr val="FF0000"/>
                </a:solidFill>
              </a:rPr>
              <a:t>الضابط الثاني: </a:t>
            </a:r>
            <a:r>
              <a:rPr lang="ar-EG" sz="2800" b="1" dirty="0">
                <a:solidFill>
                  <a:prstClr val="black"/>
                </a:solidFill>
              </a:rPr>
              <a:t>أن تكون الأسهم صادرة عن شركة معروفة ومعلومة لدى الناس بحيث تتضح سلامة تعاملها ونزاهته. لذا لا يجوز التعامل بأسهم سلة شركات مساهمة كما هو في الغرب دون أن يعرف المشتري للأسهم حقيقة تلك الشركات، فمن الأساليب الجديدة في الاستثمار استثمار في سلة مشتركة لشركات مساهمة أمريكية (</a:t>
            </a:r>
            <a:r>
              <a:rPr lang="en-US" sz="2800" b="1" dirty="0">
                <a:solidFill>
                  <a:prstClr val="black"/>
                </a:solidFill>
              </a:rPr>
              <a:t>FUND MUTUAL</a:t>
            </a:r>
            <a:r>
              <a:rPr lang="ar-SA" sz="2800" b="1" dirty="0">
                <a:solidFill>
                  <a:prstClr val="black"/>
                </a:solidFill>
              </a:rPr>
              <a:t>) وكل سلة لها مدير يشرف عليها ويديرها حسب تعليمات ودراسات تجريها شركة: (مريل لينش الاستثمارية ) فالأسهم التي يشتريها المستثمر في السلة المشتركة عرضة للربح والخسارة، ففي عام (1995) حققت سلة: </a:t>
            </a:r>
            <a:r>
              <a:rPr lang="ar-SA" sz="2800" b="1" dirty="0">
                <a:solidFill>
                  <a:prstClr val="black"/>
                </a:solidFill>
              </a:rPr>
              <a:t>           ( </a:t>
            </a:r>
            <a:r>
              <a:rPr lang="ar-SA" sz="2800" b="1" dirty="0" err="1">
                <a:solidFill>
                  <a:prstClr val="black"/>
                </a:solidFill>
              </a:rPr>
              <a:t>ميرل</a:t>
            </a:r>
            <a:r>
              <a:rPr lang="ar-SA" sz="2800" b="1" dirty="0">
                <a:solidFill>
                  <a:prstClr val="black"/>
                </a:solidFill>
              </a:rPr>
              <a:t> </a:t>
            </a:r>
            <a:r>
              <a:rPr lang="ar-SA" sz="2800" b="1" dirty="0" err="1">
                <a:solidFill>
                  <a:prstClr val="black"/>
                </a:solidFill>
              </a:rPr>
              <a:t>ليتس</a:t>
            </a:r>
            <a:r>
              <a:rPr lang="ar-SA" sz="2800" b="1" dirty="0">
                <a:solidFill>
                  <a:prstClr val="black"/>
                </a:solidFill>
              </a:rPr>
              <a:t> بيسك </a:t>
            </a:r>
            <a:r>
              <a:rPr lang="ar-SA" sz="2800" b="1" dirty="0" err="1">
                <a:solidFill>
                  <a:prstClr val="black"/>
                </a:solidFill>
              </a:rPr>
              <a:t>فاليو</a:t>
            </a:r>
            <a:r>
              <a:rPr lang="ar-SA" sz="2800" b="1" dirty="0">
                <a:solidFill>
                  <a:prstClr val="black"/>
                </a:solidFill>
              </a:rPr>
              <a:t> ) ارباحا بنسبة 18% في ستة أشهر في حين أنها في عام (19990) خسرت بنسبة (13%).</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29</a:t>
            </a:fld>
            <a:endParaRPr lang="ar-SA">
              <a:solidFill>
                <a:prstClr val="black">
                  <a:tint val="75000"/>
                </a:prstClr>
              </a:solidFill>
            </a:endParaRPr>
          </a:p>
        </p:txBody>
      </p:sp>
    </p:spTree>
    <p:extLst>
      <p:ext uri="{BB962C8B-B14F-4D97-AF65-F5344CB8AC3E}">
        <p14:creationId xmlns:p14="http://schemas.microsoft.com/office/powerpoint/2010/main" val="754863082"/>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188640"/>
            <a:ext cx="8604448" cy="6555641"/>
          </a:xfrm>
          <a:prstGeom prst="rect">
            <a:avLst/>
          </a:prstGeom>
        </p:spPr>
        <p:txBody>
          <a:bodyPr wrap="square">
            <a:spAutoFit/>
          </a:bodyPr>
          <a:lstStyle/>
          <a:p>
            <a:pPr algn="just"/>
            <a:r>
              <a:rPr lang="ar-SA" sz="2800" b="1" dirty="0">
                <a:solidFill>
                  <a:srgbClr val="FF0000"/>
                </a:solidFill>
              </a:rPr>
              <a:t>ومع أن الاستثمار في هذه السلة عرضة للربح والخسارة إلا أن هذا الأسلوب من الاستثمار لا يجوز لأمرين: </a:t>
            </a:r>
            <a:endParaRPr lang="en-US" sz="2800" b="1" dirty="0">
              <a:solidFill>
                <a:srgbClr val="FF0000"/>
              </a:solidFill>
            </a:endParaRPr>
          </a:p>
          <a:p>
            <a:pPr algn="just"/>
            <a:r>
              <a:rPr lang="ar-SA" sz="2800" b="1" dirty="0">
                <a:solidFill>
                  <a:srgbClr val="FF0000"/>
                </a:solidFill>
              </a:rPr>
              <a:t>الأول: </a:t>
            </a:r>
            <a:r>
              <a:rPr lang="ar-SA" sz="2800" b="1" dirty="0">
                <a:solidFill>
                  <a:prstClr val="black"/>
                </a:solidFill>
              </a:rPr>
              <a:t>عدم معرفة ماهية تلك الشركات التي تتضمنها تلك السلة، فهي لا تخلو من شركات مساهمة ذات أنشطة اقتصادية محرمة كشركات إنتاج الخمور أو شركات البنوك الربوية التي حرم الإسلام التعامل بأسهمها. </a:t>
            </a:r>
            <a:endParaRPr lang="en-US" sz="2800" b="1" dirty="0">
              <a:solidFill>
                <a:prstClr val="black"/>
              </a:solidFill>
            </a:endParaRPr>
          </a:p>
          <a:p>
            <a:pPr algn="just"/>
            <a:r>
              <a:rPr lang="ar-SA" sz="2800" b="1" dirty="0">
                <a:solidFill>
                  <a:srgbClr val="FF0000"/>
                </a:solidFill>
              </a:rPr>
              <a:t>والثاني: </a:t>
            </a:r>
            <a:r>
              <a:rPr lang="ar-SA" sz="2800" b="1" dirty="0">
                <a:solidFill>
                  <a:prstClr val="black"/>
                </a:solidFill>
              </a:rPr>
              <a:t>إن هذه </a:t>
            </a:r>
            <a:r>
              <a:rPr lang="ar-SA" sz="2800" b="1" dirty="0" err="1">
                <a:solidFill>
                  <a:prstClr val="black"/>
                </a:solidFill>
              </a:rPr>
              <a:t>السلات</a:t>
            </a:r>
            <a:r>
              <a:rPr lang="ar-SA" sz="2800" b="1" dirty="0">
                <a:solidFill>
                  <a:prstClr val="black"/>
                </a:solidFill>
              </a:rPr>
              <a:t> تقوم بأنشطة اقتصادية غير مشروعة كبيع دين بدين على حساب الفائدة.</a:t>
            </a:r>
            <a:endParaRPr lang="en-US" sz="2800" b="1" dirty="0">
              <a:solidFill>
                <a:prstClr val="black"/>
              </a:solidFill>
            </a:endParaRPr>
          </a:p>
          <a:p>
            <a:pPr algn="just"/>
            <a:r>
              <a:rPr lang="ar-SA" sz="2800" b="1" dirty="0">
                <a:solidFill>
                  <a:prstClr val="black"/>
                </a:solidFill>
              </a:rPr>
              <a:t>ولذلك ترفض المصاريف الإسلامية التعامل مع تلك </a:t>
            </a:r>
            <a:r>
              <a:rPr lang="ar-SA" sz="2800" b="1" dirty="0" err="1">
                <a:solidFill>
                  <a:prstClr val="black"/>
                </a:solidFill>
              </a:rPr>
              <a:t>السلات</a:t>
            </a:r>
            <a:r>
              <a:rPr lang="ar-SA" sz="2800" b="1" dirty="0">
                <a:solidFill>
                  <a:prstClr val="black"/>
                </a:solidFill>
              </a:rPr>
              <a:t> واستثمار أموالها عن طريقها. </a:t>
            </a:r>
            <a:endParaRPr lang="en-US" sz="2800" b="1" dirty="0">
              <a:solidFill>
                <a:prstClr val="black"/>
              </a:solidFill>
            </a:endParaRPr>
          </a:p>
          <a:p>
            <a:pPr algn="just"/>
            <a:r>
              <a:rPr lang="ar-SA" sz="2800" b="1" dirty="0">
                <a:solidFill>
                  <a:srgbClr val="FF0000"/>
                </a:solidFill>
              </a:rPr>
              <a:t>الضابط الثالث: </a:t>
            </a:r>
            <a:r>
              <a:rPr lang="ar-SA" sz="2800" b="1" dirty="0">
                <a:solidFill>
                  <a:prstClr val="black"/>
                </a:solidFill>
              </a:rPr>
              <a:t>أن لا يترتب على التعامل بها أي محظور شرعي كالربا والغرر والجهالة وأكل أموال الناس بالباطل. فلا يجوز للمسلم قبول أسهم الامتياز التي تعطي له حق الحصول على ربح ثابت سواء أربحت الشركة أم خسرت، لأن هذا ربا محرم شرعا، ولا يجوز للمسلم قبول أسهم التمتع التي تعطي صاحبها حق الحصول على الأرباح دون أن يكون شريكا في المال والعمل؛ لأن هذا أكل لأموال الناس بالباطل.</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30</a:t>
            </a:fld>
            <a:endParaRPr lang="ar-SA">
              <a:solidFill>
                <a:prstClr val="black">
                  <a:tint val="75000"/>
                </a:prstClr>
              </a:solidFill>
            </a:endParaRPr>
          </a:p>
        </p:txBody>
      </p:sp>
    </p:spTree>
    <p:extLst>
      <p:ext uri="{BB962C8B-B14F-4D97-AF65-F5344CB8AC3E}">
        <p14:creationId xmlns:p14="http://schemas.microsoft.com/office/powerpoint/2010/main" val="1313554443"/>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260648"/>
            <a:ext cx="8388424" cy="5693866"/>
          </a:xfrm>
          <a:prstGeom prst="rect">
            <a:avLst/>
          </a:prstGeom>
        </p:spPr>
        <p:txBody>
          <a:bodyPr wrap="square">
            <a:spAutoFit/>
          </a:bodyPr>
          <a:lstStyle/>
          <a:p>
            <a:pPr algn="just"/>
            <a:r>
              <a:rPr lang="ar-SA" sz="2800" b="1" dirty="0">
                <a:solidFill>
                  <a:srgbClr val="FF0000"/>
                </a:solidFill>
              </a:rPr>
              <a:t>قرار مجمع الفقه الإسلامي بشأن الأسهم في الأسواق المالية :</a:t>
            </a:r>
            <a:endParaRPr lang="en-US" sz="2800" b="1" dirty="0">
              <a:solidFill>
                <a:srgbClr val="FF0000"/>
              </a:solidFill>
            </a:endParaRPr>
          </a:p>
          <a:p>
            <a:pPr algn="just"/>
            <a:r>
              <a:rPr lang="ar-SA" sz="2800" b="1" dirty="0">
                <a:solidFill>
                  <a:prstClr val="black"/>
                </a:solidFill>
              </a:rPr>
              <a:t>قرر مجمع الفقه الإسلامي في دورة مؤتمر السابع بجدة في 7-12/11/1412هــ الموافق </a:t>
            </a:r>
            <a:endParaRPr lang="en-US" sz="2800" b="1" dirty="0">
              <a:solidFill>
                <a:prstClr val="black"/>
              </a:solidFill>
            </a:endParaRPr>
          </a:p>
          <a:p>
            <a:pPr algn="just"/>
            <a:r>
              <a:rPr lang="ar-SA" sz="2800" b="1" dirty="0">
                <a:solidFill>
                  <a:prstClr val="black"/>
                </a:solidFill>
              </a:rPr>
              <a:t>9-14/5/1992م ما يلي:</a:t>
            </a:r>
            <a:endParaRPr lang="en-US" sz="2800" b="1" dirty="0">
              <a:solidFill>
                <a:prstClr val="black"/>
              </a:solidFill>
            </a:endParaRPr>
          </a:p>
          <a:p>
            <a:pPr algn="just"/>
            <a:r>
              <a:rPr lang="ar-SA" sz="2800" b="1" dirty="0">
                <a:solidFill>
                  <a:srgbClr val="FF0000"/>
                </a:solidFill>
              </a:rPr>
              <a:t>1- الإسهام </a:t>
            </a:r>
            <a:r>
              <a:rPr lang="ar-SA" sz="2800" b="1" dirty="0">
                <a:solidFill>
                  <a:srgbClr val="FF0000"/>
                </a:solidFill>
              </a:rPr>
              <a:t>في الشركات:</a:t>
            </a:r>
            <a:endParaRPr lang="en-US" sz="2800" b="1" dirty="0">
              <a:solidFill>
                <a:srgbClr val="FF0000"/>
              </a:solidFill>
            </a:endParaRPr>
          </a:p>
          <a:p>
            <a:pPr algn="just"/>
            <a:r>
              <a:rPr lang="ar-SA" sz="2800" b="1" dirty="0">
                <a:solidFill>
                  <a:prstClr val="black"/>
                </a:solidFill>
              </a:rPr>
              <a:t>بما أن الأصل في المعاملات الحل فإن تأسيس شركة مساهمة ذات أغراض وأنشطة مشروعة أمر جائز.</a:t>
            </a:r>
            <a:endParaRPr lang="en-US" sz="2800" b="1" dirty="0">
              <a:solidFill>
                <a:prstClr val="black"/>
              </a:solidFill>
            </a:endParaRPr>
          </a:p>
          <a:p>
            <a:pPr algn="just"/>
            <a:r>
              <a:rPr lang="ar-SA" sz="2800" b="1" dirty="0">
                <a:solidFill>
                  <a:prstClr val="black"/>
                </a:solidFill>
              </a:rPr>
              <a:t>لا خلاف في حرمه الإسهام في الشركات غرضها الأساس محرم، كالتعامل بالربا أو انتاج المحرمات أو المتاجرة بها.</a:t>
            </a:r>
            <a:endParaRPr lang="en-US" sz="2800" b="1" dirty="0">
              <a:solidFill>
                <a:prstClr val="black"/>
              </a:solidFill>
            </a:endParaRPr>
          </a:p>
          <a:p>
            <a:pPr algn="just"/>
            <a:r>
              <a:rPr lang="ar-SA" sz="2800" b="1" dirty="0">
                <a:solidFill>
                  <a:prstClr val="black"/>
                </a:solidFill>
              </a:rPr>
              <a:t>الأصل حرمه الإسهام في شركات تتعامل أحيانا بالمحرمات، كالربا ونحوه، بالرغم من أنشطتها الأساسية مشروعة.</a:t>
            </a:r>
            <a:endParaRPr lang="en-US" sz="2800" b="1" dirty="0">
              <a:solidFill>
                <a:prstClr val="black"/>
              </a:solidFill>
            </a:endParaRPr>
          </a:p>
          <a:p>
            <a:pPr algn="just"/>
            <a:r>
              <a:rPr lang="ar-SA" sz="2800" b="1" dirty="0">
                <a:solidFill>
                  <a:srgbClr val="FF0000"/>
                </a:solidFill>
              </a:rPr>
              <a:t>د-</a:t>
            </a:r>
            <a:r>
              <a:rPr lang="ar-SA" sz="2800" b="1" dirty="0">
                <a:solidFill>
                  <a:prstClr val="black"/>
                </a:solidFill>
              </a:rPr>
              <a:t>  أما المساهمة في الشركات التي تتعامل أحيانا بالمحرمات, فيرى المجلس تأجيل النظر فيها إلى دورة قادمة لمزيد من الدراسة والبحث.</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31</a:t>
            </a:fld>
            <a:endParaRPr lang="ar-SA">
              <a:solidFill>
                <a:prstClr val="black">
                  <a:tint val="75000"/>
                </a:prstClr>
              </a:solidFill>
            </a:endParaRPr>
          </a:p>
        </p:txBody>
      </p:sp>
    </p:spTree>
    <p:extLst>
      <p:ext uri="{BB962C8B-B14F-4D97-AF65-F5344CB8AC3E}">
        <p14:creationId xmlns:p14="http://schemas.microsoft.com/office/powerpoint/2010/main" val="10550681"/>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88032" y="44624"/>
            <a:ext cx="8820472" cy="6986528"/>
          </a:xfrm>
          <a:prstGeom prst="rect">
            <a:avLst/>
          </a:prstGeom>
        </p:spPr>
        <p:txBody>
          <a:bodyPr wrap="square">
            <a:spAutoFit/>
          </a:bodyPr>
          <a:lstStyle/>
          <a:p>
            <a:pPr marL="514350" indent="-514350" algn="just">
              <a:buClr>
                <a:srgbClr val="FF0000"/>
              </a:buClr>
              <a:buFont typeface="+mj-lt"/>
              <a:buAutoNum type="arabicPeriod" startAt="2"/>
            </a:pPr>
            <a:r>
              <a:rPr lang="ar-SA" sz="2800" b="1" dirty="0">
                <a:solidFill>
                  <a:srgbClr val="FF0000"/>
                </a:solidFill>
              </a:rPr>
              <a:t>ضمان الإصدار: </a:t>
            </a:r>
            <a:r>
              <a:rPr lang="ar-SA" sz="2800" b="1" dirty="0">
                <a:solidFill>
                  <a:prstClr val="black"/>
                </a:solidFill>
              </a:rPr>
              <a:t>ضمان الإصدار هو الاتفاق عند تأسيس شركة من يلتزم بضمان جميع الإصدار من الأسهم أو جزء من ذلك الإصدار, وهو تعهد من الملتزم بالاكتتاب في كل ما تبقي مما لم يكتتب فيه غيره, وهذا لا مانع منه شرعا إذا كان تعهد الملتزم بالاكتتاب بالقيمة الاسمية بدون مقابل لقاء التعهد, ويجوز أن يحصل الملتزم على مقابل من عمل يؤديه – غير الضمان – مثل إعداد الدراسات أو تسويق الأسهم.</a:t>
            </a:r>
            <a:endParaRPr lang="en-US" sz="2800" b="1" dirty="0">
              <a:solidFill>
                <a:prstClr val="black"/>
              </a:solidFill>
            </a:endParaRPr>
          </a:p>
          <a:p>
            <a:pPr marL="514350" indent="-514350" algn="just">
              <a:buClr>
                <a:srgbClr val="FF0000"/>
              </a:buClr>
              <a:buFont typeface="+mj-lt"/>
              <a:buAutoNum type="arabicPeriod" startAt="2"/>
            </a:pPr>
            <a:r>
              <a:rPr lang="ar-SA" sz="2800" b="1" dirty="0">
                <a:solidFill>
                  <a:srgbClr val="FF0000"/>
                </a:solidFill>
              </a:rPr>
              <a:t>تقسيط سداد قيمة السهم عند الاكتتاب: </a:t>
            </a:r>
            <a:r>
              <a:rPr lang="ar-SA" sz="2800" b="1" dirty="0">
                <a:solidFill>
                  <a:prstClr val="black"/>
                </a:solidFill>
              </a:rPr>
              <a:t>لا مانع شرعا من أداء قسط من قيمة السهم المكتتب فيه, وتأجيل سداد بقيمة الأقساط, لأن ذلك يعتبر من الاشتراك بما عجل دفعه, والتواعد على زيادة رأس المال. ولا يترتب على ذلك محذور, لأن هذا يشمل جميع الأسهم, وتظل مسؤولية الشركة بكامل رأس مالها المعلن بالنسبة للغير, لأنه هو القدر الذي حصل العلم والرضا به من المتعاملين مع الشركة.</a:t>
            </a:r>
            <a:endParaRPr lang="en-US" sz="2800" b="1" dirty="0">
              <a:solidFill>
                <a:prstClr val="black"/>
              </a:solidFill>
            </a:endParaRPr>
          </a:p>
          <a:p>
            <a:pPr marL="514350" indent="-514350" algn="just">
              <a:buClr>
                <a:srgbClr val="FF0000"/>
              </a:buClr>
              <a:buFont typeface="+mj-lt"/>
              <a:buAutoNum type="arabicPeriod" startAt="2"/>
            </a:pPr>
            <a:r>
              <a:rPr lang="ar-SA" sz="2800" b="1" dirty="0">
                <a:solidFill>
                  <a:srgbClr val="FF0000"/>
                </a:solidFill>
              </a:rPr>
              <a:t>السهم لحامله: </a:t>
            </a:r>
            <a:r>
              <a:rPr lang="ar-SA" sz="2800" b="1" dirty="0">
                <a:solidFill>
                  <a:prstClr val="black"/>
                </a:solidFill>
              </a:rPr>
              <a:t>بما أن المبيع في (السهم لحامله) هو حصة شائعة في موجودات الشركة, وأن شهادة السهم هي وثيقة لإثبات هذا الاستحقاق في الحصة, فلا مانع شرعا من إصدار أسهم في الشركة بهذه الطريقة وتداولها.</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32</a:t>
            </a:fld>
            <a:endParaRPr lang="ar-SA">
              <a:solidFill>
                <a:prstClr val="black">
                  <a:tint val="75000"/>
                </a:prstClr>
              </a:solidFill>
            </a:endParaRPr>
          </a:p>
        </p:txBody>
      </p:sp>
    </p:spTree>
    <p:extLst>
      <p:ext uri="{BB962C8B-B14F-4D97-AF65-F5344CB8AC3E}">
        <p14:creationId xmlns:p14="http://schemas.microsoft.com/office/powerpoint/2010/main" val="2417803877"/>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116632"/>
            <a:ext cx="8460432" cy="6555641"/>
          </a:xfrm>
          <a:prstGeom prst="rect">
            <a:avLst/>
          </a:prstGeom>
        </p:spPr>
        <p:txBody>
          <a:bodyPr wrap="square">
            <a:spAutoFit/>
          </a:bodyPr>
          <a:lstStyle/>
          <a:p>
            <a:pPr marL="514350" indent="-514350" algn="just">
              <a:buClr>
                <a:srgbClr val="FF0000"/>
              </a:buClr>
              <a:buFont typeface="+mj-lt"/>
              <a:buAutoNum type="arabicPeriod" startAt="5"/>
            </a:pPr>
            <a:r>
              <a:rPr lang="ar-SA" sz="2800" b="1" dirty="0">
                <a:solidFill>
                  <a:srgbClr val="FF0000"/>
                </a:solidFill>
              </a:rPr>
              <a:t>محل العقد في بيع السهم: </a:t>
            </a:r>
            <a:r>
              <a:rPr lang="ar-SA" sz="2800" b="1" dirty="0">
                <a:solidFill>
                  <a:prstClr val="black"/>
                </a:solidFill>
              </a:rPr>
              <a:t>إن المحل المتعاقد عليه في بيع السهم هو الحصة الشائعة من أصول الشركة, وشهادة السهم عبارة عن وثيقة للحق في تلك الحصة.</a:t>
            </a:r>
            <a:endParaRPr lang="en-US" sz="2800" b="1" dirty="0">
              <a:solidFill>
                <a:prstClr val="black"/>
              </a:solidFill>
            </a:endParaRPr>
          </a:p>
          <a:p>
            <a:pPr marL="514350" indent="-514350" algn="just">
              <a:buClr>
                <a:srgbClr val="FF0000"/>
              </a:buClr>
              <a:buFont typeface="+mj-lt"/>
              <a:buAutoNum type="arabicPeriod" startAt="5"/>
            </a:pPr>
            <a:r>
              <a:rPr lang="ar-SA" sz="2800" b="1" dirty="0">
                <a:solidFill>
                  <a:srgbClr val="FF0000"/>
                </a:solidFill>
              </a:rPr>
              <a:t>الأسهم الممتازة: </a:t>
            </a:r>
            <a:r>
              <a:rPr lang="ar-SA" sz="2800" b="1" dirty="0">
                <a:solidFill>
                  <a:prstClr val="black"/>
                </a:solidFill>
              </a:rPr>
              <a:t>لا يجوز إصدار أسهم ممتازة لها خصائص مالية تؤدي إلى ضمان رأس المال أو ضمان قدر من الربح أو تقديمها عند التصفية, أو عند توزيع الأرباح. ويجوز اعطاء بعض الأسهم خصائص تتعلق بالأمور الإجرائية أو الإدارية.</a:t>
            </a:r>
            <a:endParaRPr lang="en-US" sz="2800" b="1" dirty="0">
              <a:solidFill>
                <a:prstClr val="black"/>
              </a:solidFill>
            </a:endParaRPr>
          </a:p>
          <a:p>
            <a:pPr marL="514350" indent="-514350" algn="just">
              <a:buClr>
                <a:srgbClr val="FF0000"/>
              </a:buClr>
              <a:buFont typeface="+mj-lt"/>
              <a:buAutoNum type="arabicPeriod" startAt="5"/>
            </a:pPr>
            <a:r>
              <a:rPr lang="ar-SA" sz="2800" b="1" dirty="0">
                <a:solidFill>
                  <a:srgbClr val="FF0000"/>
                </a:solidFill>
              </a:rPr>
              <a:t>التعامل في الأسهم بطرق ربوية:</a:t>
            </a:r>
            <a:endParaRPr lang="en-US" sz="2800" b="1" dirty="0">
              <a:solidFill>
                <a:srgbClr val="FF0000"/>
              </a:solidFill>
            </a:endParaRPr>
          </a:p>
          <a:p>
            <a:pPr algn="just"/>
            <a:r>
              <a:rPr lang="ar-SA" sz="2800" b="1" dirty="0">
                <a:solidFill>
                  <a:prstClr val="black"/>
                </a:solidFill>
              </a:rPr>
              <a:t>لا يجوز شراء السهم بقرض ربوي يقدمه السمسار أو غيره للمشتري لقاء رهن السهم, لما في ذلك من المراباة وتوثيقها بالرهن, وهما من الأعمال المحرمة بالنص على لعن آكل الربا وموكله وكاتبه وشاهديه.</a:t>
            </a:r>
            <a:endParaRPr lang="en-US" sz="2800" b="1" dirty="0">
              <a:solidFill>
                <a:prstClr val="black"/>
              </a:solidFill>
            </a:endParaRPr>
          </a:p>
          <a:p>
            <a:pPr algn="just"/>
            <a:r>
              <a:rPr lang="ar-SA" sz="2800" b="1" dirty="0">
                <a:solidFill>
                  <a:prstClr val="black"/>
                </a:solidFill>
              </a:rPr>
              <a:t>لا يجوز أيضا بيع سهم لا يملكه البائع, وإنما يتلقى وعدا من السمسار بإقراضه السهم في موعد التسليم, لأنه من بيع ما لا يملك البائع, ويقوي المنع إذا اشترط إقباض الثمن للسمسار لينتفع به بإيداعه بفائدة الحصول على مقابل الإقراض.</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33</a:t>
            </a:fld>
            <a:endParaRPr lang="ar-SA">
              <a:solidFill>
                <a:prstClr val="black">
                  <a:tint val="75000"/>
                </a:prstClr>
              </a:solidFill>
            </a:endParaRPr>
          </a:p>
        </p:txBody>
      </p:sp>
    </p:spTree>
    <p:extLst>
      <p:ext uri="{BB962C8B-B14F-4D97-AF65-F5344CB8AC3E}">
        <p14:creationId xmlns:p14="http://schemas.microsoft.com/office/powerpoint/2010/main" val="2492243537"/>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188640"/>
            <a:ext cx="8604448" cy="5262979"/>
          </a:xfrm>
          <a:prstGeom prst="rect">
            <a:avLst/>
          </a:prstGeom>
        </p:spPr>
        <p:txBody>
          <a:bodyPr wrap="square">
            <a:spAutoFit/>
          </a:bodyPr>
          <a:lstStyle/>
          <a:p>
            <a:pPr marL="514350" indent="-514350" algn="just">
              <a:buClr>
                <a:srgbClr val="FF0000"/>
              </a:buClr>
              <a:buFont typeface="+mj-lt"/>
              <a:buAutoNum type="arabicPeriod" startAt="8"/>
            </a:pPr>
            <a:r>
              <a:rPr lang="ar-SA" sz="2800" b="1" dirty="0">
                <a:solidFill>
                  <a:srgbClr val="FF0000"/>
                </a:solidFill>
              </a:rPr>
              <a:t>بيع السهم أو رهنه: </a:t>
            </a:r>
            <a:r>
              <a:rPr lang="ar-SA" sz="2800" b="1" dirty="0">
                <a:solidFill>
                  <a:prstClr val="black"/>
                </a:solidFill>
              </a:rPr>
              <a:t>يجوز بيع السهم أو رهنه مع مراعاة ما يتقضى به نظام الشركة كما لو تضمن النظام تسويغ البيع مطلقا أو مشروطا بمراعاة أولوية المساهمين القدامى في الشراء, وكذلك يعتبر النص في النظام على أماكن الرهن من الشركاء برهن الحصة المشاعة.</a:t>
            </a:r>
            <a:endParaRPr lang="en-US" sz="2800" b="1" dirty="0">
              <a:solidFill>
                <a:prstClr val="black"/>
              </a:solidFill>
            </a:endParaRPr>
          </a:p>
          <a:p>
            <a:pPr marL="514350" indent="-514350" algn="just">
              <a:buClr>
                <a:srgbClr val="FF0000"/>
              </a:buClr>
              <a:buFont typeface="+mj-lt"/>
              <a:buAutoNum type="arabicPeriod" startAt="8"/>
            </a:pPr>
            <a:r>
              <a:rPr lang="ar-SA" sz="2800" b="1" dirty="0">
                <a:solidFill>
                  <a:srgbClr val="FF0000"/>
                </a:solidFill>
              </a:rPr>
              <a:t>إصدار أسهم مع رسوم إصدار: </a:t>
            </a:r>
            <a:r>
              <a:rPr lang="ar-SA" sz="2800" b="1" dirty="0">
                <a:solidFill>
                  <a:prstClr val="black"/>
                </a:solidFill>
              </a:rPr>
              <a:t>إن إضافة نسبة معينة تدفع مع قيمة السهم, لتغطية مصاريف الإصدار, لا مانع منها شرعا ما دامت هذه النسبة مقدرة تقديرا مناسبا.</a:t>
            </a:r>
            <a:endParaRPr lang="en-US" sz="2800" b="1" dirty="0">
              <a:solidFill>
                <a:prstClr val="black"/>
              </a:solidFill>
            </a:endParaRPr>
          </a:p>
          <a:p>
            <a:pPr algn="just">
              <a:buClr>
                <a:srgbClr val="FF0000"/>
              </a:buClr>
            </a:pPr>
            <a:r>
              <a:rPr lang="ar-SA" sz="2800" b="1" dirty="0">
                <a:solidFill>
                  <a:srgbClr val="FF0000"/>
                </a:solidFill>
              </a:rPr>
              <a:t>10 . إصدار </a:t>
            </a:r>
            <a:r>
              <a:rPr lang="ar-SA" sz="2800" b="1" dirty="0">
                <a:solidFill>
                  <a:srgbClr val="FF0000"/>
                </a:solidFill>
              </a:rPr>
              <a:t>أسهم بعلاوة أو حسم (خصم) إصدار: </a:t>
            </a:r>
            <a:r>
              <a:rPr lang="ar-SA" sz="2800" b="1" dirty="0">
                <a:solidFill>
                  <a:prstClr val="black"/>
                </a:solidFill>
              </a:rPr>
              <a:t>يجوز إصدار أسهم جديدة لزيادة رأس مال الشركة إذا أصدرت بالقيمة الحقيقية للأسهم القديمة (حسب تقويم الخبراء لأصول الشركة) أو بالقيمة السوقية. </a:t>
            </a:r>
            <a:endParaRPr lang="en-US" sz="2800" b="1" dirty="0">
              <a:solidFill>
                <a:prstClr val="black"/>
              </a:solidFill>
            </a:endParaRPr>
          </a:p>
          <a:p>
            <a:pPr algn="just">
              <a:buClr>
                <a:srgbClr val="FF0000"/>
              </a:buClr>
            </a:pPr>
            <a:r>
              <a:rPr lang="ar-SA" sz="2800" b="1" dirty="0">
                <a:solidFill>
                  <a:srgbClr val="FF0000"/>
                </a:solidFill>
              </a:rPr>
              <a:t>11. ضمان </a:t>
            </a:r>
            <a:r>
              <a:rPr lang="ar-SA" sz="2800" b="1" dirty="0">
                <a:solidFill>
                  <a:srgbClr val="FF0000"/>
                </a:solidFill>
              </a:rPr>
              <a:t>الشركة شراء الأسهم: </a:t>
            </a:r>
            <a:r>
              <a:rPr lang="ar-SA" sz="2800" b="1" dirty="0">
                <a:solidFill>
                  <a:prstClr val="black"/>
                </a:solidFill>
              </a:rPr>
              <a:t>يرى المجلس تأجيل إصدار قرار في هذا الموضوع لدورة قادمة لمزيد من البحث والدراسة.</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34</a:t>
            </a:fld>
            <a:endParaRPr lang="ar-SA">
              <a:solidFill>
                <a:prstClr val="black">
                  <a:tint val="75000"/>
                </a:prstClr>
              </a:solidFill>
            </a:endParaRPr>
          </a:p>
        </p:txBody>
      </p:sp>
    </p:spTree>
    <p:extLst>
      <p:ext uri="{BB962C8B-B14F-4D97-AF65-F5344CB8AC3E}">
        <p14:creationId xmlns:p14="http://schemas.microsoft.com/office/powerpoint/2010/main" val="2595755573"/>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3112" y="116632"/>
            <a:ext cx="8820472" cy="6678751"/>
          </a:xfrm>
          <a:prstGeom prst="rect">
            <a:avLst/>
          </a:prstGeom>
        </p:spPr>
        <p:txBody>
          <a:bodyPr wrap="square">
            <a:spAutoFit/>
          </a:bodyPr>
          <a:lstStyle/>
          <a:p>
            <a:pPr algn="ctr"/>
            <a:r>
              <a:rPr lang="ar-SA" sz="36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rPr>
              <a:t>السندات حقيقتها وحكم التعامل بها </a:t>
            </a:r>
            <a:endParaRPr lang="en-US" sz="36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endParaRPr>
          </a:p>
          <a:p>
            <a:pPr algn="just"/>
            <a:r>
              <a:rPr lang="ar-SA" sz="2800" b="1" dirty="0">
                <a:solidFill>
                  <a:prstClr val="black"/>
                </a:solidFill>
              </a:rPr>
              <a:t> </a:t>
            </a:r>
            <a:r>
              <a:rPr lang="ar-SA" sz="2800" b="1" dirty="0">
                <a:solidFill>
                  <a:srgbClr val="FF0000"/>
                </a:solidFill>
              </a:rPr>
              <a:t>أولا</a:t>
            </a:r>
            <a:r>
              <a:rPr lang="ar-SA" sz="2800" b="1" dirty="0">
                <a:solidFill>
                  <a:srgbClr val="FF0000"/>
                </a:solidFill>
              </a:rPr>
              <a:t>: حقيقة السندات </a:t>
            </a:r>
            <a:endParaRPr lang="en-US" sz="2800" b="1" dirty="0">
              <a:solidFill>
                <a:srgbClr val="FF0000"/>
              </a:solidFill>
            </a:endParaRPr>
          </a:p>
          <a:p>
            <a:pPr algn="just"/>
            <a:r>
              <a:rPr lang="ar-SA" sz="2800" b="1" dirty="0">
                <a:solidFill>
                  <a:srgbClr val="FF0000"/>
                </a:solidFill>
              </a:rPr>
              <a:t>معني السندات: </a:t>
            </a:r>
            <a:endParaRPr lang="en-US" sz="2800" b="1" dirty="0">
              <a:solidFill>
                <a:srgbClr val="FF0000"/>
              </a:solidFill>
            </a:endParaRPr>
          </a:p>
          <a:p>
            <a:pPr algn="just"/>
            <a:r>
              <a:rPr lang="ar-SA" sz="2800" b="1" dirty="0">
                <a:solidFill>
                  <a:srgbClr val="FF0000"/>
                </a:solidFill>
              </a:rPr>
              <a:t>السندات في اللغة: </a:t>
            </a:r>
            <a:r>
              <a:rPr lang="ar-SA" sz="2800" b="1" dirty="0">
                <a:solidFill>
                  <a:prstClr val="black"/>
                </a:solidFill>
              </a:rPr>
              <a:t>السندات جمع سند, وهو في اللغة انضمام شيء إلى شيء آخر, فيقال: سندت إلى الشيء أسند سنودا, واستندت استنادا, وسندت غيري إسنادا.</a:t>
            </a:r>
            <a:endParaRPr lang="en-US" sz="2800" b="1" dirty="0">
              <a:solidFill>
                <a:prstClr val="black"/>
              </a:solidFill>
            </a:endParaRPr>
          </a:p>
          <a:p>
            <a:pPr algn="just"/>
            <a:r>
              <a:rPr lang="ar-SA" sz="2800" b="1" dirty="0">
                <a:solidFill>
                  <a:prstClr val="black"/>
                </a:solidFill>
              </a:rPr>
              <a:t>والسند في اصطلاح علماء القانون التجاري: ((قرض طويل تتعهد الشركة المقترضة بموجبه أن تسدد قيمته في تواريخ محددة)) وعرف جليل </a:t>
            </a:r>
            <a:r>
              <a:rPr lang="ar-SA" sz="2800" b="1" dirty="0" err="1">
                <a:solidFill>
                  <a:prstClr val="black"/>
                </a:solidFill>
              </a:rPr>
              <a:t>قسطو</a:t>
            </a:r>
            <a:r>
              <a:rPr lang="ar-SA" sz="2800" b="1" dirty="0">
                <a:solidFill>
                  <a:prstClr val="black"/>
                </a:solidFill>
              </a:rPr>
              <a:t> السندات الاستثمارية التي تصدرها الدولة بأنها: ((ما تعرض للجمهور لغرض استثمار رؤوس أموالهم فيها مقابل فائدة نسبية مضمونة, ويعين إطفاؤها بإعادة رأس المال والفوائد في موعد محدد)).</a:t>
            </a:r>
            <a:endParaRPr lang="en-US" sz="2800" b="1" dirty="0">
              <a:solidFill>
                <a:prstClr val="black"/>
              </a:solidFill>
            </a:endParaRPr>
          </a:p>
          <a:p>
            <a:pPr algn="just"/>
            <a:r>
              <a:rPr lang="ar-EG" sz="2800" b="1" dirty="0">
                <a:solidFill>
                  <a:prstClr val="black"/>
                </a:solidFill>
              </a:rPr>
              <a:t>فالسندات من الأوراق المالية التي تصدرها الشركات المساهمة أو المؤسسات أو الدول وهي: ((الصكوك القابلة للتداول التي تصدرها الشركات أو المؤسسات, ويمثل (هذا الصك) قرضا طويل الأجل يعقد عادة عن طريق الاكتتاب العام)).</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35</a:t>
            </a:fld>
            <a:endParaRPr lang="ar-SA">
              <a:solidFill>
                <a:prstClr val="black">
                  <a:tint val="75000"/>
                </a:prstClr>
              </a:solidFill>
            </a:endParaRPr>
          </a:p>
        </p:txBody>
      </p:sp>
    </p:spTree>
    <p:extLst>
      <p:ext uri="{BB962C8B-B14F-4D97-AF65-F5344CB8AC3E}">
        <p14:creationId xmlns:p14="http://schemas.microsoft.com/office/powerpoint/2010/main" val="1401293151"/>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188640"/>
            <a:ext cx="8532440" cy="6555641"/>
          </a:xfrm>
          <a:prstGeom prst="rect">
            <a:avLst/>
          </a:prstGeom>
        </p:spPr>
        <p:txBody>
          <a:bodyPr wrap="square">
            <a:spAutoFit/>
          </a:bodyPr>
          <a:lstStyle/>
          <a:p>
            <a:pPr algn="just"/>
            <a:r>
              <a:rPr lang="ar-EG" sz="2800" b="1" dirty="0">
                <a:solidFill>
                  <a:prstClr val="black"/>
                </a:solidFill>
              </a:rPr>
              <a:t>والسندات كالأسهم في خصائصها العامة, فهي متساوية القيمة, ولها قيمة اسمية, وقابلة للتداول, ولا تقبل التجزئة في مواجهة الشركة أو المؤسسة.</a:t>
            </a:r>
            <a:endParaRPr lang="en-US" sz="2800" b="1" dirty="0">
              <a:solidFill>
                <a:prstClr val="black"/>
              </a:solidFill>
            </a:endParaRPr>
          </a:p>
          <a:p>
            <a:pPr algn="just"/>
            <a:r>
              <a:rPr lang="ar-EG" sz="2800" b="1" dirty="0">
                <a:solidFill>
                  <a:srgbClr val="FF0000"/>
                </a:solidFill>
              </a:rPr>
              <a:t>وتختلف السندات عن الأسهم من عدة وجوه: </a:t>
            </a:r>
            <a:endParaRPr lang="en-US" sz="2800" b="1" dirty="0">
              <a:solidFill>
                <a:srgbClr val="FF0000"/>
              </a:solidFill>
            </a:endParaRPr>
          </a:p>
          <a:p>
            <a:pPr marL="514350" indent="-514350" algn="just">
              <a:buClr>
                <a:srgbClr val="FF0000"/>
              </a:buClr>
              <a:buFont typeface="+mj-lt"/>
              <a:buAutoNum type="arabicPeriod"/>
            </a:pPr>
            <a:r>
              <a:rPr lang="ar-EG" sz="2800" b="1" dirty="0">
                <a:solidFill>
                  <a:prstClr val="black"/>
                </a:solidFill>
              </a:rPr>
              <a:t>السند يمثل دينا على الشركة, ويعتبر صاحبه دائنا للشركة, بينما السهم عبارة عن حصة من رأس المال, ويعتبر صاحبه شريكا. </a:t>
            </a:r>
            <a:endParaRPr lang="en-US" sz="2800" b="1" dirty="0">
              <a:solidFill>
                <a:prstClr val="black"/>
              </a:solidFill>
            </a:endParaRPr>
          </a:p>
          <a:p>
            <a:pPr marL="514350" indent="-514350" algn="just">
              <a:buClr>
                <a:srgbClr val="FF0000"/>
              </a:buClr>
              <a:buFont typeface="+mj-lt"/>
              <a:buAutoNum type="arabicPeriod"/>
            </a:pPr>
            <a:r>
              <a:rPr lang="ar-EG" sz="2800" b="1" dirty="0">
                <a:solidFill>
                  <a:prstClr val="black"/>
                </a:solidFill>
              </a:rPr>
              <a:t>السند يعطى صاحبه حقا في فائدة ثابتة سواء ربحت الشركة أو خسرت, أما صاحب السهم فلا يحصل على الأرباح إلا إذا ربحت الشركة.</a:t>
            </a:r>
            <a:endParaRPr lang="en-US" sz="2800" b="1" dirty="0">
              <a:solidFill>
                <a:prstClr val="black"/>
              </a:solidFill>
            </a:endParaRPr>
          </a:p>
          <a:p>
            <a:pPr marL="514350" indent="-514350" algn="just">
              <a:buClr>
                <a:srgbClr val="FF0000"/>
              </a:buClr>
              <a:buFont typeface="+mj-lt"/>
              <a:buAutoNum type="arabicPeriod"/>
            </a:pPr>
            <a:r>
              <a:rPr lang="ar-EG" sz="2800" b="1" dirty="0">
                <a:solidFill>
                  <a:prstClr val="black"/>
                </a:solidFill>
              </a:rPr>
              <a:t>السند لا يعطي صاحبه حقا في حضور الجمعية العمومية للشركة ولا بالتصويت والاشتراك في الإدارة والرقابة وغير ذلك مما يستحقه صاحب السهم.</a:t>
            </a:r>
            <a:endParaRPr lang="en-US" sz="2800" b="1" dirty="0">
              <a:solidFill>
                <a:prstClr val="black"/>
              </a:solidFill>
            </a:endParaRPr>
          </a:p>
          <a:p>
            <a:pPr marL="514350" indent="-514350" algn="just">
              <a:buClr>
                <a:srgbClr val="FF0000"/>
              </a:buClr>
              <a:buFont typeface="+mj-lt"/>
              <a:buAutoNum type="arabicPeriod"/>
            </a:pPr>
            <a:r>
              <a:rPr lang="ar-EG" sz="2800" b="1" dirty="0">
                <a:solidFill>
                  <a:prstClr val="black"/>
                </a:solidFill>
              </a:rPr>
              <a:t>عند تصفية الشركة يكون لصاحب السند الأولوية في الحصول على قيمة السند, أما صاحب السهم فلا يأخذ شيئا إلا بعد تصفية السندات وقضاء الديون.</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36</a:t>
            </a:fld>
            <a:endParaRPr lang="ar-SA">
              <a:solidFill>
                <a:prstClr val="black">
                  <a:tint val="75000"/>
                </a:prstClr>
              </a:solidFill>
            </a:endParaRPr>
          </a:p>
        </p:txBody>
      </p:sp>
    </p:spTree>
    <p:extLst>
      <p:ext uri="{BB962C8B-B14F-4D97-AF65-F5344CB8AC3E}">
        <p14:creationId xmlns:p14="http://schemas.microsoft.com/office/powerpoint/2010/main" val="1050858881"/>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95536" y="260648"/>
            <a:ext cx="8532440" cy="6124754"/>
          </a:xfrm>
          <a:prstGeom prst="rect">
            <a:avLst/>
          </a:prstGeom>
        </p:spPr>
        <p:txBody>
          <a:bodyPr wrap="square">
            <a:spAutoFit/>
          </a:bodyPr>
          <a:lstStyle/>
          <a:p>
            <a:pPr algn="just"/>
            <a:r>
              <a:rPr lang="ar-SA" sz="2800" b="1" u="sng" dirty="0">
                <a:solidFill>
                  <a:srgbClr val="FF0000"/>
                </a:solidFill>
              </a:rPr>
              <a:t>ب- </a:t>
            </a:r>
            <a:r>
              <a:rPr lang="ar-EG" sz="2800" b="1" u="sng" dirty="0">
                <a:solidFill>
                  <a:srgbClr val="FF0000"/>
                </a:solidFill>
              </a:rPr>
              <a:t>الألفاظ </a:t>
            </a:r>
            <a:r>
              <a:rPr lang="ar-EG" sz="2800" b="1" u="sng" dirty="0">
                <a:solidFill>
                  <a:srgbClr val="FF0000"/>
                </a:solidFill>
              </a:rPr>
              <a:t>التي تطلق على السندات: </a:t>
            </a:r>
            <a:endParaRPr lang="ar-SA" sz="2800" b="1" u="sng" dirty="0">
              <a:solidFill>
                <a:srgbClr val="FF0000"/>
              </a:solidFill>
            </a:endParaRPr>
          </a:p>
          <a:p>
            <a:pPr algn="just"/>
            <a:r>
              <a:rPr lang="ar-EG" sz="2800" b="1" dirty="0">
                <a:solidFill>
                  <a:srgbClr val="FF0000"/>
                </a:solidFill>
              </a:rPr>
              <a:t>يطلق </a:t>
            </a:r>
            <a:r>
              <a:rPr lang="ar-EG" sz="2800" b="1" dirty="0">
                <a:solidFill>
                  <a:srgbClr val="FF0000"/>
                </a:solidFill>
              </a:rPr>
              <a:t>على السندات عدة ألفاظ وهي: </a:t>
            </a:r>
            <a:endParaRPr lang="en-US" sz="2800" b="1" dirty="0">
              <a:solidFill>
                <a:srgbClr val="FF0000"/>
              </a:solidFill>
            </a:endParaRPr>
          </a:p>
          <a:p>
            <a:pPr algn="just"/>
            <a:r>
              <a:rPr lang="ar-SA" sz="2800" b="1" dirty="0">
                <a:solidFill>
                  <a:srgbClr val="FF0000"/>
                </a:solidFill>
              </a:rPr>
              <a:t>1-</a:t>
            </a:r>
            <a:r>
              <a:rPr lang="ar-SA" sz="2800" b="1" dirty="0">
                <a:solidFill>
                  <a:prstClr val="black"/>
                </a:solidFill>
              </a:rPr>
              <a:t> </a:t>
            </a:r>
            <a:r>
              <a:rPr lang="ar-EG" sz="2800" b="1" dirty="0">
                <a:solidFill>
                  <a:srgbClr val="FF0000"/>
                </a:solidFill>
              </a:rPr>
              <a:t>شهادات </a:t>
            </a:r>
            <a:r>
              <a:rPr lang="ar-EG" sz="2800" b="1" dirty="0">
                <a:solidFill>
                  <a:srgbClr val="FF0000"/>
                </a:solidFill>
              </a:rPr>
              <a:t>الاستثمار: </a:t>
            </a:r>
            <a:r>
              <a:rPr lang="ar-EG" sz="2800" b="1" dirty="0">
                <a:solidFill>
                  <a:prstClr val="black"/>
                </a:solidFill>
              </a:rPr>
              <a:t>يطلق على السندات التي تصدرها بعض البنوك الربوية شهادات استثمار وهي على ثلاثة أنواع: </a:t>
            </a:r>
            <a:endParaRPr lang="ar-SA" sz="2800" b="1" dirty="0">
              <a:solidFill>
                <a:prstClr val="black"/>
              </a:solidFill>
            </a:endParaRPr>
          </a:p>
          <a:p>
            <a:pPr algn="just"/>
            <a:r>
              <a:rPr lang="ar-SA" sz="2800" b="1" dirty="0">
                <a:solidFill>
                  <a:prstClr val="black"/>
                </a:solidFill>
              </a:rPr>
              <a:t>أ – شهادات استثمار ذات طبيعة متزايدة : وهي الشهادة التي يبقى المال لدى البنك لفترة طويلة قد تمتد الى عشر سنوات وتكون له زيادة تصاعدية  ( على المال والفائدة ) وفي نهاية المدة يأخذ صاحب الشهادة ما دفعة والزيادة ( الفائدة ) .</a:t>
            </a:r>
          </a:p>
          <a:p>
            <a:pPr algn="just"/>
            <a:r>
              <a:rPr lang="ar-SA" sz="2800" b="1" dirty="0">
                <a:solidFill>
                  <a:srgbClr val="FF0000"/>
                </a:solidFill>
              </a:rPr>
              <a:t>ب – شهادات استثمار ذات عائد جار أي بفائدة سنوية : </a:t>
            </a:r>
            <a:r>
              <a:rPr lang="ar-SA" sz="2800" b="1" dirty="0">
                <a:solidFill>
                  <a:prstClr val="black"/>
                </a:solidFill>
              </a:rPr>
              <a:t>وهي الشهادة التي تستحق عائداً جارياً وهي ذات الفوائد السنوية المحددة .</a:t>
            </a:r>
          </a:p>
          <a:p>
            <a:pPr algn="just"/>
            <a:r>
              <a:rPr lang="ar-SA" sz="2800" b="1" dirty="0">
                <a:solidFill>
                  <a:srgbClr val="FF0000"/>
                </a:solidFill>
              </a:rPr>
              <a:t>ج – شهادات استثمار ذات قيمة متزايدة ويجري عليها السحب : </a:t>
            </a:r>
            <a:r>
              <a:rPr lang="ar-SA" sz="2800" b="1" dirty="0">
                <a:solidFill>
                  <a:prstClr val="black"/>
                </a:solidFill>
              </a:rPr>
              <a:t>وهي الشهادة التي تستحق فائدة متزايدة ويجري عليها السحب بإعطاء جوائز للشهادة الفائرة .</a:t>
            </a:r>
            <a:endParaRPr lang="en-US" sz="2800" b="1" dirty="0">
              <a:solidFill>
                <a:prstClr val="black"/>
              </a:solidFill>
            </a:endParaRPr>
          </a:p>
          <a:p>
            <a:pPr algn="just"/>
            <a:r>
              <a:rPr lang="en-US" sz="2800" b="1" dirty="0">
                <a:solidFill>
                  <a:prstClr val="black"/>
                </a:solidFill>
              </a:rPr>
              <a:t> </a:t>
            </a: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37</a:t>
            </a:fld>
            <a:endParaRPr lang="ar-SA">
              <a:solidFill>
                <a:prstClr val="black">
                  <a:tint val="75000"/>
                </a:prstClr>
              </a:solidFill>
            </a:endParaRPr>
          </a:p>
        </p:txBody>
      </p:sp>
    </p:spTree>
    <p:extLst>
      <p:ext uri="{BB962C8B-B14F-4D97-AF65-F5344CB8AC3E}">
        <p14:creationId xmlns:p14="http://schemas.microsoft.com/office/powerpoint/2010/main" val="4030496087"/>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395536" y="260648"/>
            <a:ext cx="8532440" cy="5693866"/>
          </a:xfrm>
          <a:prstGeom prst="rect">
            <a:avLst/>
          </a:prstGeom>
        </p:spPr>
        <p:txBody>
          <a:bodyPr wrap="square">
            <a:spAutoFit/>
          </a:bodyPr>
          <a:lstStyle/>
          <a:p>
            <a:pPr algn="just"/>
            <a:r>
              <a:rPr lang="ar-SA" sz="2800" b="1" dirty="0">
                <a:solidFill>
                  <a:srgbClr val="FF0000"/>
                </a:solidFill>
              </a:rPr>
              <a:t>2 – أذونات الخزينة (( أذون الخزانة )).</a:t>
            </a:r>
          </a:p>
          <a:p>
            <a:pPr algn="just"/>
            <a:r>
              <a:rPr lang="ar-SA" sz="2800" b="1" dirty="0">
                <a:solidFill>
                  <a:prstClr val="black"/>
                </a:solidFill>
              </a:rPr>
              <a:t>وهي عبارة عن سندات تصدرها الحكومة لأجل قصير وهو في العادة ثلاثة أشهر وتطرحها </a:t>
            </a:r>
            <a:r>
              <a:rPr lang="ar-SA" sz="2800" b="1" dirty="0" err="1">
                <a:solidFill>
                  <a:prstClr val="black"/>
                </a:solidFill>
              </a:rPr>
              <a:t>للإكتتاب</a:t>
            </a:r>
            <a:r>
              <a:rPr lang="ar-SA" sz="2800" b="1" dirty="0">
                <a:solidFill>
                  <a:prstClr val="black"/>
                </a:solidFill>
              </a:rPr>
              <a:t> فيها بطريقة العطاءات وتتمتع هذه الأذون بدرجة بالغة من السيولة لأنها قصيرة الأجل ومضمونة ، فليس ثمة خطر من عدم الوفاء بقيمتها ولأن البنك المركزي على استعداد دائم لتحوليها الى نقود عن طريق إعادة خصمها ولهذه </a:t>
            </a:r>
            <a:r>
              <a:rPr lang="ar-SA" sz="2800" b="1" dirty="0" err="1">
                <a:solidFill>
                  <a:prstClr val="black"/>
                </a:solidFill>
              </a:rPr>
              <a:t>الإعتبارات</a:t>
            </a:r>
            <a:r>
              <a:rPr lang="ar-SA" sz="2800" b="1" dirty="0">
                <a:solidFill>
                  <a:prstClr val="black"/>
                </a:solidFill>
              </a:rPr>
              <a:t> تقبل عليها البنوك التجارية برغم ضآلة ما تدره من دخل .</a:t>
            </a:r>
          </a:p>
          <a:p>
            <a:pPr algn="just"/>
            <a:r>
              <a:rPr lang="ar-SA" sz="2800" b="1" dirty="0">
                <a:solidFill>
                  <a:srgbClr val="FF0000"/>
                </a:solidFill>
              </a:rPr>
              <a:t>3- إسناد قرض </a:t>
            </a:r>
            <a:r>
              <a:rPr lang="ar-SA" sz="2800" b="1" dirty="0">
                <a:solidFill>
                  <a:srgbClr val="FF0000"/>
                </a:solidFill>
              </a:rPr>
              <a:t>:</a:t>
            </a:r>
          </a:p>
          <a:p>
            <a:pPr algn="just"/>
            <a:r>
              <a:rPr lang="ar-SA" sz="2800" b="1" dirty="0">
                <a:solidFill>
                  <a:prstClr val="black"/>
                </a:solidFill>
              </a:rPr>
              <a:t>يطلق على السندات في قانون التجارة الأردني والسوري إسناد قرض وهي : </a:t>
            </a:r>
          </a:p>
          <a:p>
            <a:pPr algn="just"/>
            <a:r>
              <a:rPr lang="ar-SA" sz="2800" b="1" dirty="0">
                <a:solidFill>
                  <a:prstClr val="black"/>
                </a:solidFill>
              </a:rPr>
              <a:t>وثائق ذات قيمة اسمية واحدة قابلة للتداول وغير قابلة للتجزئة تعطي للمكتتبين مقابل المبالغ التي أقرضوها للشركة قرضاً طويل الأجل ويتم هذا القرض عن طريق الدعوة </a:t>
            </a:r>
            <a:r>
              <a:rPr lang="ar-SA" sz="2800" b="1" dirty="0" err="1">
                <a:solidFill>
                  <a:prstClr val="black"/>
                </a:solidFill>
              </a:rPr>
              <a:t>للإكتتاب</a:t>
            </a:r>
            <a:r>
              <a:rPr lang="ar-SA" sz="2800" b="1" dirty="0">
                <a:solidFill>
                  <a:prstClr val="black"/>
                </a:solidFill>
              </a:rPr>
              <a:t> العام .</a:t>
            </a:r>
            <a:endParaRPr lang="en-US" sz="2800" b="1" dirty="0">
              <a:solidFill>
                <a:prstClr val="black"/>
              </a:solidFill>
            </a:endParaRPr>
          </a:p>
        </p:txBody>
      </p:sp>
      <p:sp>
        <p:nvSpPr>
          <p:cNvPr id="2" name="عنصر نائب لرقم الشريحة 1"/>
          <p:cNvSpPr>
            <a:spLocks noGrp="1"/>
          </p:cNvSpPr>
          <p:nvPr>
            <p:ph type="sldNum" sz="quarter" idx="12"/>
          </p:nvPr>
        </p:nvSpPr>
        <p:spPr/>
        <p:txBody>
          <a:bodyPr/>
          <a:lstStyle/>
          <a:p>
            <a:fld id="{0B34F065-1154-456A-91E3-76DE8E75E17B}" type="slidenum">
              <a:rPr lang="ar-SA" smtClean="0">
                <a:solidFill>
                  <a:prstClr val="black">
                    <a:tint val="75000"/>
                  </a:prstClr>
                </a:solidFill>
              </a:rPr>
              <a:pPr/>
              <a:t>38</a:t>
            </a:fld>
            <a:endParaRPr lang="ar-SA">
              <a:solidFill>
                <a:prstClr val="black">
                  <a:tint val="75000"/>
                </a:prstClr>
              </a:solidFill>
            </a:endParaRPr>
          </a:p>
        </p:txBody>
      </p:sp>
    </p:spTree>
    <p:extLst>
      <p:ext uri="{BB962C8B-B14F-4D97-AF65-F5344CB8AC3E}">
        <p14:creationId xmlns:p14="http://schemas.microsoft.com/office/powerpoint/2010/main" val="352110326"/>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95536" y="404664"/>
            <a:ext cx="8532440" cy="6124754"/>
          </a:xfrm>
          <a:prstGeom prst="rect">
            <a:avLst/>
          </a:prstGeom>
        </p:spPr>
        <p:txBody>
          <a:bodyPr wrap="square">
            <a:spAutoFit/>
          </a:bodyPr>
          <a:lstStyle/>
          <a:p>
            <a:pPr algn="just"/>
            <a:r>
              <a:rPr lang="ar-SA" sz="2800" b="1" u="sng" dirty="0">
                <a:solidFill>
                  <a:srgbClr val="FF0000"/>
                </a:solidFill>
              </a:rPr>
              <a:t>ج- أنواع السندات التي تصدرها الشركات المساهمة </a:t>
            </a:r>
            <a:r>
              <a:rPr lang="ar-EG" sz="2800" b="1" u="sng" dirty="0">
                <a:solidFill>
                  <a:srgbClr val="FF0000"/>
                </a:solidFill>
              </a:rPr>
              <a:t>: </a:t>
            </a:r>
            <a:endParaRPr lang="ar-SA" sz="2800" b="1" u="sng" dirty="0">
              <a:solidFill>
                <a:srgbClr val="FF0000"/>
              </a:solidFill>
            </a:endParaRPr>
          </a:p>
          <a:p>
            <a:pPr algn="just"/>
            <a:r>
              <a:rPr lang="ar-SA" sz="2800" b="1" dirty="0">
                <a:solidFill>
                  <a:prstClr val="black"/>
                </a:solidFill>
              </a:rPr>
              <a:t>قسم القانون التجاري السندات التي تصدرها الشركات المساهمة الى عدة أنواع :</a:t>
            </a:r>
            <a:endParaRPr lang="en-US" sz="2800" b="1" dirty="0">
              <a:solidFill>
                <a:prstClr val="black"/>
              </a:solidFill>
            </a:endParaRPr>
          </a:p>
          <a:p>
            <a:pPr algn="just"/>
            <a:r>
              <a:rPr lang="ar-SA" sz="2800" b="1" dirty="0">
                <a:solidFill>
                  <a:srgbClr val="FF0000"/>
                </a:solidFill>
              </a:rPr>
              <a:t>1-</a:t>
            </a:r>
            <a:r>
              <a:rPr lang="ar-SA" sz="2800" b="1" dirty="0">
                <a:solidFill>
                  <a:prstClr val="black"/>
                </a:solidFill>
              </a:rPr>
              <a:t> </a:t>
            </a:r>
            <a:r>
              <a:rPr lang="ar-SA" sz="2800" b="1" dirty="0">
                <a:solidFill>
                  <a:srgbClr val="FF0000"/>
                </a:solidFill>
              </a:rPr>
              <a:t>السند العادي </a:t>
            </a:r>
            <a:r>
              <a:rPr lang="ar-EG" sz="2800" b="1" dirty="0">
                <a:solidFill>
                  <a:srgbClr val="FF0000"/>
                </a:solidFill>
              </a:rPr>
              <a:t>: </a:t>
            </a:r>
            <a:r>
              <a:rPr lang="ar-SA" sz="2800" b="1" dirty="0">
                <a:solidFill>
                  <a:prstClr val="black"/>
                </a:solidFill>
              </a:rPr>
              <a:t>وهو عبارة عن السند الذي يصدر بقيمة اسمية هي ذاتها التي يدفعها المكتتب عند الاكتتاب وعند حلول أجل السند يسترد ذلك المكتتب قيمة السند الاسمية ويحصل على فائدة ثابتة على هذه القيمة .</a:t>
            </a:r>
          </a:p>
          <a:p>
            <a:pPr algn="just"/>
            <a:r>
              <a:rPr lang="ar-SA" sz="2800" b="1" dirty="0">
                <a:solidFill>
                  <a:srgbClr val="FF0000"/>
                </a:solidFill>
              </a:rPr>
              <a:t>2- السند المستحق الوفاء بعلاوة إصدار : </a:t>
            </a:r>
            <a:r>
              <a:rPr lang="ar-SA" sz="2800" b="1" dirty="0">
                <a:solidFill>
                  <a:prstClr val="black"/>
                </a:solidFill>
              </a:rPr>
              <a:t>وهو عبارة عن السند الذي يصدر بقيمة اسمية تتجاوز القيمة  النقدية التي دفعها عند الاكتتاب كما لو كانت القيمة الاسمية للسند مائة دينار ولكن تكفي الشركة بقيام المكتتب بدفع تسعين ديناراً فالشركة تتنازل عن الفرق بين القيمتين الذي يسمى بعلاوة الإصدار وتقوم الشركة عند حلول الأجل برد القيمة الاسمية كاملة فكأنها اقترضت تسعين ديناراً الى أجل على أن تدفعها مائة دينار وعلى اساس القيمة الأسمية تحسب الفوائد السنوية .</a:t>
            </a:r>
            <a:endParaRPr lang="en-US" sz="2800" b="1" dirty="0">
              <a:solidFill>
                <a:prstClr val="black"/>
              </a:solidFill>
            </a:endParaRPr>
          </a:p>
          <a:p>
            <a:pPr algn="just"/>
            <a:r>
              <a:rPr lang="en-US" sz="2800" b="1" dirty="0">
                <a:solidFill>
                  <a:prstClr val="black"/>
                </a:solidFill>
              </a:rPr>
              <a:t> </a:t>
            </a: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39</a:t>
            </a:fld>
            <a:endParaRPr lang="ar-SA">
              <a:solidFill>
                <a:prstClr val="black">
                  <a:tint val="75000"/>
                </a:prstClr>
              </a:solidFill>
            </a:endParaRPr>
          </a:p>
        </p:txBody>
      </p:sp>
    </p:spTree>
    <p:extLst>
      <p:ext uri="{BB962C8B-B14F-4D97-AF65-F5344CB8AC3E}">
        <p14:creationId xmlns:p14="http://schemas.microsoft.com/office/powerpoint/2010/main" val="3328890941"/>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188640"/>
            <a:ext cx="8713433" cy="6555641"/>
          </a:xfrm>
          <a:prstGeom prst="rect">
            <a:avLst/>
          </a:prstGeom>
        </p:spPr>
        <p:txBody>
          <a:bodyPr wrap="square">
            <a:spAutoFit/>
          </a:bodyPr>
          <a:lstStyle/>
          <a:p>
            <a:pPr algn="just">
              <a:lnSpc>
                <a:spcPct val="150000"/>
              </a:lnSpc>
            </a:pPr>
            <a:r>
              <a:rPr lang="ar-SA" sz="2800" b="1" dirty="0">
                <a:solidFill>
                  <a:srgbClr val="FF0000"/>
                </a:solidFill>
              </a:rPr>
              <a:t>3- السند ذو النصيب : </a:t>
            </a:r>
            <a:r>
              <a:rPr lang="ar-SA" sz="2800" b="1" dirty="0">
                <a:solidFill>
                  <a:prstClr val="black"/>
                </a:solidFill>
              </a:rPr>
              <a:t>وهو السند الي يصدر بقيمة اسمية هي ذاتها التي يدفعها المكتتب عند الاكتتاب وهي ذاتها التي يستند اليها في احتساب فوائد السند عن حلول أجله ، إلا أن حامله قد يحصل على جائزة معينة لدى دخول سنده في اليانصيب وإجراء السحب عن طريق القرعة ومن أمثلة هذه السندات في مصر سندات البنك العقاري .</a:t>
            </a:r>
          </a:p>
          <a:p>
            <a:pPr algn="just">
              <a:lnSpc>
                <a:spcPct val="150000"/>
              </a:lnSpc>
            </a:pPr>
            <a:r>
              <a:rPr lang="ar-SA" sz="2800" b="1" dirty="0">
                <a:solidFill>
                  <a:srgbClr val="FF0000"/>
                </a:solidFill>
              </a:rPr>
              <a:t>4- السند المضمون : </a:t>
            </a:r>
            <a:r>
              <a:rPr lang="ar-SA" sz="2800" b="1" dirty="0">
                <a:solidFill>
                  <a:prstClr val="black"/>
                </a:solidFill>
              </a:rPr>
              <a:t>وهو عبارة عن سند عادي يصدر بقيمة اسمية هي ذاتها التي يدفعها المكتتب عند الاكتتاب وعلى أساسها تحسب الفوائد الا أن هذا سند مصحوب بضمان شخصي مثل كفالة الحكومة أو أحد البنوك أو بضمان عيني كرهن تقرره الشركة على عقاراتها لصالح حملة السندات .</a:t>
            </a:r>
            <a:endParaRPr lang="en-US" sz="2800" b="1" dirty="0">
              <a:solidFill>
                <a:prstClr val="black"/>
              </a:solidFill>
            </a:endParaRPr>
          </a:p>
          <a:p>
            <a:pPr algn="just">
              <a:lnSpc>
                <a:spcPct val="150000"/>
              </a:lnSpc>
            </a:pPr>
            <a:r>
              <a:rPr lang="en-US" sz="2800" b="1" dirty="0">
                <a:solidFill>
                  <a:prstClr val="black"/>
                </a:solidFill>
              </a:rPr>
              <a:t> </a:t>
            </a: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40</a:t>
            </a:fld>
            <a:endParaRPr lang="ar-SA">
              <a:solidFill>
                <a:prstClr val="black">
                  <a:tint val="75000"/>
                </a:prstClr>
              </a:solidFill>
            </a:endParaRPr>
          </a:p>
        </p:txBody>
      </p:sp>
    </p:spTree>
    <p:extLst>
      <p:ext uri="{BB962C8B-B14F-4D97-AF65-F5344CB8AC3E}">
        <p14:creationId xmlns:p14="http://schemas.microsoft.com/office/powerpoint/2010/main" val="916115148"/>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سمة Offic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5125</Words>
  <Application>Microsoft Office PowerPoint</Application>
  <PresentationFormat>عرض على الشاشة (3:4)‏</PresentationFormat>
  <Paragraphs>208</Paragraphs>
  <Slides>40</Slides>
  <Notes>0</Notes>
  <HiddenSlides>0</HiddenSlides>
  <MMClips>0</MMClips>
  <ScaleCrop>false</ScaleCrop>
  <HeadingPairs>
    <vt:vector size="4" baseType="variant">
      <vt:variant>
        <vt:lpstr>نسق</vt:lpstr>
      </vt:variant>
      <vt:variant>
        <vt:i4>2</vt:i4>
      </vt:variant>
      <vt:variant>
        <vt:lpstr>عناوين الشرائح</vt:lpstr>
      </vt:variant>
      <vt:variant>
        <vt:i4>40</vt:i4>
      </vt:variant>
    </vt:vector>
  </HeadingPairs>
  <TitlesOfParts>
    <vt:vector size="42" baseType="lpstr">
      <vt:lpstr>سمة Office</vt:lpstr>
      <vt:lpstr>1_سمة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user</cp:lastModifiedBy>
  <cp:revision>1</cp:revision>
  <dcterms:created xsi:type="dcterms:W3CDTF">2015-11-17T06:23:59Z</dcterms:created>
  <dcterms:modified xsi:type="dcterms:W3CDTF">2015-11-17T06:25:04Z</dcterms:modified>
</cp:coreProperties>
</file>