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 id="2147483684" r:id="rId3"/>
    <p:sldMasterId id="2147483696" r:id="rId4"/>
  </p:sld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4A5BC2C-9A54-4B5E-B24A-6E6B92216CCC}"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06995303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EC6825-3AF2-4E49-9254-E97325E376DC}"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8507264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CFACF53-EBFC-4E15-BAC4-329D984F2697}"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15481993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43C3490-6AB5-4E11-BC2C-FCC78513A8ED}" type="datetime1">
              <a:rPr lang="ar-SA" smtClean="0">
                <a:solidFill>
                  <a:prstClr val="black">
                    <a:tint val="75000"/>
                  </a:prstClr>
                </a:solidFill>
              </a:rPr>
              <a:pPr/>
              <a:t>09/02/1437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5185791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7F552B9-65B3-42B4-96AF-6B992A5741A5}" type="datetime1">
              <a:rPr lang="ar-SA" smtClean="0">
                <a:solidFill>
                  <a:prstClr val="black">
                    <a:tint val="75000"/>
                  </a:prstClr>
                </a:solidFill>
              </a:rPr>
              <a:pPr/>
              <a:t>09/02/1437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4739928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D9DC525-91DF-47EA-BEE4-1307D3B22C49}" type="datetime1">
              <a:rPr lang="ar-SA" smtClean="0">
                <a:solidFill>
                  <a:prstClr val="black">
                    <a:tint val="75000"/>
                  </a:prstClr>
                </a:solidFill>
              </a:rPr>
              <a:pPr/>
              <a:t>09/02/1437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48986130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FFD295D-2458-427C-BAF7-283FEC205C93}" type="datetime1">
              <a:rPr lang="ar-SA" smtClean="0">
                <a:solidFill>
                  <a:prstClr val="black">
                    <a:tint val="75000"/>
                  </a:prstClr>
                </a:solidFill>
              </a:rPr>
              <a:pPr/>
              <a:t>09/02/1437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5447923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3BDCC2B-3506-4924-B007-7517EB89E40C}" type="datetime1">
              <a:rPr lang="ar-SA" smtClean="0">
                <a:solidFill>
                  <a:prstClr val="black">
                    <a:tint val="75000"/>
                  </a:prstClr>
                </a:solidFill>
              </a:rPr>
              <a:pPr/>
              <a:t>09/02/1437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0613917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99A31E3-03C9-4231-8B9F-93EADB36339A}" type="datetime1">
              <a:rPr lang="ar-SA" smtClean="0">
                <a:solidFill>
                  <a:prstClr val="black">
                    <a:tint val="75000"/>
                  </a:prstClr>
                </a:solidFill>
              </a:rPr>
              <a:pPr/>
              <a:t>09/02/1437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2272827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415DF8-6635-4DB4-9075-BA2E643AB185}"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3212932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72ACF6-AA01-4A94-99B0-31134B8C477E}"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4537798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95AA850-DDCE-419B-96C4-52D265EF9597}" type="datetime1">
              <a:rPr lang="ar-SA" smtClean="0">
                <a:solidFill>
                  <a:srgbClr val="000000">
                    <a:tint val="75000"/>
                  </a:srgbClr>
                </a:solidFill>
              </a:rPr>
              <a:pPr/>
              <a:t>09/02/1437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973219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9B5A0BB1-66A4-47D5-B463-0533C98EED15}" type="datetime1">
              <a:rPr lang="ar-SA" smtClean="0">
                <a:solidFill>
                  <a:srgbClr val="000000">
                    <a:tint val="75000"/>
                  </a:srgbClr>
                </a:solidFill>
              </a:rPr>
              <a:pPr/>
              <a:t>09/02/1437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4188530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C03C8B8-6724-43FF-BD0B-1C18D9868E39}" type="datetime1">
              <a:rPr lang="ar-SA" smtClean="0">
                <a:solidFill>
                  <a:srgbClr val="000000">
                    <a:tint val="75000"/>
                  </a:srgbClr>
                </a:solidFill>
              </a:rPr>
              <a:pPr/>
              <a:t>09/02/1437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549927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82D0BA6-2BAC-47E3-8752-EE4FA7E8ECF2}" type="datetime1">
              <a:rPr lang="ar-SA" smtClean="0">
                <a:solidFill>
                  <a:srgbClr val="000000">
                    <a:tint val="75000"/>
                  </a:srgbClr>
                </a:solidFill>
              </a:rPr>
              <a:pPr/>
              <a:t>09/02/1437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156379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B9BE9338-474B-4F56-AB4A-F26ABAD6405F}" type="datetime1">
              <a:rPr lang="ar-SA" smtClean="0">
                <a:solidFill>
                  <a:srgbClr val="000000">
                    <a:tint val="75000"/>
                  </a:srgbClr>
                </a:solidFill>
              </a:rPr>
              <a:pPr/>
              <a:t>09/02/1437</a:t>
            </a:fld>
            <a:endParaRPr lang="ar-SA">
              <a:solidFill>
                <a:srgbClr val="000000">
                  <a:tint val="75000"/>
                </a:srgbClr>
              </a:solidFill>
            </a:endParaRPr>
          </a:p>
        </p:txBody>
      </p:sp>
      <p:sp>
        <p:nvSpPr>
          <p:cNvPr id="8" name="عنصر نائب للتذييل 7"/>
          <p:cNvSpPr>
            <a:spLocks noGrp="1"/>
          </p:cNvSpPr>
          <p:nvPr>
            <p:ph type="ftr" sz="quarter" idx="11"/>
          </p:nvPr>
        </p:nvSpPr>
        <p:spPr/>
        <p:txBody>
          <a:bodyPr/>
          <a:lstStyle/>
          <a:p>
            <a:endParaRPr lang="ar-SA">
              <a:solidFill>
                <a:srgbClr val="000000">
                  <a:tint val="75000"/>
                </a:srgb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3490190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5510BF07-FAB8-4D5A-A05A-114DA28390A1}" type="datetime1">
              <a:rPr lang="ar-SA" smtClean="0">
                <a:solidFill>
                  <a:srgbClr val="000000">
                    <a:tint val="75000"/>
                  </a:srgbClr>
                </a:solidFill>
              </a:rPr>
              <a:pPr/>
              <a:t>09/02/1437</a:t>
            </a:fld>
            <a:endParaRPr lang="ar-SA">
              <a:solidFill>
                <a:srgbClr val="000000">
                  <a:tint val="75000"/>
                </a:srgbClr>
              </a:solidFill>
            </a:endParaRPr>
          </a:p>
        </p:txBody>
      </p:sp>
      <p:sp>
        <p:nvSpPr>
          <p:cNvPr id="4" name="عنصر نائب للتذييل 3"/>
          <p:cNvSpPr>
            <a:spLocks noGrp="1"/>
          </p:cNvSpPr>
          <p:nvPr>
            <p:ph type="ftr" sz="quarter" idx="11"/>
          </p:nvPr>
        </p:nvSpPr>
        <p:spPr/>
        <p:txBody>
          <a:bodyPr/>
          <a:lstStyle/>
          <a:p>
            <a:endParaRPr lang="ar-SA">
              <a:solidFill>
                <a:srgbClr val="000000">
                  <a:tint val="75000"/>
                </a:srgb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20289254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C6F828E-100E-4F00-91C1-99403F890F0E}" type="datetime1">
              <a:rPr lang="ar-SA" smtClean="0">
                <a:solidFill>
                  <a:srgbClr val="000000">
                    <a:tint val="75000"/>
                  </a:srgbClr>
                </a:solidFill>
              </a:rPr>
              <a:pPr/>
              <a:t>09/02/1437</a:t>
            </a:fld>
            <a:endParaRPr lang="ar-SA">
              <a:solidFill>
                <a:srgbClr val="000000">
                  <a:tint val="75000"/>
                </a:srgbClr>
              </a:solidFill>
            </a:endParaRPr>
          </a:p>
        </p:txBody>
      </p:sp>
      <p:sp>
        <p:nvSpPr>
          <p:cNvPr id="3" name="عنصر نائب للتذييل 2"/>
          <p:cNvSpPr>
            <a:spLocks noGrp="1"/>
          </p:cNvSpPr>
          <p:nvPr>
            <p:ph type="ftr" sz="quarter" idx="11"/>
          </p:nvPr>
        </p:nvSpPr>
        <p:spPr/>
        <p:txBody>
          <a:bodyPr/>
          <a:lstStyle/>
          <a:p>
            <a:endParaRPr lang="ar-SA">
              <a:solidFill>
                <a:srgbClr val="000000">
                  <a:tint val="75000"/>
                </a:srgb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451450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DB4A4A3-633E-4E6F-8635-BEB72C85EC74}" type="datetime1">
              <a:rPr lang="ar-SA" smtClean="0">
                <a:solidFill>
                  <a:srgbClr val="000000">
                    <a:tint val="75000"/>
                  </a:srgbClr>
                </a:solidFill>
              </a:rPr>
              <a:pPr/>
              <a:t>09/02/1437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841054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1E8D257-24E9-4813-ABF7-9FC4D2539266}" type="datetime1">
              <a:rPr lang="ar-SA" smtClean="0">
                <a:solidFill>
                  <a:srgbClr val="000000">
                    <a:tint val="75000"/>
                  </a:srgbClr>
                </a:solidFill>
              </a:rPr>
              <a:pPr/>
              <a:t>09/02/1437</a:t>
            </a:fld>
            <a:endParaRPr lang="ar-SA">
              <a:solidFill>
                <a:srgbClr val="000000">
                  <a:tint val="75000"/>
                </a:srgbClr>
              </a:solidFill>
            </a:endParaRPr>
          </a:p>
        </p:txBody>
      </p:sp>
      <p:sp>
        <p:nvSpPr>
          <p:cNvPr id="6" name="عنصر نائب للتذييل 5"/>
          <p:cNvSpPr>
            <a:spLocks noGrp="1"/>
          </p:cNvSpPr>
          <p:nvPr>
            <p:ph type="ftr" sz="quarter" idx="11"/>
          </p:nvPr>
        </p:nvSpPr>
        <p:spPr/>
        <p:txBody>
          <a:bodyPr/>
          <a:lstStyle/>
          <a:p>
            <a:endParaRPr lang="ar-SA">
              <a:solidFill>
                <a:srgbClr val="000000">
                  <a:tint val="75000"/>
                </a:srgb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9561228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875E642D-FC68-4961-9D4A-EABAA3D87E97}" type="datetime1">
              <a:rPr lang="ar-SA" smtClean="0">
                <a:solidFill>
                  <a:srgbClr val="000000">
                    <a:tint val="75000"/>
                  </a:srgbClr>
                </a:solidFill>
              </a:rPr>
              <a:pPr/>
              <a:t>09/02/1437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25267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BF985A1-D15F-4132-A51D-B351A09DA2DC}" type="datetime1">
              <a:rPr lang="ar-SA" smtClean="0">
                <a:solidFill>
                  <a:srgbClr val="000000">
                    <a:tint val="75000"/>
                  </a:srgbClr>
                </a:solidFill>
              </a:rPr>
              <a:pPr/>
              <a:t>09/02/1437</a:t>
            </a:fld>
            <a:endParaRPr lang="ar-SA">
              <a:solidFill>
                <a:srgbClr val="000000">
                  <a:tint val="75000"/>
                </a:srgbClr>
              </a:solidFill>
            </a:endParaRPr>
          </a:p>
        </p:txBody>
      </p:sp>
      <p:sp>
        <p:nvSpPr>
          <p:cNvPr id="5" name="عنصر نائب للتذييل 4"/>
          <p:cNvSpPr>
            <a:spLocks noGrp="1"/>
          </p:cNvSpPr>
          <p:nvPr>
            <p:ph type="ftr" sz="quarter" idx="11"/>
          </p:nvPr>
        </p:nvSpPr>
        <p:spPr/>
        <p:txBody>
          <a:bodyPr/>
          <a:lstStyle/>
          <a:p>
            <a:endParaRPr lang="ar-SA">
              <a:solidFill>
                <a:srgbClr val="000000">
                  <a:tint val="75000"/>
                </a:srgb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4013436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4A5BC2C-9A54-4B5E-B24A-6E6B92216CCC}"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2055582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1EC6825-3AF2-4E49-9254-E97325E376DC}"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96432340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CFACF53-EBFC-4E15-BAC4-329D984F2697}"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932252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A43C3490-6AB5-4E11-BC2C-FCC78513A8ED}" type="datetime1">
              <a:rPr lang="ar-SA" smtClean="0">
                <a:solidFill>
                  <a:prstClr val="black">
                    <a:tint val="75000"/>
                  </a:prstClr>
                </a:solidFill>
              </a:rPr>
              <a:pPr/>
              <a:t>09/02/1437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6138456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57F552B9-65B3-42B4-96AF-6B992A5741A5}" type="datetime1">
              <a:rPr lang="ar-SA" smtClean="0">
                <a:solidFill>
                  <a:prstClr val="black">
                    <a:tint val="75000"/>
                  </a:prstClr>
                </a:solidFill>
              </a:rPr>
              <a:pPr/>
              <a:t>09/02/1437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535712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DD9DC525-91DF-47EA-BEE4-1307D3B22C49}" type="datetime1">
              <a:rPr lang="ar-SA" smtClean="0">
                <a:solidFill>
                  <a:prstClr val="black">
                    <a:tint val="75000"/>
                  </a:prstClr>
                </a:solidFill>
              </a:rPr>
              <a:pPr/>
              <a:t>09/02/1437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3662909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FFD295D-2458-427C-BAF7-283FEC205C93}" type="datetime1">
              <a:rPr lang="ar-SA" smtClean="0">
                <a:solidFill>
                  <a:prstClr val="black">
                    <a:tint val="75000"/>
                  </a:prstClr>
                </a:solidFill>
              </a:rPr>
              <a:pPr/>
              <a:t>09/02/1437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601522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3BDCC2B-3506-4924-B007-7517EB89E40C}" type="datetime1">
              <a:rPr lang="ar-SA" smtClean="0">
                <a:solidFill>
                  <a:prstClr val="black">
                    <a:tint val="75000"/>
                  </a:prstClr>
                </a:solidFill>
              </a:rPr>
              <a:pPr/>
              <a:t>09/02/1437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68026023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99A31E3-03C9-4231-8B9F-93EADB36339A}" type="datetime1">
              <a:rPr lang="ar-SA" smtClean="0">
                <a:solidFill>
                  <a:prstClr val="black">
                    <a:tint val="75000"/>
                  </a:prstClr>
                </a:solidFill>
              </a:rPr>
              <a:pPr/>
              <a:t>09/02/1437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00799118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5415DF8-6635-4DB4-9075-BA2E643AB185}"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9042376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D72ACF6-AA01-4A94-99B0-31134B8C477E}"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228354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fld id="{9DFC3F13-A636-473F-A0EB-29B1F7089F7B}" type="datetime1">
              <a:rPr lang="ar-SA" smtClean="0">
                <a:solidFill>
                  <a:srgbClr val="C5D1D7">
                    <a:shade val="90000"/>
                  </a:srgbClr>
                </a:solidFill>
              </a:rPr>
              <a:pPr>
                <a:defRPr/>
              </a:pPr>
              <a:t>09/02/1437</a:t>
            </a:fld>
            <a:endParaRPr lang="ar-SA">
              <a:solidFill>
                <a:srgbClr val="C5D1D7">
                  <a:shade val="90000"/>
                </a:srgbClr>
              </a:solidFill>
            </a:endParaRPr>
          </a:p>
        </p:txBody>
      </p:sp>
      <p:sp>
        <p:nvSpPr>
          <p:cNvPr id="5" name="عنصر نائب للتذييل 18"/>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26"/>
          <p:cNvSpPr>
            <a:spLocks noGrp="1"/>
          </p:cNvSpPr>
          <p:nvPr>
            <p:ph type="sldNum" sz="quarter" idx="12"/>
          </p:nvPr>
        </p:nvSpPr>
        <p:spPr/>
        <p:txBody>
          <a:bodyPr/>
          <a:lstStyle>
            <a:lvl1pPr>
              <a:defRPr/>
            </a:lvl1pPr>
          </a:lstStyle>
          <a:p>
            <a:pPr>
              <a:defRPr/>
            </a:pPr>
            <a:fld id="{AD82C1F6-E612-4664-9529-E9DC10983EC9}"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2672716459"/>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CF84963F-8060-4279-B3C4-6DE62C1AE5B6}"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74ED711B-C9D8-4ECD-A7D4-35E4F2A6EDFF}"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8175226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20DEE96F-4B90-40D5-8AB2-858DD5875EE6}" type="datetime1">
              <a:rPr lang="ar-SA" smtClean="0">
                <a:solidFill>
                  <a:srgbClr val="C5D1D7">
                    <a:shade val="90000"/>
                  </a:srgbClr>
                </a:solidFill>
              </a:rPr>
              <a:pPr>
                <a:defRPr/>
              </a:pPr>
              <a:t>09/02/1437</a:t>
            </a:fld>
            <a:endParaRPr lang="ar-SA">
              <a:solidFill>
                <a:srgbClr val="C5D1D7">
                  <a:shade val="90000"/>
                </a:srgb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srgbClr val="C5D1D7">
                  <a:shade val="90000"/>
                </a:srgb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E7B9EFA2-A85B-44F1-9A56-0088DE82DFC6}" type="slidenum">
              <a:rPr lang="ar-SA">
                <a:solidFill>
                  <a:srgbClr val="C5D1D7">
                    <a:shade val="90000"/>
                  </a:srgbClr>
                </a:solidFill>
              </a:rPr>
              <a:pPr>
                <a:defRPr/>
              </a:pPr>
              <a:t>‹#›</a:t>
            </a:fld>
            <a:endParaRPr lang="ar-SA">
              <a:solidFill>
                <a:srgbClr val="C5D1D7">
                  <a:shade val="90000"/>
                </a:srgbClr>
              </a:solidFill>
            </a:endParaRPr>
          </a:p>
        </p:txBody>
      </p:sp>
    </p:spTree>
    <p:extLst>
      <p:ext uri="{BB962C8B-B14F-4D97-AF65-F5344CB8AC3E}">
        <p14:creationId xmlns:p14="http://schemas.microsoft.com/office/powerpoint/2010/main" val="45721914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740A3A22-EA74-4292-95B6-DC5166A8CEF1}"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0B4F7C9A-3E0E-4CF5-8D4B-373EEE7DB10B}"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9814966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fld id="{89CF7FAD-03D8-4E45-97C5-8CBA1AFEFDD9}"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8"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9" name="عنصر نائب لرقم الشريحة 17"/>
          <p:cNvSpPr>
            <a:spLocks noGrp="1"/>
          </p:cNvSpPr>
          <p:nvPr>
            <p:ph type="sldNum" sz="quarter" idx="12"/>
          </p:nvPr>
        </p:nvSpPr>
        <p:spPr/>
        <p:txBody>
          <a:bodyPr/>
          <a:lstStyle>
            <a:lvl1pPr>
              <a:defRPr/>
            </a:lvl1pPr>
          </a:lstStyle>
          <a:p>
            <a:pPr>
              <a:defRPr/>
            </a:pPr>
            <a:fld id="{E1338F7D-A0E4-4F68-8413-4E1E44AFCBA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2243686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072E754E-9454-4509-8B40-58A2DDF038A4}"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4"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5" name="عنصر نائب لرقم الشريحة 17"/>
          <p:cNvSpPr>
            <a:spLocks noGrp="1"/>
          </p:cNvSpPr>
          <p:nvPr>
            <p:ph type="sldNum" sz="quarter" idx="12"/>
          </p:nvPr>
        </p:nvSpPr>
        <p:spPr/>
        <p:txBody>
          <a:bodyPr/>
          <a:lstStyle>
            <a:lvl1pPr>
              <a:defRPr/>
            </a:lvl1pPr>
          </a:lstStyle>
          <a:p>
            <a:pPr>
              <a:defRPr/>
            </a:pPr>
            <a:fld id="{35C98B84-2F13-4E08-A729-80A3D2E50EF9}"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7303548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fld id="{0CE26318-929B-48ED-9CB1-6218E5297B71}"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3"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4" name="عنصر نائب لرقم الشريحة 17"/>
          <p:cNvSpPr>
            <a:spLocks noGrp="1"/>
          </p:cNvSpPr>
          <p:nvPr>
            <p:ph type="sldNum" sz="quarter" idx="12"/>
          </p:nvPr>
        </p:nvSpPr>
        <p:spPr/>
        <p:txBody>
          <a:bodyPr/>
          <a:lstStyle>
            <a:lvl1pPr>
              <a:defRPr/>
            </a:lvl1pPr>
          </a:lstStyle>
          <a:p>
            <a:pPr>
              <a:defRPr/>
            </a:pPr>
            <a:fld id="{BD34E737-007A-4AC0-97D1-10A0D44CDE8A}"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5179175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fld id="{7B6B7041-302E-4EBD-AE58-629285E2BC44}"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6"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7" name="عنصر نائب لرقم الشريحة 17"/>
          <p:cNvSpPr>
            <a:spLocks noGrp="1"/>
          </p:cNvSpPr>
          <p:nvPr>
            <p:ph type="sldNum" sz="quarter" idx="12"/>
          </p:nvPr>
        </p:nvSpPr>
        <p:spPr/>
        <p:txBody>
          <a:bodyPr/>
          <a:lstStyle>
            <a:lvl1pPr>
              <a:defRPr/>
            </a:lvl1pPr>
          </a:lstStyle>
          <a:p>
            <a:pPr>
              <a:defRPr/>
            </a:pPr>
            <a:fld id="{0D2D6A90-8975-42F7-BA5C-8E6ACA2BD23A}"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22418586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fld id="{A79C3332-1D64-42E5-B6A6-76F365D11FAB}"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10" name="عنصر نائب للتذييل 5"/>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F451DFC9-1977-46AE-98FD-553766F92A0D}"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11679742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4AD90AFF-314D-4D47-BDFB-9F449D319311}"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2832D508-C533-4606-8319-DEBDD1FB34A0}"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39914844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fld id="{58C88E60-3E8C-4C8F-9CB1-9533662E2963}" type="datetime1">
              <a:rPr lang="ar-SA" smtClean="0">
                <a:solidFill>
                  <a:srgbClr val="646B86">
                    <a:shade val="90000"/>
                  </a:srgbClr>
                </a:solidFill>
              </a:rPr>
              <a:pPr>
                <a:defRPr/>
              </a:pPr>
              <a:t>09/02/1437</a:t>
            </a:fld>
            <a:endParaRPr lang="ar-SA">
              <a:solidFill>
                <a:srgbClr val="646B86">
                  <a:shade val="90000"/>
                </a:srgbClr>
              </a:solidFill>
            </a:endParaRPr>
          </a:p>
        </p:txBody>
      </p:sp>
      <p:sp>
        <p:nvSpPr>
          <p:cNvPr id="5" name="عنصر نائب للتذييل 21"/>
          <p:cNvSpPr>
            <a:spLocks noGrp="1"/>
          </p:cNvSpPr>
          <p:nvPr>
            <p:ph type="ftr" sz="quarter" idx="11"/>
          </p:nvPr>
        </p:nvSpPr>
        <p:spPr/>
        <p:txBody>
          <a:bodyPr/>
          <a:lstStyle>
            <a:lvl1pPr>
              <a:defRPr/>
            </a:lvl1pPr>
          </a:lstStyle>
          <a:p>
            <a:pPr>
              <a:defRPr/>
            </a:pPr>
            <a:endParaRPr lang="ar-SA">
              <a:solidFill>
                <a:srgbClr val="646B86">
                  <a:shade val="90000"/>
                </a:srgbClr>
              </a:solidFill>
            </a:endParaRPr>
          </a:p>
        </p:txBody>
      </p:sp>
      <p:sp>
        <p:nvSpPr>
          <p:cNvPr id="6" name="عنصر نائب لرقم الشريحة 17"/>
          <p:cNvSpPr>
            <a:spLocks noGrp="1"/>
          </p:cNvSpPr>
          <p:nvPr>
            <p:ph type="sldNum" sz="quarter" idx="12"/>
          </p:nvPr>
        </p:nvSpPr>
        <p:spPr/>
        <p:txBody>
          <a:bodyPr/>
          <a:lstStyle>
            <a:lvl1pPr>
              <a:defRPr/>
            </a:lvl1pPr>
          </a:lstStyle>
          <a:p>
            <a:pPr>
              <a:defRPr/>
            </a:pPr>
            <a:fld id="{DA966644-C521-4FD2-8D5F-FF39A22E1D00}" type="slidenum">
              <a:rPr lang="ar-SA">
                <a:solidFill>
                  <a:srgbClr val="646B86">
                    <a:shade val="90000"/>
                  </a:srgbClr>
                </a:solidFill>
              </a:rPr>
              <a:pPr>
                <a:defRPr/>
              </a:pPr>
              <a:t>‹#›</a:t>
            </a:fld>
            <a:endParaRPr lang="ar-SA">
              <a:solidFill>
                <a:srgbClr val="646B86">
                  <a:shade val="90000"/>
                </a:srgbClr>
              </a:solidFill>
            </a:endParaRPr>
          </a:p>
        </p:txBody>
      </p:sp>
    </p:spTree>
    <p:extLst>
      <p:ext uri="{BB962C8B-B14F-4D97-AF65-F5344CB8AC3E}">
        <p14:creationId xmlns:p14="http://schemas.microsoft.com/office/powerpoint/2010/main" val="659904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AADC5AB-B777-4318-8CA4-615C54852463}"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113961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110AC62-B5D4-4277-8463-E5DF37B67895}" type="datetime1">
              <a:rPr lang="ar-SA" smtClean="0">
                <a:solidFill>
                  <a:srgbClr val="000000">
                    <a:tint val="75000"/>
                  </a:srgbClr>
                </a:solidFill>
              </a:rPr>
              <a:pPr/>
              <a:t>09/02/1437</a:t>
            </a:fld>
            <a:endParaRPr lang="ar-SA">
              <a:solidFill>
                <a:srgbClr val="000000">
                  <a:tint val="75000"/>
                </a:srgb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srgbClr val="000000">
                  <a:tint val="75000"/>
                </a:srgb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srgbClr val="000000">
                    <a:tint val="75000"/>
                  </a:srgbClr>
                </a:solidFill>
              </a:rPr>
              <a:pPr/>
              <a:t>‹#›</a:t>
            </a:fld>
            <a:endParaRPr lang="ar-SA">
              <a:solidFill>
                <a:srgbClr val="000000">
                  <a:tint val="75000"/>
                </a:srgbClr>
              </a:solidFill>
            </a:endParaRPr>
          </a:p>
        </p:txBody>
      </p:sp>
    </p:spTree>
    <p:extLst>
      <p:ext uri="{BB962C8B-B14F-4D97-AF65-F5344CB8AC3E}">
        <p14:creationId xmlns:p14="http://schemas.microsoft.com/office/powerpoint/2010/main" val="13914146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AADC5AB-B777-4318-8CA4-615C54852463}" type="datetime1">
              <a:rPr lang="ar-SA" smtClean="0">
                <a:solidFill>
                  <a:prstClr val="black">
                    <a:tint val="75000"/>
                  </a:prstClr>
                </a:solidFill>
              </a:rPr>
              <a:pPr/>
              <a:t>09/02/1437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98007208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6000"/>
          </a:stretch>
        </a:blipFill>
        <a:effectLst/>
      </p:bgPr>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lang="en-US">
              <a:solidFill>
                <a:prstClr val="black"/>
              </a:solidFill>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7195790D-0377-497B-8C47-DA85F4D6ED94}" type="datetime1">
              <a:rPr lang="ar-SA" smtClean="0">
                <a:solidFill>
                  <a:srgbClr val="646B86">
                    <a:shade val="90000"/>
                  </a:srgbClr>
                </a:solidFill>
                <a:latin typeface="Arial" pitchFamily="34" charset="0"/>
              </a:rPr>
              <a:pPr fontAlgn="base">
                <a:spcBef>
                  <a:spcPct val="0"/>
                </a:spcBef>
                <a:spcAft>
                  <a:spcPct val="0"/>
                </a:spcAft>
                <a:defRPr/>
              </a:pPr>
              <a:t>09/02/1437</a:t>
            </a:fld>
            <a:endParaRPr lang="ar-SA">
              <a:solidFill>
                <a:srgbClr val="646B86">
                  <a:shade val="90000"/>
                </a:srgbClr>
              </a:solidFill>
              <a:latin typeface="Arial" pitchFamily="34" charset="0"/>
            </a:endParaRPr>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ar-SA">
              <a:solidFill>
                <a:srgbClr val="646B86">
                  <a:shade val="90000"/>
                </a:srgbClr>
              </a:solidFill>
              <a:latin typeface="Arial" pitchFamily="34" charset="0"/>
            </a:endParaRPr>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EBDB82B0-8DD6-43BA-ADAA-DC3A7031721F}" type="slidenum">
              <a:rPr lang="ar-SA">
                <a:solidFill>
                  <a:srgbClr val="646B86">
                    <a:shade val="90000"/>
                  </a:srgbClr>
                </a:solidFill>
                <a:latin typeface="Arial" pitchFamily="34" charset="0"/>
              </a:rPr>
              <a:pPr fontAlgn="base">
                <a:spcBef>
                  <a:spcPct val="0"/>
                </a:spcBef>
                <a:spcAft>
                  <a:spcPct val="0"/>
                </a:spcAft>
                <a:defRPr/>
              </a:pPr>
              <a:t>‹#›</a:t>
            </a:fld>
            <a:endParaRPr lang="ar-SA">
              <a:solidFill>
                <a:srgbClr val="646B86">
                  <a:shade val="90000"/>
                </a:srgbClr>
              </a:solidFill>
              <a:latin typeface="Arial" pitchFamily="34" charset="0"/>
            </a:endParaRPr>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pitchFamily="34" charset="0"/>
              </a:endParaRPr>
            </a:p>
          </p:txBody>
        </p:sp>
      </p:grpSp>
    </p:spTree>
    <p:extLst>
      <p:ext uri="{BB962C8B-B14F-4D97-AF65-F5344CB8AC3E}">
        <p14:creationId xmlns:p14="http://schemas.microsoft.com/office/powerpoint/2010/main" val="34969329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cs typeface="Traditional Arabic" pitchFamily="18" charset="-78"/>
        </a:defRPr>
      </a:lvl2pPr>
      <a:lvl3pPr algn="l" rtl="1" eaLnBrk="0" fontAlgn="base" hangingPunct="0">
        <a:spcBef>
          <a:spcPct val="0"/>
        </a:spcBef>
        <a:spcAft>
          <a:spcPct val="0"/>
        </a:spcAft>
        <a:defRPr sz="5000">
          <a:solidFill>
            <a:schemeClr val="tx2"/>
          </a:solidFill>
          <a:latin typeface="Calibri" pitchFamily="34" charset="0"/>
          <a:cs typeface="Traditional Arabic" pitchFamily="18" charset="-78"/>
        </a:defRPr>
      </a:lvl3pPr>
      <a:lvl4pPr algn="l" rtl="1" eaLnBrk="0" fontAlgn="base" hangingPunct="0">
        <a:spcBef>
          <a:spcPct val="0"/>
        </a:spcBef>
        <a:spcAft>
          <a:spcPct val="0"/>
        </a:spcAft>
        <a:defRPr sz="5000">
          <a:solidFill>
            <a:schemeClr val="tx2"/>
          </a:solidFill>
          <a:latin typeface="Calibri" pitchFamily="34" charset="0"/>
          <a:cs typeface="Traditional Arabic" pitchFamily="18" charset="-78"/>
        </a:defRPr>
      </a:lvl4pPr>
      <a:lvl5pPr algn="l" rtl="1" eaLnBrk="0" fontAlgn="base" hangingPunct="0">
        <a:spcBef>
          <a:spcPct val="0"/>
        </a:spcBef>
        <a:spcAft>
          <a:spcPct val="0"/>
        </a:spcAft>
        <a:defRPr sz="5000">
          <a:solidFill>
            <a:schemeClr val="tx2"/>
          </a:solidFill>
          <a:latin typeface="Calibri" pitchFamily="34" charset="0"/>
          <a:cs typeface="Traditional Arabic" pitchFamily="18" charset="-78"/>
        </a:defRPr>
      </a:lvl5pPr>
      <a:lvl6pPr marL="457200" algn="l" rtl="1" fontAlgn="base">
        <a:spcBef>
          <a:spcPct val="0"/>
        </a:spcBef>
        <a:spcAft>
          <a:spcPct val="0"/>
        </a:spcAft>
        <a:defRPr sz="5000">
          <a:solidFill>
            <a:schemeClr val="tx2"/>
          </a:solidFill>
          <a:latin typeface="Calibri" pitchFamily="34" charset="0"/>
          <a:cs typeface="Traditional Arabic" pitchFamily="18" charset="-78"/>
        </a:defRPr>
      </a:lvl6pPr>
      <a:lvl7pPr marL="914400" algn="l" rtl="1" fontAlgn="base">
        <a:spcBef>
          <a:spcPct val="0"/>
        </a:spcBef>
        <a:spcAft>
          <a:spcPct val="0"/>
        </a:spcAft>
        <a:defRPr sz="5000">
          <a:solidFill>
            <a:schemeClr val="tx2"/>
          </a:solidFill>
          <a:latin typeface="Calibri" pitchFamily="34" charset="0"/>
          <a:cs typeface="Traditional Arabic" pitchFamily="18" charset="-78"/>
        </a:defRPr>
      </a:lvl7pPr>
      <a:lvl8pPr marL="1371600" algn="l" rtl="1" fontAlgn="base">
        <a:spcBef>
          <a:spcPct val="0"/>
        </a:spcBef>
        <a:spcAft>
          <a:spcPct val="0"/>
        </a:spcAft>
        <a:defRPr sz="5000">
          <a:solidFill>
            <a:schemeClr val="tx2"/>
          </a:solidFill>
          <a:latin typeface="Calibri" pitchFamily="34" charset="0"/>
          <a:cs typeface="Traditional Arabic" pitchFamily="18" charset="-78"/>
        </a:defRPr>
      </a:lvl8pPr>
      <a:lvl9pPr marL="1828800" algn="l" rtl="1" fontAlgn="base">
        <a:spcBef>
          <a:spcPct val="0"/>
        </a:spcBef>
        <a:spcAft>
          <a:spcPct val="0"/>
        </a:spcAft>
        <a:defRPr sz="5000">
          <a:solidFill>
            <a:schemeClr val="tx2"/>
          </a:solidFill>
          <a:latin typeface="Calibri" pitchFamily="34" charset="0"/>
          <a:cs typeface="Traditional Arabic" pitchFamily="18" charset="-78"/>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i596.photobucket.com/albums/tt49/www-jsoftj-com/100photoislamic70.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528" y="1916831"/>
            <a:ext cx="8712968" cy="2940799"/>
          </a:xfrm>
          <a:prstGeom prst="rect">
            <a:avLst/>
          </a:prstGeom>
          <a:noFill/>
          <a:extLst>
            <a:ext uri="{909E8E84-426E-40DD-AFC4-6F175D3DCCD1}">
              <a14:hiddenFill xmlns:a14="http://schemas.microsoft.com/office/drawing/2010/main">
                <a:solidFill>
                  <a:srgbClr val="FFFFFF"/>
                </a:solidFill>
              </a14:hiddenFill>
            </a:ext>
          </a:extLst>
        </p:spPr>
      </p:pic>
      <p:sp>
        <p:nvSpPr>
          <p:cNvPr id="2" name="عنصر نائب لرقم الشريحة 1"/>
          <p:cNvSpPr>
            <a:spLocks noGrp="1"/>
          </p:cNvSpPr>
          <p:nvPr>
            <p:ph type="sldNum" sz="quarter" idx="12"/>
          </p:nvPr>
        </p:nvSpPr>
        <p:spPr/>
        <p:txBody>
          <a:bodyPr/>
          <a:lstStyle/>
          <a:p>
            <a:fld id="{0B34F065-1154-456A-91E3-76DE8E75E17B}" type="slidenum">
              <a:rPr lang="ar-SA" smtClean="0">
                <a:solidFill>
                  <a:prstClr val="black">
                    <a:tint val="75000"/>
                  </a:prstClr>
                </a:solidFill>
              </a:rPr>
              <a:pPr/>
              <a:t>1</a:t>
            </a:fld>
            <a:endParaRPr lang="ar-SA">
              <a:solidFill>
                <a:prstClr val="black">
                  <a:tint val="75000"/>
                </a:prstClr>
              </a:solidFill>
            </a:endParaRPr>
          </a:p>
        </p:txBody>
      </p:sp>
    </p:spTree>
    <p:extLst>
      <p:ext uri="{BB962C8B-B14F-4D97-AF65-F5344CB8AC3E}">
        <p14:creationId xmlns:p14="http://schemas.microsoft.com/office/powerpoint/2010/main" val="34461374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196752"/>
            <a:ext cx="8496944" cy="3693319"/>
          </a:xfrm>
          <a:prstGeom prst="rect">
            <a:avLst/>
          </a:prstGeom>
        </p:spPr>
        <p:txBody>
          <a:bodyPr wrap="square">
            <a:spAutoFit/>
          </a:bodyPr>
          <a:lstStyle/>
          <a:p>
            <a:pPr algn="ctr"/>
            <a:r>
              <a:rPr lang="ar-SA" sz="7200" b="1">
                <a:solidFill>
                  <a:srgbClr val="FF0000"/>
                </a:solidFill>
                <a:cs typeface="PT Bold Mirror" pitchFamily="2" charset="-78"/>
              </a:rPr>
              <a:t>المحاضرة </a:t>
            </a:r>
            <a:r>
              <a:rPr lang="ar-SA" sz="7200" b="1">
                <a:solidFill>
                  <a:srgbClr val="FF0000"/>
                </a:solidFill>
                <a:cs typeface="PT Bold Mirror" pitchFamily="2" charset="-78"/>
              </a:rPr>
              <a:t>الثانية </a:t>
            </a:r>
            <a:r>
              <a:rPr lang="ar-SA" sz="7200" b="1" dirty="0">
                <a:solidFill>
                  <a:srgbClr val="FF0000"/>
                </a:solidFill>
                <a:cs typeface="PT Bold Mirror" pitchFamily="2" charset="-78"/>
              </a:rPr>
              <a:t>عشر</a:t>
            </a:r>
            <a:endParaRPr lang="ar-SA" sz="7200" b="1" dirty="0">
              <a:solidFill>
                <a:srgbClr val="FF0000"/>
              </a:solidFill>
              <a:cs typeface="PT Bold Mirror" pitchFamily="2" charset="-78"/>
            </a:endParaRPr>
          </a:p>
          <a:p>
            <a:pPr algn="ctr"/>
            <a:r>
              <a:rPr lang="ar-SA" sz="5400" b="1" dirty="0">
                <a:solidFill>
                  <a:srgbClr val="000000"/>
                </a:solidFill>
              </a:rPr>
              <a:t>عناصر المحاضرة</a:t>
            </a:r>
          </a:p>
          <a:p>
            <a:pPr algn="just"/>
            <a:r>
              <a:rPr lang="ar-SA" sz="3600" b="1" dirty="0">
                <a:solidFill>
                  <a:srgbClr val="000000"/>
                </a:solidFill>
              </a:rPr>
              <a:t>             السندات  : من كتاب المعاملات المالية المعاصرة : د / محمد عثمان  </a:t>
            </a:r>
            <a:r>
              <a:rPr lang="ar-SA" sz="3600" b="1" dirty="0" err="1">
                <a:solidFill>
                  <a:srgbClr val="000000"/>
                </a:solidFill>
              </a:rPr>
              <a:t>شبير</a:t>
            </a:r>
            <a:r>
              <a:rPr lang="ar-SA" sz="3600" b="1" dirty="0">
                <a:solidFill>
                  <a:srgbClr val="000000"/>
                </a:solidFill>
              </a:rPr>
              <a:t> </a:t>
            </a:r>
          </a:p>
          <a:p>
            <a:pPr algn="just"/>
            <a:r>
              <a:rPr lang="ar-SA" sz="3600" b="1" dirty="0">
                <a:solidFill>
                  <a:srgbClr val="000000"/>
                </a:solidFill>
              </a:rPr>
              <a:t>الوديعة : لنظام الاقتصادي من كتاب ص196 وما بعدها</a:t>
            </a:r>
            <a:endParaRPr lang="ar-SA" sz="3200" b="1" dirty="0">
              <a:solidFill>
                <a:srgbClr val="FF0000"/>
              </a:solidFill>
              <a:cs typeface="Simple Bold Jut Out" pitchFamily="2" charset="-78"/>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srgbClr val="000000">
                    <a:tint val="75000"/>
                  </a:srgbClr>
                </a:solidFill>
              </a:rPr>
              <a:pPr/>
              <a:t>2</a:t>
            </a:fld>
            <a:endParaRPr lang="ar-SA">
              <a:solidFill>
                <a:srgbClr val="000000">
                  <a:tint val="75000"/>
                </a:srgbClr>
              </a:solidFill>
            </a:endParaRPr>
          </a:p>
        </p:txBody>
      </p:sp>
    </p:spTree>
    <p:extLst>
      <p:ext uri="{BB962C8B-B14F-4D97-AF65-F5344CB8AC3E}">
        <p14:creationId xmlns:p14="http://schemas.microsoft.com/office/powerpoint/2010/main" val="3034646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pharma.sa/public/addon/images/welcom_ar.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576" y="692696"/>
            <a:ext cx="7363916" cy="5736105"/>
          </a:xfrm>
          <a:prstGeom prst="rect">
            <a:avLst/>
          </a:prstGeom>
          <a:noFill/>
          <a:extLst>
            <a:ext uri="{909E8E84-426E-40DD-AFC4-6F175D3DCCD1}">
              <a14:hiddenFill xmlns:a14="http://schemas.microsoft.com/office/drawing/2010/main">
                <a:solidFill>
                  <a:srgbClr val="FFFFFF"/>
                </a:solidFill>
              </a14:hiddenFill>
            </a:ext>
          </a:extLst>
        </p:spPr>
      </p:pic>
      <p:sp>
        <p:nvSpPr>
          <p:cNvPr id="2" name="عنصر نائب لرقم الشريحة 1"/>
          <p:cNvSpPr>
            <a:spLocks noGrp="1"/>
          </p:cNvSpPr>
          <p:nvPr>
            <p:ph type="sldNum" sz="quarter" idx="12"/>
          </p:nvPr>
        </p:nvSpPr>
        <p:spPr/>
        <p:txBody>
          <a:bodyPr/>
          <a:lstStyle/>
          <a:p>
            <a:fld id="{0B34F065-1154-456A-91E3-76DE8E75E17B}" type="slidenum">
              <a:rPr lang="ar-SA" smtClean="0">
                <a:solidFill>
                  <a:srgbClr val="000000">
                    <a:tint val="75000"/>
                  </a:srgbClr>
                </a:solidFill>
              </a:rPr>
              <a:pPr/>
              <a:t>3</a:t>
            </a:fld>
            <a:endParaRPr lang="ar-SA">
              <a:solidFill>
                <a:srgbClr val="000000">
                  <a:tint val="75000"/>
                </a:srgbClr>
              </a:solidFill>
            </a:endParaRPr>
          </a:p>
        </p:txBody>
      </p:sp>
    </p:spTree>
    <p:extLst>
      <p:ext uri="{BB962C8B-B14F-4D97-AF65-F5344CB8AC3E}">
        <p14:creationId xmlns:p14="http://schemas.microsoft.com/office/powerpoint/2010/main" val="29993940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260648"/>
            <a:ext cx="8532440" cy="6124754"/>
          </a:xfrm>
          <a:prstGeom prst="rect">
            <a:avLst/>
          </a:prstGeom>
        </p:spPr>
        <p:txBody>
          <a:bodyPr wrap="square">
            <a:spAutoFit/>
          </a:bodyPr>
          <a:lstStyle/>
          <a:p>
            <a:pPr algn="just"/>
            <a:r>
              <a:rPr lang="ar-SA" sz="2800" b="1" u="sng" dirty="0">
                <a:solidFill>
                  <a:srgbClr val="FF0000"/>
                </a:solidFill>
              </a:rPr>
              <a:t>ثانياً </a:t>
            </a:r>
            <a:r>
              <a:rPr lang="ar-EG" sz="2800" b="1" u="sng" dirty="0">
                <a:solidFill>
                  <a:srgbClr val="FF0000"/>
                </a:solidFill>
              </a:rPr>
              <a:t>:</a:t>
            </a:r>
            <a:r>
              <a:rPr lang="ar-SA" sz="2800" b="1" u="sng" dirty="0">
                <a:solidFill>
                  <a:srgbClr val="FF0000"/>
                </a:solidFill>
              </a:rPr>
              <a:t>حكم التعامل بالسندات </a:t>
            </a:r>
          </a:p>
          <a:p>
            <a:pPr algn="just"/>
            <a:r>
              <a:rPr lang="ar-SA" sz="2800" b="1" dirty="0">
                <a:solidFill>
                  <a:srgbClr val="FF0000"/>
                </a:solidFill>
              </a:rPr>
              <a:t>اختلف العلماء المعاصرون في حكم التعامل بالسندات أو شهادات الاستثمار على النحو التالي </a:t>
            </a:r>
            <a:r>
              <a:rPr lang="ar-EG" sz="2800" b="1" dirty="0">
                <a:solidFill>
                  <a:srgbClr val="FF0000"/>
                </a:solidFill>
              </a:rPr>
              <a:t>: </a:t>
            </a:r>
            <a:endParaRPr lang="en-US" sz="2800" b="1" dirty="0">
              <a:solidFill>
                <a:srgbClr val="FF0000"/>
              </a:solidFill>
            </a:endParaRPr>
          </a:p>
          <a:p>
            <a:pPr algn="just"/>
            <a:r>
              <a:rPr lang="ar-SA" sz="2800" b="1" dirty="0">
                <a:solidFill>
                  <a:srgbClr val="FF0000"/>
                </a:solidFill>
              </a:rPr>
              <a:t>القول الأول </a:t>
            </a:r>
            <a:r>
              <a:rPr lang="ar-EG" sz="2800" b="1" dirty="0">
                <a:solidFill>
                  <a:srgbClr val="FF0000"/>
                </a:solidFill>
              </a:rPr>
              <a:t>: </a:t>
            </a:r>
            <a:r>
              <a:rPr lang="ar-SA" sz="2800" b="1" dirty="0">
                <a:solidFill>
                  <a:prstClr val="black"/>
                </a:solidFill>
              </a:rPr>
              <a:t>ذهب غالبية العلماء المعاصرين الى عدم جواز التعامل بالسندات وشهادات الاستثمار دون تفريق بن أنواعها ومن هؤلاء الشيخ شلتوت والدكتور محمد يوسف موسى والدكتور يوسف القرضاوي والدكتور عبد العزيز الخياط والدكتور على </a:t>
            </a:r>
            <a:r>
              <a:rPr lang="ar-SA" sz="2800" b="1" dirty="0" err="1">
                <a:solidFill>
                  <a:prstClr val="black"/>
                </a:solidFill>
              </a:rPr>
              <a:t>السالوس</a:t>
            </a:r>
            <a:r>
              <a:rPr lang="ar-SA" sz="2800" b="1" dirty="0">
                <a:solidFill>
                  <a:prstClr val="black"/>
                </a:solidFill>
              </a:rPr>
              <a:t> والدكتور صالح المرزوقي .</a:t>
            </a:r>
          </a:p>
          <a:p>
            <a:pPr algn="just"/>
            <a:r>
              <a:rPr lang="ar-SA" sz="2800" b="1" dirty="0">
                <a:solidFill>
                  <a:srgbClr val="FF0000"/>
                </a:solidFill>
              </a:rPr>
              <a:t>واستدلوا لذلك بما يلي :</a:t>
            </a:r>
            <a:endParaRPr lang="ar-SA" sz="2800" b="1" dirty="0">
              <a:solidFill>
                <a:srgbClr val="FF0000"/>
              </a:solidFill>
            </a:endParaRPr>
          </a:p>
          <a:p>
            <a:pPr algn="just"/>
            <a:r>
              <a:rPr lang="ar-SA" sz="2800" b="1" dirty="0">
                <a:solidFill>
                  <a:srgbClr val="FF0000"/>
                </a:solidFill>
              </a:rPr>
              <a:t>1- </a:t>
            </a:r>
            <a:r>
              <a:rPr lang="ar-SA" sz="2800" b="1" dirty="0">
                <a:solidFill>
                  <a:prstClr val="black"/>
                </a:solidFill>
              </a:rPr>
              <a:t>لأن السند قرض على الشركة أو المؤسسة التي </a:t>
            </a:r>
            <a:r>
              <a:rPr lang="ar-SA" sz="2800" b="1" dirty="0" err="1">
                <a:solidFill>
                  <a:prstClr val="black"/>
                </a:solidFill>
              </a:rPr>
              <a:t>أصدرتة</a:t>
            </a:r>
            <a:r>
              <a:rPr lang="ar-SA" sz="2800" b="1" dirty="0">
                <a:solidFill>
                  <a:prstClr val="black"/>
                </a:solidFill>
              </a:rPr>
              <a:t> لأجل بفائدة مشروطة وثابتة ، فهو ربا النسيئة الذي نزل </a:t>
            </a:r>
            <a:r>
              <a:rPr lang="ar-SA" sz="2800" b="1" dirty="0" err="1">
                <a:solidFill>
                  <a:prstClr val="black"/>
                </a:solidFill>
              </a:rPr>
              <a:t>بتحريمة</a:t>
            </a:r>
            <a:r>
              <a:rPr lang="ar-SA" sz="2800" b="1" dirty="0">
                <a:solidFill>
                  <a:prstClr val="black"/>
                </a:solidFill>
              </a:rPr>
              <a:t> القرآن الكريم قال تعالى (</a:t>
            </a:r>
            <a:r>
              <a:rPr lang="ar-SA" sz="2800" b="1" dirty="0">
                <a:solidFill>
                  <a:srgbClr val="FF0000"/>
                </a:solidFill>
              </a:rPr>
              <a:t>الَّذِينَ يَأْكُلُونَ الرِّبَا لَا يَقُومُونَ إِلَّا كَمَا يَقُومُ الَّذِي يَتَخَبَّطُهُ الشَّيْطَانُ مِنَ الْمَسِّ </a:t>
            </a:r>
            <a:r>
              <a:rPr lang="ar-SA" sz="2800" b="1" dirty="0">
                <a:solidFill>
                  <a:prstClr val="black"/>
                </a:solidFill>
              </a:rPr>
              <a:t>) البقرة :275 وقال تعالى (</a:t>
            </a:r>
            <a:r>
              <a:rPr lang="ar-SA" sz="2800" b="1" dirty="0">
                <a:solidFill>
                  <a:prstClr val="black"/>
                </a:solidFill>
              </a:rPr>
              <a:t> </a:t>
            </a:r>
            <a:r>
              <a:rPr lang="ar-SA" sz="2800" b="1" dirty="0">
                <a:solidFill>
                  <a:srgbClr val="FF0000"/>
                </a:solidFill>
              </a:rPr>
              <a:t>يَمْحَقُ اللَّهُ الرِّبا وَيُرْبِي الصَّدَقَاتِ وَاللَّهُ لا يُحِبُّ كُلَّ كَفَّارٍ أَثِيمٍ</a:t>
            </a:r>
            <a:r>
              <a:rPr lang="ar-SA" sz="2800" b="1" dirty="0">
                <a:solidFill>
                  <a:prstClr val="black"/>
                </a:solidFill>
              </a:rPr>
              <a:t>) (البقرة:276</a:t>
            </a:r>
            <a:r>
              <a:rPr lang="ar-SA" sz="2800" b="1" dirty="0">
                <a:solidFill>
                  <a:prstClr val="black"/>
                </a:solidFill>
              </a:rPr>
              <a:t>) وهو يتضمن ايضاً ربا الفضل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4</a:t>
            </a:fld>
            <a:endParaRPr lang="ar-SA">
              <a:solidFill>
                <a:prstClr val="black">
                  <a:tint val="75000"/>
                </a:prstClr>
              </a:solidFill>
            </a:endParaRPr>
          </a:p>
        </p:txBody>
      </p:sp>
    </p:spTree>
    <p:extLst>
      <p:ext uri="{BB962C8B-B14F-4D97-AF65-F5344CB8AC3E}">
        <p14:creationId xmlns:p14="http://schemas.microsoft.com/office/powerpoint/2010/main" val="118097084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01710" y="19828"/>
            <a:ext cx="8748464" cy="7781489"/>
          </a:xfrm>
          <a:prstGeom prst="rect">
            <a:avLst/>
          </a:prstGeom>
        </p:spPr>
        <p:txBody>
          <a:bodyPr wrap="square">
            <a:spAutoFit/>
          </a:bodyPr>
          <a:lstStyle/>
          <a:p>
            <a:pPr algn="just">
              <a:lnSpc>
                <a:spcPct val="150000"/>
              </a:lnSpc>
            </a:pPr>
            <a:r>
              <a:rPr lang="ar-SA" sz="2700" b="1" dirty="0">
                <a:solidFill>
                  <a:srgbClr val="FF0000"/>
                </a:solidFill>
              </a:rPr>
              <a:t>2- </a:t>
            </a:r>
            <a:r>
              <a:rPr lang="ar-SA" sz="2700" b="1" dirty="0">
                <a:solidFill>
                  <a:prstClr val="black"/>
                </a:solidFill>
              </a:rPr>
              <a:t>إن هذا القرض صورة من صور ودائع البنوك, تحسب له فوائد في جميع أنواعه كما بينا سابقا, ولا أقصد بالوديعة هنا أنها تحفظ لدى البنك كأمانة, وإنما تستخدم هذه البالغ في استثمارات خاصة بعد تملكها مع ضمان رد المثل وزيادة. وهذا هو القرض الإنتاجي الربوي الذي كان شائعا في الجاهلية, وحرم في الكتب والسنة. والبنك الأهلي المصري نفسه عندما يعلن عن أوعيته الادخارية يذكر في إعلاناته شهادات الاستثمار ضمن هذه الأوعية, فإذا أخذها البنك الأهلي ليستخدمها في الإقراض الربوي فهي كبقية الودائع التي ترد إليه, وأما إذا أخذها نيابة عن الدولة, وتضم هذه الأموال إلى خزينة الدولة وتتعهد برد الأصل ودفع الفوائد, ففي هذه الحالة تعتبر نوعا من السندات الحكومية أو ما يسمى بسندات الخزينة, وهي قروض ربوية انتهت المؤتمرات المتعددة من بيان التحريم</a:t>
            </a:r>
            <a:r>
              <a:rPr lang="ar-SA" sz="2700" b="1" dirty="0">
                <a:solidFill>
                  <a:prstClr val="black"/>
                </a:solidFill>
              </a:rPr>
              <a:t>.</a:t>
            </a:r>
          </a:p>
          <a:p>
            <a:pPr algn="just">
              <a:lnSpc>
                <a:spcPct val="150000"/>
              </a:lnSpc>
            </a:pPr>
            <a:endParaRPr lang="en-US" sz="27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5</a:t>
            </a:fld>
            <a:endParaRPr lang="ar-SA">
              <a:solidFill>
                <a:prstClr val="black">
                  <a:tint val="75000"/>
                </a:prstClr>
              </a:solidFill>
            </a:endParaRPr>
          </a:p>
        </p:txBody>
      </p:sp>
    </p:spTree>
    <p:extLst>
      <p:ext uri="{BB962C8B-B14F-4D97-AF65-F5344CB8AC3E}">
        <p14:creationId xmlns:p14="http://schemas.microsoft.com/office/powerpoint/2010/main" val="393505621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16632"/>
            <a:ext cx="8748464" cy="6894195"/>
          </a:xfrm>
          <a:prstGeom prst="rect">
            <a:avLst/>
          </a:prstGeom>
        </p:spPr>
        <p:txBody>
          <a:bodyPr wrap="square">
            <a:spAutoFit/>
          </a:bodyPr>
          <a:lstStyle/>
          <a:p>
            <a:pPr algn="just"/>
            <a:r>
              <a:rPr lang="ar-SA" sz="2600" b="1" dirty="0">
                <a:solidFill>
                  <a:srgbClr val="FF0000"/>
                </a:solidFill>
              </a:rPr>
              <a:t>القول الثاني: </a:t>
            </a:r>
            <a:r>
              <a:rPr lang="ar-SA" sz="2600" b="1" dirty="0">
                <a:solidFill>
                  <a:prstClr val="black"/>
                </a:solidFill>
              </a:rPr>
              <a:t>وهو ما ذهب إليه مفتي جمهورية مصر العربية الدكتور محمد سيد طنطاوي إلى أن التعامل بشهادات الاستثمار جائز شرعا وأن أرباحها حلال.</a:t>
            </a:r>
            <a:endParaRPr lang="en-US" sz="2600" b="1" dirty="0">
              <a:solidFill>
                <a:prstClr val="black"/>
              </a:solidFill>
            </a:endParaRPr>
          </a:p>
          <a:p>
            <a:pPr algn="just"/>
            <a:r>
              <a:rPr lang="ar-SA" sz="2600" b="1" dirty="0">
                <a:solidFill>
                  <a:prstClr val="black"/>
                </a:solidFill>
              </a:rPr>
              <a:t>واستند في ذلك إلى ما يلي.</a:t>
            </a:r>
            <a:endParaRPr lang="en-US" sz="2600" b="1" dirty="0">
              <a:solidFill>
                <a:prstClr val="black"/>
              </a:solidFill>
            </a:endParaRPr>
          </a:p>
          <a:p>
            <a:pPr algn="just"/>
            <a:r>
              <a:rPr lang="ar-SA" sz="2600" b="1" dirty="0">
                <a:solidFill>
                  <a:srgbClr val="FF0000"/>
                </a:solidFill>
              </a:rPr>
              <a:t>1-</a:t>
            </a:r>
            <a:r>
              <a:rPr lang="ar-SA" sz="2600" b="1" dirty="0">
                <a:solidFill>
                  <a:prstClr val="black"/>
                </a:solidFill>
              </a:rPr>
              <a:t> إن </a:t>
            </a:r>
            <a:r>
              <a:rPr lang="ar-SA" sz="2600" b="1" dirty="0">
                <a:solidFill>
                  <a:prstClr val="black"/>
                </a:solidFill>
              </a:rPr>
              <a:t>شهادات الاستثمار ((السندات)) صورة من صور المضاربة, وهي جائزة شرعا.</a:t>
            </a:r>
            <a:endParaRPr lang="en-US" sz="2600" b="1" dirty="0">
              <a:solidFill>
                <a:prstClr val="black"/>
              </a:solidFill>
            </a:endParaRPr>
          </a:p>
          <a:p>
            <a:pPr algn="just"/>
            <a:r>
              <a:rPr lang="ar-SA" sz="2600" b="1" dirty="0">
                <a:solidFill>
                  <a:srgbClr val="FF0000"/>
                </a:solidFill>
              </a:rPr>
              <a:t>2-</a:t>
            </a:r>
            <a:r>
              <a:rPr lang="ar-SA" sz="2600" b="1" dirty="0">
                <a:solidFill>
                  <a:prstClr val="black"/>
                </a:solidFill>
              </a:rPr>
              <a:t> إن </a:t>
            </a:r>
            <a:r>
              <a:rPr lang="ar-SA" sz="2600" b="1" dirty="0">
                <a:solidFill>
                  <a:prstClr val="black"/>
                </a:solidFill>
              </a:rPr>
              <a:t>شهادات الاستثمار من المعاملات الحديثة التي تحقق نفعا للأفراد والأمة, والأصل في المعاملات الحل فيجوز منها ما هو نافع.</a:t>
            </a:r>
            <a:endParaRPr lang="en-US" sz="2600" b="1" dirty="0">
              <a:solidFill>
                <a:prstClr val="black"/>
              </a:solidFill>
            </a:endParaRPr>
          </a:p>
          <a:p>
            <a:pPr algn="just"/>
            <a:r>
              <a:rPr lang="ar-SA" sz="2600" b="1" dirty="0">
                <a:solidFill>
                  <a:srgbClr val="FF0000"/>
                </a:solidFill>
              </a:rPr>
              <a:t>3 - </a:t>
            </a:r>
            <a:r>
              <a:rPr lang="ar-SA" sz="2600" b="1" dirty="0">
                <a:solidFill>
                  <a:prstClr val="black"/>
                </a:solidFill>
              </a:rPr>
              <a:t>شهادات </a:t>
            </a:r>
            <a:r>
              <a:rPr lang="ar-SA" sz="2600" b="1" dirty="0">
                <a:solidFill>
                  <a:prstClr val="black"/>
                </a:solidFill>
              </a:rPr>
              <a:t>الاستثمار يشتريها الشخص بنية مساعدة الدولة لا بقصد استغلال فرد معين.</a:t>
            </a:r>
            <a:endParaRPr lang="en-US" sz="2600" b="1" dirty="0">
              <a:solidFill>
                <a:prstClr val="black"/>
              </a:solidFill>
            </a:endParaRPr>
          </a:p>
          <a:p>
            <a:pPr algn="just"/>
            <a:r>
              <a:rPr lang="ar-SA" sz="2600" b="1" dirty="0">
                <a:solidFill>
                  <a:srgbClr val="FF0000"/>
                </a:solidFill>
              </a:rPr>
              <a:t>4- </a:t>
            </a:r>
            <a:r>
              <a:rPr lang="ar-SA" sz="2600" b="1" dirty="0">
                <a:solidFill>
                  <a:prstClr val="black"/>
                </a:solidFill>
              </a:rPr>
              <a:t>الفائدة </a:t>
            </a:r>
            <a:r>
              <a:rPr lang="ar-SA" sz="2600" b="1" dirty="0">
                <a:solidFill>
                  <a:prstClr val="black"/>
                </a:solidFill>
              </a:rPr>
              <a:t>التي يحصل عليها مالك تلك الشهادات هي نوع من المكافأة أو الهبة, وللدولة أن تكافئ أبناءها العقلاء لقوله [صلى الله عليه وسلم] ((</a:t>
            </a:r>
            <a:r>
              <a:rPr lang="ar-SA" sz="2600" b="1" dirty="0">
                <a:solidFill>
                  <a:srgbClr val="FF0000"/>
                </a:solidFill>
              </a:rPr>
              <a:t>من أسدى إليكم معروفا فكافئوه</a:t>
            </a:r>
            <a:r>
              <a:rPr lang="ar-SA" sz="2600" b="1" dirty="0">
                <a:solidFill>
                  <a:prstClr val="black"/>
                </a:solidFill>
              </a:rPr>
              <a:t>)) وهي من باب قوله تعالى: ((</a:t>
            </a:r>
            <a:r>
              <a:rPr lang="ar-SA" sz="2600" b="1" dirty="0">
                <a:solidFill>
                  <a:srgbClr val="FF0000"/>
                </a:solidFill>
              </a:rPr>
              <a:t>وَإِذَا حُيِّيتُمْ بِتَحِيَّةٍ فَحَيُّوا بِأَحْسَنَ مِنْهَا أَوْ رُدُّوهَا </a:t>
            </a:r>
            <a:r>
              <a:rPr lang="ar-SA" sz="2600" b="1" dirty="0">
                <a:solidFill>
                  <a:prstClr val="black"/>
                </a:solidFill>
              </a:rPr>
              <a:t>)) [النساء:86] ولذلك فإن دار الإفتاء المصرية قد اقترحت على المسؤولين في البنك الأهلي المصري أن يتخذوا الإجراءات اللازمة لتسمية الأرباح بالعائد الاستثماري أو الربح الاستثماري.</a:t>
            </a:r>
            <a:endParaRPr lang="en-US" sz="2600" b="1" dirty="0">
              <a:solidFill>
                <a:prstClr val="black"/>
              </a:solidFill>
            </a:endParaRPr>
          </a:p>
          <a:p>
            <a:pPr algn="just"/>
            <a:r>
              <a:rPr lang="ar-SA" sz="2600" b="1" dirty="0">
                <a:solidFill>
                  <a:srgbClr val="FF0000"/>
                </a:solidFill>
              </a:rPr>
              <a:t>5-</a:t>
            </a:r>
            <a:r>
              <a:rPr lang="ar-SA" sz="2600" b="1" dirty="0">
                <a:solidFill>
                  <a:prstClr val="black"/>
                </a:solidFill>
              </a:rPr>
              <a:t> لأن </a:t>
            </a:r>
            <a:r>
              <a:rPr lang="ar-SA" sz="2600" b="1" dirty="0">
                <a:solidFill>
                  <a:prstClr val="black"/>
                </a:solidFill>
              </a:rPr>
              <a:t>هذه المعاملة تقوم على التراضي بين طرفيها, وهذا التراضي يجعل المعاملة جائزة.</a:t>
            </a:r>
            <a:endParaRPr lang="en-US" sz="26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6</a:t>
            </a:fld>
            <a:endParaRPr lang="ar-SA">
              <a:solidFill>
                <a:prstClr val="black">
                  <a:tint val="75000"/>
                </a:prstClr>
              </a:solidFill>
            </a:endParaRPr>
          </a:p>
        </p:txBody>
      </p:sp>
    </p:spTree>
    <p:extLst>
      <p:ext uri="{BB962C8B-B14F-4D97-AF65-F5344CB8AC3E}">
        <p14:creationId xmlns:p14="http://schemas.microsoft.com/office/powerpoint/2010/main" val="407530900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260648"/>
            <a:ext cx="8676456" cy="6555641"/>
          </a:xfrm>
          <a:prstGeom prst="rect">
            <a:avLst/>
          </a:prstGeom>
        </p:spPr>
        <p:txBody>
          <a:bodyPr wrap="square">
            <a:spAutoFit/>
          </a:bodyPr>
          <a:lstStyle/>
          <a:p>
            <a:pPr algn="just"/>
            <a:r>
              <a:rPr lang="ar-SA" sz="2800" b="1" dirty="0">
                <a:solidFill>
                  <a:srgbClr val="FF0000"/>
                </a:solidFill>
              </a:rPr>
              <a:t>القول الثالث: </a:t>
            </a:r>
            <a:r>
              <a:rPr lang="ar-SA" sz="2800" b="1" dirty="0">
                <a:solidFill>
                  <a:prstClr val="black"/>
                </a:solidFill>
              </a:rPr>
              <a:t>ذهب بعض العلماء المعاصرين إلى التفريق بين أنواع الشهادات ومن هؤلاء الشيخ عبد العظيم بركة, والشيخ جاد الحق على جاد الحق مفتي جمهورية مصر العربية سابقا, فقد قالوا بجواز التعامل بالشهادة الثالثة (ج) التي يصدرها البنك الأهلي المصري دون الشهادتين (أ, ب) فقد قال الشيخ عبد العظيم بركة: ((إن الشهادة ذات الجوائز(حرف ج) المال مدفوع فيها قرض, حيث انتقل المال المدفوع فيها إلى مالك البنك وإنه حلال شرعا, بل هي مندوبة, حيث إن المصالح فيها متحققة والمفسدة متوهمة, والأحكام لا تبني على الأوهام)).</a:t>
            </a:r>
            <a:endParaRPr lang="en-US" sz="2800" b="1" dirty="0">
              <a:solidFill>
                <a:prstClr val="black"/>
              </a:solidFill>
            </a:endParaRPr>
          </a:p>
          <a:p>
            <a:pPr algn="just"/>
            <a:r>
              <a:rPr lang="ar-SA" sz="2800" b="1" dirty="0">
                <a:solidFill>
                  <a:prstClr val="black"/>
                </a:solidFill>
              </a:rPr>
              <a:t>وجاء في فتوى الشيخ جاد الحق على جاد الحق: (( لما كانت شهادات الاستثمار ذات الفائدة المحددة مقدما من قبيل القرض بفائدة, وكان كل قرض بفائدة محددة ربا محرما, ومن ثم تدخل الفوائد المحددة مقدما لشهادات الاستثمار في ربا الزيادة المحرم شرعا, بمقتضى تلك النصوص الشرعية أما شهادات الاستثمار(ج) ذات الجوائز دون الفائدة, فتدخل في نطاق الوعد بجائزة الذي أباحه بعض الفقهاء. زمن ثم تصبح قيمة الجائزة من المباحات شرعا))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7</a:t>
            </a:fld>
            <a:endParaRPr lang="ar-SA">
              <a:solidFill>
                <a:prstClr val="black">
                  <a:tint val="75000"/>
                </a:prstClr>
              </a:solidFill>
            </a:endParaRPr>
          </a:p>
        </p:txBody>
      </p:sp>
    </p:spTree>
    <p:extLst>
      <p:ext uri="{BB962C8B-B14F-4D97-AF65-F5344CB8AC3E}">
        <p14:creationId xmlns:p14="http://schemas.microsoft.com/office/powerpoint/2010/main" val="201066657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04017"/>
            <a:ext cx="8856984" cy="7781489"/>
          </a:xfrm>
          <a:prstGeom prst="rect">
            <a:avLst/>
          </a:prstGeom>
        </p:spPr>
        <p:txBody>
          <a:bodyPr wrap="square">
            <a:spAutoFit/>
          </a:bodyPr>
          <a:lstStyle/>
          <a:p>
            <a:pPr algn="just">
              <a:lnSpc>
                <a:spcPct val="150000"/>
              </a:lnSpc>
            </a:pPr>
            <a:r>
              <a:rPr lang="ar-SA" sz="2800" b="1" dirty="0">
                <a:solidFill>
                  <a:prstClr val="black"/>
                </a:solidFill>
              </a:rPr>
              <a:t>ويستند هذا القول في تحريم شهادات الاستثمار من فئة (أ) وفئة (ب) إلى نفس الأدلة التي استدل بها أصحاب القول الأول, ويستدل لجواز شهادات الاستثمار من فئة (ج) بالأدلة التالية:</a:t>
            </a:r>
            <a:endParaRPr lang="en-US" sz="2800" b="1" dirty="0">
              <a:solidFill>
                <a:prstClr val="black"/>
              </a:solidFill>
            </a:endParaRPr>
          </a:p>
          <a:p>
            <a:pPr algn="just">
              <a:lnSpc>
                <a:spcPct val="150000"/>
              </a:lnSpc>
            </a:pPr>
            <a:r>
              <a:rPr lang="ar-SA" sz="2800" b="1" dirty="0">
                <a:solidFill>
                  <a:prstClr val="black"/>
                </a:solidFill>
              </a:rPr>
              <a:t>إن الشهادة ذات الجوائز (ج) تحقق نفعا للأفراد والأمة كما ذكرنا ذلك في أدلة الفريق الثاني:</a:t>
            </a:r>
            <a:endParaRPr lang="en-US" sz="2800" b="1" dirty="0">
              <a:solidFill>
                <a:prstClr val="black"/>
              </a:solidFill>
            </a:endParaRPr>
          </a:p>
          <a:p>
            <a:pPr algn="just">
              <a:lnSpc>
                <a:spcPct val="150000"/>
              </a:lnSpc>
            </a:pPr>
            <a:r>
              <a:rPr lang="ar-SA" sz="2800" b="1" dirty="0">
                <a:solidFill>
                  <a:prstClr val="black"/>
                </a:solidFill>
              </a:rPr>
              <a:t>إن الشهادة ذات الجوائز (ج) </a:t>
            </a:r>
            <a:r>
              <a:rPr lang="ar-SA" sz="2800" b="1" dirty="0">
                <a:solidFill>
                  <a:prstClr val="black"/>
                </a:solidFill>
              </a:rPr>
              <a:t>تدخل </a:t>
            </a:r>
            <a:r>
              <a:rPr lang="ar-SA" sz="2800" b="1" dirty="0">
                <a:solidFill>
                  <a:prstClr val="black"/>
                </a:solidFill>
              </a:rPr>
              <a:t>في نطاق الوعد بجائزة الذى أباحه بعض الفقهاء, فيجوز أخذ الجائزة والانتفاع بها.</a:t>
            </a:r>
            <a:endParaRPr lang="en-US" sz="2800" b="1" dirty="0">
              <a:solidFill>
                <a:prstClr val="black"/>
              </a:solidFill>
            </a:endParaRPr>
          </a:p>
          <a:p>
            <a:pPr algn="just">
              <a:lnSpc>
                <a:spcPct val="150000"/>
              </a:lnSpc>
            </a:pPr>
            <a:r>
              <a:rPr lang="ar-SA" sz="2800" b="1" dirty="0">
                <a:solidFill>
                  <a:prstClr val="black"/>
                </a:solidFill>
              </a:rPr>
              <a:t>والراجح ما ذهب إليه أصحاب القول الأول من أن السندات قروض بفائدة, أي مال نقدي أعطي للشركة, وتقاضى صحابه مقابل ذلك زيادة ربوية, فهو من ربا النسيئة المحرم بالكتاب والسنة, فلا يجوز بيع السندات وتداولها, سواء كانت المصدرة لها الشركات المساهمة أم الدول</a:t>
            </a:r>
            <a:r>
              <a:rPr lang="ar-SA" sz="2800" b="1" dirty="0">
                <a:solidFill>
                  <a:prstClr val="black"/>
                </a:solidFill>
              </a:rPr>
              <a:t>.</a:t>
            </a:r>
          </a:p>
          <a:p>
            <a:pPr algn="just">
              <a:lnSpc>
                <a:spcPct val="150000"/>
              </a:lnSpc>
            </a:pP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8</a:t>
            </a:fld>
            <a:endParaRPr lang="ar-SA">
              <a:solidFill>
                <a:prstClr val="black">
                  <a:tint val="75000"/>
                </a:prstClr>
              </a:solidFill>
            </a:endParaRPr>
          </a:p>
        </p:txBody>
      </p:sp>
    </p:spTree>
    <p:extLst>
      <p:ext uri="{BB962C8B-B14F-4D97-AF65-F5344CB8AC3E}">
        <p14:creationId xmlns:p14="http://schemas.microsoft.com/office/powerpoint/2010/main" val="105748360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476672"/>
            <a:ext cx="8604448" cy="6124754"/>
          </a:xfrm>
          <a:prstGeom prst="rect">
            <a:avLst/>
          </a:prstGeom>
        </p:spPr>
        <p:txBody>
          <a:bodyPr wrap="square">
            <a:spAutoFit/>
          </a:bodyPr>
          <a:lstStyle/>
          <a:p>
            <a:pPr algn="just"/>
            <a:r>
              <a:rPr lang="ar-SA" sz="2800" b="1" dirty="0">
                <a:solidFill>
                  <a:prstClr val="black"/>
                </a:solidFill>
              </a:rPr>
              <a:t>وأما القول بأن السندات أو شهادات الاستثمار مضاربة شرعية فلا يصح, لأن المضاربة عقد شركة بين صاحب مال والمضارب والربح بينهما بحسب الاتفاق, وأما الخسارة فتكون من رأس المال ولا يتحمل المضارب شيئا من الخسارة لأنه قد شارك بعمله وجهده وتفكيره فيخسر كل ذلك في حالة عدم حصول أرباح. وبذلك تختلف المضاربة عن شهادات الاستثمار فالربح في المضاربة غير مضمون, في حين أن الربح في شهادات الاستثمار مضمون سلفا, والخسارة في شهادات الاستثمار تقع على الشركة, وليس على صاحب المال. </a:t>
            </a:r>
            <a:endParaRPr lang="en-US" sz="2800" b="1" dirty="0">
              <a:solidFill>
                <a:prstClr val="black"/>
              </a:solidFill>
            </a:endParaRPr>
          </a:p>
          <a:p>
            <a:pPr algn="just"/>
            <a:r>
              <a:rPr lang="ar-SA" sz="2800" b="1" dirty="0">
                <a:solidFill>
                  <a:prstClr val="black"/>
                </a:solidFill>
              </a:rPr>
              <a:t>وأما القول بأن شهادات الاستثمار نافعة للأفراد وللأمة, فيجاب عنه بأن الربا لا يخلو من منافع, ولكن الموازنة الشرعية بينها وبين المضار التي تترتب على الربا من القضاء على روح التعاون بين الناس وانتشار العداوة, ووقوع الأمة الإسلامية في التبعية الاقتصادية للمؤسسات المعادية للإسلام كسيطرة اليهود على ناصية الاقتصاد؛ تقضي بتحريم تلك السندات التي تقوم على أساس الربا.</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9</a:t>
            </a:fld>
            <a:endParaRPr lang="ar-SA">
              <a:solidFill>
                <a:prstClr val="black">
                  <a:tint val="75000"/>
                </a:prstClr>
              </a:solidFill>
            </a:endParaRPr>
          </a:p>
        </p:txBody>
      </p:sp>
    </p:spTree>
    <p:extLst>
      <p:ext uri="{BB962C8B-B14F-4D97-AF65-F5344CB8AC3E}">
        <p14:creationId xmlns:p14="http://schemas.microsoft.com/office/powerpoint/2010/main" val="311237374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03002"/>
            <a:ext cx="8856984" cy="7132402"/>
          </a:xfrm>
          <a:prstGeom prst="rect">
            <a:avLst/>
          </a:prstGeom>
        </p:spPr>
        <p:txBody>
          <a:bodyPr wrap="square">
            <a:spAutoFit/>
          </a:bodyPr>
          <a:lstStyle/>
          <a:p>
            <a:pPr algn="just">
              <a:lnSpc>
                <a:spcPct val="150000"/>
              </a:lnSpc>
            </a:pPr>
            <a:r>
              <a:rPr lang="ar-SA" sz="2800" b="1" dirty="0">
                <a:solidFill>
                  <a:prstClr val="black"/>
                </a:solidFill>
              </a:rPr>
              <a:t>وأما القول بأن شهادات الاستثمار يشتريها الشخص بنية مساعدة الدولة فيجاب عنه بأن النية الحسنة لا تؤثر في الحرام, ولا تغيره من حرام إلى حلال, فمن جمع مالا من ربا أو سحت أو قطع طريق ليبني مسجدا أو مشروعا خيريا لا يشفع له نبل قصده, فيرفع عنه وزر الحرام, فالحرام لا تؤثر فيه المقاصد والنيات كما نبه إلى ذلك النبي [صلى الله عليه وسلم] ((</a:t>
            </a:r>
            <a:r>
              <a:rPr lang="ar-SA" sz="2800" b="1" dirty="0">
                <a:solidFill>
                  <a:srgbClr val="FF0000"/>
                </a:solidFill>
              </a:rPr>
              <a:t>إن الله طيب لا يقبل إلا طيبا, وإن الله أمر المؤمنين بما أمر به المرسلين فقال: (يَا أَيُّهَا الرُّسُلُ كُلُوا مِنَ الطَّيِّبَاتِ وَاعْمَلُوا صَالِحًا ۖ إِنِّي بِمَا تَعْمَلُونَ عَلِيمٌ) </a:t>
            </a:r>
            <a:r>
              <a:rPr lang="ar-SA" sz="2800" b="1" dirty="0">
                <a:solidFill>
                  <a:prstClr val="black"/>
                </a:solidFill>
              </a:rPr>
              <a:t>[المؤمنون:51] وقال: (</a:t>
            </a:r>
            <a:r>
              <a:rPr lang="ar-SA" sz="2800" b="1" dirty="0">
                <a:solidFill>
                  <a:srgbClr val="FF0000"/>
                </a:solidFill>
              </a:rPr>
              <a:t>يَأيُّهَا الَّذِينَ آمَنُوا كُلُوا مِنْ طَيِّبَاتِ مَا رَزَقْنَاكُمْ</a:t>
            </a:r>
            <a:r>
              <a:rPr lang="ar-SA" sz="2800" b="1" dirty="0">
                <a:solidFill>
                  <a:prstClr val="black"/>
                </a:solidFill>
              </a:rPr>
              <a:t>) [البقرة:172] </a:t>
            </a:r>
            <a:r>
              <a:rPr lang="ar-SA" sz="2800" b="1" dirty="0">
                <a:solidFill>
                  <a:srgbClr val="FF0000"/>
                </a:solidFill>
              </a:rPr>
              <a:t>ثم ذكر الرجل يطيل السفر أشعث أغبر يمد يديه إلى السماء, يا رب يا رب, ومطعمه حرام, ومشربه حرام, وملبسه حرام, وغذي بالحرام, فأني يستجاب له</a:t>
            </a:r>
            <a:r>
              <a:rPr lang="ar-SA" sz="2800" b="1" dirty="0">
                <a:solidFill>
                  <a:prstClr val="black"/>
                </a:solidFill>
              </a:rPr>
              <a:t>))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10</a:t>
            </a:fld>
            <a:endParaRPr lang="ar-SA">
              <a:solidFill>
                <a:prstClr val="black">
                  <a:tint val="75000"/>
                </a:prstClr>
              </a:solidFill>
            </a:endParaRPr>
          </a:p>
        </p:txBody>
      </p:sp>
    </p:spTree>
    <p:extLst>
      <p:ext uri="{BB962C8B-B14F-4D97-AF65-F5344CB8AC3E}">
        <p14:creationId xmlns:p14="http://schemas.microsoft.com/office/powerpoint/2010/main" val="234902769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116632"/>
            <a:ext cx="8820472" cy="6555641"/>
          </a:xfrm>
          <a:prstGeom prst="rect">
            <a:avLst/>
          </a:prstGeom>
        </p:spPr>
        <p:txBody>
          <a:bodyPr wrap="square">
            <a:spAutoFit/>
          </a:bodyPr>
          <a:lstStyle/>
          <a:p>
            <a:pPr algn="just"/>
            <a:r>
              <a:rPr lang="ar-SA" sz="2800" b="1" dirty="0">
                <a:solidFill>
                  <a:prstClr val="black"/>
                </a:solidFill>
              </a:rPr>
              <a:t>وأما القول بأن الفائدة التي يحصل عليها صاحب الشهادات هي نوع من المكافأة أو الهبة التي تقدمها الدولة لأبنائها العقلاء فغير مسلم؛ لأن القانون الذي ينظم تلك الشهادات اعتبرها فائدة ملزمة للشركة, فلا يجوز لها الامتناع عن دفعها, في حين أن الهبة غير ملزمة, ويجوز للواهب الرجوع فيها. ولأن حقيقة الفائدة التي تدفعها الدولة أو الشركة زيادة مشروطة في عقد القرض في نظير الأجل, وتعطى للمقرضين بنسبة رؤوس أموالهم, فلا تخرج عن كونها ربا نسيئة, ولا تتغير هذه الحقيقة ولو غير اسمها إلى ((عائد استثماري)) أو ((ربح استثماري)) كما يقترح فضيلة المفتي, لأن العبرة في العقود للمعاني لا للألفاظ والمباني.</a:t>
            </a:r>
            <a:endParaRPr lang="en-US" sz="2800" b="1" dirty="0">
              <a:solidFill>
                <a:prstClr val="black"/>
              </a:solidFill>
            </a:endParaRPr>
          </a:p>
          <a:p>
            <a:pPr algn="just"/>
            <a:r>
              <a:rPr lang="ar-SA" sz="2800" b="1" dirty="0">
                <a:solidFill>
                  <a:prstClr val="black"/>
                </a:solidFill>
              </a:rPr>
              <a:t>وأما القول بأن التراضي بين طرفي التعامل يجيز هذه المعاملة؛ فيجاب عنه بأن التراضي على الحرام لا يبيحه, ولا يجعل الحرام حلالا كما نص الجصاص في أحكام القرآن (( الربا الذي كانت العرب تعرفه وتفعله إنما قرض الدراهم والدنانير إلى أجل بزيادة على مقدار ما </a:t>
            </a:r>
            <a:r>
              <a:rPr lang="ar-SA" sz="2800" b="1" dirty="0" err="1">
                <a:solidFill>
                  <a:prstClr val="black"/>
                </a:solidFill>
              </a:rPr>
              <a:t>استقرضه</a:t>
            </a:r>
            <a:r>
              <a:rPr lang="ar-SA" sz="2800" b="1" dirty="0">
                <a:solidFill>
                  <a:prstClr val="black"/>
                </a:solidFill>
              </a:rPr>
              <a:t> على ما يتراضون به)) فبالرغم من وجود التراضي بين الطرفين إلا أن القرآن نزل بتحريمه.</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11</a:t>
            </a:fld>
            <a:endParaRPr lang="ar-SA">
              <a:solidFill>
                <a:prstClr val="black">
                  <a:tint val="75000"/>
                </a:prstClr>
              </a:solidFill>
            </a:endParaRPr>
          </a:p>
        </p:txBody>
      </p:sp>
    </p:spTree>
    <p:extLst>
      <p:ext uri="{BB962C8B-B14F-4D97-AF65-F5344CB8AC3E}">
        <p14:creationId xmlns:p14="http://schemas.microsoft.com/office/powerpoint/2010/main" val="335194867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472598"/>
            <a:ext cx="8604448" cy="6124754"/>
          </a:xfrm>
          <a:prstGeom prst="rect">
            <a:avLst/>
          </a:prstGeom>
        </p:spPr>
        <p:txBody>
          <a:bodyPr wrap="square">
            <a:spAutoFit/>
          </a:bodyPr>
          <a:lstStyle/>
          <a:p>
            <a:pPr algn="just"/>
            <a:r>
              <a:rPr lang="ar-SA" sz="2800" b="1" dirty="0">
                <a:solidFill>
                  <a:prstClr val="black"/>
                </a:solidFill>
              </a:rPr>
              <a:t>وأما إدخال الشهادة ذات الجوائز(ج) في نطاق الوعد بجائزة الذي أباحه بعض الفقهاء فغير مسلم؛ لأن حقيقة هذه الجائزة لا تخرج عن الربا والميسر.</a:t>
            </a:r>
            <a:endParaRPr lang="en-US" sz="2800" b="1" dirty="0">
              <a:solidFill>
                <a:prstClr val="black"/>
              </a:solidFill>
            </a:endParaRPr>
          </a:p>
          <a:p>
            <a:pPr algn="just"/>
            <a:r>
              <a:rPr lang="ar-SA" sz="2800" b="1" dirty="0">
                <a:solidFill>
                  <a:prstClr val="black"/>
                </a:solidFill>
              </a:rPr>
              <a:t>فالبنوك الربوية في بعض الدول عندما تحدد الفوائد تسير وفق نسبة مئوية مقررة من البنك المركزي, ولا يستطيع أي بنك أن يخالف تلك النسبة المقررة إلا بقدر ضئيل, قد لا يكون وسيلة مجدية للإغراء وجذب العملاء. ومن هنا جاء التفكير في الجوائز, فبدلا من أن توزع الفوائد الفائضة في صورة فوائد بنسبة مئوية زائدة عن النسبة المقررة توزع في صورة جوائز بالقرعة بين المودعين أو المقرضين. وهذا يؤدى إلى زيادة الودائع والقروض, فإذا زادت الأموال زادت نسبة الفوائد, فلا يستطيع البنك توزيعها زيادة على النسبة المقررة, فيلجأ إلى زيادة الجوائز, فبدلا من أن تكون في الشهر عشرين ألفا تصبح خمسين ألفا, ويجعل جائزة كبري في نهاية السنة بمائة أو مائة وخمسين ألفا, وهكذا كلما زادت القروض والودائع زادت الفوائد الربوية, فزادت الجوائز.</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12</a:t>
            </a:fld>
            <a:endParaRPr lang="ar-SA">
              <a:solidFill>
                <a:prstClr val="black">
                  <a:tint val="75000"/>
                </a:prstClr>
              </a:solidFill>
            </a:endParaRPr>
          </a:p>
        </p:txBody>
      </p:sp>
    </p:spTree>
    <p:extLst>
      <p:ext uri="{BB962C8B-B14F-4D97-AF65-F5344CB8AC3E}">
        <p14:creationId xmlns:p14="http://schemas.microsoft.com/office/powerpoint/2010/main" val="131628949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88640"/>
            <a:ext cx="8604448" cy="6124754"/>
          </a:xfrm>
          <a:prstGeom prst="rect">
            <a:avLst/>
          </a:prstGeom>
        </p:spPr>
        <p:txBody>
          <a:bodyPr wrap="square">
            <a:spAutoFit/>
          </a:bodyPr>
          <a:lstStyle/>
          <a:p>
            <a:pPr algn="just"/>
            <a:r>
              <a:rPr lang="ar-SA" sz="2800" b="1" dirty="0">
                <a:solidFill>
                  <a:prstClr val="black"/>
                </a:solidFill>
              </a:rPr>
              <a:t>من هذا نرى أن الجوائز ما هي إلا الفوائد الربوية للودائع والقروض, قسمت ووزعت بطريق اليانصيب أو المقامرة التي نهي عنها الإسلام. فشهادات الاستثمار(ج) تجمع بين الربا والميسر, لأن جائزتها فوائد ربوية تعطي  لصاحب الحظ أو النصيب في مقابل حرمان الآخرين, فلا يجوز التعامل بها ولا شراؤها.</a:t>
            </a:r>
            <a:endParaRPr lang="en-US" sz="2800" b="1" dirty="0">
              <a:solidFill>
                <a:prstClr val="black"/>
              </a:solidFill>
            </a:endParaRPr>
          </a:p>
          <a:p>
            <a:pPr algn="just"/>
            <a:r>
              <a:rPr lang="ar-SA" sz="2800" b="1" dirty="0">
                <a:solidFill>
                  <a:prstClr val="black"/>
                </a:solidFill>
              </a:rPr>
              <a:t>وكذلك بالنسبة للجوائز التي تقدمها البنوك على حسابات الادخار أو التوفير فهي ربا محرم لا يجوز شرعا. لأن الفائدة الربوية توزع على أصحاب حسابات التوفير عن طريق إعطاء نسبة مقررة مسبقا, وعن طريق جوائز لصاحب الحظ واليانصيب فلا تخرج الجوائز التي يأخذها أصحاب الحسابات عن الفوائد الربوية.</a:t>
            </a:r>
          </a:p>
          <a:p>
            <a:pPr algn="just"/>
            <a:r>
              <a:rPr lang="ar-SA" sz="2800" b="1" dirty="0">
                <a:solidFill>
                  <a:srgbClr val="FF0000"/>
                </a:solidFill>
              </a:rPr>
              <a:t>قرار مجمع الفقه الإسلامي بشأن السندات: </a:t>
            </a:r>
            <a:endParaRPr lang="en-US" sz="2800" b="1" dirty="0">
              <a:solidFill>
                <a:srgbClr val="FF0000"/>
              </a:solidFill>
            </a:endParaRPr>
          </a:p>
          <a:p>
            <a:pPr algn="just"/>
            <a:r>
              <a:rPr lang="ar-SA" sz="2800" b="1" dirty="0">
                <a:solidFill>
                  <a:prstClr val="black"/>
                </a:solidFill>
              </a:rPr>
              <a:t>نظر مجمع الفقه الإسلامي في الدورة السادسة المنعقدة في جدة في الفترة </a:t>
            </a:r>
            <a:endParaRPr lang="en-US" sz="2800" b="1" dirty="0">
              <a:solidFill>
                <a:prstClr val="black"/>
              </a:solidFill>
            </a:endParaRPr>
          </a:p>
          <a:p>
            <a:pPr algn="just"/>
            <a:r>
              <a:rPr lang="ar-SA" sz="2800" b="1" dirty="0">
                <a:solidFill>
                  <a:prstClr val="black"/>
                </a:solidFill>
              </a:rPr>
              <a:t>17-23/ شعبان 1410هــ الموافق 14-20/3/1990م وبعد الاطلاع على الأبحاث المقدمة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13</a:t>
            </a:fld>
            <a:endParaRPr lang="ar-SA">
              <a:solidFill>
                <a:prstClr val="black">
                  <a:tint val="75000"/>
                </a:prstClr>
              </a:solidFill>
            </a:endParaRPr>
          </a:p>
        </p:txBody>
      </p:sp>
    </p:spTree>
    <p:extLst>
      <p:ext uri="{BB962C8B-B14F-4D97-AF65-F5344CB8AC3E}">
        <p14:creationId xmlns:p14="http://schemas.microsoft.com/office/powerpoint/2010/main" val="339814100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260648"/>
            <a:ext cx="8316416" cy="6986528"/>
          </a:xfrm>
          <a:prstGeom prst="rect">
            <a:avLst/>
          </a:prstGeom>
        </p:spPr>
        <p:txBody>
          <a:bodyPr wrap="square">
            <a:spAutoFit/>
          </a:bodyPr>
          <a:lstStyle/>
          <a:p>
            <a:pPr algn="just"/>
            <a:r>
              <a:rPr lang="ar-SA" sz="2800" b="1" dirty="0">
                <a:solidFill>
                  <a:prstClr val="black"/>
                </a:solidFill>
              </a:rPr>
              <a:t>وعلى حقيقة السند, وهو (( شهادة يلتزم المصدر بموجبها أن يدفع لحاملها القيمة الاسمية عند الاستحقاق مع دفع فائدة متفق عليها منسوبة إلى القيمة الاسمية للسند, أو ترتيب نفع مشروط سواء أكان جوائز توزع بالقرعة أم مبلغا مقطوعا أم خصمه)) .</a:t>
            </a:r>
          </a:p>
          <a:p>
            <a:pPr algn="just"/>
            <a:r>
              <a:rPr lang="ar-SA" sz="2800" b="1" dirty="0">
                <a:solidFill>
                  <a:prstClr val="black"/>
                </a:solidFill>
              </a:rPr>
              <a:t>قرر ما يلي:</a:t>
            </a:r>
            <a:endParaRPr lang="en-US" sz="2800" b="1" dirty="0">
              <a:solidFill>
                <a:prstClr val="black"/>
              </a:solidFill>
            </a:endParaRPr>
          </a:p>
          <a:p>
            <a:pPr algn="just"/>
            <a:r>
              <a:rPr lang="ar-SA" sz="2800" b="1" dirty="0">
                <a:solidFill>
                  <a:srgbClr val="FF0000"/>
                </a:solidFill>
              </a:rPr>
              <a:t>1-</a:t>
            </a:r>
            <a:r>
              <a:rPr lang="ar-SA" sz="2800" b="1" dirty="0">
                <a:solidFill>
                  <a:prstClr val="black"/>
                </a:solidFill>
              </a:rPr>
              <a:t> إن </a:t>
            </a:r>
            <a:r>
              <a:rPr lang="ar-SA" sz="2800" b="1" dirty="0">
                <a:solidFill>
                  <a:prstClr val="black"/>
                </a:solidFill>
              </a:rPr>
              <a:t>السندات التي تمثل التزاما بدفع مبلغها مع فائدة منسوبة إليه أو نفع مشروط محرمة شرعا من حيث الإصدار أو الشراء أو التداول, لأنها قروض ربوية. سواء أكانت الجهة المصدرة لها خاصة أو عامة ترتبط بالدولة, ولا أثر لتسميتها شهادات أو صكوكا استثمارية أو ادخارية, أو تسمية الفائدة الربوية الملتزم بها ربحا أو ريعا أو عمولة أو عائدا</a:t>
            </a:r>
            <a:r>
              <a:rPr lang="ar-SA" sz="2800" b="1" dirty="0">
                <a:solidFill>
                  <a:prstClr val="black"/>
                </a:solidFill>
              </a:rPr>
              <a:t>.</a:t>
            </a:r>
          </a:p>
          <a:p>
            <a:pPr algn="just"/>
            <a:r>
              <a:rPr lang="ar-SA" sz="2800" b="1" dirty="0">
                <a:solidFill>
                  <a:srgbClr val="FF0000"/>
                </a:solidFill>
              </a:rPr>
              <a:t>2-</a:t>
            </a:r>
            <a:r>
              <a:rPr lang="ar-SA" sz="2800" b="1" dirty="0">
                <a:solidFill>
                  <a:prstClr val="black"/>
                </a:solidFill>
              </a:rPr>
              <a:t> تحرم </a:t>
            </a:r>
            <a:r>
              <a:rPr lang="ar-SA" sz="2800" b="1" dirty="0">
                <a:solidFill>
                  <a:prstClr val="black"/>
                </a:solidFill>
              </a:rPr>
              <a:t>أيضا السندات ذات الكوبون الصفري باعتبارها قرضا يجري بيعها بأقل من قيمتها الاسمية, ويستفيد أصحابها من الفروق باعتبارها خصما لهذه السندات. </a:t>
            </a:r>
            <a:endParaRPr lang="en-US" sz="2800" b="1" dirty="0">
              <a:solidFill>
                <a:prstClr val="black"/>
              </a:solidFill>
            </a:endParaRPr>
          </a:p>
          <a:p>
            <a:pPr algn="just"/>
            <a:endParaRPr lang="en-US" sz="2800" b="1" dirty="0">
              <a:solidFill>
                <a:prstClr val="black"/>
              </a:solidFill>
            </a:endParaRPr>
          </a:p>
          <a:p>
            <a:pPr algn="just"/>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14</a:t>
            </a:fld>
            <a:endParaRPr lang="ar-SA">
              <a:solidFill>
                <a:prstClr val="black">
                  <a:tint val="75000"/>
                </a:prstClr>
              </a:solidFill>
            </a:endParaRPr>
          </a:p>
        </p:txBody>
      </p:sp>
    </p:spTree>
    <p:extLst>
      <p:ext uri="{BB962C8B-B14F-4D97-AF65-F5344CB8AC3E}">
        <p14:creationId xmlns:p14="http://schemas.microsoft.com/office/powerpoint/2010/main" val="202678278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337851"/>
            <a:ext cx="8180094" cy="6555641"/>
          </a:xfrm>
          <a:prstGeom prst="rect">
            <a:avLst/>
          </a:prstGeom>
        </p:spPr>
        <p:txBody>
          <a:bodyPr wrap="square">
            <a:spAutoFit/>
          </a:bodyPr>
          <a:lstStyle/>
          <a:p>
            <a:pPr algn="just">
              <a:lnSpc>
                <a:spcPct val="150000"/>
              </a:lnSpc>
            </a:pPr>
            <a:r>
              <a:rPr lang="ar-SA" sz="2800" b="1" dirty="0">
                <a:solidFill>
                  <a:srgbClr val="FF0000"/>
                </a:solidFill>
              </a:rPr>
              <a:t>3-</a:t>
            </a:r>
            <a:r>
              <a:rPr lang="ar-SA" sz="2800" b="1" dirty="0">
                <a:solidFill>
                  <a:prstClr val="black"/>
                </a:solidFill>
              </a:rPr>
              <a:t> كما </a:t>
            </a:r>
            <a:r>
              <a:rPr lang="ar-SA" sz="2800" b="1" dirty="0">
                <a:solidFill>
                  <a:prstClr val="black"/>
                </a:solidFill>
              </a:rPr>
              <a:t>تحرم أيضا السندات ذات الجوائز باعتبارها قروضا اشترط فيها نفع أو زيادة بالنسبة لمجموع المقرضين أو لبعضهم لا على التعيين فضلا عن شبهة القمار.</a:t>
            </a:r>
            <a:endParaRPr lang="en-US" sz="2800" b="1" dirty="0">
              <a:solidFill>
                <a:prstClr val="black"/>
              </a:solidFill>
            </a:endParaRPr>
          </a:p>
          <a:p>
            <a:pPr algn="just">
              <a:lnSpc>
                <a:spcPct val="150000"/>
              </a:lnSpc>
            </a:pPr>
            <a:r>
              <a:rPr lang="ar-SA" sz="2800" b="1" dirty="0">
                <a:solidFill>
                  <a:prstClr val="black"/>
                </a:solidFill>
              </a:rPr>
              <a:t> </a:t>
            </a:r>
            <a:r>
              <a:rPr lang="ar-SA" sz="2800" b="1" dirty="0">
                <a:solidFill>
                  <a:srgbClr val="FF0000"/>
                </a:solidFill>
              </a:rPr>
              <a:t>4-</a:t>
            </a:r>
            <a:r>
              <a:rPr lang="ar-SA" sz="2800" b="1" dirty="0">
                <a:solidFill>
                  <a:prstClr val="black"/>
                </a:solidFill>
              </a:rPr>
              <a:t> من </a:t>
            </a:r>
            <a:r>
              <a:rPr lang="ar-SA" sz="2800" b="1" dirty="0">
                <a:solidFill>
                  <a:prstClr val="black"/>
                </a:solidFill>
              </a:rPr>
              <a:t>البدائل للسندات المحرمة – إصدارا أو شراء أو تداولا – السندات أو الصكوك القائمة على أساس المضاربة لمشروع أو نشاط استثماري معين بحيث لا يكون لمالكيها فائدة أو نفع مقطوع , وإنما تكون لهم نسبة من ربح هذا المشروع بقدر ما يملكون من هذه السندات أو الصكوك ولا ينالون هذا الربح إلا أذا تحقق فعلا, ويمكن الاستفادة من هذا من الصيغة التي تم اعتمادها بالقرار رقم (5) للدورة الرابعة لهذا المجمع بشأن سندات المقارضة.</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15</a:t>
            </a:fld>
            <a:endParaRPr lang="ar-SA">
              <a:solidFill>
                <a:prstClr val="black">
                  <a:tint val="75000"/>
                </a:prstClr>
              </a:solidFill>
            </a:endParaRPr>
          </a:p>
        </p:txBody>
      </p:sp>
    </p:spTree>
    <p:extLst>
      <p:ext uri="{BB962C8B-B14F-4D97-AF65-F5344CB8AC3E}">
        <p14:creationId xmlns:p14="http://schemas.microsoft.com/office/powerpoint/2010/main" val="62086982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204763"/>
            <a:ext cx="8676456" cy="7402026"/>
          </a:xfrm>
          <a:prstGeom prst="rect">
            <a:avLst/>
          </a:prstGeom>
        </p:spPr>
        <p:txBody>
          <a:bodyPr wrap="square">
            <a:spAutoFit/>
          </a:bodyPr>
          <a:lstStyle/>
          <a:p>
            <a:pPr algn="ctr"/>
            <a:r>
              <a:rPr lang="ar-EG" sz="2500" b="1" u="sng" dirty="0">
                <a:solidFill>
                  <a:srgbClr val="FF0000"/>
                </a:solidFill>
              </a:rPr>
              <a:t>معاملات المصارف الإسلامية في نظر الشريعة</a:t>
            </a:r>
            <a:endParaRPr lang="ar-SA" sz="2500" b="1" u="sng" dirty="0">
              <a:solidFill>
                <a:srgbClr val="FF0000"/>
              </a:solidFill>
            </a:endParaRPr>
          </a:p>
          <a:p>
            <a:pPr algn="just"/>
            <a:r>
              <a:rPr lang="ar-EG" sz="2500" b="1" dirty="0">
                <a:solidFill>
                  <a:srgbClr val="FF0000"/>
                </a:solidFill>
              </a:rPr>
              <a:t>الحكم الشرعي في الأعمال المصرفية</a:t>
            </a:r>
            <a:r>
              <a:rPr lang="ar-SA" sz="2500" b="1" dirty="0">
                <a:solidFill>
                  <a:srgbClr val="FF0000"/>
                </a:solidFill>
              </a:rPr>
              <a:t> :</a:t>
            </a:r>
            <a:endParaRPr lang="en-US" sz="2500" b="1" dirty="0">
              <a:solidFill>
                <a:srgbClr val="FF0000"/>
              </a:solidFill>
            </a:endParaRPr>
          </a:p>
          <a:p>
            <a:pPr algn="just"/>
            <a:r>
              <a:rPr lang="ar-EG" sz="2500" b="1" dirty="0">
                <a:solidFill>
                  <a:prstClr val="black"/>
                </a:solidFill>
              </a:rPr>
              <a:t>الأعمال المصرفية التي يقوم بها المصارف الإسلامية كثيرة. وسوف أبين أحكام بعض تلك الأعمال, وهي الودائع المصرفية النقدية, والحوالات النقدية والاعتمادات </a:t>
            </a:r>
            <a:r>
              <a:rPr lang="ar-EG" sz="2500" b="1" dirty="0" err="1">
                <a:solidFill>
                  <a:prstClr val="black"/>
                </a:solidFill>
              </a:rPr>
              <a:t>المستندية</a:t>
            </a:r>
            <a:r>
              <a:rPr lang="ar-EG" sz="2500" b="1" dirty="0">
                <a:solidFill>
                  <a:prstClr val="black"/>
                </a:solidFill>
              </a:rPr>
              <a:t> وخطابات الضمان .</a:t>
            </a:r>
            <a:endParaRPr lang="en-US" sz="2500" b="1" dirty="0">
              <a:solidFill>
                <a:prstClr val="black"/>
              </a:solidFill>
            </a:endParaRPr>
          </a:p>
          <a:p>
            <a:pPr algn="just"/>
            <a:r>
              <a:rPr lang="ar-EG" sz="2500" b="1" dirty="0">
                <a:solidFill>
                  <a:prstClr val="black"/>
                </a:solidFill>
              </a:rPr>
              <a:t>اولا: الودائع المصرفية النقدية</a:t>
            </a:r>
            <a:endParaRPr lang="en-US" sz="2500" b="1" dirty="0">
              <a:solidFill>
                <a:prstClr val="black"/>
              </a:solidFill>
            </a:endParaRPr>
          </a:p>
          <a:p>
            <a:pPr algn="just"/>
            <a:r>
              <a:rPr lang="ar-EG" sz="2500" b="1" dirty="0">
                <a:solidFill>
                  <a:prstClr val="black"/>
                </a:solidFill>
              </a:rPr>
              <a:t>الودائع المصرفية في العرف المصرفي نوعان: ودائع حقيقية كإيداع أشياء معينة من ذهب أو مستندات لدى البنك حيث توضع في خزائن حديدية بالأجرة, وودائع نقدية, وهي التي سنتكلم عنها هنا. </a:t>
            </a:r>
            <a:endParaRPr lang="ar-SA" sz="2500" b="1" dirty="0">
              <a:solidFill>
                <a:prstClr val="black"/>
              </a:solidFill>
            </a:endParaRPr>
          </a:p>
          <a:p>
            <a:pPr algn="just"/>
            <a:r>
              <a:rPr lang="ar-SA" sz="2500" b="1" dirty="0">
                <a:solidFill>
                  <a:srgbClr val="FF0000"/>
                </a:solidFill>
              </a:rPr>
              <a:t>أ -</a:t>
            </a:r>
            <a:r>
              <a:rPr lang="ar-EG" sz="2500" b="1" dirty="0">
                <a:solidFill>
                  <a:srgbClr val="FF0000"/>
                </a:solidFill>
              </a:rPr>
              <a:t>حقيقة </a:t>
            </a:r>
            <a:r>
              <a:rPr lang="ar-EG" sz="2500" b="1" dirty="0">
                <a:solidFill>
                  <a:srgbClr val="FF0000"/>
                </a:solidFill>
              </a:rPr>
              <a:t>الودائع المصرفية النقدية:</a:t>
            </a:r>
            <a:endParaRPr lang="en-US" sz="2500" b="1" dirty="0">
              <a:solidFill>
                <a:srgbClr val="FF0000"/>
              </a:solidFill>
            </a:endParaRPr>
          </a:p>
          <a:p>
            <a:pPr algn="just"/>
            <a:r>
              <a:rPr lang="ar-SA" sz="2500" b="1" dirty="0">
                <a:solidFill>
                  <a:srgbClr val="FF0000"/>
                </a:solidFill>
              </a:rPr>
              <a:t>1- </a:t>
            </a:r>
            <a:r>
              <a:rPr lang="ar-EG" sz="2500" b="1" dirty="0">
                <a:solidFill>
                  <a:srgbClr val="FF0000"/>
                </a:solidFill>
              </a:rPr>
              <a:t>تعريف </a:t>
            </a:r>
            <a:r>
              <a:rPr lang="ar-EG" sz="2500" b="1" dirty="0">
                <a:solidFill>
                  <a:srgbClr val="FF0000"/>
                </a:solidFill>
              </a:rPr>
              <a:t>الوديعة المصرفية النقدية: </a:t>
            </a:r>
            <a:r>
              <a:rPr lang="ar-EG" sz="2500" b="1" dirty="0">
                <a:solidFill>
                  <a:prstClr val="black"/>
                </a:solidFill>
              </a:rPr>
              <a:t>عرف علماء القانون التجاري الوديعة المصرفية النقدية بأنها: (( النقود التي يعهد بها الأفراد أو الهيئات إلى البنك على أن يتعهد الأخير بردها أو رد مبلغ مساو إليهم لدى الطلب أو بالشروط المتفق عليها)) . وقال محمد باقر الصدر في تعريفها: ((مبلغ من النقود يودع لدى البنوك بوسيلة من وسائل الإيداع فينشئ وديعة تحت الطلب أو لأجل محدد اتفاقا, ويترتب عليه من ناحية البنك الالتزام بدفع معين من وحدات النقد القانونية للمودع أو لأمره, أو لدى الطلب, أو بعد أجل)) .</a:t>
            </a:r>
            <a:endParaRPr lang="en-US" sz="2500" b="1" dirty="0">
              <a:solidFill>
                <a:prstClr val="black"/>
              </a:solidFill>
            </a:endParaRPr>
          </a:p>
          <a:p>
            <a:pPr algn="just"/>
            <a:endParaRPr lang="en-US" sz="2500" b="1" dirty="0">
              <a:solidFill>
                <a:prstClr val="black"/>
              </a:solidFill>
            </a:endParaRPr>
          </a:p>
          <a:p>
            <a:pPr algn="just"/>
            <a:endParaRPr lang="en-US" sz="25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16</a:t>
            </a:fld>
            <a:endParaRPr lang="ar-SA">
              <a:solidFill>
                <a:prstClr val="black">
                  <a:tint val="75000"/>
                </a:prstClr>
              </a:solidFill>
            </a:endParaRPr>
          </a:p>
        </p:txBody>
      </p:sp>
    </p:spTree>
    <p:extLst>
      <p:ext uri="{BB962C8B-B14F-4D97-AF65-F5344CB8AC3E}">
        <p14:creationId xmlns:p14="http://schemas.microsoft.com/office/powerpoint/2010/main" val="40659986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88640"/>
            <a:ext cx="8604448" cy="6740307"/>
          </a:xfrm>
          <a:prstGeom prst="rect">
            <a:avLst/>
          </a:prstGeom>
        </p:spPr>
        <p:txBody>
          <a:bodyPr wrap="square">
            <a:spAutoFit/>
          </a:bodyPr>
          <a:lstStyle/>
          <a:p>
            <a:pPr algn="just"/>
            <a:r>
              <a:rPr lang="ar-SA" sz="2400" b="1" dirty="0">
                <a:solidFill>
                  <a:srgbClr val="FF0000"/>
                </a:solidFill>
              </a:rPr>
              <a:t>2- </a:t>
            </a:r>
            <a:r>
              <a:rPr lang="ar-EG" sz="2400" b="1" dirty="0">
                <a:solidFill>
                  <a:srgbClr val="FF0000"/>
                </a:solidFill>
              </a:rPr>
              <a:t>أنواع </a:t>
            </a:r>
            <a:r>
              <a:rPr lang="ar-EG" sz="2400" b="1" dirty="0">
                <a:solidFill>
                  <a:srgbClr val="FF0000"/>
                </a:solidFill>
              </a:rPr>
              <a:t>الودائع النقدية: </a:t>
            </a:r>
            <a:r>
              <a:rPr lang="ar-EG" sz="2400" b="1" dirty="0">
                <a:solidFill>
                  <a:prstClr val="black"/>
                </a:solidFill>
              </a:rPr>
              <a:t>تتنوع الودائع النقدية بحسب تاريخ استردادها </a:t>
            </a:r>
            <a:r>
              <a:rPr lang="ar-EG" sz="2400" b="1" dirty="0">
                <a:solidFill>
                  <a:srgbClr val="FF0000"/>
                </a:solidFill>
              </a:rPr>
              <a:t>إلى ثلاثة أنواع وهي : </a:t>
            </a:r>
            <a:endParaRPr lang="en-US" sz="2400" b="1" dirty="0">
              <a:solidFill>
                <a:srgbClr val="FF0000"/>
              </a:solidFill>
            </a:endParaRPr>
          </a:p>
          <a:p>
            <a:pPr algn="just"/>
            <a:r>
              <a:rPr lang="ar-EG" sz="2400" b="1" dirty="0">
                <a:solidFill>
                  <a:srgbClr val="FF0000"/>
                </a:solidFill>
              </a:rPr>
              <a:t>الودائع الجارية ((تحت الطلب)): </a:t>
            </a:r>
            <a:r>
              <a:rPr lang="ar-EG" sz="2400" b="1" dirty="0">
                <a:solidFill>
                  <a:prstClr val="black"/>
                </a:solidFill>
              </a:rPr>
              <a:t>وهى: المبالغ التي يودعها أصحابها في البنوك, ويحق لهم سحبها كاملة في أي وقت </a:t>
            </a:r>
            <a:r>
              <a:rPr lang="ar-EG" sz="2400" b="1" dirty="0" err="1">
                <a:solidFill>
                  <a:prstClr val="black"/>
                </a:solidFill>
              </a:rPr>
              <a:t>شاؤوا</a:t>
            </a:r>
            <a:r>
              <a:rPr lang="ar-EG" sz="2400" b="1" dirty="0">
                <a:solidFill>
                  <a:prstClr val="black"/>
                </a:solidFill>
              </a:rPr>
              <a:t> دون أن يحصلوا على أي عائد أو فائدة.</a:t>
            </a:r>
            <a:endParaRPr lang="en-US" sz="2400" b="1" dirty="0">
              <a:solidFill>
                <a:prstClr val="black"/>
              </a:solidFill>
            </a:endParaRPr>
          </a:p>
          <a:p>
            <a:pPr algn="just"/>
            <a:r>
              <a:rPr lang="ar-EG" sz="2400" b="1" dirty="0">
                <a:solidFill>
                  <a:srgbClr val="FF0000"/>
                </a:solidFill>
              </a:rPr>
              <a:t>ودائع ثابتة ((لأجل)): </a:t>
            </a:r>
            <a:r>
              <a:rPr lang="ar-EG" sz="2400" b="1" dirty="0">
                <a:solidFill>
                  <a:prstClr val="black"/>
                </a:solidFill>
              </a:rPr>
              <a:t>وهي المبالغ التي يضعها أصحابها في البنك بناء على اتفاق بينهما بعدم سحبها أو شيء منها إلا بعد إخطار البنك بمدة معينة, ويدفع البنك للمودع فائدة إذا بقيت مدة معينة دون أن تسحب.  </a:t>
            </a:r>
            <a:endParaRPr lang="en-US" sz="2400" b="1" dirty="0">
              <a:solidFill>
                <a:prstClr val="black"/>
              </a:solidFill>
            </a:endParaRPr>
          </a:p>
          <a:p>
            <a:pPr algn="just"/>
            <a:r>
              <a:rPr lang="ar-EG" sz="2400" b="1" dirty="0">
                <a:solidFill>
                  <a:srgbClr val="FF0000"/>
                </a:solidFill>
              </a:rPr>
              <a:t>ج- ودائع ادخار ((توفير)): </a:t>
            </a:r>
            <a:r>
              <a:rPr lang="ar-EG" sz="2400" b="1" dirty="0">
                <a:solidFill>
                  <a:prstClr val="black"/>
                </a:solidFill>
              </a:rPr>
              <a:t>وهي المبالغ التي يودعها أصحابها في البنك, ويحق لهم سحبها كاملة متى </a:t>
            </a:r>
            <a:r>
              <a:rPr lang="ar-EG" sz="2400" b="1" dirty="0" err="1">
                <a:solidFill>
                  <a:prstClr val="black"/>
                </a:solidFill>
              </a:rPr>
              <a:t>شاؤوا</a:t>
            </a:r>
            <a:r>
              <a:rPr lang="ar-EG" sz="2400" b="1" dirty="0">
                <a:solidFill>
                  <a:prstClr val="black"/>
                </a:solidFill>
              </a:rPr>
              <a:t>, ويعطى أصحابها فائدة تكون في الغالب أقل من فائدة الودائع الثابتة </a:t>
            </a:r>
            <a:r>
              <a:rPr lang="ar-EG" sz="2400" b="1" dirty="0">
                <a:solidFill>
                  <a:prstClr val="black"/>
                </a:solidFill>
              </a:rPr>
              <a:t>.</a:t>
            </a:r>
            <a:endParaRPr lang="ar-SA" sz="2400" b="1" dirty="0">
              <a:solidFill>
                <a:prstClr val="black"/>
              </a:solidFill>
            </a:endParaRPr>
          </a:p>
          <a:p>
            <a:pPr algn="just"/>
            <a:r>
              <a:rPr lang="ar-EG" sz="2400" b="1" dirty="0">
                <a:solidFill>
                  <a:srgbClr val="FF0000"/>
                </a:solidFill>
              </a:rPr>
              <a:t>التكييف القانوني للودائع النقدية : </a:t>
            </a:r>
            <a:r>
              <a:rPr lang="ar-EG" sz="2400" b="1" dirty="0">
                <a:solidFill>
                  <a:prstClr val="black"/>
                </a:solidFill>
              </a:rPr>
              <a:t>الودائع النقدية بأنواعها الثلاثة كيفها أكثر القانونيين بأنها قرض. وأما إطلاق وديعة عليها فهو ليس على الحقيقة, لأن البنك لا يأخذها كأمانة يحتفظ بعينها لترد إلى أصحابها, وإنما يستهلكها في أعماله ويلتزم برد المثل. ولذلك جاء في المادة (726) من القانون المدني المصري: ((إذا كانت الوديعة مبلغا من النقود أو أي شيء آخر مما يهلك بالاستعمال, وكان المودع عنده مأذونا له في استعماله اعتبر العقد قرضا)) وجاء في المادة (889) من القانون المدني الأردني: (( إذا كانت الوديعة مبلغا من النقود أو شيئا يهلك بالاستعمال وأذن المودع للمودع لديه في استعماله اعتبر العقد قرضا)) .</a:t>
            </a:r>
            <a:endParaRPr lang="en-US" sz="24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17</a:t>
            </a:fld>
            <a:endParaRPr lang="ar-SA">
              <a:solidFill>
                <a:prstClr val="black">
                  <a:tint val="75000"/>
                </a:prstClr>
              </a:solidFill>
            </a:endParaRPr>
          </a:p>
        </p:txBody>
      </p:sp>
    </p:spTree>
    <p:extLst>
      <p:ext uri="{BB962C8B-B14F-4D97-AF65-F5344CB8AC3E}">
        <p14:creationId xmlns:p14="http://schemas.microsoft.com/office/powerpoint/2010/main" val="24242799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54492"/>
            <a:ext cx="8820472" cy="6894195"/>
          </a:xfrm>
          <a:prstGeom prst="rect">
            <a:avLst/>
          </a:prstGeom>
        </p:spPr>
        <p:txBody>
          <a:bodyPr wrap="square">
            <a:spAutoFit/>
          </a:bodyPr>
          <a:lstStyle/>
          <a:p>
            <a:pPr algn="just"/>
            <a:r>
              <a:rPr lang="ar-EG" sz="2600" b="1" u="sng" dirty="0">
                <a:solidFill>
                  <a:srgbClr val="FF0000"/>
                </a:solidFill>
              </a:rPr>
              <a:t>ب- الحكم الشرعي في ودائع البنوك التجارية: </a:t>
            </a:r>
            <a:endParaRPr lang="en-US" sz="2600" b="1" u="sng" dirty="0">
              <a:solidFill>
                <a:srgbClr val="FF0000"/>
              </a:solidFill>
            </a:endParaRPr>
          </a:p>
          <a:p>
            <a:pPr algn="just"/>
            <a:r>
              <a:rPr lang="ar-EG" sz="2600" b="1" dirty="0">
                <a:solidFill>
                  <a:prstClr val="black"/>
                </a:solidFill>
              </a:rPr>
              <a:t>إذا كان التكييف القانوني للودائع هو القرض, فإنه في حد ذاته جائز إذا كان خاليا من الربا كما في الودائع الجارية. لكن الودائع بفائدة محددة مسبقا, ويعطيها للغير بفائدة أعلى, ويربح الفرق الذي يتكون من القدر الأكبر من أرباح البنوك التجارية. ولا شك أن هذه الفوائد تدخل في مفهوم الربا, وإن سميت فوائد أو عوائد, لأنها زيادة مشروطة في عقد قرض, فهي لا تجوز شرعا.</a:t>
            </a:r>
            <a:endParaRPr lang="en-US" sz="2600" b="1" dirty="0">
              <a:solidFill>
                <a:prstClr val="black"/>
              </a:solidFill>
            </a:endParaRPr>
          </a:p>
          <a:p>
            <a:pPr algn="just"/>
            <a:r>
              <a:rPr lang="ar-EG" sz="2600" b="1" dirty="0">
                <a:solidFill>
                  <a:prstClr val="black"/>
                </a:solidFill>
              </a:rPr>
              <a:t>وقد حاول بعض الباحثين في هذا العصر تكييف هذه الودائع بأنها مضاربة, فالمودع هو رب المال, والبنك هو المضارب. وممن نادي بذلك الدكتور شوقي </a:t>
            </a:r>
            <a:r>
              <a:rPr lang="ar-EG" sz="2600" b="1" dirty="0" err="1">
                <a:solidFill>
                  <a:prstClr val="black"/>
                </a:solidFill>
              </a:rPr>
              <a:t>الفنجري</a:t>
            </a:r>
            <a:r>
              <a:rPr lang="ar-EG" sz="2600" b="1" dirty="0">
                <a:solidFill>
                  <a:prstClr val="black"/>
                </a:solidFill>
              </a:rPr>
              <a:t> في رسالته: ((نحو اقتصاد إسلامي )) ومفتي جمهورية مصر العربية الدكتور محمد سيد طنطاوي الذي قال (( إن عائد الودائع المصرفية حلال , ولا فرق بين بنك يحدد الأسعار مقدما وبنك لا يحددها . يشير إلى المصارف التجارية التي تعلن أسعار فوائدها, والمصارف الإسلامية التي توزع على المودعين نسبا من الأرباح في آخر السنة )) .</a:t>
            </a:r>
            <a:endParaRPr lang="en-US" sz="2600" b="1" dirty="0">
              <a:solidFill>
                <a:prstClr val="black"/>
              </a:solidFill>
            </a:endParaRPr>
          </a:p>
          <a:p>
            <a:pPr algn="just"/>
            <a:r>
              <a:rPr lang="ar-EG" sz="2600" b="1" dirty="0">
                <a:solidFill>
                  <a:prstClr val="black"/>
                </a:solidFill>
              </a:rPr>
              <a:t>والحقيقة أن هذا التكييف غير مسلم لأن القانون كيفها بأنها قرض وعلى فرض التسليم بذلك فإن المضاربة بهذه الطريقة التي يجريها البنك التجاري لا تصح شرعا؛ لأنه لا يصح اشتراط ضمان رأس المال, ولا دفع مبلغ مقطوع من الربح في عقد المضاربة .</a:t>
            </a:r>
            <a:endParaRPr lang="en-US" sz="26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18</a:t>
            </a:fld>
            <a:endParaRPr lang="ar-SA">
              <a:solidFill>
                <a:prstClr val="black">
                  <a:tint val="75000"/>
                </a:prstClr>
              </a:solidFill>
            </a:endParaRPr>
          </a:p>
        </p:txBody>
      </p:sp>
    </p:spTree>
    <p:extLst>
      <p:ext uri="{BB962C8B-B14F-4D97-AF65-F5344CB8AC3E}">
        <p14:creationId xmlns:p14="http://schemas.microsoft.com/office/powerpoint/2010/main" val="9712210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476672"/>
            <a:ext cx="8604448" cy="6124754"/>
          </a:xfrm>
          <a:prstGeom prst="rect">
            <a:avLst/>
          </a:prstGeom>
        </p:spPr>
        <p:txBody>
          <a:bodyPr wrap="square">
            <a:spAutoFit/>
          </a:bodyPr>
          <a:lstStyle/>
          <a:p>
            <a:pPr algn="just"/>
            <a:r>
              <a:rPr lang="ar-EG" sz="2800" b="1" dirty="0">
                <a:solidFill>
                  <a:srgbClr val="FF0000"/>
                </a:solidFill>
              </a:rPr>
              <a:t>وقد قرر مجمع البحوث الإسلامية في مؤتمره الثاني (1965)أن:</a:t>
            </a:r>
            <a:endParaRPr lang="en-US" sz="2800" b="1" dirty="0">
              <a:solidFill>
                <a:srgbClr val="FF0000"/>
              </a:solidFill>
            </a:endParaRPr>
          </a:p>
          <a:p>
            <a:pPr algn="just"/>
            <a:r>
              <a:rPr lang="ar-EG" sz="2800" b="1" dirty="0">
                <a:solidFill>
                  <a:prstClr val="black"/>
                </a:solidFill>
              </a:rPr>
              <a:t>(( الفائدة على أنواع القروض كلها ربا محرم لا فرق في ذلك بين القرض الاستهلاكي والقرض الإنتاجي, لأن نصوص الكتاب والسنة في مجموعها قاطعة في تحريم النوعين)).</a:t>
            </a:r>
            <a:endParaRPr lang="en-US" sz="2800" b="1" dirty="0">
              <a:solidFill>
                <a:prstClr val="black"/>
              </a:solidFill>
            </a:endParaRPr>
          </a:p>
          <a:p>
            <a:pPr algn="just"/>
            <a:r>
              <a:rPr lang="ar-EG" sz="2800" b="1" dirty="0">
                <a:solidFill>
                  <a:srgbClr val="FF0000"/>
                </a:solidFill>
              </a:rPr>
              <a:t>ج- الودائع المصرفية في المصرف الإسلامي:</a:t>
            </a:r>
            <a:endParaRPr lang="en-US" sz="2800" b="1" dirty="0">
              <a:solidFill>
                <a:srgbClr val="FF0000"/>
              </a:solidFill>
            </a:endParaRPr>
          </a:p>
          <a:p>
            <a:pPr algn="just"/>
            <a:r>
              <a:rPr lang="ar-EG" sz="2800" b="1" dirty="0">
                <a:solidFill>
                  <a:prstClr val="black"/>
                </a:solidFill>
              </a:rPr>
              <a:t>قد يقول قائل: إن المصرف الإسلامي يقبل الودائع الثابتة والادخارية من عملائه, ويدفع بهم ربحا في نهاية كل سنة, فما حكم هذه الودائع؟ وما حكم عوائدها؟ </a:t>
            </a:r>
            <a:endParaRPr lang="en-US" sz="2800" b="1" dirty="0">
              <a:solidFill>
                <a:prstClr val="black"/>
              </a:solidFill>
            </a:endParaRPr>
          </a:p>
          <a:p>
            <a:pPr algn="just"/>
            <a:r>
              <a:rPr lang="ar-EG" sz="2800" b="1" dirty="0">
                <a:solidFill>
                  <a:prstClr val="black"/>
                </a:solidFill>
              </a:rPr>
              <a:t>إن المصرف الإسلامي يقبل هذه الودائع لا على أساس أنها قرض مضمون وبفائدة مقطوعة ومحددة مسبقا, وإنما يقبلها على أساس أنها مضاربة تخضع للربح والخسارة. فالأرباح التي تتحقق للبنك من تلك الودائع توزع بين المودعين والبنك باعتباره مضاربا, فما يحصل عليه المودع من ريع يكون ربحا استحقه عند ظهور الأرباح في نهاية السنة المالية لا في بدايتها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19</a:t>
            </a:fld>
            <a:endParaRPr lang="ar-SA">
              <a:solidFill>
                <a:prstClr val="black">
                  <a:tint val="75000"/>
                </a:prstClr>
              </a:solidFill>
            </a:endParaRPr>
          </a:p>
        </p:txBody>
      </p:sp>
    </p:spTree>
    <p:extLst>
      <p:ext uri="{BB962C8B-B14F-4D97-AF65-F5344CB8AC3E}">
        <p14:creationId xmlns:p14="http://schemas.microsoft.com/office/powerpoint/2010/main" val="329536739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260648"/>
            <a:ext cx="8460432" cy="5693866"/>
          </a:xfrm>
          <a:prstGeom prst="rect">
            <a:avLst/>
          </a:prstGeom>
        </p:spPr>
        <p:txBody>
          <a:bodyPr wrap="square">
            <a:spAutoFit/>
          </a:bodyPr>
          <a:lstStyle/>
          <a:p>
            <a:pPr algn="just"/>
            <a:r>
              <a:rPr lang="ar-EG" sz="2800" b="1" dirty="0">
                <a:solidFill>
                  <a:srgbClr val="FF0000"/>
                </a:solidFill>
              </a:rPr>
              <a:t>وقد رأى (( مؤتمر المصرف الإسلامي بدبي)) </a:t>
            </a:r>
            <a:r>
              <a:rPr lang="ar-EG" sz="2800" b="1" dirty="0">
                <a:solidFill>
                  <a:prstClr val="black"/>
                </a:solidFill>
              </a:rPr>
              <a:t>المنعقد في 25 جمادى الثانية 1399هــ الموافق 22/5/1979م عدم إعطاء أرباح على الودائع الادخارية باعتبارها عقد قرض إلا في الحالة التي ينص فيها عند طلب فتح الحساب على أن المعاملة بين المودع والمصرف تأخذ حكم المضاربة.</a:t>
            </a:r>
            <a:endParaRPr lang="en-US" sz="2800" b="1" dirty="0">
              <a:solidFill>
                <a:prstClr val="black"/>
              </a:solidFill>
            </a:endParaRPr>
          </a:p>
          <a:p>
            <a:pPr algn="just"/>
            <a:r>
              <a:rPr lang="ar-EG" sz="2800" b="1" dirty="0">
                <a:solidFill>
                  <a:prstClr val="black"/>
                </a:solidFill>
              </a:rPr>
              <a:t>ويرى الدكتور عبد الله العبادي أنه ليس هناك مانع شرعي من أن يدخل هذا الحساب في أعمال الاستثمار, وأن يدفع المصرف أرباحا على ذلك من الأرباح المحققة؛ إذا نص الاتفاق على ذلك كما هو الحال في البنك الإسلامي الأردني وبيت التمويل الكويتي, أما بالنسبة لضمان هذه الوديعة فإنها إذا وضعت بقصد الاستثمار فلا ضمان على المصرف.</a:t>
            </a:r>
            <a:endParaRPr lang="en-US" sz="2800" b="1" dirty="0">
              <a:solidFill>
                <a:prstClr val="black"/>
              </a:solidFill>
            </a:endParaRPr>
          </a:p>
          <a:p>
            <a:pPr algn="just"/>
            <a:r>
              <a:rPr lang="ar-EG" sz="2800" b="1" dirty="0">
                <a:solidFill>
                  <a:prstClr val="black"/>
                </a:solidFill>
              </a:rPr>
              <a:t>أما إذا وضعت بقصد القرض للمصرف فإن على المصرف الضمان تمشيا مع القاعدة الشرعية (( الغرم بالغنم)) كما في الودائع الجارية, فإنها تأخذ حكم القرض ويجري عليها ما يجري على القرض من الضمان ورد المثل. </a:t>
            </a:r>
            <a:endParaRPr lang="en-US" sz="2800" b="1" dirty="0">
              <a:solidFill>
                <a:prstClr val="black"/>
              </a:solidFill>
            </a:endParaRPr>
          </a:p>
        </p:txBody>
      </p:sp>
      <p:sp>
        <p:nvSpPr>
          <p:cNvPr id="3" name="عنصر نائب لرقم الشريحة 2"/>
          <p:cNvSpPr>
            <a:spLocks noGrp="1"/>
          </p:cNvSpPr>
          <p:nvPr>
            <p:ph type="sldNum" sz="quarter" idx="12"/>
          </p:nvPr>
        </p:nvSpPr>
        <p:spPr/>
        <p:txBody>
          <a:bodyPr/>
          <a:lstStyle/>
          <a:p>
            <a:fld id="{0B34F065-1154-456A-91E3-76DE8E75E17B}" type="slidenum">
              <a:rPr lang="ar-SA" smtClean="0">
                <a:solidFill>
                  <a:prstClr val="black">
                    <a:tint val="75000"/>
                  </a:prstClr>
                </a:solidFill>
              </a:rPr>
              <a:pPr/>
              <a:t>20</a:t>
            </a:fld>
            <a:endParaRPr lang="ar-SA">
              <a:solidFill>
                <a:prstClr val="black">
                  <a:tint val="75000"/>
                </a:prstClr>
              </a:solidFill>
            </a:endParaRPr>
          </a:p>
        </p:txBody>
      </p:sp>
    </p:spTree>
    <p:extLst>
      <p:ext uri="{BB962C8B-B14F-4D97-AF65-F5344CB8AC3E}">
        <p14:creationId xmlns:p14="http://schemas.microsoft.com/office/powerpoint/2010/main" val="180896752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
          <p:cNvSpPr>
            <a:spLocks noChangeArrowheads="1"/>
          </p:cNvSpPr>
          <p:nvPr/>
        </p:nvSpPr>
        <p:spPr bwMode="auto">
          <a:xfrm>
            <a:off x="285750" y="0"/>
            <a:ext cx="885825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Low" eaLnBrk="0" fontAlgn="base" hangingPunct="0">
              <a:spcBef>
                <a:spcPct val="0"/>
              </a:spcBef>
              <a:spcAft>
                <a:spcPct val="0"/>
              </a:spcAft>
            </a:pP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المعاملات المصرفية</a:t>
            </a:r>
            <a:endParaRPr lang="en-US" sz="2700" b="1">
              <a:solidFill>
                <a:srgbClr val="FF0000"/>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البنوك تقوم على عملين إجمالاً، </a:t>
            </a: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أحدهما: الاقتراض</a:t>
            </a: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 إذ يقترض البنك من الجمهور من خلال ما يسمى بقبول الودائع، وفي هذه المعاملة يكون البنك مقترضاً، ويفترق البنك التجاري عن الإسلامي في هذا من جهة أن البنك التجاري يدفع فائدة مقابل هذه القروض، بخلاف البنك الإسلامي. </a:t>
            </a:r>
            <a:endParaRPr lang="en-US" sz="27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700" b="1">
                <a:solidFill>
                  <a:srgbClr val="FF0000"/>
                </a:solidFill>
                <a:latin typeface="Traditional Arabic" pitchFamily="18" charset="-78"/>
                <a:ea typeface="Times New Roman" pitchFamily="18" charset="0"/>
                <a:cs typeface="Traditional Arabic" pitchFamily="18" charset="-78"/>
                <a:sym typeface="HQPB2" pitchFamily="2" charset="2"/>
              </a:rPr>
              <a:t>وثانيهما: </a:t>
            </a: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الإقراض بفائدة، حيث إن البنك يقرض هذه الأموال المجتمعة لديه من الجمهور، مقابل فائدة، وذلك ما يسمى بـ"الائتمان" أو "التمويل"، وهو أساس عمل البنوك التجارية، وقد يقرضها بإعادة إيداعها لدى البنوك الكبرى. </a:t>
            </a:r>
            <a:endParaRPr lang="en-US" sz="27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والبنوك الإسلامية أساس عملها التمويل أيضاً الذي يقوم على ودائع الجمهور، لكن التمويل لدى البنوك الإسلامية، لا يكون بالقرض بفائدة، بل بالبيع، أو المشاركة، ونحو ذلك.</a:t>
            </a:r>
            <a:endParaRPr lang="en-US" sz="27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ومن نظر آخر تنقسم أعمال البنوك إلى قسمين: "تمويل"، و"خدمات".</a:t>
            </a:r>
            <a:endParaRPr lang="en-US" sz="27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أما أعمال الائتمان "التمويل"، فهي ما يكون فيها البنك ممولاً "مقرضاً".</a:t>
            </a:r>
            <a:endParaRPr lang="en-US" sz="2700" b="1">
              <a:solidFill>
                <a:prstClr val="black"/>
              </a:solidFill>
              <a:latin typeface="Traditional Arabic" pitchFamily="18" charset="-78"/>
              <a:ea typeface="Times New Roman" pitchFamily="18" charset="0"/>
              <a:cs typeface="Traditional Arabic" pitchFamily="18" charset="-78"/>
              <a:sym typeface="HQPB2" pitchFamily="2" charset="2"/>
            </a:endParaRPr>
          </a:p>
          <a:p>
            <a:pPr indent="457200" algn="justLow" eaLnBrk="0" fontAlgn="base" hangingPunct="0">
              <a:spcBef>
                <a:spcPct val="0"/>
              </a:spcBef>
              <a:spcAft>
                <a:spcPct val="0"/>
              </a:spcAft>
            </a:pPr>
            <a:r>
              <a:rPr lang="ar-SA" sz="2700" b="1">
                <a:solidFill>
                  <a:prstClr val="black"/>
                </a:solidFill>
                <a:latin typeface="Traditional Arabic" pitchFamily="18" charset="-78"/>
                <a:ea typeface="Times New Roman" pitchFamily="18" charset="0"/>
                <a:cs typeface="Traditional Arabic" pitchFamily="18" charset="-78"/>
                <a:sym typeface="HQPB2" pitchFamily="2" charset="2"/>
              </a:rPr>
              <a:t>وأما أعمال الخدمات فغايتها التسويق للعمل الأساسي للبنوك "التمويل"، فتكون تلك الخدمات التي يقدمها البنك للأفراد والمؤسسات طريقاً، ومدخلاً إلى تمويلها، ومن تلك الخدمات: "بطاقة الائتمان"، "الاعتماد المستندي"، وغيرها، وفيما يلي بيان لأهم المعاملات المصرفية: </a:t>
            </a:r>
          </a:p>
        </p:txBody>
      </p:sp>
      <p:sp>
        <p:nvSpPr>
          <p:cNvPr id="2" name="عنصر نائب لرقم الشريحة 1"/>
          <p:cNvSpPr>
            <a:spLocks noGrp="1"/>
          </p:cNvSpPr>
          <p:nvPr>
            <p:ph type="sldNum" sz="quarter" idx="12"/>
          </p:nvPr>
        </p:nvSpPr>
        <p:spPr/>
        <p:txBody>
          <a:bodyPr/>
          <a:lstStyle/>
          <a:p>
            <a:pPr>
              <a:defRPr/>
            </a:pPr>
            <a:fld id="{A3C21FE7-1BCA-4688-80F5-40D5A574A82C}" type="slidenum">
              <a:rPr lang="ar-SA" smtClean="0">
                <a:solidFill>
                  <a:srgbClr val="646B86">
                    <a:shade val="90000"/>
                  </a:srgbClr>
                </a:solidFill>
              </a:rPr>
              <a:pPr>
                <a:defRPr/>
              </a:pPr>
              <a:t>21</a:t>
            </a:fld>
            <a:endParaRPr lang="ar-SA">
              <a:solidFill>
                <a:srgbClr val="646B86">
                  <a:shade val="90000"/>
                </a:srgbClr>
              </a:solidFill>
            </a:endParaRPr>
          </a:p>
        </p:txBody>
      </p:sp>
    </p:spTree>
    <p:extLst>
      <p:ext uri="{BB962C8B-B14F-4D97-AF65-F5344CB8AC3E}">
        <p14:creationId xmlns:p14="http://schemas.microsoft.com/office/powerpoint/2010/main" val="48196430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4562">
                                            <p:txEl>
                                              <p:pRg st="0" end="0"/>
                                            </p:txEl>
                                          </p:spTgt>
                                        </p:tgtEl>
                                        <p:attrNameLst>
                                          <p:attrName>style.visibility</p:attrName>
                                        </p:attrNameLst>
                                      </p:cBhvr>
                                      <p:to>
                                        <p:strVal val="visible"/>
                                      </p:to>
                                    </p:set>
                                    <p:animEffect transition="in" filter="fade">
                                      <p:cBhvr>
                                        <p:cTn id="7" dur="2000"/>
                                        <p:tgtEl>
                                          <p:spTgt spid="19456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9" presetClass="entr" presetSubtype="10" fill="hold" nodeType="clickEffect">
                                  <p:stCondLst>
                                    <p:cond delay="0"/>
                                  </p:stCondLst>
                                  <p:childTnLst>
                                    <p:set>
                                      <p:cBhvr>
                                        <p:cTn id="11" dur="1" fill="hold">
                                          <p:stCondLst>
                                            <p:cond delay="0"/>
                                          </p:stCondLst>
                                        </p:cTn>
                                        <p:tgtEl>
                                          <p:spTgt spid="194562">
                                            <p:txEl>
                                              <p:pRg st="1" end="1"/>
                                            </p:txEl>
                                          </p:spTgt>
                                        </p:tgtEl>
                                        <p:attrNameLst>
                                          <p:attrName>style.visibility</p:attrName>
                                        </p:attrNameLst>
                                      </p:cBhvr>
                                      <p:to>
                                        <p:strVal val="visible"/>
                                      </p:to>
                                    </p:set>
                                    <p:anim calcmode="lin" valueType="num">
                                      <p:cBhvr>
                                        <p:cTn id="12" dur="5000" fill="hold"/>
                                        <p:tgtEl>
                                          <p:spTgt spid="194562">
                                            <p:txEl>
                                              <p:pRg st="1" end="1"/>
                                            </p:txEl>
                                          </p:spTgt>
                                        </p:tgtEl>
                                        <p:attrNameLst>
                                          <p:attrName>ppt_w</p:attrName>
                                        </p:attrNameLst>
                                      </p:cBhvr>
                                      <p:tavLst>
                                        <p:tav tm="0" fmla="#ppt_w*sin(2.5*pi*$)">
                                          <p:val>
                                            <p:fltVal val="0"/>
                                          </p:val>
                                        </p:tav>
                                        <p:tav tm="100000">
                                          <p:val>
                                            <p:fltVal val="1"/>
                                          </p:val>
                                        </p:tav>
                                      </p:tavLst>
                                    </p:anim>
                                    <p:anim calcmode="lin" valueType="num">
                                      <p:cBhvr>
                                        <p:cTn id="13" dur="5000" fill="hold"/>
                                        <p:tgtEl>
                                          <p:spTgt spid="19456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8" presetClass="entr" presetSubtype="0" accel="50000" fill="hold" nodeType="clickEffect">
                                  <p:stCondLst>
                                    <p:cond delay="0"/>
                                  </p:stCondLst>
                                  <p:childTnLst>
                                    <p:set>
                                      <p:cBhvr>
                                        <p:cTn id="17" dur="1" fill="hold">
                                          <p:stCondLst>
                                            <p:cond delay="0"/>
                                          </p:stCondLst>
                                        </p:cTn>
                                        <p:tgtEl>
                                          <p:spTgt spid="194562">
                                            <p:txEl>
                                              <p:pRg st="2" end="2"/>
                                            </p:txEl>
                                          </p:spTgt>
                                        </p:tgtEl>
                                        <p:attrNameLst>
                                          <p:attrName>style.visibility</p:attrName>
                                        </p:attrNameLst>
                                      </p:cBhvr>
                                      <p:to>
                                        <p:strVal val="visible"/>
                                      </p:to>
                                    </p:set>
                                    <p:anim calcmode="lin" valueType="num">
                                      <p:cBhvr>
                                        <p:cTn id="18" dur="1000" fill="hold"/>
                                        <p:tgtEl>
                                          <p:spTgt spid="194562">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194562">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194562">
                                            <p:txEl>
                                              <p:pRg st="2" end="2"/>
                                            </p:txEl>
                                          </p:spTgt>
                                        </p:tgtEl>
                                        <p:attrNameLst>
                                          <p:attrName>ppt_y</p:attrName>
                                        </p:attrNameLst>
                                      </p:cBhvr>
                                      <p:tavLst>
                                        <p:tav tm="0">
                                          <p:val>
                                            <p:strVal val="#ppt_y"/>
                                          </p:val>
                                        </p:tav>
                                        <p:tav tm="100000">
                                          <p:val>
                                            <p:strVal val="#ppt_y"/>
                                          </p:val>
                                        </p:tav>
                                      </p:tavLst>
                                    </p:anim>
                                    <p:animEffect transition="in" filter="fade">
                                      <p:cBhvr>
                                        <p:cTn id="21" dur="1000"/>
                                        <p:tgtEl>
                                          <p:spTgt spid="194562">
                                            <p:txEl>
                                              <p:pRg st="2" end="2"/>
                                            </p:txEl>
                                          </p:spTgt>
                                        </p:tgtEl>
                                      </p:cBhvr>
                                    </p:animEffect>
                                  </p:childTnLst>
                                </p:cTn>
                              </p:par>
                              <p:par>
                                <p:cTn id="22" presetID="48" presetClass="entr" presetSubtype="0" accel="50000" fill="hold" nodeType="withEffect">
                                  <p:stCondLst>
                                    <p:cond delay="0"/>
                                  </p:stCondLst>
                                  <p:childTnLst>
                                    <p:set>
                                      <p:cBhvr>
                                        <p:cTn id="23" dur="1" fill="hold">
                                          <p:stCondLst>
                                            <p:cond delay="0"/>
                                          </p:stCondLst>
                                        </p:cTn>
                                        <p:tgtEl>
                                          <p:spTgt spid="194562">
                                            <p:txEl>
                                              <p:pRg st="3" end="3"/>
                                            </p:txEl>
                                          </p:spTgt>
                                        </p:tgtEl>
                                        <p:attrNameLst>
                                          <p:attrName>style.visibility</p:attrName>
                                        </p:attrNameLst>
                                      </p:cBhvr>
                                      <p:to>
                                        <p:strVal val="visible"/>
                                      </p:to>
                                    </p:set>
                                    <p:anim calcmode="lin" valueType="num">
                                      <p:cBhvr>
                                        <p:cTn id="24" dur="1000" fill="hold"/>
                                        <p:tgtEl>
                                          <p:spTgt spid="194562">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5" dur="1000" fill="hold"/>
                                        <p:tgtEl>
                                          <p:spTgt spid="194562">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6" dur="1000" fill="hold"/>
                                        <p:tgtEl>
                                          <p:spTgt spid="194562">
                                            <p:txEl>
                                              <p:pRg st="3" end="3"/>
                                            </p:txEl>
                                          </p:spTgt>
                                        </p:tgtEl>
                                        <p:attrNameLst>
                                          <p:attrName>ppt_y</p:attrName>
                                        </p:attrNameLst>
                                      </p:cBhvr>
                                      <p:tavLst>
                                        <p:tav tm="0">
                                          <p:val>
                                            <p:strVal val="#ppt_y"/>
                                          </p:val>
                                        </p:tav>
                                        <p:tav tm="100000">
                                          <p:val>
                                            <p:strVal val="#ppt_y"/>
                                          </p:val>
                                        </p:tav>
                                      </p:tavLst>
                                    </p:anim>
                                    <p:animEffect transition="in" filter="fade">
                                      <p:cBhvr>
                                        <p:cTn id="27" dur="1000"/>
                                        <p:tgtEl>
                                          <p:spTgt spid="194562">
                                            <p:txEl>
                                              <p:pRg st="3" end="3"/>
                                            </p:txEl>
                                          </p:spTgt>
                                        </p:tgtEl>
                                      </p:cBhvr>
                                    </p:animEffect>
                                  </p:childTnLst>
                                </p:cTn>
                              </p:par>
                              <p:par>
                                <p:cTn id="28" presetID="48" presetClass="entr" presetSubtype="0" accel="50000" fill="hold" nodeType="withEffect">
                                  <p:stCondLst>
                                    <p:cond delay="0"/>
                                  </p:stCondLst>
                                  <p:childTnLst>
                                    <p:set>
                                      <p:cBhvr>
                                        <p:cTn id="29" dur="1" fill="hold">
                                          <p:stCondLst>
                                            <p:cond delay="0"/>
                                          </p:stCondLst>
                                        </p:cTn>
                                        <p:tgtEl>
                                          <p:spTgt spid="194562">
                                            <p:txEl>
                                              <p:pRg st="4" end="4"/>
                                            </p:txEl>
                                          </p:spTgt>
                                        </p:tgtEl>
                                        <p:attrNameLst>
                                          <p:attrName>style.visibility</p:attrName>
                                        </p:attrNameLst>
                                      </p:cBhvr>
                                      <p:to>
                                        <p:strVal val="visible"/>
                                      </p:to>
                                    </p:set>
                                    <p:anim calcmode="lin" valueType="num">
                                      <p:cBhvr>
                                        <p:cTn id="30" dur="1000" fill="hold"/>
                                        <p:tgtEl>
                                          <p:spTgt spid="194562">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1" dur="1000" fill="hold"/>
                                        <p:tgtEl>
                                          <p:spTgt spid="194562">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2" dur="1000" fill="hold"/>
                                        <p:tgtEl>
                                          <p:spTgt spid="194562">
                                            <p:txEl>
                                              <p:pRg st="4" end="4"/>
                                            </p:txEl>
                                          </p:spTgt>
                                        </p:tgtEl>
                                        <p:attrNameLst>
                                          <p:attrName>ppt_y</p:attrName>
                                        </p:attrNameLst>
                                      </p:cBhvr>
                                      <p:tavLst>
                                        <p:tav tm="0">
                                          <p:val>
                                            <p:strVal val="#ppt_y"/>
                                          </p:val>
                                        </p:tav>
                                        <p:tav tm="100000">
                                          <p:val>
                                            <p:strVal val="#ppt_y"/>
                                          </p:val>
                                        </p:tav>
                                      </p:tavLst>
                                    </p:anim>
                                    <p:animEffect transition="in" filter="fade">
                                      <p:cBhvr>
                                        <p:cTn id="33" dur="1000"/>
                                        <p:tgtEl>
                                          <p:spTgt spid="194562">
                                            <p:txEl>
                                              <p:pRg st="4" end="4"/>
                                            </p:txEl>
                                          </p:spTgt>
                                        </p:tgtEl>
                                      </p:cBhvr>
                                    </p:animEffect>
                                  </p:childTnLst>
                                </p:cTn>
                              </p:par>
                              <p:par>
                                <p:cTn id="34" presetID="48" presetClass="entr" presetSubtype="0" accel="50000" fill="hold" nodeType="withEffect">
                                  <p:stCondLst>
                                    <p:cond delay="0"/>
                                  </p:stCondLst>
                                  <p:childTnLst>
                                    <p:set>
                                      <p:cBhvr>
                                        <p:cTn id="35" dur="1" fill="hold">
                                          <p:stCondLst>
                                            <p:cond delay="0"/>
                                          </p:stCondLst>
                                        </p:cTn>
                                        <p:tgtEl>
                                          <p:spTgt spid="194562">
                                            <p:txEl>
                                              <p:pRg st="5" end="5"/>
                                            </p:txEl>
                                          </p:spTgt>
                                        </p:tgtEl>
                                        <p:attrNameLst>
                                          <p:attrName>style.visibility</p:attrName>
                                        </p:attrNameLst>
                                      </p:cBhvr>
                                      <p:to>
                                        <p:strVal val="visible"/>
                                      </p:to>
                                    </p:set>
                                    <p:anim calcmode="lin" valueType="num">
                                      <p:cBhvr>
                                        <p:cTn id="36" dur="1000" fill="hold"/>
                                        <p:tgtEl>
                                          <p:spTgt spid="194562">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7" dur="1000" fill="hold"/>
                                        <p:tgtEl>
                                          <p:spTgt spid="194562">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38" dur="1000" fill="hold"/>
                                        <p:tgtEl>
                                          <p:spTgt spid="194562">
                                            <p:txEl>
                                              <p:pRg st="5" end="5"/>
                                            </p:txEl>
                                          </p:spTgt>
                                        </p:tgtEl>
                                        <p:attrNameLst>
                                          <p:attrName>ppt_y</p:attrName>
                                        </p:attrNameLst>
                                      </p:cBhvr>
                                      <p:tavLst>
                                        <p:tav tm="0">
                                          <p:val>
                                            <p:strVal val="#ppt_y"/>
                                          </p:val>
                                        </p:tav>
                                        <p:tav tm="100000">
                                          <p:val>
                                            <p:strVal val="#ppt_y"/>
                                          </p:val>
                                        </p:tav>
                                      </p:tavLst>
                                    </p:anim>
                                    <p:animEffect transition="in" filter="fade">
                                      <p:cBhvr>
                                        <p:cTn id="39" dur="1000"/>
                                        <p:tgtEl>
                                          <p:spTgt spid="194562">
                                            <p:txEl>
                                              <p:pRg st="5" end="5"/>
                                            </p:txEl>
                                          </p:spTgt>
                                        </p:tgtEl>
                                      </p:cBhvr>
                                    </p:animEffect>
                                  </p:childTnLst>
                                </p:cTn>
                              </p:par>
                              <p:par>
                                <p:cTn id="40" presetID="48" presetClass="entr" presetSubtype="0" accel="50000" fill="hold" nodeType="withEffect">
                                  <p:stCondLst>
                                    <p:cond delay="0"/>
                                  </p:stCondLst>
                                  <p:childTnLst>
                                    <p:set>
                                      <p:cBhvr>
                                        <p:cTn id="41" dur="1" fill="hold">
                                          <p:stCondLst>
                                            <p:cond delay="0"/>
                                          </p:stCondLst>
                                        </p:cTn>
                                        <p:tgtEl>
                                          <p:spTgt spid="194562">
                                            <p:txEl>
                                              <p:pRg st="6" end="6"/>
                                            </p:txEl>
                                          </p:spTgt>
                                        </p:tgtEl>
                                        <p:attrNameLst>
                                          <p:attrName>style.visibility</p:attrName>
                                        </p:attrNameLst>
                                      </p:cBhvr>
                                      <p:to>
                                        <p:strVal val="visible"/>
                                      </p:to>
                                    </p:set>
                                    <p:anim calcmode="lin" valueType="num">
                                      <p:cBhvr>
                                        <p:cTn id="42" dur="1000" fill="hold"/>
                                        <p:tgtEl>
                                          <p:spTgt spid="194562">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3" dur="1000" fill="hold"/>
                                        <p:tgtEl>
                                          <p:spTgt spid="194562">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44" dur="1000" fill="hold"/>
                                        <p:tgtEl>
                                          <p:spTgt spid="194562">
                                            <p:txEl>
                                              <p:pRg st="6" end="6"/>
                                            </p:txEl>
                                          </p:spTgt>
                                        </p:tgtEl>
                                        <p:attrNameLst>
                                          <p:attrName>ppt_y</p:attrName>
                                        </p:attrNameLst>
                                      </p:cBhvr>
                                      <p:tavLst>
                                        <p:tav tm="0">
                                          <p:val>
                                            <p:strVal val="#ppt_y"/>
                                          </p:val>
                                        </p:tav>
                                        <p:tav tm="100000">
                                          <p:val>
                                            <p:strVal val="#ppt_y"/>
                                          </p:val>
                                        </p:tav>
                                      </p:tavLst>
                                    </p:anim>
                                    <p:animEffect transition="in" filter="fade">
                                      <p:cBhvr>
                                        <p:cTn id="45" dur="1000"/>
                                        <p:tgtEl>
                                          <p:spTgt spid="19456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ChangeArrowheads="1"/>
          </p:cNvSpPr>
          <p:nvPr/>
        </p:nvSpPr>
        <p:spPr bwMode="auto">
          <a:xfrm>
            <a:off x="0" y="0"/>
            <a:ext cx="9144000"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ج - تخريجها "تكييفها": الوديعة المصرفية بنوعيها تتميز بالآتي:  </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(1)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أن المصرف يمتلكها.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(2)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ثم إنه تبعاً لذلك يتصرف فيها.</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(3)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ثم إنه تبعاً لذلك يضمن رد مثلها لصاحبها بكل حال.</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وهذه الخصائص لا تكون للوديعة، لكنها من خصائص القرض، وعليه: فإن الوديعة المصرفية قرضٌ في حقيقتها، وإن سميت وديعة.</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د- حكمها: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وإذْ كانت الوديعة المصرفية قرضاً في حقيقتها، فإنها تكون رباً عند أخذ فائدة عليها، ومعلوم أن الربا حرامٌ، من كبائر الذنوب.</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ثانياً: القرض بفائدة: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والقرض بفائدة مشروطة في أصل العقد من أعمال البنوك التجارية، بل هو أساس عملها، </a:t>
            </a: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وسنتكلم عليه من خلال ما يلي:-</a:t>
            </a:r>
            <a:endParaRPr lang="en-US" sz="2600" b="1">
              <a:solidFill>
                <a:srgbClr val="FF0000"/>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أ- 	صورته: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وصورته: أن البنك وهو المقرض يتفق مع شخص هو المقترض، على أن يقرضه البنك مائة ألف ريال مثلاً إلى أجل معين، وليكن سنة، بفائدة معينة، مقابل هذا الأجل، حسب سعر الفائدة السائد وقت العقد.</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tabLst>
                <a:tab pos="1004888" algn="l"/>
              </a:tabLst>
            </a:pPr>
            <a:r>
              <a:rPr lang="ar-SA" sz="2600" b="1">
                <a:solidFill>
                  <a:srgbClr val="FF0000"/>
                </a:solidFill>
                <a:latin typeface="Traditional Arabic" pitchFamily="18" charset="-78"/>
                <a:ea typeface="Times New Roman" pitchFamily="18" charset="0"/>
                <a:cs typeface="Traditional Arabic" pitchFamily="18" charset="-78"/>
                <a:sym typeface="HQPB2" pitchFamily="2" charset="2"/>
              </a:rPr>
              <a:t>ب- 	أقسامه: </a:t>
            </a: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ينقسم القرض باعتبار الفائدة إلى قسمين، هما قسما الفائدة، وهما: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buFontTx/>
              <a:buChar char="•"/>
              <a:tabLst>
                <a:tab pos="1004888" algn="l"/>
              </a:tabLs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الفائدة المشروطة في أصل عقد القرض لقاء الأجل المحدد </a:t>
            </a:r>
            <a:br>
              <a:rPr lang="ar-SA" sz="2600" b="1">
                <a:solidFill>
                  <a:prstClr val="black"/>
                </a:solidFill>
                <a:latin typeface="Traditional Arabic" pitchFamily="18" charset="-78"/>
                <a:ea typeface="Times New Roman" pitchFamily="18" charset="0"/>
                <a:cs typeface="Traditional Arabic" pitchFamily="18" charset="-78"/>
                <a:sym typeface="HQPB2" pitchFamily="2" charset="2"/>
              </a:rPr>
            </a:b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للوفاء به.  </a:t>
            </a:r>
            <a:endParaRPr lang="en-US" sz="2600" b="1">
              <a:solidFill>
                <a:prstClr val="black"/>
              </a:solidFill>
              <a:latin typeface="Traditional Arabic" pitchFamily="18" charset="-78"/>
              <a:ea typeface="Times New Roman" pitchFamily="18" charset="0"/>
              <a:cs typeface="Traditional Arabic" pitchFamily="18" charset="-78"/>
              <a:sym typeface="HQPB2" pitchFamily="2" charset="2"/>
            </a:endParaRPr>
          </a:p>
          <a:p>
            <a:pPr algn="justLow" eaLnBrk="0" fontAlgn="base" hangingPunct="0">
              <a:spcBef>
                <a:spcPct val="0"/>
              </a:spcBef>
              <a:spcAft>
                <a:spcPct val="0"/>
              </a:spcAft>
              <a:buFontTx/>
              <a:buChar char="•"/>
              <a:tabLst>
                <a:tab pos="1004888" algn="l"/>
              </a:tabLst>
            </a:pPr>
            <a:r>
              <a:rPr lang="ar-SA" sz="2600" b="1">
                <a:solidFill>
                  <a:prstClr val="black"/>
                </a:solidFill>
                <a:latin typeface="Traditional Arabic" pitchFamily="18" charset="-78"/>
                <a:ea typeface="Times New Roman" pitchFamily="18" charset="0"/>
                <a:cs typeface="Traditional Arabic" pitchFamily="18" charset="-78"/>
                <a:sym typeface="HQPB2" pitchFamily="2" charset="2"/>
              </a:rPr>
              <a:t>	الفائدة التي تستحق لاحقاً لقاء تأخير الوفاء عن أجله المحدد.</a:t>
            </a:r>
          </a:p>
        </p:txBody>
      </p:sp>
      <p:sp>
        <p:nvSpPr>
          <p:cNvPr id="2" name="عنصر نائب لرقم الشريحة 1"/>
          <p:cNvSpPr>
            <a:spLocks noGrp="1"/>
          </p:cNvSpPr>
          <p:nvPr>
            <p:ph type="sldNum" sz="quarter" idx="12"/>
          </p:nvPr>
        </p:nvSpPr>
        <p:spPr/>
        <p:txBody>
          <a:bodyPr/>
          <a:lstStyle/>
          <a:p>
            <a:pPr>
              <a:defRPr/>
            </a:pPr>
            <a:fld id="{B1A33BD8-11A8-4513-B06D-2413565D3F4D}" type="slidenum">
              <a:rPr lang="ar-SA" smtClean="0">
                <a:solidFill>
                  <a:srgbClr val="646B86">
                    <a:shade val="90000"/>
                  </a:srgbClr>
                </a:solidFill>
              </a:rPr>
              <a:pPr>
                <a:defRPr/>
              </a:pPr>
              <a:t>22</a:t>
            </a:fld>
            <a:endParaRPr lang="ar-SA">
              <a:solidFill>
                <a:srgbClr val="646B86">
                  <a:shade val="90000"/>
                </a:srgbClr>
              </a:solidFill>
            </a:endParaRPr>
          </a:p>
        </p:txBody>
      </p:sp>
    </p:spTree>
    <p:extLst>
      <p:ext uri="{BB962C8B-B14F-4D97-AF65-F5344CB8AC3E}">
        <p14:creationId xmlns:p14="http://schemas.microsoft.com/office/powerpoint/2010/main" val="408539752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195586">
                                            <p:txEl>
                                              <p:pRg st="0" end="0"/>
                                            </p:txEl>
                                          </p:spTgt>
                                        </p:tgtEl>
                                        <p:attrNameLst>
                                          <p:attrName>style.visibility</p:attrName>
                                        </p:attrNameLst>
                                      </p:cBhvr>
                                      <p:to>
                                        <p:strVal val="visible"/>
                                      </p:to>
                                    </p:set>
                                    <p:animEffect transition="in" filter="fade">
                                      <p:cBhvr>
                                        <p:cTn id="7" dur="1000"/>
                                        <p:tgtEl>
                                          <p:spTgt spid="195586">
                                            <p:txEl>
                                              <p:pRg st="0" end="0"/>
                                            </p:txEl>
                                          </p:spTgt>
                                        </p:tgtEl>
                                      </p:cBhvr>
                                    </p:animEffect>
                                    <p:anim calcmode="lin" valueType="num">
                                      <p:cBhvr>
                                        <p:cTn id="8" dur="1000" fill="hold"/>
                                        <p:tgtEl>
                                          <p:spTgt spid="195586">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95586">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558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0" presetClass="entr" presetSubtype="0" fill="hold" nodeType="clickEffect">
                                  <p:stCondLst>
                                    <p:cond delay="0"/>
                                  </p:stCondLst>
                                  <p:childTnLst>
                                    <p:set>
                                      <p:cBhvr>
                                        <p:cTn id="14" dur="1" fill="hold">
                                          <p:stCondLst>
                                            <p:cond delay="0"/>
                                          </p:stCondLst>
                                        </p:cTn>
                                        <p:tgtEl>
                                          <p:spTgt spid="195586">
                                            <p:txEl>
                                              <p:pRg st="1" end="1"/>
                                            </p:txEl>
                                          </p:spTgt>
                                        </p:tgtEl>
                                        <p:attrNameLst>
                                          <p:attrName>style.visibility</p:attrName>
                                        </p:attrNameLst>
                                      </p:cBhvr>
                                      <p:to>
                                        <p:strVal val="visible"/>
                                      </p:to>
                                    </p:set>
                                    <p:animEffect transition="in" filter="fade">
                                      <p:cBhvr>
                                        <p:cTn id="15" dur="800" decel="100000"/>
                                        <p:tgtEl>
                                          <p:spTgt spid="195586">
                                            <p:txEl>
                                              <p:pRg st="1" end="1"/>
                                            </p:txEl>
                                          </p:spTgt>
                                        </p:tgtEl>
                                      </p:cBhvr>
                                    </p:animEffect>
                                    <p:anim calcmode="lin" valueType="num">
                                      <p:cBhvr>
                                        <p:cTn id="16" dur="800" decel="100000" fill="hold"/>
                                        <p:tgtEl>
                                          <p:spTgt spid="195586">
                                            <p:txEl>
                                              <p:pRg st="1" end="1"/>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195586">
                                            <p:txEl>
                                              <p:pRg st="1" end="1"/>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195586">
                                            <p:txEl>
                                              <p:pRg st="1" end="1"/>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95586">
                                            <p:txEl>
                                              <p:pRg st="1" end="1"/>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95586">
                                            <p:txEl>
                                              <p:pRg st="1" end="1"/>
                                            </p:txEl>
                                          </p:spTgt>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195586">
                                            <p:txEl>
                                              <p:pRg st="2" end="2"/>
                                            </p:txEl>
                                          </p:spTgt>
                                        </p:tgtEl>
                                        <p:attrNameLst>
                                          <p:attrName>style.visibility</p:attrName>
                                        </p:attrNameLst>
                                      </p:cBhvr>
                                      <p:to>
                                        <p:strVal val="visible"/>
                                      </p:to>
                                    </p:set>
                                    <p:animEffect transition="in" filter="fade">
                                      <p:cBhvr>
                                        <p:cTn id="23" dur="800" decel="100000"/>
                                        <p:tgtEl>
                                          <p:spTgt spid="195586">
                                            <p:txEl>
                                              <p:pRg st="2" end="2"/>
                                            </p:txEl>
                                          </p:spTgt>
                                        </p:tgtEl>
                                      </p:cBhvr>
                                    </p:animEffect>
                                    <p:anim calcmode="lin" valueType="num">
                                      <p:cBhvr>
                                        <p:cTn id="24" dur="800" decel="100000" fill="hold"/>
                                        <p:tgtEl>
                                          <p:spTgt spid="195586">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195586">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195586">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95586">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95586">
                                            <p:txEl>
                                              <p:pRg st="2" end="2"/>
                                            </p:txEl>
                                          </p:spTgt>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0"/>
                                  </p:stCondLst>
                                  <p:childTnLst>
                                    <p:set>
                                      <p:cBhvr>
                                        <p:cTn id="30" dur="1" fill="hold">
                                          <p:stCondLst>
                                            <p:cond delay="0"/>
                                          </p:stCondLst>
                                        </p:cTn>
                                        <p:tgtEl>
                                          <p:spTgt spid="195586">
                                            <p:txEl>
                                              <p:pRg st="3" end="3"/>
                                            </p:txEl>
                                          </p:spTgt>
                                        </p:tgtEl>
                                        <p:attrNameLst>
                                          <p:attrName>style.visibility</p:attrName>
                                        </p:attrNameLst>
                                      </p:cBhvr>
                                      <p:to>
                                        <p:strVal val="visible"/>
                                      </p:to>
                                    </p:set>
                                    <p:animEffect transition="in" filter="fade">
                                      <p:cBhvr>
                                        <p:cTn id="31" dur="800" decel="100000"/>
                                        <p:tgtEl>
                                          <p:spTgt spid="195586">
                                            <p:txEl>
                                              <p:pRg st="3" end="3"/>
                                            </p:txEl>
                                          </p:spTgt>
                                        </p:tgtEl>
                                      </p:cBhvr>
                                    </p:animEffect>
                                    <p:anim calcmode="lin" valueType="num">
                                      <p:cBhvr>
                                        <p:cTn id="32" dur="800" decel="100000" fill="hold"/>
                                        <p:tgtEl>
                                          <p:spTgt spid="195586">
                                            <p:txEl>
                                              <p:pRg st="3" end="3"/>
                                            </p:txEl>
                                          </p:spTgt>
                                        </p:tgtEl>
                                        <p:attrNameLst>
                                          <p:attrName>style.rotation</p:attrName>
                                        </p:attrNameLst>
                                      </p:cBhvr>
                                      <p:tavLst>
                                        <p:tav tm="0">
                                          <p:val>
                                            <p:fltVal val="-90"/>
                                          </p:val>
                                        </p:tav>
                                        <p:tav tm="100000">
                                          <p:val>
                                            <p:fltVal val="0"/>
                                          </p:val>
                                        </p:tav>
                                      </p:tavLst>
                                    </p:anim>
                                    <p:anim calcmode="lin" valueType="num">
                                      <p:cBhvr>
                                        <p:cTn id="33" dur="800" decel="100000" fill="hold"/>
                                        <p:tgtEl>
                                          <p:spTgt spid="195586">
                                            <p:txEl>
                                              <p:pRg st="3" end="3"/>
                                            </p:txEl>
                                          </p:spTgt>
                                        </p:tgtEl>
                                        <p:attrNameLst>
                                          <p:attrName>ppt_x</p:attrName>
                                        </p:attrNameLst>
                                      </p:cBhvr>
                                      <p:tavLst>
                                        <p:tav tm="0">
                                          <p:val>
                                            <p:strVal val="#ppt_x+0.4"/>
                                          </p:val>
                                        </p:tav>
                                        <p:tav tm="100000">
                                          <p:val>
                                            <p:strVal val="#ppt_x-0.05"/>
                                          </p:val>
                                        </p:tav>
                                      </p:tavLst>
                                    </p:anim>
                                    <p:anim calcmode="lin" valueType="num">
                                      <p:cBhvr>
                                        <p:cTn id="34" dur="800" decel="100000" fill="hold"/>
                                        <p:tgtEl>
                                          <p:spTgt spid="195586">
                                            <p:txEl>
                                              <p:pRg st="3" end="3"/>
                                            </p:txEl>
                                          </p:spTgt>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95586">
                                            <p:txEl>
                                              <p:pRg st="3" end="3"/>
                                            </p:txEl>
                                          </p:spTgt>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95586">
                                            <p:txEl>
                                              <p:pRg st="3" end="3"/>
                                            </p:txEl>
                                          </p:spTgt>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195586">
                                            <p:txEl>
                                              <p:pRg st="4" end="4"/>
                                            </p:txEl>
                                          </p:spTgt>
                                        </p:tgtEl>
                                        <p:attrNameLst>
                                          <p:attrName>style.visibility</p:attrName>
                                        </p:attrNameLst>
                                      </p:cBhvr>
                                      <p:to>
                                        <p:strVal val="visible"/>
                                      </p:to>
                                    </p:set>
                                    <p:animEffect transition="in" filter="fade">
                                      <p:cBhvr>
                                        <p:cTn id="39" dur="800" decel="100000"/>
                                        <p:tgtEl>
                                          <p:spTgt spid="195586">
                                            <p:txEl>
                                              <p:pRg st="4" end="4"/>
                                            </p:txEl>
                                          </p:spTgt>
                                        </p:tgtEl>
                                      </p:cBhvr>
                                    </p:animEffect>
                                    <p:anim calcmode="lin" valueType="num">
                                      <p:cBhvr>
                                        <p:cTn id="40" dur="800" decel="100000" fill="hold"/>
                                        <p:tgtEl>
                                          <p:spTgt spid="195586">
                                            <p:txEl>
                                              <p:pRg st="4" end="4"/>
                                            </p:txEl>
                                          </p:spTgt>
                                        </p:tgtEl>
                                        <p:attrNameLst>
                                          <p:attrName>style.rotation</p:attrName>
                                        </p:attrNameLst>
                                      </p:cBhvr>
                                      <p:tavLst>
                                        <p:tav tm="0">
                                          <p:val>
                                            <p:fltVal val="-90"/>
                                          </p:val>
                                        </p:tav>
                                        <p:tav tm="100000">
                                          <p:val>
                                            <p:fltVal val="0"/>
                                          </p:val>
                                        </p:tav>
                                      </p:tavLst>
                                    </p:anim>
                                    <p:anim calcmode="lin" valueType="num">
                                      <p:cBhvr>
                                        <p:cTn id="41" dur="800" decel="100000" fill="hold"/>
                                        <p:tgtEl>
                                          <p:spTgt spid="195586">
                                            <p:txEl>
                                              <p:pRg st="4" end="4"/>
                                            </p:txEl>
                                          </p:spTgt>
                                        </p:tgtEl>
                                        <p:attrNameLst>
                                          <p:attrName>ppt_x</p:attrName>
                                        </p:attrNameLst>
                                      </p:cBhvr>
                                      <p:tavLst>
                                        <p:tav tm="0">
                                          <p:val>
                                            <p:strVal val="#ppt_x+0.4"/>
                                          </p:val>
                                        </p:tav>
                                        <p:tav tm="100000">
                                          <p:val>
                                            <p:strVal val="#ppt_x-0.05"/>
                                          </p:val>
                                        </p:tav>
                                      </p:tavLst>
                                    </p:anim>
                                    <p:anim calcmode="lin" valueType="num">
                                      <p:cBhvr>
                                        <p:cTn id="42" dur="800" decel="100000" fill="hold"/>
                                        <p:tgtEl>
                                          <p:spTgt spid="195586">
                                            <p:txEl>
                                              <p:pRg st="4" end="4"/>
                                            </p:txEl>
                                          </p:spTgt>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95586">
                                            <p:txEl>
                                              <p:pRg st="4" end="4"/>
                                            </p:txEl>
                                          </p:spTgt>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95586">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7" presetClass="entr" presetSubtype="0" fill="hold" nodeType="clickEffect">
                                  <p:stCondLst>
                                    <p:cond delay="0"/>
                                  </p:stCondLst>
                                  <p:childTnLst>
                                    <p:set>
                                      <p:cBhvr>
                                        <p:cTn id="48" dur="1" fill="hold">
                                          <p:stCondLst>
                                            <p:cond delay="0"/>
                                          </p:stCondLst>
                                        </p:cTn>
                                        <p:tgtEl>
                                          <p:spTgt spid="195586">
                                            <p:txEl>
                                              <p:pRg st="5" end="5"/>
                                            </p:txEl>
                                          </p:spTgt>
                                        </p:tgtEl>
                                        <p:attrNameLst>
                                          <p:attrName>style.visibility</p:attrName>
                                        </p:attrNameLst>
                                      </p:cBhvr>
                                      <p:to>
                                        <p:strVal val="visible"/>
                                      </p:to>
                                    </p:set>
                                    <p:animEffect transition="in" filter="fade">
                                      <p:cBhvr>
                                        <p:cTn id="49" dur="1000"/>
                                        <p:tgtEl>
                                          <p:spTgt spid="195586">
                                            <p:txEl>
                                              <p:pRg st="5" end="5"/>
                                            </p:txEl>
                                          </p:spTgt>
                                        </p:tgtEl>
                                      </p:cBhvr>
                                    </p:animEffect>
                                    <p:anim calcmode="lin" valueType="num">
                                      <p:cBhvr>
                                        <p:cTn id="50" dur="1000" fill="hold"/>
                                        <p:tgtEl>
                                          <p:spTgt spid="195586">
                                            <p:txEl>
                                              <p:pRg st="5" end="5"/>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195586">
                                            <p:txEl>
                                              <p:pRg st="5" end="5"/>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95586">
                                            <p:txEl>
                                              <p:pRg st="5" end="5"/>
                                            </p:txEl>
                                          </p:spTgt>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195586">
                                            <p:txEl>
                                              <p:pRg st="6" end="6"/>
                                            </p:txEl>
                                          </p:spTgt>
                                        </p:tgtEl>
                                        <p:attrNameLst>
                                          <p:attrName>style.visibility</p:attrName>
                                        </p:attrNameLst>
                                      </p:cBhvr>
                                      <p:to>
                                        <p:strVal val="visible"/>
                                      </p:to>
                                    </p:set>
                                    <p:animEffect transition="in" filter="fade">
                                      <p:cBhvr>
                                        <p:cTn id="55" dur="1000"/>
                                        <p:tgtEl>
                                          <p:spTgt spid="195586">
                                            <p:txEl>
                                              <p:pRg st="6" end="6"/>
                                            </p:txEl>
                                          </p:spTgt>
                                        </p:tgtEl>
                                      </p:cBhvr>
                                    </p:animEffect>
                                    <p:anim calcmode="lin" valueType="num">
                                      <p:cBhvr>
                                        <p:cTn id="56" dur="1000" fill="hold"/>
                                        <p:tgtEl>
                                          <p:spTgt spid="195586">
                                            <p:txEl>
                                              <p:pRg st="6" end="6"/>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195586">
                                            <p:txEl>
                                              <p:pRg st="6" end="6"/>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95586">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0" presetClass="entr" presetSubtype="0" fill="hold" nodeType="clickEffect">
                                  <p:stCondLst>
                                    <p:cond delay="0"/>
                                  </p:stCondLst>
                                  <p:childTnLst>
                                    <p:set>
                                      <p:cBhvr>
                                        <p:cTn id="62" dur="1" fill="hold">
                                          <p:stCondLst>
                                            <p:cond delay="0"/>
                                          </p:stCondLst>
                                        </p:cTn>
                                        <p:tgtEl>
                                          <p:spTgt spid="195586">
                                            <p:txEl>
                                              <p:pRg st="7" end="7"/>
                                            </p:txEl>
                                          </p:spTgt>
                                        </p:tgtEl>
                                        <p:attrNameLst>
                                          <p:attrName>style.visibility</p:attrName>
                                        </p:attrNameLst>
                                      </p:cBhvr>
                                      <p:to>
                                        <p:strVal val="visible"/>
                                      </p:to>
                                    </p:set>
                                    <p:animEffect transition="in" filter="fade">
                                      <p:cBhvr>
                                        <p:cTn id="63" dur="800" decel="100000"/>
                                        <p:tgtEl>
                                          <p:spTgt spid="195586">
                                            <p:txEl>
                                              <p:pRg st="7" end="7"/>
                                            </p:txEl>
                                          </p:spTgt>
                                        </p:tgtEl>
                                      </p:cBhvr>
                                    </p:animEffect>
                                    <p:anim calcmode="lin" valueType="num">
                                      <p:cBhvr>
                                        <p:cTn id="64" dur="800" decel="100000" fill="hold"/>
                                        <p:tgtEl>
                                          <p:spTgt spid="195586">
                                            <p:txEl>
                                              <p:pRg st="7" end="7"/>
                                            </p:txEl>
                                          </p:spTgt>
                                        </p:tgtEl>
                                        <p:attrNameLst>
                                          <p:attrName>style.rotation</p:attrName>
                                        </p:attrNameLst>
                                      </p:cBhvr>
                                      <p:tavLst>
                                        <p:tav tm="0">
                                          <p:val>
                                            <p:fltVal val="-90"/>
                                          </p:val>
                                        </p:tav>
                                        <p:tav tm="100000">
                                          <p:val>
                                            <p:fltVal val="0"/>
                                          </p:val>
                                        </p:tav>
                                      </p:tavLst>
                                    </p:anim>
                                    <p:anim calcmode="lin" valueType="num">
                                      <p:cBhvr>
                                        <p:cTn id="65" dur="800" decel="100000" fill="hold"/>
                                        <p:tgtEl>
                                          <p:spTgt spid="195586">
                                            <p:txEl>
                                              <p:pRg st="7" end="7"/>
                                            </p:txEl>
                                          </p:spTgt>
                                        </p:tgtEl>
                                        <p:attrNameLst>
                                          <p:attrName>ppt_x</p:attrName>
                                        </p:attrNameLst>
                                      </p:cBhvr>
                                      <p:tavLst>
                                        <p:tav tm="0">
                                          <p:val>
                                            <p:strVal val="#ppt_x+0.4"/>
                                          </p:val>
                                        </p:tav>
                                        <p:tav tm="100000">
                                          <p:val>
                                            <p:strVal val="#ppt_x-0.05"/>
                                          </p:val>
                                        </p:tav>
                                      </p:tavLst>
                                    </p:anim>
                                    <p:anim calcmode="lin" valueType="num">
                                      <p:cBhvr>
                                        <p:cTn id="66" dur="800" decel="100000" fill="hold"/>
                                        <p:tgtEl>
                                          <p:spTgt spid="195586">
                                            <p:txEl>
                                              <p:pRg st="7" end="7"/>
                                            </p:txEl>
                                          </p:spTgt>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195586">
                                            <p:txEl>
                                              <p:pRg st="7" end="7"/>
                                            </p:txEl>
                                          </p:spTgt>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195586">
                                            <p:txEl>
                                              <p:pRg st="7" end="7"/>
                                            </p:txEl>
                                          </p:spTgt>
                                        </p:tgtEl>
                                        <p:attrNameLst>
                                          <p:attrName>ppt_y</p:attrName>
                                        </p:attrNameLst>
                                      </p:cBhvr>
                                      <p:tavLst>
                                        <p:tav tm="0">
                                          <p:val>
                                            <p:strVal val="#ppt_y+0.1"/>
                                          </p:val>
                                        </p:tav>
                                        <p:tav tm="100000">
                                          <p:val>
                                            <p:strVal val="#ppt_y"/>
                                          </p:val>
                                        </p:tav>
                                      </p:tavLst>
                                    </p:anim>
                                  </p:childTnLst>
                                </p:cTn>
                              </p:par>
                              <p:par>
                                <p:cTn id="69" presetID="30" presetClass="entr" presetSubtype="0" fill="hold" nodeType="withEffect">
                                  <p:stCondLst>
                                    <p:cond delay="0"/>
                                  </p:stCondLst>
                                  <p:childTnLst>
                                    <p:set>
                                      <p:cBhvr>
                                        <p:cTn id="70" dur="1" fill="hold">
                                          <p:stCondLst>
                                            <p:cond delay="0"/>
                                          </p:stCondLst>
                                        </p:cTn>
                                        <p:tgtEl>
                                          <p:spTgt spid="195586">
                                            <p:txEl>
                                              <p:pRg st="8" end="8"/>
                                            </p:txEl>
                                          </p:spTgt>
                                        </p:tgtEl>
                                        <p:attrNameLst>
                                          <p:attrName>style.visibility</p:attrName>
                                        </p:attrNameLst>
                                      </p:cBhvr>
                                      <p:to>
                                        <p:strVal val="visible"/>
                                      </p:to>
                                    </p:set>
                                    <p:animEffect transition="in" filter="fade">
                                      <p:cBhvr>
                                        <p:cTn id="71" dur="800" decel="100000"/>
                                        <p:tgtEl>
                                          <p:spTgt spid="195586">
                                            <p:txEl>
                                              <p:pRg st="8" end="8"/>
                                            </p:txEl>
                                          </p:spTgt>
                                        </p:tgtEl>
                                      </p:cBhvr>
                                    </p:animEffect>
                                    <p:anim calcmode="lin" valueType="num">
                                      <p:cBhvr>
                                        <p:cTn id="72" dur="800" decel="100000" fill="hold"/>
                                        <p:tgtEl>
                                          <p:spTgt spid="195586">
                                            <p:txEl>
                                              <p:pRg st="8" end="8"/>
                                            </p:txEl>
                                          </p:spTgt>
                                        </p:tgtEl>
                                        <p:attrNameLst>
                                          <p:attrName>style.rotation</p:attrName>
                                        </p:attrNameLst>
                                      </p:cBhvr>
                                      <p:tavLst>
                                        <p:tav tm="0">
                                          <p:val>
                                            <p:fltVal val="-90"/>
                                          </p:val>
                                        </p:tav>
                                        <p:tav tm="100000">
                                          <p:val>
                                            <p:fltVal val="0"/>
                                          </p:val>
                                        </p:tav>
                                      </p:tavLst>
                                    </p:anim>
                                    <p:anim calcmode="lin" valueType="num">
                                      <p:cBhvr>
                                        <p:cTn id="73" dur="800" decel="100000" fill="hold"/>
                                        <p:tgtEl>
                                          <p:spTgt spid="195586">
                                            <p:txEl>
                                              <p:pRg st="8" end="8"/>
                                            </p:txEl>
                                          </p:spTgt>
                                        </p:tgtEl>
                                        <p:attrNameLst>
                                          <p:attrName>ppt_x</p:attrName>
                                        </p:attrNameLst>
                                      </p:cBhvr>
                                      <p:tavLst>
                                        <p:tav tm="0">
                                          <p:val>
                                            <p:strVal val="#ppt_x+0.4"/>
                                          </p:val>
                                        </p:tav>
                                        <p:tav tm="100000">
                                          <p:val>
                                            <p:strVal val="#ppt_x-0.05"/>
                                          </p:val>
                                        </p:tav>
                                      </p:tavLst>
                                    </p:anim>
                                    <p:anim calcmode="lin" valueType="num">
                                      <p:cBhvr>
                                        <p:cTn id="74" dur="800" decel="100000" fill="hold"/>
                                        <p:tgtEl>
                                          <p:spTgt spid="195586">
                                            <p:txEl>
                                              <p:pRg st="8" end="8"/>
                                            </p:txEl>
                                          </p:spTgt>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195586">
                                            <p:txEl>
                                              <p:pRg st="8" end="8"/>
                                            </p:txEl>
                                          </p:spTgt>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195586">
                                            <p:txEl>
                                              <p:pRg st="8" end="8"/>
                                            </p:txEl>
                                          </p:spTgt>
                                        </p:tgtEl>
                                        <p:attrNameLst>
                                          <p:attrName>ppt_y</p:attrName>
                                        </p:attrNameLst>
                                      </p:cBhvr>
                                      <p:tavLst>
                                        <p:tav tm="0">
                                          <p:val>
                                            <p:strVal val="#ppt_y+0.1"/>
                                          </p:val>
                                        </p:tav>
                                        <p:tav tm="100000">
                                          <p:val>
                                            <p:strVal val="#ppt_y"/>
                                          </p:val>
                                        </p:tav>
                                      </p:tavLst>
                                    </p:anim>
                                  </p:childTnLst>
                                </p:cTn>
                              </p:par>
                              <p:par>
                                <p:cTn id="77" presetID="30" presetClass="entr" presetSubtype="0" fill="hold" nodeType="withEffect">
                                  <p:stCondLst>
                                    <p:cond delay="0"/>
                                  </p:stCondLst>
                                  <p:childTnLst>
                                    <p:set>
                                      <p:cBhvr>
                                        <p:cTn id="78" dur="1" fill="hold">
                                          <p:stCondLst>
                                            <p:cond delay="0"/>
                                          </p:stCondLst>
                                        </p:cTn>
                                        <p:tgtEl>
                                          <p:spTgt spid="195586">
                                            <p:txEl>
                                              <p:pRg st="9" end="9"/>
                                            </p:txEl>
                                          </p:spTgt>
                                        </p:tgtEl>
                                        <p:attrNameLst>
                                          <p:attrName>style.visibility</p:attrName>
                                        </p:attrNameLst>
                                      </p:cBhvr>
                                      <p:to>
                                        <p:strVal val="visible"/>
                                      </p:to>
                                    </p:set>
                                    <p:animEffect transition="in" filter="fade">
                                      <p:cBhvr>
                                        <p:cTn id="79" dur="800" decel="100000"/>
                                        <p:tgtEl>
                                          <p:spTgt spid="195586">
                                            <p:txEl>
                                              <p:pRg st="9" end="9"/>
                                            </p:txEl>
                                          </p:spTgt>
                                        </p:tgtEl>
                                      </p:cBhvr>
                                    </p:animEffect>
                                    <p:anim calcmode="lin" valueType="num">
                                      <p:cBhvr>
                                        <p:cTn id="80" dur="800" decel="100000" fill="hold"/>
                                        <p:tgtEl>
                                          <p:spTgt spid="195586">
                                            <p:txEl>
                                              <p:pRg st="9" end="9"/>
                                            </p:txEl>
                                          </p:spTgt>
                                        </p:tgtEl>
                                        <p:attrNameLst>
                                          <p:attrName>style.rotation</p:attrName>
                                        </p:attrNameLst>
                                      </p:cBhvr>
                                      <p:tavLst>
                                        <p:tav tm="0">
                                          <p:val>
                                            <p:fltVal val="-90"/>
                                          </p:val>
                                        </p:tav>
                                        <p:tav tm="100000">
                                          <p:val>
                                            <p:fltVal val="0"/>
                                          </p:val>
                                        </p:tav>
                                      </p:tavLst>
                                    </p:anim>
                                    <p:anim calcmode="lin" valueType="num">
                                      <p:cBhvr>
                                        <p:cTn id="81" dur="800" decel="100000" fill="hold"/>
                                        <p:tgtEl>
                                          <p:spTgt spid="195586">
                                            <p:txEl>
                                              <p:pRg st="9" end="9"/>
                                            </p:txEl>
                                          </p:spTgt>
                                        </p:tgtEl>
                                        <p:attrNameLst>
                                          <p:attrName>ppt_x</p:attrName>
                                        </p:attrNameLst>
                                      </p:cBhvr>
                                      <p:tavLst>
                                        <p:tav tm="0">
                                          <p:val>
                                            <p:strVal val="#ppt_x+0.4"/>
                                          </p:val>
                                        </p:tav>
                                        <p:tav tm="100000">
                                          <p:val>
                                            <p:strVal val="#ppt_x-0.05"/>
                                          </p:val>
                                        </p:tav>
                                      </p:tavLst>
                                    </p:anim>
                                    <p:anim calcmode="lin" valueType="num">
                                      <p:cBhvr>
                                        <p:cTn id="82" dur="800" decel="100000" fill="hold"/>
                                        <p:tgtEl>
                                          <p:spTgt spid="195586">
                                            <p:txEl>
                                              <p:pRg st="9" end="9"/>
                                            </p:txEl>
                                          </p:spTgt>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95586">
                                            <p:txEl>
                                              <p:pRg st="9" end="9"/>
                                            </p:txEl>
                                          </p:spTgt>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95586">
                                            <p:txEl>
                                              <p:pRg st="9" end="9"/>
                                            </p:txEl>
                                          </p:spTgt>
                                        </p:tgtEl>
                                        <p:attrNameLst>
                                          <p:attrName>ppt_y</p:attrName>
                                        </p:attrNameLst>
                                      </p:cBhvr>
                                      <p:tavLst>
                                        <p:tav tm="0">
                                          <p:val>
                                            <p:strVal val="#ppt_y+0.1"/>
                                          </p:val>
                                        </p:tav>
                                        <p:tav tm="100000">
                                          <p:val>
                                            <p:strVal val="#ppt_y"/>
                                          </p:val>
                                        </p:tav>
                                      </p:tavLst>
                                    </p:anim>
                                  </p:childTnLst>
                                </p:cTn>
                              </p:par>
                              <p:par>
                                <p:cTn id="85" presetID="30" presetClass="entr" presetSubtype="0" fill="hold" nodeType="withEffect">
                                  <p:stCondLst>
                                    <p:cond delay="0"/>
                                  </p:stCondLst>
                                  <p:childTnLst>
                                    <p:set>
                                      <p:cBhvr>
                                        <p:cTn id="86" dur="1" fill="hold">
                                          <p:stCondLst>
                                            <p:cond delay="0"/>
                                          </p:stCondLst>
                                        </p:cTn>
                                        <p:tgtEl>
                                          <p:spTgt spid="195586">
                                            <p:txEl>
                                              <p:pRg st="10" end="10"/>
                                            </p:txEl>
                                          </p:spTgt>
                                        </p:tgtEl>
                                        <p:attrNameLst>
                                          <p:attrName>style.visibility</p:attrName>
                                        </p:attrNameLst>
                                      </p:cBhvr>
                                      <p:to>
                                        <p:strVal val="visible"/>
                                      </p:to>
                                    </p:set>
                                    <p:animEffect transition="in" filter="fade">
                                      <p:cBhvr>
                                        <p:cTn id="87" dur="800" decel="100000"/>
                                        <p:tgtEl>
                                          <p:spTgt spid="195586">
                                            <p:txEl>
                                              <p:pRg st="10" end="10"/>
                                            </p:txEl>
                                          </p:spTgt>
                                        </p:tgtEl>
                                      </p:cBhvr>
                                    </p:animEffect>
                                    <p:anim calcmode="lin" valueType="num">
                                      <p:cBhvr>
                                        <p:cTn id="88" dur="800" decel="100000" fill="hold"/>
                                        <p:tgtEl>
                                          <p:spTgt spid="195586">
                                            <p:txEl>
                                              <p:pRg st="10" end="10"/>
                                            </p:txEl>
                                          </p:spTgt>
                                        </p:tgtEl>
                                        <p:attrNameLst>
                                          <p:attrName>style.rotation</p:attrName>
                                        </p:attrNameLst>
                                      </p:cBhvr>
                                      <p:tavLst>
                                        <p:tav tm="0">
                                          <p:val>
                                            <p:fltVal val="-90"/>
                                          </p:val>
                                        </p:tav>
                                        <p:tav tm="100000">
                                          <p:val>
                                            <p:fltVal val="0"/>
                                          </p:val>
                                        </p:tav>
                                      </p:tavLst>
                                    </p:anim>
                                    <p:anim calcmode="lin" valueType="num">
                                      <p:cBhvr>
                                        <p:cTn id="89" dur="800" decel="100000" fill="hold"/>
                                        <p:tgtEl>
                                          <p:spTgt spid="195586">
                                            <p:txEl>
                                              <p:pRg st="10" end="10"/>
                                            </p:txEl>
                                          </p:spTgt>
                                        </p:tgtEl>
                                        <p:attrNameLst>
                                          <p:attrName>ppt_x</p:attrName>
                                        </p:attrNameLst>
                                      </p:cBhvr>
                                      <p:tavLst>
                                        <p:tav tm="0">
                                          <p:val>
                                            <p:strVal val="#ppt_x+0.4"/>
                                          </p:val>
                                        </p:tav>
                                        <p:tav tm="100000">
                                          <p:val>
                                            <p:strVal val="#ppt_x-0.05"/>
                                          </p:val>
                                        </p:tav>
                                      </p:tavLst>
                                    </p:anim>
                                    <p:anim calcmode="lin" valueType="num">
                                      <p:cBhvr>
                                        <p:cTn id="90" dur="800" decel="100000" fill="hold"/>
                                        <p:tgtEl>
                                          <p:spTgt spid="195586">
                                            <p:txEl>
                                              <p:pRg st="10" end="10"/>
                                            </p:txEl>
                                          </p:spTgt>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195586">
                                            <p:txEl>
                                              <p:pRg st="10" end="10"/>
                                            </p:txEl>
                                          </p:spTgt>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195586">
                                            <p:txEl>
                                              <p:pRg st="10" end="1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2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تدفق">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otalTime>0</TotalTime>
  <Words>2946</Words>
  <Application>Microsoft Office PowerPoint</Application>
  <PresentationFormat>عرض على الشاشة (3:4)‏</PresentationFormat>
  <Paragraphs>105</Paragraphs>
  <Slides>22</Slides>
  <Notes>0</Notes>
  <HiddenSlides>0</HiddenSlides>
  <MMClips>0</MMClips>
  <ScaleCrop>false</ScaleCrop>
  <HeadingPairs>
    <vt:vector size="4" baseType="variant">
      <vt:variant>
        <vt:lpstr>نسق</vt:lpstr>
      </vt:variant>
      <vt:variant>
        <vt:i4>4</vt:i4>
      </vt:variant>
      <vt:variant>
        <vt:lpstr>عناوين الشرائح</vt:lpstr>
      </vt:variant>
      <vt:variant>
        <vt:i4>22</vt:i4>
      </vt:variant>
    </vt:vector>
  </HeadingPairs>
  <TitlesOfParts>
    <vt:vector size="26" baseType="lpstr">
      <vt:lpstr>2_سمة Office</vt:lpstr>
      <vt:lpstr>1_سمة Office</vt:lpstr>
      <vt:lpstr>سمة Office</vt:lpstr>
      <vt:lpstr>تدفق</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cp:revision>
  <dcterms:created xsi:type="dcterms:W3CDTF">2015-11-21T14:58:08Z</dcterms:created>
  <dcterms:modified xsi:type="dcterms:W3CDTF">2015-11-21T14:59:08Z</dcterms:modified>
</cp:coreProperties>
</file>