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333" r:id="rId36"/>
    <p:sldId id="292" r:id="rId37"/>
    <p:sldId id="293" r:id="rId38"/>
    <p:sldId id="294" r:id="rId39"/>
    <p:sldId id="295" r:id="rId40"/>
    <p:sldId id="334" r:id="rId41"/>
    <p:sldId id="296" r:id="rId42"/>
    <p:sldId id="297" r:id="rId43"/>
    <p:sldId id="298" r:id="rId44"/>
    <p:sldId id="299" r:id="rId45"/>
    <p:sldId id="300" r:id="rId46"/>
    <p:sldId id="335" r:id="rId47"/>
    <p:sldId id="301" r:id="rId48"/>
    <p:sldId id="336" r:id="rId49"/>
    <p:sldId id="302" r:id="rId50"/>
    <p:sldId id="303" r:id="rId51"/>
    <p:sldId id="304" r:id="rId52"/>
    <p:sldId id="305" r:id="rId53"/>
    <p:sldId id="306" r:id="rId54"/>
    <p:sldId id="307" r:id="rId55"/>
    <p:sldId id="308" r:id="rId56"/>
    <p:sldId id="309" r:id="rId57"/>
    <p:sldId id="310"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6" d="100"/>
          <a:sy n="76" d="100"/>
        </p:scale>
        <p:origin x="-1194" y="1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559B498C-D15A-467C-A4D1-58CB482CEE06}" type="datetimeFigureOut">
              <a:rPr lang="ar-SA" smtClean="0"/>
              <a:t>02/03/37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A3EAE19-6C76-4B65-896E-7EDA2F0D091A}" type="slidenum">
              <a:rPr lang="ar-SA" smtClean="0"/>
              <a:t>‹#›</a:t>
            </a:fld>
            <a:endParaRPr lang="ar-SA"/>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59B498C-D15A-467C-A4D1-58CB482CEE06}" type="datetimeFigureOut">
              <a:rPr lang="ar-SA" smtClean="0"/>
              <a:t>02/03/37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A3EAE19-6C76-4B65-896E-7EDA2F0D091A}"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59B498C-D15A-467C-A4D1-58CB482CEE06}" type="datetimeFigureOut">
              <a:rPr lang="ar-SA" smtClean="0"/>
              <a:t>02/03/37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A3EAE19-6C76-4B65-896E-7EDA2F0D091A}"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59B498C-D15A-467C-A4D1-58CB482CEE06}" type="datetimeFigureOut">
              <a:rPr lang="ar-SA" smtClean="0"/>
              <a:t>02/03/37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A3EAE19-6C76-4B65-896E-7EDA2F0D091A}"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59B498C-D15A-467C-A4D1-58CB482CEE06}" type="datetimeFigureOut">
              <a:rPr lang="ar-SA" smtClean="0"/>
              <a:t>02/03/37</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FA3EAE19-6C76-4B65-896E-7EDA2F0D091A}"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59B498C-D15A-467C-A4D1-58CB482CEE06}" type="datetimeFigureOut">
              <a:rPr lang="ar-SA" smtClean="0"/>
              <a:t>02/03/37</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FA3EAE19-6C76-4B65-896E-7EDA2F0D091A}"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9B498C-D15A-467C-A4D1-58CB482CEE06}" type="datetimeFigureOut">
              <a:rPr lang="ar-SA" smtClean="0"/>
              <a:t>02/03/37</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FA3EAE19-6C76-4B65-896E-7EDA2F0D091A}"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59B498C-D15A-467C-A4D1-58CB482CEE06}" type="datetimeFigureOut">
              <a:rPr lang="ar-SA" smtClean="0"/>
              <a:t>02/03/37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A3EAE19-6C76-4B65-896E-7EDA2F0D091A}" type="slidenum">
              <a:rPr lang="ar-SA" smtClean="0"/>
              <a:t>‹#›</a:t>
            </a:fld>
            <a:endParaRPr lang="ar-SA"/>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559B498C-D15A-467C-A4D1-58CB482CEE06}" type="datetimeFigureOut">
              <a:rPr lang="ar-SA" smtClean="0"/>
              <a:t>02/03/37</a:t>
            </a:fld>
            <a:endParaRPr lang="ar-SA"/>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ar-SA"/>
          </a:p>
        </p:txBody>
      </p:sp>
      <p:sp>
        <p:nvSpPr>
          <p:cNvPr id="7" name="Slide Number Placeholder 6"/>
          <p:cNvSpPr>
            <a:spLocks noGrp="1"/>
          </p:cNvSpPr>
          <p:nvPr>
            <p:ph type="sldNum" sz="quarter" idx="12"/>
          </p:nvPr>
        </p:nvSpPr>
        <p:spPr>
          <a:xfrm>
            <a:off x="8339328" y="1170432"/>
            <a:ext cx="733864" cy="201168"/>
          </a:xfrm>
        </p:spPr>
        <p:txBody>
          <a:bodyPr/>
          <a:lstStyle/>
          <a:p>
            <a:fld id="{FA3EAE19-6C76-4B65-896E-7EDA2F0D091A}"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59B498C-D15A-467C-A4D1-58CB482CEE06}" type="datetimeFigureOut">
              <a:rPr lang="ar-SA" smtClean="0"/>
              <a:t>02/03/37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A3EAE19-6C76-4B65-896E-7EDA2F0D091A}"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59B498C-D15A-467C-A4D1-58CB482CEE06}" type="datetimeFigureOut">
              <a:rPr lang="ar-SA" smtClean="0"/>
              <a:t>02/03/37</a:t>
            </a:fld>
            <a:endParaRPr lang="ar-SA"/>
          </a:p>
        </p:txBody>
      </p:sp>
      <p:sp>
        <p:nvSpPr>
          <p:cNvPr id="5" name="Footer Placeholder 4"/>
          <p:cNvSpPr>
            <a:spLocks noGrp="1"/>
          </p:cNvSpPr>
          <p:nvPr>
            <p:ph type="ftr" sz="quarter" idx="11"/>
          </p:nvPr>
        </p:nvSpPr>
        <p:spPr>
          <a:xfrm>
            <a:off x="2640597" y="6377459"/>
            <a:ext cx="3836404" cy="365125"/>
          </a:xfrm>
        </p:spPr>
        <p:txBody>
          <a:bodyPr/>
          <a:lstStyle/>
          <a:p>
            <a:endParaRPr lang="ar-SA"/>
          </a:p>
        </p:txBody>
      </p:sp>
      <p:sp>
        <p:nvSpPr>
          <p:cNvPr id="6" name="Slide Number Placeholder 5"/>
          <p:cNvSpPr>
            <a:spLocks noGrp="1"/>
          </p:cNvSpPr>
          <p:nvPr>
            <p:ph type="sldNum" sz="quarter" idx="12"/>
          </p:nvPr>
        </p:nvSpPr>
        <p:spPr/>
        <p:txBody>
          <a:bodyPr/>
          <a:lstStyle/>
          <a:p>
            <a:fld id="{FA3EAE19-6C76-4B65-896E-7EDA2F0D091A}"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559B498C-D15A-467C-A4D1-58CB482CEE06}" type="datetimeFigureOut">
              <a:rPr lang="ar-SA" smtClean="0"/>
              <a:t>02/03/37</a:t>
            </a:fld>
            <a:endParaRPr lang="ar-SA"/>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ar-SA"/>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A3EAE19-6C76-4B65-896E-7EDA2F0D091A}"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r" rtl="1"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r" rtl="1"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r" rtl="1"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r" rtl="1"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r" rtl="1"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r" rtl="1"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r" rtl="1"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r" rtl="1"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r" rtl="1"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علم اجتماع السكان </a:t>
            </a:r>
            <a:b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المحاضرة الخامسة عشر </a:t>
            </a:r>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Subtitle 2"/>
          <p:cNvSpPr>
            <a:spLocks noGrp="1"/>
          </p:cNvSpPr>
          <p:nvPr>
            <p:ph type="subTitle"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مراجعة عامة </a:t>
            </a:r>
            <a:endParaRPr lang="ar-SA"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3590302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marL="365760" lvl="0" indent="-256032">
              <a:spcBef>
                <a:spcPts val="300"/>
              </a:spcBef>
              <a:buClr>
                <a:srgbClr val="A04DA3"/>
              </a:buClr>
              <a:buFont typeface="Georgia"/>
              <a:buChar char="•"/>
            </a:pPr>
            <a:r>
              <a:rPr lang="ar-SA" sz="4000" b="1" cap="all" dirty="0">
                <a:ln w="9000" cmpd="sng">
                  <a:solidFill>
                    <a:srgbClr val="C4652D">
                      <a:shade val="50000"/>
                      <a:satMod val="120000"/>
                    </a:srgbClr>
                  </a:solidFill>
                  <a:prstDash val="solid"/>
                </a:ln>
                <a:gradFill>
                  <a:gsLst>
                    <a:gs pos="0">
                      <a:srgbClr val="C4652D">
                        <a:shade val="20000"/>
                        <a:satMod val="245000"/>
                      </a:srgbClr>
                    </a:gs>
                    <a:gs pos="43000">
                      <a:srgbClr val="C4652D">
                        <a:satMod val="255000"/>
                      </a:srgbClr>
                    </a:gs>
                    <a:gs pos="48000">
                      <a:srgbClr val="C4652D">
                        <a:shade val="85000"/>
                        <a:satMod val="255000"/>
                      </a:srgbClr>
                    </a:gs>
                    <a:gs pos="100000">
                      <a:srgbClr val="C4652D">
                        <a:shade val="20000"/>
                        <a:satMod val="245000"/>
                      </a:srgbClr>
                    </a:gs>
                  </a:gsLst>
                  <a:lin ang="5400000"/>
                </a:gradFill>
                <a:effectLst>
                  <a:reflection blurRad="12700" stA="28000" endPos="45000" dist="1000" dir="5400000" sy="-100000" algn="bl" rotWithShape="0"/>
                </a:effectLst>
                <a:latin typeface="Georgia"/>
              </a:rPr>
              <a:t>علم اجتماع السكان </a:t>
            </a:r>
            <a:endParaRPr lang="ar-SA" sz="4000" b="1" dirty="0" smtClean="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endParaRPr>
          </a:p>
          <a:p>
            <a:pPr marL="571500" lvl="0" indent="-571500">
              <a:spcBef>
                <a:spcPts val="600"/>
              </a:spcBef>
              <a:buClr>
                <a:srgbClr val="3891A7"/>
              </a:buClr>
              <a:buSzPct val="80000"/>
              <a:buFont typeface="Wingdings" pitchFamily="2" charset="2"/>
              <a:buChar char="v"/>
            </a:pPr>
            <a:r>
              <a:rPr lang="ar-SA" sz="4000" b="1" dirty="0" smtClean="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هو </a:t>
            </a:r>
            <a:r>
              <a:rPr lang="ar-SA" sz="40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علم يدرس حركة السكان في المجتمع من حيث:</a:t>
            </a:r>
          </a:p>
          <a:p>
            <a:pPr marL="571500" lvl="0" indent="-571500">
              <a:spcBef>
                <a:spcPts val="600"/>
              </a:spcBef>
              <a:buClr>
                <a:srgbClr val="3891A7"/>
              </a:buClr>
              <a:buSzPct val="80000"/>
              <a:buNone/>
            </a:pPr>
            <a:r>
              <a:rPr lang="ar-SA" sz="40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الحجم والزيادة والنقص والتنوع والهجرة والتكاثف والتخلخل وعلاقة كل ذلك بالنشاط الاقتصادي والاجتماعي.</a:t>
            </a:r>
          </a:p>
        </p:txBody>
      </p:sp>
    </p:spTree>
    <p:extLst>
      <p:ext uri="{BB962C8B-B14F-4D97-AF65-F5344CB8AC3E}">
        <p14:creationId xmlns:p14="http://schemas.microsoft.com/office/powerpoint/2010/main" val="2954505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365760" lvl="0" indent="-283464">
              <a:spcBef>
                <a:spcPts val="600"/>
              </a:spcBef>
              <a:buClr>
                <a:srgbClr val="3891A7"/>
              </a:buClr>
              <a:buSzPct val="80000"/>
              <a:buFont typeface="Wingdings 2"/>
              <a:buChar char=""/>
            </a:pPr>
            <a:r>
              <a:rPr lang="ar-SA" b="1" dirty="0" smtClean="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ميدان تغير السكان :</a:t>
            </a:r>
          </a:p>
          <a:p>
            <a:pPr marL="365760" lvl="0" indent="-283464">
              <a:spcBef>
                <a:spcPts val="600"/>
              </a:spcBef>
              <a:buClr>
                <a:srgbClr val="3891A7"/>
              </a:buClr>
              <a:buSzPct val="80000"/>
              <a:buFont typeface="Wingdings 2"/>
              <a:buChar char=""/>
            </a:pPr>
            <a:r>
              <a:rPr lang="ar-SA" b="1" dirty="0" smtClean="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يرى </a:t>
            </a: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الديموغرافيين أن الشكل الوحيد للتغير السكاني هو الذي يتمثل في الزيادة والنقصان </a:t>
            </a:r>
          </a:p>
          <a:p>
            <a:pPr marL="365760" lvl="0" indent="-283464">
              <a:spcBef>
                <a:spcPts val="600"/>
              </a:spcBef>
              <a:buClr>
                <a:srgbClr val="3891A7"/>
              </a:buClr>
              <a:buSzPct val="80000"/>
              <a:buFont typeface="Wingdings 2"/>
              <a:buChar char=""/>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جعلهم ذلك يهتمون بدراسة التغيرات في معدلات الوفيات والخصوبة والهجرة على اساس انها اهم عوامل التغير السكاني </a:t>
            </a:r>
          </a:p>
          <a:p>
            <a:endParaRPr lang="ar-SA" dirty="0"/>
          </a:p>
        </p:txBody>
      </p:sp>
    </p:spTree>
    <p:extLst>
      <p:ext uri="{BB962C8B-B14F-4D97-AF65-F5344CB8AC3E}">
        <p14:creationId xmlns:p14="http://schemas.microsoft.com/office/powerpoint/2010/main" val="1611059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82296" lvl="0" indent="0">
              <a:spcBef>
                <a:spcPts val="600"/>
              </a:spcBef>
              <a:buClr>
                <a:srgbClr val="3891A7"/>
              </a:buClr>
              <a:buSzPct val="80000"/>
              <a:buNone/>
            </a:pPr>
            <a:r>
              <a:rPr lang="ar-SA" sz="30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حجم السكان : </a:t>
            </a:r>
          </a:p>
          <a:p>
            <a:pPr marL="0" lvl="0" indent="0">
              <a:spcBef>
                <a:spcPts val="600"/>
              </a:spcBef>
              <a:buClr>
                <a:srgbClr val="3891A7"/>
              </a:buClr>
              <a:buSzPct val="80000"/>
              <a:buNone/>
            </a:pPr>
            <a:r>
              <a:rPr lang="ar-SA" sz="3000" b="1" dirty="0" smtClean="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المقصود </a:t>
            </a:r>
            <a:r>
              <a:rPr lang="ar-SA" sz="30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بحجم السكان هو { عدد الافراد في مكان معين وفي وقت محدد </a:t>
            </a:r>
            <a:r>
              <a:rPr lang="ar-SA" sz="3000" b="1" dirty="0" smtClean="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a:t>
            </a:r>
          </a:p>
          <a:p>
            <a:pPr marL="82296" lvl="0" indent="0">
              <a:spcBef>
                <a:spcPts val="600"/>
              </a:spcBef>
              <a:buClr>
                <a:srgbClr val="3891A7"/>
              </a:buClr>
              <a:buSzPct val="80000"/>
              <a:buNone/>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تكوين السكان :-</a:t>
            </a:r>
          </a:p>
          <a:p>
            <a:pPr marL="0" lvl="0" indent="0">
              <a:spcBef>
                <a:spcPts val="600"/>
              </a:spcBef>
              <a:buClr>
                <a:srgbClr val="3891A7"/>
              </a:buClr>
              <a:buSzPct val="80000"/>
              <a:buNone/>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يعتبر تكوين السكان من اهم المتغيرات في الدراسات السكانية فه يغطي كل الخصائص التي يمكن قياسها بالنسبة للأفراد الذين يكونون سكان مجتمع معين </a:t>
            </a:r>
          </a:p>
          <a:p>
            <a:pPr marL="0" lvl="0" indent="0">
              <a:spcBef>
                <a:spcPts val="600"/>
              </a:spcBef>
              <a:buClr>
                <a:srgbClr val="3891A7"/>
              </a:buClr>
              <a:buSzPct val="80000"/>
              <a:buNone/>
            </a:pPr>
            <a:endParaRPr lang="ar-SA" sz="3000" b="1" dirty="0" smtClean="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endParaRPr>
          </a:p>
          <a:p>
            <a:pPr marL="0" lvl="0" indent="0">
              <a:spcBef>
                <a:spcPts val="600"/>
              </a:spcBef>
              <a:buClr>
                <a:srgbClr val="3891A7"/>
              </a:buClr>
              <a:buSzPct val="80000"/>
              <a:buNone/>
            </a:pPr>
            <a:endParaRPr lang="ar-SA" sz="30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endParaRPr>
          </a:p>
        </p:txBody>
      </p:sp>
    </p:spTree>
    <p:extLst>
      <p:ext uri="{BB962C8B-B14F-4D97-AF65-F5344CB8AC3E}">
        <p14:creationId xmlns:p14="http://schemas.microsoft.com/office/powerpoint/2010/main" val="2217364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marL="82296" lvl="0" indent="0">
              <a:spcBef>
                <a:spcPts val="600"/>
              </a:spcBef>
              <a:buClr>
                <a:srgbClr val="3891A7"/>
              </a:buClr>
              <a:buSzPct val="80000"/>
              <a:buNone/>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توزيع السكان :-</a:t>
            </a:r>
          </a:p>
          <a:p>
            <a:pPr marL="0" lvl="0" indent="0">
              <a:spcBef>
                <a:spcPts val="600"/>
              </a:spcBef>
              <a:buClr>
                <a:srgbClr val="3891A7"/>
              </a:buClr>
              <a:buSzPct val="80000"/>
              <a:buNone/>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يرتبط توزيع السكان بتكوين السكان ويشاركه الاهمية </a:t>
            </a:r>
          </a:p>
          <a:p>
            <a:pPr marL="0" lvl="0" indent="0">
              <a:spcBef>
                <a:spcPts val="600"/>
              </a:spcBef>
              <a:buClr>
                <a:srgbClr val="3891A7"/>
              </a:buClr>
              <a:buSzPct val="80000"/>
              <a:buNone/>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قد يتم تقسيم السكان الي المناطق كبيرة كالقارات او الى مناطق صغيرة كالقرى</a:t>
            </a:r>
          </a:p>
          <a:p>
            <a:pPr marL="0" lvl="0" indent="0">
              <a:spcBef>
                <a:spcPts val="600"/>
              </a:spcBef>
              <a:buClr>
                <a:srgbClr val="3891A7"/>
              </a:buClr>
              <a:buSzPct val="80000"/>
              <a:buNone/>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قد يتم التقسيم على اساس درجة التحضر والتصنيع </a:t>
            </a:r>
          </a:p>
          <a:p>
            <a:pPr marL="0" lvl="0" indent="0">
              <a:spcBef>
                <a:spcPts val="600"/>
              </a:spcBef>
              <a:buClr>
                <a:srgbClr val="3891A7"/>
              </a:buClr>
              <a:buSzPct val="80000"/>
              <a:buNone/>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يهتم عالم السكان بتوزيع السكان وبالتغيرات التي تحدث لهذا التوزيع </a:t>
            </a:r>
            <a:endParaRPr lang="ar-SA" dirty="0">
              <a:solidFill>
                <a:prstClr val="black"/>
              </a:solidFill>
              <a:latin typeface="Gill Sans MT"/>
            </a:endParaRPr>
          </a:p>
        </p:txBody>
      </p:sp>
    </p:spTree>
    <p:extLst>
      <p:ext uri="{BB962C8B-B14F-4D97-AF65-F5344CB8AC3E}">
        <p14:creationId xmlns:p14="http://schemas.microsoft.com/office/powerpoint/2010/main" val="3139646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82296" lvl="0" indent="0">
              <a:spcBef>
                <a:spcPts val="600"/>
              </a:spcBef>
              <a:buClr>
                <a:srgbClr val="3891A7"/>
              </a:buClr>
              <a:buSzPct val="80000"/>
              <a:buNone/>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كثافة السكان :-</a:t>
            </a:r>
          </a:p>
          <a:p>
            <a:pPr marL="0" lvl="0" indent="0">
              <a:spcBef>
                <a:spcPts val="600"/>
              </a:spcBef>
              <a:buClr>
                <a:srgbClr val="3891A7"/>
              </a:buClr>
              <a:buSzPct val="80000"/>
              <a:buNone/>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يشير مفهوم الكثافة السكانية الى العلاقة بين السكان ومساحة الارض التي يقطنها هؤلاء السكان </a:t>
            </a:r>
          </a:p>
          <a:p>
            <a:pPr marL="0" lvl="0" indent="0">
              <a:spcBef>
                <a:spcPts val="600"/>
              </a:spcBef>
              <a:buClr>
                <a:srgbClr val="3891A7"/>
              </a:buClr>
              <a:buSzPct val="80000"/>
              <a:buNone/>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وتقاس الكثافة السكانية من خلال قسمة عدد السكان على مساحة الارض </a:t>
            </a:r>
          </a:p>
          <a:p>
            <a:pPr marL="0" lvl="0" indent="0">
              <a:spcBef>
                <a:spcPts val="600"/>
              </a:spcBef>
              <a:buClr>
                <a:srgbClr val="3891A7"/>
              </a:buClr>
              <a:buSzPct val="80000"/>
              <a:buNone/>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ويعبر عنها بمجموع عدد الاشخاص في الكيلو متر مربع او الميل المربع </a:t>
            </a:r>
          </a:p>
        </p:txBody>
      </p:sp>
    </p:spTree>
    <p:extLst>
      <p:ext uri="{BB962C8B-B14F-4D97-AF65-F5344CB8AC3E}">
        <p14:creationId xmlns:p14="http://schemas.microsoft.com/office/powerpoint/2010/main" val="2284696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20000"/>
          </a:bodyPr>
          <a:lstStyle/>
          <a:p>
            <a:pPr marL="365760" lvl="0" indent="-283464">
              <a:spcBef>
                <a:spcPts val="600"/>
              </a:spcBef>
              <a:buClr>
                <a:srgbClr val="3891A7"/>
              </a:buClr>
              <a:buSzPct val="80000"/>
              <a:buFont typeface="Wingdings 2"/>
              <a:buChar char=""/>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نمو السكان :-</a:t>
            </a:r>
          </a:p>
          <a:p>
            <a:pPr marL="0" lvl="0" indent="0">
              <a:spcBef>
                <a:spcPts val="600"/>
              </a:spcBef>
              <a:buClr>
                <a:srgbClr val="3891A7"/>
              </a:buClr>
              <a:buSzPct val="80000"/>
              <a:buNone/>
            </a:pPr>
            <a:r>
              <a:rPr lang="ar-SA" b="1" dirty="0" smtClean="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يقصد </a:t>
            </a: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بنمو السكان في المجتمع هو اختلاف حجم السكان في هذا المجتمع عبر الفترات الزمنية المتباينة </a:t>
            </a:r>
          </a:p>
          <a:p>
            <a:pPr marL="0" lvl="0" indent="0">
              <a:spcBef>
                <a:spcPts val="600"/>
              </a:spcBef>
              <a:buClr>
                <a:srgbClr val="3891A7"/>
              </a:buClr>
              <a:buSzPct val="80000"/>
              <a:buNone/>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ويرتبط مفهوم نمو السكان بمفهومي تضخم السكان وازمة السكان </a:t>
            </a:r>
            <a:endParaRPr lang="ar-SA" b="1" dirty="0" smtClean="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endParaRPr>
          </a:p>
          <a:p>
            <a:pPr marL="365760" lvl="0" indent="-283464">
              <a:spcBef>
                <a:spcPts val="600"/>
              </a:spcBef>
              <a:buClr>
                <a:srgbClr val="3891A7"/>
              </a:buClr>
              <a:buSzPct val="80000"/>
              <a:buFont typeface="Wingdings 2"/>
              <a:buChar char=""/>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التغير الديموغرافي :-</a:t>
            </a:r>
          </a:p>
          <a:p>
            <a:pPr marL="0" lvl="0" indent="0">
              <a:spcBef>
                <a:spcPts val="600"/>
              </a:spcBef>
              <a:buClr>
                <a:srgbClr val="3891A7"/>
              </a:buClr>
              <a:buSzPct val="80000"/>
              <a:buNone/>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للتغير السكاني ثلاثة عناصر هي المواليد ,الوفيات , الهجرة </a:t>
            </a:r>
          </a:p>
          <a:p>
            <a:pPr marL="0" lvl="0" indent="0">
              <a:spcBef>
                <a:spcPts val="600"/>
              </a:spcBef>
              <a:buClr>
                <a:srgbClr val="3891A7"/>
              </a:buClr>
              <a:buSzPct val="80000"/>
              <a:buNone/>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وبناء عليها يتغير عدد السكان في منطقة معينة </a:t>
            </a:r>
            <a:endParaRPr lang="ar-SA" dirty="0">
              <a:solidFill>
                <a:prstClr val="black"/>
              </a:solidFill>
              <a:latin typeface="Gill Sans MT"/>
            </a:endParaRPr>
          </a:p>
          <a:p>
            <a:pPr marL="0" lvl="0" indent="0">
              <a:spcBef>
                <a:spcPts val="600"/>
              </a:spcBef>
              <a:buClr>
                <a:srgbClr val="3891A7"/>
              </a:buClr>
              <a:buSzPct val="80000"/>
              <a:buNone/>
            </a:pPr>
            <a:endPar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endParaRPr>
          </a:p>
          <a:p>
            <a:endParaRPr lang="ar-SA" dirty="0"/>
          </a:p>
        </p:txBody>
      </p:sp>
    </p:spTree>
    <p:extLst>
      <p:ext uri="{BB962C8B-B14F-4D97-AF65-F5344CB8AC3E}">
        <p14:creationId xmlns:p14="http://schemas.microsoft.com/office/powerpoint/2010/main" val="1373663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bodyPr>
          <a:lstStyle/>
          <a:p>
            <a:pPr marL="365760" lvl="0" indent="-283464">
              <a:spcBef>
                <a:spcPts val="600"/>
              </a:spcBef>
              <a:buClr>
                <a:srgbClr val="3891A7"/>
              </a:buClr>
              <a:buSzPct val="80000"/>
              <a:buFont typeface="Wingdings 2"/>
              <a:buChar char=""/>
            </a:pPr>
            <a:r>
              <a:rPr lang="ar-SA" b="1" cap="all" dirty="0">
                <a:ln w="0"/>
                <a:gradFill flip="none">
                  <a:gsLst>
                    <a:gs pos="0">
                      <a:srgbClr val="3891A7">
                        <a:tint val="75000"/>
                        <a:shade val="75000"/>
                        <a:satMod val="170000"/>
                      </a:srgbClr>
                    </a:gs>
                    <a:gs pos="49000">
                      <a:srgbClr val="3891A7">
                        <a:tint val="88000"/>
                        <a:shade val="65000"/>
                        <a:satMod val="172000"/>
                      </a:srgbClr>
                    </a:gs>
                    <a:gs pos="50000">
                      <a:srgbClr val="3891A7">
                        <a:shade val="65000"/>
                        <a:satMod val="130000"/>
                      </a:srgbClr>
                    </a:gs>
                    <a:gs pos="92000">
                      <a:srgbClr val="3891A7">
                        <a:shade val="50000"/>
                        <a:satMod val="120000"/>
                      </a:srgbClr>
                    </a:gs>
                    <a:gs pos="100000">
                      <a:srgbClr val="3891A7">
                        <a:shade val="48000"/>
                        <a:satMod val="120000"/>
                      </a:srgbClr>
                    </a:gs>
                  </a:gsLst>
                  <a:lin ang="5400000"/>
                </a:gradFill>
                <a:effectLst>
                  <a:reflection blurRad="12700" stA="50000" endPos="50000" dist="5000" dir="5400000" sy="-100000" rotWithShape="0"/>
                </a:effectLst>
                <a:latin typeface="Gill Sans MT"/>
              </a:rPr>
              <a:t>التحول الديموغرافي:-</a:t>
            </a:r>
          </a:p>
          <a:p>
            <a:pPr marL="0" lvl="0" indent="0">
              <a:spcBef>
                <a:spcPts val="600"/>
              </a:spcBef>
              <a:buClr>
                <a:srgbClr val="3891A7"/>
              </a:buClr>
              <a:buSzPct val="80000"/>
              <a:buNone/>
            </a:pPr>
            <a:r>
              <a:rPr lang="ar-SA" b="1" cap="all" dirty="0">
                <a:ln w="0"/>
                <a:gradFill flip="none">
                  <a:gsLst>
                    <a:gs pos="0">
                      <a:srgbClr val="3891A7">
                        <a:tint val="75000"/>
                        <a:shade val="75000"/>
                        <a:satMod val="170000"/>
                      </a:srgbClr>
                    </a:gs>
                    <a:gs pos="49000">
                      <a:srgbClr val="3891A7">
                        <a:tint val="88000"/>
                        <a:shade val="65000"/>
                        <a:satMod val="172000"/>
                      </a:srgbClr>
                    </a:gs>
                    <a:gs pos="50000">
                      <a:srgbClr val="3891A7">
                        <a:shade val="65000"/>
                        <a:satMod val="130000"/>
                      </a:srgbClr>
                    </a:gs>
                    <a:gs pos="92000">
                      <a:srgbClr val="3891A7">
                        <a:shade val="50000"/>
                        <a:satMod val="120000"/>
                      </a:srgbClr>
                    </a:gs>
                    <a:gs pos="100000">
                      <a:srgbClr val="3891A7">
                        <a:shade val="48000"/>
                        <a:satMod val="120000"/>
                      </a:srgbClr>
                    </a:gs>
                  </a:gsLst>
                  <a:lin ang="5400000"/>
                </a:gradFill>
                <a:effectLst>
                  <a:reflection blurRad="12700" stA="50000" endPos="50000" dist="5000" dir="5400000" sy="-100000" rotWithShape="0"/>
                </a:effectLst>
                <a:latin typeface="Gill Sans MT"/>
              </a:rPr>
              <a:t>هي العملية المرتبطة بتحول السكان من حالة تكون فيها الخصوبة والوفيات مرتفعة الى حالة اخرى تتميز بانخفاض الخصوبة والوفيات </a:t>
            </a:r>
            <a:endParaRPr lang="ar-SA" b="1" cap="all" dirty="0" smtClean="0">
              <a:ln w="0"/>
              <a:gradFill flip="none">
                <a:gsLst>
                  <a:gs pos="0">
                    <a:srgbClr val="3891A7">
                      <a:tint val="75000"/>
                      <a:shade val="75000"/>
                      <a:satMod val="170000"/>
                    </a:srgbClr>
                  </a:gs>
                  <a:gs pos="49000">
                    <a:srgbClr val="3891A7">
                      <a:tint val="88000"/>
                      <a:shade val="65000"/>
                      <a:satMod val="172000"/>
                    </a:srgbClr>
                  </a:gs>
                  <a:gs pos="50000">
                    <a:srgbClr val="3891A7">
                      <a:shade val="65000"/>
                      <a:satMod val="130000"/>
                    </a:srgbClr>
                  </a:gs>
                  <a:gs pos="92000">
                    <a:srgbClr val="3891A7">
                      <a:shade val="50000"/>
                      <a:satMod val="120000"/>
                    </a:srgbClr>
                  </a:gs>
                  <a:gs pos="100000">
                    <a:srgbClr val="3891A7">
                      <a:shade val="48000"/>
                      <a:satMod val="120000"/>
                    </a:srgbClr>
                  </a:gs>
                </a:gsLst>
                <a:lin ang="5400000"/>
              </a:gradFill>
              <a:effectLst>
                <a:reflection blurRad="12700" stA="50000" endPos="50000" dist="5000" dir="5400000" sy="-100000" rotWithShape="0"/>
              </a:effectLst>
              <a:latin typeface="Gill Sans MT"/>
            </a:endParaRPr>
          </a:p>
          <a:p>
            <a:pPr marL="365760" lvl="0" indent="-283464">
              <a:spcBef>
                <a:spcPts val="600"/>
              </a:spcBef>
              <a:buClr>
                <a:srgbClr val="3891A7"/>
              </a:buClr>
              <a:buSzPct val="80000"/>
              <a:buNone/>
            </a:pPr>
            <a:r>
              <a:rPr lang="ar-SA"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Gill Sans MT"/>
              </a:rPr>
              <a:t>وصف </a:t>
            </a:r>
            <a:r>
              <a:rPr lang="ar-SA"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Gill Sans MT"/>
              </a:rPr>
              <a:t>السكان : بالجوانب الاتية</a:t>
            </a:r>
            <a:endParaRPr lang="ar-SA"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Gill Sans MT"/>
            </a:endParaRPr>
          </a:p>
          <a:p>
            <a:pPr marL="365760" lvl="0" indent="-283464">
              <a:spcBef>
                <a:spcPts val="600"/>
              </a:spcBef>
              <a:buClr>
                <a:srgbClr val="3891A7"/>
              </a:buClr>
              <a:buSzPct val="80000"/>
              <a:buNone/>
            </a:pPr>
            <a:r>
              <a:rPr lang="ar-SA" sz="4000" b="1" dirty="0" smtClean="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حجم </a:t>
            </a:r>
            <a:r>
              <a:rPr lang="ar-SA" sz="40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السكان , توزيعهم الجغرافي , تركيبهم النوعي والعمري والمهني وغيرها من السمات التي تتعلق بوصف السكان</a:t>
            </a:r>
            <a:endParaRPr lang="ar-SA" b="1" cap="all" dirty="0">
              <a:ln w="0"/>
              <a:gradFill flip="none">
                <a:gsLst>
                  <a:gs pos="0">
                    <a:srgbClr val="3891A7">
                      <a:tint val="75000"/>
                      <a:shade val="75000"/>
                      <a:satMod val="170000"/>
                    </a:srgbClr>
                  </a:gs>
                  <a:gs pos="49000">
                    <a:srgbClr val="3891A7">
                      <a:tint val="88000"/>
                      <a:shade val="65000"/>
                      <a:satMod val="172000"/>
                    </a:srgbClr>
                  </a:gs>
                  <a:gs pos="50000">
                    <a:srgbClr val="3891A7">
                      <a:shade val="65000"/>
                      <a:satMod val="130000"/>
                    </a:srgbClr>
                  </a:gs>
                  <a:gs pos="92000">
                    <a:srgbClr val="3891A7">
                      <a:shade val="50000"/>
                      <a:satMod val="120000"/>
                    </a:srgbClr>
                  </a:gs>
                  <a:gs pos="100000">
                    <a:srgbClr val="3891A7">
                      <a:shade val="48000"/>
                      <a:satMod val="120000"/>
                    </a:srgbClr>
                  </a:gs>
                </a:gsLst>
                <a:lin ang="5400000"/>
              </a:gradFill>
              <a:effectLst>
                <a:reflection blurRad="12700" stA="50000" endPos="50000" dist="5000" dir="5400000" sy="-100000" rotWithShape="0"/>
              </a:effectLst>
              <a:latin typeface="Gill Sans MT"/>
            </a:endParaRPr>
          </a:p>
        </p:txBody>
      </p:sp>
    </p:spTree>
    <p:extLst>
      <p:ext uri="{BB962C8B-B14F-4D97-AF65-F5344CB8AC3E}">
        <p14:creationId xmlns:p14="http://schemas.microsoft.com/office/powerpoint/2010/main" val="1498973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274320" lvl="0" indent="-274320" algn="justLow">
              <a:spcBef>
                <a:spcPts val="600"/>
              </a:spcBef>
              <a:buClr>
                <a:srgbClr val="FE8637"/>
              </a:buClr>
              <a:buSzPct val="70000"/>
              <a:buFont typeface="Wingdings"/>
              <a:buChar char=""/>
            </a:pPr>
            <a:r>
              <a:rPr lang="ar-SA" b="1" dirty="0" smtClean="0">
                <a:ln w="10541" cmpd="sng">
                  <a:solidFill>
                    <a:srgbClr val="FE8637">
                      <a:shade val="88000"/>
                      <a:satMod val="110000"/>
                    </a:srgbClr>
                  </a:solidFill>
                  <a:prstDash val="solid"/>
                </a:ln>
                <a:gradFill>
                  <a:gsLst>
                    <a:gs pos="0">
                      <a:srgbClr val="FE8637">
                        <a:tint val="40000"/>
                        <a:satMod val="250000"/>
                      </a:srgbClr>
                    </a:gs>
                    <a:gs pos="9000">
                      <a:srgbClr val="FE8637">
                        <a:tint val="52000"/>
                        <a:satMod val="300000"/>
                      </a:srgbClr>
                    </a:gs>
                    <a:gs pos="50000">
                      <a:srgbClr val="FE8637">
                        <a:shade val="20000"/>
                        <a:satMod val="300000"/>
                      </a:srgbClr>
                    </a:gs>
                    <a:gs pos="79000">
                      <a:srgbClr val="FE8637">
                        <a:tint val="52000"/>
                        <a:satMod val="300000"/>
                      </a:srgbClr>
                    </a:gs>
                    <a:gs pos="100000">
                      <a:srgbClr val="FE8637">
                        <a:tint val="40000"/>
                        <a:satMod val="250000"/>
                      </a:srgbClr>
                    </a:gs>
                  </a:gsLst>
                  <a:lin ang="5400000"/>
                </a:gradFill>
                <a:latin typeface="Times New Roman"/>
                <a:ea typeface="Times New Roman"/>
                <a:cs typeface="Simplified Arabic"/>
              </a:rPr>
              <a:t>تحليل المعطيات السكانية: </a:t>
            </a:r>
          </a:p>
          <a:p>
            <a:pPr marL="274320" lvl="0" indent="-274320" algn="justLow">
              <a:spcBef>
                <a:spcPts val="600"/>
              </a:spcBef>
              <a:buClr>
                <a:srgbClr val="FE8637"/>
              </a:buClr>
              <a:buSzPct val="70000"/>
              <a:buFont typeface="Wingdings"/>
              <a:buChar char=""/>
            </a:pPr>
            <a:r>
              <a:rPr lang="ar-SA" b="1" dirty="0" smtClean="0">
                <a:ln w="10541" cmpd="sng">
                  <a:solidFill>
                    <a:srgbClr val="FE8637">
                      <a:shade val="88000"/>
                      <a:satMod val="110000"/>
                    </a:srgbClr>
                  </a:solidFill>
                  <a:prstDash val="solid"/>
                </a:ln>
                <a:gradFill>
                  <a:gsLst>
                    <a:gs pos="0">
                      <a:srgbClr val="FE8637">
                        <a:tint val="40000"/>
                        <a:satMod val="250000"/>
                      </a:srgbClr>
                    </a:gs>
                    <a:gs pos="9000">
                      <a:srgbClr val="FE8637">
                        <a:tint val="52000"/>
                        <a:satMod val="300000"/>
                      </a:srgbClr>
                    </a:gs>
                    <a:gs pos="50000">
                      <a:srgbClr val="FE8637">
                        <a:shade val="20000"/>
                        <a:satMod val="300000"/>
                      </a:srgbClr>
                    </a:gs>
                    <a:gs pos="79000">
                      <a:srgbClr val="FE8637">
                        <a:tint val="52000"/>
                        <a:satMod val="300000"/>
                      </a:srgbClr>
                    </a:gs>
                    <a:gs pos="100000">
                      <a:srgbClr val="FE8637">
                        <a:tint val="40000"/>
                        <a:satMod val="250000"/>
                      </a:srgbClr>
                    </a:gs>
                  </a:gsLst>
                  <a:lin ang="5400000"/>
                </a:gradFill>
                <a:latin typeface="Times New Roman"/>
                <a:ea typeface="Times New Roman"/>
                <a:cs typeface="Simplified Arabic"/>
              </a:rPr>
              <a:t>يذهب </a:t>
            </a:r>
            <a:r>
              <a:rPr lang="ar-SA" b="1" dirty="0">
                <a:ln w="10541" cmpd="sng">
                  <a:solidFill>
                    <a:srgbClr val="FE8637">
                      <a:shade val="88000"/>
                      <a:satMod val="110000"/>
                    </a:srgbClr>
                  </a:solidFill>
                  <a:prstDash val="solid"/>
                </a:ln>
                <a:gradFill>
                  <a:gsLst>
                    <a:gs pos="0">
                      <a:srgbClr val="FE8637">
                        <a:tint val="40000"/>
                        <a:satMod val="250000"/>
                      </a:srgbClr>
                    </a:gs>
                    <a:gs pos="9000">
                      <a:srgbClr val="FE8637">
                        <a:tint val="52000"/>
                        <a:satMod val="300000"/>
                      </a:srgbClr>
                    </a:gs>
                    <a:gs pos="50000">
                      <a:srgbClr val="FE8637">
                        <a:shade val="20000"/>
                        <a:satMod val="300000"/>
                      </a:srgbClr>
                    </a:gs>
                    <a:gs pos="79000">
                      <a:srgbClr val="FE8637">
                        <a:tint val="52000"/>
                        <a:satMod val="300000"/>
                      </a:srgbClr>
                    </a:gs>
                    <a:gs pos="100000">
                      <a:srgbClr val="FE8637">
                        <a:tint val="40000"/>
                        <a:satMod val="250000"/>
                      </a:srgbClr>
                    </a:gs>
                  </a:gsLst>
                  <a:lin ang="5400000"/>
                </a:gradFill>
                <a:latin typeface="Times New Roman"/>
                <a:ea typeface="Times New Roman"/>
                <a:cs typeface="Simplified Arabic"/>
              </a:rPr>
              <a:t>البعض في تحديد معنى التحليل إلى القول بأنه عبارة عن عملية تلخيص كل ما تم جمعه من معطيات أو بيانات أو حقائق </a:t>
            </a:r>
            <a:r>
              <a:rPr lang="ar-SA" b="1" dirty="0" smtClean="0">
                <a:ln w="10541" cmpd="sng">
                  <a:solidFill>
                    <a:srgbClr val="FE8637">
                      <a:shade val="88000"/>
                      <a:satMod val="110000"/>
                    </a:srgbClr>
                  </a:solidFill>
                  <a:prstDash val="solid"/>
                </a:ln>
                <a:gradFill>
                  <a:gsLst>
                    <a:gs pos="0">
                      <a:srgbClr val="FE8637">
                        <a:tint val="40000"/>
                        <a:satMod val="250000"/>
                      </a:srgbClr>
                    </a:gs>
                    <a:gs pos="9000">
                      <a:srgbClr val="FE8637">
                        <a:tint val="52000"/>
                        <a:satMod val="300000"/>
                      </a:srgbClr>
                    </a:gs>
                    <a:gs pos="50000">
                      <a:srgbClr val="FE8637">
                        <a:shade val="20000"/>
                        <a:satMod val="300000"/>
                      </a:srgbClr>
                    </a:gs>
                    <a:gs pos="79000">
                      <a:srgbClr val="FE8637">
                        <a:tint val="52000"/>
                        <a:satMod val="300000"/>
                      </a:srgbClr>
                    </a:gs>
                    <a:gs pos="100000">
                      <a:srgbClr val="FE8637">
                        <a:tint val="40000"/>
                        <a:satMod val="250000"/>
                      </a:srgbClr>
                    </a:gs>
                  </a:gsLst>
                  <a:lin ang="5400000"/>
                </a:gradFill>
                <a:latin typeface="Times New Roman"/>
                <a:ea typeface="Times New Roman"/>
                <a:cs typeface="Simplified Arabic"/>
              </a:rPr>
              <a:t>، </a:t>
            </a:r>
            <a:r>
              <a:rPr lang="ar-SA" b="1" dirty="0">
                <a:ln w="10541" cmpd="sng">
                  <a:solidFill>
                    <a:srgbClr val="FE8637">
                      <a:shade val="88000"/>
                      <a:satMod val="110000"/>
                    </a:srgbClr>
                  </a:solidFill>
                  <a:prstDash val="solid"/>
                </a:ln>
                <a:gradFill>
                  <a:gsLst>
                    <a:gs pos="0">
                      <a:srgbClr val="FE8637">
                        <a:tint val="40000"/>
                        <a:satMod val="250000"/>
                      </a:srgbClr>
                    </a:gs>
                    <a:gs pos="9000">
                      <a:srgbClr val="FE8637">
                        <a:tint val="52000"/>
                        <a:satMod val="300000"/>
                      </a:srgbClr>
                    </a:gs>
                    <a:gs pos="50000">
                      <a:srgbClr val="FE8637">
                        <a:shade val="20000"/>
                        <a:satMod val="300000"/>
                      </a:srgbClr>
                    </a:gs>
                    <a:gs pos="79000">
                      <a:srgbClr val="FE8637">
                        <a:tint val="52000"/>
                        <a:satMod val="300000"/>
                      </a:srgbClr>
                    </a:gs>
                    <a:gs pos="100000">
                      <a:srgbClr val="FE8637">
                        <a:tint val="40000"/>
                        <a:satMod val="250000"/>
                      </a:srgbClr>
                    </a:gs>
                  </a:gsLst>
                  <a:lin ang="5400000"/>
                </a:gradFill>
                <a:latin typeface="Times New Roman"/>
                <a:ea typeface="Times New Roman"/>
                <a:cs typeface="Simplified Arabic"/>
              </a:rPr>
              <a:t>وذلك من خلال تصنيف هذه المعطيات وإيجازها وتجميع شتاتها في صورة نتائج أكثر عمومية من جزئيات المعطيات والبيانات التي تم جمعها </a:t>
            </a:r>
          </a:p>
          <a:p>
            <a:pPr marL="274320" lvl="0" indent="-274320" algn="justLow">
              <a:spcBef>
                <a:spcPts val="600"/>
              </a:spcBef>
              <a:buClr>
                <a:srgbClr val="FE8637"/>
              </a:buClr>
              <a:buSzPct val="70000"/>
              <a:buFont typeface="Wingdings"/>
              <a:buChar char=""/>
            </a:pPr>
            <a:endParaRPr lang="ar-SA" b="1" dirty="0">
              <a:ln w="10541" cmpd="sng">
                <a:solidFill>
                  <a:srgbClr val="FE8637">
                    <a:shade val="88000"/>
                    <a:satMod val="110000"/>
                  </a:srgbClr>
                </a:solidFill>
                <a:prstDash val="solid"/>
              </a:ln>
              <a:gradFill>
                <a:gsLst>
                  <a:gs pos="0">
                    <a:srgbClr val="FE8637">
                      <a:tint val="40000"/>
                      <a:satMod val="250000"/>
                    </a:srgbClr>
                  </a:gs>
                  <a:gs pos="9000">
                    <a:srgbClr val="FE8637">
                      <a:tint val="52000"/>
                      <a:satMod val="300000"/>
                    </a:srgbClr>
                  </a:gs>
                  <a:gs pos="50000">
                    <a:srgbClr val="FE8637">
                      <a:shade val="20000"/>
                      <a:satMod val="300000"/>
                    </a:srgbClr>
                  </a:gs>
                  <a:gs pos="79000">
                    <a:srgbClr val="FE8637">
                      <a:tint val="52000"/>
                      <a:satMod val="300000"/>
                    </a:srgbClr>
                  </a:gs>
                  <a:gs pos="100000">
                    <a:srgbClr val="FE8637">
                      <a:tint val="40000"/>
                      <a:satMod val="250000"/>
                    </a:srgbClr>
                  </a:gs>
                </a:gsLst>
                <a:lin ang="5400000"/>
              </a:gradFill>
              <a:latin typeface="Times New Roman"/>
              <a:ea typeface="Times New Roman"/>
              <a:cs typeface="Simplified Arabic"/>
            </a:endParaRPr>
          </a:p>
          <a:p>
            <a:endParaRPr lang="ar-SA" dirty="0"/>
          </a:p>
        </p:txBody>
      </p:sp>
    </p:spTree>
    <p:extLst>
      <p:ext uri="{BB962C8B-B14F-4D97-AF65-F5344CB8AC3E}">
        <p14:creationId xmlns:p14="http://schemas.microsoft.com/office/powerpoint/2010/main" val="2402303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sz="3600" b="1" dirty="0" smtClean="0">
                <a:ln w="10541" cmpd="sng">
                  <a:solidFill>
                    <a:srgbClr val="F0AD00">
                      <a:shade val="88000"/>
                      <a:satMod val="110000"/>
                    </a:srgbClr>
                  </a:solidFill>
                  <a:prstDash val="solid"/>
                </a:ln>
                <a:gradFill>
                  <a:gsLst>
                    <a:gs pos="0">
                      <a:srgbClr val="F0AD00">
                        <a:tint val="40000"/>
                        <a:satMod val="250000"/>
                      </a:srgbClr>
                    </a:gs>
                    <a:gs pos="9000">
                      <a:srgbClr val="F0AD00">
                        <a:tint val="52000"/>
                        <a:satMod val="300000"/>
                      </a:srgbClr>
                    </a:gs>
                    <a:gs pos="50000">
                      <a:srgbClr val="F0AD00">
                        <a:shade val="20000"/>
                        <a:satMod val="300000"/>
                      </a:srgbClr>
                    </a:gs>
                    <a:gs pos="79000">
                      <a:srgbClr val="F0AD00">
                        <a:tint val="52000"/>
                        <a:satMod val="300000"/>
                      </a:srgbClr>
                    </a:gs>
                    <a:gs pos="100000">
                      <a:srgbClr val="F0AD00">
                        <a:tint val="40000"/>
                        <a:satMod val="250000"/>
                      </a:srgbClr>
                    </a:gs>
                  </a:gsLst>
                  <a:lin ang="5400000"/>
                </a:gradFill>
                <a:latin typeface="Corbel"/>
                <a:cs typeface="Tahoma"/>
              </a:rPr>
              <a:t>الزيادة الطبيعية :</a:t>
            </a:r>
          </a:p>
          <a:p>
            <a:r>
              <a:rPr lang="ar-SA" sz="3600" b="1" dirty="0" smtClean="0">
                <a:ln w="10541" cmpd="sng">
                  <a:solidFill>
                    <a:srgbClr val="F0AD00">
                      <a:shade val="88000"/>
                      <a:satMod val="110000"/>
                    </a:srgbClr>
                  </a:solidFill>
                  <a:prstDash val="solid"/>
                </a:ln>
                <a:gradFill>
                  <a:gsLst>
                    <a:gs pos="0">
                      <a:srgbClr val="F0AD00">
                        <a:tint val="40000"/>
                        <a:satMod val="250000"/>
                      </a:srgbClr>
                    </a:gs>
                    <a:gs pos="9000">
                      <a:srgbClr val="F0AD00">
                        <a:tint val="52000"/>
                        <a:satMod val="300000"/>
                      </a:srgbClr>
                    </a:gs>
                    <a:gs pos="50000">
                      <a:srgbClr val="F0AD00">
                        <a:shade val="20000"/>
                        <a:satMod val="300000"/>
                      </a:srgbClr>
                    </a:gs>
                    <a:gs pos="79000">
                      <a:srgbClr val="F0AD00">
                        <a:tint val="52000"/>
                        <a:satMod val="300000"/>
                      </a:srgbClr>
                    </a:gs>
                    <a:gs pos="100000">
                      <a:srgbClr val="F0AD00">
                        <a:tint val="40000"/>
                        <a:satMod val="250000"/>
                      </a:srgbClr>
                    </a:gs>
                  </a:gsLst>
                  <a:lin ang="5400000"/>
                </a:gradFill>
                <a:latin typeface="Corbel"/>
                <a:cs typeface="Tahoma"/>
              </a:rPr>
              <a:t>الزيادة </a:t>
            </a:r>
            <a:r>
              <a:rPr lang="ar-SA" sz="3600" b="1" dirty="0">
                <a:ln w="10541" cmpd="sng">
                  <a:solidFill>
                    <a:srgbClr val="F0AD00">
                      <a:shade val="88000"/>
                      <a:satMod val="110000"/>
                    </a:srgbClr>
                  </a:solidFill>
                  <a:prstDash val="solid"/>
                </a:ln>
                <a:gradFill>
                  <a:gsLst>
                    <a:gs pos="0">
                      <a:srgbClr val="F0AD00">
                        <a:tint val="40000"/>
                        <a:satMod val="250000"/>
                      </a:srgbClr>
                    </a:gs>
                    <a:gs pos="9000">
                      <a:srgbClr val="F0AD00">
                        <a:tint val="52000"/>
                        <a:satMod val="300000"/>
                      </a:srgbClr>
                    </a:gs>
                    <a:gs pos="50000">
                      <a:srgbClr val="F0AD00">
                        <a:shade val="20000"/>
                        <a:satMod val="300000"/>
                      </a:srgbClr>
                    </a:gs>
                    <a:gs pos="79000">
                      <a:srgbClr val="F0AD00">
                        <a:tint val="52000"/>
                        <a:satMod val="300000"/>
                      </a:srgbClr>
                    </a:gs>
                    <a:gs pos="100000">
                      <a:srgbClr val="F0AD00">
                        <a:tint val="40000"/>
                        <a:satMod val="250000"/>
                      </a:srgbClr>
                    </a:gs>
                  </a:gsLst>
                  <a:lin ang="5400000"/>
                </a:gradFill>
                <a:latin typeface="Corbel"/>
                <a:cs typeface="Tahoma"/>
              </a:rPr>
              <a:t>أو النقصان الناجم عن الفرق بين المواليد والوفيات يسمى بالزيادة </a:t>
            </a:r>
            <a:r>
              <a:rPr lang="ar-SA" sz="3600" b="1" dirty="0" smtClean="0">
                <a:ln w="10541" cmpd="sng">
                  <a:solidFill>
                    <a:srgbClr val="F0AD00">
                      <a:shade val="88000"/>
                      <a:satMod val="110000"/>
                    </a:srgbClr>
                  </a:solidFill>
                  <a:prstDash val="solid"/>
                </a:ln>
                <a:gradFill>
                  <a:gsLst>
                    <a:gs pos="0">
                      <a:srgbClr val="F0AD00">
                        <a:tint val="40000"/>
                        <a:satMod val="250000"/>
                      </a:srgbClr>
                    </a:gs>
                    <a:gs pos="9000">
                      <a:srgbClr val="F0AD00">
                        <a:tint val="52000"/>
                        <a:satMod val="300000"/>
                      </a:srgbClr>
                    </a:gs>
                    <a:gs pos="50000">
                      <a:srgbClr val="F0AD00">
                        <a:shade val="20000"/>
                        <a:satMod val="300000"/>
                      </a:srgbClr>
                    </a:gs>
                    <a:gs pos="79000">
                      <a:srgbClr val="F0AD00">
                        <a:tint val="52000"/>
                        <a:satMod val="300000"/>
                      </a:srgbClr>
                    </a:gs>
                    <a:gs pos="100000">
                      <a:srgbClr val="F0AD00">
                        <a:tint val="40000"/>
                        <a:satMod val="250000"/>
                      </a:srgbClr>
                    </a:gs>
                  </a:gsLst>
                  <a:lin ang="5400000"/>
                </a:gradFill>
                <a:latin typeface="Corbel"/>
                <a:cs typeface="Tahoma"/>
              </a:rPr>
              <a:t>الطبيعية</a:t>
            </a:r>
          </a:p>
          <a:p>
            <a:r>
              <a:rPr lang="ar-SA" sz="3600" b="1" dirty="0" smtClean="0">
                <a:ln w="10541" cmpd="sng">
                  <a:solidFill>
                    <a:srgbClr val="F0AD00">
                      <a:shade val="88000"/>
                      <a:satMod val="110000"/>
                    </a:srgbClr>
                  </a:solidFill>
                  <a:prstDash val="solid"/>
                </a:ln>
                <a:gradFill>
                  <a:gsLst>
                    <a:gs pos="0">
                      <a:srgbClr val="F0AD00">
                        <a:tint val="40000"/>
                        <a:satMod val="250000"/>
                      </a:srgbClr>
                    </a:gs>
                    <a:gs pos="9000">
                      <a:srgbClr val="F0AD00">
                        <a:tint val="52000"/>
                        <a:satMod val="300000"/>
                      </a:srgbClr>
                    </a:gs>
                    <a:gs pos="50000">
                      <a:srgbClr val="F0AD00">
                        <a:shade val="20000"/>
                        <a:satMod val="300000"/>
                      </a:srgbClr>
                    </a:gs>
                    <a:gs pos="79000">
                      <a:srgbClr val="F0AD00">
                        <a:tint val="52000"/>
                        <a:satMod val="300000"/>
                      </a:srgbClr>
                    </a:gs>
                    <a:gs pos="100000">
                      <a:srgbClr val="F0AD00">
                        <a:tint val="40000"/>
                        <a:satMod val="250000"/>
                      </a:srgbClr>
                    </a:gs>
                  </a:gsLst>
                  <a:lin ang="5400000"/>
                </a:gradFill>
                <a:latin typeface="Corbel"/>
                <a:cs typeface="Tahoma"/>
              </a:rPr>
              <a:t>الزيادة غير الطبيعية :</a:t>
            </a:r>
          </a:p>
          <a:p>
            <a:pPr marL="438912" lvl="0" indent="-320040">
              <a:spcBef>
                <a:spcPts val="0"/>
              </a:spcBef>
              <a:buClr>
                <a:srgbClr val="F0AD00"/>
              </a:buClr>
              <a:buSzPct val="80000"/>
              <a:buFont typeface="Wingdings" pitchFamily="2" charset="2"/>
              <a:buChar char="ü"/>
            </a:pPr>
            <a:r>
              <a:rPr lang="ar-SA" b="1" dirty="0">
                <a:ln w="11430"/>
                <a:gradFill>
                  <a:gsLst>
                    <a:gs pos="0">
                      <a:srgbClr val="60B5CC">
                        <a:tint val="70000"/>
                        <a:satMod val="245000"/>
                      </a:srgbClr>
                    </a:gs>
                    <a:gs pos="75000">
                      <a:srgbClr val="60B5CC">
                        <a:tint val="90000"/>
                        <a:shade val="60000"/>
                        <a:satMod val="240000"/>
                      </a:srgbClr>
                    </a:gs>
                    <a:gs pos="100000">
                      <a:srgbClr val="60B5CC">
                        <a:tint val="100000"/>
                        <a:shade val="50000"/>
                        <a:satMod val="240000"/>
                      </a:srgbClr>
                    </a:gs>
                  </a:gsLst>
                  <a:lin ang="5400000"/>
                </a:gradFill>
                <a:effectLst>
                  <a:outerShdw blurRad="50800" dist="39000" dir="5460000" algn="tl">
                    <a:srgbClr val="000000">
                      <a:alpha val="38000"/>
                    </a:srgbClr>
                  </a:outerShdw>
                </a:effectLst>
                <a:latin typeface="Corbel"/>
                <a:cs typeface="Tahoma"/>
              </a:rPr>
              <a:t>الزيادة غير الطبيعية =عدد الوافدين-عدد النازحين</a:t>
            </a:r>
            <a:r>
              <a:rPr lang="ar-SA" b="1" dirty="0" smtClean="0">
                <a:ln w="11430"/>
                <a:gradFill>
                  <a:gsLst>
                    <a:gs pos="0">
                      <a:srgbClr val="60B5CC">
                        <a:tint val="70000"/>
                        <a:satMod val="245000"/>
                      </a:srgbClr>
                    </a:gs>
                    <a:gs pos="75000">
                      <a:srgbClr val="60B5CC">
                        <a:tint val="90000"/>
                        <a:shade val="60000"/>
                        <a:satMod val="240000"/>
                      </a:srgbClr>
                    </a:gs>
                    <a:gs pos="100000">
                      <a:srgbClr val="60B5CC">
                        <a:tint val="100000"/>
                        <a:shade val="50000"/>
                        <a:satMod val="240000"/>
                      </a:srgbClr>
                    </a:gs>
                  </a:gsLst>
                  <a:lin ang="5400000"/>
                </a:gradFill>
                <a:effectLst>
                  <a:outerShdw blurRad="50800" dist="39000" dir="5460000" algn="tl">
                    <a:srgbClr val="000000">
                      <a:alpha val="38000"/>
                    </a:srgbClr>
                  </a:outerShdw>
                </a:effectLst>
                <a:latin typeface="Corbel"/>
                <a:cs typeface="Tahoma"/>
              </a:rPr>
              <a:t>.</a:t>
            </a:r>
            <a:endParaRPr lang="ar-SA" b="1" dirty="0">
              <a:ln w="11430"/>
              <a:gradFill>
                <a:gsLst>
                  <a:gs pos="0">
                    <a:srgbClr val="60B5CC">
                      <a:tint val="70000"/>
                      <a:satMod val="245000"/>
                    </a:srgbClr>
                  </a:gs>
                  <a:gs pos="75000">
                    <a:srgbClr val="60B5CC">
                      <a:tint val="90000"/>
                      <a:shade val="60000"/>
                      <a:satMod val="240000"/>
                    </a:srgbClr>
                  </a:gs>
                  <a:gs pos="100000">
                    <a:srgbClr val="60B5CC">
                      <a:tint val="100000"/>
                      <a:shade val="50000"/>
                      <a:satMod val="240000"/>
                    </a:srgbClr>
                  </a:gs>
                </a:gsLst>
                <a:lin ang="5400000"/>
              </a:gradFill>
              <a:effectLst>
                <a:outerShdw blurRad="50800" dist="39000" dir="5460000" algn="tl">
                  <a:srgbClr val="000000">
                    <a:alpha val="38000"/>
                  </a:srgbClr>
                </a:outerShdw>
              </a:effectLst>
              <a:latin typeface="Corbel"/>
              <a:cs typeface="Tahoma"/>
            </a:endParaRPr>
          </a:p>
          <a:p>
            <a:pPr marL="438912" lvl="0" indent="-320040">
              <a:spcBef>
                <a:spcPts val="0"/>
              </a:spcBef>
              <a:buClr>
                <a:srgbClr val="F0AD00"/>
              </a:buClr>
              <a:buSzPct val="80000"/>
              <a:buFont typeface="Wingdings" pitchFamily="2" charset="2"/>
              <a:buChar char="ü"/>
            </a:pPr>
            <a:r>
              <a:rPr lang="ar-SA" b="1" dirty="0">
                <a:ln w="11430"/>
                <a:gradFill>
                  <a:gsLst>
                    <a:gs pos="0">
                      <a:srgbClr val="60B5CC">
                        <a:tint val="70000"/>
                        <a:satMod val="245000"/>
                      </a:srgbClr>
                    </a:gs>
                    <a:gs pos="75000">
                      <a:srgbClr val="60B5CC">
                        <a:tint val="90000"/>
                        <a:shade val="60000"/>
                        <a:satMod val="240000"/>
                      </a:srgbClr>
                    </a:gs>
                    <a:gs pos="100000">
                      <a:srgbClr val="60B5CC">
                        <a:tint val="100000"/>
                        <a:shade val="50000"/>
                        <a:satMod val="240000"/>
                      </a:srgbClr>
                    </a:gs>
                  </a:gsLst>
                  <a:lin ang="5400000"/>
                </a:gradFill>
                <a:effectLst>
                  <a:outerShdw blurRad="50800" dist="39000" dir="5460000" algn="tl">
                    <a:srgbClr val="000000">
                      <a:alpha val="38000"/>
                    </a:srgbClr>
                  </a:outerShdw>
                </a:effectLst>
                <a:latin typeface="Corbel"/>
                <a:cs typeface="Tahoma"/>
              </a:rPr>
              <a:t>تسمى ايضاً صافي الهجرة </a:t>
            </a:r>
          </a:p>
          <a:p>
            <a:endParaRPr lang="ar-SA" sz="3600" b="1" dirty="0" smtClean="0">
              <a:ln w="10541" cmpd="sng">
                <a:solidFill>
                  <a:srgbClr val="F0AD00">
                    <a:shade val="88000"/>
                    <a:satMod val="110000"/>
                  </a:srgbClr>
                </a:solidFill>
                <a:prstDash val="solid"/>
              </a:ln>
              <a:gradFill>
                <a:gsLst>
                  <a:gs pos="0">
                    <a:srgbClr val="F0AD00">
                      <a:tint val="40000"/>
                      <a:satMod val="250000"/>
                    </a:srgbClr>
                  </a:gs>
                  <a:gs pos="9000">
                    <a:srgbClr val="F0AD00">
                      <a:tint val="52000"/>
                      <a:satMod val="300000"/>
                    </a:srgbClr>
                  </a:gs>
                  <a:gs pos="50000">
                    <a:srgbClr val="F0AD00">
                      <a:shade val="20000"/>
                      <a:satMod val="300000"/>
                    </a:srgbClr>
                  </a:gs>
                  <a:gs pos="79000">
                    <a:srgbClr val="F0AD00">
                      <a:tint val="52000"/>
                      <a:satMod val="300000"/>
                    </a:srgbClr>
                  </a:gs>
                  <a:gs pos="100000">
                    <a:srgbClr val="F0AD00">
                      <a:tint val="40000"/>
                      <a:satMod val="250000"/>
                    </a:srgbClr>
                  </a:gs>
                </a:gsLst>
                <a:lin ang="5400000"/>
              </a:gradFill>
              <a:latin typeface="Corbel"/>
              <a:cs typeface="Tahoma"/>
            </a:endParaRPr>
          </a:p>
          <a:p>
            <a:endParaRPr lang="ar-SA" sz="3600" dirty="0"/>
          </a:p>
        </p:txBody>
      </p:sp>
    </p:spTree>
    <p:extLst>
      <p:ext uri="{BB962C8B-B14F-4D97-AF65-F5344CB8AC3E}">
        <p14:creationId xmlns:p14="http://schemas.microsoft.com/office/powerpoint/2010/main" val="2517793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438912" lvl="0" indent="-320040">
              <a:spcBef>
                <a:spcPts val="0"/>
              </a:spcBef>
              <a:buClr>
                <a:srgbClr val="F0AD00"/>
              </a:buClr>
              <a:buSzPct val="80000"/>
              <a:buFont typeface="Wingdings 2"/>
              <a:buChar char=""/>
            </a:pPr>
            <a:r>
              <a:rPr lang="ar-SA" b="1" dirty="0" smtClean="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الخصوبة : </a:t>
            </a:r>
          </a:p>
          <a:p>
            <a:pPr marL="438912" lvl="0" indent="-320040">
              <a:spcBef>
                <a:spcPts val="0"/>
              </a:spcBef>
              <a:buClr>
                <a:srgbClr val="F0AD00"/>
              </a:buClr>
              <a:buSzPct val="80000"/>
              <a:buFont typeface="Wingdings 2"/>
              <a:buChar char=""/>
            </a:pPr>
            <a:r>
              <a:rPr lang="ar-SA" b="1" dirty="0" smtClean="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يفرق </a:t>
            </a: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دارسو  السكان  بين الخصوبة (الإنجاب او  النسل )وبين القدرة البيولوجية على الإنجاب او الخصوبة الحيوية .</a:t>
            </a:r>
          </a:p>
          <a:p>
            <a:pPr marL="438912" lvl="0" indent="-320040">
              <a:spcBef>
                <a:spcPts val="0"/>
              </a:spcBef>
              <a:buClr>
                <a:srgbClr val="F0AD00"/>
              </a:buClr>
              <a:buSzPct val="80000"/>
              <a:buFont typeface="Wingdings 2"/>
              <a:buChar char=""/>
            </a:pP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الخصوبة هي ظاهرة الإنجاب .</a:t>
            </a:r>
          </a:p>
          <a:p>
            <a:pPr marL="438912" lvl="0" indent="-320040">
              <a:spcBef>
                <a:spcPts val="0"/>
              </a:spcBef>
              <a:buClr>
                <a:srgbClr val="F0AD00"/>
              </a:buClr>
              <a:buSzPct val="80000"/>
              <a:buFont typeface="Wingdings 2"/>
              <a:buChar char=""/>
            </a:pP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اما الخصوبة الحيوية هي القدرة على الحمل </a:t>
            </a:r>
            <a:endParaRPr lang="en-US"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endParaRPr>
          </a:p>
        </p:txBody>
      </p:sp>
    </p:spTree>
    <p:extLst>
      <p:ext uri="{BB962C8B-B14F-4D97-AF65-F5344CB8AC3E}">
        <p14:creationId xmlns:p14="http://schemas.microsoft.com/office/powerpoint/2010/main" val="2605771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marL="438912" lvl="0" indent="-320040">
              <a:spcBef>
                <a:spcPts val="0"/>
              </a:spcBef>
              <a:buClr>
                <a:srgbClr val="F0AD00"/>
              </a:buClr>
              <a:buSzPct val="80000"/>
              <a:buFont typeface="Wingdings 2"/>
              <a:buChar char=""/>
            </a:pPr>
            <a:r>
              <a:rPr lang="ar-SA" b="1" cap="all" dirty="0">
                <a:ln w="9000" cmpd="sng">
                  <a:solidFill>
                    <a:srgbClr val="6BB76D">
                      <a:shade val="50000"/>
                      <a:satMod val="120000"/>
                    </a:srgbClr>
                  </a:solidFill>
                  <a:prstDash val="solid"/>
                </a:ln>
                <a:gradFill>
                  <a:gsLst>
                    <a:gs pos="0">
                      <a:srgbClr val="6BB76D">
                        <a:shade val="20000"/>
                        <a:satMod val="245000"/>
                      </a:srgbClr>
                    </a:gs>
                    <a:gs pos="43000">
                      <a:srgbClr val="6BB76D">
                        <a:satMod val="255000"/>
                      </a:srgbClr>
                    </a:gs>
                    <a:gs pos="48000">
                      <a:srgbClr val="6BB76D">
                        <a:shade val="85000"/>
                        <a:satMod val="255000"/>
                      </a:srgbClr>
                    </a:gs>
                    <a:gs pos="100000">
                      <a:srgbClr val="6BB76D">
                        <a:shade val="20000"/>
                        <a:satMod val="245000"/>
                      </a:srgbClr>
                    </a:gs>
                  </a:gsLst>
                  <a:lin ang="5400000"/>
                </a:gradFill>
                <a:effectLst>
                  <a:reflection blurRad="12700" stA="28000" endPos="45000" dist="1000" dir="5400000" sy="-100000" algn="bl" rotWithShape="0"/>
                </a:effectLst>
                <a:latin typeface="Corbel"/>
                <a:cs typeface="Tahoma"/>
              </a:rPr>
              <a:t>الخصوبة الحيوية :هي المرأة غير العقيمة (القدرة البيولوجية على الإنجاب) سواء أنجبت أو لم تتزوج </a:t>
            </a:r>
            <a:r>
              <a:rPr lang="ar-SA" b="1" cap="all" dirty="0" err="1" smtClean="0">
                <a:ln w="9000" cmpd="sng">
                  <a:solidFill>
                    <a:srgbClr val="6BB76D">
                      <a:shade val="50000"/>
                      <a:satMod val="120000"/>
                    </a:srgbClr>
                  </a:solidFill>
                  <a:prstDash val="solid"/>
                </a:ln>
                <a:gradFill>
                  <a:gsLst>
                    <a:gs pos="0">
                      <a:srgbClr val="6BB76D">
                        <a:shade val="20000"/>
                        <a:satMod val="245000"/>
                      </a:srgbClr>
                    </a:gs>
                    <a:gs pos="43000">
                      <a:srgbClr val="6BB76D">
                        <a:satMod val="255000"/>
                      </a:srgbClr>
                    </a:gs>
                    <a:gs pos="48000">
                      <a:srgbClr val="6BB76D">
                        <a:shade val="85000"/>
                        <a:satMod val="255000"/>
                      </a:srgbClr>
                    </a:gs>
                    <a:gs pos="100000">
                      <a:srgbClr val="6BB76D">
                        <a:shade val="20000"/>
                        <a:satMod val="245000"/>
                      </a:srgbClr>
                    </a:gs>
                  </a:gsLst>
                  <a:lin ang="5400000"/>
                </a:gradFill>
                <a:effectLst>
                  <a:reflection blurRad="12700" stA="28000" endPos="45000" dist="1000" dir="5400000" sy="-100000" algn="bl" rotWithShape="0"/>
                </a:effectLst>
                <a:latin typeface="Corbel"/>
                <a:cs typeface="Tahoma"/>
              </a:rPr>
              <a:t>اوتجهض</a:t>
            </a:r>
            <a:r>
              <a:rPr lang="ar-SA" b="1" cap="all" dirty="0" smtClean="0">
                <a:ln w="9000" cmpd="sng">
                  <a:solidFill>
                    <a:srgbClr val="6BB76D">
                      <a:shade val="50000"/>
                      <a:satMod val="120000"/>
                    </a:srgbClr>
                  </a:solidFill>
                  <a:prstDash val="solid"/>
                </a:ln>
                <a:gradFill>
                  <a:gsLst>
                    <a:gs pos="0">
                      <a:srgbClr val="6BB76D">
                        <a:shade val="20000"/>
                        <a:satMod val="245000"/>
                      </a:srgbClr>
                    </a:gs>
                    <a:gs pos="43000">
                      <a:srgbClr val="6BB76D">
                        <a:satMod val="255000"/>
                      </a:srgbClr>
                    </a:gs>
                    <a:gs pos="48000">
                      <a:srgbClr val="6BB76D">
                        <a:shade val="85000"/>
                        <a:satMod val="255000"/>
                      </a:srgbClr>
                    </a:gs>
                    <a:gs pos="100000">
                      <a:srgbClr val="6BB76D">
                        <a:shade val="20000"/>
                        <a:satMod val="245000"/>
                      </a:srgbClr>
                    </a:gs>
                  </a:gsLst>
                  <a:lin ang="5400000"/>
                </a:gradFill>
                <a:effectLst>
                  <a:reflection blurRad="12700" stA="28000" endPos="45000" dist="1000" dir="5400000" sy="-100000" algn="bl" rotWithShape="0"/>
                </a:effectLst>
                <a:latin typeface="Corbel"/>
                <a:cs typeface="Tahoma"/>
              </a:rPr>
              <a:t> </a:t>
            </a:r>
            <a:r>
              <a:rPr lang="ar-SA" b="1" cap="all" dirty="0">
                <a:ln w="9000" cmpd="sng">
                  <a:solidFill>
                    <a:srgbClr val="6BB76D">
                      <a:shade val="50000"/>
                      <a:satMod val="120000"/>
                    </a:srgbClr>
                  </a:solidFill>
                  <a:prstDash val="solid"/>
                </a:ln>
                <a:gradFill>
                  <a:gsLst>
                    <a:gs pos="0">
                      <a:srgbClr val="6BB76D">
                        <a:shade val="20000"/>
                        <a:satMod val="245000"/>
                      </a:srgbClr>
                    </a:gs>
                    <a:gs pos="43000">
                      <a:srgbClr val="6BB76D">
                        <a:satMod val="255000"/>
                      </a:srgbClr>
                    </a:gs>
                    <a:gs pos="48000">
                      <a:srgbClr val="6BB76D">
                        <a:shade val="85000"/>
                        <a:satMod val="255000"/>
                      </a:srgbClr>
                    </a:gs>
                    <a:gs pos="100000">
                      <a:srgbClr val="6BB76D">
                        <a:shade val="20000"/>
                        <a:satMod val="245000"/>
                      </a:srgbClr>
                    </a:gs>
                  </a:gsLst>
                  <a:lin ang="5400000"/>
                </a:gradFill>
                <a:effectLst>
                  <a:reflection blurRad="12700" stA="28000" endPos="45000" dist="1000" dir="5400000" sy="-100000" algn="bl" rotWithShape="0"/>
                </a:effectLst>
                <a:latin typeface="Corbel"/>
                <a:cs typeface="Tahoma"/>
              </a:rPr>
              <a:t>.</a:t>
            </a:r>
          </a:p>
          <a:p>
            <a:pPr marL="438912" lvl="0" indent="-320040">
              <a:spcBef>
                <a:spcPts val="0"/>
              </a:spcBef>
              <a:buClr>
                <a:srgbClr val="F0AD00"/>
              </a:buClr>
              <a:buSzPct val="80000"/>
              <a:buFont typeface="Wingdings 2"/>
              <a:buChar char=""/>
            </a:pP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الخصوبة :هي عدد الأطفال الذين أنجبتهم المرأة خلال فترة خصوبتها . </a:t>
            </a:r>
            <a:endParaRPr lang="ar-SA" b="1" dirty="0" smtClean="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endParaRPr>
          </a:p>
          <a:p>
            <a:pPr marL="438912" lvl="0" indent="-320040">
              <a:spcBef>
                <a:spcPts val="0"/>
              </a:spcBef>
              <a:buClr>
                <a:srgbClr val="F0AD00"/>
              </a:buClr>
              <a:buSzPct val="80000"/>
              <a:buFont typeface="Wingdings 2"/>
              <a:buChar char=""/>
            </a:pPr>
            <a:endParaRPr lang="en-US"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endParaRPr>
          </a:p>
        </p:txBody>
      </p:sp>
    </p:spTree>
    <p:extLst>
      <p:ext uri="{BB962C8B-B14F-4D97-AF65-F5344CB8AC3E}">
        <p14:creationId xmlns:p14="http://schemas.microsoft.com/office/powerpoint/2010/main" val="3081115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20000"/>
          </a:bodyPr>
          <a:lstStyle/>
          <a:p>
            <a:pPr marL="438912" lvl="0" indent="-320040">
              <a:spcBef>
                <a:spcPts val="0"/>
              </a:spcBef>
              <a:buClr>
                <a:srgbClr val="F0AD00"/>
              </a:buClr>
              <a:buSzPct val="80000"/>
              <a:buFont typeface="Wingdings" pitchFamily="2" charset="2"/>
              <a:buChar char="Ø"/>
            </a:pPr>
            <a:r>
              <a:rPr lang="ar-SA" b="1" dirty="0" smtClean="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معدل المواليد الخام </a:t>
            </a:r>
          </a:p>
          <a:p>
            <a:pPr marL="438912" lvl="0" indent="-320040">
              <a:spcBef>
                <a:spcPts val="0"/>
              </a:spcBef>
              <a:buClr>
                <a:srgbClr val="F0AD00"/>
              </a:buClr>
              <a:buSzPct val="80000"/>
              <a:buFont typeface="Wingdings" pitchFamily="2" charset="2"/>
              <a:buChar char="Ø"/>
            </a:pPr>
            <a:r>
              <a:rPr lang="ar-SA" b="1" dirty="0" smtClean="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معدل </a:t>
            </a: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المواليد الخام لا يحتاج للكثير من البيانات لكن لا يعبر بصورة صادقة عن الخصوبة لأنه ينسب الاطفال لكل السكان بغض النظر عن مشاركتهم في وجود هؤلاء </a:t>
            </a:r>
            <a:r>
              <a:rPr lang="ar-SA" b="1" dirty="0" smtClean="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الاطفال</a:t>
            </a:r>
          </a:p>
          <a:p>
            <a:pPr marL="438912" lvl="0" indent="-320040">
              <a:spcBef>
                <a:spcPts val="0"/>
              </a:spcBef>
              <a:buClr>
                <a:srgbClr val="F0AD00"/>
              </a:buClr>
              <a:buSzPct val="80000"/>
              <a:buFont typeface="Wingdings" pitchFamily="2" charset="2"/>
              <a:buChar char="Ø"/>
            </a:pPr>
            <a:r>
              <a:rPr lang="ar-SA" b="1" dirty="0" smtClean="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 </a:t>
            </a: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نسبة الخصوبة </a:t>
            </a:r>
            <a:endParaRPr lang="ar-SA" b="1" dirty="0" smtClean="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endParaRPr>
          </a:p>
          <a:p>
            <a:pPr marL="438912" lvl="0" indent="-320040">
              <a:spcBef>
                <a:spcPts val="0"/>
              </a:spcBef>
              <a:buClr>
                <a:srgbClr val="F0AD00"/>
              </a:buClr>
              <a:buSzPct val="80000"/>
              <a:buFont typeface="Wingdings" pitchFamily="2" charset="2"/>
              <a:buChar char="Ø"/>
            </a:pPr>
            <a:r>
              <a:rPr lang="ar-SA" b="1" dirty="0" smtClean="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تحتاج </a:t>
            </a: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لبيانات دقيقة توضح عدد المواليد وعدد النساء في سن الخصوبة ،لكنه ايضاً ينسب الاطفال لكل النساء في هذه السن وتختلف خصوبة المرأة باختلاف العمر </a:t>
            </a:r>
          </a:p>
          <a:p>
            <a:pPr marL="438912" lvl="0" indent="-320040">
              <a:spcBef>
                <a:spcPts val="0"/>
              </a:spcBef>
              <a:buClr>
                <a:srgbClr val="F0AD00"/>
              </a:buClr>
              <a:buSzPct val="80000"/>
              <a:buFont typeface="Wingdings" pitchFamily="2" charset="2"/>
              <a:buChar char="Ø"/>
            </a:pPr>
            <a:endPar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endParaRPr>
          </a:p>
          <a:p>
            <a:endParaRPr lang="ar-SA" dirty="0"/>
          </a:p>
        </p:txBody>
      </p:sp>
    </p:spTree>
    <p:extLst>
      <p:ext uri="{BB962C8B-B14F-4D97-AF65-F5344CB8AC3E}">
        <p14:creationId xmlns:p14="http://schemas.microsoft.com/office/powerpoint/2010/main" val="820194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438912" lvl="0" indent="-320040">
              <a:spcBef>
                <a:spcPts val="0"/>
              </a:spcBef>
              <a:buClr>
                <a:srgbClr val="F0AD00"/>
              </a:buClr>
              <a:buSzPct val="80000"/>
              <a:buFont typeface="Wingdings 2"/>
              <a:buChar char=""/>
            </a:pP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المعدلات  الخاصة دائماً دقيقة </a:t>
            </a:r>
          </a:p>
          <a:p>
            <a:pPr marL="438912" lvl="0" indent="-320040">
              <a:spcBef>
                <a:spcPts val="0"/>
              </a:spcBef>
              <a:buClr>
                <a:srgbClr val="F0AD00"/>
              </a:buClr>
              <a:buSzPct val="80000"/>
              <a:buFont typeface="Wingdings" pitchFamily="2" charset="2"/>
              <a:buChar char="Ø"/>
            </a:pP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معدل المواليد العمري النوعي  ينسب الاطفال لنساء في سن معين على عدد النساء في تلك السن </a:t>
            </a:r>
          </a:p>
          <a:p>
            <a:pPr marL="438912" lvl="0" indent="-320040">
              <a:spcBef>
                <a:spcPts val="0"/>
              </a:spcBef>
              <a:buClr>
                <a:srgbClr val="F0AD00"/>
              </a:buClr>
              <a:buSzPct val="80000"/>
              <a:buFont typeface="Wingdings" pitchFamily="2" charset="2"/>
              <a:buChar char="Ø"/>
            </a:pP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ويفيد هذا المعدل في حساب معدل الخصوبة الكلية </a:t>
            </a:r>
          </a:p>
        </p:txBody>
      </p:sp>
    </p:spTree>
    <p:extLst>
      <p:ext uri="{BB962C8B-B14F-4D97-AF65-F5344CB8AC3E}">
        <p14:creationId xmlns:p14="http://schemas.microsoft.com/office/powerpoint/2010/main" val="4802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438912" lvl="0" indent="-320040">
              <a:spcBef>
                <a:spcPts val="0"/>
              </a:spcBef>
              <a:buClr>
                <a:srgbClr val="F0AD00"/>
              </a:buClr>
              <a:buSzPct val="80000"/>
              <a:buFont typeface="Wingdings" pitchFamily="2" charset="2"/>
              <a:buChar char="Ø"/>
            </a:pPr>
            <a:r>
              <a:rPr lang="ar-SA" b="1" dirty="0" smtClean="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الموارد  الطبيعية :</a:t>
            </a:r>
          </a:p>
          <a:p>
            <a:pPr marL="438912" lvl="0" indent="-320040">
              <a:spcBef>
                <a:spcPts val="0"/>
              </a:spcBef>
              <a:buClr>
                <a:srgbClr val="F0AD00"/>
              </a:buClr>
              <a:buSzPct val="80000"/>
              <a:buFont typeface="Wingdings" pitchFamily="2" charset="2"/>
              <a:buChar char="Ø"/>
            </a:pPr>
            <a:r>
              <a:rPr lang="ar-SA" b="1" dirty="0" smtClean="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المورد </a:t>
            </a: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هو المادة او الخاصية الطبيعية للموقع الجغرافي التي يمكن أن تستغل لإشباع حاجة السكان </a:t>
            </a:r>
          </a:p>
          <a:p>
            <a:pPr marL="438912" lvl="0" indent="-320040">
              <a:spcBef>
                <a:spcPts val="0"/>
              </a:spcBef>
              <a:buClr>
                <a:srgbClr val="F0AD00"/>
              </a:buClr>
              <a:buSzPct val="80000"/>
              <a:buFont typeface="Wingdings" pitchFamily="2" charset="2"/>
              <a:buChar char="Ø"/>
            </a:pPr>
            <a:r>
              <a:rPr lang="ar-SA"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ويشمل المعادن والتربة والثروة النباتية والحيوانية وغيرها من المزايا الاخرى </a:t>
            </a:r>
            <a:endPar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endParaRPr>
          </a:p>
        </p:txBody>
      </p:sp>
    </p:spTree>
    <p:extLst>
      <p:ext uri="{BB962C8B-B14F-4D97-AF65-F5344CB8AC3E}">
        <p14:creationId xmlns:p14="http://schemas.microsoft.com/office/powerpoint/2010/main" val="2978249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20000"/>
          </a:bodyPr>
          <a:lstStyle/>
          <a:p>
            <a:pPr marL="438912" lvl="0" indent="-320040">
              <a:spcBef>
                <a:spcPts val="0"/>
              </a:spcBef>
              <a:buClr>
                <a:srgbClr val="F0AD00"/>
              </a:buClr>
              <a:buSzPct val="80000"/>
              <a:buFont typeface="Wingdings" pitchFamily="2" charset="2"/>
              <a:buChar char="q"/>
            </a:pPr>
            <a:r>
              <a:rPr lang="ar-SA" b="1" cap="all" dirty="0" smtClean="0">
                <a:ln w="9000" cmpd="sng">
                  <a:solidFill>
                    <a:srgbClr val="6BB76D">
                      <a:shade val="50000"/>
                      <a:satMod val="120000"/>
                    </a:srgbClr>
                  </a:solidFill>
                  <a:prstDash val="solid"/>
                </a:ln>
                <a:gradFill>
                  <a:gsLst>
                    <a:gs pos="0">
                      <a:srgbClr val="6BB76D">
                        <a:shade val="20000"/>
                        <a:satMod val="245000"/>
                      </a:srgbClr>
                    </a:gs>
                    <a:gs pos="43000">
                      <a:srgbClr val="6BB76D">
                        <a:satMod val="255000"/>
                      </a:srgbClr>
                    </a:gs>
                    <a:gs pos="48000">
                      <a:srgbClr val="6BB76D">
                        <a:shade val="85000"/>
                        <a:satMod val="255000"/>
                      </a:srgbClr>
                    </a:gs>
                    <a:gs pos="100000">
                      <a:srgbClr val="6BB76D">
                        <a:shade val="20000"/>
                        <a:satMod val="245000"/>
                      </a:srgbClr>
                    </a:gs>
                  </a:gsLst>
                  <a:lin ang="5400000"/>
                </a:gradFill>
                <a:effectLst>
                  <a:reflection blurRad="12700" stA="28000" endPos="45000" dist="1000" dir="5400000" sy="-100000" algn="bl" rotWithShape="0"/>
                </a:effectLst>
                <a:latin typeface="Corbel"/>
                <a:cs typeface="Tahoma"/>
              </a:rPr>
              <a:t>التنمية :</a:t>
            </a:r>
          </a:p>
          <a:p>
            <a:pPr marL="438912" lvl="0" indent="-320040">
              <a:spcBef>
                <a:spcPts val="0"/>
              </a:spcBef>
              <a:buClr>
                <a:srgbClr val="F0AD00"/>
              </a:buClr>
              <a:buSzPct val="80000"/>
              <a:buFont typeface="Wingdings" pitchFamily="2" charset="2"/>
              <a:buChar char="q"/>
            </a:pPr>
            <a:r>
              <a:rPr lang="ar-SA" b="1" cap="all" dirty="0" smtClean="0">
                <a:ln w="9000" cmpd="sng">
                  <a:solidFill>
                    <a:srgbClr val="6BB76D">
                      <a:shade val="50000"/>
                      <a:satMod val="120000"/>
                    </a:srgbClr>
                  </a:solidFill>
                  <a:prstDash val="solid"/>
                </a:ln>
                <a:gradFill>
                  <a:gsLst>
                    <a:gs pos="0">
                      <a:srgbClr val="6BB76D">
                        <a:shade val="20000"/>
                        <a:satMod val="245000"/>
                      </a:srgbClr>
                    </a:gs>
                    <a:gs pos="43000">
                      <a:srgbClr val="6BB76D">
                        <a:satMod val="255000"/>
                      </a:srgbClr>
                    </a:gs>
                    <a:gs pos="48000">
                      <a:srgbClr val="6BB76D">
                        <a:shade val="85000"/>
                        <a:satMod val="255000"/>
                      </a:srgbClr>
                    </a:gs>
                    <a:gs pos="100000">
                      <a:srgbClr val="6BB76D">
                        <a:shade val="20000"/>
                        <a:satMod val="245000"/>
                      </a:srgbClr>
                    </a:gs>
                  </a:gsLst>
                  <a:lin ang="5400000"/>
                </a:gradFill>
                <a:effectLst>
                  <a:reflection blurRad="12700" stA="28000" endPos="45000" dist="1000" dir="5400000" sy="-100000" algn="bl" rotWithShape="0"/>
                </a:effectLst>
                <a:latin typeface="Corbel"/>
                <a:cs typeface="Tahoma"/>
              </a:rPr>
              <a:t>التنمية </a:t>
            </a:r>
            <a:r>
              <a:rPr lang="ar-SA" b="1" cap="all" dirty="0">
                <a:ln w="9000" cmpd="sng">
                  <a:solidFill>
                    <a:srgbClr val="6BB76D">
                      <a:shade val="50000"/>
                      <a:satMod val="120000"/>
                    </a:srgbClr>
                  </a:solidFill>
                  <a:prstDash val="solid"/>
                </a:ln>
                <a:gradFill>
                  <a:gsLst>
                    <a:gs pos="0">
                      <a:srgbClr val="6BB76D">
                        <a:shade val="20000"/>
                        <a:satMod val="245000"/>
                      </a:srgbClr>
                    </a:gs>
                    <a:gs pos="43000">
                      <a:srgbClr val="6BB76D">
                        <a:satMod val="255000"/>
                      </a:srgbClr>
                    </a:gs>
                    <a:gs pos="48000">
                      <a:srgbClr val="6BB76D">
                        <a:shade val="85000"/>
                        <a:satMod val="255000"/>
                      </a:srgbClr>
                    </a:gs>
                    <a:gs pos="100000">
                      <a:srgbClr val="6BB76D">
                        <a:shade val="20000"/>
                        <a:satMod val="245000"/>
                      </a:srgbClr>
                    </a:gs>
                  </a:gsLst>
                  <a:lin ang="5400000"/>
                </a:gradFill>
                <a:effectLst>
                  <a:reflection blurRad="12700" stA="28000" endPos="45000" dist="1000" dir="5400000" sy="-100000" algn="bl" rotWithShape="0"/>
                </a:effectLst>
                <a:latin typeface="Corbel"/>
                <a:cs typeface="Tahoma"/>
              </a:rPr>
              <a:t>مفهوم واسع له دلالات </a:t>
            </a:r>
            <a:r>
              <a:rPr lang="ar-SA" b="1" cap="all" dirty="0" err="1">
                <a:ln w="9000" cmpd="sng">
                  <a:solidFill>
                    <a:srgbClr val="6BB76D">
                      <a:shade val="50000"/>
                      <a:satMod val="120000"/>
                    </a:srgbClr>
                  </a:solidFill>
                  <a:prstDash val="solid"/>
                </a:ln>
                <a:gradFill>
                  <a:gsLst>
                    <a:gs pos="0">
                      <a:srgbClr val="6BB76D">
                        <a:shade val="20000"/>
                        <a:satMod val="245000"/>
                      </a:srgbClr>
                    </a:gs>
                    <a:gs pos="43000">
                      <a:srgbClr val="6BB76D">
                        <a:satMod val="255000"/>
                      </a:srgbClr>
                    </a:gs>
                    <a:gs pos="48000">
                      <a:srgbClr val="6BB76D">
                        <a:shade val="85000"/>
                        <a:satMod val="255000"/>
                      </a:srgbClr>
                    </a:gs>
                    <a:gs pos="100000">
                      <a:srgbClr val="6BB76D">
                        <a:shade val="20000"/>
                        <a:satMod val="245000"/>
                      </a:srgbClr>
                    </a:gs>
                  </a:gsLst>
                  <a:lin ang="5400000"/>
                </a:gradFill>
                <a:effectLst>
                  <a:reflection blurRad="12700" stA="28000" endPos="45000" dist="1000" dir="5400000" sy="-100000" algn="bl" rotWithShape="0"/>
                </a:effectLst>
                <a:latin typeface="Corbel"/>
                <a:cs typeface="Tahoma"/>
              </a:rPr>
              <a:t>متعدده</a:t>
            </a:r>
            <a:r>
              <a:rPr lang="ar-SA" b="1" cap="all" dirty="0">
                <a:ln w="9000" cmpd="sng">
                  <a:solidFill>
                    <a:srgbClr val="6BB76D">
                      <a:shade val="50000"/>
                      <a:satMod val="120000"/>
                    </a:srgbClr>
                  </a:solidFill>
                  <a:prstDash val="solid"/>
                </a:ln>
                <a:gradFill>
                  <a:gsLst>
                    <a:gs pos="0">
                      <a:srgbClr val="6BB76D">
                        <a:shade val="20000"/>
                        <a:satMod val="245000"/>
                      </a:srgbClr>
                    </a:gs>
                    <a:gs pos="43000">
                      <a:srgbClr val="6BB76D">
                        <a:satMod val="255000"/>
                      </a:srgbClr>
                    </a:gs>
                    <a:gs pos="48000">
                      <a:srgbClr val="6BB76D">
                        <a:shade val="85000"/>
                        <a:satMod val="255000"/>
                      </a:srgbClr>
                    </a:gs>
                    <a:gs pos="100000">
                      <a:srgbClr val="6BB76D">
                        <a:shade val="20000"/>
                        <a:satMod val="245000"/>
                      </a:srgbClr>
                    </a:gs>
                  </a:gsLst>
                  <a:lin ang="5400000"/>
                </a:gradFill>
                <a:effectLst>
                  <a:reflection blurRad="12700" stA="28000" endPos="45000" dist="1000" dir="5400000" sy="-100000" algn="bl" rotWithShape="0"/>
                </a:effectLst>
                <a:latin typeface="Corbel"/>
                <a:cs typeface="Tahoma"/>
              </a:rPr>
              <a:t> لذلك يصعب قياس هذا المفهوم من خلال مؤشر او مقياس واحد </a:t>
            </a:r>
          </a:p>
          <a:p>
            <a:pPr marL="438912" lvl="0" indent="-320040">
              <a:spcBef>
                <a:spcPts val="0"/>
              </a:spcBef>
              <a:buClr>
                <a:srgbClr val="F0AD00"/>
              </a:buClr>
              <a:buSzPct val="80000"/>
              <a:buFont typeface="Wingdings" pitchFamily="2" charset="2"/>
              <a:buChar char="q"/>
            </a:pPr>
            <a:r>
              <a:rPr lang="ar-SA" b="1" dirty="0">
                <a:ln w="18000">
                  <a:solidFill>
                    <a:srgbClr val="60B5CC">
                      <a:satMod val="140000"/>
                    </a:srgbClr>
                  </a:solidFill>
                  <a:prstDash val="solid"/>
                  <a:miter lim="800000"/>
                </a:ln>
                <a:noFill/>
                <a:effectLst>
                  <a:outerShdw blurRad="25500" dist="23000" dir="7020000" algn="tl">
                    <a:srgbClr val="000000">
                      <a:alpha val="50000"/>
                    </a:srgbClr>
                  </a:outerShdw>
                </a:effectLst>
                <a:latin typeface="Corbel"/>
                <a:cs typeface="Tahoma"/>
              </a:rPr>
              <a:t>تتعدد تعريفات التنمية لكن يمكن أن نقول انها :-</a:t>
            </a:r>
            <a:endParaRPr lang="en-US" b="1" dirty="0">
              <a:ln w="18000">
                <a:solidFill>
                  <a:srgbClr val="60B5CC">
                    <a:satMod val="140000"/>
                  </a:srgbClr>
                </a:solidFill>
                <a:prstDash val="solid"/>
                <a:miter lim="800000"/>
              </a:ln>
              <a:noFill/>
              <a:effectLst>
                <a:outerShdw blurRad="25500" dist="23000" dir="7020000" algn="tl">
                  <a:srgbClr val="000000">
                    <a:alpha val="50000"/>
                  </a:srgbClr>
                </a:outerShdw>
              </a:effectLst>
              <a:latin typeface="Corbel"/>
            </a:endParaRPr>
          </a:p>
          <a:p>
            <a:pPr marL="438912" lvl="0" indent="-320040">
              <a:spcBef>
                <a:spcPts val="0"/>
              </a:spcBef>
              <a:buClr>
                <a:srgbClr val="F0AD00"/>
              </a:buClr>
              <a:buSzPct val="80000"/>
              <a:buFont typeface="Wingdings" pitchFamily="2" charset="2"/>
              <a:buChar char="q"/>
            </a:pP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تغيير مقصود ومخطط له ،يؤدي الى توسع اقتصادي ونمو في الدخل القومي </a:t>
            </a:r>
            <a:r>
              <a:rPr lang="ar-SA" b="1" dirty="0" smtClean="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يواكب </a:t>
            </a: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تحسن في دخل الفرد وتلبية </a:t>
            </a:r>
            <a:r>
              <a:rPr lang="ar-SA" b="1" dirty="0" smtClean="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لاحتياجاته </a:t>
            </a: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الضرورية، ومن ثم الوصول الى اعلى مستوى ممكن من المعيشة والرفاهية </a:t>
            </a:r>
            <a:endParaRPr lang="en-US"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endParaRPr>
          </a:p>
          <a:p>
            <a:endParaRPr lang="ar-SA" dirty="0"/>
          </a:p>
        </p:txBody>
      </p:sp>
    </p:spTree>
    <p:extLst>
      <p:ext uri="{BB962C8B-B14F-4D97-AF65-F5344CB8AC3E}">
        <p14:creationId xmlns:p14="http://schemas.microsoft.com/office/powerpoint/2010/main" val="4040954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bodyPr>
          <a:lstStyle/>
          <a:p>
            <a:pPr marL="438912" lvl="0" indent="-320040">
              <a:spcBef>
                <a:spcPts val="0"/>
              </a:spcBef>
              <a:buClr>
                <a:srgbClr val="F0AD00"/>
              </a:buClr>
              <a:buSzPct val="80000"/>
              <a:buFont typeface="Courier New" pitchFamily="49" charset="0"/>
              <a:buChar char="o"/>
            </a:pPr>
            <a:r>
              <a:rPr lang="ar-SA" b="1" cap="all" dirty="0" smtClean="0">
                <a:ln w="9000" cmpd="sng">
                  <a:solidFill>
                    <a:srgbClr val="6BB76D">
                      <a:shade val="50000"/>
                      <a:satMod val="120000"/>
                    </a:srgbClr>
                  </a:solidFill>
                  <a:prstDash val="solid"/>
                </a:ln>
                <a:gradFill>
                  <a:gsLst>
                    <a:gs pos="0">
                      <a:srgbClr val="6BB76D">
                        <a:shade val="20000"/>
                        <a:satMod val="245000"/>
                      </a:srgbClr>
                    </a:gs>
                    <a:gs pos="43000">
                      <a:srgbClr val="6BB76D">
                        <a:satMod val="255000"/>
                      </a:srgbClr>
                    </a:gs>
                    <a:gs pos="48000">
                      <a:srgbClr val="6BB76D">
                        <a:shade val="85000"/>
                        <a:satMod val="255000"/>
                      </a:srgbClr>
                    </a:gs>
                    <a:gs pos="100000">
                      <a:srgbClr val="6BB76D">
                        <a:shade val="20000"/>
                        <a:satMod val="245000"/>
                      </a:srgbClr>
                    </a:gs>
                  </a:gsLst>
                  <a:lin ang="5400000"/>
                </a:gradFill>
                <a:effectLst>
                  <a:reflection blurRad="12700" stA="28000" endPos="45000" dist="1000" dir="5400000" sy="-100000" algn="bl" rotWithShape="0"/>
                </a:effectLst>
                <a:latin typeface="Corbel"/>
                <a:cs typeface="Tahoma"/>
              </a:rPr>
              <a:t>مفهوم التنمية البشرية :</a:t>
            </a:r>
          </a:p>
          <a:p>
            <a:pPr marL="438912" lvl="0" indent="-320040">
              <a:spcBef>
                <a:spcPts val="0"/>
              </a:spcBef>
              <a:buClr>
                <a:srgbClr val="F0AD00"/>
              </a:buClr>
              <a:buSzPct val="80000"/>
              <a:buFont typeface="Courier New" pitchFamily="49" charset="0"/>
              <a:buChar char="o"/>
            </a:pPr>
            <a:r>
              <a:rPr lang="ar-SA" b="1" cap="all" dirty="0" smtClean="0">
                <a:ln w="9000" cmpd="sng">
                  <a:solidFill>
                    <a:srgbClr val="6BB76D">
                      <a:shade val="50000"/>
                      <a:satMod val="120000"/>
                    </a:srgbClr>
                  </a:solidFill>
                  <a:prstDash val="solid"/>
                </a:ln>
                <a:gradFill>
                  <a:gsLst>
                    <a:gs pos="0">
                      <a:srgbClr val="6BB76D">
                        <a:shade val="20000"/>
                        <a:satMod val="245000"/>
                      </a:srgbClr>
                    </a:gs>
                    <a:gs pos="43000">
                      <a:srgbClr val="6BB76D">
                        <a:satMod val="255000"/>
                      </a:srgbClr>
                    </a:gs>
                    <a:gs pos="48000">
                      <a:srgbClr val="6BB76D">
                        <a:shade val="85000"/>
                        <a:satMod val="255000"/>
                      </a:srgbClr>
                    </a:gs>
                    <a:gs pos="100000">
                      <a:srgbClr val="6BB76D">
                        <a:shade val="20000"/>
                        <a:satMod val="245000"/>
                      </a:srgbClr>
                    </a:gs>
                  </a:gsLst>
                  <a:lin ang="5400000"/>
                </a:gradFill>
                <a:effectLst>
                  <a:reflection blurRad="12700" stA="28000" endPos="45000" dist="1000" dir="5400000" sy="-100000" algn="bl" rotWithShape="0"/>
                </a:effectLst>
                <a:latin typeface="Corbel"/>
                <a:cs typeface="Tahoma"/>
              </a:rPr>
              <a:t>يعنى </a:t>
            </a:r>
            <a:r>
              <a:rPr lang="ar-SA" b="1" cap="all" dirty="0">
                <a:ln w="9000" cmpd="sng">
                  <a:solidFill>
                    <a:srgbClr val="6BB76D">
                      <a:shade val="50000"/>
                      <a:satMod val="120000"/>
                    </a:srgbClr>
                  </a:solidFill>
                  <a:prstDash val="solid"/>
                </a:ln>
                <a:gradFill>
                  <a:gsLst>
                    <a:gs pos="0">
                      <a:srgbClr val="6BB76D">
                        <a:shade val="20000"/>
                        <a:satMod val="245000"/>
                      </a:srgbClr>
                    </a:gs>
                    <a:gs pos="43000">
                      <a:srgbClr val="6BB76D">
                        <a:satMod val="255000"/>
                      </a:srgbClr>
                    </a:gs>
                    <a:gs pos="48000">
                      <a:srgbClr val="6BB76D">
                        <a:shade val="85000"/>
                        <a:satMod val="255000"/>
                      </a:srgbClr>
                    </a:gs>
                    <a:gs pos="100000">
                      <a:srgbClr val="6BB76D">
                        <a:shade val="20000"/>
                        <a:satMod val="245000"/>
                      </a:srgbClr>
                    </a:gs>
                  </a:gsLst>
                  <a:lin ang="5400000"/>
                </a:gradFill>
                <a:effectLst>
                  <a:reflection blurRad="12700" stA="28000" endPos="45000" dist="1000" dir="5400000" sy="-100000" algn="bl" rotWithShape="0"/>
                </a:effectLst>
                <a:latin typeface="Corbel"/>
                <a:cs typeface="Tahoma"/>
              </a:rPr>
              <a:t>مفهوم التنمية البشرية في تقرير الأمم المتحدة :-</a:t>
            </a:r>
          </a:p>
          <a:p>
            <a:pPr marL="438912" lvl="0" indent="-320040">
              <a:spcBef>
                <a:spcPts val="0"/>
              </a:spcBef>
              <a:buClr>
                <a:srgbClr val="F0AD00"/>
              </a:buClr>
              <a:buSzPct val="80000"/>
              <a:buNone/>
            </a:pPr>
            <a:r>
              <a:rPr lang="ar-SA" b="1" dirty="0">
                <a:ln w="18000">
                  <a:solidFill>
                    <a:srgbClr val="60B5CC">
                      <a:satMod val="140000"/>
                    </a:srgbClr>
                  </a:solidFill>
                  <a:prstDash val="solid"/>
                  <a:miter lim="800000"/>
                </a:ln>
                <a:solidFill>
                  <a:srgbClr val="C00000"/>
                </a:solidFill>
                <a:effectLst>
                  <a:outerShdw blurRad="25500" dist="23000" dir="7020000" algn="tl">
                    <a:srgbClr val="000000">
                      <a:alpha val="50000"/>
                    </a:srgbClr>
                  </a:outerShdw>
                </a:effectLst>
                <a:latin typeface="Corbel"/>
                <a:cs typeface="Tahoma"/>
              </a:rPr>
              <a:t>عملية توسيع الخيارات المتاحة امام الناس </a:t>
            </a:r>
            <a:endParaRPr lang="en-US" b="1" dirty="0">
              <a:ln w="18000">
                <a:solidFill>
                  <a:srgbClr val="60B5CC">
                    <a:satMod val="140000"/>
                  </a:srgbClr>
                </a:solidFill>
                <a:prstDash val="solid"/>
                <a:miter lim="800000"/>
              </a:ln>
              <a:solidFill>
                <a:srgbClr val="C00000"/>
              </a:solidFill>
              <a:effectLst>
                <a:outerShdw blurRad="25500" dist="23000" dir="7020000" algn="tl">
                  <a:srgbClr val="000000">
                    <a:alpha val="50000"/>
                  </a:srgbClr>
                </a:outerShdw>
              </a:effectLst>
              <a:latin typeface="Corbel"/>
            </a:endParaRPr>
          </a:p>
          <a:p>
            <a:pPr marL="438912" lvl="0" indent="-320040">
              <a:spcBef>
                <a:spcPts val="0"/>
              </a:spcBef>
              <a:buClr>
                <a:srgbClr val="F0AD00"/>
              </a:buClr>
              <a:buSzPct val="80000"/>
              <a:buFont typeface="Courier New" pitchFamily="49" charset="0"/>
              <a:buChar char="o"/>
            </a:pPr>
            <a:r>
              <a:rPr lang="ar-SA" b="1" dirty="0" smtClean="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التنمية المستدامة:</a:t>
            </a:r>
          </a:p>
          <a:p>
            <a:pPr marL="438912" lvl="0" indent="-320040">
              <a:spcBef>
                <a:spcPts val="0"/>
              </a:spcBef>
              <a:buClr>
                <a:srgbClr val="F0AD00"/>
              </a:buClr>
              <a:buSzPct val="80000"/>
              <a:buFont typeface="Courier New" pitchFamily="49" charset="0"/>
              <a:buChar char="o"/>
            </a:pPr>
            <a:r>
              <a:rPr lang="ar-SA" b="1" dirty="0" smtClean="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هو </a:t>
            </a: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السعي الى التنمية التي من خلالها يتم تحقيق التوازن بين النمو الاقتصادي والمحافظة على البيئة والموارد </a:t>
            </a:r>
          </a:p>
          <a:p>
            <a:pPr marL="438912" lvl="0" indent="-320040">
              <a:spcBef>
                <a:spcPts val="0"/>
              </a:spcBef>
              <a:buClr>
                <a:srgbClr val="F0AD00"/>
              </a:buClr>
              <a:buSzPct val="80000"/>
              <a:buNone/>
            </a:pPr>
            <a:r>
              <a:rPr lang="ar-SA"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   بما يحقق حاجات الجيل الحالي دون التضحية بمصالح الاجيال القادمة وحاجاتهم </a:t>
            </a:r>
            <a:endPar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endParaRPr>
          </a:p>
          <a:p>
            <a:endParaRPr lang="ar-SA" dirty="0"/>
          </a:p>
        </p:txBody>
      </p:sp>
    </p:spTree>
    <p:extLst>
      <p:ext uri="{BB962C8B-B14F-4D97-AF65-F5344CB8AC3E}">
        <p14:creationId xmlns:p14="http://schemas.microsoft.com/office/powerpoint/2010/main" val="3695229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438912" lvl="0" indent="-320040">
              <a:spcBef>
                <a:spcPts val="0"/>
              </a:spcBef>
              <a:buClr>
                <a:srgbClr val="F0AD00"/>
              </a:buClr>
              <a:buSzPct val="80000"/>
              <a:buFont typeface="Wingdings" pitchFamily="2" charset="2"/>
              <a:buChar char="§"/>
            </a:pPr>
            <a:r>
              <a:rPr lang="ar-SA"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الحجم الامثل للسكان والقدرة الاستيعابية :</a:t>
            </a:r>
          </a:p>
          <a:p>
            <a:pPr marL="438912" lvl="0" indent="-320040">
              <a:spcBef>
                <a:spcPts val="0"/>
              </a:spcBef>
              <a:buClr>
                <a:srgbClr val="F0AD00"/>
              </a:buClr>
              <a:buSzPct val="80000"/>
              <a:buFont typeface="Wingdings" pitchFamily="2" charset="2"/>
              <a:buChar char="§"/>
            </a:pPr>
            <a:r>
              <a:rPr lang="ar-SA"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يصعب </a:t>
            </a:r>
            <a:r>
              <a:rPr lang="ar-SA"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تعريف القدرة الاستيعابية </a:t>
            </a:r>
            <a:r>
              <a:rPr lang="ar-SA"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للأرض </a:t>
            </a:r>
            <a:r>
              <a:rPr lang="ar-SA"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وتحديدها </a:t>
            </a:r>
            <a:r>
              <a:rPr lang="ar-SA"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بالأرقام </a:t>
            </a:r>
            <a:endParaRPr lang="ar-SA"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endParaRPr>
          </a:p>
          <a:p>
            <a:pPr marL="438912" lvl="0" indent="-320040">
              <a:spcBef>
                <a:spcPts val="0"/>
              </a:spcBef>
              <a:buClr>
                <a:srgbClr val="F0AD00"/>
              </a:buClr>
              <a:buSzPct val="80000"/>
              <a:buFont typeface="Wingdings" pitchFamily="2" charset="2"/>
              <a:buChar char="§"/>
            </a:pP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لكن لا خلاف حول حقيقة وجود عدد مناسب من السكان </a:t>
            </a:r>
          </a:p>
          <a:p>
            <a:pPr marL="438912" lvl="0" indent="-320040">
              <a:spcBef>
                <a:spcPts val="0"/>
              </a:spcBef>
              <a:buClr>
                <a:srgbClr val="F0AD00"/>
              </a:buClr>
              <a:buSzPct val="80000"/>
              <a:buFont typeface="Wingdings" pitchFamily="2" charset="2"/>
              <a:buChar char="§"/>
            </a:pPr>
            <a:r>
              <a:rPr lang="ar-SA" b="1" dirty="0">
                <a:ln w="31550" cmpd="sng">
                  <a:gradFill>
                    <a:gsLst>
                      <a:gs pos="70000">
                        <a:srgbClr val="C64847">
                          <a:shade val="50000"/>
                          <a:satMod val="190000"/>
                        </a:srgbClr>
                      </a:gs>
                      <a:gs pos="0">
                        <a:srgbClr val="C64847">
                          <a:tint val="77000"/>
                          <a:satMod val="180000"/>
                        </a:srgbClr>
                      </a:gs>
                    </a:gsLst>
                    <a:lin ang="5400000"/>
                  </a:gradFill>
                  <a:prstDash val="solid"/>
                </a:ln>
                <a:solidFill>
                  <a:srgbClr val="C64847">
                    <a:tint val="15000"/>
                    <a:satMod val="200000"/>
                  </a:srgbClr>
                </a:solidFill>
                <a:effectLst>
                  <a:outerShdw blurRad="50800" dist="40000" dir="5400000" algn="tl" rotWithShape="0">
                    <a:srgbClr val="000000">
                      <a:shade val="5000"/>
                      <a:satMod val="120000"/>
                      <a:alpha val="33000"/>
                    </a:srgbClr>
                  </a:outerShdw>
                </a:effectLst>
                <a:latin typeface="Corbel"/>
                <a:cs typeface="Tahoma"/>
              </a:rPr>
              <a:t>يقع هذا العدد بين الحد الادنى والحد الاقصى للسكان الذي يمكن أن تستوعبه  دولة معينة </a:t>
            </a:r>
            <a:endParaRPr lang="en-US" b="1" dirty="0">
              <a:ln w="31550" cmpd="sng">
                <a:gradFill>
                  <a:gsLst>
                    <a:gs pos="70000">
                      <a:srgbClr val="C64847">
                        <a:shade val="50000"/>
                        <a:satMod val="190000"/>
                      </a:srgbClr>
                    </a:gs>
                    <a:gs pos="0">
                      <a:srgbClr val="C64847">
                        <a:tint val="77000"/>
                        <a:satMod val="180000"/>
                      </a:srgbClr>
                    </a:gs>
                  </a:gsLst>
                  <a:lin ang="5400000"/>
                </a:gradFill>
                <a:prstDash val="solid"/>
              </a:ln>
              <a:solidFill>
                <a:srgbClr val="C64847">
                  <a:tint val="15000"/>
                  <a:satMod val="200000"/>
                </a:srgbClr>
              </a:solidFill>
              <a:effectLst>
                <a:outerShdw blurRad="50800" dist="40000" dir="5400000" algn="tl" rotWithShape="0">
                  <a:srgbClr val="000000">
                    <a:shade val="5000"/>
                    <a:satMod val="120000"/>
                    <a:alpha val="33000"/>
                  </a:srgbClr>
                </a:outerShdw>
              </a:effectLst>
              <a:latin typeface="Corbel"/>
            </a:endParaRPr>
          </a:p>
          <a:p>
            <a:endParaRPr lang="ar-SA" dirty="0"/>
          </a:p>
        </p:txBody>
      </p:sp>
    </p:spTree>
    <p:extLst>
      <p:ext uri="{BB962C8B-B14F-4D97-AF65-F5344CB8AC3E}">
        <p14:creationId xmlns:p14="http://schemas.microsoft.com/office/powerpoint/2010/main" val="17629502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a:bodyPr>
          <a:lstStyle/>
          <a:p>
            <a:pPr marL="438912" lvl="0" indent="-320040">
              <a:spcBef>
                <a:spcPts val="0"/>
              </a:spcBef>
              <a:buClr>
                <a:srgbClr val="F0AD00"/>
              </a:buClr>
              <a:buSzPct val="80000"/>
              <a:buFont typeface="Wingdings" pitchFamily="2" charset="2"/>
              <a:buChar char="Ø"/>
            </a:pPr>
            <a:r>
              <a:rPr lang="ar-SA" sz="3700" b="1" cap="all" dirty="0" smtClean="0">
                <a:ln w="9000" cmpd="sng">
                  <a:solidFill>
                    <a:srgbClr val="6BB76D">
                      <a:shade val="50000"/>
                      <a:satMod val="120000"/>
                    </a:srgbClr>
                  </a:solidFill>
                  <a:prstDash val="solid"/>
                </a:ln>
                <a:gradFill>
                  <a:gsLst>
                    <a:gs pos="0">
                      <a:srgbClr val="6BB76D">
                        <a:shade val="20000"/>
                        <a:satMod val="245000"/>
                      </a:srgbClr>
                    </a:gs>
                    <a:gs pos="43000">
                      <a:srgbClr val="6BB76D">
                        <a:satMod val="255000"/>
                      </a:srgbClr>
                    </a:gs>
                    <a:gs pos="48000">
                      <a:srgbClr val="6BB76D">
                        <a:shade val="85000"/>
                        <a:satMod val="255000"/>
                      </a:srgbClr>
                    </a:gs>
                    <a:gs pos="100000">
                      <a:srgbClr val="6BB76D">
                        <a:shade val="20000"/>
                        <a:satMod val="245000"/>
                      </a:srgbClr>
                    </a:gs>
                  </a:gsLst>
                  <a:lin ang="5400000"/>
                </a:gradFill>
                <a:effectLst>
                  <a:reflection blurRad="12700" stA="28000" endPos="45000" dist="1000" dir="5400000" sy="-100000" algn="bl" rotWithShape="0"/>
                </a:effectLst>
                <a:latin typeface="Corbel"/>
                <a:cs typeface="Tahoma"/>
              </a:rPr>
              <a:t>الحجم الامثل :</a:t>
            </a:r>
          </a:p>
          <a:p>
            <a:pPr marL="438912" lvl="0" indent="-320040">
              <a:spcBef>
                <a:spcPts val="0"/>
              </a:spcBef>
              <a:buClr>
                <a:srgbClr val="F0AD00"/>
              </a:buClr>
              <a:buSzPct val="80000"/>
              <a:buFont typeface="Wingdings" pitchFamily="2" charset="2"/>
              <a:buChar char="Ø"/>
            </a:pPr>
            <a:r>
              <a:rPr lang="ar-SA" sz="3700" b="1" cap="all" dirty="0" smtClean="0">
                <a:ln w="9000" cmpd="sng">
                  <a:solidFill>
                    <a:srgbClr val="6BB76D">
                      <a:shade val="50000"/>
                      <a:satMod val="120000"/>
                    </a:srgbClr>
                  </a:solidFill>
                  <a:prstDash val="solid"/>
                </a:ln>
                <a:gradFill>
                  <a:gsLst>
                    <a:gs pos="0">
                      <a:srgbClr val="6BB76D">
                        <a:shade val="20000"/>
                        <a:satMod val="245000"/>
                      </a:srgbClr>
                    </a:gs>
                    <a:gs pos="43000">
                      <a:srgbClr val="6BB76D">
                        <a:satMod val="255000"/>
                      </a:srgbClr>
                    </a:gs>
                    <a:gs pos="48000">
                      <a:srgbClr val="6BB76D">
                        <a:shade val="85000"/>
                        <a:satMod val="255000"/>
                      </a:srgbClr>
                    </a:gs>
                    <a:gs pos="100000">
                      <a:srgbClr val="6BB76D">
                        <a:shade val="20000"/>
                        <a:satMod val="245000"/>
                      </a:srgbClr>
                    </a:gs>
                  </a:gsLst>
                  <a:lin ang="5400000"/>
                </a:gradFill>
                <a:effectLst>
                  <a:reflection blurRad="12700" stA="28000" endPos="45000" dist="1000" dir="5400000" sy="-100000" algn="bl" rotWithShape="0"/>
                </a:effectLst>
                <a:latin typeface="Corbel"/>
                <a:cs typeface="Tahoma"/>
              </a:rPr>
              <a:t>يقصد </a:t>
            </a:r>
            <a:r>
              <a:rPr lang="ar-SA" sz="3700" b="1" cap="all" dirty="0">
                <a:ln w="9000" cmpd="sng">
                  <a:solidFill>
                    <a:srgbClr val="6BB76D">
                      <a:shade val="50000"/>
                      <a:satMod val="120000"/>
                    </a:srgbClr>
                  </a:solidFill>
                  <a:prstDash val="solid"/>
                </a:ln>
                <a:gradFill>
                  <a:gsLst>
                    <a:gs pos="0">
                      <a:srgbClr val="6BB76D">
                        <a:shade val="20000"/>
                        <a:satMod val="245000"/>
                      </a:srgbClr>
                    </a:gs>
                    <a:gs pos="43000">
                      <a:srgbClr val="6BB76D">
                        <a:satMod val="255000"/>
                      </a:srgbClr>
                    </a:gs>
                    <a:gs pos="48000">
                      <a:srgbClr val="6BB76D">
                        <a:shade val="85000"/>
                        <a:satMod val="255000"/>
                      </a:srgbClr>
                    </a:gs>
                    <a:gs pos="100000">
                      <a:srgbClr val="6BB76D">
                        <a:shade val="20000"/>
                        <a:satMod val="245000"/>
                      </a:srgbClr>
                    </a:gs>
                  </a:gsLst>
                  <a:lin ang="5400000"/>
                </a:gradFill>
                <a:effectLst>
                  <a:reflection blurRad="12700" stA="28000" endPos="45000" dist="1000" dir="5400000" sy="-100000" algn="bl" rotWithShape="0"/>
                </a:effectLst>
                <a:latin typeface="Corbel"/>
                <a:cs typeface="Tahoma"/>
              </a:rPr>
              <a:t>به وجود حالة من التناسب بين السكان والموارد بحيث يتم استغلال الموارد المتاحة أفضل استغلال </a:t>
            </a:r>
          </a:p>
          <a:p>
            <a:pPr marL="438912" lvl="0" indent="-320040">
              <a:spcBef>
                <a:spcPts val="0"/>
              </a:spcBef>
              <a:buClr>
                <a:srgbClr val="F0AD00"/>
              </a:buClr>
              <a:buSzPct val="80000"/>
              <a:buFont typeface="Wingdings" pitchFamily="2" charset="2"/>
              <a:buChar char="Ø"/>
            </a:pPr>
            <a:r>
              <a:rPr lang="ar-SA" sz="3700"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يرتبط </a:t>
            </a:r>
            <a:r>
              <a:rPr lang="ar-SA" sz="3700" b="1" dirty="0" smtClean="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الاستغلال </a:t>
            </a:r>
            <a:r>
              <a:rPr lang="ar-SA" sz="3700"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الأمثل بعدة عوامل :-</a:t>
            </a:r>
          </a:p>
          <a:p>
            <a:pPr marL="438912" lvl="0" indent="-320040">
              <a:spcBef>
                <a:spcPts val="0"/>
              </a:spcBef>
              <a:buClr>
                <a:srgbClr val="F0AD00"/>
              </a:buClr>
              <a:buSzPct val="80000"/>
              <a:buFont typeface="Wingdings 2"/>
              <a:buChar char=""/>
            </a:pPr>
            <a:r>
              <a:rPr lang="ar-SA" sz="37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مدى توفر الموارد وتنوعها </a:t>
            </a:r>
          </a:p>
          <a:p>
            <a:pPr marL="438912" lvl="0" indent="-320040">
              <a:spcBef>
                <a:spcPts val="0"/>
              </a:spcBef>
              <a:buClr>
                <a:srgbClr val="F0AD00"/>
              </a:buClr>
              <a:buSzPct val="80000"/>
              <a:buFont typeface="Wingdings 2"/>
              <a:buChar char=""/>
            </a:pPr>
            <a:r>
              <a:rPr lang="ar-SA" sz="3700" b="1" dirty="0">
                <a:ln w="31550" cmpd="sng">
                  <a:gradFill>
                    <a:gsLst>
                      <a:gs pos="70000">
                        <a:srgbClr val="C64847">
                          <a:shade val="50000"/>
                          <a:satMod val="190000"/>
                        </a:srgbClr>
                      </a:gs>
                      <a:gs pos="0">
                        <a:srgbClr val="C64847">
                          <a:tint val="77000"/>
                          <a:satMod val="180000"/>
                        </a:srgbClr>
                      </a:gs>
                    </a:gsLst>
                    <a:lin ang="5400000"/>
                  </a:gradFill>
                  <a:prstDash val="solid"/>
                </a:ln>
                <a:solidFill>
                  <a:srgbClr val="C64847">
                    <a:tint val="15000"/>
                    <a:satMod val="200000"/>
                  </a:srgbClr>
                </a:solidFill>
                <a:effectLst>
                  <a:outerShdw blurRad="50800" dist="40000" dir="5400000" algn="tl" rotWithShape="0">
                    <a:srgbClr val="000000">
                      <a:shade val="5000"/>
                      <a:satMod val="120000"/>
                      <a:alpha val="33000"/>
                    </a:srgbClr>
                  </a:outerShdw>
                </a:effectLst>
                <a:latin typeface="Corbel"/>
                <a:cs typeface="Tahoma"/>
              </a:rPr>
              <a:t>المستوى التقني المتوفر </a:t>
            </a:r>
            <a:r>
              <a:rPr lang="ar-SA" sz="3700" b="1" dirty="0" smtClean="0">
                <a:ln w="31550" cmpd="sng">
                  <a:gradFill>
                    <a:gsLst>
                      <a:gs pos="70000">
                        <a:srgbClr val="C64847">
                          <a:shade val="50000"/>
                          <a:satMod val="190000"/>
                        </a:srgbClr>
                      </a:gs>
                      <a:gs pos="0">
                        <a:srgbClr val="C64847">
                          <a:tint val="77000"/>
                          <a:satMod val="180000"/>
                        </a:srgbClr>
                      </a:gs>
                    </a:gsLst>
                    <a:lin ang="5400000"/>
                  </a:gradFill>
                  <a:prstDash val="solid"/>
                </a:ln>
                <a:solidFill>
                  <a:srgbClr val="C64847">
                    <a:tint val="15000"/>
                    <a:satMod val="200000"/>
                  </a:srgbClr>
                </a:solidFill>
                <a:effectLst>
                  <a:outerShdw blurRad="50800" dist="40000" dir="5400000" algn="tl" rotWithShape="0">
                    <a:srgbClr val="000000">
                      <a:shade val="5000"/>
                      <a:satMod val="120000"/>
                      <a:alpha val="33000"/>
                    </a:srgbClr>
                  </a:outerShdw>
                </a:effectLst>
                <a:latin typeface="Corbel"/>
                <a:cs typeface="Tahoma"/>
              </a:rPr>
              <a:t>لاستغلالها </a:t>
            </a:r>
            <a:endParaRPr lang="en-US" sz="3700" b="1" dirty="0">
              <a:ln w="31550" cmpd="sng">
                <a:gradFill>
                  <a:gsLst>
                    <a:gs pos="70000">
                      <a:srgbClr val="C64847">
                        <a:shade val="50000"/>
                        <a:satMod val="190000"/>
                      </a:srgbClr>
                    </a:gs>
                    <a:gs pos="0">
                      <a:srgbClr val="C64847">
                        <a:tint val="77000"/>
                        <a:satMod val="180000"/>
                      </a:srgbClr>
                    </a:gs>
                  </a:gsLst>
                  <a:lin ang="5400000"/>
                </a:gradFill>
                <a:prstDash val="solid"/>
              </a:ln>
              <a:solidFill>
                <a:srgbClr val="C64847">
                  <a:tint val="15000"/>
                  <a:satMod val="200000"/>
                </a:srgbClr>
              </a:solidFill>
              <a:effectLst>
                <a:outerShdw blurRad="50800" dist="40000" dir="5400000" algn="tl" rotWithShape="0">
                  <a:srgbClr val="000000">
                    <a:shade val="5000"/>
                    <a:satMod val="120000"/>
                    <a:alpha val="33000"/>
                  </a:srgbClr>
                </a:outerShdw>
              </a:effectLst>
              <a:latin typeface="Corbel"/>
            </a:endParaRPr>
          </a:p>
          <a:p>
            <a:endParaRPr lang="ar-SA" dirty="0"/>
          </a:p>
        </p:txBody>
      </p:sp>
    </p:spTree>
    <p:extLst>
      <p:ext uri="{BB962C8B-B14F-4D97-AF65-F5344CB8AC3E}">
        <p14:creationId xmlns:p14="http://schemas.microsoft.com/office/powerpoint/2010/main" val="14724834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bodyPr>
          <a:lstStyle/>
          <a:p>
            <a:pPr marL="438912" lvl="0" indent="-320040">
              <a:spcBef>
                <a:spcPts val="0"/>
              </a:spcBef>
              <a:buClr>
                <a:srgbClr val="F0AD00"/>
              </a:buClr>
              <a:buSzPct val="80000"/>
              <a:buFont typeface="Wingdings 2"/>
              <a:buChar char=""/>
            </a:pPr>
            <a:r>
              <a:rPr lang="ar-SA" sz="35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الافتقار السكاني:</a:t>
            </a:r>
          </a:p>
          <a:p>
            <a:pPr marL="438912" lvl="0" indent="-320040">
              <a:spcBef>
                <a:spcPts val="0"/>
              </a:spcBef>
              <a:buClr>
                <a:srgbClr val="F0AD00"/>
              </a:buClr>
              <a:buSzPct val="80000"/>
              <a:buFont typeface="Wingdings 2"/>
              <a:buChar char=""/>
            </a:pPr>
            <a:r>
              <a:rPr lang="ar-SA" sz="35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هو </a:t>
            </a:r>
            <a:r>
              <a:rPr lang="ar-SA" sz="35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عدم التناسب بين عدد السكان والموارد .</a:t>
            </a:r>
            <a:endParaRPr lang="ar-SA" sz="3500" dirty="0">
              <a:solidFill>
                <a:prstClr val="black"/>
              </a:solidFill>
              <a:latin typeface="Corbel"/>
              <a:cs typeface="Tahoma"/>
            </a:endParaRPr>
          </a:p>
          <a:p>
            <a:pPr marL="438912" lvl="0" indent="-320040">
              <a:spcBef>
                <a:spcPts val="0"/>
              </a:spcBef>
              <a:buClr>
                <a:srgbClr val="F0AD00"/>
              </a:buClr>
              <a:buSzPct val="80000"/>
              <a:buFont typeface="Wingdings 2"/>
              <a:buChar char=""/>
            </a:pPr>
            <a:r>
              <a:rPr lang="ar-SA" sz="3500" b="1" dirty="0">
                <a:ln w="31550" cmpd="sng">
                  <a:gradFill>
                    <a:gsLst>
                      <a:gs pos="70000">
                        <a:srgbClr val="C64847">
                          <a:shade val="50000"/>
                          <a:satMod val="190000"/>
                        </a:srgbClr>
                      </a:gs>
                      <a:gs pos="0">
                        <a:srgbClr val="C64847">
                          <a:tint val="77000"/>
                          <a:satMod val="180000"/>
                        </a:srgbClr>
                      </a:gs>
                    </a:gsLst>
                    <a:lin ang="5400000"/>
                  </a:gradFill>
                  <a:prstDash val="solid"/>
                </a:ln>
                <a:solidFill>
                  <a:srgbClr val="C64847">
                    <a:tint val="15000"/>
                    <a:satMod val="200000"/>
                  </a:srgbClr>
                </a:solidFill>
                <a:effectLst>
                  <a:outerShdw blurRad="50800" dist="40000" dir="5400000" algn="tl" rotWithShape="0">
                    <a:srgbClr val="000000">
                      <a:shade val="5000"/>
                      <a:satMod val="120000"/>
                      <a:alpha val="33000"/>
                    </a:srgbClr>
                  </a:outerShdw>
                </a:effectLst>
                <a:latin typeface="Corbel"/>
                <a:cs typeface="Tahoma"/>
              </a:rPr>
              <a:t>بحيث يكون عدد السكان اقل من أن يسمح باستغلال الموارد بالشكل المطلوب </a:t>
            </a:r>
            <a:r>
              <a:rPr lang="ar-SA" sz="3500" b="1" dirty="0" smtClean="0">
                <a:ln w="31550" cmpd="sng">
                  <a:gradFill>
                    <a:gsLst>
                      <a:gs pos="70000">
                        <a:srgbClr val="C64847">
                          <a:shade val="50000"/>
                          <a:satMod val="190000"/>
                        </a:srgbClr>
                      </a:gs>
                      <a:gs pos="0">
                        <a:srgbClr val="C64847">
                          <a:tint val="77000"/>
                          <a:satMod val="180000"/>
                        </a:srgbClr>
                      </a:gs>
                    </a:gsLst>
                    <a:lin ang="5400000"/>
                  </a:gradFill>
                  <a:prstDash val="solid"/>
                </a:ln>
                <a:solidFill>
                  <a:srgbClr val="C64847">
                    <a:tint val="15000"/>
                    <a:satMod val="200000"/>
                  </a:srgbClr>
                </a:solidFill>
                <a:effectLst>
                  <a:outerShdw blurRad="50800" dist="40000" dir="5400000" algn="tl" rotWithShape="0">
                    <a:srgbClr val="000000">
                      <a:shade val="5000"/>
                      <a:satMod val="120000"/>
                      <a:alpha val="33000"/>
                    </a:srgbClr>
                  </a:outerShdw>
                </a:effectLst>
                <a:latin typeface="Corbel"/>
                <a:cs typeface="Tahoma"/>
              </a:rPr>
              <a:t>.</a:t>
            </a:r>
            <a:endParaRPr lang="ar-SA" sz="3500" b="1" dirty="0">
              <a:ln w="31550" cmpd="sng">
                <a:gradFill>
                  <a:gsLst>
                    <a:gs pos="70000">
                      <a:srgbClr val="C64847">
                        <a:shade val="50000"/>
                        <a:satMod val="190000"/>
                      </a:srgbClr>
                    </a:gs>
                    <a:gs pos="0">
                      <a:srgbClr val="C64847">
                        <a:tint val="77000"/>
                        <a:satMod val="180000"/>
                      </a:srgbClr>
                    </a:gs>
                  </a:gsLst>
                  <a:lin ang="5400000"/>
                </a:gradFill>
                <a:prstDash val="solid"/>
              </a:ln>
              <a:solidFill>
                <a:srgbClr val="C64847">
                  <a:tint val="15000"/>
                  <a:satMod val="200000"/>
                </a:srgbClr>
              </a:solidFill>
              <a:effectLst>
                <a:outerShdw blurRad="50800" dist="40000" dir="5400000" algn="tl" rotWithShape="0">
                  <a:srgbClr val="000000">
                    <a:shade val="5000"/>
                    <a:satMod val="120000"/>
                    <a:alpha val="33000"/>
                  </a:srgbClr>
                </a:outerShdw>
              </a:effectLst>
              <a:latin typeface="Corbel"/>
              <a:cs typeface="Tahoma"/>
            </a:endParaRPr>
          </a:p>
          <a:p>
            <a:pPr marL="438912" lvl="0" indent="-320040">
              <a:spcBef>
                <a:spcPts val="0"/>
              </a:spcBef>
              <a:buClr>
                <a:srgbClr val="F0AD00"/>
              </a:buClr>
              <a:buSzPct val="80000"/>
              <a:buFont typeface="Wingdings 2"/>
              <a:buChar char=""/>
            </a:pPr>
            <a:r>
              <a:rPr lang="ar-SA" sz="3500"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او قد يعني من ناحية ثانية </a:t>
            </a:r>
          </a:p>
          <a:p>
            <a:pPr marL="438912" lvl="0" indent="-320040">
              <a:spcBef>
                <a:spcPts val="0"/>
              </a:spcBef>
              <a:buClr>
                <a:srgbClr val="F0AD00"/>
              </a:buClr>
              <a:buSzPct val="80000"/>
              <a:buFont typeface="Courier New" pitchFamily="49" charset="0"/>
              <a:buChar char="o"/>
            </a:pPr>
            <a:r>
              <a:rPr lang="ar-SA" sz="35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أن الموارد المتوفرة قد  تكفي اعداد اكبر من السكان الموجودين في الدولة من غير اخلال بمستوى المعيشة او بالبطالة  </a:t>
            </a:r>
          </a:p>
          <a:p>
            <a:pPr marL="438912" lvl="0" indent="-320040">
              <a:spcBef>
                <a:spcPts val="0"/>
              </a:spcBef>
              <a:buClr>
                <a:srgbClr val="F0AD00"/>
              </a:buClr>
              <a:buSzPct val="80000"/>
              <a:buFont typeface="Wingdings 2"/>
              <a:buChar char=""/>
            </a:pPr>
            <a:endParaRPr lang="ar-SA" dirty="0">
              <a:solidFill>
                <a:prstClr val="black"/>
              </a:solidFill>
              <a:latin typeface="Corbel"/>
              <a:cs typeface="Tahoma"/>
            </a:endParaRPr>
          </a:p>
          <a:p>
            <a:endParaRPr lang="ar-SA" dirty="0"/>
          </a:p>
        </p:txBody>
      </p:sp>
    </p:spTree>
    <p:extLst>
      <p:ext uri="{BB962C8B-B14F-4D97-AF65-F5344CB8AC3E}">
        <p14:creationId xmlns:p14="http://schemas.microsoft.com/office/powerpoint/2010/main" val="26767869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marL="438912" lvl="0" indent="-320040">
              <a:spcBef>
                <a:spcPts val="0"/>
              </a:spcBef>
              <a:buClr>
                <a:srgbClr val="F0AD00"/>
              </a:buClr>
              <a:buSzPct val="80000"/>
              <a:buFont typeface="Wingdings" pitchFamily="2" charset="2"/>
              <a:buChar char="Ø"/>
            </a:pPr>
            <a:r>
              <a:rPr lang="ar-SA" b="1" dirty="0" smtClean="0">
                <a:ln w="31550" cmpd="sng">
                  <a:gradFill>
                    <a:gsLst>
                      <a:gs pos="70000">
                        <a:srgbClr val="C64847">
                          <a:shade val="50000"/>
                          <a:satMod val="190000"/>
                        </a:srgbClr>
                      </a:gs>
                      <a:gs pos="0">
                        <a:srgbClr val="C64847">
                          <a:tint val="77000"/>
                          <a:satMod val="180000"/>
                        </a:srgbClr>
                      </a:gs>
                    </a:gsLst>
                    <a:lin ang="5400000"/>
                  </a:gradFill>
                  <a:prstDash val="solid"/>
                </a:ln>
                <a:solidFill>
                  <a:srgbClr val="C64847">
                    <a:tint val="15000"/>
                    <a:satMod val="200000"/>
                  </a:srgbClr>
                </a:solidFill>
                <a:effectLst>
                  <a:outerShdw blurRad="50800" dist="40000" dir="5400000" algn="tl" rotWithShape="0">
                    <a:srgbClr val="000000">
                      <a:shade val="5000"/>
                      <a:satMod val="120000"/>
                      <a:alpha val="33000"/>
                    </a:srgbClr>
                  </a:outerShdw>
                </a:effectLst>
                <a:latin typeface="Corbel"/>
                <a:cs typeface="Tahoma"/>
              </a:rPr>
              <a:t>الاكتظاظ السكاني: </a:t>
            </a:r>
          </a:p>
          <a:p>
            <a:pPr marL="438912" lvl="0" indent="-320040">
              <a:spcBef>
                <a:spcPts val="0"/>
              </a:spcBef>
              <a:buClr>
                <a:srgbClr val="F0AD00"/>
              </a:buClr>
              <a:buSzPct val="80000"/>
              <a:buFont typeface="Wingdings" pitchFamily="2" charset="2"/>
              <a:buChar char="Ø"/>
            </a:pPr>
            <a:r>
              <a:rPr lang="ar-SA" b="1" dirty="0" smtClean="0">
                <a:ln w="31550" cmpd="sng">
                  <a:gradFill>
                    <a:gsLst>
                      <a:gs pos="70000">
                        <a:srgbClr val="C64847">
                          <a:shade val="50000"/>
                          <a:satMod val="190000"/>
                        </a:srgbClr>
                      </a:gs>
                      <a:gs pos="0">
                        <a:srgbClr val="C64847">
                          <a:tint val="77000"/>
                          <a:satMod val="180000"/>
                        </a:srgbClr>
                      </a:gs>
                    </a:gsLst>
                    <a:lin ang="5400000"/>
                  </a:gradFill>
                  <a:prstDash val="solid"/>
                </a:ln>
                <a:solidFill>
                  <a:srgbClr val="C64847">
                    <a:tint val="15000"/>
                    <a:satMod val="200000"/>
                  </a:srgbClr>
                </a:solidFill>
                <a:effectLst>
                  <a:outerShdw blurRad="50800" dist="40000" dir="5400000" algn="tl" rotWithShape="0">
                    <a:srgbClr val="000000">
                      <a:shade val="5000"/>
                      <a:satMod val="120000"/>
                      <a:alpha val="33000"/>
                    </a:srgbClr>
                  </a:outerShdw>
                </a:effectLst>
                <a:latin typeface="Corbel"/>
                <a:cs typeface="Tahoma"/>
              </a:rPr>
              <a:t>او </a:t>
            </a:r>
            <a:r>
              <a:rPr lang="ar-SA" b="1" dirty="0">
                <a:ln w="31550" cmpd="sng">
                  <a:gradFill>
                    <a:gsLst>
                      <a:gs pos="70000">
                        <a:srgbClr val="C64847">
                          <a:shade val="50000"/>
                          <a:satMod val="190000"/>
                        </a:srgbClr>
                      </a:gs>
                      <a:gs pos="0">
                        <a:srgbClr val="C64847">
                          <a:tint val="77000"/>
                          <a:satMod val="180000"/>
                        </a:srgbClr>
                      </a:gs>
                    </a:gsLst>
                    <a:lin ang="5400000"/>
                  </a:gradFill>
                  <a:prstDash val="solid"/>
                </a:ln>
                <a:solidFill>
                  <a:srgbClr val="C64847">
                    <a:tint val="15000"/>
                    <a:satMod val="200000"/>
                  </a:srgbClr>
                </a:solidFill>
                <a:effectLst>
                  <a:outerShdw blurRad="50800" dist="40000" dir="5400000" algn="tl" rotWithShape="0">
                    <a:srgbClr val="000000">
                      <a:shade val="5000"/>
                      <a:satMod val="120000"/>
                      <a:alpha val="33000"/>
                    </a:srgbClr>
                  </a:outerShdw>
                </a:effectLst>
                <a:latin typeface="Corbel"/>
                <a:cs typeface="Tahoma"/>
              </a:rPr>
              <a:t>الفيض السكاني هو مفهوم نسبي </a:t>
            </a:r>
          </a:p>
          <a:p>
            <a:pPr marL="438912" lvl="0" indent="-320040">
              <a:spcBef>
                <a:spcPts val="0"/>
              </a:spcBef>
              <a:buClr>
                <a:srgbClr val="F0AD00"/>
              </a:buClr>
              <a:buSzPct val="80000"/>
              <a:buFont typeface="Courier New" pitchFamily="49" charset="0"/>
              <a:buChar char="o"/>
            </a:pPr>
            <a:r>
              <a:rPr lang="ar-SA" dirty="0">
                <a:ln w="10160">
                  <a:solidFill>
                    <a:srgbClr val="F0AD00"/>
                  </a:solidFill>
                  <a:prstDash val="solid"/>
                </a:ln>
                <a:solidFill>
                  <a:srgbClr val="FFFFFF"/>
                </a:solidFill>
                <a:effectLst>
                  <a:outerShdw blurRad="38100" dist="32000" dir="5400000" algn="tl">
                    <a:srgbClr val="000000">
                      <a:alpha val="30000"/>
                    </a:srgbClr>
                  </a:outerShdw>
                </a:effectLst>
                <a:latin typeface="Corbel"/>
                <a:cs typeface="Tahoma"/>
              </a:rPr>
              <a:t>يقصد به عدم التوازن بين السكان والموارد نتيجة لنمو السكان بمعدلات سريعة </a:t>
            </a:r>
          </a:p>
          <a:p>
            <a:pPr marL="438912" lvl="0" indent="-320040">
              <a:spcBef>
                <a:spcPts val="0"/>
              </a:spcBef>
              <a:buClr>
                <a:srgbClr val="F0AD00"/>
              </a:buClr>
              <a:buSzPct val="80000"/>
              <a:buFont typeface="Courier New" pitchFamily="49" charset="0"/>
              <a:buChar char="o"/>
            </a:pPr>
            <a:r>
              <a:rPr lang="ar-SA" b="1" dirty="0">
                <a:ln w="18000">
                  <a:solidFill>
                    <a:srgbClr val="60B5CC">
                      <a:satMod val="140000"/>
                    </a:srgbClr>
                  </a:solidFill>
                  <a:prstDash val="solid"/>
                  <a:miter lim="800000"/>
                </a:ln>
                <a:noFill/>
                <a:effectLst>
                  <a:outerShdw blurRad="25500" dist="23000" dir="7020000" algn="tl">
                    <a:srgbClr val="000000">
                      <a:alpha val="50000"/>
                    </a:srgbClr>
                  </a:outerShdw>
                </a:effectLst>
                <a:latin typeface="Corbel"/>
                <a:cs typeface="Tahoma"/>
              </a:rPr>
              <a:t>مما يترتب عليه ضغط على الموارد المتاحة او تناقص في الموارد او الاثنين معاً </a:t>
            </a:r>
            <a:endParaRPr lang="ar-SA" b="1" dirty="0" smtClean="0">
              <a:ln w="18000">
                <a:solidFill>
                  <a:srgbClr val="60B5CC">
                    <a:satMod val="140000"/>
                  </a:srgbClr>
                </a:solidFill>
                <a:prstDash val="solid"/>
                <a:miter lim="800000"/>
              </a:ln>
              <a:noFill/>
              <a:effectLst>
                <a:outerShdw blurRad="25500" dist="23000" dir="7020000" algn="tl">
                  <a:srgbClr val="000000">
                    <a:alpha val="50000"/>
                  </a:srgbClr>
                </a:outerShdw>
              </a:effectLst>
              <a:latin typeface="Corbel"/>
              <a:cs typeface="Tahoma"/>
            </a:endParaRPr>
          </a:p>
          <a:p>
            <a:pPr marL="438912" lvl="0" indent="-320040">
              <a:spcBef>
                <a:spcPts val="0"/>
              </a:spcBef>
              <a:buClr>
                <a:srgbClr val="F0AD00"/>
              </a:buClr>
              <a:buSzPct val="80000"/>
              <a:buFont typeface="Wingdings" pitchFamily="2" charset="2"/>
              <a:buChar char="v"/>
            </a:pP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ينتج الاكتظاظ السكاني عندما يفوق عدد السكان كميات الموارد الطبيعية والاجتماعية والاقتصادية المتوفرة بها </a:t>
            </a:r>
          </a:p>
          <a:p>
            <a:pPr marL="438912" lvl="0" indent="-320040">
              <a:spcBef>
                <a:spcPts val="0"/>
              </a:spcBef>
              <a:buClr>
                <a:srgbClr val="F0AD00"/>
              </a:buClr>
              <a:buSzPct val="80000"/>
              <a:buFont typeface="Courier New" pitchFamily="49" charset="0"/>
              <a:buChar char="o"/>
            </a:pPr>
            <a:endParaRPr lang="en-US" b="1" dirty="0">
              <a:ln w="18000">
                <a:solidFill>
                  <a:srgbClr val="60B5CC">
                    <a:satMod val="140000"/>
                  </a:srgbClr>
                </a:solidFill>
                <a:prstDash val="solid"/>
                <a:miter lim="800000"/>
              </a:ln>
              <a:noFill/>
              <a:effectLst>
                <a:outerShdw blurRad="25500" dist="23000" dir="7020000" algn="tl">
                  <a:srgbClr val="000000">
                    <a:alpha val="50000"/>
                  </a:srgbClr>
                </a:outerShdw>
              </a:effectLst>
              <a:latin typeface="Corbel"/>
            </a:endParaRPr>
          </a:p>
        </p:txBody>
      </p:sp>
    </p:spTree>
    <p:extLst>
      <p:ext uri="{BB962C8B-B14F-4D97-AF65-F5344CB8AC3E}">
        <p14:creationId xmlns:p14="http://schemas.microsoft.com/office/powerpoint/2010/main" val="17505431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274320" lvl="0" indent="-274320">
              <a:spcBef>
                <a:spcPts val="580"/>
              </a:spcBef>
              <a:buClr>
                <a:srgbClr val="D34817"/>
              </a:buClr>
              <a:buSzPct val="85000"/>
              <a:buFont typeface="Wingdings 2"/>
              <a:buChar char=""/>
            </a:pPr>
            <a:r>
              <a:rPr lang="ar-SA" sz="4000" b="1" dirty="0" smtClean="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latin typeface="Perpetua"/>
                <a:cs typeface="Times New Roman"/>
              </a:rPr>
              <a:t>الهجرة :</a:t>
            </a:r>
          </a:p>
          <a:p>
            <a:pPr marL="274320" lvl="0" indent="-274320">
              <a:spcBef>
                <a:spcPts val="580"/>
              </a:spcBef>
              <a:buClr>
                <a:srgbClr val="D34817"/>
              </a:buClr>
              <a:buSzPct val="85000"/>
              <a:buFont typeface="Wingdings 2"/>
              <a:buChar char=""/>
            </a:pPr>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Perpetua"/>
                <a:cs typeface="Times New Roman"/>
              </a:rPr>
              <a:t>عملية انتقال </a:t>
            </a:r>
            <a:r>
              <a:rPr lang="ar-SA"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Perpetua"/>
                <a:cs typeface="Times New Roman"/>
              </a:rPr>
              <a:t>أو تحول أو تغير في مكان الإقامة لفرد أو لجماعة من منطقة </a:t>
            </a:r>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Perpetua"/>
                <a:cs typeface="Times New Roman"/>
              </a:rPr>
              <a:t>اعتادوا </a:t>
            </a:r>
            <a:r>
              <a:rPr lang="ar-SA"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Perpetua"/>
                <a:cs typeface="Times New Roman"/>
              </a:rPr>
              <a:t>الإقامة فيها إلى منطقة أخرى داخل أو خارج حدود البلد الذي يعيشون فيه بصورة دائمة أو مؤقته .</a:t>
            </a:r>
            <a:endPar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Perpetua"/>
            </a:endParaRPr>
          </a:p>
          <a:p>
            <a:endParaRPr lang="ar-SA" dirty="0"/>
          </a:p>
        </p:txBody>
      </p:sp>
    </p:spTree>
    <p:extLst>
      <p:ext uri="{BB962C8B-B14F-4D97-AF65-F5344CB8AC3E}">
        <p14:creationId xmlns:p14="http://schemas.microsoft.com/office/powerpoint/2010/main" val="13662845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bodyPr>
          <a:lstStyle/>
          <a:p>
            <a:pPr marL="274320" lvl="0" indent="-274320">
              <a:spcBef>
                <a:spcPts val="580"/>
              </a:spcBef>
              <a:buClr>
                <a:srgbClr val="D34817"/>
              </a:buClr>
              <a:buSzPct val="85000"/>
              <a:buFont typeface="Wingdings 2"/>
              <a:buChar char=""/>
            </a:pPr>
            <a:r>
              <a:rPr lang="ar-SA" sz="4000" b="1" cap="all" dirty="0" smtClean="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latin typeface="Perpetua"/>
                <a:cs typeface="Times New Roman"/>
              </a:rPr>
              <a:t>هناك فرق بين المهاجر والمتنقل:</a:t>
            </a:r>
          </a:p>
          <a:p>
            <a:pPr marL="274320" lvl="0" indent="-274320">
              <a:spcBef>
                <a:spcPts val="580"/>
              </a:spcBef>
              <a:buClr>
                <a:srgbClr val="D34817"/>
              </a:buClr>
              <a:buSzPct val="85000"/>
              <a:buFont typeface="Wingdings 2"/>
              <a:buChar char=""/>
            </a:pPr>
            <a:r>
              <a:rPr lang="ar-SA" sz="4000" b="1" cap="all" dirty="0" smtClean="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latin typeface="Perpetua"/>
                <a:cs typeface="Times New Roman"/>
              </a:rPr>
              <a:t>لأن </a:t>
            </a:r>
            <a:r>
              <a:rPr lang="ar-SA" sz="4000" b="1" cap="all" dirty="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latin typeface="Perpetua"/>
                <a:cs typeface="Times New Roman"/>
              </a:rPr>
              <a:t>المتنقل </a:t>
            </a:r>
            <a:r>
              <a:rPr lang="ar-SA" sz="4000" b="1" cap="all" dirty="0">
                <a:ln w="9000" cmpd="sng">
                  <a:solidFill>
                    <a:srgbClr val="956251">
                      <a:shade val="50000"/>
                      <a:satMod val="120000"/>
                    </a:srgbClr>
                  </a:solidFill>
                  <a:prstDash val="solid"/>
                </a:ln>
                <a:solidFill>
                  <a:prstClr val="black"/>
                </a:solidFill>
                <a:effectLst>
                  <a:reflection blurRad="12700" stA="28000" endPos="45000" dist="1000" dir="5400000" sy="-100000" algn="bl" rotWithShape="0"/>
                </a:effectLst>
                <a:latin typeface="Perpetua"/>
                <a:cs typeface="Times New Roman"/>
              </a:rPr>
              <a:t>قد يغير مكان سكنه </a:t>
            </a:r>
            <a:r>
              <a:rPr lang="ar-SA" sz="4000" b="1" cap="all" dirty="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latin typeface="Perpetua"/>
                <a:cs typeface="Times New Roman"/>
              </a:rPr>
              <a:t>لكن يظل يمارس حياته كما لو كان في مكان السكن الأول </a:t>
            </a:r>
            <a:r>
              <a:rPr lang="ar-SA" sz="4000" b="1" cap="all" dirty="0" smtClean="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latin typeface="Perpetua"/>
                <a:cs typeface="Times New Roman"/>
              </a:rPr>
              <a:t>.</a:t>
            </a:r>
          </a:p>
          <a:p>
            <a:pPr marL="274320" lvl="0" indent="-274320">
              <a:spcBef>
                <a:spcPts val="580"/>
              </a:spcBef>
              <a:buClr>
                <a:srgbClr val="D34817"/>
              </a:buClr>
              <a:buSzPct val="85000"/>
              <a:buFont typeface="Wingdings 2"/>
              <a:buChar char=""/>
            </a:pPr>
            <a:r>
              <a:rPr lang="ar-SA" sz="4000" b="1" cap="all" dirty="0" smtClean="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latin typeface="Perpetua"/>
                <a:cs typeface="Times New Roman"/>
              </a:rPr>
              <a:t>الفرق بين الهجرة والتنقل الاجتماعي :</a:t>
            </a:r>
            <a:endParaRPr lang="ar-SA" sz="4000" b="1" cap="all" dirty="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latin typeface="Perpetua"/>
              <a:cs typeface="Times New Roman"/>
            </a:endParaRPr>
          </a:p>
          <a:p>
            <a:pPr marL="274320" lvl="0" indent="-274320">
              <a:spcBef>
                <a:spcPts val="580"/>
              </a:spcBef>
              <a:buClr>
                <a:srgbClr val="D34817"/>
              </a:buClr>
              <a:buSzPct val="85000"/>
              <a:buFont typeface="Wingdings 2"/>
              <a:buChar char=""/>
            </a:pPr>
            <a:r>
              <a:rPr lang="ar-SA" sz="40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latin typeface="Perpetua"/>
                <a:cs typeface="Times New Roman"/>
              </a:rPr>
              <a:t>هناك فرق بين الهجرة والتنقل </a:t>
            </a:r>
            <a:r>
              <a:rPr lang="ar-SA" sz="4000" b="1" dirty="0" smtClean="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latin typeface="Perpetua"/>
                <a:cs typeface="Times New Roman"/>
              </a:rPr>
              <a:t>الاجتماعي </a:t>
            </a:r>
            <a:r>
              <a:rPr lang="en-US" sz="4000" b="1" dirty="0" smtClean="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latin typeface="Perpetua"/>
              </a:rPr>
              <a:t> </a:t>
            </a:r>
            <a:r>
              <a:rPr lang="ar-SA" sz="40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latin typeface="Perpetua"/>
                <a:cs typeface="Times New Roman"/>
              </a:rPr>
              <a:t>لأن </a:t>
            </a:r>
            <a:r>
              <a:rPr lang="ar-SA" sz="4000" b="1" dirty="0">
                <a:ln w="10541" cmpd="sng">
                  <a:solidFill>
                    <a:srgbClr val="D34817">
                      <a:shade val="88000"/>
                      <a:satMod val="110000"/>
                    </a:srgbClr>
                  </a:solidFill>
                  <a:prstDash val="solid"/>
                </a:ln>
                <a:solidFill>
                  <a:prstClr val="black"/>
                </a:solidFill>
                <a:latin typeface="Perpetua"/>
                <a:cs typeface="Times New Roman"/>
              </a:rPr>
              <a:t>التنقل </a:t>
            </a:r>
            <a:r>
              <a:rPr lang="ar-SA" sz="4000" b="1" dirty="0" smtClean="0">
                <a:ln w="10541" cmpd="sng">
                  <a:solidFill>
                    <a:srgbClr val="D34817">
                      <a:shade val="88000"/>
                      <a:satMod val="110000"/>
                    </a:srgbClr>
                  </a:solidFill>
                  <a:prstDash val="solid"/>
                </a:ln>
                <a:solidFill>
                  <a:prstClr val="black"/>
                </a:solidFill>
                <a:latin typeface="Perpetua"/>
                <a:cs typeface="Times New Roman"/>
              </a:rPr>
              <a:t>الاجتماعي </a:t>
            </a:r>
            <a:r>
              <a:rPr lang="ar-SA" sz="4000" b="1" dirty="0">
                <a:ln w="10541" cmpd="sng">
                  <a:solidFill>
                    <a:srgbClr val="D34817">
                      <a:shade val="88000"/>
                      <a:satMod val="110000"/>
                    </a:srgbClr>
                  </a:solidFill>
                  <a:prstDash val="solid"/>
                </a:ln>
                <a:solidFill>
                  <a:prstClr val="black"/>
                </a:solidFill>
                <a:latin typeface="Perpetua"/>
                <a:cs typeface="Times New Roman"/>
              </a:rPr>
              <a:t>هو تغير في المركز </a:t>
            </a:r>
            <a:r>
              <a:rPr lang="ar-SA" sz="4000" b="1" dirty="0" smtClean="0">
                <a:ln w="10541" cmpd="sng">
                  <a:solidFill>
                    <a:srgbClr val="D34817">
                      <a:shade val="88000"/>
                      <a:satMod val="110000"/>
                    </a:srgbClr>
                  </a:solidFill>
                  <a:prstDash val="solid"/>
                </a:ln>
                <a:solidFill>
                  <a:prstClr val="black"/>
                </a:solidFill>
                <a:latin typeface="Perpetua"/>
                <a:cs typeface="Times New Roman"/>
              </a:rPr>
              <a:t>الاجتماعي والاقتصادي</a:t>
            </a:r>
            <a:r>
              <a:rPr lang="ar-SA" sz="4000" b="1" dirty="0" smtClean="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latin typeface="Perpetua"/>
                <a:cs typeface="Times New Roman"/>
              </a:rPr>
              <a:t> </a:t>
            </a:r>
            <a:r>
              <a:rPr lang="ar-SA" sz="40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latin typeface="Perpetua"/>
                <a:cs typeface="Times New Roman"/>
              </a:rPr>
              <a:t>ويتم هذا الحراك للفرد  وهو داخل المنطقة التي يعيش فيها .</a:t>
            </a:r>
            <a:endParaRPr lang="en-US" sz="40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latin typeface="Perpetua"/>
            </a:endParaRPr>
          </a:p>
          <a:p>
            <a:endParaRPr lang="ar-SA" dirty="0"/>
          </a:p>
        </p:txBody>
      </p:sp>
    </p:spTree>
    <p:extLst>
      <p:ext uri="{BB962C8B-B14F-4D97-AF65-F5344CB8AC3E}">
        <p14:creationId xmlns:p14="http://schemas.microsoft.com/office/powerpoint/2010/main" val="23357077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274320" lvl="0" indent="-274320">
              <a:spcBef>
                <a:spcPts val="580"/>
              </a:spcBef>
              <a:buClr>
                <a:srgbClr val="D34817"/>
              </a:buClr>
              <a:buSzPct val="85000"/>
              <a:buFont typeface="Wingdings 2"/>
              <a:buChar char=""/>
            </a:pPr>
            <a:r>
              <a:rPr lang="ar-SA" sz="4000" b="1" dirty="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latin typeface="Perpetua"/>
                <a:cs typeface="Times New Roman"/>
              </a:rPr>
              <a:t>لكن </a:t>
            </a:r>
            <a:r>
              <a:rPr lang="ar-SA" sz="4000" b="1" dirty="0">
                <a:ln w="1905"/>
                <a:solidFill>
                  <a:prstClr val="black"/>
                </a:solidFill>
                <a:effectLst>
                  <a:innerShdw blurRad="69850" dist="43180" dir="5400000">
                    <a:srgbClr val="000000">
                      <a:alpha val="65000"/>
                    </a:srgbClr>
                  </a:innerShdw>
                </a:effectLst>
                <a:latin typeface="Perpetua"/>
                <a:cs typeface="Times New Roman"/>
              </a:rPr>
              <a:t>الهجرة قد تشتمل على عملية التنقل </a:t>
            </a:r>
            <a:r>
              <a:rPr lang="ar-SA" sz="4000" b="1" dirty="0" smtClean="0">
                <a:ln w="1905"/>
                <a:solidFill>
                  <a:prstClr val="black"/>
                </a:solidFill>
                <a:effectLst>
                  <a:innerShdw blurRad="69850" dist="43180" dir="5400000">
                    <a:srgbClr val="000000">
                      <a:alpha val="65000"/>
                    </a:srgbClr>
                  </a:innerShdw>
                </a:effectLst>
                <a:latin typeface="Perpetua"/>
                <a:cs typeface="Times New Roman"/>
              </a:rPr>
              <a:t>الاجتماعي</a:t>
            </a:r>
            <a:r>
              <a:rPr lang="ar-SA" sz="4000" b="1" dirty="0" smtClean="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latin typeface="Perpetua"/>
                <a:cs typeface="Times New Roman"/>
              </a:rPr>
              <a:t>:-                                       </a:t>
            </a:r>
            <a:r>
              <a:rPr lang="ar-SA" sz="4000" b="1" dirty="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latin typeface="Perpetua"/>
                <a:cs typeface="Times New Roman"/>
              </a:rPr>
              <a:t>ذلك لأن المهاجر قد يحقق أثناء إقامته في منطقة المهجر  مستوى حياة </a:t>
            </a:r>
            <a:r>
              <a:rPr lang="ar-SA" sz="4000" b="1" dirty="0" smtClean="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latin typeface="Perpetua"/>
                <a:cs typeface="Times New Roman"/>
              </a:rPr>
              <a:t>اجتماعية </a:t>
            </a:r>
            <a:r>
              <a:rPr lang="ar-SA" sz="4000" b="1" dirty="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latin typeface="Perpetua"/>
                <a:cs typeface="Times New Roman"/>
              </a:rPr>
              <a:t>أفضل ويتمتع بمكانه </a:t>
            </a:r>
            <a:r>
              <a:rPr lang="ar-SA" sz="4000" b="1" dirty="0" smtClean="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latin typeface="Perpetua"/>
                <a:cs typeface="Times New Roman"/>
              </a:rPr>
              <a:t>اجتماعيا واقتصاديا </a:t>
            </a:r>
            <a:r>
              <a:rPr lang="ar-SA" sz="4000" b="1" dirty="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latin typeface="Perpetua"/>
                <a:cs typeface="Times New Roman"/>
              </a:rPr>
              <a:t>لم تكن له في محل إقامته السابق .</a:t>
            </a:r>
            <a:endParaRPr lang="en-US" sz="4000" b="1" dirty="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latin typeface="Perpetua"/>
            </a:endParaRPr>
          </a:p>
          <a:p>
            <a:endParaRPr lang="ar-SA" dirty="0"/>
          </a:p>
        </p:txBody>
      </p:sp>
    </p:spTree>
    <p:extLst>
      <p:ext uri="{BB962C8B-B14F-4D97-AF65-F5344CB8AC3E}">
        <p14:creationId xmlns:p14="http://schemas.microsoft.com/office/powerpoint/2010/main" val="15241727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bodyPr>
          <a:lstStyle/>
          <a:p>
            <a:pPr marL="274320" lvl="0" indent="-274320">
              <a:spcBef>
                <a:spcPts val="580"/>
              </a:spcBef>
              <a:buClr>
                <a:srgbClr val="D34817"/>
              </a:buClr>
              <a:buSzPct val="85000"/>
              <a:buFont typeface="Wingdings" pitchFamily="2" charset="2"/>
              <a:buChar char="Ø"/>
            </a:pPr>
            <a:r>
              <a:rPr lang="ar-SA" sz="4000" b="1" dirty="0">
                <a:ln w="17780" cmpd="sng">
                  <a:solidFill>
                    <a:srgbClr val="D34817">
                      <a:tint val="3000"/>
                    </a:srgbClr>
                  </a:solidFill>
                  <a:prstDash val="solid"/>
                  <a:miter lim="800000"/>
                </a:ln>
                <a:gradFill>
                  <a:gsLst>
                    <a:gs pos="10000">
                      <a:srgbClr val="D34817">
                        <a:tint val="63000"/>
                        <a:sat val="105000"/>
                      </a:srgbClr>
                    </a:gs>
                    <a:gs pos="90000">
                      <a:srgbClr val="D34817">
                        <a:shade val="50000"/>
                        <a:satMod val="100000"/>
                      </a:srgbClr>
                    </a:gs>
                  </a:gsLst>
                  <a:lin ang="5400000"/>
                </a:gradFill>
                <a:effectLst>
                  <a:outerShdw blurRad="55000" dist="50800" dir="5400000" algn="tl">
                    <a:srgbClr val="000000">
                      <a:alpha val="33000"/>
                    </a:srgbClr>
                  </a:outerShdw>
                </a:effectLst>
                <a:latin typeface="Perpetua"/>
                <a:cs typeface="Times New Roman"/>
              </a:rPr>
              <a:t>الهجرة الإرادية </a:t>
            </a:r>
          </a:p>
          <a:p>
            <a:pPr marL="274320" lvl="0" indent="-274320">
              <a:spcBef>
                <a:spcPts val="580"/>
              </a:spcBef>
              <a:buClr>
                <a:srgbClr val="D34817"/>
              </a:buClr>
              <a:buSzPct val="85000"/>
              <a:buNone/>
            </a:pPr>
            <a:r>
              <a:rPr lang="ar-SA" sz="4000" b="1" dirty="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latin typeface="Perpetua"/>
                <a:cs typeface="Times New Roman"/>
              </a:rPr>
              <a:t>هي </a:t>
            </a:r>
            <a:r>
              <a:rPr lang="ar-SA" sz="4000" b="1" dirty="0" smtClean="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latin typeface="Perpetua"/>
                <a:cs typeface="Times New Roman"/>
              </a:rPr>
              <a:t>التي </a:t>
            </a:r>
            <a:r>
              <a:rPr lang="ar-SA" sz="4000" b="1" dirty="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latin typeface="Perpetua"/>
                <a:cs typeface="Times New Roman"/>
              </a:rPr>
              <a:t>يقوم بها الأفراد والجماعات </a:t>
            </a:r>
            <a:r>
              <a:rPr lang="ar-SA" sz="4000" b="1" dirty="0" smtClean="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latin typeface="Perpetua"/>
                <a:cs typeface="Times New Roman"/>
              </a:rPr>
              <a:t>بإرادتهم </a:t>
            </a:r>
            <a:r>
              <a:rPr lang="ar-SA" sz="4000" b="1" dirty="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latin typeface="Perpetua"/>
                <a:cs typeface="Times New Roman"/>
              </a:rPr>
              <a:t>دون ضغط أو إجبار رسمي </a:t>
            </a:r>
            <a:r>
              <a:rPr lang="ar-SA" sz="4000" b="1" dirty="0" smtClean="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latin typeface="Perpetua"/>
                <a:cs typeface="Times New Roman"/>
              </a:rPr>
              <a:t>.</a:t>
            </a:r>
          </a:p>
          <a:p>
            <a:pPr marL="274320" lvl="0" indent="-274320">
              <a:spcBef>
                <a:spcPts val="580"/>
              </a:spcBef>
              <a:buClr>
                <a:srgbClr val="D34817"/>
              </a:buClr>
              <a:buSzPct val="85000"/>
              <a:buFont typeface="Wingdings" pitchFamily="2" charset="2"/>
              <a:buChar char="Ø"/>
            </a:pPr>
            <a:r>
              <a:rPr lang="ar-SA" sz="4000" b="1" dirty="0">
                <a:ln w="18000">
                  <a:solidFill>
                    <a:srgbClr val="9B2D1F">
                      <a:satMod val="140000"/>
                    </a:srgbClr>
                  </a:solidFill>
                  <a:prstDash val="solid"/>
                  <a:miter lim="800000"/>
                </a:ln>
                <a:solidFill>
                  <a:srgbClr val="9B2D1F">
                    <a:lumMod val="60000"/>
                    <a:lumOff val="40000"/>
                  </a:srgbClr>
                </a:solidFill>
                <a:effectLst>
                  <a:outerShdw blurRad="25500" dist="23000" dir="7020000" algn="tl">
                    <a:srgbClr val="000000">
                      <a:alpha val="50000"/>
                    </a:srgbClr>
                  </a:outerShdw>
                </a:effectLst>
                <a:latin typeface="Perpetua"/>
                <a:cs typeface="Times New Roman"/>
              </a:rPr>
              <a:t>الهجرة </a:t>
            </a:r>
            <a:r>
              <a:rPr lang="ar-SA" sz="4000" b="1" dirty="0" smtClean="0">
                <a:ln w="18000">
                  <a:solidFill>
                    <a:srgbClr val="9B2D1F">
                      <a:satMod val="140000"/>
                    </a:srgbClr>
                  </a:solidFill>
                  <a:prstDash val="solid"/>
                  <a:miter lim="800000"/>
                </a:ln>
                <a:solidFill>
                  <a:srgbClr val="9B2D1F">
                    <a:lumMod val="60000"/>
                    <a:lumOff val="40000"/>
                  </a:srgbClr>
                </a:solidFill>
                <a:effectLst>
                  <a:outerShdw blurRad="25500" dist="23000" dir="7020000" algn="tl">
                    <a:srgbClr val="000000">
                      <a:alpha val="50000"/>
                    </a:srgbClr>
                  </a:outerShdw>
                </a:effectLst>
                <a:latin typeface="Perpetua"/>
                <a:cs typeface="Times New Roman"/>
              </a:rPr>
              <a:t>الاضطرارية</a:t>
            </a:r>
            <a:endParaRPr lang="ar-SA" sz="4000" b="1" dirty="0">
              <a:ln w="18000">
                <a:solidFill>
                  <a:srgbClr val="9B2D1F">
                    <a:satMod val="140000"/>
                  </a:srgbClr>
                </a:solidFill>
                <a:prstDash val="solid"/>
                <a:miter lim="800000"/>
              </a:ln>
              <a:solidFill>
                <a:srgbClr val="9B2D1F">
                  <a:lumMod val="60000"/>
                  <a:lumOff val="40000"/>
                </a:srgbClr>
              </a:solidFill>
              <a:effectLst>
                <a:outerShdw blurRad="25500" dist="23000" dir="7020000" algn="tl">
                  <a:srgbClr val="000000">
                    <a:alpha val="50000"/>
                  </a:srgbClr>
                </a:outerShdw>
              </a:effectLst>
              <a:latin typeface="Perpetua"/>
              <a:cs typeface="Times New Roman"/>
            </a:endParaRPr>
          </a:p>
          <a:p>
            <a:pPr marL="274320" lvl="0" indent="-274320">
              <a:spcBef>
                <a:spcPts val="580"/>
              </a:spcBef>
              <a:buClr>
                <a:srgbClr val="D34817"/>
              </a:buClr>
              <a:buSzPct val="85000"/>
              <a:buNone/>
            </a:pPr>
            <a:r>
              <a:rPr lang="ar-SA" sz="4000" b="1" dirty="0">
                <a:ln w="12700">
                  <a:solidFill>
                    <a:srgbClr val="696464">
                      <a:satMod val="155000"/>
                    </a:srgbClr>
                  </a:solidFill>
                  <a:prstDash val="solid"/>
                </a:ln>
                <a:solidFill>
                  <a:srgbClr val="E9E5DC">
                    <a:tint val="85000"/>
                    <a:satMod val="155000"/>
                  </a:srgbClr>
                </a:solidFill>
                <a:effectLst>
                  <a:outerShdw blurRad="41275" dist="20320" dir="1800000" algn="tl" rotWithShape="0">
                    <a:srgbClr val="000000">
                      <a:alpha val="40000"/>
                    </a:srgbClr>
                  </a:outerShdw>
                </a:effectLst>
                <a:latin typeface="Perpetua"/>
                <a:cs typeface="Times New Roman"/>
              </a:rPr>
              <a:t>وهي نقل أفراد أو جماعات من أماكن إقامتهم الأصلية إلى أماكن اخرى عن طريق إجبار السلطات لهم على النزوح .</a:t>
            </a:r>
          </a:p>
          <a:p>
            <a:pPr marL="1371600" lvl="4">
              <a:spcBef>
                <a:spcPts val="370"/>
              </a:spcBef>
              <a:buClr>
                <a:srgbClr val="A28E6A"/>
              </a:buClr>
              <a:buFont typeface="Wingdings" pitchFamily="2" charset="2"/>
              <a:buChar char="ü"/>
            </a:pPr>
            <a:r>
              <a:rPr lang="ar-SA" sz="4000" b="1" dirty="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latin typeface="Perpetua"/>
                <a:cs typeface="Times New Roman"/>
              </a:rPr>
              <a:t>ويظهر هنا مفهوم التهجير</a:t>
            </a:r>
            <a:endParaRPr lang="en-US" sz="4000" b="1" dirty="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latin typeface="Perpetua"/>
            </a:endParaRPr>
          </a:p>
          <a:p>
            <a:pPr marL="274320" lvl="0" indent="-274320">
              <a:spcBef>
                <a:spcPts val="580"/>
              </a:spcBef>
              <a:buClr>
                <a:srgbClr val="D34817"/>
              </a:buClr>
              <a:buSzPct val="85000"/>
              <a:buNone/>
            </a:pPr>
            <a:endParaRPr lang="ar-SA" sz="4000" b="1" dirty="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latin typeface="Perpetua"/>
              <a:cs typeface="Times New Roman"/>
            </a:endParaRPr>
          </a:p>
          <a:p>
            <a:pPr marL="274320" lvl="0" indent="-274320">
              <a:spcBef>
                <a:spcPts val="580"/>
              </a:spcBef>
              <a:buClr>
                <a:srgbClr val="D34817"/>
              </a:buClr>
              <a:buSzPct val="85000"/>
              <a:buNone/>
            </a:pPr>
            <a:endParaRPr lang="ar-SA" sz="4000" dirty="0">
              <a:solidFill>
                <a:prstClr val="black"/>
              </a:solidFill>
              <a:latin typeface="Perpetua"/>
              <a:cs typeface="Times New Roman"/>
            </a:endParaRPr>
          </a:p>
          <a:p>
            <a:pPr marL="274320" lvl="0" indent="-274320">
              <a:spcBef>
                <a:spcPts val="580"/>
              </a:spcBef>
              <a:buClr>
                <a:srgbClr val="D34817"/>
              </a:buClr>
              <a:buSzPct val="85000"/>
              <a:buNone/>
            </a:pPr>
            <a:endParaRPr lang="en-US" sz="4000" dirty="0">
              <a:solidFill>
                <a:prstClr val="black"/>
              </a:solidFill>
              <a:latin typeface="Perpetua"/>
            </a:endParaRPr>
          </a:p>
          <a:p>
            <a:endParaRPr lang="ar-SA" dirty="0"/>
          </a:p>
        </p:txBody>
      </p:sp>
    </p:spTree>
    <p:extLst>
      <p:ext uri="{BB962C8B-B14F-4D97-AF65-F5344CB8AC3E}">
        <p14:creationId xmlns:p14="http://schemas.microsoft.com/office/powerpoint/2010/main" val="31732223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438912" lvl="0" indent="-320040">
              <a:spcBef>
                <a:spcPts val="0"/>
              </a:spcBef>
              <a:buClr>
                <a:srgbClr val="F0AD00"/>
              </a:buClr>
              <a:buSzPct val="80000"/>
              <a:buFont typeface="Wingdings 2"/>
              <a:buChar char=""/>
            </a:pPr>
            <a:r>
              <a:rPr lang="ar-SA" b="1" dirty="0" smtClean="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السياسات السكانية :</a:t>
            </a:r>
          </a:p>
          <a:p>
            <a:pPr marL="438912" lvl="0" indent="-320040">
              <a:spcBef>
                <a:spcPts val="0"/>
              </a:spcBef>
              <a:buClr>
                <a:srgbClr val="F0AD00"/>
              </a:buClr>
              <a:buSzPct val="80000"/>
              <a:buFont typeface="Wingdings 2"/>
              <a:buChar char=""/>
            </a:pPr>
            <a:r>
              <a:rPr lang="ar-SA" b="1" dirty="0" smtClean="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لكن </a:t>
            </a: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بصورة واضحة يمكن أن تقول :</a:t>
            </a:r>
          </a:p>
          <a:p>
            <a:pPr marL="438912" lvl="0" indent="-320040">
              <a:spcBef>
                <a:spcPts val="0"/>
              </a:spcBef>
              <a:buClr>
                <a:srgbClr val="F0AD00"/>
              </a:buClr>
              <a:buSzPct val="80000"/>
              <a:buNone/>
            </a:pP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أن سياسات ضبط وتوجيه الظاهرة السكانية </a:t>
            </a:r>
            <a:r>
              <a:rPr lang="ar-SA" b="1" dirty="0" smtClean="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هي </a:t>
            </a: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العملية التي يحاول بها المجتمع والإنسان المحافظة على التوازن بين حجم السكان في شعب من الشعوب وبين وسائل العيش المتاحة في هذا المجتمع</a:t>
            </a:r>
          </a:p>
        </p:txBody>
      </p:sp>
    </p:spTree>
    <p:extLst>
      <p:ext uri="{BB962C8B-B14F-4D97-AF65-F5344CB8AC3E}">
        <p14:creationId xmlns:p14="http://schemas.microsoft.com/office/powerpoint/2010/main" val="21529933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lvl="0" indent="144145" algn="just">
              <a:lnSpc>
                <a:spcPct val="115000"/>
              </a:lnSpc>
              <a:buClr>
                <a:srgbClr val="A9A57C"/>
              </a:buClr>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Calibri"/>
                <a:cs typeface="Simplified Arabic"/>
              </a:rPr>
              <a:t>التعداد السكاني:</a:t>
            </a:r>
          </a:p>
          <a:p>
            <a:pPr lvl="0" indent="144145" algn="just">
              <a:lnSpc>
                <a:spcPct val="115000"/>
              </a:lnSpc>
              <a:buClr>
                <a:srgbClr val="A9A57C"/>
              </a:buClr>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Calibri"/>
                <a:cs typeface="Simplified Arabic"/>
              </a:rPr>
              <a:t>هناك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Calibri"/>
                <a:cs typeface="Simplified Arabic"/>
              </a:rPr>
              <a:t>تعريفات متباينة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Calibri"/>
                <a:cs typeface="Simplified Arabic"/>
              </a:rPr>
              <a:t>للتعداد وهو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Calibri"/>
                <a:cs typeface="Simplified Arabic"/>
              </a:rPr>
              <a:t>عبارة عن عملية إحصائية لها قيمة كبيرة لكل بلد وهو المصدر الأول للحقائق السكانية اللازمة للتخطيط الاجتماعي والاقتصادي على المستوى العالمي والقومي، ويعتبر ضروري للسياسة الحكومية في المجالات المختلفة وذلك لتسهيل نشاطها في الحاضر والمستقبل كما أن لها ضرورتها في التحليلات العلمية وتوزيع وتغير السكان.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Calibri"/>
              <a:cs typeface="Arial"/>
            </a:endParaRPr>
          </a:p>
          <a:p>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9849936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indent="144145" algn="just">
              <a:lnSpc>
                <a:spcPct val="115000"/>
              </a:lnSpc>
              <a:buClr>
                <a:srgbClr val="A9A57C"/>
              </a:buClr>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Calibri"/>
                <a:cs typeface="Simplified Arabic"/>
              </a:rPr>
              <a:t>ويعرف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Calibri"/>
                <a:cs typeface="Simplified Arabic"/>
              </a:rPr>
              <a:t>بأنه عملية جمع وتنسيق ونشر للمعطيات السكانية والاقتصادية والاجتماعية المتعلقة بكل الأشخاص في بلد ما أو في غيرها من المناطق المحددة في وقت محدد أو أوقات معينة. والتعداد عملية مكلفة ويحتاج خطة مسبقة وإعداد عمل متقن يؤدي إلى إيجاز النتائج.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Calibri"/>
              <a:cs typeface="Arial"/>
            </a:endParaRPr>
          </a:p>
        </p:txBody>
      </p:sp>
    </p:spTree>
    <p:extLst>
      <p:ext uri="{BB962C8B-B14F-4D97-AF65-F5344CB8AC3E}">
        <p14:creationId xmlns:p14="http://schemas.microsoft.com/office/powerpoint/2010/main" val="7373200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lvl="0" indent="-228600" algn="just">
              <a:lnSpc>
                <a:spcPct val="115000"/>
              </a:lnSpc>
              <a:buClr>
                <a:srgbClr val="A9A57C"/>
              </a:buClr>
            </a:pPr>
            <a:r>
              <a:rPr lang="ar-SA"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implified Arabic"/>
                <a:ea typeface="Calibri"/>
                <a:cs typeface="MCS Gulf S_U normal."/>
              </a:rPr>
              <a:t>تعريف التسجيل الحيوي: </a:t>
            </a:r>
            <a:endPar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a typeface="Calibri"/>
              <a:cs typeface="Arial"/>
            </a:endParaRPr>
          </a:p>
          <a:p>
            <a:pPr lvl="0" indent="233680" algn="just">
              <a:lnSpc>
                <a:spcPct val="115000"/>
              </a:lnSpc>
              <a:buClr>
                <a:srgbClr val="A9A57C"/>
              </a:buClr>
            </a:pPr>
            <a:r>
              <a:rPr lang="ar-SA"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a typeface="Calibri"/>
                <a:cs typeface="Simplified Arabic"/>
              </a:rPr>
              <a:t>اختلفت تعريفات التسجيل الحيوي بحيث يذهب بعضها إلى أن المقصود بتسجيل الأحداث الحيوية هي الأحداث التي تقع خلال سنة ميلادية عموماً وهي عملية تتم عن طريق مشروعات التسجيل المصممة لقيد جميع هذه الأحداث من مواليد ووفيات وهجرة وحالات الزواج والطلاق وقت حدوثها، ويختلف التسجيل الحيوي عن التعداد في أن الأول تسجيل للأحداث والثاني تسجيل للأشخاص.</a:t>
            </a: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9671720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lnSpcReduction="10000"/>
            <a:scene3d>
              <a:camera prst="orthographicFront"/>
              <a:lightRig rig="glow" dir="tl">
                <a:rot lat="0" lon="0" rev="5400000"/>
              </a:lightRig>
            </a:scene3d>
            <a:sp3d contourW="12700">
              <a:bevelT w="25400" h="25400"/>
              <a:contourClr>
                <a:schemeClr val="accent6">
                  <a:shade val="73000"/>
                </a:schemeClr>
              </a:contourClr>
            </a:sp3d>
          </a:bodyPr>
          <a:lstStyle/>
          <a:p>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البيانات الجاهزة : </a:t>
            </a:r>
          </a:p>
          <a:p>
            <a:pPr lvl="0" indent="-228600">
              <a:buClr>
                <a:srgbClr val="A9A57C"/>
              </a:buClr>
            </a:pP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a typeface="Calibri"/>
                <a:cs typeface="Simplified Arabic"/>
              </a:rPr>
              <a:t>وهي </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a typeface="Calibri"/>
                <a:cs typeface="Simplified Arabic"/>
              </a:rPr>
              <a:t>طريقة غير مباشرة تسعين بالبيانات التي توفرها السجلات الإحصائية والتقارير الرسمية، بحيث تستعين بالسجلات الإحصائية التي تصدر عن تعدادات السكان والتقارير الرسمية التي تصدرها المؤسسات الصحية والاقتصادية والحكومية والصناعية والتعليمية والتربوية والجوازات والهجرة والمؤسسات التجارية والمصرفية والسياسية والنقابية والقوى العاملة والعسكرية وغيرها والتي تنطوي على بيانات تتعلق بالسكان ونوعهم وأعمارهم وحجمهم ومهنهم والمستويات الصحية والمواليد والوفيات والأجور وساعات العمل والكفاية الإنتاجية ومعدلات الجريمة ومعدلات التعليم والقوى العاملة والموارد البشرية والإنتاج القومي ... </a:t>
            </a:r>
            <a:r>
              <a:rPr lang="ar-SA"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a typeface="Calibri"/>
                <a:cs typeface="Simplified Arabic"/>
              </a:rPr>
              <a:t>ألخ</a:t>
            </a:r>
            <a:endPar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21690667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20000"/>
          </a:bodyPr>
          <a:lstStyle/>
          <a:p>
            <a:pPr marL="171450" lvl="0" indent="-173736">
              <a:spcBef>
                <a:spcPts val="600"/>
              </a:spcBef>
              <a:buClr>
                <a:srgbClr val="61625E"/>
              </a:buClr>
              <a:buFont typeface="Wingdings" pitchFamily="2" charset="2"/>
              <a:buChar char="q"/>
            </a:pPr>
            <a:r>
              <a:rPr lang="ar-SA" b="1" cap="all" spc="30" dirty="0" smtClean="0">
                <a:ln w="9000" cmpd="sng">
                  <a:solidFill>
                    <a:srgbClr val="848058">
                      <a:shade val="50000"/>
                      <a:satMod val="120000"/>
                    </a:srgbClr>
                  </a:solidFill>
                  <a:prstDash val="solid"/>
                </a:ln>
                <a:gradFill>
                  <a:gsLst>
                    <a:gs pos="0">
                      <a:srgbClr val="848058">
                        <a:shade val="20000"/>
                        <a:satMod val="245000"/>
                      </a:srgbClr>
                    </a:gs>
                    <a:gs pos="43000">
                      <a:srgbClr val="848058">
                        <a:satMod val="255000"/>
                      </a:srgbClr>
                    </a:gs>
                    <a:gs pos="48000">
                      <a:srgbClr val="848058">
                        <a:shade val="85000"/>
                        <a:satMod val="255000"/>
                      </a:srgbClr>
                    </a:gs>
                    <a:gs pos="100000">
                      <a:srgbClr val="848058">
                        <a:shade val="20000"/>
                        <a:satMod val="245000"/>
                      </a:srgbClr>
                    </a:gs>
                  </a:gsLst>
                  <a:lin ang="5400000"/>
                </a:gradFill>
                <a:effectLst>
                  <a:reflection blurRad="12700" stA="28000" endPos="45000" dist="1000" dir="5400000" sy="-100000" algn="bl" rotWithShape="0"/>
                </a:effectLst>
                <a:latin typeface="Candara"/>
                <a:cs typeface="Tahoma" pitchFamily="34" charset="0"/>
              </a:rPr>
              <a:t>الهرم السكاني :</a:t>
            </a:r>
          </a:p>
          <a:p>
            <a:pPr marL="171450" lvl="0" indent="-173736">
              <a:spcBef>
                <a:spcPts val="600"/>
              </a:spcBef>
              <a:buClr>
                <a:srgbClr val="61625E"/>
              </a:buClr>
              <a:buFont typeface="Wingdings" pitchFamily="2" charset="2"/>
              <a:buChar char="q"/>
            </a:pPr>
            <a:r>
              <a:rPr lang="ar-SA" b="1" cap="all" spc="30" dirty="0" smtClean="0">
                <a:ln w="9000" cmpd="sng">
                  <a:solidFill>
                    <a:srgbClr val="848058">
                      <a:shade val="50000"/>
                      <a:satMod val="120000"/>
                    </a:srgbClr>
                  </a:solidFill>
                  <a:prstDash val="solid"/>
                </a:ln>
                <a:gradFill>
                  <a:gsLst>
                    <a:gs pos="0">
                      <a:srgbClr val="848058">
                        <a:shade val="20000"/>
                        <a:satMod val="245000"/>
                      </a:srgbClr>
                    </a:gs>
                    <a:gs pos="43000">
                      <a:srgbClr val="848058">
                        <a:satMod val="255000"/>
                      </a:srgbClr>
                    </a:gs>
                    <a:gs pos="48000">
                      <a:srgbClr val="848058">
                        <a:shade val="85000"/>
                        <a:satMod val="255000"/>
                      </a:srgbClr>
                    </a:gs>
                    <a:gs pos="100000">
                      <a:srgbClr val="848058">
                        <a:shade val="20000"/>
                        <a:satMod val="245000"/>
                      </a:srgbClr>
                    </a:gs>
                  </a:gsLst>
                  <a:lin ang="5400000"/>
                </a:gradFill>
                <a:effectLst>
                  <a:reflection blurRad="12700" stA="28000" endPos="45000" dist="1000" dir="5400000" sy="-100000" algn="bl" rotWithShape="0"/>
                </a:effectLst>
                <a:latin typeface="Candara"/>
                <a:cs typeface="Tahoma" pitchFamily="34" charset="0"/>
              </a:rPr>
              <a:t>اسلوب </a:t>
            </a:r>
            <a:r>
              <a:rPr lang="ar-SA" b="1" cap="all" spc="30" dirty="0">
                <a:ln w="9000" cmpd="sng">
                  <a:solidFill>
                    <a:srgbClr val="848058">
                      <a:shade val="50000"/>
                      <a:satMod val="120000"/>
                    </a:srgbClr>
                  </a:solidFill>
                  <a:prstDash val="solid"/>
                </a:ln>
                <a:gradFill>
                  <a:gsLst>
                    <a:gs pos="0">
                      <a:srgbClr val="848058">
                        <a:shade val="20000"/>
                        <a:satMod val="245000"/>
                      </a:srgbClr>
                    </a:gs>
                    <a:gs pos="43000">
                      <a:srgbClr val="848058">
                        <a:satMod val="255000"/>
                      </a:srgbClr>
                    </a:gs>
                    <a:gs pos="48000">
                      <a:srgbClr val="848058">
                        <a:shade val="85000"/>
                        <a:satMod val="255000"/>
                      </a:srgbClr>
                    </a:gs>
                    <a:gs pos="100000">
                      <a:srgbClr val="848058">
                        <a:shade val="20000"/>
                        <a:satMod val="245000"/>
                      </a:srgbClr>
                    </a:gs>
                  </a:gsLst>
                  <a:lin ang="5400000"/>
                </a:gradFill>
                <a:effectLst>
                  <a:reflection blurRad="12700" stA="28000" endPos="45000" dist="1000" dir="5400000" sy="-100000" algn="bl" rotWithShape="0"/>
                </a:effectLst>
                <a:latin typeface="Candara"/>
                <a:cs typeface="Tahoma" pitchFamily="34" charset="0"/>
              </a:rPr>
              <a:t>التعبير بالرسم البياني عن أنماط التركيب العمري والنوعي </a:t>
            </a:r>
          </a:p>
          <a:p>
            <a:pPr marL="171450" lvl="0" indent="-173736">
              <a:spcBef>
                <a:spcPts val="600"/>
              </a:spcBef>
              <a:buClr>
                <a:srgbClr val="61625E"/>
              </a:buClr>
              <a:buFont typeface="Wingdings" pitchFamily="2" charset="2"/>
              <a:buChar char="q"/>
            </a:pPr>
            <a:r>
              <a:rPr lang="ar-SA" b="1" spc="30" dirty="0">
                <a:ln w="17780" cmpd="sng">
                  <a:solidFill>
                    <a:srgbClr val="61625E">
                      <a:tint val="3000"/>
                    </a:srgbClr>
                  </a:solidFill>
                  <a:prstDash val="solid"/>
                  <a:miter lim="800000"/>
                </a:ln>
                <a:gradFill>
                  <a:gsLst>
                    <a:gs pos="10000">
                      <a:srgbClr val="61625E">
                        <a:tint val="63000"/>
                        <a:sat val="105000"/>
                      </a:srgbClr>
                    </a:gs>
                    <a:gs pos="90000">
                      <a:srgbClr val="61625E">
                        <a:shade val="50000"/>
                        <a:satMod val="100000"/>
                      </a:srgbClr>
                    </a:gs>
                  </a:gsLst>
                  <a:lin ang="5400000"/>
                </a:gradFill>
                <a:effectLst>
                  <a:outerShdw blurRad="55000" dist="50800" dir="5400000" algn="tl">
                    <a:srgbClr val="000000">
                      <a:alpha val="33000"/>
                    </a:srgbClr>
                  </a:outerShdw>
                </a:effectLst>
                <a:latin typeface="Candara"/>
                <a:cs typeface="Tahoma" pitchFamily="34" charset="0"/>
              </a:rPr>
              <a:t>اسهل انواع التمثيل بالرسم البياني فهماً هو ما أطلق عليه اسم الهرم </a:t>
            </a:r>
            <a:r>
              <a:rPr lang="ar-SA" b="1" spc="30" dirty="0" smtClean="0">
                <a:ln w="17780" cmpd="sng">
                  <a:solidFill>
                    <a:srgbClr val="61625E">
                      <a:tint val="3000"/>
                    </a:srgbClr>
                  </a:solidFill>
                  <a:prstDash val="solid"/>
                  <a:miter lim="800000"/>
                </a:ln>
                <a:gradFill>
                  <a:gsLst>
                    <a:gs pos="10000">
                      <a:srgbClr val="61625E">
                        <a:tint val="63000"/>
                        <a:sat val="105000"/>
                      </a:srgbClr>
                    </a:gs>
                    <a:gs pos="90000">
                      <a:srgbClr val="61625E">
                        <a:shade val="50000"/>
                        <a:satMod val="100000"/>
                      </a:srgbClr>
                    </a:gs>
                  </a:gsLst>
                  <a:lin ang="5400000"/>
                </a:gradFill>
                <a:effectLst>
                  <a:outerShdw blurRad="55000" dist="50800" dir="5400000" algn="tl">
                    <a:srgbClr val="000000">
                      <a:alpha val="33000"/>
                    </a:srgbClr>
                  </a:outerShdw>
                </a:effectLst>
                <a:latin typeface="Candara"/>
                <a:cs typeface="Tahoma" pitchFamily="34" charset="0"/>
              </a:rPr>
              <a:t>السكاني</a:t>
            </a:r>
          </a:p>
          <a:p>
            <a:pPr marL="171450" lvl="0" indent="-173736">
              <a:spcBef>
                <a:spcPts val="600"/>
              </a:spcBef>
              <a:buClr>
                <a:srgbClr val="61625E"/>
              </a:buClr>
              <a:buFont typeface="Wingdings" pitchFamily="2" charset="2"/>
              <a:buChar char="ü"/>
            </a:pPr>
            <a:r>
              <a:rPr lang="ar-SA" b="1" spc="30" dirty="0" smtClean="0">
                <a:ln w="17780" cmpd="sng">
                  <a:solidFill>
                    <a:srgbClr val="61625E">
                      <a:tint val="3000"/>
                    </a:srgbClr>
                  </a:solidFill>
                  <a:prstDash val="solid"/>
                  <a:miter lim="800000"/>
                </a:ln>
                <a:gradFill>
                  <a:gsLst>
                    <a:gs pos="10000">
                      <a:srgbClr val="61625E">
                        <a:tint val="63000"/>
                        <a:sat val="105000"/>
                      </a:srgbClr>
                    </a:gs>
                    <a:gs pos="90000">
                      <a:srgbClr val="61625E">
                        <a:shade val="50000"/>
                        <a:satMod val="100000"/>
                      </a:srgbClr>
                    </a:gs>
                  </a:gsLst>
                  <a:lin ang="5400000"/>
                </a:gradFill>
                <a:effectLst>
                  <a:outerShdw blurRad="55000" dist="50800" dir="5400000" algn="tl">
                    <a:srgbClr val="000000">
                      <a:alpha val="33000"/>
                    </a:srgbClr>
                  </a:outerShdw>
                </a:effectLst>
                <a:latin typeface="Candara"/>
                <a:cs typeface="Tahoma" pitchFamily="34" charset="0"/>
              </a:rPr>
              <a:t> </a:t>
            </a:r>
            <a:r>
              <a:rPr lang="ar-SA" b="1" spc="30" dirty="0">
                <a:ln w="10541" cmpd="sng">
                  <a:solidFill>
                    <a:srgbClr val="61625E">
                      <a:shade val="88000"/>
                      <a:satMod val="110000"/>
                    </a:srgbClr>
                  </a:solidFill>
                  <a:prstDash val="solid"/>
                </a:ln>
                <a:gradFill>
                  <a:gsLst>
                    <a:gs pos="0">
                      <a:srgbClr val="61625E">
                        <a:tint val="40000"/>
                        <a:satMod val="250000"/>
                      </a:srgbClr>
                    </a:gs>
                    <a:gs pos="9000">
                      <a:srgbClr val="61625E">
                        <a:tint val="52000"/>
                        <a:satMod val="300000"/>
                      </a:srgbClr>
                    </a:gs>
                    <a:gs pos="50000">
                      <a:srgbClr val="61625E">
                        <a:shade val="20000"/>
                        <a:satMod val="300000"/>
                      </a:srgbClr>
                    </a:gs>
                    <a:gs pos="79000">
                      <a:srgbClr val="61625E">
                        <a:tint val="52000"/>
                        <a:satMod val="300000"/>
                      </a:srgbClr>
                    </a:gs>
                    <a:gs pos="100000">
                      <a:srgbClr val="61625E">
                        <a:tint val="40000"/>
                        <a:satMod val="250000"/>
                      </a:srgbClr>
                    </a:gs>
                  </a:gsLst>
                  <a:lin ang="5400000"/>
                </a:gradFill>
                <a:latin typeface="Candara"/>
                <a:cs typeface="Tahoma" pitchFamily="34" charset="0"/>
              </a:rPr>
              <a:t>سمي الهرم السكاني لأن الرسم البياني الناتج يأخذ شكل الهرم المثلث من حيث القاعدة العريضة التي تمثل أصغر الاعمار </a:t>
            </a:r>
          </a:p>
          <a:p>
            <a:pPr marL="171450" lvl="0" indent="-173736">
              <a:spcBef>
                <a:spcPts val="600"/>
              </a:spcBef>
              <a:buClr>
                <a:srgbClr val="61625E"/>
              </a:buClr>
              <a:buFont typeface="Wingdings" pitchFamily="2" charset="2"/>
              <a:buChar char="ü"/>
            </a:pPr>
            <a:r>
              <a:rPr lang="ar-SA" b="1" spc="30" dirty="0">
                <a:ln w="18000">
                  <a:solidFill>
                    <a:srgbClr val="964D2C">
                      <a:satMod val="140000"/>
                    </a:srgbClr>
                  </a:solidFill>
                  <a:prstDash val="solid"/>
                  <a:miter lim="800000"/>
                </a:ln>
                <a:noFill/>
                <a:effectLst>
                  <a:outerShdw blurRad="25500" dist="23000" dir="7020000" algn="tl">
                    <a:srgbClr val="000000">
                      <a:alpha val="50000"/>
                    </a:srgbClr>
                  </a:outerShdw>
                </a:effectLst>
                <a:latin typeface="Candara"/>
                <a:cs typeface="Tahoma" pitchFamily="34" charset="0"/>
              </a:rPr>
              <a:t>تميل الجوانب الى الضيق التدريجي صوب القمة نتيجة لعامل الوفاة الذي يقلل من اعداد الاجيال كلما كبرت </a:t>
            </a:r>
          </a:p>
          <a:p>
            <a:pPr marL="171450" lvl="0" indent="-173736">
              <a:spcBef>
                <a:spcPts val="600"/>
              </a:spcBef>
              <a:buClr>
                <a:srgbClr val="61625E"/>
              </a:buClr>
              <a:buFont typeface="Wingdings" pitchFamily="2" charset="2"/>
              <a:buChar char="q"/>
            </a:pPr>
            <a:endParaRPr lang="ar-SA" b="1" spc="30" dirty="0">
              <a:ln w="17780" cmpd="sng">
                <a:solidFill>
                  <a:srgbClr val="61625E">
                    <a:tint val="3000"/>
                  </a:srgbClr>
                </a:solidFill>
                <a:prstDash val="solid"/>
                <a:miter lim="800000"/>
              </a:ln>
              <a:gradFill>
                <a:gsLst>
                  <a:gs pos="10000">
                    <a:srgbClr val="61625E">
                      <a:tint val="63000"/>
                      <a:sat val="105000"/>
                    </a:srgbClr>
                  </a:gs>
                  <a:gs pos="90000">
                    <a:srgbClr val="61625E">
                      <a:shade val="50000"/>
                      <a:satMod val="100000"/>
                    </a:srgbClr>
                  </a:gs>
                </a:gsLst>
                <a:lin ang="5400000"/>
              </a:gradFill>
              <a:effectLst>
                <a:outerShdw blurRad="55000" dist="50800" dir="5400000" algn="tl">
                  <a:srgbClr val="000000">
                    <a:alpha val="33000"/>
                  </a:srgbClr>
                </a:outerShdw>
              </a:effectLst>
              <a:latin typeface="Candara"/>
              <a:cs typeface="Tahoma" pitchFamily="34" charset="0"/>
            </a:endParaRPr>
          </a:p>
          <a:p>
            <a:endParaRPr lang="ar-SA" dirty="0"/>
          </a:p>
        </p:txBody>
      </p:sp>
    </p:spTree>
    <p:extLst>
      <p:ext uri="{BB962C8B-B14F-4D97-AF65-F5344CB8AC3E}">
        <p14:creationId xmlns:p14="http://schemas.microsoft.com/office/powerpoint/2010/main" val="37774182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indent="0">
              <a:buNone/>
            </a:pPr>
            <a:r>
              <a:rPr lang="ar-S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ndara"/>
                <a:cs typeface="Tahoma" pitchFamily="34" charset="0"/>
              </a:rPr>
              <a:t>س / يحدث </a:t>
            </a:r>
            <a:r>
              <a:rPr lang="ar-SA"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ndara"/>
                <a:cs typeface="Tahoma" pitchFamily="34" charset="0"/>
              </a:rPr>
              <a:t>الاختلاف في التكوين النوعي والعمري للسكان عدة آثار على المجتمع من النواحي الاقتصادية والديموغرافية </a:t>
            </a:r>
            <a:r>
              <a:rPr lang="ar-S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ndara"/>
                <a:cs typeface="Tahoma" pitchFamily="34" charset="0"/>
              </a:rPr>
              <a:t>والاسرية</a:t>
            </a:r>
          </a:p>
          <a:p>
            <a:pPr marL="0" indent="0">
              <a:buNone/>
            </a:pPr>
            <a:r>
              <a:rPr lang="ar-SA"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ndara"/>
                <a:cs typeface="Tahoma" pitchFamily="34" charset="0"/>
              </a:rPr>
              <a:t> </a:t>
            </a:r>
            <a:r>
              <a:rPr lang="ar-S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ndara"/>
                <a:cs typeface="Tahoma" pitchFamily="34" charset="0"/>
              </a:rPr>
              <a:t>  ناقش </a:t>
            </a:r>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4060310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171450" lvl="0" indent="-173736">
              <a:spcBef>
                <a:spcPts val="600"/>
              </a:spcBef>
              <a:buClr>
                <a:srgbClr val="61625E"/>
              </a:buClr>
              <a:buFont typeface="Wingdings" pitchFamily="2" charset="2"/>
              <a:buChar char="q"/>
            </a:pPr>
            <a:r>
              <a:rPr lang="ar-SA" b="1" spc="30" dirty="0" smtClean="0">
                <a:ln w="24500" cmpd="dbl">
                  <a:solidFill>
                    <a:srgbClr val="964D2C">
                      <a:shade val="85000"/>
                      <a:satMod val="155000"/>
                    </a:srgbClr>
                  </a:solidFill>
                  <a:prstDash val="solid"/>
                  <a:miter lim="800000"/>
                </a:ln>
                <a:gradFill>
                  <a:gsLst>
                    <a:gs pos="10000">
                      <a:srgbClr val="964D2C">
                        <a:tint val="10000"/>
                        <a:satMod val="155000"/>
                      </a:srgbClr>
                    </a:gs>
                    <a:gs pos="60000">
                      <a:srgbClr val="964D2C">
                        <a:tint val="30000"/>
                        <a:satMod val="155000"/>
                      </a:srgbClr>
                    </a:gs>
                    <a:gs pos="100000">
                      <a:srgbClr val="964D2C">
                        <a:tint val="73000"/>
                        <a:satMod val="155000"/>
                      </a:srgbClr>
                    </a:gs>
                  </a:gsLst>
                  <a:lin ang="5400000"/>
                </a:gradFill>
                <a:effectLst>
                  <a:outerShdw blurRad="38100" dist="38100" dir="7020000" algn="tl">
                    <a:srgbClr val="000000">
                      <a:alpha val="35000"/>
                    </a:srgbClr>
                  </a:outerShdw>
                </a:effectLst>
                <a:latin typeface="Candara"/>
                <a:cs typeface="Tahoma" pitchFamily="34" charset="0"/>
              </a:rPr>
              <a:t>التأثير على النظام الاقتصادي:-</a:t>
            </a:r>
          </a:p>
          <a:p>
            <a:pPr marL="171450" lvl="0" indent="-173736">
              <a:spcBef>
                <a:spcPts val="600"/>
              </a:spcBef>
              <a:buClr>
                <a:srgbClr val="61625E"/>
              </a:buClr>
              <a:buFont typeface="Wingdings" pitchFamily="2" charset="2"/>
              <a:buChar char="q"/>
            </a:pPr>
            <a:r>
              <a:rPr lang="ar-SA" b="1" spc="30" dirty="0" smtClean="0">
                <a:ln w="24500" cmpd="dbl">
                  <a:solidFill>
                    <a:srgbClr val="964D2C">
                      <a:shade val="85000"/>
                      <a:satMod val="155000"/>
                    </a:srgbClr>
                  </a:solidFill>
                  <a:prstDash val="solid"/>
                  <a:miter lim="800000"/>
                </a:ln>
                <a:gradFill>
                  <a:gsLst>
                    <a:gs pos="10000">
                      <a:srgbClr val="964D2C">
                        <a:tint val="10000"/>
                        <a:satMod val="155000"/>
                      </a:srgbClr>
                    </a:gs>
                    <a:gs pos="60000">
                      <a:srgbClr val="964D2C">
                        <a:tint val="30000"/>
                        <a:satMod val="155000"/>
                      </a:srgbClr>
                    </a:gs>
                    <a:gs pos="100000">
                      <a:srgbClr val="964D2C">
                        <a:tint val="73000"/>
                        <a:satMod val="155000"/>
                      </a:srgbClr>
                    </a:gs>
                  </a:gsLst>
                  <a:lin ang="5400000"/>
                </a:gradFill>
                <a:effectLst>
                  <a:outerShdw blurRad="38100" dist="38100" dir="7020000" algn="tl">
                    <a:srgbClr val="000000">
                      <a:alpha val="35000"/>
                    </a:srgbClr>
                  </a:outerShdw>
                </a:effectLst>
                <a:latin typeface="Candara"/>
                <a:cs typeface="Tahoma" pitchFamily="34" charset="0"/>
              </a:rPr>
              <a:t>أهم </a:t>
            </a:r>
            <a:r>
              <a:rPr lang="ar-SA" b="1" spc="30" dirty="0">
                <a:ln w="24500" cmpd="dbl">
                  <a:solidFill>
                    <a:srgbClr val="964D2C">
                      <a:shade val="85000"/>
                      <a:satMod val="155000"/>
                    </a:srgbClr>
                  </a:solidFill>
                  <a:prstDash val="solid"/>
                  <a:miter lim="800000"/>
                </a:ln>
                <a:gradFill>
                  <a:gsLst>
                    <a:gs pos="10000">
                      <a:srgbClr val="964D2C">
                        <a:tint val="10000"/>
                        <a:satMod val="155000"/>
                      </a:srgbClr>
                    </a:gs>
                    <a:gs pos="60000">
                      <a:srgbClr val="964D2C">
                        <a:tint val="30000"/>
                        <a:satMod val="155000"/>
                      </a:srgbClr>
                    </a:gs>
                    <a:gs pos="100000">
                      <a:srgbClr val="964D2C">
                        <a:tint val="73000"/>
                        <a:satMod val="155000"/>
                      </a:srgbClr>
                    </a:gs>
                  </a:gsLst>
                  <a:lin ang="5400000"/>
                </a:gradFill>
                <a:effectLst>
                  <a:outerShdw blurRad="38100" dist="38100" dir="7020000" algn="tl">
                    <a:srgbClr val="000000">
                      <a:alpha val="35000"/>
                    </a:srgbClr>
                  </a:outerShdw>
                </a:effectLst>
                <a:latin typeface="Candara"/>
                <a:cs typeface="Tahoma" pitchFamily="34" charset="0"/>
              </a:rPr>
              <a:t>القيم التي تستفاد من التكوين العمري والنوعي هي نسبة الاعتماد المرتبطة بالبناء العمري </a:t>
            </a:r>
          </a:p>
          <a:p>
            <a:pPr marL="171450" lvl="0" indent="-173736">
              <a:spcBef>
                <a:spcPts val="600"/>
              </a:spcBef>
              <a:buClr>
                <a:srgbClr val="61625E"/>
              </a:buClr>
              <a:buFont typeface="Wingdings" pitchFamily="2" charset="2"/>
              <a:buChar char="q"/>
            </a:pPr>
            <a:r>
              <a:rPr lang="ar-SA" b="1" spc="3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ndara"/>
                <a:cs typeface="Tahoma" pitchFamily="34" charset="0"/>
              </a:rPr>
              <a:t>كلما كانت نسبة الاعتماد منخفضة استطاع الاشخاص في الفئات العمرية المنتجة أن يتعاونوا لمساعدة الاشخاص في الفئات المعتمدة </a:t>
            </a:r>
          </a:p>
        </p:txBody>
      </p:sp>
    </p:spTree>
    <p:extLst>
      <p:ext uri="{BB962C8B-B14F-4D97-AF65-F5344CB8AC3E}">
        <p14:creationId xmlns:p14="http://schemas.microsoft.com/office/powerpoint/2010/main" val="1970832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a:bodyPr>
          <a:lstStyle/>
          <a:p>
            <a:pPr marL="171450" lvl="0" indent="-173736">
              <a:spcBef>
                <a:spcPts val="600"/>
              </a:spcBef>
              <a:buClr>
                <a:srgbClr val="61625E"/>
              </a:buClr>
              <a:buFont typeface="Wingdings" pitchFamily="2" charset="2"/>
              <a:buChar char="q"/>
            </a:pPr>
            <a:endParaRPr lang="ar-SA" b="1" spc="30" dirty="0" smtClean="0">
              <a:ln w="10541" cmpd="sng">
                <a:solidFill>
                  <a:srgbClr val="61625E">
                    <a:shade val="88000"/>
                    <a:satMod val="110000"/>
                  </a:srgbClr>
                </a:solidFill>
                <a:prstDash val="solid"/>
              </a:ln>
              <a:gradFill>
                <a:gsLst>
                  <a:gs pos="0">
                    <a:srgbClr val="61625E">
                      <a:tint val="40000"/>
                      <a:satMod val="250000"/>
                    </a:srgbClr>
                  </a:gs>
                  <a:gs pos="9000">
                    <a:srgbClr val="61625E">
                      <a:tint val="52000"/>
                      <a:satMod val="300000"/>
                    </a:srgbClr>
                  </a:gs>
                  <a:gs pos="50000">
                    <a:srgbClr val="61625E">
                      <a:shade val="20000"/>
                      <a:satMod val="300000"/>
                    </a:srgbClr>
                  </a:gs>
                  <a:gs pos="79000">
                    <a:srgbClr val="61625E">
                      <a:tint val="52000"/>
                      <a:satMod val="300000"/>
                    </a:srgbClr>
                  </a:gs>
                  <a:gs pos="100000">
                    <a:srgbClr val="61625E">
                      <a:tint val="40000"/>
                      <a:satMod val="250000"/>
                    </a:srgbClr>
                  </a:gs>
                </a:gsLst>
                <a:lin ang="5400000"/>
              </a:gradFill>
              <a:latin typeface="Candara"/>
              <a:cs typeface="Tahoma" pitchFamily="34" charset="0"/>
            </a:endParaRPr>
          </a:p>
          <a:p>
            <a:pPr marL="171450" lvl="0" indent="-173736">
              <a:spcBef>
                <a:spcPts val="600"/>
              </a:spcBef>
              <a:buClr>
                <a:srgbClr val="61625E"/>
              </a:buClr>
              <a:buFont typeface="Wingdings" pitchFamily="2" charset="2"/>
              <a:buChar char="q"/>
            </a:pPr>
            <a:endParaRPr lang="ar-SA" b="1" spc="30" dirty="0">
              <a:ln w="10541" cmpd="sng">
                <a:solidFill>
                  <a:srgbClr val="61625E">
                    <a:shade val="88000"/>
                    <a:satMod val="110000"/>
                  </a:srgbClr>
                </a:solidFill>
                <a:prstDash val="solid"/>
              </a:ln>
              <a:gradFill>
                <a:gsLst>
                  <a:gs pos="0">
                    <a:srgbClr val="61625E">
                      <a:tint val="40000"/>
                      <a:satMod val="250000"/>
                    </a:srgbClr>
                  </a:gs>
                  <a:gs pos="9000">
                    <a:srgbClr val="61625E">
                      <a:tint val="52000"/>
                      <a:satMod val="300000"/>
                    </a:srgbClr>
                  </a:gs>
                  <a:gs pos="50000">
                    <a:srgbClr val="61625E">
                      <a:shade val="20000"/>
                      <a:satMod val="300000"/>
                    </a:srgbClr>
                  </a:gs>
                  <a:gs pos="79000">
                    <a:srgbClr val="61625E">
                      <a:tint val="52000"/>
                      <a:satMod val="300000"/>
                    </a:srgbClr>
                  </a:gs>
                  <a:gs pos="100000">
                    <a:srgbClr val="61625E">
                      <a:tint val="40000"/>
                      <a:satMod val="250000"/>
                    </a:srgbClr>
                  </a:gs>
                </a:gsLst>
                <a:lin ang="5400000"/>
              </a:gradFill>
              <a:latin typeface="Candara"/>
              <a:cs typeface="Tahoma" pitchFamily="34" charset="0"/>
            </a:endParaRPr>
          </a:p>
          <a:p>
            <a:pPr marL="171450" lvl="0" indent="-173736">
              <a:spcBef>
                <a:spcPts val="600"/>
              </a:spcBef>
              <a:buClr>
                <a:srgbClr val="61625E"/>
              </a:buClr>
              <a:buFont typeface="Wingdings" pitchFamily="2" charset="2"/>
              <a:buChar char="q"/>
            </a:pPr>
            <a:endParaRPr lang="ar-SA" b="1" spc="30" dirty="0" smtClean="0">
              <a:ln w="10541" cmpd="sng">
                <a:solidFill>
                  <a:srgbClr val="61625E">
                    <a:shade val="88000"/>
                    <a:satMod val="110000"/>
                  </a:srgbClr>
                </a:solidFill>
                <a:prstDash val="solid"/>
              </a:ln>
              <a:gradFill>
                <a:gsLst>
                  <a:gs pos="0">
                    <a:srgbClr val="61625E">
                      <a:tint val="40000"/>
                      <a:satMod val="250000"/>
                    </a:srgbClr>
                  </a:gs>
                  <a:gs pos="9000">
                    <a:srgbClr val="61625E">
                      <a:tint val="52000"/>
                      <a:satMod val="300000"/>
                    </a:srgbClr>
                  </a:gs>
                  <a:gs pos="50000">
                    <a:srgbClr val="61625E">
                      <a:shade val="20000"/>
                      <a:satMod val="300000"/>
                    </a:srgbClr>
                  </a:gs>
                  <a:gs pos="79000">
                    <a:srgbClr val="61625E">
                      <a:tint val="52000"/>
                      <a:satMod val="300000"/>
                    </a:srgbClr>
                  </a:gs>
                  <a:gs pos="100000">
                    <a:srgbClr val="61625E">
                      <a:tint val="40000"/>
                      <a:satMod val="250000"/>
                    </a:srgbClr>
                  </a:gs>
                </a:gsLst>
                <a:lin ang="5400000"/>
              </a:gradFill>
              <a:latin typeface="Candara"/>
              <a:cs typeface="Tahoma" pitchFamily="34" charset="0"/>
            </a:endParaRPr>
          </a:p>
          <a:p>
            <a:pPr marL="171450" lvl="0" indent="-173736">
              <a:spcBef>
                <a:spcPts val="600"/>
              </a:spcBef>
              <a:buClr>
                <a:srgbClr val="61625E"/>
              </a:buClr>
              <a:buFont typeface="Wingdings" pitchFamily="2" charset="2"/>
              <a:buChar char="q"/>
            </a:pPr>
            <a:r>
              <a:rPr lang="ar-SA" b="1" spc="30" dirty="0" smtClean="0">
                <a:ln w="10541" cmpd="sng">
                  <a:solidFill>
                    <a:srgbClr val="61625E">
                      <a:shade val="88000"/>
                      <a:satMod val="110000"/>
                    </a:srgbClr>
                  </a:solidFill>
                  <a:prstDash val="solid"/>
                </a:ln>
                <a:gradFill>
                  <a:gsLst>
                    <a:gs pos="0">
                      <a:srgbClr val="61625E">
                        <a:tint val="40000"/>
                        <a:satMod val="250000"/>
                      </a:srgbClr>
                    </a:gs>
                    <a:gs pos="9000">
                      <a:srgbClr val="61625E">
                        <a:tint val="52000"/>
                        <a:satMod val="300000"/>
                      </a:srgbClr>
                    </a:gs>
                    <a:gs pos="50000">
                      <a:srgbClr val="61625E">
                        <a:shade val="20000"/>
                        <a:satMod val="300000"/>
                      </a:srgbClr>
                    </a:gs>
                    <a:gs pos="79000">
                      <a:srgbClr val="61625E">
                        <a:tint val="52000"/>
                        <a:satMod val="300000"/>
                      </a:srgbClr>
                    </a:gs>
                    <a:gs pos="100000">
                      <a:srgbClr val="61625E">
                        <a:tint val="40000"/>
                        <a:satMod val="250000"/>
                      </a:srgbClr>
                    </a:gs>
                  </a:gsLst>
                  <a:lin ang="5400000"/>
                </a:gradFill>
                <a:latin typeface="Candara"/>
                <a:cs typeface="Tahoma" pitchFamily="34" charset="0"/>
              </a:rPr>
              <a:t>كما أن القوى </a:t>
            </a:r>
            <a:r>
              <a:rPr lang="ar-SA" b="1" spc="30" dirty="0">
                <a:ln w="10541" cmpd="sng">
                  <a:solidFill>
                    <a:srgbClr val="61625E">
                      <a:shade val="88000"/>
                      <a:satMod val="110000"/>
                    </a:srgbClr>
                  </a:solidFill>
                  <a:prstDash val="solid"/>
                </a:ln>
                <a:gradFill>
                  <a:gsLst>
                    <a:gs pos="0">
                      <a:srgbClr val="61625E">
                        <a:tint val="40000"/>
                        <a:satMod val="250000"/>
                      </a:srgbClr>
                    </a:gs>
                    <a:gs pos="9000">
                      <a:srgbClr val="61625E">
                        <a:tint val="52000"/>
                        <a:satMod val="300000"/>
                      </a:srgbClr>
                    </a:gs>
                    <a:gs pos="50000">
                      <a:srgbClr val="61625E">
                        <a:shade val="20000"/>
                        <a:satMod val="300000"/>
                      </a:srgbClr>
                    </a:gs>
                    <a:gs pos="79000">
                      <a:srgbClr val="61625E">
                        <a:tint val="52000"/>
                        <a:satMod val="300000"/>
                      </a:srgbClr>
                    </a:gs>
                    <a:gs pos="100000">
                      <a:srgbClr val="61625E">
                        <a:tint val="40000"/>
                        <a:satMod val="250000"/>
                      </a:srgbClr>
                    </a:gs>
                  </a:gsLst>
                  <a:lin ang="5400000"/>
                </a:gradFill>
                <a:latin typeface="Candara"/>
                <a:cs typeface="Tahoma" pitchFamily="34" charset="0"/>
              </a:rPr>
              <a:t>العاملة الصغيرة السن لها مميزات فعمالها سيكونون أكثر مرونة وقادرين على تحصيل المهارات الجديدة اكثر من غيرهم </a:t>
            </a:r>
          </a:p>
          <a:p>
            <a:pPr marL="171450" lvl="0" indent="-173736">
              <a:spcBef>
                <a:spcPts val="600"/>
              </a:spcBef>
              <a:buClr>
                <a:srgbClr val="61625E"/>
              </a:buClr>
              <a:buFont typeface="Wingdings" pitchFamily="2" charset="2"/>
              <a:buChar char="q"/>
            </a:pPr>
            <a:r>
              <a:rPr lang="ar-SA" b="1" spc="30" dirty="0" smtClean="0">
                <a:ln w="18000">
                  <a:solidFill>
                    <a:srgbClr val="964D2C">
                      <a:satMod val="140000"/>
                    </a:srgbClr>
                  </a:solidFill>
                  <a:prstDash val="solid"/>
                  <a:miter lim="800000"/>
                </a:ln>
                <a:noFill/>
                <a:effectLst>
                  <a:outerShdw blurRad="25500" dist="23000" dir="7020000" algn="tl">
                    <a:srgbClr val="000000">
                      <a:alpha val="50000"/>
                    </a:srgbClr>
                  </a:outerShdw>
                </a:effectLst>
                <a:latin typeface="Candara"/>
                <a:cs typeface="Tahoma" pitchFamily="34" charset="0"/>
              </a:rPr>
              <a:t>والقوى </a:t>
            </a:r>
            <a:r>
              <a:rPr lang="ar-SA" b="1" spc="30" dirty="0">
                <a:ln w="18000">
                  <a:solidFill>
                    <a:srgbClr val="964D2C">
                      <a:satMod val="140000"/>
                    </a:srgbClr>
                  </a:solidFill>
                  <a:prstDash val="solid"/>
                  <a:miter lim="800000"/>
                </a:ln>
                <a:noFill/>
                <a:effectLst>
                  <a:outerShdw blurRad="25500" dist="23000" dir="7020000" algn="tl">
                    <a:srgbClr val="000000">
                      <a:alpha val="50000"/>
                    </a:srgbClr>
                  </a:outerShdw>
                </a:effectLst>
                <a:latin typeface="Candara"/>
                <a:cs typeface="Tahoma" pitchFamily="34" charset="0"/>
              </a:rPr>
              <a:t>العاملة الكبيرة في سنها هي أكثر مسئولية وخبرة </a:t>
            </a:r>
            <a:endParaRPr lang="ar-SA" b="1" spc="30" dirty="0" smtClean="0">
              <a:ln w="18000">
                <a:solidFill>
                  <a:srgbClr val="964D2C">
                    <a:satMod val="140000"/>
                  </a:srgbClr>
                </a:solidFill>
                <a:prstDash val="solid"/>
                <a:miter lim="800000"/>
              </a:ln>
              <a:noFill/>
              <a:effectLst>
                <a:outerShdw blurRad="25500" dist="23000" dir="7020000" algn="tl">
                  <a:srgbClr val="000000">
                    <a:alpha val="50000"/>
                  </a:srgbClr>
                </a:outerShdw>
              </a:effectLst>
              <a:latin typeface="Candara"/>
              <a:cs typeface="Tahoma" pitchFamily="34" charset="0"/>
            </a:endParaRPr>
          </a:p>
          <a:p>
            <a:pPr marL="171450" lvl="0" indent="-173736">
              <a:spcBef>
                <a:spcPts val="600"/>
              </a:spcBef>
              <a:buClr>
                <a:srgbClr val="61625E"/>
              </a:buClr>
              <a:buFont typeface="Wingdings" pitchFamily="2" charset="2"/>
              <a:buChar char="q"/>
            </a:pPr>
            <a:endParaRPr lang="ar-SA" b="1" spc="30" dirty="0">
              <a:ln w="18000">
                <a:solidFill>
                  <a:srgbClr val="964D2C">
                    <a:satMod val="140000"/>
                  </a:srgbClr>
                </a:solidFill>
                <a:prstDash val="solid"/>
                <a:miter lim="800000"/>
              </a:ln>
              <a:noFill/>
              <a:effectLst>
                <a:outerShdw blurRad="25500" dist="23000" dir="7020000" algn="tl">
                  <a:srgbClr val="000000">
                    <a:alpha val="50000"/>
                  </a:srgbClr>
                </a:outerShdw>
              </a:effectLst>
              <a:latin typeface="Candara"/>
              <a:cs typeface="Tahoma" pitchFamily="34" charset="0"/>
            </a:endParaRPr>
          </a:p>
          <a:p>
            <a:endParaRPr lang="ar-SA" dirty="0"/>
          </a:p>
        </p:txBody>
      </p:sp>
    </p:spTree>
    <p:extLst>
      <p:ext uri="{BB962C8B-B14F-4D97-AF65-F5344CB8AC3E}">
        <p14:creationId xmlns:p14="http://schemas.microsoft.com/office/powerpoint/2010/main" val="16278312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171450" lvl="0" indent="-173736">
              <a:spcBef>
                <a:spcPts val="600"/>
              </a:spcBef>
              <a:buClr>
                <a:srgbClr val="61625E"/>
              </a:buClr>
              <a:buFont typeface="Wingdings" pitchFamily="2" charset="2"/>
              <a:buChar char="q"/>
            </a:pPr>
            <a:r>
              <a:rPr lang="ar-SA" sz="3000" b="1" cap="all" spc="30" dirty="0">
                <a:ln w="9000" cmpd="sng">
                  <a:solidFill>
                    <a:srgbClr val="848058">
                      <a:shade val="50000"/>
                      <a:satMod val="120000"/>
                    </a:srgbClr>
                  </a:solidFill>
                  <a:prstDash val="solid"/>
                </a:ln>
                <a:gradFill>
                  <a:gsLst>
                    <a:gs pos="0">
                      <a:srgbClr val="848058">
                        <a:shade val="20000"/>
                        <a:satMod val="245000"/>
                      </a:srgbClr>
                    </a:gs>
                    <a:gs pos="43000">
                      <a:srgbClr val="848058">
                        <a:satMod val="255000"/>
                      </a:srgbClr>
                    </a:gs>
                    <a:gs pos="48000">
                      <a:srgbClr val="848058">
                        <a:shade val="85000"/>
                        <a:satMod val="255000"/>
                      </a:srgbClr>
                    </a:gs>
                    <a:gs pos="100000">
                      <a:srgbClr val="848058">
                        <a:shade val="20000"/>
                        <a:satMod val="245000"/>
                      </a:srgbClr>
                    </a:gs>
                  </a:gsLst>
                  <a:lin ang="5400000"/>
                </a:gradFill>
                <a:effectLst>
                  <a:reflection blurRad="12700" stA="28000" endPos="45000" dist="1000" dir="5400000" sy="-100000" algn="bl" rotWithShape="0"/>
                </a:effectLst>
                <a:latin typeface="Candara"/>
                <a:cs typeface="Tahoma" pitchFamily="34" charset="0"/>
              </a:rPr>
              <a:t>يظهر التأثير ايضاً في الاستهلاك فالمجتمعات ذات النسبة الكبيرة من الاطفال تحتاج الى انفاق مقادير كبيرة من المال على الطعام والتعليم </a:t>
            </a:r>
          </a:p>
          <a:p>
            <a:pPr marL="171450" lvl="0" indent="-173736">
              <a:spcBef>
                <a:spcPts val="600"/>
              </a:spcBef>
              <a:buClr>
                <a:srgbClr val="61625E"/>
              </a:buClr>
              <a:buFont typeface="Wingdings" pitchFamily="2" charset="2"/>
              <a:buChar char="q"/>
            </a:pPr>
            <a:r>
              <a:rPr lang="ar-SA" sz="3000" b="1" spc="30" dirty="0">
                <a:ln w="18000">
                  <a:solidFill>
                    <a:srgbClr val="964D2C">
                      <a:satMod val="140000"/>
                    </a:srgbClr>
                  </a:solidFill>
                  <a:prstDash val="solid"/>
                  <a:miter lim="800000"/>
                </a:ln>
                <a:noFill/>
                <a:effectLst>
                  <a:outerShdw blurRad="25500" dist="23000" dir="7020000" algn="tl">
                    <a:srgbClr val="000000">
                      <a:alpha val="50000"/>
                    </a:srgbClr>
                  </a:outerShdw>
                </a:effectLst>
                <a:latin typeface="Candara"/>
                <a:cs typeface="Tahoma" pitchFamily="34" charset="0"/>
              </a:rPr>
              <a:t>المجتمعات ذات النسبة الكبيرة من كبار السن تحتاج للإنفاق المتزايد على الرعاية الطبية </a:t>
            </a:r>
          </a:p>
        </p:txBody>
      </p:sp>
    </p:spTree>
    <p:extLst>
      <p:ext uri="{BB962C8B-B14F-4D97-AF65-F5344CB8AC3E}">
        <p14:creationId xmlns:p14="http://schemas.microsoft.com/office/powerpoint/2010/main" val="125709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171450" lvl="0" indent="-173736">
              <a:spcBef>
                <a:spcPts val="600"/>
              </a:spcBef>
              <a:buClr>
                <a:srgbClr val="61625E"/>
              </a:buClr>
              <a:buFont typeface="Wingdings" pitchFamily="2" charset="2"/>
              <a:buChar char="q"/>
            </a:pPr>
            <a:r>
              <a:rPr lang="ar-SA" b="1" spc="30" dirty="0">
                <a:ln w="10541" cmpd="sng">
                  <a:solidFill>
                    <a:srgbClr val="61625E">
                      <a:shade val="88000"/>
                      <a:satMod val="110000"/>
                    </a:srgbClr>
                  </a:solidFill>
                  <a:prstDash val="solid"/>
                </a:ln>
                <a:gradFill>
                  <a:gsLst>
                    <a:gs pos="0">
                      <a:srgbClr val="61625E">
                        <a:tint val="40000"/>
                        <a:satMod val="250000"/>
                      </a:srgbClr>
                    </a:gs>
                    <a:gs pos="9000">
                      <a:srgbClr val="61625E">
                        <a:tint val="52000"/>
                        <a:satMod val="300000"/>
                      </a:srgbClr>
                    </a:gs>
                    <a:gs pos="50000">
                      <a:srgbClr val="61625E">
                        <a:shade val="20000"/>
                        <a:satMod val="300000"/>
                      </a:srgbClr>
                    </a:gs>
                    <a:gs pos="79000">
                      <a:srgbClr val="61625E">
                        <a:tint val="52000"/>
                        <a:satMod val="300000"/>
                      </a:srgbClr>
                    </a:gs>
                    <a:gs pos="100000">
                      <a:srgbClr val="61625E">
                        <a:tint val="40000"/>
                        <a:satMod val="250000"/>
                      </a:srgbClr>
                    </a:gs>
                  </a:gsLst>
                  <a:lin ang="5400000"/>
                </a:gradFill>
                <a:latin typeface="Candara"/>
                <a:cs typeface="Tahoma" pitchFamily="34" charset="0"/>
              </a:rPr>
              <a:t>يظهر التأثير ايضاً في فائض العمالة الذي يؤثر في معدل المرتبات والاجور</a:t>
            </a:r>
          </a:p>
          <a:p>
            <a:pPr marL="171450" lvl="0" indent="-173736">
              <a:spcBef>
                <a:spcPts val="600"/>
              </a:spcBef>
              <a:buClr>
                <a:srgbClr val="61625E"/>
              </a:buClr>
              <a:buFont typeface="Wingdings" pitchFamily="2" charset="2"/>
              <a:buChar char="q"/>
            </a:pPr>
            <a:r>
              <a:rPr lang="ar-SA" b="1" spc="30" dirty="0">
                <a:ln w="18000">
                  <a:solidFill>
                    <a:srgbClr val="964D2C">
                      <a:satMod val="140000"/>
                    </a:srgbClr>
                  </a:solidFill>
                  <a:prstDash val="solid"/>
                  <a:miter lim="800000"/>
                </a:ln>
                <a:noFill/>
                <a:effectLst>
                  <a:outerShdw blurRad="25500" dist="23000" dir="7020000" algn="tl">
                    <a:srgbClr val="000000">
                      <a:alpha val="50000"/>
                    </a:srgbClr>
                  </a:outerShdw>
                </a:effectLst>
                <a:latin typeface="Candara"/>
                <a:cs typeface="Tahoma" pitchFamily="34" charset="0"/>
              </a:rPr>
              <a:t>انخفاض نسبة الافراد في فئة العمر بين 20-29 سنة عام 1950 في الولايات المتحدة ادى الى زيادة اجورهم ومرتباتهم </a:t>
            </a:r>
          </a:p>
          <a:p>
            <a:pPr marL="171450" lvl="0" indent="-173736">
              <a:spcBef>
                <a:spcPts val="600"/>
              </a:spcBef>
              <a:buClr>
                <a:srgbClr val="61625E"/>
              </a:buClr>
              <a:buFont typeface="Wingdings" pitchFamily="2" charset="2"/>
              <a:buChar char="q"/>
            </a:pPr>
            <a:r>
              <a:rPr lang="ar-SA" b="1" spc="30" dirty="0">
                <a:ln w="12700">
                  <a:solidFill>
                    <a:srgbClr val="48231E">
                      <a:satMod val="155000"/>
                    </a:srgbClr>
                  </a:solidFill>
                  <a:prstDash val="solid"/>
                </a:ln>
                <a:solidFill>
                  <a:srgbClr val="CBD8DD">
                    <a:tint val="85000"/>
                    <a:satMod val="155000"/>
                  </a:srgbClr>
                </a:solidFill>
                <a:effectLst>
                  <a:outerShdw blurRad="41275" dist="20320" dir="1800000" algn="tl" rotWithShape="0">
                    <a:srgbClr val="000000">
                      <a:alpha val="40000"/>
                    </a:srgbClr>
                  </a:outerShdw>
                </a:effectLst>
                <a:latin typeface="Candara"/>
                <a:cs typeface="Tahoma" pitchFamily="34" charset="0"/>
              </a:rPr>
              <a:t>وعندما زادوا انخفض مستوى اجورهم ومرتباتهم  </a:t>
            </a:r>
          </a:p>
        </p:txBody>
      </p:sp>
    </p:spTree>
    <p:extLst>
      <p:ext uri="{BB962C8B-B14F-4D97-AF65-F5344CB8AC3E}">
        <p14:creationId xmlns:p14="http://schemas.microsoft.com/office/powerpoint/2010/main" val="30974605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171450" lvl="0" indent="-173736">
              <a:spcBef>
                <a:spcPts val="600"/>
              </a:spcBef>
              <a:buClr>
                <a:srgbClr val="61625E"/>
              </a:buClr>
              <a:buFont typeface="Wingdings" pitchFamily="2" charset="2"/>
              <a:buChar char="q"/>
            </a:pPr>
            <a:r>
              <a:rPr lang="ar-SA" b="1" cap="all" spc="30" dirty="0" smtClean="0">
                <a:ln w="9000" cmpd="sng">
                  <a:solidFill>
                    <a:srgbClr val="848058">
                      <a:shade val="50000"/>
                      <a:satMod val="120000"/>
                    </a:srgbClr>
                  </a:solidFill>
                  <a:prstDash val="solid"/>
                </a:ln>
                <a:gradFill>
                  <a:gsLst>
                    <a:gs pos="0">
                      <a:srgbClr val="848058">
                        <a:shade val="20000"/>
                        <a:satMod val="245000"/>
                      </a:srgbClr>
                    </a:gs>
                    <a:gs pos="43000">
                      <a:srgbClr val="848058">
                        <a:satMod val="255000"/>
                      </a:srgbClr>
                    </a:gs>
                    <a:gs pos="48000">
                      <a:srgbClr val="848058">
                        <a:shade val="85000"/>
                        <a:satMod val="255000"/>
                      </a:srgbClr>
                    </a:gs>
                    <a:gs pos="100000">
                      <a:srgbClr val="848058">
                        <a:shade val="20000"/>
                        <a:satMod val="245000"/>
                      </a:srgbClr>
                    </a:gs>
                  </a:gsLst>
                  <a:lin ang="5400000"/>
                </a:gradFill>
                <a:effectLst>
                  <a:reflection blurRad="12700" stA="28000" endPos="45000" dist="1000" dir="5400000" sy="-100000" algn="bl" rotWithShape="0"/>
                </a:effectLst>
                <a:latin typeface="Candara"/>
                <a:cs typeface="Tahoma" pitchFamily="34" charset="0"/>
              </a:rPr>
              <a:t>التأثير في الجانب الديموغرافي:-</a:t>
            </a:r>
          </a:p>
          <a:p>
            <a:pPr marL="171450" lvl="0" indent="-173736">
              <a:spcBef>
                <a:spcPts val="600"/>
              </a:spcBef>
              <a:buClr>
                <a:srgbClr val="61625E"/>
              </a:buClr>
              <a:buFont typeface="Wingdings" pitchFamily="2" charset="2"/>
              <a:buChar char="q"/>
            </a:pPr>
            <a:r>
              <a:rPr lang="ar-SA" b="1" cap="all" spc="30" dirty="0" smtClean="0">
                <a:ln w="9000" cmpd="sng">
                  <a:solidFill>
                    <a:srgbClr val="848058">
                      <a:shade val="50000"/>
                      <a:satMod val="120000"/>
                    </a:srgbClr>
                  </a:solidFill>
                  <a:prstDash val="solid"/>
                </a:ln>
                <a:gradFill>
                  <a:gsLst>
                    <a:gs pos="0">
                      <a:srgbClr val="848058">
                        <a:shade val="20000"/>
                        <a:satMod val="245000"/>
                      </a:srgbClr>
                    </a:gs>
                    <a:gs pos="43000">
                      <a:srgbClr val="848058">
                        <a:satMod val="255000"/>
                      </a:srgbClr>
                    </a:gs>
                    <a:gs pos="48000">
                      <a:srgbClr val="848058">
                        <a:shade val="85000"/>
                        <a:satMod val="255000"/>
                      </a:srgbClr>
                    </a:gs>
                    <a:gs pos="100000">
                      <a:srgbClr val="848058">
                        <a:shade val="20000"/>
                        <a:satMod val="245000"/>
                      </a:srgbClr>
                    </a:gs>
                  </a:gsLst>
                  <a:lin ang="5400000"/>
                </a:gradFill>
                <a:effectLst>
                  <a:reflection blurRad="12700" stA="28000" endPos="45000" dist="1000" dir="5400000" sy="-100000" algn="bl" rotWithShape="0"/>
                </a:effectLst>
                <a:latin typeface="Candara"/>
                <a:cs typeface="Tahoma" pitchFamily="34" charset="0"/>
              </a:rPr>
              <a:t>يلاحظ </a:t>
            </a:r>
            <a:r>
              <a:rPr lang="ar-SA" b="1" cap="all" spc="30" dirty="0">
                <a:ln w="9000" cmpd="sng">
                  <a:solidFill>
                    <a:srgbClr val="848058">
                      <a:shade val="50000"/>
                      <a:satMod val="120000"/>
                    </a:srgbClr>
                  </a:solidFill>
                  <a:prstDash val="solid"/>
                </a:ln>
                <a:gradFill>
                  <a:gsLst>
                    <a:gs pos="0">
                      <a:srgbClr val="848058">
                        <a:shade val="20000"/>
                        <a:satMod val="245000"/>
                      </a:srgbClr>
                    </a:gs>
                    <a:gs pos="43000">
                      <a:srgbClr val="848058">
                        <a:satMod val="255000"/>
                      </a:srgbClr>
                    </a:gs>
                    <a:gs pos="48000">
                      <a:srgbClr val="848058">
                        <a:shade val="85000"/>
                        <a:satMod val="255000"/>
                      </a:srgbClr>
                    </a:gs>
                    <a:gs pos="100000">
                      <a:srgbClr val="848058">
                        <a:shade val="20000"/>
                        <a:satMod val="245000"/>
                      </a:srgbClr>
                    </a:gs>
                  </a:gsLst>
                  <a:lin ang="5400000"/>
                </a:gradFill>
                <a:effectLst>
                  <a:reflection blurRad="12700" stA="28000" endPos="45000" dist="1000" dir="5400000" sy="-100000" algn="bl" rotWithShape="0"/>
                </a:effectLst>
                <a:latin typeface="Candara"/>
                <a:cs typeface="Tahoma" pitchFamily="34" charset="0"/>
              </a:rPr>
              <a:t>أن المجموعة السكانية التي يتركز افرادها في فئات العمر الصغيرة يميل معدل وفياتهم الخام للانخفاض عن المجموعة السكانية التي يتركز افرادها في فئات العمر الكبيرة </a:t>
            </a:r>
          </a:p>
          <a:p>
            <a:pPr marL="171450" lvl="0" indent="-173736">
              <a:spcBef>
                <a:spcPts val="600"/>
              </a:spcBef>
              <a:buClr>
                <a:srgbClr val="61625E"/>
              </a:buClr>
              <a:buFont typeface="Wingdings" pitchFamily="2" charset="2"/>
              <a:buChar char="ü"/>
            </a:pPr>
            <a:r>
              <a:rPr lang="ar-SA" b="1" spc="30" dirty="0">
                <a:ln w="1905"/>
                <a:gradFill>
                  <a:gsLst>
                    <a:gs pos="0">
                      <a:srgbClr val="AD7D4D">
                        <a:shade val="20000"/>
                        <a:satMod val="200000"/>
                      </a:srgbClr>
                    </a:gs>
                    <a:gs pos="78000">
                      <a:srgbClr val="AD7D4D">
                        <a:tint val="90000"/>
                        <a:shade val="89000"/>
                        <a:satMod val="220000"/>
                      </a:srgbClr>
                    </a:gs>
                    <a:gs pos="100000">
                      <a:srgbClr val="AD7D4D">
                        <a:tint val="12000"/>
                        <a:satMod val="255000"/>
                      </a:srgbClr>
                    </a:gs>
                  </a:gsLst>
                  <a:lin ang="5400000"/>
                </a:gradFill>
                <a:effectLst>
                  <a:innerShdw blurRad="69850" dist="43180" dir="5400000">
                    <a:srgbClr val="000000">
                      <a:alpha val="65000"/>
                    </a:srgbClr>
                  </a:innerShdw>
                </a:effectLst>
                <a:latin typeface="Candara"/>
                <a:cs typeface="Tahoma" pitchFamily="34" charset="0"/>
              </a:rPr>
              <a:t>السبب هو أن معدل الوفيات يزيد بين الفئات المتقدمة في السن </a:t>
            </a:r>
          </a:p>
        </p:txBody>
      </p:sp>
    </p:spTree>
    <p:extLst>
      <p:ext uri="{BB962C8B-B14F-4D97-AF65-F5344CB8AC3E}">
        <p14:creationId xmlns:p14="http://schemas.microsoft.com/office/powerpoint/2010/main" val="4175035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85000" lnSpcReduction="10000"/>
          </a:bodyPr>
          <a:lstStyle/>
          <a:p>
            <a:pPr marL="171450" lvl="0" indent="-173736">
              <a:spcBef>
                <a:spcPts val="600"/>
              </a:spcBef>
              <a:buClr>
                <a:srgbClr val="61625E"/>
              </a:buClr>
              <a:buFont typeface="Wingdings" pitchFamily="2" charset="2"/>
              <a:buChar char="q"/>
            </a:pPr>
            <a:r>
              <a:rPr lang="ar-SA" b="1" spc="30" dirty="0">
                <a:ln w="10541" cmpd="sng">
                  <a:solidFill>
                    <a:srgbClr val="61625E">
                      <a:shade val="88000"/>
                      <a:satMod val="110000"/>
                    </a:srgbClr>
                  </a:solidFill>
                  <a:prstDash val="solid"/>
                </a:ln>
                <a:gradFill>
                  <a:gsLst>
                    <a:gs pos="0">
                      <a:srgbClr val="61625E">
                        <a:tint val="40000"/>
                        <a:satMod val="250000"/>
                      </a:srgbClr>
                    </a:gs>
                    <a:gs pos="9000">
                      <a:srgbClr val="61625E">
                        <a:tint val="52000"/>
                        <a:satMod val="300000"/>
                      </a:srgbClr>
                    </a:gs>
                    <a:gs pos="50000">
                      <a:srgbClr val="61625E">
                        <a:shade val="20000"/>
                        <a:satMod val="300000"/>
                      </a:srgbClr>
                    </a:gs>
                    <a:gs pos="79000">
                      <a:srgbClr val="61625E">
                        <a:tint val="52000"/>
                        <a:satMod val="300000"/>
                      </a:srgbClr>
                    </a:gs>
                    <a:gs pos="100000">
                      <a:srgbClr val="61625E">
                        <a:tint val="40000"/>
                        <a:satMod val="250000"/>
                      </a:srgbClr>
                    </a:gs>
                  </a:gsLst>
                  <a:lin ang="5400000"/>
                </a:gradFill>
                <a:latin typeface="Candara"/>
                <a:cs typeface="Tahoma" pitchFamily="34" charset="0"/>
              </a:rPr>
              <a:t>ايضاً يلاحظ أن معدلات الهجرة تختلف باختلاف التركيب العمري والنوعي  للسكان </a:t>
            </a:r>
          </a:p>
          <a:p>
            <a:pPr marL="171450" lvl="0" indent="-173736">
              <a:spcBef>
                <a:spcPts val="600"/>
              </a:spcBef>
              <a:buClr>
                <a:srgbClr val="61625E"/>
              </a:buClr>
              <a:buFont typeface="Wingdings" pitchFamily="2" charset="2"/>
              <a:buChar char="ü"/>
            </a:pPr>
            <a:r>
              <a:rPr lang="ar-SA" b="1" spc="30" dirty="0">
                <a:ln w="18000">
                  <a:solidFill>
                    <a:srgbClr val="964D2C">
                      <a:satMod val="140000"/>
                    </a:srgbClr>
                  </a:solidFill>
                  <a:prstDash val="solid"/>
                  <a:miter lim="800000"/>
                </a:ln>
                <a:noFill/>
                <a:effectLst>
                  <a:outerShdw blurRad="25500" dist="23000" dir="7020000" algn="tl">
                    <a:srgbClr val="000000">
                      <a:alpha val="50000"/>
                    </a:srgbClr>
                  </a:outerShdw>
                </a:effectLst>
                <a:latin typeface="Candara"/>
                <a:cs typeface="Tahoma" pitchFamily="34" charset="0"/>
              </a:rPr>
              <a:t>تزيد معدلات الهجرة في الجماعات السكانية الصغيرة عن معدلاتها في الكبيرة </a:t>
            </a:r>
            <a:r>
              <a:rPr lang="ar-SA" b="1" spc="30" dirty="0" smtClean="0">
                <a:ln w="18000">
                  <a:solidFill>
                    <a:srgbClr val="964D2C">
                      <a:satMod val="140000"/>
                    </a:srgbClr>
                  </a:solidFill>
                  <a:prstDash val="solid"/>
                  <a:miter lim="800000"/>
                </a:ln>
                <a:noFill/>
                <a:effectLst>
                  <a:outerShdw blurRad="25500" dist="23000" dir="7020000" algn="tl">
                    <a:srgbClr val="000000">
                      <a:alpha val="50000"/>
                    </a:srgbClr>
                  </a:outerShdw>
                </a:effectLst>
                <a:latin typeface="Candara"/>
                <a:cs typeface="Tahoma" pitchFamily="34" charset="0"/>
              </a:rPr>
              <a:t>السن</a:t>
            </a:r>
          </a:p>
          <a:p>
            <a:pPr marL="171450" lvl="0" indent="-173736">
              <a:spcBef>
                <a:spcPts val="600"/>
              </a:spcBef>
              <a:buClr>
                <a:srgbClr val="61625E"/>
              </a:buClr>
              <a:buFont typeface="Wingdings" pitchFamily="2" charset="2"/>
              <a:buChar char="q"/>
            </a:pPr>
            <a:r>
              <a:rPr lang="ar-SA" b="1" spc="30" dirty="0" smtClean="0">
                <a:ln w="18000">
                  <a:solidFill>
                    <a:srgbClr val="964D2C">
                      <a:satMod val="140000"/>
                    </a:srgbClr>
                  </a:solidFill>
                  <a:prstDash val="solid"/>
                  <a:miter lim="800000"/>
                </a:ln>
                <a:noFill/>
                <a:effectLst>
                  <a:outerShdw blurRad="25500" dist="23000" dir="7020000" algn="tl">
                    <a:srgbClr val="000000">
                      <a:alpha val="50000"/>
                    </a:srgbClr>
                  </a:outerShdw>
                </a:effectLst>
                <a:latin typeface="Candara"/>
                <a:cs typeface="Tahoma" pitchFamily="34" charset="0"/>
              </a:rPr>
              <a:t> </a:t>
            </a:r>
            <a:r>
              <a:rPr lang="ar-SA" b="1" dirty="0">
                <a:ln w="11430"/>
                <a:gradFill>
                  <a:gsLst>
                    <a:gs pos="0">
                      <a:srgbClr val="964D2C">
                        <a:tint val="70000"/>
                        <a:satMod val="245000"/>
                      </a:srgbClr>
                    </a:gs>
                    <a:gs pos="75000">
                      <a:srgbClr val="964D2C">
                        <a:tint val="90000"/>
                        <a:shade val="60000"/>
                        <a:satMod val="240000"/>
                      </a:srgbClr>
                    </a:gs>
                    <a:gs pos="100000">
                      <a:srgbClr val="964D2C">
                        <a:tint val="100000"/>
                        <a:shade val="50000"/>
                        <a:satMod val="240000"/>
                      </a:srgbClr>
                    </a:gs>
                  </a:gsLst>
                  <a:lin ang="5400000"/>
                </a:gradFill>
                <a:effectLst>
                  <a:outerShdw blurRad="50800" dist="39000" dir="5460000" algn="tl">
                    <a:srgbClr val="000000">
                      <a:alpha val="38000"/>
                    </a:srgbClr>
                  </a:outerShdw>
                </a:effectLst>
                <a:latin typeface="Candara"/>
                <a:cs typeface="Tahoma" pitchFamily="34" charset="0"/>
              </a:rPr>
              <a:t>يؤدي ذلك للتأثير على التركيب النوعي والعمري للمناطق التي تتعرض لحركة هجرة كبيرة </a:t>
            </a:r>
          </a:p>
          <a:p>
            <a:pPr marL="171450" lvl="0" indent="-173736">
              <a:spcBef>
                <a:spcPts val="600"/>
              </a:spcBef>
              <a:buClr>
                <a:srgbClr val="61625E"/>
              </a:buClr>
              <a:buFont typeface="Wingdings" pitchFamily="2" charset="2"/>
              <a:buChar char="q"/>
            </a:pPr>
            <a:r>
              <a:rPr lang="ar-SA" b="1" dirty="0">
                <a:ln w="11430"/>
                <a:gradFill>
                  <a:gsLst>
                    <a:gs pos="0">
                      <a:srgbClr val="964D2C">
                        <a:tint val="70000"/>
                        <a:satMod val="245000"/>
                      </a:srgbClr>
                    </a:gs>
                    <a:gs pos="75000">
                      <a:srgbClr val="964D2C">
                        <a:tint val="90000"/>
                        <a:shade val="60000"/>
                        <a:satMod val="240000"/>
                      </a:srgbClr>
                    </a:gs>
                    <a:gs pos="100000">
                      <a:srgbClr val="964D2C">
                        <a:tint val="100000"/>
                        <a:shade val="50000"/>
                        <a:satMod val="240000"/>
                      </a:srgbClr>
                    </a:gs>
                  </a:gsLst>
                  <a:lin ang="5400000"/>
                </a:gradFill>
                <a:effectLst>
                  <a:outerShdw blurRad="50800" dist="39000" dir="5460000" algn="tl">
                    <a:srgbClr val="000000">
                      <a:alpha val="38000"/>
                    </a:srgbClr>
                  </a:outerShdw>
                </a:effectLst>
                <a:latin typeface="Candara"/>
                <a:cs typeface="Tahoma" pitchFamily="34" charset="0"/>
              </a:rPr>
              <a:t>فالهجرة تنتقي الذكور اكثر من الاناث مما يؤثر على النسبة النوعية للمجتمع </a:t>
            </a:r>
          </a:p>
          <a:p>
            <a:pPr marL="171450" lvl="0" indent="-173736">
              <a:spcBef>
                <a:spcPts val="600"/>
              </a:spcBef>
              <a:buClr>
                <a:srgbClr val="61625E"/>
              </a:buClr>
              <a:buFont typeface="Wingdings" pitchFamily="2" charset="2"/>
              <a:buChar char="q"/>
            </a:pPr>
            <a:r>
              <a:rPr lang="ar-SA" b="1" dirty="0">
                <a:ln w="11430"/>
                <a:gradFill>
                  <a:gsLst>
                    <a:gs pos="0">
                      <a:srgbClr val="964D2C">
                        <a:tint val="70000"/>
                        <a:satMod val="245000"/>
                      </a:srgbClr>
                    </a:gs>
                    <a:gs pos="75000">
                      <a:srgbClr val="964D2C">
                        <a:tint val="90000"/>
                        <a:shade val="60000"/>
                        <a:satMod val="240000"/>
                      </a:srgbClr>
                    </a:gs>
                    <a:gs pos="100000">
                      <a:srgbClr val="964D2C">
                        <a:tint val="100000"/>
                        <a:shade val="50000"/>
                        <a:satMod val="240000"/>
                      </a:srgbClr>
                    </a:gs>
                  </a:gsLst>
                  <a:lin ang="5400000"/>
                </a:gradFill>
                <a:effectLst>
                  <a:outerShdw blurRad="50800" dist="39000" dir="5460000" algn="tl">
                    <a:srgbClr val="000000">
                      <a:alpha val="38000"/>
                    </a:srgbClr>
                  </a:outerShdw>
                </a:effectLst>
                <a:latin typeface="Candara"/>
                <a:cs typeface="Tahoma" pitchFamily="34" charset="0"/>
              </a:rPr>
              <a:t>كما أن الهجرة تنتقي الصغار اكثر من كبار السن يؤدي ذلك لزيادة عدد السكان في فئة السن المتوسطة </a:t>
            </a:r>
          </a:p>
          <a:p>
            <a:pPr marL="171450" lvl="0" indent="-173736">
              <a:spcBef>
                <a:spcPts val="600"/>
              </a:spcBef>
              <a:buClr>
                <a:srgbClr val="61625E"/>
              </a:buClr>
              <a:buFont typeface="Wingdings" pitchFamily="2" charset="2"/>
              <a:buChar char="ü"/>
            </a:pPr>
            <a:endParaRPr lang="ar-SA" b="1" spc="30" dirty="0">
              <a:ln w="18000">
                <a:solidFill>
                  <a:srgbClr val="964D2C">
                    <a:satMod val="140000"/>
                  </a:srgbClr>
                </a:solidFill>
                <a:prstDash val="solid"/>
                <a:miter lim="800000"/>
              </a:ln>
              <a:noFill/>
              <a:effectLst>
                <a:outerShdw blurRad="25500" dist="23000" dir="7020000" algn="tl">
                  <a:srgbClr val="000000">
                    <a:alpha val="50000"/>
                  </a:srgbClr>
                </a:outerShdw>
              </a:effectLst>
              <a:latin typeface="Candara"/>
              <a:cs typeface="Tahoma" pitchFamily="34" charset="0"/>
            </a:endParaRPr>
          </a:p>
          <a:p>
            <a:endParaRPr lang="ar-SA" dirty="0"/>
          </a:p>
        </p:txBody>
      </p:sp>
    </p:spTree>
    <p:extLst>
      <p:ext uri="{BB962C8B-B14F-4D97-AF65-F5344CB8AC3E}">
        <p14:creationId xmlns:p14="http://schemas.microsoft.com/office/powerpoint/2010/main" val="9291733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marL="171450" lvl="0" indent="-173736">
              <a:spcBef>
                <a:spcPts val="600"/>
              </a:spcBef>
              <a:buClr>
                <a:srgbClr val="61625E"/>
              </a:buClr>
              <a:buFont typeface="Wingdings" pitchFamily="2" charset="2"/>
              <a:buChar char="q"/>
            </a:pPr>
            <a:endParaRPr lang="ar-SA" b="1" spc="30" dirty="0" smtClean="0">
              <a:ln w="1905"/>
              <a:gradFill>
                <a:gsLst>
                  <a:gs pos="0">
                    <a:srgbClr val="AD7D4D">
                      <a:shade val="20000"/>
                      <a:satMod val="200000"/>
                    </a:srgbClr>
                  </a:gs>
                  <a:gs pos="78000">
                    <a:srgbClr val="AD7D4D">
                      <a:tint val="90000"/>
                      <a:shade val="89000"/>
                      <a:satMod val="220000"/>
                    </a:srgbClr>
                  </a:gs>
                  <a:gs pos="100000">
                    <a:srgbClr val="AD7D4D">
                      <a:tint val="12000"/>
                      <a:satMod val="255000"/>
                    </a:srgbClr>
                  </a:gs>
                </a:gsLst>
                <a:lin ang="5400000"/>
              </a:gradFill>
              <a:effectLst>
                <a:innerShdw blurRad="69850" dist="43180" dir="5400000">
                  <a:srgbClr val="000000">
                    <a:alpha val="65000"/>
                  </a:srgbClr>
                </a:innerShdw>
              </a:effectLst>
              <a:latin typeface="Candara"/>
              <a:cs typeface="Tahoma" pitchFamily="34" charset="0"/>
            </a:endParaRPr>
          </a:p>
          <a:p>
            <a:pPr marL="171450" lvl="0" indent="-173736">
              <a:spcBef>
                <a:spcPts val="600"/>
              </a:spcBef>
              <a:buClr>
                <a:srgbClr val="61625E"/>
              </a:buClr>
              <a:buFont typeface="Wingdings" pitchFamily="2" charset="2"/>
              <a:buChar char="q"/>
            </a:pPr>
            <a:endParaRPr lang="ar-SA" b="1" spc="30" dirty="0">
              <a:ln w="1905"/>
              <a:gradFill>
                <a:gsLst>
                  <a:gs pos="0">
                    <a:srgbClr val="AD7D4D">
                      <a:shade val="20000"/>
                      <a:satMod val="200000"/>
                    </a:srgbClr>
                  </a:gs>
                  <a:gs pos="78000">
                    <a:srgbClr val="AD7D4D">
                      <a:tint val="90000"/>
                      <a:shade val="89000"/>
                      <a:satMod val="220000"/>
                    </a:srgbClr>
                  </a:gs>
                  <a:gs pos="100000">
                    <a:srgbClr val="AD7D4D">
                      <a:tint val="12000"/>
                      <a:satMod val="255000"/>
                    </a:srgbClr>
                  </a:gs>
                </a:gsLst>
                <a:lin ang="5400000"/>
              </a:gradFill>
              <a:effectLst>
                <a:innerShdw blurRad="69850" dist="43180" dir="5400000">
                  <a:srgbClr val="000000">
                    <a:alpha val="65000"/>
                  </a:srgbClr>
                </a:innerShdw>
              </a:effectLst>
              <a:latin typeface="Candara"/>
              <a:cs typeface="Tahoma" pitchFamily="34" charset="0"/>
            </a:endParaRPr>
          </a:p>
          <a:p>
            <a:pPr marL="171450" lvl="0" indent="-173736">
              <a:spcBef>
                <a:spcPts val="600"/>
              </a:spcBef>
              <a:buClr>
                <a:srgbClr val="61625E"/>
              </a:buClr>
              <a:buFont typeface="Wingdings" pitchFamily="2" charset="2"/>
              <a:buChar char="q"/>
            </a:pPr>
            <a:r>
              <a:rPr lang="ar-SA" b="1" spc="30" dirty="0" smtClean="0">
                <a:ln w="1905"/>
                <a:gradFill>
                  <a:gsLst>
                    <a:gs pos="0">
                      <a:srgbClr val="AD7D4D">
                        <a:shade val="20000"/>
                        <a:satMod val="200000"/>
                      </a:srgbClr>
                    </a:gs>
                    <a:gs pos="78000">
                      <a:srgbClr val="AD7D4D">
                        <a:tint val="90000"/>
                        <a:shade val="89000"/>
                        <a:satMod val="220000"/>
                      </a:srgbClr>
                    </a:gs>
                    <a:gs pos="100000">
                      <a:srgbClr val="AD7D4D">
                        <a:tint val="12000"/>
                        <a:satMod val="255000"/>
                      </a:srgbClr>
                    </a:gs>
                  </a:gsLst>
                  <a:lin ang="5400000"/>
                </a:gradFill>
                <a:effectLst>
                  <a:innerShdw blurRad="69850" dist="43180" dir="5400000">
                    <a:srgbClr val="000000">
                      <a:alpha val="65000"/>
                    </a:srgbClr>
                  </a:innerShdw>
                </a:effectLst>
                <a:latin typeface="Candara"/>
                <a:cs typeface="Tahoma" pitchFamily="34" charset="0"/>
              </a:rPr>
              <a:t>التأثير في نظام الاسرة :</a:t>
            </a:r>
          </a:p>
          <a:p>
            <a:pPr marL="171450" lvl="0" indent="-173736">
              <a:spcBef>
                <a:spcPts val="600"/>
              </a:spcBef>
              <a:buClr>
                <a:srgbClr val="61625E"/>
              </a:buClr>
              <a:buFont typeface="Wingdings" pitchFamily="2" charset="2"/>
              <a:buChar char="q"/>
            </a:pPr>
            <a:r>
              <a:rPr lang="ar-SA" b="1" spc="30" dirty="0" smtClean="0">
                <a:ln w="1905"/>
                <a:gradFill>
                  <a:gsLst>
                    <a:gs pos="0">
                      <a:srgbClr val="AD7D4D">
                        <a:shade val="20000"/>
                        <a:satMod val="200000"/>
                      </a:srgbClr>
                    </a:gs>
                    <a:gs pos="78000">
                      <a:srgbClr val="AD7D4D">
                        <a:tint val="90000"/>
                        <a:shade val="89000"/>
                        <a:satMod val="220000"/>
                      </a:srgbClr>
                    </a:gs>
                    <a:gs pos="100000">
                      <a:srgbClr val="AD7D4D">
                        <a:tint val="12000"/>
                        <a:satMod val="255000"/>
                      </a:srgbClr>
                    </a:gs>
                  </a:gsLst>
                  <a:lin ang="5400000"/>
                </a:gradFill>
                <a:effectLst>
                  <a:innerShdw blurRad="69850" dist="43180" dir="5400000">
                    <a:srgbClr val="000000">
                      <a:alpha val="65000"/>
                    </a:srgbClr>
                  </a:innerShdw>
                </a:effectLst>
                <a:latin typeface="Candara"/>
                <a:cs typeface="Tahoma" pitchFamily="34" charset="0"/>
              </a:rPr>
              <a:t>يؤثر </a:t>
            </a:r>
            <a:r>
              <a:rPr lang="ar-SA" b="1" spc="30" dirty="0">
                <a:ln w="1905"/>
                <a:gradFill>
                  <a:gsLst>
                    <a:gs pos="0">
                      <a:srgbClr val="AD7D4D">
                        <a:shade val="20000"/>
                        <a:satMod val="200000"/>
                      </a:srgbClr>
                    </a:gs>
                    <a:gs pos="78000">
                      <a:srgbClr val="AD7D4D">
                        <a:tint val="90000"/>
                        <a:shade val="89000"/>
                        <a:satMod val="220000"/>
                      </a:srgbClr>
                    </a:gs>
                    <a:gs pos="100000">
                      <a:srgbClr val="AD7D4D">
                        <a:tint val="12000"/>
                        <a:satMod val="255000"/>
                      </a:srgbClr>
                    </a:gs>
                  </a:gsLst>
                  <a:lin ang="5400000"/>
                </a:gradFill>
                <a:effectLst>
                  <a:innerShdw blurRad="69850" dist="43180" dir="5400000">
                    <a:srgbClr val="000000">
                      <a:alpha val="65000"/>
                    </a:srgbClr>
                  </a:innerShdw>
                </a:effectLst>
                <a:latin typeface="Candara"/>
                <a:cs typeface="Tahoma" pitchFamily="34" charset="0"/>
              </a:rPr>
              <a:t>الاختلاف في التكوين العمري والنوعي على الحياة الأسرية خاصة احتمالات الزواج بالنسبة للرجال والنساء </a:t>
            </a:r>
          </a:p>
          <a:p>
            <a:pPr marL="171450" lvl="0" indent="-173736">
              <a:spcBef>
                <a:spcPts val="600"/>
              </a:spcBef>
              <a:buClr>
                <a:srgbClr val="61625E"/>
              </a:buClr>
              <a:buFont typeface="Wingdings" pitchFamily="2" charset="2"/>
              <a:buChar char="q"/>
            </a:pPr>
            <a:r>
              <a:rPr lang="ar-SA" b="1" spc="3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andara"/>
                <a:cs typeface="Tahoma" pitchFamily="34" charset="0"/>
              </a:rPr>
              <a:t>الرجال عادة يتزوجون من نساء اصغر منهم في السن لذلك اذا قل متوسط العمر في المجموعة السكانية فان النساء سيواجهن صعوبة في ايجاد الزوج </a:t>
            </a:r>
            <a:endParaRPr lang="ar-SA" b="1" spc="3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andara"/>
              <a:cs typeface="Tahoma" pitchFamily="34" charset="0"/>
            </a:endParaRPr>
          </a:p>
        </p:txBody>
      </p:sp>
    </p:spTree>
    <p:extLst>
      <p:ext uri="{BB962C8B-B14F-4D97-AF65-F5344CB8AC3E}">
        <p14:creationId xmlns:p14="http://schemas.microsoft.com/office/powerpoint/2010/main" val="38814712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171450" lvl="0" indent="-173736">
              <a:spcBef>
                <a:spcPts val="600"/>
              </a:spcBef>
              <a:buClr>
                <a:srgbClr val="61625E"/>
              </a:buClr>
              <a:buFont typeface="Wingdings" pitchFamily="2" charset="2"/>
              <a:buChar char="q"/>
            </a:pPr>
            <a:r>
              <a:rPr lang="ar-SA" sz="3000" b="1" spc="30" dirty="0">
                <a:ln w="31550" cmpd="sng">
                  <a:gradFill>
                    <a:gsLst>
                      <a:gs pos="25000">
                        <a:srgbClr val="61625E">
                          <a:shade val="25000"/>
                          <a:satMod val="190000"/>
                        </a:srgbClr>
                      </a:gs>
                      <a:gs pos="80000">
                        <a:srgbClr val="61625E">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latin typeface="Candara"/>
                <a:cs typeface="Tahoma" pitchFamily="34" charset="0"/>
              </a:rPr>
              <a:t>يرجع ذلك لوجود نسبة كبيرة من النساء في الفئة العمرية المتوسطة يزيد على نسبة الرجال في نفس الفئة </a:t>
            </a:r>
          </a:p>
          <a:p>
            <a:pPr marL="171450" lvl="0" indent="-173736">
              <a:spcBef>
                <a:spcPts val="600"/>
              </a:spcBef>
              <a:buClr>
                <a:srgbClr val="61625E"/>
              </a:buClr>
              <a:buFont typeface="Wingdings" pitchFamily="2" charset="2"/>
              <a:buChar char="q"/>
            </a:pPr>
            <a:r>
              <a:rPr lang="ar-SA" sz="3000" b="1" spc="30" dirty="0">
                <a:ln w="31550" cmpd="sng">
                  <a:gradFill>
                    <a:gsLst>
                      <a:gs pos="70000">
                        <a:srgbClr val="AD7D4D">
                          <a:shade val="50000"/>
                          <a:satMod val="190000"/>
                        </a:srgbClr>
                      </a:gs>
                      <a:gs pos="0">
                        <a:srgbClr val="AD7D4D">
                          <a:tint val="77000"/>
                          <a:satMod val="180000"/>
                        </a:srgbClr>
                      </a:gs>
                    </a:gsLst>
                    <a:lin ang="5400000"/>
                  </a:gradFill>
                  <a:prstDash val="solid"/>
                </a:ln>
                <a:solidFill>
                  <a:srgbClr val="AD7D4D">
                    <a:tint val="15000"/>
                    <a:satMod val="200000"/>
                  </a:srgbClr>
                </a:solidFill>
                <a:effectLst>
                  <a:outerShdw blurRad="50800" dist="40000" dir="5400000" algn="tl" rotWithShape="0">
                    <a:srgbClr val="000000">
                      <a:shade val="5000"/>
                      <a:satMod val="120000"/>
                      <a:alpha val="33000"/>
                    </a:srgbClr>
                  </a:outerShdw>
                </a:effectLst>
                <a:latin typeface="Candara"/>
                <a:cs typeface="Tahoma" pitchFamily="34" charset="0"/>
              </a:rPr>
              <a:t>هناك فاقد كبير من الرجال في الحروب يسبب ذلك صعوبة اضافية للنساء للحصول على فرص الزواج </a:t>
            </a:r>
          </a:p>
          <a:p>
            <a:pPr marL="171450" lvl="0" indent="-173736">
              <a:spcBef>
                <a:spcPts val="600"/>
              </a:spcBef>
              <a:buClr>
                <a:srgbClr val="61625E"/>
              </a:buClr>
              <a:buFont typeface="Wingdings" pitchFamily="2" charset="2"/>
              <a:buChar char="q"/>
            </a:pPr>
            <a:endParaRPr lang="ar-SA" sz="3000" b="1" spc="3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andara"/>
              <a:cs typeface="Tahoma" pitchFamily="34" charset="0"/>
            </a:endParaRPr>
          </a:p>
          <a:p>
            <a:endParaRPr lang="ar-SA" dirty="0"/>
          </a:p>
        </p:txBody>
      </p:sp>
    </p:spTree>
    <p:extLst>
      <p:ext uri="{BB962C8B-B14F-4D97-AF65-F5344CB8AC3E}">
        <p14:creationId xmlns:p14="http://schemas.microsoft.com/office/powerpoint/2010/main" val="3719350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118872" lvl="0" indent="0">
              <a:spcBef>
                <a:spcPts val="0"/>
              </a:spcBef>
              <a:buClr>
                <a:srgbClr val="F0AD00"/>
              </a:buClr>
              <a:buSzPct val="80000"/>
              <a:buNone/>
            </a:pPr>
            <a:r>
              <a:rPr lang="ar-SA" sz="4000" b="1" dirty="0" smtClean="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س / يهتم </a:t>
            </a:r>
            <a:r>
              <a:rPr lang="ar-SA" sz="4000"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التحليل الاجتماعي  بتفسير الظواهر السكانية  عن طريق ربطها بغيرها من الظواهر والنظم </a:t>
            </a:r>
            <a:r>
              <a:rPr lang="ar-SA" sz="4000" b="1" dirty="0" smtClean="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الاجتماعية .</a:t>
            </a:r>
          </a:p>
          <a:p>
            <a:pPr marL="438912" lvl="0" indent="-320040">
              <a:spcBef>
                <a:spcPts val="0"/>
              </a:spcBef>
              <a:buClr>
                <a:srgbClr val="F0AD00"/>
              </a:buClr>
              <a:buSzPct val="80000"/>
              <a:buFont typeface="Wingdings" pitchFamily="2" charset="2"/>
              <a:buChar char="q"/>
            </a:pPr>
            <a:r>
              <a:rPr lang="ar-SA" sz="4000"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 </a:t>
            </a:r>
            <a:r>
              <a:rPr lang="ar-SA" sz="4000" b="1" dirty="0" smtClean="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 ناقش زيادة الخصوبة في المجتمعات الريفية</a:t>
            </a:r>
            <a:endParaRPr lang="en-US" sz="4000"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endParaRPr>
          </a:p>
        </p:txBody>
      </p:sp>
    </p:spTree>
    <p:extLst>
      <p:ext uri="{BB962C8B-B14F-4D97-AF65-F5344CB8AC3E}">
        <p14:creationId xmlns:p14="http://schemas.microsoft.com/office/powerpoint/2010/main" val="36432471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438912" lvl="0" indent="-320040">
              <a:spcBef>
                <a:spcPts val="0"/>
              </a:spcBef>
              <a:buClr>
                <a:srgbClr val="F0AD00"/>
              </a:buClr>
              <a:buSzPct val="80000"/>
              <a:buFont typeface="Wingdings 2"/>
              <a:buChar char=""/>
            </a:pP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فإذا كانت الديموغرافيا توضح أن معدل الخصوبة في الريف يزيد عن نظيره في الحضر </a:t>
            </a:r>
          </a:p>
          <a:p>
            <a:pPr marL="438912" lvl="0" indent="-320040">
              <a:spcBef>
                <a:spcPts val="0"/>
              </a:spcBef>
              <a:buClr>
                <a:srgbClr val="F0AD00"/>
              </a:buClr>
              <a:buSzPct val="80000"/>
              <a:buFont typeface="Wingdings 2"/>
              <a:buChar char=""/>
            </a:pP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فإن ذلك يحتاج لتوضيح اسبابه عن طريق ربط الظاهرة بمصدرها </a:t>
            </a:r>
          </a:p>
          <a:p>
            <a:pPr marL="438912" lvl="0" indent="-320040">
              <a:spcBef>
                <a:spcPts val="0"/>
              </a:spcBef>
              <a:buClr>
                <a:srgbClr val="F0AD00"/>
              </a:buClr>
              <a:buSzPct val="80000"/>
              <a:buFont typeface="Wingdings 2"/>
              <a:buChar char=""/>
            </a:pP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فالخصوبة او المواليد او السلوك الانجابي يصدر عن الأسرة </a:t>
            </a:r>
          </a:p>
          <a:p>
            <a:endParaRPr lang="ar-SA" dirty="0"/>
          </a:p>
        </p:txBody>
      </p:sp>
    </p:spTree>
    <p:extLst>
      <p:ext uri="{BB962C8B-B14F-4D97-AF65-F5344CB8AC3E}">
        <p14:creationId xmlns:p14="http://schemas.microsoft.com/office/powerpoint/2010/main" val="2169811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20000"/>
          </a:bodyPr>
          <a:lstStyle/>
          <a:p>
            <a:pPr marL="438912" lvl="0" indent="-320040">
              <a:spcBef>
                <a:spcPts val="0"/>
              </a:spcBef>
              <a:buClr>
                <a:srgbClr val="F0AD00"/>
              </a:buClr>
              <a:buSzPct val="80000"/>
              <a:buFont typeface="Wingdings" pitchFamily="2" charset="2"/>
              <a:buChar char="Ø"/>
            </a:pPr>
            <a:r>
              <a:rPr lang="ar-SA" b="1" cap="all" dirty="0">
                <a:ln w="0"/>
                <a:gradFill flip="none">
                  <a:gsLst>
                    <a:gs pos="0">
                      <a:srgbClr val="F0AD00">
                        <a:tint val="75000"/>
                        <a:shade val="75000"/>
                        <a:satMod val="170000"/>
                      </a:srgbClr>
                    </a:gs>
                    <a:gs pos="49000">
                      <a:srgbClr val="F0AD00">
                        <a:tint val="88000"/>
                        <a:shade val="65000"/>
                        <a:satMod val="172000"/>
                      </a:srgbClr>
                    </a:gs>
                    <a:gs pos="50000">
                      <a:srgbClr val="F0AD00">
                        <a:shade val="65000"/>
                        <a:satMod val="130000"/>
                      </a:srgbClr>
                    </a:gs>
                    <a:gs pos="92000">
                      <a:srgbClr val="F0AD00">
                        <a:shade val="50000"/>
                        <a:satMod val="120000"/>
                      </a:srgbClr>
                    </a:gs>
                    <a:gs pos="100000">
                      <a:srgbClr val="F0AD00">
                        <a:shade val="48000"/>
                        <a:satMod val="120000"/>
                      </a:srgbClr>
                    </a:gs>
                  </a:gsLst>
                  <a:lin ang="5400000"/>
                </a:gradFill>
                <a:effectLst>
                  <a:reflection blurRad="12700" stA="50000" endPos="50000" dist="5000" dir="5400000" sy="-100000" rotWithShape="0"/>
                </a:effectLst>
                <a:latin typeface="Corbel"/>
                <a:cs typeface="Tahoma"/>
              </a:rPr>
              <a:t>الاسرة منظمة دائمة نسبياً تتكون من الزوجين واطفالهما او </a:t>
            </a:r>
            <a:r>
              <a:rPr lang="ar-SA" b="1" cap="all" dirty="0" err="1">
                <a:ln w="0"/>
                <a:gradFill flip="none">
                  <a:gsLst>
                    <a:gs pos="0">
                      <a:srgbClr val="F0AD00">
                        <a:tint val="75000"/>
                        <a:shade val="75000"/>
                        <a:satMod val="170000"/>
                      </a:srgbClr>
                    </a:gs>
                    <a:gs pos="49000">
                      <a:srgbClr val="F0AD00">
                        <a:tint val="88000"/>
                        <a:shade val="65000"/>
                        <a:satMod val="172000"/>
                      </a:srgbClr>
                    </a:gs>
                    <a:gs pos="50000">
                      <a:srgbClr val="F0AD00">
                        <a:shade val="65000"/>
                        <a:satMod val="130000"/>
                      </a:srgbClr>
                    </a:gs>
                    <a:gs pos="92000">
                      <a:srgbClr val="F0AD00">
                        <a:shade val="50000"/>
                        <a:satMod val="120000"/>
                      </a:srgbClr>
                    </a:gs>
                    <a:gs pos="100000">
                      <a:srgbClr val="F0AD00">
                        <a:shade val="48000"/>
                        <a:satMod val="120000"/>
                      </a:srgbClr>
                    </a:gs>
                  </a:gsLst>
                  <a:lin ang="5400000"/>
                </a:gradFill>
                <a:effectLst>
                  <a:reflection blurRad="12700" stA="50000" endPos="50000" dist="5000" dir="5400000" sy="-100000" rotWithShape="0"/>
                </a:effectLst>
                <a:latin typeface="Corbel"/>
                <a:cs typeface="Tahoma"/>
              </a:rPr>
              <a:t>بدونهم</a:t>
            </a:r>
            <a:endParaRPr lang="ar-SA" b="1" cap="all" dirty="0">
              <a:ln w="0"/>
              <a:gradFill flip="none">
                <a:gsLst>
                  <a:gs pos="0">
                    <a:srgbClr val="F0AD00">
                      <a:tint val="75000"/>
                      <a:shade val="75000"/>
                      <a:satMod val="170000"/>
                    </a:srgbClr>
                  </a:gs>
                  <a:gs pos="49000">
                    <a:srgbClr val="F0AD00">
                      <a:tint val="88000"/>
                      <a:shade val="65000"/>
                      <a:satMod val="172000"/>
                    </a:srgbClr>
                  </a:gs>
                  <a:gs pos="50000">
                    <a:srgbClr val="F0AD00">
                      <a:shade val="65000"/>
                      <a:satMod val="130000"/>
                    </a:srgbClr>
                  </a:gs>
                  <a:gs pos="92000">
                    <a:srgbClr val="F0AD00">
                      <a:shade val="50000"/>
                      <a:satMod val="120000"/>
                    </a:srgbClr>
                  </a:gs>
                  <a:gs pos="100000">
                    <a:srgbClr val="F0AD00">
                      <a:shade val="48000"/>
                      <a:satMod val="120000"/>
                    </a:srgbClr>
                  </a:gs>
                </a:gsLst>
                <a:lin ang="5400000"/>
              </a:gradFill>
              <a:effectLst>
                <a:reflection blurRad="12700" stA="50000" endPos="50000" dist="5000" dir="5400000" sy="-100000" rotWithShape="0"/>
              </a:effectLst>
              <a:latin typeface="Corbel"/>
              <a:cs typeface="Tahoma"/>
            </a:endParaRPr>
          </a:p>
          <a:p>
            <a:pPr marL="438912" lvl="0" indent="-320040">
              <a:spcBef>
                <a:spcPts val="0"/>
              </a:spcBef>
              <a:buClr>
                <a:srgbClr val="F0AD00"/>
              </a:buClr>
              <a:buSzPct val="80000"/>
              <a:buFont typeface="Wingdings" pitchFamily="2" charset="2"/>
              <a:buChar char="Ø"/>
            </a:pPr>
            <a:r>
              <a:rPr lang="ar-SA" b="1" cap="all" dirty="0">
                <a:ln w="0"/>
                <a:gradFill flip="none">
                  <a:gsLst>
                    <a:gs pos="0">
                      <a:srgbClr val="F0AD00">
                        <a:tint val="75000"/>
                        <a:shade val="75000"/>
                        <a:satMod val="170000"/>
                      </a:srgbClr>
                    </a:gs>
                    <a:gs pos="49000">
                      <a:srgbClr val="F0AD00">
                        <a:tint val="88000"/>
                        <a:shade val="65000"/>
                        <a:satMod val="172000"/>
                      </a:srgbClr>
                    </a:gs>
                    <a:gs pos="50000">
                      <a:srgbClr val="F0AD00">
                        <a:shade val="65000"/>
                        <a:satMod val="130000"/>
                      </a:srgbClr>
                    </a:gs>
                    <a:gs pos="92000">
                      <a:srgbClr val="F0AD00">
                        <a:shade val="50000"/>
                        <a:satMod val="120000"/>
                      </a:srgbClr>
                    </a:gs>
                    <a:gs pos="100000">
                      <a:srgbClr val="F0AD00">
                        <a:shade val="48000"/>
                        <a:satMod val="120000"/>
                      </a:srgbClr>
                    </a:gs>
                  </a:gsLst>
                  <a:lin ang="5400000"/>
                </a:gradFill>
                <a:effectLst>
                  <a:reflection blurRad="12700" stA="50000" endPos="50000" dist="5000" dir="5400000" sy="-100000" rotWithShape="0"/>
                </a:effectLst>
                <a:latin typeface="Corbel"/>
                <a:cs typeface="Tahoma"/>
              </a:rPr>
              <a:t>تؤدي الأسرة مجموعة من الوظائف لأعضائها  </a:t>
            </a:r>
          </a:p>
          <a:p>
            <a:pPr marL="438912" lvl="0" indent="-320040">
              <a:spcBef>
                <a:spcPts val="0"/>
              </a:spcBef>
              <a:buClr>
                <a:srgbClr val="F0AD00"/>
              </a:buClr>
              <a:buSzPct val="80000"/>
              <a:buFont typeface="Wingdings 2"/>
              <a:buChar char=""/>
            </a:pP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انتهت تحليلات الاسرة في الريف والحضر الى </a:t>
            </a:r>
          </a:p>
          <a:p>
            <a:pPr marL="438912" lvl="0" indent="-320040">
              <a:spcBef>
                <a:spcPts val="0"/>
              </a:spcBef>
              <a:buClr>
                <a:srgbClr val="F0AD00"/>
              </a:buClr>
              <a:buSzPct val="80000"/>
              <a:buFont typeface="Wingdings 2"/>
              <a:buChar char=""/>
            </a:pP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الاختلاف من حيث الحجم والنمط وعناصر البناء من العلاقات والادوار والوظائف </a:t>
            </a:r>
          </a:p>
          <a:p>
            <a:pPr marL="438912" lvl="0" indent="-320040">
              <a:spcBef>
                <a:spcPts val="0"/>
              </a:spcBef>
              <a:buClr>
                <a:srgbClr val="F0AD00"/>
              </a:buClr>
              <a:buSzPct val="80000"/>
              <a:buFont typeface="Wingdings 2"/>
              <a:buChar char=""/>
            </a:pP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فهناك انماط معينة تنتشر اكثر من غيرها في الريف </a:t>
            </a:r>
          </a:p>
          <a:p>
            <a:pPr marL="438912" lvl="0" indent="-320040">
              <a:spcBef>
                <a:spcPts val="0"/>
              </a:spcBef>
              <a:buClr>
                <a:srgbClr val="F0AD00"/>
              </a:buClr>
              <a:buSzPct val="80000"/>
              <a:buFont typeface="Wingdings 2"/>
              <a:buChar char=""/>
            </a:pP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في مقابل انماط اخرى في الحضر </a:t>
            </a:r>
          </a:p>
          <a:p>
            <a:pPr marL="438912" lvl="0" indent="-320040">
              <a:spcBef>
                <a:spcPts val="0"/>
              </a:spcBef>
              <a:buClr>
                <a:srgbClr val="F0AD00"/>
              </a:buClr>
              <a:buSzPct val="80000"/>
              <a:buFont typeface="Wingdings 2"/>
              <a:buChar char=""/>
            </a:pPr>
            <a:endParaRPr lang="ar-SA" dirty="0">
              <a:solidFill>
                <a:prstClr val="black"/>
              </a:solidFill>
              <a:latin typeface="Corbel"/>
              <a:cs typeface="Tahoma"/>
            </a:endParaRPr>
          </a:p>
          <a:p>
            <a:pPr marL="438912" lvl="0" indent="-320040">
              <a:spcBef>
                <a:spcPts val="0"/>
              </a:spcBef>
              <a:buClr>
                <a:srgbClr val="F0AD00"/>
              </a:buClr>
              <a:buSzPct val="80000"/>
              <a:buNone/>
            </a:pPr>
            <a:endParaRPr lang="en-US" sz="4000" b="1" cap="all" dirty="0">
              <a:ln w="0"/>
              <a:gradFill flip="none">
                <a:gsLst>
                  <a:gs pos="0">
                    <a:srgbClr val="F0AD00">
                      <a:tint val="75000"/>
                      <a:shade val="75000"/>
                      <a:satMod val="170000"/>
                    </a:srgbClr>
                  </a:gs>
                  <a:gs pos="49000">
                    <a:srgbClr val="F0AD00">
                      <a:tint val="88000"/>
                      <a:shade val="65000"/>
                      <a:satMod val="172000"/>
                    </a:srgbClr>
                  </a:gs>
                  <a:gs pos="50000">
                    <a:srgbClr val="F0AD00">
                      <a:shade val="65000"/>
                      <a:satMod val="130000"/>
                    </a:srgbClr>
                  </a:gs>
                  <a:gs pos="92000">
                    <a:srgbClr val="F0AD00">
                      <a:shade val="50000"/>
                      <a:satMod val="120000"/>
                    </a:srgbClr>
                  </a:gs>
                  <a:gs pos="100000">
                    <a:srgbClr val="F0AD00">
                      <a:shade val="48000"/>
                      <a:satMod val="120000"/>
                    </a:srgbClr>
                  </a:gs>
                </a:gsLst>
                <a:lin ang="5400000"/>
              </a:gradFill>
              <a:effectLst>
                <a:reflection blurRad="12700" stA="50000" endPos="50000" dist="5000" dir="5400000" sy="-100000" rotWithShape="0"/>
              </a:effectLst>
              <a:latin typeface="Corbel"/>
            </a:endParaRPr>
          </a:p>
          <a:p>
            <a:endParaRPr lang="ar-SA" dirty="0"/>
          </a:p>
        </p:txBody>
      </p:sp>
    </p:spTree>
    <p:extLst>
      <p:ext uri="{BB962C8B-B14F-4D97-AF65-F5344CB8AC3E}">
        <p14:creationId xmlns:p14="http://schemas.microsoft.com/office/powerpoint/2010/main" val="34404865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438912" lvl="0" indent="-320040">
              <a:spcBef>
                <a:spcPts val="0"/>
              </a:spcBef>
              <a:buClr>
                <a:srgbClr val="F0AD00"/>
              </a:buClr>
              <a:buSzPct val="80000"/>
              <a:buFont typeface="Wingdings 2"/>
              <a:buChar char=""/>
            </a:pPr>
            <a:r>
              <a:rPr lang="ar-SA" b="1" cap="all" dirty="0">
                <a:ln w="0"/>
                <a:gradFill flip="none">
                  <a:gsLst>
                    <a:gs pos="0">
                      <a:srgbClr val="F0AD00">
                        <a:tint val="75000"/>
                        <a:shade val="75000"/>
                        <a:satMod val="170000"/>
                      </a:srgbClr>
                    </a:gs>
                    <a:gs pos="49000">
                      <a:srgbClr val="F0AD00">
                        <a:tint val="88000"/>
                        <a:shade val="65000"/>
                        <a:satMod val="172000"/>
                      </a:srgbClr>
                    </a:gs>
                    <a:gs pos="50000">
                      <a:srgbClr val="F0AD00">
                        <a:shade val="65000"/>
                        <a:satMod val="130000"/>
                      </a:srgbClr>
                    </a:gs>
                    <a:gs pos="92000">
                      <a:srgbClr val="F0AD00">
                        <a:shade val="50000"/>
                        <a:satMod val="120000"/>
                      </a:srgbClr>
                    </a:gs>
                    <a:gs pos="100000">
                      <a:srgbClr val="F0AD00">
                        <a:shade val="48000"/>
                        <a:satMod val="120000"/>
                      </a:srgbClr>
                    </a:gs>
                  </a:gsLst>
                  <a:lin ang="5400000"/>
                </a:gradFill>
                <a:effectLst>
                  <a:reflection blurRad="12700" stA="50000" endPos="50000" dist="5000" dir="5400000" sy="-100000" rotWithShape="0"/>
                </a:effectLst>
                <a:latin typeface="Corbel"/>
                <a:cs typeface="Tahoma"/>
              </a:rPr>
              <a:t>يمكن ذلك من فهم السلوك الانجابي والخصوبة في الريف وزيادة معدلها </a:t>
            </a:r>
          </a:p>
          <a:p>
            <a:pPr marL="438912" lvl="0" indent="-320040">
              <a:spcBef>
                <a:spcPts val="0"/>
              </a:spcBef>
              <a:buClr>
                <a:srgbClr val="F0AD00"/>
              </a:buClr>
              <a:buSzPct val="80000"/>
              <a:buFont typeface="Wingdings 2"/>
              <a:buChar char=""/>
            </a:pPr>
            <a:r>
              <a:rPr lang="ar-SA" b="1" cap="all" dirty="0">
                <a:ln w="0"/>
                <a:gradFill flip="none">
                  <a:gsLst>
                    <a:gs pos="0">
                      <a:srgbClr val="F0AD00">
                        <a:tint val="75000"/>
                        <a:shade val="75000"/>
                        <a:satMod val="170000"/>
                      </a:srgbClr>
                    </a:gs>
                    <a:gs pos="49000">
                      <a:srgbClr val="F0AD00">
                        <a:tint val="88000"/>
                        <a:shade val="65000"/>
                        <a:satMod val="172000"/>
                      </a:srgbClr>
                    </a:gs>
                    <a:gs pos="50000">
                      <a:srgbClr val="F0AD00">
                        <a:shade val="65000"/>
                        <a:satMod val="130000"/>
                      </a:srgbClr>
                    </a:gs>
                    <a:gs pos="92000">
                      <a:srgbClr val="F0AD00">
                        <a:shade val="50000"/>
                        <a:satMod val="120000"/>
                      </a:srgbClr>
                    </a:gs>
                    <a:gs pos="100000">
                      <a:srgbClr val="F0AD00">
                        <a:shade val="48000"/>
                        <a:satMod val="120000"/>
                      </a:srgbClr>
                    </a:gs>
                  </a:gsLst>
                  <a:lin ang="5400000"/>
                </a:gradFill>
                <a:effectLst>
                  <a:reflection blurRad="12700" stA="50000" endPos="50000" dist="5000" dir="5400000" sy="-100000" rotWithShape="0"/>
                </a:effectLst>
                <a:latin typeface="Corbel"/>
                <a:cs typeface="Tahoma"/>
              </a:rPr>
              <a:t>فالأسرة ذات الحجم الصغير تنتشر في الحضر بينما تنتشر العائلة ذات الحجم الكبير في الريف </a:t>
            </a:r>
          </a:p>
          <a:p>
            <a:pPr marL="438912" lvl="0" indent="-320040">
              <a:spcBef>
                <a:spcPts val="0"/>
              </a:spcBef>
              <a:buClr>
                <a:srgbClr val="F0AD00"/>
              </a:buClr>
              <a:buSzPct val="80000"/>
              <a:buFont typeface="Wingdings 2"/>
              <a:buChar char=""/>
            </a:pPr>
            <a:r>
              <a:rPr lang="ar-SA" b="1" cap="all" dirty="0">
                <a:ln w="0"/>
                <a:gradFill flip="none">
                  <a:gsLst>
                    <a:gs pos="0">
                      <a:srgbClr val="F0AD00">
                        <a:tint val="75000"/>
                        <a:shade val="75000"/>
                        <a:satMod val="170000"/>
                      </a:srgbClr>
                    </a:gs>
                    <a:gs pos="49000">
                      <a:srgbClr val="F0AD00">
                        <a:tint val="88000"/>
                        <a:shade val="65000"/>
                        <a:satMod val="172000"/>
                      </a:srgbClr>
                    </a:gs>
                    <a:gs pos="50000">
                      <a:srgbClr val="F0AD00">
                        <a:shade val="65000"/>
                        <a:satMod val="130000"/>
                      </a:srgbClr>
                    </a:gs>
                    <a:gs pos="92000">
                      <a:srgbClr val="F0AD00">
                        <a:shade val="50000"/>
                        <a:satMod val="120000"/>
                      </a:srgbClr>
                    </a:gs>
                    <a:gs pos="100000">
                      <a:srgbClr val="F0AD00">
                        <a:shade val="48000"/>
                        <a:satMod val="120000"/>
                      </a:srgbClr>
                    </a:gs>
                  </a:gsLst>
                  <a:lin ang="5400000"/>
                </a:gradFill>
                <a:effectLst>
                  <a:reflection blurRad="12700" stA="50000" endPos="50000" dist="5000" dir="5400000" sy="-100000" rotWithShape="0"/>
                </a:effectLst>
                <a:latin typeface="Corbel"/>
                <a:cs typeface="Tahoma"/>
              </a:rPr>
              <a:t>فالعمل في الريف هو زراعي  وهو النشاط الاساسي </a:t>
            </a:r>
          </a:p>
          <a:p>
            <a:pPr marL="438912" lvl="0" indent="-320040">
              <a:spcBef>
                <a:spcPts val="0"/>
              </a:spcBef>
              <a:buClr>
                <a:srgbClr val="F0AD00"/>
              </a:buClr>
              <a:buSzPct val="80000"/>
              <a:buFont typeface="Wingdings 2"/>
              <a:buChar char=""/>
            </a:pPr>
            <a:r>
              <a:rPr lang="ar-SA" b="1" cap="all" dirty="0">
                <a:ln w="0"/>
                <a:gradFill flip="none">
                  <a:gsLst>
                    <a:gs pos="0">
                      <a:srgbClr val="F0AD00">
                        <a:tint val="75000"/>
                        <a:shade val="75000"/>
                        <a:satMod val="170000"/>
                      </a:srgbClr>
                    </a:gs>
                    <a:gs pos="49000">
                      <a:srgbClr val="F0AD00">
                        <a:tint val="88000"/>
                        <a:shade val="65000"/>
                        <a:satMod val="172000"/>
                      </a:srgbClr>
                    </a:gs>
                    <a:gs pos="50000">
                      <a:srgbClr val="F0AD00">
                        <a:shade val="65000"/>
                        <a:satMod val="130000"/>
                      </a:srgbClr>
                    </a:gs>
                    <a:gs pos="92000">
                      <a:srgbClr val="F0AD00">
                        <a:shade val="50000"/>
                        <a:satMod val="120000"/>
                      </a:srgbClr>
                    </a:gs>
                    <a:gs pos="100000">
                      <a:srgbClr val="F0AD00">
                        <a:shade val="48000"/>
                        <a:satMod val="120000"/>
                      </a:srgbClr>
                    </a:gs>
                  </a:gsLst>
                  <a:lin ang="5400000"/>
                </a:gradFill>
                <a:effectLst>
                  <a:reflection blurRad="12700" stA="50000" endPos="50000" dist="5000" dir="5400000" sy="-100000" rotWithShape="0"/>
                </a:effectLst>
                <a:latin typeface="Corbel"/>
                <a:cs typeface="Tahoma"/>
              </a:rPr>
              <a:t>ويحتاج للعدد الكبير من الايدي العاملة </a:t>
            </a:r>
          </a:p>
          <a:p>
            <a:pPr marL="438912" lvl="0" indent="-320040">
              <a:spcBef>
                <a:spcPts val="0"/>
              </a:spcBef>
              <a:buClr>
                <a:srgbClr val="F0AD00"/>
              </a:buClr>
              <a:buSzPct val="80000"/>
              <a:buFont typeface="Wingdings 2"/>
              <a:buChar char=""/>
            </a:pPr>
            <a:endParaRPr lang="ar-SA" b="1" cap="all" dirty="0">
              <a:ln w="0"/>
              <a:gradFill flip="none">
                <a:gsLst>
                  <a:gs pos="0">
                    <a:srgbClr val="F0AD00">
                      <a:tint val="75000"/>
                      <a:shade val="75000"/>
                      <a:satMod val="170000"/>
                    </a:srgbClr>
                  </a:gs>
                  <a:gs pos="49000">
                    <a:srgbClr val="F0AD00">
                      <a:tint val="88000"/>
                      <a:shade val="65000"/>
                      <a:satMod val="172000"/>
                    </a:srgbClr>
                  </a:gs>
                  <a:gs pos="50000">
                    <a:srgbClr val="F0AD00">
                      <a:shade val="65000"/>
                      <a:satMod val="130000"/>
                    </a:srgbClr>
                  </a:gs>
                  <a:gs pos="92000">
                    <a:srgbClr val="F0AD00">
                      <a:shade val="50000"/>
                      <a:satMod val="120000"/>
                    </a:srgbClr>
                  </a:gs>
                  <a:gs pos="100000">
                    <a:srgbClr val="F0AD00">
                      <a:shade val="48000"/>
                      <a:satMod val="120000"/>
                    </a:srgbClr>
                  </a:gs>
                </a:gsLst>
                <a:lin ang="5400000"/>
              </a:gradFill>
              <a:effectLst>
                <a:reflection blurRad="12700" stA="50000" endPos="50000" dist="5000" dir="5400000" sy="-100000" rotWithShape="0"/>
              </a:effectLst>
              <a:latin typeface="Corbel"/>
              <a:cs typeface="Tahoma"/>
            </a:endParaRPr>
          </a:p>
          <a:p>
            <a:endParaRPr lang="ar-SA" dirty="0"/>
          </a:p>
        </p:txBody>
      </p:sp>
    </p:spTree>
    <p:extLst>
      <p:ext uri="{BB962C8B-B14F-4D97-AF65-F5344CB8AC3E}">
        <p14:creationId xmlns:p14="http://schemas.microsoft.com/office/powerpoint/2010/main" val="42328927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marL="438912" lvl="0" indent="-320040">
              <a:spcBef>
                <a:spcPts val="0"/>
              </a:spcBef>
              <a:buClr>
                <a:srgbClr val="F0AD00"/>
              </a:buClr>
              <a:buSzPct val="80000"/>
              <a:buFont typeface="Wingdings 2"/>
              <a:buChar char=""/>
            </a:pPr>
            <a:endParaRPr lang="ar-SA" b="1" dirty="0" smtClean="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endParaRPr>
          </a:p>
          <a:p>
            <a:pPr marL="438912" lvl="0" indent="-320040">
              <a:spcBef>
                <a:spcPts val="0"/>
              </a:spcBef>
              <a:buClr>
                <a:srgbClr val="F0AD00"/>
              </a:buClr>
              <a:buSzPct val="80000"/>
              <a:buFont typeface="Wingdings 2"/>
              <a:buChar char=""/>
            </a:pPr>
            <a:endPar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endParaRPr>
          </a:p>
          <a:p>
            <a:pPr marL="438912" lvl="0" indent="-320040">
              <a:spcBef>
                <a:spcPts val="0"/>
              </a:spcBef>
              <a:buClr>
                <a:srgbClr val="F0AD00"/>
              </a:buClr>
              <a:buSzPct val="80000"/>
              <a:buFont typeface="Wingdings 2"/>
              <a:buChar char=""/>
            </a:pPr>
            <a:endParaRPr lang="ar-SA" b="1" dirty="0" smtClean="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endParaRPr>
          </a:p>
          <a:p>
            <a:pPr marL="438912" lvl="0" indent="-320040">
              <a:spcBef>
                <a:spcPts val="0"/>
              </a:spcBef>
              <a:buClr>
                <a:srgbClr val="F0AD00"/>
              </a:buClr>
              <a:buSzPct val="80000"/>
              <a:buFont typeface="Wingdings 2"/>
              <a:buChar char=""/>
            </a:pPr>
            <a:r>
              <a:rPr lang="ar-SA" b="1" dirty="0" smtClean="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وبما </a:t>
            </a: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أن الأسرة هي الوحدة المنتجة في الريف فإنه كلما زاد حجمها كلما زاد دخلها ومكنها من توفير الأمن الاقتصادي لأعضائها </a:t>
            </a:r>
          </a:p>
          <a:p>
            <a:pPr marL="438912" lvl="0" indent="-320040">
              <a:spcBef>
                <a:spcPts val="0"/>
              </a:spcBef>
              <a:buClr>
                <a:srgbClr val="F0AD00"/>
              </a:buClr>
              <a:buSzPct val="80000"/>
              <a:buFont typeface="Wingdings 2"/>
              <a:buChar char=""/>
            </a:pP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ويمكنها ذلك من مواجهة الظروف الطارئة من المرض والموت والنزاعات </a:t>
            </a:r>
          </a:p>
          <a:p>
            <a:pPr marL="438912" lvl="0" indent="-320040">
              <a:spcBef>
                <a:spcPts val="0"/>
              </a:spcBef>
              <a:buClr>
                <a:srgbClr val="F0AD00"/>
              </a:buClr>
              <a:buSzPct val="80000"/>
              <a:buFont typeface="Wingdings 2"/>
              <a:buChar char=""/>
            </a:pPr>
            <a:r>
              <a:rPr lang="ar-SA" b="1" dirty="0">
                <a:ln w="11430"/>
                <a:gradFill>
                  <a:gsLst>
                    <a:gs pos="0">
                      <a:srgbClr val="60B5CC">
                        <a:tint val="70000"/>
                        <a:satMod val="245000"/>
                      </a:srgbClr>
                    </a:gs>
                    <a:gs pos="75000">
                      <a:srgbClr val="60B5CC">
                        <a:tint val="90000"/>
                        <a:shade val="60000"/>
                        <a:satMod val="240000"/>
                      </a:srgbClr>
                    </a:gs>
                    <a:gs pos="100000">
                      <a:srgbClr val="60B5CC">
                        <a:tint val="100000"/>
                        <a:shade val="50000"/>
                        <a:satMod val="240000"/>
                      </a:srgbClr>
                    </a:gs>
                  </a:gsLst>
                  <a:lin ang="5400000"/>
                </a:gradFill>
                <a:effectLst>
                  <a:outerShdw blurRad="50800" dist="39000" dir="5460000" algn="tl">
                    <a:srgbClr val="000000">
                      <a:alpha val="38000"/>
                    </a:srgbClr>
                  </a:outerShdw>
                </a:effectLst>
                <a:latin typeface="Corbel"/>
                <a:cs typeface="Tahoma"/>
              </a:rPr>
              <a:t>للأطفال اهمية اقتصادية كبيرة في الريف فالزوجة تشارك بالكثير من العمل </a:t>
            </a:r>
          </a:p>
        </p:txBody>
      </p:sp>
    </p:spTree>
    <p:extLst>
      <p:ext uri="{BB962C8B-B14F-4D97-AF65-F5344CB8AC3E}">
        <p14:creationId xmlns:p14="http://schemas.microsoft.com/office/powerpoint/2010/main" val="5982848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a:buClr>
                <a:srgbClr val="F0AD00"/>
              </a:buClr>
            </a:pPr>
            <a:r>
              <a:rPr lang="ar-SA" sz="3000" b="1" dirty="0">
                <a:ln w="11430"/>
                <a:gradFill>
                  <a:gsLst>
                    <a:gs pos="0">
                      <a:srgbClr val="60B5CC">
                        <a:tint val="70000"/>
                        <a:satMod val="245000"/>
                      </a:srgbClr>
                    </a:gs>
                    <a:gs pos="75000">
                      <a:srgbClr val="60B5CC">
                        <a:tint val="90000"/>
                        <a:shade val="60000"/>
                        <a:satMod val="240000"/>
                      </a:srgbClr>
                    </a:gs>
                    <a:gs pos="100000">
                      <a:srgbClr val="60B5CC">
                        <a:tint val="100000"/>
                        <a:shade val="50000"/>
                        <a:satMod val="240000"/>
                      </a:srgbClr>
                    </a:gs>
                  </a:gsLst>
                  <a:lin ang="5400000"/>
                </a:gradFill>
                <a:effectLst>
                  <a:outerShdw blurRad="50800" dist="39000" dir="5460000" algn="tl">
                    <a:srgbClr val="000000">
                      <a:alpha val="38000"/>
                    </a:srgbClr>
                  </a:outerShdw>
                </a:effectLst>
              </a:rPr>
              <a:t>وكذلك الاطفال يعملون في سن مبكرة فالعمل الزراعي يتطلب الكثير من الايدي العاملة </a:t>
            </a:r>
          </a:p>
          <a:p>
            <a:pPr lvl="0">
              <a:buClr>
                <a:srgbClr val="F0AD00"/>
              </a:buClr>
            </a:pPr>
            <a:r>
              <a:rPr lang="ar-SA" sz="3000" b="1" dirty="0">
                <a:ln w="11430"/>
                <a:gradFill>
                  <a:gsLst>
                    <a:gs pos="0">
                      <a:srgbClr val="60B5CC">
                        <a:tint val="70000"/>
                        <a:satMod val="245000"/>
                      </a:srgbClr>
                    </a:gs>
                    <a:gs pos="75000">
                      <a:srgbClr val="60B5CC">
                        <a:tint val="90000"/>
                        <a:shade val="60000"/>
                        <a:satMod val="240000"/>
                      </a:srgbClr>
                    </a:gs>
                    <a:gs pos="100000">
                      <a:srgbClr val="60B5CC">
                        <a:tint val="100000"/>
                        <a:shade val="50000"/>
                        <a:satMod val="240000"/>
                      </a:srgbClr>
                    </a:gs>
                  </a:gsLst>
                  <a:lin ang="5400000"/>
                </a:gradFill>
                <a:effectLst>
                  <a:outerShdw blurRad="50800" dist="39000" dir="5460000" algn="tl">
                    <a:srgbClr val="000000">
                      <a:alpha val="38000"/>
                    </a:srgbClr>
                  </a:outerShdw>
                </a:effectLst>
              </a:rPr>
              <a:t>وبالتالي الاطفال في الريف لا يعتبرون عبئاً اقتصادياً فهم ايدي غير مدربة  ورخيصة </a:t>
            </a:r>
          </a:p>
          <a:p>
            <a:pPr lvl="0">
              <a:buClr>
                <a:srgbClr val="F0AD00"/>
              </a:buClr>
            </a:pPr>
            <a:endParaRPr lang="ar-SA" sz="3000" dirty="0">
              <a:solidFill>
                <a:prstClr val="black"/>
              </a:solidFill>
            </a:endParaRPr>
          </a:p>
        </p:txBody>
      </p:sp>
    </p:spTree>
    <p:extLst>
      <p:ext uri="{BB962C8B-B14F-4D97-AF65-F5344CB8AC3E}">
        <p14:creationId xmlns:p14="http://schemas.microsoft.com/office/powerpoint/2010/main" val="1532791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marL="438912" lvl="0" indent="-320040">
              <a:spcBef>
                <a:spcPts val="0"/>
              </a:spcBef>
              <a:buClr>
                <a:srgbClr val="F0AD00"/>
              </a:buClr>
              <a:buSzPct val="80000"/>
              <a:buFont typeface="Wingdings 2"/>
              <a:buChar char=""/>
            </a:pPr>
            <a:endParaRPr lang="ar-SA" b="1" dirty="0" smtClean="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endParaRPr>
          </a:p>
          <a:p>
            <a:pPr marL="438912" lvl="0" indent="-320040">
              <a:spcBef>
                <a:spcPts val="0"/>
              </a:spcBef>
              <a:buClr>
                <a:srgbClr val="F0AD00"/>
              </a:buClr>
              <a:buSzPct val="80000"/>
              <a:buFont typeface="Wingdings 2"/>
              <a:buChar char=""/>
            </a:pPr>
            <a:endPar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endParaRPr>
          </a:p>
          <a:p>
            <a:pPr marL="438912" lvl="0" indent="-320040">
              <a:spcBef>
                <a:spcPts val="0"/>
              </a:spcBef>
              <a:buClr>
                <a:srgbClr val="F0AD00"/>
              </a:buClr>
              <a:buSzPct val="80000"/>
              <a:buFont typeface="Wingdings 2"/>
              <a:buChar char=""/>
            </a:pPr>
            <a:endParaRPr lang="ar-SA" b="1" dirty="0" smtClean="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endParaRPr>
          </a:p>
          <a:p>
            <a:pPr marL="438912" lvl="0" indent="-320040">
              <a:spcBef>
                <a:spcPts val="0"/>
              </a:spcBef>
              <a:buClr>
                <a:srgbClr val="F0AD00"/>
              </a:buClr>
              <a:buSzPct val="80000"/>
              <a:buFont typeface="Wingdings 2"/>
              <a:buChar char=""/>
            </a:pPr>
            <a:endPar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endParaRPr>
          </a:p>
          <a:p>
            <a:pPr marL="438912" lvl="0" indent="-320040">
              <a:spcBef>
                <a:spcPts val="0"/>
              </a:spcBef>
              <a:buClr>
                <a:srgbClr val="F0AD00"/>
              </a:buClr>
              <a:buSzPct val="80000"/>
              <a:buFont typeface="Wingdings 2"/>
              <a:buChar char=""/>
            </a:pPr>
            <a:r>
              <a:rPr lang="ar-SA" b="1" dirty="0" smtClean="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البناء </a:t>
            </a: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الاجتماعي في الريف تميزه الأسرة الابوية وفيها الذكور يتمتعون بالمكانة الاعلى وبالسلطة </a:t>
            </a:r>
          </a:p>
          <a:p>
            <a:pPr marL="438912" lvl="0" indent="-320040">
              <a:spcBef>
                <a:spcPts val="0"/>
              </a:spcBef>
              <a:buClr>
                <a:srgbClr val="F0AD00"/>
              </a:buClr>
              <a:buSzPct val="80000"/>
              <a:buFont typeface="Wingdings 2"/>
              <a:buChar char=""/>
            </a:pP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فسكان الريف يفضلون الذكور على الاناث وبالتالي يسعون لزيادة اعداد الابناء الذكور مما يزيد من عدد الولادات </a:t>
            </a:r>
          </a:p>
        </p:txBody>
      </p:sp>
    </p:spTree>
    <p:extLst>
      <p:ext uri="{BB962C8B-B14F-4D97-AF65-F5344CB8AC3E}">
        <p14:creationId xmlns:p14="http://schemas.microsoft.com/office/powerpoint/2010/main" val="30418108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lvl="0">
              <a:buClr>
                <a:srgbClr val="F0AD00"/>
              </a:buClr>
            </a:pPr>
            <a:r>
              <a:rPr lang="ar-SA" b="1" spc="50" dirty="0">
                <a:ln w="11430"/>
                <a:gradFill>
                  <a:gsLst>
                    <a:gs pos="25000">
                      <a:srgbClr val="60B5CC">
                        <a:satMod val="155000"/>
                      </a:srgbClr>
                    </a:gs>
                    <a:gs pos="100000">
                      <a:srgbClr val="60B5CC">
                        <a:shade val="45000"/>
                        <a:satMod val="165000"/>
                      </a:srgbClr>
                    </a:gs>
                  </a:gsLst>
                  <a:lin ang="5400000"/>
                </a:gradFill>
                <a:effectLst>
                  <a:outerShdw blurRad="76200" dist="50800" dir="5400000" algn="tl" rotWithShape="0">
                    <a:srgbClr val="000000">
                      <a:alpha val="65000"/>
                    </a:srgbClr>
                  </a:outerShdw>
                </a:effectLst>
              </a:rPr>
              <a:t>تتحدد مكانة المرأة من خلال الادوار التي تقوم بها باعتبارها زوجة وام وبالتالي يرتبط ذلك بوظيفتها الانجابية وبعدد الذكور الذين تنجبهم </a:t>
            </a:r>
          </a:p>
          <a:p>
            <a:pPr lvl="0">
              <a:buClr>
                <a:srgbClr val="F0AD00"/>
              </a:buClr>
            </a:pPr>
            <a:r>
              <a:rPr lang="ar-SA" b="1" spc="50" dirty="0">
                <a:ln w="11430"/>
                <a:gradFill>
                  <a:gsLst>
                    <a:gs pos="25000">
                      <a:srgbClr val="60B5CC">
                        <a:satMod val="155000"/>
                      </a:srgbClr>
                    </a:gs>
                    <a:gs pos="100000">
                      <a:srgbClr val="60B5CC">
                        <a:shade val="45000"/>
                        <a:satMod val="165000"/>
                      </a:srgbClr>
                    </a:gs>
                  </a:gsLst>
                  <a:lin ang="5400000"/>
                </a:gradFill>
                <a:effectLst>
                  <a:outerShdw blurRad="76200" dist="50800" dir="5400000" algn="tl" rotWithShape="0">
                    <a:srgbClr val="000000">
                      <a:alpha val="65000"/>
                    </a:srgbClr>
                  </a:outerShdw>
                </a:effectLst>
              </a:rPr>
              <a:t>وذلك يدفعها للمزيد من الانجاب </a:t>
            </a:r>
          </a:p>
          <a:p>
            <a:pPr lvl="0">
              <a:buClr>
                <a:srgbClr val="F0AD00"/>
              </a:buClr>
            </a:pPr>
            <a:endParaRPr lang="ar-SA" dirty="0">
              <a:solidFill>
                <a:prstClr val="black"/>
              </a:solidFill>
            </a:endParaRPr>
          </a:p>
        </p:txBody>
      </p:sp>
    </p:spTree>
    <p:extLst>
      <p:ext uri="{BB962C8B-B14F-4D97-AF65-F5344CB8AC3E}">
        <p14:creationId xmlns:p14="http://schemas.microsoft.com/office/powerpoint/2010/main" val="35225573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20000"/>
          </a:bodyPr>
          <a:lstStyle/>
          <a:p>
            <a:pPr marL="438912" lvl="0" indent="-320040">
              <a:spcBef>
                <a:spcPts val="0"/>
              </a:spcBef>
              <a:buClr>
                <a:srgbClr val="F0AD00"/>
              </a:buClr>
              <a:buSzPct val="80000"/>
              <a:buFont typeface="Wingdings 2"/>
              <a:buChar char=""/>
            </a:pPr>
            <a:r>
              <a:rPr lang="ar-SA" b="1" cap="all" dirty="0">
                <a:ln w="0"/>
                <a:gradFill flip="none">
                  <a:gsLst>
                    <a:gs pos="0">
                      <a:srgbClr val="F0AD00">
                        <a:tint val="75000"/>
                        <a:shade val="75000"/>
                        <a:satMod val="170000"/>
                      </a:srgbClr>
                    </a:gs>
                    <a:gs pos="49000">
                      <a:srgbClr val="F0AD00">
                        <a:tint val="88000"/>
                        <a:shade val="65000"/>
                        <a:satMod val="172000"/>
                      </a:srgbClr>
                    </a:gs>
                    <a:gs pos="50000">
                      <a:srgbClr val="F0AD00">
                        <a:shade val="65000"/>
                        <a:satMod val="130000"/>
                      </a:srgbClr>
                    </a:gs>
                    <a:gs pos="92000">
                      <a:srgbClr val="F0AD00">
                        <a:shade val="50000"/>
                        <a:satMod val="120000"/>
                      </a:srgbClr>
                    </a:gs>
                    <a:gs pos="100000">
                      <a:srgbClr val="F0AD00">
                        <a:shade val="48000"/>
                        <a:satMod val="120000"/>
                      </a:srgbClr>
                    </a:gs>
                  </a:gsLst>
                  <a:lin ang="5400000"/>
                </a:gradFill>
                <a:effectLst>
                  <a:reflection blurRad="12700" stA="50000" endPos="50000" dist="5000" dir="5400000" sy="-100000" rotWithShape="0"/>
                </a:effectLst>
                <a:latin typeface="Corbel"/>
                <a:cs typeface="Tahoma"/>
              </a:rPr>
              <a:t>يسهم انتشار نمط الاسرة الممتدة في الريف في التقليل من عبء التنشئة الاجتماعية </a:t>
            </a:r>
          </a:p>
          <a:p>
            <a:pPr marL="438912" lvl="0" indent="-320040">
              <a:spcBef>
                <a:spcPts val="0"/>
              </a:spcBef>
              <a:buClr>
                <a:srgbClr val="F0AD00"/>
              </a:buClr>
              <a:buSzPct val="80000"/>
              <a:buFont typeface="Wingdings 2"/>
              <a:buChar char=""/>
            </a:pPr>
            <a:r>
              <a:rPr lang="ar-SA" b="1" cap="all" dirty="0">
                <a:ln w="0"/>
                <a:gradFill flip="none">
                  <a:gsLst>
                    <a:gs pos="0">
                      <a:srgbClr val="F0AD00">
                        <a:tint val="75000"/>
                        <a:shade val="75000"/>
                        <a:satMod val="170000"/>
                      </a:srgbClr>
                    </a:gs>
                    <a:gs pos="49000">
                      <a:srgbClr val="F0AD00">
                        <a:tint val="88000"/>
                        <a:shade val="65000"/>
                        <a:satMod val="172000"/>
                      </a:srgbClr>
                    </a:gs>
                    <a:gs pos="50000">
                      <a:srgbClr val="F0AD00">
                        <a:shade val="65000"/>
                        <a:satMod val="130000"/>
                      </a:srgbClr>
                    </a:gs>
                    <a:gs pos="92000">
                      <a:srgbClr val="F0AD00">
                        <a:shade val="50000"/>
                        <a:satMod val="120000"/>
                      </a:srgbClr>
                    </a:gs>
                    <a:gs pos="100000">
                      <a:srgbClr val="F0AD00">
                        <a:shade val="48000"/>
                        <a:satMod val="120000"/>
                      </a:srgbClr>
                    </a:gs>
                  </a:gsLst>
                  <a:lin ang="5400000"/>
                </a:gradFill>
                <a:effectLst>
                  <a:reflection blurRad="12700" stA="50000" endPos="50000" dist="5000" dir="5400000" sy="-100000" rotWithShape="0"/>
                </a:effectLst>
                <a:latin typeface="Corbel"/>
                <a:cs typeface="Tahoma"/>
              </a:rPr>
              <a:t>فالمسؤولية مشاعة بين عدد كبير من البالغين في نطاق الأسرة </a:t>
            </a:r>
          </a:p>
          <a:p>
            <a:pPr marL="438912" lvl="0" indent="-320040">
              <a:spcBef>
                <a:spcPts val="0"/>
              </a:spcBef>
              <a:buClr>
                <a:srgbClr val="F0AD00"/>
              </a:buClr>
              <a:buSzPct val="80000"/>
              <a:buFont typeface="Wingdings 2"/>
              <a:buChar char=""/>
            </a:pP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تتميز الأسرة في الريف بمجموعة من القيم التي تؤثر على عدد افراد الأسرة </a:t>
            </a:r>
          </a:p>
          <a:p>
            <a:pPr marL="438912" lvl="0" indent="-320040">
              <a:spcBef>
                <a:spcPts val="0"/>
              </a:spcBef>
              <a:buClr>
                <a:srgbClr val="F0AD00"/>
              </a:buClr>
              <a:buSzPct val="80000"/>
              <a:buFont typeface="Wingdings 2"/>
              <a:buChar char=""/>
            </a:pP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مثل الزواج المبكر وقيم العمل في الارض للذكور وعدم تعليم البنات </a:t>
            </a:r>
          </a:p>
          <a:p>
            <a:pPr marL="438912" lvl="0" indent="-320040">
              <a:spcBef>
                <a:spcPts val="0"/>
              </a:spcBef>
              <a:buClr>
                <a:srgbClr val="F0AD00"/>
              </a:buClr>
              <a:buSzPct val="80000"/>
              <a:buFont typeface="Wingdings 2"/>
              <a:buChar char=""/>
            </a:pP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جميعها تؤدي لزيادة عدد الاطفال في الأسرة </a:t>
            </a:r>
          </a:p>
          <a:p>
            <a:endParaRPr lang="ar-SA" dirty="0"/>
          </a:p>
        </p:txBody>
      </p:sp>
    </p:spTree>
    <p:extLst>
      <p:ext uri="{BB962C8B-B14F-4D97-AF65-F5344CB8AC3E}">
        <p14:creationId xmlns:p14="http://schemas.microsoft.com/office/powerpoint/2010/main" val="10302832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indent="0">
              <a:buNone/>
            </a:pPr>
            <a:r>
              <a:rPr lang="ar-SA" sz="37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س / يؤدي </a:t>
            </a:r>
            <a:r>
              <a:rPr lang="ar-SA" sz="37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النمو السكاني مع غيره من العوامل للتأثير السلبي على التنمية وعرقلت جهود التطور </a:t>
            </a:r>
            <a:r>
              <a:rPr lang="ar-SA" sz="37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و التنمية </a:t>
            </a:r>
          </a:p>
          <a:p>
            <a:pPr marL="0" indent="0">
              <a:buNone/>
            </a:pPr>
            <a:r>
              <a:rPr lang="ar-SA" sz="37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 </a:t>
            </a:r>
            <a:r>
              <a:rPr lang="ar-SA" sz="37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   ناقش متناولا دور  النمو السكاني في اعاقة التنمية ؟</a:t>
            </a:r>
            <a:endParaRPr lang="ar-SA" dirty="0"/>
          </a:p>
        </p:txBody>
      </p:sp>
    </p:spTree>
    <p:extLst>
      <p:ext uri="{BB962C8B-B14F-4D97-AF65-F5344CB8AC3E}">
        <p14:creationId xmlns:p14="http://schemas.microsoft.com/office/powerpoint/2010/main" val="1335356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marL="438912" lvl="0" indent="-320040">
              <a:spcBef>
                <a:spcPts val="0"/>
              </a:spcBef>
              <a:buClr>
                <a:srgbClr val="F0AD00"/>
              </a:buClr>
              <a:buSzPct val="80000"/>
              <a:buFont typeface="Wingdings 2"/>
              <a:buChar char=""/>
            </a:pPr>
            <a:r>
              <a:rPr lang="ar-SA" sz="37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يؤدي النمو السكاني مع غيره من العوامل للتأثير السلبي على التنمية وعرقلت جهود التطور و يظهر ذلك في الاتي :-</a:t>
            </a:r>
          </a:p>
          <a:p>
            <a:pPr marL="438912" lvl="0" indent="-320040">
              <a:spcBef>
                <a:spcPts val="0"/>
              </a:spcBef>
              <a:buClr>
                <a:srgbClr val="F0AD00"/>
              </a:buClr>
              <a:buSzPct val="80000"/>
              <a:buNone/>
            </a:pPr>
            <a:r>
              <a:rPr lang="ar-SA" sz="3700"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1/تلوث البيئة واستنزاف الموارد :-</a:t>
            </a:r>
          </a:p>
          <a:p>
            <a:pPr marL="438912" lvl="0" indent="-320040">
              <a:spcBef>
                <a:spcPts val="0"/>
              </a:spcBef>
              <a:buClr>
                <a:srgbClr val="F0AD00"/>
              </a:buClr>
              <a:buSzPct val="80000"/>
              <a:buNone/>
            </a:pPr>
            <a:r>
              <a:rPr lang="ar-SA" sz="3700" dirty="0">
                <a:solidFill>
                  <a:prstClr val="black"/>
                </a:solidFill>
                <a:latin typeface="Corbel"/>
                <a:cs typeface="Tahoma"/>
              </a:rPr>
              <a:t>-</a:t>
            </a:r>
            <a:r>
              <a:rPr lang="ar-SA" sz="37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الطلب على الغذاء والطاقة والملبس يتزايد بزيادة اعداد السكان </a:t>
            </a:r>
          </a:p>
          <a:p>
            <a:pPr marL="438912" lvl="0" indent="-320040">
              <a:spcBef>
                <a:spcPts val="0"/>
              </a:spcBef>
              <a:buClr>
                <a:srgbClr val="F0AD00"/>
              </a:buClr>
              <a:buSzPct val="80000"/>
              <a:buNone/>
            </a:pPr>
            <a:r>
              <a:rPr lang="ar-SA" sz="3700"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-يؤدي ذلك لزيادة استهلاك الطاقة  </a:t>
            </a:r>
            <a:endParaRPr lang="en-US" sz="3700"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endParaRPr>
          </a:p>
          <a:p>
            <a:endParaRPr lang="ar-SA" dirty="0"/>
          </a:p>
        </p:txBody>
      </p:sp>
    </p:spTree>
    <p:extLst>
      <p:ext uri="{BB962C8B-B14F-4D97-AF65-F5344CB8AC3E}">
        <p14:creationId xmlns:p14="http://schemas.microsoft.com/office/powerpoint/2010/main" val="10029843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20000"/>
          </a:bodyPr>
          <a:lstStyle/>
          <a:p>
            <a:pPr marL="438912" lvl="0" indent="-320040">
              <a:spcBef>
                <a:spcPts val="0"/>
              </a:spcBef>
              <a:buClr>
                <a:srgbClr val="F0AD00"/>
              </a:buClr>
              <a:buSzPct val="80000"/>
              <a:buFont typeface="Courier New" pitchFamily="49" charset="0"/>
              <a:buChar char="o"/>
            </a:pPr>
            <a:r>
              <a:rPr lang="ar-SA" b="1" dirty="0">
                <a:ln w="18000">
                  <a:solidFill>
                    <a:srgbClr val="60B5CC">
                      <a:satMod val="140000"/>
                    </a:srgbClr>
                  </a:solidFill>
                  <a:prstDash val="solid"/>
                  <a:miter lim="800000"/>
                </a:ln>
                <a:noFill/>
                <a:effectLst>
                  <a:outerShdw blurRad="25500" dist="23000" dir="7020000" algn="tl">
                    <a:srgbClr val="000000">
                      <a:alpha val="50000"/>
                    </a:srgbClr>
                  </a:outerShdw>
                </a:effectLst>
                <a:latin typeface="Corbel"/>
                <a:cs typeface="Tahoma"/>
              </a:rPr>
              <a:t>يؤدي ذلك لزيادة استهلاك  الموارد </a:t>
            </a:r>
            <a:endParaRPr lang="ar-SA" dirty="0">
              <a:solidFill>
                <a:prstClr val="black"/>
              </a:solidFill>
              <a:latin typeface="Corbel"/>
              <a:cs typeface="Tahoma"/>
            </a:endParaRPr>
          </a:p>
          <a:p>
            <a:pPr marL="438912" lvl="0" indent="-320040">
              <a:spcBef>
                <a:spcPts val="0"/>
              </a:spcBef>
              <a:buClr>
                <a:srgbClr val="F0AD00"/>
              </a:buClr>
              <a:buSzPct val="80000"/>
              <a:buFont typeface="Courier New" pitchFamily="49" charset="0"/>
              <a:buChar char="o"/>
            </a:pPr>
            <a:r>
              <a:rPr lang="ar-SA" b="1" dirty="0">
                <a:ln w="12700">
                  <a:solidFill>
                    <a:srgbClr val="5A6378">
                      <a:satMod val="155000"/>
                    </a:srgbClr>
                  </a:solidFill>
                  <a:prstDash val="solid"/>
                </a:ln>
                <a:solidFill>
                  <a:srgbClr val="D4D4D6">
                    <a:tint val="85000"/>
                    <a:satMod val="155000"/>
                  </a:srgbClr>
                </a:solidFill>
                <a:effectLst>
                  <a:outerShdw blurRad="41275" dist="20320" dir="1800000" algn="tl" rotWithShape="0">
                    <a:srgbClr val="000000">
                      <a:alpha val="40000"/>
                    </a:srgbClr>
                  </a:outerShdw>
                </a:effectLst>
                <a:latin typeface="Corbel"/>
                <a:cs typeface="Tahoma"/>
              </a:rPr>
              <a:t>يؤدي ذلك لزيادة المخلفات </a:t>
            </a:r>
            <a:r>
              <a:rPr lang="ar-SA" b="1" dirty="0" smtClean="0">
                <a:ln w="12700">
                  <a:solidFill>
                    <a:srgbClr val="5A6378">
                      <a:satMod val="155000"/>
                    </a:srgbClr>
                  </a:solidFill>
                  <a:prstDash val="solid"/>
                </a:ln>
                <a:solidFill>
                  <a:srgbClr val="D4D4D6">
                    <a:tint val="85000"/>
                    <a:satMod val="155000"/>
                  </a:srgbClr>
                </a:solidFill>
                <a:effectLst>
                  <a:outerShdw blurRad="41275" dist="20320" dir="1800000" algn="tl" rotWithShape="0">
                    <a:srgbClr val="000000">
                      <a:alpha val="40000"/>
                    </a:srgbClr>
                  </a:outerShdw>
                </a:effectLst>
                <a:latin typeface="Corbel"/>
                <a:cs typeface="Tahoma"/>
              </a:rPr>
              <a:t>بأنواعها</a:t>
            </a:r>
          </a:p>
          <a:p>
            <a:pPr marL="438912" lvl="0" indent="-320040">
              <a:spcBef>
                <a:spcPts val="0"/>
              </a:spcBef>
              <a:buClr>
                <a:srgbClr val="F0AD00"/>
              </a:buClr>
              <a:buSzPct val="80000"/>
              <a:buFont typeface="Wingdings 2"/>
              <a:buChar char=""/>
            </a:pPr>
            <a:r>
              <a:rPr lang="ar-SA" b="1" dirty="0" smtClean="0">
                <a:ln w="12700">
                  <a:solidFill>
                    <a:srgbClr val="5A6378">
                      <a:satMod val="155000"/>
                    </a:srgbClr>
                  </a:solidFill>
                  <a:prstDash val="solid"/>
                </a:ln>
                <a:solidFill>
                  <a:srgbClr val="D4D4D6">
                    <a:tint val="85000"/>
                    <a:satMod val="155000"/>
                  </a:srgbClr>
                </a:solidFill>
                <a:effectLst>
                  <a:outerShdw blurRad="41275" dist="20320" dir="1800000" algn="tl" rotWithShape="0">
                    <a:srgbClr val="000000">
                      <a:alpha val="40000"/>
                    </a:srgbClr>
                  </a:outerShdw>
                </a:effectLst>
                <a:latin typeface="Corbel"/>
                <a:cs typeface="Tahoma"/>
              </a:rPr>
              <a:t> </a:t>
            </a:r>
            <a:r>
              <a:rPr lang="ar-SA" sz="3700" b="1" dirty="0">
                <a:ln w="31550" cmpd="sng">
                  <a:gradFill>
                    <a:gsLst>
                      <a:gs pos="70000">
                        <a:srgbClr val="C64847">
                          <a:shade val="50000"/>
                          <a:satMod val="190000"/>
                        </a:srgbClr>
                      </a:gs>
                      <a:gs pos="0">
                        <a:srgbClr val="C64847">
                          <a:tint val="77000"/>
                          <a:satMod val="180000"/>
                        </a:srgbClr>
                      </a:gs>
                    </a:gsLst>
                    <a:lin ang="5400000"/>
                  </a:gradFill>
                  <a:prstDash val="solid"/>
                </a:ln>
                <a:solidFill>
                  <a:srgbClr val="C64847">
                    <a:tint val="15000"/>
                    <a:satMod val="200000"/>
                  </a:srgbClr>
                </a:solidFill>
                <a:effectLst>
                  <a:outerShdw blurRad="50800" dist="40000" dir="5400000" algn="tl" rotWithShape="0">
                    <a:srgbClr val="000000">
                      <a:shade val="5000"/>
                      <a:satMod val="120000"/>
                      <a:alpha val="33000"/>
                    </a:srgbClr>
                  </a:outerShdw>
                </a:effectLst>
                <a:latin typeface="Corbel"/>
                <a:cs typeface="Tahoma"/>
              </a:rPr>
              <a:t>ايضاً تؤدي زيادة السكان للسعي لرفع مستوى المعيشة وزيادة الرفاهية </a:t>
            </a:r>
            <a:r>
              <a:rPr lang="ar-SA" sz="3700" b="1" dirty="0" err="1">
                <a:ln w="31550" cmpd="sng">
                  <a:gradFill>
                    <a:gsLst>
                      <a:gs pos="70000">
                        <a:srgbClr val="C64847">
                          <a:shade val="50000"/>
                          <a:satMod val="190000"/>
                        </a:srgbClr>
                      </a:gs>
                      <a:gs pos="0">
                        <a:srgbClr val="C64847">
                          <a:tint val="77000"/>
                          <a:satMod val="180000"/>
                        </a:srgbClr>
                      </a:gs>
                    </a:gsLst>
                    <a:lin ang="5400000"/>
                  </a:gradFill>
                  <a:prstDash val="solid"/>
                </a:ln>
                <a:solidFill>
                  <a:srgbClr val="C64847">
                    <a:tint val="15000"/>
                    <a:satMod val="200000"/>
                  </a:srgbClr>
                </a:solidFill>
                <a:effectLst>
                  <a:outerShdw blurRad="50800" dist="40000" dir="5400000" algn="tl" rotWithShape="0">
                    <a:srgbClr val="000000">
                      <a:shade val="5000"/>
                      <a:satMod val="120000"/>
                      <a:alpha val="33000"/>
                    </a:srgbClr>
                  </a:outerShdw>
                </a:effectLst>
                <a:latin typeface="Corbel"/>
                <a:cs typeface="Tahoma"/>
              </a:rPr>
              <a:t>للانسان</a:t>
            </a:r>
            <a:r>
              <a:rPr lang="ar-SA" sz="3700" b="1" dirty="0">
                <a:ln w="31550" cmpd="sng">
                  <a:gradFill>
                    <a:gsLst>
                      <a:gs pos="70000">
                        <a:srgbClr val="C64847">
                          <a:shade val="50000"/>
                          <a:satMod val="190000"/>
                        </a:srgbClr>
                      </a:gs>
                      <a:gs pos="0">
                        <a:srgbClr val="C64847">
                          <a:tint val="77000"/>
                          <a:satMod val="180000"/>
                        </a:srgbClr>
                      </a:gs>
                    </a:gsLst>
                    <a:lin ang="5400000"/>
                  </a:gradFill>
                  <a:prstDash val="solid"/>
                </a:ln>
                <a:solidFill>
                  <a:srgbClr val="C64847">
                    <a:tint val="15000"/>
                    <a:satMod val="200000"/>
                  </a:srgbClr>
                </a:solidFill>
                <a:effectLst>
                  <a:outerShdw blurRad="50800" dist="40000" dir="5400000" algn="tl" rotWithShape="0">
                    <a:srgbClr val="000000">
                      <a:shade val="5000"/>
                      <a:satMod val="120000"/>
                      <a:alpha val="33000"/>
                    </a:srgbClr>
                  </a:outerShdw>
                </a:effectLst>
                <a:latin typeface="Corbel"/>
                <a:cs typeface="Tahoma"/>
              </a:rPr>
              <a:t> من خلال برامج وخطط التنمية مما ينجم عنه :-</a:t>
            </a:r>
          </a:p>
          <a:p>
            <a:pPr marL="438912" lvl="0" indent="-320040">
              <a:spcBef>
                <a:spcPts val="0"/>
              </a:spcBef>
              <a:buClr>
                <a:srgbClr val="F0AD00"/>
              </a:buClr>
              <a:buSzPct val="80000"/>
              <a:buFont typeface="Courier New" pitchFamily="49" charset="0"/>
              <a:buChar char="o"/>
            </a:pPr>
            <a:r>
              <a:rPr lang="ar-SA" sz="3700" b="1" dirty="0">
                <a:ln w="31550" cmpd="sng">
                  <a:gradFill>
                    <a:gsLst>
                      <a:gs pos="25000">
                        <a:srgbClr val="F0AD00">
                          <a:shade val="25000"/>
                          <a:satMod val="190000"/>
                        </a:srgbClr>
                      </a:gs>
                      <a:gs pos="80000">
                        <a:srgbClr val="F0AD00">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latin typeface="Corbel"/>
                <a:cs typeface="Tahoma"/>
              </a:rPr>
              <a:t>استنزاف الموارد </a:t>
            </a:r>
          </a:p>
          <a:p>
            <a:pPr marL="438912" lvl="0" indent="-320040">
              <a:spcBef>
                <a:spcPts val="0"/>
              </a:spcBef>
              <a:buClr>
                <a:srgbClr val="F0AD00"/>
              </a:buClr>
              <a:buSzPct val="80000"/>
              <a:buFont typeface="Courier New" pitchFamily="49" charset="0"/>
              <a:buChar char="o"/>
            </a:pPr>
            <a:r>
              <a:rPr lang="ar-SA" sz="3700" b="1" dirty="0">
                <a:ln w="18000">
                  <a:solidFill>
                    <a:srgbClr val="60B5CC">
                      <a:satMod val="140000"/>
                    </a:srgbClr>
                  </a:solidFill>
                  <a:prstDash val="solid"/>
                  <a:miter lim="800000"/>
                </a:ln>
                <a:noFill/>
                <a:effectLst>
                  <a:outerShdw blurRad="25500" dist="23000" dir="7020000" algn="tl">
                    <a:srgbClr val="000000">
                      <a:alpha val="50000"/>
                    </a:srgbClr>
                  </a:outerShdw>
                </a:effectLst>
                <a:latin typeface="Corbel"/>
                <a:cs typeface="Tahoma"/>
              </a:rPr>
              <a:t>النمو الحضري السريع نتيجة للهجرة من الريف  </a:t>
            </a:r>
          </a:p>
          <a:p>
            <a:pPr marL="438912" lvl="0" indent="-320040">
              <a:spcBef>
                <a:spcPts val="0"/>
              </a:spcBef>
              <a:buClr>
                <a:srgbClr val="F0AD00"/>
              </a:buClr>
              <a:buSzPct val="80000"/>
              <a:buFont typeface="Courier New" pitchFamily="49" charset="0"/>
              <a:buChar char="o"/>
            </a:pPr>
            <a:r>
              <a:rPr lang="ar-SA" sz="3700" b="1" dirty="0">
                <a:ln w="10541" cmpd="sng">
                  <a:solidFill>
                    <a:srgbClr val="F0AD00">
                      <a:shade val="88000"/>
                      <a:satMod val="110000"/>
                    </a:srgbClr>
                  </a:solidFill>
                  <a:prstDash val="solid"/>
                </a:ln>
                <a:gradFill>
                  <a:gsLst>
                    <a:gs pos="0">
                      <a:srgbClr val="F0AD00">
                        <a:tint val="40000"/>
                        <a:satMod val="250000"/>
                      </a:srgbClr>
                    </a:gs>
                    <a:gs pos="9000">
                      <a:srgbClr val="F0AD00">
                        <a:tint val="52000"/>
                        <a:satMod val="300000"/>
                      </a:srgbClr>
                    </a:gs>
                    <a:gs pos="50000">
                      <a:srgbClr val="F0AD00">
                        <a:shade val="20000"/>
                        <a:satMod val="300000"/>
                      </a:srgbClr>
                    </a:gs>
                    <a:gs pos="79000">
                      <a:srgbClr val="F0AD00">
                        <a:tint val="52000"/>
                        <a:satMod val="300000"/>
                      </a:srgbClr>
                    </a:gs>
                    <a:gs pos="100000">
                      <a:srgbClr val="F0AD00">
                        <a:tint val="40000"/>
                        <a:satMod val="250000"/>
                      </a:srgbClr>
                    </a:gs>
                  </a:gsLst>
                  <a:lin ang="5400000"/>
                </a:gradFill>
                <a:latin typeface="Corbel"/>
                <a:cs typeface="Tahoma"/>
              </a:rPr>
              <a:t>تزايد النفايات والمخلفات الصناعية </a:t>
            </a:r>
          </a:p>
        </p:txBody>
      </p:sp>
    </p:spTree>
    <p:extLst>
      <p:ext uri="{BB962C8B-B14F-4D97-AF65-F5344CB8AC3E}">
        <p14:creationId xmlns:p14="http://schemas.microsoft.com/office/powerpoint/2010/main" val="41651313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438912" lvl="0" indent="-320040">
              <a:spcBef>
                <a:spcPts val="0"/>
              </a:spcBef>
              <a:buClr>
                <a:srgbClr val="F0AD00"/>
              </a:buClr>
              <a:buSzPct val="80000"/>
              <a:buFont typeface="Wingdings 2"/>
              <a:buChar char=""/>
            </a:pPr>
            <a:r>
              <a:rPr lang="ar-SA"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ينتج عن كل ذلك اخلال بالبيئة الطبيعية وانقراض للحياة الفطرية </a:t>
            </a:r>
          </a:p>
          <a:p>
            <a:pPr marL="438912" lvl="0" indent="-320040">
              <a:spcBef>
                <a:spcPts val="0"/>
              </a:spcBef>
              <a:buClr>
                <a:srgbClr val="F0AD00"/>
              </a:buClr>
              <a:buSzPct val="80000"/>
              <a:buFont typeface="Wingdings 2"/>
              <a:buChar char=""/>
            </a:pPr>
            <a:r>
              <a:rPr lang="ar-SA" sz="4000"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ينعكس ذلك </a:t>
            </a:r>
            <a:r>
              <a:rPr lang="ar-SA" sz="4000" b="1" dirty="0" err="1">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سلبياًعلى</a:t>
            </a:r>
            <a:r>
              <a:rPr lang="ar-SA" sz="4000"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 النمو الاقتصادي ثم على التنمية </a:t>
            </a:r>
            <a:endParaRPr lang="en-US" sz="4000"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endParaRPr>
          </a:p>
        </p:txBody>
      </p:sp>
    </p:spTree>
    <p:extLst>
      <p:ext uri="{BB962C8B-B14F-4D97-AF65-F5344CB8AC3E}">
        <p14:creationId xmlns:p14="http://schemas.microsoft.com/office/powerpoint/2010/main" val="31615989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lnSpcReduction="10000"/>
          </a:bodyPr>
          <a:lstStyle/>
          <a:p>
            <a:pPr marL="118872" lvl="0" indent="0">
              <a:spcBef>
                <a:spcPts val="0"/>
              </a:spcBef>
              <a:buClr>
                <a:srgbClr val="F0AD00"/>
              </a:buClr>
              <a:buSzPct val="80000"/>
              <a:buNone/>
            </a:pPr>
            <a:r>
              <a:rPr lang="ar-SA" b="1" dirty="0" smtClean="0">
                <a:ln w="10541" cmpd="sng">
                  <a:solidFill>
                    <a:srgbClr val="F0AD00">
                      <a:shade val="88000"/>
                      <a:satMod val="110000"/>
                    </a:srgbClr>
                  </a:solidFill>
                  <a:prstDash val="solid"/>
                </a:ln>
                <a:gradFill>
                  <a:gsLst>
                    <a:gs pos="0">
                      <a:srgbClr val="F0AD00">
                        <a:tint val="40000"/>
                        <a:satMod val="250000"/>
                      </a:srgbClr>
                    </a:gs>
                    <a:gs pos="9000">
                      <a:srgbClr val="F0AD00">
                        <a:tint val="52000"/>
                        <a:satMod val="300000"/>
                      </a:srgbClr>
                    </a:gs>
                    <a:gs pos="50000">
                      <a:srgbClr val="F0AD00">
                        <a:shade val="20000"/>
                        <a:satMod val="300000"/>
                      </a:srgbClr>
                    </a:gs>
                    <a:gs pos="79000">
                      <a:srgbClr val="F0AD00">
                        <a:tint val="52000"/>
                        <a:satMod val="300000"/>
                      </a:srgbClr>
                    </a:gs>
                    <a:gs pos="100000">
                      <a:srgbClr val="F0AD00">
                        <a:tint val="40000"/>
                        <a:satMod val="250000"/>
                      </a:srgbClr>
                    </a:gs>
                  </a:gsLst>
                  <a:lin ang="5400000"/>
                </a:gradFill>
                <a:latin typeface="Corbel"/>
                <a:cs typeface="Tahoma"/>
              </a:rPr>
              <a:t>2/التغير </a:t>
            </a:r>
            <a:r>
              <a:rPr lang="ar-SA" b="1" dirty="0">
                <a:ln w="10541" cmpd="sng">
                  <a:solidFill>
                    <a:srgbClr val="F0AD00">
                      <a:shade val="88000"/>
                      <a:satMod val="110000"/>
                    </a:srgbClr>
                  </a:solidFill>
                  <a:prstDash val="solid"/>
                </a:ln>
                <a:gradFill>
                  <a:gsLst>
                    <a:gs pos="0">
                      <a:srgbClr val="F0AD00">
                        <a:tint val="40000"/>
                        <a:satMod val="250000"/>
                      </a:srgbClr>
                    </a:gs>
                    <a:gs pos="9000">
                      <a:srgbClr val="F0AD00">
                        <a:tint val="52000"/>
                        <a:satMod val="300000"/>
                      </a:srgbClr>
                    </a:gs>
                    <a:gs pos="50000">
                      <a:srgbClr val="F0AD00">
                        <a:shade val="20000"/>
                        <a:satMod val="300000"/>
                      </a:srgbClr>
                    </a:gs>
                    <a:gs pos="79000">
                      <a:srgbClr val="F0AD00">
                        <a:tint val="52000"/>
                        <a:satMod val="300000"/>
                      </a:srgbClr>
                    </a:gs>
                    <a:gs pos="100000">
                      <a:srgbClr val="F0AD00">
                        <a:tint val="40000"/>
                        <a:satMod val="250000"/>
                      </a:srgbClr>
                    </a:gs>
                  </a:gsLst>
                  <a:lin ang="5400000"/>
                </a:gradFill>
                <a:latin typeface="Corbel"/>
                <a:cs typeface="Tahoma"/>
              </a:rPr>
              <a:t>المناخي في العالم واحد من نتائج زيادة السكان </a:t>
            </a:r>
            <a:endParaRPr lang="en-US" b="1" dirty="0">
              <a:ln w="10541" cmpd="sng">
                <a:solidFill>
                  <a:srgbClr val="F0AD00">
                    <a:shade val="88000"/>
                    <a:satMod val="110000"/>
                  </a:srgbClr>
                </a:solidFill>
                <a:prstDash val="solid"/>
              </a:ln>
              <a:gradFill>
                <a:gsLst>
                  <a:gs pos="0">
                    <a:srgbClr val="F0AD00">
                      <a:tint val="40000"/>
                      <a:satMod val="250000"/>
                    </a:srgbClr>
                  </a:gs>
                  <a:gs pos="9000">
                    <a:srgbClr val="F0AD00">
                      <a:tint val="52000"/>
                      <a:satMod val="300000"/>
                    </a:srgbClr>
                  </a:gs>
                  <a:gs pos="50000">
                    <a:srgbClr val="F0AD00">
                      <a:shade val="20000"/>
                      <a:satMod val="300000"/>
                    </a:srgbClr>
                  </a:gs>
                  <a:gs pos="79000">
                    <a:srgbClr val="F0AD00">
                      <a:tint val="52000"/>
                      <a:satMod val="300000"/>
                    </a:srgbClr>
                  </a:gs>
                  <a:gs pos="100000">
                    <a:srgbClr val="F0AD00">
                      <a:tint val="40000"/>
                      <a:satMod val="250000"/>
                    </a:srgbClr>
                  </a:gs>
                </a:gsLst>
                <a:lin ang="5400000"/>
              </a:gradFill>
              <a:latin typeface="Corbel"/>
            </a:endParaRPr>
          </a:p>
          <a:p>
            <a:pPr marL="438912" lvl="0" indent="-320040">
              <a:spcBef>
                <a:spcPts val="0"/>
              </a:spcBef>
              <a:buClr>
                <a:srgbClr val="F0AD00"/>
              </a:buClr>
              <a:buSzPct val="80000"/>
              <a:buNone/>
            </a:pPr>
            <a:r>
              <a:rPr lang="ar-SA" dirty="0">
                <a:solidFill>
                  <a:prstClr val="black"/>
                </a:solidFill>
                <a:latin typeface="Corbel"/>
                <a:cs typeface="Tahoma"/>
              </a:rPr>
              <a:t> </a:t>
            </a:r>
            <a:r>
              <a:rPr lang="en-US" dirty="0">
                <a:solidFill>
                  <a:prstClr val="black"/>
                </a:solidFill>
                <a:latin typeface="Corbel"/>
              </a:rPr>
              <a:t>-</a:t>
            </a:r>
            <a:r>
              <a:rPr lang="ar-SA" b="1" dirty="0">
                <a:ln w="24500" cmpd="dbl">
                  <a:solidFill>
                    <a:srgbClr val="60B5CC">
                      <a:shade val="85000"/>
                      <a:satMod val="155000"/>
                    </a:srgbClr>
                  </a:solidFill>
                  <a:prstDash val="solid"/>
                  <a:miter lim="800000"/>
                </a:ln>
                <a:gradFill>
                  <a:gsLst>
                    <a:gs pos="10000">
                      <a:srgbClr val="60B5CC">
                        <a:tint val="10000"/>
                        <a:satMod val="155000"/>
                      </a:srgbClr>
                    </a:gs>
                    <a:gs pos="60000">
                      <a:srgbClr val="60B5CC">
                        <a:tint val="30000"/>
                        <a:satMod val="155000"/>
                      </a:srgbClr>
                    </a:gs>
                    <a:gs pos="100000">
                      <a:srgbClr val="60B5CC">
                        <a:tint val="73000"/>
                        <a:satMod val="155000"/>
                      </a:srgbClr>
                    </a:gs>
                  </a:gsLst>
                  <a:lin ang="5400000"/>
                </a:gradFill>
                <a:effectLst>
                  <a:outerShdw blurRad="38100" dist="38100" dir="7020000" algn="tl">
                    <a:srgbClr val="000000">
                      <a:alpha val="35000"/>
                    </a:srgbClr>
                  </a:outerShdw>
                </a:effectLst>
                <a:latin typeface="Corbel"/>
                <a:cs typeface="Tahoma"/>
              </a:rPr>
              <a:t> </a:t>
            </a: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يعتقد بعض العلماء بوجود علاقة بين تزايد السكان في العالم وبين زيادة كميات ثاني اكسيد الكربون المنبعثة في الهواء ومن ثم ارتفاع درجة حرارة الارض  </a:t>
            </a:r>
          </a:p>
          <a:p>
            <a:pPr marL="438912" lvl="0" indent="-320040">
              <a:spcBef>
                <a:spcPts val="0"/>
              </a:spcBef>
              <a:buClr>
                <a:srgbClr val="F0AD00"/>
              </a:buClr>
              <a:buSzPct val="80000"/>
              <a:buFontTx/>
              <a:buChar char="-"/>
            </a:pP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يرجع ذلك لارتفاع استهلاك الوقود بمعدلات متسارعة</a:t>
            </a:r>
          </a:p>
          <a:p>
            <a:pPr marL="438912" lvl="0" indent="-320040">
              <a:spcBef>
                <a:spcPts val="0"/>
              </a:spcBef>
              <a:buClr>
                <a:srgbClr val="F0AD00"/>
              </a:buClr>
              <a:buSzPct val="80000"/>
              <a:buFontTx/>
              <a:buChar char="-"/>
            </a:pP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وامتداد انشطتهم الى قطع الغابات </a:t>
            </a:r>
          </a:p>
          <a:p>
            <a:pPr marL="438912" lvl="0" indent="-320040">
              <a:spcBef>
                <a:spcPts val="0"/>
              </a:spcBef>
              <a:buClr>
                <a:srgbClr val="F0AD00"/>
              </a:buClr>
              <a:buSzPct val="80000"/>
              <a:buFontTx/>
              <a:buChar char="-"/>
            </a:pP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وانتاج بعض المواد الكيماوية التي تنبعث منها كميات كبيرة من ثاني اكسيد الكربون </a:t>
            </a:r>
          </a:p>
          <a:p>
            <a:pPr marL="438912" lvl="0" indent="-320040">
              <a:spcBef>
                <a:spcPts val="0"/>
              </a:spcBef>
              <a:buClr>
                <a:srgbClr val="F0AD00"/>
              </a:buClr>
              <a:buSzPct val="80000"/>
              <a:buFontTx/>
              <a:buChar char="-"/>
            </a:pPr>
            <a:endPar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endParaRPr>
          </a:p>
          <a:p>
            <a:pPr marL="438912" lvl="0" indent="-320040">
              <a:spcBef>
                <a:spcPts val="0"/>
              </a:spcBef>
              <a:buClr>
                <a:srgbClr val="F0AD00"/>
              </a:buClr>
              <a:buSzPct val="80000"/>
              <a:buNone/>
            </a:pPr>
            <a:endParaRPr lang="en-US"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endParaRPr>
          </a:p>
          <a:p>
            <a:endParaRPr lang="ar-SA" dirty="0"/>
          </a:p>
        </p:txBody>
      </p:sp>
    </p:spTree>
    <p:extLst>
      <p:ext uri="{BB962C8B-B14F-4D97-AF65-F5344CB8AC3E}">
        <p14:creationId xmlns:p14="http://schemas.microsoft.com/office/powerpoint/2010/main" val="26509277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bodyPr>
          <a:lstStyle/>
          <a:p>
            <a:pPr marL="438912" lvl="0" indent="-320040">
              <a:spcBef>
                <a:spcPts val="0"/>
              </a:spcBef>
              <a:buClr>
                <a:srgbClr val="F0AD00"/>
              </a:buClr>
              <a:buSzPct val="80000"/>
              <a:buFont typeface="Wingdings" pitchFamily="2" charset="2"/>
              <a:buChar char="ü"/>
            </a:pPr>
            <a:r>
              <a:rPr lang="ar-SA"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هناك ايضاً استنزاف الموارد المائية </a:t>
            </a:r>
          </a:p>
          <a:p>
            <a:pPr marL="438912" lvl="0" indent="-320040">
              <a:spcBef>
                <a:spcPts val="0"/>
              </a:spcBef>
              <a:buClr>
                <a:srgbClr val="F0AD00"/>
              </a:buClr>
              <a:buSzPct val="80000"/>
              <a:buNone/>
            </a:pPr>
            <a:r>
              <a:rPr lang="ar-SA" b="1" dirty="0">
                <a:ln w="31550" cmpd="sng">
                  <a:gradFill>
                    <a:gsLst>
                      <a:gs pos="70000">
                        <a:srgbClr val="C64847">
                          <a:shade val="50000"/>
                          <a:satMod val="190000"/>
                        </a:srgbClr>
                      </a:gs>
                      <a:gs pos="0">
                        <a:srgbClr val="C64847">
                          <a:tint val="77000"/>
                          <a:satMod val="180000"/>
                        </a:srgbClr>
                      </a:gs>
                    </a:gsLst>
                    <a:lin ang="5400000"/>
                  </a:gradFill>
                  <a:prstDash val="solid"/>
                </a:ln>
                <a:solidFill>
                  <a:srgbClr val="C64847">
                    <a:tint val="15000"/>
                    <a:satMod val="200000"/>
                  </a:srgbClr>
                </a:solidFill>
                <a:effectLst>
                  <a:outerShdw blurRad="50800" dist="40000" dir="5400000" algn="tl" rotWithShape="0">
                    <a:srgbClr val="000000">
                      <a:shade val="5000"/>
                      <a:satMod val="120000"/>
                      <a:alpha val="33000"/>
                    </a:srgbClr>
                  </a:outerShdw>
                </a:effectLst>
                <a:latin typeface="Corbel"/>
                <a:cs typeface="Tahoma"/>
              </a:rPr>
              <a:t>-  تحتل الموارد المائية في البلدان الصحراوية اهمية نتيجة لقلة الامطار وقلة الموارد المائية المتجددة </a:t>
            </a:r>
            <a:endParaRPr lang="ar-SA" dirty="0">
              <a:solidFill>
                <a:prstClr val="black"/>
              </a:solidFill>
              <a:latin typeface="Corbel"/>
              <a:cs typeface="Tahoma"/>
            </a:endParaRPr>
          </a:p>
          <a:p>
            <a:pPr marL="438912" lvl="0" indent="-320040">
              <a:spcBef>
                <a:spcPts val="0"/>
              </a:spcBef>
              <a:buClr>
                <a:srgbClr val="F0AD00"/>
              </a:buClr>
              <a:buSzPct val="80000"/>
              <a:buFontTx/>
              <a:buChar char="-"/>
            </a:pPr>
            <a:r>
              <a:rPr lang="ar-SA" b="1" dirty="0">
                <a:ln w="10541" cmpd="sng">
                  <a:solidFill>
                    <a:srgbClr val="F0AD00">
                      <a:shade val="88000"/>
                      <a:satMod val="110000"/>
                    </a:srgbClr>
                  </a:solidFill>
                  <a:prstDash val="solid"/>
                </a:ln>
                <a:gradFill>
                  <a:gsLst>
                    <a:gs pos="0">
                      <a:srgbClr val="F0AD00">
                        <a:tint val="40000"/>
                        <a:satMod val="250000"/>
                      </a:srgbClr>
                    </a:gs>
                    <a:gs pos="9000">
                      <a:srgbClr val="F0AD00">
                        <a:tint val="52000"/>
                        <a:satMod val="300000"/>
                      </a:srgbClr>
                    </a:gs>
                    <a:gs pos="50000">
                      <a:srgbClr val="F0AD00">
                        <a:shade val="20000"/>
                        <a:satMod val="300000"/>
                      </a:srgbClr>
                    </a:gs>
                    <a:gs pos="79000">
                      <a:srgbClr val="F0AD00">
                        <a:tint val="52000"/>
                        <a:satMod val="300000"/>
                      </a:srgbClr>
                    </a:gs>
                    <a:gs pos="100000">
                      <a:srgbClr val="F0AD00">
                        <a:tint val="40000"/>
                        <a:satMod val="250000"/>
                      </a:srgbClr>
                    </a:gs>
                  </a:gsLst>
                  <a:lin ang="5400000"/>
                </a:gradFill>
                <a:latin typeface="Corbel"/>
                <a:cs typeface="Tahoma"/>
              </a:rPr>
              <a:t>استنزاف الموارد المائية في هذه الدول يهدد استدامة التنمية </a:t>
            </a:r>
          </a:p>
          <a:p>
            <a:pPr marL="438912" lvl="0" indent="-320040">
              <a:spcBef>
                <a:spcPts val="0"/>
              </a:spcBef>
              <a:buClr>
                <a:srgbClr val="F0AD00"/>
              </a:buClr>
              <a:buSzPct val="80000"/>
              <a:buFontTx/>
              <a:buChar char="-"/>
            </a:pPr>
            <a:r>
              <a:rPr lang="ar-SA" b="1" dirty="0">
                <a:ln w="10541" cmpd="sng">
                  <a:solidFill>
                    <a:srgbClr val="F0AD00">
                      <a:shade val="88000"/>
                      <a:satMod val="110000"/>
                    </a:srgbClr>
                  </a:solidFill>
                  <a:prstDash val="solid"/>
                </a:ln>
                <a:gradFill>
                  <a:gsLst>
                    <a:gs pos="0">
                      <a:srgbClr val="F0AD00">
                        <a:tint val="40000"/>
                        <a:satMod val="250000"/>
                      </a:srgbClr>
                    </a:gs>
                    <a:gs pos="9000">
                      <a:srgbClr val="F0AD00">
                        <a:tint val="52000"/>
                        <a:satMod val="300000"/>
                      </a:srgbClr>
                    </a:gs>
                    <a:gs pos="50000">
                      <a:srgbClr val="F0AD00">
                        <a:shade val="20000"/>
                        <a:satMod val="300000"/>
                      </a:srgbClr>
                    </a:gs>
                    <a:gs pos="79000">
                      <a:srgbClr val="F0AD00">
                        <a:tint val="52000"/>
                        <a:satMod val="300000"/>
                      </a:srgbClr>
                    </a:gs>
                    <a:gs pos="100000">
                      <a:srgbClr val="F0AD00">
                        <a:tint val="40000"/>
                        <a:satMod val="250000"/>
                      </a:srgbClr>
                    </a:gs>
                  </a:gsLst>
                  <a:lin ang="5400000"/>
                </a:gradFill>
                <a:latin typeface="Corbel"/>
                <a:cs typeface="Tahoma"/>
              </a:rPr>
              <a:t>وتزداد الخطورة لأنها تتجه لاستنزاف المخزون المائي ولا يقابله تعويض </a:t>
            </a:r>
          </a:p>
          <a:p>
            <a:pPr marL="438912" lvl="0" indent="-320040">
              <a:spcBef>
                <a:spcPts val="0"/>
              </a:spcBef>
              <a:buClr>
                <a:srgbClr val="F0AD00"/>
              </a:buClr>
              <a:buSzPct val="80000"/>
              <a:buFontTx/>
              <a:buChar char="-"/>
            </a:pPr>
            <a:r>
              <a:rPr lang="ar-SA" b="1" dirty="0">
                <a:ln w="10541" cmpd="sng">
                  <a:solidFill>
                    <a:srgbClr val="F0AD00">
                      <a:shade val="88000"/>
                      <a:satMod val="110000"/>
                    </a:srgbClr>
                  </a:solidFill>
                  <a:prstDash val="solid"/>
                </a:ln>
                <a:gradFill>
                  <a:gsLst>
                    <a:gs pos="0">
                      <a:srgbClr val="F0AD00">
                        <a:tint val="40000"/>
                        <a:satMod val="250000"/>
                      </a:srgbClr>
                    </a:gs>
                    <a:gs pos="9000">
                      <a:srgbClr val="F0AD00">
                        <a:tint val="52000"/>
                        <a:satMod val="300000"/>
                      </a:srgbClr>
                    </a:gs>
                    <a:gs pos="50000">
                      <a:srgbClr val="F0AD00">
                        <a:shade val="20000"/>
                        <a:satMod val="300000"/>
                      </a:srgbClr>
                    </a:gs>
                    <a:gs pos="79000">
                      <a:srgbClr val="F0AD00">
                        <a:tint val="52000"/>
                        <a:satMod val="300000"/>
                      </a:srgbClr>
                    </a:gs>
                    <a:gs pos="100000">
                      <a:srgbClr val="F0AD00">
                        <a:tint val="40000"/>
                        <a:satMod val="250000"/>
                      </a:srgbClr>
                    </a:gs>
                  </a:gsLst>
                  <a:lin ang="5400000"/>
                </a:gradFill>
                <a:latin typeface="Corbel"/>
                <a:cs typeface="Tahoma"/>
              </a:rPr>
              <a:t>الى جانب أن الموارد المائية المتجددة ضئيلة </a:t>
            </a:r>
          </a:p>
          <a:p>
            <a:endParaRPr lang="ar-SA" dirty="0"/>
          </a:p>
        </p:txBody>
      </p:sp>
    </p:spTree>
    <p:extLst>
      <p:ext uri="{BB962C8B-B14F-4D97-AF65-F5344CB8AC3E}">
        <p14:creationId xmlns:p14="http://schemas.microsoft.com/office/powerpoint/2010/main" val="11287500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20000"/>
          </a:bodyPr>
          <a:lstStyle/>
          <a:p>
            <a:pPr marL="438912" lvl="0" indent="-320040">
              <a:spcBef>
                <a:spcPts val="0"/>
              </a:spcBef>
              <a:buClr>
                <a:srgbClr val="F0AD00"/>
              </a:buClr>
              <a:buSzPct val="80000"/>
              <a:buFontTx/>
              <a:buChar char="-"/>
            </a:pPr>
            <a:r>
              <a:rPr lang="ar-SA" b="1" dirty="0">
                <a:ln w="24500" cmpd="dbl">
                  <a:solidFill>
                    <a:srgbClr val="60B5CC">
                      <a:shade val="85000"/>
                      <a:satMod val="155000"/>
                    </a:srgbClr>
                  </a:solidFill>
                  <a:prstDash val="solid"/>
                  <a:miter lim="800000"/>
                </a:ln>
                <a:gradFill>
                  <a:gsLst>
                    <a:gs pos="10000">
                      <a:srgbClr val="60B5CC">
                        <a:tint val="10000"/>
                        <a:satMod val="155000"/>
                      </a:srgbClr>
                    </a:gs>
                    <a:gs pos="60000">
                      <a:srgbClr val="60B5CC">
                        <a:tint val="30000"/>
                        <a:satMod val="155000"/>
                      </a:srgbClr>
                    </a:gs>
                    <a:gs pos="100000">
                      <a:srgbClr val="60B5CC">
                        <a:tint val="73000"/>
                        <a:satMod val="155000"/>
                      </a:srgbClr>
                    </a:gs>
                  </a:gsLst>
                  <a:lin ang="5400000"/>
                </a:gradFill>
                <a:effectLst>
                  <a:outerShdw blurRad="38100" dist="38100" dir="7020000" algn="tl">
                    <a:srgbClr val="000000">
                      <a:alpha val="35000"/>
                    </a:srgbClr>
                  </a:outerShdw>
                </a:effectLst>
                <a:latin typeface="Corbel"/>
                <a:cs typeface="Tahoma"/>
              </a:rPr>
              <a:t>كما أن تلوث المياه يعد أحد النتائج السلبية للنمو السكاني</a:t>
            </a:r>
          </a:p>
          <a:p>
            <a:pPr marL="438912" lvl="0" indent="-320040">
              <a:spcBef>
                <a:spcPts val="0"/>
              </a:spcBef>
              <a:buClr>
                <a:srgbClr val="F0AD00"/>
              </a:buClr>
              <a:buSzPct val="80000"/>
              <a:buFontTx/>
              <a:buChar char="-"/>
            </a:pP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orbel"/>
                <a:cs typeface="Tahoma"/>
              </a:rPr>
              <a:t>يشمل ذلك تلوث البحار والمسطحات المائية والمياه الجوفية </a:t>
            </a:r>
          </a:p>
          <a:p>
            <a:pPr marL="438912" lvl="0" indent="-320040">
              <a:spcBef>
                <a:spcPts val="0"/>
              </a:spcBef>
              <a:buClr>
                <a:srgbClr val="F0AD00"/>
              </a:buClr>
              <a:buSzPct val="80000"/>
              <a:buFontTx/>
              <a:buChar char="-"/>
            </a:pPr>
            <a:r>
              <a:rPr lang="ar-SA" b="1" dirty="0">
                <a:ln w="18000">
                  <a:solidFill>
                    <a:srgbClr val="60B5CC">
                      <a:satMod val="140000"/>
                    </a:srgbClr>
                  </a:solidFill>
                  <a:prstDash val="solid"/>
                  <a:miter lim="800000"/>
                </a:ln>
                <a:noFill/>
                <a:effectLst>
                  <a:outerShdw blurRad="25500" dist="23000" dir="7020000" algn="tl">
                    <a:srgbClr val="000000">
                      <a:alpha val="50000"/>
                    </a:srgbClr>
                  </a:outerShdw>
                </a:effectLst>
                <a:latin typeface="Corbel"/>
                <a:cs typeface="Tahoma"/>
              </a:rPr>
              <a:t>للشرب والزراعة </a:t>
            </a:r>
            <a:r>
              <a:rPr lang="ar-SA" b="1" dirty="0" smtClean="0">
                <a:ln w="18000">
                  <a:solidFill>
                    <a:srgbClr val="60B5CC">
                      <a:satMod val="140000"/>
                    </a:srgbClr>
                  </a:solidFill>
                  <a:prstDash val="solid"/>
                  <a:miter lim="800000"/>
                </a:ln>
                <a:noFill/>
                <a:effectLst>
                  <a:outerShdw blurRad="25500" dist="23000" dir="7020000" algn="tl">
                    <a:srgbClr val="000000">
                      <a:alpha val="50000"/>
                    </a:srgbClr>
                  </a:outerShdw>
                </a:effectLst>
                <a:latin typeface="Corbel"/>
                <a:cs typeface="Tahoma"/>
              </a:rPr>
              <a:t>والري</a:t>
            </a:r>
          </a:p>
          <a:p>
            <a:pPr marL="438912" lvl="0" indent="-320040">
              <a:spcBef>
                <a:spcPts val="0"/>
              </a:spcBef>
              <a:buClr>
                <a:srgbClr val="F0AD00"/>
              </a:buClr>
              <a:buSzPct val="80000"/>
              <a:buFont typeface="Wingdings 2"/>
              <a:buChar char=""/>
            </a:pP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وتلوث الارض بالفضلات الصلبة عن طريق نشرها في العراء او رميها في المياه او دفنها في التربة او حرقها وعدم معالجتها بصورة سليمة </a:t>
            </a:r>
          </a:p>
          <a:p>
            <a:pPr marL="438912" lvl="0" indent="-320040">
              <a:spcBef>
                <a:spcPts val="0"/>
              </a:spcBef>
              <a:buClr>
                <a:srgbClr val="F0AD00"/>
              </a:buClr>
              <a:buSzPct val="80000"/>
              <a:buFont typeface="Wingdings 2"/>
              <a:buChar char=""/>
            </a:pPr>
            <a:r>
              <a:rPr lang="ar-SA" b="1" dirty="0">
                <a:ln w="11430"/>
                <a:gradFill>
                  <a:gsLst>
                    <a:gs pos="0">
                      <a:srgbClr val="C64847">
                        <a:tint val="90000"/>
                        <a:satMod val="120000"/>
                      </a:srgbClr>
                    </a:gs>
                    <a:gs pos="25000">
                      <a:srgbClr val="C64847">
                        <a:tint val="93000"/>
                        <a:satMod val="120000"/>
                      </a:srgbClr>
                    </a:gs>
                    <a:gs pos="50000">
                      <a:srgbClr val="C64847">
                        <a:shade val="89000"/>
                        <a:satMod val="110000"/>
                      </a:srgbClr>
                    </a:gs>
                    <a:gs pos="75000">
                      <a:srgbClr val="C64847">
                        <a:tint val="93000"/>
                        <a:satMod val="120000"/>
                      </a:srgbClr>
                    </a:gs>
                    <a:gs pos="100000">
                      <a:srgbClr val="C64847">
                        <a:tint val="90000"/>
                        <a:satMod val="120000"/>
                      </a:srgbClr>
                    </a:gs>
                  </a:gsLst>
                  <a:lin ang="5400000"/>
                </a:gradFill>
                <a:effectLst>
                  <a:outerShdw blurRad="80000" dist="40000" dir="5040000" algn="tl">
                    <a:srgbClr val="000000">
                      <a:alpha val="30000"/>
                    </a:srgbClr>
                  </a:outerShdw>
                </a:effectLst>
                <a:latin typeface="Corbel"/>
                <a:cs typeface="Tahoma"/>
              </a:rPr>
              <a:t>وهي تشتمل مخلفات المنازل والمطاعم والمصانع </a:t>
            </a:r>
          </a:p>
        </p:txBody>
      </p:sp>
    </p:spTree>
    <p:extLst>
      <p:ext uri="{BB962C8B-B14F-4D97-AF65-F5344CB8AC3E}">
        <p14:creationId xmlns:p14="http://schemas.microsoft.com/office/powerpoint/2010/main" val="40625288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20000"/>
          </a:bodyPr>
          <a:lstStyle/>
          <a:p>
            <a:pPr marL="438912" lvl="0" indent="-320040">
              <a:spcBef>
                <a:spcPts val="0"/>
              </a:spcBef>
              <a:buClr>
                <a:srgbClr val="F0AD00"/>
              </a:buClr>
              <a:buSzPct val="80000"/>
              <a:buNone/>
            </a:pPr>
            <a:r>
              <a:rPr lang="ar-SA" b="1" dirty="0" smtClean="0">
                <a:ln w="18000">
                  <a:solidFill>
                    <a:srgbClr val="60B5CC">
                      <a:satMod val="140000"/>
                    </a:srgbClr>
                  </a:solidFill>
                  <a:prstDash val="solid"/>
                  <a:miter lim="800000"/>
                </a:ln>
                <a:noFill/>
                <a:effectLst>
                  <a:outerShdw blurRad="25500" dist="23000" dir="7020000" algn="tl">
                    <a:srgbClr val="000000">
                      <a:alpha val="50000"/>
                    </a:srgbClr>
                  </a:outerShdw>
                </a:effectLst>
                <a:latin typeface="Corbel"/>
                <a:cs typeface="Tahoma"/>
              </a:rPr>
              <a:t>3/تدني </a:t>
            </a:r>
            <a:r>
              <a:rPr lang="ar-SA" b="1" dirty="0">
                <a:ln w="18000">
                  <a:solidFill>
                    <a:srgbClr val="60B5CC">
                      <a:satMod val="140000"/>
                    </a:srgbClr>
                  </a:solidFill>
                  <a:prstDash val="solid"/>
                  <a:miter lim="800000"/>
                </a:ln>
                <a:noFill/>
                <a:effectLst>
                  <a:outerShdw blurRad="25500" dist="23000" dir="7020000" algn="tl">
                    <a:srgbClr val="000000">
                      <a:alpha val="50000"/>
                    </a:srgbClr>
                  </a:outerShdw>
                </a:effectLst>
                <a:latin typeface="Corbel"/>
                <a:cs typeface="Tahoma"/>
              </a:rPr>
              <a:t>الدخل :-</a:t>
            </a:r>
          </a:p>
          <a:p>
            <a:pPr marL="438912" lvl="0" indent="-320040">
              <a:spcBef>
                <a:spcPts val="0"/>
              </a:spcBef>
              <a:buClr>
                <a:srgbClr val="F0AD00"/>
              </a:buClr>
              <a:buSzPct val="80000"/>
              <a:buFont typeface="Wingdings" pitchFamily="2" charset="2"/>
              <a:buChar char="q"/>
            </a:pPr>
            <a:r>
              <a:rPr lang="ar-SA" b="1" dirty="0">
                <a:ln w="12700">
                  <a:solidFill>
                    <a:srgbClr val="5A6378">
                      <a:satMod val="155000"/>
                    </a:srgbClr>
                  </a:solidFill>
                  <a:prstDash val="solid"/>
                </a:ln>
                <a:solidFill>
                  <a:srgbClr val="D4D4D6">
                    <a:tint val="85000"/>
                    <a:satMod val="155000"/>
                  </a:srgbClr>
                </a:solidFill>
                <a:effectLst>
                  <a:outerShdw blurRad="41275" dist="20320" dir="1800000" algn="tl" rotWithShape="0">
                    <a:srgbClr val="000000">
                      <a:alpha val="40000"/>
                    </a:srgbClr>
                  </a:outerShdw>
                </a:effectLst>
                <a:latin typeface="Corbel"/>
                <a:cs typeface="Tahoma"/>
              </a:rPr>
              <a:t>تسعى جميع الدول الى رفع مستوى دخل الفرد من اجل تحسين مستوى معيشة السكان </a:t>
            </a:r>
          </a:p>
          <a:p>
            <a:pPr marL="438912" lvl="0" indent="-320040">
              <a:spcBef>
                <a:spcPts val="0"/>
              </a:spcBef>
              <a:buClr>
                <a:srgbClr val="F0AD00"/>
              </a:buClr>
              <a:buSzPct val="80000"/>
              <a:buFont typeface="Wingdings" pitchFamily="2" charset="2"/>
              <a:buChar char="q"/>
            </a:pPr>
            <a:r>
              <a:rPr lang="ar-SA" b="1" dirty="0">
                <a:ln w="10541" cmpd="sng">
                  <a:solidFill>
                    <a:srgbClr val="F0AD00">
                      <a:shade val="88000"/>
                      <a:satMod val="110000"/>
                    </a:srgbClr>
                  </a:solidFill>
                  <a:prstDash val="solid"/>
                </a:ln>
                <a:gradFill>
                  <a:gsLst>
                    <a:gs pos="0">
                      <a:srgbClr val="F0AD00">
                        <a:tint val="40000"/>
                        <a:satMod val="250000"/>
                      </a:srgbClr>
                    </a:gs>
                    <a:gs pos="9000">
                      <a:srgbClr val="F0AD00">
                        <a:tint val="52000"/>
                        <a:satMod val="300000"/>
                      </a:srgbClr>
                    </a:gs>
                    <a:gs pos="50000">
                      <a:srgbClr val="F0AD00">
                        <a:shade val="20000"/>
                        <a:satMod val="300000"/>
                      </a:srgbClr>
                    </a:gs>
                    <a:gs pos="79000">
                      <a:srgbClr val="F0AD00">
                        <a:tint val="52000"/>
                        <a:satMod val="300000"/>
                      </a:srgbClr>
                    </a:gs>
                    <a:gs pos="100000">
                      <a:srgbClr val="F0AD00">
                        <a:tint val="40000"/>
                        <a:satMod val="250000"/>
                      </a:srgbClr>
                    </a:gs>
                  </a:gsLst>
                  <a:lin ang="5400000"/>
                </a:gradFill>
                <a:latin typeface="Corbel"/>
                <a:cs typeface="Tahoma"/>
              </a:rPr>
              <a:t>يصعب تحقيق ذلك مع ارتفاع معدلات النمو السكاني </a:t>
            </a:r>
          </a:p>
          <a:p>
            <a:pPr marL="438912" lvl="0" indent="-320040">
              <a:spcBef>
                <a:spcPts val="0"/>
              </a:spcBef>
              <a:buClr>
                <a:srgbClr val="F0AD00"/>
              </a:buClr>
              <a:buSzPct val="80000"/>
              <a:buFont typeface="Wingdings" pitchFamily="2" charset="2"/>
              <a:buChar char="q"/>
            </a:pP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orbel"/>
                <a:cs typeface="Tahoma"/>
              </a:rPr>
              <a:t>خاصة مع قلة الامكانات في الدول </a:t>
            </a:r>
            <a:endPar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orbel"/>
              <a:cs typeface="Tahoma"/>
            </a:endParaRPr>
          </a:p>
          <a:p>
            <a:pPr marL="438912" lvl="0" indent="-320040">
              <a:spcBef>
                <a:spcPts val="0"/>
              </a:spcBef>
              <a:buClr>
                <a:srgbClr val="F0AD00"/>
              </a:buClr>
              <a:buSzPct val="80000"/>
              <a:buFont typeface="Wingdings 2"/>
              <a:buChar char=""/>
            </a:pPr>
            <a:r>
              <a:rPr lang="ar-SA" b="1" spc="50" dirty="0">
                <a:ln w="11430"/>
                <a:gradFill>
                  <a:gsLst>
                    <a:gs pos="25000">
                      <a:srgbClr val="60B5CC">
                        <a:satMod val="155000"/>
                      </a:srgbClr>
                    </a:gs>
                    <a:gs pos="100000">
                      <a:srgbClr val="60B5CC">
                        <a:shade val="45000"/>
                        <a:satMod val="165000"/>
                      </a:srgbClr>
                    </a:gs>
                  </a:gsLst>
                  <a:lin ang="5400000"/>
                </a:gradFill>
                <a:effectLst>
                  <a:outerShdw blurRad="76200" dist="50800" dir="5400000" algn="tl" rotWithShape="0">
                    <a:srgbClr val="000000">
                      <a:alpha val="65000"/>
                    </a:srgbClr>
                  </a:outerShdw>
                </a:effectLst>
                <a:latin typeface="Corbel"/>
                <a:cs typeface="Tahoma"/>
              </a:rPr>
              <a:t>فانخفاض الدخل يؤدي الى </a:t>
            </a:r>
            <a:r>
              <a:rPr lang="ar-SA" b="1" spc="50" dirty="0" err="1">
                <a:ln w="11430"/>
                <a:gradFill>
                  <a:gsLst>
                    <a:gs pos="25000">
                      <a:srgbClr val="60B5CC">
                        <a:satMod val="155000"/>
                      </a:srgbClr>
                    </a:gs>
                    <a:gs pos="100000">
                      <a:srgbClr val="60B5CC">
                        <a:shade val="45000"/>
                        <a:satMod val="165000"/>
                      </a:srgbClr>
                    </a:gs>
                  </a:gsLst>
                  <a:lin ang="5400000"/>
                </a:gradFill>
                <a:effectLst>
                  <a:outerShdw blurRad="76200" dist="50800" dir="5400000" algn="tl" rotWithShape="0">
                    <a:srgbClr val="000000">
                      <a:alpha val="65000"/>
                    </a:srgbClr>
                  </a:outerShdw>
                </a:effectLst>
                <a:latin typeface="Corbel"/>
                <a:cs typeface="Tahoma"/>
              </a:rPr>
              <a:t>ضغف</a:t>
            </a:r>
            <a:r>
              <a:rPr lang="ar-SA" b="1" spc="50" dirty="0">
                <a:ln w="11430"/>
                <a:gradFill>
                  <a:gsLst>
                    <a:gs pos="25000">
                      <a:srgbClr val="60B5CC">
                        <a:satMod val="155000"/>
                      </a:srgbClr>
                    </a:gs>
                    <a:gs pos="100000">
                      <a:srgbClr val="60B5CC">
                        <a:shade val="45000"/>
                        <a:satMod val="165000"/>
                      </a:srgbClr>
                    </a:gs>
                  </a:gsLst>
                  <a:lin ang="5400000"/>
                </a:gradFill>
                <a:effectLst>
                  <a:outerShdw blurRad="76200" dist="50800" dir="5400000" algn="tl" rotWithShape="0">
                    <a:srgbClr val="000000">
                      <a:alpha val="65000"/>
                    </a:srgbClr>
                  </a:outerShdw>
                </a:effectLst>
                <a:latin typeface="Corbel"/>
                <a:cs typeface="Tahoma"/>
              </a:rPr>
              <a:t> القدرة على الحصول على السلع الضرورية </a:t>
            </a:r>
          </a:p>
          <a:p>
            <a:pPr marL="438912" lvl="0" indent="-320040">
              <a:spcBef>
                <a:spcPts val="0"/>
              </a:spcBef>
              <a:buClr>
                <a:srgbClr val="F0AD00"/>
              </a:buClr>
              <a:buSzPct val="80000"/>
              <a:buFont typeface="Wingdings 2"/>
              <a:buChar char=""/>
            </a:pPr>
            <a:r>
              <a:rPr lang="ar-SA" b="1" spc="50" dirty="0">
                <a:ln w="11430"/>
                <a:gradFill>
                  <a:gsLst>
                    <a:gs pos="25000">
                      <a:srgbClr val="60B5CC">
                        <a:satMod val="155000"/>
                      </a:srgbClr>
                    </a:gs>
                    <a:gs pos="100000">
                      <a:srgbClr val="60B5CC">
                        <a:shade val="45000"/>
                        <a:satMod val="165000"/>
                      </a:srgbClr>
                    </a:gs>
                  </a:gsLst>
                  <a:lin ang="5400000"/>
                </a:gradFill>
                <a:effectLst>
                  <a:outerShdw blurRad="76200" dist="50800" dir="5400000" algn="tl" rotWithShape="0">
                    <a:srgbClr val="000000">
                      <a:alpha val="65000"/>
                    </a:srgbClr>
                  </a:outerShdw>
                </a:effectLst>
                <a:latin typeface="Corbel"/>
                <a:cs typeface="Tahoma"/>
              </a:rPr>
              <a:t>مما يؤدي الى سوء التغذية وتدني المستوى المعيشي </a:t>
            </a:r>
          </a:p>
          <a:p>
            <a:pPr marL="438912" lvl="0" indent="-320040">
              <a:spcBef>
                <a:spcPts val="0"/>
              </a:spcBef>
              <a:buClr>
                <a:srgbClr val="F0AD00"/>
              </a:buClr>
              <a:buSzPct val="80000"/>
              <a:buFont typeface="Wingdings 2"/>
              <a:buChar char=""/>
            </a:pPr>
            <a:r>
              <a:rPr lang="ar-SA" b="1" spc="50" dirty="0">
                <a:ln w="11430"/>
                <a:gradFill>
                  <a:gsLst>
                    <a:gs pos="25000">
                      <a:srgbClr val="60B5CC">
                        <a:satMod val="155000"/>
                      </a:srgbClr>
                    </a:gs>
                    <a:gs pos="100000">
                      <a:srgbClr val="60B5CC">
                        <a:shade val="45000"/>
                        <a:satMod val="165000"/>
                      </a:srgbClr>
                    </a:gs>
                  </a:gsLst>
                  <a:lin ang="5400000"/>
                </a:gradFill>
                <a:effectLst>
                  <a:outerShdw blurRad="76200" dist="50800" dir="5400000" algn="tl" rotWithShape="0">
                    <a:srgbClr val="000000">
                      <a:alpha val="65000"/>
                    </a:srgbClr>
                  </a:outerShdw>
                </a:effectLst>
                <a:latin typeface="Corbel"/>
                <a:cs typeface="Tahoma"/>
              </a:rPr>
              <a:t>ثم الفقر </a:t>
            </a:r>
          </a:p>
          <a:p>
            <a:pPr marL="438912" lvl="0" indent="-320040">
              <a:spcBef>
                <a:spcPts val="0"/>
              </a:spcBef>
              <a:buClr>
                <a:srgbClr val="F0AD00"/>
              </a:buClr>
              <a:buSzPct val="80000"/>
              <a:buFont typeface="Wingdings 2"/>
              <a:buChar char=""/>
            </a:pPr>
            <a:endParaRPr lang="ar-SA" b="1" spc="50" dirty="0">
              <a:ln w="11430"/>
              <a:gradFill>
                <a:gsLst>
                  <a:gs pos="25000">
                    <a:srgbClr val="60B5CC">
                      <a:satMod val="155000"/>
                    </a:srgbClr>
                  </a:gs>
                  <a:gs pos="100000">
                    <a:srgbClr val="60B5CC">
                      <a:shade val="45000"/>
                      <a:satMod val="165000"/>
                    </a:srgbClr>
                  </a:gs>
                </a:gsLst>
                <a:lin ang="5400000"/>
              </a:gradFill>
              <a:effectLst>
                <a:outerShdw blurRad="76200" dist="50800" dir="5400000" algn="tl" rotWithShape="0">
                  <a:srgbClr val="000000">
                    <a:alpha val="65000"/>
                  </a:srgbClr>
                </a:outerShdw>
              </a:effectLst>
              <a:latin typeface="Corbel"/>
              <a:cs typeface="Tahoma"/>
            </a:endParaRPr>
          </a:p>
          <a:p>
            <a:pPr lvl="0"/>
            <a:endParaRPr lang="ar-SA" dirty="0">
              <a:solidFill>
                <a:prstClr val="black"/>
              </a:solidFill>
            </a:endParaRPr>
          </a:p>
          <a:p>
            <a:pPr marL="438912" lvl="0" indent="-320040">
              <a:spcBef>
                <a:spcPts val="0"/>
              </a:spcBef>
              <a:buClr>
                <a:srgbClr val="F0AD00"/>
              </a:buClr>
              <a:buSzPct val="80000"/>
              <a:buFont typeface="Wingdings" pitchFamily="2" charset="2"/>
              <a:buChar char="q"/>
            </a:pPr>
            <a:endParaRPr lang="en-US"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orbel"/>
            </a:endParaRPr>
          </a:p>
          <a:p>
            <a:endParaRPr lang="ar-SA" dirty="0"/>
          </a:p>
        </p:txBody>
      </p:sp>
    </p:spTree>
    <p:extLst>
      <p:ext uri="{BB962C8B-B14F-4D97-AF65-F5344CB8AC3E}">
        <p14:creationId xmlns:p14="http://schemas.microsoft.com/office/powerpoint/2010/main" val="33018550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a:bodyPr>
          <a:lstStyle/>
          <a:p>
            <a:pPr marL="438912" lvl="0" indent="-320040">
              <a:spcBef>
                <a:spcPts val="0"/>
              </a:spcBef>
              <a:buClr>
                <a:srgbClr val="F0AD00"/>
              </a:buClr>
              <a:buSzPct val="80000"/>
              <a:buNone/>
            </a:pPr>
            <a:r>
              <a:rPr lang="ar-SA" b="1" dirty="0">
                <a:ln w="18000">
                  <a:solidFill>
                    <a:srgbClr val="60B5CC">
                      <a:satMod val="140000"/>
                    </a:srgbClr>
                  </a:solidFill>
                  <a:prstDash val="solid"/>
                  <a:miter lim="800000"/>
                </a:ln>
                <a:noFill/>
                <a:effectLst>
                  <a:outerShdw blurRad="25500" dist="23000" dir="7020000" algn="tl">
                    <a:srgbClr val="000000">
                      <a:alpha val="50000"/>
                    </a:srgbClr>
                  </a:outerShdw>
                </a:effectLst>
                <a:latin typeface="Corbel"/>
                <a:cs typeface="Tahoma"/>
              </a:rPr>
              <a:t>4/عدم المقدرة على الادخار و الاستثمار </a:t>
            </a:r>
          </a:p>
          <a:p>
            <a:pPr marL="438912" lvl="0" indent="-320040">
              <a:spcBef>
                <a:spcPts val="0"/>
              </a:spcBef>
              <a:buClr>
                <a:srgbClr val="F0AD00"/>
              </a:buClr>
              <a:buSzPct val="80000"/>
              <a:buFont typeface="Wingdings" pitchFamily="2" charset="2"/>
              <a:buChar char="q"/>
            </a:pPr>
            <a:r>
              <a:rPr lang="ar-SA" b="1" dirty="0">
                <a:ln w="12700">
                  <a:solidFill>
                    <a:srgbClr val="5A6378">
                      <a:satMod val="155000"/>
                    </a:srgbClr>
                  </a:solidFill>
                  <a:prstDash val="solid"/>
                </a:ln>
                <a:solidFill>
                  <a:srgbClr val="D4D4D6">
                    <a:tint val="85000"/>
                    <a:satMod val="155000"/>
                  </a:srgbClr>
                </a:solidFill>
                <a:effectLst>
                  <a:outerShdw blurRad="41275" dist="20320" dir="1800000" algn="tl" rotWithShape="0">
                    <a:srgbClr val="000000">
                      <a:alpha val="40000"/>
                    </a:srgbClr>
                  </a:outerShdw>
                </a:effectLst>
                <a:latin typeface="Corbel"/>
                <a:cs typeface="Tahoma"/>
              </a:rPr>
              <a:t>نمو السكاني يؤثر على مستقبل الادخار والاستثمار </a:t>
            </a:r>
          </a:p>
          <a:p>
            <a:pPr marL="438912" lvl="0" indent="-320040">
              <a:spcBef>
                <a:spcPts val="0"/>
              </a:spcBef>
              <a:buClr>
                <a:srgbClr val="F0AD00"/>
              </a:buClr>
              <a:buSzPct val="80000"/>
              <a:buFont typeface="Wingdings" pitchFamily="2" charset="2"/>
              <a:buChar char="q"/>
            </a:pPr>
            <a:r>
              <a:rPr lang="ar-SA" b="1" dirty="0">
                <a:ln w="24500" cmpd="dbl">
                  <a:solidFill>
                    <a:srgbClr val="60B5CC">
                      <a:shade val="85000"/>
                      <a:satMod val="155000"/>
                    </a:srgbClr>
                  </a:solidFill>
                  <a:prstDash val="solid"/>
                  <a:miter lim="800000"/>
                </a:ln>
                <a:gradFill>
                  <a:gsLst>
                    <a:gs pos="10000">
                      <a:srgbClr val="60B5CC">
                        <a:tint val="10000"/>
                        <a:satMod val="155000"/>
                      </a:srgbClr>
                    </a:gs>
                    <a:gs pos="60000">
                      <a:srgbClr val="60B5CC">
                        <a:tint val="30000"/>
                        <a:satMod val="155000"/>
                      </a:srgbClr>
                    </a:gs>
                    <a:gs pos="100000">
                      <a:srgbClr val="60B5CC">
                        <a:tint val="73000"/>
                        <a:satMod val="155000"/>
                      </a:srgbClr>
                    </a:gs>
                  </a:gsLst>
                  <a:lin ang="5400000"/>
                </a:gradFill>
                <a:effectLst>
                  <a:outerShdw blurRad="38100" dist="38100" dir="7020000" algn="tl">
                    <a:srgbClr val="000000">
                      <a:alpha val="35000"/>
                    </a:srgbClr>
                  </a:outerShdw>
                </a:effectLst>
                <a:latin typeface="Corbel"/>
                <a:cs typeface="Tahoma"/>
              </a:rPr>
              <a:t>نتيجة لزيادة معدلات الاعالة </a:t>
            </a:r>
          </a:p>
          <a:p>
            <a:pPr marL="438912" lvl="0" indent="-320040">
              <a:spcBef>
                <a:spcPts val="0"/>
              </a:spcBef>
              <a:buClr>
                <a:srgbClr val="F0AD00"/>
              </a:buClr>
              <a:buSzPct val="80000"/>
              <a:buFont typeface="Wingdings" pitchFamily="2" charset="2"/>
              <a:buChar char="q"/>
            </a:pP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orbel"/>
                <a:cs typeface="Tahoma"/>
              </a:rPr>
              <a:t>على مستوى الفرد والاسرة والدولة </a:t>
            </a:r>
            <a:endPar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orbel"/>
              <a:cs typeface="Tahoma"/>
            </a:endParaRPr>
          </a:p>
          <a:p>
            <a:pPr marL="438912" lvl="0" indent="-320040">
              <a:spcBef>
                <a:spcPts val="0"/>
              </a:spcBef>
              <a:buClr>
                <a:srgbClr val="F0AD00"/>
              </a:buClr>
              <a:buSzPct val="80000"/>
              <a:buFont typeface="Wingdings 2"/>
              <a:buChar char=""/>
            </a:pPr>
            <a:r>
              <a:rPr lang="ar-SA" sz="3600" b="1" cap="all" dirty="0" smtClean="0">
                <a:ln w="0"/>
                <a:gradFill flip="none">
                  <a:gsLst>
                    <a:gs pos="0">
                      <a:srgbClr val="F0AD00">
                        <a:tint val="75000"/>
                        <a:shade val="75000"/>
                        <a:satMod val="170000"/>
                      </a:srgbClr>
                    </a:gs>
                    <a:gs pos="49000">
                      <a:srgbClr val="F0AD00">
                        <a:tint val="88000"/>
                        <a:shade val="65000"/>
                        <a:satMod val="172000"/>
                      </a:srgbClr>
                    </a:gs>
                    <a:gs pos="50000">
                      <a:srgbClr val="F0AD00">
                        <a:shade val="65000"/>
                        <a:satMod val="130000"/>
                      </a:srgbClr>
                    </a:gs>
                    <a:gs pos="92000">
                      <a:srgbClr val="F0AD00">
                        <a:shade val="50000"/>
                        <a:satMod val="120000"/>
                      </a:srgbClr>
                    </a:gs>
                    <a:gs pos="100000">
                      <a:srgbClr val="F0AD00">
                        <a:shade val="48000"/>
                        <a:satMod val="120000"/>
                      </a:srgbClr>
                    </a:gs>
                  </a:gsLst>
                  <a:lin ang="5400000"/>
                </a:gradFill>
                <a:effectLst>
                  <a:reflection blurRad="12700" stA="50000" endPos="50000" dist="5000" dir="5400000" sy="-100000" rotWithShape="0"/>
                </a:effectLst>
                <a:latin typeface="Corbel"/>
                <a:cs typeface="Tahoma"/>
              </a:rPr>
              <a:t>وتتأثر </a:t>
            </a:r>
            <a:r>
              <a:rPr lang="ar-SA" sz="3600" b="1" cap="all" dirty="0">
                <a:ln w="0"/>
                <a:gradFill flip="none">
                  <a:gsLst>
                    <a:gs pos="0">
                      <a:srgbClr val="F0AD00">
                        <a:tint val="75000"/>
                        <a:shade val="75000"/>
                        <a:satMod val="170000"/>
                      </a:srgbClr>
                    </a:gs>
                    <a:gs pos="49000">
                      <a:srgbClr val="F0AD00">
                        <a:tint val="88000"/>
                        <a:shade val="65000"/>
                        <a:satMod val="172000"/>
                      </a:srgbClr>
                    </a:gs>
                    <a:gs pos="50000">
                      <a:srgbClr val="F0AD00">
                        <a:shade val="65000"/>
                        <a:satMod val="130000"/>
                      </a:srgbClr>
                    </a:gs>
                    <a:gs pos="92000">
                      <a:srgbClr val="F0AD00">
                        <a:shade val="50000"/>
                        <a:satMod val="120000"/>
                      </a:srgbClr>
                    </a:gs>
                    <a:gs pos="100000">
                      <a:srgbClr val="F0AD00">
                        <a:shade val="48000"/>
                        <a:satMod val="120000"/>
                      </a:srgbClr>
                    </a:gs>
                  </a:gsLst>
                  <a:lin ang="5400000"/>
                </a:gradFill>
                <a:effectLst>
                  <a:reflection blurRad="12700" stA="50000" endPos="50000" dist="5000" dir="5400000" sy="-100000" rotWithShape="0"/>
                </a:effectLst>
                <a:latin typeface="Corbel"/>
                <a:cs typeface="Tahoma"/>
              </a:rPr>
              <a:t>المقدرة على الادخار والاستثمار مع ارتفاع النمو السكاني </a:t>
            </a:r>
          </a:p>
          <a:p>
            <a:pPr marL="438912" lvl="0" indent="-320040">
              <a:spcBef>
                <a:spcPts val="0"/>
              </a:spcBef>
              <a:buClr>
                <a:srgbClr val="F0AD00"/>
              </a:buClr>
              <a:buSzPct val="80000"/>
              <a:buFont typeface="Wingdings 2"/>
              <a:buChar char=""/>
            </a:pPr>
            <a:r>
              <a:rPr lang="ar-SA" sz="3600" b="1" cap="all" dirty="0">
                <a:ln w="0"/>
                <a:gradFill flip="none">
                  <a:gsLst>
                    <a:gs pos="0">
                      <a:srgbClr val="F0AD00">
                        <a:tint val="75000"/>
                        <a:shade val="75000"/>
                        <a:satMod val="170000"/>
                      </a:srgbClr>
                    </a:gs>
                    <a:gs pos="49000">
                      <a:srgbClr val="F0AD00">
                        <a:tint val="88000"/>
                        <a:shade val="65000"/>
                        <a:satMod val="172000"/>
                      </a:srgbClr>
                    </a:gs>
                    <a:gs pos="50000">
                      <a:srgbClr val="F0AD00">
                        <a:shade val="65000"/>
                        <a:satMod val="130000"/>
                      </a:srgbClr>
                    </a:gs>
                    <a:gs pos="92000">
                      <a:srgbClr val="F0AD00">
                        <a:shade val="50000"/>
                        <a:satMod val="120000"/>
                      </a:srgbClr>
                    </a:gs>
                    <a:gs pos="100000">
                      <a:srgbClr val="F0AD00">
                        <a:shade val="48000"/>
                        <a:satMod val="120000"/>
                      </a:srgbClr>
                    </a:gs>
                  </a:gsLst>
                  <a:lin ang="5400000"/>
                </a:gradFill>
                <a:effectLst>
                  <a:reflection blurRad="12700" stA="50000" endPos="50000" dist="5000" dir="5400000" sy="-100000" rotWithShape="0"/>
                </a:effectLst>
                <a:latin typeface="Corbel"/>
                <a:cs typeface="Tahoma"/>
              </a:rPr>
              <a:t>اذ ينصب الاهتمام على المحافظة على مستوى المعيشة من الانخفاض</a:t>
            </a:r>
          </a:p>
          <a:p>
            <a:endParaRPr lang="ar-SA" dirty="0"/>
          </a:p>
        </p:txBody>
      </p:sp>
    </p:spTree>
    <p:extLst>
      <p:ext uri="{BB962C8B-B14F-4D97-AF65-F5344CB8AC3E}">
        <p14:creationId xmlns:p14="http://schemas.microsoft.com/office/powerpoint/2010/main" val="156126247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fontScale="92500" lnSpcReduction="20000"/>
          </a:bodyPr>
          <a:lstStyle/>
          <a:p>
            <a:pPr marL="438912" lvl="0" indent="-320040">
              <a:spcBef>
                <a:spcPts val="0"/>
              </a:spcBef>
              <a:buClr>
                <a:srgbClr val="F0AD00"/>
              </a:buClr>
              <a:buSzPct val="80000"/>
              <a:buNone/>
            </a:pPr>
            <a:r>
              <a:rPr lang="ar-SA" b="1" dirty="0" smtClean="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5/الضغط </a:t>
            </a: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على الخدمات </a:t>
            </a:r>
          </a:p>
          <a:p>
            <a:pPr marL="438912" lvl="0" indent="-320040">
              <a:spcBef>
                <a:spcPts val="0"/>
              </a:spcBef>
              <a:buClr>
                <a:srgbClr val="F0AD00"/>
              </a:buClr>
              <a:buSzPct val="80000"/>
              <a:buFont typeface="Wingdings" pitchFamily="2" charset="2"/>
              <a:buChar char="q"/>
            </a:pPr>
            <a:r>
              <a:rPr lang="ar-SA"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rbel"/>
                <a:cs typeface="Tahoma"/>
              </a:rPr>
              <a:t>ارتفاع نمو السكان يؤدي الى صعوبة التوسع في الخدمات الصحية وتحسينها </a:t>
            </a:r>
          </a:p>
          <a:p>
            <a:pPr marL="438912" lvl="0" indent="-320040">
              <a:spcBef>
                <a:spcPts val="0"/>
              </a:spcBef>
              <a:buClr>
                <a:srgbClr val="F0AD00"/>
              </a:buClr>
              <a:buSzPct val="80000"/>
              <a:buFont typeface="Wingdings" pitchFamily="2" charset="2"/>
              <a:buChar char="q"/>
            </a:pPr>
            <a:r>
              <a:rPr lang="ar-SA" b="1" dirty="0">
                <a:ln w="31550" cmpd="sng">
                  <a:gradFill>
                    <a:gsLst>
                      <a:gs pos="70000">
                        <a:srgbClr val="C64847">
                          <a:shade val="50000"/>
                          <a:satMod val="190000"/>
                        </a:srgbClr>
                      </a:gs>
                      <a:gs pos="0">
                        <a:srgbClr val="C64847">
                          <a:tint val="77000"/>
                          <a:satMod val="180000"/>
                        </a:srgbClr>
                      </a:gs>
                    </a:gsLst>
                    <a:lin ang="5400000"/>
                  </a:gradFill>
                  <a:prstDash val="solid"/>
                </a:ln>
                <a:solidFill>
                  <a:srgbClr val="C64847">
                    <a:tint val="15000"/>
                    <a:satMod val="200000"/>
                  </a:srgbClr>
                </a:solidFill>
                <a:effectLst>
                  <a:outerShdw blurRad="50800" dist="40000" dir="5400000" algn="tl" rotWithShape="0">
                    <a:srgbClr val="000000">
                      <a:shade val="5000"/>
                      <a:satMod val="120000"/>
                      <a:alpha val="33000"/>
                    </a:srgbClr>
                  </a:outerShdw>
                </a:effectLst>
                <a:latin typeface="Corbel"/>
                <a:cs typeface="Tahoma"/>
              </a:rPr>
              <a:t>ينعكس ذلك على صحة السكان </a:t>
            </a:r>
          </a:p>
          <a:p>
            <a:pPr marL="438912" lvl="0" indent="-320040">
              <a:spcBef>
                <a:spcPts val="0"/>
              </a:spcBef>
              <a:buClr>
                <a:srgbClr val="F0AD00"/>
              </a:buClr>
              <a:buSzPct val="80000"/>
              <a:buFont typeface="Wingdings" pitchFamily="2" charset="2"/>
              <a:buChar char="q"/>
            </a:pPr>
            <a:r>
              <a:rPr lang="ar-SA" b="1" dirty="0">
                <a:ln w="31550" cmpd="sng">
                  <a:gradFill>
                    <a:gsLst>
                      <a:gs pos="25000">
                        <a:srgbClr val="F0AD00">
                          <a:shade val="25000"/>
                          <a:satMod val="190000"/>
                        </a:srgbClr>
                      </a:gs>
                      <a:gs pos="80000">
                        <a:srgbClr val="F0AD00">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latin typeface="Corbel"/>
                <a:cs typeface="Tahoma"/>
              </a:rPr>
              <a:t>مما يؤثر على الانتاجية للفرد والمجتمع على حد سواء </a:t>
            </a:r>
          </a:p>
          <a:p>
            <a:pPr marL="438912" lvl="0" indent="-320040">
              <a:spcBef>
                <a:spcPts val="0"/>
              </a:spcBef>
              <a:buClr>
                <a:srgbClr val="F0AD00"/>
              </a:buClr>
              <a:buSzPct val="80000"/>
              <a:buFont typeface="Wingdings 2"/>
              <a:buChar char=""/>
            </a:pP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كما أن النمو السكاني السريع يسهم في فتوة المجتمع وارتفاع نسبة صغار السن </a:t>
            </a:r>
          </a:p>
          <a:p>
            <a:pPr marL="438912" lvl="0" indent="-320040">
              <a:spcBef>
                <a:spcPts val="0"/>
              </a:spcBef>
              <a:buClr>
                <a:srgbClr val="F0AD00"/>
              </a:buClr>
              <a:buSzPct val="80000"/>
              <a:buFont typeface="Wingdings 2"/>
              <a:buChar char=""/>
            </a:pP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ويؤدي ذلك لزيادة اعداد الاطفال في سن التعليم  ويرتبط به صعوبة توفير التعليم المناسب ونوعية مخرجاته </a:t>
            </a:r>
          </a:p>
          <a:p>
            <a:pPr marL="438912" lvl="0" indent="-320040">
              <a:spcBef>
                <a:spcPts val="0"/>
              </a:spcBef>
              <a:buClr>
                <a:srgbClr val="F0AD00"/>
              </a:buClr>
              <a:buSzPct val="80000"/>
              <a:buFont typeface="Wingdings 2"/>
              <a:buChar char=""/>
            </a:pP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وبالتالي ازدياد البطالة وانخفاض الانتاجية </a:t>
            </a:r>
          </a:p>
          <a:p>
            <a:pPr marL="438912" lvl="0" indent="-320040">
              <a:spcBef>
                <a:spcPts val="0"/>
              </a:spcBef>
              <a:buClr>
                <a:srgbClr val="F0AD00"/>
              </a:buClr>
              <a:buSzPct val="80000"/>
              <a:buFont typeface="Wingdings 2"/>
              <a:buChar char=""/>
            </a:pPr>
            <a:r>
              <a:rPr lang="ar-SA" b="1" dirty="0">
                <a:ln w="1905"/>
                <a:gradFill>
                  <a:gsLst>
                    <a:gs pos="0">
                      <a:srgbClr val="C64847">
                        <a:shade val="20000"/>
                        <a:satMod val="200000"/>
                      </a:srgbClr>
                    </a:gs>
                    <a:gs pos="78000">
                      <a:srgbClr val="C64847">
                        <a:tint val="90000"/>
                        <a:shade val="89000"/>
                        <a:satMod val="220000"/>
                      </a:srgbClr>
                    </a:gs>
                    <a:gs pos="100000">
                      <a:srgbClr val="C64847">
                        <a:tint val="12000"/>
                        <a:satMod val="255000"/>
                      </a:srgbClr>
                    </a:gs>
                  </a:gsLst>
                  <a:lin ang="5400000"/>
                </a:gradFill>
                <a:effectLst>
                  <a:innerShdw blurRad="69850" dist="43180" dir="5400000">
                    <a:srgbClr val="000000">
                      <a:alpha val="65000"/>
                    </a:srgbClr>
                  </a:innerShdw>
                </a:effectLst>
                <a:latin typeface="Corbel"/>
                <a:cs typeface="Tahoma"/>
              </a:rPr>
              <a:t>وازدياد حاجة المجتمع لاستقدام العمالة المدربة والكفاءات العلمية</a:t>
            </a:r>
            <a:endParaRPr lang="ar-SA" dirty="0">
              <a:solidFill>
                <a:prstClr val="black"/>
              </a:solidFill>
              <a:latin typeface="Corbel"/>
              <a:cs typeface="Tahoma"/>
            </a:endParaRPr>
          </a:p>
          <a:p>
            <a:endParaRPr lang="ar-SA" dirty="0"/>
          </a:p>
        </p:txBody>
      </p:sp>
    </p:spTree>
    <p:extLst>
      <p:ext uri="{BB962C8B-B14F-4D97-AF65-F5344CB8AC3E}">
        <p14:creationId xmlns:p14="http://schemas.microsoft.com/office/powerpoint/2010/main" val="162808935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85000" lnSpcReduction="20000"/>
          </a:bodyPr>
          <a:lstStyle/>
          <a:p>
            <a:pPr marL="0" indent="0">
              <a:buNone/>
            </a:pPr>
            <a:r>
              <a:rPr lang="ar-SA" dirty="0" smtClean="0">
                <a:solidFill>
                  <a:srgbClr val="94C600"/>
                </a:solidFill>
                <a:effectLst>
                  <a:outerShdw blurRad="50000" dist="30000" dir="5400000" algn="tl" rotWithShape="0">
                    <a:srgbClr val="000000">
                      <a:alpha val="30000"/>
                    </a:srgbClr>
                  </a:outerShdw>
                </a:effectLst>
                <a:latin typeface="Century Gothic"/>
                <a:ea typeface="+mj-ea"/>
                <a:cs typeface="Tahoma"/>
              </a:rPr>
              <a:t>س / هناك مجموعة من العوامل ادت </a:t>
            </a:r>
            <a:r>
              <a:rPr lang="ar-SA" dirty="0">
                <a:solidFill>
                  <a:srgbClr val="94C600"/>
                </a:solidFill>
                <a:effectLst>
                  <a:outerShdw blurRad="50000" dist="30000" dir="5400000" algn="tl" rotWithShape="0">
                    <a:srgbClr val="000000">
                      <a:alpha val="30000"/>
                    </a:srgbClr>
                  </a:outerShdw>
                </a:effectLst>
                <a:latin typeface="Century Gothic"/>
                <a:ea typeface="+mj-ea"/>
                <a:cs typeface="Tahoma"/>
              </a:rPr>
              <a:t>لظهور الفكر السكاني </a:t>
            </a:r>
            <a:r>
              <a:rPr lang="ar-SA" dirty="0" smtClean="0">
                <a:solidFill>
                  <a:srgbClr val="94C600"/>
                </a:solidFill>
                <a:effectLst>
                  <a:outerShdw blurRad="50000" dist="30000" dir="5400000" algn="tl" rotWithShape="0">
                    <a:srgbClr val="000000">
                      <a:alpha val="30000"/>
                    </a:srgbClr>
                  </a:outerShdw>
                </a:effectLst>
                <a:latin typeface="Century Gothic"/>
                <a:ea typeface="+mj-ea"/>
                <a:cs typeface="Tahoma"/>
              </a:rPr>
              <a:t>الحديث</a:t>
            </a:r>
          </a:p>
          <a:p>
            <a:pPr marL="0" indent="0">
              <a:buNone/>
            </a:pPr>
            <a:r>
              <a:rPr lang="ar-SA" dirty="0">
                <a:solidFill>
                  <a:srgbClr val="94C600"/>
                </a:solidFill>
                <a:effectLst>
                  <a:outerShdw blurRad="50000" dist="30000" dir="5400000" algn="tl" rotWithShape="0">
                    <a:srgbClr val="000000">
                      <a:alpha val="30000"/>
                    </a:srgbClr>
                  </a:outerShdw>
                </a:effectLst>
                <a:latin typeface="Century Gothic"/>
                <a:ea typeface="+mj-ea"/>
                <a:cs typeface="Tahoma"/>
              </a:rPr>
              <a:t> </a:t>
            </a:r>
            <a:r>
              <a:rPr lang="ar-SA" dirty="0" smtClean="0">
                <a:solidFill>
                  <a:srgbClr val="94C600"/>
                </a:solidFill>
                <a:effectLst>
                  <a:outerShdw blurRad="50000" dist="30000" dir="5400000" algn="tl" rotWithShape="0">
                    <a:srgbClr val="000000">
                      <a:alpha val="30000"/>
                    </a:srgbClr>
                  </a:outerShdw>
                </a:effectLst>
                <a:latin typeface="Century Gothic"/>
                <a:ea typeface="+mj-ea"/>
                <a:cs typeface="Tahoma"/>
              </a:rPr>
              <a:t>  ناقش ؟ </a:t>
            </a:r>
          </a:p>
          <a:p>
            <a:pPr marL="365760" lvl="0" indent="-274320">
              <a:spcBef>
                <a:spcPts val="600"/>
              </a:spcBef>
              <a:buClr>
                <a:srgbClr val="94C600"/>
              </a:buClr>
              <a:buSzPct val="76000"/>
              <a:buFont typeface="Wingdings 2" pitchFamily="18" charset="2"/>
              <a:buChar char=""/>
            </a:pPr>
            <a:r>
              <a:rPr lang="ar-SA" sz="34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latin typeface="Century Gothic"/>
                <a:cs typeface="Tahoma"/>
              </a:rPr>
              <a:t>أولاً : زيادة سكان العالم </a:t>
            </a:r>
          </a:p>
          <a:p>
            <a:pPr marL="662940" lvl="0" indent="-571500">
              <a:spcBef>
                <a:spcPts val="600"/>
              </a:spcBef>
              <a:buClr>
                <a:srgbClr val="94C600"/>
              </a:buClr>
              <a:buSzPct val="76000"/>
              <a:buFont typeface="Wingdings" pitchFamily="2" charset="2"/>
              <a:buChar char="Ø"/>
            </a:pPr>
            <a:r>
              <a:rPr lang="ar-SA" sz="34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latin typeface="Century Gothic"/>
                <a:cs typeface="Tahoma"/>
              </a:rPr>
              <a:t>تعتبر الزيادة الرهيبة في اعداد السكان ابان القرن التاسع عشر وما ترتب عليها من مشاكل الحركة السكانية والهجرة  الداخلية والخارجية والبطالة ومشاكل العمال </a:t>
            </a:r>
            <a:r>
              <a:rPr lang="ar-SA" sz="3400" b="1" cap="all" dirty="0" err="1">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latin typeface="Century Gothic"/>
                <a:cs typeface="Tahoma"/>
              </a:rPr>
              <a:t>وماترتب</a:t>
            </a:r>
            <a:r>
              <a:rPr lang="ar-SA" sz="34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latin typeface="Century Gothic"/>
                <a:cs typeface="Tahoma"/>
              </a:rPr>
              <a:t> عليها من ضروب الانحراف في المجال الفردي والجمعي من العوامل التي ادت لتطور الاهتمام بدراسة الظواهر السكانية .</a:t>
            </a:r>
          </a:p>
          <a:p>
            <a:pPr marL="365760" lvl="0" indent="-274320">
              <a:spcBef>
                <a:spcPts val="600"/>
              </a:spcBef>
              <a:buClr>
                <a:srgbClr val="94C600"/>
              </a:buClr>
              <a:buSzPct val="76000"/>
              <a:buFont typeface="Wingdings" pitchFamily="2" charset="2"/>
              <a:buChar char="Ø"/>
            </a:pPr>
            <a:endParaRPr lang="ar-SA" sz="3400" dirty="0">
              <a:solidFill>
                <a:srgbClr val="3E3D2D"/>
              </a:solidFill>
              <a:latin typeface="Century Gothic"/>
              <a:cs typeface="Tahoma"/>
            </a:endParaRPr>
          </a:p>
        </p:txBody>
      </p:sp>
    </p:spTree>
    <p:extLst>
      <p:ext uri="{BB962C8B-B14F-4D97-AF65-F5344CB8AC3E}">
        <p14:creationId xmlns:p14="http://schemas.microsoft.com/office/powerpoint/2010/main" val="256583178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a:bodyPr>
          <a:lstStyle/>
          <a:p>
            <a:pPr marL="365760" lvl="0" indent="-274320">
              <a:spcBef>
                <a:spcPts val="600"/>
              </a:spcBef>
              <a:buClr>
                <a:srgbClr val="94C600"/>
              </a:buClr>
              <a:buSzPct val="76000"/>
              <a:buFont typeface="Wingdings 2" pitchFamily="18" charset="2"/>
              <a:buChar char=""/>
            </a:pPr>
            <a:r>
              <a:rPr lang="ar-SA" sz="27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Century Gothic"/>
                <a:cs typeface="Tahoma"/>
              </a:rPr>
              <a:t>ثانياً : النمو الصناعي</a:t>
            </a:r>
          </a:p>
          <a:p>
            <a:pPr marL="365760" lvl="0" indent="-274320">
              <a:spcBef>
                <a:spcPts val="600"/>
              </a:spcBef>
              <a:buClr>
                <a:srgbClr val="94C600"/>
              </a:buClr>
              <a:buSzPct val="76000"/>
              <a:buFont typeface="Wingdings 2" pitchFamily="18" charset="2"/>
              <a:buChar char=""/>
            </a:pPr>
            <a:r>
              <a:rPr lang="ar-SA" sz="27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Century Gothic"/>
                <a:cs typeface="Tahoma"/>
              </a:rPr>
              <a:t>ادى النمو الصناعي وتأثيره على المجالات التجارية والاقتصادية والانتاجية والاستهلاكية وعلى حياة المدينة الى زيادة الوعي ونمو الاهتمام بالدراسات السكانية </a:t>
            </a:r>
          </a:p>
          <a:p>
            <a:pPr marL="365760" lvl="0" indent="-274320">
              <a:spcBef>
                <a:spcPts val="600"/>
              </a:spcBef>
              <a:buClr>
                <a:srgbClr val="94C600"/>
              </a:buClr>
              <a:buSzPct val="76000"/>
              <a:buFont typeface="Wingdings 2" pitchFamily="18" charset="2"/>
              <a:buChar char=""/>
            </a:pPr>
            <a:r>
              <a:rPr lang="ar-SA" sz="27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Century Gothic"/>
                <a:cs typeface="Tahoma"/>
              </a:rPr>
              <a:t>فقد صاحب النمو السكاني هجرة السكان الى المدن الصناعية وكانت تضغط على الحكومات لتوفر لها الخدمات لذلك اتجهت الحكومات للدراسات السكانية </a:t>
            </a:r>
          </a:p>
          <a:p>
            <a:pPr marL="365760" lvl="0" indent="-274320">
              <a:spcBef>
                <a:spcPts val="600"/>
              </a:spcBef>
              <a:buClr>
                <a:srgbClr val="94C600"/>
              </a:buClr>
              <a:buSzPct val="76000"/>
              <a:buFont typeface="Wingdings" pitchFamily="2" charset="2"/>
              <a:buChar char="Ø"/>
            </a:pPr>
            <a:r>
              <a:rPr lang="ar-SA" sz="2700"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Century Gothic"/>
                <a:cs typeface="Tahoma"/>
              </a:rPr>
              <a:t>أثرت الهجرة على المجالات الانتاجية والاستهلاكية ودفع الحكومات لتقديم الخدمات للسكان فاحتاجت للدراسات السكانية للتخطيط.</a:t>
            </a:r>
          </a:p>
          <a:p>
            <a:pPr marL="365760" lvl="0" indent="-283464">
              <a:spcBef>
                <a:spcPts val="600"/>
              </a:spcBef>
              <a:buClr>
                <a:srgbClr val="3891A7"/>
              </a:buClr>
              <a:buSzPct val="80000"/>
              <a:buFont typeface="Wingdings 2"/>
              <a:buChar char=""/>
            </a:pPr>
            <a:endParaRPr lang="ar-SA" sz="2700" dirty="0">
              <a:solidFill>
                <a:prstClr val="black"/>
              </a:solidFill>
              <a:latin typeface="Gill Sans MT"/>
            </a:endParaRPr>
          </a:p>
        </p:txBody>
      </p:sp>
    </p:spTree>
    <p:extLst>
      <p:ext uri="{BB962C8B-B14F-4D97-AF65-F5344CB8AC3E}">
        <p14:creationId xmlns:p14="http://schemas.microsoft.com/office/powerpoint/2010/main" val="243535125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bodyPr>
          <a:lstStyle/>
          <a:p>
            <a:pPr marL="365760" lvl="0" indent="-283464">
              <a:spcBef>
                <a:spcPts val="600"/>
              </a:spcBef>
              <a:buClr>
                <a:srgbClr val="3891A7"/>
              </a:buClr>
              <a:buSzPct val="80000"/>
              <a:buFont typeface="Courier New" pitchFamily="49" charset="0"/>
              <a:buChar char="o"/>
            </a:pPr>
            <a:r>
              <a:rPr lang="ar-SA"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كما أن النمو الصناعي على المستوى الدولي دفع الدول المنتجة أن تهتم بالأحوال الاقتصادية والمميزات النوعية والسكانية للشعوب المستهلكة التي تتبادل معها السلع </a:t>
            </a:r>
          </a:p>
          <a:p>
            <a:pPr marL="365760" lvl="0" indent="-283464">
              <a:spcBef>
                <a:spcPts val="600"/>
              </a:spcBef>
              <a:buClr>
                <a:srgbClr val="3891A7"/>
              </a:buClr>
              <a:buSzPct val="80000"/>
              <a:buFont typeface="Courier New" pitchFamily="49" charset="0"/>
              <a:buChar char="o"/>
            </a:pPr>
            <a:r>
              <a:rPr lang="ar-SA"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وذلك لتحديد سياستها الانتاجية وفق احتياجات الشعوب المستهلكة </a:t>
            </a:r>
          </a:p>
          <a:p>
            <a:pPr marL="365760" lvl="0" indent="-283464">
              <a:spcBef>
                <a:spcPts val="600"/>
              </a:spcBef>
              <a:buClr>
                <a:srgbClr val="3891A7"/>
              </a:buClr>
              <a:buSzPct val="80000"/>
              <a:buFont typeface="Courier New" pitchFamily="49" charset="0"/>
              <a:buChar char="o"/>
            </a:pPr>
            <a:r>
              <a:rPr lang="ar-SA"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دفعها ذلك لإنشاء المنظمات الدولية لهذا الغرض ومساعدتها على مواصلة عملها حتى تتوافر لها الحقائق لرسم سياستها </a:t>
            </a:r>
          </a:p>
          <a:p>
            <a:endParaRPr lang="ar-SA" dirty="0"/>
          </a:p>
        </p:txBody>
      </p:sp>
    </p:spTree>
    <p:extLst>
      <p:ext uri="{BB962C8B-B14F-4D97-AF65-F5344CB8AC3E}">
        <p14:creationId xmlns:p14="http://schemas.microsoft.com/office/powerpoint/2010/main" val="232908634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bodyPr>
          <a:lstStyle/>
          <a:p>
            <a:pPr marL="365760" lvl="0" indent="-274320">
              <a:spcBef>
                <a:spcPts val="600"/>
              </a:spcBef>
              <a:buClr>
                <a:srgbClr val="94C600"/>
              </a:buClr>
              <a:buSzPct val="76000"/>
              <a:buFont typeface="Wingdings" pitchFamily="2" charset="2"/>
              <a:buChar char="Ø"/>
            </a:pPr>
            <a:r>
              <a:rPr lang="ar-SA" sz="3100" b="1" dirty="0">
                <a:ln/>
                <a:solidFill>
                  <a:srgbClr val="C32D2E"/>
                </a:solidFill>
                <a:latin typeface="Century Gothic"/>
                <a:cs typeface="Tahoma"/>
              </a:rPr>
              <a:t>ثالثاً : نمو تقدم البحث العلمي</a:t>
            </a:r>
          </a:p>
          <a:p>
            <a:pPr marL="36576" lvl="0" indent="0">
              <a:spcBef>
                <a:spcPts val="600"/>
              </a:spcBef>
              <a:buClr>
                <a:srgbClr val="94C600"/>
              </a:buClr>
              <a:buSzPct val="76000"/>
              <a:buNone/>
            </a:pPr>
            <a:r>
              <a:rPr lang="ar-SA" sz="3100" b="1" dirty="0">
                <a:ln/>
                <a:solidFill>
                  <a:srgbClr val="C32D2E"/>
                </a:solidFill>
                <a:latin typeface="Century Gothic"/>
                <a:cs typeface="Tahoma"/>
              </a:rPr>
              <a:t> ساعد نمو وتقدم البحث العلمي في الدراسات السكانية على بلورة فكرة الاساس الاقليمي مما قربها من الواقع.</a:t>
            </a:r>
          </a:p>
          <a:p>
            <a:pPr marL="365760" lvl="0" indent="-274320">
              <a:spcBef>
                <a:spcPts val="600"/>
              </a:spcBef>
              <a:buClr>
                <a:srgbClr val="94C600"/>
              </a:buClr>
              <a:buSzPct val="76000"/>
              <a:buFont typeface="Wingdings" pitchFamily="2" charset="2"/>
              <a:buChar char="ü"/>
            </a:pPr>
            <a:r>
              <a:rPr lang="ar-SA" sz="3100" b="1" dirty="0">
                <a:ln/>
                <a:solidFill>
                  <a:srgbClr val="C32D2E"/>
                </a:solidFill>
                <a:latin typeface="Century Gothic"/>
                <a:cs typeface="Tahoma"/>
              </a:rPr>
              <a:t>ويجسد ذلك مبدأ النسبية الاجتماعية</a:t>
            </a:r>
          </a:p>
          <a:p>
            <a:pPr marL="36576" lvl="0" indent="0">
              <a:spcBef>
                <a:spcPts val="600"/>
              </a:spcBef>
              <a:buClr>
                <a:srgbClr val="94C600"/>
              </a:buClr>
              <a:buSzPct val="76000"/>
              <a:buNone/>
            </a:pPr>
            <a:r>
              <a:rPr lang="ar-SA" sz="3100" b="1" dirty="0">
                <a:ln/>
                <a:solidFill>
                  <a:srgbClr val="C32D2E"/>
                </a:solidFill>
                <a:latin typeface="Century Gothic"/>
                <a:cs typeface="Tahoma"/>
              </a:rPr>
              <a:t>(المشاكل السكانية تختلف باختلاف الاحوال الاقليمية القائمة في البيئات المحلية )</a:t>
            </a:r>
          </a:p>
          <a:p>
            <a:pPr marL="608076" lvl="0" indent="-571500">
              <a:spcBef>
                <a:spcPts val="600"/>
              </a:spcBef>
              <a:buClr>
                <a:srgbClr val="94C600"/>
              </a:buClr>
              <a:buSzPct val="76000"/>
              <a:buFont typeface="Wingdings" pitchFamily="2" charset="2"/>
              <a:buChar char="ü"/>
            </a:pPr>
            <a:r>
              <a:rPr lang="ar-SA" sz="3100" b="1" dirty="0">
                <a:ln/>
                <a:solidFill>
                  <a:srgbClr val="C32D2E"/>
                </a:solidFill>
                <a:latin typeface="Century Gothic"/>
                <a:cs typeface="Tahoma"/>
              </a:rPr>
              <a:t>ويجعل ذلك الحلول العلمية التي تقترحها الدراسات السكانية نابعة من طبيعة الاقليم ذاته </a:t>
            </a:r>
          </a:p>
          <a:p>
            <a:pPr marL="365760" lvl="0" indent="-283464">
              <a:spcBef>
                <a:spcPts val="600"/>
              </a:spcBef>
              <a:buClr>
                <a:srgbClr val="3891A7"/>
              </a:buClr>
              <a:buSzPct val="80000"/>
              <a:buFont typeface="Wingdings 2"/>
              <a:buChar char=""/>
            </a:pPr>
            <a:endParaRPr lang="ar-SA" sz="2500" b="1" dirty="0">
              <a:ln/>
              <a:solidFill>
                <a:srgbClr val="C32D2E"/>
              </a:solidFill>
              <a:latin typeface="Gill Sans MT"/>
            </a:endParaRPr>
          </a:p>
        </p:txBody>
      </p:sp>
    </p:spTree>
    <p:extLst>
      <p:ext uri="{BB962C8B-B14F-4D97-AF65-F5344CB8AC3E}">
        <p14:creationId xmlns:p14="http://schemas.microsoft.com/office/powerpoint/2010/main" val="12559509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85000" lnSpcReduction="10000"/>
          </a:bodyPr>
          <a:lstStyle/>
          <a:p>
            <a:pPr marL="365760" lvl="0" indent="-283464">
              <a:spcBef>
                <a:spcPts val="600"/>
              </a:spcBef>
              <a:buClr>
                <a:srgbClr val="3891A7"/>
              </a:buClr>
              <a:buSzPct val="80000"/>
              <a:buFont typeface="Wingdings 2"/>
              <a:buChar char=""/>
            </a:pPr>
            <a:r>
              <a:rPr lang="ar-SA" b="1" dirty="0">
                <a:ln w="1905"/>
                <a:gradFill>
                  <a:gsLst>
                    <a:gs pos="0">
                      <a:srgbClr val="475A8D">
                        <a:shade val="20000"/>
                        <a:satMod val="200000"/>
                      </a:srgbClr>
                    </a:gs>
                    <a:gs pos="78000">
                      <a:srgbClr val="475A8D">
                        <a:tint val="90000"/>
                        <a:shade val="89000"/>
                        <a:satMod val="220000"/>
                      </a:srgbClr>
                    </a:gs>
                    <a:gs pos="100000">
                      <a:srgbClr val="475A8D">
                        <a:tint val="12000"/>
                        <a:satMod val="255000"/>
                      </a:srgbClr>
                    </a:gs>
                  </a:gsLst>
                  <a:lin ang="5400000"/>
                </a:gradFill>
                <a:effectLst>
                  <a:innerShdw blurRad="69850" dist="43180" dir="5400000">
                    <a:srgbClr val="000000">
                      <a:alpha val="65000"/>
                    </a:srgbClr>
                  </a:innerShdw>
                </a:effectLst>
                <a:latin typeface="Gill Sans MT"/>
              </a:rPr>
              <a:t>كما ظهرت مناهج جديدة في تحليل اتجاهات الخصوبة وتزايد استخدام المسوح الميدانية في تحديد العوامل العلية المؤثرة في معدل المواليد </a:t>
            </a:r>
          </a:p>
          <a:p>
            <a:pPr marL="365760" lvl="0" indent="-274320">
              <a:spcBef>
                <a:spcPts val="600"/>
              </a:spcBef>
              <a:buClr>
                <a:srgbClr val="94C600"/>
              </a:buClr>
              <a:buSzPct val="76000"/>
              <a:buFont typeface="Wingdings 2" pitchFamily="18" charset="2"/>
              <a:buChar char=""/>
            </a:pPr>
            <a:r>
              <a:rPr lang="ar-SA" sz="3100" b="1" dirty="0">
                <a:ln/>
                <a:solidFill>
                  <a:srgbClr val="C32D2E"/>
                </a:solidFill>
                <a:latin typeface="Century Gothic"/>
                <a:cs typeface="Tahoma"/>
              </a:rPr>
              <a:t>رابعاً : تقدم علوم البيولوجيا</a:t>
            </a:r>
          </a:p>
          <a:p>
            <a:pPr marL="36576" lvl="0" indent="0">
              <a:spcBef>
                <a:spcPts val="600"/>
              </a:spcBef>
              <a:buClr>
                <a:srgbClr val="94C600"/>
              </a:buClr>
              <a:buSzPct val="76000"/>
              <a:buNone/>
            </a:pPr>
            <a:r>
              <a:rPr lang="ar-SA" sz="3100" b="1" dirty="0">
                <a:ln/>
                <a:solidFill>
                  <a:srgbClr val="C32D2E"/>
                </a:solidFill>
                <a:latin typeface="Century Gothic"/>
                <a:cs typeface="Tahoma"/>
              </a:rPr>
              <a:t> أدى تقدم علوم البيولوجيا والأنثروبولوجيا الطبيعية لتوفير المعلومات حول الصفات النوعية للسكان</a:t>
            </a:r>
          </a:p>
          <a:p>
            <a:pPr marL="36576" lvl="0" indent="0">
              <a:spcBef>
                <a:spcPts val="600"/>
              </a:spcBef>
              <a:buClr>
                <a:srgbClr val="94C600"/>
              </a:buClr>
              <a:buSzPct val="76000"/>
              <a:buNone/>
            </a:pPr>
            <a:r>
              <a:rPr lang="ar-SA" sz="3100" b="1" dirty="0">
                <a:ln/>
                <a:solidFill>
                  <a:srgbClr val="C32D2E"/>
                </a:solidFill>
                <a:latin typeface="Century Gothic"/>
                <a:cs typeface="Tahoma"/>
              </a:rPr>
              <a:t>فيزيقية وتعليمية ونفسية افادت  العلماء في الدراسة العلمية الحديثة للسكان </a:t>
            </a:r>
            <a:r>
              <a:rPr lang="ar-SA" sz="3100" b="1" dirty="0" smtClean="0">
                <a:ln/>
                <a:solidFill>
                  <a:srgbClr val="C32D2E"/>
                </a:solidFill>
                <a:latin typeface="Century Gothic"/>
                <a:cs typeface="Tahoma"/>
              </a:rPr>
              <a:t>.</a:t>
            </a:r>
            <a:endParaRPr lang="ar-SA" sz="3100" b="1" dirty="0">
              <a:ln/>
              <a:solidFill>
                <a:srgbClr val="C32D2E"/>
              </a:solidFill>
              <a:latin typeface="Century Gothic"/>
              <a:cs typeface="Tahoma"/>
            </a:endParaRPr>
          </a:p>
          <a:p>
            <a:pPr marL="365760" lvl="0" indent="-274320">
              <a:spcBef>
                <a:spcPts val="600"/>
              </a:spcBef>
              <a:buClr>
                <a:srgbClr val="94C600"/>
              </a:buClr>
              <a:buSzPct val="76000"/>
              <a:buFont typeface="Wingdings" pitchFamily="2" charset="2"/>
              <a:buChar char="v"/>
            </a:pPr>
            <a:r>
              <a:rPr lang="ar-SA" sz="3400" b="1" dirty="0">
                <a:ln/>
                <a:solidFill>
                  <a:srgbClr val="C32D2E"/>
                </a:solidFill>
                <a:latin typeface="Century Gothic"/>
                <a:cs typeface="Tahoma"/>
              </a:rPr>
              <a:t>بدأ الفكر السكاني الحديث بظهور افكار </a:t>
            </a:r>
          </a:p>
          <a:p>
            <a:pPr marL="36576" lvl="0" indent="0">
              <a:spcBef>
                <a:spcPts val="600"/>
              </a:spcBef>
              <a:buClr>
                <a:srgbClr val="94C600"/>
              </a:buClr>
              <a:buSzPct val="76000"/>
              <a:buNone/>
            </a:pPr>
            <a:r>
              <a:rPr lang="ar-SA" sz="3400" b="1" dirty="0">
                <a:ln/>
                <a:solidFill>
                  <a:srgbClr val="C32D2E"/>
                </a:solidFill>
                <a:latin typeface="Century Gothic"/>
                <a:cs typeface="Tahoma"/>
              </a:rPr>
              <a:t>    توماس روبرت </a:t>
            </a:r>
            <a:r>
              <a:rPr lang="ar-SA" sz="3400" b="1" dirty="0" err="1">
                <a:ln/>
                <a:solidFill>
                  <a:srgbClr val="C32D2E"/>
                </a:solidFill>
                <a:latin typeface="Century Gothic"/>
                <a:cs typeface="Tahoma"/>
              </a:rPr>
              <a:t>مالتس</a:t>
            </a:r>
            <a:endParaRPr lang="ar-SA" sz="3400" b="1" dirty="0">
              <a:ln/>
              <a:solidFill>
                <a:srgbClr val="C32D2E"/>
              </a:solidFill>
              <a:latin typeface="Century Gothic"/>
              <a:cs typeface="Tahoma"/>
            </a:endParaRPr>
          </a:p>
          <a:p>
            <a:pPr marL="36576" lvl="0" indent="0">
              <a:spcBef>
                <a:spcPts val="600"/>
              </a:spcBef>
              <a:buClr>
                <a:srgbClr val="94C600"/>
              </a:buClr>
              <a:buSzPct val="76000"/>
              <a:buNone/>
            </a:pPr>
            <a:endParaRPr lang="ar-SA" sz="3400" b="1" dirty="0">
              <a:ln/>
              <a:solidFill>
                <a:srgbClr val="C32D2E"/>
              </a:solidFill>
              <a:latin typeface="Century Gothic"/>
              <a:cs typeface="Tahoma"/>
            </a:endParaRPr>
          </a:p>
          <a:p>
            <a:pPr marL="365760" lvl="0" indent="-283464">
              <a:spcBef>
                <a:spcPts val="600"/>
              </a:spcBef>
              <a:buClr>
                <a:srgbClr val="3891A7"/>
              </a:buClr>
              <a:buSzPct val="80000"/>
              <a:buFont typeface="Wingdings 2"/>
              <a:buChar char=""/>
            </a:pPr>
            <a:endParaRPr lang="ar-SA" sz="2700" b="1" dirty="0">
              <a:ln/>
              <a:solidFill>
                <a:srgbClr val="C32D2E"/>
              </a:solidFill>
              <a:latin typeface="Gill Sans MT"/>
            </a:endParaRPr>
          </a:p>
          <a:p>
            <a:endParaRPr lang="ar-SA" dirty="0"/>
          </a:p>
        </p:txBody>
      </p:sp>
    </p:spTree>
    <p:extLst>
      <p:ext uri="{BB962C8B-B14F-4D97-AF65-F5344CB8AC3E}">
        <p14:creationId xmlns:p14="http://schemas.microsoft.com/office/powerpoint/2010/main" val="15007547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a:bodyPr>
          <a:lstStyle/>
          <a:p>
            <a:pPr marL="91440" lvl="0" indent="0">
              <a:spcBef>
                <a:spcPts val="600"/>
              </a:spcBef>
              <a:buClr>
                <a:srgbClr val="94C600"/>
              </a:buClr>
              <a:buSzPct val="76000"/>
              <a:buNone/>
            </a:pPr>
            <a:r>
              <a:rPr lang="ar-SA" sz="2800" b="1" dirty="0" smtClean="0">
                <a:ln w="31550" cmpd="sng">
                  <a:gradFill>
                    <a:gsLst>
                      <a:gs pos="70000">
                        <a:srgbClr val="FEA022">
                          <a:shade val="50000"/>
                          <a:satMod val="190000"/>
                        </a:srgbClr>
                      </a:gs>
                      <a:gs pos="0">
                        <a:srgbClr val="FEA022">
                          <a:tint val="77000"/>
                          <a:satMod val="180000"/>
                        </a:srgbClr>
                      </a:gs>
                    </a:gsLst>
                    <a:lin ang="5400000"/>
                  </a:gradFill>
                  <a:prstDash val="solid"/>
                </a:ln>
                <a:solidFill>
                  <a:srgbClr val="FEA022">
                    <a:tint val="15000"/>
                    <a:satMod val="200000"/>
                  </a:srgbClr>
                </a:solidFill>
                <a:effectLst>
                  <a:outerShdw blurRad="50800" dist="40000" dir="5400000" algn="tl" rotWithShape="0">
                    <a:srgbClr val="000000">
                      <a:shade val="5000"/>
                      <a:satMod val="120000"/>
                      <a:alpha val="33000"/>
                    </a:srgbClr>
                  </a:outerShdw>
                </a:effectLst>
                <a:latin typeface="Century Gothic"/>
                <a:cs typeface="Tahoma"/>
              </a:rPr>
              <a:t>س / </a:t>
            </a:r>
            <a:r>
              <a:rPr lang="ar-SA"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يعتبر </a:t>
            </a:r>
            <a:r>
              <a:rPr lang="ar-SA" sz="28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مالتس</a:t>
            </a:r>
            <a:r>
              <a:rPr lang="ar-SA"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 بحق أباً للدراسة العلمية للسكان </a:t>
            </a:r>
          </a:p>
          <a:p>
            <a:pPr marL="91440" lvl="0" indent="0">
              <a:spcBef>
                <a:spcPts val="600"/>
              </a:spcBef>
              <a:buClr>
                <a:srgbClr val="94C600"/>
              </a:buClr>
              <a:buSzPct val="76000"/>
              <a:buNone/>
            </a:pPr>
            <a:r>
              <a:rPr lang="ar-SA"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  ناقش متناولا اهم اسهاماته؟ </a:t>
            </a:r>
          </a:p>
          <a:p>
            <a:pPr marL="365760" lvl="0" indent="-274320">
              <a:spcBef>
                <a:spcPts val="600"/>
              </a:spcBef>
              <a:buClr>
                <a:srgbClr val="94C600"/>
              </a:buClr>
              <a:buSzPct val="76000"/>
              <a:buFont typeface="Courier New" pitchFamily="49" charset="0"/>
              <a:buChar char="o"/>
            </a:pPr>
            <a:r>
              <a:rPr lang="ar-SA"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استطاع أن يجعل اسمه مرادفاً لهذه الدراسة من حيث نشأتها  وظهورها كنظام فكري مستقل قائم بذاته .</a:t>
            </a:r>
          </a:p>
          <a:p>
            <a:pPr marL="365760" lvl="0" indent="-274320">
              <a:spcBef>
                <a:spcPts val="600"/>
              </a:spcBef>
              <a:buClr>
                <a:srgbClr val="94C600"/>
              </a:buClr>
              <a:buSzPct val="76000"/>
              <a:buFont typeface="Wingdings 2" pitchFamily="18" charset="2"/>
              <a:buChar char=""/>
            </a:pPr>
            <a:r>
              <a:rPr lang="ar-SA"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دراسته تعد في نظر الكثيرين  بمثابة ثورة في موضوع السكان وذلك للآتي :</a:t>
            </a:r>
          </a:p>
          <a:p>
            <a:pPr marL="365760" lvl="0" indent="-274320">
              <a:spcBef>
                <a:spcPts val="600"/>
              </a:spcBef>
              <a:buClr>
                <a:srgbClr val="94C600"/>
              </a:buClr>
              <a:buSzPct val="76000"/>
              <a:buFont typeface="Wingdings" pitchFamily="2" charset="2"/>
              <a:buChar char="q"/>
            </a:pPr>
            <a:r>
              <a:rPr lang="ar-SA"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لأنها لفتت نظر الكثيرين وما زالت تجذب الانتباه في الوقت الحاضر  .</a:t>
            </a:r>
          </a:p>
          <a:p>
            <a:pPr marL="365760" lvl="0" indent="-274320">
              <a:spcBef>
                <a:spcPts val="600"/>
              </a:spcBef>
              <a:buClr>
                <a:srgbClr val="94C600"/>
              </a:buClr>
              <a:buSzPct val="76000"/>
              <a:buFont typeface="Wingdings" pitchFamily="2" charset="2"/>
              <a:buChar char="q"/>
            </a:pPr>
            <a:r>
              <a:rPr lang="ar-SA"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rPr>
              <a:t> وذلك لما انطوت عليه من  مسحة تشاؤمية .</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endParaRPr>
          </a:p>
          <a:p>
            <a:pPr marL="91440" lvl="0" indent="0">
              <a:spcBef>
                <a:spcPts val="600"/>
              </a:spcBef>
              <a:buClr>
                <a:srgbClr val="94C600"/>
              </a:buClr>
              <a:buSzPct val="76000"/>
              <a:buNone/>
            </a:pPr>
            <a:endParaRPr lang="ar-SA"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a:cs typeface="Tahoma"/>
            </a:endParaRPr>
          </a:p>
          <a:p>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7276456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a:bodyPr>
          <a:lstStyle/>
          <a:p>
            <a:r>
              <a:rPr lang="ar-SA"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ea typeface="+mj-ea"/>
                <a:cs typeface="Tahoma"/>
              </a:rPr>
              <a:t>كانت أفكار </a:t>
            </a:r>
            <a:r>
              <a:rPr lang="ar-SA" b="1" dirty="0" err="1">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ea typeface="+mj-ea"/>
                <a:cs typeface="Tahoma"/>
              </a:rPr>
              <a:t>مالتس</a:t>
            </a:r>
            <a:r>
              <a:rPr lang="ar-SA"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ea typeface="+mj-ea"/>
                <a:cs typeface="Tahoma"/>
              </a:rPr>
              <a:t> نقطة تحول في الدراسات </a:t>
            </a:r>
            <a:r>
              <a:rPr lang="ar-SA" b="1" dirty="0" smtClean="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ea typeface="+mj-ea"/>
                <a:cs typeface="Tahoma"/>
              </a:rPr>
              <a:t>السكانية</a:t>
            </a:r>
          </a:p>
          <a:p>
            <a:pPr marL="365760" lvl="0" indent="-274320">
              <a:spcBef>
                <a:spcPts val="600"/>
              </a:spcBef>
              <a:buClr>
                <a:srgbClr val="94C600"/>
              </a:buClr>
              <a:buSzPct val="76000"/>
              <a:buFont typeface="Wingdings" pitchFamily="2" charset="2"/>
              <a:buChar char="v"/>
            </a:pPr>
            <a:r>
              <a:rPr lang="ar-SA"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ولعل ما جعل هذه الآراء تعتبر نقطة تحول في الدراسات السكانية انها جعلت عدد من العلماء والباحثين في المسائل السكانية  يحددون هدفهم في دحض اراء </a:t>
            </a:r>
            <a:r>
              <a:rPr lang="ar-SA" b="1" dirty="0" err="1">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مالتس</a:t>
            </a:r>
            <a:r>
              <a:rPr lang="ar-SA"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 وتفنيد ما تنطوي علية على اسس علمية  .</a:t>
            </a:r>
          </a:p>
          <a:p>
            <a:pPr marL="365760" lvl="0" indent="-274320">
              <a:spcBef>
                <a:spcPts val="600"/>
              </a:spcBef>
              <a:buClr>
                <a:srgbClr val="94C600"/>
              </a:buClr>
              <a:buSzPct val="76000"/>
              <a:buFont typeface="Wingdings" pitchFamily="2" charset="2"/>
              <a:buChar char="v"/>
            </a:pPr>
            <a:r>
              <a:rPr lang="ar-SA" b="1" dirty="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معظم هذه الدراسات كانت تنتهى بآراء أكثر تفاؤل مما كانت عليه اراء </a:t>
            </a:r>
            <a:r>
              <a:rPr lang="ar-SA" b="1" dirty="0" err="1">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مالتس</a:t>
            </a:r>
            <a:r>
              <a:rPr lang="ar-SA" b="1" dirty="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cs typeface="Tahoma"/>
              </a:rPr>
              <a:t> .</a:t>
            </a:r>
            <a:endParaRPr lang="en-US" b="1" dirty="0">
              <a:ln w="24500" cmpd="dbl">
                <a:solidFill>
                  <a:srgbClr val="71685A">
                    <a:shade val="85000"/>
                    <a:satMod val="155000"/>
                  </a:srgbClr>
                </a:solidFill>
                <a:prstDash val="solid"/>
                <a:miter lim="800000"/>
              </a:ln>
              <a:gradFill>
                <a:gsLst>
                  <a:gs pos="10000">
                    <a:srgbClr val="71685A">
                      <a:tint val="10000"/>
                      <a:satMod val="155000"/>
                    </a:srgbClr>
                  </a:gs>
                  <a:gs pos="60000">
                    <a:srgbClr val="71685A">
                      <a:tint val="30000"/>
                      <a:satMod val="155000"/>
                    </a:srgbClr>
                  </a:gs>
                  <a:gs pos="100000">
                    <a:srgbClr val="71685A">
                      <a:tint val="73000"/>
                      <a:satMod val="155000"/>
                    </a:srgbClr>
                  </a:gs>
                </a:gsLst>
                <a:lin ang="5400000"/>
              </a:gradFill>
              <a:effectLst>
                <a:outerShdw blurRad="38100" dist="38100" dir="7020000" algn="tl">
                  <a:srgbClr val="000000">
                    <a:alpha val="35000"/>
                  </a:srgbClr>
                </a:outerShdw>
              </a:effectLst>
              <a:latin typeface="Century Gothic"/>
            </a:endParaRPr>
          </a:p>
        </p:txBody>
      </p:sp>
    </p:spTree>
    <p:extLst>
      <p:ext uri="{BB962C8B-B14F-4D97-AF65-F5344CB8AC3E}">
        <p14:creationId xmlns:p14="http://schemas.microsoft.com/office/powerpoint/2010/main" val="11031128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85000" lnSpcReduction="10000"/>
          </a:bodyPr>
          <a:lstStyle/>
          <a:p>
            <a:pPr marL="365760" lvl="0" indent="-283464">
              <a:spcBef>
                <a:spcPts val="600"/>
              </a:spcBef>
              <a:buClr>
                <a:srgbClr val="3891A7"/>
              </a:buClr>
              <a:buSzPct val="80000"/>
              <a:buFont typeface="Wingdings 2"/>
              <a:buChar char=""/>
            </a:pPr>
            <a:r>
              <a:rPr lang="ar-SA" sz="36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latin typeface="Gill Sans MT"/>
              </a:rPr>
              <a:t>توضح الاسباب السابقة </a:t>
            </a:r>
            <a:r>
              <a:rPr lang="ar-SA" sz="3600" b="1" cap="all" dirty="0" smtClean="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latin typeface="Gill Sans MT"/>
              </a:rPr>
              <a:t>لماذا </a:t>
            </a:r>
            <a:r>
              <a:rPr lang="ar-SA" sz="36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latin typeface="Gill Sans MT"/>
              </a:rPr>
              <a:t>اعتبر البعض </a:t>
            </a:r>
            <a:r>
              <a:rPr lang="ar-SA" sz="3600" b="1" cap="all" dirty="0" err="1">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latin typeface="Gill Sans MT"/>
              </a:rPr>
              <a:t>مالتس</a:t>
            </a:r>
            <a:r>
              <a:rPr lang="ar-SA" sz="36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latin typeface="Gill Sans MT"/>
              </a:rPr>
              <a:t> اول من ارسى دعائم الدراسة العلمية الحديثة للسكان وجعل منها كياناً مستقلاً يعتمد على المناهج العلمية وخاصة الاحصائية </a:t>
            </a:r>
            <a:endParaRPr lang="ar-SA" sz="3600" b="1" cap="all" dirty="0" smtClean="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latin typeface="Gill Sans MT"/>
            </a:endParaRPr>
          </a:p>
          <a:p>
            <a:pPr marL="365760" lvl="0" indent="-283464">
              <a:spcBef>
                <a:spcPts val="600"/>
              </a:spcBef>
              <a:buClr>
                <a:srgbClr val="3891A7"/>
              </a:buClr>
              <a:buSzPct val="80000"/>
              <a:buFont typeface="Wingdings" pitchFamily="2" charset="2"/>
              <a:buChar char="Ø"/>
            </a:pPr>
            <a:r>
              <a:rPr lang="ar-SA" b="1" dirty="0" smtClean="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كان </a:t>
            </a:r>
            <a:r>
              <a:rPr lang="ar-SA" b="1" dirty="0" err="1" smtClean="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مالتس</a:t>
            </a:r>
            <a:r>
              <a:rPr lang="ar-SA" b="1" dirty="0" smtClean="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 يعتقد أن </a:t>
            </a: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الانسان هو نفسه وليست المؤسسات او النظم التي تسود المجتمع ،هو مصدر الشرور والمشكلات ويجب أن يبدأ الافراد بإصلاح عيوبهم المتمثلة في التوالد السريع والمتواصل الذي لا يتناسب مع ما يمكن الحصول عليه من موارد العيش والغذاء</a:t>
            </a:r>
          </a:p>
          <a:p>
            <a:pPr marL="365760" lvl="0" indent="-283464">
              <a:spcBef>
                <a:spcPts val="600"/>
              </a:spcBef>
              <a:buClr>
                <a:srgbClr val="3891A7"/>
              </a:buClr>
              <a:buSzPct val="80000"/>
              <a:buFont typeface="Wingdings 2"/>
              <a:buChar char=""/>
            </a:pPr>
            <a:endParaRPr lang="ar-SA" sz="3600" b="1" cap="all" dirty="0">
              <a:ln w="9000" cmpd="sng">
                <a:solidFill>
                  <a:srgbClr val="84AA33">
                    <a:shade val="50000"/>
                    <a:satMod val="120000"/>
                  </a:srgbClr>
                </a:solidFill>
                <a:prstDash val="solid"/>
              </a:ln>
              <a:gradFill>
                <a:gsLst>
                  <a:gs pos="0">
                    <a:srgbClr val="84AA33">
                      <a:shade val="20000"/>
                      <a:satMod val="245000"/>
                    </a:srgbClr>
                  </a:gs>
                  <a:gs pos="43000">
                    <a:srgbClr val="84AA33">
                      <a:satMod val="255000"/>
                    </a:srgbClr>
                  </a:gs>
                  <a:gs pos="48000">
                    <a:srgbClr val="84AA33">
                      <a:shade val="85000"/>
                      <a:satMod val="255000"/>
                    </a:srgbClr>
                  </a:gs>
                  <a:gs pos="100000">
                    <a:srgbClr val="84AA33">
                      <a:shade val="20000"/>
                      <a:satMod val="245000"/>
                    </a:srgbClr>
                  </a:gs>
                </a:gsLst>
                <a:lin ang="5400000"/>
              </a:gradFill>
              <a:effectLst>
                <a:reflection blurRad="12700" stA="28000" endPos="45000" dist="1000" dir="5400000" sy="-100000" algn="bl" rotWithShape="0"/>
              </a:effectLst>
              <a:latin typeface="Gill Sans MT"/>
            </a:endParaRPr>
          </a:p>
          <a:p>
            <a:endParaRPr lang="ar-SA" dirty="0"/>
          </a:p>
        </p:txBody>
      </p:sp>
    </p:spTree>
    <p:extLst>
      <p:ext uri="{BB962C8B-B14F-4D97-AF65-F5344CB8AC3E}">
        <p14:creationId xmlns:p14="http://schemas.microsoft.com/office/powerpoint/2010/main" val="277226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20000"/>
          </a:bodyPr>
          <a:lstStyle/>
          <a:p>
            <a:pPr marL="365760" lvl="0" indent="-283464">
              <a:spcBef>
                <a:spcPts val="600"/>
              </a:spcBef>
              <a:buClr>
                <a:srgbClr val="3891A7"/>
              </a:buClr>
              <a:buSzPct val="80000"/>
              <a:buFont typeface="Wingdings 2"/>
              <a:buChar char=""/>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استند </a:t>
            </a:r>
            <a:r>
              <a:rPr lang="ar-SA" b="1" dirty="0" err="1">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مالتس</a:t>
            </a: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 في آرائه للظروف التي عاشتها انجلترا في نهاية القرن الثامن عشر وهي كانت متناقضة مع الافكار الخيالية التي قدمها </a:t>
            </a:r>
            <a:r>
              <a:rPr lang="ar-SA" b="1" dirty="0" err="1">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جودين</a:t>
            </a: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 </a:t>
            </a:r>
            <a:r>
              <a:rPr lang="ar-SA" b="1" dirty="0" err="1">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وكوندرسيه</a:t>
            </a: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 </a:t>
            </a:r>
          </a:p>
          <a:p>
            <a:pPr marL="365760" lvl="0" indent="-283464">
              <a:spcBef>
                <a:spcPts val="600"/>
              </a:spcBef>
              <a:buClr>
                <a:srgbClr val="3891A7"/>
              </a:buClr>
              <a:buSzPct val="80000"/>
              <a:buFont typeface="Wingdings 2"/>
              <a:buChar char=""/>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فقد تميز القرن الثامن عشر بزيادة هائلة في السكان </a:t>
            </a:r>
          </a:p>
          <a:p>
            <a:pPr marL="365760" lvl="0" indent="-283464">
              <a:spcBef>
                <a:spcPts val="600"/>
              </a:spcBef>
              <a:buClr>
                <a:srgbClr val="3891A7"/>
              </a:buClr>
              <a:buSzPct val="80000"/>
              <a:buFont typeface="Wingdings 2"/>
              <a:buChar char=""/>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ارتبطت بانخفاض معدل الوفيات وزيادة معدل المواليد  وزياده في عدد حالات الزواج </a:t>
            </a:r>
          </a:p>
          <a:p>
            <a:pPr marL="365760" lvl="0" indent="-283464">
              <a:spcBef>
                <a:spcPts val="600"/>
              </a:spcBef>
              <a:buClr>
                <a:srgbClr val="3891A7"/>
              </a:buClr>
              <a:buSzPct val="80000"/>
              <a:buFont typeface="Wingdings 2"/>
              <a:buChar char=""/>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قابل هذه الزيادة تدهور في كمية الغذاء نتيجة لانحسار مساحة الارض المزروعة وزيادة الارض المخصصة للمراعي </a:t>
            </a:r>
          </a:p>
          <a:p>
            <a:endParaRPr lang="ar-SA" dirty="0"/>
          </a:p>
        </p:txBody>
      </p:sp>
    </p:spTree>
    <p:extLst>
      <p:ext uri="{BB962C8B-B14F-4D97-AF65-F5344CB8AC3E}">
        <p14:creationId xmlns:p14="http://schemas.microsoft.com/office/powerpoint/2010/main" val="41201683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Autofit/>
          </a:bodyPr>
          <a:lstStyle/>
          <a:p>
            <a:pPr marL="365760" lvl="0" indent="-283464">
              <a:spcBef>
                <a:spcPts val="600"/>
              </a:spcBef>
              <a:buClr>
                <a:srgbClr val="3891A7"/>
              </a:buClr>
              <a:buSzPct val="80000"/>
              <a:buFont typeface="Wingdings 2"/>
              <a:buChar char=""/>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فتدهورت كمية الغذاء الناتجة عن الارض في مقابل تزايد اللحوم وهو غذاء غير متوفر للطبقات الفقيرة </a:t>
            </a:r>
          </a:p>
          <a:p>
            <a:pPr marL="365760" lvl="0" indent="-283464">
              <a:spcBef>
                <a:spcPts val="600"/>
              </a:spcBef>
              <a:buClr>
                <a:srgbClr val="3891A7"/>
              </a:buClr>
              <a:buSzPct val="80000"/>
              <a:buFont typeface="Wingdings 2"/>
              <a:buChar char=""/>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اضف الى ذلك تزايد نسبة الضرائب </a:t>
            </a:r>
          </a:p>
          <a:p>
            <a:pPr marL="365760" lvl="0" indent="-283464">
              <a:spcBef>
                <a:spcPts val="600"/>
              </a:spcBef>
              <a:buClr>
                <a:srgbClr val="3891A7"/>
              </a:buClr>
              <a:buSzPct val="80000"/>
              <a:buFont typeface="Wingdings 2"/>
              <a:buChar char=""/>
            </a:pP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ادى هذا الواقع لصياغة نظرية </a:t>
            </a:r>
            <a:r>
              <a:rPr lang="ar-SA" b="1" dirty="0" err="1">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مالتس</a:t>
            </a:r>
            <a:r>
              <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rPr>
              <a:t> المتشائمة </a:t>
            </a:r>
            <a:endParaRPr lang="ar-SA" b="1" dirty="0" smtClean="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endParaRPr>
          </a:p>
          <a:p>
            <a:pPr marL="68580" lvl="0" indent="0">
              <a:spcBef>
                <a:spcPts val="600"/>
              </a:spcBef>
              <a:buClr>
                <a:srgbClr val="94C600"/>
              </a:buClr>
              <a:buSzPct val="76000"/>
              <a:buNone/>
            </a:pPr>
            <a:r>
              <a:rPr lang="ar-SA"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rPr>
              <a:t>1) استقرأ </a:t>
            </a:r>
            <a:r>
              <a:rPr lang="ar-SA" b="1" cap="all" dirty="0" err="1">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rPr>
              <a:t>مالتس</a:t>
            </a:r>
            <a:r>
              <a:rPr lang="ar-SA"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rPr>
              <a:t> المعلومات والإحصائيات التي أُجريت في إنجلترا والولايات المتحدة وفرنسا وعدد من دول أُوربا حول :</a:t>
            </a:r>
          </a:p>
          <a:p>
            <a:pPr marL="365760" lvl="0" indent="-274320">
              <a:spcBef>
                <a:spcPts val="600"/>
              </a:spcBef>
              <a:buClr>
                <a:srgbClr val="94C600"/>
              </a:buClr>
              <a:buSzPct val="76000"/>
              <a:buFontTx/>
              <a:buChar char="-"/>
            </a:pPr>
            <a:r>
              <a:rPr lang="ar-SA"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rPr>
              <a:t>عدد السكان .</a:t>
            </a:r>
          </a:p>
          <a:p>
            <a:pPr marL="365760" lvl="0" indent="-274320">
              <a:spcBef>
                <a:spcPts val="600"/>
              </a:spcBef>
              <a:buClr>
                <a:srgbClr val="94C600"/>
              </a:buClr>
              <a:buSzPct val="76000"/>
              <a:buFontTx/>
              <a:buChar char="-"/>
            </a:pPr>
            <a:r>
              <a:rPr lang="ar-SA"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entury Gothic"/>
              </a:rPr>
              <a:t>معدل إنتاج </a:t>
            </a:r>
            <a:r>
              <a:rPr lang="ar-SA"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entury Gothic"/>
              </a:rPr>
              <a:t>الأراضي</a:t>
            </a:r>
          </a:p>
          <a:p>
            <a:pPr marL="365760" lvl="0" indent="-274320">
              <a:spcBef>
                <a:spcPts val="600"/>
              </a:spcBef>
              <a:buClr>
                <a:srgbClr val="94C600"/>
              </a:buClr>
              <a:buSzPct val="76000"/>
              <a:buFontTx/>
              <a:buChar char="-"/>
            </a:pPr>
            <a:endParaRPr lang="ar-SA" b="1" dirty="0">
              <a:ln w="10541" cmpd="sng">
                <a:solidFill>
                  <a:srgbClr val="3891A7">
                    <a:shade val="88000"/>
                    <a:satMod val="110000"/>
                  </a:srgbClr>
                </a:solidFill>
                <a:prstDash val="solid"/>
              </a:ln>
              <a:gradFill>
                <a:gsLst>
                  <a:gs pos="0">
                    <a:srgbClr val="3891A7">
                      <a:tint val="40000"/>
                      <a:satMod val="250000"/>
                    </a:srgbClr>
                  </a:gs>
                  <a:gs pos="9000">
                    <a:srgbClr val="3891A7">
                      <a:tint val="52000"/>
                      <a:satMod val="300000"/>
                    </a:srgbClr>
                  </a:gs>
                  <a:gs pos="50000">
                    <a:srgbClr val="3891A7">
                      <a:shade val="20000"/>
                      <a:satMod val="300000"/>
                    </a:srgbClr>
                  </a:gs>
                  <a:gs pos="79000">
                    <a:srgbClr val="3891A7">
                      <a:tint val="52000"/>
                      <a:satMod val="300000"/>
                    </a:srgbClr>
                  </a:gs>
                  <a:gs pos="100000">
                    <a:srgbClr val="3891A7">
                      <a:tint val="40000"/>
                      <a:satMod val="250000"/>
                    </a:srgbClr>
                  </a:gs>
                </a:gsLst>
                <a:lin ang="5400000"/>
              </a:gradFill>
              <a:latin typeface="Gill Sans MT"/>
            </a:endParaRPr>
          </a:p>
        </p:txBody>
      </p:sp>
    </p:spTree>
    <p:extLst>
      <p:ext uri="{BB962C8B-B14F-4D97-AF65-F5344CB8AC3E}">
        <p14:creationId xmlns:p14="http://schemas.microsoft.com/office/powerpoint/2010/main" val="400892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fontScale="92500" lnSpcReduction="10000"/>
          </a:bodyPr>
          <a:lstStyle/>
          <a:p>
            <a:pPr marL="68580" lvl="0" indent="0">
              <a:spcBef>
                <a:spcPts val="600"/>
              </a:spcBef>
              <a:buClr>
                <a:srgbClr val="94C600"/>
              </a:buClr>
              <a:buSzPct val="76000"/>
              <a:buNone/>
            </a:pPr>
            <a:r>
              <a:rPr lang="ar-SA" sz="3100" b="1" dirty="0">
                <a:ln w="1905"/>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latin typeface="Century Gothic"/>
                <a:cs typeface="Tahoma"/>
              </a:rPr>
              <a:t>2)وتوصل للنتائج الآتية :</a:t>
            </a:r>
          </a:p>
          <a:p>
            <a:pPr marL="742950" lvl="0" indent="-742950">
              <a:spcBef>
                <a:spcPts val="600"/>
              </a:spcBef>
              <a:buClr>
                <a:srgbClr val="94C600"/>
              </a:buClr>
              <a:buSzPct val="76000"/>
              <a:buFont typeface="+mj-lt"/>
              <a:buAutoNum type="arabicPeriod"/>
            </a:pPr>
            <a:r>
              <a:rPr lang="ar-SA" sz="3100" b="1" dirty="0">
                <a:ln w="19050">
                  <a:solidFill>
                    <a:srgbClr val="3E3D2D">
                      <a:tint val="1000"/>
                    </a:srgbClr>
                  </a:solidFill>
                  <a:prstDash val="solid"/>
                </a:ln>
                <a:solidFill>
                  <a:srgbClr val="FF6700"/>
                </a:solidFill>
                <a:effectLst>
                  <a:outerShdw blurRad="50000" dist="50800" dir="7500000" algn="tl">
                    <a:srgbClr val="000000">
                      <a:shade val="5000"/>
                      <a:alpha val="35000"/>
                    </a:srgbClr>
                  </a:outerShdw>
                </a:effectLst>
                <a:latin typeface="Century Gothic"/>
                <a:cs typeface="Tahoma"/>
              </a:rPr>
              <a:t>أن قدرة الإنسان على التناسل تعمل على زيادة عدد السكان .</a:t>
            </a:r>
          </a:p>
          <a:p>
            <a:pPr marL="742950" lvl="0" indent="-742950">
              <a:spcBef>
                <a:spcPts val="600"/>
              </a:spcBef>
              <a:buClr>
                <a:srgbClr val="94C600"/>
              </a:buClr>
              <a:buSzPct val="76000"/>
              <a:buFont typeface="+mj-lt"/>
              <a:buAutoNum type="arabicPeriod"/>
            </a:pPr>
            <a:r>
              <a:rPr lang="ar-SA" sz="31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أن عدد السكان يتضاعف كل جيل أي كل 25 عام .</a:t>
            </a:r>
          </a:p>
          <a:p>
            <a:pPr marL="0" lvl="0" indent="0">
              <a:spcBef>
                <a:spcPts val="600"/>
              </a:spcBef>
              <a:buClr>
                <a:srgbClr val="94C600"/>
              </a:buClr>
              <a:buSzPct val="76000"/>
              <a:buNone/>
            </a:pPr>
            <a:r>
              <a:rPr lang="ar-SA" sz="31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  فإذا بدأنا مثلا بعدد سكان مقداره مليون نسمة سيتزايد كالاتي :</a:t>
            </a:r>
          </a:p>
          <a:p>
            <a:pPr marL="742950" lvl="0" indent="-742950">
              <a:spcBef>
                <a:spcPts val="600"/>
              </a:spcBef>
              <a:buClr>
                <a:srgbClr val="94C600"/>
              </a:buClr>
              <a:buSzPct val="76000"/>
              <a:buNone/>
            </a:pPr>
            <a:r>
              <a:rPr lang="ar-SA" sz="31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مليون ____2مليون ____4مليون وهكذا </a:t>
            </a:r>
            <a:endParaRPr lang="ar-SA" sz="31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endParaRPr>
          </a:p>
          <a:p>
            <a:pPr marL="742950" lvl="0" indent="-742950">
              <a:spcBef>
                <a:spcPts val="600"/>
              </a:spcBef>
              <a:buClr>
                <a:srgbClr val="94C600"/>
              </a:buClr>
              <a:buSzPct val="76000"/>
              <a:buNone/>
            </a:pPr>
            <a:endParaRPr lang="en-US" sz="31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endParaRPr>
          </a:p>
          <a:p>
            <a:pPr marL="365760" lvl="0" indent="-274320">
              <a:spcBef>
                <a:spcPts val="600"/>
              </a:spcBef>
              <a:buClr>
                <a:srgbClr val="94C600"/>
              </a:buClr>
              <a:buSzPct val="76000"/>
              <a:buNone/>
            </a:pPr>
            <a:r>
              <a:rPr lang="ar-SA" sz="4000" b="1" cap="all" dirty="0" smtClean="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3)أن </a:t>
            </a:r>
            <a:r>
              <a:rPr lang="ar-SA" sz="40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قدرة الأرض على إنتاج الغذاء محدودة وتخضع لقانون الغلة المتناقصة .</a:t>
            </a:r>
            <a:endParaRPr lang="en-US" sz="4000"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endParaRPr>
          </a:p>
          <a:p>
            <a:pPr marL="365760" lvl="0" indent="-283464">
              <a:spcBef>
                <a:spcPts val="600"/>
              </a:spcBef>
              <a:buClr>
                <a:srgbClr val="3891A7"/>
              </a:buClr>
              <a:buSzPct val="80000"/>
              <a:buFont typeface="Wingdings 2"/>
              <a:buChar char=""/>
            </a:pPr>
            <a:endParaRPr lang="ar-SA" dirty="0">
              <a:solidFill>
                <a:prstClr val="black"/>
              </a:solidFill>
              <a:latin typeface="Gill Sans MT"/>
            </a:endParaRPr>
          </a:p>
          <a:p>
            <a:pPr marL="82296" lvl="0" indent="0">
              <a:spcBef>
                <a:spcPts val="600"/>
              </a:spcBef>
              <a:buClr>
                <a:srgbClr val="3891A7"/>
              </a:buClr>
              <a:buSzPct val="80000"/>
              <a:buNone/>
            </a:pPr>
            <a:endParaRPr lang="ar-SA" dirty="0">
              <a:solidFill>
                <a:prstClr val="black"/>
              </a:solidFill>
              <a:latin typeface="Gill Sans MT"/>
            </a:endParaRPr>
          </a:p>
        </p:txBody>
      </p:sp>
    </p:spTree>
    <p:extLst>
      <p:ext uri="{BB962C8B-B14F-4D97-AF65-F5344CB8AC3E}">
        <p14:creationId xmlns:p14="http://schemas.microsoft.com/office/powerpoint/2010/main" val="1788227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6632"/>
            <a:ext cx="8229600" cy="6009531"/>
          </a:xfrm>
        </p:spPr>
        <p:txBody>
          <a:bodyPr>
            <a:normAutofit fontScale="92500" lnSpcReduction="10000"/>
          </a:bodyPr>
          <a:lstStyle/>
          <a:p>
            <a:pPr marL="365760" lvl="0" indent="-274320">
              <a:spcBef>
                <a:spcPts val="600"/>
              </a:spcBef>
              <a:buClr>
                <a:srgbClr val="94C600"/>
              </a:buClr>
              <a:buSzPct val="76000"/>
              <a:buNone/>
            </a:pPr>
            <a:r>
              <a:rPr lang="ar-SA" b="1" dirty="0" smtClean="0">
                <a:ln/>
                <a:solidFill>
                  <a:srgbClr val="C32D2E"/>
                </a:solidFill>
                <a:latin typeface="Century Gothic"/>
                <a:cs typeface="Tahoma"/>
              </a:rPr>
              <a:t>4) </a:t>
            </a:r>
            <a:r>
              <a:rPr lang="ar-SA" b="1" dirty="0">
                <a:ln/>
                <a:solidFill>
                  <a:srgbClr val="C32D2E"/>
                </a:solidFill>
                <a:latin typeface="Century Gothic"/>
                <a:cs typeface="Tahoma"/>
              </a:rPr>
              <a:t>إن زيادة الإنتاج في المواد الغذائية  تتدرج على نحو حسابي </a:t>
            </a:r>
          </a:p>
          <a:p>
            <a:pPr marL="365760" lvl="0" indent="-274320">
              <a:spcBef>
                <a:spcPts val="600"/>
              </a:spcBef>
              <a:buClr>
                <a:srgbClr val="94C600"/>
              </a:buClr>
              <a:buSzPct val="76000"/>
              <a:buNone/>
            </a:pPr>
            <a:r>
              <a:rPr lang="ar-SA" b="1" dirty="0">
                <a:ln/>
                <a:solidFill>
                  <a:srgbClr val="C32D2E"/>
                </a:solidFill>
                <a:latin typeface="Century Gothic"/>
                <a:cs typeface="Tahoma"/>
              </a:rPr>
              <a:t>1__2__3__4___5</a:t>
            </a:r>
          </a:p>
          <a:p>
            <a:pPr marL="365760" lvl="0" indent="-274320">
              <a:spcBef>
                <a:spcPts val="600"/>
              </a:spcBef>
              <a:buClr>
                <a:srgbClr val="94C600"/>
              </a:buClr>
              <a:buSzPct val="76000"/>
              <a:buNone/>
            </a:pPr>
            <a:r>
              <a:rPr lang="ar-SA" b="1" dirty="0">
                <a:ln/>
                <a:solidFill>
                  <a:srgbClr val="C32D2E"/>
                </a:solidFill>
                <a:latin typeface="Century Gothic"/>
                <a:cs typeface="Tahoma"/>
              </a:rPr>
              <a:t>بمعنى انه لو بدأنا الانتاج بحجم 1 فإنه بعد 25 عام سيصبح بعد الزيادة 2 ثم بعده 3 وهكذا </a:t>
            </a:r>
            <a:endParaRPr lang="ar-SA" b="1" dirty="0" smtClean="0">
              <a:ln/>
              <a:solidFill>
                <a:srgbClr val="C32D2E"/>
              </a:solidFill>
              <a:latin typeface="Century Gothic"/>
              <a:cs typeface="Tahoma"/>
            </a:endParaRPr>
          </a:p>
          <a:p>
            <a:pPr marL="365760" lvl="0" indent="-274320">
              <a:spcBef>
                <a:spcPts val="600"/>
              </a:spcBef>
              <a:buClr>
                <a:srgbClr val="94C600"/>
              </a:buClr>
              <a:buSzPct val="76000"/>
              <a:buNone/>
            </a:pPr>
            <a:r>
              <a:rPr lang="ar-SA"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5)هناك تناسب عكسي بين الزيادة في عدد السكان والزيادة في موارد الغذاء .</a:t>
            </a:r>
          </a:p>
          <a:p>
            <a:pPr marL="365760" lvl="0" indent="-274320">
              <a:spcBef>
                <a:spcPts val="600"/>
              </a:spcBef>
              <a:buClr>
                <a:srgbClr val="94C600"/>
              </a:buClr>
              <a:buSzPct val="76000"/>
              <a:buNone/>
            </a:pPr>
            <a:r>
              <a:rPr lang="ar-SA" b="1" cap="all" dirty="0">
                <a:ln w="9000" cmpd="sng">
                  <a:solidFill>
                    <a:srgbClr val="909465">
                      <a:shade val="50000"/>
                      <a:satMod val="120000"/>
                    </a:srgbClr>
                  </a:solidFill>
                  <a:prstDash val="solid"/>
                </a:ln>
                <a:gradFill>
                  <a:gsLst>
                    <a:gs pos="0">
                      <a:srgbClr val="909465">
                        <a:shade val="20000"/>
                        <a:satMod val="245000"/>
                      </a:srgbClr>
                    </a:gs>
                    <a:gs pos="43000">
                      <a:srgbClr val="909465">
                        <a:satMod val="255000"/>
                      </a:srgbClr>
                    </a:gs>
                    <a:gs pos="48000">
                      <a:srgbClr val="909465">
                        <a:shade val="85000"/>
                        <a:satMod val="255000"/>
                      </a:srgbClr>
                    </a:gs>
                    <a:gs pos="100000">
                      <a:srgbClr val="909465">
                        <a:shade val="20000"/>
                        <a:satMod val="245000"/>
                      </a:srgbClr>
                    </a:gs>
                  </a:gsLst>
                  <a:lin ang="5400000"/>
                </a:gradFill>
                <a:effectLst>
                  <a:reflection blurRad="12700" stA="28000" endPos="45000" dist="1000" dir="5400000" sy="-100000" algn="bl" rotWithShape="0"/>
                </a:effectLst>
                <a:latin typeface="Century Gothic"/>
                <a:cs typeface="Tahoma"/>
              </a:rPr>
              <a:t>فهي تقوم على علاقة بين تتدرج هندسي وتدرج في شكل حسابي </a:t>
            </a:r>
          </a:p>
          <a:p>
            <a:pPr marL="365760" lvl="0" indent="-274320">
              <a:spcBef>
                <a:spcPts val="600"/>
              </a:spcBef>
              <a:buClr>
                <a:srgbClr val="94C600"/>
              </a:buClr>
              <a:buSzPct val="76000"/>
              <a:buNone/>
            </a:pPr>
            <a:r>
              <a:rPr lang="ar-SA" sz="31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معنى ذلك بعد7 أجيال ستكون نسبة الغذاء للسكان هي  128:8</a:t>
            </a:r>
          </a:p>
          <a:p>
            <a:pPr marL="548640" lvl="0" indent="-457200">
              <a:spcBef>
                <a:spcPts val="600"/>
              </a:spcBef>
              <a:buClr>
                <a:srgbClr val="94C600"/>
              </a:buClr>
              <a:buSzPct val="76000"/>
              <a:buFont typeface="Wingdings" pitchFamily="2" charset="2"/>
              <a:buChar char="ü"/>
            </a:pPr>
            <a:r>
              <a:rPr lang="ar-SA" sz="3100" b="1" dirty="0">
                <a:ln w="10541" cmpd="sng">
                  <a:solidFill>
                    <a:srgbClr val="94C600">
                      <a:shade val="88000"/>
                      <a:satMod val="110000"/>
                    </a:srgbClr>
                  </a:solidFill>
                  <a:prstDash val="solid"/>
                </a:ln>
                <a:gradFill>
                  <a:gsLst>
                    <a:gs pos="0">
                      <a:srgbClr val="94C600">
                        <a:tint val="40000"/>
                        <a:satMod val="250000"/>
                      </a:srgbClr>
                    </a:gs>
                    <a:gs pos="9000">
                      <a:srgbClr val="94C600">
                        <a:tint val="52000"/>
                        <a:satMod val="300000"/>
                      </a:srgbClr>
                    </a:gs>
                    <a:gs pos="50000">
                      <a:srgbClr val="94C600">
                        <a:shade val="20000"/>
                        <a:satMod val="300000"/>
                      </a:srgbClr>
                    </a:gs>
                    <a:gs pos="79000">
                      <a:srgbClr val="94C600">
                        <a:tint val="52000"/>
                        <a:satMod val="300000"/>
                      </a:srgbClr>
                    </a:gs>
                    <a:gs pos="100000">
                      <a:srgbClr val="94C600">
                        <a:tint val="40000"/>
                        <a:satMod val="250000"/>
                      </a:srgbClr>
                    </a:gs>
                  </a:gsLst>
                  <a:lin ang="5400000"/>
                </a:gradFill>
                <a:latin typeface="Century Gothic"/>
                <a:cs typeface="Tahoma"/>
              </a:rPr>
              <a:t>وهي نسبة تنطوي على شقاء السكان </a:t>
            </a:r>
          </a:p>
          <a:p>
            <a:pPr marL="365760" lvl="0" indent="-283464">
              <a:spcBef>
                <a:spcPts val="600"/>
              </a:spcBef>
              <a:buClr>
                <a:srgbClr val="3891A7"/>
              </a:buClr>
              <a:buSzPct val="80000"/>
              <a:buFont typeface="Wingdings 2"/>
              <a:buChar char=""/>
            </a:pPr>
            <a:endParaRPr lang="ar-SA" dirty="0">
              <a:solidFill>
                <a:prstClr val="black"/>
              </a:solidFill>
              <a:latin typeface="Gill Sans MT"/>
            </a:endParaRPr>
          </a:p>
          <a:p>
            <a:pPr marL="365760" lvl="0" indent="-274320">
              <a:spcBef>
                <a:spcPts val="600"/>
              </a:spcBef>
              <a:buClr>
                <a:srgbClr val="94C600"/>
              </a:buClr>
              <a:buSzPct val="76000"/>
              <a:buNone/>
            </a:pPr>
            <a:endParaRPr lang="ar-SA" b="1" dirty="0">
              <a:ln/>
              <a:solidFill>
                <a:srgbClr val="C32D2E"/>
              </a:solidFill>
              <a:latin typeface="Century Gothic"/>
              <a:cs typeface="Tahoma"/>
            </a:endParaRPr>
          </a:p>
          <a:p>
            <a:pPr marL="365760" lvl="0" indent="-283464">
              <a:spcBef>
                <a:spcPts val="600"/>
              </a:spcBef>
              <a:buClr>
                <a:srgbClr val="3891A7"/>
              </a:buClr>
              <a:buSzPct val="80000"/>
              <a:buFont typeface="Wingdings 2"/>
              <a:buChar char=""/>
            </a:pPr>
            <a:endParaRPr lang="ar-SA" b="1" dirty="0">
              <a:ln/>
              <a:solidFill>
                <a:srgbClr val="C32D2E"/>
              </a:solidFill>
              <a:latin typeface="Gill Sans MT"/>
            </a:endParaRPr>
          </a:p>
        </p:txBody>
      </p:sp>
    </p:spTree>
    <p:extLst>
      <p:ext uri="{BB962C8B-B14F-4D97-AF65-F5344CB8AC3E}">
        <p14:creationId xmlns:p14="http://schemas.microsoft.com/office/powerpoint/2010/main" val="33468089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marL="0" lvl="0" indent="0">
              <a:buClr>
                <a:prstClr val="black">
                  <a:lumMod val="50000"/>
                  <a:lumOff val="50000"/>
                </a:prstClr>
              </a:buClr>
              <a:buNone/>
            </a:pPr>
            <a: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س / يجتهد </a:t>
            </a:r>
            <a:r>
              <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علماء السكان في </a:t>
            </a:r>
            <a: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اقتراح </a:t>
            </a:r>
            <a:r>
              <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التوصيات العلمية في صورة إجراءات يتخذها المجتمع </a:t>
            </a:r>
            <a: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.هذا </a:t>
            </a:r>
            <a:r>
              <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العمل يعرف بالسياسات السكانية </a:t>
            </a:r>
            <a: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pPr marL="0" lvl="0" indent="0">
              <a:buClr>
                <a:prstClr val="black">
                  <a:lumMod val="50000"/>
                  <a:lumOff val="50000"/>
                </a:prstClr>
              </a:buClr>
              <a:buNone/>
            </a:pPr>
            <a:r>
              <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عرف السياسات السكانية وتحدث عن اشكالها القديمة ؟</a:t>
            </a:r>
            <a:endPar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251343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85000" lnSpcReduction="20000"/>
          </a:bodyPr>
          <a:lstStyle/>
          <a:p>
            <a:pPr marL="182880" lvl="0" indent="-182880">
              <a:buClr>
                <a:prstClr val="black">
                  <a:lumMod val="50000"/>
                  <a:lumOff val="50000"/>
                </a:prstClr>
              </a:buClr>
              <a:buFont typeface="Wingdings" pitchFamily="2" charset="2"/>
              <a:buChar char="§"/>
            </a:pP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البعض يرى أن سياسات ضبط وتوجيه السكان هي معالجة الموقف السكاني الموجود في شعب من الشعوب .</a:t>
            </a:r>
          </a:p>
          <a:p>
            <a:pPr marL="182880" lvl="0" indent="-182880">
              <a:buClr>
                <a:prstClr val="black">
                  <a:lumMod val="50000"/>
                  <a:lumOff val="50000"/>
                </a:prstClr>
              </a:buClr>
              <a:buFont typeface="Wingdings" pitchFamily="2" charset="2"/>
              <a:buChar char="§"/>
            </a:pP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وذلك يستدعي تفسير :</a:t>
            </a:r>
          </a:p>
          <a:p>
            <a:pPr marL="182880" lvl="0" indent="-182880">
              <a:buClr>
                <a:prstClr val="black">
                  <a:lumMod val="50000"/>
                  <a:lumOff val="50000"/>
                </a:prstClr>
              </a:buClr>
              <a:buFont typeface="Wingdings" pitchFamily="2" charset="2"/>
              <a:buChar char="§"/>
            </a:pP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مفهوم المعالجة .</a:t>
            </a:r>
          </a:p>
          <a:p>
            <a:pPr marL="182880" lvl="0" indent="-182880">
              <a:buClr>
                <a:prstClr val="black">
                  <a:lumMod val="50000"/>
                  <a:lumOff val="50000"/>
                </a:prstClr>
              </a:buClr>
              <a:buFont typeface="Wingdings" pitchFamily="2" charset="2"/>
              <a:buChar char="§"/>
            </a:pP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ومفهوم الموقف السكاني </a:t>
            </a: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a:p>
            <a:pPr marL="182880" lvl="0" indent="-182880">
              <a:buClr>
                <a:prstClr val="black">
                  <a:lumMod val="50000"/>
                  <a:lumOff val="50000"/>
                </a:prstClr>
              </a:buClr>
              <a:buFont typeface="Wingdings" pitchFamily="2" charset="2"/>
              <a:buChar char="§"/>
            </a:pP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البعض يرى أنها عملية تكريس ذكاء الإنسان وقدراته من أجل تنظيم حياته ليعيش ويحقق حياة أفضل .</a:t>
            </a:r>
          </a:p>
          <a:p>
            <a:pPr marL="182880" lvl="0" indent="-182880">
              <a:buClr>
                <a:prstClr val="black">
                  <a:lumMod val="50000"/>
                  <a:lumOff val="50000"/>
                </a:prstClr>
              </a:buClr>
              <a:buFont typeface="Wingdings" pitchFamily="2" charset="2"/>
              <a:buChar char="§"/>
            </a:pP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وهذا يستدعي تفسير كيفية  تنظيم  حياة الإنسان .</a:t>
            </a:r>
            <a:endPar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marL="182880" lvl="0" indent="-182880">
              <a:buClr>
                <a:prstClr val="black">
                  <a:lumMod val="50000"/>
                  <a:lumOff val="50000"/>
                </a:prstClr>
              </a:buClr>
              <a:buFont typeface="Wingdings" pitchFamily="2" charset="2"/>
              <a:buChar char="§"/>
            </a:pPr>
            <a:endPar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32002756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70000" lnSpcReduction="20000"/>
            <a:scene3d>
              <a:camera prst="orthographicFront"/>
              <a:lightRig rig="flat" dir="tl">
                <a:rot lat="0" lon="0" rev="6600000"/>
              </a:lightRig>
            </a:scene3d>
            <a:sp3d extrusionH="25400" contourW="8890">
              <a:bevelT w="38100" h="31750"/>
              <a:contourClr>
                <a:schemeClr val="accent2">
                  <a:shade val="75000"/>
                </a:schemeClr>
              </a:contourClr>
            </a:sp3d>
          </a:bodyPr>
          <a:lstStyle/>
          <a:p>
            <a:pPr marL="182880" lvl="0" indent="-182880">
              <a:buClr>
                <a:prstClr val="black">
                  <a:lumMod val="50000"/>
                  <a:lumOff val="50000"/>
                </a:prstClr>
              </a:buClr>
              <a:buFont typeface="Wingdings" pitchFamily="2" charset="2"/>
              <a:buChar char="§"/>
            </a:pPr>
            <a:r>
              <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لكن بصورة واضحة يمكن أن تقول :</a:t>
            </a:r>
          </a:p>
          <a:p>
            <a:pPr marL="182880" lvl="0" indent="-182880">
              <a:buClr>
                <a:prstClr val="black">
                  <a:lumMod val="50000"/>
                  <a:lumOff val="50000"/>
                </a:prstClr>
              </a:buClr>
              <a:buNone/>
            </a:pPr>
            <a:r>
              <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أن سياسات ضبط وتوجيه الظاهرة السكانية هي العملية التي يحاول بها المجتمع والإنسان المحافظة على التوازن بين حجم السكان في شعب من الشعوب وبين وسائل العيش المتاحة في هذا المجتمع </a:t>
            </a:r>
            <a: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pPr marL="182880" lvl="0" indent="-182880">
              <a:buClr>
                <a:prstClr val="black">
                  <a:lumMod val="50000"/>
                  <a:lumOff val="50000"/>
                </a:prstClr>
              </a:buClr>
              <a:buFont typeface="Wingdings" pitchFamily="2" charset="2"/>
              <a:buChar char="§"/>
            </a:pPr>
            <a:r>
              <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بحيث إذا </a:t>
            </a:r>
            <a: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اختل </a:t>
            </a:r>
            <a:r>
              <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التوازن بين حجم السكان وما يتوفر في هذا المجتمع من موارد لوسائل العيش.</a:t>
            </a:r>
          </a:p>
          <a:p>
            <a:pPr marL="182880" lvl="0" indent="-182880">
              <a:buClr>
                <a:prstClr val="black">
                  <a:lumMod val="50000"/>
                  <a:lumOff val="50000"/>
                </a:prstClr>
              </a:buClr>
              <a:buFont typeface="Wingdings" pitchFamily="2" charset="2"/>
              <a:buChar char="ü"/>
            </a:pPr>
            <a:r>
              <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تستطيع الدولة أن تتدخل لتعيد التوازن بين العاملين .</a:t>
            </a:r>
          </a:p>
          <a:p>
            <a:pPr marL="182880" lvl="0" indent="-182880">
              <a:buClr>
                <a:prstClr val="black">
                  <a:lumMod val="50000"/>
                  <a:lumOff val="50000"/>
                </a:prstClr>
              </a:buClr>
              <a:buNone/>
            </a:pPr>
            <a:r>
              <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182880" lvl="0" indent="-182880">
              <a:buClr>
                <a:prstClr val="black">
                  <a:lumMod val="50000"/>
                  <a:lumOff val="50000"/>
                </a:prstClr>
              </a:buClr>
              <a:buNone/>
            </a:pPr>
            <a:endPar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0198570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85000" lnSpcReduction="20000"/>
          </a:bodyPr>
          <a:lstStyle/>
          <a:p>
            <a:pPr marL="182880" lvl="0" indent="-182880">
              <a:buClr>
                <a:prstClr val="black">
                  <a:lumMod val="50000"/>
                  <a:lumOff val="50000"/>
                </a:prstClr>
              </a:buClr>
              <a:buFont typeface="Wingdings" pitchFamily="2" charset="2"/>
              <a:buChar char="§"/>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وذلك عن طريق :</a:t>
            </a:r>
          </a:p>
          <a:p>
            <a:pPr marL="742950" lvl="0" indent="-742950">
              <a:buClr>
                <a:prstClr val="black">
                  <a:lumMod val="50000"/>
                  <a:lumOff val="50000"/>
                </a:prstClr>
              </a:buClr>
              <a:buFont typeface="Wingdings" pitchFamily="2" charset="2"/>
              <a:buChar char="q"/>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القوانين والتشريعات والإجراءات الكفيلة بالحد من الزيادة السكانية </a:t>
            </a:r>
          </a:p>
          <a:p>
            <a:pPr marL="742950" lvl="0" indent="-742950">
              <a:buClr>
                <a:prstClr val="black">
                  <a:lumMod val="50000"/>
                  <a:lumOff val="50000"/>
                </a:prstClr>
              </a:buClr>
              <a:buFont typeface="Wingdings" pitchFamily="2" charset="2"/>
              <a:buChar char="Ø"/>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تدخل  المجتمع قد يكون بالتأثير على الجانبين :-</a:t>
            </a:r>
          </a:p>
          <a:p>
            <a:pPr marL="742950" lvl="0" indent="-742950">
              <a:buClr>
                <a:prstClr val="black">
                  <a:lumMod val="50000"/>
                  <a:lumOff val="50000"/>
                </a:prstClr>
              </a:buClr>
              <a:buFontTx/>
              <a:buChar char="-"/>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جانب الزيادة السكانية .</a:t>
            </a:r>
          </a:p>
          <a:p>
            <a:pPr marL="742950" lvl="0" indent="-742950">
              <a:buClr>
                <a:prstClr val="black">
                  <a:lumMod val="50000"/>
                  <a:lumOff val="50000"/>
                </a:prstClr>
              </a:buClr>
              <a:buFontTx/>
              <a:buChar char="-"/>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جانب نقص وسائل العيش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pPr marL="182880" lvl="0" indent="-182880">
              <a:buClr>
                <a:prstClr val="black">
                  <a:lumMod val="50000"/>
                  <a:lumOff val="50000"/>
                </a:prstClr>
              </a:buClr>
              <a:buFont typeface="Wingdings" pitchFamily="2" charset="2"/>
              <a:buChar char="§"/>
            </a:pPr>
            <a:r>
              <a:rPr lang="ar-SA"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يتدخل المجتمع في جانب وسائل العيش عن طريق تحسين الظروف التي من شأنها أن تزيد من هذه الوسائل عن طريق برامج التنمية في مجالات الزراعة والصناعة </a:t>
            </a:r>
            <a:endPar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742950" lvl="0" indent="-742950">
              <a:buClr>
                <a:prstClr val="black">
                  <a:lumMod val="50000"/>
                  <a:lumOff val="50000"/>
                </a:prstClr>
              </a:buClr>
              <a:buFontTx/>
              <a:buChar char="-"/>
            </a:pPr>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42177337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fontScale="92500" lnSpcReduction="20000"/>
          </a:bodyPr>
          <a:lstStyle/>
          <a:p>
            <a:pPr marL="182880" lvl="0" indent="-182880">
              <a:buClr>
                <a:prstClr val="black">
                  <a:lumMod val="50000"/>
                  <a:lumOff val="50000"/>
                </a:prstClr>
              </a:buClr>
              <a:buFont typeface="Wingdings" pitchFamily="2" charset="2"/>
              <a:buChar char="§"/>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أكدت الإيكولوجيا (علم البيئة) أن الإنسان ظل يتدخل ليحاول تغيير ظروف مجتمعه وإدخال التطورات وإيجاد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الاكتشافات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والقيام بالثورات التي من شأنها أن تزيد معدل نمو وسائل العيش </a:t>
            </a:r>
          </a:p>
          <a:p>
            <a:pPr marL="182880" lvl="0" indent="-182880">
              <a:buClr>
                <a:prstClr val="black">
                  <a:lumMod val="50000"/>
                  <a:lumOff val="50000"/>
                </a:prstClr>
              </a:buClr>
              <a:buFont typeface="Wingdings" pitchFamily="2" charset="2"/>
              <a:buChar char="§"/>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كما أكدت الدراسات أن محاولات تدخل الإنسان والتحكم في عدد السكان كانت قديمة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ar-SA"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ومنها أساليب :</a:t>
            </a:r>
          </a:p>
          <a:p>
            <a:pPr marL="182880" lvl="0" indent="-182880">
              <a:buClr>
                <a:prstClr val="black">
                  <a:lumMod val="50000"/>
                  <a:lumOff val="50000"/>
                </a:prstClr>
              </a:buClr>
              <a:buFont typeface="Wingdings" pitchFamily="2" charset="2"/>
              <a:buChar char="§"/>
            </a:pPr>
            <a:r>
              <a:rPr lang="ar-SA"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وأد الأطفال .</a:t>
            </a:r>
          </a:p>
          <a:p>
            <a:pPr marL="182880" lvl="0" indent="-182880">
              <a:buClr>
                <a:prstClr val="black">
                  <a:lumMod val="50000"/>
                  <a:lumOff val="50000"/>
                </a:prstClr>
              </a:buClr>
              <a:buFont typeface="Wingdings" pitchFamily="2" charset="2"/>
              <a:buChar char="§"/>
            </a:pPr>
            <a:r>
              <a:rPr lang="ar-SA"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قتل المسنين والشيوخ.</a:t>
            </a:r>
          </a:p>
          <a:p>
            <a:pPr marL="182880" lvl="0" indent="-182880">
              <a:buClr>
                <a:prstClr val="black">
                  <a:lumMod val="50000"/>
                  <a:lumOff val="50000"/>
                </a:prstClr>
              </a:buClr>
              <a:buFont typeface="Wingdings" pitchFamily="2" charset="2"/>
              <a:buChar char="§"/>
            </a:pPr>
            <a:r>
              <a:rPr lang="ar-SA"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قتل المرضى .</a:t>
            </a:r>
          </a:p>
          <a:p>
            <a:pPr marL="182880" lvl="0" indent="-182880">
              <a:buClr>
                <a:prstClr val="black">
                  <a:lumMod val="50000"/>
                  <a:lumOff val="50000"/>
                </a:prstClr>
              </a:buClr>
              <a:buFont typeface="Wingdings" pitchFamily="2" charset="2"/>
              <a:buChar char="Ø"/>
            </a:pPr>
            <a:r>
              <a:rPr lang="ar-SA"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بحجة عدم مشاركتهم في الإنتاج </a:t>
            </a:r>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الاقتصادي </a:t>
            </a:r>
            <a:r>
              <a:rPr lang="ar-SA"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182880" lvl="0" indent="-182880">
              <a:buClr>
                <a:prstClr val="black">
                  <a:lumMod val="50000"/>
                  <a:lumOff val="50000"/>
                </a:prstClr>
              </a:buClr>
              <a:buFont typeface="Wingdings" pitchFamily="2" charset="2"/>
              <a:buChar char="§"/>
            </a:pPr>
            <a:r>
              <a:rPr lang="ar-SA"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وكانت معروفة بين اليونان والرومان.</a:t>
            </a:r>
          </a:p>
          <a:p>
            <a:pPr marL="182880" lvl="0" indent="-182880">
              <a:buClr>
                <a:prstClr val="black">
                  <a:lumMod val="50000"/>
                  <a:lumOff val="50000"/>
                </a:prstClr>
              </a:buClr>
              <a:buFont typeface="Wingdings" pitchFamily="2" charset="2"/>
              <a:buChar char="§"/>
            </a:pPr>
            <a:endPar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182880" lvl="0" indent="-182880">
              <a:buClr>
                <a:prstClr val="black">
                  <a:lumMod val="50000"/>
                  <a:lumOff val="50000"/>
                </a:prstClr>
              </a:buClr>
              <a:buFont typeface="Wingdings" pitchFamily="2" charset="2"/>
              <a:buChar char="§"/>
            </a:pPr>
            <a:endParaRPr lang="en-US" b="1" dirty="0">
              <a:ln w="12700">
                <a:solidFill>
                  <a:srgbClr val="5B6973">
                    <a:satMod val="155000"/>
                  </a:srgbClr>
                </a:solidFill>
                <a:prstDash val="solid"/>
              </a:ln>
              <a:solidFill>
                <a:srgbClr val="E7ECED">
                  <a:tint val="85000"/>
                  <a:satMod val="155000"/>
                </a:srgbClr>
              </a:solidFill>
              <a:effectLst>
                <a:outerShdw blurRad="41275" dist="20320" dir="1800000" algn="tl" rotWithShape="0">
                  <a:srgbClr val="000000">
                    <a:alpha val="40000"/>
                  </a:srgbClr>
                </a:outerShdw>
              </a:effectLst>
            </a:endParaRPr>
          </a:p>
          <a:p>
            <a:endParaRPr lang="ar-SA" dirty="0"/>
          </a:p>
        </p:txBody>
      </p:sp>
    </p:spTree>
    <p:extLst>
      <p:ext uri="{BB962C8B-B14F-4D97-AF65-F5344CB8AC3E}">
        <p14:creationId xmlns:p14="http://schemas.microsoft.com/office/powerpoint/2010/main" val="21792829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182880" lvl="0" indent="-182880">
              <a:buClr>
                <a:prstClr val="black">
                  <a:lumMod val="50000"/>
                  <a:lumOff val="50000"/>
                </a:prstClr>
              </a:buClr>
              <a:buFont typeface="Wingdings" pitchFamily="2" charset="2"/>
              <a:buChar char="q"/>
            </a:pPr>
            <a:r>
              <a:rPr lang="ar-SA" sz="4000" b="1" cap="all" dirty="0">
                <a:ln w="9000" cmpd="sng">
                  <a:solidFill>
                    <a:srgbClr val="B77BB4">
                      <a:shade val="50000"/>
                      <a:satMod val="120000"/>
                    </a:srgbClr>
                  </a:solidFill>
                  <a:prstDash val="solid"/>
                </a:ln>
                <a:gradFill>
                  <a:gsLst>
                    <a:gs pos="0">
                      <a:srgbClr val="B77BB4">
                        <a:shade val="20000"/>
                        <a:satMod val="245000"/>
                      </a:srgbClr>
                    </a:gs>
                    <a:gs pos="43000">
                      <a:srgbClr val="B77BB4">
                        <a:satMod val="255000"/>
                      </a:srgbClr>
                    </a:gs>
                    <a:gs pos="48000">
                      <a:srgbClr val="B77BB4">
                        <a:shade val="85000"/>
                        <a:satMod val="255000"/>
                      </a:srgbClr>
                    </a:gs>
                    <a:gs pos="100000">
                      <a:srgbClr val="B77BB4">
                        <a:shade val="20000"/>
                        <a:satMod val="245000"/>
                      </a:srgbClr>
                    </a:gs>
                  </a:gsLst>
                  <a:lin ang="5400000"/>
                </a:gradFill>
                <a:effectLst>
                  <a:reflection blurRad="12700" stA="28000" endPos="45000" dist="1000" dir="5400000" sy="-100000" algn="bl" rotWithShape="0"/>
                </a:effectLst>
              </a:rPr>
              <a:t>تحول الانسان </a:t>
            </a:r>
            <a:r>
              <a:rPr lang="ar-SA" sz="4000" b="1" cap="all" dirty="0" smtClean="0">
                <a:ln w="9000" cmpd="sng">
                  <a:solidFill>
                    <a:srgbClr val="B77BB4">
                      <a:shade val="50000"/>
                      <a:satMod val="120000"/>
                    </a:srgbClr>
                  </a:solidFill>
                  <a:prstDash val="solid"/>
                </a:ln>
                <a:gradFill>
                  <a:gsLst>
                    <a:gs pos="0">
                      <a:srgbClr val="B77BB4">
                        <a:shade val="20000"/>
                        <a:satMod val="245000"/>
                      </a:srgbClr>
                    </a:gs>
                    <a:gs pos="43000">
                      <a:srgbClr val="B77BB4">
                        <a:satMod val="255000"/>
                      </a:srgbClr>
                    </a:gs>
                    <a:gs pos="48000">
                      <a:srgbClr val="B77BB4">
                        <a:shade val="85000"/>
                        <a:satMod val="255000"/>
                      </a:srgbClr>
                    </a:gs>
                    <a:gs pos="100000">
                      <a:srgbClr val="B77BB4">
                        <a:shade val="20000"/>
                        <a:satMod val="245000"/>
                      </a:srgbClr>
                    </a:gs>
                  </a:gsLst>
                  <a:lin ang="5400000"/>
                </a:gradFill>
                <a:effectLst>
                  <a:reflection blurRad="12700" stA="28000" endPos="45000" dist="1000" dir="5400000" sy="-100000" algn="bl" rotWithShape="0"/>
                </a:effectLst>
              </a:rPr>
              <a:t>حديثاً للإجهاض </a:t>
            </a:r>
            <a:r>
              <a:rPr lang="ar-SA" sz="4000" b="1" cap="all" dirty="0">
                <a:ln w="9000" cmpd="sng">
                  <a:solidFill>
                    <a:srgbClr val="B77BB4">
                      <a:shade val="50000"/>
                      <a:satMod val="120000"/>
                    </a:srgbClr>
                  </a:solidFill>
                  <a:prstDash val="solid"/>
                </a:ln>
                <a:gradFill>
                  <a:gsLst>
                    <a:gs pos="0">
                      <a:srgbClr val="B77BB4">
                        <a:shade val="20000"/>
                        <a:satMod val="245000"/>
                      </a:srgbClr>
                    </a:gs>
                    <a:gs pos="43000">
                      <a:srgbClr val="B77BB4">
                        <a:satMod val="255000"/>
                      </a:srgbClr>
                    </a:gs>
                    <a:gs pos="48000">
                      <a:srgbClr val="B77BB4">
                        <a:shade val="85000"/>
                        <a:satMod val="255000"/>
                      </a:srgbClr>
                    </a:gs>
                    <a:gs pos="100000">
                      <a:srgbClr val="B77BB4">
                        <a:shade val="20000"/>
                        <a:satMod val="245000"/>
                      </a:srgbClr>
                    </a:gs>
                  </a:gsLst>
                  <a:lin ang="5400000"/>
                </a:gradFill>
                <a:effectLst>
                  <a:reflection blurRad="12700" stA="28000" endPos="45000" dist="1000" dir="5400000" sy="-100000" algn="bl" rotWithShape="0"/>
                </a:effectLst>
              </a:rPr>
              <a:t>كوسيلة لتقليل عدد السكان .</a:t>
            </a:r>
          </a:p>
          <a:p>
            <a:pPr marL="182880" lvl="0" indent="-182880">
              <a:buClr>
                <a:prstClr val="black">
                  <a:lumMod val="50000"/>
                  <a:lumOff val="50000"/>
                </a:prstClr>
              </a:buClr>
              <a:buFont typeface="Wingdings" pitchFamily="2" charset="2"/>
              <a:buChar char="q"/>
            </a:pPr>
            <a:r>
              <a:rPr lang="ar-SA" sz="4000" b="1" dirty="0">
                <a:ln w="1905"/>
                <a:gradFill>
                  <a:gsLst>
                    <a:gs pos="0">
                      <a:srgbClr val="A98D63">
                        <a:shade val="20000"/>
                        <a:satMod val="200000"/>
                      </a:srgbClr>
                    </a:gs>
                    <a:gs pos="78000">
                      <a:srgbClr val="A98D63">
                        <a:tint val="90000"/>
                        <a:shade val="89000"/>
                        <a:satMod val="220000"/>
                      </a:srgbClr>
                    </a:gs>
                    <a:gs pos="100000">
                      <a:srgbClr val="A98D63">
                        <a:tint val="12000"/>
                        <a:satMod val="255000"/>
                      </a:srgbClr>
                    </a:gs>
                  </a:gsLst>
                  <a:lin ang="5400000"/>
                </a:gradFill>
                <a:effectLst>
                  <a:innerShdw blurRad="69850" dist="43180" dir="5400000">
                    <a:srgbClr val="000000">
                      <a:alpha val="65000"/>
                    </a:srgbClr>
                  </a:innerShdw>
                </a:effectLst>
              </a:rPr>
              <a:t>ثم ابتكرت وسائل منع وتنظيم النسل وفقاً للقانون للتحكم في عدد السكان . </a:t>
            </a:r>
            <a:endParaRPr lang="en-US" sz="4000" b="1" dirty="0">
              <a:ln w="1905"/>
              <a:gradFill>
                <a:gsLst>
                  <a:gs pos="0">
                    <a:srgbClr val="A98D63">
                      <a:shade val="20000"/>
                      <a:satMod val="200000"/>
                    </a:srgbClr>
                  </a:gs>
                  <a:gs pos="78000">
                    <a:srgbClr val="A98D63">
                      <a:tint val="90000"/>
                      <a:shade val="89000"/>
                      <a:satMod val="220000"/>
                    </a:srgbClr>
                  </a:gs>
                  <a:gs pos="100000">
                    <a:srgbClr val="A98D63">
                      <a:tint val="12000"/>
                      <a:satMod val="255000"/>
                    </a:srgb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2279602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طلابي لا يعني وجود هذه المحاضرة الاعتماد عليها  وتجاهل بقية المحاضرات </a:t>
            </a:r>
          </a:p>
          <a:p>
            <a:r>
              <a:rPr lang="ar-SA"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من المهم مراجعة كل المادة </a:t>
            </a:r>
          </a:p>
          <a:p>
            <a:r>
              <a:rPr lang="ar-SA"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مع الامنيات لكم بالتوفيق </a:t>
            </a:r>
          </a:p>
          <a:p>
            <a:r>
              <a:rPr lang="ar-SA" sz="4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ar-SA"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د . حنان مكاوي</a:t>
            </a:r>
            <a:endParaRPr lang="ar-SA" sz="4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41633803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236</TotalTime>
  <Words>3491</Words>
  <Application>Microsoft Office PowerPoint</Application>
  <PresentationFormat>عرض على الشاشة (3:4)‏</PresentationFormat>
  <Paragraphs>324</Paragraphs>
  <Slides>78</Slides>
  <Notes>0</Notes>
  <HiddenSlides>0</HiddenSlides>
  <MMClips>0</MMClips>
  <ScaleCrop>false</ScaleCrop>
  <HeadingPairs>
    <vt:vector size="4" baseType="variant">
      <vt:variant>
        <vt:lpstr>نسق</vt:lpstr>
      </vt:variant>
      <vt:variant>
        <vt:i4>1</vt:i4>
      </vt:variant>
      <vt:variant>
        <vt:lpstr>عناوين الشرائح</vt:lpstr>
      </vt:variant>
      <vt:variant>
        <vt:i4>78</vt:i4>
      </vt:variant>
    </vt:vector>
  </HeadingPairs>
  <TitlesOfParts>
    <vt:vector size="79" baseType="lpstr">
      <vt:lpstr>Module</vt:lpstr>
      <vt:lpstr>علم اجتماع السكان  المحاضرة الخامسة عشر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علم اجتماع السكان  المحاضرة الخامسة عشر</dc:title>
  <dc:creator>Hanan ahmed makawi suliman</dc:creator>
  <cp:lastModifiedBy>user</cp:lastModifiedBy>
  <cp:revision>34</cp:revision>
  <dcterms:created xsi:type="dcterms:W3CDTF">2015-12-04T18:09:56Z</dcterms:created>
  <dcterms:modified xsi:type="dcterms:W3CDTF">2015-12-13T20:59:51Z</dcterms:modified>
</cp:coreProperties>
</file>