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8"/>
  </p:notesMasterIdLst>
  <p:sldIdLst>
    <p:sldId id="256" r:id="rId2"/>
    <p:sldId id="258" r:id="rId3"/>
    <p:sldId id="257"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299" r:id="rId44"/>
    <p:sldId id="301" r:id="rId45"/>
    <p:sldId id="259" r:id="rId46"/>
    <p:sldId id="260" r:id="rId4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9E56661-336F-4A1B-BEBC-784A893E33D3}" type="datetimeFigureOut">
              <a:rPr lang="ar-SA" smtClean="0"/>
              <a:t>22/02/1437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4CF23A1-5462-470C-806F-1EB92746ABD6}" type="slidenum">
              <a:rPr lang="ar-SA" smtClean="0"/>
              <a:t>‹#›</a:t>
            </a:fld>
            <a:endParaRPr lang="ar-SA"/>
          </a:p>
        </p:txBody>
      </p:sp>
    </p:spTree>
    <p:extLst>
      <p:ext uri="{BB962C8B-B14F-4D97-AF65-F5344CB8AC3E}">
        <p14:creationId xmlns:p14="http://schemas.microsoft.com/office/powerpoint/2010/main" val="395627322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B667B6AA-5F1E-467D-A9EA-21B7BF5292DC}" type="slidenum">
              <a:rPr lang="ar-SA" smtClean="0"/>
              <a:t>21</a:t>
            </a:fld>
            <a:endParaRPr lang="ar-SA"/>
          </a:p>
        </p:txBody>
      </p:sp>
    </p:spTree>
    <p:extLst>
      <p:ext uri="{BB962C8B-B14F-4D97-AF65-F5344CB8AC3E}">
        <p14:creationId xmlns:p14="http://schemas.microsoft.com/office/powerpoint/2010/main" val="13198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2CBE1E3-182E-455A-8C64-AFC200FB1DE0}"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3792488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2CBE1E3-182E-455A-8C64-AFC200FB1DE0}"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3854083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2CBE1E3-182E-455A-8C64-AFC200FB1DE0}"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4010180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2CBE1E3-182E-455A-8C64-AFC200FB1DE0}" type="datetimeFigureOut">
              <a:rPr lang="ar-SA" smtClean="0"/>
              <a:t>22/02/1437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4008767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2CBE1E3-182E-455A-8C64-AFC200FB1DE0}" type="datetimeFigureOut">
              <a:rPr lang="ar-SA" smtClean="0"/>
              <a:t>22/02/1437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161345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2CBE1E3-182E-455A-8C64-AFC200FB1DE0}" type="datetimeFigureOut">
              <a:rPr lang="ar-SA" smtClean="0"/>
              <a:t>22/02/1437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2836037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2CBE1E3-182E-455A-8C64-AFC200FB1DE0}" type="datetimeFigureOut">
              <a:rPr lang="ar-SA" smtClean="0"/>
              <a:t>22/02/1437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2059060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2CBE1E3-182E-455A-8C64-AFC200FB1DE0}" type="datetimeFigureOut">
              <a:rPr lang="ar-SA" smtClean="0"/>
              <a:t>22/02/1437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1934263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2CBE1E3-182E-455A-8C64-AFC200FB1DE0}" type="datetimeFigureOut">
              <a:rPr lang="ar-SA" smtClean="0"/>
              <a:t>22/02/1437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2858609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2CBE1E3-182E-455A-8C64-AFC200FB1DE0}"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2647649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2CBE1E3-182E-455A-8C64-AFC200FB1DE0}"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2B731D-F3DA-4BFA-A114-AE6E6299939C}" type="slidenum">
              <a:rPr lang="ar-SA" smtClean="0"/>
              <a:t>‹#›</a:t>
            </a:fld>
            <a:endParaRPr lang="ar-SA"/>
          </a:p>
        </p:txBody>
      </p:sp>
    </p:spTree>
    <p:extLst>
      <p:ext uri="{BB962C8B-B14F-4D97-AF65-F5344CB8AC3E}">
        <p14:creationId xmlns:p14="http://schemas.microsoft.com/office/powerpoint/2010/main" val="1028589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2CBE1E3-182E-455A-8C64-AFC200FB1DE0}" type="datetimeFigureOut">
              <a:rPr lang="ar-SA" smtClean="0"/>
              <a:t>22/02/1437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2B731D-F3DA-4BFA-A114-AE6E6299939C}" type="slidenum">
              <a:rPr lang="ar-SA" smtClean="0"/>
              <a:t>‹#›</a:t>
            </a:fld>
            <a:endParaRPr lang="ar-SA"/>
          </a:p>
        </p:txBody>
      </p:sp>
    </p:spTree>
    <p:extLst>
      <p:ext uri="{BB962C8B-B14F-4D97-AF65-F5344CB8AC3E}">
        <p14:creationId xmlns:p14="http://schemas.microsoft.com/office/powerpoint/2010/main" val="1309894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260648"/>
            <a:ext cx="8424936" cy="6399237"/>
          </a:xfrm>
        </p:spPr>
        <p:txBody>
          <a:bodyPr>
            <a:prstTxWarp prst="textArchUpPour">
              <a:avLst/>
            </a:prstTxWarp>
            <a:noAutofit/>
          </a:bodyPr>
          <a:lstStyle/>
          <a:p>
            <a:r>
              <a:rPr lang="ar-SA" sz="8000" b="1" dirty="0" smtClean="0"/>
              <a:t>المحاضرة الخامسة عشر</a:t>
            </a:r>
            <a:r>
              <a:rPr lang="ar-SA" sz="8000" dirty="0" smtClean="0"/>
              <a:t> </a:t>
            </a:r>
            <a:endParaRPr lang="ar-SA" sz="8000" dirty="0"/>
          </a:p>
        </p:txBody>
      </p:sp>
      <p:pic>
        <p:nvPicPr>
          <p:cNvPr id="1026" name="Picture 2" descr="C:\Users\aasaleh\Pictures\175.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132856"/>
            <a:ext cx="5400600" cy="4527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77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536" y="404664"/>
            <a:ext cx="8136903" cy="5904656"/>
          </a:xfrm>
        </p:spPr>
      </p:pic>
    </p:spTree>
    <p:extLst>
      <p:ext uri="{BB962C8B-B14F-4D97-AF65-F5344CB8AC3E}">
        <p14:creationId xmlns:p14="http://schemas.microsoft.com/office/powerpoint/2010/main" val="1959387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ctr"/>
            <a:r>
              <a:rPr lang="ar-SA" sz="8000" b="1" dirty="0" smtClean="0">
                <a:ln>
                  <a:solidFill>
                    <a:srgbClr val="92D050"/>
                  </a:solidFill>
                </a:ln>
                <a:solidFill>
                  <a:schemeClr val="tx2">
                    <a:lumMod val="75000"/>
                  </a:schemeClr>
                </a:solidFill>
              </a:rPr>
              <a:t>تابع المراجعة العامة </a:t>
            </a:r>
          </a:p>
          <a:p>
            <a:pPr marL="0" indent="0" algn="ctr">
              <a:buNone/>
            </a:pPr>
            <a:r>
              <a:rPr lang="ar-SA" sz="8000" b="1" dirty="0" smtClean="0">
                <a:ln>
                  <a:solidFill>
                    <a:srgbClr val="92D050"/>
                  </a:solidFill>
                </a:ln>
                <a:solidFill>
                  <a:schemeClr val="tx2">
                    <a:lumMod val="75000"/>
                  </a:schemeClr>
                </a:solidFill>
              </a:rPr>
              <a:t>و</a:t>
            </a:r>
          </a:p>
          <a:p>
            <a:pPr algn="ctr"/>
            <a:r>
              <a:rPr lang="ar-SA" sz="8000" b="1" dirty="0" smtClean="0">
                <a:ln>
                  <a:solidFill>
                    <a:srgbClr val="92D050"/>
                  </a:solidFill>
                </a:ln>
                <a:solidFill>
                  <a:schemeClr val="tx2">
                    <a:lumMod val="75000"/>
                  </a:schemeClr>
                </a:solidFill>
              </a:rPr>
              <a:t>الاستعداد للاختبار</a:t>
            </a:r>
            <a:endParaRPr lang="ar-SA" sz="8000" b="1" dirty="0">
              <a:ln>
                <a:solidFill>
                  <a:srgbClr val="92D050"/>
                </a:solidFill>
              </a:ln>
              <a:solidFill>
                <a:schemeClr val="tx2">
                  <a:lumMod val="75000"/>
                </a:schemeClr>
              </a:solidFill>
            </a:endParaRPr>
          </a:p>
        </p:txBody>
      </p:sp>
    </p:spTree>
    <p:extLst>
      <p:ext uri="{BB962C8B-B14F-4D97-AF65-F5344CB8AC3E}">
        <p14:creationId xmlns:p14="http://schemas.microsoft.com/office/powerpoint/2010/main" val="291470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688631"/>
          </a:xfrm>
        </p:spPr>
        <p:txBody>
          <a:bodyPr>
            <a:noAutofit/>
          </a:bodyPr>
          <a:lstStyle/>
          <a:p>
            <a:pPr algn="ctr"/>
            <a:r>
              <a:rPr lang="ar-SA" sz="8800" b="1" dirty="0" smtClean="0">
                <a:solidFill>
                  <a:srgbClr val="FF0000"/>
                </a:solidFill>
              </a:rPr>
              <a:t>المحاضرة الحادية </a:t>
            </a:r>
            <a:r>
              <a:rPr lang="ar-SA" sz="8800" b="1" dirty="0" smtClean="0">
                <a:solidFill>
                  <a:srgbClr val="FF0000"/>
                </a:solidFill>
              </a:rPr>
              <a:t>عشر</a:t>
            </a:r>
          </a:p>
          <a:p>
            <a:pPr algn="ctr"/>
            <a:r>
              <a:rPr lang="ar-SA" sz="8800" b="1" dirty="0" smtClean="0">
                <a:solidFill>
                  <a:srgbClr val="FF0000"/>
                </a:solidFill>
              </a:rPr>
              <a:t>ادوات</a:t>
            </a:r>
            <a:r>
              <a:rPr lang="ar-SA" sz="8800" b="1" dirty="0" smtClean="0"/>
              <a:t> </a:t>
            </a:r>
            <a:r>
              <a:rPr lang="ar-SA" sz="8800" b="1" dirty="0" smtClean="0">
                <a:solidFill>
                  <a:srgbClr val="FF0000"/>
                </a:solidFill>
              </a:rPr>
              <a:t>البحث التقويمي </a:t>
            </a:r>
          </a:p>
          <a:p>
            <a:pPr marL="0" indent="0" algn="ctr">
              <a:buNone/>
            </a:pPr>
            <a:endParaRPr lang="ar-SA" sz="13800" dirty="0">
              <a:solidFill>
                <a:srgbClr val="FF0000"/>
              </a:solidFill>
            </a:endParaRPr>
          </a:p>
        </p:txBody>
      </p:sp>
    </p:spTree>
    <p:extLst>
      <p:ext uri="{BB962C8B-B14F-4D97-AF65-F5344CB8AC3E}">
        <p14:creationId xmlns:p14="http://schemas.microsoft.com/office/powerpoint/2010/main" val="3652481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lnSpcReduction="10000"/>
          </a:bodyPr>
          <a:lstStyle/>
          <a:p>
            <a:r>
              <a:rPr lang="ar-SA" b="1" dirty="0"/>
              <a:t>أولا: الملاحظة</a:t>
            </a:r>
            <a:endParaRPr lang="en-US" dirty="0"/>
          </a:p>
          <a:p>
            <a:r>
              <a:rPr lang="ar-SA" b="1" dirty="0"/>
              <a:t>تعريفها</a:t>
            </a:r>
            <a:r>
              <a:rPr lang="ar-SA" dirty="0"/>
              <a:t>: </a:t>
            </a:r>
            <a:r>
              <a:rPr lang="ar-SA" dirty="0" smtClean="0"/>
              <a:t>هي </a:t>
            </a:r>
            <a:r>
              <a:rPr lang="ar-SA" dirty="0"/>
              <a:t>الحصول على الحقائق والمعلومات من المواقف الواقعية سواء كانت كيفية أو </a:t>
            </a:r>
            <a:r>
              <a:rPr lang="ar-SA" dirty="0" smtClean="0"/>
              <a:t>كمية</a:t>
            </a:r>
          </a:p>
          <a:p>
            <a:r>
              <a:rPr lang="ar-SA" b="1" dirty="0"/>
              <a:t>الاعتبارات الواجب مراعاتها عند استخدام الملاحظة </a:t>
            </a:r>
            <a:r>
              <a:rPr lang="ar-SA" b="1" dirty="0" err="1"/>
              <a:t>فى</a:t>
            </a:r>
            <a:r>
              <a:rPr lang="ar-SA" b="1" dirty="0"/>
              <a:t> تقويم البرامج والمشروعات</a:t>
            </a:r>
            <a:r>
              <a:rPr lang="ar-SA" dirty="0"/>
              <a:t>:</a:t>
            </a:r>
            <a:endParaRPr lang="en-US" dirty="0"/>
          </a:p>
          <a:p>
            <a:pPr lvl="0"/>
            <a:r>
              <a:rPr lang="ar-SA" dirty="0"/>
              <a:t>تحديد الموضوعات التقويمية </a:t>
            </a:r>
            <a:r>
              <a:rPr lang="ar-SA" dirty="0" err="1"/>
              <a:t>التى</a:t>
            </a:r>
            <a:r>
              <a:rPr lang="ar-SA" dirty="0"/>
              <a:t> سيتم ملاحظتها تحديدا دقيقا من حيث طبيعتها ، مكان تواجده، المشتركين </a:t>
            </a:r>
            <a:r>
              <a:rPr lang="ar-SA" dirty="0" err="1"/>
              <a:t>فى</a:t>
            </a:r>
            <a:r>
              <a:rPr lang="ar-SA" dirty="0"/>
              <a:t> تكوينه واستخدامه ووسائله.</a:t>
            </a:r>
            <a:endParaRPr lang="en-US" dirty="0"/>
          </a:p>
          <a:p>
            <a:r>
              <a:rPr lang="ar-SA" dirty="0"/>
              <a:t>يجب أن تكون الملاحظة من خلال جوانب متعددة ومتنوعة مرتبطة بالموضوع </a:t>
            </a:r>
            <a:r>
              <a:rPr lang="ar-SA" dirty="0" err="1"/>
              <a:t>أى</a:t>
            </a:r>
            <a:r>
              <a:rPr lang="ar-SA" dirty="0"/>
              <a:t> عدم التركيز على موقف معين دون بقية المواقف</a:t>
            </a:r>
            <a:endParaRPr lang="en-US" dirty="0"/>
          </a:p>
          <a:p>
            <a:endParaRPr lang="ar-SA" dirty="0"/>
          </a:p>
        </p:txBody>
      </p:sp>
    </p:spTree>
    <p:extLst>
      <p:ext uri="{BB962C8B-B14F-4D97-AF65-F5344CB8AC3E}">
        <p14:creationId xmlns:p14="http://schemas.microsoft.com/office/powerpoint/2010/main" val="1825383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a:bodyPr>
          <a:lstStyle/>
          <a:p>
            <a:r>
              <a:rPr lang="ar-SA" b="1" dirty="0" smtClean="0"/>
              <a:t>أنواع الملاحظة</a:t>
            </a:r>
            <a:r>
              <a:rPr lang="ar-SA" dirty="0" smtClean="0"/>
              <a:t/>
            </a:r>
            <a:br>
              <a:rPr lang="ar-SA" dirty="0" smtClean="0"/>
            </a:br>
            <a:r>
              <a:rPr lang="ar-SA" dirty="0" smtClean="0"/>
              <a:t>يمكن تقسيم الملاحظة إلى أنواع عديدة من أهمها :</a:t>
            </a:r>
            <a:br>
              <a:rPr lang="ar-SA" dirty="0" smtClean="0"/>
            </a:br>
            <a:r>
              <a:rPr lang="ar-SA" b="1" dirty="0" smtClean="0"/>
              <a:t>1- الملاحظة التلقائية :</a:t>
            </a:r>
            <a:r>
              <a:rPr lang="ar-SA" dirty="0" smtClean="0"/>
              <a:t/>
            </a:r>
            <a:br>
              <a:rPr lang="ar-SA" dirty="0" smtClean="0"/>
            </a:br>
            <a:r>
              <a:rPr lang="ar-SA" dirty="0" smtClean="0"/>
              <a:t>عبارة عن صور مبسطة من المشاهدة والاستماع بحيث يقوم الملاحظ فيها بملاحظة السلوكيات كما تحدث تلقائياً في الموقف الحقيقة .</a:t>
            </a:r>
            <a:br>
              <a:rPr lang="ar-SA" dirty="0" smtClean="0"/>
            </a:br>
            <a:r>
              <a:rPr lang="ar-SA" b="1" dirty="0" smtClean="0"/>
              <a:t>2- الملاحظة المنظمة :</a:t>
            </a:r>
            <a:r>
              <a:rPr lang="ar-SA" dirty="0" smtClean="0"/>
              <a:t/>
            </a:r>
            <a:br>
              <a:rPr lang="ar-SA" dirty="0" smtClean="0"/>
            </a:br>
            <a:r>
              <a:rPr lang="ar-SA" dirty="0" smtClean="0"/>
              <a:t>وهي الملاحظة المخطط لها مسبقاً والمضبوطة ضبطاً دقيقاً ، ويحدد فيها ظروف الملاحظة كالزمان والمكان والمعايير الخاصة للملاحظة .</a:t>
            </a:r>
            <a:endParaRPr lang="ar-SA" dirty="0"/>
          </a:p>
        </p:txBody>
      </p:sp>
    </p:spTree>
    <p:extLst>
      <p:ext uri="{BB962C8B-B14F-4D97-AF65-F5344CB8AC3E}">
        <p14:creationId xmlns:p14="http://schemas.microsoft.com/office/powerpoint/2010/main" val="1781488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r>
              <a:rPr lang="ar-SA" b="1" dirty="0" smtClean="0"/>
              <a:t>خصائص الملاحظة</a:t>
            </a:r>
            <a:r>
              <a:rPr lang="ar-SA" dirty="0" smtClean="0"/>
              <a:t> :</a:t>
            </a:r>
            <a:br>
              <a:rPr lang="ar-SA" dirty="0" smtClean="0"/>
            </a:br>
            <a:r>
              <a:rPr lang="ar-SA" dirty="0" smtClean="0"/>
              <a:t>1- الحصول على معلومات عن بعض نتاجات التعلم التي لا يمكن توفيرها بواسطة طرق التقويم الأخرى .</a:t>
            </a:r>
            <a:br>
              <a:rPr lang="ar-SA" dirty="0" smtClean="0"/>
            </a:br>
            <a:r>
              <a:rPr lang="ar-SA" dirty="0" smtClean="0"/>
              <a:t>2- توفير معلومات كمية ونوعية عن نتاجات التعلم مما يوفر درجة عالية من الثقة عند اتخاذ القرارات التدريبية ، وتوفر كذلك نوعاً من الشمولية في التقويم </a:t>
            </a:r>
            <a:br>
              <a:rPr lang="ar-SA" dirty="0" smtClean="0"/>
            </a:br>
            <a:r>
              <a:rPr lang="ar-SA" dirty="0" smtClean="0"/>
              <a:t>3- تتمتع بمرونة عالية بحيث يمكن تكييفها أو تصميمها بما يتناسب مع النتاجات التعلمية المختلفة ومع المراحل العمرية المختلفة .</a:t>
            </a:r>
            <a:br>
              <a:rPr lang="ar-SA" dirty="0" smtClean="0"/>
            </a:br>
            <a:r>
              <a:rPr lang="ar-SA" dirty="0" smtClean="0"/>
              <a:t>4- توفير معلومات عن قدرات المتعلم في مواقف حقيقية ، توفر فرصة للتنبؤ بتقدم المتعلم ونجاحه في مهنته في المستقبل </a:t>
            </a:r>
            <a:endParaRPr lang="ar-SA" dirty="0"/>
          </a:p>
        </p:txBody>
      </p:sp>
    </p:spTree>
    <p:extLst>
      <p:ext uri="{BB962C8B-B14F-4D97-AF65-F5344CB8AC3E}">
        <p14:creationId xmlns:p14="http://schemas.microsoft.com/office/powerpoint/2010/main" val="2577928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832648"/>
          </a:xfrm>
        </p:spPr>
        <p:txBody>
          <a:bodyPr>
            <a:normAutofit/>
          </a:bodyPr>
          <a:lstStyle/>
          <a:p>
            <a:pPr>
              <a:lnSpc>
                <a:spcPct val="150000"/>
              </a:lnSpc>
            </a:pPr>
            <a:r>
              <a:rPr lang="ar-SA" b="1" dirty="0"/>
              <a:t>ثانيا: المقابلة:</a:t>
            </a:r>
            <a:endParaRPr lang="en-US" dirty="0"/>
          </a:p>
          <a:p>
            <a:pPr>
              <a:lnSpc>
                <a:spcPct val="150000"/>
              </a:lnSpc>
            </a:pPr>
            <a:r>
              <a:rPr lang="ar-SA" b="1" dirty="0"/>
              <a:t>مفهومها:</a:t>
            </a:r>
            <a:endParaRPr lang="en-US" dirty="0"/>
          </a:p>
          <a:p>
            <a:pPr>
              <a:lnSpc>
                <a:spcPct val="150000"/>
              </a:lnSpc>
            </a:pPr>
            <a:r>
              <a:rPr lang="ar-SA" dirty="0"/>
              <a:t>  علاقة دينامية وتبادل </a:t>
            </a:r>
            <a:r>
              <a:rPr lang="ar-SA" dirty="0" smtClean="0"/>
              <a:t>لفظي </a:t>
            </a:r>
            <a:r>
              <a:rPr lang="ar-SA" dirty="0"/>
              <a:t>بين شخصين أو أكثر</a:t>
            </a:r>
            <a:endParaRPr lang="en-US" dirty="0"/>
          </a:p>
          <a:p>
            <a:pPr>
              <a:lnSpc>
                <a:spcPct val="150000"/>
              </a:lnSpc>
            </a:pPr>
            <a:r>
              <a:rPr lang="ar-SA" dirty="0"/>
              <a:t>كما تعنى كأداة لجمع </a:t>
            </a:r>
            <a:r>
              <a:rPr lang="ar-SA" dirty="0" smtClean="0"/>
              <a:t>البيانات : التبادل </a:t>
            </a:r>
            <a:r>
              <a:rPr lang="ar-SA" dirty="0"/>
              <a:t>اللفظي الهادف مهنيا والموجه بين القائم بالمقابلة وهو الباحث أو جامع البيانات وبين شخص أو أكثر </a:t>
            </a:r>
            <a:r>
              <a:rPr lang="ar-SA" dirty="0" smtClean="0"/>
              <a:t>في </a:t>
            </a:r>
            <a:r>
              <a:rPr lang="ar-SA" dirty="0"/>
              <a:t>موقف مواجهة.</a:t>
            </a:r>
            <a:endParaRPr lang="en-US" dirty="0"/>
          </a:p>
          <a:p>
            <a:pPr>
              <a:lnSpc>
                <a:spcPct val="150000"/>
              </a:lnSpc>
            </a:pPr>
            <a:r>
              <a:rPr lang="ar-SA" b="1" dirty="0"/>
              <a:t>وبذلك تتحدد المقابلة فيما يلى:</a:t>
            </a:r>
            <a:endParaRPr lang="en-US" b="1" dirty="0"/>
          </a:p>
          <a:p>
            <a:endParaRPr lang="ar-SA" dirty="0"/>
          </a:p>
        </p:txBody>
      </p:sp>
      <p:sp>
        <p:nvSpPr>
          <p:cNvPr id="4" name="سهم إلى اليسار 3"/>
          <p:cNvSpPr/>
          <p:nvPr/>
        </p:nvSpPr>
        <p:spPr>
          <a:xfrm>
            <a:off x="2411760" y="594928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79078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normAutofit/>
          </a:bodyPr>
          <a:lstStyle/>
          <a:p>
            <a:pPr lvl="0">
              <a:lnSpc>
                <a:spcPct val="150000"/>
              </a:lnSpc>
            </a:pPr>
            <a:r>
              <a:rPr lang="ar-SA" dirty="0"/>
              <a:t>المقابلة لقاء هادف بين الباحث والمبحوثين يستهدف الحصول على بيانات مستهدفة</a:t>
            </a:r>
            <a:endParaRPr lang="en-US" dirty="0"/>
          </a:p>
          <a:p>
            <a:pPr lvl="0">
              <a:lnSpc>
                <a:spcPct val="150000"/>
              </a:lnSpc>
            </a:pPr>
            <a:r>
              <a:rPr lang="ar-SA" dirty="0"/>
              <a:t>من خلالها يتم الحصول على البيانات</a:t>
            </a:r>
            <a:endParaRPr lang="en-US" dirty="0"/>
          </a:p>
          <a:p>
            <a:pPr lvl="0">
              <a:lnSpc>
                <a:spcPct val="150000"/>
              </a:lnSpc>
            </a:pPr>
            <a:r>
              <a:rPr lang="ar-SA" dirty="0"/>
              <a:t>ترتبط تلك البيانات بآراء واتجاهات المبحوثين وأوضاعهم </a:t>
            </a:r>
            <a:r>
              <a:rPr lang="ar-SA" dirty="0" smtClean="0"/>
              <a:t>في الماضي </a:t>
            </a:r>
            <a:r>
              <a:rPr lang="ar-SA" dirty="0"/>
              <a:t>والحاضر وتصوراتهم للمستقبل</a:t>
            </a:r>
            <a:endParaRPr lang="en-US" dirty="0"/>
          </a:p>
          <a:p>
            <a:pPr>
              <a:lnSpc>
                <a:spcPct val="150000"/>
              </a:lnSpc>
            </a:pPr>
            <a:r>
              <a:rPr lang="ar-SA" dirty="0"/>
              <a:t>يمكن استخدامها كوسيلة لجمع البيانات الخاصة باحتياجات المواطنين ومشكلاتهم كأساس لتخطيط البرامج الاجتماعية</a:t>
            </a:r>
          </a:p>
        </p:txBody>
      </p:sp>
    </p:spTree>
    <p:extLst>
      <p:ext uri="{BB962C8B-B14F-4D97-AF65-F5344CB8AC3E}">
        <p14:creationId xmlns:p14="http://schemas.microsoft.com/office/powerpoint/2010/main" val="2915426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r>
              <a:rPr lang="ar-SA" b="1" dirty="0"/>
              <a:t>ثانيا: خصائص المقابلة:</a:t>
            </a:r>
            <a:endParaRPr lang="en-US" dirty="0"/>
          </a:p>
          <a:p>
            <a:pPr lvl="0">
              <a:lnSpc>
                <a:spcPct val="150000"/>
              </a:lnSpc>
            </a:pPr>
            <a:r>
              <a:rPr lang="ar-SA" dirty="0"/>
              <a:t>أنها تبادل لفظي منظم بين شخصين هما الباحث والمبحوث بحيث يلاحظ  الباحث فيها كل ما يطرأ على المبحوث من تغيرات.</a:t>
            </a:r>
            <a:endParaRPr lang="en-US" dirty="0"/>
          </a:p>
          <a:p>
            <a:pPr lvl="0">
              <a:lnSpc>
                <a:spcPct val="150000"/>
              </a:lnSpc>
            </a:pPr>
            <a:r>
              <a:rPr lang="ar-SA" dirty="0"/>
              <a:t>أنها محددة بزمان ومكان ومباشرة </a:t>
            </a:r>
            <a:r>
              <a:rPr lang="ar-SA" dirty="0" err="1"/>
              <a:t>أى</a:t>
            </a:r>
            <a:r>
              <a:rPr lang="ar-SA" dirty="0"/>
              <a:t> وجها لوجه</a:t>
            </a:r>
            <a:endParaRPr lang="en-US" dirty="0"/>
          </a:p>
          <a:p>
            <a:pPr lvl="0">
              <a:lnSpc>
                <a:spcPct val="150000"/>
              </a:lnSpc>
            </a:pPr>
            <a:r>
              <a:rPr lang="ar-SA" dirty="0"/>
              <a:t>أنها عملية أخذ وعطاء بين الباحث والمبحوث</a:t>
            </a:r>
            <a:endParaRPr lang="en-US" dirty="0"/>
          </a:p>
          <a:p>
            <a:endParaRPr lang="ar-SA" dirty="0"/>
          </a:p>
        </p:txBody>
      </p:sp>
    </p:spTree>
    <p:extLst>
      <p:ext uri="{BB962C8B-B14F-4D97-AF65-F5344CB8AC3E}">
        <p14:creationId xmlns:p14="http://schemas.microsoft.com/office/powerpoint/2010/main" val="1663275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r>
              <a:rPr lang="ar-SA" b="1" dirty="0"/>
              <a:t>ثالثا: أنواع المقابلة:</a:t>
            </a:r>
            <a:endParaRPr lang="en-US" dirty="0"/>
          </a:p>
          <a:p>
            <a:r>
              <a:rPr lang="ar-SA" b="1" dirty="0"/>
              <a:t>من حيث العملاء أو المبحوثين:</a:t>
            </a:r>
            <a:endParaRPr lang="en-US" dirty="0"/>
          </a:p>
          <a:p>
            <a:pPr lvl="0"/>
            <a:r>
              <a:rPr lang="ar-SA" dirty="0"/>
              <a:t>مقابلة فردية</a:t>
            </a:r>
            <a:endParaRPr lang="en-US" dirty="0"/>
          </a:p>
          <a:p>
            <a:pPr lvl="0"/>
            <a:r>
              <a:rPr lang="ar-SA" dirty="0"/>
              <a:t>مقابلة جماعية</a:t>
            </a:r>
            <a:endParaRPr lang="en-US" dirty="0"/>
          </a:p>
          <a:p>
            <a:r>
              <a:rPr lang="ar-SA" b="1" dirty="0"/>
              <a:t>من حيث نوع الأسئلة:</a:t>
            </a:r>
            <a:endParaRPr lang="en-US" dirty="0"/>
          </a:p>
          <a:p>
            <a:pPr lvl="0"/>
            <a:r>
              <a:rPr lang="ar-SA" dirty="0"/>
              <a:t>مقابلة مقننة</a:t>
            </a:r>
            <a:endParaRPr lang="en-US" dirty="0"/>
          </a:p>
          <a:p>
            <a:pPr lvl="0"/>
            <a:r>
              <a:rPr lang="ar-SA" dirty="0"/>
              <a:t>مقابلة مفتوحة</a:t>
            </a:r>
            <a:endParaRPr lang="en-US" dirty="0"/>
          </a:p>
          <a:p>
            <a:pPr lvl="0"/>
            <a:r>
              <a:rPr lang="ar-SA" dirty="0"/>
              <a:t>مقابلة مقننة مفتوحة</a:t>
            </a:r>
            <a:endParaRPr lang="en-US" dirty="0"/>
          </a:p>
          <a:p>
            <a:endParaRPr lang="ar-SA" dirty="0"/>
          </a:p>
        </p:txBody>
      </p:sp>
    </p:spTree>
    <p:extLst>
      <p:ext uri="{BB962C8B-B14F-4D97-AF65-F5344CB8AC3E}">
        <p14:creationId xmlns:p14="http://schemas.microsoft.com/office/powerpoint/2010/main" val="2740683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rot="20373044">
            <a:off x="537451" y="1952795"/>
            <a:ext cx="8229600" cy="3348672"/>
          </a:xfrm>
        </p:spPr>
        <p:txBody>
          <a:bodyPr>
            <a:noAutofit/>
          </a:bodyPr>
          <a:lstStyle/>
          <a:p>
            <a:pPr algn="ctr"/>
            <a:r>
              <a:rPr lang="ar-SA" sz="19900" dirty="0" smtClean="0"/>
              <a:t>اسئلة</a:t>
            </a:r>
            <a:endParaRPr lang="ar-SA" sz="199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625" y="4869160"/>
            <a:ext cx="1581407" cy="1590958"/>
          </a:xfrm>
          <a:prstGeom prst="rect">
            <a:avLst/>
          </a:prstGeom>
          <a:ln>
            <a:noFill/>
          </a:ln>
          <a:effectLst>
            <a:softEdge rad="112500"/>
          </a:effectLst>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2320" y="0"/>
            <a:ext cx="2051720" cy="1484784"/>
          </a:xfrm>
          <a:prstGeom prst="rect">
            <a:avLst/>
          </a:prstGeom>
        </p:spPr>
      </p:pic>
    </p:spTree>
    <p:extLst>
      <p:ext uri="{BB962C8B-B14F-4D97-AF65-F5344CB8AC3E}">
        <p14:creationId xmlns:p14="http://schemas.microsoft.com/office/powerpoint/2010/main" val="46891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4663"/>
            <a:ext cx="2120959" cy="4304697"/>
          </a:xfrm>
          <a:prstGeom prst="rect">
            <a:avLst/>
          </a:prstGeom>
          <a:ln>
            <a:noFill/>
          </a:ln>
          <a:effectLst>
            <a:softEdge rad="112500"/>
          </a:effectLst>
        </p:spPr>
      </p:pic>
      <p:sp>
        <p:nvSpPr>
          <p:cNvPr id="2" name="مستطيل 1"/>
          <p:cNvSpPr/>
          <p:nvPr/>
        </p:nvSpPr>
        <p:spPr>
          <a:xfrm>
            <a:off x="1875304" y="545703"/>
            <a:ext cx="7094273" cy="4635115"/>
          </a:xfrm>
          <a:prstGeom prst="rect">
            <a:avLst/>
          </a:prstGeom>
        </p:spPr>
        <p:txBody>
          <a:bodyPr wrap="square">
            <a:spAutoFit/>
          </a:bodyPr>
          <a:lstStyle/>
          <a:p>
            <a:pPr marL="742950" lvl="1" indent="-285750" algn="just" eaLnBrk="0" fontAlgn="base" hangingPunct="0">
              <a:spcBef>
                <a:spcPct val="20000"/>
              </a:spcBef>
              <a:spcAft>
                <a:spcPct val="0"/>
              </a:spcAft>
            </a:pPr>
            <a:r>
              <a:rPr lang="ar-SA" altLang="ar-SA" sz="3600" b="1" kern="0" dirty="0" smtClean="0">
                <a:solidFill>
                  <a:srgbClr val="C00000"/>
                </a:solidFill>
                <a:cs typeface="Arial" pitchFamily="34" charset="0"/>
              </a:rPr>
              <a:t>س : ((</a:t>
            </a:r>
            <a:r>
              <a:rPr lang="ar-EG" altLang="ar-SA" sz="3600" b="1" kern="0" dirty="0" smtClean="0">
                <a:solidFill>
                  <a:srgbClr val="C00000"/>
                </a:solidFill>
                <a:cs typeface="Arial" pitchFamily="34" charset="0"/>
              </a:rPr>
              <a:t>تستخدم </a:t>
            </a:r>
            <a:r>
              <a:rPr lang="ar-EG" altLang="ar-SA" sz="3600" b="1" kern="0" dirty="0">
                <a:solidFill>
                  <a:srgbClr val="C00000"/>
                </a:solidFill>
                <a:cs typeface="Arial" pitchFamily="34" charset="0"/>
              </a:rPr>
              <a:t>المقابلة في كثير من مجالات </a:t>
            </a:r>
            <a:r>
              <a:rPr lang="ar-EG" altLang="ar-SA" sz="3600" b="1" kern="0" dirty="0" smtClean="0">
                <a:solidFill>
                  <a:srgbClr val="C00000"/>
                </a:solidFill>
                <a:cs typeface="Arial" pitchFamily="34" charset="0"/>
              </a:rPr>
              <a:t>الحياة</a:t>
            </a:r>
            <a:r>
              <a:rPr lang="ar-SA" altLang="ar-SA" sz="3600" b="1" kern="0" dirty="0" smtClean="0">
                <a:solidFill>
                  <a:srgbClr val="C00000"/>
                </a:solidFill>
                <a:cs typeface="Arial" pitchFamily="34" charset="0"/>
              </a:rPr>
              <a:t>  </a:t>
            </a:r>
            <a:r>
              <a:rPr lang="ar-EG" altLang="ar-SA" sz="3600" b="1" kern="0" dirty="0" smtClean="0">
                <a:solidFill>
                  <a:srgbClr val="C00000"/>
                </a:solidFill>
                <a:cs typeface="Arial" pitchFamily="34" charset="0"/>
              </a:rPr>
              <a:t>، ورغم </a:t>
            </a:r>
            <a:r>
              <a:rPr lang="ar-EG" altLang="ar-SA" sz="3600" b="1" kern="0" dirty="0">
                <a:solidFill>
                  <a:srgbClr val="C00000"/>
                </a:solidFill>
                <a:cs typeface="Arial" pitchFamily="34" charset="0"/>
              </a:rPr>
              <a:t>ذلك فإن أسلوب المقابلة والأسس السيكولوجية التي تقوم عليها والظروف التي ينبغي أن تتوافر لها تحقيق أغراضها تكاد تكون واحدة بالنسبة لجميع المقابلات أياً كان </a:t>
            </a:r>
            <a:r>
              <a:rPr lang="ar-EG" altLang="ar-SA" sz="3600" b="1" kern="0" dirty="0" smtClean="0">
                <a:solidFill>
                  <a:srgbClr val="C00000"/>
                </a:solidFill>
                <a:cs typeface="Arial" pitchFamily="34" charset="0"/>
              </a:rPr>
              <a:t>نوعها</a:t>
            </a:r>
            <a:r>
              <a:rPr lang="ar-SA" altLang="ar-SA" sz="3600" b="1" kern="0" dirty="0" smtClean="0">
                <a:solidFill>
                  <a:srgbClr val="C00000"/>
                </a:solidFill>
                <a:cs typeface="Arial" pitchFamily="34" charset="0"/>
              </a:rPr>
              <a:t>))</a:t>
            </a:r>
          </a:p>
          <a:p>
            <a:pPr marL="742950" lvl="1" indent="-285750" algn="just" eaLnBrk="0" fontAlgn="base" hangingPunct="0">
              <a:spcBef>
                <a:spcPct val="20000"/>
              </a:spcBef>
              <a:spcAft>
                <a:spcPct val="0"/>
              </a:spcAft>
            </a:pPr>
            <a:r>
              <a:rPr lang="ar-SA" altLang="ar-SA" sz="3600" b="1" kern="0" dirty="0" smtClean="0">
                <a:solidFill>
                  <a:srgbClr val="0000FF"/>
                </a:solidFill>
                <a:cs typeface="Arial" pitchFamily="34" charset="0"/>
              </a:rPr>
              <a:t>تحدثي / تحدث بالتفصيل عن عيوب ومزايا المقابلة كأحد وسائل جمع البيانات.</a:t>
            </a:r>
            <a:endParaRPr lang="en-US" altLang="ar-SA" sz="3600" b="1" kern="0" dirty="0">
              <a:solidFill>
                <a:srgbClr val="0000FF"/>
              </a:solidFill>
              <a:cs typeface="Arial" pitchFamily="34" charset="0"/>
            </a:endParaRPr>
          </a:p>
        </p:txBody>
      </p:sp>
    </p:spTree>
    <p:extLst>
      <p:ext uri="{BB962C8B-B14F-4D97-AF65-F5344CB8AC3E}">
        <p14:creationId xmlns:p14="http://schemas.microsoft.com/office/powerpoint/2010/main" val="628809759"/>
      </p:ext>
    </p:extLst>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990600" y="41701"/>
            <a:ext cx="7391400" cy="830997"/>
          </a:xfrm>
          <a:prstGeom prst="rect">
            <a:avLst/>
          </a:prstGeom>
        </p:spPr>
        <p:txBody>
          <a:bodyPr>
            <a:spAutoFit/>
          </a:bodyPr>
          <a:lstStyle/>
          <a:p>
            <a:pPr algn="ctr" fontAlgn="base">
              <a:spcBef>
                <a:spcPct val="0"/>
              </a:spcBef>
              <a:spcAft>
                <a:spcPct val="0"/>
              </a:spcAft>
              <a:defRPr/>
            </a:pPr>
            <a:r>
              <a:rPr lang="ar-SA" sz="4800" b="1"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glow rad="101600">
                    <a:srgbClr val="FFFF00">
                      <a:alpha val="60000"/>
                    </a:srgbClr>
                  </a:glow>
                  <a:outerShdw blurRad="75057" dist="38100" dir="5400000" sy="-20000" rotWithShape="0">
                    <a:prstClr val="black">
                      <a:alpha val="25000"/>
                    </a:prstClr>
                  </a:outerShdw>
                </a:effectLst>
              </a:rPr>
              <a:t>الاجابة النموذجية </a:t>
            </a:r>
            <a:r>
              <a:rPr lang="ar-SA" sz="4800" b="1" dirty="0"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glow rad="101600">
                    <a:srgbClr val="FFFF00">
                      <a:alpha val="60000"/>
                    </a:srgbClr>
                  </a:glow>
                  <a:outerShdw blurRad="75057" dist="38100" dir="5400000" sy="-20000" rotWithShape="0">
                    <a:prstClr val="black">
                      <a:alpha val="25000"/>
                    </a:prstClr>
                  </a:outerShdw>
                </a:effectLst>
              </a:rPr>
              <a:t>للسؤال</a:t>
            </a:r>
            <a:endParaRPr lang="en-US" sz="4800" b="1"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glow rad="101600">
                  <a:srgbClr val="FFFF00">
                    <a:alpha val="60000"/>
                  </a:srgbClr>
                </a:glow>
                <a:outerShdw blurRad="75057" dist="38100" dir="5400000" sy="-20000" rotWithShape="0">
                  <a:prstClr val="black">
                    <a:alpha val="25000"/>
                  </a:prstClr>
                </a:outerShdw>
              </a:effectLst>
            </a:endParaRP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24268"/>
            <a:ext cx="2390775" cy="1381125"/>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69" y="5229199"/>
            <a:ext cx="1517140" cy="1613979"/>
          </a:xfrm>
          <a:prstGeom prst="rect">
            <a:avLst/>
          </a:prstGeom>
        </p:spPr>
      </p:pic>
      <p:sp>
        <p:nvSpPr>
          <p:cNvPr id="4" name="مستطيل 3"/>
          <p:cNvSpPr/>
          <p:nvPr/>
        </p:nvSpPr>
        <p:spPr>
          <a:xfrm>
            <a:off x="1115616" y="846408"/>
            <a:ext cx="7776864" cy="4524315"/>
          </a:xfrm>
          <a:prstGeom prst="rect">
            <a:avLst/>
          </a:prstGeom>
        </p:spPr>
        <p:txBody>
          <a:bodyPr wrap="square">
            <a:spAutoFit/>
          </a:bodyPr>
          <a:lstStyle/>
          <a:p>
            <a:r>
              <a:rPr lang="ar-SA" sz="2800" dirty="0" smtClean="0"/>
              <a:t>المقابلة </a:t>
            </a:r>
            <a:r>
              <a:rPr lang="ar-SA" sz="2800" dirty="0" err="1" smtClean="0"/>
              <a:t>هى</a:t>
            </a:r>
            <a:r>
              <a:rPr lang="ar-SA" sz="2800" dirty="0" smtClean="0"/>
              <a:t> أحد أهم وسائل جمع البيانات ويمكننا </a:t>
            </a:r>
            <a:r>
              <a:rPr lang="ar-SA" sz="2800" dirty="0"/>
              <a:t>أن نحدد الخصائص الجوهرية </a:t>
            </a:r>
            <a:r>
              <a:rPr lang="ar-SA" sz="2800" dirty="0" smtClean="0"/>
              <a:t>لها  </a:t>
            </a:r>
            <a:r>
              <a:rPr lang="ar-SA" sz="2800" dirty="0"/>
              <a:t>فيما يلي</a:t>
            </a:r>
            <a:r>
              <a:rPr lang="ar-SA" sz="2800" dirty="0" smtClean="0"/>
              <a:t>:-</a:t>
            </a:r>
            <a:endParaRPr lang="ar-SA" sz="2800" dirty="0"/>
          </a:p>
          <a:p>
            <a:pPr marL="514350" indent="-514350">
              <a:buFont typeface="+mj-lt"/>
              <a:buAutoNum type="arabicPeriod"/>
            </a:pPr>
            <a:r>
              <a:rPr lang="ar-SA" sz="2800" dirty="0"/>
              <a:t>التبادل اللفظي الذي يتم بين القائم بالمقابلة وبين المبحوث، وما قد يرتبط بذلك التبادل اللفظي من استخدام تعبيرات الوجه ونظرة العين والهيئة والإيماءات والسلوك العام.</a:t>
            </a:r>
          </a:p>
          <a:p>
            <a:pPr marL="514350" indent="-514350">
              <a:buFont typeface="+mj-lt"/>
              <a:buAutoNum type="arabicPeriod"/>
            </a:pPr>
            <a:r>
              <a:rPr lang="ar-SA" sz="2800" dirty="0"/>
              <a:t>المواجهة بين الباحث والمبحوث.</a:t>
            </a:r>
          </a:p>
          <a:p>
            <a:pPr marL="514350" indent="-514350">
              <a:buFont typeface="+mj-lt"/>
              <a:buAutoNum type="arabicPeriod"/>
            </a:pPr>
            <a:r>
              <a:rPr lang="ar-SA" sz="2800" dirty="0"/>
              <a:t>توجيه المقابلة نحو غرض واضح محدد، وهذا الغرض يجعلها تختلف عن الحديث العادي الذي لا يهدف إلى تحقيق غرض معين. </a:t>
            </a:r>
            <a:r>
              <a:rPr lang="ar-SA" sz="2800" dirty="0" smtClean="0"/>
              <a:t> </a:t>
            </a:r>
          </a:p>
          <a:p>
            <a:endParaRPr lang="ar-SA" sz="3600" dirty="0">
              <a:solidFill>
                <a:srgbClr val="FF0000"/>
              </a:solidFill>
            </a:endParaRPr>
          </a:p>
        </p:txBody>
      </p:sp>
    </p:spTree>
    <p:extLst>
      <p:ext uri="{BB962C8B-B14F-4D97-AF65-F5344CB8AC3E}">
        <p14:creationId xmlns:p14="http://schemas.microsoft.com/office/powerpoint/2010/main" val="3669478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85000" lnSpcReduction="10000"/>
          </a:bodyPr>
          <a:lstStyle/>
          <a:p>
            <a:r>
              <a:rPr lang="ar-SA" sz="4400" dirty="0">
                <a:solidFill>
                  <a:srgbClr val="FF0000"/>
                </a:solidFill>
              </a:rPr>
              <a:t>وتتميز المقابلة بـ</a:t>
            </a:r>
          </a:p>
          <a:p>
            <a:pPr lvl="0" algn="just" eaLnBrk="0" fontAlgn="base" hangingPunct="0">
              <a:spcAft>
                <a:spcPct val="0"/>
              </a:spcAft>
              <a:buFont typeface="Arial" pitchFamily="34" charset="0"/>
              <a:buAutoNum type="arabicPeriod"/>
            </a:pPr>
            <a:r>
              <a:rPr lang="ar-EG" altLang="ar-SA" kern="0" dirty="0">
                <a:cs typeface="Arial" pitchFamily="34" charset="0"/>
              </a:rPr>
              <a:t>للمقابلة أهميتها في المجتمعات التي تكون فيها درجة الأمية مرتفعة ، فالمقابلة لا تتطلب من المبحوثين أن يكونوا مثقفين حتى يجيبوا على الأسئلة حيث أن القائم بالمقابلة هو الذي يقوم بقراءة الأسئلة</a:t>
            </a:r>
            <a:r>
              <a:rPr lang="ar-EG" altLang="ar-SA" kern="0" dirty="0" smtClean="0">
                <a:cs typeface="Arial" pitchFamily="34" charset="0"/>
              </a:rPr>
              <a:t>.</a:t>
            </a:r>
            <a:endParaRPr lang="ar-SA" altLang="ar-SA" kern="0" dirty="0" smtClean="0">
              <a:cs typeface="Arial" pitchFamily="34" charset="0"/>
            </a:endParaRPr>
          </a:p>
          <a:p>
            <a:pPr marL="0" indent="0" algn="just">
              <a:lnSpc>
                <a:spcPct val="150000"/>
              </a:lnSpc>
              <a:buNone/>
            </a:pPr>
            <a:r>
              <a:rPr lang="ar-SA" altLang="ar-SA" b="1" dirty="0"/>
              <a:t>2- تتميز المقابلة بالمرونة فيستطيع القائم بالمقابلة أن يشرح </a:t>
            </a:r>
            <a:r>
              <a:rPr lang="ar-SA" altLang="ar-SA" b="1" dirty="0" err="1"/>
              <a:t>للمبحوثين</a:t>
            </a:r>
            <a:r>
              <a:rPr lang="ar-SA" altLang="ar-SA" b="1" dirty="0"/>
              <a:t> ما يكون غامضا عليهم من أسئلة وأن يوضح معاني بعض الكلمات.</a:t>
            </a:r>
          </a:p>
          <a:p>
            <a:pPr marL="0" indent="0" algn="just">
              <a:lnSpc>
                <a:spcPct val="150000"/>
              </a:lnSpc>
              <a:buNone/>
            </a:pPr>
            <a:r>
              <a:rPr lang="ar-SA" altLang="ar-SA" b="1" dirty="0"/>
              <a:t>3- تتميز المقابلة بأنها تجمع بين الباحث والمبحوث في موقف مواجهة ، وهذا الموقف يتيح له فرصة التعمق في فهم الظاهرة التي يدرسها، وملاحظة سلوك المبحوث، </a:t>
            </a:r>
          </a:p>
          <a:p>
            <a:pPr lvl="0" algn="just" eaLnBrk="0" fontAlgn="base" hangingPunct="0">
              <a:spcAft>
                <a:spcPct val="0"/>
              </a:spcAft>
              <a:buFont typeface="Arial" pitchFamily="34" charset="0"/>
              <a:buAutoNum type="arabicPeriod"/>
            </a:pPr>
            <a:endParaRPr lang="ar-EG" altLang="ar-SA" kern="0" dirty="0">
              <a:cs typeface="Arial" pitchFamily="34" charset="0"/>
            </a:endParaRPr>
          </a:p>
          <a:p>
            <a:endParaRPr lang="ar-SA" dirty="0"/>
          </a:p>
        </p:txBody>
      </p:sp>
    </p:spTree>
    <p:extLst>
      <p:ext uri="{BB962C8B-B14F-4D97-AF65-F5344CB8AC3E}">
        <p14:creationId xmlns:p14="http://schemas.microsoft.com/office/powerpoint/2010/main" val="4003915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4"/>
          <p:cNvSpPr>
            <a:spLocks noGrp="1"/>
          </p:cNvSpPr>
          <p:nvPr>
            <p:ph idx="1"/>
          </p:nvPr>
        </p:nvSpPr>
        <p:spPr>
          <a:xfrm>
            <a:off x="228600" y="116632"/>
            <a:ext cx="8807896" cy="6741368"/>
          </a:xfrm>
        </p:spPr>
        <p:txBody>
          <a:bodyPr>
            <a:noAutofit/>
          </a:bodyPr>
          <a:lstStyle/>
          <a:p>
            <a:pPr marL="0" indent="0" algn="just">
              <a:lnSpc>
                <a:spcPct val="150000"/>
              </a:lnSpc>
              <a:buNone/>
            </a:pPr>
            <a:r>
              <a:rPr lang="ar-SA" altLang="ar-SA" b="1" dirty="0" smtClean="0"/>
              <a:t>4- </a:t>
            </a:r>
            <a:r>
              <a:rPr lang="ar-EG" altLang="ar-SA" b="1" dirty="0" smtClean="0"/>
              <a:t>إذا أراد الباحث أن يوجه أسئلة كثيرة إلى المبحوثين ، ففي استطاعته أن يقنعهم بالأهمية العلمية والعملية للبحث وما يمكن أن </a:t>
            </a:r>
            <a:r>
              <a:rPr lang="ar-EG" altLang="ar-SA" b="1" dirty="0" err="1" smtClean="0"/>
              <a:t>يستفيده</a:t>
            </a:r>
            <a:r>
              <a:rPr lang="ar-EG" altLang="ar-SA" b="1" dirty="0" smtClean="0"/>
              <a:t> المجتمع من ورائه وبهذا يكسب معونتهم ويضمن استجابتهم للبحث.</a:t>
            </a:r>
            <a:endParaRPr lang="en-US" altLang="ar-SA" sz="1600" b="1" dirty="0" smtClean="0"/>
          </a:p>
          <a:p>
            <a:pPr marL="0" indent="0" algn="just">
              <a:buNone/>
            </a:pPr>
            <a:r>
              <a:rPr lang="ar-SA" altLang="ar-SA" b="1" dirty="0" smtClean="0"/>
              <a:t>5- </a:t>
            </a:r>
            <a:r>
              <a:rPr lang="ar-EG" altLang="ar-SA" b="1" dirty="0" smtClean="0"/>
              <a:t>يغلب أن تحقق المقابلة تمثيلا أكبر وأدق للمجتمع لأن القائم بالمقابلة يستطيع الحصول على بيانات من جميع المبحوثين خصوصا إذا أحسن عرض الغرض من البحث عليهم واختيار الوقت المناسب للاتصال بهم.</a:t>
            </a:r>
            <a:endParaRPr lang="en-US" altLang="ar-SA" sz="1800" b="1" dirty="0" smtClean="0"/>
          </a:p>
          <a:p>
            <a:pPr marL="0" indent="0" algn="just">
              <a:buNone/>
            </a:pPr>
            <a:r>
              <a:rPr lang="ar-SA" altLang="ar-SA" b="1" dirty="0" smtClean="0"/>
              <a:t>6- </a:t>
            </a:r>
            <a:r>
              <a:rPr lang="ar-EG" altLang="ar-SA" b="1" dirty="0" smtClean="0"/>
              <a:t>يحصل القائم بالمقابلة على إجابات لجميع الأسئلة وإذا كانت ناقصة فإنه يستطيع الاتصال بالمبحوثين ويقوم بمقابلة ثانية وثالثة حتى يحصل على البيانات المطلوبة.</a:t>
            </a:r>
            <a:endParaRPr lang="en-US" altLang="ar-SA" b="1" dirty="0" smtClean="0"/>
          </a:p>
        </p:txBody>
      </p:sp>
    </p:spTree>
    <p:extLst>
      <p:ext uri="{BB962C8B-B14F-4D97-AF65-F5344CB8AC3E}">
        <p14:creationId xmlns:p14="http://schemas.microsoft.com/office/powerpoint/2010/main" val="1856830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 calcmode="lin" valueType="num">
                                      <p:cBhvr additive="base">
                                        <p:cTn id="7" dur="500" fill="hold"/>
                                        <p:tgtEl>
                                          <p:spTgt spid="51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2">
                                            <p:txEl>
                                              <p:pRg st="1" end="1"/>
                                            </p:txEl>
                                          </p:spTgt>
                                        </p:tgtEl>
                                        <p:attrNameLst>
                                          <p:attrName>style.visibility</p:attrName>
                                        </p:attrNameLst>
                                      </p:cBhvr>
                                      <p:to>
                                        <p:strVal val="visible"/>
                                      </p:to>
                                    </p:set>
                                    <p:anim calcmode="lin" valueType="num">
                                      <p:cBhvr additive="base">
                                        <p:cTn id="13" dur="500" fill="hold"/>
                                        <p:tgtEl>
                                          <p:spTgt spid="512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2">
                                            <p:txEl>
                                              <p:pRg st="2" end="2"/>
                                            </p:txEl>
                                          </p:spTgt>
                                        </p:tgtEl>
                                        <p:attrNameLst>
                                          <p:attrName>style.visibility</p:attrName>
                                        </p:attrNameLst>
                                      </p:cBhvr>
                                      <p:to>
                                        <p:strVal val="visible"/>
                                      </p:to>
                                    </p:set>
                                    <p:anim calcmode="lin" valueType="num">
                                      <p:cBhvr additive="base">
                                        <p:cTn id="19" dur="500" fill="hold"/>
                                        <p:tgtEl>
                                          <p:spTgt spid="512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4"/>
          <p:cNvSpPr>
            <a:spLocks noGrp="1"/>
          </p:cNvSpPr>
          <p:nvPr>
            <p:ph idx="1"/>
          </p:nvPr>
        </p:nvSpPr>
        <p:spPr>
          <a:xfrm>
            <a:off x="323528" y="252264"/>
            <a:ext cx="8458200" cy="6605736"/>
          </a:xfrm>
        </p:spPr>
        <p:txBody>
          <a:bodyPr>
            <a:normAutofit/>
          </a:bodyPr>
          <a:lstStyle/>
          <a:p>
            <a:pPr marL="0" indent="0" algn="just">
              <a:buNone/>
              <a:defRPr/>
            </a:pPr>
            <a:r>
              <a:rPr lang="ar-SA" sz="3600" b="1" dirty="0" smtClean="0">
                <a:solidFill>
                  <a:srgbClr val="FF0000"/>
                </a:solidFill>
              </a:rPr>
              <a:t>أما عن أبرز عيوب المقابلة فيمكن ان نسردها فيما يلى:</a:t>
            </a:r>
          </a:p>
          <a:p>
            <a:pPr marL="514350" indent="-514350" algn="just">
              <a:buFont typeface="+mj-lt"/>
              <a:buAutoNum type="arabicPeriod"/>
              <a:defRPr/>
            </a:pPr>
            <a:r>
              <a:rPr lang="ar-EG" dirty="0" smtClean="0"/>
              <a:t>تتعرض النتائج التي يحصل عليها القائم بالمقابلة إلى أخطاء شخصية راجعة إلى نواحي التحيز التي تتعرض لها التقديرات والتفسيرات الشخصية أن كانت خطة البحث تقتضى إصدار مثل هذه الأحكام ، زيادة على ذلك فإن المقابلة تعكس الاستجابات الانفعالية للقائم بالمقابلة والمبحوث واتجاه كل منهما نحو الآخر.</a:t>
            </a:r>
            <a:endParaRPr lang="en-US" dirty="0" smtClean="0"/>
          </a:p>
          <a:p>
            <a:pPr marL="514350" indent="-514350" algn="just">
              <a:buFont typeface="+mj-lt"/>
              <a:buAutoNum type="arabicPeriod"/>
              <a:defRPr/>
            </a:pPr>
            <a:r>
              <a:rPr lang="ar-EG" dirty="0" smtClean="0"/>
              <a:t>لما كانت المقابلة تعتمد على التقرير اللفظي للمبحوث فإن الفرد قد لا يكون صادقا فيما يدلى به من بيانات، فيحاول تزييف الإجابات في الاتجاه الذي يتوسم أنه يتفق مع اتجاه القائم بالمقابلة.</a:t>
            </a:r>
            <a:endParaRPr lang="en-US" dirty="0" smtClean="0"/>
          </a:p>
        </p:txBody>
      </p:sp>
    </p:spTree>
    <p:extLst>
      <p:ext uri="{BB962C8B-B14F-4D97-AF65-F5344CB8AC3E}">
        <p14:creationId xmlns:p14="http://schemas.microsoft.com/office/powerpoint/2010/main" val="941001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 calcmode="lin" valueType="num">
                                      <p:cBhvr additive="base">
                                        <p:cTn id="7" dur="500" fill="hold"/>
                                        <p:tgtEl>
                                          <p:spTgt spid="51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2">
                                            <p:txEl>
                                              <p:pRg st="1" end="1"/>
                                            </p:txEl>
                                          </p:spTgt>
                                        </p:tgtEl>
                                        <p:attrNameLst>
                                          <p:attrName>style.visibility</p:attrName>
                                        </p:attrNameLst>
                                      </p:cBhvr>
                                      <p:to>
                                        <p:strVal val="visible"/>
                                      </p:to>
                                    </p:set>
                                    <p:anim calcmode="lin" valueType="num">
                                      <p:cBhvr additive="base">
                                        <p:cTn id="13" dur="500" fill="hold"/>
                                        <p:tgtEl>
                                          <p:spTgt spid="512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2">
                                            <p:txEl>
                                              <p:pRg st="2" end="2"/>
                                            </p:txEl>
                                          </p:spTgt>
                                        </p:tgtEl>
                                        <p:attrNameLst>
                                          <p:attrName>style.visibility</p:attrName>
                                        </p:attrNameLst>
                                      </p:cBhvr>
                                      <p:to>
                                        <p:strVal val="visible"/>
                                      </p:to>
                                    </p:set>
                                    <p:anim calcmode="lin" valueType="num">
                                      <p:cBhvr additive="base">
                                        <p:cTn id="19" dur="500" fill="hold"/>
                                        <p:tgtEl>
                                          <p:spTgt spid="512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pPr marL="0" indent="0" algn="just">
              <a:buNone/>
              <a:defRPr/>
            </a:pPr>
            <a:r>
              <a:rPr lang="ar-SA" dirty="0" smtClean="0"/>
              <a:t>3- </a:t>
            </a:r>
            <a:r>
              <a:rPr lang="ar-EG" dirty="0" smtClean="0"/>
              <a:t>تحتاج </a:t>
            </a:r>
            <a:r>
              <a:rPr lang="ar-EG" dirty="0"/>
              <a:t>المقابلة إلى عدد كبير من جامعي البيانات الذين يتم اختيارهم وتدريبهم بعناية، وتتطلب عملية الاختيار والإعداد والتدريب وقتا طويلاً، ونفقات كثيرة.</a:t>
            </a:r>
            <a:endParaRPr lang="en-US" dirty="0"/>
          </a:p>
          <a:p>
            <a:pPr marL="0" indent="0" algn="just">
              <a:buNone/>
              <a:defRPr/>
            </a:pPr>
            <a:r>
              <a:rPr lang="ar-SA" dirty="0" smtClean="0"/>
              <a:t>4- </a:t>
            </a:r>
            <a:r>
              <a:rPr lang="ar-EG" dirty="0" smtClean="0"/>
              <a:t>كثرة </a:t>
            </a:r>
            <a:r>
              <a:rPr lang="ar-EG" dirty="0"/>
              <a:t>تكاليف الانتقال التي </a:t>
            </a:r>
            <a:r>
              <a:rPr lang="ar-EG" dirty="0" err="1"/>
              <a:t>يتكبدها</a:t>
            </a:r>
            <a:r>
              <a:rPr lang="ar-EG" dirty="0"/>
              <a:t> القائمون بالمقابلة وضياع كثير من الوقت في التردد على المبحوثين</a:t>
            </a:r>
            <a:r>
              <a:rPr lang="ar-EG" dirty="0" smtClean="0"/>
              <a:t>.</a:t>
            </a:r>
            <a:endParaRPr lang="ar-SA" dirty="0" smtClean="0"/>
          </a:p>
          <a:p>
            <a:pPr marL="0" indent="0" algn="just">
              <a:buNone/>
              <a:defRPr/>
            </a:pPr>
            <a:r>
              <a:rPr lang="ar-SA" altLang="ar-SA" dirty="0" smtClean="0"/>
              <a:t>5- </a:t>
            </a:r>
            <a:r>
              <a:rPr lang="ar-EG" altLang="ar-SA" dirty="0" smtClean="0"/>
              <a:t>في </a:t>
            </a:r>
            <a:r>
              <a:rPr lang="ar-EG" altLang="ar-SA" dirty="0"/>
              <a:t>المقابلة كثيرا ما يتمنع المبحوث عن الإجابة على الأسئلة الخاصة أو الأسئلة التي يخشى أن يصيبه ضرر مادي أو أدبي إذا أجاب عليها، أما إذا كانت شخصيته غير معروفة للباحث فإنه قد يعطي بيانات أكثر صحة ودقة من تلك التي يعطيها للقائم بالمقابلة.</a:t>
            </a:r>
          </a:p>
          <a:p>
            <a:pPr marL="514350" indent="-514350" algn="just">
              <a:buFont typeface="+mj-lt"/>
              <a:buAutoNum type="arabicPeriod"/>
              <a:defRPr/>
            </a:pPr>
            <a:endParaRPr lang="en-US" dirty="0"/>
          </a:p>
          <a:p>
            <a:endParaRPr lang="ar-SA" dirty="0"/>
          </a:p>
        </p:txBody>
      </p:sp>
    </p:spTree>
    <p:extLst>
      <p:ext uri="{BB962C8B-B14F-4D97-AF65-F5344CB8AC3E}">
        <p14:creationId xmlns:p14="http://schemas.microsoft.com/office/powerpoint/2010/main" val="2089801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77436" y="1196752"/>
            <a:ext cx="8424936" cy="3539430"/>
          </a:xfrm>
          <a:prstGeom prst="rect">
            <a:avLst/>
          </a:prstGeom>
        </p:spPr>
        <p:txBody>
          <a:bodyPr wrap="square">
            <a:spAutoFit/>
          </a:bodyPr>
          <a:lstStyle/>
          <a:p>
            <a:pPr lvl="0" algn="just" eaLnBrk="0" fontAlgn="base" hangingPunct="0">
              <a:spcBef>
                <a:spcPct val="20000"/>
              </a:spcBef>
              <a:spcAft>
                <a:spcPct val="0"/>
              </a:spcAft>
            </a:pPr>
            <a:r>
              <a:rPr lang="ar-EG" altLang="ar-SA" sz="3200" kern="0" dirty="0">
                <a:solidFill>
                  <a:srgbClr val="000000"/>
                </a:solidFill>
              </a:rPr>
              <a:t>ونود أن نشير إلى أن العيوب التي ذكرناها لا تقلل كثيرا من أهمية المقابلة ، ولا تدفع الباحث إلى التخلي عن المقابلة كأداة هامة من أد\وات جمع البيانات، بل أنها تدفعه إلى العمل على زيادة درجة ثبات وصدق البيانات التي يحصل عليها وذلك بتخطيط المقابلة بحيث تتكيف والهدف المرجو منها واتخاذ الاحتياطات اللازمة لإكساب المقابلة قيمتها المنهجية التي تعزوها لها.</a:t>
            </a:r>
            <a:endParaRPr lang="en-US" altLang="ar-SA" sz="3200" kern="0" dirty="0">
              <a:solidFill>
                <a:srgbClr val="000000"/>
              </a:solidFill>
            </a:endParaRPr>
          </a:p>
        </p:txBody>
      </p:sp>
    </p:spTree>
    <p:extLst>
      <p:ext uri="{BB962C8B-B14F-4D97-AF65-F5344CB8AC3E}">
        <p14:creationId xmlns:p14="http://schemas.microsoft.com/office/powerpoint/2010/main" val="1857087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r>
              <a:rPr lang="ar-SA" b="1" dirty="0"/>
              <a:t>شروط المقابلة الجيدة </a:t>
            </a:r>
            <a:endParaRPr lang="ar-SA" b="1" dirty="0" smtClean="0"/>
          </a:p>
          <a:p>
            <a:r>
              <a:rPr lang="ar-SA" dirty="0" smtClean="0"/>
              <a:t>1</a:t>
            </a:r>
            <a:r>
              <a:rPr lang="ar-SA" dirty="0"/>
              <a:t>.       تحديد الهدف أو الغرض من المقابلة : </a:t>
            </a:r>
            <a:endParaRPr lang="ar-SA" dirty="0" smtClean="0"/>
          </a:p>
          <a:p>
            <a:r>
              <a:rPr lang="ar-SA" dirty="0" smtClean="0"/>
              <a:t>يجب </a:t>
            </a:r>
            <a:r>
              <a:rPr lang="ar-SA" dirty="0"/>
              <a:t>على الباحث عند إعداده للمقابلة أن يحدد هدفه من إجراء المقابلة الأمور التي يريد انجازها والحقائق التي يريد مناقشتها والمعلومات التي يسعى إليها .</a:t>
            </a:r>
          </a:p>
          <a:p>
            <a:r>
              <a:rPr lang="ar-SA" dirty="0" smtClean="0"/>
              <a:t> </a:t>
            </a:r>
            <a:r>
              <a:rPr lang="ar-SA" dirty="0"/>
              <a:t>وأن يقوم بتعريف هذه الأهداف للأشخاص التي سيجري معهم المقابلة ولا يترك هذا الأمر معلقا بالصدفة إلى أن يجري المقابلة .</a:t>
            </a:r>
          </a:p>
          <a:p>
            <a:endParaRPr lang="ar-SA" dirty="0"/>
          </a:p>
        </p:txBody>
      </p:sp>
    </p:spTree>
    <p:extLst>
      <p:ext uri="{BB962C8B-B14F-4D97-AF65-F5344CB8AC3E}">
        <p14:creationId xmlns:p14="http://schemas.microsoft.com/office/powerpoint/2010/main" val="1013836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lstStyle/>
          <a:p>
            <a:pPr>
              <a:lnSpc>
                <a:spcPct val="150000"/>
              </a:lnSpc>
            </a:pPr>
            <a:r>
              <a:rPr lang="ar-SA" sz="3600" b="1" u="sng" dirty="0" smtClean="0"/>
              <a:t>استخدامات المقابلة في البحث التقويمي </a:t>
            </a:r>
          </a:p>
          <a:p>
            <a:pPr>
              <a:lnSpc>
                <a:spcPct val="150000"/>
              </a:lnSpc>
            </a:pPr>
            <a:r>
              <a:rPr lang="ar-SA" dirty="0" smtClean="0"/>
              <a:t>تستخدم كوسيلة لجمع البيانات الخاصة باحتياجات المواطنين ومشكلاتهم كأساس لتخطيط البرامج الاجتماعية </a:t>
            </a:r>
          </a:p>
          <a:p>
            <a:pPr>
              <a:lnSpc>
                <a:spcPct val="150000"/>
              </a:lnSpc>
            </a:pPr>
            <a:r>
              <a:rPr lang="ar-EG" dirty="0"/>
              <a:t>تق</a:t>
            </a:r>
            <a:r>
              <a:rPr lang="ar-SA" dirty="0" err="1"/>
              <a:t>ييم</a:t>
            </a:r>
            <a:r>
              <a:rPr lang="ar-EG" dirty="0"/>
              <a:t> الأداء </a:t>
            </a:r>
            <a:r>
              <a:rPr lang="ar-EG" dirty="0" smtClean="0"/>
              <a:t>الوظيفي </a:t>
            </a:r>
            <a:r>
              <a:rPr lang="ar-SA" dirty="0" smtClean="0"/>
              <a:t>للعاملين في البرنامج او المؤسسة</a:t>
            </a:r>
          </a:p>
          <a:p>
            <a:pPr>
              <a:lnSpc>
                <a:spcPct val="150000"/>
              </a:lnSpc>
            </a:pPr>
            <a:r>
              <a:rPr lang="ar-SA" dirty="0" smtClean="0"/>
              <a:t>تقييم اهداف البرنامج </a:t>
            </a:r>
            <a:endParaRPr lang="ar-SA" dirty="0"/>
          </a:p>
        </p:txBody>
      </p:sp>
    </p:spTree>
    <p:extLst>
      <p:ext uri="{BB962C8B-B14F-4D97-AF65-F5344CB8AC3E}">
        <p14:creationId xmlns:p14="http://schemas.microsoft.com/office/powerpoint/2010/main" val="589987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836712"/>
            <a:ext cx="7772400" cy="5400599"/>
          </a:xfrm>
        </p:spPr>
        <p:txBody>
          <a:bodyPr>
            <a:normAutofit/>
          </a:bodyPr>
          <a:lstStyle/>
          <a:p>
            <a: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t>المحاضرة الثانية </a:t>
            </a:r>
            <a: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t>عشر</a:t>
            </a:r>
            <a:b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br>
            <a: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t>دراسة الجدوى </a:t>
            </a:r>
            <a:b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br>
            <a: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t>في</a:t>
            </a:r>
            <a:b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br>
            <a:r>
              <a:rPr lang="ar-SA" sz="8000" b="1" dirty="0" smtClean="0">
                <a:ln w="18000">
                  <a:solidFill>
                    <a:srgbClr val="C00000"/>
                  </a:solidFill>
                  <a:prstDash val="solid"/>
                  <a:miter lim="800000"/>
                </a:ln>
                <a:solidFill>
                  <a:srgbClr val="FFC000"/>
                </a:solidFill>
                <a:effectLst>
                  <a:outerShdw blurRad="25500" dist="23000" dir="7020000" algn="tl">
                    <a:srgbClr val="000000">
                      <a:alpha val="50000"/>
                    </a:srgbClr>
                  </a:outerShdw>
                </a:effectLst>
              </a:rPr>
              <a:t> البرامج والمشروعات </a:t>
            </a:r>
            <a:endParaRPr lang="ar-SA" sz="8000" b="1" dirty="0">
              <a:ln w="18000">
                <a:solidFill>
                  <a:srgbClr val="C00000"/>
                </a:solidFill>
                <a:prstDash val="solid"/>
                <a:miter lim="800000"/>
              </a:ln>
              <a:solidFill>
                <a:srgbClr val="FFC000"/>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907493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lstStyle/>
          <a:p>
            <a:r>
              <a:rPr lang="ar-SA" b="1" u="sng" dirty="0">
                <a:solidFill>
                  <a:srgbClr val="FF0000"/>
                </a:solidFill>
              </a:rPr>
              <a:t>ماهية دراسة الجدوى : </a:t>
            </a:r>
            <a:endParaRPr lang="en-US" u="sng" dirty="0">
              <a:solidFill>
                <a:srgbClr val="FF0000"/>
              </a:solidFill>
            </a:endParaRPr>
          </a:p>
          <a:p>
            <a:r>
              <a:rPr lang="ar-SA" b="1" u="sng" dirty="0"/>
              <a:t>المقصود بدراسة الجدوى للمشروع : </a:t>
            </a:r>
            <a:endParaRPr lang="en-US" u="sng" dirty="0"/>
          </a:p>
          <a:p>
            <a:r>
              <a:rPr lang="ar-SA" dirty="0"/>
              <a:t>مجموعة الأساليب أو الطرق العلمية التي تُستخدم لجمع البيانات وتحليلها وللوصول إلى نتائج تحدد صلاحية المشروع </a:t>
            </a:r>
            <a:endParaRPr lang="en-US" dirty="0"/>
          </a:p>
          <a:p>
            <a:r>
              <a:rPr lang="ar-SA" b="1" u="sng" dirty="0"/>
              <a:t>أهمية دراسة الجدوى: </a:t>
            </a:r>
            <a:endParaRPr lang="en-US" u="sng" dirty="0"/>
          </a:p>
          <a:p>
            <a:r>
              <a:rPr lang="ar-SA" dirty="0"/>
              <a:t>تعتبر دراسات الجدوى من الموضوعات الحيوية التي لا غنى عنها لأي مشروع بغض النظر عن نوعية المشروع خاصا كان أو عاما </a:t>
            </a:r>
            <a:endParaRPr lang="en-US" dirty="0"/>
          </a:p>
        </p:txBody>
      </p:sp>
    </p:spTree>
    <p:extLst>
      <p:ext uri="{BB962C8B-B14F-4D97-AF65-F5344CB8AC3E}">
        <p14:creationId xmlns:p14="http://schemas.microsoft.com/office/powerpoint/2010/main" val="3227806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1520" y="404665"/>
            <a:ext cx="8206680" cy="6192688"/>
          </a:xfrm>
        </p:spPr>
        <p:txBody>
          <a:bodyPr>
            <a:normAutofit fontScale="90000"/>
          </a:bodyPr>
          <a:lstStyle/>
          <a:p>
            <a:r>
              <a:rPr lang="ar-SA" b="1" u="sng" dirty="0">
                <a:solidFill>
                  <a:srgbClr val="FF0000"/>
                </a:solidFill>
              </a:rPr>
              <a:t>أهمية دراسة الجدوى </a:t>
            </a:r>
            <a:r>
              <a:rPr lang="en-US" dirty="0"/>
              <a:t/>
            </a:r>
            <a:br>
              <a:rPr lang="en-US" dirty="0"/>
            </a:br>
            <a:r>
              <a:rPr lang="ar-SA" b="1" u="sng" dirty="0"/>
              <a:t>أما بالنسبة للمستثمر العام وهو يتمثل في الحكومة فإن لدراسة الجدوى أهمية قصوى كما يلي :-</a:t>
            </a:r>
            <a:r>
              <a:rPr lang="ar-SA" b="1" dirty="0"/>
              <a:t> </a:t>
            </a:r>
            <a:r>
              <a:rPr lang="en-US" dirty="0"/>
              <a:t/>
            </a:r>
            <a:br>
              <a:rPr lang="en-US" dirty="0"/>
            </a:br>
            <a:r>
              <a:rPr lang="ar-SA" dirty="0"/>
              <a:t>1- إن الحكومة في قيامها بتنفيذ المشروعات العامة تحتاج إلى أسلوب لاختيار المشروعات ذات أكبر نفع عام وتأجيل المشروعات العامة التي لها عدد محدود من المنتفعين ، وهذا لا يتحقق إلا عن طريق دراسة الجدوى التي يمكن على أساسها ترتيب المشروعات الملحة ثم الأقل إلحاحا وهكذا أهمية دراسة الجدوى (المستثمر العام) .</a:t>
            </a:r>
          </a:p>
        </p:txBody>
      </p:sp>
    </p:spTree>
    <p:extLst>
      <p:ext uri="{BB962C8B-B14F-4D97-AF65-F5344CB8AC3E}">
        <p14:creationId xmlns:p14="http://schemas.microsoft.com/office/powerpoint/2010/main" val="4182022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lstStyle/>
          <a:p>
            <a:pPr lvl="0"/>
            <a:r>
              <a:rPr lang="ar-SA" dirty="0"/>
              <a:t>ويجب ألا نخلط بين </a:t>
            </a:r>
            <a:r>
              <a:rPr lang="ar-SA" b="1" u="sng" dirty="0">
                <a:solidFill>
                  <a:srgbClr val="FF0000"/>
                </a:solidFill>
              </a:rPr>
              <a:t>دراسة الجدوى </a:t>
            </a:r>
            <a:r>
              <a:rPr lang="ar-SA" dirty="0"/>
              <a:t>وبين </a:t>
            </a:r>
            <a:r>
              <a:rPr lang="ar-SA" b="1" u="sng" dirty="0">
                <a:solidFill>
                  <a:srgbClr val="FFC000"/>
                </a:solidFill>
              </a:rPr>
              <a:t>فعالية المشروع </a:t>
            </a:r>
            <a:r>
              <a:rPr lang="ar-SA" dirty="0"/>
              <a:t>،فهناك فرق بينهما ، فدراسة الجدوى كما ذكرنا قائمة أساسا على تقويم فكرة المشروع قبل البدء فيه للتأكد من صلاحيته وجدواه والاعتماد عليه . </a:t>
            </a:r>
            <a:r>
              <a:rPr lang="ar-SA" dirty="0" smtClean="0"/>
              <a:t>( </a:t>
            </a:r>
            <a:r>
              <a:rPr lang="ar-SA" b="1" u="sng" dirty="0" smtClean="0"/>
              <a:t>قابلية المشروع للتنفيذ </a:t>
            </a:r>
            <a:r>
              <a:rPr lang="ar-SA" dirty="0" smtClean="0"/>
              <a:t>)</a:t>
            </a:r>
            <a:endParaRPr lang="en-US" dirty="0"/>
          </a:p>
          <a:p>
            <a:pPr lvl="0"/>
            <a:r>
              <a:rPr lang="ar-SA" dirty="0"/>
              <a:t>أما دراسة فعالية المشروع فالهدف منها هو تقويم اقتصاديات المشروع القائم فعلا ، وبمعنى آخر ، هل من المصلحة الاستمرار في المشروع القائم أو </a:t>
            </a:r>
            <a:r>
              <a:rPr lang="ar-SA" u="sng" dirty="0"/>
              <a:t>كيفية تطوير وتحسين اقتصادياته أ</a:t>
            </a:r>
            <a:r>
              <a:rPr lang="ar-SA" dirty="0"/>
              <a:t>و الانتقال به من مشروع غير منتج اقتصاديا إلى مشروع مثمر وذا مردود اقتصادي إيجابي </a:t>
            </a:r>
            <a:endParaRPr lang="en-US" dirty="0"/>
          </a:p>
          <a:p>
            <a:endParaRPr lang="ar-SA" dirty="0"/>
          </a:p>
        </p:txBody>
      </p:sp>
    </p:spTree>
    <p:extLst>
      <p:ext uri="{BB962C8B-B14F-4D97-AF65-F5344CB8AC3E}">
        <p14:creationId xmlns:p14="http://schemas.microsoft.com/office/powerpoint/2010/main" val="1939492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fontScale="92500" lnSpcReduction="10000"/>
          </a:bodyPr>
          <a:lstStyle/>
          <a:p>
            <a:r>
              <a:rPr lang="ar-SA" b="1" u="sng" dirty="0">
                <a:solidFill>
                  <a:srgbClr val="FF0000"/>
                </a:solidFill>
              </a:rPr>
              <a:t>وتلخيصا لما سبق ذكره نستطيع أن نحدد أهمية دراسات الجدوى في النقاط التالية : </a:t>
            </a:r>
            <a:endParaRPr lang="en-US" dirty="0">
              <a:solidFill>
                <a:srgbClr val="FF0000"/>
              </a:solidFill>
            </a:endParaRPr>
          </a:p>
          <a:p>
            <a:pPr lvl="0"/>
            <a:r>
              <a:rPr lang="ar-SA" dirty="0"/>
              <a:t>إنها وسيلة للتأكد من صلاحية المشروع المقترح لتحقيق الأهداف التي تسعى إليها المستثمر </a:t>
            </a:r>
            <a:endParaRPr lang="en-US" dirty="0"/>
          </a:p>
          <a:p>
            <a:pPr lvl="0"/>
            <a:r>
              <a:rPr lang="ar-SA" dirty="0"/>
              <a:t> إن الحكومة تشترط الموافقة على المشروع أو تزويده ببعض التسهيلات وإجراء دراسات الجدوى اللازمة </a:t>
            </a:r>
            <a:endParaRPr lang="en-US" dirty="0"/>
          </a:p>
          <a:p>
            <a:pPr lvl="0"/>
            <a:r>
              <a:rPr lang="ar-SA" dirty="0"/>
              <a:t> التأكد من أن المشروع </a:t>
            </a:r>
            <a:r>
              <a:rPr lang="ar-SA" dirty="0" err="1"/>
              <a:t>يتواءم</a:t>
            </a:r>
            <a:r>
              <a:rPr lang="ar-SA" dirty="0"/>
              <a:t> مع السياسات الاقتصادية والاجتماعية للمجتمع </a:t>
            </a:r>
            <a:endParaRPr lang="en-US" dirty="0"/>
          </a:p>
          <a:p>
            <a:pPr lvl="0"/>
            <a:r>
              <a:rPr lang="ar-SA" dirty="0"/>
              <a:t> يشترط الممول للموافقة على التمويل إعداد الدراسات التي تثبت جدوى المشروع </a:t>
            </a:r>
            <a:endParaRPr lang="en-US" dirty="0"/>
          </a:p>
          <a:p>
            <a:pPr lvl="0"/>
            <a:r>
              <a:rPr lang="ar-SA" dirty="0"/>
              <a:t>- التعرف على مستقبل المشروع لفترة طويلة ووضع المؤشرات اللازمة لنجاحه </a:t>
            </a:r>
            <a:endParaRPr lang="en-US" dirty="0"/>
          </a:p>
          <a:p>
            <a:endParaRPr lang="ar-SA" dirty="0"/>
          </a:p>
        </p:txBody>
      </p:sp>
    </p:spTree>
    <p:extLst>
      <p:ext uri="{BB962C8B-B14F-4D97-AF65-F5344CB8AC3E}">
        <p14:creationId xmlns:p14="http://schemas.microsoft.com/office/powerpoint/2010/main" val="1883317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fontScale="92500" lnSpcReduction="10000"/>
          </a:bodyPr>
          <a:lstStyle/>
          <a:p>
            <a:r>
              <a:rPr lang="ar-SA" b="1" u="sng" dirty="0">
                <a:solidFill>
                  <a:srgbClr val="FF0000"/>
                </a:solidFill>
              </a:rPr>
              <a:t>وتلخيصا لما سبق ذكره نستطيع أن نحدد أهمية دراسات الجدوى في النقاط التالية : </a:t>
            </a:r>
            <a:endParaRPr lang="en-US" dirty="0">
              <a:solidFill>
                <a:srgbClr val="FF0000"/>
              </a:solidFill>
            </a:endParaRPr>
          </a:p>
          <a:p>
            <a:pPr lvl="0"/>
            <a:r>
              <a:rPr lang="ar-SA" dirty="0"/>
              <a:t>إنها وسيلة للتأكد من صلاحية المشروع المقترح لتحقيق الأهداف التي تسعى إليها المستثمر </a:t>
            </a:r>
            <a:endParaRPr lang="en-US" dirty="0"/>
          </a:p>
          <a:p>
            <a:pPr lvl="0"/>
            <a:r>
              <a:rPr lang="ar-SA" dirty="0"/>
              <a:t> إن الحكومة تشترط الموافقة على المشروع أو تزويده ببعض التسهيلات وإجراء دراسات الجدوى اللازمة </a:t>
            </a:r>
            <a:endParaRPr lang="en-US" dirty="0"/>
          </a:p>
          <a:p>
            <a:pPr lvl="0"/>
            <a:r>
              <a:rPr lang="ar-SA" dirty="0"/>
              <a:t> التأكد من أن المشروع </a:t>
            </a:r>
            <a:r>
              <a:rPr lang="ar-SA" dirty="0" err="1"/>
              <a:t>يتواءم</a:t>
            </a:r>
            <a:r>
              <a:rPr lang="ar-SA" dirty="0"/>
              <a:t> مع السياسات الاقتصادية والاجتماعية للمجتمع </a:t>
            </a:r>
            <a:endParaRPr lang="en-US" dirty="0"/>
          </a:p>
          <a:p>
            <a:pPr lvl="0"/>
            <a:r>
              <a:rPr lang="ar-SA" dirty="0"/>
              <a:t> يشترط الممول للموافقة على التمويل إعداد الدراسات التي تثبت جدوى المشروع </a:t>
            </a:r>
            <a:endParaRPr lang="en-US" dirty="0"/>
          </a:p>
          <a:p>
            <a:pPr lvl="0"/>
            <a:r>
              <a:rPr lang="ar-SA" dirty="0"/>
              <a:t>- التعرف على مستقبل المشروع لفترة طويلة ووضع المؤشرات اللازمة لنجاحه </a:t>
            </a:r>
            <a:endParaRPr lang="en-US" dirty="0"/>
          </a:p>
          <a:p>
            <a:endParaRPr lang="ar-SA" dirty="0"/>
          </a:p>
        </p:txBody>
      </p:sp>
    </p:spTree>
    <p:extLst>
      <p:ext uri="{BB962C8B-B14F-4D97-AF65-F5344CB8AC3E}">
        <p14:creationId xmlns:p14="http://schemas.microsoft.com/office/powerpoint/2010/main" val="1883317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lnSpcReduction="10000"/>
          </a:bodyPr>
          <a:lstStyle/>
          <a:p>
            <a:r>
              <a:rPr lang="ar-SA" b="1" u="sng" dirty="0">
                <a:solidFill>
                  <a:srgbClr val="FF0000"/>
                </a:solidFill>
              </a:rPr>
              <a:t>الخصائص العامة لدراسات الجدوى :</a:t>
            </a:r>
            <a:r>
              <a:rPr lang="ar-SA" u="sng" dirty="0">
                <a:solidFill>
                  <a:srgbClr val="FF0000"/>
                </a:solidFill>
              </a:rPr>
              <a:t> </a:t>
            </a:r>
            <a:endParaRPr lang="en-US" u="sng" dirty="0">
              <a:solidFill>
                <a:srgbClr val="FF0000"/>
              </a:solidFill>
            </a:endParaRPr>
          </a:p>
          <a:p>
            <a:pPr lvl="0"/>
            <a:r>
              <a:rPr lang="ar-SA" b="1" dirty="0"/>
              <a:t>الشمول :</a:t>
            </a:r>
            <a:r>
              <a:rPr lang="ar-SA" dirty="0"/>
              <a:t> فالدراسة يجب أن تكون شاملة لكافة الجوانب والأبعاد الخاصة للمشروع ولكافة التفاصيل الخاصة به </a:t>
            </a:r>
            <a:endParaRPr lang="en-US" dirty="0"/>
          </a:p>
          <a:p>
            <a:pPr lvl="0"/>
            <a:r>
              <a:rPr lang="ar-SA" b="1" dirty="0"/>
              <a:t>الدقة :</a:t>
            </a:r>
            <a:r>
              <a:rPr lang="ar-SA" dirty="0"/>
              <a:t> الدقة في جميع المراحل سواء في إعداد الدراسة أو ما انتهت إليه من نتائج وتوصيات أو سلبيات </a:t>
            </a:r>
            <a:endParaRPr lang="en-US" dirty="0"/>
          </a:p>
          <a:p>
            <a:pPr lvl="0"/>
            <a:r>
              <a:rPr lang="ar-SA" b="1" dirty="0"/>
              <a:t>الموضوعية :</a:t>
            </a:r>
            <a:r>
              <a:rPr lang="ar-SA" dirty="0"/>
              <a:t>البعد عن الحكم على الأشياء بصورة شخصية وأن تتصف بياناتها بالموضوعية الكاملة بالإضافة إلى جديتها </a:t>
            </a:r>
            <a:endParaRPr lang="en-US" dirty="0"/>
          </a:p>
          <a:p>
            <a:pPr lvl="0"/>
            <a:r>
              <a:rPr lang="ar-SA" b="1" dirty="0"/>
              <a:t>الاتساق :</a:t>
            </a:r>
            <a:r>
              <a:rPr lang="ar-SA" dirty="0"/>
              <a:t> أن تتسق وتتوافق وتتمشى دراسة الجدوى مع نشاط الممول وأغراضه حتى يمكن للممول الحكم على مناسبته ومن ثم تمويله </a:t>
            </a:r>
            <a:endParaRPr lang="en-US" dirty="0"/>
          </a:p>
          <a:p>
            <a:endParaRPr lang="ar-SA" dirty="0"/>
          </a:p>
        </p:txBody>
      </p:sp>
    </p:spTree>
    <p:extLst>
      <p:ext uri="{BB962C8B-B14F-4D97-AF65-F5344CB8AC3E}">
        <p14:creationId xmlns:p14="http://schemas.microsoft.com/office/powerpoint/2010/main" val="1032606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lstStyle/>
          <a:p>
            <a:r>
              <a:rPr lang="ar-SA" b="1" u="sng" dirty="0">
                <a:solidFill>
                  <a:srgbClr val="FF0000"/>
                </a:solidFill>
              </a:rPr>
              <a:t>مشكلات دراسات الجدوى </a:t>
            </a:r>
            <a:endParaRPr lang="en-US" u="sng" dirty="0">
              <a:solidFill>
                <a:srgbClr val="FF0000"/>
              </a:solidFill>
            </a:endParaRPr>
          </a:p>
          <a:p>
            <a:r>
              <a:rPr lang="ar-SA" dirty="0"/>
              <a:t>لا تخلو أي دراسة مهما كان نوعها من وجود بعض المشكلات التي قد تؤثر على جدواها ( الدراسة) أو تؤخر من وقت تسليمها أو الانتهاء منها . </a:t>
            </a:r>
            <a:endParaRPr lang="en-US" dirty="0"/>
          </a:p>
          <a:p>
            <a:r>
              <a:rPr lang="ar-SA" b="1" dirty="0"/>
              <a:t>ودراسة الجدوى </a:t>
            </a:r>
            <a:r>
              <a:rPr lang="ar-SA" b="1" dirty="0" err="1"/>
              <a:t>هى</a:t>
            </a:r>
            <a:r>
              <a:rPr lang="ar-SA" b="1" dirty="0"/>
              <a:t> الأخرى يكتنفها بعض المشكلات ومنها : </a:t>
            </a:r>
            <a:endParaRPr lang="en-US" dirty="0"/>
          </a:p>
          <a:p>
            <a:r>
              <a:rPr lang="ar-SA" b="1" dirty="0"/>
              <a:t>1</a:t>
            </a:r>
            <a:r>
              <a:rPr lang="ar-SA" dirty="0"/>
              <a:t>- افتقار الكثير من المؤسسات للمعلومات الكافية التي تتطلبها دراسة الجدوى </a:t>
            </a:r>
            <a:endParaRPr lang="en-US" dirty="0"/>
          </a:p>
          <a:p>
            <a:r>
              <a:rPr lang="ar-SA" dirty="0"/>
              <a:t>2- قلة كفاءة ومهارة القائمين على دراسة الجدوى و المبالغة في بعض المعلومات الموجودة في أرشيف بعض المؤسسات</a:t>
            </a:r>
          </a:p>
        </p:txBody>
      </p:sp>
    </p:spTree>
    <p:extLst>
      <p:ext uri="{BB962C8B-B14F-4D97-AF65-F5344CB8AC3E}">
        <p14:creationId xmlns:p14="http://schemas.microsoft.com/office/powerpoint/2010/main" val="1645456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lstStyle/>
          <a:p>
            <a:r>
              <a:rPr lang="ar-SA" dirty="0"/>
              <a:t>3- المبالغ الخيالية التي تتطلبها مراكز الخبرة لإجراء دراسات الجدوى </a:t>
            </a:r>
            <a:endParaRPr lang="en-US" dirty="0"/>
          </a:p>
          <a:p>
            <a:r>
              <a:rPr lang="ar-SA" dirty="0"/>
              <a:t>4- الاعتماد الكبير من جانب بعض المستثمرين على خبراتهم السابقة حتى ولو كانت في مجال آخر لا يمت بصلة للمشروع المراد القيام به مما يقلل من أهمية الدراسة بل وقد يجعلها أحيانا عديمة الفائدة </a:t>
            </a:r>
            <a:endParaRPr lang="en-US" dirty="0"/>
          </a:p>
          <a:p>
            <a:r>
              <a:rPr lang="ar-SA" dirty="0"/>
              <a:t>5- في كثير من الأحيان يصعب التنبؤ بالمتغيرات التسويقية والمالية أو الفنية لأمور خارجة عن إرادة من يُجري دراسة الجدوى </a:t>
            </a:r>
          </a:p>
        </p:txBody>
      </p:sp>
    </p:spTree>
    <p:extLst>
      <p:ext uri="{BB962C8B-B14F-4D97-AF65-F5344CB8AC3E}">
        <p14:creationId xmlns:p14="http://schemas.microsoft.com/office/powerpoint/2010/main" val="3356643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92688"/>
          </a:xfrm>
        </p:spPr>
        <p:txBody>
          <a:bodyPr>
            <a:normAutofit lnSpcReduction="10000"/>
          </a:bodyPr>
          <a:lstStyle/>
          <a:p>
            <a:r>
              <a:rPr lang="ar-SA" b="1" u="sng" dirty="0">
                <a:solidFill>
                  <a:srgbClr val="FF0000"/>
                </a:solidFill>
              </a:rPr>
              <a:t>الخطوات الإجرائية للقيام بدراسة جدوى برنامج أو مشروع اجتماعي : </a:t>
            </a:r>
            <a:endParaRPr lang="en-US" b="1" u="sng" dirty="0">
              <a:solidFill>
                <a:srgbClr val="FF0000"/>
              </a:solidFill>
            </a:endParaRPr>
          </a:p>
          <a:p>
            <a:pPr marL="0" indent="0">
              <a:buNone/>
            </a:pPr>
            <a:r>
              <a:rPr lang="ar-SA" dirty="0" smtClean="0"/>
              <a:t>- </a:t>
            </a:r>
            <a:r>
              <a:rPr lang="ar-SA" dirty="0"/>
              <a:t>حساب التكاليف الكلية للمشروع ( الثابتة ، المتغيرة ) </a:t>
            </a:r>
            <a:endParaRPr lang="en-US" dirty="0"/>
          </a:p>
          <a:p>
            <a:pPr marL="0" indent="0">
              <a:buNone/>
            </a:pPr>
            <a:r>
              <a:rPr lang="ar-SA" dirty="0" smtClean="0"/>
              <a:t>- </a:t>
            </a:r>
            <a:r>
              <a:rPr lang="ar-SA" dirty="0"/>
              <a:t>حساب العائد الكلي للمشروع </a:t>
            </a:r>
            <a:endParaRPr lang="en-US" dirty="0"/>
          </a:p>
          <a:p>
            <a:pPr>
              <a:buFontTx/>
              <a:buChar char="-"/>
            </a:pPr>
            <a:r>
              <a:rPr lang="ar-SA" dirty="0" smtClean="0"/>
              <a:t>استخراج </a:t>
            </a:r>
            <a:r>
              <a:rPr lang="ar-SA" dirty="0"/>
              <a:t>صافي العائد الاجتماعي والاقتصادي للمشروع </a:t>
            </a:r>
            <a:r>
              <a:rPr lang="ar-SA" dirty="0" smtClean="0"/>
              <a:t>ويساوي </a:t>
            </a:r>
            <a:r>
              <a:rPr lang="ar-SA" dirty="0"/>
              <a:t>العائد الكلي مطروحا منه التكاليف الكلية </a:t>
            </a:r>
            <a:endParaRPr lang="ar-SA" dirty="0" smtClean="0"/>
          </a:p>
          <a:p>
            <a:pPr marL="0" indent="0">
              <a:buNone/>
            </a:pPr>
            <a:r>
              <a:rPr lang="ar-SA" dirty="0" smtClean="0"/>
              <a:t>- </a:t>
            </a:r>
            <a:r>
              <a:rPr lang="ar-SA" dirty="0"/>
              <a:t>تحديد نقطة التعادل للمشروع : وهى النقطة التي يتساوى عندها إجمالي العائد الذي يتحقق للمستفيدين من المشروع مع إجمالي التكاليف والنفقات الخاصة بالمشروع لنفس العدد من المستفيدين في سنة مالية </a:t>
            </a:r>
            <a:endParaRPr lang="en-US" dirty="0"/>
          </a:p>
          <a:p>
            <a:pPr marL="0" indent="0">
              <a:buNone/>
            </a:pPr>
            <a:r>
              <a:rPr lang="ar-SA" dirty="0" smtClean="0"/>
              <a:t>- </a:t>
            </a:r>
            <a:r>
              <a:rPr lang="ar-SA" dirty="0"/>
              <a:t>كتابة التقرير واتخاذ القرار المناسب فيما يتعلق بجدوى المشروع قبل تنفيذه</a:t>
            </a:r>
            <a:r>
              <a:rPr lang="ar-SA" b="1" dirty="0"/>
              <a:t> </a:t>
            </a:r>
            <a:endParaRPr lang="en-US" dirty="0"/>
          </a:p>
          <a:p>
            <a:endParaRPr lang="en-US" dirty="0"/>
          </a:p>
        </p:txBody>
      </p:sp>
    </p:spTree>
    <p:extLst>
      <p:ext uri="{BB962C8B-B14F-4D97-AF65-F5344CB8AC3E}">
        <p14:creationId xmlns:p14="http://schemas.microsoft.com/office/powerpoint/2010/main" val="4261052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lstStyle/>
          <a:p>
            <a:r>
              <a:rPr lang="ar-SA" b="1" u="sng" dirty="0">
                <a:solidFill>
                  <a:srgbClr val="FF0000"/>
                </a:solidFill>
              </a:rPr>
              <a:t> معايير الحكم على جدوى المشروع  </a:t>
            </a:r>
            <a:endParaRPr lang="en-US" u="sng" dirty="0">
              <a:solidFill>
                <a:srgbClr val="FF0000"/>
              </a:solidFill>
            </a:endParaRPr>
          </a:p>
          <a:p>
            <a:r>
              <a:rPr lang="ar-SA" b="1" dirty="0"/>
              <a:t>إذا أردنا التأكد من سلامة الأسس الاقتصادية للمشروع فلا بد من توافر شرطين : </a:t>
            </a:r>
            <a:endParaRPr lang="en-US" dirty="0"/>
          </a:p>
          <a:p>
            <a:r>
              <a:rPr lang="ar-SA" b="1" dirty="0"/>
              <a:t>الأول: </a:t>
            </a:r>
            <a:r>
              <a:rPr lang="ar-SA" dirty="0"/>
              <a:t>أن يتحقق للمشروع عند تنفيذه صافي عائد ربح اجتماعي واقتصادي مناسب</a:t>
            </a:r>
            <a:r>
              <a:rPr lang="ar-SA" b="1" dirty="0"/>
              <a:t> </a:t>
            </a:r>
            <a:endParaRPr lang="ar-SA" b="1" dirty="0" smtClean="0"/>
          </a:p>
          <a:p>
            <a:endParaRPr lang="en-US" dirty="0"/>
          </a:p>
          <a:p>
            <a:r>
              <a:rPr lang="ar-SA" b="1" dirty="0"/>
              <a:t>الثاني: </a:t>
            </a:r>
            <a:r>
              <a:rPr lang="ar-SA" dirty="0"/>
              <a:t>أن يكون الحجم الأمثل للمشروع أكبر من قيمة نقطة التعادل المحسوبة</a:t>
            </a:r>
            <a:r>
              <a:rPr lang="ar-SA" b="1" dirty="0"/>
              <a:t> </a:t>
            </a:r>
            <a:endParaRPr lang="ar-SA" dirty="0"/>
          </a:p>
        </p:txBody>
      </p:sp>
    </p:spTree>
    <p:extLst>
      <p:ext uri="{BB962C8B-B14F-4D97-AF65-F5344CB8AC3E}">
        <p14:creationId xmlns:p14="http://schemas.microsoft.com/office/powerpoint/2010/main" val="2875722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lstStyle/>
          <a:p>
            <a:pPr marL="0" indent="0" algn="ctr">
              <a:buNone/>
            </a:pPr>
            <a:endParaRPr lang="ar-SA" dirty="0" smtClean="0"/>
          </a:p>
          <a:p>
            <a:pPr algn="ctr"/>
            <a:r>
              <a:rPr lang="ar-SA" sz="19900" dirty="0" smtClean="0">
                <a:ln>
                  <a:solidFill>
                    <a:srgbClr val="C00000"/>
                  </a:solidFill>
                </a:ln>
                <a:solidFill>
                  <a:srgbClr val="FFC000"/>
                </a:solidFill>
              </a:rPr>
              <a:t>اسئلة</a:t>
            </a:r>
            <a:endParaRPr lang="ar-SA" sz="19900" dirty="0">
              <a:ln>
                <a:solidFill>
                  <a:srgbClr val="C00000"/>
                </a:solidFill>
              </a:ln>
              <a:solidFill>
                <a:srgbClr val="FFC000"/>
              </a:solidFill>
            </a:endParaRPr>
          </a:p>
        </p:txBody>
      </p:sp>
    </p:spTree>
    <p:extLst>
      <p:ext uri="{BB962C8B-B14F-4D97-AF65-F5344CB8AC3E}">
        <p14:creationId xmlns:p14="http://schemas.microsoft.com/office/powerpoint/2010/main" val="4213993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a:bodyPr>
          <a:lstStyle/>
          <a:p>
            <a:pPr>
              <a:lnSpc>
                <a:spcPct val="150000"/>
              </a:lnSpc>
            </a:pPr>
            <a:r>
              <a:rPr lang="ar-SA" sz="4400" b="1" dirty="0" smtClean="0"/>
              <a:t>ما المقصود  بدراسة الجدوى للبرامج والمشروعات الاجتماعية ؟ </a:t>
            </a:r>
          </a:p>
          <a:p>
            <a:pPr>
              <a:lnSpc>
                <a:spcPct val="150000"/>
              </a:lnSpc>
            </a:pPr>
            <a:r>
              <a:rPr lang="ar-SA" sz="4400" b="1" dirty="0" smtClean="0"/>
              <a:t>ما هي مشكلات دراسة الجدوى ؟ </a:t>
            </a:r>
          </a:p>
          <a:p>
            <a:pPr>
              <a:lnSpc>
                <a:spcPct val="150000"/>
              </a:lnSpc>
            </a:pPr>
            <a:r>
              <a:rPr lang="ar-SA" sz="4400" b="1" dirty="0" smtClean="0"/>
              <a:t>ما اهمية دراسة الجدوى ؟ </a:t>
            </a:r>
            <a:endParaRPr lang="ar-SA" sz="4400" b="1" dirty="0"/>
          </a:p>
        </p:txBody>
      </p:sp>
    </p:spTree>
    <p:extLst>
      <p:ext uri="{BB962C8B-B14F-4D97-AF65-F5344CB8AC3E}">
        <p14:creationId xmlns:p14="http://schemas.microsoft.com/office/powerpoint/2010/main" val="203851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908721"/>
            <a:ext cx="7772400" cy="4680520"/>
          </a:xfrm>
          <a:ln w="76200"/>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a:noAutofit/>
          </a:bodyPr>
          <a:lstStyle/>
          <a:p>
            <a:r>
              <a:rPr lang="ar-SA" sz="11500" b="1" dirty="0" smtClean="0">
                <a:ln w="12700">
                  <a:solidFill>
                    <a:schemeClr val="tx2">
                      <a:satMod val="155000"/>
                    </a:schemeClr>
                  </a:solidFill>
                  <a:prstDash val="solid"/>
                </a:ln>
                <a:solidFill>
                  <a:schemeClr val="bg2">
                    <a:tint val="85000"/>
                    <a:satMod val="155000"/>
                  </a:schemeClr>
                </a:solidFill>
                <a:effectLst>
                  <a:glow rad="228600">
                    <a:schemeClr val="accent6">
                      <a:satMod val="175000"/>
                      <a:alpha val="40000"/>
                    </a:schemeClr>
                  </a:glow>
                  <a:outerShdw blurRad="41275" dist="20320" dir="1800000" algn="tl" rotWithShape="0">
                    <a:srgbClr val="000000">
                      <a:alpha val="40000"/>
                    </a:srgbClr>
                  </a:outerShdw>
                </a:effectLst>
              </a:rPr>
              <a:t>المحاضرة الثالثة عشر </a:t>
            </a:r>
            <a:endParaRPr lang="ar-SA" sz="11500" b="1" dirty="0">
              <a:ln w="12700">
                <a:solidFill>
                  <a:schemeClr val="tx2">
                    <a:satMod val="155000"/>
                  </a:schemeClr>
                </a:solidFill>
                <a:prstDash val="solid"/>
              </a:ln>
              <a:solidFill>
                <a:schemeClr val="bg2">
                  <a:tint val="85000"/>
                  <a:satMod val="155000"/>
                </a:schemeClr>
              </a:solidFill>
              <a:effectLst>
                <a:glow rad="228600">
                  <a:schemeClr val="accent6">
                    <a:satMod val="175000"/>
                    <a:alpha val="40000"/>
                  </a:schemeClr>
                </a:glow>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238547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260648"/>
            <a:ext cx="8568952" cy="6336704"/>
          </a:xfrm>
          <a:ln w="76200"/>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a:prstTxWarp prst="textDoubleWave1">
              <a:avLst/>
            </a:prstTxWarp>
            <a:normAutofit fontScale="55000" lnSpcReduction="20000"/>
          </a:bodyPr>
          <a:lstStyle/>
          <a:p>
            <a:pPr marL="0" indent="0" algn="ctr">
              <a:buNone/>
            </a:pPr>
            <a:endParaRPr lang="ar-SA" sz="13500" b="1" dirty="0"/>
          </a:p>
          <a:p>
            <a:pPr algn="ctr"/>
            <a:r>
              <a:rPr lang="ar-SA" sz="23400" b="1" dirty="0" smtClean="0">
                <a:ln w="12700">
                  <a:solidFill>
                    <a:schemeClr val="tx2">
                      <a:satMod val="155000"/>
                    </a:schemeClr>
                  </a:solidFill>
                  <a:prstDash val="solid"/>
                </a:ln>
                <a:solidFill>
                  <a:schemeClr val="bg2">
                    <a:tint val="85000"/>
                    <a:satMod val="155000"/>
                  </a:schemeClr>
                </a:solidFill>
                <a:effectLst>
                  <a:glow rad="228600">
                    <a:schemeClr val="accent6">
                      <a:satMod val="175000"/>
                      <a:alpha val="40000"/>
                    </a:schemeClr>
                  </a:glow>
                  <a:outerShdw blurRad="41275" dist="20320" dir="1800000" algn="tl" rotWithShape="0">
                    <a:srgbClr val="000000">
                      <a:alpha val="40000"/>
                    </a:srgbClr>
                  </a:outerShdw>
                </a:effectLst>
              </a:rPr>
              <a:t>إعداد </a:t>
            </a:r>
            <a:r>
              <a:rPr lang="ar-SA" sz="23400" b="1" dirty="0">
                <a:ln w="12700">
                  <a:solidFill>
                    <a:schemeClr val="tx2">
                      <a:satMod val="155000"/>
                    </a:schemeClr>
                  </a:solidFill>
                  <a:prstDash val="solid"/>
                </a:ln>
                <a:solidFill>
                  <a:schemeClr val="bg2">
                    <a:tint val="85000"/>
                    <a:satMod val="155000"/>
                  </a:schemeClr>
                </a:solidFill>
                <a:effectLst>
                  <a:glow rad="228600">
                    <a:schemeClr val="accent6">
                      <a:satMod val="175000"/>
                      <a:alpha val="40000"/>
                    </a:schemeClr>
                  </a:glow>
                  <a:outerShdw blurRad="41275" dist="20320" dir="1800000" algn="tl" rotWithShape="0">
                    <a:srgbClr val="000000">
                      <a:alpha val="40000"/>
                    </a:srgbClr>
                  </a:outerShdw>
                </a:effectLst>
              </a:rPr>
              <a:t>خطة تقييم المشروع</a:t>
            </a:r>
            <a:endParaRPr lang="en-US" sz="23400" b="1" dirty="0">
              <a:ln w="12700">
                <a:solidFill>
                  <a:schemeClr val="tx2">
                    <a:satMod val="155000"/>
                  </a:schemeClr>
                </a:solidFill>
                <a:prstDash val="solid"/>
              </a:ln>
              <a:solidFill>
                <a:schemeClr val="bg2">
                  <a:tint val="85000"/>
                  <a:satMod val="155000"/>
                </a:schemeClr>
              </a:solidFill>
              <a:effectLst>
                <a:glow rad="228600">
                  <a:schemeClr val="accent6">
                    <a:satMod val="175000"/>
                    <a:alpha val="40000"/>
                  </a:schemeClr>
                </a:glow>
                <a:outerShdw blurRad="41275" dist="20320" dir="1800000" algn="tl" rotWithShape="0">
                  <a:srgbClr val="000000">
                    <a:alpha val="40000"/>
                  </a:srgbClr>
                </a:outerShdw>
              </a:effectLst>
            </a:endParaRPr>
          </a:p>
          <a:p>
            <a:pPr marL="0" indent="0" algn="ctr">
              <a:buNone/>
            </a:pPr>
            <a:endParaRPr lang="ar-SA" dirty="0"/>
          </a:p>
        </p:txBody>
      </p:sp>
      <p:pic>
        <p:nvPicPr>
          <p:cNvPr id="1026" name="Picture 2" descr="C:\Users\aasaleh\Pictures\2217905797_a513d2c45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60648"/>
            <a:ext cx="3030984" cy="1878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8638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SA" b="1" dirty="0"/>
              <a:t>وضع خطة التقييم</a:t>
            </a:r>
            <a:endParaRPr lang="en-US" dirty="0"/>
          </a:p>
          <a:p>
            <a:r>
              <a:rPr lang="ar-SA" dirty="0"/>
              <a:t>يمثل وضع خطة التقييم أولى المراحل العملية في تقييم المشروع، وفيما يلي تعرض بإيجاز للخطوات اللازمة لوضع خطة التقييم لأي مشروع في أي مرحلة، والتي تتطلب الإجابة على الأسئلة التالية :</a:t>
            </a:r>
            <a:endParaRPr lang="en-US" dirty="0"/>
          </a:p>
          <a:p>
            <a:pPr lvl="0"/>
            <a:r>
              <a:rPr lang="ar-SA" dirty="0"/>
              <a:t>ما الذي سيجرى تقييمه ؟</a:t>
            </a:r>
            <a:endParaRPr lang="en-US" dirty="0"/>
          </a:p>
          <a:p>
            <a:pPr lvl="0"/>
            <a:r>
              <a:rPr lang="ar-SA" dirty="0"/>
              <a:t>لماذا يتم تقييم هذه الأنشطة؟</a:t>
            </a:r>
            <a:endParaRPr lang="en-US" dirty="0"/>
          </a:p>
          <a:p>
            <a:r>
              <a:rPr lang="ar-SA" dirty="0"/>
              <a:t>من هم الأطراف المستفيدة من التقييم</a:t>
            </a:r>
            <a:r>
              <a:rPr lang="ar-SA" dirty="0" smtClean="0"/>
              <a:t>؟</a:t>
            </a:r>
          </a:p>
          <a:p>
            <a:pPr lvl="0"/>
            <a:r>
              <a:rPr lang="ar-SA" dirty="0"/>
              <a:t>من الذي سيقوم بعملية التقييم ؟ وكيف؟</a:t>
            </a:r>
            <a:endParaRPr lang="en-US" dirty="0"/>
          </a:p>
          <a:p>
            <a:pPr lvl="0"/>
            <a:r>
              <a:rPr lang="ar-SA" dirty="0"/>
              <a:t>ما هي النتائج المتوقعة ؟</a:t>
            </a:r>
            <a:endParaRPr lang="en-US" dirty="0"/>
          </a:p>
          <a:p>
            <a:endParaRPr lang="ar-SA" dirty="0"/>
          </a:p>
        </p:txBody>
      </p:sp>
    </p:spTree>
    <p:extLst>
      <p:ext uri="{BB962C8B-B14F-4D97-AF65-F5344CB8AC3E}">
        <p14:creationId xmlns:p14="http://schemas.microsoft.com/office/powerpoint/2010/main" val="27300894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lstStyle/>
          <a:p>
            <a:r>
              <a:rPr lang="ar-SA" b="1" dirty="0"/>
              <a:t>الخطوة الأولى : كتابة وصف المشروع:</a:t>
            </a:r>
            <a:endParaRPr lang="en-US" dirty="0"/>
          </a:p>
          <a:p>
            <a:r>
              <a:rPr lang="ar-SA" dirty="0"/>
              <a:t>	لا شك أن فهم طبيعة وماهية المشروع يعد خطوة أساسية في تقييم التقدم والإنجاز والنتائج، ويجب أن يضم وصف المشروع العناصر التالية:</a:t>
            </a:r>
            <a:endParaRPr lang="en-US" dirty="0"/>
          </a:p>
          <a:p>
            <a:pPr lvl="0"/>
            <a:r>
              <a:rPr lang="ar-SA" dirty="0"/>
              <a:t>الحاجات والأهداف التي أنشيء المشروع من أجل تحقيقها.</a:t>
            </a:r>
            <a:endParaRPr lang="en-US" dirty="0"/>
          </a:p>
          <a:p>
            <a:pPr lvl="0"/>
            <a:r>
              <a:rPr lang="ar-SA" dirty="0"/>
              <a:t>المجموعات المستهدفة والذي سيساهمون في المشروع.</a:t>
            </a:r>
            <a:endParaRPr lang="en-US" dirty="0"/>
          </a:p>
          <a:p>
            <a:pPr lvl="0"/>
            <a:r>
              <a:rPr lang="ar-SA" dirty="0"/>
              <a:t>المجموعات التي ستتأثر بالمشروع.</a:t>
            </a:r>
            <a:endParaRPr lang="en-US" dirty="0"/>
          </a:p>
          <a:p>
            <a:pPr lvl="0"/>
            <a:r>
              <a:rPr lang="ar-SA" dirty="0"/>
              <a:t>المخرجات والنتائج التي يتوقع تحقيقها من المشروع.</a:t>
            </a:r>
            <a:endParaRPr lang="en-US" dirty="0"/>
          </a:p>
          <a:p>
            <a:pPr lvl="0"/>
            <a:r>
              <a:rPr lang="ar-SA" dirty="0"/>
              <a:t>الأنشطة اللازمة لتحقيق هذه المخرجات والنتائج.</a:t>
            </a:r>
            <a:endParaRPr lang="en-US" dirty="0"/>
          </a:p>
          <a:p>
            <a:endParaRPr lang="ar-SA" dirty="0"/>
          </a:p>
        </p:txBody>
      </p:sp>
    </p:spTree>
    <p:extLst>
      <p:ext uri="{BB962C8B-B14F-4D97-AF65-F5344CB8AC3E}">
        <p14:creationId xmlns:p14="http://schemas.microsoft.com/office/powerpoint/2010/main" val="18302439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lstStyle/>
          <a:p>
            <a:r>
              <a:rPr lang="ar-SA" b="1" dirty="0"/>
              <a:t>الخطوة الثانية : تحديد الغرض من التقييم :</a:t>
            </a:r>
            <a:endParaRPr lang="en-US" dirty="0"/>
          </a:p>
          <a:p>
            <a:r>
              <a:rPr lang="ar-SA" dirty="0"/>
              <a:t>	يجب أن تحظى صياغة الغرض من التقييم باهتمام كاف، حيث تبين الأسباب التي ستقودك لتنفيذ عمليات التقييم، وما عليك باعتبارك "مقيم" </a:t>
            </a:r>
            <a:r>
              <a:rPr lang="en-US" dirty="0"/>
              <a:t>evaluator</a:t>
            </a:r>
            <a:r>
              <a:rPr lang="ar-SA" dirty="0"/>
              <a:t> إلا أن توضح وتكتب الغرض من التقييم في جملة واضحة، ومحددة، ويجب أن تعكس هذه الجملة كلا من الأهداف، والقيم، وأهمية المشروع من وجهة نظر الممولين والمانحين أو المالكين، ومن وجهة نظر وتصور المنشأة.</a:t>
            </a:r>
          </a:p>
        </p:txBody>
      </p:sp>
    </p:spTree>
    <p:extLst>
      <p:ext uri="{BB962C8B-B14F-4D97-AF65-F5344CB8AC3E}">
        <p14:creationId xmlns:p14="http://schemas.microsoft.com/office/powerpoint/2010/main" val="41900628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normAutofit/>
          </a:bodyPr>
          <a:lstStyle/>
          <a:p>
            <a:pPr marL="0" lvl="0" indent="0">
              <a:buNone/>
            </a:pPr>
            <a:r>
              <a:rPr lang="ar-SA" b="1" dirty="0" smtClean="0"/>
              <a:t>الخطوة </a:t>
            </a:r>
            <a:r>
              <a:rPr lang="ar-SA" b="1" dirty="0"/>
              <a:t>الثالثة : تحديد الأطراف ذات العلاقة بالتقييم:</a:t>
            </a:r>
            <a:endParaRPr lang="en-US" dirty="0"/>
          </a:p>
          <a:p>
            <a:r>
              <a:rPr lang="ar-SA" dirty="0"/>
              <a:t>	يقصد بالأطراف ذات العلاقة </a:t>
            </a:r>
            <a:r>
              <a:rPr lang="en-US" dirty="0"/>
              <a:t>Stakeholders</a:t>
            </a:r>
            <a:r>
              <a:rPr lang="ar-SA" dirty="0"/>
              <a:t> الأفراد أو المنظمات الذين لهم مصلحة ما أو اهتماماً معين بالمشروع. وقد يساهمون في اتخاذ القرارات، الاشتراك في أنشطة المشروع، أو الذين يتأثرون بأنشطته. وقد يكون لمشروعك أطراف مباشرة أولية وأطراف غير مباشرة ثانوية، فالأطراف الذين يرتبطون بالمشروع مباشرة، يشتركون أو يتأثرون بأنشطة ونتائج المشروع (كالعاملين والمساهمين في المشروع أو المنظمات التي تستثمر أو تمويل المشروع).</a:t>
            </a:r>
            <a:endParaRPr lang="en-US" dirty="0"/>
          </a:p>
        </p:txBody>
      </p:sp>
    </p:spTree>
    <p:extLst>
      <p:ext uri="{BB962C8B-B14F-4D97-AF65-F5344CB8AC3E}">
        <p14:creationId xmlns:p14="http://schemas.microsoft.com/office/powerpoint/2010/main" val="20338861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ar-SA" b="1" dirty="0"/>
              <a:t>الخطوة الخامسة :اختيار أسئلة التقييم</a:t>
            </a:r>
            <a:endParaRPr lang="en-US" dirty="0"/>
          </a:p>
          <a:p>
            <a:r>
              <a:rPr lang="ar-SA" dirty="0"/>
              <a:t>وتعتبر أسئلة التقييم الجوانب التي تحتاج إجابة عليها وتوضيحها للتأكد من اكتمال النجاح وفهم آثار المشروع، وفاعليته، وإنجازاته.</a:t>
            </a:r>
            <a:endParaRPr lang="en-US" dirty="0"/>
          </a:p>
          <a:p>
            <a:r>
              <a:rPr lang="ar-SA" dirty="0"/>
              <a:t>وتحدد أسئلة التقييم ما هي الجوانب والمعلومات الهامة التي تحتاج تقديرها وتوجه الأسئلة المطروحة نحو نوع معين من التقييم المطلوب.</a:t>
            </a:r>
            <a:endParaRPr lang="en-US" dirty="0"/>
          </a:p>
          <a:p>
            <a:r>
              <a:rPr lang="ar-SA" dirty="0"/>
              <a:t>فعندما يكون السؤال الرئيسي المطروح هو هل تحققت السيولة في المرور بعد إقامة الكوبري، فإن طرح مثل هذا السؤال يوجه إلى تقييم الآثار. ولا شك أن طرح الأسئلة الصحيحة والحصول على إجابات دقيقة يؤديان إلى نتائج مفيدة من التقييم، يمكن عرضها والتواصل من خلالها مع الأطراف ذات العلاقة سواء الداخليين أم الخارجيين، </a:t>
            </a:r>
            <a:r>
              <a:rPr lang="ar-SA" dirty="0" err="1"/>
              <a:t>الأولويين</a:t>
            </a:r>
            <a:r>
              <a:rPr lang="ar-SA" dirty="0"/>
              <a:t> أم الثانويين.</a:t>
            </a:r>
          </a:p>
        </p:txBody>
      </p:sp>
    </p:spTree>
    <p:extLst>
      <p:ext uri="{BB962C8B-B14F-4D97-AF65-F5344CB8AC3E}">
        <p14:creationId xmlns:p14="http://schemas.microsoft.com/office/powerpoint/2010/main" val="973918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endParaRPr lang="en-US" dirty="0"/>
          </a:p>
          <a:p>
            <a:r>
              <a:rPr lang="ar-SA" b="1" dirty="0"/>
              <a:t>الخطوة السادسة  :</a:t>
            </a:r>
            <a:endParaRPr lang="en-US" dirty="0"/>
          </a:p>
          <a:p>
            <a:r>
              <a:rPr lang="ar-SA" dirty="0"/>
              <a:t>تساعد أدوات التقييم جمع المعلومات التي تحتاج إلى الحصول على إجابات عنها من خلال الأسئلة التي سيتم طرحها. ومن أمثلتها إجراء مقابلات مع المستفيدين كي تسألهم الرأي في الخدمة المقدمة أو السلعة المنتجة أو الرعاية التي يتم توفيرها.</a:t>
            </a:r>
            <a:endParaRPr lang="en-US" dirty="0"/>
          </a:p>
          <a:p>
            <a:endParaRPr lang="ar-SA" dirty="0"/>
          </a:p>
        </p:txBody>
      </p:sp>
    </p:spTree>
    <p:extLst>
      <p:ext uri="{BB962C8B-B14F-4D97-AF65-F5344CB8AC3E}">
        <p14:creationId xmlns:p14="http://schemas.microsoft.com/office/powerpoint/2010/main" val="14110441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lstStyle/>
          <a:p>
            <a:r>
              <a:rPr lang="ar-SA" b="1" dirty="0"/>
              <a:t>الخطوة السابعة : تحديد مصادر التقييم</a:t>
            </a:r>
            <a:endParaRPr lang="en-US" dirty="0"/>
          </a:p>
          <a:p>
            <a:r>
              <a:rPr lang="ar-SA" dirty="0"/>
              <a:t>يقصد بمصادر التقييم المواد والموارد البشرية اللازمة لمعاونتك في تجميع المعلومات، وتشمل السجلات والوثائق والمستندات، وكذلك المشاركون في المشروع، والعاملون. ويجب أن تتضمن خطة التقييم تحديد هذه المواد والمستلزمات، والموارد البشرية، مع شرح كيف ومتى ستحتاج لها.</a:t>
            </a:r>
            <a:endParaRPr lang="en-US" dirty="0"/>
          </a:p>
          <a:p>
            <a:r>
              <a:rPr lang="ar-SA" dirty="0"/>
              <a:t>ولتحديد مصادر التقييم، فانت محتاج إلى مراجعة أدوات التقييم المطلوبة لإجراء التقييم، وإن تقرر لمن سيتم توفير هذه المواد.</a:t>
            </a:r>
            <a:endParaRPr lang="en-US" dirty="0"/>
          </a:p>
        </p:txBody>
      </p:sp>
    </p:spTree>
    <p:extLst>
      <p:ext uri="{BB962C8B-B14F-4D97-AF65-F5344CB8AC3E}">
        <p14:creationId xmlns:p14="http://schemas.microsoft.com/office/powerpoint/2010/main" val="31546664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style>
          <a:lnRef idx="2">
            <a:schemeClr val="accent2"/>
          </a:lnRef>
          <a:fillRef idx="1">
            <a:schemeClr val="lt1"/>
          </a:fillRef>
          <a:effectRef idx="0">
            <a:schemeClr val="accent2"/>
          </a:effectRef>
          <a:fontRef idx="minor">
            <a:schemeClr val="dk1"/>
          </a:fontRef>
        </p:style>
        <p:txBody>
          <a:bodyPr>
            <a:normAutofit/>
          </a:bodyPr>
          <a:lstStyle/>
          <a:p>
            <a:r>
              <a:rPr lang="ar-SA" b="1" dirty="0"/>
              <a:t>الخطوة الثامنة : وضع ميزانية التقييم :</a:t>
            </a:r>
            <a:endParaRPr lang="en-US" dirty="0"/>
          </a:p>
          <a:p>
            <a:r>
              <a:rPr lang="ar-SA" dirty="0"/>
              <a:t>في الواقع يمكن أن تكون عملية التقييم مكلفة، خاصة إذا استهدفت الوقوف على مختلف مراحل وعمليات ونتائج وآثار المشروع. ويجب تقدير الميزانية بشكل واقعي، وكفء ويمكن إدارتها وأن تكون منتجة. وفي بعض الأحيان تكون ميزانية التقييم محددة، وبالتالي عليك كمقيم أن تعدل من الأنشطة ومن الميزانية الموضوعة. لكن في أحيان أخرى قد تحتاج إلى وضع ميزانية خاصة</a:t>
            </a:r>
            <a:r>
              <a:rPr lang="ar-SA" dirty="0" smtClean="0"/>
              <a:t>.</a:t>
            </a:r>
          </a:p>
          <a:p>
            <a:endParaRPr lang="en-US" dirty="0"/>
          </a:p>
        </p:txBody>
      </p:sp>
    </p:spTree>
    <p:extLst>
      <p:ext uri="{BB962C8B-B14F-4D97-AF65-F5344CB8AC3E}">
        <p14:creationId xmlns:p14="http://schemas.microsoft.com/office/powerpoint/2010/main" val="38318422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fontScale="70000" lnSpcReduction="20000"/>
          </a:bodyPr>
          <a:lstStyle/>
          <a:p>
            <a:pPr algn="ctr"/>
            <a:r>
              <a:rPr lang="ar-SA" sz="6600" b="1" u="sng" dirty="0" smtClean="0">
                <a:solidFill>
                  <a:srgbClr val="FF0000"/>
                </a:solidFill>
                <a:effectLst>
                  <a:outerShdw blurRad="38100" dist="38100" dir="2700000" algn="tl">
                    <a:srgbClr val="000000">
                      <a:alpha val="43137"/>
                    </a:srgbClr>
                  </a:outerShdw>
                </a:effectLst>
              </a:rPr>
              <a:t>نصائح الاختبار</a:t>
            </a:r>
          </a:p>
          <a:p>
            <a:pPr algn="ctr"/>
            <a:r>
              <a:rPr lang="ar-SA" sz="6600" b="1" dirty="0" smtClean="0">
                <a:effectLst>
                  <a:outerShdw blurRad="38100" dist="38100" dir="2700000" algn="tl">
                    <a:srgbClr val="000000">
                      <a:alpha val="43137"/>
                    </a:srgbClr>
                  </a:outerShdw>
                </a:effectLst>
              </a:rPr>
              <a:t>الاعتماد على الله </a:t>
            </a:r>
          </a:p>
          <a:p>
            <a:pPr algn="ctr"/>
            <a:r>
              <a:rPr lang="ar-SA" sz="6600" b="1" dirty="0" smtClean="0">
                <a:effectLst>
                  <a:outerShdw blurRad="38100" dist="38100" dir="2700000" algn="tl">
                    <a:srgbClr val="000000">
                      <a:alpha val="43137"/>
                    </a:srgbClr>
                  </a:outerShdw>
                </a:effectLst>
              </a:rPr>
              <a:t>الاستعداد للاختبار جيدا</a:t>
            </a:r>
          </a:p>
          <a:p>
            <a:pPr algn="ctr"/>
            <a:r>
              <a:rPr lang="ar-SA" sz="6600" b="1" dirty="0" smtClean="0">
                <a:effectLst>
                  <a:outerShdw blurRad="38100" dist="38100" dir="2700000" algn="tl">
                    <a:srgbClr val="000000">
                      <a:alpha val="43137"/>
                    </a:srgbClr>
                  </a:outerShdw>
                </a:effectLst>
              </a:rPr>
              <a:t>الحضور قبل بداية الاختبار بوقت مناسب</a:t>
            </a:r>
          </a:p>
          <a:p>
            <a:pPr algn="ctr"/>
            <a:r>
              <a:rPr lang="ar-SA" sz="6600" b="1" dirty="0" smtClean="0">
                <a:effectLst>
                  <a:outerShdw blurRad="38100" dist="38100" dir="2700000" algn="tl">
                    <a:srgbClr val="000000">
                      <a:alpha val="43137"/>
                    </a:srgbClr>
                  </a:outerShdw>
                </a:effectLst>
              </a:rPr>
              <a:t>قراءة الاسئلة بعناية </a:t>
            </a:r>
          </a:p>
          <a:p>
            <a:pPr algn="ctr"/>
            <a:r>
              <a:rPr lang="ar-SA" sz="6600" b="1" dirty="0" smtClean="0">
                <a:effectLst>
                  <a:outerShdw blurRad="38100" dist="38100" dir="2700000" algn="tl">
                    <a:srgbClr val="000000">
                      <a:alpha val="43137"/>
                    </a:srgbClr>
                  </a:outerShdw>
                </a:effectLst>
              </a:rPr>
              <a:t>تحسين الخط وترتيب الاجابة في الاسئلة المقالية</a:t>
            </a:r>
          </a:p>
          <a:p>
            <a:pPr marL="0" indent="0" algn="ctr">
              <a:buNone/>
            </a:pPr>
            <a:r>
              <a:rPr lang="ar-SA" sz="6600" b="1" dirty="0" smtClean="0">
                <a:solidFill>
                  <a:srgbClr val="FF0000"/>
                </a:solidFill>
                <a:effectLst>
                  <a:outerShdw blurRad="38100" dist="38100" dir="2700000" algn="tl">
                    <a:srgbClr val="000000">
                      <a:alpha val="43137"/>
                    </a:srgbClr>
                  </a:outerShdw>
                </a:effectLst>
              </a:rPr>
              <a:t>اتمنى للجميع التوفيق</a:t>
            </a:r>
            <a:endParaRPr lang="ar-SA" sz="66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5485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لمحتوى 6"/>
          <p:cNvSpPr>
            <a:spLocks noGrp="1"/>
          </p:cNvSpPr>
          <p:nvPr>
            <p:ph idx="1"/>
          </p:nvPr>
        </p:nvSpPr>
        <p:spPr/>
        <p:txBody>
          <a:bodyPr/>
          <a:lstStyle/>
          <a:p>
            <a:endParaRPr lang="ar-SA"/>
          </a:p>
        </p:txBody>
      </p:sp>
      <p:pic>
        <p:nvPicPr>
          <p:cNvPr id="2051" name="Picture 3"/>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179512" y="188640"/>
            <a:ext cx="8712968" cy="6408711"/>
          </a:xfrm>
          <a:prstGeom prst="rect">
            <a:avLst/>
          </a:prstGeom>
          <a:ln w="9525">
            <a:solidFill>
              <a:schemeClr val="accent6">
                <a:lumMod val="75000"/>
              </a:schemeClr>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79644775"/>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TotalTime>
  <Words>1897</Words>
  <Application>Microsoft Office PowerPoint</Application>
  <PresentationFormat>عرض على الشاشة (3:4)‏</PresentationFormat>
  <Paragraphs>155</Paragraphs>
  <Slides>46</Slides>
  <Notes>1</Notes>
  <HiddenSlides>0</HiddenSlides>
  <MMClips>0</MMClips>
  <ScaleCrop>false</ScaleCrop>
  <HeadingPairs>
    <vt:vector size="4" baseType="variant">
      <vt:variant>
        <vt:lpstr>نسق</vt:lpstr>
      </vt:variant>
      <vt:variant>
        <vt:i4>1</vt:i4>
      </vt:variant>
      <vt:variant>
        <vt:lpstr>عناوين الشرائح</vt:lpstr>
      </vt:variant>
      <vt:variant>
        <vt:i4>46</vt:i4>
      </vt:variant>
    </vt:vector>
  </HeadingPairs>
  <TitlesOfParts>
    <vt:vector size="47" baseType="lpstr">
      <vt:lpstr>نسق Office</vt:lpstr>
      <vt:lpstr>المحاضرة الخامسة عشر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الثانية عشر دراسة الجدوى  في  البرامج والمشروعات </vt:lpstr>
      <vt:lpstr>عرض تقديمي في PowerPoint</vt:lpstr>
      <vt:lpstr>أهمية دراسة الجدوى  أما بالنسبة للمستثمر العام وهو يتمثل في الحكومة فإن لدراسة الجدوى أهمية قصوى كما يلي :-  1- إن الحكومة في قيامها بتنفيذ المشروعات العامة تحتاج إلى أسلوب لاختيار المشروعات ذات أكبر نفع عام وتأجيل المشروعات العامة التي لها عدد محدود من المنتفعين ، وهذا لا يتحقق إلا عن طريق دراسة الجدوى التي يمكن على أساسها ترتيب المشروعات الملحة ثم الأقل إلحاحا وهكذا أهمية دراسة الجدوى (المستثمر العام)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الثالثة عشر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عشر</dc:title>
  <dc:creator>Asmaa A. Saleh</dc:creator>
  <cp:lastModifiedBy>Asmaa A. Saleh</cp:lastModifiedBy>
  <cp:revision>7</cp:revision>
  <dcterms:created xsi:type="dcterms:W3CDTF">2015-12-04T07:39:21Z</dcterms:created>
  <dcterms:modified xsi:type="dcterms:W3CDTF">2015-12-04T21:57:56Z</dcterms:modified>
</cp:coreProperties>
</file>