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306"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307" r:id="rId34"/>
    <p:sldId id="288" r:id="rId35"/>
    <p:sldId id="289" r:id="rId36"/>
    <p:sldId id="290" r:id="rId37"/>
    <p:sldId id="291" r:id="rId38"/>
    <p:sldId id="292" r:id="rId39"/>
    <p:sldId id="293" r:id="rId40"/>
    <p:sldId id="294" r:id="rId41"/>
    <p:sldId id="309" r:id="rId42"/>
    <p:sldId id="310" r:id="rId43"/>
    <p:sldId id="311" r:id="rId4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F1AB2-1976-4502-BF36-3FF5EA218861}" styleName="نمط متوسط 4 - تميي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نمط متوسط 4 - تميي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11FABEC-999C-4492-96A7-32DEF232F6E2}" type="datetimeFigureOut">
              <a:rPr lang="ar-SA" smtClean="0"/>
              <a:t>06/01/1437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1536706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11FABEC-999C-4492-96A7-32DEF232F6E2}" type="datetimeFigureOut">
              <a:rPr lang="ar-SA" smtClean="0"/>
              <a:t>06/01/1437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3948628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11FABEC-999C-4492-96A7-32DEF232F6E2}" type="datetimeFigureOut">
              <a:rPr lang="ar-SA" smtClean="0"/>
              <a:t>06/01/1437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2993068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11FABEC-999C-4492-96A7-32DEF232F6E2}" type="datetimeFigureOut">
              <a:rPr lang="ar-SA" smtClean="0"/>
              <a:t>06/01/1437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1522027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11FABEC-999C-4492-96A7-32DEF232F6E2}" type="datetimeFigureOut">
              <a:rPr lang="ar-SA" smtClean="0"/>
              <a:t>06/01/1437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773894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11FABEC-999C-4492-96A7-32DEF232F6E2}" type="datetimeFigureOut">
              <a:rPr lang="ar-SA" smtClean="0"/>
              <a:t>06/01/1437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4162706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11FABEC-999C-4492-96A7-32DEF232F6E2}" type="datetimeFigureOut">
              <a:rPr lang="ar-SA" smtClean="0"/>
              <a:t>06/01/1437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924911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11FABEC-999C-4492-96A7-32DEF232F6E2}" type="datetimeFigureOut">
              <a:rPr lang="ar-SA" smtClean="0"/>
              <a:t>06/01/1437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1822824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11FABEC-999C-4492-96A7-32DEF232F6E2}" type="datetimeFigureOut">
              <a:rPr lang="ar-SA" smtClean="0"/>
              <a:t>06/01/1437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3613397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11FABEC-999C-4492-96A7-32DEF232F6E2}" type="datetimeFigureOut">
              <a:rPr lang="ar-SA" smtClean="0"/>
              <a:t>06/01/1437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1249932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11FABEC-999C-4492-96A7-32DEF232F6E2}" type="datetimeFigureOut">
              <a:rPr lang="ar-SA" smtClean="0"/>
              <a:t>06/01/1437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104253A-A384-4539-A820-8A8EC748FAE1}" type="slidenum">
              <a:rPr lang="ar-SA" smtClean="0"/>
              <a:t>‹#›</a:t>
            </a:fld>
            <a:endParaRPr lang="ar-SA"/>
          </a:p>
        </p:txBody>
      </p:sp>
    </p:spTree>
    <p:extLst>
      <p:ext uri="{BB962C8B-B14F-4D97-AF65-F5344CB8AC3E}">
        <p14:creationId xmlns:p14="http://schemas.microsoft.com/office/powerpoint/2010/main" val="4197907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11FABEC-999C-4492-96A7-32DEF232F6E2}" type="datetimeFigureOut">
              <a:rPr lang="ar-SA" smtClean="0"/>
              <a:t>06/01/1437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104253A-A384-4539-A820-8A8EC748FAE1}" type="slidenum">
              <a:rPr lang="ar-SA" smtClean="0"/>
              <a:t>‹#›</a:t>
            </a:fld>
            <a:endParaRPr lang="ar-SA"/>
          </a:p>
        </p:txBody>
      </p:sp>
    </p:spTree>
    <p:extLst>
      <p:ext uri="{BB962C8B-B14F-4D97-AF65-F5344CB8AC3E}">
        <p14:creationId xmlns:p14="http://schemas.microsoft.com/office/powerpoint/2010/main" val="337977787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gif"/><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asaleh\Desktop\2013_08-thumb2013_08relfq.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2204864"/>
            <a:ext cx="8208912" cy="4320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aasaleh\Pictures\girls-top.net_1372783995_734.gif"/>
          <p:cNvPicPr>
            <a:picLocks noChangeAspect="1" noChangeArrowheads="1" noCrop="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67544" y="260648"/>
            <a:ext cx="8208912" cy="2010147"/>
          </a:xfrm>
          <a:prstGeom prst="rect">
            <a:avLst/>
          </a:prstGeom>
          <a:noFill/>
          <a:scene3d>
            <a:camera prst="perspectiveBelow"/>
            <a:lightRig rig="threePt" dir="t"/>
          </a:scene3d>
          <a:sp3d>
            <a:bevelT prst="angle"/>
          </a:sp3d>
          <a:extLst>
            <a:ext uri="{909E8E84-426E-40DD-AFC4-6F175D3DCCD1}">
              <a14:hiddenFill xmlns:a14="http://schemas.microsoft.com/office/drawing/2010/main">
                <a:solidFill>
                  <a:srgbClr val="FFFFFF"/>
                </a:solidFill>
              </a14:hiddenFill>
            </a:ext>
          </a:extLst>
        </p:spPr>
      </p:pic>
      <p:pic>
        <p:nvPicPr>
          <p:cNvPr id="1028" name="Picture 4" descr="C:\Users\aasaleh\Pictures\girls-top.net_1372783995_734.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67544" y="404664"/>
            <a:ext cx="8208912" cy="2076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9421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260648"/>
            <a:ext cx="7848872" cy="597666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800739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style>
          <a:lnRef idx="2">
            <a:schemeClr val="accent1"/>
          </a:lnRef>
          <a:fillRef idx="1">
            <a:schemeClr val="lt1"/>
          </a:fillRef>
          <a:effectRef idx="0">
            <a:schemeClr val="accent1"/>
          </a:effectRef>
          <a:fontRef idx="minor">
            <a:schemeClr val="dk1"/>
          </a:fontRef>
        </p:style>
        <p:txBody>
          <a:bodyPr>
            <a:prstTxWarp prst="textChevronInverted">
              <a:avLst/>
            </a:prstTxWarp>
            <a:normAutofit/>
          </a:bodyPr>
          <a:lstStyle/>
          <a:p>
            <a:pPr algn="ctr"/>
            <a:r>
              <a:rPr lang="ar-SA" sz="6600" b="1" u="sng" dirty="0" smtClean="0">
                <a:ln>
                  <a:solidFill>
                    <a:srgbClr val="FFC000"/>
                  </a:solidFill>
                </a:ln>
                <a:effectLst>
                  <a:outerShdw blurRad="38100" dist="38100" dir="2700000" algn="tl">
                    <a:srgbClr val="000000">
                      <a:alpha val="43137"/>
                    </a:srgbClr>
                  </a:outerShdw>
                </a:effectLst>
              </a:rPr>
              <a:t>المحاضرة الاولى </a:t>
            </a:r>
          </a:p>
          <a:p>
            <a:pPr marL="0" indent="0" algn="ctr">
              <a:buNone/>
            </a:pPr>
            <a:r>
              <a:rPr lang="ar-SA" sz="6600" b="1" u="sng" dirty="0" smtClean="0">
                <a:ln>
                  <a:solidFill>
                    <a:srgbClr val="FFC000"/>
                  </a:solidFill>
                </a:ln>
                <a:effectLst>
                  <a:outerShdw blurRad="38100" dist="38100" dir="2700000" algn="tl">
                    <a:srgbClr val="000000">
                      <a:alpha val="43137"/>
                    </a:srgbClr>
                  </a:outerShdw>
                </a:effectLst>
              </a:rPr>
              <a:t>من </a:t>
            </a:r>
          </a:p>
          <a:p>
            <a:pPr marL="0" indent="0" algn="ctr">
              <a:buNone/>
            </a:pPr>
            <a:r>
              <a:rPr lang="ar-SA" sz="6600" b="1" u="sng" dirty="0" smtClean="0">
                <a:ln>
                  <a:solidFill>
                    <a:srgbClr val="FFC000"/>
                  </a:solidFill>
                </a:ln>
                <a:effectLst>
                  <a:outerShdw blurRad="38100" dist="38100" dir="2700000" algn="tl">
                    <a:srgbClr val="000000">
                      <a:alpha val="43137"/>
                    </a:srgbClr>
                  </a:outerShdw>
                </a:effectLst>
              </a:rPr>
              <a:t>مقرر تقويم المشروعات الاجتماعية </a:t>
            </a:r>
            <a:endParaRPr lang="ar-SA" sz="6600" b="1" u="sng" dirty="0">
              <a:ln>
                <a:solidFill>
                  <a:srgbClr val="FFC000"/>
                </a:solidFill>
              </a:ln>
              <a:effectLst>
                <a:outerShdw blurRad="38100" dist="38100" dir="2700000" algn="tl">
                  <a:srgbClr val="000000">
                    <a:alpha val="43137"/>
                  </a:srgbClr>
                </a:outerShdw>
              </a:effectLst>
            </a:endParaRPr>
          </a:p>
        </p:txBody>
      </p:sp>
      <p:pic>
        <p:nvPicPr>
          <p:cNvPr id="1026" name="Picture 2" descr="C:\Users\aasaleh\Desktop\avatar33214_7.gi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857500"/>
            <a:ext cx="4248472" cy="1143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4639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style>
          <a:lnRef idx="2">
            <a:schemeClr val="accent1"/>
          </a:lnRef>
          <a:fillRef idx="1">
            <a:schemeClr val="lt1"/>
          </a:fillRef>
          <a:effectRef idx="0">
            <a:schemeClr val="accent1"/>
          </a:effectRef>
          <a:fontRef idx="minor">
            <a:schemeClr val="dk1"/>
          </a:fontRef>
        </p:style>
        <p:txBody>
          <a:bodyPr>
            <a:normAutofit/>
          </a:bodyPr>
          <a:lstStyle/>
          <a:p>
            <a:pPr algn="ctr"/>
            <a:r>
              <a:rPr lang="ar-SA" sz="6600" b="1" u="sng" dirty="0" smtClean="0">
                <a:solidFill>
                  <a:srgbClr val="FF0000"/>
                </a:solidFill>
                <a:effectLst>
                  <a:outerShdw blurRad="38100" dist="38100" dir="2700000" algn="tl">
                    <a:srgbClr val="000000">
                      <a:alpha val="43137"/>
                    </a:srgbClr>
                  </a:outerShdw>
                </a:effectLst>
              </a:rPr>
              <a:t>عناصر المحاضرة</a:t>
            </a:r>
            <a:r>
              <a:rPr lang="ar-SA" sz="6600" b="1" dirty="0" smtClean="0"/>
              <a:t> </a:t>
            </a:r>
          </a:p>
          <a:p>
            <a:r>
              <a:rPr lang="ar-SA" sz="5400" b="1" dirty="0" smtClean="0"/>
              <a:t>عرض الخطة التنفيذية للمقرر </a:t>
            </a:r>
          </a:p>
          <a:p>
            <a:r>
              <a:rPr lang="ar-SA" sz="5400" b="1" dirty="0" smtClean="0"/>
              <a:t>مناقشة مفهوم تقويم المشروعات الاجتماعية والمفاهيم المرتبطة </a:t>
            </a:r>
            <a:endParaRPr lang="ar-SA" sz="5400" b="1" dirty="0"/>
          </a:p>
        </p:txBody>
      </p:sp>
    </p:spTree>
    <p:extLst>
      <p:ext uri="{BB962C8B-B14F-4D97-AF65-F5344CB8AC3E}">
        <p14:creationId xmlns:p14="http://schemas.microsoft.com/office/powerpoint/2010/main" val="258027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1"/>
            <a:ext cx="8229600" cy="2116832"/>
          </a:xfrm>
        </p:spPr>
        <p:style>
          <a:lnRef idx="2">
            <a:schemeClr val="accent1"/>
          </a:lnRef>
          <a:fillRef idx="1">
            <a:schemeClr val="lt1"/>
          </a:fillRef>
          <a:effectRef idx="0">
            <a:schemeClr val="accent1"/>
          </a:effectRef>
          <a:fontRef idx="minor">
            <a:schemeClr val="dk1"/>
          </a:fontRef>
        </p:style>
        <p:txBody>
          <a:bodyPr>
            <a:normAutofit/>
          </a:bodyPr>
          <a:lstStyle/>
          <a:p>
            <a:pPr algn="ctr"/>
            <a:r>
              <a:rPr lang="ar-SA" sz="6600" b="1" dirty="0" smtClean="0">
                <a:effectLst>
                  <a:outerShdw blurRad="38100" dist="38100" dir="2700000" algn="tl">
                    <a:srgbClr val="000000">
                      <a:alpha val="43137"/>
                    </a:srgbClr>
                  </a:outerShdw>
                </a:effectLst>
              </a:rPr>
              <a:t>اولا : الخطة التنفيذية للمقرر </a:t>
            </a:r>
            <a:endParaRPr lang="ar-SA" sz="6600" b="1" dirty="0">
              <a:effectLst>
                <a:outerShdw blurRad="38100" dist="38100" dir="2700000" algn="tl">
                  <a:srgbClr val="000000">
                    <a:alpha val="43137"/>
                  </a:srgbClr>
                </a:outerShdw>
              </a:effectLst>
            </a:endParaRPr>
          </a:p>
        </p:txBody>
      </p:sp>
      <p:pic>
        <p:nvPicPr>
          <p:cNvPr id="2050" name="Picture 2" descr="C:\Users\aasaleh\Desktop\im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4077072"/>
            <a:ext cx="5760640" cy="216024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110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620688"/>
            <a:ext cx="8229600" cy="5688632"/>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ar-SA" sz="10700" dirty="0" smtClean="0">
                <a:ln>
                  <a:solidFill>
                    <a:srgbClr val="FFFF00"/>
                  </a:solidFill>
                </a:ln>
                <a:cs typeface="PT Bold Mirror" panose="02010400000000000000" pitchFamily="2" charset="-78"/>
              </a:rPr>
              <a:t>اسم المقرر</a:t>
            </a:r>
            <a:br>
              <a:rPr lang="ar-SA" sz="10700" dirty="0" smtClean="0">
                <a:ln>
                  <a:solidFill>
                    <a:srgbClr val="FFFF00"/>
                  </a:solidFill>
                </a:ln>
                <a:cs typeface="PT Bold Mirror" panose="02010400000000000000" pitchFamily="2" charset="-78"/>
              </a:rPr>
            </a:br>
            <a:r>
              <a:rPr lang="ar-SA" sz="10700" dirty="0" smtClean="0">
                <a:ln>
                  <a:solidFill>
                    <a:srgbClr val="FFFF00"/>
                  </a:solidFill>
                </a:ln>
                <a:cs typeface="PT Bold Mirror" panose="02010400000000000000" pitchFamily="2" charset="-78"/>
              </a:rPr>
              <a:t>تقويم المشروعات الاجتماعية</a:t>
            </a:r>
            <a:br>
              <a:rPr lang="ar-SA" sz="10700" dirty="0" smtClean="0">
                <a:ln>
                  <a:solidFill>
                    <a:srgbClr val="FFFF00"/>
                  </a:solidFill>
                </a:ln>
                <a:cs typeface="PT Bold Mirror" panose="02010400000000000000" pitchFamily="2" charset="-78"/>
              </a:rPr>
            </a:br>
            <a:r>
              <a:rPr lang="ar-SA" sz="5300" dirty="0" smtClean="0">
                <a:ln>
                  <a:solidFill>
                    <a:srgbClr val="FFFF00"/>
                  </a:solidFill>
                </a:ln>
                <a:cs typeface="PT Bold Mirror" panose="02010400000000000000" pitchFamily="2" charset="-78"/>
              </a:rPr>
              <a:t>رمز المقرر</a:t>
            </a:r>
            <a:r>
              <a:rPr lang="ar-SA" sz="4900" b="1" dirty="0" smtClean="0">
                <a:ln>
                  <a:solidFill>
                    <a:srgbClr val="FFFF00"/>
                  </a:solidFill>
                </a:ln>
                <a:effectLst>
                  <a:outerShdw blurRad="38100" dist="38100" dir="2700000" algn="tl">
                    <a:srgbClr val="000000">
                      <a:alpha val="43137"/>
                    </a:srgbClr>
                  </a:outerShdw>
                </a:effectLst>
                <a:cs typeface="PT Bold Mirror" panose="02010400000000000000" pitchFamily="2" charset="-78"/>
              </a:rPr>
              <a:t>(جمع </a:t>
            </a:r>
            <a:r>
              <a:rPr lang="ar-SA" sz="4900" b="1" dirty="0">
                <a:ln>
                  <a:solidFill>
                    <a:srgbClr val="FFFF00"/>
                  </a:solidFill>
                </a:ln>
                <a:effectLst>
                  <a:outerShdw blurRad="38100" dist="38100" dir="2700000" algn="tl">
                    <a:srgbClr val="000000">
                      <a:alpha val="43137"/>
                    </a:srgbClr>
                  </a:outerShdw>
                </a:effectLst>
                <a:cs typeface="PT Bold Mirror" panose="02010400000000000000" pitchFamily="2" charset="-78"/>
              </a:rPr>
              <a:t>6221 </a:t>
            </a:r>
            <a:r>
              <a:rPr lang="ar-SA" sz="4900" b="1" dirty="0" smtClean="0">
                <a:ln>
                  <a:solidFill>
                    <a:srgbClr val="FFFF00"/>
                  </a:solidFill>
                </a:ln>
                <a:effectLst>
                  <a:outerShdw blurRad="38100" dist="38100" dir="2700000" algn="tl">
                    <a:srgbClr val="000000">
                      <a:alpha val="43137"/>
                    </a:srgbClr>
                  </a:outerShdw>
                </a:effectLst>
                <a:cs typeface="PT Bold Mirror" panose="02010400000000000000" pitchFamily="2" charset="-78"/>
              </a:rPr>
              <a:t>)</a:t>
            </a:r>
            <a:r>
              <a:rPr lang="ar-SA" dirty="0" smtClean="0">
                <a:ln>
                  <a:solidFill>
                    <a:srgbClr val="FFFF00"/>
                  </a:solidFill>
                </a:ln>
                <a:cs typeface="PT Bold Mirror" panose="02010400000000000000" pitchFamily="2" charset="-78"/>
              </a:rPr>
              <a:t/>
            </a:r>
            <a:br>
              <a:rPr lang="ar-SA" dirty="0" smtClean="0">
                <a:ln>
                  <a:solidFill>
                    <a:srgbClr val="FFFF00"/>
                  </a:solidFill>
                </a:ln>
                <a:cs typeface="PT Bold Mirror" panose="02010400000000000000" pitchFamily="2" charset="-78"/>
              </a:rPr>
            </a:br>
            <a:endParaRPr lang="ar-SA" dirty="0">
              <a:ln>
                <a:solidFill>
                  <a:srgbClr val="FFFF00"/>
                </a:solidFill>
              </a:ln>
              <a:cs typeface="PT Bold Mirror" panose="02010400000000000000" pitchFamily="2" charset="-78"/>
            </a:endParaRPr>
          </a:p>
        </p:txBody>
      </p:sp>
    </p:spTree>
    <p:extLst>
      <p:ext uri="{BB962C8B-B14F-4D97-AF65-F5344CB8AC3E}">
        <p14:creationId xmlns:p14="http://schemas.microsoft.com/office/powerpoint/2010/main" val="3331709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692696"/>
            <a:ext cx="7632848" cy="1455440"/>
          </a:xfrm>
          <a:blipFill>
            <a:blip r:embed="rId2"/>
            <a:tile tx="0" ty="0" sx="100000" sy="100000" flip="none" algn="tl"/>
          </a:blipFill>
          <a:scene3d>
            <a:camera prst="perspectiveAbove"/>
            <a:lightRig rig="threePt" dir="t"/>
          </a:scene3d>
          <a:sp3d>
            <a:bevelT prst="angle"/>
          </a:sp3d>
        </p:spPr>
        <p:txBody>
          <a:bodyPr>
            <a:normAutofit fontScale="90000"/>
          </a:bodyPr>
          <a:lstStyle/>
          <a:p>
            <a:r>
              <a:rPr lang="ar-SA" sz="9600" dirty="0" smtClean="0">
                <a:ln>
                  <a:solidFill>
                    <a:srgbClr val="92D050"/>
                  </a:solidFill>
                </a:ln>
                <a:solidFill>
                  <a:srgbClr val="002060"/>
                </a:solidFill>
                <a:cs typeface="PT Bold Broken" panose="02010400000000000000" pitchFamily="2" charset="-78"/>
              </a:rPr>
              <a:t>استاذة المقرر</a:t>
            </a:r>
            <a:endParaRPr lang="ar-SA" sz="9600" dirty="0">
              <a:ln>
                <a:solidFill>
                  <a:srgbClr val="92D050"/>
                </a:solidFill>
              </a:ln>
              <a:solidFill>
                <a:srgbClr val="002060"/>
              </a:solidFill>
              <a:cs typeface="PT Bold Broken" panose="02010400000000000000" pitchFamily="2" charset="-78"/>
            </a:endParaRPr>
          </a:p>
        </p:txBody>
      </p:sp>
      <p:sp>
        <p:nvSpPr>
          <p:cNvPr id="3" name="عنصر نائب للمحتوى 2"/>
          <p:cNvSpPr>
            <a:spLocks noGrp="1"/>
          </p:cNvSpPr>
          <p:nvPr>
            <p:ph idx="1"/>
          </p:nvPr>
        </p:nvSpPr>
        <p:spPr>
          <a:xfrm>
            <a:off x="685800" y="1981200"/>
            <a:ext cx="7848600" cy="4688160"/>
          </a:xfrm>
        </p:spPr>
        <p:style>
          <a:lnRef idx="2">
            <a:schemeClr val="accent1"/>
          </a:lnRef>
          <a:fillRef idx="1">
            <a:schemeClr val="lt1"/>
          </a:fillRef>
          <a:effectRef idx="0">
            <a:schemeClr val="accent1"/>
          </a:effectRef>
          <a:fontRef idx="minor">
            <a:schemeClr val="dk1"/>
          </a:fontRef>
        </p:style>
        <p:txBody>
          <a:bodyPr/>
          <a:lstStyle/>
          <a:p>
            <a:pPr marL="0" indent="0" algn="ctr">
              <a:buNone/>
            </a:pPr>
            <a:r>
              <a:rPr lang="ar-SA" sz="4400" dirty="0" smtClean="0">
                <a:ln>
                  <a:solidFill>
                    <a:srgbClr val="92D050"/>
                  </a:solidFill>
                </a:ln>
                <a:solidFill>
                  <a:srgbClr val="002060"/>
                </a:solidFill>
                <a:cs typeface="PT Bold Broken" panose="02010400000000000000" pitchFamily="2" charset="-78"/>
              </a:rPr>
              <a:t>أ . د / اسماء ابو بكر عبد القادر </a:t>
            </a:r>
          </a:p>
          <a:p>
            <a:pPr marL="0" indent="0" algn="ctr">
              <a:buNone/>
            </a:pPr>
            <a:r>
              <a:rPr lang="ar-SA" sz="4400" dirty="0" smtClean="0">
                <a:ln>
                  <a:solidFill>
                    <a:srgbClr val="92D050"/>
                  </a:solidFill>
                </a:ln>
                <a:solidFill>
                  <a:srgbClr val="002060"/>
                </a:solidFill>
                <a:cs typeface="PT Bold Broken" panose="02010400000000000000" pitchFamily="2" charset="-78"/>
              </a:rPr>
              <a:t>استاذ الخدمة الاجتماعية </a:t>
            </a:r>
          </a:p>
          <a:p>
            <a:pPr marL="0" indent="0" algn="ctr">
              <a:buNone/>
            </a:pPr>
            <a:r>
              <a:rPr lang="ar-SA" sz="4400" dirty="0" smtClean="0">
                <a:ln>
                  <a:solidFill>
                    <a:srgbClr val="92D050"/>
                  </a:solidFill>
                </a:ln>
                <a:solidFill>
                  <a:srgbClr val="002060"/>
                </a:solidFill>
                <a:cs typeface="PT Bold Broken" panose="02010400000000000000" pitchFamily="2" charset="-78"/>
              </a:rPr>
              <a:t>بقسم علم الاجتماع والخدمة الاجتماعية </a:t>
            </a:r>
          </a:p>
          <a:p>
            <a:pPr marL="0" indent="0" algn="ctr">
              <a:buNone/>
            </a:pPr>
            <a:r>
              <a:rPr lang="ar-SA" sz="4400" dirty="0" smtClean="0">
                <a:ln>
                  <a:solidFill>
                    <a:srgbClr val="92D050"/>
                  </a:solidFill>
                </a:ln>
                <a:solidFill>
                  <a:srgbClr val="002060"/>
                </a:solidFill>
                <a:cs typeface="PT Bold Broken" panose="02010400000000000000" pitchFamily="2" charset="-78"/>
              </a:rPr>
              <a:t>كلية الآداب </a:t>
            </a:r>
          </a:p>
          <a:p>
            <a:pPr marL="0" indent="0" algn="ctr">
              <a:buNone/>
            </a:pPr>
            <a:r>
              <a:rPr lang="ar-SA" sz="4400" dirty="0" smtClean="0">
                <a:ln>
                  <a:solidFill>
                    <a:srgbClr val="92D050"/>
                  </a:solidFill>
                </a:ln>
                <a:solidFill>
                  <a:srgbClr val="002060"/>
                </a:solidFill>
                <a:cs typeface="PT Bold Broken" panose="02010400000000000000" pitchFamily="2" charset="-78"/>
              </a:rPr>
              <a:t>جامعة الدمام</a:t>
            </a:r>
            <a:r>
              <a:rPr lang="ar-SA" sz="4400" dirty="0" smtClean="0">
                <a:ln>
                  <a:solidFill>
                    <a:srgbClr val="FFFF00"/>
                  </a:solidFill>
                </a:ln>
                <a:solidFill>
                  <a:srgbClr val="002060"/>
                </a:solidFill>
                <a:cs typeface="PT Bold Broken" panose="02010400000000000000" pitchFamily="2" charset="-78"/>
              </a:rPr>
              <a:t> </a:t>
            </a:r>
            <a:endParaRPr lang="ar-SA" sz="4400" dirty="0">
              <a:ln>
                <a:solidFill>
                  <a:srgbClr val="FFFF00"/>
                </a:solidFill>
              </a:ln>
              <a:solidFill>
                <a:srgbClr val="002060"/>
              </a:solidFill>
              <a:cs typeface="PT Bold Broken" panose="02010400000000000000" pitchFamily="2" charset="-78"/>
            </a:endParaRPr>
          </a:p>
        </p:txBody>
      </p:sp>
    </p:spTree>
    <p:extLst>
      <p:ext uri="{BB962C8B-B14F-4D97-AF65-F5344CB8AC3E}">
        <p14:creationId xmlns:p14="http://schemas.microsoft.com/office/powerpoint/2010/main" val="3603353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blipFill>
            <a:blip r:embed="rId2"/>
            <a:tile tx="0" ty="0" sx="100000" sy="100000" flip="none" algn="tl"/>
          </a:blipFill>
          <a:ln>
            <a:solidFill>
              <a:schemeClr val="accent1"/>
            </a:solidFill>
          </a:ln>
          <a:scene3d>
            <a:camera prst="perspectiveBelow"/>
            <a:lightRig rig="threePt" dir="t"/>
          </a:scene3d>
          <a:sp3d>
            <a:bevelT/>
          </a:sp3d>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ar-SA" sz="4800" b="1" dirty="0" smtClean="0"/>
              <a:t>المرجع الأساسي</a:t>
            </a:r>
          </a:p>
          <a:p>
            <a:pPr>
              <a:buNone/>
            </a:pPr>
            <a:r>
              <a:rPr lang="ar-SA" sz="4800" b="1" dirty="0" smtClean="0"/>
              <a:t>احمد إبراهيم حمزة: تقويم المشروعات الاجتماعية .مكتبة المتنبي . الطبعة الاولى .1434 هـ</a:t>
            </a:r>
            <a:endParaRPr lang="ar-SA" sz="4800" b="1" dirty="0"/>
          </a:p>
        </p:txBody>
      </p:sp>
    </p:spTree>
    <p:extLst>
      <p:ext uri="{BB962C8B-B14F-4D97-AF65-F5344CB8AC3E}">
        <p14:creationId xmlns:p14="http://schemas.microsoft.com/office/powerpoint/2010/main" val="25628877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32656"/>
            <a:ext cx="7560840" cy="6192688"/>
          </a:xfrm>
          <a:prstGeom prst="rect">
            <a:avLst/>
          </a:prstGeom>
          <a:noFill/>
          <a:ln>
            <a:noFill/>
          </a:ln>
          <a:scene3d>
            <a:camera prst="perspectiveFront"/>
            <a:lightRig rig="threePt" dir="t"/>
          </a:scene3d>
          <a:sp3d>
            <a:bevelT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46362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ln>
            <a:solidFill>
              <a:schemeClr val="bg2">
                <a:lumMod val="50000"/>
              </a:schemeClr>
            </a:solidFill>
          </a:ln>
          <a:effectLst>
            <a:glow rad="101600">
              <a:schemeClr val="accent4">
                <a:satMod val="175000"/>
                <a:alpha val="40000"/>
              </a:schemeClr>
            </a:glow>
          </a:effectLst>
          <a:scene3d>
            <a:camera prst="perspectiveBelow"/>
            <a:lightRig rig="threePt" dir="t"/>
          </a:scene3d>
          <a:sp3d>
            <a:bevelT prst="angle"/>
          </a:sp3d>
        </p:spPr>
        <p:txBody>
          <a:bodyPr>
            <a:noAutofit/>
          </a:bodyPr>
          <a:lstStyle/>
          <a:p>
            <a:r>
              <a:rPr lang="ar-SA" sz="10300" b="1" dirty="0" smtClean="0">
                <a:ln>
                  <a:solidFill>
                    <a:srgbClr val="FFC000"/>
                  </a:solidFill>
                </a:ln>
              </a:rPr>
              <a:t>أهداف المقرر</a:t>
            </a:r>
            <a:endParaRPr lang="ar-SA" sz="10300" b="1" dirty="0">
              <a:ln>
                <a:solidFill>
                  <a:srgbClr val="FFC000"/>
                </a:solidFill>
              </a:ln>
            </a:endParaRPr>
          </a:p>
        </p:txBody>
      </p:sp>
      <p:sp>
        <p:nvSpPr>
          <p:cNvPr id="3" name="عنصر نائب للمحتوى 2"/>
          <p:cNvSpPr>
            <a:spLocks noGrp="1"/>
          </p:cNvSpPr>
          <p:nvPr>
            <p:ph idx="1"/>
          </p:nvPr>
        </p:nvSpPr>
        <p:spPr>
          <a:xfrm>
            <a:off x="457200" y="1600200"/>
            <a:ext cx="8229600" cy="4781128"/>
          </a:xfrm>
          <a:ln/>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r>
              <a:rPr lang="ar-SA" sz="3200" b="1" dirty="0" smtClean="0">
                <a:ln>
                  <a:solidFill>
                    <a:schemeClr val="accent4"/>
                  </a:solidFill>
                </a:ln>
              </a:rPr>
              <a:t>التعرف على </a:t>
            </a:r>
            <a:r>
              <a:rPr lang="ar-SA" sz="3200" b="1" dirty="0">
                <a:ln>
                  <a:solidFill>
                    <a:schemeClr val="accent4"/>
                  </a:solidFill>
                </a:ln>
              </a:rPr>
              <a:t>مفهوم </a:t>
            </a:r>
            <a:r>
              <a:rPr lang="ar-SA" sz="3200" b="1" dirty="0" smtClean="0">
                <a:ln>
                  <a:solidFill>
                    <a:schemeClr val="accent4"/>
                  </a:solidFill>
                </a:ln>
              </a:rPr>
              <a:t>تقويم المشروعات الاجتماعية والمفاهيم المرتبطة</a:t>
            </a:r>
            <a:endParaRPr lang="en-US" sz="3200" b="1" dirty="0">
              <a:ln>
                <a:solidFill>
                  <a:schemeClr val="accent4"/>
                </a:solidFill>
              </a:ln>
            </a:endParaRPr>
          </a:p>
          <a:p>
            <a:r>
              <a:rPr lang="ar-SA" sz="3200" b="1" dirty="0" smtClean="0">
                <a:ln>
                  <a:solidFill>
                    <a:schemeClr val="accent4"/>
                  </a:solidFill>
                </a:ln>
              </a:rPr>
              <a:t>التعرف على معايير تقويم المشروعات</a:t>
            </a:r>
            <a:endParaRPr lang="en-US" sz="3200" b="1" dirty="0">
              <a:ln>
                <a:solidFill>
                  <a:schemeClr val="accent4"/>
                </a:solidFill>
              </a:ln>
            </a:endParaRPr>
          </a:p>
          <a:p>
            <a:r>
              <a:rPr lang="ar-SA" sz="3200" b="1" dirty="0" smtClean="0">
                <a:ln>
                  <a:solidFill>
                    <a:schemeClr val="accent4"/>
                  </a:solidFill>
                </a:ln>
              </a:rPr>
              <a:t>ادراك خطوات ومراحل تقويم المشروعات</a:t>
            </a:r>
            <a:endParaRPr lang="en-US" sz="3200" b="1" dirty="0">
              <a:ln>
                <a:solidFill>
                  <a:schemeClr val="accent4"/>
                </a:solidFill>
              </a:ln>
            </a:endParaRPr>
          </a:p>
          <a:p>
            <a:r>
              <a:rPr lang="ar-SA" sz="3200" b="1" dirty="0" smtClean="0">
                <a:ln>
                  <a:solidFill>
                    <a:schemeClr val="accent4"/>
                  </a:solidFill>
                </a:ln>
              </a:rPr>
              <a:t>التعرف </a:t>
            </a:r>
            <a:r>
              <a:rPr lang="ar-SA" sz="3200" b="1" dirty="0">
                <a:ln>
                  <a:solidFill>
                    <a:schemeClr val="accent4"/>
                  </a:solidFill>
                </a:ln>
              </a:rPr>
              <a:t>على </a:t>
            </a:r>
            <a:r>
              <a:rPr lang="ar-SA" sz="3200" b="1" dirty="0" smtClean="0">
                <a:ln>
                  <a:solidFill>
                    <a:schemeClr val="accent4"/>
                  </a:solidFill>
                </a:ln>
              </a:rPr>
              <a:t>مفهوم تخطيط المشروعات الاجتماعية </a:t>
            </a:r>
            <a:endParaRPr lang="en-US" sz="3200" b="1" dirty="0">
              <a:ln>
                <a:solidFill>
                  <a:schemeClr val="accent4"/>
                </a:solidFill>
              </a:ln>
            </a:endParaRPr>
          </a:p>
          <a:p>
            <a:r>
              <a:rPr lang="ar-SA" b="1" dirty="0" smtClean="0">
                <a:ln>
                  <a:solidFill>
                    <a:schemeClr val="accent4"/>
                  </a:solidFill>
                </a:ln>
              </a:rPr>
              <a:t>تحديد مفهوم البحث التقويمي واهميته</a:t>
            </a:r>
            <a:endParaRPr lang="ar-SA" sz="3200" b="1" dirty="0" smtClean="0">
              <a:ln>
                <a:solidFill>
                  <a:schemeClr val="accent4"/>
                </a:solidFill>
              </a:ln>
            </a:endParaRPr>
          </a:p>
          <a:p>
            <a:r>
              <a:rPr lang="ar-SA" sz="3200" b="1" dirty="0" smtClean="0">
                <a:ln>
                  <a:solidFill>
                    <a:schemeClr val="accent4"/>
                  </a:solidFill>
                </a:ln>
              </a:rPr>
              <a:t>التعرف على اهمية النماذج واستخدامها في تقويم المشروعات الاجتماعية </a:t>
            </a:r>
          </a:p>
          <a:p>
            <a:r>
              <a:rPr lang="ar-SA" b="1" dirty="0" smtClean="0">
                <a:ln>
                  <a:solidFill>
                    <a:schemeClr val="accent4"/>
                  </a:solidFill>
                </a:ln>
              </a:rPr>
              <a:t>المقارنة بين ادوات جمع البيانات في البحوث التقويمية </a:t>
            </a:r>
          </a:p>
          <a:p>
            <a:r>
              <a:rPr lang="ar-SA" sz="3200" b="1" dirty="0" smtClean="0">
                <a:ln>
                  <a:solidFill>
                    <a:schemeClr val="accent4"/>
                  </a:solidFill>
                </a:ln>
              </a:rPr>
              <a:t>معرفة مفهوم دراسة الجدوى للمشروعات الاجتماعية </a:t>
            </a:r>
          </a:p>
          <a:p>
            <a:r>
              <a:rPr lang="ar-SA" b="1" dirty="0">
                <a:ln>
                  <a:solidFill>
                    <a:schemeClr val="accent4"/>
                  </a:solidFill>
                </a:ln>
              </a:rPr>
              <a:t>ت</a:t>
            </a:r>
            <a:r>
              <a:rPr lang="ar-SA" b="1" dirty="0" smtClean="0">
                <a:ln>
                  <a:solidFill>
                    <a:schemeClr val="accent4"/>
                  </a:solidFill>
                </a:ln>
              </a:rPr>
              <a:t>طبيق دراسة الجدوى على احد المشروعات الاجتماعية </a:t>
            </a:r>
            <a:endParaRPr lang="en-US" sz="3200" b="1" dirty="0">
              <a:ln>
                <a:solidFill>
                  <a:schemeClr val="accent4"/>
                </a:solidFill>
              </a:ln>
            </a:endParaRPr>
          </a:p>
          <a:p>
            <a:endParaRPr lang="ar-SA" dirty="0"/>
          </a:p>
        </p:txBody>
      </p:sp>
    </p:spTree>
    <p:extLst>
      <p:ext uri="{BB962C8B-B14F-4D97-AF65-F5344CB8AC3E}">
        <p14:creationId xmlns:p14="http://schemas.microsoft.com/office/powerpoint/2010/main" val="3753734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sz="7200" b="1" dirty="0" smtClean="0">
                <a:ln>
                  <a:solidFill>
                    <a:sysClr val="windowText" lastClr="000000"/>
                  </a:solidFill>
                </a:ln>
              </a:rPr>
              <a:t>قائمة الموضوعات</a:t>
            </a:r>
            <a:endParaRPr lang="ar-SA" sz="7200" b="1" dirty="0">
              <a:ln>
                <a:solidFill>
                  <a:sysClr val="windowText" lastClr="000000"/>
                </a:solidFill>
              </a:ln>
            </a:endParaRPr>
          </a:p>
        </p:txBody>
      </p:sp>
      <p:sp>
        <p:nvSpPr>
          <p:cNvPr id="3" name="عنصر نائب للمحتوى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92500"/>
          </a:bodyPr>
          <a:lstStyle/>
          <a:p>
            <a:pPr lvl="0"/>
            <a:r>
              <a:rPr lang="ar-SA" sz="3600" b="1" dirty="0"/>
              <a:t>الاسبوع الاول </a:t>
            </a:r>
            <a:r>
              <a:rPr lang="ar-SA" sz="3600" b="1" dirty="0">
                <a:effectLst>
                  <a:outerShdw blurRad="25006" dist="20003" dir="16020000" algn="tl">
                    <a:schemeClr val="accent1">
                      <a:satMod val="200000"/>
                      <a:shade val="1000"/>
                      <a:alpha val="60000"/>
                    </a:schemeClr>
                  </a:outerShdw>
                </a:effectLst>
              </a:rPr>
              <a:t>: </a:t>
            </a:r>
            <a:r>
              <a:rPr lang="ar-SA" sz="3600" b="1" dirty="0"/>
              <a:t>مناقشة الخطة التنفيذية للمقرر مع </a:t>
            </a:r>
            <a:r>
              <a:rPr lang="ar-SA" sz="3600" b="1" dirty="0" smtClean="0"/>
              <a:t>الطالبات و مناقشة مفهوم تقويم المشروعات الاجتماعية</a:t>
            </a:r>
            <a:r>
              <a:rPr lang="ar-SA" sz="3600" b="1" dirty="0" smtClean="0">
                <a:effectLst>
                  <a:outerShdw blurRad="38100" dist="38100" dir="2700000" algn="tl">
                    <a:srgbClr val="000000">
                      <a:alpha val="43137"/>
                    </a:srgbClr>
                  </a:outerShdw>
                </a:effectLst>
              </a:rPr>
              <a:t> </a:t>
            </a:r>
            <a:endParaRPr lang="en-US" sz="3600" b="1" dirty="0"/>
          </a:p>
          <a:p>
            <a:pPr lvl="0"/>
            <a:r>
              <a:rPr lang="ar-SA" sz="3600" b="1" dirty="0"/>
              <a:t>الاسبوع الثاني </a:t>
            </a:r>
            <a:r>
              <a:rPr lang="ar-SA" sz="3600" b="1" dirty="0" smtClean="0"/>
              <a:t>: تابع مناقشة المفاهيم المرتبطة </a:t>
            </a:r>
            <a:r>
              <a:rPr lang="ar-SA" sz="3600" b="1" dirty="0"/>
              <a:t>بتقويم </a:t>
            </a:r>
            <a:r>
              <a:rPr lang="ar-SA" sz="3600" b="1" dirty="0" smtClean="0"/>
              <a:t>المشروعات</a:t>
            </a:r>
          </a:p>
          <a:p>
            <a:r>
              <a:rPr lang="ar-SA" sz="3600" b="1" dirty="0" smtClean="0"/>
              <a:t>الاسبوع الثالث : الاسس النظرية المرتبطة بتقويم المشروعات الاجتماعية</a:t>
            </a:r>
            <a:endParaRPr lang="en-US" sz="3600" b="1" dirty="0"/>
          </a:p>
          <a:p>
            <a:r>
              <a:rPr lang="ar-SA" sz="3600" b="1" dirty="0"/>
              <a:t>الاسبوع الرابع </a:t>
            </a:r>
            <a:r>
              <a:rPr lang="ar-SA" sz="3600" b="1" dirty="0" smtClean="0"/>
              <a:t>:التخطيط وتقويم المشروعات الاجتماعية</a:t>
            </a:r>
            <a:endParaRPr lang="en-US" sz="3600" b="1" dirty="0"/>
          </a:p>
          <a:p>
            <a:r>
              <a:rPr lang="ar-SA" sz="3600" b="1" dirty="0"/>
              <a:t>الاسبوع </a:t>
            </a:r>
            <a:r>
              <a:rPr lang="ar-SA" sz="3600" b="1" dirty="0" smtClean="0"/>
              <a:t>الخامس :</a:t>
            </a:r>
            <a:r>
              <a:rPr lang="ar-SA" b="1" dirty="0" smtClean="0"/>
              <a:t>البحث التقويمي</a:t>
            </a:r>
            <a:endParaRPr lang="en-US" b="1" dirty="0" smtClean="0"/>
          </a:p>
          <a:p>
            <a:pPr marL="0" lvl="0" indent="0">
              <a:buNone/>
            </a:pPr>
            <a:endParaRPr lang="en-US" dirty="0"/>
          </a:p>
          <a:p>
            <a:endParaRPr lang="ar-SA" dirty="0"/>
          </a:p>
        </p:txBody>
      </p:sp>
    </p:spTree>
    <p:extLst>
      <p:ext uri="{BB962C8B-B14F-4D97-AF65-F5344CB8AC3E}">
        <p14:creationId xmlns:p14="http://schemas.microsoft.com/office/powerpoint/2010/main" val="31697289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sz="8000" dirty="0" smtClean="0">
                <a:ln>
                  <a:solidFill>
                    <a:sysClr val="windowText" lastClr="000000"/>
                  </a:solidFill>
                </a:ln>
              </a:rPr>
              <a:t>تابع الموضوعات</a:t>
            </a:r>
            <a:endParaRPr lang="ar-SA" sz="8000" dirty="0">
              <a:ln>
                <a:solidFill>
                  <a:sysClr val="windowText" lastClr="000000"/>
                </a:solidFill>
              </a:ln>
            </a:endParaRPr>
          </a:p>
        </p:txBody>
      </p:sp>
      <p:sp>
        <p:nvSpPr>
          <p:cNvPr id="3" name="عنصر نائب للمحتوى 2"/>
          <p:cNvSpPr>
            <a:spLocks noGrp="1"/>
          </p:cNvSpPr>
          <p:nvPr>
            <p:ph idx="1"/>
          </p:nvPr>
        </p:nvSpPr>
        <p:spPr>
          <a:xfrm>
            <a:off x="683568" y="1556792"/>
            <a:ext cx="7848600" cy="4785395"/>
          </a:xfrm>
        </p:spPr>
        <p:style>
          <a:lnRef idx="2">
            <a:schemeClr val="accent1"/>
          </a:lnRef>
          <a:fillRef idx="1">
            <a:schemeClr val="lt1"/>
          </a:fillRef>
          <a:effectRef idx="0">
            <a:schemeClr val="accent1"/>
          </a:effectRef>
          <a:fontRef idx="minor">
            <a:schemeClr val="dk1"/>
          </a:fontRef>
        </p:style>
        <p:txBody>
          <a:bodyPr>
            <a:normAutofit/>
          </a:bodyPr>
          <a:lstStyle/>
          <a:p>
            <a:pPr lvl="0"/>
            <a:r>
              <a:rPr lang="ar-SA" sz="3600" b="1" dirty="0" smtClean="0"/>
              <a:t>الاسبوع السادس :تابع البحث التقويمي</a:t>
            </a:r>
            <a:endParaRPr lang="en-US" sz="3600" b="1" dirty="0" smtClean="0"/>
          </a:p>
          <a:p>
            <a:pPr lvl="0"/>
            <a:r>
              <a:rPr lang="ar-SA" sz="3600" b="1" dirty="0" smtClean="0"/>
              <a:t>الاسبوع السابع : الاسبوع الثامن : نماذج التقويم</a:t>
            </a:r>
            <a:endParaRPr lang="en-US" sz="3600" b="1" dirty="0" smtClean="0"/>
          </a:p>
          <a:p>
            <a:pPr lvl="0"/>
            <a:r>
              <a:rPr lang="ar-SA" sz="3600" b="1" dirty="0" smtClean="0"/>
              <a:t>الاسبوع التاسع والعاشر : ادوات جمع البيانات واستخدامها في بحوث التقويم </a:t>
            </a:r>
            <a:endParaRPr lang="en-US" sz="3600" b="1" dirty="0" smtClean="0"/>
          </a:p>
          <a:p>
            <a:pPr lvl="0"/>
            <a:r>
              <a:rPr lang="ar-SA" sz="3600" b="1" dirty="0" smtClean="0"/>
              <a:t>الاسبوع الحادي عشر والثاني عشر : دراسة الجدوى للمشروعات الاجتماعية</a:t>
            </a:r>
            <a:endParaRPr lang="en-US" sz="3600" b="1" dirty="0" smtClean="0"/>
          </a:p>
          <a:p>
            <a:endParaRPr lang="en-US" dirty="0"/>
          </a:p>
          <a:p>
            <a:endParaRPr lang="ar-SA" dirty="0"/>
          </a:p>
        </p:txBody>
      </p:sp>
    </p:spTree>
    <p:extLst>
      <p:ext uri="{BB962C8B-B14F-4D97-AF65-F5344CB8AC3E}">
        <p14:creationId xmlns:p14="http://schemas.microsoft.com/office/powerpoint/2010/main" val="6886630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sz="7200" b="1" dirty="0" smtClean="0">
                <a:ln>
                  <a:solidFill>
                    <a:sysClr val="windowText" lastClr="000000"/>
                  </a:solidFill>
                </a:ln>
              </a:rPr>
              <a:t>تابع الموضوعات</a:t>
            </a:r>
            <a:endParaRPr lang="ar-SA" sz="7200" b="1" dirty="0">
              <a:ln>
                <a:solidFill>
                  <a:sysClr val="windowText" lastClr="000000"/>
                </a:solidFill>
              </a:ln>
            </a:endParaRPr>
          </a:p>
        </p:txBody>
      </p:sp>
      <p:sp>
        <p:nvSpPr>
          <p:cNvPr id="3" name="عنصر نائب للمحتوى 2"/>
          <p:cNvSpPr>
            <a:spLocks noGrp="1"/>
          </p:cNvSpPr>
          <p:nvPr>
            <p:ph idx="1"/>
          </p:nvPr>
        </p:nvSpPr>
        <p:spPr>
          <a:xfrm>
            <a:off x="467544" y="1556792"/>
            <a:ext cx="8229600" cy="4525963"/>
          </a:xfrm>
        </p:spPr>
        <p:style>
          <a:lnRef idx="2">
            <a:schemeClr val="accent1"/>
          </a:lnRef>
          <a:fillRef idx="1">
            <a:schemeClr val="lt1"/>
          </a:fillRef>
          <a:effectRef idx="0">
            <a:schemeClr val="accent1"/>
          </a:effectRef>
          <a:fontRef idx="minor">
            <a:schemeClr val="dk1"/>
          </a:fontRef>
        </p:style>
        <p:txBody>
          <a:bodyPr/>
          <a:lstStyle/>
          <a:p>
            <a:pPr lvl="0"/>
            <a:r>
              <a:rPr lang="ar-SA" sz="4000" b="1" dirty="0" smtClean="0"/>
              <a:t>الثالث عشر : مناقشة نموذج دراسة جدوى </a:t>
            </a:r>
            <a:endParaRPr lang="en-US" sz="4000" b="1" dirty="0" smtClean="0"/>
          </a:p>
          <a:p>
            <a:pPr lvl="0"/>
            <a:r>
              <a:rPr lang="ar-SA" sz="4000" b="1" dirty="0" smtClean="0"/>
              <a:t>الاسبوع الرابع عشر والخامس عشر: مراجعة كاملة للمقرر</a:t>
            </a:r>
            <a:endParaRPr lang="en-US" sz="4000" b="1" dirty="0" smtClean="0"/>
          </a:p>
          <a:p>
            <a:endParaRPr lang="ar-SA" dirty="0"/>
          </a:p>
        </p:txBody>
      </p:sp>
      <p:pic>
        <p:nvPicPr>
          <p:cNvPr id="3074" name="Picture 2" descr="C:\Users\aasaleh\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429000"/>
            <a:ext cx="468052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8306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600" b="1" dirty="0" smtClean="0">
                <a:ln>
                  <a:solidFill>
                    <a:srgbClr val="FFC000"/>
                  </a:solidFill>
                </a:ln>
              </a:rPr>
              <a:t>استراتيجية التدريس للمقرر</a:t>
            </a:r>
            <a:endParaRPr lang="ar-SA" sz="6600" b="1" dirty="0">
              <a:ln>
                <a:solidFill>
                  <a:srgbClr val="FFC000"/>
                </a:solidFill>
              </a:ln>
            </a:endParaRPr>
          </a:p>
        </p:txBody>
      </p:sp>
      <p:sp>
        <p:nvSpPr>
          <p:cNvPr id="3" name="عنصر نائب للمحتوى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algn="ctr"/>
            <a:r>
              <a:rPr lang="ar-SA" sz="3600" b="1" dirty="0" smtClean="0">
                <a:ln>
                  <a:solidFill>
                    <a:sysClr val="windowText" lastClr="000000"/>
                  </a:solidFill>
                </a:ln>
              </a:rPr>
              <a:t>المحاضرات </a:t>
            </a:r>
            <a:r>
              <a:rPr lang="ar-SA" sz="3600" b="1" dirty="0" smtClean="0">
                <a:ln>
                  <a:solidFill>
                    <a:sysClr val="windowText" lastClr="000000"/>
                  </a:solidFill>
                </a:ln>
              </a:rPr>
              <a:t>وتنقسم الى :</a:t>
            </a:r>
            <a:endParaRPr lang="ar-SA" sz="3600" b="1" dirty="0" smtClean="0">
              <a:ln>
                <a:solidFill>
                  <a:sysClr val="windowText" lastClr="000000"/>
                </a:solidFill>
              </a:ln>
            </a:endParaRPr>
          </a:p>
          <a:p>
            <a:pPr algn="ctr"/>
            <a:r>
              <a:rPr lang="ar-SA" sz="3600" b="1" dirty="0" smtClean="0">
                <a:ln>
                  <a:solidFill>
                    <a:sysClr val="windowText" lastClr="000000"/>
                  </a:solidFill>
                </a:ln>
              </a:rPr>
              <a:t>بور بوينت</a:t>
            </a:r>
          </a:p>
          <a:p>
            <a:pPr algn="ctr"/>
            <a:r>
              <a:rPr lang="ar-SA" sz="3600" b="1" dirty="0" smtClean="0">
                <a:ln>
                  <a:solidFill>
                    <a:sysClr val="windowText" lastClr="000000"/>
                  </a:solidFill>
                </a:ln>
              </a:rPr>
              <a:t>مسجلة </a:t>
            </a:r>
          </a:p>
          <a:p>
            <a:pPr algn="ctr"/>
            <a:r>
              <a:rPr lang="ar-SA" sz="3600" b="1" dirty="0" smtClean="0">
                <a:ln>
                  <a:solidFill>
                    <a:sysClr val="windowText" lastClr="000000"/>
                  </a:solidFill>
                </a:ln>
              </a:rPr>
              <a:t>مباشرة</a:t>
            </a:r>
            <a:endParaRPr lang="en-US" sz="3600" dirty="0">
              <a:ln>
                <a:solidFill>
                  <a:sysClr val="windowText" lastClr="000000"/>
                </a:solidFill>
              </a:ln>
            </a:endParaRPr>
          </a:p>
          <a:p>
            <a:pPr algn="ctr"/>
            <a:r>
              <a:rPr lang="ar-SA" sz="3600" b="1" dirty="0" smtClean="0">
                <a:ln>
                  <a:solidFill>
                    <a:sysClr val="windowText" lastClr="000000"/>
                  </a:solidFill>
                </a:ln>
              </a:rPr>
              <a:t>التعلم الذاتي </a:t>
            </a:r>
            <a:r>
              <a:rPr lang="ar-SA" sz="3600" b="1" dirty="0" smtClean="0">
                <a:ln>
                  <a:solidFill>
                    <a:sysClr val="windowText" lastClr="000000"/>
                  </a:solidFill>
                </a:ln>
              </a:rPr>
              <a:t>من خلال</a:t>
            </a:r>
          </a:p>
          <a:p>
            <a:pPr marL="0" indent="0" algn="ctr">
              <a:buNone/>
            </a:pPr>
            <a:r>
              <a:rPr lang="ar-SA" sz="3600" b="1" dirty="0" smtClean="0">
                <a:ln>
                  <a:solidFill>
                    <a:sysClr val="windowText" lastClr="000000"/>
                  </a:solidFill>
                </a:ln>
              </a:rPr>
              <a:t>( القراءة والطلاع وتقديم الواجبات المطلوبة )</a:t>
            </a:r>
            <a:endParaRPr lang="en-US" sz="3600" dirty="0">
              <a:ln>
                <a:solidFill>
                  <a:sysClr val="windowText" lastClr="000000"/>
                </a:solidFill>
              </a:ln>
            </a:endParaRPr>
          </a:p>
          <a:p>
            <a:pPr algn="ctr"/>
            <a:r>
              <a:rPr lang="ar-SA" sz="3600" b="1" dirty="0" smtClean="0">
                <a:ln>
                  <a:solidFill>
                    <a:sysClr val="windowText" lastClr="000000"/>
                  </a:solidFill>
                </a:ln>
              </a:rPr>
              <a:t>الاختبارات وهي</a:t>
            </a:r>
          </a:p>
          <a:p>
            <a:pPr algn="ctr"/>
            <a:r>
              <a:rPr lang="ar-SA" sz="3600" b="1" dirty="0" smtClean="0">
                <a:ln>
                  <a:solidFill>
                    <a:sysClr val="windowText" lastClr="000000"/>
                  </a:solidFill>
                </a:ln>
              </a:rPr>
              <a:t>( نصفي – نهائي )</a:t>
            </a:r>
            <a:endParaRPr lang="en-US" sz="3600" dirty="0">
              <a:ln>
                <a:solidFill>
                  <a:sysClr val="windowText" lastClr="000000"/>
                </a:solidFill>
              </a:ln>
            </a:endParaRPr>
          </a:p>
          <a:p>
            <a:pPr algn="ctr"/>
            <a:r>
              <a:rPr lang="ar-SA" sz="3600" b="1" dirty="0">
                <a:ln>
                  <a:solidFill>
                    <a:sysClr val="windowText" lastClr="000000"/>
                  </a:solidFill>
                </a:ln>
              </a:rPr>
              <a:t>المناقشات </a:t>
            </a:r>
            <a:r>
              <a:rPr lang="ar-SA" sz="3600" b="1" dirty="0" smtClean="0">
                <a:ln>
                  <a:solidFill>
                    <a:sysClr val="windowText" lastClr="000000"/>
                  </a:solidFill>
                </a:ln>
              </a:rPr>
              <a:t>العامة </a:t>
            </a:r>
            <a:r>
              <a:rPr lang="ar-SA" sz="3600" b="1" dirty="0" smtClean="0">
                <a:ln>
                  <a:solidFill>
                    <a:sysClr val="windowText" lastClr="000000"/>
                  </a:solidFill>
                </a:ln>
              </a:rPr>
              <a:t> اثناء المحاضرات المباشرة.</a:t>
            </a:r>
            <a:endParaRPr lang="ar-SA" sz="3600" b="1" dirty="0" smtClean="0">
              <a:ln>
                <a:solidFill>
                  <a:sysClr val="windowText" lastClr="000000"/>
                </a:solidFill>
              </a:ln>
            </a:endParaRPr>
          </a:p>
          <a:p>
            <a:pPr algn="ctr"/>
            <a:endParaRPr lang="ar-SA" sz="3600" dirty="0">
              <a:ln>
                <a:solidFill>
                  <a:sysClr val="windowText" lastClr="000000"/>
                </a:solidFill>
              </a:ln>
            </a:endParaRPr>
          </a:p>
        </p:txBody>
      </p:sp>
    </p:spTree>
    <p:extLst>
      <p:ext uri="{BB962C8B-B14F-4D97-AF65-F5344CB8AC3E}">
        <p14:creationId xmlns:p14="http://schemas.microsoft.com/office/powerpoint/2010/main" val="41969302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548680"/>
            <a:ext cx="8136904" cy="5616624"/>
          </a:xfrm>
        </p:spPr>
        <p:style>
          <a:lnRef idx="2">
            <a:schemeClr val="accent1"/>
          </a:lnRef>
          <a:fillRef idx="1">
            <a:schemeClr val="lt1"/>
          </a:fillRef>
          <a:effectRef idx="0">
            <a:schemeClr val="accent1"/>
          </a:effectRef>
          <a:fontRef idx="minor">
            <a:schemeClr val="dk1"/>
          </a:fontRef>
        </p:style>
        <p:txBody>
          <a:bodyPr>
            <a:prstTxWarp prst="textChevron">
              <a:avLst/>
            </a:prstTxWarp>
          </a:bodyPr>
          <a:lstStyle/>
          <a:p>
            <a:r>
              <a:rPr lang="ar-SA" sz="5400" b="1" dirty="0" smtClean="0">
                <a:ln w="12700">
                  <a:solidFill>
                    <a:sysClr val="windowText" lastClr="000000"/>
                  </a:solidFill>
                  <a:prstDash val="solid"/>
                </a:ln>
                <a:solidFill>
                  <a:srgbClr val="FF0000"/>
                </a:solidFill>
                <a:effectLst>
                  <a:outerShdw blurRad="41275" dist="20320" dir="1800000" algn="tl" rotWithShape="0">
                    <a:srgbClr val="000000">
                      <a:alpha val="40000"/>
                    </a:srgbClr>
                  </a:outerShdw>
                </a:effectLst>
              </a:rPr>
              <a:t>تقويم الطلاب خلال الفصل الدراسي</a:t>
            </a:r>
            <a:endParaRPr lang="ar-SA" sz="5400" b="1" dirty="0">
              <a:ln w="12700">
                <a:solidFill>
                  <a:sysClr val="windowText" lastClr="000000"/>
                </a:solidFill>
                <a:prstDash val="solid"/>
              </a:ln>
              <a:solidFill>
                <a:srgbClr val="FF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6154578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426170"/>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ar-SA" sz="8800" b="1" dirty="0" smtClean="0">
                <a:ln>
                  <a:solidFill>
                    <a:schemeClr val="accent5">
                      <a:lumMod val="25000"/>
                    </a:schemeClr>
                  </a:solidFill>
                </a:ln>
              </a:rPr>
              <a:t>توزيع درجات المقرر</a:t>
            </a:r>
            <a:endParaRPr lang="ar-SA" sz="8800" b="1" dirty="0">
              <a:ln>
                <a:solidFill>
                  <a:schemeClr val="accent5">
                    <a:lumMod val="25000"/>
                  </a:schemeClr>
                </a:solidFill>
              </a:ln>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676178039"/>
              </p:ext>
            </p:extLst>
          </p:nvPr>
        </p:nvGraphicFramePr>
        <p:xfrm>
          <a:off x="1475656" y="1988839"/>
          <a:ext cx="6552727" cy="3751964"/>
        </p:xfrm>
        <a:graphic>
          <a:graphicData uri="http://schemas.openxmlformats.org/drawingml/2006/table">
            <a:tbl>
              <a:tblPr rtl="1" firstRow="1" firstCol="1" bandRow="1">
                <a:tableStyleId>{22838BEF-8BB2-4498-84A7-C5851F593DF1}</a:tableStyleId>
              </a:tblPr>
              <a:tblGrid>
                <a:gridCol w="577332"/>
                <a:gridCol w="4794487"/>
                <a:gridCol w="1180908"/>
              </a:tblGrid>
              <a:tr h="534718">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م</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النشاط</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الدرجة</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r>
              <a:tr h="617411">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1</a:t>
                      </a:r>
                      <a:endParaRPr lang="ar-SA" sz="2800" b="1" dirty="0" smtClean="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ورقة عمل </a:t>
                      </a:r>
                    </a:p>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 </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10</a:t>
                      </a:r>
                      <a:endParaRPr lang="ar-SA" sz="2800" b="1" dirty="0" smtClean="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r>
              <a:tr h="675626">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2</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indent="0" algn="ctr" defTabSz="914400" rtl="1" eaLnBrk="1" fontAlgn="auto" latinLnBrk="0" hangingPunct="1">
                        <a:lnSpc>
                          <a:spcPct val="115000"/>
                        </a:lnSpc>
                        <a:spcBef>
                          <a:spcPts val="0"/>
                        </a:spcBef>
                        <a:spcAft>
                          <a:spcPts val="0"/>
                        </a:spcAft>
                        <a:buClrTx/>
                        <a:buSzTx/>
                        <a:buFontTx/>
                        <a:buNone/>
                        <a:tabLst/>
                        <a:defRPr/>
                      </a:pPr>
                      <a:r>
                        <a:rPr lang="ar-SA" sz="2800" dirty="0" smtClean="0">
                          <a:ln>
                            <a:solidFill>
                              <a:schemeClr val="accent5">
                                <a:lumMod val="25000"/>
                              </a:schemeClr>
                            </a:solidFill>
                          </a:ln>
                          <a:effectLst>
                            <a:glow rad="139700">
                              <a:schemeClr val="accent2">
                                <a:satMod val="175000"/>
                                <a:alpha val="40000"/>
                              </a:schemeClr>
                            </a:glow>
                          </a:effectLst>
                        </a:rPr>
                        <a:t>مناقشة</a:t>
                      </a:r>
                    </a:p>
                  </a:txBody>
                  <a:tcPr marL="68580" marR="68580" marT="0" marB="0" anchor="ctr"/>
                </a:tc>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10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r>
              <a:tr h="375371">
                <a:tc>
                  <a:txBody>
                    <a:bodyPr/>
                    <a:lstStyle/>
                    <a:p>
                      <a:pPr marL="0" marR="0" algn="ctr" rtl="1">
                        <a:lnSpc>
                          <a:spcPct val="115000"/>
                        </a:lnSpc>
                        <a:spcBef>
                          <a:spcPts val="0"/>
                        </a:spcBef>
                        <a:spcAft>
                          <a:spcPts val="0"/>
                        </a:spcAft>
                      </a:pPr>
                      <a:r>
                        <a:rPr lang="ar-SA" sz="2800" dirty="0" smtClean="0">
                          <a:ln>
                            <a:solidFill>
                              <a:schemeClr val="accent5">
                                <a:lumMod val="25000"/>
                              </a:schemeClr>
                            </a:solidFill>
                          </a:ln>
                          <a:effectLst>
                            <a:glow rad="139700">
                              <a:schemeClr val="accent2">
                                <a:satMod val="175000"/>
                                <a:alpha val="40000"/>
                              </a:schemeClr>
                            </a:glow>
                          </a:effectLst>
                        </a:rPr>
                        <a:t>3</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اختبار </a:t>
                      </a:r>
                      <a:r>
                        <a:rPr lang="ar-SA" sz="2800" dirty="0" smtClean="0">
                          <a:ln>
                            <a:solidFill>
                              <a:schemeClr val="accent5">
                                <a:lumMod val="25000"/>
                              </a:schemeClr>
                            </a:solidFill>
                          </a:ln>
                          <a:effectLst>
                            <a:glow rad="139700">
                              <a:schemeClr val="accent2">
                                <a:satMod val="175000"/>
                                <a:alpha val="40000"/>
                              </a:schemeClr>
                            </a:glow>
                          </a:effectLst>
                        </a:rPr>
                        <a:t>نصفي</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30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r>
              <a:tr h="534718">
                <a:tc>
                  <a:txBody>
                    <a:bodyPr/>
                    <a:lstStyle/>
                    <a:p>
                      <a:pPr marL="0" marR="0" algn="ctr" rtl="1">
                        <a:lnSpc>
                          <a:spcPct val="115000"/>
                        </a:lnSpc>
                        <a:spcBef>
                          <a:spcPts val="0"/>
                        </a:spcBef>
                        <a:spcAft>
                          <a:spcPts val="0"/>
                        </a:spcAft>
                      </a:pPr>
                      <a:r>
                        <a:rPr lang="ar-SA" sz="2800">
                          <a:ln>
                            <a:solidFill>
                              <a:schemeClr val="accent5">
                                <a:lumMod val="25000"/>
                              </a:schemeClr>
                            </a:solidFill>
                          </a:ln>
                          <a:effectLst>
                            <a:glow rad="139700">
                              <a:schemeClr val="accent2">
                                <a:satMod val="175000"/>
                                <a:alpha val="40000"/>
                              </a:schemeClr>
                            </a:glow>
                          </a:effectLst>
                        </a:rPr>
                        <a:t>3</a:t>
                      </a:r>
                      <a:endParaRPr lang="en-US" sz="2800" b="1">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اختبار نهائي</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50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r>
              <a:tr h="534718">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4</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المجموع</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c>
                  <a:txBody>
                    <a:bodyPr/>
                    <a:lstStyle/>
                    <a:p>
                      <a:pPr marL="0" marR="0" algn="ctr" rtl="1">
                        <a:lnSpc>
                          <a:spcPct val="115000"/>
                        </a:lnSpc>
                        <a:spcBef>
                          <a:spcPts val="0"/>
                        </a:spcBef>
                        <a:spcAft>
                          <a:spcPts val="0"/>
                        </a:spcAft>
                      </a:pPr>
                      <a:r>
                        <a:rPr lang="ar-SA" sz="2800" dirty="0">
                          <a:ln>
                            <a:solidFill>
                              <a:schemeClr val="accent5">
                                <a:lumMod val="25000"/>
                              </a:schemeClr>
                            </a:solidFill>
                          </a:ln>
                          <a:effectLst>
                            <a:glow rad="139700">
                              <a:schemeClr val="accent2">
                                <a:satMod val="175000"/>
                                <a:alpha val="40000"/>
                              </a:schemeClr>
                            </a:glow>
                          </a:effectLst>
                        </a:rPr>
                        <a:t>100</a:t>
                      </a:r>
                      <a:endParaRPr lang="en-US" sz="2800" b="1" dirty="0">
                        <a:ln>
                          <a:solidFill>
                            <a:schemeClr val="accent5">
                              <a:lumMod val="25000"/>
                            </a:schemeClr>
                          </a:solidFill>
                        </a:ln>
                        <a:effectLst>
                          <a:glow rad="139700">
                            <a:schemeClr val="accent2">
                              <a:satMod val="175000"/>
                              <a:alpha val="40000"/>
                            </a:schemeClr>
                          </a:glow>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val="1731615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040560"/>
          </a:xfrm>
        </p:spPr>
        <p:style>
          <a:lnRef idx="2">
            <a:schemeClr val="accent1"/>
          </a:lnRef>
          <a:fillRef idx="1">
            <a:schemeClr val="lt1"/>
          </a:fillRef>
          <a:effectRef idx="0">
            <a:schemeClr val="accent1"/>
          </a:effectRef>
          <a:fontRef idx="minor">
            <a:schemeClr val="dk1"/>
          </a:fontRef>
        </p:style>
        <p:txBody>
          <a:bodyPr>
            <a:prstTxWarp prst="textInflateBottom">
              <a:avLst/>
            </a:prstTxWarp>
            <a:normAutofit/>
          </a:bodyPr>
          <a:lstStyle/>
          <a:p>
            <a:pPr algn="ctr"/>
            <a:endParaRPr lang="ar-SA" sz="4800" b="1" dirty="0" smtClean="0"/>
          </a:p>
          <a:p>
            <a:pPr algn="ctr"/>
            <a:r>
              <a:rPr lang="ar-SA" sz="4800" b="1" dirty="0" smtClean="0">
                <a:ln>
                  <a:solidFill>
                    <a:srgbClr val="0070C0"/>
                  </a:solidFill>
                </a:ln>
                <a:cs typeface="PT Bold Heading" panose="02010400000000000000" pitchFamily="2" charset="-78"/>
              </a:rPr>
              <a:t>ثانيا : مفهوم تقويم المشروعات الاجتماعية </a:t>
            </a:r>
            <a:endParaRPr lang="ar-SA" sz="4800" b="1" dirty="0">
              <a:ln>
                <a:solidFill>
                  <a:srgbClr val="0070C0"/>
                </a:solidFill>
              </a:ln>
              <a:cs typeface="PT Bold Heading" panose="02010400000000000000" pitchFamily="2" charset="-78"/>
            </a:endParaRPr>
          </a:p>
        </p:txBody>
      </p:sp>
    </p:spTree>
    <p:extLst>
      <p:ext uri="{BB962C8B-B14F-4D97-AF65-F5344CB8AC3E}">
        <p14:creationId xmlns:p14="http://schemas.microsoft.com/office/powerpoint/2010/main" val="41487759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style>
          <a:lnRef idx="2">
            <a:schemeClr val="accent1"/>
          </a:lnRef>
          <a:fillRef idx="1">
            <a:schemeClr val="lt1"/>
          </a:fillRef>
          <a:effectRef idx="0">
            <a:schemeClr val="accent1"/>
          </a:effectRef>
          <a:fontRef idx="minor">
            <a:schemeClr val="dk1"/>
          </a:fontRef>
        </p:style>
        <p:txBody>
          <a:bodyPr/>
          <a:lstStyle/>
          <a:p>
            <a:r>
              <a:rPr lang="ar-SA" sz="4800" b="1" u="sng" dirty="0" smtClean="0">
                <a:solidFill>
                  <a:srgbClr val="FF0000"/>
                </a:solidFill>
                <a:effectLst>
                  <a:outerShdw blurRad="38100" dist="38100" dir="2700000" algn="tl">
                    <a:srgbClr val="000000">
                      <a:alpha val="43137"/>
                    </a:srgbClr>
                  </a:outerShdw>
                </a:effectLst>
              </a:rPr>
              <a:t>مقدمة</a:t>
            </a:r>
            <a:r>
              <a:rPr lang="ar-SA" dirty="0" smtClean="0"/>
              <a:t> </a:t>
            </a:r>
          </a:p>
          <a:p>
            <a:pPr marL="0" indent="0">
              <a:buNone/>
            </a:pPr>
            <a:r>
              <a:rPr lang="ar-SA" dirty="0"/>
              <a:t> أصبحت عملية تقييم المشروعات نشاطاً هاماً في إدارة أي مشروع، وتؤكد أطراف كثيرة من أصحاب المشروعات، وتخذى القرارات، والجهات الممولة للمشروعات على أهمية الدور الذي تقوم به عملية تقييم المشروعات في نجاحه واستمراره وتحقيق </a:t>
            </a:r>
            <a:r>
              <a:rPr lang="ar-SA" dirty="0" smtClean="0"/>
              <a:t>أهدافه</a:t>
            </a:r>
          </a:p>
          <a:p>
            <a:pPr marL="0" indent="0">
              <a:buNone/>
            </a:pPr>
            <a:r>
              <a:rPr lang="ar-SA" dirty="0"/>
              <a:t>ولقد تم رصد أنه من بين أسباب تعثر بعض المشروعات عدم الدراية الكافية من جانب المديرين لماهية عملية التقييم وماذا تعني، والأكثر أهمية عدم معرفتهم بكيفية إجراء ذلك عملياً.</a:t>
            </a:r>
          </a:p>
        </p:txBody>
      </p:sp>
    </p:spTree>
    <p:extLst>
      <p:ext uri="{BB962C8B-B14F-4D97-AF65-F5344CB8AC3E}">
        <p14:creationId xmlns:p14="http://schemas.microsoft.com/office/powerpoint/2010/main" val="31210660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1"/>
          </a:lnRef>
          <a:fillRef idx="1">
            <a:schemeClr val="lt1"/>
          </a:fillRef>
          <a:effectRef idx="0">
            <a:schemeClr val="accent1"/>
          </a:effectRef>
          <a:fontRef idx="minor">
            <a:schemeClr val="dk1"/>
          </a:fontRef>
        </p:style>
        <p:txBody>
          <a:bodyPr/>
          <a:lstStyle/>
          <a:p>
            <a:r>
              <a:rPr lang="ar-SA" dirty="0"/>
              <a:t>وعلى الرغم من أن التقييم يعني أشياء مختلفة لدى مختلف الأفراد وفقاً لاحتياجاتهم وتقديراتهم لدور التقييم في نجاح المشروعات، إلا أن هناك حدوداً مشتركة للمفاهيم النظرية للتقييم، والأسس العملية لذلك، ويرجح تعدد النظريات والنماذج والممارسات إلى أن دراسة التقييم تعد مجالاً جديداً </a:t>
            </a:r>
            <a:endParaRPr lang="en-US" dirty="0"/>
          </a:p>
          <a:p>
            <a:r>
              <a:rPr lang="ar-SA" dirty="0"/>
              <a:t> وقد ترتب على ذلك تعدد أدلة العمل اللازمة لإجراء التقييم وأصبح لكل نوع من أنواع المشروعات، وكل جهة من الجهات الممولة والمانحة للمشروعات، أدلتها الخاصة والأسس العملية التي تقوم عليها.</a:t>
            </a:r>
            <a:endParaRPr lang="en-US" dirty="0"/>
          </a:p>
          <a:p>
            <a:endParaRPr lang="ar-SA" dirty="0"/>
          </a:p>
        </p:txBody>
      </p:sp>
    </p:spTree>
    <p:extLst>
      <p:ext uri="{BB962C8B-B14F-4D97-AF65-F5344CB8AC3E}">
        <p14:creationId xmlns:p14="http://schemas.microsoft.com/office/powerpoint/2010/main" val="25655390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ar-EG" b="1" u="sng" dirty="0" smtClean="0"/>
              <a:t>أولا: مفهوم التقييم</a:t>
            </a:r>
            <a:endParaRPr lang="en-US" u="sng" dirty="0" smtClean="0"/>
          </a:p>
          <a:p>
            <a:r>
              <a:rPr lang="ar-EG" b="1" dirty="0" smtClean="0"/>
              <a:t>يعرف </a:t>
            </a:r>
            <a:r>
              <a:rPr lang="ar-EG" b="1" dirty="0"/>
              <a:t>التقييم بأنه:</a:t>
            </a:r>
            <a:r>
              <a:rPr lang="ar-EG" dirty="0"/>
              <a:t> تحديد قيمة الشيء أو كمه أو إضفاء القيمة المناسبة عليه.</a:t>
            </a:r>
            <a:endParaRPr lang="en-US" dirty="0"/>
          </a:p>
          <a:p>
            <a:r>
              <a:rPr lang="ar-EG" b="1" dirty="0"/>
              <a:t>وعرف </a:t>
            </a:r>
            <a:r>
              <a:rPr lang="ar-EG" b="1" dirty="0" smtClean="0"/>
              <a:t>بأنه</a:t>
            </a:r>
            <a:r>
              <a:rPr lang="ar-SA" b="1" dirty="0" smtClean="0"/>
              <a:t> </a:t>
            </a:r>
            <a:r>
              <a:rPr lang="ar-EG" b="1" dirty="0" smtClean="0"/>
              <a:t>:</a:t>
            </a:r>
            <a:r>
              <a:rPr lang="ar-SA" b="1" dirty="0" smtClean="0"/>
              <a:t> </a:t>
            </a:r>
            <a:r>
              <a:rPr lang="ar-EG" dirty="0" smtClean="0"/>
              <a:t>عملية </a:t>
            </a:r>
            <a:r>
              <a:rPr lang="ar-EG" dirty="0"/>
              <a:t>حساب القيمة المادية أو تقدير لقيمة </a:t>
            </a:r>
            <a:r>
              <a:rPr lang="ar-EG" dirty="0" smtClean="0"/>
              <a:t>الشيء</a:t>
            </a:r>
            <a:endParaRPr lang="en-US" dirty="0"/>
          </a:p>
          <a:p>
            <a:r>
              <a:rPr lang="ar-EG" b="1" dirty="0"/>
              <a:t>ويقصد به:</a:t>
            </a:r>
            <a:r>
              <a:rPr lang="ar-EG" dirty="0"/>
              <a:t> قياس أو تقدير إلى أي مدى حقق التدخل أو المشروع أو البرنامج أغراضه أو أهدافه؟ وما هو بالتحديد أسباب نجاح أو فشل التدخل أو المشروع</a:t>
            </a:r>
            <a:endParaRPr lang="en-US" dirty="0"/>
          </a:p>
          <a:p>
            <a:r>
              <a:rPr lang="ar-EG" dirty="0"/>
              <a:t>كما عرف بأنه عملية تستهدف الكشف عن مدى وجود تأثير كلى أو جزئي لبرنامج أو مشروع معين من مشروعات التنمية على المستوى المحلى أو القومي باستخدام وسائل مباشرة أو غير مباشرة بهدف التعرف على مدى حدوث تغيير في جميع الجوانب أو بعضها في فترة زمنية معينة.</a:t>
            </a:r>
            <a:endParaRPr lang="en-US" dirty="0"/>
          </a:p>
          <a:p>
            <a:endParaRPr lang="ar-SA" dirty="0"/>
          </a:p>
        </p:txBody>
      </p:sp>
    </p:spTree>
    <p:extLst>
      <p:ext uri="{BB962C8B-B14F-4D97-AF65-F5344CB8AC3E}">
        <p14:creationId xmlns:p14="http://schemas.microsoft.com/office/powerpoint/2010/main" val="937314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style>
          <a:lnRef idx="2">
            <a:schemeClr val="accent1"/>
          </a:lnRef>
          <a:fillRef idx="1">
            <a:schemeClr val="lt1"/>
          </a:fillRef>
          <a:effectRef idx="0">
            <a:schemeClr val="accent1"/>
          </a:effectRef>
          <a:fontRef idx="minor">
            <a:schemeClr val="dk1"/>
          </a:fontRef>
        </p:style>
        <p:txBody>
          <a:bodyPr/>
          <a:lstStyle/>
          <a:p>
            <a:r>
              <a:rPr lang="ar-EG" b="1" u="sng" dirty="0"/>
              <a:t>تعريف جون </a:t>
            </a:r>
            <a:r>
              <a:rPr lang="ar-EG" b="1" u="sng" dirty="0" err="1"/>
              <a:t>بولميتس</a:t>
            </a:r>
            <a:r>
              <a:rPr lang="ar-EG" b="1" u="sng" dirty="0"/>
              <a:t> </a:t>
            </a:r>
            <a:r>
              <a:rPr lang="ar-EG" b="1" u="sng" dirty="0" err="1"/>
              <a:t>وفيلس</a:t>
            </a:r>
            <a:r>
              <a:rPr lang="ar-EG" b="1" u="sng" dirty="0"/>
              <a:t> </a:t>
            </a:r>
            <a:r>
              <a:rPr lang="ar-EG" b="1" u="sng" dirty="0" err="1"/>
              <a:t>ديوتين</a:t>
            </a:r>
            <a:r>
              <a:rPr lang="ar-EG" b="1" u="sng" dirty="0"/>
              <a:t>:</a:t>
            </a:r>
            <a:r>
              <a:rPr lang="ar-EG" u="sng" dirty="0"/>
              <a:t> </a:t>
            </a:r>
            <a:endParaRPr lang="en-US" u="sng" dirty="0" smtClean="0"/>
          </a:p>
          <a:p>
            <a:r>
              <a:rPr lang="en-US" dirty="0" smtClean="0"/>
              <a:t>“</a:t>
            </a:r>
            <a:r>
              <a:rPr lang="ar-EG" dirty="0"/>
              <a:t>هو عملية نظامية لجمع وتحليل بيانات من أجل الوصول إلى قرار معين وهى عملية توجه إجراءات التقييم للوصول إلى قرار معين حول كفاءة وفاعلية وأثر مشروع معين حيث ترتبط الكفاءة بتحليل التكلفة  ( الموارد- الأموال- الزمن- التسهيلات- الناس) </a:t>
            </a:r>
            <a:r>
              <a:rPr lang="ar-EG" dirty="0" smtClean="0"/>
              <a:t>والتي </a:t>
            </a:r>
            <a:r>
              <a:rPr lang="ar-EG" dirty="0"/>
              <a:t>تم تكبده أثناء تنفيذ البرنامج مقارنة بالعائد منه، وترتبط الفاعلية بالتغيير الذي حدث </a:t>
            </a:r>
            <a:r>
              <a:rPr lang="ar-EG" dirty="0" smtClean="0"/>
              <a:t>في </a:t>
            </a:r>
            <a:r>
              <a:rPr lang="ar-EG" dirty="0"/>
              <a:t>معارف ومهارات واتجاهات عملاء برنامج معين والأثر الذى يرتبط بالتغيرات الدائمة والمستمرة </a:t>
            </a:r>
            <a:r>
              <a:rPr lang="ar-EG" dirty="0" err="1"/>
              <a:t>فى</a:t>
            </a:r>
            <a:r>
              <a:rPr lang="ar-EG" dirty="0"/>
              <a:t> الفئات السكانية المستهدفة.</a:t>
            </a:r>
            <a:r>
              <a:rPr lang="en-US" dirty="0"/>
              <a:t>”</a:t>
            </a:r>
          </a:p>
          <a:p>
            <a:endParaRPr lang="ar-SA" dirty="0"/>
          </a:p>
        </p:txBody>
      </p:sp>
    </p:spTree>
    <p:extLst>
      <p:ext uri="{BB962C8B-B14F-4D97-AF65-F5344CB8AC3E}">
        <p14:creationId xmlns:p14="http://schemas.microsoft.com/office/powerpoint/2010/main" val="685123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r>
              <a:rPr lang="ar-EG" b="1" u="sng" dirty="0"/>
              <a:t>مفهوم التقويم</a:t>
            </a:r>
            <a:endParaRPr lang="en-US" u="sng" dirty="0"/>
          </a:p>
          <a:p>
            <a:r>
              <a:rPr lang="ar-EG" b="1" dirty="0"/>
              <a:t>المفهوم اللغوي</a:t>
            </a:r>
            <a:r>
              <a:rPr lang="ar-EG" dirty="0"/>
              <a:t>: نسبة </a:t>
            </a:r>
            <a:r>
              <a:rPr lang="ar-EG" dirty="0" smtClean="0"/>
              <a:t>الشيء </a:t>
            </a:r>
            <a:r>
              <a:rPr lang="ar-EG" dirty="0"/>
              <a:t>إلى قيمته وهو يعنى إعطائه قدراً منزلة.</a:t>
            </a:r>
            <a:endParaRPr lang="en-US" dirty="0"/>
          </a:p>
          <a:p>
            <a:r>
              <a:rPr lang="ar-EG" b="1" dirty="0"/>
              <a:t>المعنى الاصطلاحي</a:t>
            </a:r>
            <a:r>
              <a:rPr lang="ar-EG" dirty="0"/>
              <a:t>: عملية تشخيصية وعلاجية ووقائية، بمعنى أنه يهتم بتحديد نواحي القوة  ونقاط الضعف </a:t>
            </a:r>
            <a:r>
              <a:rPr lang="ar-EG" dirty="0" err="1"/>
              <a:t>فى</a:t>
            </a:r>
            <a:r>
              <a:rPr lang="ar-EG" dirty="0"/>
              <a:t> </a:t>
            </a:r>
            <a:r>
              <a:rPr lang="ar-EG" dirty="0" smtClean="0"/>
              <a:t>الشيء </a:t>
            </a:r>
            <a:r>
              <a:rPr lang="ar-EG" dirty="0"/>
              <a:t>أو الموضوع المقوم وذلك بالاستعانة بالأدوات والقياسات المتعددة </a:t>
            </a:r>
            <a:r>
              <a:rPr lang="ar-EG" dirty="0" smtClean="0"/>
              <a:t>التي </a:t>
            </a:r>
            <a:r>
              <a:rPr lang="ar-EG" dirty="0"/>
              <a:t>تقد لنا البيانات والأدلة الكافية عما نريد تقويمه، على أن يتم بعد ذلك تقديم العلاج المناسب من أجل التغلب على نواحي الضعف أو أوجه القصور بعد تحديد أسبابها  ثم تدعيم أوجه القوة بالتمسك بمسبباتها.</a:t>
            </a:r>
            <a:endParaRPr lang="en-US" dirty="0"/>
          </a:p>
          <a:p>
            <a:r>
              <a:rPr lang="ar-EG" b="1" dirty="0"/>
              <a:t>تعريف المعجم الوجيز</a:t>
            </a:r>
            <a:r>
              <a:rPr lang="ar-EG" dirty="0"/>
              <a:t>: قوم </a:t>
            </a:r>
            <a:r>
              <a:rPr lang="ar-EG" dirty="0" smtClean="0"/>
              <a:t>الشيء </a:t>
            </a:r>
            <a:r>
              <a:rPr lang="ar-EG" dirty="0"/>
              <a:t>حدد قيمته وعدله وأزال ما به من عوج.</a:t>
            </a:r>
            <a:endParaRPr lang="en-US" dirty="0"/>
          </a:p>
          <a:p>
            <a:r>
              <a:rPr lang="ar-EG" b="1" dirty="0"/>
              <a:t>تعريف معجم العلوم </a:t>
            </a:r>
            <a:r>
              <a:rPr lang="ar-EG" b="1" dirty="0" smtClean="0"/>
              <a:t>الاجتماعية: عملية</a:t>
            </a:r>
            <a:r>
              <a:rPr lang="ar-EG" dirty="0" smtClean="0"/>
              <a:t> </a:t>
            </a:r>
            <a:r>
              <a:rPr lang="ar-EG" dirty="0"/>
              <a:t>تقدير الشيء بالنسبة إلى معايير محددة  أو مدى التوافق بين فكره أو عمل مع القيم السائدة.</a:t>
            </a:r>
            <a:endParaRPr lang="en-US" dirty="0"/>
          </a:p>
          <a:p>
            <a:endParaRPr lang="ar-SA" dirty="0"/>
          </a:p>
        </p:txBody>
      </p:sp>
    </p:spTree>
    <p:extLst>
      <p:ext uri="{BB962C8B-B14F-4D97-AF65-F5344CB8AC3E}">
        <p14:creationId xmlns:p14="http://schemas.microsoft.com/office/powerpoint/2010/main" val="1925972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style>
          <a:lnRef idx="2">
            <a:schemeClr val="accent1"/>
          </a:lnRef>
          <a:fillRef idx="1">
            <a:schemeClr val="lt1"/>
          </a:fillRef>
          <a:effectRef idx="0">
            <a:schemeClr val="accent1"/>
          </a:effectRef>
          <a:fontRef idx="minor">
            <a:schemeClr val="dk1"/>
          </a:fontRef>
        </p:style>
        <p:txBody>
          <a:bodyPr>
            <a:normAutofit/>
          </a:bodyPr>
          <a:lstStyle/>
          <a:p>
            <a:r>
              <a:rPr lang="ar-EG" b="1" dirty="0"/>
              <a:t>تعريف علم الاجتماع</a:t>
            </a:r>
            <a:r>
              <a:rPr lang="ar-EG" b="1" dirty="0" smtClean="0"/>
              <a:t>:</a:t>
            </a:r>
            <a:r>
              <a:rPr lang="ar-SA" b="1" dirty="0" smtClean="0"/>
              <a:t> </a:t>
            </a:r>
            <a:r>
              <a:rPr lang="ar-EG" dirty="0" smtClean="0"/>
              <a:t>عملية </a:t>
            </a:r>
            <a:r>
              <a:rPr lang="ar-EG" dirty="0"/>
              <a:t>تعتمد على الأسلوب العلمي للتعرف على مدى تحقيق البرامج للأهداف المحددة.</a:t>
            </a:r>
            <a:endParaRPr lang="en-US" dirty="0"/>
          </a:p>
          <a:p>
            <a:r>
              <a:rPr lang="ar-EG" b="1" dirty="0"/>
              <a:t>تعريف إبراهيم رجب</a:t>
            </a:r>
            <a:r>
              <a:rPr lang="ar-EG" dirty="0"/>
              <a:t>:“ عملية تطبيق إجراءات البحث </a:t>
            </a:r>
            <a:r>
              <a:rPr lang="ar-EG" dirty="0" smtClean="0"/>
              <a:t>العلمي </a:t>
            </a:r>
            <a:r>
              <a:rPr lang="ar-EG" dirty="0"/>
              <a:t>لجمع بيانات ذات صدق وثبات حول الطريقة والمدى الذى تؤدى به بعض الأنشطة للتوصل إلى نتائج وآثار بعينها</a:t>
            </a:r>
            <a:endParaRPr lang="en-US" dirty="0"/>
          </a:p>
          <a:p>
            <a:r>
              <a:rPr lang="ar-EG" dirty="0"/>
              <a:t>تلك المجهودات العلمية المنهجية </a:t>
            </a:r>
            <a:r>
              <a:rPr lang="ar-EG" dirty="0" smtClean="0"/>
              <a:t>التي </a:t>
            </a:r>
            <a:r>
              <a:rPr lang="ar-EG" dirty="0"/>
              <a:t>تيسر قياس حجم المنجزات </a:t>
            </a:r>
            <a:r>
              <a:rPr lang="ar-EG" dirty="0" smtClean="0"/>
              <a:t>التي </a:t>
            </a:r>
            <a:r>
              <a:rPr lang="ar-EG" dirty="0"/>
              <a:t>تحققت والتغيرات </a:t>
            </a:r>
            <a:r>
              <a:rPr lang="ar-EG" dirty="0" smtClean="0"/>
              <a:t>التي </a:t>
            </a:r>
            <a:r>
              <a:rPr lang="ar-EG" dirty="0"/>
              <a:t>حدثت خلال وبعد فعل وتأثير برنامج وفقا لنوعيته والهدف من تنفيذه وبالتالي يكون التركيز  على </a:t>
            </a:r>
            <a:r>
              <a:rPr lang="ar-EG" dirty="0" smtClean="0"/>
              <a:t>أي </a:t>
            </a:r>
            <a:r>
              <a:rPr lang="ar-EG" dirty="0"/>
              <a:t>جزء من هذه التغيرات يمكن إرجاعه الى البرنامج او المشروع نفسه.</a:t>
            </a:r>
            <a:endParaRPr lang="ar-SA" dirty="0"/>
          </a:p>
        </p:txBody>
      </p:sp>
    </p:spTree>
    <p:extLst>
      <p:ext uri="{BB962C8B-B14F-4D97-AF65-F5344CB8AC3E}">
        <p14:creationId xmlns:p14="http://schemas.microsoft.com/office/powerpoint/2010/main" val="3269380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style>
          <a:lnRef idx="2">
            <a:schemeClr val="accent1"/>
          </a:lnRef>
          <a:fillRef idx="1">
            <a:schemeClr val="lt1"/>
          </a:fillRef>
          <a:effectRef idx="0">
            <a:schemeClr val="accent1"/>
          </a:effectRef>
          <a:fontRef idx="minor">
            <a:schemeClr val="dk1"/>
          </a:fontRef>
        </p:style>
        <p:txBody>
          <a:bodyPr>
            <a:normAutofit/>
          </a:bodyPr>
          <a:lstStyle/>
          <a:p>
            <a:r>
              <a:rPr lang="ar-EG" dirty="0"/>
              <a:t>ويعرف بأنه تحليل للوضع الراهن “للبرنامج أو المشروع أو الخطة“ وهو قياس الوضع الراهن بتحليل جميع بياناته المتاحة وذلك لغرض التخطيط للمستقبل والوصول إلى المعايير وتعديل الخطة إذا لزم الأمر.</a:t>
            </a:r>
            <a:endParaRPr lang="en-US" dirty="0"/>
          </a:p>
          <a:p>
            <a:r>
              <a:rPr lang="ar-EG" dirty="0"/>
              <a:t>عملية منهجية تتطلب بيانات موضوعية ومعلومات صادقة  من مصادر متعددة باستخدام أدوات قياس متنوعة </a:t>
            </a:r>
            <a:r>
              <a:rPr lang="ar-EG" dirty="0" err="1"/>
              <a:t>فى</a:t>
            </a:r>
            <a:r>
              <a:rPr lang="ar-EG" dirty="0"/>
              <a:t> ضوء أهداف محددة بغرض التوصل إلى تقديرات كمية وأدلة كيفية يستند إليها </a:t>
            </a:r>
            <a:r>
              <a:rPr lang="ar-EG" dirty="0" smtClean="0"/>
              <a:t>في </a:t>
            </a:r>
            <a:r>
              <a:rPr lang="ar-EG" dirty="0"/>
              <a:t>إصدار الأحكام واتخاذ قرارات مناسبة تهدف إلى استمرارية النجاح ودعمه أو معالجة المشكلات ومواطن الضعف لإحداث تغيير إيجابي.</a:t>
            </a:r>
            <a:endParaRPr lang="ar-SA" dirty="0"/>
          </a:p>
        </p:txBody>
      </p:sp>
    </p:spTree>
    <p:extLst>
      <p:ext uri="{BB962C8B-B14F-4D97-AF65-F5344CB8AC3E}">
        <p14:creationId xmlns:p14="http://schemas.microsoft.com/office/powerpoint/2010/main" val="2560810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r>
              <a:rPr lang="ar-EG" b="1" u="sng" dirty="0">
                <a:solidFill>
                  <a:srgbClr val="FF0000"/>
                </a:solidFill>
                <a:effectLst>
                  <a:outerShdw blurRad="38100" dist="38100" dir="2700000" algn="tl">
                    <a:srgbClr val="000000">
                      <a:alpha val="43137"/>
                    </a:srgbClr>
                  </a:outerShdw>
                </a:effectLst>
              </a:rPr>
              <a:t>تعريف تقويم المشروعات الاجتماعية</a:t>
            </a:r>
            <a:endParaRPr lang="en-US" b="1" u="sng" dirty="0">
              <a:solidFill>
                <a:srgbClr val="FF0000"/>
              </a:solidFill>
              <a:effectLst>
                <a:outerShdw blurRad="38100" dist="38100" dir="2700000" algn="tl">
                  <a:srgbClr val="000000">
                    <a:alpha val="43137"/>
                  </a:srgbClr>
                </a:outerShdw>
              </a:effectLst>
            </a:endParaRPr>
          </a:p>
          <a:p>
            <a:r>
              <a:rPr lang="ar-EG" b="1" dirty="0"/>
              <a:t>تعريف المشروع</a:t>
            </a:r>
            <a:r>
              <a:rPr lang="ar-EG" dirty="0"/>
              <a:t>: كافة وأنواع المستحدثات من إنشاءات وبرامج وقرارات وسياسات رسمية أو أهلية تقضى إلى تبعات أو تأثيرات على البيئة أو الإنسان .</a:t>
            </a:r>
            <a:endParaRPr lang="en-US" dirty="0"/>
          </a:p>
          <a:p>
            <a:r>
              <a:rPr lang="ar-EG" b="1" dirty="0"/>
              <a:t>تعريف المشروعات الاجتماعية: </a:t>
            </a:r>
            <a:r>
              <a:rPr lang="ar-EG" dirty="0"/>
              <a:t>تلك المشروعات </a:t>
            </a:r>
            <a:r>
              <a:rPr lang="ar-EG" dirty="0" smtClean="0"/>
              <a:t>التي </a:t>
            </a:r>
            <a:r>
              <a:rPr lang="ar-EG" dirty="0"/>
              <a:t>يقوم بها أو يتأثر بها بطريقة مباشرة أو غير مباشرة سلبا أو إيجابا عدد كبير من الناس ، على نقيض المشروع الفردي الذى قد يقوم به أو يتأثر به شخص واحد.</a:t>
            </a:r>
            <a:endParaRPr lang="en-US" dirty="0"/>
          </a:p>
          <a:p>
            <a:r>
              <a:rPr lang="ar-SA" dirty="0"/>
              <a:t>  </a:t>
            </a:r>
            <a:r>
              <a:rPr lang="ar-EG" dirty="0"/>
              <a:t>هو عملية قياس أو تقدير إلى أي مدى حقق التدخل أو المشروع  أو البرنامج أغراضه وأهدافه ؟ وما هي بالتحديد أسباب نجاح أو فشل التدخل أو البرنامج أو المشروع ؟ .</a:t>
            </a:r>
            <a:endParaRPr lang="en-US" dirty="0"/>
          </a:p>
          <a:p>
            <a:r>
              <a:rPr lang="ar-EG" dirty="0"/>
              <a:t>كما يعرف على أنه تحديد جدوى المشروعات وتأثيراتها ويمكن أن يكون التقويم مطلوبا قبل اعتماد المشروعات وتنفيذها ( تقويم قبلي) أو أثناء التنفيذ ( تقويم مرحلي) أو بعد التنفيذ ( تقويم لاحق)</a:t>
            </a:r>
            <a:endParaRPr lang="en-US" dirty="0"/>
          </a:p>
          <a:p>
            <a:endParaRPr lang="ar-SA" dirty="0"/>
          </a:p>
        </p:txBody>
      </p:sp>
    </p:spTree>
    <p:extLst>
      <p:ext uri="{BB962C8B-B14F-4D97-AF65-F5344CB8AC3E}">
        <p14:creationId xmlns:p14="http://schemas.microsoft.com/office/powerpoint/2010/main" val="3379058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r>
              <a:rPr lang="ar-EG" b="1" dirty="0"/>
              <a:t>رابعا: مفهوم الكفاءة</a:t>
            </a:r>
            <a:endParaRPr lang="en-US" dirty="0"/>
          </a:p>
          <a:p>
            <a:r>
              <a:rPr lang="ar-EG" b="1" dirty="0"/>
              <a:t>تعريف معجم العلوم الاجتماعية: </a:t>
            </a:r>
            <a:r>
              <a:rPr lang="ar-EG" dirty="0"/>
              <a:t>القدرة على تحقيق النتيجة المقصودة طبقا لمعايير محددة مسبقا وتزداد الكفاءة  كلما أمكن تحقيق النتيجة كاملا، </a:t>
            </a:r>
            <a:r>
              <a:rPr lang="ar-EG" dirty="0" err="1"/>
              <a:t>اى</a:t>
            </a:r>
            <a:r>
              <a:rPr lang="ar-EG" dirty="0"/>
              <a:t> تحقيق النتائج بأقل جهد ووقت وتكلفة - والوصول إلى أعلى حد ممكن.</a:t>
            </a:r>
            <a:endParaRPr lang="en-US" dirty="0"/>
          </a:p>
          <a:p>
            <a:r>
              <a:rPr lang="ar-EG" b="1" dirty="0"/>
              <a:t>كما عرفت بأنها: </a:t>
            </a:r>
            <a:r>
              <a:rPr lang="ar-EG" dirty="0"/>
              <a:t>حسن الاستفادة من الموارد أو حسن استخدام العناصر التي تقرر استخدامها. </a:t>
            </a:r>
            <a:endParaRPr lang="en-US" dirty="0"/>
          </a:p>
          <a:p>
            <a:r>
              <a:rPr lang="ar-EG" b="1" dirty="0"/>
              <a:t>تعرف في الخدمة الاجتماعية </a:t>
            </a:r>
            <a:r>
              <a:rPr lang="ar-EG" dirty="0"/>
              <a:t>بأنها: القدرة على مساعدة العميل </a:t>
            </a:r>
            <a:r>
              <a:rPr lang="ar-EG" dirty="0" err="1"/>
              <a:t>فى</a:t>
            </a:r>
            <a:r>
              <a:rPr lang="ar-EG" dirty="0"/>
              <a:t> تحقيق أهدافه في فترة زمنية محددة.</a:t>
            </a:r>
            <a:endParaRPr lang="en-US" dirty="0"/>
          </a:p>
          <a:p>
            <a:r>
              <a:rPr lang="ar-EG" b="1" dirty="0"/>
              <a:t>عرفها ريتشارد إدوارد </a:t>
            </a:r>
            <a:r>
              <a:rPr lang="ar-EG" dirty="0"/>
              <a:t>بأنها: العملية التي يتم من خلالها تحقيق نتائج أفضل بأقل جهد ووقت وتكلفة ممكنة من خلال توفير جودة في الاتصالات الداخلية بالمنظمة والهيكل التنظيمي مع الجودة في التحكم في سلوك العاملين بالمنظمة.</a:t>
            </a:r>
            <a:endParaRPr lang="en-US" dirty="0"/>
          </a:p>
          <a:p>
            <a:endParaRPr lang="ar-SA" dirty="0"/>
          </a:p>
        </p:txBody>
      </p:sp>
    </p:spTree>
    <p:extLst>
      <p:ext uri="{BB962C8B-B14F-4D97-AF65-F5344CB8AC3E}">
        <p14:creationId xmlns:p14="http://schemas.microsoft.com/office/powerpoint/2010/main" val="1466377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ar-EG" b="1" dirty="0"/>
              <a:t>تقييم الكفاءة يعنى التركيز أكثر على منظمات ومؤسسات تقديم الخدمات من حيث المشروعات والبرامج ومعدلات أداء العاملين وإنتاجيتهم.</a:t>
            </a:r>
            <a:endParaRPr lang="en-US" dirty="0"/>
          </a:p>
          <a:p>
            <a:r>
              <a:rPr lang="ar-EG" b="1" dirty="0"/>
              <a:t>- </a:t>
            </a:r>
            <a:r>
              <a:rPr lang="ar-EG" sz="3900" b="1" u="sng" dirty="0">
                <a:solidFill>
                  <a:srgbClr val="FF0000"/>
                </a:solidFill>
                <a:effectLst>
                  <a:outerShdw blurRad="38100" dist="38100" dir="2700000" algn="tl">
                    <a:srgbClr val="000000">
                      <a:alpha val="43137"/>
                    </a:srgbClr>
                  </a:outerShdw>
                </a:effectLst>
              </a:rPr>
              <a:t>أنواع الكفاءة وأساليبها</a:t>
            </a:r>
            <a:endParaRPr lang="en-US" sz="3900" b="1" u="sng" dirty="0">
              <a:solidFill>
                <a:srgbClr val="FF0000"/>
              </a:solidFill>
              <a:effectLst>
                <a:outerShdw blurRad="38100" dist="38100" dir="2700000" algn="tl">
                  <a:srgbClr val="000000">
                    <a:alpha val="43137"/>
                  </a:srgbClr>
                </a:outerShdw>
              </a:effectLst>
            </a:endParaRPr>
          </a:p>
          <a:p>
            <a:r>
              <a:rPr lang="ar-EG" b="1" dirty="0"/>
              <a:t>الكفاءة </a:t>
            </a:r>
            <a:r>
              <a:rPr lang="ar-EG" b="1" dirty="0" smtClean="0"/>
              <a:t>الإنتاجية: العلاقة</a:t>
            </a:r>
            <a:r>
              <a:rPr lang="ar-EG" dirty="0" smtClean="0"/>
              <a:t> </a:t>
            </a:r>
            <a:r>
              <a:rPr lang="ar-EG" dirty="0"/>
              <a:t>بين كمية الموارد المستخدمة </a:t>
            </a:r>
            <a:r>
              <a:rPr lang="ar-EG" dirty="0" err="1"/>
              <a:t>فى</a:t>
            </a:r>
            <a:r>
              <a:rPr lang="ar-EG" dirty="0"/>
              <a:t> العملية الإنتاجية وبين نتائج تلك العملية ( تحقيق أكبر قدر من النتائج بأقل موارد متاحة)</a:t>
            </a:r>
            <a:endParaRPr lang="en-US" dirty="0"/>
          </a:p>
          <a:p>
            <a:r>
              <a:rPr lang="ar-EG" b="1" dirty="0"/>
              <a:t>كفاءة المخرجات</a:t>
            </a:r>
            <a:r>
              <a:rPr lang="ar-EG" dirty="0"/>
              <a:t>: تعنى زيادة المخرجات مع ثبات المدخلات</a:t>
            </a:r>
            <a:endParaRPr lang="en-US" dirty="0"/>
          </a:p>
          <a:p>
            <a:r>
              <a:rPr lang="ar-EG" b="1" dirty="0"/>
              <a:t>كفاءة المدخلات</a:t>
            </a:r>
            <a:r>
              <a:rPr lang="ar-EG" dirty="0"/>
              <a:t>: تخفيض المدخلات مع ثبات المخرجات.</a:t>
            </a:r>
            <a:endParaRPr lang="en-US" dirty="0"/>
          </a:p>
          <a:p>
            <a:r>
              <a:rPr lang="ar-EG" b="1" dirty="0"/>
              <a:t>كفاءة الأداء</a:t>
            </a:r>
            <a:r>
              <a:rPr lang="ar-EG" dirty="0"/>
              <a:t>: الوصول إلى مستوى عال من القدرة على الإنتاج </a:t>
            </a:r>
            <a:endParaRPr lang="en-US" dirty="0"/>
          </a:p>
          <a:p>
            <a:r>
              <a:rPr lang="ar-EG" b="1" dirty="0"/>
              <a:t>أساليب الكفاءة</a:t>
            </a:r>
            <a:r>
              <a:rPr lang="ar-EG" dirty="0"/>
              <a:t>( كمية- نوعية)</a:t>
            </a:r>
            <a:endParaRPr lang="en-US" dirty="0"/>
          </a:p>
          <a:p>
            <a:endParaRPr lang="ar-SA" dirty="0"/>
          </a:p>
        </p:txBody>
      </p:sp>
    </p:spTree>
    <p:extLst>
      <p:ext uri="{BB962C8B-B14F-4D97-AF65-F5344CB8AC3E}">
        <p14:creationId xmlns:p14="http://schemas.microsoft.com/office/powerpoint/2010/main" val="278334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ar-EG" b="1" u="sng" dirty="0">
                <a:solidFill>
                  <a:srgbClr val="FF0000"/>
                </a:solidFill>
                <a:effectLst>
                  <a:outerShdw blurRad="38100" dist="38100" dir="2700000" algn="tl">
                    <a:srgbClr val="000000">
                      <a:alpha val="43137"/>
                    </a:srgbClr>
                  </a:outerShdw>
                </a:effectLst>
              </a:rPr>
              <a:t>خامسا ً مفهوم الفعالية</a:t>
            </a:r>
            <a:endParaRPr lang="en-US" b="1" u="sng" dirty="0">
              <a:solidFill>
                <a:srgbClr val="FF0000"/>
              </a:solidFill>
              <a:effectLst>
                <a:outerShdw blurRad="38100" dist="38100" dir="2700000" algn="tl">
                  <a:srgbClr val="000000">
                    <a:alpha val="43137"/>
                  </a:srgbClr>
                </a:outerShdw>
              </a:effectLst>
            </a:endParaRPr>
          </a:p>
          <a:p>
            <a:r>
              <a:rPr lang="ar-EG" b="1" dirty="0"/>
              <a:t>تعريف المعجم الوجيز:</a:t>
            </a:r>
            <a:r>
              <a:rPr lang="ar-EG" dirty="0"/>
              <a:t> مقدرة </a:t>
            </a:r>
            <a:r>
              <a:rPr lang="ar-EG" dirty="0" smtClean="0"/>
              <a:t>الشيء </a:t>
            </a:r>
            <a:r>
              <a:rPr lang="ar-EG" dirty="0"/>
              <a:t>على التأثير</a:t>
            </a:r>
            <a:endParaRPr lang="en-US" dirty="0"/>
          </a:p>
          <a:p>
            <a:r>
              <a:rPr lang="ar-EG" b="1" dirty="0"/>
              <a:t>قاموس الخدمة الاجتماعية:</a:t>
            </a:r>
            <a:r>
              <a:rPr lang="ar-EG" dirty="0"/>
              <a:t> الدرجة المبتغاة لتحقيق الأهداف أو العائد المرغوب لمشروع ما  وأيضا القدرة على مساعدة العميل </a:t>
            </a:r>
            <a:r>
              <a:rPr lang="ar-EG" dirty="0" smtClean="0"/>
              <a:t>لإنجاز </a:t>
            </a:r>
            <a:r>
              <a:rPr lang="ar-EG" dirty="0"/>
              <a:t>الأهداف الخاصة بالتدخل المهني في فترة زمنية معينة.</a:t>
            </a:r>
            <a:endParaRPr lang="en-US" dirty="0"/>
          </a:p>
          <a:p>
            <a:r>
              <a:rPr lang="ar-EG" b="1" dirty="0"/>
              <a:t>تعريف دائرة معارف الخدمة الاجتماعية</a:t>
            </a:r>
            <a:r>
              <a:rPr lang="ar-EG" dirty="0"/>
              <a:t>: قياس مخرجات سياسات تدخل العمل الاجتماعي مقابل الأهداف ومحاولة تنمية قواعد وسياسات التدخل </a:t>
            </a:r>
            <a:r>
              <a:rPr lang="ar-EG" dirty="0" err="1"/>
              <a:t>فى</a:t>
            </a:r>
            <a:r>
              <a:rPr lang="ar-EG" dirty="0"/>
              <a:t> ممارسة العمل الاجتماعي.</a:t>
            </a:r>
            <a:endParaRPr lang="en-US" dirty="0"/>
          </a:p>
          <a:p>
            <a:r>
              <a:rPr lang="ar-EG" b="1" dirty="0"/>
              <a:t>تعريف سكوت:</a:t>
            </a:r>
            <a:r>
              <a:rPr lang="ar-EG" dirty="0"/>
              <a:t> عملية قياس انجازات المؤسسة وما تتضمنه من( الأهداف – الموارد- البرنامج الزمني- المستفيدين) للتغيير </a:t>
            </a:r>
            <a:r>
              <a:rPr lang="ar-EG" dirty="0" err="1"/>
              <a:t>فى</a:t>
            </a:r>
            <a:r>
              <a:rPr lang="ar-EG" dirty="0"/>
              <a:t> البيئة المحيطة بالمؤسسة.</a:t>
            </a:r>
            <a:endParaRPr lang="ar-SA" dirty="0"/>
          </a:p>
        </p:txBody>
      </p:sp>
    </p:spTree>
    <p:extLst>
      <p:ext uri="{BB962C8B-B14F-4D97-AF65-F5344CB8AC3E}">
        <p14:creationId xmlns:p14="http://schemas.microsoft.com/office/powerpoint/2010/main" val="1117081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style>
          <a:lnRef idx="2">
            <a:schemeClr val="accent1"/>
          </a:lnRef>
          <a:fillRef idx="1">
            <a:schemeClr val="lt1"/>
          </a:fillRef>
          <a:effectRef idx="0">
            <a:schemeClr val="accent1"/>
          </a:effectRef>
          <a:fontRef idx="minor">
            <a:schemeClr val="dk1"/>
          </a:fontRef>
        </p:style>
        <p:txBody>
          <a:bodyPr>
            <a:normAutofit fontScale="92500"/>
          </a:bodyPr>
          <a:lstStyle/>
          <a:p>
            <a:r>
              <a:rPr lang="ar-EG" b="1" dirty="0"/>
              <a:t>تعريف عبد العزيز مختار:</a:t>
            </a:r>
            <a:r>
              <a:rPr lang="ar-EG" dirty="0"/>
              <a:t> قدرة خدمات وأنشطة المشروع على إشباع احتياجات الناس ومواجهة وحل مشكلاتهم.</a:t>
            </a:r>
            <a:endParaRPr lang="en-US" dirty="0"/>
          </a:p>
          <a:p>
            <a:r>
              <a:rPr lang="ar-EG" b="1" dirty="0"/>
              <a:t>اتفاق جميع الآراء:</a:t>
            </a:r>
            <a:r>
              <a:rPr lang="ar-EG" dirty="0"/>
              <a:t> الفعالية هي الدرجة المبتغاة </a:t>
            </a:r>
            <a:r>
              <a:rPr lang="ar-EG" dirty="0" smtClean="0"/>
              <a:t>لإنجاز </a:t>
            </a:r>
            <a:r>
              <a:rPr lang="ar-EG" dirty="0"/>
              <a:t>الأهداف.</a:t>
            </a:r>
            <a:endParaRPr lang="en-US" dirty="0"/>
          </a:p>
          <a:p>
            <a:r>
              <a:rPr lang="ar-EG" b="1" u="sng" dirty="0">
                <a:solidFill>
                  <a:srgbClr val="FF0000"/>
                </a:solidFill>
                <a:effectLst>
                  <a:outerShdw blurRad="38100" dist="38100" dir="2700000" algn="tl">
                    <a:srgbClr val="000000">
                      <a:alpha val="43137"/>
                    </a:srgbClr>
                  </a:outerShdw>
                </a:effectLst>
              </a:rPr>
              <a:t>خصائص تعريف الفعالية</a:t>
            </a:r>
            <a:endParaRPr lang="en-US" u="sng" dirty="0">
              <a:solidFill>
                <a:srgbClr val="FF0000"/>
              </a:solidFill>
              <a:effectLst>
                <a:outerShdw blurRad="38100" dist="38100" dir="2700000" algn="tl">
                  <a:srgbClr val="000000">
                    <a:alpha val="43137"/>
                  </a:srgbClr>
                </a:outerShdw>
              </a:effectLst>
            </a:endParaRPr>
          </a:p>
          <a:p>
            <a:r>
              <a:rPr lang="ar-EG" dirty="0"/>
              <a:t>- قياس مدى تحقيق الأهداف المرغوبة</a:t>
            </a:r>
            <a:endParaRPr lang="en-US" dirty="0"/>
          </a:p>
          <a:p>
            <a:r>
              <a:rPr lang="ar-EG" dirty="0"/>
              <a:t>- من خلال تحديد أثر الخدمات على إحداث تغيير إيجابي للمستفيد مع زيادة إقبال المستفيدين مستقبلا لهذه الخدمات.</a:t>
            </a:r>
            <a:endParaRPr lang="en-US" dirty="0"/>
          </a:p>
          <a:p>
            <a:r>
              <a:rPr lang="ar-EG" dirty="0"/>
              <a:t>- يتطلب ذلك السعي لتنمية الموارد لزيادة العائد والذي يتناسب طرديا مع كمية ونوعية الخدمات.</a:t>
            </a:r>
            <a:endParaRPr lang="en-US" dirty="0"/>
          </a:p>
          <a:p>
            <a:r>
              <a:rPr lang="ar-EG" dirty="0"/>
              <a:t>- ومن ثم تتحدد بذلك معايير دعم المساندة لتطوير البرامج</a:t>
            </a:r>
            <a:endParaRPr lang="en-US" dirty="0"/>
          </a:p>
          <a:p>
            <a:endParaRPr lang="ar-SA" dirty="0"/>
          </a:p>
        </p:txBody>
      </p:sp>
    </p:spTree>
    <p:extLst>
      <p:ext uri="{BB962C8B-B14F-4D97-AF65-F5344CB8AC3E}">
        <p14:creationId xmlns:p14="http://schemas.microsoft.com/office/powerpoint/2010/main" val="2285926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ar-EG" b="1" u="sng" dirty="0">
                <a:solidFill>
                  <a:srgbClr val="FF0000"/>
                </a:solidFill>
              </a:rPr>
              <a:t>خصائص الفعالية</a:t>
            </a:r>
            <a:endParaRPr lang="en-US" u="sng" dirty="0">
              <a:solidFill>
                <a:srgbClr val="FF0000"/>
              </a:solidFill>
            </a:endParaRPr>
          </a:p>
          <a:p>
            <a:pPr lvl="0"/>
            <a:r>
              <a:rPr lang="ar-EG" dirty="0"/>
              <a:t>تحقق المنظمة أهدافها </a:t>
            </a:r>
            <a:r>
              <a:rPr lang="ar-EG" dirty="0" smtClean="0"/>
              <a:t>في </a:t>
            </a:r>
            <a:r>
              <a:rPr lang="ar-EG" dirty="0"/>
              <a:t>إطار أهداف المجتمع ككل.</a:t>
            </a:r>
            <a:endParaRPr lang="en-US" dirty="0"/>
          </a:p>
          <a:p>
            <a:pPr lvl="0"/>
            <a:r>
              <a:rPr lang="ar-EG" dirty="0"/>
              <a:t>ترتبط أهداف المنظمة الاجتماعية بمخرجاتها من البشر.</a:t>
            </a:r>
            <a:endParaRPr lang="en-US" dirty="0"/>
          </a:p>
          <a:p>
            <a:pPr lvl="0"/>
            <a:r>
              <a:rPr lang="ar-EG" dirty="0"/>
              <a:t>ينعكس تحقيق أهداف المنظمة على صورة العائد </a:t>
            </a:r>
            <a:r>
              <a:rPr lang="ar-EG" dirty="0" smtClean="0"/>
              <a:t>الاجتماعي </a:t>
            </a:r>
            <a:r>
              <a:rPr lang="ar-EG" dirty="0"/>
              <a:t>والاقتصادي  لها.</a:t>
            </a:r>
            <a:endParaRPr lang="en-US" dirty="0"/>
          </a:p>
          <a:p>
            <a:pPr lvl="0"/>
            <a:r>
              <a:rPr lang="ar-EG" dirty="0"/>
              <a:t>تستخدم المقاييس للحكم على درجة تحقيق أهدافها</a:t>
            </a:r>
            <a:endParaRPr lang="en-US" dirty="0"/>
          </a:p>
          <a:p>
            <a:pPr lvl="0"/>
            <a:r>
              <a:rPr lang="ar-EG" dirty="0"/>
              <a:t>تقيس الفعالية مدى تأثير المنظمة على المستفيدين وأحداث التغيير.</a:t>
            </a:r>
            <a:endParaRPr lang="en-US" dirty="0"/>
          </a:p>
          <a:p>
            <a:pPr lvl="0"/>
            <a:r>
              <a:rPr lang="ar-EG" dirty="0"/>
              <a:t>يمكن عن طريقها الحكم على مدى بقاء المنظمة من عدمه.</a:t>
            </a:r>
            <a:endParaRPr lang="en-US" dirty="0"/>
          </a:p>
          <a:p>
            <a:pPr lvl="0"/>
            <a:r>
              <a:rPr lang="ar-EG" dirty="0"/>
              <a:t>تؤثر المشكلات </a:t>
            </a:r>
            <a:r>
              <a:rPr lang="ar-EG" dirty="0" err="1"/>
              <a:t>التى</a:t>
            </a:r>
            <a:r>
              <a:rPr lang="ar-EG" dirty="0"/>
              <a:t> تواجهها المنظمة على درجة فعاليتها.</a:t>
            </a:r>
            <a:endParaRPr lang="en-US" dirty="0"/>
          </a:p>
          <a:p>
            <a:endParaRPr lang="ar-SA" dirty="0"/>
          </a:p>
        </p:txBody>
      </p:sp>
    </p:spTree>
    <p:extLst>
      <p:ext uri="{BB962C8B-B14F-4D97-AF65-F5344CB8AC3E}">
        <p14:creationId xmlns:p14="http://schemas.microsoft.com/office/powerpoint/2010/main" val="4077811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1"/>
          </a:lnRef>
          <a:fillRef idx="1">
            <a:schemeClr val="lt1"/>
          </a:fillRef>
          <a:effectRef idx="0">
            <a:schemeClr val="accent1"/>
          </a:effectRef>
          <a:fontRef idx="minor">
            <a:schemeClr val="dk1"/>
          </a:fontRef>
        </p:style>
        <p:txBody>
          <a:bodyPr>
            <a:normAutofit lnSpcReduction="10000"/>
          </a:bodyPr>
          <a:lstStyle/>
          <a:p>
            <a:pPr>
              <a:lnSpc>
                <a:spcPct val="150000"/>
              </a:lnSpc>
            </a:pPr>
            <a:r>
              <a:rPr lang="ar-EG" b="1" u="sng" dirty="0">
                <a:solidFill>
                  <a:srgbClr val="FF0000"/>
                </a:solidFill>
                <a:effectLst>
                  <a:outerShdw blurRad="38100" dist="38100" dir="2700000" algn="tl">
                    <a:srgbClr val="000000">
                      <a:alpha val="43137"/>
                    </a:srgbClr>
                  </a:outerShdw>
                </a:effectLst>
              </a:rPr>
              <a:t>أهمية دراسة فعالية البرامج والمشروعات</a:t>
            </a:r>
            <a:endParaRPr lang="en-US" u="sng" dirty="0">
              <a:solidFill>
                <a:srgbClr val="FF0000"/>
              </a:solidFill>
              <a:effectLst>
                <a:outerShdw blurRad="38100" dist="38100" dir="2700000" algn="tl">
                  <a:srgbClr val="000000">
                    <a:alpha val="43137"/>
                  </a:srgbClr>
                </a:outerShdw>
              </a:effectLst>
            </a:endParaRPr>
          </a:p>
          <a:p>
            <a:pPr>
              <a:lnSpc>
                <a:spcPct val="150000"/>
              </a:lnSpc>
            </a:pPr>
            <a:r>
              <a:rPr lang="ar-EG" dirty="0"/>
              <a:t>1- تساعد </a:t>
            </a:r>
            <a:r>
              <a:rPr lang="ar-EG" dirty="0" smtClean="0"/>
              <a:t>في </a:t>
            </a:r>
            <a:r>
              <a:rPr lang="ar-EG" dirty="0"/>
              <a:t>تطوير البرامج </a:t>
            </a:r>
            <a:r>
              <a:rPr lang="ar-EG" b="1" dirty="0"/>
              <a:t>من خلال</a:t>
            </a:r>
            <a:r>
              <a:rPr lang="ar-EG" b="1" dirty="0" smtClean="0"/>
              <a:t>:</a:t>
            </a:r>
            <a:r>
              <a:rPr lang="ar-SA" b="1" dirty="0" smtClean="0"/>
              <a:t>-</a:t>
            </a:r>
            <a:endParaRPr lang="en-US" b="1" dirty="0"/>
          </a:p>
          <a:p>
            <a:pPr>
              <a:lnSpc>
                <a:spcPct val="150000"/>
              </a:lnSpc>
            </a:pPr>
            <a:r>
              <a:rPr lang="ar-EG" dirty="0"/>
              <a:t>- إلى </a:t>
            </a:r>
            <a:r>
              <a:rPr lang="ar-EG" dirty="0" smtClean="0"/>
              <a:t>أي </a:t>
            </a:r>
            <a:r>
              <a:rPr lang="ar-EG" dirty="0"/>
              <a:t>مدى يوجد قبول عام لهذه الخدمات</a:t>
            </a:r>
            <a:endParaRPr lang="en-US" dirty="0"/>
          </a:p>
          <a:p>
            <a:pPr>
              <a:lnSpc>
                <a:spcPct val="150000"/>
              </a:lnSpc>
            </a:pPr>
            <a:r>
              <a:rPr lang="ar-EG" dirty="0"/>
              <a:t>- كيف تقيم هذه الخدمات من وجه نظر مقدميها والمستفيدين؟</a:t>
            </a:r>
            <a:endParaRPr lang="en-US" dirty="0"/>
          </a:p>
          <a:p>
            <a:pPr>
              <a:lnSpc>
                <a:spcPct val="150000"/>
              </a:lnSpc>
            </a:pPr>
            <a:r>
              <a:rPr lang="ar-EG" dirty="0"/>
              <a:t>- ما وسيلة استكمال هذه الخدمات </a:t>
            </a:r>
            <a:r>
              <a:rPr lang="ar-EG" dirty="0" smtClean="0"/>
              <a:t>لتؤدي </a:t>
            </a:r>
            <a:r>
              <a:rPr lang="ar-EG" dirty="0"/>
              <a:t>التحسين؟</a:t>
            </a:r>
            <a:endParaRPr lang="en-US" dirty="0"/>
          </a:p>
          <a:p>
            <a:pPr>
              <a:lnSpc>
                <a:spcPct val="150000"/>
              </a:lnSpc>
            </a:pPr>
            <a:r>
              <a:rPr lang="ar-EG" dirty="0"/>
              <a:t>2- تساعد على تحسين أنشطة هذه البرامج والوفاء بمتطلبات المجتمع.</a:t>
            </a:r>
            <a:endParaRPr lang="en-US" dirty="0"/>
          </a:p>
          <a:p>
            <a:endParaRPr lang="ar-SA" dirty="0"/>
          </a:p>
        </p:txBody>
      </p:sp>
    </p:spTree>
    <p:extLst>
      <p:ext uri="{BB962C8B-B14F-4D97-AF65-F5344CB8AC3E}">
        <p14:creationId xmlns:p14="http://schemas.microsoft.com/office/powerpoint/2010/main" val="2550694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style>
          <a:lnRef idx="2">
            <a:schemeClr val="accent1"/>
          </a:lnRef>
          <a:fillRef idx="1">
            <a:schemeClr val="lt1"/>
          </a:fillRef>
          <a:effectRef idx="0">
            <a:schemeClr val="accent1"/>
          </a:effectRef>
          <a:fontRef idx="minor">
            <a:schemeClr val="dk1"/>
          </a:fontRef>
        </p:style>
        <p:txBody>
          <a:bodyPr>
            <a:normAutofit/>
          </a:bodyPr>
          <a:lstStyle/>
          <a:p>
            <a:r>
              <a:rPr lang="ar-EG" dirty="0"/>
              <a:t>- تساعد </a:t>
            </a:r>
            <a:r>
              <a:rPr lang="ar-EG" dirty="0" err="1"/>
              <a:t>فى</a:t>
            </a:r>
            <a:r>
              <a:rPr lang="ar-EG" dirty="0"/>
              <a:t> التعرف على مدى تحقيق البرنامج الاجتماعي لأهدافه مقاسة بدرجة ما توفره من خدمات وقدرتها على تحقيق أهدافها.</a:t>
            </a:r>
            <a:endParaRPr lang="en-US" dirty="0"/>
          </a:p>
          <a:p>
            <a:r>
              <a:rPr lang="ar-EG" dirty="0"/>
              <a:t>4- تساعد </a:t>
            </a:r>
            <a:r>
              <a:rPr lang="ar-EG" dirty="0" err="1"/>
              <a:t>فى</a:t>
            </a:r>
            <a:r>
              <a:rPr lang="ar-EG" dirty="0"/>
              <a:t> مجال تخطيط البرامج والمشروعات على اتخاذ القرارات الرشيدة وتخطيط البرامج الملائمة كنقطة انطلاق لتطوير وتحسين تلك البرامج</a:t>
            </a:r>
            <a:endParaRPr lang="en-US" dirty="0"/>
          </a:p>
          <a:p>
            <a:r>
              <a:rPr lang="ar-EG" dirty="0"/>
              <a:t>5- الفعالية تعنى قدرة برنامج على توفير مستلزمات الإنتاج- توفير الإمكانيات الفنية- التسويق – النهوض بالمستوى الاجتماعي والاقتصادي</a:t>
            </a:r>
            <a:endParaRPr lang="ar-SA" dirty="0"/>
          </a:p>
        </p:txBody>
      </p:sp>
    </p:spTree>
    <p:extLst>
      <p:ext uri="{BB962C8B-B14F-4D97-AF65-F5344CB8AC3E}">
        <p14:creationId xmlns:p14="http://schemas.microsoft.com/office/powerpoint/2010/main" val="3631553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style>
          <a:lnRef idx="2">
            <a:schemeClr val="accent1"/>
          </a:lnRef>
          <a:fillRef idx="1">
            <a:schemeClr val="lt1"/>
          </a:fillRef>
          <a:effectRef idx="0">
            <a:schemeClr val="accent1"/>
          </a:effectRef>
          <a:fontRef idx="minor">
            <a:schemeClr val="dk1"/>
          </a:fontRef>
        </p:style>
        <p:txBody>
          <a:bodyPr>
            <a:normAutofit lnSpcReduction="10000"/>
          </a:bodyPr>
          <a:lstStyle/>
          <a:p>
            <a:r>
              <a:rPr lang="ar-EG" b="1" u="sng" dirty="0">
                <a:solidFill>
                  <a:srgbClr val="FF0000"/>
                </a:solidFill>
              </a:rPr>
              <a:t>خطوات قياس الفعالية</a:t>
            </a:r>
            <a:endParaRPr lang="en-US" u="sng" dirty="0">
              <a:solidFill>
                <a:srgbClr val="FF0000"/>
              </a:solidFill>
            </a:endParaRPr>
          </a:p>
          <a:p>
            <a:pPr lvl="0"/>
            <a:r>
              <a:rPr lang="ar-EG" dirty="0"/>
              <a:t>تحديد أهداف قياس الفعالية</a:t>
            </a:r>
            <a:endParaRPr lang="en-US" dirty="0"/>
          </a:p>
          <a:p>
            <a:pPr lvl="0"/>
            <a:r>
              <a:rPr lang="ar-EG" dirty="0"/>
              <a:t>تحديد مكونات المشروع</a:t>
            </a:r>
            <a:endParaRPr lang="en-US" dirty="0"/>
          </a:p>
          <a:p>
            <a:pPr lvl="0"/>
            <a:r>
              <a:rPr lang="ar-EG" dirty="0"/>
              <a:t>تحديد أهداف المكون المراد قياس فعاليته</a:t>
            </a:r>
            <a:endParaRPr lang="en-US" dirty="0"/>
          </a:p>
          <a:p>
            <a:pPr lvl="0"/>
            <a:r>
              <a:rPr lang="ar-EG" dirty="0"/>
              <a:t>صياغة الأهداف إجرائيا لقياسها</a:t>
            </a:r>
            <a:endParaRPr lang="en-US" dirty="0"/>
          </a:p>
          <a:p>
            <a:pPr lvl="0"/>
            <a:r>
              <a:rPr lang="ar-EG" dirty="0"/>
              <a:t>تصميم أدوات بحثية </a:t>
            </a:r>
            <a:r>
              <a:rPr lang="ar-EG" dirty="0" err="1"/>
              <a:t>فى</a:t>
            </a:r>
            <a:r>
              <a:rPr lang="ar-EG" dirty="0"/>
              <a:t> ضوء الأهداف الإجرائية </a:t>
            </a:r>
            <a:r>
              <a:rPr lang="ar-EG" dirty="0" smtClean="0"/>
              <a:t>المحددة</a:t>
            </a:r>
            <a:endParaRPr lang="ar-SA" dirty="0" smtClean="0"/>
          </a:p>
          <a:p>
            <a:pPr lvl="0"/>
            <a:r>
              <a:rPr lang="ar-EG" dirty="0"/>
              <a:t>صدق وثبات الأدوات</a:t>
            </a:r>
            <a:endParaRPr lang="en-US" dirty="0"/>
          </a:p>
          <a:p>
            <a:pPr lvl="0"/>
            <a:r>
              <a:rPr lang="ar-EG" dirty="0"/>
              <a:t>التطبيق والتوصل إلى نتائج </a:t>
            </a:r>
            <a:r>
              <a:rPr lang="ar-EG" dirty="0" err="1"/>
              <a:t>فى</a:t>
            </a:r>
            <a:r>
              <a:rPr lang="ar-EG" dirty="0"/>
              <a:t> ضوئها يمكن تحقيق أهداف قياس فغالية </a:t>
            </a:r>
            <a:r>
              <a:rPr lang="ar-EG" dirty="0" smtClean="0"/>
              <a:t>المشروع</a:t>
            </a:r>
            <a:r>
              <a:rPr lang="ar-SA" dirty="0" smtClean="0"/>
              <a:t> </a:t>
            </a:r>
            <a:r>
              <a:rPr lang="ar-EG" dirty="0" smtClean="0"/>
              <a:t>.</a:t>
            </a:r>
            <a:r>
              <a:rPr lang="ar-SA" dirty="0" smtClean="0"/>
              <a:t> </a:t>
            </a:r>
            <a:r>
              <a:rPr lang="ar-EG" dirty="0" smtClean="0"/>
              <a:t>ووضع </a:t>
            </a:r>
            <a:r>
              <a:rPr lang="ar-EG" dirty="0"/>
              <a:t>تصور تخطيطي يسهم </a:t>
            </a:r>
            <a:r>
              <a:rPr lang="ar-EG" dirty="0" err="1"/>
              <a:t>فى</a:t>
            </a:r>
            <a:r>
              <a:rPr lang="ar-EG" dirty="0"/>
              <a:t> زيادة فعالية المشروع</a:t>
            </a:r>
            <a:endParaRPr lang="en-US" dirty="0"/>
          </a:p>
          <a:p>
            <a:pPr lvl="0"/>
            <a:endParaRPr lang="en-US" dirty="0"/>
          </a:p>
          <a:p>
            <a:endParaRPr lang="ar-SA" dirty="0"/>
          </a:p>
        </p:txBody>
      </p:sp>
    </p:spTree>
    <p:extLst>
      <p:ext uri="{BB962C8B-B14F-4D97-AF65-F5344CB8AC3E}">
        <p14:creationId xmlns:p14="http://schemas.microsoft.com/office/powerpoint/2010/main" val="360336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908720"/>
            <a:ext cx="8229600" cy="4525963"/>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a:lnSpc>
                <a:spcPct val="150000"/>
              </a:lnSpc>
            </a:pPr>
            <a:r>
              <a:rPr lang="ar-EG" b="1" u="sng" dirty="0">
                <a:solidFill>
                  <a:srgbClr val="FF0000"/>
                </a:solidFill>
              </a:rPr>
              <a:t>معايير تقييم الفعالية</a:t>
            </a:r>
            <a:endParaRPr lang="en-US" u="sng" dirty="0">
              <a:solidFill>
                <a:srgbClr val="FF0000"/>
              </a:solidFill>
            </a:endParaRPr>
          </a:p>
          <a:p>
            <a:pPr lvl="0">
              <a:lnSpc>
                <a:spcPct val="150000"/>
              </a:lnSpc>
            </a:pPr>
            <a:r>
              <a:rPr lang="ar-EG" dirty="0"/>
              <a:t>الجهد</a:t>
            </a:r>
            <a:endParaRPr lang="en-US" dirty="0"/>
          </a:p>
          <a:p>
            <a:pPr lvl="0">
              <a:lnSpc>
                <a:spcPct val="150000"/>
              </a:lnSpc>
            </a:pPr>
            <a:r>
              <a:rPr lang="ar-EG" dirty="0"/>
              <a:t>الأداء</a:t>
            </a:r>
            <a:endParaRPr lang="en-US" dirty="0"/>
          </a:p>
          <a:p>
            <a:pPr lvl="0">
              <a:lnSpc>
                <a:spcPct val="150000"/>
              </a:lnSpc>
            </a:pPr>
            <a:r>
              <a:rPr lang="ar-EG" dirty="0"/>
              <a:t>كفاية الأداء</a:t>
            </a:r>
            <a:endParaRPr lang="en-US" dirty="0"/>
          </a:p>
          <a:p>
            <a:pPr>
              <a:lnSpc>
                <a:spcPct val="150000"/>
              </a:lnSpc>
            </a:pPr>
            <a:r>
              <a:rPr lang="ar-EG" b="1" dirty="0"/>
              <a:t>   </a:t>
            </a:r>
            <a:r>
              <a:rPr lang="ar-EG" b="1" u="sng" dirty="0"/>
              <a:t>عند قياس فعالية البرامج يجب التركيز على:</a:t>
            </a:r>
            <a:endParaRPr lang="en-US" u="sng" dirty="0"/>
          </a:p>
          <a:p>
            <a:pPr>
              <a:lnSpc>
                <a:spcPct val="150000"/>
              </a:lnSpc>
            </a:pPr>
            <a:r>
              <a:rPr lang="ar-EG" dirty="0"/>
              <a:t>1- خدمات وأنشطة البرامج</a:t>
            </a:r>
            <a:endParaRPr lang="en-US" dirty="0"/>
          </a:p>
          <a:p>
            <a:endParaRPr lang="ar-SA" dirty="0"/>
          </a:p>
        </p:txBody>
      </p:sp>
    </p:spTree>
    <p:extLst>
      <p:ext uri="{BB962C8B-B14F-4D97-AF65-F5344CB8AC3E}">
        <p14:creationId xmlns:p14="http://schemas.microsoft.com/office/powerpoint/2010/main" val="1514249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1"/>
          </a:lnRef>
          <a:fillRef idx="1">
            <a:schemeClr val="lt1"/>
          </a:fillRef>
          <a:effectRef idx="0">
            <a:schemeClr val="accent1"/>
          </a:effectRef>
          <a:fontRef idx="minor">
            <a:schemeClr val="dk1"/>
          </a:fontRef>
        </p:style>
        <p:txBody>
          <a:bodyPr>
            <a:normAutofit lnSpcReduction="10000"/>
          </a:bodyPr>
          <a:lstStyle/>
          <a:p>
            <a:r>
              <a:rPr lang="ar-EG" dirty="0"/>
              <a:t>2 مدى قدرة هذه الخدمات والبرامج على مواجهة وحل مشكلات الناس</a:t>
            </a:r>
            <a:endParaRPr lang="en-US" dirty="0"/>
          </a:p>
          <a:p>
            <a:r>
              <a:rPr lang="ar-EG" dirty="0"/>
              <a:t>3- مدى قدرة هذه الخدمات والبرامج على إشباع حاجات الناس</a:t>
            </a:r>
            <a:endParaRPr lang="en-US" dirty="0"/>
          </a:p>
          <a:p>
            <a:r>
              <a:rPr lang="ar-EG" b="1" u="sng" dirty="0">
                <a:solidFill>
                  <a:srgbClr val="FF0000"/>
                </a:solidFill>
              </a:rPr>
              <a:t>سادسا: مفهوم الكفاية</a:t>
            </a:r>
            <a:endParaRPr lang="en-US" u="sng" dirty="0">
              <a:solidFill>
                <a:srgbClr val="FF0000"/>
              </a:solidFill>
            </a:endParaRPr>
          </a:p>
          <a:p>
            <a:pPr lvl="0"/>
            <a:r>
              <a:rPr lang="ar-EG" dirty="0"/>
              <a:t>تعنى المعرفة العلمية أو اكتساب المهارات </a:t>
            </a:r>
            <a:endParaRPr lang="en-US" dirty="0"/>
          </a:p>
          <a:p>
            <a:pPr lvl="0"/>
            <a:r>
              <a:rPr lang="ar-EG" dirty="0"/>
              <a:t>كما أنها تعنى قدرة الفرد على ترجمة ما تعلمه </a:t>
            </a:r>
            <a:r>
              <a:rPr lang="ar-EG" dirty="0" err="1"/>
              <a:t>فى</a:t>
            </a:r>
            <a:r>
              <a:rPr lang="ar-EG" dirty="0"/>
              <a:t> مواقف حياتية فعلية بعد انتهاء الدراسة</a:t>
            </a:r>
            <a:endParaRPr lang="en-US" dirty="0"/>
          </a:p>
          <a:p>
            <a:pPr lvl="0"/>
            <a:r>
              <a:rPr lang="ar-EG" dirty="0"/>
              <a:t>كما تعنى قدرات مكتسبة تسمح بالسلوك والعمل </a:t>
            </a:r>
            <a:r>
              <a:rPr lang="ar-EG" dirty="0" err="1"/>
              <a:t>فى</a:t>
            </a:r>
            <a:r>
              <a:rPr lang="ar-EG" dirty="0"/>
              <a:t> سياق معين ويتكون محتواها من معارف ومهارات وقدرات واتجاهات مندمجة بشكل مركب</a:t>
            </a:r>
            <a:endParaRPr lang="en-US" dirty="0"/>
          </a:p>
          <a:p>
            <a:endParaRPr lang="ar-SA" dirty="0"/>
          </a:p>
        </p:txBody>
      </p:sp>
    </p:spTree>
    <p:extLst>
      <p:ext uri="{BB962C8B-B14F-4D97-AF65-F5344CB8AC3E}">
        <p14:creationId xmlns:p14="http://schemas.microsoft.com/office/powerpoint/2010/main" val="25232233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style>
          <a:lnRef idx="2">
            <a:schemeClr val="accent1"/>
          </a:lnRef>
          <a:fillRef idx="1">
            <a:schemeClr val="lt1"/>
          </a:fillRef>
          <a:effectRef idx="0">
            <a:schemeClr val="accent1"/>
          </a:effectRef>
          <a:fontRef idx="minor">
            <a:schemeClr val="dk1"/>
          </a:fontRef>
        </p:style>
        <p:txBody>
          <a:bodyPr/>
          <a:lstStyle/>
          <a:p>
            <a:r>
              <a:rPr lang="ar-EG" b="1" dirty="0"/>
              <a:t>مفهوم القياس الاجتماعي</a:t>
            </a:r>
            <a:endParaRPr lang="en-US" dirty="0"/>
          </a:p>
          <a:p>
            <a:r>
              <a:rPr lang="ar-EG" dirty="0"/>
              <a:t>مجموعة من المعلومات والملاحظات الكمية </a:t>
            </a:r>
            <a:r>
              <a:rPr lang="ar-EG" dirty="0" smtClean="0"/>
              <a:t>في الشيء </a:t>
            </a:r>
            <a:r>
              <a:rPr lang="ar-EG" dirty="0"/>
              <a:t>موضوع </a:t>
            </a:r>
            <a:r>
              <a:rPr lang="ar-EG" dirty="0" smtClean="0"/>
              <a:t>القياس</a:t>
            </a:r>
            <a:endParaRPr lang="ar-SA" dirty="0" smtClean="0"/>
          </a:p>
          <a:p>
            <a:endParaRPr lang="en-US" dirty="0"/>
          </a:p>
          <a:p>
            <a:r>
              <a:rPr lang="ar-EG" b="1" dirty="0"/>
              <a:t>كما عرفه قاموس </a:t>
            </a:r>
            <a:r>
              <a:rPr lang="ar-EG" b="1" dirty="0" err="1"/>
              <a:t>ويبستر</a:t>
            </a:r>
            <a:r>
              <a:rPr lang="ar-EG" b="1" dirty="0"/>
              <a:t> بأنه :</a:t>
            </a:r>
            <a:r>
              <a:rPr lang="ar-EG" dirty="0"/>
              <a:t> التحقق بالتجربة أو الاختبار من المدى أو الدرجة أو الكمية أو الأبعاد أو السعة بواسطة معيار.</a:t>
            </a:r>
            <a:endParaRPr lang="ar-SA" dirty="0"/>
          </a:p>
        </p:txBody>
      </p:sp>
    </p:spTree>
    <p:extLst>
      <p:ext uri="{BB962C8B-B14F-4D97-AF65-F5344CB8AC3E}">
        <p14:creationId xmlns:p14="http://schemas.microsoft.com/office/powerpoint/2010/main" val="3323727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rot="20659946">
            <a:off x="528106" y="1590445"/>
            <a:ext cx="8229600" cy="2569948"/>
          </a:xfrm>
        </p:spPr>
        <p:style>
          <a:lnRef idx="2">
            <a:schemeClr val="accent1"/>
          </a:lnRef>
          <a:fillRef idx="1">
            <a:schemeClr val="lt1"/>
          </a:fillRef>
          <a:effectRef idx="0">
            <a:schemeClr val="accent1"/>
          </a:effectRef>
          <a:fontRef idx="minor">
            <a:schemeClr val="dk1"/>
          </a:fontRef>
        </p:style>
        <p:txBody>
          <a:bodyPr>
            <a:noAutofit/>
          </a:bodyPr>
          <a:lstStyle/>
          <a:p>
            <a:pPr algn="ctr"/>
            <a:r>
              <a:rPr lang="ar-SA" sz="13800" dirty="0" smtClean="0"/>
              <a:t>اسئلة</a:t>
            </a:r>
            <a:endParaRPr lang="ar-SA" sz="13800" dirty="0"/>
          </a:p>
        </p:txBody>
      </p:sp>
    </p:spTree>
    <p:extLst>
      <p:ext uri="{BB962C8B-B14F-4D97-AF65-F5344CB8AC3E}">
        <p14:creationId xmlns:p14="http://schemas.microsoft.com/office/powerpoint/2010/main" val="26116952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52736"/>
            <a:ext cx="8229600" cy="5073427"/>
          </a:xfrm>
        </p:spPr>
        <p:style>
          <a:lnRef idx="2">
            <a:schemeClr val="accent1"/>
          </a:lnRef>
          <a:fillRef idx="1">
            <a:schemeClr val="lt1"/>
          </a:fillRef>
          <a:effectRef idx="0">
            <a:schemeClr val="accent1"/>
          </a:effectRef>
          <a:fontRef idx="minor">
            <a:schemeClr val="dk1"/>
          </a:fontRef>
        </p:style>
        <p:txBody>
          <a:bodyPr/>
          <a:lstStyle/>
          <a:p>
            <a:pPr>
              <a:lnSpc>
                <a:spcPct val="200000"/>
              </a:lnSpc>
            </a:pPr>
            <a:r>
              <a:rPr lang="ar-SA" b="1" dirty="0" smtClean="0"/>
              <a:t>س : ما </a:t>
            </a:r>
            <a:r>
              <a:rPr lang="ar-SA" b="1" dirty="0"/>
              <a:t>الفرق بين الكفاءة والفعالية</a:t>
            </a:r>
            <a:r>
              <a:rPr lang="ar-SA" b="1" dirty="0" smtClean="0"/>
              <a:t>؟</a:t>
            </a:r>
          </a:p>
          <a:p>
            <a:pPr>
              <a:lnSpc>
                <a:spcPct val="200000"/>
              </a:lnSpc>
            </a:pPr>
            <a:r>
              <a:rPr lang="ar-SA" b="1" dirty="0" smtClean="0"/>
              <a:t>س: </a:t>
            </a:r>
            <a:r>
              <a:rPr lang="ar-SA" dirty="0" smtClean="0"/>
              <a:t>عرف / عرفي المصطلحات التالية :- </a:t>
            </a:r>
          </a:p>
          <a:p>
            <a:pPr marL="0" indent="0">
              <a:buNone/>
            </a:pPr>
            <a:r>
              <a:rPr lang="ar-SA" dirty="0" smtClean="0"/>
              <a:t> </a:t>
            </a:r>
          </a:p>
          <a:p>
            <a:pPr marL="0" indent="0" algn="ctr">
              <a:buNone/>
            </a:pPr>
            <a:r>
              <a:rPr lang="ar-SA" dirty="0" smtClean="0"/>
              <a:t> (التقييم – التقويم</a:t>
            </a:r>
            <a:r>
              <a:rPr lang="ar-SA" b="1" dirty="0" smtClean="0"/>
              <a:t>)</a:t>
            </a:r>
            <a:endParaRPr lang="ar-SA" dirty="0"/>
          </a:p>
        </p:txBody>
      </p:sp>
    </p:spTree>
    <p:extLst>
      <p:ext uri="{BB962C8B-B14F-4D97-AF65-F5344CB8AC3E}">
        <p14:creationId xmlns:p14="http://schemas.microsoft.com/office/powerpoint/2010/main" val="4898464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rot="20547910">
            <a:off x="494651" y="1594424"/>
            <a:ext cx="8229600" cy="2149413"/>
          </a:xfrm>
        </p:spPr>
        <p:style>
          <a:lnRef idx="2">
            <a:schemeClr val="accent1"/>
          </a:lnRef>
          <a:fillRef idx="1">
            <a:schemeClr val="lt1"/>
          </a:fillRef>
          <a:effectRef idx="0">
            <a:schemeClr val="accent1"/>
          </a:effectRef>
          <a:fontRef idx="minor">
            <a:schemeClr val="dk1"/>
          </a:fontRef>
        </p:style>
        <p:txBody>
          <a:bodyPr>
            <a:noAutofit/>
          </a:bodyPr>
          <a:lstStyle/>
          <a:p>
            <a:pPr algn="ctr"/>
            <a:r>
              <a:rPr lang="ar-SA" sz="9600" dirty="0" smtClean="0"/>
              <a:t>الاجابة</a:t>
            </a:r>
            <a:endParaRPr lang="ar-SA" sz="9600" dirty="0"/>
          </a:p>
        </p:txBody>
      </p:sp>
    </p:spTree>
    <p:extLst>
      <p:ext uri="{BB962C8B-B14F-4D97-AF65-F5344CB8AC3E}">
        <p14:creationId xmlns:p14="http://schemas.microsoft.com/office/powerpoint/2010/main" val="35350485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style>
          <a:lnRef idx="2">
            <a:schemeClr val="accent1"/>
          </a:lnRef>
          <a:fillRef idx="1">
            <a:schemeClr val="lt1"/>
          </a:fillRef>
          <a:effectRef idx="0">
            <a:schemeClr val="accent1"/>
          </a:effectRef>
          <a:fontRef idx="minor">
            <a:schemeClr val="dk1"/>
          </a:fontRef>
        </p:style>
        <p:txBody>
          <a:bodyPr/>
          <a:lstStyle/>
          <a:p>
            <a:r>
              <a:rPr lang="ar-SA" b="1" u="sng" dirty="0" smtClean="0">
                <a:solidFill>
                  <a:srgbClr val="FF0000"/>
                </a:solidFill>
              </a:rPr>
              <a:t>الفرق بين الكفاءة والفاعلية هو : </a:t>
            </a:r>
          </a:p>
          <a:p>
            <a:r>
              <a:rPr lang="ar-SA" b="1" u="sng" dirty="0" smtClean="0"/>
              <a:t>الكفاءة</a:t>
            </a:r>
            <a:r>
              <a:rPr lang="ar-SA" b="1" dirty="0" smtClean="0"/>
              <a:t> </a:t>
            </a:r>
            <a:r>
              <a:rPr lang="ar-SA" b="1" dirty="0"/>
              <a:t>وفقاً ل</a:t>
            </a:r>
            <a:r>
              <a:rPr lang="ar-EG" b="1" dirty="0"/>
              <a:t>تعريف معجم العلوم الاجتماعية: </a:t>
            </a:r>
            <a:r>
              <a:rPr lang="ar-EG" dirty="0"/>
              <a:t>القدرة على تحقيق النتيجة المقصودة طبقا لمعايير محددة مسبقا وتزداد الكفاءة  كلما أمكن تحقيق النتيجة كاملا، </a:t>
            </a:r>
            <a:r>
              <a:rPr lang="ar-EG" dirty="0" err="1"/>
              <a:t>اى</a:t>
            </a:r>
            <a:r>
              <a:rPr lang="ar-EG" dirty="0"/>
              <a:t> تحقيق النتائج بأقل جهد ووقت وتكلفة - والوصول إلى أعلى حد ممكن.</a:t>
            </a:r>
            <a:endParaRPr lang="en-US" dirty="0"/>
          </a:p>
          <a:p>
            <a:r>
              <a:rPr lang="ar-SA" b="1" u="sng" dirty="0"/>
              <a:t>الفعالية </a:t>
            </a:r>
            <a:r>
              <a:rPr lang="ar-SA" dirty="0"/>
              <a:t>وفقاً ل</a:t>
            </a:r>
            <a:r>
              <a:rPr lang="ar-EG" dirty="0"/>
              <a:t>تعريف دائرة معارف الخدمة الاجتماعية: قياس مخرجات سياسات تدخل العمل الاجتماعي مقابل الأهداف ومحاولة تنمية قواعد وسياسات التدخل </a:t>
            </a:r>
            <a:r>
              <a:rPr lang="ar-EG" dirty="0" err="1"/>
              <a:t>فى</a:t>
            </a:r>
            <a:r>
              <a:rPr lang="ar-EG" dirty="0"/>
              <a:t> ممارسة العمل الاجتماعي.</a:t>
            </a:r>
            <a:endParaRPr lang="en-US" dirty="0"/>
          </a:p>
          <a:p>
            <a:endParaRPr lang="ar-SA" dirty="0"/>
          </a:p>
        </p:txBody>
      </p:sp>
    </p:spTree>
    <p:extLst>
      <p:ext uri="{BB962C8B-B14F-4D97-AF65-F5344CB8AC3E}">
        <p14:creationId xmlns:p14="http://schemas.microsoft.com/office/powerpoint/2010/main" val="33485949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ar-EG" b="1" u="sng" dirty="0" smtClean="0"/>
              <a:t>أولا: مفهوم التقييم</a:t>
            </a:r>
            <a:endParaRPr lang="en-US" u="sng" dirty="0" smtClean="0"/>
          </a:p>
          <a:p>
            <a:r>
              <a:rPr lang="ar-EG" b="1" dirty="0" smtClean="0"/>
              <a:t>يعرف </a:t>
            </a:r>
            <a:r>
              <a:rPr lang="ar-EG" b="1" dirty="0"/>
              <a:t>التقييم بأنه:</a:t>
            </a:r>
            <a:r>
              <a:rPr lang="ar-EG" dirty="0"/>
              <a:t> تحديد قيمة الشيء أو كمه أو إضفاء القيمة المناسبة عليه.</a:t>
            </a:r>
            <a:endParaRPr lang="en-US" dirty="0"/>
          </a:p>
          <a:p>
            <a:r>
              <a:rPr lang="ar-EG" b="1" dirty="0"/>
              <a:t>وعرف </a:t>
            </a:r>
            <a:r>
              <a:rPr lang="ar-EG" b="1" dirty="0" smtClean="0"/>
              <a:t>بأنه</a:t>
            </a:r>
            <a:r>
              <a:rPr lang="ar-SA" b="1" dirty="0" smtClean="0"/>
              <a:t> </a:t>
            </a:r>
            <a:r>
              <a:rPr lang="ar-EG" b="1" dirty="0" smtClean="0"/>
              <a:t>:</a:t>
            </a:r>
            <a:r>
              <a:rPr lang="ar-SA" b="1" dirty="0" smtClean="0"/>
              <a:t> </a:t>
            </a:r>
            <a:r>
              <a:rPr lang="ar-EG" dirty="0" smtClean="0"/>
              <a:t>عملية </a:t>
            </a:r>
            <a:r>
              <a:rPr lang="ar-EG" dirty="0"/>
              <a:t>حساب القيمة المادية أو تقدير لقيمة </a:t>
            </a:r>
            <a:r>
              <a:rPr lang="ar-EG" dirty="0" smtClean="0"/>
              <a:t>الشيء</a:t>
            </a:r>
            <a:endParaRPr lang="en-US" dirty="0"/>
          </a:p>
          <a:p>
            <a:r>
              <a:rPr lang="ar-EG" b="1" dirty="0"/>
              <a:t>ويقصد به:</a:t>
            </a:r>
            <a:r>
              <a:rPr lang="ar-EG" dirty="0"/>
              <a:t> قياس أو تقدير إلى أي مدى حقق التدخل أو المشروع أو البرنامج أغراضه أو أهدافه؟ وما هو بالتحديد أسباب نجاح أو فشل التدخل أو المشروع</a:t>
            </a:r>
            <a:endParaRPr lang="en-US" dirty="0"/>
          </a:p>
          <a:p>
            <a:r>
              <a:rPr lang="ar-EG" dirty="0"/>
              <a:t>كما عرف بأنه عملية تستهدف الكشف عن مدى وجود تأثير كلى أو جزئي لبرنامج أو مشروع معين من مشروعات التنمية على المستوى المحلى أو القومي باستخدام وسائل مباشرة أو غير مباشرة بهدف التعرف على مدى حدوث تغيير في جميع الجوانب أو بعضها في فترة زمنية معينة.</a:t>
            </a:r>
            <a:endParaRPr lang="en-US" dirty="0"/>
          </a:p>
          <a:p>
            <a:endParaRPr lang="ar-SA" dirty="0"/>
          </a:p>
        </p:txBody>
      </p:sp>
    </p:spTree>
    <p:extLst>
      <p:ext uri="{BB962C8B-B14F-4D97-AF65-F5344CB8AC3E}">
        <p14:creationId xmlns:p14="http://schemas.microsoft.com/office/powerpoint/2010/main" val="9324569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r>
              <a:rPr lang="ar-EG" b="1" u="sng" dirty="0"/>
              <a:t>مفهوم التقويم</a:t>
            </a:r>
            <a:endParaRPr lang="en-US" u="sng" dirty="0"/>
          </a:p>
          <a:p>
            <a:r>
              <a:rPr lang="ar-EG" b="1" dirty="0"/>
              <a:t>المفهوم اللغوي</a:t>
            </a:r>
            <a:r>
              <a:rPr lang="ar-EG" dirty="0"/>
              <a:t>: نسبة </a:t>
            </a:r>
            <a:r>
              <a:rPr lang="ar-EG" dirty="0" smtClean="0"/>
              <a:t>الشيء </a:t>
            </a:r>
            <a:r>
              <a:rPr lang="ar-EG" dirty="0"/>
              <a:t>إلى قيمته وهو يعنى إعطائه قدراً منزلة.</a:t>
            </a:r>
            <a:endParaRPr lang="en-US" dirty="0"/>
          </a:p>
          <a:p>
            <a:r>
              <a:rPr lang="ar-EG" b="1" dirty="0"/>
              <a:t>المعنى الاصطلاحي</a:t>
            </a:r>
            <a:r>
              <a:rPr lang="ar-EG" dirty="0"/>
              <a:t>: عملية تشخيصية وعلاجية ووقائية، بمعنى أنه يهتم بتحديد نواحي القوة  ونقاط الضعف </a:t>
            </a:r>
            <a:r>
              <a:rPr lang="ar-EG" dirty="0" err="1"/>
              <a:t>فى</a:t>
            </a:r>
            <a:r>
              <a:rPr lang="ar-EG" dirty="0"/>
              <a:t> </a:t>
            </a:r>
            <a:r>
              <a:rPr lang="ar-EG" dirty="0" smtClean="0"/>
              <a:t>الشيء </a:t>
            </a:r>
            <a:r>
              <a:rPr lang="ar-EG" dirty="0"/>
              <a:t>أو الموضوع المقوم وذلك بالاستعانة بالأدوات والقياسات المتعددة </a:t>
            </a:r>
            <a:r>
              <a:rPr lang="ar-EG" dirty="0" smtClean="0"/>
              <a:t>التي </a:t>
            </a:r>
            <a:r>
              <a:rPr lang="ar-EG" dirty="0"/>
              <a:t>تقد لنا البيانات والأدلة الكافية عما نريد تقويمه، على أن يتم بعد ذلك تقديم العلاج المناسب من أجل التغلب على نواحي الضعف أو أوجه القصور بعد تحديد أسبابها  ثم تدعيم أوجه القوة بالتمسك بمسبباتها.</a:t>
            </a:r>
            <a:endParaRPr lang="en-US" dirty="0"/>
          </a:p>
          <a:p>
            <a:r>
              <a:rPr lang="ar-EG" b="1" dirty="0"/>
              <a:t>تعريف المعجم الوجيز</a:t>
            </a:r>
            <a:r>
              <a:rPr lang="ar-EG" dirty="0"/>
              <a:t>: قوم </a:t>
            </a:r>
            <a:r>
              <a:rPr lang="ar-EG" dirty="0" smtClean="0"/>
              <a:t>الشيء </a:t>
            </a:r>
            <a:r>
              <a:rPr lang="ar-EG" dirty="0"/>
              <a:t>حدد قيمته وعدله وأزال ما به من عوج.</a:t>
            </a:r>
            <a:endParaRPr lang="en-US" dirty="0"/>
          </a:p>
          <a:p>
            <a:r>
              <a:rPr lang="ar-EG" b="1" dirty="0"/>
              <a:t>تعريف معجم العلوم </a:t>
            </a:r>
            <a:r>
              <a:rPr lang="ar-EG" b="1" dirty="0" smtClean="0"/>
              <a:t>الاجتماعية: عملية</a:t>
            </a:r>
            <a:r>
              <a:rPr lang="ar-EG" dirty="0" smtClean="0"/>
              <a:t> </a:t>
            </a:r>
            <a:r>
              <a:rPr lang="ar-EG" dirty="0"/>
              <a:t>تقدير الشيء بالنسبة إلى معايير محددة  أو مدى التوافق بين فكره أو عمل مع القيم السائدة.</a:t>
            </a:r>
            <a:endParaRPr lang="en-US" dirty="0"/>
          </a:p>
          <a:p>
            <a:endParaRPr lang="ar-SA" dirty="0"/>
          </a:p>
        </p:txBody>
      </p:sp>
    </p:spTree>
    <p:extLst>
      <p:ext uri="{BB962C8B-B14F-4D97-AF65-F5344CB8AC3E}">
        <p14:creationId xmlns:p14="http://schemas.microsoft.com/office/powerpoint/2010/main" val="7050676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style>
          <a:lnRef idx="2">
            <a:schemeClr val="accent1"/>
          </a:lnRef>
          <a:fillRef idx="1">
            <a:schemeClr val="lt1"/>
          </a:fillRef>
          <a:effectRef idx="0">
            <a:schemeClr val="accent1"/>
          </a:effectRef>
          <a:fontRef idx="minor">
            <a:schemeClr val="dk1"/>
          </a:fontRef>
        </p:style>
        <p:txBody>
          <a:bodyPr>
            <a:normAutofit/>
          </a:bodyPr>
          <a:lstStyle/>
          <a:p>
            <a:r>
              <a:rPr lang="ar-EG" b="1" dirty="0"/>
              <a:t>تعريف علم الاجتماع</a:t>
            </a:r>
            <a:r>
              <a:rPr lang="ar-EG" b="1" dirty="0" smtClean="0"/>
              <a:t>:</a:t>
            </a:r>
            <a:r>
              <a:rPr lang="ar-SA" b="1" dirty="0" smtClean="0"/>
              <a:t> </a:t>
            </a:r>
            <a:r>
              <a:rPr lang="ar-EG" dirty="0" smtClean="0"/>
              <a:t>عملية </a:t>
            </a:r>
            <a:r>
              <a:rPr lang="ar-EG" dirty="0"/>
              <a:t>تعتمد على الأسلوب العلمي للتعرف على مدى تحقيق البرامج للأهداف المحددة.</a:t>
            </a:r>
            <a:endParaRPr lang="en-US" dirty="0"/>
          </a:p>
          <a:p>
            <a:r>
              <a:rPr lang="ar-EG" b="1" dirty="0"/>
              <a:t>تعريف إبراهيم رجب</a:t>
            </a:r>
            <a:r>
              <a:rPr lang="ar-EG" dirty="0"/>
              <a:t>:“ عملية تطبيق إجراءات البحث </a:t>
            </a:r>
            <a:r>
              <a:rPr lang="ar-EG" dirty="0" smtClean="0"/>
              <a:t>العلمي </a:t>
            </a:r>
            <a:r>
              <a:rPr lang="ar-EG" dirty="0"/>
              <a:t>لجمع بيانات ذات صدق وثبات حول الطريقة والمدى الذى تؤدى به بعض الأنشطة للتوصل إلى نتائج وآثار بعينها</a:t>
            </a:r>
            <a:endParaRPr lang="en-US" dirty="0"/>
          </a:p>
          <a:p>
            <a:r>
              <a:rPr lang="ar-EG" dirty="0"/>
              <a:t>تلك المجهودات العلمية المنهجية </a:t>
            </a:r>
            <a:r>
              <a:rPr lang="ar-EG" dirty="0" smtClean="0"/>
              <a:t>التي </a:t>
            </a:r>
            <a:r>
              <a:rPr lang="ar-EG" dirty="0"/>
              <a:t>تيسر قياس حجم المنجزات </a:t>
            </a:r>
            <a:r>
              <a:rPr lang="ar-EG" dirty="0" smtClean="0"/>
              <a:t>التي </a:t>
            </a:r>
            <a:r>
              <a:rPr lang="ar-EG" dirty="0"/>
              <a:t>تحققت والتغيرات </a:t>
            </a:r>
            <a:r>
              <a:rPr lang="ar-EG" dirty="0" smtClean="0"/>
              <a:t>التي </a:t>
            </a:r>
            <a:r>
              <a:rPr lang="ar-EG" dirty="0"/>
              <a:t>حدثت خلال وبعد فعل وتأثير برنامج وفقا لنوعيته والهدف من تنفيذه وبالتالي يكون التركيز  على </a:t>
            </a:r>
            <a:r>
              <a:rPr lang="ar-EG" dirty="0" smtClean="0"/>
              <a:t>أي </a:t>
            </a:r>
            <a:r>
              <a:rPr lang="ar-EG" dirty="0"/>
              <a:t>جزء من هذه التغيرات يمكن إرجاعه الى البرنامج او المشروع نفسه.</a:t>
            </a:r>
            <a:endParaRPr lang="ar-SA" dirty="0"/>
          </a:p>
        </p:txBody>
      </p:sp>
    </p:spTree>
    <p:extLst>
      <p:ext uri="{BB962C8B-B14F-4D97-AF65-F5344CB8AC3E}">
        <p14:creationId xmlns:p14="http://schemas.microsoft.com/office/powerpoint/2010/main" val="3899591889"/>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2175</Words>
  <Application>Microsoft Office PowerPoint</Application>
  <PresentationFormat>عرض على الشاشة (3:4)‏</PresentationFormat>
  <Paragraphs>187</Paragraphs>
  <Slides>43</Slides>
  <Notes>0</Notes>
  <HiddenSlides>0</HiddenSlides>
  <MMClips>0</MMClips>
  <ScaleCrop>false</ScaleCrop>
  <HeadingPairs>
    <vt:vector size="4" baseType="variant">
      <vt:variant>
        <vt:lpstr>نسق</vt:lpstr>
      </vt:variant>
      <vt:variant>
        <vt:i4>1</vt:i4>
      </vt:variant>
      <vt:variant>
        <vt:lpstr>عناوين الشرائح</vt:lpstr>
      </vt:variant>
      <vt:variant>
        <vt:i4>43</vt:i4>
      </vt:variant>
    </vt:vector>
  </HeadingPairs>
  <TitlesOfParts>
    <vt:vector size="44"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اسم المقرر تقويم المشروعات الاجتماعية رمز المقرر(جمع 6221 ) </vt:lpstr>
      <vt:lpstr>استاذة المقرر</vt:lpstr>
      <vt:lpstr>عرض تقديمي في PowerPoint</vt:lpstr>
      <vt:lpstr>عرض تقديمي في PowerPoint</vt:lpstr>
      <vt:lpstr>أهداف المقرر</vt:lpstr>
      <vt:lpstr>قائمة الموضوعات</vt:lpstr>
      <vt:lpstr>تابع الموضوعات</vt:lpstr>
      <vt:lpstr>تابع الموضوعات</vt:lpstr>
      <vt:lpstr>استراتيجية التدريس للمقرر</vt:lpstr>
      <vt:lpstr>تقويم الطلاب خلال الفصل الدراسي</vt:lpstr>
      <vt:lpstr>توزيع درجات المقرر</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Asmaa A. Saleh</dc:creator>
  <cp:lastModifiedBy>Asmaa A. Saleh</cp:lastModifiedBy>
  <cp:revision>8</cp:revision>
  <dcterms:created xsi:type="dcterms:W3CDTF">2015-10-18T12:45:11Z</dcterms:created>
  <dcterms:modified xsi:type="dcterms:W3CDTF">2015-10-19T10:54:14Z</dcterms:modified>
</cp:coreProperties>
</file>