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theme/themeOverride5.xml" ContentType="application/vnd.openxmlformats-officedocument.themeOverr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theme/themeOverride8.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Default Extension="wav" ContentType="audio/wav"/>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theme/themeOverride7.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08" r:id="rId3"/>
    <p:sldMasterId id="2147483720" r:id="rId4"/>
    <p:sldMasterId id="2147483732" r:id="rId5"/>
    <p:sldMasterId id="2147483744" r:id="rId6"/>
  </p:sldMasterIdLst>
  <p:notesMasterIdLst>
    <p:notesMasterId r:id="rId45"/>
  </p:notesMasterIdLst>
  <p:sldIdLst>
    <p:sldId id="365" r:id="rId7"/>
    <p:sldId id="364" r:id="rId8"/>
    <p:sldId id="384" r:id="rId9"/>
    <p:sldId id="385" r:id="rId10"/>
    <p:sldId id="367" r:id="rId11"/>
    <p:sldId id="368" r:id="rId12"/>
    <p:sldId id="369" r:id="rId13"/>
    <p:sldId id="370" r:id="rId14"/>
    <p:sldId id="371" r:id="rId15"/>
    <p:sldId id="372" r:id="rId16"/>
    <p:sldId id="373" r:id="rId17"/>
    <p:sldId id="374" r:id="rId18"/>
    <p:sldId id="375" r:id="rId19"/>
    <p:sldId id="376" r:id="rId20"/>
    <p:sldId id="377" r:id="rId21"/>
    <p:sldId id="378" r:id="rId22"/>
    <p:sldId id="379" r:id="rId23"/>
    <p:sldId id="380" r:id="rId24"/>
    <p:sldId id="381" r:id="rId25"/>
    <p:sldId id="382" r:id="rId26"/>
    <p:sldId id="262" r:id="rId27"/>
    <p:sldId id="332" r:id="rId28"/>
    <p:sldId id="333" r:id="rId29"/>
    <p:sldId id="335" r:id="rId30"/>
    <p:sldId id="334" r:id="rId31"/>
    <p:sldId id="387" r:id="rId32"/>
    <p:sldId id="336" r:id="rId33"/>
    <p:sldId id="337" r:id="rId34"/>
    <p:sldId id="338" r:id="rId35"/>
    <p:sldId id="339" r:id="rId36"/>
    <p:sldId id="340" r:id="rId37"/>
    <p:sldId id="341" r:id="rId38"/>
    <p:sldId id="342" r:id="rId39"/>
    <p:sldId id="343" r:id="rId40"/>
    <p:sldId id="344" r:id="rId41"/>
    <p:sldId id="345" r:id="rId42"/>
    <p:sldId id="386" r:id="rId43"/>
    <p:sldId id="383" r:id="rId4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80" d="100"/>
          <a:sy n="80" d="100"/>
        </p:scale>
        <p:origin x="-1086" y="4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E917C26-90BF-4766-88DC-6079E8944C81}" type="datetimeFigureOut">
              <a:rPr lang="ar-SA" smtClean="0"/>
              <a:pPr/>
              <a:t>20/05/37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16EFB25-AB71-4F70-9F44-4CCAC954554E}" type="slidenum">
              <a:rPr lang="ar-SA" smtClean="0"/>
              <a:pPr/>
              <a:t>‹#›</a:t>
            </a:fld>
            <a:endParaRPr lang="ar-SA"/>
          </a:p>
        </p:txBody>
      </p:sp>
    </p:spTree>
    <p:extLst>
      <p:ext uri="{BB962C8B-B14F-4D97-AF65-F5344CB8AC3E}">
        <p14:creationId xmlns:p14="http://schemas.microsoft.com/office/powerpoint/2010/main" xmlns="" val="211937016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1E7E806D-601D-4456-A886-2214E1581A8A}" type="slidenum">
              <a:rPr lang="ar-SA"/>
              <a:pPr>
                <a:defRPr/>
              </a:pPr>
              <a:t>‹#›</a:t>
            </a:fld>
            <a:endParaRPr lang="en-US" dirty="0"/>
          </a:p>
        </p:txBody>
      </p:sp>
    </p:spTree>
    <p:extLst>
      <p:ext uri="{BB962C8B-B14F-4D97-AF65-F5344CB8AC3E}">
        <p14:creationId xmlns:p14="http://schemas.microsoft.com/office/powerpoint/2010/main" xmlns="" val="253493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1918BA72-40E4-472F-AB92-22A9B0C28149}" type="slidenum">
              <a:rPr lang="ar-SA"/>
              <a:pPr>
                <a:defRPr/>
              </a:pPr>
              <a:t>‹#›</a:t>
            </a:fld>
            <a:endParaRPr lang="en-US" dirty="0"/>
          </a:p>
        </p:txBody>
      </p:sp>
    </p:spTree>
    <p:extLst>
      <p:ext uri="{BB962C8B-B14F-4D97-AF65-F5344CB8AC3E}">
        <p14:creationId xmlns:p14="http://schemas.microsoft.com/office/powerpoint/2010/main" xmlns="" val="441184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ADEF088E-3335-47C7-9E96-B2C1880707E3}" type="slidenum">
              <a:rPr lang="ar-SA"/>
              <a:pPr>
                <a:defRPr/>
              </a:pPr>
              <a:t>‹#›</a:t>
            </a:fld>
            <a:endParaRPr lang="en-US" dirty="0"/>
          </a:p>
        </p:txBody>
      </p:sp>
    </p:spTree>
    <p:extLst>
      <p:ext uri="{BB962C8B-B14F-4D97-AF65-F5344CB8AC3E}">
        <p14:creationId xmlns:p14="http://schemas.microsoft.com/office/powerpoint/2010/main" xmlns="" val="1520547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6"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7" name="Rectangle 6"/>
          <p:cNvSpPr>
            <a:spLocks noGrp="1" noChangeArrowheads="1"/>
          </p:cNvSpPr>
          <p:nvPr>
            <p:ph type="sldNum" sz="quarter" idx="12"/>
          </p:nvPr>
        </p:nvSpPr>
        <p:spPr/>
        <p:txBody>
          <a:bodyPr/>
          <a:lstStyle>
            <a:lvl1pPr rtl="0">
              <a:defRPr b="1"/>
            </a:lvl1pPr>
          </a:lstStyle>
          <a:p>
            <a:pPr>
              <a:defRPr/>
            </a:pPr>
            <a:fld id="{5561CBFB-4871-45B9-8594-47D2C6CA4AE0}" type="slidenum">
              <a:rPr lang="ar-SA"/>
              <a:pPr>
                <a:defRPr/>
              </a:pPr>
              <a:t>‹#›</a:t>
            </a:fld>
            <a:endParaRPr lang="en-US" dirty="0"/>
          </a:p>
        </p:txBody>
      </p:sp>
    </p:spTree>
    <p:extLst>
      <p:ext uri="{BB962C8B-B14F-4D97-AF65-F5344CB8AC3E}">
        <p14:creationId xmlns:p14="http://schemas.microsoft.com/office/powerpoint/2010/main" xmlns="" val="2718740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8"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9" name="Rectangle 6"/>
          <p:cNvSpPr>
            <a:spLocks noGrp="1" noChangeArrowheads="1"/>
          </p:cNvSpPr>
          <p:nvPr>
            <p:ph type="sldNum" sz="quarter" idx="12"/>
          </p:nvPr>
        </p:nvSpPr>
        <p:spPr/>
        <p:txBody>
          <a:bodyPr/>
          <a:lstStyle>
            <a:lvl1pPr rtl="0">
              <a:defRPr b="1"/>
            </a:lvl1pPr>
          </a:lstStyle>
          <a:p>
            <a:pPr>
              <a:defRPr/>
            </a:pPr>
            <a:fld id="{725A88B9-EB44-4BB6-A05F-666F36305829}" type="slidenum">
              <a:rPr lang="ar-SA"/>
              <a:pPr>
                <a:defRPr/>
              </a:pPr>
              <a:t>‹#›</a:t>
            </a:fld>
            <a:endParaRPr lang="en-US" dirty="0"/>
          </a:p>
        </p:txBody>
      </p:sp>
    </p:spTree>
    <p:extLst>
      <p:ext uri="{BB962C8B-B14F-4D97-AF65-F5344CB8AC3E}">
        <p14:creationId xmlns:p14="http://schemas.microsoft.com/office/powerpoint/2010/main" xmlns="" val="1236250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4"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5" name="Rectangle 6"/>
          <p:cNvSpPr>
            <a:spLocks noGrp="1" noChangeArrowheads="1"/>
          </p:cNvSpPr>
          <p:nvPr>
            <p:ph type="sldNum" sz="quarter" idx="12"/>
          </p:nvPr>
        </p:nvSpPr>
        <p:spPr/>
        <p:txBody>
          <a:bodyPr/>
          <a:lstStyle>
            <a:lvl1pPr rtl="0">
              <a:defRPr b="1"/>
            </a:lvl1pPr>
          </a:lstStyle>
          <a:p>
            <a:pPr>
              <a:defRPr/>
            </a:pPr>
            <a:fld id="{94B1B775-4B7D-40B7-8415-80D20398BF26}" type="slidenum">
              <a:rPr lang="ar-SA"/>
              <a:pPr>
                <a:defRPr/>
              </a:pPr>
              <a:t>‹#›</a:t>
            </a:fld>
            <a:endParaRPr lang="en-US" dirty="0"/>
          </a:p>
        </p:txBody>
      </p:sp>
    </p:spTree>
    <p:extLst>
      <p:ext uri="{BB962C8B-B14F-4D97-AF65-F5344CB8AC3E}">
        <p14:creationId xmlns:p14="http://schemas.microsoft.com/office/powerpoint/2010/main" xmlns="" val="297092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3"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4" name="Rectangle 6"/>
          <p:cNvSpPr>
            <a:spLocks noGrp="1" noChangeArrowheads="1"/>
          </p:cNvSpPr>
          <p:nvPr>
            <p:ph type="sldNum" sz="quarter" idx="12"/>
          </p:nvPr>
        </p:nvSpPr>
        <p:spPr/>
        <p:txBody>
          <a:bodyPr/>
          <a:lstStyle>
            <a:lvl1pPr rtl="0">
              <a:defRPr b="1"/>
            </a:lvl1pPr>
          </a:lstStyle>
          <a:p>
            <a:pPr>
              <a:defRPr/>
            </a:pPr>
            <a:fld id="{C3D9CF01-DD67-47C4-AB4F-5FB72BD15479}" type="slidenum">
              <a:rPr lang="ar-SA"/>
              <a:pPr>
                <a:defRPr/>
              </a:pPr>
              <a:t>‹#›</a:t>
            </a:fld>
            <a:endParaRPr lang="en-US" dirty="0"/>
          </a:p>
        </p:txBody>
      </p:sp>
    </p:spTree>
    <p:extLst>
      <p:ext uri="{BB962C8B-B14F-4D97-AF65-F5344CB8AC3E}">
        <p14:creationId xmlns:p14="http://schemas.microsoft.com/office/powerpoint/2010/main" xmlns="" val="4206120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6"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7" name="Rectangle 6"/>
          <p:cNvSpPr>
            <a:spLocks noGrp="1" noChangeArrowheads="1"/>
          </p:cNvSpPr>
          <p:nvPr>
            <p:ph type="sldNum" sz="quarter" idx="12"/>
          </p:nvPr>
        </p:nvSpPr>
        <p:spPr/>
        <p:txBody>
          <a:bodyPr/>
          <a:lstStyle>
            <a:lvl1pPr rtl="0">
              <a:defRPr b="1"/>
            </a:lvl1pPr>
          </a:lstStyle>
          <a:p>
            <a:pPr>
              <a:defRPr/>
            </a:pPr>
            <a:fld id="{7B18D0D2-53CC-4F95-A35E-7639FB1434C0}" type="slidenum">
              <a:rPr lang="ar-SA"/>
              <a:pPr>
                <a:defRPr/>
              </a:pPr>
              <a:t>‹#›</a:t>
            </a:fld>
            <a:endParaRPr lang="en-US" dirty="0"/>
          </a:p>
        </p:txBody>
      </p:sp>
    </p:spTree>
    <p:extLst>
      <p:ext uri="{BB962C8B-B14F-4D97-AF65-F5344CB8AC3E}">
        <p14:creationId xmlns:p14="http://schemas.microsoft.com/office/powerpoint/2010/main" xmlns="" val="2376267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6"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7" name="Rectangle 6"/>
          <p:cNvSpPr>
            <a:spLocks noGrp="1" noChangeArrowheads="1"/>
          </p:cNvSpPr>
          <p:nvPr>
            <p:ph type="sldNum" sz="quarter" idx="12"/>
          </p:nvPr>
        </p:nvSpPr>
        <p:spPr/>
        <p:txBody>
          <a:bodyPr/>
          <a:lstStyle>
            <a:lvl1pPr rtl="0">
              <a:defRPr b="1"/>
            </a:lvl1pPr>
          </a:lstStyle>
          <a:p>
            <a:pPr>
              <a:defRPr/>
            </a:pPr>
            <a:fld id="{AB663996-3C17-432A-A76B-9426ADF0A5FA}" type="slidenum">
              <a:rPr lang="ar-SA"/>
              <a:pPr>
                <a:defRPr/>
              </a:pPr>
              <a:t>‹#›</a:t>
            </a:fld>
            <a:endParaRPr lang="en-US" dirty="0"/>
          </a:p>
        </p:txBody>
      </p:sp>
    </p:spTree>
    <p:extLst>
      <p:ext uri="{BB962C8B-B14F-4D97-AF65-F5344CB8AC3E}">
        <p14:creationId xmlns:p14="http://schemas.microsoft.com/office/powerpoint/2010/main" xmlns="" val="2894666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7C77F6B1-89D7-48E9-ADBA-5989447A559D}" type="slidenum">
              <a:rPr lang="ar-SA"/>
              <a:pPr>
                <a:defRPr/>
              </a:pPr>
              <a:t>‹#›</a:t>
            </a:fld>
            <a:endParaRPr lang="en-US" dirty="0"/>
          </a:p>
        </p:txBody>
      </p:sp>
    </p:spTree>
    <p:extLst>
      <p:ext uri="{BB962C8B-B14F-4D97-AF65-F5344CB8AC3E}">
        <p14:creationId xmlns:p14="http://schemas.microsoft.com/office/powerpoint/2010/main" xmlns="" val="281085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p:txBody>
          <a:bodyPr/>
          <a:lstStyle>
            <a:lvl1pPr algn="l" rtl="0">
              <a:defRPr b="1"/>
            </a:lvl1pPr>
          </a:lstStyle>
          <a:p>
            <a:pPr>
              <a:defRPr/>
            </a:pPr>
            <a:endParaRPr lang="en-US" dirty="0"/>
          </a:p>
        </p:txBody>
      </p:sp>
      <p:sp>
        <p:nvSpPr>
          <p:cNvPr id="5" name="Rectangle 5"/>
          <p:cNvSpPr>
            <a:spLocks noGrp="1" noChangeArrowheads="1"/>
          </p:cNvSpPr>
          <p:nvPr>
            <p:ph type="ftr" sz="quarter" idx="11"/>
          </p:nvPr>
        </p:nvSpPr>
        <p:spPr/>
        <p:txBody>
          <a:bodyPr/>
          <a:lstStyle>
            <a:lvl1pPr rtl="0">
              <a:defRPr b="1"/>
            </a:lvl1pPr>
          </a:lstStyle>
          <a:p>
            <a:pPr>
              <a:defRPr/>
            </a:pPr>
            <a:endParaRPr lang="en-US" dirty="0"/>
          </a:p>
        </p:txBody>
      </p:sp>
      <p:sp>
        <p:nvSpPr>
          <p:cNvPr id="6" name="Rectangle 6"/>
          <p:cNvSpPr>
            <a:spLocks noGrp="1" noChangeArrowheads="1"/>
          </p:cNvSpPr>
          <p:nvPr>
            <p:ph type="sldNum" sz="quarter" idx="12"/>
          </p:nvPr>
        </p:nvSpPr>
        <p:spPr/>
        <p:txBody>
          <a:bodyPr/>
          <a:lstStyle>
            <a:lvl1pPr rtl="0">
              <a:defRPr b="1"/>
            </a:lvl1pPr>
          </a:lstStyle>
          <a:p>
            <a:pPr>
              <a:defRPr/>
            </a:pPr>
            <a:fld id="{C6D2F180-0C9D-46B8-941B-4CDAE046E918}" type="slidenum">
              <a:rPr lang="ar-SA"/>
              <a:pPr>
                <a:defRPr/>
              </a:pPr>
              <a:t>‹#›</a:t>
            </a:fld>
            <a:endParaRPr lang="en-US" dirty="0"/>
          </a:p>
        </p:txBody>
      </p:sp>
    </p:spTree>
    <p:extLst>
      <p:ext uri="{BB962C8B-B14F-4D97-AF65-F5344CB8AC3E}">
        <p14:creationId xmlns:p14="http://schemas.microsoft.com/office/powerpoint/2010/main" xmlns="" val="2585631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7709AD6B-88EB-4FF7-8ED3-601C9AA1747F}" type="slidenum">
              <a:rPr lang="ar-SA"/>
              <a:pPr>
                <a:defRPr/>
              </a:pPr>
              <a:t>‹#›</a:t>
            </a:fld>
            <a:endParaRPr lang="en-US" dirty="0"/>
          </a:p>
        </p:txBody>
      </p:sp>
    </p:spTree>
    <p:extLst>
      <p:ext uri="{BB962C8B-B14F-4D97-AF65-F5344CB8AC3E}">
        <p14:creationId xmlns:p14="http://schemas.microsoft.com/office/powerpoint/2010/main" xmlns="" val="1454399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B06D0A99-1915-44A9-B3F0-9F0A83C54C22}" type="slidenum">
              <a:rPr lang="ar-SA"/>
              <a:pPr>
                <a:defRPr/>
              </a:pPr>
              <a:t>‹#›</a:t>
            </a:fld>
            <a:endParaRPr lang="en-US" dirty="0"/>
          </a:p>
        </p:txBody>
      </p:sp>
    </p:spTree>
    <p:extLst>
      <p:ext uri="{BB962C8B-B14F-4D97-AF65-F5344CB8AC3E}">
        <p14:creationId xmlns:p14="http://schemas.microsoft.com/office/powerpoint/2010/main" xmlns="" val="3991663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39831127-AE47-41BA-8C10-9FDBBAFAFB9A}" type="slidenum">
              <a:rPr lang="ar-SA"/>
              <a:pPr>
                <a:defRPr/>
              </a:pPr>
              <a:t>‹#›</a:t>
            </a:fld>
            <a:endParaRPr lang="en-US" dirty="0"/>
          </a:p>
        </p:txBody>
      </p:sp>
    </p:spTree>
    <p:extLst>
      <p:ext uri="{BB962C8B-B14F-4D97-AF65-F5344CB8AC3E}">
        <p14:creationId xmlns:p14="http://schemas.microsoft.com/office/powerpoint/2010/main" xmlns="" val="2624195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1FA7975E-2041-4A94-9AE4-10CE75B5B2AA}" type="slidenum">
              <a:rPr lang="ar-SA"/>
              <a:pPr>
                <a:defRPr/>
              </a:pPr>
              <a:t>‹#›</a:t>
            </a:fld>
            <a:endParaRPr lang="en-US" dirty="0"/>
          </a:p>
        </p:txBody>
      </p:sp>
    </p:spTree>
    <p:extLst>
      <p:ext uri="{BB962C8B-B14F-4D97-AF65-F5344CB8AC3E}">
        <p14:creationId xmlns:p14="http://schemas.microsoft.com/office/powerpoint/2010/main" xmlns="" val="3672445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8" name="عنصر نائب للتذييل 7"/>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9" name="عنصر نائب لرقم الشريحة 8"/>
          <p:cNvSpPr>
            <a:spLocks noGrp="1"/>
          </p:cNvSpPr>
          <p:nvPr>
            <p:ph type="sldNum" sz="quarter" idx="12"/>
          </p:nvPr>
        </p:nvSpPr>
        <p:spPr/>
        <p:txBody>
          <a:bodyPr/>
          <a:lstStyle>
            <a:lvl1pPr>
              <a:defRPr b="1">
                <a:cs typeface="Arial" pitchFamily="34" charset="0"/>
              </a:defRPr>
            </a:lvl1pPr>
          </a:lstStyle>
          <a:p>
            <a:pPr>
              <a:defRPr/>
            </a:pPr>
            <a:fld id="{4AB932A7-4CBC-458C-BF3F-0070B26A21F7}" type="slidenum">
              <a:rPr lang="ar-SA"/>
              <a:pPr>
                <a:defRPr/>
              </a:pPr>
              <a:t>‹#›</a:t>
            </a:fld>
            <a:endParaRPr lang="en-US" dirty="0"/>
          </a:p>
        </p:txBody>
      </p:sp>
    </p:spTree>
    <p:extLst>
      <p:ext uri="{BB962C8B-B14F-4D97-AF65-F5344CB8AC3E}">
        <p14:creationId xmlns:p14="http://schemas.microsoft.com/office/powerpoint/2010/main" xmlns="" val="4066128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4" name="عنصر نائب للتذييل 3"/>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5" name="عنصر نائب لرقم الشريحة 4"/>
          <p:cNvSpPr>
            <a:spLocks noGrp="1"/>
          </p:cNvSpPr>
          <p:nvPr>
            <p:ph type="sldNum" sz="quarter" idx="12"/>
          </p:nvPr>
        </p:nvSpPr>
        <p:spPr/>
        <p:txBody>
          <a:bodyPr/>
          <a:lstStyle>
            <a:lvl1pPr>
              <a:defRPr b="1">
                <a:cs typeface="Arial" pitchFamily="34" charset="0"/>
              </a:defRPr>
            </a:lvl1pPr>
          </a:lstStyle>
          <a:p>
            <a:pPr>
              <a:defRPr/>
            </a:pPr>
            <a:fld id="{C3117F54-3C23-4FC9-90EF-BE35156FE4F6}" type="slidenum">
              <a:rPr lang="ar-SA"/>
              <a:pPr>
                <a:defRPr/>
              </a:pPr>
              <a:t>‹#›</a:t>
            </a:fld>
            <a:endParaRPr lang="en-US" dirty="0"/>
          </a:p>
        </p:txBody>
      </p:sp>
    </p:spTree>
    <p:extLst>
      <p:ext uri="{BB962C8B-B14F-4D97-AF65-F5344CB8AC3E}">
        <p14:creationId xmlns:p14="http://schemas.microsoft.com/office/powerpoint/2010/main" xmlns="" val="1455377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3" name="عنصر نائب للتذييل 2"/>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4" name="عنصر نائب لرقم الشريحة 3"/>
          <p:cNvSpPr>
            <a:spLocks noGrp="1"/>
          </p:cNvSpPr>
          <p:nvPr>
            <p:ph type="sldNum" sz="quarter" idx="12"/>
          </p:nvPr>
        </p:nvSpPr>
        <p:spPr/>
        <p:txBody>
          <a:bodyPr/>
          <a:lstStyle>
            <a:lvl1pPr>
              <a:defRPr b="1">
                <a:cs typeface="Arial" pitchFamily="34" charset="0"/>
              </a:defRPr>
            </a:lvl1pPr>
          </a:lstStyle>
          <a:p>
            <a:pPr>
              <a:defRPr/>
            </a:pPr>
            <a:fld id="{11FB1CC1-8175-449E-8E63-76E91F7EC154}" type="slidenum">
              <a:rPr lang="ar-SA"/>
              <a:pPr>
                <a:defRPr/>
              </a:pPr>
              <a:t>‹#›</a:t>
            </a:fld>
            <a:endParaRPr lang="en-US" dirty="0"/>
          </a:p>
        </p:txBody>
      </p:sp>
    </p:spTree>
    <p:extLst>
      <p:ext uri="{BB962C8B-B14F-4D97-AF65-F5344CB8AC3E}">
        <p14:creationId xmlns:p14="http://schemas.microsoft.com/office/powerpoint/2010/main" xmlns="" val="3141837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11207618-6083-4AC3-AA84-37EF52B8DB0A}" type="slidenum">
              <a:rPr lang="ar-SA"/>
              <a:pPr>
                <a:defRPr/>
              </a:pPr>
              <a:t>‹#›</a:t>
            </a:fld>
            <a:endParaRPr lang="en-US" dirty="0"/>
          </a:p>
        </p:txBody>
      </p:sp>
    </p:spTree>
    <p:extLst>
      <p:ext uri="{BB962C8B-B14F-4D97-AF65-F5344CB8AC3E}">
        <p14:creationId xmlns:p14="http://schemas.microsoft.com/office/powerpoint/2010/main" xmlns="" val="2328500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6" name="عنصر نائب للتذييل 5"/>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7" name="عنصر نائب لرقم الشريحة 6"/>
          <p:cNvSpPr>
            <a:spLocks noGrp="1"/>
          </p:cNvSpPr>
          <p:nvPr>
            <p:ph type="sldNum" sz="quarter" idx="12"/>
          </p:nvPr>
        </p:nvSpPr>
        <p:spPr/>
        <p:txBody>
          <a:bodyPr/>
          <a:lstStyle>
            <a:lvl1pPr>
              <a:defRPr b="1">
                <a:cs typeface="Arial" pitchFamily="34" charset="0"/>
              </a:defRPr>
            </a:lvl1pPr>
          </a:lstStyle>
          <a:p>
            <a:pPr>
              <a:defRPr/>
            </a:pPr>
            <a:fld id="{8B5F205C-CDFA-4353-8CD8-7C147290510E}" type="slidenum">
              <a:rPr lang="ar-SA"/>
              <a:pPr>
                <a:defRPr/>
              </a:pPr>
              <a:t>‹#›</a:t>
            </a:fld>
            <a:endParaRPr lang="en-US" dirty="0"/>
          </a:p>
        </p:txBody>
      </p:sp>
    </p:spTree>
    <p:extLst>
      <p:ext uri="{BB962C8B-B14F-4D97-AF65-F5344CB8AC3E}">
        <p14:creationId xmlns:p14="http://schemas.microsoft.com/office/powerpoint/2010/main" xmlns="" val="10670712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65A2CECF-0EFF-490F-841C-96BE6249A2BE}" type="slidenum">
              <a:rPr lang="ar-SA"/>
              <a:pPr>
                <a:defRPr/>
              </a:pPr>
              <a:t>‹#›</a:t>
            </a:fld>
            <a:endParaRPr lang="en-US" dirty="0"/>
          </a:p>
        </p:txBody>
      </p:sp>
    </p:spTree>
    <p:extLst>
      <p:ext uri="{BB962C8B-B14F-4D97-AF65-F5344CB8AC3E}">
        <p14:creationId xmlns:p14="http://schemas.microsoft.com/office/powerpoint/2010/main" xmlns="" val="54532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b="1">
                <a:cs typeface="Al Moharib Anbopi Ibrahim ." pitchFamily="2" charset="-78"/>
              </a:defRPr>
            </a:lvl1pPr>
          </a:lstStyle>
          <a:p>
            <a:pPr>
              <a:defRPr/>
            </a:pPr>
            <a:endParaRPr lang="en-US" dirty="0"/>
          </a:p>
        </p:txBody>
      </p:sp>
      <p:sp>
        <p:nvSpPr>
          <p:cNvPr id="5" name="عنصر نائب للتذييل 4"/>
          <p:cNvSpPr>
            <a:spLocks noGrp="1"/>
          </p:cNvSpPr>
          <p:nvPr>
            <p:ph type="ftr" sz="quarter" idx="11"/>
          </p:nvPr>
        </p:nvSpPr>
        <p:spPr/>
        <p:txBody>
          <a:bodyPr/>
          <a:lstStyle>
            <a:lvl1pPr>
              <a:defRPr b="1">
                <a:cs typeface="Al Moharib Anbopi Ibrahim ." pitchFamily="2" charset="-78"/>
              </a:defRPr>
            </a:lvl1pPr>
          </a:lstStyle>
          <a:p>
            <a:pPr>
              <a:defRPr/>
            </a:pPr>
            <a:endParaRPr lang="en-US" dirty="0"/>
          </a:p>
        </p:txBody>
      </p:sp>
      <p:sp>
        <p:nvSpPr>
          <p:cNvPr id="6" name="عنصر نائب لرقم الشريحة 5"/>
          <p:cNvSpPr>
            <a:spLocks noGrp="1"/>
          </p:cNvSpPr>
          <p:nvPr>
            <p:ph type="sldNum" sz="quarter" idx="12"/>
          </p:nvPr>
        </p:nvSpPr>
        <p:spPr/>
        <p:txBody>
          <a:bodyPr/>
          <a:lstStyle>
            <a:lvl1pPr>
              <a:defRPr b="1">
                <a:cs typeface="Arial" pitchFamily="34" charset="0"/>
              </a:defRPr>
            </a:lvl1pPr>
          </a:lstStyle>
          <a:p>
            <a:pPr>
              <a:defRPr/>
            </a:pPr>
            <a:fld id="{556FEFFE-3B4E-40C2-BEBB-669D799A97DF}" type="slidenum">
              <a:rPr lang="ar-SA"/>
              <a:pPr>
                <a:defRPr/>
              </a:pPr>
              <a:t>‹#›</a:t>
            </a:fld>
            <a:endParaRPr lang="en-US" dirty="0"/>
          </a:p>
        </p:txBody>
      </p:sp>
    </p:spTree>
    <p:extLst>
      <p:ext uri="{BB962C8B-B14F-4D97-AF65-F5344CB8AC3E}">
        <p14:creationId xmlns:p14="http://schemas.microsoft.com/office/powerpoint/2010/main" xmlns="" val="26652200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E90F355-05B6-4D42-9D0F-EBC6398CAC07}" type="slidenum">
              <a:rPr lang="ar-SA"/>
              <a:pPr>
                <a:defRPr/>
              </a:pPr>
              <a:t>‹#›</a:t>
            </a:fld>
            <a:endParaRPr lang="en-US" dirty="0"/>
          </a:p>
        </p:txBody>
      </p:sp>
    </p:spTree>
    <p:extLst>
      <p:ext uri="{BB962C8B-B14F-4D97-AF65-F5344CB8AC3E}">
        <p14:creationId xmlns:p14="http://schemas.microsoft.com/office/powerpoint/2010/main" xmlns="" val="1498046768"/>
      </p:ext>
    </p:extLst>
  </p:cSld>
  <p:clrMapOvr>
    <a:masterClrMapping/>
  </p:clrMapOvr>
  <p:transition spd="slow">
    <p:circle/>
    <p:sndAc>
      <p:endSnd/>
    </p:sndAc>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5716601-19D7-449F-8835-318A42F111F0}" type="slidenum">
              <a:rPr lang="ar-SA"/>
              <a:pPr>
                <a:defRPr/>
              </a:pPr>
              <a:t>‹#›</a:t>
            </a:fld>
            <a:endParaRPr lang="en-US" dirty="0"/>
          </a:p>
        </p:txBody>
      </p:sp>
    </p:spTree>
    <p:extLst>
      <p:ext uri="{BB962C8B-B14F-4D97-AF65-F5344CB8AC3E}">
        <p14:creationId xmlns:p14="http://schemas.microsoft.com/office/powerpoint/2010/main" xmlns="" val="4123413916"/>
      </p:ext>
    </p:extLst>
  </p:cSld>
  <p:clrMapOvr>
    <a:masterClrMapping/>
  </p:clrMapOvr>
  <p:transition spd="slow">
    <p:circle/>
    <p:sndAc>
      <p:endSnd/>
    </p:sndAc>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44D848C-11E1-4C90-A363-F11B50FAF347}" type="slidenum">
              <a:rPr lang="ar-SA"/>
              <a:pPr>
                <a:defRPr/>
              </a:pPr>
              <a:t>‹#›</a:t>
            </a:fld>
            <a:endParaRPr lang="en-US" dirty="0"/>
          </a:p>
        </p:txBody>
      </p:sp>
    </p:spTree>
    <p:extLst>
      <p:ext uri="{BB962C8B-B14F-4D97-AF65-F5344CB8AC3E}">
        <p14:creationId xmlns:p14="http://schemas.microsoft.com/office/powerpoint/2010/main" xmlns="" val="3927617154"/>
      </p:ext>
    </p:extLst>
  </p:cSld>
  <p:clrMapOvr>
    <a:masterClrMapping/>
  </p:clrMapOvr>
  <p:transition spd="slow">
    <p:circle/>
    <p:sndAc>
      <p:endSnd/>
    </p:sndAc>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5FBFE95-6DBB-4559-B550-66D7CF65DA77}" type="slidenum">
              <a:rPr lang="ar-SA"/>
              <a:pPr>
                <a:defRPr/>
              </a:pPr>
              <a:t>‹#›</a:t>
            </a:fld>
            <a:endParaRPr lang="en-US" dirty="0"/>
          </a:p>
        </p:txBody>
      </p:sp>
    </p:spTree>
    <p:extLst>
      <p:ext uri="{BB962C8B-B14F-4D97-AF65-F5344CB8AC3E}">
        <p14:creationId xmlns:p14="http://schemas.microsoft.com/office/powerpoint/2010/main" xmlns="" val="4243770188"/>
      </p:ext>
    </p:extLst>
  </p:cSld>
  <p:clrMapOvr>
    <a:masterClrMapping/>
  </p:clrMapOvr>
  <p:transition spd="slow">
    <p:circle/>
    <p:sndAc>
      <p:endSnd/>
    </p:sndAc>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A7072403-9A8C-4462-A2CC-9EF6D468045B}" type="slidenum">
              <a:rPr lang="ar-SA"/>
              <a:pPr>
                <a:defRPr/>
              </a:pPr>
              <a:t>‹#›</a:t>
            </a:fld>
            <a:endParaRPr lang="en-US" dirty="0"/>
          </a:p>
        </p:txBody>
      </p:sp>
    </p:spTree>
    <p:extLst>
      <p:ext uri="{BB962C8B-B14F-4D97-AF65-F5344CB8AC3E}">
        <p14:creationId xmlns:p14="http://schemas.microsoft.com/office/powerpoint/2010/main" xmlns="" val="4006579378"/>
      </p:ext>
    </p:extLst>
  </p:cSld>
  <p:clrMapOvr>
    <a:masterClrMapping/>
  </p:clrMapOvr>
  <p:transition spd="slow">
    <p:circle/>
    <p:sndAc>
      <p:endSnd/>
    </p:sndAc>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D10EBE13-6CB9-425F-B746-3EAEE0E5D1E3}" type="slidenum">
              <a:rPr lang="ar-SA"/>
              <a:pPr>
                <a:defRPr/>
              </a:pPr>
              <a:t>‹#›</a:t>
            </a:fld>
            <a:endParaRPr lang="en-US" dirty="0"/>
          </a:p>
        </p:txBody>
      </p:sp>
    </p:spTree>
    <p:extLst>
      <p:ext uri="{BB962C8B-B14F-4D97-AF65-F5344CB8AC3E}">
        <p14:creationId xmlns:p14="http://schemas.microsoft.com/office/powerpoint/2010/main" xmlns="" val="2832628496"/>
      </p:ext>
    </p:extLst>
  </p:cSld>
  <p:clrMapOvr>
    <a:masterClrMapping/>
  </p:clrMapOvr>
  <p:transition spd="slow">
    <p:circle/>
    <p:sndAc>
      <p:endSnd/>
    </p:sndAc>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A09F82E3-111F-41EC-A82B-CBD7B419A3B1}" type="slidenum">
              <a:rPr lang="ar-SA"/>
              <a:pPr>
                <a:defRPr/>
              </a:pPr>
              <a:t>‹#›</a:t>
            </a:fld>
            <a:endParaRPr lang="en-US" dirty="0"/>
          </a:p>
        </p:txBody>
      </p:sp>
    </p:spTree>
    <p:extLst>
      <p:ext uri="{BB962C8B-B14F-4D97-AF65-F5344CB8AC3E}">
        <p14:creationId xmlns:p14="http://schemas.microsoft.com/office/powerpoint/2010/main" xmlns="" val="3387340528"/>
      </p:ext>
    </p:extLst>
  </p:cSld>
  <p:clrMapOvr>
    <a:masterClrMapping/>
  </p:clrMapOvr>
  <p:transition spd="slow">
    <p:circle/>
    <p:sndAc>
      <p:endSnd/>
    </p:sndAc>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70D496B-DE18-4FB1-9896-D179EC074D9E}" type="slidenum">
              <a:rPr lang="ar-SA"/>
              <a:pPr>
                <a:defRPr/>
              </a:pPr>
              <a:t>‹#›</a:t>
            </a:fld>
            <a:endParaRPr lang="en-US" dirty="0"/>
          </a:p>
        </p:txBody>
      </p:sp>
    </p:spTree>
    <p:extLst>
      <p:ext uri="{BB962C8B-B14F-4D97-AF65-F5344CB8AC3E}">
        <p14:creationId xmlns:p14="http://schemas.microsoft.com/office/powerpoint/2010/main" xmlns="" val="1827551487"/>
      </p:ext>
    </p:extLst>
  </p:cSld>
  <p:clrMapOvr>
    <a:masterClrMapping/>
  </p:clrMapOvr>
  <p:transition spd="slow">
    <p:circle/>
    <p:sndAc>
      <p:endSnd/>
    </p:sndAc>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DA7803B-8F10-4B37-BEC5-D53F9CDE29FB}" type="slidenum">
              <a:rPr lang="ar-SA"/>
              <a:pPr>
                <a:defRPr/>
              </a:pPr>
              <a:t>‹#›</a:t>
            </a:fld>
            <a:endParaRPr lang="en-US" dirty="0"/>
          </a:p>
        </p:txBody>
      </p:sp>
    </p:spTree>
    <p:extLst>
      <p:ext uri="{BB962C8B-B14F-4D97-AF65-F5344CB8AC3E}">
        <p14:creationId xmlns:p14="http://schemas.microsoft.com/office/powerpoint/2010/main" xmlns="" val="3895991765"/>
      </p:ext>
    </p:extLst>
  </p:cSld>
  <p:clrMapOvr>
    <a:masterClrMapping/>
  </p:clrMapOvr>
  <p:transition spd="slow">
    <p:circle/>
    <p:sndAc>
      <p:endSnd/>
    </p:sndAc>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7A8DA2C-2394-428E-9D35-5A4D3F167227}" type="slidenum">
              <a:rPr lang="ar-SA"/>
              <a:pPr>
                <a:defRPr/>
              </a:pPr>
              <a:t>‹#›</a:t>
            </a:fld>
            <a:endParaRPr lang="en-US" dirty="0"/>
          </a:p>
        </p:txBody>
      </p:sp>
    </p:spTree>
    <p:extLst>
      <p:ext uri="{BB962C8B-B14F-4D97-AF65-F5344CB8AC3E}">
        <p14:creationId xmlns:p14="http://schemas.microsoft.com/office/powerpoint/2010/main" xmlns="" val="1643697357"/>
      </p:ext>
    </p:extLst>
  </p:cSld>
  <p:clrMapOvr>
    <a:masterClrMapping/>
  </p:clrMapOvr>
  <p:transition spd="slow">
    <p:circle/>
    <p:sndAc>
      <p:endSnd/>
    </p:sndAc>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15B14F7-3469-4E27-BEEC-00AC3A3749F0}" type="slidenum">
              <a:rPr lang="ar-SA"/>
              <a:pPr>
                <a:defRPr/>
              </a:pPr>
              <a:t>‹#›</a:t>
            </a:fld>
            <a:endParaRPr lang="en-US" dirty="0"/>
          </a:p>
        </p:txBody>
      </p:sp>
    </p:spTree>
    <p:extLst>
      <p:ext uri="{BB962C8B-B14F-4D97-AF65-F5344CB8AC3E}">
        <p14:creationId xmlns:p14="http://schemas.microsoft.com/office/powerpoint/2010/main" xmlns="" val="1843349284"/>
      </p:ext>
    </p:extLst>
  </p:cSld>
  <p:clrMapOvr>
    <a:masterClrMapping/>
  </p:clrMapOvr>
  <p:transition spd="slow">
    <p:circle/>
    <p:sndAc>
      <p:endSnd/>
    </p:sndAc>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603B601-9D7B-46F3-9B20-886E4CC9E4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5046974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C509027-AC66-46E1-9B9B-6528FBCF135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39567812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823B1EC1-4B94-4405-8A1F-68E0D97E4E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29928223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103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77F9876-E231-43E1-B315-83777813E02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13963456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013CFB3E-F236-451E-9CD4-3D9303E4D7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13452781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23842D72-29B4-4E60-BFAA-8EFF7A33FE4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34770436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C2C373F0-116D-4EE4-AC5A-A2049867B9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41987739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518535BF-0D29-40A3-A35A-9F9F0F11547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41462865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745E1683-780A-4C77-A49E-6CEC152B4D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2778129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0D056E-0169-44C3-A0D1-3CE12E28045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40271425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90600"/>
            <a:ext cx="2057400" cy="56388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990600"/>
            <a:ext cx="6019800" cy="56388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0BAD96D-4612-4CEE-8D7F-1AE470BBA5C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8446358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D2EC90A4-4116-4996-A2B5-CCC38072D24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14296927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24AE0D1B-FB55-4740-B962-B07431EEDFE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4248895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CA60CAE9-568E-4940-BC5C-9B5B2978E50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15250015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2484438"/>
            <a:ext cx="4038600" cy="3535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2484438"/>
            <a:ext cx="4038600" cy="3535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A58B3604-6252-48E8-898C-FAA2B7B4EE7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16183922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000000"/>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000000"/>
              </a:solidFill>
            </a:endParaRPr>
          </a:p>
        </p:txBody>
      </p:sp>
      <p:sp>
        <p:nvSpPr>
          <p:cNvPr id="9" name="عنصر نائب لرقم الشريحة 8"/>
          <p:cNvSpPr>
            <a:spLocks noGrp="1"/>
          </p:cNvSpPr>
          <p:nvPr>
            <p:ph type="sldNum" sz="quarter" idx="12"/>
          </p:nvPr>
        </p:nvSpPr>
        <p:spPr/>
        <p:txBody>
          <a:bodyPr/>
          <a:lstStyle>
            <a:lvl1pPr>
              <a:defRPr/>
            </a:lvl1pPr>
          </a:lstStyle>
          <a:p>
            <a:fld id="{6EBB45AE-A876-4DE5-875E-AB74C9545D9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6744309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000000"/>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000000"/>
              </a:solidFill>
            </a:endParaRPr>
          </a:p>
        </p:txBody>
      </p:sp>
      <p:sp>
        <p:nvSpPr>
          <p:cNvPr id="5" name="عنصر نائب لرقم الشريحة 4"/>
          <p:cNvSpPr>
            <a:spLocks noGrp="1"/>
          </p:cNvSpPr>
          <p:nvPr>
            <p:ph type="sldNum" sz="quarter" idx="12"/>
          </p:nvPr>
        </p:nvSpPr>
        <p:spPr/>
        <p:txBody>
          <a:bodyPr/>
          <a:lstStyle>
            <a:lvl1pPr>
              <a:defRPr/>
            </a:lvl1pPr>
          </a:lstStyle>
          <a:p>
            <a:fld id="{8F60B444-AE5E-4C5F-B9D1-3C794BA0588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130336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000000"/>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000000"/>
              </a:solidFill>
            </a:endParaRPr>
          </a:p>
        </p:txBody>
      </p:sp>
      <p:sp>
        <p:nvSpPr>
          <p:cNvPr id="4" name="عنصر نائب لرقم الشريحة 3"/>
          <p:cNvSpPr>
            <a:spLocks noGrp="1"/>
          </p:cNvSpPr>
          <p:nvPr>
            <p:ph type="sldNum" sz="quarter" idx="12"/>
          </p:nvPr>
        </p:nvSpPr>
        <p:spPr/>
        <p:txBody>
          <a:bodyPr/>
          <a:lstStyle>
            <a:lvl1pPr>
              <a:defRPr/>
            </a:lvl1pPr>
          </a:lstStyle>
          <a:p>
            <a:fld id="{C23DA05A-CC29-4BE4-8FB2-DBDBD7EB041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4740135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B87E988D-1A1A-4DA5-B973-DAB58E92B42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5853001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000000"/>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000000"/>
              </a:solidFill>
            </a:endParaRPr>
          </a:p>
        </p:txBody>
      </p:sp>
      <p:sp>
        <p:nvSpPr>
          <p:cNvPr id="7" name="عنصر نائب لرقم الشريحة 6"/>
          <p:cNvSpPr>
            <a:spLocks noGrp="1"/>
          </p:cNvSpPr>
          <p:nvPr>
            <p:ph type="sldNum" sz="quarter" idx="12"/>
          </p:nvPr>
        </p:nvSpPr>
        <p:spPr/>
        <p:txBody>
          <a:bodyPr/>
          <a:lstStyle>
            <a:lvl1pPr>
              <a:defRPr/>
            </a:lvl1pPr>
          </a:lstStyle>
          <a:p>
            <a:fld id="{8BE7E172-8D35-4250-ACD1-5A954A91A58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14770998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2C78E1E1-118E-4BA3-AC7A-5570490170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6005676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1371600"/>
            <a:ext cx="2057400" cy="46482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1371600"/>
            <a:ext cx="6019800" cy="46482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000000"/>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000000"/>
              </a:solidFill>
            </a:endParaRPr>
          </a:p>
        </p:txBody>
      </p:sp>
      <p:sp>
        <p:nvSpPr>
          <p:cNvPr id="6" name="عنصر نائب لرقم الشريحة 5"/>
          <p:cNvSpPr>
            <a:spLocks noGrp="1"/>
          </p:cNvSpPr>
          <p:nvPr>
            <p:ph type="sldNum" sz="quarter" idx="12"/>
          </p:nvPr>
        </p:nvSpPr>
        <p:spPr/>
        <p:txBody>
          <a:bodyPr/>
          <a:lstStyle>
            <a:lvl1pPr>
              <a:defRPr/>
            </a:lvl1pPr>
          </a:lstStyle>
          <a:p>
            <a:fld id="{4B649E22-12AA-4B99-A369-81AD3546986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430354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DE645BB7-C839-45CC-ADDC-37B7A79EB6C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5581531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5BC19B6B-57FE-4FE6-8837-7579D60C2B4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27389241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F785503D-A05A-4767-8B4A-E720C83698F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4980626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6096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8006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EF38FE53-2DA3-45F7-9A9C-3BB65EFA8E0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8236874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BE474EA5-4B58-4885-9DD6-AED25D67E84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27900764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C413F011-A9CD-4791-B2FF-7BFB69E93DD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4681650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1FE03745-74B3-4546-BB3B-3558704BC14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42302502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3ABFA820-F10E-43FA-A82A-05458628674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35860635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AC5F8704-DA86-4159-B606-C3D293C50BF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3211460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0E593154-4B4C-45AD-ABAA-A21BDA52659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3285534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43700" y="274638"/>
            <a:ext cx="20955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1341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CC2770AA-C7F0-4B8A-8BE2-E9644554011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xmlns="" val="2942883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4.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5.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t="-21000" r="-3000" b="-19000"/>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SA" smtClean="0"/>
              <a:t>انقر لتحرير نمط العنوان الرئيسي</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1">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400" b="0">
                <a:solidFill>
                  <a:srgbClr val="000000"/>
                </a:solidFill>
                <a:latin typeface="Arial" pitchFamily="34" charset="0"/>
                <a:cs typeface="Arial" pitchFamily="34" charset="0"/>
              </a:defRPr>
            </a:lvl1pPr>
          </a:lstStyle>
          <a:p>
            <a:pPr fontAlgn="base">
              <a:spcBef>
                <a:spcPct val="0"/>
              </a:spcBef>
              <a:spcAft>
                <a:spcPct val="0"/>
              </a:spcAft>
              <a:defRPr/>
            </a:pPr>
            <a:fld id="{12D2AAB0-70EB-4A07-9CC6-72B17CCFFBBC}" type="slidenum">
              <a:rPr lang="ar-SA"/>
              <a:pPr fontAlgn="base">
                <a:spcBef>
                  <a:spcPct val="0"/>
                </a:spcBef>
                <a:spcAft>
                  <a:spcPct val="0"/>
                </a:spcAft>
                <a:defRPr/>
              </a:pPr>
              <a:t>‹#›</a:t>
            </a:fld>
            <a:endParaRPr lang="en-US" dirty="0"/>
          </a:p>
        </p:txBody>
      </p:sp>
    </p:spTree>
    <p:extLst>
      <p:ext uri="{BB962C8B-B14F-4D97-AF65-F5344CB8AC3E}">
        <p14:creationId xmlns:p14="http://schemas.microsoft.com/office/powerpoint/2010/main" xmlns="" val="5001597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ltLang="ar-SA" smtClean="0"/>
              <a:t>انقر لتحرير نمط العنوان الرئيسي</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pitchFamily="34" charset="0"/>
                <a:cs typeface="Arial" pitchFamily="34" charset="0"/>
              </a:defRPr>
            </a:lvl1pPr>
          </a:lstStyle>
          <a:p>
            <a:pPr fontAlgn="base">
              <a:spcBef>
                <a:spcPct val="0"/>
              </a:spcBef>
              <a:spcAft>
                <a:spcPct val="0"/>
              </a:spcAft>
              <a:defRPr/>
            </a:pPr>
            <a:endParaRPr lang="en-US" dirty="0"/>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solidFill>
                  <a:srgbClr val="000000"/>
                </a:solidFill>
                <a:latin typeface="Arial" pitchFamily="34" charset="0"/>
                <a:cs typeface="Arial"/>
              </a:defRPr>
            </a:lvl1pPr>
          </a:lstStyle>
          <a:p>
            <a:pPr fontAlgn="base">
              <a:spcBef>
                <a:spcPct val="0"/>
              </a:spcBef>
              <a:spcAft>
                <a:spcPct val="0"/>
              </a:spcAft>
              <a:defRPr/>
            </a:pPr>
            <a:fld id="{305943C9-B45B-4FFB-9AE4-D8822866B3E0}" type="slidenum">
              <a:rPr lang="ar-SA"/>
              <a:pPr fontAlgn="base">
                <a:spcBef>
                  <a:spcPct val="0"/>
                </a:spcBef>
                <a:spcAft>
                  <a:spcPct val="0"/>
                </a:spcAft>
                <a:defRPr/>
              </a:pPr>
              <a:t>‹#›</a:t>
            </a:fld>
            <a:endParaRPr lang="en-US" dirty="0"/>
          </a:p>
        </p:txBody>
      </p:sp>
    </p:spTree>
    <p:extLst>
      <p:ext uri="{BB962C8B-B14F-4D97-AF65-F5344CB8AC3E}">
        <p14:creationId xmlns:p14="http://schemas.microsoft.com/office/powerpoint/2010/main" xmlns="" val="28085473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SA" smtClean="0"/>
              <a:t>انقر لتحرير نمط العنوان الرئيسي</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29594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pitchFamily="34" charset="0"/>
                <a:cs typeface="+mn-cs"/>
              </a:defRPr>
            </a:lvl1pPr>
          </a:lstStyle>
          <a:p>
            <a:pPr fontAlgn="base">
              <a:spcBef>
                <a:spcPct val="0"/>
              </a:spcBef>
              <a:spcAft>
                <a:spcPct val="0"/>
              </a:spcAft>
              <a:defRPr/>
            </a:pPr>
            <a:endParaRPr lang="en-US" dirty="0"/>
          </a:p>
        </p:txBody>
      </p:sp>
      <p:sp>
        <p:nvSpPr>
          <p:cNvPr id="2959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pitchFamily="34" charset="0"/>
                <a:cs typeface="+mn-cs"/>
              </a:defRPr>
            </a:lvl1pPr>
          </a:lstStyle>
          <a:p>
            <a:pPr fontAlgn="base">
              <a:spcBef>
                <a:spcPct val="0"/>
              </a:spcBef>
              <a:spcAft>
                <a:spcPct val="0"/>
              </a:spcAft>
              <a:defRPr/>
            </a:pPr>
            <a:endParaRPr lang="en-US" dirty="0"/>
          </a:p>
        </p:txBody>
      </p:sp>
      <p:sp>
        <p:nvSpPr>
          <p:cNvPr id="29594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pitchFamily="34" charset="0"/>
                <a:cs typeface="+mn-cs"/>
              </a:defRPr>
            </a:lvl1pPr>
          </a:lstStyle>
          <a:p>
            <a:pPr fontAlgn="base">
              <a:spcBef>
                <a:spcPct val="0"/>
              </a:spcBef>
              <a:spcAft>
                <a:spcPct val="0"/>
              </a:spcAft>
              <a:defRPr/>
            </a:pPr>
            <a:fld id="{3CF14127-451B-4471-8C03-FFF526C7557B}" type="slidenum">
              <a:rPr lang="ar-SA"/>
              <a:pPr fontAlgn="base">
                <a:spcBef>
                  <a:spcPct val="0"/>
                </a:spcBef>
                <a:spcAft>
                  <a:spcPct val="0"/>
                </a:spcAft>
                <a:defRPr/>
              </a:pPr>
              <a:t>‹#›</a:t>
            </a:fld>
            <a:endParaRPr lang="en-US" dirty="0"/>
          </a:p>
        </p:txBody>
      </p:sp>
    </p:spTree>
    <p:extLst>
      <p:ext uri="{BB962C8B-B14F-4D97-AF65-F5344CB8AC3E}">
        <p14:creationId xmlns:p14="http://schemas.microsoft.com/office/powerpoint/2010/main" xmlns="" val="391878099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p:circle/>
    <p:sndAc>
      <p:endSnd/>
    </p:sndAc>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990600"/>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8195" name="Rectangle 3"/>
          <p:cNvSpPr>
            <a:spLocks noGrp="1" noChangeArrowheads="1"/>
          </p:cNvSpPr>
          <p:nvPr>
            <p:ph type="body" idx="1"/>
          </p:nvPr>
        </p:nvSpPr>
        <p:spPr bwMode="auto">
          <a:xfrm>
            <a:off x="457200" y="2103438"/>
            <a:ext cx="8229600" cy="4525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FFFFFF"/>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FFFFFF"/>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BD8BB303-702D-4485-BD2B-4146497976A2}"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extLst>
      <p:ext uri="{BB962C8B-B14F-4D97-AF65-F5344CB8AC3E}">
        <p14:creationId xmlns:p14="http://schemas.microsoft.com/office/powerpoint/2010/main" xmlns="" val="2501889452"/>
      </p:ext>
    </p:extLst>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pitchFamily="34" charset="0"/>
        </a:defRPr>
      </a:lvl2pPr>
      <a:lvl3pPr algn="ctr" rtl="1" eaLnBrk="1" fontAlgn="base" hangingPunct="1">
        <a:spcBef>
          <a:spcPct val="0"/>
        </a:spcBef>
        <a:spcAft>
          <a:spcPct val="0"/>
        </a:spcAft>
        <a:defRPr sz="4000">
          <a:solidFill>
            <a:schemeClr val="tx2"/>
          </a:solidFill>
          <a:latin typeface="Arial" pitchFamily="34" charset="0"/>
        </a:defRPr>
      </a:lvl3pPr>
      <a:lvl4pPr algn="ctr" rtl="1" eaLnBrk="1" fontAlgn="base" hangingPunct="1">
        <a:spcBef>
          <a:spcPct val="0"/>
        </a:spcBef>
        <a:spcAft>
          <a:spcPct val="0"/>
        </a:spcAft>
        <a:defRPr sz="4000">
          <a:solidFill>
            <a:schemeClr val="tx2"/>
          </a:solidFill>
          <a:latin typeface="Arial" pitchFamily="34" charset="0"/>
        </a:defRPr>
      </a:lvl4pPr>
      <a:lvl5pPr algn="ctr" rtl="1" eaLnBrk="1" fontAlgn="base" hangingPunct="1">
        <a:spcBef>
          <a:spcPct val="0"/>
        </a:spcBef>
        <a:spcAft>
          <a:spcPct val="0"/>
        </a:spcAft>
        <a:defRPr sz="4000">
          <a:solidFill>
            <a:schemeClr val="tx2"/>
          </a:solidFill>
          <a:latin typeface="Arial" pitchFamily="34" charset="0"/>
        </a:defRPr>
      </a:lvl5pPr>
      <a:lvl6pPr marL="457200" algn="ctr" rtl="1" eaLnBrk="1" fontAlgn="base" hangingPunct="1">
        <a:spcBef>
          <a:spcPct val="0"/>
        </a:spcBef>
        <a:spcAft>
          <a:spcPct val="0"/>
        </a:spcAft>
        <a:defRPr sz="4000">
          <a:solidFill>
            <a:schemeClr val="tx2"/>
          </a:solidFill>
          <a:latin typeface="Arial" pitchFamily="34" charset="0"/>
        </a:defRPr>
      </a:lvl6pPr>
      <a:lvl7pPr marL="914400" algn="ctr" rtl="1" eaLnBrk="1" fontAlgn="base" hangingPunct="1">
        <a:spcBef>
          <a:spcPct val="0"/>
        </a:spcBef>
        <a:spcAft>
          <a:spcPct val="0"/>
        </a:spcAft>
        <a:defRPr sz="4000">
          <a:solidFill>
            <a:schemeClr val="tx2"/>
          </a:solidFill>
          <a:latin typeface="Arial" pitchFamily="34" charset="0"/>
        </a:defRPr>
      </a:lvl7pPr>
      <a:lvl8pPr marL="1371600" algn="ctr" rtl="1" eaLnBrk="1" fontAlgn="base" hangingPunct="1">
        <a:spcBef>
          <a:spcPct val="0"/>
        </a:spcBef>
        <a:spcAft>
          <a:spcPct val="0"/>
        </a:spcAft>
        <a:defRPr sz="4000">
          <a:solidFill>
            <a:schemeClr val="tx2"/>
          </a:solidFill>
          <a:latin typeface="Arial" pitchFamily="34" charset="0"/>
        </a:defRPr>
      </a:lvl8pPr>
      <a:lvl9pPr marL="1828800" algn="ctr" rtl="1" eaLnBrk="1" fontAlgn="base" hangingPunct="1">
        <a:spcBef>
          <a:spcPct val="0"/>
        </a:spcBef>
        <a:spcAft>
          <a:spcPct val="0"/>
        </a:spcAft>
        <a:defRPr sz="40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371600"/>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8195" name="Rectangle 3"/>
          <p:cNvSpPr>
            <a:spLocks noGrp="1" noChangeArrowheads="1"/>
          </p:cNvSpPr>
          <p:nvPr>
            <p:ph type="body" idx="1"/>
          </p:nvPr>
        </p:nvSpPr>
        <p:spPr bwMode="auto">
          <a:xfrm>
            <a:off x="457200" y="2484438"/>
            <a:ext cx="8229600" cy="35353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000000"/>
              </a:solidFill>
            </a:endParaRPr>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000000"/>
              </a:solidFill>
            </a:endParaRPr>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0C9B1D1A-3B47-4CEB-9A1A-4E5643590F4B}" type="slidenum">
              <a:rPr lang="en-US" smtClean="0">
                <a:solidFill>
                  <a:srgbClr val="000000"/>
                </a:solidFill>
              </a:rPr>
              <a:pPr rtl="0"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xmlns="" val="93122103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1" eaLnBrk="1" fontAlgn="base" hangingPunct="1">
        <a:spcBef>
          <a:spcPct val="0"/>
        </a:spcBef>
        <a:spcAft>
          <a:spcPct val="0"/>
        </a:spcAft>
        <a:defRPr sz="4000">
          <a:solidFill>
            <a:schemeClr val="tx2"/>
          </a:solidFill>
          <a:latin typeface="+mj-lt"/>
          <a:ea typeface="+mj-ea"/>
          <a:cs typeface="+mj-cs"/>
        </a:defRPr>
      </a:lvl1pPr>
      <a:lvl2pPr algn="ctr" rtl="1" eaLnBrk="1" fontAlgn="base" hangingPunct="1">
        <a:spcBef>
          <a:spcPct val="0"/>
        </a:spcBef>
        <a:spcAft>
          <a:spcPct val="0"/>
        </a:spcAft>
        <a:defRPr sz="4000">
          <a:solidFill>
            <a:schemeClr val="tx2"/>
          </a:solidFill>
          <a:latin typeface="Arial" charset="0"/>
        </a:defRPr>
      </a:lvl2pPr>
      <a:lvl3pPr algn="ctr" rtl="1" eaLnBrk="1" fontAlgn="base" hangingPunct="1">
        <a:spcBef>
          <a:spcPct val="0"/>
        </a:spcBef>
        <a:spcAft>
          <a:spcPct val="0"/>
        </a:spcAft>
        <a:defRPr sz="4000">
          <a:solidFill>
            <a:schemeClr val="tx2"/>
          </a:solidFill>
          <a:latin typeface="Arial" charset="0"/>
        </a:defRPr>
      </a:lvl3pPr>
      <a:lvl4pPr algn="ctr" rtl="1" eaLnBrk="1" fontAlgn="base" hangingPunct="1">
        <a:spcBef>
          <a:spcPct val="0"/>
        </a:spcBef>
        <a:spcAft>
          <a:spcPct val="0"/>
        </a:spcAft>
        <a:defRPr sz="4000">
          <a:solidFill>
            <a:schemeClr val="tx2"/>
          </a:solidFill>
          <a:latin typeface="Arial" charset="0"/>
        </a:defRPr>
      </a:lvl4pPr>
      <a:lvl5pPr algn="ctr" rtl="1" eaLnBrk="1" fontAlgn="base" hangingPunct="1">
        <a:spcBef>
          <a:spcPct val="0"/>
        </a:spcBef>
        <a:spcAft>
          <a:spcPct val="0"/>
        </a:spcAft>
        <a:defRPr sz="4000">
          <a:solidFill>
            <a:schemeClr val="tx2"/>
          </a:solidFill>
          <a:latin typeface="Arial" charset="0"/>
        </a:defRPr>
      </a:lvl5pPr>
      <a:lvl6pPr marL="457200" algn="ctr" rtl="1" eaLnBrk="1" fontAlgn="base" hangingPunct="1">
        <a:spcBef>
          <a:spcPct val="0"/>
        </a:spcBef>
        <a:spcAft>
          <a:spcPct val="0"/>
        </a:spcAft>
        <a:defRPr sz="4000">
          <a:solidFill>
            <a:schemeClr val="tx2"/>
          </a:solidFill>
          <a:latin typeface="Arial" charset="0"/>
        </a:defRPr>
      </a:lvl6pPr>
      <a:lvl7pPr marL="914400" algn="ctr" rtl="1" eaLnBrk="1" fontAlgn="base" hangingPunct="1">
        <a:spcBef>
          <a:spcPct val="0"/>
        </a:spcBef>
        <a:spcAft>
          <a:spcPct val="0"/>
        </a:spcAft>
        <a:defRPr sz="4000">
          <a:solidFill>
            <a:schemeClr val="tx2"/>
          </a:solidFill>
          <a:latin typeface="Arial" charset="0"/>
        </a:defRPr>
      </a:lvl7pPr>
      <a:lvl8pPr marL="1371600" algn="ctr" rtl="1" eaLnBrk="1" fontAlgn="base" hangingPunct="1">
        <a:spcBef>
          <a:spcPct val="0"/>
        </a:spcBef>
        <a:spcAft>
          <a:spcPct val="0"/>
        </a:spcAft>
        <a:defRPr sz="4000">
          <a:solidFill>
            <a:schemeClr val="tx2"/>
          </a:solidFill>
          <a:latin typeface="Arial" charset="0"/>
        </a:defRPr>
      </a:lvl8pPr>
      <a:lvl9pPr marL="1828800" algn="ctr" rtl="1" eaLnBrk="1" fontAlgn="base" hangingPunct="1">
        <a:spcBef>
          <a:spcPct val="0"/>
        </a:spcBef>
        <a:spcAft>
          <a:spcPct val="0"/>
        </a:spcAft>
        <a:defRPr sz="4000">
          <a:solidFill>
            <a:schemeClr val="tx2"/>
          </a:solidFill>
          <a:latin typeface="Arial"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endParaRPr lang="en-US" smtClean="0"/>
          </a:p>
        </p:txBody>
      </p:sp>
      <p:sp>
        <p:nvSpPr>
          <p:cNvPr id="1027" name="Rectangle 3"/>
          <p:cNvSpPr>
            <a:spLocks noGrp="1" noChangeArrowheads="1"/>
          </p:cNvSpPr>
          <p:nvPr>
            <p:ph type="body" idx="1"/>
          </p:nvPr>
        </p:nvSpPr>
        <p:spPr bwMode="auto">
          <a:xfrm>
            <a:off x="6096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smtClean="0">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smtClean="0">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C23324E8-6944-4FAD-BFC3-AF5B3EB8FB3A}" type="slidenum">
              <a:rPr lang="en-US" smtClean="0">
                <a:solidFill>
                  <a:srgbClr val="FFFFFF"/>
                </a:solidFill>
              </a:rPr>
              <a:pPr rtl="0" fontAlgn="base">
                <a:spcBef>
                  <a:spcPct val="0"/>
                </a:spcBef>
                <a:spcAft>
                  <a:spcPct val="0"/>
                </a:spcAft>
              </a:pPr>
              <a:t>‹#›</a:t>
            </a:fld>
            <a:endParaRPr lang="en-US" smtClean="0">
              <a:solidFill>
                <a:srgbClr val="FFFFFF"/>
              </a:solidFill>
            </a:endParaRPr>
          </a:p>
        </p:txBody>
      </p:sp>
    </p:spTree>
    <p:extLst>
      <p:ext uri="{BB962C8B-B14F-4D97-AF65-F5344CB8AC3E}">
        <p14:creationId xmlns:p14="http://schemas.microsoft.com/office/powerpoint/2010/main" xmlns="" val="243451538"/>
      </p:ext>
    </p:extLst>
  </p:cSld>
  <p:clrMap bg1="dk2" tx1="lt1" bg2="dk1"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1" eaLnBrk="1" fontAlgn="base" hangingPunct="1">
        <a:spcBef>
          <a:spcPct val="0"/>
        </a:spcBef>
        <a:spcAft>
          <a:spcPct val="0"/>
        </a:spcAft>
        <a:defRPr sz="4400">
          <a:solidFill>
            <a:schemeClr val="tx2"/>
          </a:solidFill>
          <a:latin typeface="+mj-lt"/>
          <a:ea typeface="+mj-ea"/>
          <a:cs typeface="+mj-cs"/>
        </a:defRPr>
      </a:lvl1pPr>
      <a:lvl2pPr algn="ctr" rtl="1" eaLnBrk="1" fontAlgn="base" hangingPunct="1">
        <a:spcBef>
          <a:spcPct val="0"/>
        </a:spcBef>
        <a:spcAft>
          <a:spcPct val="0"/>
        </a:spcAft>
        <a:defRPr sz="4400">
          <a:solidFill>
            <a:schemeClr val="tx2"/>
          </a:solidFill>
          <a:latin typeface="Arial" pitchFamily="34" charset="0"/>
        </a:defRPr>
      </a:lvl2pPr>
      <a:lvl3pPr algn="ctr" rtl="1" eaLnBrk="1" fontAlgn="base" hangingPunct="1">
        <a:spcBef>
          <a:spcPct val="0"/>
        </a:spcBef>
        <a:spcAft>
          <a:spcPct val="0"/>
        </a:spcAft>
        <a:defRPr sz="4400">
          <a:solidFill>
            <a:schemeClr val="tx2"/>
          </a:solidFill>
          <a:latin typeface="Arial" pitchFamily="34" charset="0"/>
        </a:defRPr>
      </a:lvl3pPr>
      <a:lvl4pPr algn="ctr" rtl="1" eaLnBrk="1" fontAlgn="base" hangingPunct="1">
        <a:spcBef>
          <a:spcPct val="0"/>
        </a:spcBef>
        <a:spcAft>
          <a:spcPct val="0"/>
        </a:spcAft>
        <a:defRPr sz="4400">
          <a:solidFill>
            <a:schemeClr val="tx2"/>
          </a:solidFill>
          <a:latin typeface="Arial" pitchFamily="34" charset="0"/>
        </a:defRPr>
      </a:lvl4pPr>
      <a:lvl5pPr algn="ctr" rtl="1" eaLnBrk="1" fontAlgn="base" hangingPunct="1">
        <a:spcBef>
          <a:spcPct val="0"/>
        </a:spcBef>
        <a:spcAft>
          <a:spcPct val="0"/>
        </a:spcAft>
        <a:defRPr sz="4400">
          <a:solidFill>
            <a:schemeClr val="tx2"/>
          </a:solidFill>
          <a:latin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gif"/><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7.gif"/><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3.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4.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5.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6.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7.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themeOverride" Target="../theme/themeOverride8.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jpeg"/><Relationship Id="rId1" Type="http://schemas.openxmlformats.org/officeDocument/2006/relationships/slideLayout" Target="../slideLayouts/slideLayout56.xml"/><Relationship Id="rId4" Type="http://schemas.openxmlformats.org/officeDocument/2006/relationships/image" Target="../media/image14.gif"/></Relationships>
</file>

<file path=ppt/slides/_rels/slide20.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hyperlink" Target="mailto:eshoman@ud.edu.sa" TargetMode="External"/><Relationship Id="rId7" Type="http://schemas.openxmlformats.org/officeDocument/2006/relationships/image" Target="../media/image17.gif"/><Relationship Id="rId2" Type="http://schemas.openxmlformats.org/officeDocument/2006/relationships/image" Target="../media/image9.jpeg"/><Relationship Id="rId1" Type="http://schemas.openxmlformats.org/officeDocument/2006/relationships/slideLayout" Target="../slideLayouts/slideLayout29.xml"/><Relationship Id="rId6" Type="http://schemas.openxmlformats.org/officeDocument/2006/relationships/image" Target="../media/image16.gif"/><Relationship Id="rId5" Type="http://schemas.openxmlformats.org/officeDocument/2006/relationships/image" Target="../media/image15.jpeg"/><Relationship Id="rId4" Type="http://schemas.openxmlformats.org/officeDocument/2006/relationships/image" Target="../media/image7.gif"/><Relationship Id="rId9" Type="http://schemas.openxmlformats.org/officeDocument/2006/relationships/image" Target="../media/image19.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orum.sedty.com/imagehosting/22365_1277651963.gif"/>
          <p:cNvPicPr>
            <a:picLocks noChangeAspect="1" noChangeArrowheads="1" noCrop="1"/>
          </p:cNvPicPr>
          <p:nvPr/>
        </p:nvPicPr>
        <p:blipFill>
          <a:blip r:embed="rId2">
            <a:extLst>
              <a:ext uri="{28A0092B-C50C-407E-A947-70E740481C1C}">
                <a14:useLocalDpi xmlns:a14="http://schemas.microsoft.com/office/drawing/2010/main" xmlns="" val="0"/>
              </a:ext>
            </a:extLst>
          </a:blip>
          <a:srcRect/>
          <a:stretch>
            <a:fillRect/>
          </a:stretch>
        </p:blipFill>
        <p:spPr bwMode="auto">
          <a:xfrm>
            <a:off x="2555776" y="2132856"/>
            <a:ext cx="3810000" cy="28860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868303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5"/>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صورة 8" descr="صورة للتطوع"/>
          <p:cNvPicPr>
            <a:picLocks noGrp="1" noChangeAspect="1"/>
          </p:cNvPicPr>
          <p:nvPr isPhoto="1"/>
        </p:nvPicPr>
        <p:blipFill>
          <a:blip r:embed="rId3">
            <a:lum bright="12000"/>
            <a:extLst>
              <a:ext uri="{28A0092B-C50C-407E-A947-70E740481C1C}">
                <a14:useLocalDpi xmlns:a14="http://schemas.microsoft.com/office/drawing/2010/main" xmlns="" val="0"/>
              </a:ext>
            </a:extLst>
          </a:blip>
          <a:stretch>
            <a:fillRect/>
          </a:stretch>
        </p:blipFill>
        <p:spPr>
          <a:xfrm>
            <a:off x="2411760" y="1196752"/>
            <a:ext cx="3960440" cy="4248472"/>
          </a:xfrm>
          <a:prstGeom prst="rect">
            <a:avLst/>
          </a:prstGeom>
          <a:noFill/>
          <a:ln>
            <a:noFill/>
          </a:ln>
        </p:spPr>
      </p:pic>
    </p:spTree>
    <p:extLst>
      <p:ext uri="{BB962C8B-B14F-4D97-AF65-F5344CB8AC3E}">
        <p14:creationId xmlns:p14="http://schemas.microsoft.com/office/powerpoint/2010/main" xmlns="" val="24675810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339752" y="2132856"/>
            <a:ext cx="4089623" cy="864096"/>
          </a:xfrm>
        </p:spPr>
        <p:txBody>
          <a:bodyPr/>
          <a:lstStyle/>
          <a:p>
            <a:pPr>
              <a:defRPr/>
            </a:pPr>
            <a:r>
              <a:rPr lang="ar-SA" b="1" kern="10" dirty="0" smtClean="0">
                <a:ln w="1905"/>
                <a:solidFill>
                  <a:srgbClr val="FF0000"/>
                </a:solidFill>
                <a:effectLst>
                  <a:innerShdw blurRad="69850" dist="43180" dir="5400000">
                    <a:srgbClr val="000000">
                      <a:alpha val="65000"/>
                    </a:srgbClr>
                  </a:innerShdw>
                </a:effectLst>
                <a:cs typeface="PT Bold Dusky"/>
              </a:rPr>
              <a:t>   المحاضرة </a:t>
            </a:r>
            <a:r>
              <a:rPr lang="ar-SA" b="1" kern="10" dirty="0">
                <a:ln w="1905"/>
                <a:solidFill>
                  <a:srgbClr val="FF0000"/>
                </a:solidFill>
                <a:effectLst>
                  <a:innerShdw blurRad="69850" dist="43180" dir="5400000">
                    <a:srgbClr val="000000">
                      <a:alpha val="65000"/>
                    </a:srgbClr>
                  </a:innerShdw>
                </a:effectLst>
                <a:cs typeface="PT Bold Dusky"/>
              </a:rPr>
              <a:t>الأولى</a:t>
            </a:r>
          </a:p>
        </p:txBody>
      </p:sp>
      <p:sp>
        <p:nvSpPr>
          <p:cNvPr id="3" name="عنوان فرعي 2"/>
          <p:cNvSpPr>
            <a:spLocks noGrp="1"/>
          </p:cNvSpPr>
          <p:nvPr>
            <p:ph type="subTitle" idx="1"/>
          </p:nvPr>
        </p:nvSpPr>
        <p:spPr>
          <a:xfrm>
            <a:off x="1691680" y="3177372"/>
            <a:ext cx="4737695" cy="1331747"/>
          </a:xfrm>
        </p:spPr>
        <p:txBody>
          <a:bodyPr/>
          <a:lstStyle/>
          <a:p>
            <a:pPr>
              <a:spcBef>
                <a:spcPct val="0"/>
              </a:spcBef>
              <a:defRPr/>
            </a:pPr>
            <a:r>
              <a:rPr lang="ar-SA" b="1" kern="10" dirty="0">
                <a:ln w="1905"/>
                <a:solidFill>
                  <a:srgbClr val="FFC000"/>
                </a:solidFill>
                <a:effectLst>
                  <a:innerShdw blurRad="69850" dist="43180" dir="5400000">
                    <a:srgbClr val="000000">
                      <a:alpha val="65000"/>
                    </a:srgbClr>
                  </a:innerShdw>
                </a:effectLst>
                <a:cs typeface="PT Bold Dusky"/>
              </a:rPr>
              <a:t>اعداد</a:t>
            </a:r>
          </a:p>
          <a:p>
            <a:pPr>
              <a:spcBef>
                <a:spcPct val="0"/>
              </a:spcBef>
              <a:defRPr/>
            </a:pPr>
            <a:r>
              <a:rPr lang="ar-SA" b="1" kern="10" dirty="0">
                <a:ln w="1905"/>
                <a:solidFill>
                  <a:srgbClr val="00B050"/>
                </a:solidFill>
                <a:effectLst>
                  <a:innerShdw blurRad="69850" dist="43180" dir="5400000">
                    <a:srgbClr val="000000">
                      <a:alpha val="65000"/>
                    </a:srgbClr>
                  </a:innerShdw>
                </a:effectLst>
                <a:cs typeface="PT Bold Dusky"/>
              </a:rPr>
              <a:t>د. مصطفى محمد </a:t>
            </a:r>
            <a:r>
              <a:rPr lang="ar-SA" b="1" kern="10" dirty="0" err="1">
                <a:ln w="1905"/>
                <a:solidFill>
                  <a:srgbClr val="00B050"/>
                </a:solidFill>
                <a:effectLst>
                  <a:innerShdw blurRad="69850" dist="43180" dir="5400000">
                    <a:srgbClr val="000000">
                      <a:alpha val="65000"/>
                    </a:srgbClr>
                  </a:innerShdw>
                </a:effectLst>
                <a:cs typeface="PT Bold Dusky"/>
              </a:rPr>
              <a:t>الفقى</a:t>
            </a:r>
            <a:endParaRPr lang="ar-SA" b="1" kern="10" dirty="0">
              <a:ln w="1905"/>
              <a:solidFill>
                <a:srgbClr val="00B050"/>
              </a:solidFill>
              <a:effectLst>
                <a:innerShdw blurRad="69850" dist="43180" dir="5400000">
                  <a:srgbClr val="000000">
                    <a:alpha val="65000"/>
                  </a:srgbClr>
                </a:innerShdw>
              </a:effectLst>
              <a:cs typeface="PT Bold Dusky"/>
            </a:endParaRPr>
          </a:p>
        </p:txBody>
      </p:sp>
      <p:pic>
        <p:nvPicPr>
          <p:cNvPr id="13" name="صورة 15"/>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1924042"/>
            <a:ext cx="947737" cy="2506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596336" y="1944935"/>
            <a:ext cx="947737" cy="2506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وسيلة شرح مع سهم إلى الأسفل 15"/>
          <p:cNvSpPr/>
          <p:nvPr/>
        </p:nvSpPr>
        <p:spPr>
          <a:xfrm>
            <a:off x="6429375" y="3861048"/>
            <a:ext cx="1489075" cy="1181100"/>
          </a:xfrm>
          <a:prstGeom prst="downArrowCallout">
            <a:avLst/>
          </a:prstGeom>
          <a:ln/>
        </p:spPr>
        <p:style>
          <a:lnRef idx="3">
            <a:schemeClr val="lt1"/>
          </a:lnRef>
          <a:fillRef idx="1">
            <a:schemeClr val="accent5"/>
          </a:fillRef>
          <a:effectRef idx="1">
            <a:schemeClr val="accent5"/>
          </a:effectRef>
          <a:fontRef idx="minor">
            <a:schemeClr val="lt1"/>
          </a:fontRef>
        </p:style>
        <p:txBody>
          <a:bodyPr rtlCol="1" anchor="ctr"/>
          <a:lstStyle/>
          <a:p>
            <a:pPr algn="ctr" fontAlgn="base">
              <a:spcBef>
                <a:spcPct val="0"/>
              </a:spcBef>
              <a:spcAft>
                <a:spcPct val="0"/>
              </a:spcAft>
              <a:defRPr/>
            </a:pPr>
            <a:r>
              <a:rPr lang="ar-SA" sz="2800" b="1" kern="0" dirty="0">
                <a:solidFill>
                  <a:srgbClr val="FF0000"/>
                </a:solidFill>
                <a:cs typeface="Arial"/>
              </a:rPr>
              <a:t>مراجع المحاضرة</a:t>
            </a:r>
          </a:p>
        </p:txBody>
      </p:sp>
      <p:sp>
        <p:nvSpPr>
          <p:cNvPr id="17" name="مستطيل مستدير الزوايا 16"/>
          <p:cNvSpPr/>
          <p:nvPr/>
        </p:nvSpPr>
        <p:spPr>
          <a:xfrm>
            <a:off x="1979712" y="5014359"/>
            <a:ext cx="5194200" cy="1143000"/>
          </a:xfrm>
          <a:prstGeom prst="roundRect">
            <a:avLst/>
          </a:prstGeom>
          <a:ln/>
        </p:spPr>
        <p:style>
          <a:lnRef idx="3">
            <a:schemeClr val="lt1"/>
          </a:lnRef>
          <a:fillRef idx="1">
            <a:schemeClr val="accent2"/>
          </a:fillRef>
          <a:effectRef idx="1">
            <a:schemeClr val="accent2"/>
          </a:effectRef>
          <a:fontRef idx="minor">
            <a:schemeClr val="lt1"/>
          </a:fontRef>
        </p:style>
        <p:txBody>
          <a:bodyPr rtlCol="1" anchor="ctr"/>
          <a:lstStyle/>
          <a:p>
            <a:pPr marL="291465" fontAlgn="base">
              <a:spcBef>
                <a:spcPts val="1200"/>
              </a:spcBef>
              <a:spcAft>
                <a:spcPts val="1000"/>
              </a:spcAft>
              <a:defRPr/>
            </a:pPr>
            <a:r>
              <a:rPr lang="ar-SA" b="1" kern="0" dirty="0" smtClean="0">
                <a:solidFill>
                  <a:srgbClr val="FF0000"/>
                </a:solidFill>
                <a:cs typeface="Arial"/>
              </a:rPr>
              <a:t>- هدى السرحان، نبيلة </a:t>
            </a:r>
            <a:r>
              <a:rPr lang="ar-SA" b="1" kern="0" dirty="0" err="1" smtClean="0">
                <a:solidFill>
                  <a:srgbClr val="FF0000"/>
                </a:solidFill>
                <a:cs typeface="Arial"/>
              </a:rPr>
              <a:t>الجرايدة</a:t>
            </a:r>
            <a:r>
              <a:rPr lang="ar-SA" b="1" kern="0" dirty="0" smtClean="0">
                <a:solidFill>
                  <a:srgbClr val="FF0000"/>
                </a:solidFill>
                <a:cs typeface="Arial"/>
              </a:rPr>
              <a:t>: العمل </a:t>
            </a:r>
            <a:r>
              <a:rPr lang="ar-SA" b="1" kern="0" dirty="0" err="1" smtClean="0">
                <a:solidFill>
                  <a:srgbClr val="FF0000"/>
                </a:solidFill>
                <a:cs typeface="Arial"/>
              </a:rPr>
              <a:t>التطوعى</a:t>
            </a:r>
            <a:r>
              <a:rPr lang="ar-SA" b="1" kern="0" dirty="0" smtClean="0">
                <a:solidFill>
                  <a:srgbClr val="FF0000"/>
                </a:solidFill>
                <a:cs typeface="Arial"/>
              </a:rPr>
              <a:t> بين النظرية والتطبيق، الرياض، مكتبة الرشد 2013م</a:t>
            </a:r>
            <a:endParaRPr lang="ar-EG" kern="0" dirty="0">
              <a:solidFill>
                <a:srgbClr val="FF0000"/>
              </a:solidFill>
              <a:cs typeface="Arial"/>
            </a:endParaRPr>
          </a:p>
        </p:txBody>
      </p:sp>
      <p:pic>
        <p:nvPicPr>
          <p:cNvPr id="18" name="صورة 1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152012" y="1043303"/>
            <a:ext cx="2554725" cy="88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WordArt 9"/>
          <p:cNvSpPr>
            <a:spLocks noChangeArrowheads="1" noChangeShapeType="1" noTextEdit="1"/>
          </p:cNvSpPr>
          <p:nvPr/>
        </p:nvSpPr>
        <p:spPr bwMode="auto">
          <a:xfrm>
            <a:off x="1475656" y="1043303"/>
            <a:ext cx="3240360" cy="1017545"/>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smtClean="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xmlns="" val="218038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051720" y="692697"/>
            <a:ext cx="5400600" cy="1800199"/>
          </a:xfrm>
        </p:spPr>
        <p:txBody>
          <a:bodyPr/>
          <a:lstStyle/>
          <a:p>
            <a:r>
              <a:rPr lang="ar-SA" dirty="0" smtClean="0">
                <a:solidFill>
                  <a:srgbClr val="FFFF00"/>
                </a:solidFill>
                <a:cs typeface="PT Bold Heading" pitchFamily="2" charset="-78"/>
              </a:rPr>
              <a:t>عناصر المحاضرة</a:t>
            </a:r>
            <a:endParaRPr lang="ar-SA" dirty="0">
              <a:solidFill>
                <a:srgbClr val="FFFF00"/>
              </a:solidFill>
              <a:cs typeface="PT Bold Heading" pitchFamily="2" charset="-78"/>
            </a:endParaRPr>
          </a:p>
        </p:txBody>
      </p:sp>
      <p:sp>
        <p:nvSpPr>
          <p:cNvPr id="3" name="عنوان فرعي 2"/>
          <p:cNvSpPr>
            <a:spLocks noGrp="1"/>
          </p:cNvSpPr>
          <p:nvPr>
            <p:ph type="subTitle" idx="1"/>
          </p:nvPr>
        </p:nvSpPr>
        <p:spPr>
          <a:xfrm>
            <a:off x="1371600" y="2780928"/>
            <a:ext cx="5648672" cy="1728192"/>
          </a:xfrm>
        </p:spPr>
        <p:txBody>
          <a:bodyPr/>
          <a:lstStyle/>
          <a:p>
            <a:pPr lvl="0" algn="r">
              <a:spcBef>
                <a:spcPct val="0"/>
              </a:spcBef>
              <a:defRPr/>
            </a:pPr>
            <a:r>
              <a:rPr lang="ar-SA" b="1" dirty="0">
                <a:solidFill>
                  <a:srgbClr val="FF0000"/>
                </a:solidFill>
                <a:latin typeface="Aharoni" pitchFamily="2" charset="-79"/>
                <a:cs typeface="Arial" pitchFamily="34" charset="0"/>
              </a:rPr>
              <a:t>أولاً : عرض الخطة التنفيذية للمقرر</a:t>
            </a:r>
          </a:p>
          <a:p>
            <a:pPr algn="r">
              <a:spcBef>
                <a:spcPct val="0"/>
              </a:spcBef>
              <a:defRPr/>
            </a:pPr>
            <a:r>
              <a:rPr lang="ar-SA" b="1" dirty="0">
                <a:solidFill>
                  <a:srgbClr val="FF0000"/>
                </a:solidFill>
                <a:latin typeface="Aharoni" pitchFamily="2" charset="-79"/>
                <a:cs typeface="Arial" pitchFamily="34" charset="0"/>
              </a:rPr>
              <a:t>ثانيا: مفهوم وأهمية العمل التطوعي</a:t>
            </a:r>
          </a:p>
          <a:p>
            <a:pPr algn="r"/>
            <a:r>
              <a:rPr lang="ar-SA" sz="2800" b="1" dirty="0" smtClean="0">
                <a:solidFill>
                  <a:srgbClr val="FF0000"/>
                </a:solidFill>
                <a:latin typeface="Aharoni" pitchFamily="2" charset="-79"/>
                <a:cs typeface="Arial" pitchFamily="34" charset="0"/>
              </a:rPr>
              <a:t>   </a:t>
            </a:r>
            <a:endParaRPr lang="ar-SA" sz="2800" dirty="0"/>
          </a:p>
        </p:txBody>
      </p:sp>
      <p:pic>
        <p:nvPicPr>
          <p:cNvPr id="13" name="صورة 15"/>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2204864"/>
            <a:ext cx="947737" cy="2506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صورة 15"/>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596336" y="2221110"/>
            <a:ext cx="947737" cy="2506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صورة 1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851920" y="4293096"/>
            <a:ext cx="1524000" cy="14999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xmlns="" val="3784624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292080" y="1268759"/>
            <a:ext cx="2554725" cy="9434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WordArt 9"/>
          <p:cNvSpPr>
            <a:spLocks noChangeArrowheads="1" noChangeShapeType="1" noTextEdit="1"/>
          </p:cNvSpPr>
          <p:nvPr/>
        </p:nvSpPr>
        <p:spPr bwMode="auto">
          <a:xfrm>
            <a:off x="2627784" y="2636912"/>
            <a:ext cx="4176463" cy="1042114"/>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a:ln w="11430"/>
                <a:solidFill>
                  <a:srgbClr val="FFFFFF"/>
                </a:solidFill>
                <a:effectLst>
                  <a:outerShdw blurRad="76200" dist="50800" dir="5400000" algn="tl" rotWithShape="0">
                    <a:srgbClr val="000000">
                      <a:alpha val="65000"/>
                    </a:srgbClr>
                  </a:outerShdw>
                </a:effectLst>
                <a:latin typeface="Arial"/>
                <a:cs typeface="PT Bold Dusky"/>
              </a:rPr>
              <a:t>الخطة التنفيذية </a:t>
            </a:r>
            <a:endParaRPr lang="ar-SA" sz="3600" b="1" kern="10" spc="50" dirty="0" smtClean="0">
              <a:ln w="11430"/>
              <a:solidFill>
                <a:srgbClr val="FFFFFF"/>
              </a:solidFill>
              <a:effectLst>
                <a:outerShdw blurRad="76200" dist="50800" dir="5400000" algn="tl" rotWithShape="0">
                  <a:srgbClr val="000000">
                    <a:alpha val="65000"/>
                  </a:srgbClr>
                </a:outerShdw>
              </a:effectLst>
              <a:latin typeface="Arial"/>
              <a:cs typeface="PT Bold Dusky"/>
            </a:endParaRPr>
          </a:p>
        </p:txBody>
      </p:sp>
      <p:sp>
        <p:nvSpPr>
          <p:cNvPr id="8" name="WordArt 9"/>
          <p:cNvSpPr>
            <a:spLocks noChangeArrowheads="1" noChangeShapeType="1" noTextEdit="1"/>
          </p:cNvSpPr>
          <p:nvPr/>
        </p:nvSpPr>
        <p:spPr bwMode="auto">
          <a:xfrm>
            <a:off x="2892353" y="4211165"/>
            <a:ext cx="3528392" cy="765026"/>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defRPr/>
            </a:pPr>
            <a:r>
              <a:rPr lang="ar-SA" sz="3600" b="1" kern="10" dirty="0" smtClean="0">
                <a:ln w="1905"/>
                <a:solidFill>
                  <a:srgbClr val="FFFFFF"/>
                </a:solidFill>
                <a:effectLst>
                  <a:innerShdw blurRad="69850" dist="43180" dir="5400000">
                    <a:srgbClr val="000000">
                      <a:alpha val="65000"/>
                    </a:srgbClr>
                  </a:innerShdw>
                </a:effectLst>
                <a:cs typeface="PT Bold Dusky"/>
              </a:rPr>
              <a:t>مقرر العمل التطوعي</a:t>
            </a:r>
            <a:endParaRPr lang="ar-SA" sz="3600" b="1" kern="10" dirty="0">
              <a:ln w="1905"/>
              <a:solidFill>
                <a:srgbClr val="FFFFFF"/>
              </a:solidFill>
              <a:effectLst>
                <a:innerShdw blurRad="69850" dist="43180" dir="5400000">
                  <a:srgbClr val="000000">
                    <a:alpha val="65000"/>
                  </a:srgbClr>
                </a:innerShdw>
              </a:effectLst>
              <a:cs typeface="PT Bold Dusky"/>
            </a:endParaRPr>
          </a:p>
        </p:txBody>
      </p:sp>
      <p:sp>
        <p:nvSpPr>
          <p:cNvPr id="9" name="مستطيل 8"/>
          <p:cNvSpPr/>
          <p:nvPr/>
        </p:nvSpPr>
        <p:spPr>
          <a:xfrm>
            <a:off x="3197656" y="5025370"/>
            <a:ext cx="2917786" cy="707886"/>
          </a:xfrm>
          <a:prstGeom prst="rect">
            <a:avLst/>
          </a:prstGeom>
        </p:spPr>
        <p:txBody>
          <a:bodyPr wrap="none">
            <a:spAutoFit/>
          </a:bodyPr>
          <a:lstStyle/>
          <a:p>
            <a:pPr algn="ctr" fontAlgn="base">
              <a:spcBef>
                <a:spcPct val="0"/>
              </a:spcBef>
              <a:spcAft>
                <a:spcPct val="0"/>
              </a:spcAft>
              <a:defRPr/>
            </a:pPr>
            <a:r>
              <a:rPr lang="ar-SA" sz="4000" b="1" kern="0" spc="50" dirty="0">
                <a:ln w="11430"/>
                <a:solidFill>
                  <a:srgbClr val="C00000"/>
                </a:solidFill>
                <a:effectLst>
                  <a:outerShdw blurRad="76200" dist="50800" dir="5400000" algn="tl" rotWithShape="0">
                    <a:srgbClr val="000000">
                      <a:alpha val="65000"/>
                    </a:srgbClr>
                  </a:outerShdw>
                </a:effectLst>
              </a:rPr>
              <a:t>المستوى </a:t>
            </a:r>
            <a:r>
              <a:rPr lang="ar-SA" sz="4000" b="1" kern="0" spc="50" dirty="0" smtClean="0">
                <a:ln w="11430"/>
                <a:solidFill>
                  <a:srgbClr val="C00000"/>
                </a:solidFill>
                <a:effectLst>
                  <a:outerShdw blurRad="76200" dist="50800" dir="5400000" algn="tl" rotWithShape="0">
                    <a:srgbClr val="000000">
                      <a:alpha val="65000"/>
                    </a:srgbClr>
                  </a:outerShdw>
                </a:effectLst>
              </a:rPr>
              <a:t>السابع</a:t>
            </a:r>
            <a:endParaRPr lang="ar-SA" sz="4000" b="1" kern="0" spc="50" dirty="0">
              <a:ln w="11430"/>
              <a:solidFill>
                <a:srgbClr val="C00000"/>
              </a:solidFill>
              <a:effectLst>
                <a:outerShdw blurRad="76200" dist="50800" dir="5400000" algn="tl" rotWithShape="0">
                  <a:srgbClr val="000000">
                    <a:alpha val="65000"/>
                  </a:srgbClr>
                </a:outerShdw>
              </a:effectLst>
            </a:endParaRPr>
          </a:p>
        </p:txBody>
      </p:sp>
      <p:sp>
        <p:nvSpPr>
          <p:cNvPr id="10" name="WordArt 9"/>
          <p:cNvSpPr>
            <a:spLocks noChangeArrowheads="1" noChangeShapeType="1" noTextEdit="1"/>
          </p:cNvSpPr>
          <p:nvPr/>
        </p:nvSpPr>
        <p:spPr bwMode="auto">
          <a:xfrm>
            <a:off x="3217490" y="5733256"/>
            <a:ext cx="2808312" cy="765026"/>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spcBef>
                <a:spcPct val="0"/>
              </a:spcBef>
              <a:spcAft>
                <a:spcPct val="0"/>
              </a:spcAft>
              <a:defRPr/>
            </a:pPr>
            <a:r>
              <a:rPr lang="ar-SA" sz="3600" b="1" kern="10" spc="50" dirty="0">
                <a:ln w="11430"/>
                <a:solidFill>
                  <a:srgbClr val="FF0000"/>
                </a:solidFill>
                <a:effectLst>
                  <a:outerShdw blurRad="76200" dist="50800" dir="5400000" algn="tl" rotWithShape="0">
                    <a:srgbClr val="000000">
                      <a:alpha val="65000"/>
                    </a:srgbClr>
                  </a:outerShdw>
                </a:effectLst>
                <a:cs typeface="PT Bold Dusky"/>
              </a:rPr>
              <a:t>اعداد</a:t>
            </a:r>
          </a:p>
          <a:p>
            <a:pPr algn="ctr" fontAlgn="base">
              <a:spcBef>
                <a:spcPct val="0"/>
              </a:spcBef>
              <a:spcAft>
                <a:spcPct val="0"/>
              </a:spcAft>
              <a:defRPr/>
            </a:pPr>
            <a:r>
              <a:rPr lang="ar-SA" sz="3600" b="1" kern="10" spc="50" dirty="0" smtClean="0">
                <a:ln w="11430"/>
                <a:solidFill>
                  <a:srgbClr val="FF0000"/>
                </a:solidFill>
                <a:effectLst>
                  <a:outerShdw blurRad="76200" dist="50800" dir="5400000" algn="tl" rotWithShape="0">
                    <a:srgbClr val="000000">
                      <a:alpha val="65000"/>
                    </a:srgbClr>
                  </a:outerShdw>
                </a:effectLst>
                <a:cs typeface="PT Bold Dusky"/>
              </a:rPr>
              <a:t>د مصطفى محمد </a:t>
            </a:r>
            <a:r>
              <a:rPr lang="ar-SA" sz="3600" b="1" kern="10" spc="50" dirty="0" err="1" smtClean="0">
                <a:ln w="11430"/>
                <a:solidFill>
                  <a:srgbClr val="FF0000"/>
                </a:solidFill>
                <a:effectLst>
                  <a:outerShdw blurRad="76200" dist="50800" dir="5400000" algn="tl" rotWithShape="0">
                    <a:srgbClr val="000000">
                      <a:alpha val="65000"/>
                    </a:srgbClr>
                  </a:outerShdw>
                </a:effectLst>
                <a:cs typeface="PT Bold Dusky"/>
              </a:rPr>
              <a:t>الفقى</a:t>
            </a:r>
            <a:endParaRPr lang="ar-SA" sz="3600" b="1" kern="10" spc="50" dirty="0">
              <a:ln w="11430"/>
              <a:solidFill>
                <a:srgbClr val="FF0000"/>
              </a:solidFill>
              <a:effectLst>
                <a:outerShdw blurRad="76200" dist="50800" dir="5400000" algn="tl" rotWithShape="0">
                  <a:srgbClr val="000000">
                    <a:alpha val="65000"/>
                  </a:srgbClr>
                </a:outerShdw>
              </a:effectLst>
              <a:cs typeface="PT Bold Dusky"/>
            </a:endParaRPr>
          </a:p>
        </p:txBody>
      </p:sp>
      <p:sp>
        <p:nvSpPr>
          <p:cNvPr id="11" name="WordArt 9"/>
          <p:cNvSpPr>
            <a:spLocks noChangeArrowheads="1" noChangeShapeType="1" noTextEdit="1"/>
          </p:cNvSpPr>
          <p:nvPr/>
        </p:nvSpPr>
        <p:spPr bwMode="auto">
          <a:xfrm>
            <a:off x="1259632" y="1268760"/>
            <a:ext cx="3672408" cy="1089561"/>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4948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ar-SA"/>
            </a:defPPr>
            <a:lvl1pPr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1pPr>
            <a:lvl2pPr marL="4572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2pPr>
            <a:lvl3pPr marL="9144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3pPr>
            <a:lvl4pPr marL="13716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4pPr>
            <a:lvl5pPr marL="1828800" algn="r" rtl="1" fontAlgn="base">
              <a:spcBef>
                <a:spcPct val="0"/>
              </a:spcBef>
              <a:spcAft>
                <a:spcPct val="0"/>
              </a:spcAft>
              <a:defRPr sz="4400" kern="1200">
                <a:solidFill>
                  <a:schemeClr val="tx1"/>
                </a:solidFill>
                <a:latin typeface="Arial" pitchFamily="34" charset="0"/>
                <a:ea typeface="+mn-ea"/>
                <a:cs typeface="Al Moharib Anbopi Ibrahim ." pitchFamily="2" charset="-78"/>
              </a:defRPr>
            </a:lvl5pPr>
            <a:lvl6pPr marL="2286000" algn="r" defTabSz="914400" rtl="1" eaLnBrk="1" latinLnBrk="0" hangingPunct="1">
              <a:defRPr sz="4400" kern="1200">
                <a:solidFill>
                  <a:schemeClr val="tx1"/>
                </a:solidFill>
                <a:latin typeface="Arial" pitchFamily="34" charset="0"/>
                <a:ea typeface="+mn-ea"/>
                <a:cs typeface="Al Moharib Anbopi Ibrahim ." pitchFamily="2" charset="-78"/>
              </a:defRPr>
            </a:lvl6pPr>
            <a:lvl7pPr marL="2743200" algn="r" defTabSz="914400" rtl="1" eaLnBrk="1" latinLnBrk="0" hangingPunct="1">
              <a:defRPr sz="4400" kern="1200">
                <a:solidFill>
                  <a:schemeClr val="tx1"/>
                </a:solidFill>
                <a:latin typeface="Arial" pitchFamily="34" charset="0"/>
                <a:ea typeface="+mn-ea"/>
                <a:cs typeface="Al Moharib Anbopi Ibrahim ." pitchFamily="2" charset="-78"/>
              </a:defRPr>
            </a:lvl7pPr>
            <a:lvl8pPr marL="3200400" algn="r" defTabSz="914400" rtl="1" eaLnBrk="1" latinLnBrk="0" hangingPunct="1">
              <a:defRPr sz="4400" kern="1200">
                <a:solidFill>
                  <a:schemeClr val="tx1"/>
                </a:solidFill>
                <a:latin typeface="Arial" pitchFamily="34" charset="0"/>
                <a:ea typeface="+mn-ea"/>
                <a:cs typeface="Al Moharib Anbopi Ibrahim ." pitchFamily="2" charset="-78"/>
              </a:defRPr>
            </a:lvl8pPr>
            <a:lvl9pPr marL="3657600" algn="r" defTabSz="914400" rtl="1" eaLnBrk="1" latinLnBrk="0" hangingPunct="1">
              <a:defRPr sz="4400" kern="1200">
                <a:solidFill>
                  <a:schemeClr val="tx1"/>
                </a:solidFill>
                <a:latin typeface="Arial" pitchFamily="34" charset="0"/>
                <a:ea typeface="+mn-ea"/>
                <a:cs typeface="Al Moharib Anbopi Ibrahim ." pitchFamily="2" charset="-78"/>
              </a:defRPr>
            </a:lvl9pPr>
          </a:lstStyle>
          <a:p>
            <a:pPr algn="ctr">
              <a:defRPr/>
            </a:pPr>
            <a:r>
              <a:rPr lang="ar-SA" sz="3600" b="1" kern="10" spc="50" dirty="0" smtClean="0">
                <a:ln w="11430"/>
                <a:solidFill>
                  <a:srgbClr val="FF0000"/>
                </a:solidFill>
                <a:effectLst>
                  <a:outerShdw blurRad="76200" dist="50800" dir="5400000" algn="tl" rotWithShape="0">
                    <a:srgbClr val="000000">
                      <a:alpha val="65000"/>
                    </a:srgbClr>
                  </a:outerShdw>
                </a:effectLst>
                <a:latin typeface="Arial"/>
                <a:cs typeface="PT Bold Arch" pitchFamily="2" charset="-78"/>
              </a:rPr>
              <a:t>قسم علم الاجتماع والخدمة الاجتماعية</a:t>
            </a:r>
            <a:endParaRPr lang="ar-SA" sz="5400" b="1" kern="1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cs typeface="PT Bold Arch" pitchFamily="2" charset="-78"/>
            </a:endParaRPr>
          </a:p>
        </p:txBody>
      </p:sp>
    </p:spTree>
    <p:extLst>
      <p:ext uri="{BB962C8B-B14F-4D97-AF65-F5344CB8AC3E}">
        <p14:creationId xmlns:p14="http://schemas.microsoft.com/office/powerpoint/2010/main" xmlns="" val="3427771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80">
                                          <p:stCondLst>
                                            <p:cond delay="0"/>
                                          </p:stCondLst>
                                        </p:cTn>
                                        <p:tgtEl>
                                          <p:spTgt spid="8"/>
                                        </p:tgtEl>
                                      </p:cBhvr>
                                    </p:animEffect>
                                    <p:anim calcmode="lin" valueType="num">
                                      <p:cBhvr>
                                        <p:cTn id="2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6" dur="26">
                                          <p:stCondLst>
                                            <p:cond delay="650"/>
                                          </p:stCondLst>
                                        </p:cTn>
                                        <p:tgtEl>
                                          <p:spTgt spid="8"/>
                                        </p:tgtEl>
                                      </p:cBhvr>
                                      <p:to x="100000" y="60000"/>
                                    </p:animScale>
                                    <p:animScale>
                                      <p:cBhvr>
                                        <p:cTn id="27" dur="166" decel="50000">
                                          <p:stCondLst>
                                            <p:cond delay="676"/>
                                          </p:stCondLst>
                                        </p:cTn>
                                        <p:tgtEl>
                                          <p:spTgt spid="8"/>
                                        </p:tgtEl>
                                      </p:cBhvr>
                                      <p:to x="100000" y="100000"/>
                                    </p:animScale>
                                    <p:animScale>
                                      <p:cBhvr>
                                        <p:cTn id="28" dur="26">
                                          <p:stCondLst>
                                            <p:cond delay="1312"/>
                                          </p:stCondLst>
                                        </p:cTn>
                                        <p:tgtEl>
                                          <p:spTgt spid="8"/>
                                        </p:tgtEl>
                                      </p:cBhvr>
                                      <p:to x="100000" y="80000"/>
                                    </p:animScale>
                                    <p:animScale>
                                      <p:cBhvr>
                                        <p:cTn id="29" dur="166" decel="50000">
                                          <p:stCondLst>
                                            <p:cond delay="1338"/>
                                          </p:stCondLst>
                                        </p:cTn>
                                        <p:tgtEl>
                                          <p:spTgt spid="8"/>
                                        </p:tgtEl>
                                      </p:cBhvr>
                                      <p:to x="100000" y="100000"/>
                                    </p:animScale>
                                    <p:animScale>
                                      <p:cBhvr>
                                        <p:cTn id="30" dur="26">
                                          <p:stCondLst>
                                            <p:cond delay="1642"/>
                                          </p:stCondLst>
                                        </p:cTn>
                                        <p:tgtEl>
                                          <p:spTgt spid="8"/>
                                        </p:tgtEl>
                                      </p:cBhvr>
                                      <p:to x="100000" y="90000"/>
                                    </p:animScale>
                                    <p:animScale>
                                      <p:cBhvr>
                                        <p:cTn id="31" dur="166" decel="50000">
                                          <p:stCondLst>
                                            <p:cond delay="1668"/>
                                          </p:stCondLst>
                                        </p:cTn>
                                        <p:tgtEl>
                                          <p:spTgt spid="8"/>
                                        </p:tgtEl>
                                      </p:cBhvr>
                                      <p:to x="100000" y="100000"/>
                                    </p:animScale>
                                    <p:animScale>
                                      <p:cBhvr>
                                        <p:cTn id="32" dur="26">
                                          <p:stCondLst>
                                            <p:cond delay="1808"/>
                                          </p:stCondLst>
                                        </p:cTn>
                                        <p:tgtEl>
                                          <p:spTgt spid="8"/>
                                        </p:tgtEl>
                                      </p:cBhvr>
                                      <p:to x="100000" y="95000"/>
                                    </p:animScale>
                                    <p:animScale>
                                      <p:cBhvr>
                                        <p:cTn id="33" dur="166" decel="50000">
                                          <p:stCondLst>
                                            <p:cond delay="1834"/>
                                          </p:stCondLst>
                                        </p:cTn>
                                        <p:tgtEl>
                                          <p:spTgt spid="8"/>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1371600" y="1412776"/>
            <a:ext cx="6400800" cy="4226024"/>
          </a:xfrm>
        </p:spPr>
        <p:txBody>
          <a:bodyPr/>
          <a:lstStyle/>
          <a:p>
            <a:endParaRPr lang="ar-SA" sz="8000" dirty="0" smtClean="0">
              <a:solidFill>
                <a:srgbClr val="C00000"/>
              </a:solidFill>
              <a:latin typeface="Britannic Bold" pitchFamily="34" charset="0"/>
              <a:cs typeface="Bold Italic Art" pitchFamily="2" charset="-78"/>
            </a:endParaRPr>
          </a:p>
          <a:p>
            <a:r>
              <a:rPr lang="ar-SA" sz="8000" dirty="0" smtClean="0">
                <a:solidFill>
                  <a:srgbClr val="C00000"/>
                </a:solidFill>
                <a:latin typeface="Britannic Bold" pitchFamily="34" charset="0"/>
                <a:cs typeface="Bold Italic Art" pitchFamily="2" charset="-78"/>
              </a:rPr>
              <a:t>أهداف المقرر</a:t>
            </a:r>
            <a:endParaRPr lang="ar-SA" sz="8000" dirty="0">
              <a:solidFill>
                <a:srgbClr val="C00000"/>
              </a:solidFill>
              <a:latin typeface="Britannic Bold" pitchFamily="34" charset="0"/>
              <a:cs typeface="Bold Italic Art" pitchFamily="2" charset="-78"/>
            </a:endParaRPr>
          </a:p>
        </p:txBody>
      </p:sp>
    </p:spTree>
    <p:extLst>
      <p:ext uri="{BB962C8B-B14F-4D97-AF65-F5344CB8AC3E}">
        <p14:creationId xmlns:p14="http://schemas.microsoft.com/office/powerpoint/2010/main" xmlns="" val="27483863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1524559"/>
            <a:ext cx="6552727" cy="4585871"/>
          </a:xfrm>
          <a:prstGeom prst="rect">
            <a:avLst/>
          </a:prstGeom>
        </p:spPr>
        <p:txBody>
          <a:bodyPr wrap="square">
            <a:spAutoFit/>
          </a:bodyPr>
          <a:lstStyle/>
          <a:p>
            <a:pPr algn="just"/>
            <a:r>
              <a:rPr lang="ar-EG" sz="2800" b="1" dirty="0">
                <a:solidFill>
                  <a:srgbClr val="FF0000"/>
                </a:solidFill>
                <a:latin typeface="Sakkal Majalla" pitchFamily="2" charset="-78"/>
                <a:cs typeface="Sakkal Majalla" pitchFamily="2" charset="-78"/>
              </a:rPr>
              <a:t>يهدف المقرر إلى أن:</a:t>
            </a:r>
          </a:p>
          <a:p>
            <a:r>
              <a:rPr lang="ar-SA" sz="2400" b="1" dirty="0">
                <a:solidFill>
                  <a:srgbClr val="FF0000"/>
                </a:solidFill>
              </a:rPr>
              <a:t>1-</a:t>
            </a:r>
            <a:r>
              <a:rPr lang="ar-SA" sz="2400" b="1" dirty="0">
                <a:solidFill>
                  <a:srgbClr val="FF0000"/>
                </a:solidFill>
                <a:latin typeface="Sakkal Majalla" pitchFamily="2" charset="-78"/>
                <a:cs typeface="Sakkal Majalla" pitchFamily="2" charset="-78"/>
              </a:rPr>
              <a:t> </a:t>
            </a:r>
            <a:r>
              <a:rPr lang="ar-SA" sz="2400" b="1" dirty="0">
                <a:solidFill>
                  <a:srgbClr val="FF0000"/>
                </a:solidFill>
              </a:rPr>
              <a:t>يتعرف الطلاب مفهوم واهمية العمل التطوعي</a:t>
            </a:r>
            <a:endParaRPr lang="en-US" sz="2400" dirty="0">
              <a:solidFill>
                <a:srgbClr val="FF0000"/>
              </a:solidFill>
            </a:endParaRPr>
          </a:p>
          <a:p>
            <a:r>
              <a:rPr lang="ar-SA" sz="2400" b="1" dirty="0">
                <a:solidFill>
                  <a:srgbClr val="FF0000"/>
                </a:solidFill>
              </a:rPr>
              <a:t>2- يكتسب الطلاب أخلاقيات العمل التطوعي .</a:t>
            </a:r>
            <a:endParaRPr lang="en-US" sz="2400" dirty="0">
              <a:solidFill>
                <a:srgbClr val="FF0000"/>
              </a:solidFill>
            </a:endParaRPr>
          </a:p>
          <a:p>
            <a:r>
              <a:rPr lang="ar-SA" sz="2400" b="1" dirty="0">
                <a:solidFill>
                  <a:srgbClr val="FF0000"/>
                </a:solidFill>
              </a:rPr>
              <a:t>3</a:t>
            </a:r>
            <a:r>
              <a:rPr lang="ar-EG" sz="2400" b="1" dirty="0">
                <a:solidFill>
                  <a:srgbClr val="FF0000"/>
                </a:solidFill>
              </a:rPr>
              <a:t>- </a:t>
            </a:r>
            <a:r>
              <a:rPr lang="ar-SA" sz="2400" b="1" dirty="0">
                <a:solidFill>
                  <a:srgbClr val="FF0000"/>
                </a:solidFill>
              </a:rPr>
              <a:t>يفهم الطلاب نظريات العمل التطوعي.</a:t>
            </a:r>
            <a:endParaRPr lang="en-US" sz="2400" dirty="0">
              <a:solidFill>
                <a:srgbClr val="FF0000"/>
              </a:solidFill>
            </a:endParaRPr>
          </a:p>
          <a:p>
            <a:r>
              <a:rPr lang="ar-SA" sz="2400" b="1" dirty="0">
                <a:solidFill>
                  <a:srgbClr val="FF0000"/>
                </a:solidFill>
              </a:rPr>
              <a:t>4- يتعرف الطلاب على منظمات العمل التطوعي</a:t>
            </a:r>
          </a:p>
          <a:p>
            <a:r>
              <a:rPr lang="ar-SA" sz="2400" b="1" dirty="0">
                <a:solidFill>
                  <a:srgbClr val="FF0000"/>
                </a:solidFill>
              </a:rPr>
              <a:t>5-يتعرف الطلاب على أطر العمل الاجتماعي التطوعي</a:t>
            </a:r>
            <a:endParaRPr lang="en-US" sz="2400" dirty="0">
              <a:solidFill>
                <a:srgbClr val="FF0000"/>
              </a:solidFill>
            </a:endParaRPr>
          </a:p>
          <a:p>
            <a:r>
              <a:rPr lang="ar-SA" sz="2400" b="1" dirty="0">
                <a:solidFill>
                  <a:srgbClr val="FF0000"/>
                </a:solidFill>
              </a:rPr>
              <a:t>6- يكتسب الطلاب مهارات العمل التطوعي</a:t>
            </a:r>
            <a:endParaRPr lang="en-US" sz="2400" dirty="0">
              <a:solidFill>
                <a:srgbClr val="FF0000"/>
              </a:solidFill>
            </a:endParaRPr>
          </a:p>
          <a:p>
            <a:r>
              <a:rPr lang="ar-SA" sz="2400" b="1" dirty="0">
                <a:solidFill>
                  <a:srgbClr val="FF0000"/>
                </a:solidFill>
              </a:rPr>
              <a:t>7</a:t>
            </a:r>
            <a:r>
              <a:rPr lang="ar-EG" sz="2400" b="1" dirty="0">
                <a:solidFill>
                  <a:srgbClr val="FF0000"/>
                </a:solidFill>
              </a:rPr>
              <a:t>- </a:t>
            </a:r>
            <a:r>
              <a:rPr lang="ar-SA" sz="2400" b="1" dirty="0">
                <a:solidFill>
                  <a:srgbClr val="FF0000"/>
                </a:solidFill>
              </a:rPr>
              <a:t>يفهم الطلاب برامج العمل التطوعي</a:t>
            </a:r>
            <a:endParaRPr lang="en-US" sz="2400" dirty="0">
              <a:solidFill>
                <a:srgbClr val="FF0000"/>
              </a:solidFill>
            </a:endParaRPr>
          </a:p>
          <a:p>
            <a:r>
              <a:rPr lang="ar-SA" sz="2400" b="1" dirty="0">
                <a:solidFill>
                  <a:srgbClr val="FF0000"/>
                </a:solidFill>
              </a:rPr>
              <a:t>8- يناقش الطلاب معوقات المشاركة في العمل </a:t>
            </a:r>
            <a:r>
              <a:rPr lang="ar-SA" sz="2400" b="1" dirty="0" smtClean="0">
                <a:solidFill>
                  <a:srgbClr val="FF0000"/>
                </a:solidFill>
              </a:rPr>
              <a:t>التطوعي</a:t>
            </a:r>
          </a:p>
          <a:p>
            <a:r>
              <a:rPr lang="ar-SA" sz="2400" b="1" dirty="0" smtClean="0">
                <a:solidFill>
                  <a:srgbClr val="FF0000"/>
                </a:solidFill>
              </a:rPr>
              <a:t>9- يتعرف الطلاب نماذج وتجارب في العمل </a:t>
            </a:r>
            <a:r>
              <a:rPr lang="ar-SA" sz="2400" b="1" dirty="0" err="1" smtClean="0">
                <a:solidFill>
                  <a:srgbClr val="FF0000"/>
                </a:solidFill>
              </a:rPr>
              <a:t>التطوعى</a:t>
            </a:r>
            <a:endParaRPr lang="en-US" sz="2400" dirty="0">
              <a:solidFill>
                <a:srgbClr val="FF0000"/>
              </a:solidFill>
            </a:endParaRPr>
          </a:p>
          <a:p>
            <a:r>
              <a:rPr lang="ar-SA" sz="2400" b="1" dirty="0">
                <a:solidFill>
                  <a:srgbClr val="FF0000"/>
                </a:solidFill>
              </a:rPr>
              <a:t>9- تنمو لدى الطلاب اتجاهات ايجابية نحو العمل التطوعي</a:t>
            </a:r>
            <a:endParaRPr lang="en-US" sz="2400" dirty="0">
              <a:solidFill>
                <a:srgbClr val="FF0000"/>
              </a:solidFill>
            </a:endParaRPr>
          </a:p>
          <a:p>
            <a:r>
              <a:rPr lang="ar-SA" sz="2400" dirty="0">
                <a:solidFill>
                  <a:srgbClr val="FF0000"/>
                </a:solidFill>
              </a:rPr>
              <a:t> </a:t>
            </a:r>
            <a:endParaRPr lang="en-US" sz="2400" dirty="0">
              <a:solidFill>
                <a:srgbClr val="FF0000"/>
              </a:solidFill>
            </a:endParaRPr>
          </a:p>
        </p:txBody>
      </p:sp>
    </p:spTree>
    <p:extLst>
      <p:ext uri="{BB962C8B-B14F-4D97-AF65-F5344CB8AC3E}">
        <p14:creationId xmlns:p14="http://schemas.microsoft.com/office/powerpoint/2010/main" xmlns="" val="10951141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1371600" y="1412776"/>
            <a:ext cx="6400800" cy="4226024"/>
          </a:xfrm>
        </p:spPr>
        <p:txBody>
          <a:bodyPr/>
          <a:lstStyle/>
          <a:p>
            <a:r>
              <a:rPr lang="ar-SA" sz="8000" dirty="0" smtClean="0">
                <a:solidFill>
                  <a:srgbClr val="C00000"/>
                </a:solidFill>
                <a:latin typeface="Britannic Bold" pitchFamily="34" charset="0"/>
                <a:cs typeface="Bold Italic Art" pitchFamily="2" charset="-78"/>
              </a:rPr>
              <a:t>الجدول الزمنى لتنفيذ المقرر</a:t>
            </a:r>
            <a:endParaRPr lang="ar-SA" sz="8000" dirty="0">
              <a:solidFill>
                <a:srgbClr val="C00000"/>
              </a:solidFill>
              <a:latin typeface="Britannic Bold" pitchFamily="34" charset="0"/>
              <a:cs typeface="Bold Italic Art" pitchFamily="2" charset="-78"/>
            </a:endParaRPr>
          </a:p>
        </p:txBody>
      </p:sp>
    </p:spTree>
    <p:extLst>
      <p:ext uri="{BB962C8B-B14F-4D97-AF65-F5344CB8AC3E}">
        <p14:creationId xmlns:p14="http://schemas.microsoft.com/office/powerpoint/2010/main" xmlns="" val="26897528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C9900"/>
        </a:solidFill>
        <a:effectLst/>
      </p:bgPr>
    </p:bg>
    <p:spTree>
      <p:nvGrpSpPr>
        <p:cNvPr id="1" name=""/>
        <p:cNvGrpSpPr/>
        <p:nvPr/>
      </p:nvGrpSpPr>
      <p:grpSpPr>
        <a:xfrm>
          <a:off x="0" y="0"/>
          <a:ext cx="0" cy="0"/>
          <a:chOff x="0" y="0"/>
          <a:chExt cx="0" cy="0"/>
        </a:xfrm>
      </p:grpSpPr>
      <p:graphicFrame>
        <p:nvGraphicFramePr>
          <p:cNvPr id="2" name="Group 83"/>
          <p:cNvGraphicFramePr>
            <a:graphicFrameLocks noGrp="1"/>
          </p:cNvGraphicFramePr>
          <p:nvPr>
            <p:extLst>
              <p:ext uri="{D42A27DB-BD31-4B8C-83A1-F6EECF244321}">
                <p14:modId xmlns:p14="http://schemas.microsoft.com/office/powerpoint/2010/main" xmlns="" val="2607305643"/>
              </p:ext>
            </p:extLst>
          </p:nvPr>
        </p:nvGraphicFramePr>
        <p:xfrm>
          <a:off x="1" y="0"/>
          <a:ext cx="9144000" cy="6741367"/>
        </p:xfrm>
        <a:graphic>
          <a:graphicData uri="http://schemas.openxmlformats.org/drawingml/2006/table">
            <a:tbl>
              <a:tblPr rtl="1">
                <a:tableStyleId>{284E427A-3D55-4303-BF80-6455036E1DE7}</a:tableStyleId>
              </a:tblPr>
              <a:tblGrid>
                <a:gridCol w="1652125"/>
                <a:gridCol w="5262219"/>
                <a:gridCol w="2229656"/>
              </a:tblGrid>
              <a:tr h="87597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000000"/>
                            </a:outerShdw>
                          </a:effectLst>
                        </a:rPr>
                        <a:t>الأسبوع والتاريخ</a:t>
                      </a:r>
                      <a:endParaRPr kumimoji="0" lang="en-US"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endParaRPr>
                    </a:p>
                  </a:txBody>
                  <a:tcPr marT="45716" marB="45716" horzOverflow="overflow">
                    <a:solidFill>
                      <a:srgbClr val="C00000">
                        <a:alpha val="5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000000"/>
                            </a:outerShdw>
                          </a:effectLst>
                        </a:rPr>
                        <a:t>الموضوع</a:t>
                      </a:r>
                      <a:endParaRPr kumimoji="0" lang="en-US"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endParaRPr>
                    </a:p>
                  </a:txBody>
                  <a:tcPr marT="45716" marB="45716" horzOverflow="overflow">
                    <a:solidFill>
                      <a:srgbClr val="C00000">
                        <a:alpha val="5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000000"/>
                            </a:outerShdw>
                          </a:effectLst>
                        </a:rPr>
                        <a:t>اسم الكتاب</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rPr>
                        <a:t>ورقم الصفحة</a:t>
                      </a:r>
                      <a:endParaRPr kumimoji="0" lang="en-US"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endParaRPr>
                    </a:p>
                  </a:txBody>
                  <a:tcPr marT="45716" marB="45716" horzOverflow="overflow">
                    <a:solidFill>
                      <a:srgbClr val="C00000">
                        <a:alpha val="59000"/>
                      </a:srgbClr>
                    </a:solidFill>
                  </a:tcPr>
                </a:tc>
              </a:tr>
              <a:tr h="270417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u="none" strike="noStrike" cap="none" normalizeH="0" baseline="0" dirty="0" smtClean="0">
                          <a:ln>
                            <a:noFill/>
                          </a:ln>
                          <a:solidFill>
                            <a:srgbClr val="FFFF00"/>
                          </a:solidFill>
                          <a:effectLst>
                            <a:outerShdw blurRad="38100" dist="38100" dir="2700000" algn="tl">
                              <a:srgbClr val="FFFFFF"/>
                            </a:outerShdw>
                          </a:effectLst>
                        </a:rPr>
                        <a:t>الأول</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7/4</a:t>
                      </a:r>
                      <a:endParaRPr kumimoji="0" lang="ar-SA" sz="1800" b="0" u="none" strike="noStrike" kern="1200" cap="none" normalizeH="0" baseline="0" dirty="0">
                        <a:ln>
                          <a:noFill/>
                        </a:ln>
                        <a:solidFill>
                          <a:schemeClr val="dk1"/>
                        </a:solidFill>
                        <a:effectLst/>
                        <a:latin typeface="+mn-lt"/>
                        <a:ea typeface="+mn-ea"/>
                        <a:cs typeface="+mn-cs"/>
                      </a:endParaRPr>
                    </a:p>
                  </a:txBody>
                  <a:tcPr marT="45716" marB="45716" horzOverflow="overflow">
                    <a:solidFill>
                      <a:srgbClr val="C00000">
                        <a:alpha val="59000"/>
                      </a:srgb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lang="ar-SA" sz="2000" b="1" kern="1200" dirty="0" smtClean="0">
                          <a:solidFill>
                            <a:srgbClr val="FFFF00"/>
                          </a:solidFill>
                          <a:effectLst/>
                          <a:latin typeface="Sakkal Majalla" pitchFamily="2" charset="-78"/>
                          <a:ea typeface="+mn-ea"/>
                          <a:cs typeface="Sakkal Majalla" pitchFamily="2" charset="-78"/>
                        </a:rPr>
                        <a:t>الموضوع الأول :</a:t>
                      </a:r>
                      <a:r>
                        <a:rPr lang="ar-EG" sz="2000" b="1" kern="1200" dirty="0" smtClean="0">
                          <a:solidFill>
                            <a:srgbClr val="FFFF00"/>
                          </a:solidFill>
                          <a:effectLst/>
                          <a:latin typeface="Sakkal Majalla" pitchFamily="2" charset="-78"/>
                          <a:ea typeface="+mn-ea"/>
                          <a:cs typeface="Sakkal Majalla" pitchFamily="2" charset="-78"/>
                        </a:rPr>
                        <a:t> </a:t>
                      </a:r>
                      <a:r>
                        <a:rPr lang="ar-SA" sz="2000" b="1" dirty="0" smtClean="0">
                          <a:solidFill>
                            <a:srgbClr val="FFFF00"/>
                          </a:solidFill>
                          <a:latin typeface="Sakkal Majalla" pitchFamily="2" charset="-78"/>
                          <a:cs typeface="Sakkal Majalla" pitchFamily="2" charset="-78"/>
                        </a:rPr>
                        <a:t>مفهوم وأهمية و العمل</a:t>
                      </a:r>
                      <a:r>
                        <a:rPr lang="ar-SA" sz="2000" b="1" baseline="0" dirty="0" smtClean="0">
                          <a:solidFill>
                            <a:srgbClr val="FFFF00"/>
                          </a:solidFill>
                          <a:latin typeface="Sakkal Majalla" pitchFamily="2" charset="-78"/>
                          <a:cs typeface="Sakkal Majalla" pitchFamily="2" charset="-78"/>
                        </a:rPr>
                        <a:t> التطوعي</a:t>
                      </a:r>
                      <a:endParaRPr lang="ar-SA" sz="2000" b="1" dirty="0" smtClean="0">
                        <a:solidFill>
                          <a:srgbClr val="FFFF00"/>
                        </a:solidFill>
                        <a:latin typeface="Sakkal Majalla" pitchFamily="2" charset="-78"/>
                        <a:cs typeface="Sakkal Majalla" pitchFamily="2" charset="-78"/>
                      </a:endParaRPr>
                    </a:p>
                    <a:p>
                      <a:pPr>
                        <a:lnSpc>
                          <a:spcPct val="100000"/>
                        </a:lnSpc>
                        <a:buFont typeface="Arial" pitchFamily="34" charset="0"/>
                        <a:buChar char="•"/>
                      </a:pPr>
                      <a:r>
                        <a:rPr lang="ar-SA" sz="2000" b="1" dirty="0" smtClean="0">
                          <a:solidFill>
                            <a:srgbClr val="FFFF00"/>
                          </a:solidFill>
                          <a:latin typeface="Sakkal Majalla" pitchFamily="2" charset="-78"/>
                          <a:cs typeface="Sakkal Majalla" pitchFamily="2" charset="-78"/>
                        </a:rPr>
                        <a:t>مقدمة</a:t>
                      </a:r>
                    </a:p>
                    <a:p>
                      <a:pPr marL="514350" indent="-514350" eaLnBrk="1" hangingPunct="1">
                        <a:buFont typeface="+mj-lt"/>
                        <a:buAutoNum type="arabicPeriod"/>
                      </a:pPr>
                      <a:r>
                        <a:rPr lang="ar-SA" sz="2000" b="1" kern="1200" dirty="0" smtClean="0">
                          <a:solidFill>
                            <a:srgbClr val="FFFF00"/>
                          </a:solidFill>
                          <a:latin typeface="Sakkal Majalla" pitchFamily="2" charset="-78"/>
                          <a:cs typeface="Sakkal Majalla" pitchFamily="2" charset="-78"/>
                        </a:rPr>
                        <a:t>مفهوم العمل التطوعي.</a:t>
                      </a:r>
                    </a:p>
                    <a:p>
                      <a:pPr marL="514350" indent="-514350" eaLnBrk="1" hangingPunct="1">
                        <a:buFont typeface="+mj-lt"/>
                        <a:buAutoNum type="arabicPeriod"/>
                      </a:pPr>
                      <a:r>
                        <a:rPr lang="ar-SA" sz="2000" b="1" kern="1200" dirty="0" smtClean="0">
                          <a:solidFill>
                            <a:srgbClr val="FFFF00"/>
                          </a:solidFill>
                          <a:latin typeface="Sakkal Majalla" pitchFamily="2" charset="-78"/>
                          <a:cs typeface="Sakkal Majalla" pitchFamily="2" charset="-78"/>
                        </a:rPr>
                        <a:t>مفهوم المتطوع</a:t>
                      </a:r>
                    </a:p>
                    <a:p>
                      <a:pPr marL="514350" indent="-514350" eaLnBrk="1" hangingPunct="1">
                        <a:buFont typeface="+mj-lt"/>
                        <a:buAutoNum type="arabicPeriod"/>
                      </a:pPr>
                      <a:r>
                        <a:rPr lang="ar-SA" sz="2000" b="1" kern="1200" dirty="0" smtClean="0">
                          <a:solidFill>
                            <a:srgbClr val="FFFF00"/>
                          </a:solidFill>
                          <a:latin typeface="Sakkal Majalla" pitchFamily="2" charset="-78"/>
                          <a:cs typeface="Sakkal Majalla" pitchFamily="2" charset="-78"/>
                        </a:rPr>
                        <a:t>خصائص العمل التطوعي.</a:t>
                      </a:r>
                    </a:p>
                    <a:p>
                      <a:pPr marL="514350" indent="-514350" eaLnBrk="1" hangingPunct="1">
                        <a:buFont typeface="+mj-lt"/>
                        <a:buAutoNum type="arabicPeriod"/>
                      </a:pPr>
                      <a:r>
                        <a:rPr lang="ar-SA" sz="2000" b="1" kern="1200" dirty="0" smtClean="0">
                          <a:solidFill>
                            <a:srgbClr val="FFFF00"/>
                          </a:solidFill>
                          <a:latin typeface="Sakkal Majalla" pitchFamily="2" charset="-78"/>
                          <a:cs typeface="Sakkal Majalla" pitchFamily="2" charset="-78"/>
                        </a:rPr>
                        <a:t>أهمية العمل التطوعي</a:t>
                      </a:r>
                      <a:endParaRPr lang="ar-SA" sz="2000" b="1" kern="1200" dirty="0">
                        <a:solidFill>
                          <a:srgbClr val="FFFF00"/>
                        </a:solidFill>
                        <a:latin typeface="Sakkal Majalla" pitchFamily="2" charset="-78"/>
                        <a:ea typeface="+mn-ea"/>
                        <a:cs typeface="Sakkal Majalla" pitchFamily="2" charset="-78"/>
                      </a:endParaRPr>
                    </a:p>
                  </a:txBody>
                  <a:tcPr marT="45716" marB="45716" horzOverflow="overflow">
                    <a:solidFill>
                      <a:srgbClr val="C00000">
                        <a:alpha val="5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FFFFFF"/>
                            </a:outerShdw>
                          </a:effectLst>
                        </a:rPr>
                        <a:t>هدى السرحان ونبيلة </a:t>
                      </a:r>
                      <a:r>
                        <a:rPr kumimoji="0" lang="ar-SA" sz="2000" u="none" strike="noStrike" cap="none" normalizeH="0" baseline="0" dirty="0" err="1" smtClean="0">
                          <a:ln>
                            <a:noFill/>
                          </a:ln>
                          <a:solidFill>
                            <a:srgbClr val="FFFF00"/>
                          </a:solidFill>
                          <a:effectLst>
                            <a:outerShdw blurRad="38100" dist="38100" dir="2700000" algn="tl">
                              <a:srgbClr val="FFFFFF"/>
                            </a:outerShdw>
                          </a:effectLst>
                        </a:rPr>
                        <a:t>الجرايدة</a:t>
                      </a:r>
                      <a:endParaRPr kumimoji="0" lang="ar-SA" sz="2000" u="none" strike="noStrike" cap="none" normalizeH="0" baseline="0" dirty="0" smtClean="0">
                        <a:ln>
                          <a:noFill/>
                        </a:ln>
                        <a:solidFill>
                          <a:srgbClr val="FFFF00"/>
                        </a:solidFill>
                        <a:effectLst>
                          <a:outerShdw blurRad="38100" dist="38100" dir="2700000" algn="tl">
                            <a:srgbClr val="FFFFFF"/>
                          </a:outerShdw>
                        </a:effectLst>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FFFFFF"/>
                            </a:outerShdw>
                          </a:effectLst>
                        </a:rPr>
                        <a:t>ص14</a:t>
                      </a:r>
                    </a:p>
                  </a:txBody>
                  <a:tcPr marT="45716" marB="45716" horzOverflow="overflow">
                    <a:solidFill>
                      <a:srgbClr val="C00000">
                        <a:alpha val="59000"/>
                      </a:srgbClr>
                    </a:solidFill>
                  </a:tcPr>
                </a:tc>
              </a:tr>
              <a:tr h="316122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u="none" strike="noStrike" cap="none" normalizeH="0" baseline="0" dirty="0" smtClean="0">
                          <a:ln>
                            <a:noFill/>
                          </a:ln>
                          <a:solidFill>
                            <a:srgbClr val="FFFF00"/>
                          </a:solidFill>
                          <a:effectLst>
                            <a:outerShdw blurRad="38100" dist="38100" dir="2700000" algn="tl">
                              <a:srgbClr val="FFFFFF"/>
                            </a:outerShdw>
                          </a:effectLst>
                        </a:rPr>
                        <a:t>الثاني </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FFFFFF"/>
                            </a:outerShdw>
                          </a:effectLst>
                        </a:rPr>
                        <a:t>14/4</a:t>
                      </a:r>
                      <a:endParaRPr kumimoji="0" lang="en-US" sz="2000" b="1" i="0" u="none" strike="noStrike" cap="none" normalizeH="0" baseline="0" dirty="0" smtClean="0">
                        <a:ln>
                          <a:noFill/>
                        </a:ln>
                        <a:solidFill>
                          <a:srgbClr val="FFFF00"/>
                        </a:solidFill>
                        <a:effectLst>
                          <a:outerShdw blurRad="38100" dist="38100" dir="2700000" algn="tl">
                            <a:srgbClr val="FFFFFF"/>
                          </a:outerShdw>
                        </a:effectLst>
                        <a:latin typeface="Arial" pitchFamily="34" charset="0"/>
                        <a:cs typeface="Arial" pitchFamily="34" charset="0"/>
                      </a:endParaRPr>
                    </a:p>
                  </a:txBody>
                  <a:tcPr marT="45716" marB="45716" horzOverflow="overflow">
                    <a:solidFill>
                      <a:srgbClr val="C00000">
                        <a:alpha val="59000"/>
                      </a:srgb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 typeface="+mj-lt"/>
                        <a:buNone/>
                        <a:tabLst/>
                        <a:defRPr/>
                      </a:pPr>
                      <a:r>
                        <a:rPr lang="ar-SA" sz="2000" b="1" kern="1200" dirty="0" smtClean="0">
                          <a:solidFill>
                            <a:srgbClr val="FFFF00"/>
                          </a:solidFill>
                          <a:latin typeface="Sakkal Majalla" pitchFamily="2" charset="-78"/>
                          <a:ea typeface="+mn-ea"/>
                          <a:cs typeface="Sakkal Majalla" pitchFamily="2" charset="-78"/>
                        </a:rPr>
                        <a:t>الموضوع الثاني: أهداف العمل التطوعي ومكانته في الاسلام</a:t>
                      </a:r>
                      <a:endParaRPr lang="en-US" sz="2000" b="1" kern="1200" dirty="0" smtClean="0">
                        <a:solidFill>
                          <a:srgbClr val="FFFF00"/>
                        </a:solidFill>
                        <a:latin typeface="Sakkal Majalla" pitchFamily="2" charset="-78"/>
                        <a:ea typeface="+mn-ea"/>
                        <a:cs typeface="Sakkal Majalla" pitchFamily="2" charset="-78"/>
                      </a:endParaRPr>
                    </a:p>
                    <a:p>
                      <a:pPr marL="514350" indent="-514350">
                        <a:buFont typeface="+mj-lt"/>
                        <a:buAutoNum type="arabicPeriod"/>
                      </a:pPr>
                      <a:r>
                        <a:rPr lang="ar-SA" sz="2000" b="1" dirty="0" smtClean="0">
                          <a:solidFill>
                            <a:srgbClr val="FFFF00"/>
                          </a:solidFill>
                          <a:latin typeface="Sakkal Majalla" pitchFamily="2" charset="-78"/>
                          <a:cs typeface="Sakkal Majalla" pitchFamily="2" charset="-78"/>
                        </a:rPr>
                        <a:t>أولويات العمل التطوعي.</a:t>
                      </a:r>
                    </a:p>
                    <a:p>
                      <a:pPr marL="514350" indent="-514350">
                        <a:buFont typeface="+mj-lt"/>
                        <a:buAutoNum type="arabicPeriod"/>
                      </a:pPr>
                      <a:r>
                        <a:rPr lang="ar-SA" sz="2000" b="1" dirty="0" smtClean="0">
                          <a:solidFill>
                            <a:srgbClr val="FFFF00"/>
                          </a:solidFill>
                          <a:latin typeface="Sakkal Majalla" pitchFamily="2" charset="-78"/>
                          <a:cs typeface="Sakkal Majalla" pitchFamily="2" charset="-78"/>
                        </a:rPr>
                        <a:t>دور التطوع للمنظمات الأهلية وللأفراد المتطوعين</a:t>
                      </a:r>
                    </a:p>
                    <a:p>
                      <a:pPr marL="514350" indent="-514350">
                        <a:buFont typeface="+mj-lt"/>
                        <a:buAutoNum type="arabicPeriod"/>
                      </a:pPr>
                      <a:r>
                        <a:rPr lang="ar-SA" sz="2000" b="1" dirty="0" smtClean="0">
                          <a:solidFill>
                            <a:srgbClr val="FFFF00"/>
                          </a:solidFill>
                          <a:latin typeface="Sakkal Majalla" pitchFamily="2" charset="-78"/>
                          <a:cs typeface="Sakkal Majalla" pitchFamily="2" charset="-78"/>
                        </a:rPr>
                        <a:t>أهداف العمل التطوعي</a:t>
                      </a:r>
                    </a:p>
                    <a:p>
                      <a:pPr marL="514350" indent="-514350">
                        <a:buFont typeface="+mj-lt"/>
                        <a:buAutoNum type="arabicPeriod"/>
                      </a:pPr>
                      <a:r>
                        <a:rPr lang="ar-SA" sz="2000" b="1" dirty="0" smtClean="0">
                          <a:solidFill>
                            <a:srgbClr val="FFFF00"/>
                          </a:solidFill>
                          <a:latin typeface="Sakkal Majalla" pitchFamily="2" charset="-78"/>
                          <a:cs typeface="Sakkal Majalla" pitchFamily="2" charset="-78"/>
                        </a:rPr>
                        <a:t>شروط العمل التطوعي.</a:t>
                      </a:r>
                    </a:p>
                    <a:p>
                      <a:pPr marL="514350" indent="-514350">
                        <a:buFont typeface="+mj-lt"/>
                        <a:buAutoNum type="arabicPeriod"/>
                      </a:pPr>
                      <a:r>
                        <a:rPr lang="ar-SA" sz="2000" b="1" dirty="0" smtClean="0">
                          <a:solidFill>
                            <a:srgbClr val="FFFF00"/>
                          </a:solidFill>
                          <a:latin typeface="Sakkal Majalla" pitchFamily="2" charset="-78"/>
                          <a:cs typeface="Sakkal Majalla" pitchFamily="2" charset="-78"/>
                        </a:rPr>
                        <a:t>مكانة العمل التطوعي في الاسلام.</a:t>
                      </a:r>
                      <a:endParaRPr lang="ar-SA" sz="2000" b="1" dirty="0">
                        <a:solidFill>
                          <a:srgbClr val="FFFF00"/>
                        </a:solidFill>
                        <a:latin typeface="Sakkal Majalla" pitchFamily="2" charset="-78"/>
                        <a:cs typeface="Sakkal Majalla" pitchFamily="2" charset="-78"/>
                      </a:endParaRPr>
                    </a:p>
                  </a:txBody>
                  <a:tcPr marT="45716" marB="45716" horzOverflow="overflow">
                    <a:solidFill>
                      <a:srgbClr val="C00000">
                        <a:alpha val="5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FFFFFF"/>
                            </a:outerShdw>
                          </a:effectLst>
                        </a:rPr>
                        <a:t>هدى السرحان ونبيلة </a:t>
                      </a:r>
                      <a:r>
                        <a:rPr kumimoji="0" lang="ar-SA" sz="2000" u="none" strike="noStrike" cap="none" normalizeH="0" baseline="0" dirty="0" err="1" smtClean="0">
                          <a:ln>
                            <a:noFill/>
                          </a:ln>
                          <a:solidFill>
                            <a:srgbClr val="FFFF00"/>
                          </a:solidFill>
                          <a:effectLst>
                            <a:outerShdw blurRad="38100" dist="38100" dir="2700000" algn="tl">
                              <a:srgbClr val="FFFFFF"/>
                            </a:outerShdw>
                          </a:effectLst>
                        </a:rPr>
                        <a:t>الجرايدة</a:t>
                      </a:r>
                      <a:endParaRPr kumimoji="0" lang="ar-SA" sz="2000" u="none" strike="noStrike" cap="none" normalizeH="0" baseline="0" dirty="0" smtClean="0">
                        <a:ln>
                          <a:noFill/>
                        </a:ln>
                        <a:solidFill>
                          <a:srgbClr val="FFFF00"/>
                        </a:solidFill>
                        <a:effectLst>
                          <a:outerShdw blurRad="38100" dist="38100" dir="2700000" algn="tl">
                            <a:srgbClr val="FFFFFF"/>
                          </a:outerShdw>
                        </a:effectLst>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FFFFFF"/>
                            </a:outerShdw>
                          </a:effectLst>
                        </a:rPr>
                        <a:t>ص22</a:t>
                      </a:r>
                    </a:p>
                  </a:txBody>
                  <a:tcPr marT="45716" marB="45716" horzOverflow="overflow">
                    <a:solidFill>
                      <a:srgbClr val="C00000">
                        <a:alpha val="59000"/>
                      </a:srgbClr>
                    </a:solidFill>
                  </a:tcPr>
                </a:tc>
              </a:tr>
            </a:tbl>
          </a:graphicData>
        </a:graphic>
      </p:graphicFrame>
    </p:spTree>
    <p:extLst>
      <p:ext uri="{BB962C8B-B14F-4D97-AF65-F5344CB8AC3E}">
        <p14:creationId xmlns:p14="http://schemas.microsoft.com/office/powerpoint/2010/main" xmlns="" val="1325111485"/>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9900"/>
        </a:solidFill>
        <a:effectLst/>
      </p:bgPr>
    </p:bg>
    <p:spTree>
      <p:nvGrpSpPr>
        <p:cNvPr id="1" name=""/>
        <p:cNvGrpSpPr/>
        <p:nvPr/>
      </p:nvGrpSpPr>
      <p:grpSpPr>
        <a:xfrm>
          <a:off x="0" y="0"/>
          <a:ext cx="0" cy="0"/>
          <a:chOff x="0" y="0"/>
          <a:chExt cx="0" cy="0"/>
        </a:xfrm>
      </p:grpSpPr>
      <p:graphicFrame>
        <p:nvGraphicFramePr>
          <p:cNvPr id="2" name="Group 83"/>
          <p:cNvGraphicFramePr>
            <a:graphicFrameLocks noGrp="1"/>
          </p:cNvGraphicFramePr>
          <p:nvPr>
            <p:extLst>
              <p:ext uri="{D42A27DB-BD31-4B8C-83A1-F6EECF244321}">
                <p14:modId xmlns:p14="http://schemas.microsoft.com/office/powerpoint/2010/main" xmlns="" val="2218571699"/>
              </p:ext>
            </p:extLst>
          </p:nvPr>
        </p:nvGraphicFramePr>
        <p:xfrm>
          <a:off x="0" y="404663"/>
          <a:ext cx="8964613" cy="6336704"/>
        </p:xfrm>
        <a:graphic>
          <a:graphicData uri="http://schemas.openxmlformats.org/drawingml/2006/table">
            <a:tbl>
              <a:tblPr rtl="1">
                <a:tableStyleId>{284E427A-3D55-4303-BF80-6455036E1DE7}</a:tableStyleId>
              </a:tblPr>
              <a:tblGrid>
                <a:gridCol w="1619714"/>
                <a:gridCol w="5158985"/>
                <a:gridCol w="2185914"/>
              </a:tblGrid>
              <a:tr h="823389">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الأسبوع والتاريخ</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3" marB="45703" horzOverflow="overflow">
                    <a:solidFill>
                      <a:srgbClr val="C00000">
                        <a:alpha val="5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3" marB="45703" horzOverflow="overflow">
                    <a:solidFill>
                      <a:srgbClr val="C00000">
                        <a:alpha val="5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000000"/>
                            </a:outerShdw>
                          </a:effectLst>
                        </a:rPr>
                        <a:t>اسم الكتاب</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rPr>
                        <a:t>ورقم الصفحة</a:t>
                      </a:r>
                      <a:endParaRPr kumimoji="0" lang="en-US"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endParaRPr>
                    </a:p>
                  </a:txBody>
                  <a:tcPr marT="45703" marB="45703" horzOverflow="overflow">
                    <a:solidFill>
                      <a:srgbClr val="C00000">
                        <a:alpha val="59000"/>
                      </a:srgbClr>
                    </a:solidFill>
                  </a:tcPr>
                </a:tc>
              </a:tr>
              <a:tr h="254185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الثالث</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21/4</a:t>
                      </a:r>
                    </a:p>
                  </a:txBody>
                  <a:tcPr marT="45703" marB="45703" horzOverflow="overflow">
                    <a:solidFill>
                      <a:srgbClr val="C00000">
                        <a:alpha val="5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 الثالث: أخلاقيات العمل التطوعي ومجالاته</a:t>
                      </a: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 أخلاقيات العمل التطوعي.</a:t>
                      </a: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2- مجالات العمل التطوعي</a:t>
                      </a: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3- دوافع العمل التطوعي</a:t>
                      </a:r>
                    </a:p>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3" marB="45703" horzOverflow="overflow">
                    <a:solidFill>
                      <a:srgbClr val="C00000">
                        <a:alpha val="5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هدى السرحان ونبيلة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الجرايدة</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ص41</a:t>
                      </a:r>
                    </a:p>
                  </a:txBody>
                  <a:tcPr marT="45713" marB="45713" horzOverflow="overflow">
                    <a:solidFill>
                      <a:srgbClr val="C00000">
                        <a:alpha val="59000"/>
                      </a:srgbClr>
                    </a:solidFill>
                  </a:tcPr>
                </a:tc>
              </a:tr>
              <a:tr h="297146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الرابع</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28/4</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3" marB="45703" horzOverflow="overflow">
                    <a:solidFill>
                      <a:srgbClr val="C00000">
                        <a:alpha val="59000"/>
                      </a:srgb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noProof="0" dirty="0" smtClean="0">
                          <a:ln>
                            <a:noFill/>
                          </a:ln>
                          <a:solidFill>
                            <a:srgbClr val="FFFF00"/>
                          </a:solidFill>
                          <a:effectLst>
                            <a:outerShdw blurRad="38100" dist="38100" dir="2700000" algn="tl">
                              <a:srgbClr val="FFFFFF"/>
                            </a:outerShdw>
                          </a:effectLst>
                          <a:latin typeface="+mn-lt"/>
                          <a:ea typeface="+mn-ea"/>
                          <a:cs typeface="+mn-cs"/>
                        </a:rPr>
                        <a:t>الموضوع الرابع</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مقومات العمل التطوعي ومعوقاته ومقترحات تفعيله</a:t>
                      </a: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 مقومات العمل التطوعي</a:t>
                      </a: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2- معوقات العمل التطوعي</a:t>
                      </a: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3-  عوامل نجاح الجهود التطوعية</a:t>
                      </a: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5- مقترحات زيادة وتفعيل المشاركة في العمل التطوعي</a:t>
                      </a:r>
                    </a:p>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ar-SA" sz="2000" u="none" strike="noStrike" kern="1200" cap="none" normalizeH="0" baseline="0" noProof="0" dirty="0" smtClean="0">
                        <a:ln>
                          <a:noFill/>
                        </a:ln>
                        <a:solidFill>
                          <a:srgbClr val="FFFF00"/>
                        </a:solidFill>
                        <a:effectLst>
                          <a:outerShdw blurRad="38100" dist="38100" dir="2700000" algn="tl">
                            <a:srgbClr val="FFFFFF"/>
                          </a:outerShdw>
                        </a:effectLst>
                        <a:latin typeface="+mn-lt"/>
                        <a:ea typeface="+mn-ea"/>
                        <a:cs typeface="+mn-cs"/>
                      </a:endParaRPr>
                    </a:p>
                  </a:txBody>
                  <a:tcPr marT="45703" marB="45703" horzOverflow="overflow">
                    <a:solidFill>
                      <a:srgbClr val="C00000">
                        <a:alpha val="5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هدى السرحان ونبيلة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الجرايدة</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الفصل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الثانى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noProof="0" dirty="0" smtClean="0">
                          <a:ln>
                            <a:noFill/>
                          </a:ln>
                          <a:solidFill>
                            <a:srgbClr val="FFFF00"/>
                          </a:solidFill>
                          <a:effectLst>
                            <a:outerShdw blurRad="38100" dist="38100" dir="2700000" algn="tl">
                              <a:srgbClr val="FFFFFF"/>
                            </a:outerShdw>
                          </a:effectLst>
                          <a:latin typeface="+mn-lt"/>
                          <a:ea typeface="+mn-ea"/>
                          <a:cs typeface="+mn-cs"/>
                        </a:rPr>
                        <a:t>ص66</a:t>
                      </a:r>
                    </a:p>
                  </a:txBody>
                  <a:tcPr marT="45713" marB="45713" horzOverflow="overflow">
                    <a:solidFill>
                      <a:srgbClr val="C00000">
                        <a:alpha val="59000"/>
                      </a:srgbClr>
                    </a:solidFill>
                  </a:tcPr>
                </a:tc>
              </a:tr>
            </a:tbl>
          </a:graphicData>
        </a:graphic>
      </p:graphicFrame>
    </p:spTree>
    <p:extLst>
      <p:ext uri="{BB962C8B-B14F-4D97-AF65-F5344CB8AC3E}">
        <p14:creationId xmlns:p14="http://schemas.microsoft.com/office/powerpoint/2010/main" xmlns="" val="4150174884"/>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graphicFrame>
        <p:nvGraphicFramePr>
          <p:cNvPr id="2" name="Group 83"/>
          <p:cNvGraphicFramePr>
            <a:graphicFrameLocks noGrp="1"/>
          </p:cNvGraphicFramePr>
          <p:nvPr>
            <p:extLst>
              <p:ext uri="{D42A27DB-BD31-4B8C-83A1-F6EECF244321}">
                <p14:modId xmlns:p14="http://schemas.microsoft.com/office/powerpoint/2010/main" xmlns="" val="1675043040"/>
              </p:ext>
            </p:extLst>
          </p:nvPr>
        </p:nvGraphicFramePr>
        <p:xfrm>
          <a:off x="17258" y="-243408"/>
          <a:ext cx="8947230" cy="6666622"/>
        </p:xfrm>
        <a:graphic>
          <a:graphicData uri="http://schemas.openxmlformats.org/drawingml/2006/table">
            <a:tbl>
              <a:tblPr rtl="1">
                <a:tableStyleId>{284E427A-3D55-4303-BF80-6455036E1DE7}</a:tableStyleId>
              </a:tblPr>
              <a:tblGrid>
                <a:gridCol w="1625699"/>
                <a:gridCol w="4554153"/>
                <a:gridCol w="2767378"/>
              </a:tblGrid>
              <a:tr h="71085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الأسبوع والتاريخ</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3" marB="45703" horzOverflow="overflow">
                    <a:solidFill>
                      <a:srgbClr val="C00000">
                        <a:alpha val="4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3" marB="45703" horzOverflow="overflow">
                    <a:solidFill>
                      <a:srgbClr val="C00000">
                        <a:alpha val="4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000000"/>
                            </a:outerShdw>
                          </a:effectLst>
                        </a:rPr>
                        <a:t>اسم الكتاب</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rPr>
                        <a:t>ورقم الصفحة</a:t>
                      </a:r>
                      <a:endParaRPr kumimoji="0" lang="en-US"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endParaRPr>
                    </a:p>
                  </a:txBody>
                  <a:tcPr marT="45703" marB="45703" horzOverflow="overflow">
                    <a:solidFill>
                      <a:srgbClr val="C00000">
                        <a:alpha val="49000"/>
                      </a:srgbClr>
                    </a:solidFill>
                  </a:tcPr>
                </a:tc>
              </a:tr>
              <a:tr h="264632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الخامس</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5/5</a:t>
                      </a:r>
                    </a:p>
                  </a:txBody>
                  <a:tcPr marT="45703" marB="45703" horzOverflow="overflow">
                    <a:solidFill>
                      <a:srgbClr val="C00000">
                        <a:alpha val="4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 الخامس:</a:t>
                      </a:r>
                      <a:r>
                        <a:rPr kumimoji="0" lang="ar-EG"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المتطوعون ( الحقوق والواجبات)</a:t>
                      </a:r>
                    </a:p>
                    <a:p>
                      <a:pPr algn="just"/>
                      <a:r>
                        <a:rPr lang="ar-SA" sz="2400" b="1" dirty="0" smtClean="0">
                          <a:solidFill>
                            <a:srgbClr val="FFFF00"/>
                          </a:solidFill>
                        </a:rPr>
                        <a:t>1- دور التعليم في تحقيق أهداف العمل التطوعي    ونجاحها</a:t>
                      </a:r>
                    </a:p>
                    <a:p>
                      <a:pPr algn="just"/>
                      <a:r>
                        <a:rPr lang="ar-SA" sz="2400" b="1" dirty="0" smtClean="0">
                          <a:solidFill>
                            <a:srgbClr val="FFFF00"/>
                          </a:solidFill>
                        </a:rPr>
                        <a:t>2- حقوق وواجبات المتطوعين</a:t>
                      </a:r>
                      <a:endParaRPr lang="en-US" sz="2400" b="1" dirty="0" smtClean="0">
                        <a:solidFill>
                          <a:srgbClr val="FFFF00"/>
                        </a:solidFill>
                      </a:endParaRPr>
                    </a:p>
                    <a:p>
                      <a:pPr algn="just"/>
                      <a:r>
                        <a:rPr lang="ar-SA" sz="2400" b="1" dirty="0" smtClean="0">
                          <a:solidFill>
                            <a:srgbClr val="FFFF00"/>
                          </a:solidFill>
                        </a:rPr>
                        <a:t>3-</a:t>
                      </a:r>
                      <a:r>
                        <a:rPr lang="ar-SA" sz="2400" b="1" dirty="0" smtClean="0">
                          <a:solidFill>
                            <a:srgbClr val="FFFF00"/>
                          </a:solidFill>
                          <a:latin typeface="Sakkal Majalla" pitchFamily="2" charset="-78"/>
                          <a:ea typeface="Calibri"/>
                          <a:cs typeface="Sakkal Majalla" pitchFamily="2" charset="-78"/>
                        </a:rPr>
                        <a:t> </a:t>
                      </a:r>
                      <a:r>
                        <a:rPr lang="ar-SA" sz="2400" b="1" dirty="0" smtClean="0">
                          <a:solidFill>
                            <a:srgbClr val="FFFF00"/>
                          </a:solidFill>
                        </a:rPr>
                        <a:t>اختيار المتطوعين</a:t>
                      </a:r>
                    </a:p>
                  </a:txBody>
                  <a:tcPr marT="45703" marB="45703" horzOverflow="overflow">
                    <a:solidFill>
                      <a:srgbClr val="C00000">
                        <a:alpha val="4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هدى السرحان ونبيلة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الجرايدة</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ص89</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13" marB="45713" horzOverflow="overflow">
                    <a:solidFill>
                      <a:srgbClr val="C00000">
                        <a:alpha val="49000"/>
                      </a:srgbClr>
                    </a:solidFill>
                  </a:tcPr>
                </a:tc>
              </a:tr>
              <a:tr h="325833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السادس</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12/5</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3" marB="45703" horzOverflow="overflow">
                    <a:solidFill>
                      <a:srgbClr val="C00000">
                        <a:alpha val="49000"/>
                      </a:srgb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 السادس:( استقطاب المتطوعين ونظريات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1أولاً: استقطاب المتطوعين</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ثانياً: نظريات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نظرية التبادل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الاجتماعى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2- نظرية الدور</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3- النظرية البنائية</a:t>
                      </a:r>
                    </a:p>
                  </a:txBody>
                  <a:tcPr marT="45703" marB="45703" horzOverflow="overflow">
                    <a:solidFill>
                      <a:srgbClr val="C00000">
                        <a:alpha val="49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هدى السرحان ونبيلة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الجرايدة</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ص106</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13" marB="45713" horzOverflow="overflow">
                    <a:solidFill>
                      <a:srgbClr val="C00000">
                        <a:alpha val="49000"/>
                      </a:srgbClr>
                    </a:solidFill>
                  </a:tcPr>
                </a:tc>
              </a:tr>
            </a:tbl>
          </a:graphicData>
        </a:graphic>
      </p:graphicFrame>
    </p:spTree>
    <p:extLst>
      <p:ext uri="{BB962C8B-B14F-4D97-AF65-F5344CB8AC3E}">
        <p14:creationId xmlns:p14="http://schemas.microsoft.com/office/powerpoint/2010/main" xmlns="" val="907479027"/>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graphicFrame>
        <p:nvGraphicFramePr>
          <p:cNvPr id="2" name="Group 83"/>
          <p:cNvGraphicFramePr>
            <a:graphicFrameLocks noGrp="1"/>
          </p:cNvGraphicFramePr>
          <p:nvPr>
            <p:extLst>
              <p:ext uri="{D42A27DB-BD31-4B8C-83A1-F6EECF244321}">
                <p14:modId xmlns:p14="http://schemas.microsoft.com/office/powerpoint/2010/main" xmlns="" val="4055262558"/>
              </p:ext>
            </p:extLst>
          </p:nvPr>
        </p:nvGraphicFramePr>
        <p:xfrm>
          <a:off x="107504" y="44623"/>
          <a:ext cx="9036496" cy="6217794"/>
        </p:xfrm>
        <a:graphic>
          <a:graphicData uri="http://schemas.openxmlformats.org/drawingml/2006/table">
            <a:tbl>
              <a:tblPr rtl="1">
                <a:tableStyleId>{284E427A-3D55-4303-BF80-6455036E1DE7}</a:tableStyleId>
              </a:tblPr>
              <a:tblGrid>
                <a:gridCol w="1725772"/>
                <a:gridCol w="4650272"/>
                <a:gridCol w="2660452"/>
              </a:tblGrid>
              <a:tr h="29668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الأسبوع والتاريخ</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699" marB="45699"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699" marB="45699"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000000"/>
                            </a:outerShdw>
                          </a:effectLst>
                        </a:rPr>
                        <a:t>اسم الكتاب</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rPr>
                        <a:t>ورقم الصفحة</a:t>
                      </a:r>
                      <a:endParaRPr kumimoji="0" lang="en-US"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endParaRPr>
                    </a:p>
                  </a:txBody>
                  <a:tcPr marT="45699" marB="45699" horzOverflow="overflow">
                    <a:solidFill>
                      <a:srgbClr val="C00000">
                        <a:alpha val="55000"/>
                      </a:srgbClr>
                    </a:solidFill>
                  </a:tcPr>
                </a:tc>
              </a:tr>
              <a:tr h="183605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السابع</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19/5</a:t>
                      </a:r>
                    </a:p>
                  </a:txBody>
                  <a:tcPr marT="45699" marB="45699"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 السابع:: تابع نظريات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4- النظرية الوظيفية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5- نظرية السلم </a:t>
                      </a:r>
                      <a:r>
                        <a:rPr kumimoji="0" lang="ar-SA" sz="18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الامتدادى</a:t>
                      </a:r>
                      <a:endParaRPr kumimoji="0" lang="ar-SA" sz="18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6- نظرية التحفيز</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7- نظرية </a:t>
                      </a:r>
                      <a:r>
                        <a:rPr kumimoji="0" lang="ar-SA" sz="18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الأنساق</a:t>
                      </a:r>
                      <a:r>
                        <a:rPr kumimoji="0" lang="ar-SA" sz="18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العامة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8- نظرية ثقافة الفقر</a:t>
                      </a:r>
                    </a:p>
                  </a:txBody>
                  <a:tcPr marT="45699" marB="45699"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هدى السرحان ونبيلة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الجرايدة</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129</a:t>
                      </a:r>
                    </a:p>
                  </a:txBody>
                  <a:tcPr marT="45713" marB="45713" horzOverflow="overflow">
                    <a:solidFill>
                      <a:srgbClr val="C00000">
                        <a:alpha val="55000"/>
                      </a:srgbClr>
                    </a:solidFill>
                  </a:tcPr>
                </a:tc>
              </a:tr>
              <a:tr h="2551629">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الثامن</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26/5</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699" marB="45699" horzOverflow="overflow">
                    <a:solidFill>
                      <a:srgbClr val="C00000">
                        <a:alpha val="55000"/>
                      </a:srgb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 الثامن : منظمات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r>
                        <a:rPr lang="ar-SA" sz="1800" b="1" dirty="0" smtClean="0">
                          <a:solidFill>
                            <a:srgbClr val="FFFF00"/>
                          </a:solidFill>
                        </a:rPr>
                        <a:t>1-مفهوم منظمات العمل </a:t>
                      </a:r>
                      <a:r>
                        <a:rPr lang="ar-SA" sz="1800" b="1" dirty="0" err="1" smtClean="0">
                          <a:solidFill>
                            <a:srgbClr val="FFFF00"/>
                          </a:solidFill>
                        </a:rPr>
                        <a:t>التطوعى</a:t>
                      </a:r>
                      <a:r>
                        <a:rPr lang="ar-SA" sz="1800" b="1" dirty="0" smtClean="0">
                          <a:solidFill>
                            <a:srgbClr val="FFFF00"/>
                          </a:solidFill>
                        </a:rPr>
                        <a:t> منظمات العمل التطوعي </a:t>
                      </a:r>
                    </a:p>
                    <a:p>
                      <a:r>
                        <a:rPr lang="ar-SA" sz="1800" b="1" dirty="0" smtClean="0">
                          <a:solidFill>
                            <a:srgbClr val="FFFF00"/>
                          </a:solidFill>
                        </a:rPr>
                        <a:t>2-الخصائص العامة للمنظمات التطوعية</a:t>
                      </a:r>
                    </a:p>
                    <a:p>
                      <a:r>
                        <a:rPr lang="ar-SA" sz="1800" b="1" dirty="0" smtClean="0">
                          <a:solidFill>
                            <a:srgbClr val="FFFF00"/>
                          </a:solidFill>
                        </a:rPr>
                        <a:t>3-مجالات نشاط المنظمات التطوعية </a:t>
                      </a:r>
                    </a:p>
                    <a:p>
                      <a:r>
                        <a:rPr lang="ar-SA" sz="1800" b="1" dirty="0" smtClean="0">
                          <a:solidFill>
                            <a:srgbClr val="FFFF00"/>
                          </a:solidFill>
                        </a:rPr>
                        <a:t>4-تمويل المنظمات التطوعية</a:t>
                      </a:r>
                    </a:p>
                    <a:p>
                      <a:r>
                        <a:rPr lang="ar-SA" sz="1800" b="1" dirty="0" smtClean="0">
                          <a:solidFill>
                            <a:srgbClr val="FFFF00"/>
                          </a:solidFill>
                        </a:rPr>
                        <a:t>5-المنظمات الاهلية </a:t>
                      </a:r>
                    </a:p>
                    <a:p>
                      <a:r>
                        <a:rPr lang="ar-SA" sz="1800" b="1" dirty="0" smtClean="0">
                          <a:solidFill>
                            <a:srgbClr val="FFFF00"/>
                          </a:solidFill>
                        </a:rPr>
                        <a:t>6-المنظمات الاهلية في الوطن </a:t>
                      </a:r>
                      <a:r>
                        <a:rPr lang="ar-SA" sz="1800" b="1" dirty="0" err="1" smtClean="0">
                          <a:solidFill>
                            <a:srgbClr val="FFFF00"/>
                          </a:solidFill>
                        </a:rPr>
                        <a:t>العربى</a:t>
                      </a:r>
                      <a:r>
                        <a:rPr lang="ar-SA" sz="1800" b="1" dirty="0" smtClean="0">
                          <a:solidFill>
                            <a:srgbClr val="FFFF00"/>
                          </a:solidFill>
                        </a:rPr>
                        <a:t> </a:t>
                      </a:r>
                    </a:p>
                    <a:p>
                      <a:r>
                        <a:rPr lang="ar-SA" sz="1800" b="1" dirty="0" smtClean="0">
                          <a:solidFill>
                            <a:srgbClr val="FFFF00"/>
                          </a:solidFill>
                        </a:rPr>
                        <a:t>7-علاقة المنظمات غير الحكومية العربية بالمنظمات غير الحكومية الدولية</a:t>
                      </a:r>
                    </a:p>
                    <a:p>
                      <a:r>
                        <a:rPr lang="ar-SA" sz="1800" b="1" dirty="0" smtClean="0">
                          <a:solidFill>
                            <a:srgbClr val="FFFF00"/>
                          </a:solidFill>
                        </a:rPr>
                        <a:t>8-تصنيف المنظمات غير الحكومية</a:t>
                      </a:r>
                    </a:p>
                    <a:p>
                      <a:r>
                        <a:rPr lang="ar-SA" sz="1800" b="1" dirty="0" smtClean="0">
                          <a:solidFill>
                            <a:srgbClr val="FFFF00"/>
                          </a:solidFill>
                        </a:rPr>
                        <a:t>9-اهمية القطاع الخيرى </a:t>
                      </a:r>
                      <a:r>
                        <a:rPr lang="ar-SA" sz="1800" b="1" dirty="0" err="1" smtClean="0">
                          <a:solidFill>
                            <a:srgbClr val="FFFF00"/>
                          </a:solidFill>
                        </a:rPr>
                        <a:t>والتطوعى</a:t>
                      </a:r>
                      <a:r>
                        <a:rPr lang="ar-SA" sz="1800" b="1" dirty="0" smtClean="0">
                          <a:solidFill>
                            <a:srgbClr val="FFFF00"/>
                          </a:solidFill>
                        </a:rPr>
                        <a:t> في الاقتصاد</a:t>
                      </a:r>
                    </a:p>
                    <a:p>
                      <a:r>
                        <a:rPr lang="ar-SA" sz="1800" b="1" dirty="0" smtClean="0">
                          <a:solidFill>
                            <a:srgbClr val="FFFF00"/>
                          </a:solidFill>
                        </a:rPr>
                        <a:t>10-تطور انشطه المنظمات غير الحكومية وانتشارها </a:t>
                      </a:r>
                      <a:endParaRPr lang="ar-SA" sz="1800" b="1" dirty="0">
                        <a:solidFill>
                          <a:srgbClr val="FFFF00"/>
                        </a:solidFill>
                      </a:endParaRPr>
                    </a:p>
                  </a:txBody>
                  <a:tcPr marT="45699" marB="45699"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هدى السرحان ونبيلة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الجرايدة</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ص144</a:t>
                      </a:r>
                    </a:p>
                  </a:txBody>
                  <a:tcPr marT="45713" marB="45713" horzOverflow="overflow">
                    <a:solidFill>
                      <a:srgbClr val="C00000">
                        <a:alpha val="55000"/>
                      </a:srgbClr>
                    </a:solidFill>
                  </a:tcPr>
                </a:tc>
              </a:tr>
            </a:tbl>
          </a:graphicData>
        </a:graphic>
      </p:graphicFrame>
    </p:spTree>
    <p:extLst>
      <p:ext uri="{BB962C8B-B14F-4D97-AF65-F5344CB8AC3E}">
        <p14:creationId xmlns:p14="http://schemas.microsoft.com/office/powerpoint/2010/main" xmlns="" val="3116244659"/>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graphicFrame>
        <p:nvGraphicFramePr>
          <p:cNvPr id="2" name="Group 83"/>
          <p:cNvGraphicFramePr>
            <a:graphicFrameLocks noGrp="1"/>
          </p:cNvGraphicFramePr>
          <p:nvPr>
            <p:extLst>
              <p:ext uri="{D42A27DB-BD31-4B8C-83A1-F6EECF244321}">
                <p14:modId xmlns:p14="http://schemas.microsoft.com/office/powerpoint/2010/main" xmlns="" val="1139944293"/>
              </p:ext>
            </p:extLst>
          </p:nvPr>
        </p:nvGraphicFramePr>
        <p:xfrm>
          <a:off x="107504" y="129590"/>
          <a:ext cx="8857109" cy="6728409"/>
        </p:xfrm>
        <a:graphic>
          <a:graphicData uri="http://schemas.openxmlformats.org/drawingml/2006/table">
            <a:tbl>
              <a:tblPr rtl="1">
                <a:tableStyleId>{284E427A-3D55-4303-BF80-6455036E1DE7}</a:tableStyleId>
              </a:tblPr>
              <a:tblGrid>
                <a:gridCol w="1577217"/>
                <a:gridCol w="4418338"/>
                <a:gridCol w="2861554"/>
              </a:tblGrid>
              <a:tr h="1018639">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الأسبوع والتاريخ</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4" marB="45704"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4" marB="45704"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000000"/>
                            </a:outerShdw>
                          </a:effectLst>
                        </a:rPr>
                        <a:t>اسم الكتاب</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rPr>
                        <a:t>ورقم الصفحة</a:t>
                      </a:r>
                      <a:endParaRPr kumimoji="0" lang="en-US"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endParaRPr>
                    </a:p>
                  </a:txBody>
                  <a:tcPr marT="45704" marB="45704" horzOverflow="overflow">
                    <a:solidFill>
                      <a:srgbClr val="C00000">
                        <a:alpha val="55000"/>
                      </a:srgbClr>
                    </a:solidFill>
                  </a:tcPr>
                </a:tc>
              </a:tr>
              <a:tr h="338453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التاسع</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4/6</a:t>
                      </a:r>
                    </a:p>
                  </a:txBody>
                  <a:tcPr marT="45704" marB="45704" horzOverflow="overflow">
                    <a:solidFill>
                      <a:srgbClr val="C00000">
                        <a:alpha val="55000"/>
                      </a:srgb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 التاسع : محددات العمل التطوعي وأساليبه ودور الاخصائي الاجتماعي</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أولا : محددات العمل التطوعي</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ثانيا : أساليب العمل التطوعي</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ثالثا : دور الاخصائي الاجتماعي في الحركة التطوعية</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699" marB="45699"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خارجية</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13" marB="45713" horzOverflow="overflow">
                    <a:solidFill>
                      <a:srgbClr val="C00000">
                        <a:alpha val="55000"/>
                      </a:srgbClr>
                    </a:solidFill>
                  </a:tcPr>
                </a:tc>
              </a:tr>
              <a:tr h="232523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العاشر</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11/6</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4" marB="45704" horzOverflow="overflow">
                    <a:solidFill>
                      <a:srgbClr val="C00000">
                        <a:alpha val="55000"/>
                      </a:srgb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 العاشر: مهارات الاخصائيين الاجتماعيين العاملين بالمنظمات التطوعية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أولا : مفهوم وأهمية وأنواع المهارات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ثانيا : مهارة الاتصال</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ثالثا مهارة العمل الفريق</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4" marB="45704"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خارجية</a:t>
                      </a:r>
                    </a:p>
                  </a:txBody>
                  <a:tcPr marT="45713" marB="45713" horzOverflow="overflow">
                    <a:solidFill>
                      <a:srgbClr val="C00000">
                        <a:alpha val="55000"/>
                      </a:srgbClr>
                    </a:solidFill>
                  </a:tcPr>
                </a:tc>
              </a:tr>
            </a:tbl>
          </a:graphicData>
        </a:graphic>
      </p:graphicFrame>
    </p:spTree>
    <p:extLst>
      <p:ext uri="{BB962C8B-B14F-4D97-AF65-F5344CB8AC3E}">
        <p14:creationId xmlns:p14="http://schemas.microsoft.com/office/powerpoint/2010/main" xmlns="" val="1762189589"/>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graphicFrame>
        <p:nvGraphicFramePr>
          <p:cNvPr id="2" name="Group 83"/>
          <p:cNvGraphicFramePr>
            <a:graphicFrameLocks noGrp="1"/>
          </p:cNvGraphicFramePr>
          <p:nvPr>
            <p:extLst>
              <p:ext uri="{D42A27DB-BD31-4B8C-83A1-F6EECF244321}">
                <p14:modId xmlns:p14="http://schemas.microsoft.com/office/powerpoint/2010/main" xmlns="" val="1102567154"/>
              </p:ext>
            </p:extLst>
          </p:nvPr>
        </p:nvGraphicFramePr>
        <p:xfrm>
          <a:off x="107504" y="44625"/>
          <a:ext cx="9036497" cy="6948975"/>
        </p:xfrm>
        <a:graphic>
          <a:graphicData uri="http://schemas.openxmlformats.org/drawingml/2006/table">
            <a:tbl>
              <a:tblPr rtl="1">
                <a:tableStyleId>{284E427A-3D55-4303-BF80-6455036E1DE7}</a:tableStyleId>
              </a:tblPr>
              <a:tblGrid>
                <a:gridCol w="1603100"/>
                <a:gridCol w="4704487"/>
                <a:gridCol w="2728910"/>
              </a:tblGrid>
              <a:tr h="79208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الأسبوع والتاريخ</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0" marB="45700"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0" marB="45700"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000000"/>
                            </a:outerShdw>
                          </a:effectLst>
                        </a:rPr>
                        <a:t>اسم الكتاب</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rPr>
                        <a:t>ورقم الصفحة</a:t>
                      </a:r>
                      <a:endParaRPr kumimoji="0" lang="en-US"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endParaRPr>
                    </a:p>
                  </a:txBody>
                  <a:tcPr marT="45700" marB="45700" horzOverflow="overflow">
                    <a:solidFill>
                      <a:srgbClr val="C00000">
                        <a:alpha val="55000"/>
                      </a:srgbClr>
                    </a:solidFill>
                  </a:tcPr>
                </a:tc>
              </a:tr>
              <a:tr h="280831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الحادي عشر</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18/6</a:t>
                      </a:r>
                    </a:p>
                  </a:txBody>
                  <a:tcPr marT="45700" marB="45700" horzOverflow="overflow">
                    <a:solidFill>
                      <a:srgbClr val="C00000">
                        <a:alpha val="55000"/>
                      </a:srgb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الحادى</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عشر: برنامج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لتطوعى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 برنامج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2- أهداف برنامج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3-اختصاصات برنامج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ومهامه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4- مجالات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5- تقييم برامج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6- تصور مقترح لتصميم برنامج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تطوعى</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8- مقترحات لتطوير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4" marB="45704"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هدى السرحان ونبيلة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الجرايدة</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الفصل السادس</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ص168</a:t>
                      </a:r>
                    </a:p>
                  </a:txBody>
                  <a:tcPr marT="45713" marB="45713" horzOverflow="overflow">
                    <a:solidFill>
                      <a:srgbClr val="C00000">
                        <a:alpha val="55000"/>
                      </a:srgbClr>
                    </a:solidFill>
                  </a:tcPr>
                </a:tc>
              </a:tr>
              <a:tr h="254794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الثاني عشر</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25/6</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0" marB="45700" horzOverflow="overflow">
                    <a:solidFill>
                      <a:srgbClr val="C00000">
                        <a:alpha val="55000"/>
                      </a:srgb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 الثاني عشر: العمل التطوعي بالمملكة العربية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 نشأة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في المملكة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2-مجالات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بالمملكة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3-المعوقات التي تواجه منظمات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بالمملكة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4- مناهج وأساليب تفعيل منظمات العمل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التطوعى</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EG"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700" marB="45700"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هدى السرحان ونبيلة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الجرايدة</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الفصل السابع</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184</a:t>
                      </a:r>
                      <a:endParaRPr kumimoji="0" lang="en-US" sz="2000" u="none" strike="noStrike" kern="1200" cap="none" normalizeH="0" baseline="0" dirty="0">
                        <a:ln>
                          <a:noFill/>
                        </a:ln>
                        <a:solidFill>
                          <a:srgbClr val="FFFF00"/>
                        </a:solidFill>
                        <a:effectLst>
                          <a:outerShdw blurRad="38100" dist="38100" dir="2700000" algn="tl">
                            <a:srgbClr val="FFFFFF"/>
                          </a:outerShdw>
                        </a:effectLst>
                        <a:latin typeface="+mn-lt"/>
                        <a:ea typeface="+mn-ea"/>
                        <a:cs typeface="+mn-cs"/>
                      </a:endParaRPr>
                    </a:p>
                  </a:txBody>
                  <a:tcPr marL="68580" marR="68580" marT="0" marB="0" anchor="ctr">
                    <a:solidFill>
                      <a:srgbClr val="C00000">
                        <a:alpha val="55000"/>
                      </a:srgbClr>
                    </a:solidFill>
                  </a:tcPr>
                </a:tc>
              </a:tr>
            </a:tbl>
          </a:graphicData>
        </a:graphic>
      </p:graphicFrame>
    </p:spTree>
    <p:extLst>
      <p:ext uri="{BB962C8B-B14F-4D97-AF65-F5344CB8AC3E}">
        <p14:creationId xmlns:p14="http://schemas.microsoft.com/office/powerpoint/2010/main" xmlns="" val="2685521105"/>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graphicFrame>
        <p:nvGraphicFramePr>
          <p:cNvPr id="2" name="Group 83"/>
          <p:cNvGraphicFramePr>
            <a:graphicFrameLocks noGrp="1"/>
          </p:cNvGraphicFramePr>
          <p:nvPr>
            <p:extLst>
              <p:ext uri="{D42A27DB-BD31-4B8C-83A1-F6EECF244321}">
                <p14:modId xmlns:p14="http://schemas.microsoft.com/office/powerpoint/2010/main" xmlns="" val="1669606947"/>
              </p:ext>
            </p:extLst>
          </p:nvPr>
        </p:nvGraphicFramePr>
        <p:xfrm>
          <a:off x="107504" y="0"/>
          <a:ext cx="9036497" cy="6660503"/>
        </p:xfrm>
        <a:graphic>
          <a:graphicData uri="http://schemas.openxmlformats.org/drawingml/2006/table">
            <a:tbl>
              <a:tblPr rtl="1">
                <a:tableStyleId>{284E427A-3D55-4303-BF80-6455036E1DE7}</a:tableStyleId>
              </a:tblPr>
              <a:tblGrid>
                <a:gridCol w="1599767"/>
                <a:gridCol w="4986923"/>
                <a:gridCol w="2449807"/>
              </a:tblGrid>
              <a:tr h="69269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الأسبوع والتاريخ</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685" marB="45685"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685" marB="45685"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cap="none" normalizeH="0" baseline="0" dirty="0" smtClean="0">
                          <a:ln>
                            <a:noFill/>
                          </a:ln>
                          <a:solidFill>
                            <a:srgbClr val="FFFF00"/>
                          </a:solidFill>
                          <a:effectLst>
                            <a:outerShdw blurRad="38100" dist="38100" dir="2700000" algn="tl">
                              <a:srgbClr val="000000"/>
                            </a:outerShdw>
                          </a:effectLst>
                        </a:rPr>
                        <a:t>اسم الكتاب</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rPr>
                        <a:t>ورقم الصفحة</a:t>
                      </a:r>
                      <a:endParaRPr kumimoji="0" lang="en-US" sz="2000" b="1" i="0" u="none" strike="noStrike" cap="none" normalizeH="0" baseline="0" dirty="0" smtClean="0">
                        <a:ln>
                          <a:noFill/>
                        </a:ln>
                        <a:solidFill>
                          <a:srgbClr val="FFFF00"/>
                        </a:solidFill>
                        <a:effectLst>
                          <a:outerShdw blurRad="38100" dist="38100" dir="2700000" algn="tl">
                            <a:srgbClr val="000000"/>
                          </a:outerShdw>
                        </a:effectLst>
                        <a:latin typeface="Arial" pitchFamily="34" charset="0"/>
                        <a:cs typeface="Arial" pitchFamily="34" charset="0"/>
                      </a:endParaRPr>
                    </a:p>
                  </a:txBody>
                  <a:tcPr marT="45685" marB="45685" horzOverflow="overflow">
                    <a:solidFill>
                      <a:srgbClr val="C00000">
                        <a:alpha val="55000"/>
                      </a:srgbClr>
                    </a:solidFill>
                  </a:tcPr>
                </a:tc>
              </a:tr>
              <a:tr h="270615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الثالث عشر</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3/7</a:t>
                      </a:r>
                    </a:p>
                  </a:txBody>
                  <a:tcPr marT="45685" marB="45685" horzOverflow="overflow">
                    <a:solidFill>
                      <a:srgbClr val="C00000">
                        <a:alpha val="55000"/>
                      </a:srgb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الموضوع الثالث عشر:</a:t>
                      </a:r>
                      <a:r>
                        <a:rPr kumimoji="0" lang="ar-EG"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 </a:t>
                      </a: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تابع العمل التطوعي بالمملكة العربية السعودية</a:t>
                      </a:r>
                    </a:p>
                    <a:p>
                      <a:pPr marL="0" marR="0" lvl="0" indent="0" algn="r" defTabSz="914400" rtl="1" eaLnBrk="1" fontAlgn="base" latinLnBrk="0" hangingPunct="1">
                        <a:lnSpc>
                          <a:spcPct val="100000"/>
                        </a:lnSpc>
                        <a:spcBef>
                          <a:spcPct val="20000"/>
                        </a:spcBef>
                        <a:spcAft>
                          <a:spcPct val="0"/>
                        </a:spcAft>
                        <a:buClrTx/>
                        <a:buSzTx/>
                        <a:buFontTx/>
                        <a:buNone/>
                        <a:tabLst/>
                        <a:defRPr/>
                      </a:pPr>
                      <a:r>
                        <a:rPr lang="ar-SA" sz="2000" b="1" dirty="0" smtClean="0">
                          <a:solidFill>
                            <a:srgbClr val="FFFF00"/>
                          </a:solidFill>
                        </a:rPr>
                        <a:t>4-تابع مناهج وأساليب تفعيل منظمات العمل التطوعي</a:t>
                      </a:r>
                    </a:p>
                    <a:p>
                      <a:pPr algn="r"/>
                      <a:r>
                        <a:rPr lang="ar-SA" sz="2000" b="1" dirty="0" smtClean="0">
                          <a:solidFill>
                            <a:srgbClr val="FFFF00"/>
                          </a:solidFill>
                        </a:rPr>
                        <a:t>5-نماذج من الاعمال التطوعية بالمملكة </a:t>
                      </a:r>
                    </a:p>
                    <a:p>
                      <a:pPr algn="r"/>
                      <a:r>
                        <a:rPr lang="ar-SA" sz="2000" b="1" dirty="0" smtClean="0">
                          <a:solidFill>
                            <a:srgbClr val="FFFF00"/>
                          </a:solidFill>
                        </a:rPr>
                        <a:t>6- تفعيل دور الغرف التجارية الصناعية في دعم المنظمات التطوعية</a:t>
                      </a:r>
                    </a:p>
                    <a:p>
                      <a:pPr algn="r"/>
                      <a:r>
                        <a:rPr lang="ar-SA" sz="2000" b="1" dirty="0" smtClean="0">
                          <a:solidFill>
                            <a:srgbClr val="FFFF00"/>
                          </a:solidFill>
                        </a:rPr>
                        <a:t>7-  مستقبل العمل التطوعي بالمملكة</a:t>
                      </a:r>
                    </a:p>
                  </a:txBody>
                  <a:tcPr marT="45685" marB="45685"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هدى السرحان ونبيلة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الجرايدة</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الفصل السابع</a:t>
                      </a: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u="none" strike="noStrike" kern="1200" cap="none" normalizeH="0" baseline="0" noProof="0" dirty="0" smtClean="0">
                          <a:ln>
                            <a:noFill/>
                          </a:ln>
                          <a:solidFill>
                            <a:srgbClr val="FFFF00"/>
                          </a:solidFill>
                          <a:effectLst>
                            <a:outerShdw blurRad="38100" dist="38100" dir="2700000" algn="tl">
                              <a:srgbClr val="FFFFFF"/>
                            </a:outerShdw>
                          </a:effectLst>
                          <a:latin typeface="+mn-lt"/>
                          <a:ea typeface="+mn-ea"/>
                          <a:cs typeface="+mn-cs"/>
                        </a:rPr>
                        <a:t>ص184</a:t>
                      </a:r>
                    </a:p>
                  </a:txBody>
                  <a:tcPr marT="45685" marB="45685" horzOverflow="overflow">
                    <a:solidFill>
                      <a:srgbClr val="C00000">
                        <a:alpha val="55000"/>
                      </a:srgbClr>
                    </a:solidFill>
                  </a:tcPr>
                </a:tc>
              </a:tr>
              <a:tr h="232410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الرابع عشر</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10/7</a:t>
                      </a:r>
                    </a:p>
                  </a:txBody>
                  <a:tcPr marT="45684" marB="45684" horzOverflow="overflow">
                    <a:solidFill>
                      <a:srgbClr val="C00000">
                        <a:alpha val="55000"/>
                      </a:srgbClr>
                    </a:solidFill>
                  </a:tcPr>
                </a:tc>
                <a:tc>
                  <a:txBody>
                    <a:bodyPr/>
                    <a:lstStyle/>
                    <a:p>
                      <a:pPr marL="0" marR="0" lvl="0" indent="0" algn="just" defTabSz="914400" rtl="1" eaLnBrk="1" fontAlgn="base" latinLnBrk="0" hangingPunct="1">
                        <a:lnSpc>
                          <a:spcPct val="100000"/>
                        </a:lnSpc>
                        <a:spcBef>
                          <a:spcPct val="0"/>
                        </a:spcBef>
                        <a:spcAft>
                          <a:spcPct val="0"/>
                        </a:spcAft>
                        <a:buClrTx/>
                        <a:buSzTx/>
                        <a:buFontTx/>
                        <a:buNone/>
                        <a:tabLst/>
                        <a:defRPr/>
                      </a:pPr>
                      <a:r>
                        <a:rPr lang="ar-SA" sz="2000" b="1" kern="1200" dirty="0" smtClean="0">
                          <a:solidFill>
                            <a:srgbClr val="FFFF00"/>
                          </a:solidFill>
                          <a:latin typeface="+mn-lt"/>
                          <a:ea typeface="+mn-ea"/>
                          <a:cs typeface="+mn-cs"/>
                        </a:rPr>
                        <a:t>الموضوع الرابع عشر:</a:t>
                      </a:r>
                    </a:p>
                    <a:p>
                      <a:pPr marL="0" marR="0" lvl="0" indent="0" algn="just" defTabSz="914400" rtl="1" eaLnBrk="1" fontAlgn="base" latinLnBrk="0" hangingPunct="1">
                        <a:lnSpc>
                          <a:spcPct val="100000"/>
                        </a:lnSpc>
                        <a:spcBef>
                          <a:spcPct val="0"/>
                        </a:spcBef>
                        <a:spcAft>
                          <a:spcPct val="0"/>
                        </a:spcAft>
                        <a:buClrTx/>
                        <a:buSzTx/>
                        <a:buFontTx/>
                        <a:buNone/>
                        <a:tabLst/>
                        <a:defRPr/>
                      </a:pPr>
                      <a:r>
                        <a:rPr lang="ar-SA" sz="2000" b="1" kern="1200" dirty="0" smtClean="0">
                          <a:solidFill>
                            <a:srgbClr val="FFFF00"/>
                          </a:solidFill>
                          <a:latin typeface="+mn-lt"/>
                          <a:ea typeface="+mn-ea"/>
                          <a:cs typeface="+mn-cs"/>
                        </a:rPr>
                        <a:t>أولاً: العمل التطوعي في بعض الدول ( نماذج وتجارب)</a:t>
                      </a:r>
                    </a:p>
                    <a:p>
                      <a:pPr marL="0" algn="just" defTabSz="914400" rtl="1" eaLnBrk="1" fontAlgn="base" latinLnBrk="0" hangingPunct="1">
                        <a:spcBef>
                          <a:spcPct val="0"/>
                        </a:spcBef>
                        <a:spcAft>
                          <a:spcPct val="0"/>
                        </a:spcAft>
                        <a:defRPr/>
                      </a:pPr>
                      <a:r>
                        <a:rPr lang="ar-SA" sz="2000" b="1" kern="1200" dirty="0" smtClean="0">
                          <a:solidFill>
                            <a:srgbClr val="FFFF00"/>
                          </a:solidFill>
                          <a:latin typeface="+mn-lt"/>
                          <a:ea typeface="+mn-ea"/>
                          <a:cs typeface="+mn-cs"/>
                        </a:rPr>
                        <a:t>ثانياً: نموذج لدور المنظمات التطوعية في إدارة الأزمات البيئية من منظور الخدمة لاجتماعية بالتطبيق على أزمة انفلونزا الطيور</a:t>
                      </a:r>
                    </a:p>
                    <a:p>
                      <a:pPr marL="0" marR="0" lvl="0" indent="0" algn="r" defTabSz="914400" rtl="1" eaLnBrk="1" fontAlgn="base" latinLnBrk="0" hangingPunct="1">
                        <a:lnSpc>
                          <a:spcPct val="100000"/>
                        </a:lnSpc>
                        <a:spcBef>
                          <a:spcPct val="0"/>
                        </a:spcBef>
                        <a:spcAft>
                          <a:spcPct val="0"/>
                        </a:spcAft>
                        <a:buClrTx/>
                        <a:buSzTx/>
                        <a:buFontTx/>
                        <a:buNone/>
                        <a:tabLst/>
                        <a:defRPr/>
                      </a:pPr>
                      <a:endParaRPr lang="ar-SA" sz="2000" b="1" kern="1200" dirty="0" smtClean="0">
                        <a:solidFill>
                          <a:srgbClr val="FFFF00"/>
                        </a:solidFill>
                        <a:latin typeface="+mn-lt"/>
                        <a:ea typeface="+mn-ea"/>
                        <a:cs typeface="+mn-cs"/>
                      </a:endParaRPr>
                    </a:p>
                  </a:txBody>
                  <a:tcPr marT="45684" marB="45684"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هدى السرحان ونبيلة </a:t>
                      </a:r>
                      <a:r>
                        <a:rPr kumimoji="0" lang="ar-SA" sz="2000" u="none" strike="noStrike" kern="1200" cap="none" normalizeH="0" baseline="0" dirty="0" err="1" smtClean="0">
                          <a:ln>
                            <a:noFill/>
                          </a:ln>
                          <a:solidFill>
                            <a:srgbClr val="FFFF00"/>
                          </a:solidFill>
                          <a:effectLst>
                            <a:outerShdw blurRad="38100" dist="38100" dir="2700000" algn="tl">
                              <a:srgbClr val="FFFFFF"/>
                            </a:outerShdw>
                          </a:effectLst>
                          <a:latin typeface="+mn-lt"/>
                          <a:ea typeface="+mn-ea"/>
                          <a:cs typeface="+mn-cs"/>
                        </a:rPr>
                        <a:t>الجرايدة</a:t>
                      </a: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الفصل الثامن</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وخارجية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ص226</a:t>
                      </a:r>
                    </a:p>
                  </a:txBody>
                  <a:tcPr marT="45684" marB="45684" horzOverflow="overflow">
                    <a:solidFill>
                      <a:srgbClr val="C00000">
                        <a:alpha val="55000"/>
                      </a:srgbClr>
                    </a:solidFill>
                  </a:tcPr>
                </a:tc>
              </a:tr>
              <a:tr h="86831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الخامس عشر</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17/7</a:t>
                      </a:r>
                      <a:endParaRPr kumimoji="0" lang="en-US"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684" marB="45684"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rPr>
                        <a:t>مراجعة شاملة للمقرر والاجابة على الاستفسارات</a:t>
                      </a:r>
                    </a:p>
                  </a:txBody>
                  <a:tcPr marT="45684" marB="45684" horzOverflow="overflow">
                    <a:solidFill>
                      <a:srgbClr val="C00000">
                        <a:alpha val="55000"/>
                      </a:srgb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u="none" strike="noStrike" kern="1200" cap="none" normalizeH="0" baseline="0" dirty="0" smtClean="0">
                        <a:ln>
                          <a:noFill/>
                        </a:ln>
                        <a:solidFill>
                          <a:srgbClr val="FFFF00"/>
                        </a:solidFill>
                        <a:effectLst>
                          <a:outerShdw blurRad="38100" dist="38100" dir="2700000" algn="tl">
                            <a:srgbClr val="FFFFFF"/>
                          </a:outerShdw>
                        </a:effectLst>
                        <a:latin typeface="+mn-lt"/>
                        <a:ea typeface="+mn-ea"/>
                        <a:cs typeface="+mn-cs"/>
                      </a:endParaRPr>
                    </a:p>
                  </a:txBody>
                  <a:tcPr marT="45684" marB="45684" horzOverflow="overflow">
                    <a:solidFill>
                      <a:srgbClr val="C00000">
                        <a:alpha val="55000"/>
                      </a:srgbClr>
                    </a:solidFill>
                  </a:tcPr>
                </a:tc>
              </a:tr>
            </a:tbl>
          </a:graphicData>
        </a:graphic>
      </p:graphicFrame>
    </p:spTree>
    <p:extLst>
      <p:ext uri="{BB962C8B-B14F-4D97-AF65-F5344CB8AC3E}">
        <p14:creationId xmlns:p14="http://schemas.microsoft.com/office/powerpoint/2010/main" xmlns="" val="1347534883"/>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1371600" y="1412776"/>
            <a:ext cx="6400800" cy="4226024"/>
          </a:xfrm>
        </p:spPr>
        <p:txBody>
          <a:bodyPr/>
          <a:lstStyle/>
          <a:p>
            <a:pPr>
              <a:spcBef>
                <a:spcPct val="0"/>
              </a:spcBef>
              <a:defRPr/>
            </a:pPr>
            <a:r>
              <a:rPr lang="ar-SA" sz="8000" b="1" dirty="0">
                <a:ln w="1905"/>
                <a:solidFill>
                  <a:srgbClr val="C00000"/>
                </a:solidFill>
                <a:effectLst>
                  <a:glow rad="101600">
                    <a:srgbClr val="FFFF00">
                      <a:alpha val="60000"/>
                    </a:srgbClr>
                  </a:glow>
                  <a:outerShdw blurRad="75057" dist="38100" dir="5400000" sy="-20000" rotWithShape="0">
                    <a:prstClr val="black">
                      <a:alpha val="25000"/>
                    </a:prstClr>
                  </a:outerShdw>
                </a:effectLst>
                <a:cs typeface="Bold Italic Art" pitchFamily="2" charset="-78"/>
              </a:rPr>
              <a:t>نموذج توزيع </a:t>
            </a:r>
          </a:p>
          <a:p>
            <a:pPr>
              <a:spcBef>
                <a:spcPct val="0"/>
              </a:spcBef>
              <a:defRPr/>
            </a:pPr>
            <a:r>
              <a:rPr lang="ar-SA" sz="8000" b="1" dirty="0">
                <a:ln w="1905"/>
                <a:solidFill>
                  <a:srgbClr val="C00000"/>
                </a:solidFill>
                <a:effectLst>
                  <a:glow rad="101600">
                    <a:srgbClr val="FFFF00">
                      <a:alpha val="60000"/>
                    </a:srgbClr>
                  </a:glow>
                  <a:outerShdw blurRad="75057" dist="38100" dir="5400000" sy="-20000" rotWithShape="0">
                    <a:prstClr val="black">
                      <a:alpha val="25000"/>
                    </a:prstClr>
                  </a:outerShdw>
                </a:effectLst>
                <a:cs typeface="Bold Italic Art" pitchFamily="2" charset="-78"/>
              </a:rPr>
              <a:t>درجات المادة العلمية</a:t>
            </a:r>
          </a:p>
        </p:txBody>
      </p:sp>
    </p:spTree>
    <p:extLst>
      <p:ext uri="{BB962C8B-B14F-4D97-AF65-F5344CB8AC3E}">
        <p14:creationId xmlns:p14="http://schemas.microsoft.com/office/powerpoint/2010/main" xmlns="" val="18895944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C9900">
            <a:alpha val="28000"/>
          </a:srgbClr>
        </a:solidFill>
        <a:effectLst/>
      </p:bgPr>
    </p:bg>
    <p:spTree>
      <p:nvGrpSpPr>
        <p:cNvPr id="1" name=""/>
        <p:cNvGrpSpPr/>
        <p:nvPr/>
      </p:nvGrpSpPr>
      <p:grpSpPr>
        <a:xfrm>
          <a:off x="0" y="0"/>
          <a:ext cx="0" cy="0"/>
          <a:chOff x="0" y="0"/>
          <a:chExt cx="0" cy="0"/>
        </a:xfrm>
      </p:grpSpPr>
      <p:graphicFrame>
        <p:nvGraphicFramePr>
          <p:cNvPr id="2" name="جدول 1"/>
          <p:cNvGraphicFramePr>
            <a:graphicFrameLocks noGrp="1"/>
          </p:cNvGraphicFramePr>
          <p:nvPr>
            <p:extLst>
              <p:ext uri="{D42A27DB-BD31-4B8C-83A1-F6EECF244321}">
                <p14:modId xmlns:p14="http://schemas.microsoft.com/office/powerpoint/2010/main" xmlns="" val="2646708128"/>
              </p:ext>
            </p:extLst>
          </p:nvPr>
        </p:nvGraphicFramePr>
        <p:xfrm>
          <a:off x="193675" y="260350"/>
          <a:ext cx="8764588" cy="1447801"/>
        </p:xfrm>
        <a:graphic>
          <a:graphicData uri="http://schemas.openxmlformats.org/drawingml/2006/table">
            <a:tbl>
              <a:tblPr rtl="1">
                <a:tableStyleId>{D7AC3CCA-C797-4891-BE02-D94E43425B78}</a:tableStyleId>
              </a:tblPr>
              <a:tblGrid>
                <a:gridCol w="2383634"/>
                <a:gridCol w="1106462"/>
                <a:gridCol w="1589867"/>
                <a:gridCol w="1354076"/>
                <a:gridCol w="2330549"/>
              </a:tblGrid>
              <a:tr h="497374">
                <a:tc gridSpan="5">
                  <a:txBody>
                    <a:bodyPr/>
                    <a:lstStyle/>
                    <a:p>
                      <a:pPr algn="ctr" rtl="1" fontAlgn="ctr"/>
                      <a:r>
                        <a:rPr lang="ar-SA" sz="3200" u="none" strike="noStrike" dirty="0">
                          <a:solidFill>
                            <a:srgbClr val="C00000"/>
                          </a:solidFill>
                          <a:effectLst/>
                        </a:rPr>
                        <a:t>نموذج توزيع درجات المادة العلمية لطلاب التعليم عن بعد</a:t>
                      </a:r>
                      <a:endParaRPr lang="ar-SA" sz="3200" b="1" i="0" u="none" strike="noStrike" dirty="0">
                        <a:solidFill>
                          <a:srgbClr val="C00000"/>
                        </a:solidFill>
                        <a:effectLst/>
                        <a:latin typeface="Arial"/>
                      </a:endParaRPr>
                    </a:p>
                  </a:txBody>
                  <a:tcPr marL="9523" marR="9523" marT="9532" marB="0" anchor="ctr">
                    <a:blipFill>
                      <a:blip r:embed="rId4"/>
                      <a:tile tx="0" ty="0" sx="100000" sy="100000" flip="none" algn="tl"/>
                    </a:blip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317110">
                <a:tc>
                  <a:txBody>
                    <a:bodyPr/>
                    <a:lstStyle/>
                    <a:p>
                      <a:pPr algn="r" rtl="1" fontAlgn="ctr"/>
                      <a:r>
                        <a:rPr lang="ar-SA" sz="1800" b="1" u="none" strike="noStrike" dirty="0">
                          <a:effectLst/>
                        </a:rPr>
                        <a:t>القسم الذى يتبعه استاذ المادة </a:t>
                      </a:r>
                      <a:endParaRPr lang="ar-SA" sz="1800" b="1" i="0" u="none" strike="noStrike" dirty="0">
                        <a:solidFill>
                          <a:srgbClr val="000000"/>
                        </a:solidFill>
                        <a:effectLst/>
                        <a:latin typeface="Andalus"/>
                      </a:endParaRPr>
                    </a:p>
                  </a:txBody>
                  <a:tcPr marL="9523" marR="9523" marT="9532" marB="0" anchor="ctr">
                    <a:blipFill>
                      <a:blip r:embed="rId4"/>
                      <a:tile tx="0" ty="0" sx="100000" sy="100000" flip="none" algn="tl"/>
                    </a:blipFill>
                  </a:tcPr>
                </a:tc>
                <a:tc gridSpan="2">
                  <a:txBody>
                    <a:bodyPr/>
                    <a:lstStyle/>
                    <a:p>
                      <a:pPr algn="r" rtl="1" fontAlgn="ctr"/>
                      <a:r>
                        <a:rPr lang="ar-SA" sz="1800" b="1" u="none" strike="noStrike" dirty="0" smtClean="0">
                          <a:effectLst/>
                        </a:rPr>
                        <a:t> علم </a:t>
                      </a:r>
                      <a:r>
                        <a:rPr lang="ar-SA" sz="1800" b="1" u="none" strike="noStrike" dirty="0">
                          <a:effectLst/>
                        </a:rPr>
                        <a:t>الاجتماع والخدمة الاجتماعية</a:t>
                      </a:r>
                      <a:endParaRPr lang="ar-SA" sz="1800" b="1" i="0" u="none" strike="noStrike" dirty="0">
                        <a:solidFill>
                          <a:srgbClr val="0D0D0D"/>
                        </a:solidFill>
                        <a:effectLst/>
                        <a:latin typeface="Arial"/>
                      </a:endParaRPr>
                    </a:p>
                  </a:txBody>
                  <a:tcPr marL="9523" marR="9523" marT="9532" marB="0" anchor="ctr">
                    <a:blipFill>
                      <a:blip r:embed="rId4"/>
                      <a:tile tx="0" ty="0" sx="100000" sy="100000" flip="none" algn="tl"/>
                    </a:blipFill>
                  </a:tcPr>
                </a:tc>
                <a:tc hMerge="1">
                  <a:txBody>
                    <a:bodyPr/>
                    <a:lstStyle/>
                    <a:p>
                      <a:pPr rtl="1"/>
                      <a:endParaRPr lang="ar-SA"/>
                    </a:p>
                  </a:txBody>
                  <a:tcPr/>
                </a:tc>
                <a:tc>
                  <a:txBody>
                    <a:bodyPr/>
                    <a:lstStyle/>
                    <a:p>
                      <a:pPr algn="r" rtl="1" fontAlgn="ctr"/>
                      <a:r>
                        <a:rPr lang="ar-SA" sz="2000" b="1" u="none" strike="noStrike" dirty="0" smtClean="0">
                          <a:effectLst/>
                        </a:rPr>
                        <a:t> اسم </a:t>
                      </a:r>
                      <a:r>
                        <a:rPr lang="ar-SA" sz="2000" b="1" u="none" strike="noStrike" dirty="0">
                          <a:effectLst/>
                        </a:rPr>
                        <a:t>المقرر : </a:t>
                      </a:r>
                      <a:endParaRPr lang="ar-SA" sz="2000" b="1" i="0" u="none" strike="noStrike" dirty="0">
                        <a:solidFill>
                          <a:srgbClr val="0D0D0D"/>
                        </a:solidFill>
                        <a:effectLst/>
                        <a:latin typeface="Andalus"/>
                      </a:endParaRPr>
                    </a:p>
                  </a:txBody>
                  <a:tcPr marL="9523" marR="9523" marT="9532" marB="0" anchor="ctr">
                    <a:blipFill>
                      <a:blip r:embed="rId4"/>
                      <a:tile tx="0" ty="0" sx="100000" sy="100000" flip="none" algn="tl"/>
                    </a:blipFill>
                  </a:tcPr>
                </a:tc>
                <a:tc>
                  <a:txBody>
                    <a:bodyPr/>
                    <a:lstStyle/>
                    <a:p>
                      <a:pPr algn="ctr" rtl="1" fontAlgn="ctr"/>
                      <a:r>
                        <a:rPr lang="ar-SA" sz="1800" b="1" u="none" strike="noStrike" dirty="0" smtClean="0">
                          <a:effectLst/>
                        </a:rPr>
                        <a:t>العمل </a:t>
                      </a:r>
                      <a:r>
                        <a:rPr lang="ar-SA" sz="1800" b="1" u="none" strike="noStrike" dirty="0" err="1" smtClean="0">
                          <a:effectLst/>
                        </a:rPr>
                        <a:t>التطوعى</a:t>
                      </a:r>
                      <a:endParaRPr lang="ar-SA" sz="1800" b="1" i="0" u="none" strike="noStrike" dirty="0">
                        <a:solidFill>
                          <a:srgbClr val="0D0D0D"/>
                        </a:solidFill>
                        <a:effectLst/>
                        <a:latin typeface="Arial"/>
                      </a:endParaRPr>
                    </a:p>
                  </a:txBody>
                  <a:tcPr marL="9523" marR="9523" marT="9532" marB="0" anchor="ctr">
                    <a:blipFill>
                      <a:blip r:embed="rId4"/>
                      <a:tile tx="0" ty="0" sx="100000" sy="100000" flip="none" algn="tl"/>
                    </a:blipFill>
                  </a:tcPr>
                </a:tc>
              </a:tr>
              <a:tr h="316207">
                <a:tc>
                  <a:txBody>
                    <a:bodyPr/>
                    <a:lstStyle/>
                    <a:p>
                      <a:pPr algn="r" rtl="1" fontAlgn="ctr"/>
                      <a:r>
                        <a:rPr lang="ar-SA" sz="2000" b="1" u="none" strike="noStrike" dirty="0">
                          <a:effectLst/>
                        </a:rPr>
                        <a:t>استاذ المادة :</a:t>
                      </a:r>
                      <a:endParaRPr lang="ar-SA" sz="2000" b="1" i="0" u="none" strike="noStrike" dirty="0">
                        <a:solidFill>
                          <a:srgbClr val="000000"/>
                        </a:solidFill>
                        <a:effectLst/>
                        <a:latin typeface="Andalus"/>
                      </a:endParaRPr>
                    </a:p>
                  </a:txBody>
                  <a:tcPr marL="9523" marR="9523" marT="9532" marB="0" anchor="ctr">
                    <a:blipFill>
                      <a:blip r:embed="rId4"/>
                      <a:tile tx="0" ty="0" sx="100000" sy="100000" flip="none" algn="tl"/>
                    </a:blipFill>
                  </a:tcPr>
                </a:tc>
                <a:tc gridSpan="2">
                  <a:txBody>
                    <a:bodyPr/>
                    <a:lstStyle/>
                    <a:p>
                      <a:pPr algn="r" rtl="1" fontAlgn="ctr"/>
                      <a:r>
                        <a:rPr lang="ar-SA" sz="1600" b="1" u="none" strike="noStrike" dirty="0" smtClean="0">
                          <a:effectLst/>
                        </a:rPr>
                        <a:t> د مصطفى محمد </a:t>
                      </a:r>
                      <a:r>
                        <a:rPr lang="ar-SA" sz="1600" b="1" u="none" strike="noStrike" dirty="0" err="1" smtClean="0">
                          <a:effectLst/>
                        </a:rPr>
                        <a:t>الفقى</a:t>
                      </a:r>
                      <a:endParaRPr lang="ar-SA" sz="1600" b="1" i="0" u="none" strike="noStrike" dirty="0">
                        <a:solidFill>
                          <a:srgbClr val="000000"/>
                        </a:solidFill>
                        <a:effectLst/>
                        <a:latin typeface="Arial"/>
                      </a:endParaRPr>
                    </a:p>
                  </a:txBody>
                  <a:tcPr marL="9523" marR="9523" marT="9532" marB="0" anchor="ctr">
                    <a:blipFill>
                      <a:blip r:embed="rId4"/>
                      <a:tile tx="0" ty="0" sx="100000" sy="100000" flip="none" algn="tl"/>
                    </a:blipFill>
                  </a:tcPr>
                </a:tc>
                <a:tc hMerge="1">
                  <a:txBody>
                    <a:bodyPr/>
                    <a:lstStyle/>
                    <a:p>
                      <a:pPr rtl="1"/>
                      <a:endParaRPr lang="ar-SA"/>
                    </a:p>
                  </a:txBody>
                  <a:tcPr/>
                </a:tc>
                <a:tc>
                  <a:txBody>
                    <a:bodyPr/>
                    <a:lstStyle/>
                    <a:p>
                      <a:pPr algn="r" rtl="1" fontAlgn="ctr"/>
                      <a:r>
                        <a:rPr lang="ar-SA" sz="2000" b="1" u="none" strike="noStrike" dirty="0" smtClean="0">
                          <a:effectLst/>
                        </a:rPr>
                        <a:t> رقم </a:t>
                      </a:r>
                      <a:r>
                        <a:rPr lang="ar-SA" sz="2000" b="1" u="none" strike="noStrike" dirty="0">
                          <a:effectLst/>
                        </a:rPr>
                        <a:t>المقرر : </a:t>
                      </a:r>
                      <a:endParaRPr lang="ar-SA" sz="2000" b="1" i="0" u="none" strike="noStrike" dirty="0">
                        <a:solidFill>
                          <a:srgbClr val="0D0D0D"/>
                        </a:solidFill>
                        <a:effectLst/>
                        <a:latin typeface="Andalus"/>
                      </a:endParaRPr>
                    </a:p>
                  </a:txBody>
                  <a:tcPr marL="9523" marR="9523" marT="9532" marB="0" anchor="ctr">
                    <a:blipFill>
                      <a:blip r:embed="rId4"/>
                      <a:tile tx="0" ty="0" sx="100000" sy="100000" flip="none" algn="tl"/>
                    </a:blipFill>
                  </a:tcPr>
                </a:tc>
                <a:tc>
                  <a:txBody>
                    <a:bodyPr/>
                    <a:lstStyle/>
                    <a:p>
                      <a:pPr algn="ctr" rtl="0" fontAlgn="ctr"/>
                      <a:r>
                        <a:rPr lang="ar-SA" sz="1800" b="1" u="none" strike="noStrike" dirty="0" smtClean="0">
                          <a:effectLst/>
                        </a:rPr>
                        <a:t>جمع </a:t>
                      </a:r>
                      <a:r>
                        <a:rPr lang="ar-SA" sz="1800" b="1" i="0" u="none" strike="noStrike" kern="1200" baseline="0" dirty="0" smtClean="0">
                          <a:solidFill>
                            <a:schemeClr val="dk1"/>
                          </a:solidFill>
                          <a:latin typeface="+mn-lt"/>
                          <a:ea typeface="+mn-ea"/>
                          <a:cs typeface="+mn-cs"/>
                        </a:rPr>
                        <a:t>6336</a:t>
                      </a:r>
                      <a:endParaRPr lang="ar-SA" sz="1800" b="1" i="0" u="none" strike="noStrike" dirty="0">
                        <a:solidFill>
                          <a:srgbClr val="0D0D0D"/>
                        </a:solidFill>
                        <a:effectLst/>
                        <a:latin typeface="Arial"/>
                      </a:endParaRPr>
                    </a:p>
                  </a:txBody>
                  <a:tcPr marL="9523" marR="9523" marT="9532" marB="0" anchor="ctr">
                    <a:blipFill>
                      <a:blip r:embed="rId4"/>
                      <a:tile tx="0" ty="0" sx="100000" sy="100000" flip="none" algn="tl"/>
                    </a:blipFill>
                  </a:tcPr>
                </a:tc>
              </a:tr>
              <a:tr h="317110">
                <a:tc>
                  <a:txBody>
                    <a:bodyPr/>
                    <a:lstStyle/>
                    <a:p>
                      <a:pPr algn="r" rtl="1" fontAlgn="ctr"/>
                      <a:r>
                        <a:rPr lang="ar-SA" sz="2000" b="1" u="none" strike="noStrike" dirty="0">
                          <a:effectLst/>
                        </a:rPr>
                        <a:t>الفصل </a:t>
                      </a:r>
                      <a:r>
                        <a:rPr lang="ar-SA" sz="2000" b="1" u="none" strike="noStrike" dirty="0" smtClean="0">
                          <a:effectLst/>
                        </a:rPr>
                        <a:t>الدراسي:</a:t>
                      </a:r>
                      <a:endParaRPr lang="ar-SA" sz="2000" b="1" i="0" u="none" strike="noStrike" dirty="0">
                        <a:solidFill>
                          <a:srgbClr val="000000"/>
                        </a:solidFill>
                        <a:effectLst/>
                        <a:latin typeface="Andalus"/>
                      </a:endParaRPr>
                    </a:p>
                  </a:txBody>
                  <a:tcPr marL="9523" marR="9523" marT="9532" marB="0" anchor="ctr">
                    <a:blipFill>
                      <a:blip r:embed="rId4"/>
                      <a:tile tx="0" ty="0" sx="100000" sy="100000" flip="none" algn="tl"/>
                    </a:blipFill>
                  </a:tcPr>
                </a:tc>
                <a:tc>
                  <a:txBody>
                    <a:bodyPr/>
                    <a:lstStyle/>
                    <a:p>
                      <a:pPr algn="r" rtl="1" fontAlgn="ctr"/>
                      <a:r>
                        <a:rPr lang="ar-SA" sz="1800" b="1" u="none" strike="noStrike" dirty="0" smtClean="0">
                          <a:effectLst/>
                        </a:rPr>
                        <a:t> الثاني</a:t>
                      </a:r>
                      <a:endParaRPr lang="ar-SA" sz="1800" b="1" i="0" u="none" strike="noStrike" dirty="0">
                        <a:solidFill>
                          <a:srgbClr val="0D0D0D"/>
                        </a:solidFill>
                        <a:effectLst/>
                        <a:latin typeface="Arial"/>
                      </a:endParaRPr>
                    </a:p>
                  </a:txBody>
                  <a:tcPr marL="9523" marR="9523" marT="9532" marB="0" anchor="ctr">
                    <a:blipFill>
                      <a:blip r:embed="rId4"/>
                      <a:tile tx="0" ty="0" sx="100000" sy="100000" flip="none" algn="tl"/>
                    </a:blipFill>
                  </a:tcPr>
                </a:tc>
                <a:tc>
                  <a:txBody>
                    <a:bodyPr/>
                    <a:lstStyle/>
                    <a:p>
                      <a:pPr algn="r" rtl="1" fontAlgn="ctr"/>
                      <a:r>
                        <a:rPr lang="ar-SA" sz="1800" b="1" u="none" strike="noStrike" dirty="0" smtClean="0">
                          <a:effectLst/>
                        </a:rPr>
                        <a:t> المستوى : السابع</a:t>
                      </a:r>
                      <a:endParaRPr lang="ar-SA" sz="1800" b="1" i="0" u="none" strike="noStrike" dirty="0">
                        <a:solidFill>
                          <a:srgbClr val="0D0D0D"/>
                        </a:solidFill>
                        <a:effectLst/>
                        <a:latin typeface="Andalus"/>
                      </a:endParaRPr>
                    </a:p>
                  </a:txBody>
                  <a:tcPr marL="9523" marR="9523" marT="9532" marB="0" anchor="ctr">
                    <a:blipFill>
                      <a:blip r:embed="rId4"/>
                      <a:tile tx="0" ty="0" sx="100000" sy="100000" flip="none" algn="tl"/>
                    </a:blipFill>
                  </a:tcPr>
                </a:tc>
                <a:tc>
                  <a:txBody>
                    <a:bodyPr/>
                    <a:lstStyle/>
                    <a:p>
                      <a:pPr algn="r" rtl="1" fontAlgn="ctr"/>
                      <a:r>
                        <a:rPr lang="ar-SA" sz="1800" b="1" u="none" strike="noStrike" dirty="0" smtClean="0">
                          <a:effectLst/>
                        </a:rPr>
                        <a:t> العام الجامعي :</a:t>
                      </a:r>
                      <a:endParaRPr lang="ar-SA" sz="1800" b="1" i="0" u="none" strike="noStrike" dirty="0">
                        <a:solidFill>
                          <a:srgbClr val="0D0D0D"/>
                        </a:solidFill>
                        <a:effectLst/>
                        <a:latin typeface="Andalus"/>
                      </a:endParaRPr>
                    </a:p>
                  </a:txBody>
                  <a:tcPr marL="9523" marR="9523" marT="9532" marB="0" anchor="ctr">
                    <a:blipFill>
                      <a:blip r:embed="rId4"/>
                      <a:tile tx="0" ty="0" sx="100000" sy="100000" flip="none" algn="tl"/>
                    </a:blipFill>
                  </a:tcPr>
                </a:tc>
                <a:tc>
                  <a:txBody>
                    <a:bodyPr/>
                    <a:lstStyle/>
                    <a:p>
                      <a:pPr algn="ctr" rtl="1" fontAlgn="ctr"/>
                      <a:r>
                        <a:rPr lang="ar-SA" sz="1800" b="1" u="none" strike="noStrike" dirty="0" smtClean="0">
                          <a:effectLst/>
                        </a:rPr>
                        <a:t>1437هـــ</a:t>
                      </a:r>
                      <a:endParaRPr lang="ar-SA" sz="1800" b="1" i="0" u="none" strike="noStrike" dirty="0">
                        <a:solidFill>
                          <a:srgbClr val="0D0D0D"/>
                        </a:solidFill>
                        <a:effectLst/>
                        <a:latin typeface="Arial"/>
                      </a:endParaRPr>
                    </a:p>
                  </a:txBody>
                  <a:tcPr marL="9523" marR="9523" marT="9532" marB="0" anchor="ctr">
                    <a:blipFill>
                      <a:blip r:embed="rId4"/>
                      <a:tile tx="0" ty="0" sx="100000" sy="100000" flip="none" algn="tl"/>
                    </a:blipFill>
                  </a:tcPr>
                </a:tc>
              </a:tr>
            </a:tbl>
          </a:graphicData>
        </a:graphic>
      </p:graphicFrame>
      <p:graphicFrame>
        <p:nvGraphicFramePr>
          <p:cNvPr id="3" name="جدول 2"/>
          <p:cNvGraphicFramePr>
            <a:graphicFrameLocks noGrp="1"/>
          </p:cNvGraphicFramePr>
          <p:nvPr>
            <p:extLst>
              <p:ext uri="{D42A27DB-BD31-4B8C-83A1-F6EECF244321}">
                <p14:modId xmlns:p14="http://schemas.microsoft.com/office/powerpoint/2010/main" xmlns="" val="3011762410"/>
              </p:ext>
            </p:extLst>
          </p:nvPr>
        </p:nvGraphicFramePr>
        <p:xfrm>
          <a:off x="185208" y="1844824"/>
          <a:ext cx="8783462" cy="4922035"/>
        </p:xfrm>
        <a:graphic>
          <a:graphicData uri="http://schemas.openxmlformats.org/drawingml/2006/table">
            <a:tbl>
              <a:tblPr rtl="1">
                <a:tableStyleId>{616DA210-FB5B-4158-B5E0-FEB733F419BA}</a:tableStyleId>
              </a:tblPr>
              <a:tblGrid>
                <a:gridCol w="739884"/>
                <a:gridCol w="4825131"/>
                <a:gridCol w="856862"/>
                <a:gridCol w="2361585"/>
              </a:tblGrid>
              <a:tr h="745573">
                <a:tc>
                  <a:txBody>
                    <a:bodyPr/>
                    <a:lstStyle/>
                    <a:p>
                      <a:pPr algn="ctr" rtl="0" fontAlgn="ctr"/>
                      <a:r>
                        <a:rPr lang="ar-SA" sz="2400" u="none" strike="noStrike" dirty="0">
                          <a:effectLst/>
                        </a:rPr>
                        <a:t> </a:t>
                      </a:r>
                      <a:endParaRPr lang="ar-SA" sz="2400" b="1" i="0" u="none" strike="noStrike" dirty="0">
                        <a:solidFill>
                          <a:srgbClr val="000000"/>
                        </a:solidFill>
                        <a:effectLst/>
                        <a:latin typeface="Arial"/>
                      </a:endParaRPr>
                    </a:p>
                  </a:txBody>
                  <a:tcPr marL="9240" marR="9240" marT="9240" marB="0" anchor="ctr"/>
                </a:tc>
                <a:tc>
                  <a:txBody>
                    <a:bodyPr/>
                    <a:lstStyle/>
                    <a:p>
                      <a:pPr algn="ctr" rtl="1" fontAlgn="ctr"/>
                      <a:r>
                        <a:rPr lang="ar-SA" sz="3200" u="none" strike="noStrike" dirty="0">
                          <a:effectLst/>
                        </a:rPr>
                        <a:t>عناصر التقييــــــم</a:t>
                      </a:r>
                      <a:endParaRPr lang="ar-SA" sz="3200" b="1" i="1" u="none" strike="noStrike" dirty="0">
                        <a:solidFill>
                          <a:srgbClr val="000000"/>
                        </a:solidFill>
                        <a:effectLst/>
                        <a:latin typeface="Arial"/>
                      </a:endParaRPr>
                    </a:p>
                  </a:txBody>
                  <a:tcPr marL="9240" marR="9240" marT="9240" marB="0" anchor="ctr"/>
                </a:tc>
                <a:tc>
                  <a:txBody>
                    <a:bodyPr/>
                    <a:lstStyle/>
                    <a:p>
                      <a:pPr algn="ctr" rtl="1" fontAlgn="ctr"/>
                      <a:r>
                        <a:rPr lang="ar-SA" sz="3200" u="none" strike="noStrike" dirty="0">
                          <a:effectLst/>
                        </a:rPr>
                        <a:t>العدد</a:t>
                      </a:r>
                      <a:endParaRPr lang="ar-SA" sz="3200" b="1" i="1" u="none" strike="noStrike" dirty="0">
                        <a:solidFill>
                          <a:srgbClr val="0D0D0D"/>
                        </a:solidFill>
                        <a:effectLst/>
                        <a:latin typeface="Arial"/>
                      </a:endParaRPr>
                    </a:p>
                  </a:txBody>
                  <a:tcPr marL="9240" marR="9240" marT="9240" marB="0" anchor="ctr"/>
                </a:tc>
                <a:tc>
                  <a:txBody>
                    <a:bodyPr/>
                    <a:lstStyle/>
                    <a:p>
                      <a:pPr algn="ctr" rtl="1" fontAlgn="ctr"/>
                      <a:r>
                        <a:rPr lang="ar-SA" sz="3200" u="none" strike="noStrike" dirty="0">
                          <a:effectLst/>
                        </a:rPr>
                        <a:t>الدرجة</a:t>
                      </a:r>
                      <a:endParaRPr lang="ar-SA" sz="3200" b="1" i="1" u="none" strike="noStrike" dirty="0">
                        <a:solidFill>
                          <a:srgbClr val="0D0D0D"/>
                        </a:solidFill>
                        <a:effectLst/>
                        <a:latin typeface="Arial"/>
                      </a:endParaRPr>
                    </a:p>
                  </a:txBody>
                  <a:tcPr marL="9240" marR="9240" marT="9240" marB="0" anchor="ctr"/>
                </a:tc>
              </a:tr>
              <a:tr h="633112">
                <a:tc rowSpan="4">
                  <a:txBody>
                    <a:bodyPr/>
                    <a:lstStyle/>
                    <a:p>
                      <a:pPr algn="ctr" rtl="1" fontAlgn="ctr"/>
                      <a:r>
                        <a:rPr lang="ar-SA" sz="2000" u="none" strike="noStrike" dirty="0">
                          <a:effectLst/>
                        </a:rPr>
                        <a:t>توزيع درجات اعمال السنة</a:t>
                      </a:r>
                      <a:endParaRPr lang="ar-SA" sz="2000" b="1" i="0" u="none" strike="noStrike" dirty="0">
                        <a:solidFill>
                          <a:srgbClr val="000000"/>
                        </a:solidFill>
                        <a:effectLst/>
                        <a:latin typeface="Arial"/>
                      </a:endParaRPr>
                    </a:p>
                  </a:txBody>
                  <a:tcPr marL="9240" marR="9240" marT="9240" marB="0" vert="vert270" anchor="ctr"/>
                </a:tc>
                <a:tc>
                  <a:txBody>
                    <a:bodyPr/>
                    <a:lstStyle/>
                    <a:p>
                      <a:pPr algn="r" rtl="1" fontAlgn="ctr"/>
                      <a:r>
                        <a:rPr lang="ar-SA" sz="2400" u="none" strike="noStrike" dirty="0">
                          <a:effectLst/>
                        </a:rPr>
                        <a:t> </a:t>
                      </a:r>
                      <a:r>
                        <a:rPr lang="ar-SA" sz="2400" u="none" strike="noStrike" dirty="0" smtClean="0">
                          <a:effectLst/>
                        </a:rPr>
                        <a:t>أ - واجبات</a:t>
                      </a:r>
                      <a:endParaRPr lang="ar-SA" sz="2400" b="1" i="0" u="none" strike="noStrike" dirty="0">
                        <a:solidFill>
                          <a:srgbClr val="000000"/>
                        </a:solidFill>
                        <a:effectLst/>
                        <a:latin typeface="Arial"/>
                      </a:endParaRPr>
                    </a:p>
                  </a:txBody>
                  <a:tcPr marL="9240" marR="9240" marT="9240" marB="0" anchor="ctr"/>
                </a:tc>
                <a:tc>
                  <a:txBody>
                    <a:bodyPr/>
                    <a:lstStyle/>
                    <a:p>
                      <a:pPr algn="ctr" rtl="0" fontAlgn="ctr"/>
                      <a:r>
                        <a:rPr lang="ar-SA" sz="2800" b="1" u="none" strike="noStrike" dirty="0" smtClean="0">
                          <a:effectLst/>
                        </a:rPr>
                        <a:t>1</a:t>
                      </a:r>
                      <a:endParaRPr lang="ar-SA" sz="2800" b="1" i="0" u="none" strike="noStrike" dirty="0">
                        <a:solidFill>
                          <a:srgbClr val="0D0D0D"/>
                        </a:solidFill>
                        <a:effectLst/>
                        <a:latin typeface="Arial"/>
                      </a:endParaRPr>
                    </a:p>
                  </a:txBody>
                  <a:tcPr marL="9240" marR="9240" marT="9240" marB="0" anchor="ctr"/>
                </a:tc>
                <a:tc>
                  <a:txBody>
                    <a:bodyPr/>
                    <a:lstStyle/>
                    <a:p>
                      <a:pPr algn="ctr" rtl="0" fontAlgn="ctr"/>
                      <a:r>
                        <a:rPr lang="ar-SA" sz="2800" b="1" u="none" strike="noStrike" dirty="0" smtClean="0">
                          <a:effectLst/>
                        </a:rPr>
                        <a:t>5</a:t>
                      </a:r>
                      <a:endParaRPr lang="ar-SA" sz="2800" b="1" i="0" u="none" strike="noStrike" dirty="0">
                        <a:solidFill>
                          <a:srgbClr val="0D0D0D"/>
                        </a:solidFill>
                        <a:effectLst/>
                        <a:latin typeface="Arial"/>
                      </a:endParaRPr>
                    </a:p>
                  </a:txBody>
                  <a:tcPr marL="9240" marR="9240" marT="9240" marB="0" anchor="ctr"/>
                </a:tc>
              </a:tr>
              <a:tr h="709547">
                <a:tc vMerge="1">
                  <a:txBody>
                    <a:bodyPr/>
                    <a:lstStyle/>
                    <a:p>
                      <a:pPr rtl="1"/>
                      <a:endParaRPr lang="ar-SA"/>
                    </a:p>
                  </a:txBody>
                  <a:tcPr/>
                </a:tc>
                <a:tc>
                  <a:txBody>
                    <a:bodyPr/>
                    <a:lstStyle/>
                    <a:p>
                      <a:pPr algn="r" rtl="1" fontAlgn="ctr"/>
                      <a:r>
                        <a:rPr lang="ar-SA" sz="2400" u="none" strike="noStrike" dirty="0">
                          <a:effectLst/>
                        </a:rPr>
                        <a:t> </a:t>
                      </a:r>
                      <a:r>
                        <a:rPr lang="ar-SA" sz="2400" u="none" strike="noStrike" dirty="0" smtClean="0">
                          <a:effectLst/>
                        </a:rPr>
                        <a:t>ب </a:t>
                      </a:r>
                      <a:r>
                        <a:rPr lang="ar-SA" sz="2400" u="none" strike="noStrike" dirty="0">
                          <a:effectLst/>
                        </a:rPr>
                        <a:t>- </a:t>
                      </a:r>
                      <a:r>
                        <a:rPr lang="ar-SA" sz="2400" u="none" strike="noStrike" dirty="0" smtClean="0">
                          <a:effectLst/>
                        </a:rPr>
                        <a:t>المناقشات</a:t>
                      </a:r>
                      <a:endParaRPr lang="en-US" sz="2400" b="1" i="0" u="none" strike="noStrike" dirty="0">
                        <a:solidFill>
                          <a:srgbClr val="000000"/>
                        </a:solidFill>
                        <a:effectLst/>
                        <a:latin typeface="Arial"/>
                      </a:endParaRPr>
                    </a:p>
                  </a:txBody>
                  <a:tcPr marL="9240" marR="9240" marT="924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ar-SA" sz="2800" b="1" u="none" strike="noStrike" kern="1200" cap="none" spc="0" normalizeH="0" baseline="0" noProof="0" dirty="0" smtClean="0">
                          <a:ln>
                            <a:noFill/>
                          </a:ln>
                          <a:effectLst/>
                          <a:uLnTx/>
                          <a:uFillTx/>
                        </a:rPr>
                        <a:t>1</a:t>
                      </a:r>
                      <a:endParaRPr kumimoji="0" lang="ar-SA" sz="2800" b="1" i="0" u="none" strike="noStrike" kern="1200" cap="none" spc="0" normalizeH="0" baseline="0" noProof="0" dirty="0">
                        <a:ln>
                          <a:noFill/>
                        </a:ln>
                        <a:solidFill>
                          <a:srgbClr val="0D0D0D"/>
                        </a:solidFill>
                        <a:effectLst/>
                        <a:uLnTx/>
                        <a:uFillTx/>
                        <a:latin typeface="+mn-lt"/>
                        <a:ea typeface="+mn-ea"/>
                        <a:cs typeface="+mn-cs"/>
                      </a:endParaRPr>
                    </a:p>
                  </a:txBody>
                  <a:tcPr marL="9240" marR="9240" marT="9240" marB="0" anchor="ctr"/>
                </a:tc>
                <a:tc>
                  <a:txBody>
                    <a:bodyPr/>
                    <a:lstStyle/>
                    <a:p>
                      <a:pPr algn="ctr" rtl="0" fontAlgn="ctr"/>
                      <a:r>
                        <a:rPr lang="ar-SA" sz="2800" b="1" u="none" strike="noStrike" dirty="0" smtClean="0">
                          <a:effectLst/>
                        </a:rPr>
                        <a:t>5</a:t>
                      </a:r>
                      <a:endParaRPr lang="ar-SA" sz="2800" b="1" i="0" u="none" strike="noStrike" dirty="0">
                        <a:solidFill>
                          <a:srgbClr val="0D0D0D"/>
                        </a:solidFill>
                        <a:effectLst/>
                        <a:latin typeface="Arial"/>
                      </a:endParaRPr>
                    </a:p>
                  </a:txBody>
                  <a:tcPr marL="9240" marR="9240" marT="9240" marB="0" anchor="ctr"/>
                </a:tc>
              </a:tr>
              <a:tr h="592629">
                <a:tc vMerge="1">
                  <a:txBody>
                    <a:bodyPr/>
                    <a:lstStyle/>
                    <a:p>
                      <a:pPr rtl="1"/>
                      <a:endParaRPr lang="ar-SA"/>
                    </a:p>
                  </a:txBody>
                  <a:tcPr/>
                </a:tc>
                <a:tc>
                  <a:txBody>
                    <a:bodyPr/>
                    <a:lstStyle/>
                    <a:p>
                      <a:pPr algn="r" rtl="1" fontAlgn="ctr"/>
                      <a:r>
                        <a:rPr lang="ar-SA" sz="2400" u="none" strike="noStrike" dirty="0" smtClean="0">
                          <a:effectLst/>
                        </a:rPr>
                        <a:t>ج -</a:t>
                      </a:r>
                      <a:r>
                        <a:rPr lang="ar-SA" sz="2400" u="none" strike="noStrike" baseline="0" dirty="0" smtClean="0">
                          <a:effectLst/>
                        </a:rPr>
                        <a:t> بحث</a:t>
                      </a:r>
                      <a:endParaRPr lang="ar-SA" sz="2400" b="1" i="0" u="none" strike="noStrike" dirty="0">
                        <a:solidFill>
                          <a:srgbClr val="000000"/>
                        </a:solidFill>
                        <a:effectLst/>
                        <a:latin typeface="Arial"/>
                      </a:endParaRPr>
                    </a:p>
                  </a:txBody>
                  <a:tcPr marL="9240" marR="9240" marT="9240" marB="0" anchor="ctr"/>
                </a:tc>
                <a:tc>
                  <a:txBody>
                    <a:bodyPr/>
                    <a:lstStyle/>
                    <a:p>
                      <a:pPr algn="ctr" rtl="0" fontAlgn="ctr"/>
                      <a:r>
                        <a:rPr lang="ar-SA" sz="2800" b="1" u="none" strike="noStrike" dirty="0" smtClean="0">
                          <a:effectLst/>
                        </a:rPr>
                        <a:t>1</a:t>
                      </a:r>
                      <a:endParaRPr lang="ar-SA" sz="2800" b="1" i="0" u="none" strike="noStrike" dirty="0">
                        <a:solidFill>
                          <a:srgbClr val="0D0D0D"/>
                        </a:solidFill>
                        <a:effectLst/>
                        <a:latin typeface="Arial"/>
                      </a:endParaRPr>
                    </a:p>
                  </a:txBody>
                  <a:tcPr marL="9240" marR="9240" marT="9240" marB="0" anchor="ctr"/>
                </a:tc>
                <a:tc>
                  <a:txBody>
                    <a:bodyPr/>
                    <a:lstStyle/>
                    <a:p>
                      <a:pPr algn="ctr" rtl="0" fontAlgn="ctr"/>
                      <a:r>
                        <a:rPr lang="ar-SA" sz="2800" b="1" u="none" strike="noStrike" dirty="0" smtClean="0">
                          <a:effectLst/>
                        </a:rPr>
                        <a:t>10</a:t>
                      </a:r>
                      <a:endParaRPr lang="ar-SA" sz="2800" b="1" i="0" u="none" strike="noStrike" dirty="0">
                        <a:solidFill>
                          <a:srgbClr val="0D0D0D"/>
                        </a:solidFill>
                        <a:effectLst/>
                        <a:latin typeface="Arial"/>
                      </a:endParaRPr>
                    </a:p>
                  </a:txBody>
                  <a:tcPr marL="9240" marR="9240" marT="9240" marB="0" anchor="ctr"/>
                </a:tc>
              </a:tr>
              <a:tr h="775523">
                <a:tc vMerge="1">
                  <a:txBody>
                    <a:bodyPr/>
                    <a:lstStyle/>
                    <a:p>
                      <a:pPr rtl="1"/>
                      <a:endParaRPr lang="ar-SA"/>
                    </a:p>
                  </a:txBody>
                  <a:tcPr/>
                </a:tc>
                <a:tc>
                  <a:txBody>
                    <a:bodyPr/>
                    <a:lstStyle/>
                    <a:p>
                      <a:pPr algn="r" rtl="1" fontAlgn="ctr"/>
                      <a:r>
                        <a:rPr lang="ar-SA" sz="2400" u="none" strike="noStrike" dirty="0" smtClean="0">
                          <a:effectLst/>
                        </a:rPr>
                        <a:t> د </a:t>
                      </a:r>
                      <a:r>
                        <a:rPr lang="ar-SA" sz="2400" u="none" strike="noStrike" dirty="0">
                          <a:effectLst/>
                        </a:rPr>
                        <a:t>- </a:t>
                      </a:r>
                      <a:r>
                        <a:rPr lang="ar-SA" sz="2400" u="none" strike="noStrike" dirty="0" smtClean="0">
                          <a:effectLst/>
                        </a:rPr>
                        <a:t>اختباران لأعمال </a:t>
                      </a:r>
                      <a:r>
                        <a:rPr lang="ar-SA" sz="2400" u="none" strike="noStrike" dirty="0">
                          <a:effectLst/>
                        </a:rPr>
                        <a:t>السنة (الاختبار </a:t>
                      </a:r>
                      <a:r>
                        <a:rPr lang="ar-SA" sz="2400" u="none" strike="noStrike" dirty="0" smtClean="0">
                          <a:effectLst/>
                        </a:rPr>
                        <a:t>النصفي)</a:t>
                      </a:r>
                      <a:endParaRPr lang="ar-SA" sz="2400" b="1" i="0" u="none" strike="noStrike" dirty="0">
                        <a:solidFill>
                          <a:srgbClr val="000000"/>
                        </a:solidFill>
                        <a:effectLst/>
                        <a:latin typeface="Arial"/>
                      </a:endParaRPr>
                    </a:p>
                  </a:txBody>
                  <a:tcPr marL="9240" marR="9240" marT="9240" marB="0" anchor="ctr"/>
                </a:tc>
                <a:tc>
                  <a:txBody>
                    <a:bodyPr/>
                    <a:lstStyle/>
                    <a:p>
                      <a:pPr algn="ctr" rtl="0" fontAlgn="ctr"/>
                      <a:r>
                        <a:rPr lang="ar-SA" sz="2800" b="1" u="none" strike="noStrike" dirty="0" smtClean="0">
                          <a:effectLst/>
                        </a:rPr>
                        <a:t>2</a:t>
                      </a:r>
                      <a:endParaRPr lang="ar-SA" sz="2800" b="1" i="0" u="none" strike="noStrike" dirty="0">
                        <a:solidFill>
                          <a:srgbClr val="0D0D0D"/>
                        </a:solidFill>
                        <a:effectLst/>
                        <a:latin typeface="Arial"/>
                      </a:endParaRPr>
                    </a:p>
                  </a:txBody>
                  <a:tcPr marL="9240" marR="9240" marT="9240" marB="0" anchor="ctr"/>
                </a:tc>
                <a:tc>
                  <a:txBody>
                    <a:bodyPr/>
                    <a:lstStyle/>
                    <a:p>
                      <a:pPr algn="ctr" rtl="0" fontAlgn="ctr"/>
                      <a:r>
                        <a:rPr lang="ar-SA" sz="2800" b="1" u="none" strike="noStrike" dirty="0">
                          <a:effectLst/>
                        </a:rPr>
                        <a:t>30</a:t>
                      </a:r>
                      <a:endParaRPr lang="ar-SA" sz="2800" b="1" i="0" u="none" strike="noStrike" dirty="0">
                        <a:solidFill>
                          <a:srgbClr val="0D0D0D"/>
                        </a:solidFill>
                        <a:effectLst/>
                        <a:latin typeface="Arial"/>
                      </a:endParaRPr>
                    </a:p>
                  </a:txBody>
                  <a:tcPr marL="9240" marR="9240" marT="9240" marB="0" anchor="ctr"/>
                </a:tc>
              </a:tr>
              <a:tr h="475346">
                <a:tc gridSpan="2">
                  <a:txBody>
                    <a:bodyPr/>
                    <a:lstStyle/>
                    <a:p>
                      <a:pPr algn="r" rtl="1" fontAlgn="ctr"/>
                      <a:r>
                        <a:rPr lang="ar-SA" sz="2400" u="none" strike="noStrike" dirty="0">
                          <a:effectLst/>
                        </a:rPr>
                        <a:t>   مجموع درجات اعمال السنة</a:t>
                      </a:r>
                      <a:endParaRPr lang="ar-SA" sz="2400" b="1" i="0" u="none" strike="noStrike" dirty="0">
                        <a:solidFill>
                          <a:srgbClr val="0000FF"/>
                        </a:solidFill>
                        <a:effectLst/>
                        <a:latin typeface="Arial"/>
                      </a:endParaRPr>
                    </a:p>
                  </a:txBody>
                  <a:tcPr marL="9240" marR="9240" marT="9240" marB="0" anchor="ctr"/>
                </a:tc>
                <a:tc hMerge="1">
                  <a:txBody>
                    <a:bodyPr/>
                    <a:lstStyle/>
                    <a:p>
                      <a:pPr rtl="1"/>
                      <a:endParaRPr lang="ar-SA"/>
                    </a:p>
                  </a:txBody>
                  <a:tcPr/>
                </a:tc>
                <a:tc>
                  <a:txBody>
                    <a:bodyPr/>
                    <a:lstStyle/>
                    <a:p>
                      <a:pPr algn="ctr" rtl="1" fontAlgn="ctr"/>
                      <a:r>
                        <a:rPr lang="ar-SA" sz="2800" b="1" i="0" u="none" strike="noStrike" dirty="0" smtClean="0">
                          <a:solidFill>
                            <a:srgbClr val="0000FF"/>
                          </a:solidFill>
                          <a:effectLst/>
                          <a:latin typeface="Arial"/>
                        </a:rPr>
                        <a:t>5</a:t>
                      </a:r>
                      <a:endParaRPr lang="ar-SA" sz="2800" b="1" i="0" u="none" strike="noStrike" dirty="0">
                        <a:solidFill>
                          <a:srgbClr val="0000FF"/>
                        </a:solidFill>
                        <a:effectLst/>
                        <a:latin typeface="Arial"/>
                      </a:endParaRPr>
                    </a:p>
                  </a:txBody>
                  <a:tcPr marL="9240" marR="9240" marT="9240" marB="0" anchor="ctr"/>
                </a:tc>
                <a:tc>
                  <a:txBody>
                    <a:bodyPr/>
                    <a:lstStyle/>
                    <a:p>
                      <a:pPr algn="ctr" rtl="0" fontAlgn="ctr"/>
                      <a:r>
                        <a:rPr lang="ar-SA" sz="2800" b="1" u="none" strike="noStrike" dirty="0">
                          <a:effectLst/>
                        </a:rPr>
                        <a:t>50</a:t>
                      </a:r>
                      <a:endParaRPr lang="ar-SA" sz="2800" b="1" i="0" u="none" strike="noStrike" dirty="0">
                        <a:solidFill>
                          <a:srgbClr val="0000FF"/>
                        </a:solidFill>
                        <a:effectLst/>
                        <a:latin typeface="Arial"/>
                      </a:endParaRPr>
                    </a:p>
                  </a:txBody>
                  <a:tcPr marL="9240" marR="9240" marT="9240" marB="0" anchor="ctr"/>
                </a:tc>
              </a:tr>
              <a:tr h="455541">
                <a:tc gridSpan="2">
                  <a:txBody>
                    <a:bodyPr/>
                    <a:lstStyle/>
                    <a:p>
                      <a:pPr algn="r" rtl="1" fontAlgn="ctr"/>
                      <a:r>
                        <a:rPr lang="ar-SA" sz="2400" u="none" strike="noStrike" dirty="0">
                          <a:effectLst/>
                        </a:rPr>
                        <a:t>  درجة الامتحان </a:t>
                      </a:r>
                      <a:r>
                        <a:rPr lang="ar-SA" sz="2400" u="none" strike="noStrike" dirty="0" smtClean="0">
                          <a:effectLst/>
                        </a:rPr>
                        <a:t>النهائي</a:t>
                      </a:r>
                      <a:endParaRPr lang="ar-SA" sz="2400" b="1" i="0" u="none" strike="noStrike" dirty="0">
                        <a:solidFill>
                          <a:srgbClr val="000000"/>
                        </a:solidFill>
                        <a:effectLst/>
                        <a:latin typeface="Arial"/>
                      </a:endParaRPr>
                    </a:p>
                  </a:txBody>
                  <a:tcPr marL="9240" marR="9240" marT="9240" marB="0" anchor="ctr"/>
                </a:tc>
                <a:tc hMerge="1">
                  <a:txBody>
                    <a:bodyPr/>
                    <a:lstStyle/>
                    <a:p>
                      <a:pPr rtl="1"/>
                      <a:endParaRPr lang="ar-SA"/>
                    </a:p>
                  </a:txBody>
                  <a:tcPr/>
                </a:tc>
                <a:tc>
                  <a:txBody>
                    <a:bodyPr/>
                    <a:lstStyle/>
                    <a:p>
                      <a:pPr algn="ctr" rtl="0" fontAlgn="ctr"/>
                      <a:r>
                        <a:rPr lang="ar-SA" sz="2800" b="1" u="none" strike="noStrike" dirty="0">
                          <a:effectLst/>
                        </a:rPr>
                        <a:t>1</a:t>
                      </a:r>
                      <a:endParaRPr lang="ar-SA" sz="2800" b="1" i="0" u="none" strike="noStrike" dirty="0">
                        <a:solidFill>
                          <a:srgbClr val="0D0D0D"/>
                        </a:solidFill>
                        <a:effectLst/>
                        <a:latin typeface="Arial"/>
                      </a:endParaRPr>
                    </a:p>
                  </a:txBody>
                  <a:tcPr marL="9240" marR="9240" marT="9240" marB="0" anchor="ctr"/>
                </a:tc>
                <a:tc>
                  <a:txBody>
                    <a:bodyPr/>
                    <a:lstStyle/>
                    <a:p>
                      <a:pPr algn="ctr" rtl="0" fontAlgn="ctr"/>
                      <a:r>
                        <a:rPr lang="ar-SA" sz="2800" b="1" u="none" strike="noStrike" dirty="0">
                          <a:effectLst/>
                        </a:rPr>
                        <a:t>50</a:t>
                      </a:r>
                      <a:endParaRPr lang="ar-SA" sz="2800" b="1" i="0" u="none" strike="noStrike" dirty="0">
                        <a:solidFill>
                          <a:srgbClr val="0D0D0D"/>
                        </a:solidFill>
                        <a:effectLst/>
                        <a:latin typeface="Arial"/>
                      </a:endParaRPr>
                    </a:p>
                  </a:txBody>
                  <a:tcPr marL="9240" marR="9240" marT="9240" marB="0" anchor="ctr"/>
                </a:tc>
              </a:tr>
              <a:tr h="534764">
                <a:tc gridSpan="2">
                  <a:txBody>
                    <a:bodyPr/>
                    <a:lstStyle/>
                    <a:p>
                      <a:pPr algn="ctr" rtl="1" fontAlgn="ctr"/>
                      <a:r>
                        <a:rPr lang="ar-SA" sz="3200" b="1" u="none" strike="noStrike" dirty="0">
                          <a:solidFill>
                            <a:schemeClr val="accent2"/>
                          </a:solidFill>
                          <a:effectLst/>
                        </a:rPr>
                        <a:t>المجموع</a:t>
                      </a:r>
                      <a:endParaRPr lang="ar-SA" sz="3200" b="1" i="0" u="none" strike="noStrike" dirty="0">
                        <a:solidFill>
                          <a:schemeClr val="accent2"/>
                        </a:solidFill>
                        <a:effectLst/>
                        <a:latin typeface="Arial"/>
                      </a:endParaRPr>
                    </a:p>
                  </a:txBody>
                  <a:tcPr marL="9240" marR="9240" marT="9240" marB="0" anchor="ctr"/>
                </a:tc>
                <a:tc hMerge="1">
                  <a:txBody>
                    <a:bodyPr/>
                    <a:lstStyle/>
                    <a:p>
                      <a:pPr rtl="1"/>
                      <a:endParaRPr lang="ar-SA"/>
                    </a:p>
                  </a:txBody>
                  <a:tcPr/>
                </a:tc>
                <a:tc>
                  <a:txBody>
                    <a:bodyPr/>
                    <a:lstStyle/>
                    <a:p>
                      <a:pPr algn="ctr" rtl="0" fontAlgn="ctr"/>
                      <a:r>
                        <a:rPr lang="ar-SA" sz="2800" b="1" u="none" strike="noStrike" dirty="0" smtClean="0">
                          <a:solidFill>
                            <a:schemeClr val="accent2"/>
                          </a:solidFill>
                          <a:effectLst/>
                        </a:rPr>
                        <a:t>6</a:t>
                      </a:r>
                      <a:endParaRPr lang="ar-SA" sz="2800" b="1" i="0" u="none" strike="noStrike" dirty="0">
                        <a:solidFill>
                          <a:schemeClr val="accent2"/>
                        </a:solidFill>
                        <a:effectLst/>
                        <a:latin typeface="Arial"/>
                      </a:endParaRPr>
                    </a:p>
                  </a:txBody>
                  <a:tcPr marL="9240" marR="9240" marT="9240" marB="0" anchor="ctr"/>
                </a:tc>
                <a:tc>
                  <a:txBody>
                    <a:bodyPr/>
                    <a:lstStyle/>
                    <a:p>
                      <a:pPr algn="ctr" rtl="0" fontAlgn="ctr"/>
                      <a:r>
                        <a:rPr lang="ar-SA" sz="2800" b="1" u="none" strike="noStrike" dirty="0">
                          <a:solidFill>
                            <a:schemeClr val="accent2"/>
                          </a:solidFill>
                          <a:effectLst/>
                        </a:rPr>
                        <a:t>100</a:t>
                      </a:r>
                      <a:endParaRPr lang="ar-SA" sz="2800" b="1" i="0" u="none" strike="noStrike" dirty="0">
                        <a:solidFill>
                          <a:schemeClr val="accent2"/>
                        </a:solidFill>
                        <a:effectLst/>
                        <a:latin typeface="Arial"/>
                      </a:endParaRPr>
                    </a:p>
                  </a:txBody>
                  <a:tcPr marL="9240" marR="9240" marT="9240" marB="0" anchor="ctr"/>
                </a:tc>
              </a:tr>
            </a:tbl>
          </a:graphicData>
        </a:graphic>
      </p:graphicFrame>
    </p:spTree>
    <p:extLst>
      <p:ext uri="{BB962C8B-B14F-4D97-AF65-F5344CB8AC3E}">
        <p14:creationId xmlns:p14="http://schemas.microsoft.com/office/powerpoint/2010/main" xmlns="" val="3325003941"/>
      </p:ext>
    </p:extLst>
  </p:cSld>
  <p:clrMapOvr>
    <a:overrideClrMapping bg1="lt1" tx1="dk1" bg2="lt2" tx2="dk2" accent1="accent1" accent2="accent2" accent3="accent3" accent4="accent4" accent5="accent5" accent6="accent6" hlink="hlink" folHlink="folHlink"/>
  </p:clrMapOvr>
  <p:transition>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1371600" y="1412776"/>
            <a:ext cx="6400800" cy="4226024"/>
          </a:xfrm>
        </p:spPr>
        <p:txBody>
          <a:bodyPr/>
          <a:lstStyle/>
          <a:p>
            <a:r>
              <a:rPr lang="ar-SA" sz="8000" dirty="0" smtClean="0">
                <a:solidFill>
                  <a:srgbClr val="C00000"/>
                </a:solidFill>
                <a:latin typeface="Britannic Bold" pitchFamily="34" charset="0"/>
                <a:cs typeface="Bold Italic Art" pitchFamily="2" charset="-78"/>
              </a:rPr>
              <a:t>مراجع المقرر ومصادره</a:t>
            </a:r>
            <a:endParaRPr lang="ar-SA" sz="8000" dirty="0">
              <a:solidFill>
                <a:srgbClr val="C00000"/>
              </a:solidFill>
              <a:latin typeface="Britannic Bold" pitchFamily="34" charset="0"/>
              <a:cs typeface="Bold Italic Art" pitchFamily="2" charset="-78"/>
            </a:endParaRPr>
          </a:p>
        </p:txBody>
      </p:sp>
    </p:spTree>
    <p:extLst>
      <p:ext uri="{BB962C8B-B14F-4D97-AF65-F5344CB8AC3E}">
        <p14:creationId xmlns:p14="http://schemas.microsoft.com/office/powerpoint/2010/main" xmlns="" val="3954373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extLst>
              <a:ext uri="{BEBA8EAE-BF5A-486C-A8C5-ECC9F3942E4B}">
                <a14:imgProps xmlns:a14="http://schemas.microsoft.com/office/drawing/2010/main" xmlns="">
                  <a14:imgLayer r:embed="rId3">
                    <a14:imgEffect>
                      <a14:colorTemperature colorTemp="9500"/>
                    </a14:imgEffect>
                    <a14:imgEffect>
                      <a14:saturation sat="4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marL="291465">
              <a:spcBef>
                <a:spcPts val="1200"/>
              </a:spcBef>
              <a:spcAft>
                <a:spcPts val="1000"/>
              </a:spcAft>
              <a:defRPr/>
            </a:pPr>
            <a:r>
              <a:rPr lang="ar-SA" sz="3200" b="1" u="sng" dirty="0">
                <a:ln w="11430"/>
                <a:solidFill>
                  <a:srgbClr val="FF0000"/>
                </a:solidFill>
                <a:effectLst>
                  <a:outerShdw blurRad="50800" dist="39000" dir="5460000" algn="tl">
                    <a:srgbClr val="000000">
                      <a:alpha val="38000"/>
                    </a:srgbClr>
                  </a:outerShdw>
                </a:effectLst>
                <a:ea typeface="Calibri"/>
                <a:cs typeface="AL-Mohanad"/>
              </a:rPr>
              <a:t>المرجع الرئيس</a:t>
            </a:r>
            <a:r>
              <a:rPr lang="ar-EG" sz="3200" b="1" u="sng" dirty="0">
                <a:ln w="11430"/>
                <a:solidFill>
                  <a:srgbClr val="FF0000"/>
                </a:solidFill>
                <a:effectLst>
                  <a:outerShdw blurRad="50800" dist="39000" dir="5460000" algn="tl">
                    <a:srgbClr val="000000">
                      <a:alpha val="38000"/>
                    </a:srgbClr>
                  </a:outerShdw>
                </a:effectLst>
                <a:ea typeface="Calibri"/>
                <a:cs typeface="AL-Mohanad"/>
              </a:rPr>
              <a:t>: </a:t>
            </a:r>
            <a:r>
              <a:rPr lang="ar-SA" sz="3200" b="1" u="sng" dirty="0">
                <a:ln w="11430"/>
                <a:solidFill>
                  <a:srgbClr val="FF0000"/>
                </a:solidFill>
                <a:effectLst>
                  <a:outerShdw blurRad="50800" dist="39000" dir="5460000" algn="tl">
                    <a:srgbClr val="000000">
                      <a:alpha val="38000"/>
                    </a:srgbClr>
                  </a:outerShdw>
                </a:effectLst>
                <a:ea typeface="Calibri"/>
                <a:cs typeface="AL-Mohanad"/>
              </a:rPr>
              <a:t/>
            </a:r>
            <a:br>
              <a:rPr lang="ar-SA" sz="3200" b="1" u="sng" dirty="0">
                <a:ln w="11430"/>
                <a:solidFill>
                  <a:srgbClr val="FF0000"/>
                </a:solidFill>
                <a:effectLst>
                  <a:outerShdw blurRad="50800" dist="39000" dir="5460000" algn="tl">
                    <a:srgbClr val="000000">
                      <a:alpha val="38000"/>
                    </a:srgbClr>
                  </a:outerShdw>
                </a:effectLst>
                <a:ea typeface="Calibri"/>
                <a:cs typeface="AL-Mohanad"/>
              </a:rPr>
            </a:br>
            <a:r>
              <a:rPr lang="ar-SA" sz="3200" b="1" dirty="0">
                <a:solidFill>
                  <a:srgbClr val="FF0000"/>
                </a:solidFill>
              </a:rPr>
              <a:t>- هدى السرحان، نبيلة </a:t>
            </a:r>
            <a:r>
              <a:rPr lang="ar-SA" sz="3200" b="1" dirty="0" err="1">
                <a:solidFill>
                  <a:srgbClr val="FF0000"/>
                </a:solidFill>
              </a:rPr>
              <a:t>الجرايدة</a:t>
            </a:r>
            <a:r>
              <a:rPr lang="ar-SA" sz="3200" b="1" dirty="0">
                <a:solidFill>
                  <a:srgbClr val="FF0000"/>
                </a:solidFill>
              </a:rPr>
              <a:t>: العمل </a:t>
            </a:r>
            <a:r>
              <a:rPr lang="ar-SA" sz="3200" b="1" dirty="0" smtClean="0">
                <a:solidFill>
                  <a:srgbClr val="FF0000"/>
                </a:solidFill>
              </a:rPr>
              <a:t>التطوعي </a:t>
            </a:r>
            <a:r>
              <a:rPr lang="ar-SA" sz="3200" b="1" dirty="0">
                <a:solidFill>
                  <a:srgbClr val="FF0000"/>
                </a:solidFill>
              </a:rPr>
              <a:t>بين النظرية والتطبيق، الرياض، مكتبة الرشد 2013م</a:t>
            </a:r>
            <a:r>
              <a:rPr lang="ar-EG" sz="3200" b="1" dirty="0">
                <a:solidFill>
                  <a:srgbClr val="FF0000"/>
                </a:solidFill>
              </a:rPr>
              <a:t/>
            </a:r>
            <a:br>
              <a:rPr lang="ar-EG" sz="3200" b="1" dirty="0">
                <a:solidFill>
                  <a:srgbClr val="FF0000"/>
                </a:solidFill>
              </a:rPr>
            </a:br>
            <a:r>
              <a:rPr lang="ar-EG" sz="3200" b="1" u="sng" dirty="0">
                <a:ln w="11430"/>
                <a:solidFill>
                  <a:srgbClr val="FF0000"/>
                </a:solidFill>
                <a:effectLst>
                  <a:outerShdw blurRad="50800" dist="39000" dir="5460000" algn="tl">
                    <a:srgbClr val="000000">
                      <a:alpha val="38000"/>
                    </a:srgbClr>
                  </a:outerShdw>
                </a:effectLst>
                <a:ea typeface="Calibri"/>
                <a:cs typeface="AL-Mohanad"/>
              </a:rPr>
              <a:t/>
            </a:r>
            <a:br>
              <a:rPr lang="ar-EG" sz="3200" b="1" u="sng" dirty="0">
                <a:ln w="11430"/>
                <a:solidFill>
                  <a:srgbClr val="FF0000"/>
                </a:solidFill>
                <a:effectLst>
                  <a:outerShdw blurRad="50800" dist="39000" dir="5460000" algn="tl">
                    <a:srgbClr val="000000">
                      <a:alpha val="38000"/>
                    </a:srgbClr>
                  </a:outerShdw>
                </a:effectLst>
                <a:ea typeface="Calibri"/>
                <a:cs typeface="AL-Mohanad"/>
              </a:rPr>
            </a:br>
            <a:endParaRPr lang="ar-SA" sz="3200" dirty="0"/>
          </a:p>
        </p:txBody>
      </p:sp>
      <p:pic>
        <p:nvPicPr>
          <p:cNvPr id="4" name="صورة 3"/>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3491880" y="4077072"/>
            <a:ext cx="2125663" cy="172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8450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solidFill>
          <a:srgbClr val="CC9900">
            <a:alpha val="49000"/>
          </a:srgbClr>
        </a:solidFill>
        <a:effectLst/>
      </p:bgPr>
    </p:bg>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004048" y="145172"/>
            <a:ext cx="2664295" cy="8355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WordArt 9"/>
          <p:cNvSpPr>
            <a:spLocks noChangeArrowheads="1" noChangeShapeType="1" noTextEdit="1"/>
          </p:cNvSpPr>
          <p:nvPr/>
        </p:nvSpPr>
        <p:spPr bwMode="auto">
          <a:xfrm>
            <a:off x="107504" y="1874942"/>
            <a:ext cx="1440160" cy="2778193"/>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spcBef>
                <a:spcPct val="0"/>
              </a:spcBef>
              <a:spcAft>
                <a:spcPct val="0"/>
              </a:spcAft>
              <a:defRPr/>
            </a:pPr>
            <a:r>
              <a:rPr lang="ar-SA" sz="3600" b="1" kern="10" spc="50" dirty="0" smtClean="0">
                <a:ln w="11430"/>
                <a:solidFill>
                  <a:srgbClr val="FF0000"/>
                </a:solidFill>
                <a:effectLst>
                  <a:outerShdw blurRad="76200" dist="50800" dir="5400000" algn="tl" rotWithShape="0">
                    <a:srgbClr val="000000">
                      <a:alpha val="65000"/>
                    </a:srgbClr>
                  </a:outerShdw>
                </a:effectLst>
              </a:rPr>
              <a:t>التواصل</a:t>
            </a:r>
            <a:endParaRPr lang="ar-SA" sz="3600" b="1" kern="10" spc="50" dirty="0">
              <a:ln w="11430"/>
              <a:solidFill>
                <a:srgbClr val="FF0000"/>
              </a:solidFill>
              <a:effectLst>
                <a:outerShdw blurRad="76200" dist="50800" dir="5400000" algn="tl" rotWithShape="0">
                  <a:srgbClr val="000000">
                    <a:alpha val="65000"/>
                  </a:srgbClr>
                </a:outerShdw>
              </a:effectLst>
            </a:endParaRPr>
          </a:p>
        </p:txBody>
      </p:sp>
      <p:sp>
        <p:nvSpPr>
          <p:cNvPr id="9" name="WordArt 9"/>
          <p:cNvSpPr>
            <a:spLocks noChangeArrowheads="1" noChangeShapeType="1" noTextEdit="1"/>
          </p:cNvSpPr>
          <p:nvPr/>
        </p:nvSpPr>
        <p:spPr bwMode="auto">
          <a:xfrm>
            <a:off x="2339752" y="1412776"/>
            <a:ext cx="4536504" cy="765026"/>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defRPr/>
            </a:pPr>
            <a:r>
              <a:rPr lang="ar-SA" sz="3600" b="1" kern="10"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د. </a:t>
            </a:r>
            <a:r>
              <a:rPr lang="ar-SA" sz="3600" b="1" kern="10" dirty="0" smtClean="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مصطفى محمد </a:t>
            </a:r>
            <a:r>
              <a:rPr lang="ar-SA" sz="3600" b="1" kern="10" dirty="0" err="1" smtClean="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الفقى</a:t>
            </a:r>
            <a:endParaRPr lang="ar-SA" sz="3600" b="1" kern="10"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endParaRPr>
          </a:p>
        </p:txBody>
      </p:sp>
      <p:sp>
        <p:nvSpPr>
          <p:cNvPr id="10" name="مستطيل 9"/>
          <p:cNvSpPr/>
          <p:nvPr/>
        </p:nvSpPr>
        <p:spPr>
          <a:xfrm>
            <a:off x="1828735" y="2262179"/>
            <a:ext cx="5685808" cy="1013376"/>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defRPr/>
            </a:pPr>
            <a:r>
              <a:rPr lang="en-US" sz="3600" b="1" kern="10" dirty="0" err="1" smtClean="0">
                <a:ln w="1905"/>
                <a:solidFill>
                  <a:srgbClr val="FF0000"/>
                </a:solidFill>
                <a:effectLst>
                  <a:innerShdw blurRad="69850" dist="43180" dir="5400000">
                    <a:srgbClr val="000000">
                      <a:alpha val="65000"/>
                    </a:srgbClr>
                  </a:innerShdw>
                </a:effectLst>
                <a:cs typeface="PT Bold Dusky"/>
              </a:rPr>
              <a:t>EMAIL:</a:t>
            </a:r>
            <a:r>
              <a:rPr lang="en-US" sz="3600" b="1" kern="10" dirty="0" err="1" smtClean="0">
                <a:ln w="1905"/>
                <a:solidFill>
                  <a:srgbClr val="FF0000"/>
                </a:solidFill>
                <a:effectLst>
                  <a:innerShdw blurRad="69850" dist="43180" dir="5400000">
                    <a:srgbClr val="000000">
                      <a:alpha val="65000"/>
                    </a:srgbClr>
                  </a:innerShdw>
                </a:effectLst>
                <a:cs typeface="PT Bold Dusky"/>
                <a:hlinkClick r:id="rId3"/>
              </a:rPr>
              <a:t>mmelfeky@ud.edu.sa</a:t>
            </a:r>
            <a:endParaRPr lang="en-US" sz="3600" b="1" kern="10" dirty="0">
              <a:ln w="1905"/>
              <a:solidFill>
                <a:srgbClr val="FF0000"/>
              </a:solidFill>
              <a:effectLst>
                <a:innerShdw blurRad="69850" dist="43180" dir="5400000">
                  <a:srgbClr val="000000">
                    <a:alpha val="65000"/>
                  </a:srgbClr>
                </a:innerShdw>
              </a:effectLst>
              <a:cs typeface="PT Bold Dusky"/>
            </a:endParaRPr>
          </a:p>
        </p:txBody>
      </p:sp>
      <p:sp>
        <p:nvSpPr>
          <p:cNvPr id="11" name="مستطيل 10"/>
          <p:cNvSpPr/>
          <p:nvPr/>
        </p:nvSpPr>
        <p:spPr>
          <a:xfrm>
            <a:off x="1824935" y="3398224"/>
            <a:ext cx="5522223" cy="868345"/>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defRPr/>
            </a:pPr>
            <a:r>
              <a:rPr lang="ar-SA" sz="3600" b="1" kern="10" dirty="0" smtClean="0">
                <a:ln w="1905"/>
                <a:solidFill>
                  <a:srgbClr val="FFC000"/>
                </a:solidFill>
                <a:effectLst>
                  <a:innerShdw blurRad="69850" dist="43180" dir="5400000">
                    <a:srgbClr val="000000">
                      <a:alpha val="65000"/>
                    </a:srgbClr>
                  </a:innerShdw>
                </a:effectLst>
                <a:cs typeface="PT Bold Dusky"/>
              </a:rPr>
              <a:t>0590032306:</a:t>
            </a:r>
            <a:r>
              <a:rPr lang="en-US" sz="3600" b="1" kern="10" dirty="0">
                <a:ln w="1905"/>
                <a:solidFill>
                  <a:srgbClr val="FFC000"/>
                </a:solidFill>
                <a:effectLst>
                  <a:innerShdw blurRad="69850" dist="43180" dir="5400000">
                    <a:srgbClr val="000000">
                      <a:alpha val="65000"/>
                    </a:srgbClr>
                  </a:innerShdw>
                </a:effectLst>
                <a:cs typeface="PT Bold Dusky"/>
              </a:rPr>
              <a:t>TEL </a:t>
            </a:r>
          </a:p>
        </p:txBody>
      </p:sp>
      <p:sp>
        <p:nvSpPr>
          <p:cNvPr id="2" name="مستطيل 1"/>
          <p:cNvSpPr/>
          <p:nvPr/>
        </p:nvSpPr>
        <p:spPr>
          <a:xfrm>
            <a:off x="1783257" y="4293096"/>
            <a:ext cx="5649494" cy="1615267"/>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defRPr/>
            </a:pPr>
            <a:r>
              <a:rPr lang="ar-SA" sz="3600" b="1" kern="10"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يوم </a:t>
            </a:r>
            <a:r>
              <a:rPr lang="ar-SA" sz="3600" b="1" kern="10" dirty="0" smtClean="0">
                <a:ln w="1905"/>
                <a:solidFill>
                  <a:srgbClr val="00B050"/>
                </a:solidFill>
                <a:effectLst>
                  <a:innerShdw blurRad="69850" dist="43180" dir="5400000">
                    <a:srgbClr val="000000">
                      <a:alpha val="65000"/>
                    </a:srgbClr>
                  </a:innerShdw>
                </a:effectLst>
                <a:cs typeface="PT Bold Dusky"/>
              </a:rPr>
              <a:t>الثلاثاء</a:t>
            </a:r>
            <a:r>
              <a:rPr lang="ar-SA" sz="3600" b="1" kern="10" dirty="0" smtClean="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 </a:t>
            </a:r>
            <a:r>
              <a:rPr lang="ar-SA" sz="3600" b="1" kern="10"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من كل اسبوع </a:t>
            </a:r>
          </a:p>
          <a:p>
            <a:pPr algn="ctr" fontAlgn="base">
              <a:spcBef>
                <a:spcPct val="0"/>
              </a:spcBef>
              <a:spcAft>
                <a:spcPct val="0"/>
              </a:spcAft>
              <a:defRPr/>
            </a:pPr>
            <a:r>
              <a:rPr lang="ar-SA" sz="3600" b="1" kern="10"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من الساعة </a:t>
            </a:r>
            <a:r>
              <a:rPr lang="ar-SA" sz="3600" b="1" kern="10" dirty="0" smtClean="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8 </a:t>
            </a:r>
            <a:r>
              <a:rPr lang="ar-SA" sz="3600" b="1" kern="10"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 </a:t>
            </a:r>
            <a:r>
              <a:rPr lang="ar-SA" sz="3600" b="1" kern="10" dirty="0" smtClean="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10 </a:t>
            </a:r>
            <a:r>
              <a:rPr lang="ar-SA" sz="3600" b="1" kern="10"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PT Bold Dusky"/>
              </a:rPr>
              <a:t>مساءاً</a:t>
            </a:r>
          </a:p>
        </p:txBody>
      </p:sp>
      <p:pic>
        <p:nvPicPr>
          <p:cNvPr id="5" name="صورة 4"/>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rot="1433461">
            <a:off x="7624763" y="363538"/>
            <a:ext cx="1433512" cy="1681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صورة 1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0" y="145172"/>
            <a:ext cx="4860032" cy="8355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WordArt 9"/>
          <p:cNvSpPr>
            <a:spLocks noChangeArrowheads="1" noChangeShapeType="1" noTextEdit="1"/>
          </p:cNvSpPr>
          <p:nvPr/>
        </p:nvSpPr>
        <p:spPr bwMode="auto">
          <a:xfrm>
            <a:off x="1779742" y="6213559"/>
            <a:ext cx="4859063" cy="545413"/>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defRPr/>
            </a:pPr>
            <a:r>
              <a:rPr lang="ar-SA" sz="3600" b="1" kern="10" dirty="0">
                <a:ln w="1905"/>
                <a:solidFill>
                  <a:srgbClr val="FF0000"/>
                </a:solidFill>
                <a:effectLst>
                  <a:innerShdw blurRad="69850" dist="43180" dir="5400000">
                    <a:srgbClr val="000000">
                      <a:alpha val="65000"/>
                    </a:srgbClr>
                  </a:innerShdw>
                </a:effectLst>
                <a:cs typeface="PT Bold Dusky"/>
              </a:rPr>
              <a:t>يسعدني تواصلكم</a:t>
            </a:r>
          </a:p>
        </p:txBody>
      </p:sp>
      <p:pic>
        <p:nvPicPr>
          <p:cNvPr id="48139" name="صورة 14"/>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1433461">
            <a:off x="7340600" y="6097588"/>
            <a:ext cx="558800" cy="655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صورة 15"/>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1433461">
            <a:off x="6751638" y="6099175"/>
            <a:ext cx="576262" cy="677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صورة 16"/>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rot="1433461">
            <a:off x="1081088" y="6178550"/>
            <a:ext cx="622300" cy="731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142" name="صورة 17"/>
          <p:cNvPicPr>
            <a:picLocks noChangeAspect="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rot="1433461">
            <a:off x="515938" y="6235700"/>
            <a:ext cx="581025" cy="681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4133154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dirty="0" smtClean="0">
                <a:solidFill>
                  <a:schemeClr val="bg1"/>
                </a:solidFill>
              </a:rPr>
              <a:t>المحاضرة الأولى </a:t>
            </a:r>
            <a:br>
              <a:rPr lang="ar-SA" dirty="0" smtClean="0">
                <a:solidFill>
                  <a:schemeClr val="bg1"/>
                </a:solidFill>
              </a:rPr>
            </a:br>
            <a:r>
              <a:rPr lang="ar-SA" dirty="0" smtClean="0">
                <a:solidFill>
                  <a:schemeClr val="bg1"/>
                </a:solidFill>
              </a:rPr>
              <a:t>مفهوم وأهمية العمل التطوعي</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marL="514350" indent="-514350" eaLnBrk="1" hangingPunct="1">
              <a:buFont typeface="+mj-lt"/>
              <a:buAutoNum type="arabicPeriod"/>
            </a:pPr>
            <a:r>
              <a:rPr lang="ar-SA" sz="3600" b="1" kern="1200" dirty="0">
                <a:solidFill>
                  <a:schemeClr val="bg1"/>
                </a:solidFill>
                <a:latin typeface="Sakkal Majalla" pitchFamily="2" charset="-78"/>
                <a:cs typeface="Sakkal Majalla" pitchFamily="2" charset="-78"/>
              </a:rPr>
              <a:t>مفهوم العمل التطوعي.</a:t>
            </a:r>
          </a:p>
          <a:p>
            <a:pPr marL="514350" indent="-514350" eaLnBrk="1" hangingPunct="1">
              <a:buFont typeface="+mj-lt"/>
              <a:buAutoNum type="arabicPeriod"/>
            </a:pPr>
            <a:r>
              <a:rPr lang="ar-SA" sz="3600" b="1" kern="1200" dirty="0">
                <a:solidFill>
                  <a:schemeClr val="bg1"/>
                </a:solidFill>
                <a:latin typeface="Sakkal Majalla" pitchFamily="2" charset="-78"/>
                <a:cs typeface="Sakkal Majalla" pitchFamily="2" charset="-78"/>
              </a:rPr>
              <a:t>مفهوم المتطوع</a:t>
            </a:r>
          </a:p>
          <a:p>
            <a:pPr marL="514350" indent="-514350" eaLnBrk="1" hangingPunct="1">
              <a:buFont typeface="+mj-lt"/>
              <a:buAutoNum type="arabicPeriod"/>
            </a:pPr>
            <a:r>
              <a:rPr lang="ar-SA" sz="3600" b="1" kern="1200" dirty="0">
                <a:solidFill>
                  <a:schemeClr val="bg1"/>
                </a:solidFill>
                <a:latin typeface="Sakkal Majalla" pitchFamily="2" charset="-78"/>
                <a:cs typeface="Sakkal Majalla" pitchFamily="2" charset="-78"/>
              </a:rPr>
              <a:t>خصائص العمل التطوعي.</a:t>
            </a:r>
          </a:p>
          <a:p>
            <a:pPr marL="514350" indent="-514350" eaLnBrk="1" hangingPunct="1">
              <a:buFont typeface="+mj-lt"/>
              <a:buAutoNum type="arabicPeriod"/>
            </a:pPr>
            <a:r>
              <a:rPr lang="ar-SA" sz="3600" b="1" kern="1200" dirty="0">
                <a:solidFill>
                  <a:schemeClr val="bg1"/>
                </a:solidFill>
                <a:latin typeface="Sakkal Majalla" pitchFamily="2" charset="-78"/>
                <a:cs typeface="Sakkal Majalla" pitchFamily="2" charset="-78"/>
              </a:rPr>
              <a:t>أهمية العمل التطوعي</a:t>
            </a:r>
            <a:r>
              <a:rPr lang="ar-SA" sz="3600" b="1" kern="1200" dirty="0" smtClean="0">
                <a:solidFill>
                  <a:schemeClr val="bg1"/>
                </a:solidFill>
                <a:latin typeface="Sakkal Majalla" pitchFamily="2" charset="-78"/>
                <a:cs typeface="Sakkal Majalla" pitchFamily="2" charset="-78"/>
              </a:rPr>
              <a:t>.</a:t>
            </a:r>
            <a:endParaRPr lang="ar-SA" sz="3600" b="1" kern="1200" dirty="0">
              <a:solidFill>
                <a:schemeClr val="bg1"/>
              </a:solidFill>
              <a:latin typeface="Sakkal Majalla" pitchFamily="2" charset="-78"/>
              <a:cs typeface="Sakkal Majalla" pitchFamily="2" charset="-78"/>
            </a:endParaRPr>
          </a:p>
        </p:txBody>
      </p:sp>
    </p:spTree>
    <p:extLst>
      <p:ext uri="{BB962C8B-B14F-4D97-AF65-F5344CB8AC3E}">
        <p14:creationId xmlns:p14="http://schemas.microsoft.com/office/powerpoint/2010/main" xmlns="" val="203018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dirty="0" smtClean="0">
                <a:solidFill>
                  <a:schemeClr val="bg1"/>
                </a:solidFill>
              </a:rPr>
              <a:t>مقدمة</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algn="just"/>
            <a:r>
              <a:rPr lang="en-GB" sz="2800" b="1" dirty="0">
                <a:solidFill>
                  <a:schemeClr val="bg1"/>
                </a:solidFill>
              </a:rPr>
              <a:t> </a:t>
            </a:r>
            <a:r>
              <a:rPr lang="ar-BH" sz="2800" b="1" dirty="0">
                <a:solidFill>
                  <a:schemeClr val="bg1"/>
                </a:solidFill>
              </a:rPr>
              <a:t>لقد أصبح العمل التطوعي في عالمنا المعاصر منهجاً يتطلب قدرات ومهارات يتعين على المتطوعين اكتسابها والإلمام بتطبيقاتها العملية ، فلقد أصبحت ثقافة التطوع جزء لا يتجزأ من ثقافة المجتمعات المتطورة بما تمثله من منظومة القيم والمبادئ والأخلاقيات والمعايير والرموز والممارسات التي تحث على المبادرة والعمل الإيجابي الذي يعود بالنفع على الآخرين ، فالعمل التطوعي هو استجابة لنداء الواجب والضمير ويأتي في مقدمة أولويات جهود التنمية ، حيث أن أدبيات التنمية الحديثة تصف المشاركة الاجتماعية بأنها رأس مال الحكومات الذي تستند إليه لمواكبة الطموحات وتحقيق الإصلاحات والإنجازات ، فهو ضرورة من ضرورات الحياة لما له من رسالة اجتماعية هدفها المشاركة في البناء والتنمية وتقوية دعائم المجتمع جنباً إلى جنب مع جهود الدولة . </a:t>
            </a:r>
            <a:endParaRPr lang="ar-SA" sz="2800" dirty="0">
              <a:solidFill>
                <a:schemeClr val="bg1"/>
              </a:solidFill>
            </a:endParaRPr>
          </a:p>
        </p:txBody>
      </p:sp>
    </p:spTree>
    <p:extLst>
      <p:ext uri="{BB962C8B-B14F-4D97-AF65-F5344CB8AC3E}">
        <p14:creationId xmlns:p14="http://schemas.microsoft.com/office/powerpoint/2010/main" xmlns="" val="172101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dirty="0" smtClean="0">
                <a:solidFill>
                  <a:schemeClr val="bg1"/>
                </a:solidFill>
              </a:rPr>
              <a:t>مقدمة</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algn="just"/>
            <a:r>
              <a:rPr lang="ar-BH" sz="2800" dirty="0">
                <a:solidFill>
                  <a:schemeClr val="bg1"/>
                </a:solidFill>
              </a:rPr>
              <a:t>والعمل الخيري التطوعي بأسمائه وأشكاله الكثيرة له جذور عميقة في تقاليد عريقة وقديمة من المشاركة في معظم الثقافات ، وسواء فهم بمعنى المعونة المتبادلة ومساعدة الناس الأقل حظاً وتقديم الرعاية والخدمات على المستويات المجتمعية المختلفة ، فهو يأخذ أشكال متعددة ابتداء من الأعراف التقليدية للمساعدة الذاتية ، إلى التجاوب الاجتماعي في أوقات الشدة والكوارث من خلال مجهودات الإغاثة وتخفيف آثار الفقر ، وتلعب القيم الاجتماعية وخاصة الدينية المتأصلة في المجتمع دوراً هاماً في تعميق روح العمل التطوعي . حيث تشير المشاهدات في المجتمعات المختلفة أن العمل الخيري التطوعي يشكل شبكة الأمان الأبسط والتي لا بديل عنها لحماية من لا قوة لهم ، فالعمل الخيري التطوعي ظاهرة اجتماعية مستمرة على مر العصور منذ بدء الخلق ، ولكنها تختلف في أشكالها ومجالاتها وطريقة أدائها وفق توجهات وعادات وتقاليد تنسجم مع الثقافات والمعتقدات الدينية لكل عصر ودولة .</a:t>
            </a:r>
            <a:endParaRPr lang="ar-SA" sz="2800" dirty="0">
              <a:solidFill>
                <a:schemeClr val="bg1"/>
              </a:solidFill>
            </a:endParaRPr>
          </a:p>
        </p:txBody>
      </p:sp>
    </p:spTree>
    <p:extLst>
      <p:ext uri="{BB962C8B-B14F-4D97-AF65-F5344CB8AC3E}">
        <p14:creationId xmlns:p14="http://schemas.microsoft.com/office/powerpoint/2010/main" xmlns="" val="36545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dirty="0" smtClean="0">
                <a:solidFill>
                  <a:schemeClr val="bg1"/>
                </a:solidFill>
              </a:rPr>
              <a:t>مقدمة</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algn="just"/>
            <a:r>
              <a:rPr lang="ar-BH" sz="2800" dirty="0">
                <a:solidFill>
                  <a:schemeClr val="bg1"/>
                </a:solidFill>
              </a:rPr>
              <a:t>ومن بين توصيات مؤتمر القمة العالمي للتنمية الاجتماعية سنة 2001م تعزيز مساهمة العمل التطوعي الخيري في التنمية الاجتماعية وتحسين التكافل الاجتماعي وتوفير خدمات الرعاية الاجتماعية ، بما في ذلك تمكين الفئات المحرومة والمعرضة للأذى وزيادة الوعي بالتغيرات الرئيسية والسريعة في مجالات عديدة من الحياة ، بما في ذلك العولمة والتي صار لها تأثير عميق على المجتمعات في كل مكان ، وعلى هذا فالعمل الخيري التطوعي يمكن أن يكون بمثابة مصدر رئيسي من مصادر الإصلاح و إعادة البناء ، لا سيما إذا كان يتجاوز الحواجز العرقية والدينية والعمرية</a:t>
            </a:r>
            <a:endParaRPr lang="ar-SA" sz="2800" dirty="0">
              <a:solidFill>
                <a:schemeClr val="bg1"/>
              </a:solidFill>
            </a:endParaRPr>
          </a:p>
          <a:p>
            <a:pPr algn="just"/>
            <a:r>
              <a:rPr lang="ar-SA" sz="2800" dirty="0">
                <a:solidFill>
                  <a:schemeClr val="bg1"/>
                </a:solidFill>
              </a:rPr>
              <a:t>  </a:t>
            </a:r>
            <a:r>
              <a:rPr lang="ar-BH" sz="2800" dirty="0">
                <a:solidFill>
                  <a:schemeClr val="bg1"/>
                </a:solidFill>
              </a:rPr>
              <a:t>فلقد أصبح العمل التطوعي يشكل ذخيرة هائلة من المهارات والطاقات والإمكانيات التي يمكن أن تساعد الحكومات على القيام ببرامج وسياسيات إصلاحية أكثر تركيزا وكفاءة وشفافية وتقوم على قاعدة أوسع من المشاركة ، خصوصا إذا سلمنا بمجموعه من الحقائق تتحدد فيما يلي :</a:t>
            </a:r>
            <a:endParaRPr lang="ar-SA" sz="2800" dirty="0">
              <a:solidFill>
                <a:schemeClr val="bg1"/>
              </a:solidFill>
            </a:endParaRPr>
          </a:p>
          <a:p>
            <a:pPr marL="0" indent="0" algn="just">
              <a:buNone/>
            </a:pPr>
            <a:r>
              <a:rPr lang="ar-SA" sz="2800" dirty="0">
                <a:solidFill>
                  <a:schemeClr val="bg1"/>
                </a:solidFill>
              </a:rPr>
              <a:t>                                                                    </a:t>
            </a:r>
            <a:endParaRPr lang="en-US" sz="2800" dirty="0">
              <a:solidFill>
                <a:schemeClr val="bg1"/>
              </a:solidFill>
            </a:endParaRPr>
          </a:p>
          <a:p>
            <a:pPr algn="just"/>
            <a:r>
              <a:rPr lang="ar-BH" sz="2800" dirty="0">
                <a:solidFill>
                  <a:schemeClr val="bg1"/>
                </a:solidFill>
              </a:rPr>
              <a:t> </a:t>
            </a:r>
            <a:endParaRPr lang="ar-SA" sz="2800" dirty="0">
              <a:solidFill>
                <a:schemeClr val="bg1"/>
              </a:solidFill>
            </a:endParaRPr>
          </a:p>
        </p:txBody>
      </p:sp>
    </p:spTree>
    <p:extLst>
      <p:ext uri="{BB962C8B-B14F-4D97-AF65-F5344CB8AC3E}">
        <p14:creationId xmlns:p14="http://schemas.microsoft.com/office/powerpoint/2010/main" xmlns="" val="128222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dirty="0" smtClean="0">
                <a:solidFill>
                  <a:schemeClr val="bg1"/>
                </a:solidFill>
              </a:rPr>
              <a:t>مقدمة</a:t>
            </a:r>
            <a:endParaRPr lang="ar-SA" dirty="0">
              <a:solidFill>
                <a:schemeClr val="bg1"/>
              </a:solidFill>
            </a:endParaRPr>
          </a:p>
        </p:txBody>
      </p:sp>
      <p:sp>
        <p:nvSpPr>
          <p:cNvPr id="4" name="عنصر نائب للمحتوى 3"/>
          <p:cNvSpPr>
            <a:spLocks noGrp="1"/>
          </p:cNvSpPr>
          <p:nvPr>
            <p:ph idx="1"/>
          </p:nvPr>
        </p:nvSpPr>
        <p:spPr>
          <a:xfrm>
            <a:off x="0" y="1412776"/>
            <a:ext cx="9144000" cy="5445224"/>
          </a:xfrm>
          <a:solidFill>
            <a:srgbClr val="0070C0"/>
          </a:solidFill>
        </p:spPr>
        <p:txBody>
          <a:bodyPr/>
          <a:lstStyle/>
          <a:p>
            <a:pPr marL="0" indent="0" algn="just">
              <a:buNone/>
            </a:pPr>
            <a:r>
              <a:rPr lang="ar-SA" sz="2800" dirty="0" smtClean="0">
                <a:solidFill>
                  <a:schemeClr val="bg1"/>
                </a:solidFill>
              </a:rPr>
              <a:t>  </a:t>
            </a:r>
            <a:r>
              <a:rPr lang="ar-BH" sz="2800" dirty="0" smtClean="0">
                <a:solidFill>
                  <a:schemeClr val="bg1"/>
                </a:solidFill>
              </a:rPr>
              <a:t>وتعتبر </a:t>
            </a:r>
            <a:r>
              <a:rPr lang="ar-BH" sz="2800" dirty="0">
                <a:solidFill>
                  <a:schemeClr val="bg1"/>
                </a:solidFill>
              </a:rPr>
              <a:t>الجمعيات الخيرية التطوعية من المكونات الأساسية في سوق الرعاية الاجتماعية، ففي إطار النسق العام للمجتمع يمكن تصور وجود نسق فرعي لسوق الرعاية الاجتماعية يهدف </a:t>
            </a:r>
            <a:r>
              <a:rPr lang="ar-BH" sz="2800" dirty="0" smtClean="0">
                <a:solidFill>
                  <a:schemeClr val="bg1"/>
                </a:solidFill>
              </a:rPr>
              <a:t>إلي </a:t>
            </a:r>
            <a:r>
              <a:rPr lang="ar-BH" sz="2800" dirty="0">
                <a:solidFill>
                  <a:schemeClr val="bg1"/>
                </a:solidFill>
              </a:rPr>
              <a:t>توفير فرص اقتصادية واجتماعية للمواطنين ، ويقوم على فكرة المسئولية الاجتماعية المتبادلة بين </a:t>
            </a:r>
            <a:r>
              <a:rPr lang="ar-SA" sz="2800" dirty="0" smtClean="0">
                <a:solidFill>
                  <a:schemeClr val="bg1"/>
                </a:solidFill>
              </a:rPr>
              <a:t>المواطنين </a:t>
            </a:r>
            <a:r>
              <a:rPr lang="ar-BH" sz="2800" dirty="0" smtClean="0">
                <a:solidFill>
                  <a:schemeClr val="bg1"/>
                </a:solidFill>
              </a:rPr>
              <a:t>، </a:t>
            </a:r>
            <a:r>
              <a:rPr lang="ar-BH" sz="2800" dirty="0">
                <a:solidFill>
                  <a:schemeClr val="bg1"/>
                </a:solidFill>
              </a:rPr>
              <a:t>ووظيفته الأساسية تبادل المنفعة الاقتصادية والاجتماعية بين المواطنين مع التسليم بأولوية مسئولية الفرد إزاء نفسه ، ثم يلي ذلك مسئولية الدولة ، فالأجهزة غير الحكومية </a:t>
            </a:r>
            <a:endParaRPr lang="ar-SA" sz="2800" dirty="0">
              <a:solidFill>
                <a:schemeClr val="bg1"/>
              </a:solidFill>
            </a:endParaRPr>
          </a:p>
          <a:p>
            <a:pPr marL="0" indent="0" algn="just">
              <a:buNone/>
            </a:pPr>
            <a:r>
              <a:rPr lang="ar-SA" sz="2800" dirty="0" smtClean="0">
                <a:solidFill>
                  <a:schemeClr val="bg1"/>
                </a:solidFill>
              </a:rPr>
              <a:t>   </a:t>
            </a:r>
            <a:r>
              <a:rPr lang="ar-BH" sz="2800" dirty="0" smtClean="0">
                <a:solidFill>
                  <a:schemeClr val="bg1"/>
                </a:solidFill>
              </a:rPr>
              <a:t>وتعد </a:t>
            </a:r>
            <a:r>
              <a:rPr lang="ar-BH" sz="2800" dirty="0">
                <a:solidFill>
                  <a:schemeClr val="bg1"/>
                </a:solidFill>
              </a:rPr>
              <a:t>دول الخليج أكثر الدول العربية التي تضم عددا كبيرا من الجمعيات الخيرية التطوعية التي لديها برامج للمساعدات داخل مجتمعاتها أو برامج للإغاثة في الدول التي تتعرض لنكبات أو في الدول التي تحتاج إلى مساعدات لإعادة الإعمار ، وتأخذ هذه الجمعيات أوجهاً عدة منها ما يعود للأسر الحاكمة التي تؤسس جمعيات خيرية باسمها لمساعده المحتاجين في كل مكان ، ومنها جمعيات خيرية تأسست من تبرعات رجال الأعمال والخيريين والمقتدرين </a:t>
            </a:r>
            <a:r>
              <a:rPr lang="ar-BH" sz="2800" dirty="0" smtClean="0">
                <a:solidFill>
                  <a:schemeClr val="bg1"/>
                </a:solidFill>
              </a:rPr>
              <a:t>.</a:t>
            </a:r>
            <a:endParaRPr lang="en-US" sz="2800" dirty="0">
              <a:solidFill>
                <a:schemeClr val="bg1"/>
              </a:solidFill>
            </a:endParaRPr>
          </a:p>
        </p:txBody>
      </p:sp>
    </p:spTree>
    <p:extLst>
      <p:ext uri="{BB962C8B-B14F-4D97-AF65-F5344CB8AC3E}">
        <p14:creationId xmlns:p14="http://schemas.microsoft.com/office/powerpoint/2010/main" xmlns="" val="263176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dirty="0" smtClean="0">
                <a:solidFill>
                  <a:schemeClr val="bg1"/>
                </a:solidFill>
              </a:rPr>
              <a:t>مقدمة</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algn="just"/>
            <a:r>
              <a:rPr lang="ar-BH" sz="2400" dirty="0"/>
              <a:t> </a:t>
            </a:r>
            <a:r>
              <a:rPr lang="ar-BH" sz="2800" dirty="0">
                <a:solidFill>
                  <a:schemeClr val="bg1"/>
                </a:solidFill>
              </a:rPr>
              <a:t>وظلت الجمعيات الخيرية في الدول العربية والخليجية على وجه الخصوص تمارس عملها الإنساني منذ انطلاقها وتنامي دورها ، ولعبت دوراً جوهرياً في تحسين معيشة العديد من الأسر المحتاجة وتنفيذ العديد من المشروعات الخيرية لتوفير خدمات الرعاية الاجتماعية سواء كان ذلك على المستوى المحلي أو القومي أو الإقليمي والدولي لتلك المجتمعات ، فلقد     أصبح العمل التطوعي يشكل ذخيرة هائلة من المهارات والطاقات والإمكانيات التي يمكن أن تساعد الحكومات على القيام ببرامج وسياسيات إصلاحية أكثر تركيزا وكفاءة وشفافية وتقوم على قاعدة أوسع من المشاركة ، خصوصا إذا سلمنا بمجموعه من الحقائق تتحدد فيما يلي :</a:t>
            </a:r>
            <a:endParaRPr lang="en-US" sz="2800" dirty="0">
              <a:solidFill>
                <a:schemeClr val="bg1"/>
              </a:solidFill>
            </a:endParaRPr>
          </a:p>
          <a:p>
            <a:pPr algn="just"/>
            <a:endParaRPr lang="en-US" sz="2400" dirty="0"/>
          </a:p>
        </p:txBody>
      </p:sp>
      <p:sp>
        <p:nvSpPr>
          <p:cNvPr id="5" name="سهم إلى اليسار 4"/>
          <p:cNvSpPr/>
          <p:nvPr/>
        </p:nvSpPr>
        <p:spPr>
          <a:xfrm>
            <a:off x="2915816" y="602128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407556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dirty="0" smtClean="0">
                <a:solidFill>
                  <a:schemeClr val="bg1"/>
                </a:solidFill>
              </a:rPr>
              <a:t>مقدمة</a:t>
            </a:r>
            <a:endParaRPr lang="ar-SA" dirty="0">
              <a:solidFill>
                <a:schemeClr val="bg1"/>
              </a:solidFill>
            </a:endParaRPr>
          </a:p>
        </p:txBody>
      </p:sp>
      <p:sp>
        <p:nvSpPr>
          <p:cNvPr id="4" name="عنصر نائب للمحتوى 3"/>
          <p:cNvSpPr>
            <a:spLocks noGrp="1"/>
          </p:cNvSpPr>
          <p:nvPr>
            <p:ph idx="1"/>
          </p:nvPr>
        </p:nvSpPr>
        <p:spPr>
          <a:xfrm>
            <a:off x="0" y="1340768"/>
            <a:ext cx="9144000" cy="5517232"/>
          </a:xfrm>
          <a:solidFill>
            <a:srgbClr val="0070C0"/>
          </a:solidFill>
        </p:spPr>
        <p:txBody>
          <a:bodyPr/>
          <a:lstStyle/>
          <a:p>
            <a:pPr algn="just">
              <a:buFont typeface="Wingdings" pitchFamily="2" charset="2"/>
              <a:buChar char="q"/>
            </a:pPr>
            <a:r>
              <a:rPr lang="ar-BH" sz="2400" dirty="0">
                <a:solidFill>
                  <a:schemeClr val="bg1"/>
                </a:solidFill>
              </a:rPr>
              <a:t> أن الدولة لن تستطيع بمفردها توفير الخدمات الاجتماعية ومن ثم فهي في حاجه لتوظيف الجهود التطوعية لزيادة الفوائد المستمدة من هذه الخدمات.</a:t>
            </a:r>
            <a:endParaRPr lang="en-US" sz="2400" dirty="0">
              <a:solidFill>
                <a:schemeClr val="bg1"/>
              </a:solidFill>
            </a:endParaRPr>
          </a:p>
          <a:p>
            <a:pPr lvl="0" algn="just">
              <a:buFont typeface="Wingdings" pitchFamily="2" charset="2"/>
              <a:buChar char="q"/>
            </a:pPr>
            <a:r>
              <a:rPr lang="ar-BH" sz="2400" dirty="0">
                <a:solidFill>
                  <a:schemeClr val="bg1"/>
                </a:solidFill>
              </a:rPr>
              <a:t>أن المبادرات التي يقوم بها </a:t>
            </a:r>
            <a:r>
              <a:rPr lang="ar-BH" sz="2400" dirty="0" smtClean="0">
                <a:solidFill>
                  <a:schemeClr val="bg1"/>
                </a:solidFill>
              </a:rPr>
              <a:t>القائم</a:t>
            </a:r>
            <a:r>
              <a:rPr lang="ar-SA" sz="2400" dirty="0">
                <a:solidFill>
                  <a:schemeClr val="bg1"/>
                </a:solidFill>
              </a:rPr>
              <a:t>و</a:t>
            </a:r>
            <a:r>
              <a:rPr lang="ar-BH" sz="2400" dirty="0" smtClean="0">
                <a:solidFill>
                  <a:schemeClr val="bg1"/>
                </a:solidFill>
              </a:rPr>
              <a:t>ن </a:t>
            </a:r>
            <a:r>
              <a:rPr lang="ar-BH" sz="2400" dirty="0">
                <a:solidFill>
                  <a:schemeClr val="bg1"/>
                </a:solidFill>
              </a:rPr>
              <a:t>على الجمعيات الخيرية في مجال تقديم الخدمات يجب أن تخدم في النهاية السياسة العامة على مستوى الدولة.</a:t>
            </a:r>
            <a:endParaRPr lang="en-US" sz="2400" dirty="0">
              <a:solidFill>
                <a:schemeClr val="bg1"/>
              </a:solidFill>
            </a:endParaRPr>
          </a:p>
          <a:p>
            <a:pPr lvl="0" algn="just">
              <a:buFont typeface="Wingdings" pitchFamily="2" charset="2"/>
              <a:buChar char="q"/>
            </a:pPr>
            <a:r>
              <a:rPr lang="ar-BH" sz="2400" dirty="0">
                <a:solidFill>
                  <a:schemeClr val="bg1"/>
                </a:solidFill>
              </a:rPr>
              <a:t>أن العمل الخيري التطوعي هو التزام اجتماعي من جهة ، ومن الجهة الأخرى يحتاج إلى الدعم المجتمعي على مستوى الأجهزة المختلفة بالشكل الذي يبدد المخاوف ويساعد في إقامة وتوطيد علاقات جديدة لبناء الثقة والحوار والتعاون بين كافة جماعات المجتمع.</a:t>
            </a:r>
            <a:endParaRPr lang="en-US" sz="2400" dirty="0">
              <a:solidFill>
                <a:schemeClr val="bg1"/>
              </a:solidFill>
            </a:endParaRPr>
          </a:p>
          <a:p>
            <a:pPr lvl="0" algn="just">
              <a:buFont typeface="Wingdings" pitchFamily="2" charset="2"/>
              <a:buChar char="q"/>
            </a:pPr>
            <a:r>
              <a:rPr lang="ar-BH" sz="2400" dirty="0">
                <a:solidFill>
                  <a:schemeClr val="bg1"/>
                </a:solidFill>
              </a:rPr>
              <a:t>الأحداث والمتغيرات المجتمعية المعاصرة تتطلب أن يكون العمل الخيري التطوعي بالشكل الذي يتخطى النمط التقليدي بما يتناسب مع الاحتياجات الفعلية المتجددة للمجتمع وضرورة تنمية الوعي لأعضاء الجمعيات الخيرية التطوعية بالمشاركة الإيجابية وابتكار وسائل الجذب والتشجيع بما يحقق الدعم المؤسسي والفاعلية لتلك الجمعيات . </a:t>
            </a:r>
            <a:endParaRPr lang="en-US" sz="2400" dirty="0">
              <a:solidFill>
                <a:schemeClr val="bg1"/>
              </a:solidFill>
            </a:endParaRPr>
          </a:p>
          <a:p>
            <a:pPr lvl="0" algn="just">
              <a:buFont typeface="Wingdings" pitchFamily="2" charset="2"/>
              <a:buChar char="q"/>
            </a:pPr>
            <a:r>
              <a:rPr lang="ar-BH" sz="2400" dirty="0">
                <a:solidFill>
                  <a:schemeClr val="bg1"/>
                </a:solidFill>
              </a:rPr>
              <a:t>أن العمل الخيري التطوعي يحتاج إلى الجهود المهنية المتخصصة لدعم جهود التشبيك بين الجمعيات الخيرية على المستويات المختلفة وكافة المؤسسات بالمجتمع بما يمكنها من القيام بدورها في عمليات الإصلاح</a:t>
            </a:r>
            <a:r>
              <a:rPr lang="ar-SA" sz="2400" dirty="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xmlns="" val="276451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b="1" kern="1200" dirty="0">
                <a:solidFill>
                  <a:schemeClr val="bg1"/>
                </a:solidFill>
                <a:latin typeface="Sakkal Majalla" pitchFamily="2" charset="-78"/>
                <a:cs typeface="Sakkal Majalla" pitchFamily="2" charset="-78"/>
              </a:rPr>
              <a:t>1- مفهوم العمل التطوعي</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algn="just"/>
            <a:r>
              <a:rPr lang="ar-SA" sz="2400" b="1" dirty="0">
                <a:solidFill>
                  <a:schemeClr val="bg1"/>
                </a:solidFill>
              </a:rPr>
              <a:t>المفهوم اللغوي للتطوع</a:t>
            </a:r>
            <a:r>
              <a:rPr lang="ar-SA" sz="2400" dirty="0">
                <a:solidFill>
                  <a:schemeClr val="bg1"/>
                </a:solidFill>
              </a:rPr>
              <a:t>: ما تبرع به الانسان من ذات نفسه دون فرض ، والتطوع بالشيء أي التبرع به .</a:t>
            </a:r>
          </a:p>
          <a:p>
            <a:pPr algn="just"/>
            <a:r>
              <a:rPr lang="ar-SA" sz="2400" b="1" dirty="0">
                <a:solidFill>
                  <a:schemeClr val="bg1"/>
                </a:solidFill>
              </a:rPr>
              <a:t>ويعرف العمل التطوعي </a:t>
            </a:r>
            <a:r>
              <a:rPr lang="ar-SA" sz="2400" dirty="0">
                <a:solidFill>
                  <a:schemeClr val="bg1"/>
                </a:solidFill>
              </a:rPr>
              <a:t>بانه:(الجهد الذى يبذله الانسان من اجل مجتمعه بمليء ارادته لتحقيق الاهداف الانسانية دون انتظار مقابل مادى أو معنوي مقابل مجهوده)</a:t>
            </a:r>
          </a:p>
          <a:p>
            <a:pPr algn="just"/>
            <a:r>
              <a:rPr lang="ar-SA" sz="2400" b="1" dirty="0">
                <a:solidFill>
                  <a:schemeClr val="bg1"/>
                </a:solidFill>
              </a:rPr>
              <a:t>تعريف جمعية الاخصائيين الاجتماعيين بالولايات المتحدة الامريكية للعمل </a:t>
            </a:r>
            <a:r>
              <a:rPr lang="ar-SA" sz="2400" b="1" dirty="0" err="1">
                <a:solidFill>
                  <a:schemeClr val="bg1"/>
                </a:solidFill>
              </a:rPr>
              <a:t>التطوعى</a:t>
            </a:r>
            <a:r>
              <a:rPr lang="ar-SA" sz="2400" b="1" dirty="0">
                <a:solidFill>
                  <a:schemeClr val="bg1"/>
                </a:solidFill>
              </a:rPr>
              <a:t> </a:t>
            </a:r>
            <a:r>
              <a:rPr lang="ar-SA" sz="2400" dirty="0">
                <a:solidFill>
                  <a:schemeClr val="bg1"/>
                </a:solidFill>
              </a:rPr>
              <a:t>( جهود يبذلها المتطوعون المتخصصون أو شبه المتخصصون الذين يملكون خبرة أو مهارة معينة ولهم دور فعال في المشاركة لتحقيق خدمات المهنة التي تهدف إلى رفاهية الافراد والمجتمعات بطريقة تكاملية تحقق اكبر نفع ممكن لهم )</a:t>
            </a:r>
          </a:p>
          <a:p>
            <a:pPr algn="just"/>
            <a:endParaRPr lang="ar-SA" sz="2400" dirty="0">
              <a:solidFill>
                <a:schemeClr val="bg1"/>
              </a:solidFill>
            </a:endParaRPr>
          </a:p>
          <a:p>
            <a:pPr algn="just"/>
            <a:endParaRPr lang="ar-SA" sz="2400" dirty="0">
              <a:solidFill>
                <a:schemeClr val="bg1"/>
              </a:solidFill>
            </a:endParaRPr>
          </a:p>
        </p:txBody>
      </p:sp>
    </p:spTree>
    <p:extLst>
      <p:ext uri="{BB962C8B-B14F-4D97-AF65-F5344CB8AC3E}">
        <p14:creationId xmlns:p14="http://schemas.microsoft.com/office/powerpoint/2010/main" xmlns="" val="190520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b="1" kern="1200" dirty="0" smtClean="0">
                <a:solidFill>
                  <a:schemeClr val="bg1"/>
                </a:solidFill>
                <a:latin typeface="Sakkal Majalla" pitchFamily="2" charset="-78"/>
                <a:cs typeface="Sakkal Majalla" pitchFamily="2" charset="-78"/>
              </a:rPr>
              <a:t>تابع مفهوم </a:t>
            </a:r>
            <a:r>
              <a:rPr lang="ar-SA" b="1" kern="1200" dirty="0">
                <a:solidFill>
                  <a:schemeClr val="bg1"/>
                </a:solidFill>
                <a:latin typeface="Sakkal Majalla" pitchFamily="2" charset="-78"/>
                <a:cs typeface="Sakkal Majalla" pitchFamily="2" charset="-78"/>
              </a:rPr>
              <a:t>العمل التطوعي</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algn="just"/>
            <a:r>
              <a:rPr lang="ar-SA" sz="2400" b="1" dirty="0">
                <a:solidFill>
                  <a:schemeClr val="bg1"/>
                </a:solidFill>
              </a:rPr>
              <a:t>تعريف مؤسسة الخدمة الاجتماعية</a:t>
            </a:r>
            <a:r>
              <a:rPr lang="ar-SA" sz="2400" dirty="0">
                <a:solidFill>
                  <a:schemeClr val="bg1"/>
                </a:solidFill>
              </a:rPr>
              <a:t>: (ذلك الجهد الذى يفعله الانسان لمجتمعه بدافع منه ودون انتظار مقابل له قاصداً بذلك </a:t>
            </a:r>
            <a:r>
              <a:rPr lang="ar-SA" sz="2400" dirty="0" smtClean="0">
                <a:solidFill>
                  <a:schemeClr val="bg1"/>
                </a:solidFill>
              </a:rPr>
              <a:t>تحمل </a:t>
            </a:r>
            <a:r>
              <a:rPr lang="ar-SA" sz="2400" dirty="0">
                <a:solidFill>
                  <a:schemeClr val="bg1"/>
                </a:solidFill>
              </a:rPr>
              <a:t>بعض المسئوليات في مجال العمل الاجتماعي المنظم الذى يستهدف تحقيق الرفاهية للإنسانية من منطلق أن فرص مشاركة المواطنين في العمل التطوعي المنظم ميزة والتزام).</a:t>
            </a:r>
          </a:p>
          <a:p>
            <a:pPr algn="just"/>
            <a:r>
              <a:rPr lang="ar-SA" sz="2400" b="1" dirty="0">
                <a:solidFill>
                  <a:schemeClr val="bg1"/>
                </a:solidFill>
              </a:rPr>
              <a:t>وعرف من منظور إسلامي بأنه: (</a:t>
            </a:r>
            <a:r>
              <a:rPr lang="ar-SA" sz="2400" dirty="0">
                <a:solidFill>
                  <a:schemeClr val="bg1"/>
                </a:solidFill>
              </a:rPr>
              <a:t>زيادة دافع الرغبة في نيل الثواب عند الله سبحانه، إلى جانب الحس الإنساني والشعور بالآخرين والتفاعل معهم من خلال الانخراط في فعاليات العمل التطوعي وهو قرار ذاتي يتخذه الفرد لتقديم جهده أو ماله أو فكره لتحقيق هدف معين يخدم المجتمع)</a:t>
            </a:r>
          </a:p>
          <a:p>
            <a:pPr algn="just"/>
            <a:endParaRPr lang="ar-SA" sz="2400" dirty="0">
              <a:solidFill>
                <a:schemeClr val="bg1"/>
              </a:solidFill>
            </a:endParaRPr>
          </a:p>
          <a:p>
            <a:pPr algn="just"/>
            <a:endParaRPr lang="ar-SA" sz="2400" dirty="0">
              <a:solidFill>
                <a:schemeClr val="bg1"/>
              </a:solidFill>
            </a:endParaRPr>
          </a:p>
        </p:txBody>
      </p:sp>
    </p:spTree>
    <p:extLst>
      <p:ext uri="{BB962C8B-B14F-4D97-AF65-F5344CB8AC3E}">
        <p14:creationId xmlns:p14="http://schemas.microsoft.com/office/powerpoint/2010/main" xmlns="" val="321779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b="1" kern="1200" dirty="0" smtClean="0">
                <a:solidFill>
                  <a:schemeClr val="bg1"/>
                </a:solidFill>
                <a:latin typeface="Sakkal Majalla" pitchFamily="2" charset="-78"/>
                <a:cs typeface="Sakkal Majalla" pitchFamily="2" charset="-78"/>
              </a:rPr>
              <a:t>2-  مفهوم المتطوع</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algn="just"/>
            <a:r>
              <a:rPr lang="ar-SA" sz="2400" b="1" dirty="0">
                <a:solidFill>
                  <a:schemeClr val="bg1"/>
                </a:solidFill>
              </a:rPr>
              <a:t>هو الشخص </a:t>
            </a:r>
            <a:r>
              <a:rPr lang="ar-SA" sz="2400" dirty="0">
                <a:solidFill>
                  <a:schemeClr val="bg1"/>
                </a:solidFill>
              </a:rPr>
              <a:t>الذي يتمتع بمهارة وخبرة معينة يستخدمها لأداء واجب اجتماعي طواعية واختيار وبدون مقابل من أي نوع .</a:t>
            </a:r>
          </a:p>
          <a:p>
            <a:pPr algn="just"/>
            <a:r>
              <a:rPr lang="ar-SA" sz="2400" b="1" dirty="0">
                <a:solidFill>
                  <a:schemeClr val="bg1"/>
                </a:solidFill>
              </a:rPr>
              <a:t>ويعرف المتخصصون </a:t>
            </a:r>
            <a:r>
              <a:rPr lang="ar-SA" sz="2400" dirty="0">
                <a:solidFill>
                  <a:schemeClr val="bg1"/>
                </a:solidFill>
              </a:rPr>
              <a:t>المتطوع بانه ذلك المواطن الصالح الذي يؤمن بان مشاركته الطوعية في النشاطات المجتمعية المحققة للصالح العام واجب عليه و لابد من ان يقوم به على خير وجه</a:t>
            </a:r>
          </a:p>
          <a:p>
            <a:pPr algn="just"/>
            <a:r>
              <a:rPr lang="ar-SA" sz="2400" dirty="0">
                <a:solidFill>
                  <a:schemeClr val="bg1"/>
                </a:solidFill>
              </a:rPr>
              <a:t> </a:t>
            </a:r>
            <a:r>
              <a:rPr lang="ar-SA" sz="2400" b="1" dirty="0">
                <a:solidFill>
                  <a:schemeClr val="bg1"/>
                </a:solidFill>
              </a:rPr>
              <a:t>وتعرف منظمة الامم المتحدة </a:t>
            </a:r>
            <a:r>
              <a:rPr lang="ar-SA" sz="2400" dirty="0">
                <a:solidFill>
                  <a:schemeClr val="bg1"/>
                </a:solidFill>
              </a:rPr>
              <a:t>المتطوع بانه الشخص الذي يقدم خدماته دون تعويض و قد يكون في مقتبل العمر او في سن التقاعد و لكنه بكل حال يوظف طاقاته و خبراته ووقته بهدف تحقيق الاهداف و المهام التي يؤمن بها و هو بذلك يساعد الشخص المهني  او الخبير و الاخير بدوره يساعد المتطوع </a:t>
            </a:r>
            <a:endParaRPr lang="en-US" sz="2400" dirty="0">
              <a:solidFill>
                <a:schemeClr val="bg1"/>
              </a:solidFill>
            </a:endParaRPr>
          </a:p>
          <a:p>
            <a:pPr algn="just"/>
            <a:endParaRPr lang="ar-SA" sz="2400" dirty="0">
              <a:solidFill>
                <a:schemeClr val="bg1"/>
              </a:solidFill>
            </a:endParaRPr>
          </a:p>
          <a:p>
            <a:pPr algn="just"/>
            <a:endParaRPr lang="ar-SA" sz="2400" dirty="0">
              <a:solidFill>
                <a:schemeClr val="bg1"/>
              </a:solidFill>
            </a:endParaRPr>
          </a:p>
        </p:txBody>
      </p:sp>
    </p:spTree>
    <p:extLst>
      <p:ext uri="{BB962C8B-B14F-4D97-AF65-F5344CB8AC3E}">
        <p14:creationId xmlns:p14="http://schemas.microsoft.com/office/powerpoint/2010/main" xmlns="" val="152518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b="1" kern="1200" dirty="0">
                <a:solidFill>
                  <a:schemeClr val="bg1"/>
                </a:solidFill>
                <a:latin typeface="Sakkal Majalla" pitchFamily="2" charset="-78"/>
                <a:cs typeface="Sakkal Majalla" pitchFamily="2" charset="-78"/>
              </a:rPr>
              <a:t>3- خصائص العمل </a:t>
            </a:r>
            <a:r>
              <a:rPr lang="ar-SA" b="1" kern="1200" dirty="0" err="1">
                <a:solidFill>
                  <a:schemeClr val="bg1"/>
                </a:solidFill>
                <a:latin typeface="Sakkal Majalla" pitchFamily="2" charset="-78"/>
                <a:cs typeface="Sakkal Majalla" pitchFamily="2" charset="-78"/>
              </a:rPr>
              <a:t>التطوعى</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lvl="0" algn="just">
              <a:buFont typeface="Wingdings" pitchFamily="2" charset="2"/>
              <a:buChar char="q"/>
            </a:pPr>
            <a:r>
              <a:rPr lang="ar-SA" sz="2400" dirty="0">
                <a:solidFill>
                  <a:schemeClr val="bg1"/>
                </a:solidFill>
              </a:rPr>
              <a:t>انه جهد و عمل يلتزم به الانسان طواعية و من الجانب التنظيمي هو تنظيم اهلي اختياري غير مفروض على الشخص ان يقوم به </a:t>
            </a:r>
            <a:endParaRPr lang="en-US" sz="2400" dirty="0">
              <a:solidFill>
                <a:schemeClr val="bg1"/>
              </a:solidFill>
            </a:endParaRPr>
          </a:p>
          <a:p>
            <a:pPr lvl="0" algn="just">
              <a:buFont typeface="Wingdings" pitchFamily="2" charset="2"/>
              <a:buChar char="q"/>
            </a:pPr>
            <a:r>
              <a:rPr lang="ar-SA" sz="2400" dirty="0">
                <a:solidFill>
                  <a:schemeClr val="bg1"/>
                </a:solidFill>
              </a:rPr>
              <a:t>عمل غير مأجور بمعنى ان الذي يقوم به لا يتنظر اجرا مقابل عمله </a:t>
            </a:r>
          </a:p>
          <a:p>
            <a:pPr lvl="0" algn="just">
              <a:buFont typeface="Wingdings" pitchFamily="2" charset="2"/>
              <a:buChar char="q"/>
            </a:pPr>
            <a:r>
              <a:rPr lang="ar-SA" sz="2400" dirty="0">
                <a:solidFill>
                  <a:schemeClr val="bg1"/>
                </a:solidFill>
              </a:rPr>
              <a:t>يستهدف في نهاية المطاف  تحسين نوعية الحياة لأفراد المجتمع </a:t>
            </a:r>
            <a:endParaRPr lang="en-US" sz="2400" dirty="0">
              <a:solidFill>
                <a:schemeClr val="bg1"/>
              </a:solidFill>
            </a:endParaRPr>
          </a:p>
          <a:p>
            <a:pPr lvl="0" algn="just">
              <a:buFont typeface="Wingdings" pitchFamily="2" charset="2"/>
              <a:buChar char="q"/>
            </a:pPr>
            <a:r>
              <a:rPr lang="ar-SA" sz="2400" dirty="0">
                <a:solidFill>
                  <a:schemeClr val="bg1"/>
                </a:solidFill>
              </a:rPr>
              <a:t>يستهدف سد ثغرات الخدمات الاجتماعية التي لا تغطيها المؤسسات الرسمية.</a:t>
            </a:r>
          </a:p>
          <a:p>
            <a:pPr lvl="0" algn="just">
              <a:buFont typeface="Wingdings" pitchFamily="2" charset="2"/>
              <a:buChar char="q"/>
            </a:pPr>
            <a:r>
              <a:rPr lang="ar-SA" sz="2400" dirty="0">
                <a:solidFill>
                  <a:schemeClr val="bg1"/>
                </a:solidFill>
              </a:rPr>
              <a:t>نظيم تحكمه تشريعات محددة تنظم كافة اعماله يعتمد على الشفافية و المساءلة القانونية و الاخلاقية </a:t>
            </a:r>
            <a:endParaRPr lang="en-US" sz="2400" dirty="0">
              <a:solidFill>
                <a:schemeClr val="bg1"/>
              </a:solidFill>
            </a:endParaRPr>
          </a:p>
          <a:p>
            <a:pPr algn="just">
              <a:buFont typeface="Wingdings" pitchFamily="2" charset="2"/>
              <a:buChar char="q"/>
            </a:pPr>
            <a:r>
              <a:rPr lang="ar-SA" sz="2400" dirty="0">
                <a:solidFill>
                  <a:schemeClr val="bg1"/>
                </a:solidFill>
              </a:rPr>
              <a:t>يعمل على النهضة الشاملة في شتى جوانب الحياة</a:t>
            </a:r>
          </a:p>
          <a:p>
            <a:pPr algn="just">
              <a:buFont typeface="Wingdings" pitchFamily="2" charset="2"/>
              <a:buChar char="q"/>
            </a:pPr>
            <a:r>
              <a:rPr lang="ar-SA" sz="2400" dirty="0">
                <a:solidFill>
                  <a:schemeClr val="bg1"/>
                </a:solidFill>
              </a:rPr>
              <a:t>ظاهرة اجتماعية صحية تحقق الترابط والتالف والتآخي بين أفراد المجتمع حتى تحقق وصف الرسول ( المسلم للمسلم كالجسد الواحد)</a:t>
            </a:r>
          </a:p>
          <a:p>
            <a:pPr algn="just">
              <a:buFont typeface="Wingdings" pitchFamily="2" charset="2"/>
              <a:buChar char="q"/>
            </a:pPr>
            <a:r>
              <a:rPr lang="ar-SA" sz="2400" dirty="0">
                <a:solidFill>
                  <a:schemeClr val="bg1"/>
                </a:solidFill>
              </a:rPr>
              <a:t>عمل غير وظيفي أي لا يكون للمتطوع حقوق مثل الموظفين (كالراتب الشهري – المعاش –الاجازات )</a:t>
            </a:r>
          </a:p>
          <a:p>
            <a:pPr algn="just">
              <a:buFont typeface="Wingdings" pitchFamily="2" charset="2"/>
              <a:buChar char="q"/>
            </a:pPr>
            <a:endParaRPr lang="ar-SA" sz="2400" dirty="0">
              <a:solidFill>
                <a:schemeClr val="bg1"/>
              </a:solidFill>
            </a:endParaRPr>
          </a:p>
          <a:p>
            <a:pPr marL="0" indent="0" algn="just">
              <a:buNone/>
            </a:pPr>
            <a:endParaRPr lang="ar-SA" sz="2400" dirty="0">
              <a:solidFill>
                <a:schemeClr val="bg1"/>
              </a:solidFill>
            </a:endParaRPr>
          </a:p>
          <a:p>
            <a:pPr algn="just">
              <a:buFont typeface="Wingdings" pitchFamily="2" charset="2"/>
              <a:buChar char="q"/>
            </a:pPr>
            <a:endParaRPr lang="ar-SA" sz="2400" dirty="0">
              <a:solidFill>
                <a:schemeClr val="bg1"/>
              </a:solidFill>
            </a:endParaRPr>
          </a:p>
          <a:p>
            <a:pPr algn="just">
              <a:buFont typeface="Wingdings" pitchFamily="2" charset="2"/>
              <a:buChar char="q"/>
            </a:pPr>
            <a:endParaRPr lang="ar-SA" sz="2400" dirty="0">
              <a:solidFill>
                <a:schemeClr val="bg1"/>
              </a:solidFill>
            </a:endParaRPr>
          </a:p>
        </p:txBody>
      </p:sp>
    </p:spTree>
    <p:extLst>
      <p:ext uri="{BB962C8B-B14F-4D97-AF65-F5344CB8AC3E}">
        <p14:creationId xmlns:p14="http://schemas.microsoft.com/office/powerpoint/2010/main" xmlns="" val="263948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p:cTn id="56"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b="1" kern="1200" dirty="0" smtClean="0">
                <a:solidFill>
                  <a:schemeClr val="bg1"/>
                </a:solidFill>
                <a:latin typeface="Sakkal Majalla" pitchFamily="2" charset="-78"/>
                <a:cs typeface="Sakkal Majalla" pitchFamily="2" charset="-78"/>
              </a:rPr>
              <a:t>تابع </a:t>
            </a:r>
            <a:r>
              <a:rPr lang="ar-SA" b="1" kern="1200" dirty="0">
                <a:solidFill>
                  <a:schemeClr val="bg1"/>
                </a:solidFill>
                <a:latin typeface="Sakkal Majalla" pitchFamily="2" charset="-78"/>
                <a:cs typeface="Sakkal Majalla" pitchFamily="2" charset="-78"/>
              </a:rPr>
              <a:t>خصائص العمل </a:t>
            </a:r>
            <a:r>
              <a:rPr lang="ar-SA" b="1" kern="1200" dirty="0" err="1">
                <a:solidFill>
                  <a:schemeClr val="bg1"/>
                </a:solidFill>
                <a:latin typeface="Sakkal Majalla" pitchFamily="2" charset="-78"/>
                <a:cs typeface="Sakkal Majalla" pitchFamily="2" charset="-78"/>
              </a:rPr>
              <a:t>التطوعى</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lvl="0" algn="just">
              <a:buFont typeface="Wingdings" pitchFamily="2" charset="2"/>
              <a:buChar char="q"/>
            </a:pPr>
            <a:r>
              <a:rPr lang="ar-SA" sz="2400" dirty="0">
                <a:solidFill>
                  <a:schemeClr val="bg1"/>
                </a:solidFill>
              </a:rPr>
              <a:t>الرغبة و الدافع الذاتي من العوامل التي تؤثر في فعاليته و عدم انتظار عائد مادي مقابل التطوع </a:t>
            </a:r>
          </a:p>
          <a:p>
            <a:pPr lvl="0" algn="just">
              <a:buFont typeface="Wingdings" pitchFamily="2" charset="2"/>
              <a:buChar char="q"/>
            </a:pPr>
            <a:r>
              <a:rPr lang="ar-SA" sz="2400" dirty="0">
                <a:solidFill>
                  <a:schemeClr val="bg1"/>
                </a:solidFill>
              </a:rPr>
              <a:t>يعتمد على تعاون الأفراد مع بعضهم وفهمهم لاحتياجات مجتمعهم</a:t>
            </a:r>
          </a:p>
          <a:p>
            <a:pPr algn="just">
              <a:buFont typeface="Wingdings" pitchFamily="2" charset="2"/>
              <a:buChar char="q"/>
            </a:pPr>
            <a:r>
              <a:rPr lang="ar-SA" sz="2400" dirty="0">
                <a:solidFill>
                  <a:schemeClr val="bg1"/>
                </a:solidFill>
              </a:rPr>
              <a:t> يتعمد على الخبرة والمهارة التي قد يتمتع بها المتطوع </a:t>
            </a:r>
            <a:endParaRPr lang="en-US" sz="2400" dirty="0">
              <a:solidFill>
                <a:schemeClr val="bg1"/>
              </a:solidFill>
            </a:endParaRPr>
          </a:p>
          <a:p>
            <a:pPr marL="0" lvl="0" indent="0" algn="just">
              <a:buNone/>
            </a:pPr>
            <a:r>
              <a:rPr lang="ar-SA" sz="2400" dirty="0">
                <a:solidFill>
                  <a:schemeClr val="bg1"/>
                </a:solidFill>
              </a:rPr>
              <a:t>      يضاف إلى ذلك:</a:t>
            </a:r>
          </a:p>
          <a:p>
            <a:pPr lvl="0" algn="just">
              <a:buFont typeface="Wingdings" pitchFamily="2" charset="2"/>
              <a:buChar char="q"/>
            </a:pPr>
            <a:r>
              <a:rPr lang="ar-SA" sz="2400" dirty="0">
                <a:solidFill>
                  <a:schemeClr val="bg1"/>
                </a:solidFill>
              </a:rPr>
              <a:t>المشاركة لكل ألوان الطيف الاجتماعي والسياسي</a:t>
            </a:r>
            <a:endParaRPr lang="en-US" sz="2400" dirty="0">
              <a:solidFill>
                <a:schemeClr val="bg1"/>
              </a:solidFill>
            </a:endParaRPr>
          </a:p>
          <a:p>
            <a:pPr lvl="0" algn="just">
              <a:buFont typeface="Wingdings" pitchFamily="2" charset="2"/>
              <a:buChar char="q"/>
            </a:pPr>
            <a:r>
              <a:rPr lang="ar-SA" sz="2400" dirty="0">
                <a:solidFill>
                  <a:schemeClr val="bg1"/>
                </a:solidFill>
              </a:rPr>
              <a:t>رفض البيروقراطية والتسلسل الهرمى</a:t>
            </a:r>
            <a:endParaRPr lang="en-US" sz="2400" dirty="0">
              <a:solidFill>
                <a:schemeClr val="bg1"/>
              </a:solidFill>
            </a:endParaRPr>
          </a:p>
          <a:p>
            <a:pPr lvl="0" algn="just">
              <a:buFont typeface="Wingdings" pitchFamily="2" charset="2"/>
              <a:buChar char="q"/>
            </a:pPr>
            <a:r>
              <a:rPr lang="ar-SA" sz="2400" dirty="0">
                <a:solidFill>
                  <a:schemeClr val="bg1"/>
                </a:solidFill>
              </a:rPr>
              <a:t>سهولة المحاسبة</a:t>
            </a:r>
            <a:endParaRPr lang="en-US" sz="2400" dirty="0">
              <a:solidFill>
                <a:schemeClr val="bg1"/>
              </a:solidFill>
            </a:endParaRPr>
          </a:p>
          <a:p>
            <a:pPr algn="just">
              <a:buFont typeface="Wingdings" pitchFamily="2" charset="2"/>
              <a:buChar char="q"/>
            </a:pPr>
            <a:r>
              <a:rPr lang="ar-SA" sz="2400" dirty="0">
                <a:solidFill>
                  <a:schemeClr val="bg1"/>
                </a:solidFill>
              </a:rPr>
              <a:t>المساواة</a:t>
            </a:r>
          </a:p>
          <a:p>
            <a:pPr algn="just">
              <a:buFont typeface="Wingdings" pitchFamily="2" charset="2"/>
              <a:buChar char="q"/>
            </a:pPr>
            <a:r>
              <a:rPr lang="ar-SA" sz="2400" dirty="0">
                <a:solidFill>
                  <a:schemeClr val="bg1"/>
                </a:solidFill>
              </a:rPr>
              <a:t>وسيلة لتحقيق الذات، والشعور بالانتماء.</a:t>
            </a:r>
          </a:p>
          <a:p>
            <a:pPr algn="just">
              <a:buFont typeface="Wingdings" pitchFamily="2" charset="2"/>
              <a:buChar char="q"/>
            </a:pPr>
            <a:r>
              <a:rPr lang="ar-SA" sz="2400" dirty="0">
                <a:solidFill>
                  <a:schemeClr val="bg1"/>
                </a:solidFill>
              </a:rPr>
              <a:t>تفجير الطاقات</a:t>
            </a:r>
          </a:p>
          <a:p>
            <a:pPr algn="just">
              <a:buFont typeface="Wingdings" pitchFamily="2" charset="2"/>
              <a:buChar char="q"/>
            </a:pPr>
            <a:r>
              <a:rPr lang="ar-SA" sz="2400" dirty="0">
                <a:solidFill>
                  <a:schemeClr val="bg1"/>
                </a:solidFill>
              </a:rPr>
              <a:t> المساهمة في تفعيل حقوق الانسان</a:t>
            </a:r>
          </a:p>
          <a:p>
            <a:pPr algn="just">
              <a:buFont typeface="Wingdings" pitchFamily="2" charset="2"/>
              <a:buChar char="q"/>
            </a:pPr>
            <a:endParaRPr lang="ar-SA" sz="2400" dirty="0">
              <a:solidFill>
                <a:schemeClr val="bg1"/>
              </a:solidFill>
            </a:endParaRPr>
          </a:p>
          <a:p>
            <a:pPr algn="just">
              <a:buFont typeface="Wingdings" pitchFamily="2" charset="2"/>
              <a:buChar char="q"/>
            </a:pPr>
            <a:endParaRPr lang="ar-SA" sz="2400" dirty="0">
              <a:solidFill>
                <a:schemeClr val="bg1"/>
              </a:solidFill>
            </a:endParaRPr>
          </a:p>
        </p:txBody>
      </p:sp>
    </p:spTree>
    <p:extLst>
      <p:ext uri="{BB962C8B-B14F-4D97-AF65-F5344CB8AC3E}">
        <p14:creationId xmlns:p14="http://schemas.microsoft.com/office/powerpoint/2010/main" xmlns="" val="132276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p:cTn id="56"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 calcmode="lin" valueType="num">
                                      <p:cBhvr>
                                        <p:cTn id="63"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4">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 calcmode="lin" valueType="num">
                                      <p:cBhvr>
                                        <p:cTn id="70"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4">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4">
                                            <p:txEl>
                                              <p:pRg st="10" end="10"/>
                                            </p:txEl>
                                          </p:spTgt>
                                        </p:tgtEl>
                                        <p:attrNameLst>
                                          <p:attrName>style.visibility</p:attrName>
                                        </p:attrNameLst>
                                      </p:cBhvr>
                                      <p:to>
                                        <p:strVal val="visible"/>
                                      </p:to>
                                    </p:set>
                                    <p:anim calcmode="lin" valueType="num">
                                      <p:cBhvr>
                                        <p:cTn id="77"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78"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79"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b="1" kern="1200" dirty="0">
                <a:solidFill>
                  <a:schemeClr val="bg1"/>
                </a:solidFill>
                <a:latin typeface="Sakkal Majalla" pitchFamily="2" charset="-78"/>
                <a:cs typeface="Sakkal Majalla" pitchFamily="2" charset="-78"/>
              </a:rPr>
              <a:t>أهمية العمل التطوعي</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algn="just"/>
            <a:r>
              <a:rPr lang="ar-SA" sz="2400" dirty="0">
                <a:solidFill>
                  <a:schemeClr val="bg1"/>
                </a:solidFill>
              </a:rPr>
              <a:t>يعتبر التطوع وسيلة فعالة للنهوض بالمجتمع والمشاركة في جهود تنميته وتقدمة فهو اوسع واشمل من التكافل الاجتماعي الذى يركز على المساعدات المادية وجمع الهبات والمساعدات العينية ، بل يتعدى الامر الى ابعد من ذلك للأمور الاجتماعية التي تهم الانسان بصورة عامة :</a:t>
            </a:r>
          </a:p>
          <a:p>
            <a:pPr algn="just"/>
            <a:r>
              <a:rPr lang="ar-SA" sz="2400" dirty="0">
                <a:solidFill>
                  <a:schemeClr val="bg1"/>
                </a:solidFill>
              </a:rPr>
              <a:t>كالحفاظ على  البيئة و الاهتمام بالثقافة و التعليم و الصحة و رفع مستوى المواطن ماديا و معنويا و رعاية ذوي الاحتياجات لذلك ازدادت حركة  انشاء وتطوير المؤسسات الخيرية التطوعية </a:t>
            </a:r>
          </a:p>
          <a:p>
            <a:pPr algn="just"/>
            <a:endParaRPr lang="ar-SA" sz="2400" dirty="0">
              <a:solidFill>
                <a:schemeClr val="bg1"/>
              </a:solidFill>
            </a:endParaRPr>
          </a:p>
          <a:p>
            <a:pPr algn="just">
              <a:buFont typeface="Wingdings" pitchFamily="2" charset="2"/>
              <a:buChar char="q"/>
            </a:pPr>
            <a:endParaRPr lang="ar-SA" sz="2400" dirty="0">
              <a:solidFill>
                <a:schemeClr val="bg1"/>
              </a:solidFill>
            </a:endParaRPr>
          </a:p>
          <a:p>
            <a:pPr algn="just">
              <a:buFont typeface="Wingdings" pitchFamily="2" charset="2"/>
              <a:buChar char="q"/>
            </a:pPr>
            <a:endParaRPr lang="ar-SA" sz="2400" dirty="0">
              <a:solidFill>
                <a:schemeClr val="bg1"/>
              </a:solidFill>
            </a:endParaRPr>
          </a:p>
        </p:txBody>
      </p:sp>
    </p:spTree>
    <p:extLst>
      <p:ext uri="{BB962C8B-B14F-4D97-AF65-F5344CB8AC3E}">
        <p14:creationId xmlns:p14="http://schemas.microsoft.com/office/powerpoint/2010/main" xmlns="" val="129935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b="1" kern="1200" dirty="0" smtClean="0">
                <a:solidFill>
                  <a:schemeClr val="bg1"/>
                </a:solidFill>
                <a:latin typeface="Sakkal Majalla" pitchFamily="2" charset="-78"/>
                <a:cs typeface="Sakkal Majalla" pitchFamily="2" charset="-78"/>
              </a:rPr>
              <a:t>تابع أهمية </a:t>
            </a:r>
            <a:r>
              <a:rPr lang="ar-SA" b="1" kern="1200" dirty="0">
                <a:solidFill>
                  <a:schemeClr val="bg1"/>
                </a:solidFill>
                <a:latin typeface="Sakkal Majalla" pitchFamily="2" charset="-78"/>
                <a:cs typeface="Sakkal Majalla" pitchFamily="2" charset="-78"/>
              </a:rPr>
              <a:t>العمل التطوعي</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marL="285750" lvl="0" indent="-285750" algn="just">
              <a:buFont typeface="Wingdings" panose="05000000000000000000" pitchFamily="2" charset="2"/>
              <a:buChar char="q"/>
            </a:pPr>
            <a:r>
              <a:rPr lang="ar-SA" sz="2400" dirty="0">
                <a:solidFill>
                  <a:schemeClr val="bg1"/>
                </a:solidFill>
              </a:rPr>
              <a:t>لم تعد الحكومات و بخاصة في الدول المتقدمة قادرة بمفردها على تحقيق التنمية المستدامة بفعل المتغيرات العالمية والمجتمعية والزيادة السكانية</a:t>
            </a:r>
            <a:endParaRPr lang="en-US" sz="2400" dirty="0">
              <a:solidFill>
                <a:schemeClr val="bg1"/>
              </a:solidFill>
            </a:endParaRPr>
          </a:p>
          <a:p>
            <a:pPr marL="285750" lvl="0" indent="-285750" algn="just">
              <a:buFont typeface="Wingdings" panose="05000000000000000000" pitchFamily="2" charset="2"/>
              <a:buChar char="q"/>
            </a:pPr>
            <a:r>
              <a:rPr lang="ar-SA" sz="2400" dirty="0">
                <a:solidFill>
                  <a:schemeClr val="bg1"/>
                </a:solidFill>
              </a:rPr>
              <a:t>تقديم كافة المساعدات و الاحتياجات و عليه تبرز اهمية مشاركة المتطوعين لمساندة الانفاق الحكومي من جانب و توفير الجهود الحكومية للمسؤوليات الكبرى من جانب اخر </a:t>
            </a:r>
            <a:endParaRPr lang="en-US" sz="2400" dirty="0">
              <a:solidFill>
                <a:schemeClr val="bg1"/>
              </a:solidFill>
            </a:endParaRPr>
          </a:p>
          <a:p>
            <a:pPr marL="285750" lvl="0" indent="-285750" algn="just">
              <a:buFont typeface="Wingdings" panose="05000000000000000000" pitchFamily="2" charset="2"/>
              <a:buChar char="q"/>
            </a:pPr>
            <a:r>
              <a:rPr lang="ar-SA" sz="2400" dirty="0">
                <a:solidFill>
                  <a:schemeClr val="bg1"/>
                </a:solidFill>
              </a:rPr>
              <a:t>يعتبر التطوع  احد المؤشرات الدالة على مستوى نضج الشعور بالمواطنة و يمثل التطوع تعبيرا صادقا عن قدرة الافراد على التعاون و التشارك</a:t>
            </a:r>
          </a:p>
          <a:p>
            <a:pPr lvl="0" algn="just">
              <a:buFont typeface="Wingdings" panose="05000000000000000000" pitchFamily="2" charset="2"/>
              <a:buChar char="q"/>
            </a:pPr>
            <a:r>
              <a:rPr lang="ar-SA" sz="2400" dirty="0">
                <a:solidFill>
                  <a:schemeClr val="bg1"/>
                </a:solidFill>
              </a:rPr>
              <a:t>المتطوع من افراد المجتمع يتميز بنظرة واقعية خاصة تجاه طبيعة الاحتياجات و المشكلات و كيفية التعامل معها </a:t>
            </a:r>
            <a:endParaRPr lang="en-US" sz="2400" dirty="0">
              <a:solidFill>
                <a:schemeClr val="bg1"/>
              </a:solidFill>
            </a:endParaRPr>
          </a:p>
          <a:p>
            <a:pPr lvl="0" algn="just">
              <a:buFont typeface="Wingdings" panose="05000000000000000000" pitchFamily="2" charset="2"/>
              <a:buChar char="q"/>
            </a:pPr>
            <a:r>
              <a:rPr lang="ar-SA" sz="2400" dirty="0">
                <a:solidFill>
                  <a:schemeClr val="bg1"/>
                </a:solidFill>
              </a:rPr>
              <a:t>وجود نقص في المهنيين مما يستدعي استكمال هذا النقص بالمتطوعين المتدربين </a:t>
            </a:r>
            <a:endParaRPr lang="en-US" sz="2400" dirty="0">
              <a:solidFill>
                <a:schemeClr val="bg1"/>
              </a:solidFill>
            </a:endParaRPr>
          </a:p>
          <a:p>
            <a:pPr lvl="0" algn="just">
              <a:buFont typeface="Wingdings" panose="05000000000000000000" pitchFamily="2" charset="2"/>
              <a:buChar char="q"/>
            </a:pPr>
            <a:r>
              <a:rPr lang="ar-SA" sz="2400" dirty="0">
                <a:solidFill>
                  <a:schemeClr val="bg1"/>
                </a:solidFill>
              </a:rPr>
              <a:t>ان التطوع يوظف الطاقات البشرية و المادية و يجعلها عمل مثمر </a:t>
            </a:r>
            <a:endParaRPr lang="en-US" sz="2400" dirty="0">
              <a:solidFill>
                <a:schemeClr val="bg1"/>
              </a:solidFill>
            </a:endParaRPr>
          </a:p>
          <a:p>
            <a:pPr marL="285750" lvl="0" indent="-285750" algn="just">
              <a:buFont typeface="Wingdings" panose="05000000000000000000" pitchFamily="2" charset="2"/>
              <a:buChar char="q"/>
            </a:pPr>
            <a:endParaRPr lang="ar-SA" sz="2400" dirty="0">
              <a:solidFill>
                <a:schemeClr val="bg1"/>
              </a:solidFill>
            </a:endParaRPr>
          </a:p>
          <a:p>
            <a:pPr algn="just"/>
            <a:endParaRPr lang="ar-SA" sz="2400" dirty="0">
              <a:solidFill>
                <a:schemeClr val="bg1"/>
              </a:solidFill>
            </a:endParaRPr>
          </a:p>
          <a:p>
            <a:pPr algn="just">
              <a:buFont typeface="Wingdings" pitchFamily="2" charset="2"/>
              <a:buChar char="q"/>
            </a:pPr>
            <a:endParaRPr lang="ar-SA" sz="2400" dirty="0">
              <a:solidFill>
                <a:schemeClr val="bg1"/>
              </a:solidFill>
            </a:endParaRPr>
          </a:p>
          <a:p>
            <a:pPr algn="just">
              <a:buFont typeface="Wingdings" pitchFamily="2" charset="2"/>
              <a:buChar char="q"/>
            </a:pPr>
            <a:endParaRPr lang="ar-SA" sz="2400" dirty="0">
              <a:solidFill>
                <a:schemeClr val="bg1"/>
              </a:solidFill>
            </a:endParaRPr>
          </a:p>
        </p:txBody>
      </p:sp>
    </p:spTree>
    <p:extLst>
      <p:ext uri="{BB962C8B-B14F-4D97-AF65-F5344CB8AC3E}">
        <p14:creationId xmlns:p14="http://schemas.microsoft.com/office/powerpoint/2010/main" xmlns="" val="84922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b="1" kern="1200" dirty="0" smtClean="0">
                <a:solidFill>
                  <a:schemeClr val="bg1"/>
                </a:solidFill>
                <a:latin typeface="Sakkal Majalla" pitchFamily="2" charset="-78"/>
                <a:cs typeface="Sakkal Majalla" pitchFamily="2" charset="-78"/>
              </a:rPr>
              <a:t>تابع أهمية </a:t>
            </a:r>
            <a:r>
              <a:rPr lang="ar-SA" b="1" kern="1200" dirty="0">
                <a:solidFill>
                  <a:schemeClr val="bg1"/>
                </a:solidFill>
                <a:latin typeface="Sakkal Majalla" pitchFamily="2" charset="-78"/>
                <a:cs typeface="Sakkal Majalla" pitchFamily="2" charset="-78"/>
              </a:rPr>
              <a:t>العمل التطوعي</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marL="285750" lvl="0" indent="-285750" algn="just">
              <a:buFont typeface="Wingdings" panose="05000000000000000000" pitchFamily="2" charset="2"/>
              <a:buChar char="q"/>
            </a:pPr>
            <a:r>
              <a:rPr lang="ar-SA" sz="2400" dirty="0">
                <a:solidFill>
                  <a:schemeClr val="bg1"/>
                </a:solidFill>
              </a:rPr>
              <a:t>يسد التطوع الفراغ في الخدمات و يوسع قاعدتها تحقيقا لمبدا الكفاية و الوصول بها للمناطق المحرومة تحقيق لمبدا العدالة </a:t>
            </a:r>
            <a:endParaRPr lang="en-US" sz="2400" dirty="0">
              <a:solidFill>
                <a:schemeClr val="bg1"/>
              </a:solidFill>
            </a:endParaRPr>
          </a:p>
          <a:p>
            <a:pPr marL="285750" lvl="0" indent="-285750" algn="just">
              <a:buFont typeface="Wingdings" panose="05000000000000000000" pitchFamily="2" charset="2"/>
              <a:buChar char="q"/>
            </a:pPr>
            <a:r>
              <a:rPr lang="ar-SA" sz="2400" dirty="0">
                <a:solidFill>
                  <a:schemeClr val="bg1"/>
                </a:solidFill>
              </a:rPr>
              <a:t>تحويل الطاقات الخاملة او العاجزة الى طاقات قادرة عاملة و منتجة </a:t>
            </a:r>
            <a:endParaRPr lang="en-US" sz="2400" dirty="0">
              <a:solidFill>
                <a:schemeClr val="bg1"/>
              </a:solidFill>
            </a:endParaRPr>
          </a:p>
          <a:p>
            <a:pPr marL="285750" lvl="0" indent="-285750" algn="just">
              <a:buFont typeface="Wingdings" panose="05000000000000000000" pitchFamily="2" charset="2"/>
              <a:buChar char="q"/>
            </a:pPr>
            <a:r>
              <a:rPr lang="ar-SA" sz="2400" dirty="0">
                <a:solidFill>
                  <a:schemeClr val="bg1"/>
                </a:solidFill>
              </a:rPr>
              <a:t>حفظ التوازن في حركة تطوير المجتمع بطريقة تلقائية و ذاتيه </a:t>
            </a:r>
            <a:endParaRPr lang="en-US" sz="2400" dirty="0">
              <a:solidFill>
                <a:schemeClr val="bg1"/>
              </a:solidFill>
            </a:endParaRPr>
          </a:p>
          <a:p>
            <a:pPr marL="285750" lvl="0" indent="-285750" algn="just">
              <a:buFont typeface="Wingdings" panose="05000000000000000000" pitchFamily="2" charset="2"/>
              <a:buChar char="q"/>
            </a:pPr>
            <a:r>
              <a:rPr lang="ar-SA" sz="2400" dirty="0">
                <a:solidFill>
                  <a:schemeClr val="bg1"/>
                </a:solidFill>
              </a:rPr>
              <a:t>يعد دلالة على حيوية الجماهير ويؤخذ كمؤشر للحكم على تقدم الشعوب </a:t>
            </a:r>
            <a:endParaRPr lang="en-US" sz="2400" dirty="0">
              <a:solidFill>
                <a:schemeClr val="bg1"/>
              </a:solidFill>
            </a:endParaRPr>
          </a:p>
          <a:p>
            <a:pPr marL="285750" lvl="0" indent="-285750" algn="just">
              <a:buFont typeface="Wingdings" panose="05000000000000000000" pitchFamily="2" charset="2"/>
              <a:buChar char="q"/>
            </a:pPr>
            <a:r>
              <a:rPr lang="ar-SA" sz="2400" dirty="0">
                <a:solidFill>
                  <a:schemeClr val="bg1"/>
                </a:solidFill>
              </a:rPr>
              <a:t>العمل التطوعي ترجمة فعلية لما توصلت اليه ادبيات التنمية المستدامة من ان اهداف التنمية و وسيلتها في نفس الوقت هو الانسان </a:t>
            </a:r>
            <a:endParaRPr lang="en-US" sz="2400" dirty="0">
              <a:solidFill>
                <a:schemeClr val="bg1"/>
              </a:solidFill>
            </a:endParaRPr>
          </a:p>
          <a:p>
            <a:pPr marL="285750" lvl="0" indent="-285750" algn="just">
              <a:buFont typeface="Wingdings" panose="05000000000000000000" pitchFamily="2" charset="2"/>
              <a:buChar char="q"/>
            </a:pPr>
            <a:r>
              <a:rPr lang="ar-SA" sz="2400" dirty="0">
                <a:solidFill>
                  <a:schemeClr val="bg1"/>
                </a:solidFill>
              </a:rPr>
              <a:t>تعزيز انتماء و مشاركة الشباب في مجتمعهم </a:t>
            </a:r>
          </a:p>
          <a:p>
            <a:pPr marL="285750" lvl="0" indent="-285750" algn="just">
              <a:buFont typeface="Wingdings" panose="05000000000000000000" pitchFamily="2" charset="2"/>
              <a:buChar char="q"/>
            </a:pPr>
            <a:r>
              <a:rPr lang="ar-SA" sz="2400" dirty="0">
                <a:solidFill>
                  <a:schemeClr val="bg1"/>
                </a:solidFill>
              </a:rPr>
              <a:t>تنمية قدرات الشباب ومهاراتهم الشخصية والعلمية والعملية</a:t>
            </a:r>
          </a:p>
          <a:p>
            <a:pPr marL="285750" lvl="0" indent="-285750" algn="just">
              <a:buFont typeface="Wingdings" panose="05000000000000000000" pitchFamily="2" charset="2"/>
              <a:buChar char="q"/>
            </a:pPr>
            <a:r>
              <a:rPr lang="ar-SA" sz="2400" dirty="0">
                <a:solidFill>
                  <a:schemeClr val="bg1"/>
                </a:solidFill>
              </a:rPr>
              <a:t>يتيح للشباب التعرف على الثغرات في نظام تقديم الخدمات المجتمع</a:t>
            </a:r>
          </a:p>
          <a:p>
            <a:pPr marL="285750" lvl="0" indent="-285750" algn="just">
              <a:buFont typeface="Wingdings" panose="05000000000000000000" pitchFamily="2" charset="2"/>
              <a:buChar char="q"/>
            </a:pPr>
            <a:r>
              <a:rPr lang="ar-SA" sz="2400" dirty="0">
                <a:solidFill>
                  <a:schemeClr val="bg1"/>
                </a:solidFill>
              </a:rPr>
              <a:t>يتيح للشباب فرصة التعبير عن </a:t>
            </a:r>
            <a:r>
              <a:rPr lang="ar-SA" sz="2400" dirty="0" err="1">
                <a:solidFill>
                  <a:schemeClr val="bg1"/>
                </a:solidFill>
              </a:rPr>
              <a:t>أرائهم</a:t>
            </a:r>
            <a:r>
              <a:rPr lang="ar-SA" sz="2400" dirty="0">
                <a:solidFill>
                  <a:schemeClr val="bg1"/>
                </a:solidFill>
              </a:rPr>
              <a:t> وأفكارهم في القضايا الهامة للمجتمع</a:t>
            </a:r>
          </a:p>
          <a:p>
            <a:pPr marL="285750" lvl="0" indent="-285750" algn="just">
              <a:buFont typeface="Wingdings" panose="05000000000000000000" pitchFamily="2" charset="2"/>
              <a:buChar char="q"/>
            </a:pPr>
            <a:r>
              <a:rPr lang="ar-SA" sz="2400" dirty="0">
                <a:solidFill>
                  <a:schemeClr val="bg1"/>
                </a:solidFill>
              </a:rPr>
              <a:t>يوفر للشباب المشاركة في تحديد الاولويات المجتمعية واتخاذ القرارات.</a:t>
            </a:r>
            <a:endParaRPr lang="en-US" sz="2400" dirty="0">
              <a:solidFill>
                <a:schemeClr val="bg1"/>
              </a:solidFill>
            </a:endParaRPr>
          </a:p>
        </p:txBody>
      </p:sp>
    </p:spTree>
    <p:extLst>
      <p:ext uri="{BB962C8B-B14F-4D97-AF65-F5344CB8AC3E}">
        <p14:creationId xmlns:p14="http://schemas.microsoft.com/office/powerpoint/2010/main" xmlns="" val="138391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p:cTn id="56"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 calcmode="lin" valueType="num">
                                      <p:cBhvr>
                                        <p:cTn id="63"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4">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 calcmode="lin" valueType="num">
                                      <p:cBhvr>
                                        <p:cTn id="70"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b="1" kern="1200" dirty="0" smtClean="0">
                <a:solidFill>
                  <a:schemeClr val="bg1"/>
                </a:solidFill>
                <a:latin typeface="Sakkal Majalla" pitchFamily="2" charset="-78"/>
                <a:cs typeface="Sakkal Majalla" pitchFamily="2" charset="-78"/>
              </a:rPr>
              <a:t>تابع أهمية </a:t>
            </a:r>
            <a:r>
              <a:rPr lang="ar-SA" b="1" kern="1200" dirty="0">
                <a:solidFill>
                  <a:schemeClr val="bg1"/>
                </a:solidFill>
                <a:latin typeface="Sakkal Majalla" pitchFamily="2" charset="-78"/>
                <a:cs typeface="Sakkal Majalla" pitchFamily="2" charset="-78"/>
              </a:rPr>
              <a:t>العمل التطوعي</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marL="0" indent="0" algn="just">
              <a:buNone/>
            </a:pPr>
            <a:r>
              <a:rPr lang="ar-SA" sz="2400" b="1" dirty="0">
                <a:solidFill>
                  <a:schemeClr val="bg1"/>
                </a:solidFill>
              </a:rPr>
              <a:t> كما تكمن اهمية العمل التطوعي في ثلاث مهمات </a:t>
            </a:r>
            <a:r>
              <a:rPr lang="ar-SA" sz="2400" dirty="0">
                <a:solidFill>
                  <a:schemeClr val="bg1"/>
                </a:solidFill>
              </a:rPr>
              <a:t>اساسية في نطاق دفع المجتمع على طريق التطور : </a:t>
            </a:r>
            <a:endParaRPr lang="en-US" sz="2400" dirty="0">
              <a:solidFill>
                <a:schemeClr val="bg1"/>
              </a:solidFill>
            </a:endParaRPr>
          </a:p>
          <a:p>
            <a:pPr algn="just">
              <a:buFont typeface="Wingdings" pitchFamily="2" charset="2"/>
              <a:buChar char="q"/>
            </a:pPr>
            <a:r>
              <a:rPr lang="ar-SA" sz="2400" dirty="0">
                <a:solidFill>
                  <a:schemeClr val="bg1"/>
                </a:solidFill>
              </a:rPr>
              <a:t>تتمثل </a:t>
            </a:r>
            <a:r>
              <a:rPr lang="ar-SA" sz="2400" b="1" dirty="0">
                <a:solidFill>
                  <a:schemeClr val="bg1"/>
                </a:solidFill>
              </a:rPr>
              <a:t>الأولى </a:t>
            </a:r>
            <a:r>
              <a:rPr lang="ar-SA" sz="2400" dirty="0">
                <a:solidFill>
                  <a:schemeClr val="bg1"/>
                </a:solidFill>
              </a:rPr>
              <a:t>في تنظيم البشر من اجل المشاركة الفعالة داخل المجتمع </a:t>
            </a:r>
            <a:endParaRPr lang="en-US" sz="2400" dirty="0">
              <a:solidFill>
                <a:schemeClr val="bg1"/>
              </a:solidFill>
            </a:endParaRPr>
          </a:p>
          <a:p>
            <a:pPr algn="just">
              <a:buFont typeface="Wingdings" pitchFamily="2" charset="2"/>
              <a:buChar char="q"/>
            </a:pPr>
            <a:r>
              <a:rPr lang="ar-SA" sz="2400" dirty="0">
                <a:solidFill>
                  <a:schemeClr val="bg1"/>
                </a:solidFill>
              </a:rPr>
              <a:t>و </a:t>
            </a:r>
            <a:r>
              <a:rPr lang="ar-SA" sz="2400" b="1" dirty="0">
                <a:solidFill>
                  <a:schemeClr val="bg1"/>
                </a:solidFill>
              </a:rPr>
              <a:t>الثانية</a:t>
            </a:r>
            <a:r>
              <a:rPr lang="ar-SA" sz="2400" dirty="0">
                <a:solidFill>
                  <a:schemeClr val="bg1"/>
                </a:solidFill>
              </a:rPr>
              <a:t> في ان الخدمات التطوعية تعمل على تطوير اوضاع الافراد و المجتمع مما يجعلهم قادرين على المشاركة الفعالة الواعية فهي الحافز لديهم للمشاركة او لتأهيلهم</a:t>
            </a:r>
          </a:p>
          <a:p>
            <a:pPr algn="just">
              <a:buFont typeface="Wingdings" pitchFamily="2" charset="2"/>
              <a:buChar char="q"/>
            </a:pPr>
            <a:r>
              <a:rPr lang="ar-SA" sz="2400" dirty="0">
                <a:solidFill>
                  <a:schemeClr val="bg1"/>
                </a:solidFill>
              </a:rPr>
              <a:t> </a:t>
            </a:r>
            <a:r>
              <a:rPr lang="ar-SA" sz="2400" b="1" dirty="0">
                <a:solidFill>
                  <a:schemeClr val="bg1"/>
                </a:solidFill>
              </a:rPr>
              <a:t>والثالثة</a:t>
            </a:r>
            <a:r>
              <a:rPr lang="ar-SA" sz="2400" dirty="0">
                <a:solidFill>
                  <a:schemeClr val="bg1"/>
                </a:solidFill>
              </a:rPr>
              <a:t> في ان الخدمات التطوعية تعمل على </a:t>
            </a:r>
            <a:r>
              <a:rPr lang="ar-SA" sz="2400" b="1" dirty="0">
                <a:solidFill>
                  <a:schemeClr val="bg1"/>
                </a:solidFill>
              </a:rPr>
              <a:t>مجالات عديدة </a:t>
            </a:r>
            <a:r>
              <a:rPr lang="ar-SA" sz="2400" dirty="0">
                <a:solidFill>
                  <a:schemeClr val="bg1"/>
                </a:solidFill>
              </a:rPr>
              <a:t>من ضمنها النواحي التربوية و الاجتماعية و الثقافية و الأمنية </a:t>
            </a:r>
          </a:p>
          <a:p>
            <a:pPr marL="0" indent="0" algn="just">
              <a:buNone/>
            </a:pPr>
            <a:r>
              <a:rPr lang="ar-SA" sz="2400" b="1" dirty="0">
                <a:solidFill>
                  <a:schemeClr val="bg1"/>
                </a:solidFill>
              </a:rPr>
              <a:t>   و في اطار ذلك تتحقق نجاحات لا تقل اهميتها عن الخدمات التي تقدم من قبل الجهات الحكومية </a:t>
            </a:r>
            <a:endParaRPr lang="en-US" sz="2400" b="1" dirty="0">
              <a:solidFill>
                <a:schemeClr val="bg1"/>
              </a:solidFill>
            </a:endParaRPr>
          </a:p>
          <a:p>
            <a:pPr algn="just">
              <a:buFont typeface="Wingdings" pitchFamily="2" charset="2"/>
              <a:buChar char="q"/>
            </a:pPr>
            <a:endParaRPr lang="ar-SA" sz="2400" dirty="0">
              <a:solidFill>
                <a:schemeClr val="bg1"/>
              </a:solidFill>
            </a:endParaRPr>
          </a:p>
        </p:txBody>
      </p:sp>
    </p:spTree>
    <p:extLst>
      <p:ext uri="{BB962C8B-B14F-4D97-AF65-F5344CB8AC3E}">
        <p14:creationId xmlns:p14="http://schemas.microsoft.com/office/powerpoint/2010/main" xmlns="" val="247617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92D050">
            <a:alpha val="56000"/>
          </a:srgbClr>
        </a:solidFill>
        <a:effectLst/>
      </p:bgPr>
    </p:bg>
    <p:spTree>
      <p:nvGrpSpPr>
        <p:cNvPr id="1" name=""/>
        <p:cNvGrpSpPr/>
        <p:nvPr/>
      </p:nvGrpSpPr>
      <p:grpSpPr>
        <a:xfrm>
          <a:off x="0" y="0"/>
          <a:ext cx="0" cy="0"/>
          <a:chOff x="0" y="0"/>
          <a:chExt cx="0" cy="0"/>
        </a:xfrm>
      </p:grpSpPr>
      <p:sp>
        <p:nvSpPr>
          <p:cNvPr id="2" name="مستطيل 1"/>
          <p:cNvSpPr/>
          <p:nvPr/>
        </p:nvSpPr>
        <p:spPr>
          <a:xfrm>
            <a:off x="179512" y="1052736"/>
            <a:ext cx="8784976" cy="3631763"/>
          </a:xfrm>
          <a:prstGeom prst="rect">
            <a:avLst/>
          </a:prstGeom>
        </p:spPr>
        <p:txBody>
          <a:bodyPr wrap="square">
            <a:spAutoFit/>
          </a:bodyPr>
          <a:lstStyle/>
          <a:p>
            <a:pPr lvl="0"/>
            <a:r>
              <a:rPr lang="ar-SA" sz="4800" b="1" dirty="0" smtClean="0">
                <a:solidFill>
                  <a:srgbClr val="FF0000"/>
                </a:solidFill>
                <a:cs typeface="Arial" pitchFamily="34" charset="0"/>
              </a:rPr>
              <a:t> </a:t>
            </a:r>
            <a:endParaRPr lang="ar-SA" sz="2800" b="1" dirty="0">
              <a:solidFill>
                <a:prstClr val="white"/>
              </a:solidFill>
              <a:cs typeface="Arial" pitchFamily="34" charset="0"/>
            </a:endParaRPr>
          </a:p>
          <a:p>
            <a:pPr lvl="0">
              <a:buFont typeface="Arial" pitchFamily="34" charset="0"/>
              <a:buChar char="•"/>
            </a:pPr>
            <a:endParaRPr lang="en-US" sz="2800" b="1" dirty="0">
              <a:solidFill>
                <a:prstClr val="white"/>
              </a:solidFill>
              <a:cs typeface="Arial" pitchFamily="34" charset="0"/>
            </a:endParaRPr>
          </a:p>
          <a:p>
            <a:pPr lvl="0"/>
            <a:r>
              <a:rPr lang="en-GB" sz="2800" b="1" dirty="0">
                <a:solidFill>
                  <a:prstClr val="white"/>
                </a:solidFill>
                <a:cs typeface="Arial" pitchFamily="34" charset="0"/>
              </a:rPr>
              <a:t>  </a:t>
            </a:r>
            <a:r>
              <a:rPr lang="en-US" sz="2800" b="1" dirty="0">
                <a:solidFill>
                  <a:prstClr val="white"/>
                </a:solidFill>
                <a:cs typeface="Arial" pitchFamily="34" charset="0"/>
              </a:rPr>
              <a:t>     </a:t>
            </a:r>
            <a:r>
              <a:rPr lang="en-GB" sz="2800" b="1" dirty="0">
                <a:solidFill>
                  <a:prstClr val="white"/>
                </a:solidFill>
                <a:cs typeface="Arial" pitchFamily="34" charset="0"/>
              </a:rPr>
              <a:t>     </a:t>
            </a:r>
            <a:endParaRPr lang="ar-EG" sz="2800" b="1" dirty="0">
              <a:solidFill>
                <a:prstClr val="white"/>
              </a:solidFill>
              <a:cs typeface="Arial" pitchFamily="34" charset="0"/>
            </a:endParaRPr>
          </a:p>
          <a:p>
            <a:pPr algn="ctr"/>
            <a:endParaRPr lang="ar-SA" sz="4800" b="1" dirty="0" smtClean="0">
              <a:solidFill>
                <a:srgbClr val="FF0000"/>
              </a:solidFill>
              <a:cs typeface="Arial" pitchFamily="34" charset="0"/>
            </a:endParaRPr>
          </a:p>
          <a:p>
            <a:pPr lvl="0" algn="ctr">
              <a:spcBef>
                <a:spcPct val="20000"/>
              </a:spcBef>
            </a:pPr>
            <a:endParaRPr lang="ar-SA" sz="2500" dirty="0">
              <a:solidFill>
                <a:prstClr val="white">
                  <a:tint val="75000"/>
                </a:prstClr>
              </a:solidFill>
            </a:endParaRPr>
          </a:p>
          <a:p>
            <a:pPr algn="ctr"/>
            <a:endParaRPr lang="ar-SA" sz="4800" b="1" dirty="0" smtClean="0">
              <a:solidFill>
                <a:srgbClr val="FF0000"/>
              </a:solidFill>
              <a:cs typeface="Arial" pitchFamily="34" charset="0"/>
            </a:endParaRPr>
          </a:p>
        </p:txBody>
      </p:sp>
      <p:sp>
        <p:nvSpPr>
          <p:cNvPr id="3" name="عنوان 2"/>
          <p:cNvSpPr>
            <a:spLocks noGrp="1"/>
          </p:cNvSpPr>
          <p:nvPr>
            <p:ph type="title"/>
          </p:nvPr>
        </p:nvSpPr>
        <p:spPr>
          <a:xfrm>
            <a:off x="0" y="0"/>
            <a:ext cx="9036496" cy="1484784"/>
          </a:xfrm>
          <a:solidFill>
            <a:srgbClr val="FF0000"/>
          </a:solidFill>
        </p:spPr>
        <p:txBody>
          <a:bodyPr/>
          <a:lstStyle/>
          <a:p>
            <a:r>
              <a:rPr lang="ar-SA" b="1" kern="1200" dirty="0" smtClean="0">
                <a:solidFill>
                  <a:schemeClr val="bg1"/>
                </a:solidFill>
                <a:latin typeface="Sakkal Majalla" pitchFamily="2" charset="-78"/>
                <a:cs typeface="Sakkal Majalla" pitchFamily="2" charset="-78"/>
              </a:rPr>
              <a:t>تمرين</a:t>
            </a:r>
            <a:endParaRPr lang="ar-SA" dirty="0">
              <a:solidFill>
                <a:schemeClr val="bg1"/>
              </a:solidFill>
            </a:endParaRPr>
          </a:p>
        </p:txBody>
      </p:sp>
      <p:sp>
        <p:nvSpPr>
          <p:cNvPr id="4" name="عنصر نائب للمحتوى 3"/>
          <p:cNvSpPr>
            <a:spLocks noGrp="1"/>
          </p:cNvSpPr>
          <p:nvPr>
            <p:ph idx="1"/>
          </p:nvPr>
        </p:nvSpPr>
        <p:spPr>
          <a:xfrm>
            <a:off x="0" y="1600200"/>
            <a:ext cx="9144000" cy="5257800"/>
          </a:xfrm>
          <a:solidFill>
            <a:srgbClr val="0070C0"/>
          </a:solidFill>
        </p:spPr>
        <p:txBody>
          <a:bodyPr/>
          <a:lstStyle/>
          <a:p>
            <a:pPr marL="0" indent="0" algn="just">
              <a:buNone/>
            </a:pPr>
            <a:r>
              <a:rPr lang="ar-SA" sz="2400" b="1" dirty="0" smtClean="0">
                <a:solidFill>
                  <a:srgbClr val="FF0000"/>
                </a:solidFill>
              </a:rPr>
              <a:t>س ما الفرق بين التطوع والمتطوع؟</a:t>
            </a:r>
          </a:p>
          <a:p>
            <a:pPr marL="0" indent="0" algn="just">
              <a:buNone/>
            </a:pPr>
            <a:r>
              <a:rPr lang="ar-SA" sz="2400" b="1" dirty="0" smtClean="0">
                <a:solidFill>
                  <a:srgbClr val="00B050"/>
                </a:solidFill>
              </a:rPr>
              <a:t>ج </a:t>
            </a:r>
          </a:p>
          <a:p>
            <a:pPr marL="0" indent="0" algn="just">
              <a:buNone/>
            </a:pPr>
            <a:r>
              <a:rPr lang="ar-SA" sz="2400" b="1" dirty="0" smtClean="0">
                <a:solidFill>
                  <a:srgbClr val="FFFF00"/>
                </a:solidFill>
              </a:rPr>
              <a:t>التطوع هو:</a:t>
            </a:r>
            <a:r>
              <a:rPr lang="ar-SA" sz="2400" dirty="0">
                <a:solidFill>
                  <a:srgbClr val="FFFF00"/>
                </a:solidFill>
              </a:rPr>
              <a:t> </a:t>
            </a:r>
            <a:r>
              <a:rPr lang="ar-SA" sz="2400" dirty="0">
                <a:solidFill>
                  <a:schemeClr val="bg1"/>
                </a:solidFill>
              </a:rPr>
              <a:t>الجهد الذى يبذله الانسان من اجل مجتمعه بمليء ارادته لتحقيق الاهداف الانسانية دون انتظار مقابل مادى أو معنوي مقابل مجهوده</a:t>
            </a:r>
            <a:endParaRPr lang="ar-SA" sz="2400" b="1" dirty="0" smtClean="0">
              <a:solidFill>
                <a:schemeClr val="bg1"/>
              </a:solidFill>
            </a:endParaRPr>
          </a:p>
          <a:p>
            <a:pPr marL="0" indent="0" algn="just">
              <a:buNone/>
            </a:pPr>
            <a:r>
              <a:rPr lang="ar-SA" sz="2400" b="1" dirty="0" smtClean="0">
                <a:solidFill>
                  <a:srgbClr val="FFFF00"/>
                </a:solidFill>
              </a:rPr>
              <a:t>المتطوع هو:</a:t>
            </a:r>
            <a:r>
              <a:rPr lang="ar-SA" sz="2400" b="1" dirty="0">
                <a:solidFill>
                  <a:srgbClr val="FFFF00"/>
                </a:solidFill>
              </a:rPr>
              <a:t> </a:t>
            </a:r>
            <a:r>
              <a:rPr lang="ar-SA" sz="2400" dirty="0">
                <a:solidFill>
                  <a:schemeClr val="bg1"/>
                </a:solidFill>
              </a:rPr>
              <a:t>الشخص</a:t>
            </a:r>
            <a:r>
              <a:rPr lang="ar-SA" sz="2400" b="1" dirty="0">
                <a:solidFill>
                  <a:schemeClr val="bg1"/>
                </a:solidFill>
              </a:rPr>
              <a:t> </a:t>
            </a:r>
            <a:r>
              <a:rPr lang="ar-SA" sz="2400" dirty="0">
                <a:solidFill>
                  <a:schemeClr val="bg1"/>
                </a:solidFill>
              </a:rPr>
              <a:t>الذي يتمتع بمهارة وخبرة معينة يستخدمها لأداء واجب اجتماعي طواعية واختيار وبدون مقابل من أي نوع </a:t>
            </a:r>
          </a:p>
        </p:txBody>
      </p:sp>
    </p:spTree>
    <p:extLst>
      <p:ext uri="{BB962C8B-B14F-4D97-AF65-F5344CB8AC3E}">
        <p14:creationId xmlns:p14="http://schemas.microsoft.com/office/powerpoint/2010/main" xmlns="" val="163321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2.0zz0.com/2011/11/29/18/440686851.gif"/>
          <p:cNvPicPr>
            <a:picLocks noChangeAspect="1" noChangeArrowheads="1" noCrop="1"/>
          </p:cNvPicPr>
          <p:nvPr/>
        </p:nvPicPr>
        <p:blipFill>
          <a:blip r:embed="rId2">
            <a:extLst>
              <a:ext uri="{28A0092B-C50C-407E-A947-70E740481C1C}">
                <a14:useLocalDpi xmlns:a14="http://schemas.microsoft.com/office/drawing/2010/main" xmlns="" val="0"/>
              </a:ext>
            </a:extLst>
          </a:blip>
          <a:srcRect/>
          <a:stretch>
            <a:fillRect/>
          </a:stretch>
        </p:blipFill>
        <p:spPr bwMode="auto">
          <a:xfrm>
            <a:off x="2483768" y="1196752"/>
            <a:ext cx="3810000" cy="3810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65752823"/>
      </p:ext>
    </p:extLst>
  </p:cSld>
  <p:clrMapOvr>
    <a:masterClrMapping/>
  </p:clrMapOvr>
  <p:timing>
    <p:tnLst>
      <p:par>
        <p:cTn id="1" dur="indefinite" restart="never" nodeType="tmRoot"/>
      </p:par>
    </p:tnLst>
  </p:timing>
</p:sld>
</file>

<file path=ppt/theme/theme1.xml><?xml version="1.0" encoding="utf-8"?>
<a:theme xmlns:a="http://schemas.openxmlformats.org/drawingml/2006/main" name="4_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49">
  <a:themeElements>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99">
  <a:themeElements>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092">
  <a:themeElements>
    <a:clrScheme name="simple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fontScheme name="sim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simple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simple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simple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simple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simple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simple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simple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simple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simple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simple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simple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simple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simple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simple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simple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simple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5.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6.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7.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8.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Metro</Template>
  <TotalTime>892</TotalTime>
  <Words>2332</Words>
  <Application>Microsoft Office PowerPoint</Application>
  <PresentationFormat>عرض على الشاشة (3:4)‏</PresentationFormat>
  <Paragraphs>419</Paragraphs>
  <Slides>38</Slides>
  <Notes>0</Notes>
  <HiddenSlides>0</HiddenSlides>
  <MMClips>0</MMClips>
  <ScaleCrop>false</ScaleCrop>
  <HeadingPairs>
    <vt:vector size="4" baseType="variant">
      <vt:variant>
        <vt:lpstr>سمة</vt:lpstr>
      </vt:variant>
      <vt:variant>
        <vt:i4>6</vt:i4>
      </vt:variant>
      <vt:variant>
        <vt:lpstr>عناوين الشرائح</vt:lpstr>
      </vt:variant>
      <vt:variant>
        <vt:i4>38</vt:i4>
      </vt:variant>
    </vt:vector>
  </HeadingPairs>
  <TitlesOfParts>
    <vt:vector size="44" baseType="lpstr">
      <vt:lpstr>4_تصميم افتراضي</vt:lpstr>
      <vt:lpstr>3_تصميم افتراضي</vt:lpstr>
      <vt:lpstr>2_تصميم افتراضي</vt:lpstr>
      <vt:lpstr>149</vt:lpstr>
      <vt:lpstr>199</vt:lpstr>
      <vt:lpstr>092</vt:lpstr>
      <vt:lpstr>الشريحة 1</vt:lpstr>
      <vt:lpstr>الشريحة 2</vt:lpstr>
      <vt:lpstr>   المحاضرة الأولى</vt:lpstr>
      <vt:lpstr>عناصر المحاضرة</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المرجع الرئيس:  - هدى السرحان، نبيلة الجرايدة: العمل التطوعي بين النظرية والتطبيق، الرياض، مكتبة الرشد 2013م  </vt:lpstr>
      <vt:lpstr>الشريحة 20</vt:lpstr>
      <vt:lpstr>المحاضرة الأولى  مفهوم وأهمية العمل التطوعي</vt:lpstr>
      <vt:lpstr>مقدمة</vt:lpstr>
      <vt:lpstr>مقدمة</vt:lpstr>
      <vt:lpstr>مقدمة</vt:lpstr>
      <vt:lpstr>مقدمة</vt:lpstr>
      <vt:lpstr>مقدمة</vt:lpstr>
      <vt:lpstr>مقدمة</vt:lpstr>
      <vt:lpstr>1- مفهوم العمل التطوعي</vt:lpstr>
      <vt:lpstr>تابع مفهوم العمل التطوعي</vt:lpstr>
      <vt:lpstr>2-  مفهوم المتطوع</vt:lpstr>
      <vt:lpstr>3- خصائص العمل التطوعى</vt:lpstr>
      <vt:lpstr>تابع خصائص العمل التطوعى</vt:lpstr>
      <vt:lpstr>أهمية العمل التطوعي</vt:lpstr>
      <vt:lpstr>تابع أهمية العمل التطوعي</vt:lpstr>
      <vt:lpstr>تابع أهمية العمل التطوعي</vt:lpstr>
      <vt:lpstr>تابع أهمية العمل التطوعي</vt:lpstr>
      <vt:lpstr>تمرين</vt:lpstr>
      <vt:lpstr>الشريحة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Shamfuture</cp:lastModifiedBy>
  <cp:revision>113</cp:revision>
  <dcterms:created xsi:type="dcterms:W3CDTF">2014-01-02T23:18:37Z</dcterms:created>
  <dcterms:modified xsi:type="dcterms:W3CDTF">2016-02-28T11:43:07Z</dcterms:modified>
</cp:coreProperties>
</file>