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 id="2147483696" r:id="rId4"/>
  </p:sldMasterIdLst>
  <p:notesMasterIdLst>
    <p:notesMasterId r:id="rId31"/>
  </p:notesMasterIdLst>
  <p:sldIdLst>
    <p:sldId id="363" r:id="rId5"/>
    <p:sldId id="321" r:id="rId6"/>
    <p:sldId id="276" r:id="rId7"/>
    <p:sldId id="277" r:id="rId8"/>
    <p:sldId id="331" r:id="rId9"/>
    <p:sldId id="332" r:id="rId10"/>
    <p:sldId id="345" r:id="rId11"/>
    <p:sldId id="346" r:id="rId12"/>
    <p:sldId id="347" r:id="rId13"/>
    <p:sldId id="348" r:id="rId14"/>
    <p:sldId id="349" r:id="rId15"/>
    <p:sldId id="350" r:id="rId16"/>
    <p:sldId id="351" r:id="rId17"/>
    <p:sldId id="352" r:id="rId18"/>
    <p:sldId id="353" r:id="rId19"/>
    <p:sldId id="354" r:id="rId20"/>
    <p:sldId id="355" r:id="rId21"/>
    <p:sldId id="356" r:id="rId22"/>
    <p:sldId id="357" r:id="rId23"/>
    <p:sldId id="359" r:id="rId24"/>
    <p:sldId id="360" r:id="rId25"/>
    <p:sldId id="361" r:id="rId26"/>
    <p:sldId id="362" r:id="rId27"/>
    <p:sldId id="366" r:id="rId28"/>
    <p:sldId id="365" r:id="rId29"/>
    <p:sldId id="364"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80" d="100"/>
          <a:sy n="80" d="100"/>
        </p:scale>
        <p:origin x="-1074" y="3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CCCFE-21FA-49DD-8864-CD4F3C238D85}"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pPr rtl="1"/>
          <a:endParaRPr lang="ar-SA"/>
        </a:p>
      </dgm:t>
    </dgm:pt>
    <dgm:pt modelId="{2195E42A-07AA-450C-BA00-1AF051BAB5D3}">
      <dgm:prSet phldrT="[نص]"/>
      <dgm:spPr>
        <a:solidFill>
          <a:srgbClr val="00B050"/>
        </a:solidFill>
      </dgm:spPr>
      <dgm:t>
        <a:bodyPr/>
        <a:lstStyle/>
        <a:p>
          <a:pPr rtl="1"/>
          <a:r>
            <a:rPr lang="ar-SA" dirty="0" smtClean="0">
              <a:solidFill>
                <a:srgbClr val="FFFF00"/>
              </a:solidFill>
            </a:rPr>
            <a:t>اولويات العمل التطوعى</a:t>
          </a:r>
          <a:endParaRPr lang="ar-SA" dirty="0">
            <a:solidFill>
              <a:srgbClr val="FFFF00"/>
            </a:solidFill>
          </a:endParaRPr>
        </a:p>
      </dgm:t>
    </dgm:pt>
    <dgm:pt modelId="{74AB15C5-5EC5-43B3-9755-B84013E2C753}" type="parTrans" cxnId="{E2540ECB-F01E-4C2E-9101-6E464732D4AB}">
      <dgm:prSet/>
      <dgm:spPr/>
      <dgm:t>
        <a:bodyPr/>
        <a:lstStyle/>
        <a:p>
          <a:pPr rtl="1"/>
          <a:endParaRPr lang="ar-SA"/>
        </a:p>
      </dgm:t>
    </dgm:pt>
    <dgm:pt modelId="{A474AA01-6582-467C-B093-A030BAF19ADE}" type="sibTrans" cxnId="{E2540ECB-F01E-4C2E-9101-6E464732D4AB}">
      <dgm:prSet/>
      <dgm:spPr/>
      <dgm:t>
        <a:bodyPr/>
        <a:lstStyle/>
        <a:p>
          <a:pPr rtl="1"/>
          <a:endParaRPr lang="ar-SA"/>
        </a:p>
      </dgm:t>
    </dgm:pt>
    <dgm:pt modelId="{83B14D63-C537-4129-AE58-48BD7EDA8BBA}">
      <dgm:prSet phldrT="[نص]"/>
      <dgm:spPr>
        <a:solidFill>
          <a:srgbClr val="00B050"/>
        </a:solidFill>
      </dgm:spPr>
      <dgm:t>
        <a:bodyPr/>
        <a:lstStyle/>
        <a:p>
          <a:pPr rtl="1"/>
          <a:r>
            <a:rPr lang="ar-SA" dirty="0" smtClean="0">
              <a:solidFill>
                <a:srgbClr val="FF0000"/>
              </a:solidFill>
            </a:rPr>
            <a:t>1-تحديد اولويات التنمية</a:t>
          </a:r>
          <a:endParaRPr lang="ar-SA" dirty="0">
            <a:solidFill>
              <a:srgbClr val="FF0000"/>
            </a:solidFill>
          </a:endParaRPr>
        </a:p>
      </dgm:t>
    </dgm:pt>
    <dgm:pt modelId="{4C630794-7BF0-4C0A-9B64-25424D7F7CE9}" type="parTrans" cxnId="{C78AF8E9-4174-4CBA-A298-8E27F64969DB}">
      <dgm:prSet/>
      <dgm:spPr/>
      <dgm:t>
        <a:bodyPr/>
        <a:lstStyle/>
        <a:p>
          <a:pPr rtl="1"/>
          <a:endParaRPr lang="ar-SA"/>
        </a:p>
      </dgm:t>
    </dgm:pt>
    <dgm:pt modelId="{CBEF7D59-FFA6-4764-8019-9745ACD9CBA5}" type="sibTrans" cxnId="{C78AF8E9-4174-4CBA-A298-8E27F64969DB}">
      <dgm:prSet/>
      <dgm:spPr/>
      <dgm:t>
        <a:bodyPr/>
        <a:lstStyle/>
        <a:p>
          <a:pPr rtl="1"/>
          <a:endParaRPr lang="ar-SA"/>
        </a:p>
      </dgm:t>
    </dgm:pt>
    <dgm:pt modelId="{0A2FB47C-3961-4C7E-9F19-3AF7F82F2C6D}">
      <dgm:prSet phldrT="[نص]"/>
      <dgm:spPr>
        <a:solidFill>
          <a:srgbClr val="00B050"/>
        </a:solidFill>
      </dgm:spPr>
      <dgm:t>
        <a:bodyPr/>
        <a:lstStyle/>
        <a:p>
          <a:pPr rtl="1"/>
          <a:r>
            <a:rPr lang="ar-SA" dirty="0" smtClean="0">
              <a:solidFill>
                <a:srgbClr val="FF0000"/>
              </a:solidFill>
            </a:rPr>
            <a:t>2-تخفيض كلفة الانتاج</a:t>
          </a:r>
          <a:endParaRPr lang="ar-SA" dirty="0">
            <a:solidFill>
              <a:srgbClr val="FF0000"/>
            </a:solidFill>
          </a:endParaRPr>
        </a:p>
      </dgm:t>
    </dgm:pt>
    <dgm:pt modelId="{F12C0373-770B-49DC-986F-01A1A3CBDF3D}" type="parTrans" cxnId="{CADA53F3-FD92-4207-8C3D-BB8C1F52224B}">
      <dgm:prSet/>
      <dgm:spPr/>
      <dgm:t>
        <a:bodyPr/>
        <a:lstStyle/>
        <a:p>
          <a:pPr rtl="1"/>
          <a:endParaRPr lang="ar-SA"/>
        </a:p>
      </dgm:t>
    </dgm:pt>
    <dgm:pt modelId="{872E70A4-8C70-47AB-A01D-0BA7A0F7EE3C}" type="sibTrans" cxnId="{CADA53F3-FD92-4207-8C3D-BB8C1F52224B}">
      <dgm:prSet/>
      <dgm:spPr/>
      <dgm:t>
        <a:bodyPr/>
        <a:lstStyle/>
        <a:p>
          <a:pPr rtl="1"/>
          <a:endParaRPr lang="ar-SA"/>
        </a:p>
      </dgm:t>
    </dgm:pt>
    <dgm:pt modelId="{470E7CA6-55A3-46D2-B981-E22393C7737B}">
      <dgm:prSet phldrT="[نص]"/>
      <dgm:spPr>
        <a:solidFill>
          <a:srgbClr val="00B050"/>
        </a:solidFill>
      </dgm:spPr>
      <dgm:t>
        <a:bodyPr/>
        <a:lstStyle/>
        <a:p>
          <a:pPr rtl="1"/>
          <a:r>
            <a:rPr lang="ar-SA" dirty="0" smtClean="0">
              <a:solidFill>
                <a:srgbClr val="FF0000"/>
              </a:solidFill>
            </a:rPr>
            <a:t>3-تحقيق الفوائد</a:t>
          </a:r>
          <a:endParaRPr lang="ar-SA" dirty="0">
            <a:solidFill>
              <a:srgbClr val="FF0000"/>
            </a:solidFill>
          </a:endParaRPr>
        </a:p>
      </dgm:t>
    </dgm:pt>
    <dgm:pt modelId="{99900F7E-71C3-46A6-B648-419FC57ABF93}" type="parTrans" cxnId="{26A2C463-35CD-4552-B95D-A4CA2C96DC1A}">
      <dgm:prSet/>
      <dgm:spPr/>
      <dgm:t>
        <a:bodyPr/>
        <a:lstStyle/>
        <a:p>
          <a:pPr rtl="1"/>
          <a:endParaRPr lang="ar-SA"/>
        </a:p>
      </dgm:t>
    </dgm:pt>
    <dgm:pt modelId="{9EE41F40-5F0E-4408-AEE3-2BDAACF6C556}" type="sibTrans" cxnId="{26A2C463-35CD-4552-B95D-A4CA2C96DC1A}">
      <dgm:prSet/>
      <dgm:spPr/>
      <dgm:t>
        <a:bodyPr/>
        <a:lstStyle/>
        <a:p>
          <a:pPr rtl="1"/>
          <a:endParaRPr lang="ar-SA"/>
        </a:p>
      </dgm:t>
    </dgm:pt>
    <dgm:pt modelId="{2139E67C-DBAA-431D-94ED-5A523A75CDB1}">
      <dgm:prSet phldrT="[نص]"/>
      <dgm:spPr>
        <a:solidFill>
          <a:srgbClr val="00B050"/>
        </a:solidFill>
      </dgm:spPr>
      <dgm:t>
        <a:bodyPr/>
        <a:lstStyle/>
        <a:p>
          <a:pPr rtl="1"/>
          <a:r>
            <a:rPr lang="ar-SA" dirty="0" smtClean="0">
              <a:solidFill>
                <a:srgbClr val="FF0000"/>
              </a:solidFill>
            </a:rPr>
            <a:t>4-تنمية القدرات</a:t>
          </a:r>
          <a:endParaRPr lang="ar-SA" dirty="0">
            <a:solidFill>
              <a:srgbClr val="FF0000"/>
            </a:solidFill>
          </a:endParaRPr>
        </a:p>
      </dgm:t>
    </dgm:pt>
    <dgm:pt modelId="{F87A43B5-2D80-4EC6-AA78-D1B86B4D81F8}" type="parTrans" cxnId="{58EED7BB-704C-45C4-9A6E-0CBAD355BD80}">
      <dgm:prSet/>
      <dgm:spPr/>
      <dgm:t>
        <a:bodyPr/>
        <a:lstStyle/>
        <a:p>
          <a:pPr rtl="1"/>
          <a:endParaRPr lang="ar-SA"/>
        </a:p>
      </dgm:t>
    </dgm:pt>
    <dgm:pt modelId="{9C6BBF14-A248-4759-9696-1B1BD0641167}" type="sibTrans" cxnId="{58EED7BB-704C-45C4-9A6E-0CBAD355BD80}">
      <dgm:prSet/>
      <dgm:spPr/>
      <dgm:t>
        <a:bodyPr/>
        <a:lstStyle/>
        <a:p>
          <a:pPr rtl="1"/>
          <a:endParaRPr lang="ar-SA"/>
        </a:p>
      </dgm:t>
    </dgm:pt>
    <dgm:pt modelId="{6C27DEC7-5B50-4E73-A6F1-A017D4D9535B}" type="pres">
      <dgm:prSet presAssocID="{5B3CCCFE-21FA-49DD-8864-CD4F3C238D85}" presName="cycle" presStyleCnt="0">
        <dgm:presLayoutVars>
          <dgm:chMax val="1"/>
          <dgm:dir/>
          <dgm:animLvl val="ctr"/>
          <dgm:resizeHandles val="exact"/>
        </dgm:presLayoutVars>
      </dgm:prSet>
      <dgm:spPr/>
      <dgm:t>
        <a:bodyPr/>
        <a:lstStyle/>
        <a:p>
          <a:pPr rtl="1"/>
          <a:endParaRPr lang="ar-SA"/>
        </a:p>
      </dgm:t>
    </dgm:pt>
    <dgm:pt modelId="{E6093D7E-4D5F-41AC-9D77-4A7C26F8FFD1}" type="pres">
      <dgm:prSet presAssocID="{2195E42A-07AA-450C-BA00-1AF051BAB5D3}" presName="centerShape" presStyleLbl="node0" presStyleIdx="0" presStyleCnt="1" custScaleY="131023"/>
      <dgm:spPr/>
      <dgm:t>
        <a:bodyPr/>
        <a:lstStyle/>
        <a:p>
          <a:pPr rtl="1"/>
          <a:endParaRPr lang="ar-SA"/>
        </a:p>
      </dgm:t>
    </dgm:pt>
    <dgm:pt modelId="{87D72813-544A-413A-B141-555A54F2E241}" type="pres">
      <dgm:prSet presAssocID="{4C630794-7BF0-4C0A-9B64-25424D7F7CE9}" presName="Name9" presStyleLbl="parChTrans1D2" presStyleIdx="0" presStyleCnt="4"/>
      <dgm:spPr/>
      <dgm:t>
        <a:bodyPr/>
        <a:lstStyle/>
        <a:p>
          <a:pPr rtl="1"/>
          <a:endParaRPr lang="ar-SA"/>
        </a:p>
      </dgm:t>
    </dgm:pt>
    <dgm:pt modelId="{7E05AC4D-D575-4607-8A14-B9931B4D921A}" type="pres">
      <dgm:prSet presAssocID="{4C630794-7BF0-4C0A-9B64-25424D7F7CE9}" presName="connTx" presStyleLbl="parChTrans1D2" presStyleIdx="0" presStyleCnt="4"/>
      <dgm:spPr/>
      <dgm:t>
        <a:bodyPr/>
        <a:lstStyle/>
        <a:p>
          <a:pPr rtl="1"/>
          <a:endParaRPr lang="ar-SA"/>
        </a:p>
      </dgm:t>
    </dgm:pt>
    <dgm:pt modelId="{B7672EF8-A37B-42AF-8BD0-F96823E2D299}" type="pres">
      <dgm:prSet presAssocID="{83B14D63-C537-4129-AE58-48BD7EDA8BBA}" presName="node" presStyleLbl="node1" presStyleIdx="0" presStyleCnt="4" custScaleX="206154" custScaleY="100758">
        <dgm:presLayoutVars>
          <dgm:bulletEnabled val="1"/>
        </dgm:presLayoutVars>
      </dgm:prSet>
      <dgm:spPr/>
      <dgm:t>
        <a:bodyPr/>
        <a:lstStyle/>
        <a:p>
          <a:pPr rtl="1"/>
          <a:endParaRPr lang="ar-SA"/>
        </a:p>
      </dgm:t>
    </dgm:pt>
    <dgm:pt modelId="{FFEFE648-8756-493E-892D-11903F1BDFC3}" type="pres">
      <dgm:prSet presAssocID="{F12C0373-770B-49DC-986F-01A1A3CBDF3D}" presName="Name9" presStyleLbl="parChTrans1D2" presStyleIdx="1" presStyleCnt="4"/>
      <dgm:spPr/>
      <dgm:t>
        <a:bodyPr/>
        <a:lstStyle/>
        <a:p>
          <a:pPr rtl="1"/>
          <a:endParaRPr lang="ar-SA"/>
        </a:p>
      </dgm:t>
    </dgm:pt>
    <dgm:pt modelId="{321DA7C0-083D-4323-BBC8-1DD66DD87652}" type="pres">
      <dgm:prSet presAssocID="{F12C0373-770B-49DC-986F-01A1A3CBDF3D}" presName="connTx" presStyleLbl="parChTrans1D2" presStyleIdx="1" presStyleCnt="4"/>
      <dgm:spPr/>
      <dgm:t>
        <a:bodyPr/>
        <a:lstStyle/>
        <a:p>
          <a:pPr rtl="1"/>
          <a:endParaRPr lang="ar-SA"/>
        </a:p>
      </dgm:t>
    </dgm:pt>
    <dgm:pt modelId="{3D393BDF-387B-4974-9F15-64C9B8C54CD3}" type="pres">
      <dgm:prSet presAssocID="{0A2FB47C-3961-4C7E-9F19-3AF7F82F2C6D}" presName="node" presStyleLbl="node1" presStyleIdx="1" presStyleCnt="4" custScaleX="169955" custScaleY="106613" custRadScaleRad="120234" custRadScaleInc="-1252">
        <dgm:presLayoutVars>
          <dgm:bulletEnabled val="1"/>
        </dgm:presLayoutVars>
      </dgm:prSet>
      <dgm:spPr/>
      <dgm:t>
        <a:bodyPr/>
        <a:lstStyle/>
        <a:p>
          <a:pPr rtl="1"/>
          <a:endParaRPr lang="ar-SA"/>
        </a:p>
      </dgm:t>
    </dgm:pt>
    <dgm:pt modelId="{B07D93A2-4833-483A-8B8A-907C16AA4490}" type="pres">
      <dgm:prSet presAssocID="{99900F7E-71C3-46A6-B648-419FC57ABF93}" presName="Name9" presStyleLbl="parChTrans1D2" presStyleIdx="2" presStyleCnt="4"/>
      <dgm:spPr/>
      <dgm:t>
        <a:bodyPr/>
        <a:lstStyle/>
        <a:p>
          <a:pPr rtl="1"/>
          <a:endParaRPr lang="ar-SA"/>
        </a:p>
      </dgm:t>
    </dgm:pt>
    <dgm:pt modelId="{A570F045-7EF2-49FA-A84A-F6A2604FCC1F}" type="pres">
      <dgm:prSet presAssocID="{99900F7E-71C3-46A6-B648-419FC57ABF93}" presName="connTx" presStyleLbl="parChTrans1D2" presStyleIdx="2" presStyleCnt="4"/>
      <dgm:spPr/>
      <dgm:t>
        <a:bodyPr/>
        <a:lstStyle/>
        <a:p>
          <a:pPr rtl="1"/>
          <a:endParaRPr lang="ar-SA"/>
        </a:p>
      </dgm:t>
    </dgm:pt>
    <dgm:pt modelId="{B8925955-508A-4D2F-B140-9BF8F67F4174}" type="pres">
      <dgm:prSet presAssocID="{470E7CA6-55A3-46D2-B981-E22393C7737B}" presName="node" presStyleLbl="node1" presStyleIdx="2" presStyleCnt="4" custScaleX="177877">
        <dgm:presLayoutVars>
          <dgm:bulletEnabled val="1"/>
        </dgm:presLayoutVars>
      </dgm:prSet>
      <dgm:spPr/>
      <dgm:t>
        <a:bodyPr/>
        <a:lstStyle/>
        <a:p>
          <a:pPr rtl="1"/>
          <a:endParaRPr lang="ar-SA"/>
        </a:p>
      </dgm:t>
    </dgm:pt>
    <dgm:pt modelId="{8CEA39CF-DC35-4542-9103-2002821B5B05}" type="pres">
      <dgm:prSet presAssocID="{F87A43B5-2D80-4EC6-AA78-D1B86B4D81F8}" presName="Name9" presStyleLbl="parChTrans1D2" presStyleIdx="3" presStyleCnt="4"/>
      <dgm:spPr/>
      <dgm:t>
        <a:bodyPr/>
        <a:lstStyle/>
        <a:p>
          <a:pPr rtl="1"/>
          <a:endParaRPr lang="ar-SA"/>
        </a:p>
      </dgm:t>
    </dgm:pt>
    <dgm:pt modelId="{502E32AC-31B8-4E29-A335-8BE9710D58EA}" type="pres">
      <dgm:prSet presAssocID="{F87A43B5-2D80-4EC6-AA78-D1B86B4D81F8}" presName="connTx" presStyleLbl="parChTrans1D2" presStyleIdx="3" presStyleCnt="4"/>
      <dgm:spPr/>
      <dgm:t>
        <a:bodyPr/>
        <a:lstStyle/>
        <a:p>
          <a:pPr rtl="1"/>
          <a:endParaRPr lang="ar-SA"/>
        </a:p>
      </dgm:t>
    </dgm:pt>
    <dgm:pt modelId="{AF2C29D7-99D5-4E86-A524-D7FD58A0AD06}" type="pres">
      <dgm:prSet presAssocID="{2139E67C-DBAA-431D-94ED-5A523A75CDB1}" presName="node" presStyleLbl="node1" presStyleIdx="3" presStyleCnt="4" custScaleX="170830" custScaleY="113593" custRadScaleRad="128014" custRadScaleInc="-3168">
        <dgm:presLayoutVars>
          <dgm:bulletEnabled val="1"/>
        </dgm:presLayoutVars>
      </dgm:prSet>
      <dgm:spPr/>
      <dgm:t>
        <a:bodyPr/>
        <a:lstStyle/>
        <a:p>
          <a:pPr rtl="1"/>
          <a:endParaRPr lang="ar-SA"/>
        </a:p>
      </dgm:t>
    </dgm:pt>
  </dgm:ptLst>
  <dgm:cxnLst>
    <dgm:cxn modelId="{E28DAB51-53FD-4B82-A6CE-AE70F491CAED}" type="presOf" srcId="{2195E42A-07AA-450C-BA00-1AF051BAB5D3}" destId="{E6093D7E-4D5F-41AC-9D77-4A7C26F8FFD1}" srcOrd="0" destOrd="0" presId="urn:microsoft.com/office/officeart/2005/8/layout/radial1"/>
    <dgm:cxn modelId="{58EED7BB-704C-45C4-9A6E-0CBAD355BD80}" srcId="{2195E42A-07AA-450C-BA00-1AF051BAB5D3}" destId="{2139E67C-DBAA-431D-94ED-5A523A75CDB1}" srcOrd="3" destOrd="0" parTransId="{F87A43B5-2D80-4EC6-AA78-D1B86B4D81F8}" sibTransId="{9C6BBF14-A248-4759-9696-1B1BD0641167}"/>
    <dgm:cxn modelId="{26A2C463-35CD-4552-B95D-A4CA2C96DC1A}" srcId="{2195E42A-07AA-450C-BA00-1AF051BAB5D3}" destId="{470E7CA6-55A3-46D2-B981-E22393C7737B}" srcOrd="2" destOrd="0" parTransId="{99900F7E-71C3-46A6-B648-419FC57ABF93}" sibTransId="{9EE41F40-5F0E-4408-AEE3-2BDAACF6C556}"/>
    <dgm:cxn modelId="{876754CF-BD14-4047-BFE0-FBD953245F57}" type="presOf" srcId="{5B3CCCFE-21FA-49DD-8864-CD4F3C238D85}" destId="{6C27DEC7-5B50-4E73-A6F1-A017D4D9535B}" srcOrd="0" destOrd="0" presId="urn:microsoft.com/office/officeart/2005/8/layout/radial1"/>
    <dgm:cxn modelId="{E1B0ED52-64E9-4477-A10A-C33510D1DA18}" type="presOf" srcId="{99900F7E-71C3-46A6-B648-419FC57ABF93}" destId="{B07D93A2-4833-483A-8B8A-907C16AA4490}" srcOrd="0" destOrd="0" presId="urn:microsoft.com/office/officeart/2005/8/layout/radial1"/>
    <dgm:cxn modelId="{CADA53F3-FD92-4207-8C3D-BB8C1F52224B}" srcId="{2195E42A-07AA-450C-BA00-1AF051BAB5D3}" destId="{0A2FB47C-3961-4C7E-9F19-3AF7F82F2C6D}" srcOrd="1" destOrd="0" parTransId="{F12C0373-770B-49DC-986F-01A1A3CBDF3D}" sibTransId="{872E70A4-8C70-47AB-A01D-0BA7A0F7EE3C}"/>
    <dgm:cxn modelId="{BF363DD5-F6D6-4290-9094-6249FE3D27CF}" type="presOf" srcId="{4C630794-7BF0-4C0A-9B64-25424D7F7CE9}" destId="{7E05AC4D-D575-4607-8A14-B9931B4D921A}" srcOrd="1" destOrd="0" presId="urn:microsoft.com/office/officeart/2005/8/layout/radial1"/>
    <dgm:cxn modelId="{758B35D3-B8F5-4B46-B37C-9607E6A1BD30}" type="presOf" srcId="{99900F7E-71C3-46A6-B648-419FC57ABF93}" destId="{A570F045-7EF2-49FA-A84A-F6A2604FCC1F}" srcOrd="1" destOrd="0" presId="urn:microsoft.com/office/officeart/2005/8/layout/radial1"/>
    <dgm:cxn modelId="{0A7192CD-3C75-4F16-BDDC-161BF3774DF4}" type="presOf" srcId="{F12C0373-770B-49DC-986F-01A1A3CBDF3D}" destId="{321DA7C0-083D-4323-BBC8-1DD66DD87652}" srcOrd="1" destOrd="0" presId="urn:microsoft.com/office/officeart/2005/8/layout/radial1"/>
    <dgm:cxn modelId="{3DDAD9CF-E018-4657-9D9D-22A1FEBD2767}" type="presOf" srcId="{4C630794-7BF0-4C0A-9B64-25424D7F7CE9}" destId="{87D72813-544A-413A-B141-555A54F2E241}" srcOrd="0" destOrd="0" presId="urn:microsoft.com/office/officeart/2005/8/layout/radial1"/>
    <dgm:cxn modelId="{1CD7773E-EE91-4AF7-92CB-7F9B3234E19B}" type="presOf" srcId="{F12C0373-770B-49DC-986F-01A1A3CBDF3D}" destId="{FFEFE648-8756-493E-892D-11903F1BDFC3}" srcOrd="0" destOrd="0" presId="urn:microsoft.com/office/officeart/2005/8/layout/radial1"/>
    <dgm:cxn modelId="{C78AF8E9-4174-4CBA-A298-8E27F64969DB}" srcId="{2195E42A-07AA-450C-BA00-1AF051BAB5D3}" destId="{83B14D63-C537-4129-AE58-48BD7EDA8BBA}" srcOrd="0" destOrd="0" parTransId="{4C630794-7BF0-4C0A-9B64-25424D7F7CE9}" sibTransId="{CBEF7D59-FFA6-4764-8019-9745ACD9CBA5}"/>
    <dgm:cxn modelId="{0E1BA7F0-C433-4D4B-BFE5-129C826A0B04}" type="presOf" srcId="{2139E67C-DBAA-431D-94ED-5A523A75CDB1}" destId="{AF2C29D7-99D5-4E86-A524-D7FD58A0AD06}" srcOrd="0" destOrd="0" presId="urn:microsoft.com/office/officeart/2005/8/layout/radial1"/>
    <dgm:cxn modelId="{95148D89-577C-42E9-983D-ACBD33DB2C1B}" type="presOf" srcId="{0A2FB47C-3961-4C7E-9F19-3AF7F82F2C6D}" destId="{3D393BDF-387B-4974-9F15-64C9B8C54CD3}" srcOrd="0" destOrd="0" presId="urn:microsoft.com/office/officeart/2005/8/layout/radial1"/>
    <dgm:cxn modelId="{DE91ABEF-CB0F-4FB7-9894-37D89E3E9BFE}" type="presOf" srcId="{F87A43B5-2D80-4EC6-AA78-D1B86B4D81F8}" destId="{8CEA39CF-DC35-4542-9103-2002821B5B05}" srcOrd="0" destOrd="0" presId="urn:microsoft.com/office/officeart/2005/8/layout/radial1"/>
    <dgm:cxn modelId="{A88C51CF-CE18-4ED5-872A-DCC06E9391C7}" type="presOf" srcId="{83B14D63-C537-4129-AE58-48BD7EDA8BBA}" destId="{B7672EF8-A37B-42AF-8BD0-F96823E2D299}" srcOrd="0" destOrd="0" presId="urn:microsoft.com/office/officeart/2005/8/layout/radial1"/>
    <dgm:cxn modelId="{E2540ECB-F01E-4C2E-9101-6E464732D4AB}" srcId="{5B3CCCFE-21FA-49DD-8864-CD4F3C238D85}" destId="{2195E42A-07AA-450C-BA00-1AF051BAB5D3}" srcOrd="0" destOrd="0" parTransId="{74AB15C5-5EC5-43B3-9755-B84013E2C753}" sibTransId="{A474AA01-6582-467C-B093-A030BAF19ADE}"/>
    <dgm:cxn modelId="{24959092-2D98-4D69-A066-CD28CD57FE92}" type="presOf" srcId="{F87A43B5-2D80-4EC6-AA78-D1B86B4D81F8}" destId="{502E32AC-31B8-4E29-A335-8BE9710D58EA}" srcOrd="1" destOrd="0" presId="urn:microsoft.com/office/officeart/2005/8/layout/radial1"/>
    <dgm:cxn modelId="{AB236911-C1E0-44F9-ABFC-819F7163EA12}" type="presOf" srcId="{470E7CA6-55A3-46D2-B981-E22393C7737B}" destId="{B8925955-508A-4D2F-B140-9BF8F67F4174}" srcOrd="0" destOrd="0" presId="urn:microsoft.com/office/officeart/2005/8/layout/radial1"/>
    <dgm:cxn modelId="{2BC26869-D31D-47DE-82FE-188A549AEFFA}" type="presParOf" srcId="{6C27DEC7-5B50-4E73-A6F1-A017D4D9535B}" destId="{E6093D7E-4D5F-41AC-9D77-4A7C26F8FFD1}" srcOrd="0" destOrd="0" presId="urn:microsoft.com/office/officeart/2005/8/layout/radial1"/>
    <dgm:cxn modelId="{9B7478AE-214E-4142-A1E8-17F8BA4CC60F}" type="presParOf" srcId="{6C27DEC7-5B50-4E73-A6F1-A017D4D9535B}" destId="{87D72813-544A-413A-B141-555A54F2E241}" srcOrd="1" destOrd="0" presId="urn:microsoft.com/office/officeart/2005/8/layout/radial1"/>
    <dgm:cxn modelId="{0D525AB2-FFE9-4242-B5EB-3B68C73B3C8B}" type="presParOf" srcId="{87D72813-544A-413A-B141-555A54F2E241}" destId="{7E05AC4D-D575-4607-8A14-B9931B4D921A}" srcOrd="0" destOrd="0" presId="urn:microsoft.com/office/officeart/2005/8/layout/radial1"/>
    <dgm:cxn modelId="{8EEAF800-798A-4C53-9AC8-02AA8C4C5276}" type="presParOf" srcId="{6C27DEC7-5B50-4E73-A6F1-A017D4D9535B}" destId="{B7672EF8-A37B-42AF-8BD0-F96823E2D299}" srcOrd="2" destOrd="0" presId="urn:microsoft.com/office/officeart/2005/8/layout/radial1"/>
    <dgm:cxn modelId="{6E7AF456-EFC4-4E3D-83C1-0FBA1F0D66D7}" type="presParOf" srcId="{6C27DEC7-5B50-4E73-A6F1-A017D4D9535B}" destId="{FFEFE648-8756-493E-892D-11903F1BDFC3}" srcOrd="3" destOrd="0" presId="urn:microsoft.com/office/officeart/2005/8/layout/radial1"/>
    <dgm:cxn modelId="{C01A9A9B-8861-457C-BF44-B8F4E278AAFF}" type="presParOf" srcId="{FFEFE648-8756-493E-892D-11903F1BDFC3}" destId="{321DA7C0-083D-4323-BBC8-1DD66DD87652}" srcOrd="0" destOrd="0" presId="urn:microsoft.com/office/officeart/2005/8/layout/radial1"/>
    <dgm:cxn modelId="{38CCA8E6-CBE5-4423-AFCB-B63C7365A342}" type="presParOf" srcId="{6C27DEC7-5B50-4E73-A6F1-A017D4D9535B}" destId="{3D393BDF-387B-4974-9F15-64C9B8C54CD3}" srcOrd="4" destOrd="0" presId="urn:microsoft.com/office/officeart/2005/8/layout/radial1"/>
    <dgm:cxn modelId="{E8419AAF-F022-4E0E-A561-0DAC55EF0C87}" type="presParOf" srcId="{6C27DEC7-5B50-4E73-A6F1-A017D4D9535B}" destId="{B07D93A2-4833-483A-8B8A-907C16AA4490}" srcOrd="5" destOrd="0" presId="urn:microsoft.com/office/officeart/2005/8/layout/radial1"/>
    <dgm:cxn modelId="{D660984A-4379-4269-BF83-58A0135BD496}" type="presParOf" srcId="{B07D93A2-4833-483A-8B8A-907C16AA4490}" destId="{A570F045-7EF2-49FA-A84A-F6A2604FCC1F}" srcOrd="0" destOrd="0" presId="urn:microsoft.com/office/officeart/2005/8/layout/radial1"/>
    <dgm:cxn modelId="{3E15D3AE-A8ED-4559-B5A4-3C21D5BC33B4}" type="presParOf" srcId="{6C27DEC7-5B50-4E73-A6F1-A017D4D9535B}" destId="{B8925955-508A-4D2F-B140-9BF8F67F4174}" srcOrd="6" destOrd="0" presId="urn:microsoft.com/office/officeart/2005/8/layout/radial1"/>
    <dgm:cxn modelId="{3E0488C5-D508-4F34-9C67-E5AF31164FA9}" type="presParOf" srcId="{6C27DEC7-5B50-4E73-A6F1-A017D4D9535B}" destId="{8CEA39CF-DC35-4542-9103-2002821B5B05}" srcOrd="7" destOrd="0" presId="urn:microsoft.com/office/officeart/2005/8/layout/radial1"/>
    <dgm:cxn modelId="{6B57D695-960E-4D6A-B252-62E5A6B90CCC}" type="presParOf" srcId="{8CEA39CF-DC35-4542-9103-2002821B5B05}" destId="{502E32AC-31B8-4E29-A335-8BE9710D58EA}" srcOrd="0" destOrd="0" presId="urn:microsoft.com/office/officeart/2005/8/layout/radial1"/>
    <dgm:cxn modelId="{00DEE619-8325-41FE-AE94-30E14D87F6D3}" type="presParOf" srcId="{6C27DEC7-5B50-4E73-A6F1-A017D4D9535B}" destId="{AF2C29D7-99D5-4E86-A524-D7FD58A0AD06}" srcOrd="8" destOrd="0" presId="urn:microsoft.com/office/officeart/2005/8/layout/radial1"/>
  </dgm:cxnLst>
  <dgm:bg>
    <a:solidFill>
      <a:schemeClr val="accent2">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93D7E-4D5F-41AC-9D77-4A7C26F8FFD1}">
      <dsp:nvSpPr>
        <dsp:cNvPr id="0" name=""/>
        <dsp:cNvSpPr/>
      </dsp:nvSpPr>
      <dsp:spPr>
        <a:xfrm>
          <a:off x="3696758" y="1814019"/>
          <a:ext cx="1577999" cy="2067542"/>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solidFill>
                <a:srgbClr val="FFFF00"/>
              </a:solidFill>
            </a:rPr>
            <a:t>اولويات العمل التطوعى</a:t>
          </a:r>
          <a:endParaRPr lang="ar-SA" sz="2900" kern="1200" dirty="0">
            <a:solidFill>
              <a:srgbClr val="FFFF00"/>
            </a:solidFill>
          </a:endParaRPr>
        </a:p>
      </dsp:txBody>
      <dsp:txXfrm>
        <a:off x="3927851" y="2116804"/>
        <a:ext cx="1115813" cy="1461972"/>
      </dsp:txXfrm>
    </dsp:sp>
    <dsp:sp modelId="{87D72813-544A-413A-B141-555A54F2E241}">
      <dsp:nvSpPr>
        <dsp:cNvPr id="0" name=""/>
        <dsp:cNvSpPr/>
      </dsp:nvSpPr>
      <dsp:spPr>
        <a:xfrm rot="16200000">
          <a:off x="4374226" y="1686645"/>
          <a:ext cx="223063" cy="31684"/>
        </a:xfrm>
        <a:custGeom>
          <a:avLst/>
          <a:gdLst/>
          <a:ahLst/>
          <a:cxnLst/>
          <a:rect l="0" t="0" r="0" b="0"/>
          <a:pathLst>
            <a:path>
              <a:moveTo>
                <a:pt x="0" y="15842"/>
              </a:moveTo>
              <a:lnTo>
                <a:pt x="223063" y="158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480181" y="1696910"/>
        <a:ext cx="11153" cy="11153"/>
      </dsp:txXfrm>
    </dsp:sp>
    <dsp:sp modelId="{B7672EF8-A37B-42AF-8BD0-F96823E2D299}">
      <dsp:nvSpPr>
        <dsp:cNvPr id="0" name=""/>
        <dsp:cNvSpPr/>
      </dsp:nvSpPr>
      <dsp:spPr>
        <a:xfrm>
          <a:off x="2859203" y="995"/>
          <a:ext cx="3253109" cy="1589960"/>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kern="1200" dirty="0" smtClean="0">
              <a:solidFill>
                <a:srgbClr val="FF0000"/>
              </a:solidFill>
            </a:rPr>
            <a:t>1-تحديد اولويات التنمية</a:t>
          </a:r>
          <a:endParaRPr lang="ar-SA" sz="3400" kern="1200" dirty="0">
            <a:solidFill>
              <a:srgbClr val="FF0000"/>
            </a:solidFill>
          </a:endParaRPr>
        </a:p>
      </dsp:txBody>
      <dsp:txXfrm>
        <a:off x="3335610" y="233839"/>
        <a:ext cx="2300295" cy="1124272"/>
      </dsp:txXfrm>
    </dsp:sp>
    <dsp:sp modelId="{FFEFE648-8756-493E-892D-11903F1BDFC3}">
      <dsp:nvSpPr>
        <dsp:cNvPr id="0" name=""/>
        <dsp:cNvSpPr/>
      </dsp:nvSpPr>
      <dsp:spPr>
        <a:xfrm rot="21566196">
          <a:off x="5274727" y="2822532"/>
          <a:ext cx="337118" cy="31684"/>
        </a:xfrm>
        <a:custGeom>
          <a:avLst/>
          <a:gdLst/>
          <a:ahLst/>
          <a:cxnLst/>
          <a:rect l="0" t="0" r="0" b="0"/>
          <a:pathLst>
            <a:path>
              <a:moveTo>
                <a:pt x="0" y="15842"/>
              </a:moveTo>
              <a:lnTo>
                <a:pt x="337118" y="158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434859" y="2829946"/>
        <a:ext cx="16855" cy="16855"/>
      </dsp:txXfrm>
    </dsp:sp>
    <dsp:sp modelId="{3D393BDF-387B-4974-9F15-64C9B8C54CD3}">
      <dsp:nvSpPr>
        <dsp:cNvPr id="0" name=""/>
        <dsp:cNvSpPr/>
      </dsp:nvSpPr>
      <dsp:spPr>
        <a:xfrm>
          <a:off x="5611673" y="1982356"/>
          <a:ext cx="2681889" cy="1682352"/>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1">
            <a:lnSpc>
              <a:spcPct val="90000"/>
            </a:lnSpc>
            <a:spcBef>
              <a:spcPct val="0"/>
            </a:spcBef>
            <a:spcAft>
              <a:spcPct val="35000"/>
            </a:spcAft>
          </a:pPr>
          <a:r>
            <a:rPr lang="ar-SA" sz="3300" kern="1200" dirty="0" smtClean="0">
              <a:solidFill>
                <a:srgbClr val="FF0000"/>
              </a:solidFill>
            </a:rPr>
            <a:t>2-تخفيض كلفة الانتاج</a:t>
          </a:r>
          <a:endParaRPr lang="ar-SA" sz="3300" kern="1200" dirty="0">
            <a:solidFill>
              <a:srgbClr val="FF0000"/>
            </a:solidFill>
          </a:endParaRPr>
        </a:p>
      </dsp:txBody>
      <dsp:txXfrm>
        <a:off x="6004427" y="2228731"/>
        <a:ext cx="1896381" cy="1189602"/>
      </dsp:txXfrm>
    </dsp:sp>
    <dsp:sp modelId="{B07D93A2-4833-483A-8B8A-907C16AA4490}">
      <dsp:nvSpPr>
        <dsp:cNvPr id="0" name=""/>
        <dsp:cNvSpPr/>
      </dsp:nvSpPr>
      <dsp:spPr>
        <a:xfrm rot="5400000">
          <a:off x="4371236" y="3980241"/>
          <a:ext cx="229043" cy="31684"/>
        </a:xfrm>
        <a:custGeom>
          <a:avLst/>
          <a:gdLst/>
          <a:ahLst/>
          <a:cxnLst/>
          <a:rect l="0" t="0" r="0" b="0"/>
          <a:pathLst>
            <a:path>
              <a:moveTo>
                <a:pt x="0" y="15842"/>
              </a:moveTo>
              <a:lnTo>
                <a:pt x="229043" y="158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480032" y="3990357"/>
        <a:ext cx="11452" cy="11452"/>
      </dsp:txXfrm>
    </dsp:sp>
    <dsp:sp modelId="{B8925955-508A-4D2F-B140-9BF8F67F4174}">
      <dsp:nvSpPr>
        <dsp:cNvPr id="0" name=""/>
        <dsp:cNvSpPr/>
      </dsp:nvSpPr>
      <dsp:spPr>
        <a:xfrm>
          <a:off x="3082309" y="4110605"/>
          <a:ext cx="2806898" cy="1577999"/>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solidFill>
                <a:srgbClr val="FF0000"/>
              </a:solidFill>
            </a:rPr>
            <a:t>3-تحقيق الفوائد</a:t>
          </a:r>
          <a:endParaRPr lang="ar-SA" sz="3200" kern="1200" dirty="0">
            <a:solidFill>
              <a:srgbClr val="FF0000"/>
            </a:solidFill>
          </a:endParaRPr>
        </a:p>
      </dsp:txBody>
      <dsp:txXfrm>
        <a:off x="3493370" y="4341698"/>
        <a:ext cx="1984776" cy="1115813"/>
      </dsp:txXfrm>
    </dsp:sp>
    <dsp:sp modelId="{8CEA39CF-DC35-4542-9103-2002821B5B05}">
      <dsp:nvSpPr>
        <dsp:cNvPr id="0" name=""/>
        <dsp:cNvSpPr/>
      </dsp:nvSpPr>
      <dsp:spPr>
        <a:xfrm rot="10714464">
          <a:off x="3206790" y="2857677"/>
          <a:ext cx="490186" cy="31684"/>
        </a:xfrm>
        <a:custGeom>
          <a:avLst/>
          <a:gdLst/>
          <a:ahLst/>
          <a:cxnLst/>
          <a:rect l="0" t="0" r="0" b="0"/>
          <a:pathLst>
            <a:path>
              <a:moveTo>
                <a:pt x="0" y="15842"/>
              </a:moveTo>
              <a:lnTo>
                <a:pt x="490186" y="158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3439628" y="2861265"/>
        <a:ext cx="24509" cy="24509"/>
      </dsp:txXfrm>
    </dsp:sp>
    <dsp:sp modelId="{AF2C29D7-99D5-4E86-A524-D7FD58A0AD06}">
      <dsp:nvSpPr>
        <dsp:cNvPr id="0" name=""/>
        <dsp:cNvSpPr/>
      </dsp:nvSpPr>
      <dsp:spPr>
        <a:xfrm>
          <a:off x="512112" y="2016888"/>
          <a:ext cx="2695696" cy="1792496"/>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solidFill>
                <a:srgbClr val="FF0000"/>
              </a:solidFill>
            </a:rPr>
            <a:t>4-تنمية القدرات</a:t>
          </a:r>
          <a:endParaRPr lang="ar-SA" sz="3200" kern="1200" dirty="0">
            <a:solidFill>
              <a:srgbClr val="FF0000"/>
            </a:solidFill>
          </a:endParaRPr>
        </a:p>
      </dsp:txBody>
      <dsp:txXfrm>
        <a:off x="906888" y="2279393"/>
        <a:ext cx="1906144" cy="126748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E917C26-90BF-4766-88DC-6079E8944C81}" type="datetimeFigureOut">
              <a:rPr lang="ar-SA" smtClean="0"/>
              <a:t>12/04/1437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16EFB25-AB71-4F70-9F44-4CCAC954554E}" type="slidenum">
              <a:rPr lang="ar-SA" smtClean="0"/>
              <a:t>‹#›</a:t>
            </a:fld>
            <a:endParaRPr lang="ar-SA"/>
          </a:p>
        </p:txBody>
      </p:sp>
    </p:spTree>
    <p:extLst>
      <p:ext uri="{BB962C8B-B14F-4D97-AF65-F5344CB8AC3E}">
        <p14:creationId xmlns:p14="http://schemas.microsoft.com/office/powerpoint/2010/main" val="21193701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E7E806D-601D-4456-A886-2214E1581A8A}" type="slidenum">
              <a:rPr lang="ar-SA"/>
              <a:pPr>
                <a:defRPr/>
              </a:pPr>
              <a:t>‹#›</a:t>
            </a:fld>
            <a:endParaRPr lang="en-US" dirty="0"/>
          </a:p>
        </p:txBody>
      </p:sp>
    </p:spTree>
    <p:extLst>
      <p:ext uri="{BB962C8B-B14F-4D97-AF65-F5344CB8AC3E}">
        <p14:creationId xmlns:p14="http://schemas.microsoft.com/office/powerpoint/2010/main" val="25349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918BA72-40E4-472F-AB92-22A9B0C28149}" type="slidenum">
              <a:rPr lang="ar-SA"/>
              <a:pPr>
                <a:defRPr/>
              </a:pPr>
              <a:t>‹#›</a:t>
            </a:fld>
            <a:endParaRPr lang="en-US" dirty="0"/>
          </a:p>
        </p:txBody>
      </p:sp>
    </p:spTree>
    <p:extLst>
      <p:ext uri="{BB962C8B-B14F-4D97-AF65-F5344CB8AC3E}">
        <p14:creationId xmlns:p14="http://schemas.microsoft.com/office/powerpoint/2010/main" val="44118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ADEF088E-3335-47C7-9E96-B2C1880707E3}" type="slidenum">
              <a:rPr lang="ar-SA"/>
              <a:pPr>
                <a:defRPr/>
              </a:pPr>
              <a:t>‹#›</a:t>
            </a:fld>
            <a:endParaRPr lang="en-US" dirty="0"/>
          </a:p>
        </p:txBody>
      </p:sp>
    </p:spTree>
    <p:extLst>
      <p:ext uri="{BB962C8B-B14F-4D97-AF65-F5344CB8AC3E}">
        <p14:creationId xmlns:p14="http://schemas.microsoft.com/office/powerpoint/2010/main" val="152054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5561CBFB-4871-45B9-8594-47D2C6CA4AE0}" type="slidenum">
              <a:rPr lang="ar-SA"/>
              <a:pPr>
                <a:defRPr/>
              </a:pPr>
              <a:t>‹#›</a:t>
            </a:fld>
            <a:endParaRPr lang="en-US" dirty="0"/>
          </a:p>
        </p:txBody>
      </p:sp>
    </p:spTree>
    <p:extLst>
      <p:ext uri="{BB962C8B-B14F-4D97-AF65-F5344CB8AC3E}">
        <p14:creationId xmlns:p14="http://schemas.microsoft.com/office/powerpoint/2010/main" val="2718740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8"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9" name="Rectangle 6"/>
          <p:cNvSpPr>
            <a:spLocks noGrp="1" noChangeArrowheads="1"/>
          </p:cNvSpPr>
          <p:nvPr>
            <p:ph type="sldNum" sz="quarter" idx="12"/>
          </p:nvPr>
        </p:nvSpPr>
        <p:spPr/>
        <p:txBody>
          <a:bodyPr/>
          <a:lstStyle>
            <a:lvl1pPr rtl="0">
              <a:defRPr b="1"/>
            </a:lvl1pPr>
          </a:lstStyle>
          <a:p>
            <a:pPr>
              <a:defRPr/>
            </a:pPr>
            <a:fld id="{725A88B9-EB44-4BB6-A05F-666F36305829}" type="slidenum">
              <a:rPr lang="ar-SA"/>
              <a:pPr>
                <a:defRPr/>
              </a:pPr>
              <a:t>‹#›</a:t>
            </a:fld>
            <a:endParaRPr lang="en-US" dirty="0"/>
          </a:p>
        </p:txBody>
      </p:sp>
    </p:spTree>
    <p:extLst>
      <p:ext uri="{BB962C8B-B14F-4D97-AF65-F5344CB8AC3E}">
        <p14:creationId xmlns:p14="http://schemas.microsoft.com/office/powerpoint/2010/main" val="1236250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4"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5" name="Rectangle 6"/>
          <p:cNvSpPr>
            <a:spLocks noGrp="1" noChangeArrowheads="1"/>
          </p:cNvSpPr>
          <p:nvPr>
            <p:ph type="sldNum" sz="quarter" idx="12"/>
          </p:nvPr>
        </p:nvSpPr>
        <p:spPr/>
        <p:txBody>
          <a:bodyPr/>
          <a:lstStyle>
            <a:lvl1pPr rtl="0">
              <a:defRPr b="1"/>
            </a:lvl1pPr>
          </a:lstStyle>
          <a:p>
            <a:pPr>
              <a:defRPr/>
            </a:pPr>
            <a:fld id="{94B1B775-4B7D-40B7-8415-80D20398BF26}" type="slidenum">
              <a:rPr lang="ar-SA"/>
              <a:pPr>
                <a:defRPr/>
              </a:pPr>
              <a:t>‹#›</a:t>
            </a:fld>
            <a:endParaRPr lang="en-US" dirty="0"/>
          </a:p>
        </p:txBody>
      </p:sp>
    </p:spTree>
    <p:extLst>
      <p:ext uri="{BB962C8B-B14F-4D97-AF65-F5344CB8AC3E}">
        <p14:creationId xmlns:p14="http://schemas.microsoft.com/office/powerpoint/2010/main" val="297092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3"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4" name="Rectangle 6"/>
          <p:cNvSpPr>
            <a:spLocks noGrp="1" noChangeArrowheads="1"/>
          </p:cNvSpPr>
          <p:nvPr>
            <p:ph type="sldNum" sz="quarter" idx="12"/>
          </p:nvPr>
        </p:nvSpPr>
        <p:spPr/>
        <p:txBody>
          <a:bodyPr/>
          <a:lstStyle>
            <a:lvl1pPr rtl="0">
              <a:defRPr b="1"/>
            </a:lvl1pPr>
          </a:lstStyle>
          <a:p>
            <a:pPr>
              <a:defRPr/>
            </a:pPr>
            <a:fld id="{C3D9CF01-DD67-47C4-AB4F-5FB72BD15479}" type="slidenum">
              <a:rPr lang="ar-SA"/>
              <a:pPr>
                <a:defRPr/>
              </a:pPr>
              <a:t>‹#›</a:t>
            </a:fld>
            <a:endParaRPr lang="en-US" dirty="0"/>
          </a:p>
        </p:txBody>
      </p:sp>
    </p:spTree>
    <p:extLst>
      <p:ext uri="{BB962C8B-B14F-4D97-AF65-F5344CB8AC3E}">
        <p14:creationId xmlns:p14="http://schemas.microsoft.com/office/powerpoint/2010/main" val="420612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7B18D0D2-53CC-4F95-A35E-7639FB1434C0}" type="slidenum">
              <a:rPr lang="ar-SA"/>
              <a:pPr>
                <a:defRPr/>
              </a:pPr>
              <a:t>‹#›</a:t>
            </a:fld>
            <a:endParaRPr lang="en-US" dirty="0"/>
          </a:p>
        </p:txBody>
      </p:sp>
    </p:spTree>
    <p:extLst>
      <p:ext uri="{BB962C8B-B14F-4D97-AF65-F5344CB8AC3E}">
        <p14:creationId xmlns:p14="http://schemas.microsoft.com/office/powerpoint/2010/main" val="237626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AB663996-3C17-432A-A76B-9426ADF0A5FA}" type="slidenum">
              <a:rPr lang="ar-SA"/>
              <a:pPr>
                <a:defRPr/>
              </a:pPr>
              <a:t>‹#›</a:t>
            </a:fld>
            <a:endParaRPr lang="en-US" dirty="0"/>
          </a:p>
        </p:txBody>
      </p:sp>
    </p:spTree>
    <p:extLst>
      <p:ext uri="{BB962C8B-B14F-4D97-AF65-F5344CB8AC3E}">
        <p14:creationId xmlns:p14="http://schemas.microsoft.com/office/powerpoint/2010/main" val="289466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7C77F6B1-89D7-48E9-ADBA-5989447A559D}" type="slidenum">
              <a:rPr lang="ar-SA"/>
              <a:pPr>
                <a:defRPr/>
              </a:pPr>
              <a:t>‹#›</a:t>
            </a:fld>
            <a:endParaRPr lang="en-US" dirty="0"/>
          </a:p>
        </p:txBody>
      </p:sp>
    </p:spTree>
    <p:extLst>
      <p:ext uri="{BB962C8B-B14F-4D97-AF65-F5344CB8AC3E}">
        <p14:creationId xmlns:p14="http://schemas.microsoft.com/office/powerpoint/2010/main" val="281085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C6D2F180-0C9D-46B8-941B-4CDAE046E918}" type="slidenum">
              <a:rPr lang="ar-SA"/>
              <a:pPr>
                <a:defRPr/>
              </a:pPr>
              <a:t>‹#›</a:t>
            </a:fld>
            <a:endParaRPr lang="en-US" dirty="0"/>
          </a:p>
        </p:txBody>
      </p:sp>
    </p:spTree>
    <p:extLst>
      <p:ext uri="{BB962C8B-B14F-4D97-AF65-F5344CB8AC3E}">
        <p14:creationId xmlns:p14="http://schemas.microsoft.com/office/powerpoint/2010/main" val="2585631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AE6790-0E7F-45EC-AAF9-2D9D35BF3D5B}"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84833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197F12-3321-4C7C-ACB4-2A55DB7AE774}"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89558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D5E598-739F-4861-8A7C-DAB5BE902A17}"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15582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6D27FA8-24A5-4831-BA28-78D79064E66D}"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22592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301D303-E0E6-4A01-A7CA-C810BE991D7F}"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87583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F12EE0-96EB-40B5-ACA3-8D69E8180AC7}"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47899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564B267-ECF4-46BD-B29B-D87A45D5C466}"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88992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4AC982-E088-4212-81AA-03E6612CA09B}"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92805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10C68DB-2CAC-4C2C-972D-FE099CE83A82}"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98441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FC07B-C50B-4FC3-BA54-9CD180AB3666}"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85307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1F8617-87A6-4FF2-83F1-2A5D11A62C20}" type="slidenum">
              <a:rPr lang="ar-SA">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02711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7709AD6B-88EB-4FF7-8ED3-601C9AA1747F}" type="slidenum">
              <a:rPr lang="ar-SA"/>
              <a:pPr>
                <a:defRPr/>
              </a:pPr>
              <a:t>‹#›</a:t>
            </a:fld>
            <a:endParaRPr lang="en-US" dirty="0"/>
          </a:p>
        </p:txBody>
      </p:sp>
    </p:spTree>
    <p:extLst>
      <p:ext uri="{BB962C8B-B14F-4D97-AF65-F5344CB8AC3E}">
        <p14:creationId xmlns:p14="http://schemas.microsoft.com/office/powerpoint/2010/main" val="14543994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B06D0A99-1915-44A9-B3F0-9F0A83C54C22}" type="slidenum">
              <a:rPr lang="ar-SA"/>
              <a:pPr>
                <a:defRPr/>
              </a:pPr>
              <a:t>‹#›</a:t>
            </a:fld>
            <a:endParaRPr lang="en-US" dirty="0"/>
          </a:p>
        </p:txBody>
      </p:sp>
    </p:spTree>
    <p:extLst>
      <p:ext uri="{BB962C8B-B14F-4D97-AF65-F5344CB8AC3E}">
        <p14:creationId xmlns:p14="http://schemas.microsoft.com/office/powerpoint/2010/main" val="3991663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39831127-AE47-41BA-8C10-9FDBBAFAFB9A}" type="slidenum">
              <a:rPr lang="ar-SA"/>
              <a:pPr>
                <a:defRPr/>
              </a:pPr>
              <a:t>‹#›</a:t>
            </a:fld>
            <a:endParaRPr lang="en-US" dirty="0"/>
          </a:p>
        </p:txBody>
      </p:sp>
    </p:spTree>
    <p:extLst>
      <p:ext uri="{BB962C8B-B14F-4D97-AF65-F5344CB8AC3E}">
        <p14:creationId xmlns:p14="http://schemas.microsoft.com/office/powerpoint/2010/main" val="2624195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FA7975E-2041-4A94-9AE4-10CE75B5B2AA}" type="slidenum">
              <a:rPr lang="ar-SA"/>
              <a:pPr>
                <a:defRPr/>
              </a:pPr>
              <a:t>‹#›</a:t>
            </a:fld>
            <a:endParaRPr lang="en-US" dirty="0"/>
          </a:p>
        </p:txBody>
      </p:sp>
    </p:spTree>
    <p:extLst>
      <p:ext uri="{BB962C8B-B14F-4D97-AF65-F5344CB8AC3E}">
        <p14:creationId xmlns:p14="http://schemas.microsoft.com/office/powerpoint/2010/main" val="3672445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8" name="عنصر نائب للتذييل 7"/>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9" name="عنصر نائب لرقم الشريحة 8"/>
          <p:cNvSpPr>
            <a:spLocks noGrp="1"/>
          </p:cNvSpPr>
          <p:nvPr>
            <p:ph type="sldNum" sz="quarter" idx="12"/>
          </p:nvPr>
        </p:nvSpPr>
        <p:spPr/>
        <p:txBody>
          <a:bodyPr/>
          <a:lstStyle>
            <a:lvl1pPr>
              <a:defRPr b="1">
                <a:cs typeface="Arial" pitchFamily="34" charset="0"/>
              </a:defRPr>
            </a:lvl1pPr>
          </a:lstStyle>
          <a:p>
            <a:pPr>
              <a:defRPr/>
            </a:pPr>
            <a:fld id="{4AB932A7-4CBC-458C-BF3F-0070B26A21F7}" type="slidenum">
              <a:rPr lang="ar-SA"/>
              <a:pPr>
                <a:defRPr/>
              </a:pPr>
              <a:t>‹#›</a:t>
            </a:fld>
            <a:endParaRPr lang="en-US" dirty="0"/>
          </a:p>
        </p:txBody>
      </p:sp>
    </p:spTree>
    <p:extLst>
      <p:ext uri="{BB962C8B-B14F-4D97-AF65-F5344CB8AC3E}">
        <p14:creationId xmlns:p14="http://schemas.microsoft.com/office/powerpoint/2010/main" val="40661284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4" name="عنصر نائب للتذييل 3"/>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5" name="عنصر نائب لرقم الشريحة 4"/>
          <p:cNvSpPr>
            <a:spLocks noGrp="1"/>
          </p:cNvSpPr>
          <p:nvPr>
            <p:ph type="sldNum" sz="quarter" idx="12"/>
          </p:nvPr>
        </p:nvSpPr>
        <p:spPr/>
        <p:txBody>
          <a:bodyPr/>
          <a:lstStyle>
            <a:lvl1pPr>
              <a:defRPr b="1">
                <a:cs typeface="Arial" pitchFamily="34" charset="0"/>
              </a:defRPr>
            </a:lvl1pPr>
          </a:lstStyle>
          <a:p>
            <a:pPr>
              <a:defRPr/>
            </a:pPr>
            <a:fld id="{C3117F54-3C23-4FC9-90EF-BE35156FE4F6}" type="slidenum">
              <a:rPr lang="ar-SA"/>
              <a:pPr>
                <a:defRPr/>
              </a:pPr>
              <a:t>‹#›</a:t>
            </a:fld>
            <a:endParaRPr lang="en-US" dirty="0"/>
          </a:p>
        </p:txBody>
      </p:sp>
    </p:spTree>
    <p:extLst>
      <p:ext uri="{BB962C8B-B14F-4D97-AF65-F5344CB8AC3E}">
        <p14:creationId xmlns:p14="http://schemas.microsoft.com/office/powerpoint/2010/main" val="14553778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3" name="عنصر نائب للتذييل 2"/>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4" name="عنصر نائب لرقم الشريحة 3"/>
          <p:cNvSpPr>
            <a:spLocks noGrp="1"/>
          </p:cNvSpPr>
          <p:nvPr>
            <p:ph type="sldNum" sz="quarter" idx="12"/>
          </p:nvPr>
        </p:nvSpPr>
        <p:spPr/>
        <p:txBody>
          <a:bodyPr/>
          <a:lstStyle>
            <a:lvl1pPr>
              <a:defRPr b="1">
                <a:cs typeface="Arial" pitchFamily="34" charset="0"/>
              </a:defRPr>
            </a:lvl1pPr>
          </a:lstStyle>
          <a:p>
            <a:pPr>
              <a:defRPr/>
            </a:pPr>
            <a:fld id="{11FB1CC1-8175-449E-8E63-76E91F7EC154}" type="slidenum">
              <a:rPr lang="ar-SA"/>
              <a:pPr>
                <a:defRPr/>
              </a:pPr>
              <a:t>‹#›</a:t>
            </a:fld>
            <a:endParaRPr lang="en-US" dirty="0"/>
          </a:p>
        </p:txBody>
      </p:sp>
    </p:spTree>
    <p:extLst>
      <p:ext uri="{BB962C8B-B14F-4D97-AF65-F5344CB8AC3E}">
        <p14:creationId xmlns:p14="http://schemas.microsoft.com/office/powerpoint/2010/main" val="3141837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1207618-6083-4AC3-AA84-37EF52B8DB0A}" type="slidenum">
              <a:rPr lang="ar-SA"/>
              <a:pPr>
                <a:defRPr/>
              </a:pPr>
              <a:t>‹#›</a:t>
            </a:fld>
            <a:endParaRPr lang="en-US" dirty="0"/>
          </a:p>
        </p:txBody>
      </p:sp>
    </p:spTree>
    <p:extLst>
      <p:ext uri="{BB962C8B-B14F-4D97-AF65-F5344CB8AC3E}">
        <p14:creationId xmlns:p14="http://schemas.microsoft.com/office/powerpoint/2010/main" val="2328500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8B5F205C-CDFA-4353-8CD8-7C147290510E}" type="slidenum">
              <a:rPr lang="ar-SA"/>
              <a:pPr>
                <a:defRPr/>
              </a:pPr>
              <a:t>‹#›</a:t>
            </a:fld>
            <a:endParaRPr lang="en-US" dirty="0"/>
          </a:p>
        </p:txBody>
      </p:sp>
    </p:spTree>
    <p:extLst>
      <p:ext uri="{BB962C8B-B14F-4D97-AF65-F5344CB8AC3E}">
        <p14:creationId xmlns:p14="http://schemas.microsoft.com/office/powerpoint/2010/main" val="1067071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65A2CECF-0EFF-490F-841C-96BE6249A2BE}" type="slidenum">
              <a:rPr lang="ar-SA"/>
              <a:pPr>
                <a:defRPr/>
              </a:pPr>
              <a:t>‹#›</a:t>
            </a:fld>
            <a:endParaRPr lang="en-US" dirty="0"/>
          </a:p>
        </p:txBody>
      </p:sp>
    </p:spTree>
    <p:extLst>
      <p:ext uri="{BB962C8B-B14F-4D97-AF65-F5344CB8AC3E}">
        <p14:creationId xmlns:p14="http://schemas.microsoft.com/office/powerpoint/2010/main" val="545323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556FEFFE-3B4E-40C2-BEBB-669D799A97DF}" type="slidenum">
              <a:rPr lang="ar-SA"/>
              <a:pPr>
                <a:defRPr/>
              </a:pPr>
              <a:t>‹#›</a:t>
            </a:fld>
            <a:endParaRPr lang="en-US" dirty="0"/>
          </a:p>
        </p:txBody>
      </p:sp>
    </p:spTree>
    <p:extLst>
      <p:ext uri="{BB962C8B-B14F-4D97-AF65-F5344CB8AC3E}">
        <p14:creationId xmlns:p14="http://schemas.microsoft.com/office/powerpoint/2010/main" val="26652200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30240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380348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043819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358404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75325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38278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098740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75473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296439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29964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2937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t="-21000" r="-3000" b="-19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400" b="0">
                <a:solidFill>
                  <a:srgbClr val="000000"/>
                </a:solidFill>
                <a:latin typeface="Arial" pitchFamily="34" charset="0"/>
                <a:cs typeface="Arial" pitchFamily="34" charset="0"/>
              </a:defRPr>
            </a:lvl1pPr>
          </a:lstStyle>
          <a:p>
            <a:pPr fontAlgn="base">
              <a:spcBef>
                <a:spcPct val="0"/>
              </a:spcBef>
              <a:spcAft>
                <a:spcPct val="0"/>
              </a:spcAft>
              <a:defRPr/>
            </a:pPr>
            <a:fld id="{12D2AAB0-70EB-4A07-9CC6-72B17CCFFBBC}"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500159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970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297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2970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fontAlgn="base">
              <a:spcBef>
                <a:spcPct val="0"/>
              </a:spcBef>
              <a:spcAft>
                <a:spcPct val="0"/>
              </a:spcAft>
              <a:defRPr/>
            </a:pPr>
            <a:fld id="{876A4B61-AACD-4A49-83AF-99E314BE6CA9}" type="slidenum">
              <a:rPr lang="ar-SA">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14960685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pitchFamily="34" charset="0"/>
                <a:cs typeface="Arial"/>
              </a:defRPr>
            </a:lvl1pPr>
          </a:lstStyle>
          <a:p>
            <a:pPr fontAlgn="base">
              <a:spcBef>
                <a:spcPct val="0"/>
              </a:spcBef>
              <a:spcAft>
                <a:spcPct val="0"/>
              </a:spcAft>
              <a:defRPr/>
            </a:pPr>
            <a:fld id="{305943C9-B45B-4FFB-9AE4-D8822866B3E0}"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val="28085473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3761760115"/>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9.xml"/><Relationship Id="rId1" Type="http://schemas.openxmlformats.org/officeDocument/2006/relationships/themeOverride" Target="../theme/themeOverride1.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600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 name="صورة 1" descr="صورة للتطوع"/>
          <p:cNvPicPr>
            <a:picLocks noGrp="1" noChangeAspect="1"/>
          </p:cNvPicPr>
          <p:nvPr isPhoto="1"/>
        </p:nvPicPr>
        <p:blipFill>
          <a:blip r:embed="rId2">
            <a:lum bright="12000"/>
            <a:extLst>
              <a:ext uri="{28A0092B-C50C-407E-A947-70E740481C1C}">
                <a14:useLocalDpi xmlns:a14="http://schemas.microsoft.com/office/drawing/2010/main" val="0"/>
              </a:ext>
            </a:extLst>
          </a:blip>
          <a:stretch>
            <a:fillRect/>
          </a:stretch>
        </p:blipFill>
        <p:spPr>
          <a:xfrm>
            <a:off x="685800" y="879475"/>
            <a:ext cx="7772400" cy="5099050"/>
          </a:xfrm>
          <a:prstGeom prst="rect">
            <a:avLst/>
          </a:prstGeom>
          <a:noFill/>
          <a:ln>
            <a:noFill/>
          </a:ln>
        </p:spPr>
      </p:pic>
    </p:spTree>
    <p:extLst>
      <p:ext uri="{BB962C8B-B14F-4D97-AF65-F5344CB8AC3E}">
        <p14:creationId xmlns:p14="http://schemas.microsoft.com/office/powerpoint/2010/main" val="4294447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1300" y="381000"/>
            <a:ext cx="2209800" cy="11949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WordArt 9"/>
          <p:cNvSpPr>
            <a:spLocks noChangeArrowheads="1" noChangeShapeType="1" noTextEdit="1"/>
          </p:cNvSpPr>
          <p:nvPr/>
        </p:nvSpPr>
        <p:spPr bwMode="auto">
          <a:xfrm>
            <a:off x="5410200" y="5867400"/>
            <a:ext cx="3529013" cy="765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0" fontAlgn="base">
              <a:spcBef>
                <a:spcPct val="0"/>
              </a:spcBef>
              <a:spcAft>
                <a:spcPct val="0"/>
              </a:spcAft>
            </a:pPr>
            <a:endParaRPr lang="ar-SA" sz="3600" b="1" kern="10" dirty="0">
              <a:gradFill rotWithShape="1">
                <a:gsLst>
                  <a:gs pos="0">
                    <a:srgbClr val="000058"/>
                  </a:gs>
                  <a:gs pos="78000">
                    <a:srgbClr val="3D3DB4"/>
                  </a:gs>
                  <a:gs pos="100000">
                    <a:srgbClr val="EFEFF7"/>
                  </a:gs>
                </a:gsLst>
                <a:lin ang="5400000"/>
              </a:gradFill>
              <a:cs typeface="PT Bold Dusky"/>
            </a:endParaRPr>
          </a:p>
        </p:txBody>
      </p:sp>
      <p:sp>
        <p:nvSpPr>
          <p:cNvPr id="9" name="WordArt 9"/>
          <p:cNvSpPr>
            <a:spLocks noChangeArrowheads="1" noChangeShapeType="1" noTextEdit="1"/>
          </p:cNvSpPr>
          <p:nvPr/>
        </p:nvSpPr>
        <p:spPr bwMode="auto">
          <a:xfrm>
            <a:off x="2816875" y="3962400"/>
            <a:ext cx="3962400" cy="91742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a:ln w="1905"/>
                <a:solidFill>
                  <a:srgbClr val="FFC000"/>
                </a:solidFill>
                <a:effectLst>
                  <a:innerShdw blurRad="69850" dist="43180" dir="5400000">
                    <a:srgbClr val="000000">
                      <a:alpha val="65000"/>
                    </a:srgbClr>
                  </a:innerShdw>
                </a:effectLst>
                <a:cs typeface="PT Bold Dusky"/>
              </a:rPr>
              <a:t>اعداد</a:t>
            </a:r>
          </a:p>
          <a:p>
            <a:pPr algn="ctr" fontAlgn="base">
              <a:spcBef>
                <a:spcPct val="0"/>
              </a:spcBef>
              <a:spcAft>
                <a:spcPct val="0"/>
              </a:spcAft>
              <a:defRPr/>
            </a:pPr>
            <a:r>
              <a:rPr lang="ar-SA" sz="3600" b="1" kern="10" dirty="0">
                <a:ln w="1905"/>
                <a:solidFill>
                  <a:srgbClr val="00B050"/>
                </a:solidFill>
                <a:effectLst>
                  <a:innerShdw blurRad="69850" dist="43180" dir="5400000">
                    <a:srgbClr val="000000">
                      <a:alpha val="65000"/>
                    </a:srgbClr>
                  </a:innerShdw>
                </a:effectLst>
                <a:cs typeface="PT Bold Dusky"/>
              </a:rPr>
              <a:t>د. </a:t>
            </a:r>
            <a:r>
              <a:rPr lang="ar-SA" sz="3600" b="1" kern="10" dirty="0" smtClean="0">
                <a:ln w="1905"/>
                <a:solidFill>
                  <a:srgbClr val="00B050"/>
                </a:solidFill>
                <a:effectLst>
                  <a:innerShdw blurRad="69850" dist="43180" dir="5400000">
                    <a:srgbClr val="000000">
                      <a:alpha val="65000"/>
                    </a:srgbClr>
                  </a:innerShdw>
                </a:effectLst>
                <a:cs typeface="PT Bold Dusky"/>
              </a:rPr>
              <a:t>مصطفى محمد </a:t>
            </a:r>
            <a:r>
              <a:rPr lang="ar-SA" sz="3600" b="1" kern="10" dirty="0" err="1" smtClean="0">
                <a:ln w="1905"/>
                <a:solidFill>
                  <a:srgbClr val="00B050"/>
                </a:solidFill>
                <a:effectLst>
                  <a:innerShdw blurRad="69850" dist="43180" dir="5400000">
                    <a:srgbClr val="000000">
                      <a:alpha val="65000"/>
                    </a:srgbClr>
                  </a:innerShdw>
                </a:effectLst>
                <a:cs typeface="PT Bold Dusky"/>
              </a:rPr>
              <a:t>الفقى</a:t>
            </a:r>
            <a:endParaRPr lang="ar-SA" sz="3600" b="1" kern="10" dirty="0">
              <a:ln w="1905"/>
              <a:solidFill>
                <a:srgbClr val="00B050"/>
              </a:solidFill>
              <a:effectLst>
                <a:innerShdw blurRad="69850" dist="43180" dir="5400000">
                  <a:srgbClr val="000000">
                    <a:alpha val="65000"/>
                  </a:srgbClr>
                </a:innerShdw>
              </a:effectLst>
              <a:cs typeface="PT Bold Dusky"/>
            </a:endParaRPr>
          </a:p>
        </p:txBody>
      </p:sp>
      <p:sp>
        <p:nvSpPr>
          <p:cNvPr id="11" name="WordArt 9"/>
          <p:cNvSpPr>
            <a:spLocks noChangeArrowheads="1" noChangeShapeType="1" noTextEdit="1"/>
          </p:cNvSpPr>
          <p:nvPr/>
        </p:nvSpPr>
        <p:spPr bwMode="auto">
          <a:xfrm>
            <a:off x="2555776" y="1436348"/>
            <a:ext cx="4392488" cy="2424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endParaRPr lang="ar-SA" sz="3600" b="1" kern="10" baseline="-25000" dirty="0">
              <a:ln w="1905"/>
              <a:solidFill>
                <a:srgbClr val="FF0000"/>
              </a:solidFill>
              <a:effectLst>
                <a:innerShdw blurRad="69850" dist="43180" dir="5400000">
                  <a:srgbClr val="000000">
                    <a:alpha val="65000"/>
                  </a:srgbClr>
                </a:innerShdw>
              </a:effectLst>
              <a:cs typeface="PT Bold Dusky"/>
            </a:endParaRPr>
          </a:p>
          <a:p>
            <a:pPr algn="ctr" fontAlgn="base">
              <a:spcBef>
                <a:spcPct val="0"/>
              </a:spcBef>
              <a:spcAft>
                <a:spcPct val="0"/>
              </a:spcAft>
              <a:defRPr/>
            </a:pPr>
            <a:r>
              <a:rPr lang="ar-SA" sz="3600" b="1" kern="10" baseline="-25000" dirty="0">
                <a:ln w="1905"/>
                <a:solidFill>
                  <a:srgbClr val="FF0000"/>
                </a:solidFill>
                <a:effectLst>
                  <a:innerShdw blurRad="69850" dist="43180" dir="5400000">
                    <a:srgbClr val="000000">
                      <a:alpha val="65000"/>
                    </a:srgbClr>
                  </a:innerShdw>
                </a:effectLst>
                <a:latin typeface="Arial Black" pitchFamily="34" charset="0"/>
                <a:cs typeface="PT Bold Dusky"/>
              </a:rPr>
              <a:t>المحاضرة الثانية</a:t>
            </a:r>
          </a:p>
          <a:p>
            <a:pPr algn="ctr" fontAlgn="base">
              <a:spcBef>
                <a:spcPct val="0"/>
              </a:spcBef>
              <a:spcAft>
                <a:spcPct val="0"/>
              </a:spcAft>
              <a:defRPr/>
            </a:pPr>
            <a:endParaRPr lang="ar-SA" sz="3600" b="1" kern="10" baseline="-25000" dirty="0" smtClean="0">
              <a:ln w="1905"/>
              <a:solidFill>
                <a:srgbClr val="FF0000"/>
              </a:solidFill>
              <a:effectLst>
                <a:innerShdw blurRad="69850" dist="43180" dir="5400000">
                  <a:srgbClr val="000000">
                    <a:alpha val="65000"/>
                  </a:srgbClr>
                </a:innerShdw>
              </a:effectLst>
              <a:latin typeface="Arial Black" pitchFamily="34" charset="0"/>
              <a:cs typeface="PT Bold Dusky"/>
            </a:endParaRPr>
          </a:p>
          <a:p>
            <a:pPr lvl="0" algn="ctr" fontAlgn="base">
              <a:spcBef>
                <a:spcPct val="0"/>
              </a:spcBef>
              <a:spcAft>
                <a:spcPct val="0"/>
              </a:spcAft>
              <a:defRPr/>
            </a:pPr>
            <a:r>
              <a:rPr lang="ar-SA" sz="3600" b="1" kern="10" baseline="-25000" dirty="0">
                <a:ln w="1905"/>
                <a:solidFill>
                  <a:srgbClr val="FF0000"/>
                </a:solidFill>
                <a:effectLst>
                  <a:innerShdw blurRad="69850" dist="43180" dir="5400000">
                    <a:srgbClr val="000000">
                      <a:alpha val="65000"/>
                    </a:srgbClr>
                  </a:innerShdw>
                </a:effectLst>
                <a:latin typeface="Arial Black" pitchFamily="34" charset="0"/>
                <a:cs typeface="PT Bold Dusky"/>
              </a:rPr>
              <a:t>أهداف العمل التطوعي ومكانته في الاسلام</a:t>
            </a:r>
            <a:endParaRPr lang="en-US" sz="3600" b="1" kern="10" baseline="-25000" dirty="0">
              <a:ln w="1905"/>
              <a:solidFill>
                <a:srgbClr val="FF0000"/>
              </a:solidFill>
              <a:effectLst>
                <a:innerShdw blurRad="69850" dist="43180" dir="5400000">
                  <a:srgbClr val="000000">
                    <a:alpha val="65000"/>
                  </a:srgbClr>
                </a:innerShdw>
              </a:effectLst>
              <a:latin typeface="Arial Black" pitchFamily="34" charset="0"/>
              <a:cs typeface="PT Bold Dusky"/>
            </a:endParaRPr>
          </a:p>
          <a:p>
            <a:pPr algn="ctr" fontAlgn="base">
              <a:spcBef>
                <a:spcPct val="0"/>
              </a:spcBef>
              <a:spcAft>
                <a:spcPct val="0"/>
              </a:spcAft>
              <a:defRPr/>
            </a:pPr>
            <a:endParaRPr lang="ar-SA" sz="3600" b="1" kern="10" baseline="-25000" dirty="0" smtClean="0">
              <a:ln w="1905"/>
              <a:solidFill>
                <a:srgbClr val="FF0000"/>
              </a:solidFill>
              <a:effectLst>
                <a:innerShdw blurRad="69850" dist="43180" dir="5400000">
                  <a:srgbClr val="000000">
                    <a:alpha val="65000"/>
                  </a:srgbClr>
                </a:innerShdw>
              </a:effectLst>
              <a:latin typeface="Arial Black" pitchFamily="34" charset="0"/>
              <a:cs typeface="Sakkal Majalla" pitchFamily="2" charset="-78"/>
            </a:endParaRPr>
          </a:p>
          <a:p>
            <a:pPr algn="ctr" fontAlgn="base">
              <a:spcBef>
                <a:spcPct val="0"/>
              </a:spcBef>
              <a:spcAft>
                <a:spcPct val="0"/>
              </a:spcAft>
              <a:defRPr/>
            </a:pPr>
            <a:endParaRPr lang="ar-SA" sz="3600" b="1" kern="10" baseline="-25000" dirty="0">
              <a:ln w="1905"/>
              <a:solidFill>
                <a:srgbClr val="FF0000"/>
              </a:solidFill>
              <a:effectLst>
                <a:innerShdw blurRad="69850" dist="43180" dir="5400000">
                  <a:srgbClr val="000000">
                    <a:alpha val="65000"/>
                  </a:srgbClr>
                </a:innerShdw>
              </a:effectLst>
              <a:latin typeface="Arial Black" pitchFamily="34" charset="0"/>
              <a:cs typeface="PT Bold Dusky"/>
            </a:endParaRPr>
          </a:p>
        </p:txBody>
      </p:sp>
      <p:sp>
        <p:nvSpPr>
          <p:cNvPr id="12" name="مستطيل 11"/>
          <p:cNvSpPr/>
          <p:nvPr/>
        </p:nvSpPr>
        <p:spPr>
          <a:xfrm>
            <a:off x="2628900" y="2457523"/>
            <a:ext cx="3962399" cy="125441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endParaRPr lang="ar-SA" sz="3600" b="1" kern="10" dirty="0">
              <a:ln w="1905"/>
              <a:solidFill>
                <a:srgbClr val="C00000"/>
              </a:solidFill>
              <a:effectLst>
                <a:innerShdw blurRad="69850" dist="43180" dir="5400000">
                  <a:srgbClr val="000000">
                    <a:alpha val="65000"/>
                  </a:srgbClr>
                </a:innerShdw>
              </a:effectLst>
              <a:cs typeface="PT Bold Dusky"/>
            </a:endParaRPr>
          </a:p>
        </p:txBody>
      </p:sp>
      <p:sp>
        <p:nvSpPr>
          <p:cNvPr id="2" name="مستطيل مستدير الزوايا 1"/>
          <p:cNvSpPr/>
          <p:nvPr/>
        </p:nvSpPr>
        <p:spPr>
          <a:xfrm>
            <a:off x="0" y="5295900"/>
            <a:ext cx="9036496" cy="11430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291465" lvl="0" fontAlgn="base">
              <a:spcBef>
                <a:spcPts val="1200"/>
              </a:spcBef>
              <a:spcAft>
                <a:spcPts val="1000"/>
              </a:spcAft>
              <a:defRPr/>
            </a:pPr>
            <a:r>
              <a:rPr lang="ar-SA" b="1" dirty="0" smtClean="0">
                <a:solidFill>
                  <a:srgbClr val="000000"/>
                </a:solidFill>
              </a:rPr>
              <a:t>- هدى السرحان، نبيلة </a:t>
            </a:r>
            <a:r>
              <a:rPr lang="ar-SA" b="1" dirty="0" err="1" smtClean="0">
                <a:solidFill>
                  <a:srgbClr val="000000"/>
                </a:solidFill>
              </a:rPr>
              <a:t>الجرايدة</a:t>
            </a:r>
            <a:r>
              <a:rPr lang="ar-SA" b="1" dirty="0" smtClean="0">
                <a:solidFill>
                  <a:srgbClr val="000000"/>
                </a:solidFill>
              </a:rPr>
              <a:t>: العمل </a:t>
            </a:r>
            <a:r>
              <a:rPr lang="ar-SA" b="1" dirty="0" err="1" smtClean="0">
                <a:solidFill>
                  <a:srgbClr val="000000"/>
                </a:solidFill>
              </a:rPr>
              <a:t>التطوعى</a:t>
            </a:r>
            <a:r>
              <a:rPr lang="ar-SA" b="1" dirty="0" smtClean="0">
                <a:solidFill>
                  <a:srgbClr val="000000"/>
                </a:solidFill>
              </a:rPr>
              <a:t> بين النظرية والتطبيق، الرياض، مكتبة الرشد 2013م</a:t>
            </a:r>
            <a:endParaRPr lang="ar-EG" dirty="0">
              <a:solidFill>
                <a:srgbClr val="000000"/>
              </a:solidFill>
            </a:endParaRPr>
          </a:p>
        </p:txBody>
      </p:sp>
      <p:sp>
        <p:nvSpPr>
          <p:cNvPr id="6" name="وسيلة شرح مع سهم إلى الأسفل 5"/>
          <p:cNvSpPr/>
          <p:nvPr/>
        </p:nvSpPr>
        <p:spPr>
          <a:xfrm>
            <a:off x="7173913" y="4114800"/>
            <a:ext cx="1489075" cy="1181100"/>
          </a:xfrm>
          <a:prstGeom prst="downArrowCallout">
            <a:avLst/>
          </a:prstGeom>
          <a:solidFill>
            <a:srgbClr val="FFFF00"/>
          </a:solidFill>
          <a:effectLst>
            <a:glow rad="228600">
              <a:schemeClr val="accent2">
                <a:satMod val="175000"/>
                <a:alpha val="40000"/>
              </a:schemeClr>
            </a:glow>
            <a:outerShdw blurRad="40000" dist="23000" dir="5400000" rotWithShape="0">
              <a:srgbClr val="000000">
                <a:alpha val="35000"/>
              </a:srgbClr>
            </a:outerShdw>
          </a:effectLst>
          <a:scene3d>
            <a:camera prst="perspectiveFront"/>
            <a:lightRig rig="threePt" dir="t"/>
          </a:scene3d>
        </p:spPr>
        <p:style>
          <a:lnRef idx="1">
            <a:schemeClr val="accent3"/>
          </a:lnRef>
          <a:fillRef idx="3">
            <a:schemeClr val="accent3"/>
          </a:fillRef>
          <a:effectRef idx="2">
            <a:schemeClr val="accent3"/>
          </a:effectRef>
          <a:fontRef idx="minor">
            <a:schemeClr val="lt1"/>
          </a:fontRef>
        </p:style>
        <p:txBody>
          <a:bodyPr rtlCol="1" anchor="ctr"/>
          <a:lstStyle/>
          <a:p>
            <a:pPr algn="ctr" fontAlgn="base">
              <a:spcBef>
                <a:spcPct val="0"/>
              </a:spcBef>
              <a:spcAft>
                <a:spcPct val="0"/>
              </a:spcAft>
              <a:defRPr/>
            </a:pPr>
            <a:r>
              <a:rPr lang="ar-SA" sz="2800" b="1" dirty="0">
                <a:solidFill>
                  <a:srgbClr val="FF0000"/>
                </a:solidFill>
              </a:rPr>
              <a:t>مراجع المحاضرة</a:t>
            </a:r>
          </a:p>
        </p:txBody>
      </p:sp>
    </p:spTree>
    <p:extLst>
      <p:ext uri="{BB962C8B-B14F-4D97-AF65-F5344CB8AC3E}">
        <p14:creationId xmlns:p14="http://schemas.microsoft.com/office/powerpoint/2010/main" val="201749033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nodePh="1">
                                  <p:stCondLst>
                                    <p:cond delay="0"/>
                                  </p:stCondLst>
                                  <p:endCondLst>
                                    <p:cond evt="begin" delay="0">
                                      <p:tn val="18"/>
                                    </p:cond>
                                  </p:end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80">
                                          <p:stCondLst>
                                            <p:cond delay="0"/>
                                          </p:stCondLst>
                                        </p:cTn>
                                        <p:tgtEl>
                                          <p:spTgt spid="12"/>
                                        </p:tgtEl>
                                      </p:cBhvr>
                                    </p:animEffect>
                                    <p:anim calcmode="lin" valueType="num">
                                      <p:cBhvr>
                                        <p:cTn id="2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6" dur="26">
                                          <p:stCondLst>
                                            <p:cond delay="650"/>
                                          </p:stCondLst>
                                        </p:cTn>
                                        <p:tgtEl>
                                          <p:spTgt spid="12"/>
                                        </p:tgtEl>
                                      </p:cBhvr>
                                      <p:to x="100000" y="60000"/>
                                    </p:animScale>
                                    <p:animScale>
                                      <p:cBhvr>
                                        <p:cTn id="27" dur="166" decel="50000">
                                          <p:stCondLst>
                                            <p:cond delay="676"/>
                                          </p:stCondLst>
                                        </p:cTn>
                                        <p:tgtEl>
                                          <p:spTgt spid="12"/>
                                        </p:tgtEl>
                                      </p:cBhvr>
                                      <p:to x="100000" y="100000"/>
                                    </p:animScale>
                                    <p:animScale>
                                      <p:cBhvr>
                                        <p:cTn id="28" dur="26">
                                          <p:stCondLst>
                                            <p:cond delay="1312"/>
                                          </p:stCondLst>
                                        </p:cTn>
                                        <p:tgtEl>
                                          <p:spTgt spid="12"/>
                                        </p:tgtEl>
                                      </p:cBhvr>
                                      <p:to x="100000" y="80000"/>
                                    </p:animScale>
                                    <p:animScale>
                                      <p:cBhvr>
                                        <p:cTn id="29" dur="166" decel="50000">
                                          <p:stCondLst>
                                            <p:cond delay="1338"/>
                                          </p:stCondLst>
                                        </p:cTn>
                                        <p:tgtEl>
                                          <p:spTgt spid="12"/>
                                        </p:tgtEl>
                                      </p:cBhvr>
                                      <p:to x="100000" y="100000"/>
                                    </p:animScale>
                                    <p:animScale>
                                      <p:cBhvr>
                                        <p:cTn id="30" dur="26">
                                          <p:stCondLst>
                                            <p:cond delay="1642"/>
                                          </p:stCondLst>
                                        </p:cTn>
                                        <p:tgtEl>
                                          <p:spTgt spid="12"/>
                                        </p:tgtEl>
                                      </p:cBhvr>
                                      <p:to x="100000" y="90000"/>
                                    </p:animScale>
                                    <p:animScale>
                                      <p:cBhvr>
                                        <p:cTn id="31" dur="166" decel="50000">
                                          <p:stCondLst>
                                            <p:cond delay="1668"/>
                                          </p:stCondLst>
                                        </p:cTn>
                                        <p:tgtEl>
                                          <p:spTgt spid="12"/>
                                        </p:tgtEl>
                                      </p:cBhvr>
                                      <p:to x="100000" y="100000"/>
                                    </p:animScale>
                                    <p:animScale>
                                      <p:cBhvr>
                                        <p:cTn id="32" dur="26">
                                          <p:stCondLst>
                                            <p:cond delay="1808"/>
                                          </p:stCondLst>
                                        </p:cTn>
                                        <p:tgtEl>
                                          <p:spTgt spid="12"/>
                                        </p:tgtEl>
                                      </p:cBhvr>
                                      <p:to x="100000" y="95000"/>
                                    </p:animScale>
                                    <p:animScale>
                                      <p:cBhvr>
                                        <p:cTn id="33" dur="166" decel="50000">
                                          <p:stCondLst>
                                            <p:cond delay="1834"/>
                                          </p:stCondLst>
                                        </p:cTn>
                                        <p:tgtEl>
                                          <p:spTgt spid="12"/>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fill="hold"/>
                                        <p:tgtEl>
                                          <p:spTgt spid="2"/>
                                        </p:tgtEl>
                                        <p:attrNameLst>
                                          <p:attrName>ppt_x</p:attrName>
                                        </p:attrNameLst>
                                      </p:cBhvr>
                                      <p:tavLst>
                                        <p:tav tm="0">
                                          <p:val>
                                            <p:strVal val="#ppt_x"/>
                                          </p:val>
                                        </p:tav>
                                        <p:tav tm="100000">
                                          <p:val>
                                            <p:strVal val="#ppt_x"/>
                                          </p:val>
                                        </p:tav>
                                      </p:tavLst>
                                    </p:anim>
                                    <p:anim calcmode="lin" valueType="num">
                                      <p:cBhvr additive="base">
                                        <p:cTn id="5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2"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مخطط انسيابي: متعدد المستندات 3"/>
          <p:cNvSpPr/>
          <p:nvPr/>
        </p:nvSpPr>
        <p:spPr>
          <a:xfrm>
            <a:off x="1709057" y="348909"/>
            <a:ext cx="5653314" cy="1283381"/>
          </a:xfrm>
          <a:prstGeom prst="flowChartMultidocument">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r>
              <a:rPr lang="ar-SA" sz="4400" b="1" cap="all">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عناصر </a:t>
            </a:r>
            <a:r>
              <a:rPr lang="ar-SA" sz="4400" b="1" cap="all" smtClean="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rPr>
              <a:t>المحاضرة</a:t>
            </a:r>
            <a:endParaRPr lang="ar-SA" sz="4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600" y="0"/>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40619"/>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سهم للأسفل 10"/>
          <p:cNvSpPr/>
          <p:nvPr/>
        </p:nvSpPr>
        <p:spPr>
          <a:xfrm>
            <a:off x="3352800" y="1492250"/>
            <a:ext cx="2587625" cy="582613"/>
          </a:xfrm>
          <a:prstGeom prst="downArrow">
            <a:avLst/>
          </a:prstGeom>
          <a:solidFill>
            <a:srgbClr val="FF00FF"/>
          </a:solidFill>
        </p:spPr>
        <p:style>
          <a:lnRef idx="1">
            <a:schemeClr val="accent2"/>
          </a:lnRef>
          <a:fillRef idx="2">
            <a:schemeClr val="accent2"/>
          </a:fillRef>
          <a:effectRef idx="1">
            <a:schemeClr val="accent2"/>
          </a:effectRef>
          <a:fontRef idx="minor">
            <a:schemeClr val="dk1"/>
          </a:fontRef>
        </p:style>
        <p:txBody>
          <a:bodyPr rtlCol="1" anchor="ctr"/>
          <a:lstStyle/>
          <a:p>
            <a:pPr fontAlgn="base">
              <a:spcBef>
                <a:spcPct val="0"/>
              </a:spcBef>
              <a:spcAft>
                <a:spcPct val="0"/>
              </a:spcAft>
              <a:defRPr/>
            </a:pPr>
            <a:endParaRPr lang="ar-SA" sz="32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endParaRPr>
          </a:p>
        </p:txBody>
      </p:sp>
      <p:pic>
        <p:nvPicPr>
          <p:cNvPr id="31754" name="صورة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3" y="243840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صورة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5068888"/>
            <a:ext cx="9906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 name="مستطيل 1"/>
          <p:cNvSpPr/>
          <p:nvPr/>
        </p:nvSpPr>
        <p:spPr>
          <a:xfrm>
            <a:off x="990600" y="2276872"/>
            <a:ext cx="8001000" cy="2862322"/>
          </a:xfrm>
          <a:prstGeom prst="rect">
            <a:avLst/>
          </a:prstGeom>
          <a:effectLst>
            <a:softEdge rad="330200"/>
          </a:effectLst>
        </p:spPr>
        <p:txBody>
          <a:bodyPr wrap="square">
            <a:spAutoFit/>
          </a:bodyPr>
          <a:lstStyle/>
          <a:p>
            <a:pPr marL="514350" indent="-514350">
              <a:buFont typeface="+mj-lt"/>
              <a:buAutoNum type="arabicPeriod"/>
            </a:pPr>
            <a:r>
              <a:rPr lang="ar-SA" sz="3600" b="1" dirty="0" smtClean="0">
                <a:solidFill>
                  <a:schemeClr val="bg1"/>
                </a:solidFill>
                <a:latin typeface="Sakkal Majalla" pitchFamily="2" charset="-78"/>
                <a:cs typeface="Sakkal Majalla" pitchFamily="2" charset="-78"/>
              </a:rPr>
              <a:t>أولويات </a:t>
            </a:r>
            <a:r>
              <a:rPr lang="ar-SA" sz="3600" b="1" dirty="0">
                <a:solidFill>
                  <a:schemeClr val="bg1"/>
                </a:solidFill>
                <a:latin typeface="Sakkal Majalla" pitchFamily="2" charset="-78"/>
                <a:cs typeface="Sakkal Majalla" pitchFamily="2" charset="-78"/>
              </a:rPr>
              <a:t>العمل التطوعي.</a:t>
            </a:r>
          </a:p>
          <a:p>
            <a:pPr marL="514350" indent="-514350">
              <a:buFont typeface="+mj-lt"/>
              <a:buAutoNum type="arabicPeriod"/>
            </a:pPr>
            <a:r>
              <a:rPr lang="ar-SA" sz="3600" b="1" dirty="0">
                <a:solidFill>
                  <a:schemeClr val="bg1"/>
                </a:solidFill>
                <a:latin typeface="Sakkal Majalla" pitchFamily="2" charset="-78"/>
                <a:cs typeface="Sakkal Majalla" pitchFamily="2" charset="-78"/>
              </a:rPr>
              <a:t>دور التطوع للمنظمات الأهلية وللأفراد المتطوعين</a:t>
            </a:r>
          </a:p>
          <a:p>
            <a:pPr marL="514350" indent="-514350">
              <a:buFont typeface="+mj-lt"/>
              <a:buAutoNum type="arabicPeriod"/>
            </a:pPr>
            <a:r>
              <a:rPr lang="ar-SA" sz="3600" b="1" dirty="0">
                <a:solidFill>
                  <a:schemeClr val="bg1"/>
                </a:solidFill>
                <a:latin typeface="Sakkal Majalla" pitchFamily="2" charset="-78"/>
                <a:cs typeface="Sakkal Majalla" pitchFamily="2" charset="-78"/>
              </a:rPr>
              <a:t>أهداف العمل التطوعي</a:t>
            </a:r>
          </a:p>
          <a:p>
            <a:pPr marL="514350" indent="-514350">
              <a:buFont typeface="+mj-lt"/>
              <a:buAutoNum type="arabicPeriod"/>
            </a:pPr>
            <a:r>
              <a:rPr lang="ar-SA" sz="3600" b="1" dirty="0">
                <a:solidFill>
                  <a:schemeClr val="bg1"/>
                </a:solidFill>
                <a:latin typeface="Sakkal Majalla" pitchFamily="2" charset="-78"/>
                <a:cs typeface="Sakkal Majalla" pitchFamily="2" charset="-78"/>
              </a:rPr>
              <a:t>شروط العمل التطوعي.</a:t>
            </a:r>
          </a:p>
          <a:p>
            <a:pPr marL="514350" indent="-514350">
              <a:buFont typeface="+mj-lt"/>
              <a:buAutoNum type="arabicPeriod"/>
            </a:pPr>
            <a:r>
              <a:rPr lang="ar-SA" sz="3600" b="1" dirty="0">
                <a:solidFill>
                  <a:schemeClr val="bg1"/>
                </a:solidFill>
                <a:latin typeface="Sakkal Majalla" pitchFamily="2" charset="-78"/>
                <a:cs typeface="Sakkal Majalla" pitchFamily="2" charset="-78"/>
              </a:rPr>
              <a:t>مكانة العمل التطوعي في الاسلام.</a:t>
            </a:r>
          </a:p>
        </p:txBody>
      </p:sp>
    </p:spTree>
    <p:extLst>
      <p:ext uri="{BB962C8B-B14F-4D97-AF65-F5344CB8AC3E}">
        <p14:creationId xmlns:p14="http://schemas.microsoft.com/office/powerpoint/2010/main" val="589367414"/>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2">
                                            <p:txEl>
                                              <p:pRg st="0" end="0"/>
                                            </p:txEl>
                                          </p:spTgt>
                                        </p:tgtEl>
                                        <p:attrNameLst>
                                          <p:attrName>style.visibility</p:attrName>
                                        </p:attrNameLst>
                                      </p:cBhvr>
                                      <p:to>
                                        <p:strVal val="visible"/>
                                      </p:to>
                                    </p:set>
                                    <p:anim calcmode="lin" valueType="num">
                                      <p:cBhvr>
                                        <p:cTn id="50"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
                                            <p:txEl>
                                              <p:pRg st="1" end="1"/>
                                            </p:txEl>
                                          </p:spTgt>
                                        </p:tgtEl>
                                        <p:attrNameLst>
                                          <p:attrName>style.visibility</p:attrName>
                                        </p:attrNameLst>
                                      </p:cBhvr>
                                      <p:to>
                                        <p:strVal val="visible"/>
                                      </p:to>
                                    </p:set>
                                    <p:anim calcmode="lin" valueType="num">
                                      <p:cBhvr>
                                        <p:cTn id="5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59" dur="500"/>
                                        <p:tgtEl>
                                          <p:spTgt spid="2">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 calcmode="lin" valueType="num">
                                      <p:cBhvr>
                                        <p:cTn id="6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66" dur="500"/>
                                        <p:tgtEl>
                                          <p:spTgt spid="2">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2">
                                            <p:txEl>
                                              <p:pRg st="3" end="3"/>
                                            </p:txEl>
                                          </p:spTgt>
                                        </p:tgtEl>
                                        <p:attrNameLst>
                                          <p:attrName>style.visibility</p:attrName>
                                        </p:attrNameLst>
                                      </p:cBhvr>
                                      <p:to>
                                        <p:strVal val="visible"/>
                                      </p:to>
                                    </p:set>
                                    <p:anim calcmode="lin" valueType="num">
                                      <p:cBhvr>
                                        <p:cTn id="7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73" dur="500"/>
                                        <p:tgtEl>
                                          <p:spTgt spid="2">
                                            <p:txEl>
                                              <p:pRg st="3" end="3"/>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2">
                                            <p:txEl>
                                              <p:pRg st="4" end="4"/>
                                            </p:txEl>
                                          </p:spTgt>
                                        </p:tgtEl>
                                        <p:attrNameLst>
                                          <p:attrName>style.visibility</p:attrName>
                                        </p:attrNameLst>
                                      </p:cBhvr>
                                      <p:to>
                                        <p:strVal val="visible"/>
                                      </p:to>
                                    </p:set>
                                    <p:anim calcmode="lin" valueType="num">
                                      <p:cBhvr>
                                        <p:cTn id="7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7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8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251520" y="-90264"/>
            <a:ext cx="8892480" cy="926976"/>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أولويات العمل التطوعي</a:t>
            </a:r>
            <a:endParaRPr lang="ar-SA" dirty="0">
              <a:solidFill>
                <a:schemeClr val="bg1"/>
              </a:solidFill>
            </a:endParaRPr>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902211590"/>
              </p:ext>
            </p:extLst>
          </p:nvPr>
        </p:nvGraphicFramePr>
        <p:xfrm>
          <a:off x="171450" y="908050"/>
          <a:ext cx="8964613" cy="568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58105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kern="1200" dirty="0" smtClean="0">
                <a:solidFill>
                  <a:schemeClr val="bg1"/>
                </a:solidFill>
                <a:latin typeface="Sakkal Majalla" pitchFamily="2" charset="-78"/>
                <a:cs typeface="Sakkal Majalla" pitchFamily="2" charset="-78"/>
              </a:rPr>
              <a:t/>
            </a:r>
            <a:br>
              <a:rPr lang="ar-SA" b="1" kern="1200" dirty="0" smtClean="0">
                <a:solidFill>
                  <a:schemeClr val="bg1"/>
                </a:solidFill>
                <a:latin typeface="Sakkal Majalla" pitchFamily="2" charset="-78"/>
                <a:cs typeface="Sakkal Majalla" pitchFamily="2" charset="-78"/>
              </a:rPr>
            </a:br>
            <a:r>
              <a:rPr lang="ar-SA" b="1" kern="1200" dirty="0" smtClean="0">
                <a:solidFill>
                  <a:schemeClr val="bg1"/>
                </a:solidFill>
                <a:latin typeface="Sakkal Majalla" pitchFamily="2" charset="-78"/>
                <a:cs typeface="Sakkal Majalla" pitchFamily="2" charset="-78"/>
              </a:rPr>
              <a:t/>
            </a:r>
            <a:br>
              <a:rPr lang="ar-SA" b="1" kern="1200" dirty="0" smtClean="0">
                <a:solidFill>
                  <a:schemeClr val="bg1"/>
                </a:solidFill>
                <a:latin typeface="Sakkal Majalla" pitchFamily="2" charset="-78"/>
                <a:cs typeface="Sakkal Majalla" pitchFamily="2" charset="-78"/>
              </a:rPr>
            </a:br>
            <a:r>
              <a:rPr lang="ar-SA" b="1" kern="1200" dirty="0" smtClean="0">
                <a:solidFill>
                  <a:schemeClr val="bg1"/>
                </a:solidFill>
                <a:latin typeface="Sakkal Majalla" pitchFamily="2" charset="-78"/>
                <a:cs typeface="Sakkal Majalla" pitchFamily="2" charset="-78"/>
              </a:rPr>
              <a:t>أولويات العمل التطوعي:</a:t>
            </a:r>
            <a:br>
              <a:rPr lang="ar-SA" b="1" kern="1200" dirty="0" smtClean="0">
                <a:solidFill>
                  <a:schemeClr val="bg1"/>
                </a:solidFill>
                <a:latin typeface="Sakkal Majalla" pitchFamily="2" charset="-78"/>
                <a:cs typeface="Sakkal Majalla" pitchFamily="2" charset="-78"/>
              </a:rPr>
            </a:br>
            <a:r>
              <a:rPr lang="ar-SA" b="1" u="sng" dirty="0">
                <a:solidFill>
                  <a:schemeClr val="bg1"/>
                </a:solidFill>
              </a:rPr>
              <a:t/>
            </a:r>
            <a:br>
              <a:rPr lang="ar-SA" b="1" u="sng" dirty="0">
                <a:solidFill>
                  <a:schemeClr val="bg1"/>
                </a:solidFill>
              </a:rPr>
            </a:br>
            <a:endParaRPr lang="ar-SA"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lgn="just">
              <a:buNone/>
            </a:pPr>
            <a:r>
              <a:rPr lang="ar-SA" dirty="0" smtClean="0">
                <a:solidFill>
                  <a:srgbClr val="FFFF00"/>
                </a:solidFill>
              </a:rPr>
              <a:t> </a:t>
            </a:r>
            <a:r>
              <a:rPr lang="ar-SA" b="1" kern="1200" dirty="0">
                <a:solidFill>
                  <a:srgbClr val="FFFF00"/>
                </a:solidFill>
                <a:latin typeface="Sakkal Majalla" pitchFamily="2" charset="-78"/>
                <a:cs typeface="Sakkal Majalla" pitchFamily="2" charset="-78"/>
              </a:rPr>
              <a:t>1- </a:t>
            </a:r>
            <a:r>
              <a:rPr lang="ar-SA" b="1" dirty="0">
                <a:solidFill>
                  <a:srgbClr val="FFFF00"/>
                </a:solidFill>
              </a:rPr>
              <a:t>تحديد اولويات التنمية</a:t>
            </a:r>
            <a:r>
              <a:rPr lang="ar-SA" dirty="0" smtClean="0">
                <a:solidFill>
                  <a:srgbClr val="FFFF00"/>
                </a:solidFill>
              </a:rPr>
              <a:t> </a:t>
            </a:r>
          </a:p>
          <a:p>
            <a:pPr marL="0" indent="0" algn="just">
              <a:buNone/>
            </a:pPr>
            <a:r>
              <a:rPr lang="ar-SA" dirty="0" smtClean="0">
                <a:solidFill>
                  <a:schemeClr val="bg1"/>
                </a:solidFill>
              </a:rPr>
              <a:t>تعمل </a:t>
            </a:r>
            <a:r>
              <a:rPr lang="ar-SA" dirty="0">
                <a:solidFill>
                  <a:schemeClr val="bg1"/>
                </a:solidFill>
              </a:rPr>
              <a:t>الجمعيات الاهلية التي يتطوع بها الافراد على مساعده الهيئات الحكومية  في تحديد اولويات المشاريع التنموية نظرا لان تلك الجمعيات </a:t>
            </a:r>
            <a:r>
              <a:rPr lang="ar-SA" dirty="0" smtClean="0">
                <a:solidFill>
                  <a:schemeClr val="bg1"/>
                </a:solidFill>
              </a:rPr>
              <a:t>هي </a:t>
            </a:r>
            <a:r>
              <a:rPr lang="ar-SA" dirty="0">
                <a:solidFill>
                  <a:schemeClr val="bg1"/>
                </a:solidFill>
              </a:rPr>
              <a:t>اكثر قربا واتصالا بالفئات المستهدفة مما يجعلها اكثر قدرة على تحديد احتياجاتهم </a:t>
            </a:r>
            <a:r>
              <a:rPr lang="ar-SA" dirty="0" smtClean="0">
                <a:solidFill>
                  <a:schemeClr val="bg1"/>
                </a:solidFill>
              </a:rPr>
              <a:t>ومشكلاتهم وبالتالي يمكن </a:t>
            </a:r>
            <a:r>
              <a:rPr lang="ar-SA" dirty="0">
                <a:solidFill>
                  <a:schemeClr val="bg1"/>
                </a:solidFill>
              </a:rPr>
              <a:t>نقل  الصورة إلى الجهات المعنية بصنع القرار لاتخاذ اللازم </a:t>
            </a:r>
            <a:endParaRPr lang="ar-SA" dirty="0" smtClean="0">
              <a:solidFill>
                <a:schemeClr val="bg1"/>
              </a:solidFill>
            </a:endParaRPr>
          </a:p>
          <a:p>
            <a:pPr marL="0" indent="0" algn="just">
              <a:buNone/>
            </a:pPr>
            <a:r>
              <a:rPr lang="ar-SA" b="1" kern="1200" dirty="0">
                <a:solidFill>
                  <a:srgbClr val="FFFF00"/>
                </a:solidFill>
                <a:latin typeface="Sakkal Majalla" pitchFamily="2" charset="-78"/>
                <a:cs typeface="Sakkal Majalla" pitchFamily="2" charset="-78"/>
              </a:rPr>
              <a:t>2- </a:t>
            </a:r>
            <a:r>
              <a:rPr lang="ar-SA" b="1" dirty="0">
                <a:solidFill>
                  <a:srgbClr val="FFFF00"/>
                </a:solidFill>
              </a:rPr>
              <a:t>تخفيض تكلفة </a:t>
            </a:r>
            <a:r>
              <a:rPr lang="ar-SA" b="1" dirty="0" smtClean="0">
                <a:solidFill>
                  <a:srgbClr val="FFFF00"/>
                </a:solidFill>
              </a:rPr>
              <a:t>الانتاج</a:t>
            </a:r>
          </a:p>
          <a:p>
            <a:pPr marL="0" indent="0" algn="just">
              <a:buNone/>
            </a:pPr>
            <a:r>
              <a:rPr lang="ar-SA" dirty="0">
                <a:solidFill>
                  <a:schemeClr val="bg1"/>
                </a:solidFill>
              </a:rPr>
              <a:t>تعمل المؤسسات الاهلية من خلال برامجها وانشطتها في خدمة المجتمع على المساهمة في تخفيض تكاليف انتاج السلع والخدمات وبالتالي مساعده الحكومة في خفض التكاليف في تنفيذ البرامج الخدمية </a:t>
            </a:r>
          </a:p>
          <a:p>
            <a:pPr marL="0" indent="0" algn="just">
              <a:buNone/>
            </a:pPr>
            <a:endParaRPr lang="ar-SA" b="1" dirty="0" smtClean="0">
              <a:solidFill>
                <a:schemeClr val="bg1"/>
              </a:solidFill>
            </a:endParaRPr>
          </a:p>
          <a:p>
            <a:pPr marL="0" indent="0" algn="just">
              <a:buNone/>
            </a:pPr>
            <a:endParaRPr lang="ar-SA" dirty="0" smtClean="0">
              <a:solidFill>
                <a:schemeClr val="bg1"/>
              </a:solidFill>
            </a:endParaRPr>
          </a:p>
          <a:p>
            <a:pPr marL="0" indent="0" algn="just">
              <a:buNone/>
            </a:pPr>
            <a:endParaRPr lang="ar-SA" dirty="0">
              <a:solidFill>
                <a:schemeClr val="bg1"/>
              </a:solidFill>
            </a:endParaRPr>
          </a:p>
          <a:p>
            <a:pPr algn="just"/>
            <a:endParaRPr lang="ar-SA" dirty="0">
              <a:solidFill>
                <a:schemeClr val="bg1"/>
              </a:solidFill>
            </a:endParaRPr>
          </a:p>
        </p:txBody>
      </p:sp>
    </p:spTree>
    <p:extLst>
      <p:ext uri="{BB962C8B-B14F-4D97-AF65-F5344CB8AC3E}">
        <p14:creationId xmlns:p14="http://schemas.microsoft.com/office/powerpoint/2010/main" val="394732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sz="3600" b="1" kern="1200" dirty="0" smtClean="0">
                <a:solidFill>
                  <a:schemeClr val="bg1"/>
                </a:solidFill>
                <a:latin typeface="Sakkal Majalla" pitchFamily="2" charset="-78"/>
                <a:cs typeface="Sakkal Majalla" pitchFamily="2" charset="-78"/>
              </a:rPr>
              <a:t/>
            </a:r>
            <a:br>
              <a:rPr lang="ar-SA" sz="3600" b="1" kern="1200" dirty="0" smtClean="0">
                <a:solidFill>
                  <a:schemeClr val="bg1"/>
                </a:solidFill>
                <a:latin typeface="Sakkal Majalla" pitchFamily="2" charset="-78"/>
                <a:cs typeface="Sakkal Majalla" pitchFamily="2" charset="-78"/>
              </a:rPr>
            </a:br>
            <a:r>
              <a:rPr lang="ar-SA" b="1" kern="1200" dirty="0">
                <a:solidFill>
                  <a:schemeClr val="bg1"/>
                </a:solidFill>
                <a:latin typeface="Sakkal Majalla" pitchFamily="2" charset="-78"/>
                <a:cs typeface="Sakkal Majalla" pitchFamily="2" charset="-78"/>
              </a:rPr>
              <a:t>تابع</a:t>
            </a:r>
            <a:r>
              <a:rPr lang="ar-SA" sz="3600" b="1" kern="1200" dirty="0" smtClean="0">
                <a:solidFill>
                  <a:schemeClr val="bg1"/>
                </a:solidFill>
                <a:latin typeface="Sakkal Majalla" pitchFamily="2" charset="-78"/>
                <a:cs typeface="Sakkal Majalla" pitchFamily="2" charset="-78"/>
              </a:rPr>
              <a:t> </a:t>
            </a:r>
            <a:r>
              <a:rPr lang="ar-SA" b="1" kern="1200" dirty="0" smtClean="0">
                <a:solidFill>
                  <a:schemeClr val="bg1"/>
                </a:solidFill>
                <a:latin typeface="Sakkal Majalla" pitchFamily="2" charset="-78"/>
                <a:cs typeface="Sakkal Majalla" pitchFamily="2" charset="-78"/>
              </a:rPr>
              <a:t>أولويات </a:t>
            </a:r>
            <a:r>
              <a:rPr lang="ar-SA" b="1" kern="1200" dirty="0">
                <a:solidFill>
                  <a:schemeClr val="bg1"/>
                </a:solidFill>
                <a:latin typeface="Sakkal Majalla" pitchFamily="2" charset="-78"/>
                <a:cs typeface="Sakkal Majalla" pitchFamily="2" charset="-78"/>
              </a:rPr>
              <a:t>العمل التطوعي:</a:t>
            </a:r>
            <a:r>
              <a:rPr lang="ar-SA" sz="3600" b="1" kern="1200" dirty="0">
                <a:solidFill>
                  <a:schemeClr val="bg1"/>
                </a:solidFill>
                <a:latin typeface="Sakkal Majalla" pitchFamily="2" charset="-78"/>
                <a:cs typeface="Sakkal Majalla" pitchFamily="2" charset="-78"/>
              </a:rPr>
              <a:t/>
            </a:r>
            <a:br>
              <a:rPr lang="ar-SA" sz="3600" b="1" kern="1200" dirty="0">
                <a:solidFill>
                  <a:schemeClr val="bg1"/>
                </a:solidFill>
                <a:latin typeface="Sakkal Majalla" pitchFamily="2" charset="-78"/>
                <a:cs typeface="Sakkal Majalla" pitchFamily="2" charset="-78"/>
              </a:rPr>
            </a:br>
            <a:endParaRPr lang="ar-SA" sz="3600"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buNone/>
            </a:pPr>
            <a:r>
              <a:rPr lang="ar-SA" b="1" kern="1200" dirty="0">
                <a:solidFill>
                  <a:srgbClr val="FFFF00"/>
                </a:solidFill>
                <a:latin typeface="Sakkal Majalla" pitchFamily="2" charset="-78"/>
                <a:cs typeface="Sakkal Majalla" pitchFamily="2" charset="-78"/>
              </a:rPr>
              <a:t>3- </a:t>
            </a:r>
            <a:r>
              <a:rPr lang="ar-SA" b="1" dirty="0">
                <a:solidFill>
                  <a:srgbClr val="FFFF00"/>
                </a:solidFill>
              </a:rPr>
              <a:t>تحقيق الفوائد لأفراد المجتمع</a:t>
            </a:r>
            <a:endParaRPr lang="ar-SA" dirty="0" smtClean="0">
              <a:solidFill>
                <a:schemeClr val="bg1"/>
              </a:solidFill>
            </a:endParaRPr>
          </a:p>
          <a:p>
            <a:pPr marL="514350" indent="-514350">
              <a:buFont typeface="+mj-lt"/>
              <a:buAutoNum type="arabicPeriod"/>
            </a:pPr>
            <a:r>
              <a:rPr lang="ar-SA" dirty="0" smtClean="0">
                <a:solidFill>
                  <a:schemeClr val="bg1"/>
                </a:solidFill>
              </a:rPr>
              <a:t>من </a:t>
            </a:r>
            <a:r>
              <a:rPr lang="ar-SA" dirty="0">
                <a:solidFill>
                  <a:schemeClr val="bg1"/>
                </a:solidFill>
              </a:rPr>
              <a:t>خلال تحقيق انخفاض الاسعار ومساعدة الحكومة على توسيع خدماتها للأفراد </a:t>
            </a:r>
          </a:p>
          <a:p>
            <a:pPr marL="514350" indent="-514350">
              <a:buFont typeface="+mj-lt"/>
              <a:buAutoNum type="arabicPeriod"/>
            </a:pPr>
            <a:r>
              <a:rPr lang="ar-SA" dirty="0">
                <a:solidFill>
                  <a:schemeClr val="bg1"/>
                </a:solidFill>
              </a:rPr>
              <a:t>المساهمة في زيادة الناتج القومي في تأهيل الافراد وجعلهم منتجين وتنشيط الاقتصاد الوطني </a:t>
            </a:r>
          </a:p>
          <a:p>
            <a:pPr marL="514350" indent="-514350">
              <a:buFont typeface="+mj-lt"/>
              <a:buAutoNum type="arabicPeriod"/>
            </a:pPr>
            <a:r>
              <a:rPr lang="ar-SA" dirty="0">
                <a:solidFill>
                  <a:schemeClr val="bg1"/>
                </a:solidFill>
              </a:rPr>
              <a:t>مساعده رجال الاعمال في صرف اموال الزكاة لضمان وصولها للمستحقين</a:t>
            </a:r>
          </a:p>
          <a:p>
            <a:pPr marL="514350" indent="-514350">
              <a:buFont typeface="+mj-lt"/>
              <a:buAutoNum type="arabicPeriod"/>
            </a:pPr>
            <a:r>
              <a:rPr lang="ar-SA" dirty="0">
                <a:solidFill>
                  <a:schemeClr val="bg1"/>
                </a:solidFill>
              </a:rPr>
              <a:t>يسهم في تنمية الاحساس لدى المتطوع بالانتماء والترابط</a:t>
            </a:r>
          </a:p>
          <a:p>
            <a:pPr marL="514350" indent="-514350">
              <a:buFont typeface="+mj-lt"/>
              <a:buAutoNum type="arabicPeriod"/>
            </a:pPr>
            <a:endParaRPr lang="ar-SA" dirty="0">
              <a:solidFill>
                <a:schemeClr val="bg1"/>
              </a:solidFill>
            </a:endParaRPr>
          </a:p>
          <a:p>
            <a:pPr marL="514350" indent="-514350" algn="just">
              <a:buFont typeface="+mj-lt"/>
              <a:buAutoNum type="arabicPeriod"/>
            </a:pPr>
            <a:endParaRPr lang="ar-SA" dirty="0">
              <a:solidFill>
                <a:schemeClr val="bg1"/>
              </a:solidFill>
            </a:endParaRPr>
          </a:p>
          <a:p>
            <a:pPr marL="514350" indent="-514350" algn="just">
              <a:buFont typeface="+mj-lt"/>
              <a:buAutoNum type="arabicPeriod"/>
            </a:pPr>
            <a:endParaRPr lang="ar-SA" dirty="0">
              <a:solidFill>
                <a:schemeClr val="bg1"/>
              </a:solidFill>
            </a:endParaRPr>
          </a:p>
        </p:txBody>
      </p:sp>
    </p:spTree>
    <p:extLst>
      <p:ext uri="{BB962C8B-B14F-4D97-AF65-F5344CB8AC3E}">
        <p14:creationId xmlns:p14="http://schemas.microsoft.com/office/powerpoint/2010/main" val="101104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sz="3600" b="1" kern="1200" dirty="0" smtClean="0">
                <a:solidFill>
                  <a:schemeClr val="bg1"/>
                </a:solidFill>
                <a:latin typeface="Sakkal Majalla" pitchFamily="2" charset="-78"/>
                <a:cs typeface="Sakkal Majalla" pitchFamily="2" charset="-78"/>
              </a:rPr>
              <a:t/>
            </a:r>
            <a:br>
              <a:rPr lang="ar-SA" sz="3600" b="1" kern="1200" dirty="0" smtClean="0">
                <a:solidFill>
                  <a:schemeClr val="bg1"/>
                </a:solidFill>
                <a:latin typeface="Sakkal Majalla" pitchFamily="2" charset="-78"/>
                <a:cs typeface="Sakkal Majalla" pitchFamily="2" charset="-78"/>
              </a:rPr>
            </a:br>
            <a:r>
              <a:rPr lang="ar-SA" b="1" kern="1200" dirty="0">
                <a:solidFill>
                  <a:schemeClr val="bg1"/>
                </a:solidFill>
                <a:latin typeface="Sakkal Majalla" pitchFamily="2" charset="-78"/>
                <a:cs typeface="Sakkal Majalla" pitchFamily="2" charset="-78"/>
              </a:rPr>
              <a:t>تابع</a:t>
            </a:r>
            <a:r>
              <a:rPr lang="ar-SA" sz="3600" b="1" kern="1200" dirty="0" smtClean="0">
                <a:solidFill>
                  <a:schemeClr val="bg1"/>
                </a:solidFill>
                <a:latin typeface="Sakkal Majalla" pitchFamily="2" charset="-78"/>
                <a:cs typeface="Sakkal Majalla" pitchFamily="2" charset="-78"/>
              </a:rPr>
              <a:t> </a:t>
            </a:r>
            <a:r>
              <a:rPr lang="ar-SA" b="1" kern="1200" dirty="0" smtClean="0">
                <a:solidFill>
                  <a:schemeClr val="bg1"/>
                </a:solidFill>
                <a:latin typeface="Sakkal Majalla" pitchFamily="2" charset="-78"/>
                <a:cs typeface="Sakkal Majalla" pitchFamily="2" charset="-78"/>
              </a:rPr>
              <a:t>أولويات </a:t>
            </a:r>
            <a:r>
              <a:rPr lang="ar-SA" b="1" kern="1200" dirty="0">
                <a:solidFill>
                  <a:schemeClr val="bg1"/>
                </a:solidFill>
                <a:latin typeface="Sakkal Majalla" pitchFamily="2" charset="-78"/>
                <a:cs typeface="Sakkal Majalla" pitchFamily="2" charset="-78"/>
              </a:rPr>
              <a:t>العمل التطوعي:</a:t>
            </a:r>
            <a:r>
              <a:rPr lang="ar-SA" sz="3600" b="1" kern="1200" dirty="0">
                <a:solidFill>
                  <a:schemeClr val="bg1"/>
                </a:solidFill>
                <a:latin typeface="Sakkal Majalla" pitchFamily="2" charset="-78"/>
                <a:cs typeface="Sakkal Majalla" pitchFamily="2" charset="-78"/>
              </a:rPr>
              <a:t/>
            </a:r>
            <a:br>
              <a:rPr lang="ar-SA" sz="3600" b="1" kern="1200" dirty="0">
                <a:solidFill>
                  <a:schemeClr val="bg1"/>
                </a:solidFill>
                <a:latin typeface="Sakkal Majalla" pitchFamily="2" charset="-78"/>
                <a:cs typeface="Sakkal Majalla" pitchFamily="2" charset="-78"/>
              </a:rPr>
            </a:br>
            <a:endParaRPr lang="ar-SA" sz="3600"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buNone/>
            </a:pPr>
            <a:r>
              <a:rPr lang="ar-SA" dirty="0">
                <a:solidFill>
                  <a:srgbClr val="FFFF00"/>
                </a:solidFill>
              </a:rPr>
              <a:t>4- </a:t>
            </a:r>
            <a:r>
              <a:rPr lang="ar-SA" b="1" dirty="0">
                <a:solidFill>
                  <a:srgbClr val="FFFF00"/>
                </a:solidFill>
              </a:rPr>
              <a:t>تنمية القدرات </a:t>
            </a:r>
            <a:endParaRPr lang="ar-SA" b="1" dirty="0" smtClean="0">
              <a:solidFill>
                <a:srgbClr val="FFFF00"/>
              </a:solidFill>
            </a:endParaRPr>
          </a:p>
          <a:p>
            <a:pPr algn="just"/>
            <a:r>
              <a:rPr lang="ar-SA" dirty="0">
                <a:solidFill>
                  <a:schemeClr val="bg1"/>
                </a:solidFill>
              </a:rPr>
              <a:t>يساعد العمل التطوعي في تنمية القدرات والمهارات الشخصية والعملية ويتيح الفرصة للمشاركة في تحديد اولويات المجتمع وفى اتخاذ القرار </a:t>
            </a:r>
          </a:p>
          <a:p>
            <a:pPr algn="just"/>
            <a:r>
              <a:rPr lang="ar-SA" dirty="0">
                <a:solidFill>
                  <a:schemeClr val="bg1"/>
                </a:solidFill>
              </a:rPr>
              <a:t>ويساعد على الثقة بالنفس والاستفادة من تجارب الاخرين سواء افراد أو منظمات </a:t>
            </a:r>
          </a:p>
          <a:p>
            <a:pPr marL="514350" indent="-514350" algn="just">
              <a:buFont typeface="+mj-lt"/>
              <a:buAutoNum type="arabicPeriod"/>
            </a:pPr>
            <a:endParaRPr lang="ar-SA" dirty="0">
              <a:solidFill>
                <a:schemeClr val="bg1"/>
              </a:solidFill>
            </a:endParaRPr>
          </a:p>
        </p:txBody>
      </p:sp>
    </p:spTree>
    <p:extLst>
      <p:ext uri="{BB962C8B-B14F-4D97-AF65-F5344CB8AC3E}">
        <p14:creationId xmlns:p14="http://schemas.microsoft.com/office/powerpoint/2010/main" val="214993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 أهمية </a:t>
            </a:r>
            <a:r>
              <a:rPr lang="ar-SA" b="1" dirty="0">
                <a:solidFill>
                  <a:schemeClr val="bg1"/>
                </a:solidFill>
              </a:rPr>
              <a:t>العمل التطوعي بالنسبة إلى المجتمع </a:t>
            </a:r>
            <a:endParaRPr lang="ar-SA" sz="3600"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buNone/>
            </a:pPr>
            <a:r>
              <a:rPr lang="ar-SA" b="1" dirty="0" smtClean="0">
                <a:solidFill>
                  <a:schemeClr val="bg1"/>
                </a:solidFill>
              </a:rPr>
              <a:t>       </a:t>
            </a:r>
            <a:r>
              <a:rPr lang="ar-SA" b="1" dirty="0">
                <a:solidFill>
                  <a:schemeClr val="bg1"/>
                </a:solidFill>
              </a:rPr>
              <a:t>يشكل التطوع اهمية اقتصادية واجتماعية وثقافية وسياسية تتمثل في الاتي :</a:t>
            </a:r>
          </a:p>
          <a:p>
            <a:pPr marL="0" indent="0">
              <a:buNone/>
            </a:pPr>
            <a:r>
              <a:rPr lang="ar-SA" b="1" dirty="0">
                <a:solidFill>
                  <a:schemeClr val="bg1"/>
                </a:solidFill>
              </a:rPr>
              <a:t>1-ينمى الجانب الإنساني لا فراد المجتمع ويتيح التفاعل والتواصل بينهم </a:t>
            </a:r>
          </a:p>
          <a:p>
            <a:pPr marL="0" indent="0">
              <a:buNone/>
            </a:pPr>
            <a:r>
              <a:rPr lang="ar-SA" b="1" dirty="0">
                <a:solidFill>
                  <a:schemeClr val="bg1"/>
                </a:solidFill>
              </a:rPr>
              <a:t>2-يمنح الثقة بالنفس للمتطوع واحترام الذات واستثمار الوقت </a:t>
            </a:r>
          </a:p>
          <a:p>
            <a:pPr marL="0" indent="0">
              <a:buNone/>
            </a:pPr>
            <a:r>
              <a:rPr lang="ar-SA" b="1" dirty="0">
                <a:solidFill>
                  <a:schemeClr val="bg1"/>
                </a:solidFill>
              </a:rPr>
              <a:t>3-يتيح الفرصة لمعرفة احتياجات المجتمع ومشاركة الافراد في اتخاذ القرار</a:t>
            </a:r>
          </a:p>
          <a:p>
            <a:pPr marL="0" indent="0">
              <a:buNone/>
            </a:pPr>
            <a:r>
              <a:rPr lang="ar-SA" b="1" dirty="0">
                <a:solidFill>
                  <a:schemeClr val="bg1"/>
                </a:solidFill>
              </a:rPr>
              <a:t>4-توفير فرص عمل وتكامل الجهود الاهلية والحكومية </a:t>
            </a:r>
            <a:endParaRPr lang="ar-SA" dirty="0">
              <a:solidFill>
                <a:schemeClr val="bg1"/>
              </a:solidFill>
            </a:endParaRPr>
          </a:p>
        </p:txBody>
      </p:sp>
    </p:spTree>
    <p:extLst>
      <p:ext uri="{BB962C8B-B14F-4D97-AF65-F5344CB8AC3E}">
        <p14:creationId xmlns:p14="http://schemas.microsoft.com/office/powerpoint/2010/main" val="400122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pPr marL="0" indent="0"/>
            <a:r>
              <a:rPr lang="ar-SA" b="1" dirty="0">
                <a:solidFill>
                  <a:schemeClr val="bg1"/>
                </a:solidFill>
                <a:latin typeface="Arial Black" pitchFamily="34" charset="0"/>
              </a:rPr>
              <a:t> </a:t>
            </a:r>
            <a:r>
              <a:rPr lang="ar-SA" b="1" dirty="0" smtClean="0">
                <a:solidFill>
                  <a:schemeClr val="bg1"/>
                </a:solidFill>
                <a:latin typeface="Arial Black" pitchFamily="34" charset="0"/>
              </a:rPr>
              <a:t>أهمية </a:t>
            </a:r>
            <a:r>
              <a:rPr lang="ar-SA" b="1" dirty="0">
                <a:solidFill>
                  <a:schemeClr val="bg1"/>
                </a:solidFill>
                <a:latin typeface="Arial Black" pitchFamily="34" charset="0"/>
              </a:rPr>
              <a:t>التطوع بالنسبة للمنظمات الاهلية</a:t>
            </a: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lgn="just">
              <a:buNone/>
            </a:pPr>
            <a:r>
              <a:rPr lang="ar-SA" sz="2800" dirty="0" smtClean="0">
                <a:solidFill>
                  <a:schemeClr val="bg1"/>
                </a:solidFill>
                <a:latin typeface="Arial Black" pitchFamily="34" charset="0"/>
              </a:rPr>
              <a:t>يعتبر </a:t>
            </a:r>
            <a:r>
              <a:rPr lang="ar-SA" sz="2800" dirty="0">
                <a:solidFill>
                  <a:schemeClr val="bg1"/>
                </a:solidFill>
                <a:latin typeface="Arial Black" pitchFamily="34" charset="0"/>
              </a:rPr>
              <a:t>المتطوع مصدر هام لعمليات التخطيط والتقييم لا نشطة المنظمة لانهم قادرون على :</a:t>
            </a:r>
          </a:p>
          <a:p>
            <a:pPr marL="0" indent="0" algn="just">
              <a:buNone/>
            </a:pPr>
            <a:r>
              <a:rPr lang="ar-SA" sz="2800" dirty="0">
                <a:solidFill>
                  <a:schemeClr val="bg1"/>
                </a:solidFill>
                <a:latin typeface="Arial Black" pitchFamily="34" charset="0"/>
              </a:rPr>
              <a:t>1-التعرف على اراء المستفيدين من انشطة المنظمة  </a:t>
            </a:r>
          </a:p>
          <a:p>
            <a:pPr marL="0" indent="0" algn="just">
              <a:buNone/>
            </a:pPr>
            <a:r>
              <a:rPr lang="ar-SA" sz="2800" dirty="0">
                <a:solidFill>
                  <a:schemeClr val="bg1"/>
                </a:solidFill>
                <a:latin typeface="Arial Black" pitchFamily="34" charset="0"/>
              </a:rPr>
              <a:t>2-التعبير بحرية دون قيود مثل الموظفين</a:t>
            </a:r>
          </a:p>
          <a:p>
            <a:pPr marL="0" indent="0" algn="just">
              <a:buNone/>
            </a:pPr>
            <a:r>
              <a:rPr lang="ar-SA" sz="2800" dirty="0">
                <a:solidFill>
                  <a:schemeClr val="bg1"/>
                </a:solidFill>
                <a:latin typeface="Arial Black" pitchFamily="34" charset="0"/>
              </a:rPr>
              <a:t>3-تنمية الموارد البشرية للمنظمة ومواجهه عجز التمويل</a:t>
            </a:r>
          </a:p>
          <a:p>
            <a:pPr marL="0" indent="0" algn="just">
              <a:buNone/>
            </a:pPr>
            <a:r>
              <a:rPr lang="ar-SA" sz="2800" dirty="0">
                <a:solidFill>
                  <a:schemeClr val="bg1"/>
                </a:solidFill>
                <a:latin typeface="Arial Black" pitchFamily="34" charset="0"/>
              </a:rPr>
              <a:t>4-المتطوعون  هم احد عناصر قوة المنظمة بدون اجر </a:t>
            </a:r>
          </a:p>
          <a:p>
            <a:pPr marL="0" indent="0" algn="just">
              <a:buNone/>
            </a:pPr>
            <a:r>
              <a:rPr lang="ar-SA" sz="2800" dirty="0">
                <a:solidFill>
                  <a:schemeClr val="bg1"/>
                </a:solidFill>
                <a:latin typeface="Arial Black" pitchFamily="34" charset="0"/>
              </a:rPr>
              <a:t>5-وقوه داعمة لا نشطتها في (جمع المال-</a:t>
            </a:r>
            <a:r>
              <a:rPr lang="ar-SA" sz="2800" dirty="0" err="1">
                <a:solidFill>
                  <a:schemeClr val="bg1"/>
                </a:solidFill>
                <a:latin typeface="Arial Black" pitchFamily="34" charset="0"/>
              </a:rPr>
              <a:t>تاييد</a:t>
            </a:r>
            <a:r>
              <a:rPr lang="ar-SA" sz="2800" dirty="0">
                <a:solidFill>
                  <a:schemeClr val="bg1"/>
                </a:solidFill>
                <a:latin typeface="Arial Black" pitchFamily="34" charset="0"/>
              </a:rPr>
              <a:t> القوانين)بسبب ثقة الجمهور بهم </a:t>
            </a:r>
          </a:p>
          <a:p>
            <a:pPr marL="0" indent="0" algn="just">
              <a:buNone/>
            </a:pPr>
            <a:r>
              <a:rPr lang="ar-SA" sz="2800" dirty="0">
                <a:solidFill>
                  <a:schemeClr val="bg1"/>
                </a:solidFill>
                <a:latin typeface="Arial Black" pitchFamily="34" charset="0"/>
              </a:rPr>
              <a:t>6-كلما نجحت المنظمة في كسب متطوعين بها كلما دل على نجاحها في تحقيق اهدافها كمنظمة تطوعية</a:t>
            </a:r>
          </a:p>
        </p:txBody>
      </p:sp>
    </p:spTree>
    <p:extLst>
      <p:ext uri="{BB962C8B-B14F-4D97-AF65-F5344CB8AC3E}">
        <p14:creationId xmlns:p14="http://schemas.microsoft.com/office/powerpoint/2010/main" val="15323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pPr marL="0" indent="0"/>
            <a:r>
              <a:rPr lang="ar-SA" b="1" dirty="0">
                <a:solidFill>
                  <a:schemeClr val="bg1"/>
                </a:solidFill>
                <a:latin typeface="Arial Black" pitchFamily="34" charset="0"/>
              </a:rPr>
              <a:t> </a:t>
            </a:r>
            <a:r>
              <a:rPr lang="ar-SA" b="1" dirty="0">
                <a:solidFill>
                  <a:schemeClr val="bg1"/>
                </a:solidFill>
              </a:rPr>
              <a:t>أهمية التطوع بالنسبة للأفراد </a:t>
            </a:r>
            <a:r>
              <a:rPr lang="ar-SA" b="1" dirty="0" smtClean="0">
                <a:solidFill>
                  <a:schemeClr val="bg1"/>
                </a:solidFill>
              </a:rPr>
              <a:t>المتطوعين</a:t>
            </a:r>
            <a:endParaRPr lang="ar-SA" b="1"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lgn="just">
              <a:buNone/>
            </a:pPr>
            <a:r>
              <a:rPr lang="ar-SA" sz="2800" dirty="0" smtClean="0">
                <a:solidFill>
                  <a:schemeClr val="bg1"/>
                </a:solidFill>
              </a:rPr>
              <a:t>1-التوجيه </a:t>
            </a:r>
            <a:r>
              <a:rPr lang="ar-SA" sz="2800" dirty="0">
                <a:solidFill>
                  <a:schemeClr val="bg1"/>
                </a:solidFill>
              </a:rPr>
              <a:t>الإيجابي لطاقات المتطوع  وإكسابه الخبرات التي تسهم في تكامل شخصيته وتنمية قدراته وثقته بنفسه </a:t>
            </a:r>
          </a:p>
          <a:p>
            <a:pPr marL="0" indent="0" algn="just">
              <a:buNone/>
            </a:pPr>
            <a:r>
              <a:rPr lang="ar-SA" sz="2800" dirty="0">
                <a:solidFill>
                  <a:schemeClr val="bg1"/>
                </a:solidFill>
              </a:rPr>
              <a:t>2-اشباع حاجاته في الانتماء لجماعة أو مؤسسة يقدرها المجتمع والاحساس بالعدالة بالمشاركة في صنع القرار</a:t>
            </a:r>
          </a:p>
          <a:p>
            <a:pPr marL="0" indent="0" algn="just">
              <a:buNone/>
            </a:pPr>
            <a:r>
              <a:rPr lang="ar-SA" sz="2800" dirty="0">
                <a:solidFill>
                  <a:schemeClr val="bg1"/>
                </a:solidFill>
              </a:rPr>
              <a:t>3تنمية الوعى بقيمة العمل الجماعي والاحساس بالآخر واحترامه </a:t>
            </a:r>
          </a:p>
          <a:p>
            <a:pPr marL="0" indent="0" algn="just">
              <a:buNone/>
            </a:pPr>
            <a:r>
              <a:rPr lang="ar-SA" sz="2800" dirty="0">
                <a:solidFill>
                  <a:schemeClr val="bg1"/>
                </a:solidFill>
              </a:rPr>
              <a:t>4-الاحساس بالمسئولية الاجتماعية وغرس قيم التعاون وروح الفريق واكتساب مهارة الحوار والتفاوض</a:t>
            </a:r>
          </a:p>
          <a:p>
            <a:pPr marL="0" indent="0" algn="just">
              <a:buNone/>
            </a:pPr>
            <a:r>
              <a:rPr lang="ar-SA" sz="2800" dirty="0">
                <a:solidFill>
                  <a:schemeClr val="bg1"/>
                </a:solidFill>
              </a:rPr>
              <a:t>5-اكتساب مهارات تزيد من فرص الحصول على العمل</a:t>
            </a:r>
          </a:p>
        </p:txBody>
      </p:sp>
    </p:spTree>
    <p:extLst>
      <p:ext uri="{BB962C8B-B14F-4D97-AF65-F5344CB8AC3E}">
        <p14:creationId xmlns:p14="http://schemas.microsoft.com/office/powerpoint/2010/main" val="18422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a:solidFill>
                  <a:schemeClr val="bg1"/>
                </a:solidFill>
                <a:latin typeface="Arial Black" pitchFamily="34" charset="0"/>
              </a:rPr>
              <a:t> </a:t>
            </a: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rPr>
              <a:t>أهداف </a:t>
            </a:r>
            <a:r>
              <a:rPr lang="ar-SA" b="1" dirty="0">
                <a:solidFill>
                  <a:schemeClr val="bg1"/>
                </a:solidFill>
              </a:rPr>
              <a:t>العمل </a:t>
            </a:r>
            <a:r>
              <a:rPr lang="ar-SA" b="1" dirty="0" smtClean="0">
                <a:solidFill>
                  <a:schemeClr val="bg1"/>
                </a:solidFill>
              </a:rPr>
              <a:t>التطوعي</a:t>
            </a:r>
            <a:r>
              <a:rPr lang="ar-SA" b="1" dirty="0">
                <a:solidFill>
                  <a:schemeClr val="bg1"/>
                </a:solidFill>
              </a:rPr>
              <a:t/>
            </a:r>
            <a:br>
              <a:rPr lang="ar-SA" b="1" dirty="0">
                <a:solidFill>
                  <a:schemeClr val="bg1"/>
                </a:solidFill>
              </a:rPr>
            </a:br>
            <a:endParaRPr lang="ar-SA" b="1"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lgn="just">
              <a:buNone/>
            </a:pPr>
            <a:r>
              <a:rPr lang="ar-SA" sz="2800" b="1" dirty="0" smtClean="0">
                <a:solidFill>
                  <a:schemeClr val="bg1"/>
                </a:solidFill>
              </a:rPr>
              <a:t>   تنطلق </a:t>
            </a:r>
            <a:r>
              <a:rPr lang="ar-SA" sz="2800" b="1" dirty="0">
                <a:solidFill>
                  <a:schemeClr val="bg1"/>
                </a:solidFill>
              </a:rPr>
              <a:t>تلك الاهداف من حاجة المجتمع اليه بمؤسساته ومساندته ومساعدته لسد احتياجات افراد المجتمع</a:t>
            </a:r>
          </a:p>
          <a:p>
            <a:pPr marL="514350" indent="-514350" algn="just">
              <a:buFont typeface="+mj-lt"/>
              <a:buAutoNum type="arabicPeriod"/>
            </a:pPr>
            <a:r>
              <a:rPr lang="ar-SA" sz="2800" dirty="0">
                <a:solidFill>
                  <a:schemeClr val="bg1"/>
                </a:solidFill>
              </a:rPr>
              <a:t>اشباع حاجة المتطوع بالإحساس بالنجاح للقيام بعمل يقدره الاخرون </a:t>
            </a:r>
          </a:p>
          <a:p>
            <a:pPr marL="514350" indent="-514350" algn="just">
              <a:buFont typeface="+mj-lt"/>
              <a:buAutoNum type="arabicPeriod"/>
            </a:pPr>
            <a:r>
              <a:rPr lang="ar-SA" sz="2800" dirty="0">
                <a:solidFill>
                  <a:schemeClr val="bg1"/>
                </a:solidFill>
              </a:rPr>
              <a:t>الحاجة للانتماء والتقرب الى المجتمع واشباع الجانب الوجداني </a:t>
            </a:r>
            <a:r>
              <a:rPr lang="ar-SA" sz="2800" dirty="0" err="1">
                <a:solidFill>
                  <a:schemeClr val="bg1"/>
                </a:solidFill>
              </a:rPr>
              <a:t>الوجداني</a:t>
            </a:r>
            <a:r>
              <a:rPr lang="ar-SA" sz="2800" dirty="0">
                <a:solidFill>
                  <a:schemeClr val="bg1"/>
                </a:solidFill>
              </a:rPr>
              <a:t> الجماعي</a:t>
            </a:r>
          </a:p>
          <a:p>
            <a:pPr marL="514350" indent="-514350" algn="just">
              <a:buFont typeface="+mj-lt"/>
              <a:buAutoNum type="arabicPeriod"/>
            </a:pPr>
            <a:r>
              <a:rPr lang="ar-SA" sz="2800" dirty="0">
                <a:solidFill>
                  <a:schemeClr val="bg1"/>
                </a:solidFill>
              </a:rPr>
              <a:t>تكوين صداقات وعلاقات إنسانية طيبة بين أفراد المجتمع</a:t>
            </a:r>
          </a:p>
          <a:p>
            <a:pPr marL="514350" indent="-514350" algn="just">
              <a:buFont typeface="+mj-lt"/>
              <a:buAutoNum type="arabicPeriod"/>
            </a:pPr>
            <a:r>
              <a:rPr lang="ar-SA" sz="2800" dirty="0">
                <a:solidFill>
                  <a:schemeClr val="bg1"/>
                </a:solidFill>
              </a:rPr>
              <a:t>تحقيق الذات </a:t>
            </a:r>
          </a:p>
          <a:p>
            <a:pPr marL="514350" indent="-514350" algn="just">
              <a:buFont typeface="+mj-lt"/>
              <a:buAutoNum type="arabicPeriod"/>
            </a:pPr>
            <a:r>
              <a:rPr lang="ar-SA" sz="2800" dirty="0">
                <a:solidFill>
                  <a:schemeClr val="bg1"/>
                </a:solidFill>
              </a:rPr>
              <a:t>سد النقص في القوى العاملة في بعض الهيئات </a:t>
            </a:r>
          </a:p>
          <a:p>
            <a:pPr marL="514350" indent="-514350" algn="just">
              <a:buFont typeface="+mj-lt"/>
              <a:buAutoNum type="arabicPeriod"/>
            </a:pPr>
            <a:r>
              <a:rPr lang="ar-SA" sz="2800" dirty="0">
                <a:solidFill>
                  <a:schemeClr val="bg1"/>
                </a:solidFill>
              </a:rPr>
              <a:t>تخفيف الاعباء على الحكومة والمؤسسات الحكومية</a:t>
            </a:r>
          </a:p>
          <a:p>
            <a:pPr marL="514350" indent="-514350" algn="just">
              <a:buFont typeface="+mj-lt"/>
              <a:buAutoNum type="arabicPeriod"/>
            </a:pPr>
            <a:r>
              <a:rPr lang="ar-SA" sz="2800" dirty="0">
                <a:solidFill>
                  <a:schemeClr val="bg1"/>
                </a:solidFill>
              </a:rPr>
              <a:t>زيادة التفاهم بين الافراد والاتفاق حول الاهداف</a:t>
            </a:r>
          </a:p>
          <a:p>
            <a:pPr marL="514350" indent="-514350" algn="just">
              <a:buFont typeface="+mj-lt"/>
              <a:buAutoNum type="arabicPeriod"/>
            </a:pPr>
            <a:r>
              <a:rPr lang="ar-SA" sz="2800" dirty="0">
                <a:solidFill>
                  <a:schemeClr val="bg1"/>
                </a:solidFill>
              </a:rPr>
              <a:t>تنمية روح المشاركة في المجتمع ومواجهة السلبية واللامبالاة.</a:t>
            </a:r>
          </a:p>
        </p:txBody>
      </p:sp>
    </p:spTree>
    <p:extLst>
      <p:ext uri="{BB962C8B-B14F-4D97-AF65-F5344CB8AC3E}">
        <p14:creationId xmlns:p14="http://schemas.microsoft.com/office/powerpoint/2010/main" val="197393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txEl>
                                              <p:pRg st="8" end="8"/>
                                            </p:txEl>
                                          </p:spTgt>
                                        </p:tgtEl>
                                        <p:attrNameLst>
                                          <p:attrName>style.visibility</p:attrName>
                                        </p:attrNameLst>
                                      </p:cBhvr>
                                      <p:to>
                                        <p:strVal val="visible"/>
                                      </p:to>
                                    </p:set>
                                    <p:anim calcmode="lin" valueType="num">
                                      <p:cBhvr>
                                        <p:cTn id="70"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a:solidFill>
                  <a:schemeClr val="bg1"/>
                </a:solidFill>
                <a:latin typeface="Arial Black" pitchFamily="34" charset="0"/>
              </a:rPr>
              <a:t> </a:t>
            </a: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rPr>
              <a:t>تابع </a:t>
            </a:r>
            <a:r>
              <a:rPr lang="ar-SA" b="1" dirty="0">
                <a:solidFill>
                  <a:schemeClr val="bg1"/>
                </a:solidFill>
              </a:rPr>
              <a:t>أهداف العمل التطوعي</a:t>
            </a:r>
            <a:br>
              <a:rPr lang="ar-SA" b="1" dirty="0">
                <a:solidFill>
                  <a:schemeClr val="bg1"/>
                </a:solidFill>
              </a:rPr>
            </a:br>
            <a:r>
              <a:rPr lang="ar-SA" b="1" dirty="0">
                <a:solidFill>
                  <a:schemeClr val="bg1"/>
                </a:solidFill>
              </a:rPr>
              <a:t/>
            </a:r>
            <a:br>
              <a:rPr lang="ar-SA" b="1" dirty="0">
                <a:solidFill>
                  <a:schemeClr val="bg1"/>
                </a:solidFill>
              </a:rPr>
            </a:br>
            <a:endParaRPr lang="ar-SA" b="1"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B0F0"/>
          </a:solidFill>
        </p:spPr>
        <p:txBody>
          <a:bodyPr/>
          <a:lstStyle/>
          <a:p>
            <a:pPr marL="0" indent="0">
              <a:buNone/>
            </a:pPr>
            <a:r>
              <a:rPr lang="ar-SA" sz="2800" dirty="0" smtClean="0">
                <a:solidFill>
                  <a:schemeClr val="bg1"/>
                </a:solidFill>
              </a:rPr>
              <a:t>8- </a:t>
            </a:r>
            <a:r>
              <a:rPr lang="ar-SA" sz="2800" dirty="0">
                <a:solidFill>
                  <a:schemeClr val="bg1"/>
                </a:solidFill>
              </a:rPr>
              <a:t>الاسراع بعجلة التنمية والقضاء على التخلف</a:t>
            </a:r>
          </a:p>
          <a:p>
            <a:pPr marL="0" indent="0">
              <a:buNone/>
            </a:pPr>
            <a:r>
              <a:rPr lang="ar-SA" sz="2800" dirty="0">
                <a:solidFill>
                  <a:schemeClr val="bg1"/>
                </a:solidFill>
              </a:rPr>
              <a:t>9- مواجهة المشكلات في المجتمع والتقليل منها</a:t>
            </a:r>
          </a:p>
          <a:p>
            <a:pPr marL="0" indent="0">
              <a:buNone/>
            </a:pPr>
            <a:r>
              <a:rPr lang="ar-SA" sz="2800" dirty="0">
                <a:solidFill>
                  <a:schemeClr val="bg1"/>
                </a:solidFill>
              </a:rPr>
              <a:t>10- رفع الوعى بقيمة ومردود العمل التطوعي </a:t>
            </a:r>
          </a:p>
          <a:p>
            <a:pPr marL="0" indent="0">
              <a:buNone/>
            </a:pPr>
            <a:r>
              <a:rPr lang="ar-SA" sz="2800" dirty="0">
                <a:solidFill>
                  <a:schemeClr val="bg1"/>
                </a:solidFill>
              </a:rPr>
              <a:t>11- بناء قدرات ومهارات المتطوعين وتطويرها</a:t>
            </a:r>
          </a:p>
          <a:p>
            <a:pPr marL="0" indent="0">
              <a:buNone/>
            </a:pPr>
            <a:r>
              <a:rPr lang="ar-SA" sz="2800" dirty="0">
                <a:solidFill>
                  <a:schemeClr val="bg1"/>
                </a:solidFill>
              </a:rPr>
              <a:t>12- طرح رؤية استراتيجية لتفعيل العمل التطوعي</a:t>
            </a:r>
          </a:p>
          <a:p>
            <a:pPr marL="0" indent="0">
              <a:buNone/>
            </a:pPr>
            <a:endParaRPr lang="ar-SA" sz="2800" dirty="0">
              <a:solidFill>
                <a:schemeClr val="bg1"/>
              </a:solidFill>
            </a:endParaRPr>
          </a:p>
          <a:p>
            <a:pPr marL="0" indent="0">
              <a:buNone/>
            </a:pPr>
            <a:endParaRPr lang="ar-SA" sz="2800" dirty="0">
              <a:solidFill>
                <a:schemeClr val="bg1"/>
              </a:solidFill>
            </a:endParaRPr>
          </a:p>
        </p:txBody>
      </p:sp>
    </p:spTree>
    <p:extLst>
      <p:ext uri="{BB962C8B-B14F-4D97-AF65-F5344CB8AC3E}">
        <p14:creationId xmlns:p14="http://schemas.microsoft.com/office/powerpoint/2010/main" val="61085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a:solidFill>
                  <a:schemeClr val="bg1"/>
                </a:solidFill>
                <a:latin typeface="Arial Black" pitchFamily="34" charset="0"/>
              </a:rPr>
              <a:t> </a:t>
            </a: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latin typeface="Arial Black" pitchFamily="34" charset="0"/>
              </a:rPr>
              <a:t/>
            </a:r>
            <a:br>
              <a:rPr lang="ar-SA" b="1" dirty="0" smtClean="0">
                <a:solidFill>
                  <a:schemeClr val="bg1"/>
                </a:solidFill>
                <a:latin typeface="Arial Black" pitchFamily="34" charset="0"/>
              </a:rPr>
            </a:br>
            <a:r>
              <a:rPr lang="ar-SA" b="1" dirty="0" smtClean="0">
                <a:solidFill>
                  <a:schemeClr val="bg1"/>
                </a:solidFill>
              </a:rPr>
              <a:t>رؤية </a:t>
            </a:r>
            <a:r>
              <a:rPr lang="ar-SA" b="1" dirty="0">
                <a:solidFill>
                  <a:schemeClr val="bg1"/>
                </a:solidFill>
              </a:rPr>
              <a:t>اخرى لأهداف العمل التطوعي:</a:t>
            </a:r>
            <a:br>
              <a:rPr lang="ar-SA" b="1" dirty="0">
                <a:solidFill>
                  <a:schemeClr val="bg1"/>
                </a:solidFill>
              </a:rPr>
            </a:br>
            <a:r>
              <a:rPr lang="ar-SA" b="1" dirty="0">
                <a:solidFill>
                  <a:schemeClr val="bg1"/>
                </a:solidFill>
              </a:rPr>
              <a:t/>
            </a:r>
            <a:br>
              <a:rPr lang="ar-SA" b="1" dirty="0">
                <a:solidFill>
                  <a:schemeClr val="bg1"/>
                </a:solidFill>
              </a:rPr>
            </a:br>
            <a:r>
              <a:rPr lang="ar-SA" b="1" dirty="0">
                <a:solidFill>
                  <a:schemeClr val="bg1"/>
                </a:solidFill>
              </a:rPr>
              <a:t/>
            </a:r>
            <a:br>
              <a:rPr lang="ar-SA" b="1" dirty="0">
                <a:solidFill>
                  <a:schemeClr val="bg1"/>
                </a:solidFill>
              </a:rPr>
            </a:br>
            <a:endParaRPr lang="ar-SA" b="1"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0" indent="0" algn="just">
              <a:buNone/>
            </a:pPr>
            <a:r>
              <a:rPr lang="ar-SA" sz="2400" dirty="0">
                <a:solidFill>
                  <a:schemeClr val="bg1"/>
                </a:solidFill>
              </a:rPr>
              <a:t>1- تنمية روح الانتماء والاحساس بالمشكلات المجتمعية لدى الشباب واهميتهم للمجتمع.</a:t>
            </a:r>
          </a:p>
          <a:p>
            <a:pPr marL="0" indent="0" algn="just">
              <a:buNone/>
            </a:pPr>
            <a:r>
              <a:rPr lang="ar-SA" sz="2400" dirty="0">
                <a:solidFill>
                  <a:schemeClr val="bg1"/>
                </a:solidFill>
              </a:rPr>
              <a:t>2- يثير دافع التطوع الحوافز الايجابية لرفع مستوى الاداء والانجاز ورفع معدلات الانتاج وتحويل الطاقات المعطلة لطاقات عاملة ومنتجة</a:t>
            </a:r>
          </a:p>
          <a:p>
            <a:pPr marL="0" indent="0" algn="just">
              <a:buNone/>
            </a:pPr>
            <a:r>
              <a:rPr lang="ar-SA" sz="2400" dirty="0">
                <a:solidFill>
                  <a:schemeClr val="bg1"/>
                </a:solidFill>
              </a:rPr>
              <a:t>3- تنظيم واستفادة الشباب من اوقات فراغهم بصورة ايجابية.</a:t>
            </a:r>
          </a:p>
          <a:p>
            <a:pPr marL="0" indent="0" algn="just">
              <a:buNone/>
            </a:pPr>
            <a:r>
              <a:rPr lang="ar-SA" sz="2400" dirty="0">
                <a:solidFill>
                  <a:schemeClr val="bg1"/>
                </a:solidFill>
              </a:rPr>
              <a:t>4- معاونة المنظمات </a:t>
            </a:r>
            <a:r>
              <a:rPr lang="ar-SA" sz="2400" dirty="0" smtClean="0">
                <a:solidFill>
                  <a:schemeClr val="bg1"/>
                </a:solidFill>
              </a:rPr>
              <a:t>التي </a:t>
            </a:r>
            <a:r>
              <a:rPr lang="ar-SA" sz="2400" dirty="0">
                <a:solidFill>
                  <a:schemeClr val="bg1"/>
                </a:solidFill>
              </a:rPr>
              <a:t>تعانى من صعوبة في تمويل انشطتها.</a:t>
            </a:r>
          </a:p>
          <a:p>
            <a:pPr marL="0" indent="0" algn="just">
              <a:buNone/>
            </a:pPr>
            <a:r>
              <a:rPr lang="ar-SA" sz="2400" dirty="0">
                <a:solidFill>
                  <a:schemeClr val="bg1"/>
                </a:solidFill>
              </a:rPr>
              <a:t>5- يساهم في الوسائل الامنية كجانب وقائي للحصول على المعلومات ومساعدة الاجهزة الامنية في مكافحة الجريمة</a:t>
            </a:r>
          </a:p>
          <a:p>
            <a:pPr marL="0" indent="0" algn="just">
              <a:buNone/>
            </a:pPr>
            <a:r>
              <a:rPr lang="ar-SA" sz="2400" dirty="0">
                <a:solidFill>
                  <a:schemeClr val="bg1"/>
                </a:solidFill>
              </a:rPr>
              <a:t>6- يتيح فرص الاستفادة القصوى من التخصصات النادرة في المجتمع</a:t>
            </a:r>
          </a:p>
          <a:p>
            <a:pPr marL="0" indent="0" algn="just">
              <a:buNone/>
            </a:pPr>
            <a:r>
              <a:rPr lang="ar-SA" sz="2400" dirty="0">
                <a:solidFill>
                  <a:schemeClr val="bg1"/>
                </a:solidFill>
              </a:rPr>
              <a:t>7- تعبئة الطاقات البشرية والمادية وتوجيهها وتحويلها الى عمل اجتماعي</a:t>
            </a:r>
          </a:p>
          <a:p>
            <a:pPr marL="0" indent="0" algn="just">
              <a:buNone/>
            </a:pPr>
            <a:r>
              <a:rPr lang="ar-SA" sz="2400" dirty="0">
                <a:solidFill>
                  <a:schemeClr val="bg1"/>
                </a:solidFill>
              </a:rPr>
              <a:t>8- يعتبر مجالا خصباً لممارسة الحرية في اختيار أنشطة العمل التطوعي</a:t>
            </a:r>
          </a:p>
          <a:p>
            <a:pPr marL="0" indent="0" algn="just">
              <a:buNone/>
            </a:pPr>
            <a:r>
              <a:rPr lang="ar-SA" sz="2400" dirty="0">
                <a:solidFill>
                  <a:schemeClr val="bg1"/>
                </a:solidFill>
              </a:rPr>
              <a:t>9- إزالة التخلف وتوفير أسباب التقدم والرفاهية لأفراد المجتمع</a:t>
            </a:r>
          </a:p>
          <a:p>
            <a:pPr marL="0" indent="0" algn="just">
              <a:buNone/>
            </a:pPr>
            <a:r>
              <a:rPr lang="ar-SA" sz="2400" dirty="0">
                <a:solidFill>
                  <a:schemeClr val="bg1"/>
                </a:solidFill>
              </a:rPr>
              <a:t>10- تحقيق الامن في المجتمع( الوقاية من الجريمة- الارشاد- علاج البطالة- التعليم )</a:t>
            </a:r>
          </a:p>
          <a:p>
            <a:pPr marL="0" indent="0" algn="just">
              <a:buNone/>
            </a:pPr>
            <a:r>
              <a:rPr lang="ar-SA" sz="2400" dirty="0">
                <a:solidFill>
                  <a:schemeClr val="bg1"/>
                </a:solidFill>
              </a:rPr>
              <a:t>11- اكتشاف ذوى المهارات والقدرات وتدريبها كقيادات قادرة على تحمل المسؤولية</a:t>
            </a:r>
          </a:p>
        </p:txBody>
      </p:sp>
    </p:spTree>
    <p:extLst>
      <p:ext uri="{BB962C8B-B14F-4D97-AF65-F5344CB8AC3E}">
        <p14:creationId xmlns:p14="http://schemas.microsoft.com/office/powerpoint/2010/main" val="68514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txEl>
                                              <p:pRg st="8" end="8"/>
                                            </p:txEl>
                                          </p:spTgt>
                                        </p:tgtEl>
                                        <p:attrNameLst>
                                          <p:attrName>style.visibility</p:attrName>
                                        </p:attrNameLst>
                                      </p:cBhvr>
                                      <p:to>
                                        <p:strVal val="visible"/>
                                      </p:to>
                                    </p:set>
                                    <p:anim calcmode="lin" valueType="num">
                                      <p:cBhvr>
                                        <p:cTn id="70"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4">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 calcmode="lin" valueType="num">
                                      <p:cBhvr>
                                        <p:cTn id="7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4">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4">
                                            <p:txEl>
                                              <p:pRg st="10" end="10"/>
                                            </p:txEl>
                                          </p:spTgt>
                                        </p:tgtEl>
                                        <p:attrNameLst>
                                          <p:attrName>style.visibility</p:attrName>
                                        </p:attrNameLst>
                                      </p:cBhvr>
                                      <p:to>
                                        <p:strVal val="visible"/>
                                      </p:to>
                                    </p:set>
                                    <p:anim calcmode="lin" valueType="num">
                                      <p:cBhvr>
                                        <p:cTn id="8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pPr marL="0" indent="0"/>
            <a:r>
              <a:rPr lang="ar-SA" b="1" dirty="0">
                <a:solidFill>
                  <a:schemeClr val="bg1"/>
                </a:solidFill>
              </a:rPr>
              <a:t>شروط العمل التطوعي</a:t>
            </a: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514350" indent="-514350" algn="just">
              <a:buFont typeface="+mj-lt"/>
              <a:buAutoNum type="arabicPeriod"/>
            </a:pPr>
            <a:r>
              <a:rPr lang="ar-SA" sz="2800" dirty="0" smtClean="0">
                <a:solidFill>
                  <a:schemeClr val="bg1"/>
                </a:solidFill>
              </a:rPr>
              <a:t>الشجاعة </a:t>
            </a:r>
            <a:r>
              <a:rPr lang="ar-SA" sz="2800" dirty="0">
                <a:solidFill>
                  <a:schemeClr val="bg1"/>
                </a:solidFill>
              </a:rPr>
              <a:t>وتحمل المسئولية والتفاني والتضحية</a:t>
            </a:r>
          </a:p>
          <a:p>
            <a:pPr marL="514350" indent="-514350" algn="just">
              <a:buFont typeface="+mj-lt"/>
              <a:buAutoNum type="arabicPeriod"/>
            </a:pPr>
            <a:r>
              <a:rPr lang="ar-SA" sz="2800" dirty="0">
                <a:solidFill>
                  <a:schemeClr val="bg1"/>
                </a:solidFill>
              </a:rPr>
              <a:t>الالتزام بمبادئ واهداف العمل التطوعي</a:t>
            </a:r>
          </a:p>
          <a:p>
            <a:pPr marL="514350" indent="-514350" algn="just">
              <a:buFont typeface="+mj-lt"/>
              <a:buAutoNum type="arabicPeriod"/>
            </a:pPr>
            <a:r>
              <a:rPr lang="ar-SA" sz="2800" dirty="0">
                <a:solidFill>
                  <a:schemeClr val="bg1"/>
                </a:solidFill>
              </a:rPr>
              <a:t>قبول النقد والمحاسبية-عدم هيمنة طرف على الاخرين</a:t>
            </a:r>
          </a:p>
          <a:p>
            <a:pPr marL="514350" indent="-514350" algn="just">
              <a:buFont typeface="+mj-lt"/>
              <a:buAutoNum type="arabicPeriod"/>
            </a:pPr>
            <a:r>
              <a:rPr lang="ar-SA" sz="2800" dirty="0">
                <a:solidFill>
                  <a:schemeClr val="bg1"/>
                </a:solidFill>
              </a:rPr>
              <a:t>الفخر بالانتماء لمؤسسة تطوعية والصبر على مواجهة المشاكل والتسامح والعمل بروح الجماعة ونبذ الانانية</a:t>
            </a:r>
          </a:p>
          <a:p>
            <a:pPr marL="514350" indent="-514350" algn="just">
              <a:buFont typeface="+mj-lt"/>
              <a:buAutoNum type="arabicPeriod"/>
            </a:pPr>
            <a:r>
              <a:rPr lang="ar-SA" sz="2800" dirty="0">
                <a:solidFill>
                  <a:schemeClr val="bg1"/>
                </a:solidFill>
              </a:rPr>
              <a:t>توظيف القدرات حسب اهداف التطوع </a:t>
            </a:r>
          </a:p>
          <a:p>
            <a:pPr marL="514350" indent="-514350" algn="just">
              <a:buFont typeface="+mj-lt"/>
              <a:buAutoNum type="arabicPeriod"/>
            </a:pPr>
            <a:r>
              <a:rPr lang="ar-SA" sz="2800" dirty="0">
                <a:solidFill>
                  <a:schemeClr val="bg1"/>
                </a:solidFill>
              </a:rPr>
              <a:t>وجود خطة للعمل وميزانية لتنفيذها</a:t>
            </a:r>
          </a:p>
          <a:p>
            <a:pPr marL="514350" indent="-514350" algn="just">
              <a:buFont typeface="+mj-lt"/>
              <a:buAutoNum type="arabicPeriod"/>
            </a:pPr>
            <a:r>
              <a:rPr lang="ar-SA" sz="2800" dirty="0">
                <a:solidFill>
                  <a:schemeClr val="bg1"/>
                </a:solidFill>
              </a:rPr>
              <a:t>بناء خطط للتدريب –الاجتماعات والتقارير المنتظمة</a:t>
            </a:r>
          </a:p>
          <a:p>
            <a:pPr marL="514350" indent="-514350" algn="just">
              <a:buFont typeface="+mj-lt"/>
              <a:buAutoNum type="arabicPeriod"/>
            </a:pPr>
            <a:r>
              <a:rPr lang="ar-SA" sz="2800" dirty="0">
                <a:solidFill>
                  <a:schemeClr val="bg1"/>
                </a:solidFill>
              </a:rPr>
              <a:t>الصبر على مواجهة المشكلات</a:t>
            </a:r>
          </a:p>
          <a:p>
            <a:pPr marL="514350" indent="-514350" algn="just">
              <a:buFont typeface="+mj-lt"/>
              <a:buAutoNum type="arabicPeriod"/>
            </a:pPr>
            <a:endParaRPr lang="ar-SA" sz="2800" dirty="0">
              <a:solidFill>
                <a:schemeClr val="bg1"/>
              </a:solidFill>
            </a:endParaRPr>
          </a:p>
        </p:txBody>
      </p:sp>
    </p:spTree>
    <p:extLst>
      <p:ext uri="{BB962C8B-B14F-4D97-AF65-F5344CB8AC3E}">
        <p14:creationId xmlns:p14="http://schemas.microsoft.com/office/powerpoint/2010/main" val="41413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pPr marL="0" indent="0"/>
            <a:r>
              <a:rPr lang="ar-SA" b="1" dirty="0" smtClean="0">
                <a:solidFill>
                  <a:schemeClr val="bg1"/>
                </a:solidFill>
              </a:rPr>
              <a:t>تابع شروط </a:t>
            </a:r>
            <a:r>
              <a:rPr lang="ar-SA" b="1" dirty="0">
                <a:solidFill>
                  <a:schemeClr val="bg1"/>
                </a:solidFill>
              </a:rPr>
              <a:t>العمل التطوعي</a:t>
            </a: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0" indent="0" algn="just">
              <a:buNone/>
            </a:pPr>
            <a:r>
              <a:rPr lang="ar-SA" sz="2800" dirty="0" smtClean="0">
                <a:solidFill>
                  <a:schemeClr val="bg1"/>
                </a:solidFill>
              </a:rPr>
              <a:t>10- </a:t>
            </a:r>
            <a:r>
              <a:rPr lang="ar-SA" sz="2800" dirty="0">
                <a:solidFill>
                  <a:schemeClr val="bg1"/>
                </a:solidFill>
              </a:rPr>
              <a:t>الاتسام بروح الجماعة ونبذ الفردية والأنانية والوصولية</a:t>
            </a:r>
          </a:p>
          <a:p>
            <a:pPr marL="0" indent="0" algn="just">
              <a:buNone/>
            </a:pPr>
            <a:r>
              <a:rPr lang="ar-SA" sz="2800" dirty="0">
                <a:solidFill>
                  <a:schemeClr val="bg1"/>
                </a:solidFill>
              </a:rPr>
              <a:t>11- توظيف المؤهلات للعمل التطوعي والاستفادة منها</a:t>
            </a:r>
          </a:p>
          <a:p>
            <a:pPr marL="0" indent="0" algn="just">
              <a:buNone/>
            </a:pPr>
            <a:r>
              <a:rPr lang="ar-SA" sz="2800" dirty="0">
                <a:solidFill>
                  <a:schemeClr val="bg1"/>
                </a:solidFill>
              </a:rPr>
              <a:t>12- عدم الوصاية والهيمنة من طرف واحد</a:t>
            </a:r>
          </a:p>
          <a:p>
            <a:pPr marL="0" indent="0" algn="just">
              <a:buNone/>
            </a:pPr>
            <a:r>
              <a:rPr lang="ar-SA" sz="2800" dirty="0">
                <a:solidFill>
                  <a:schemeClr val="bg1"/>
                </a:solidFill>
              </a:rPr>
              <a:t>13- الالمام بالنظم واللوائح المنظمة للعمل داخل المؤسسات التطوعية.</a:t>
            </a:r>
          </a:p>
          <a:p>
            <a:pPr marL="0" indent="0" algn="just">
              <a:buNone/>
            </a:pPr>
            <a:r>
              <a:rPr lang="ar-SA" sz="2800" dirty="0">
                <a:solidFill>
                  <a:schemeClr val="bg1"/>
                </a:solidFill>
              </a:rPr>
              <a:t>14- الاجتماعات المنتظمة</a:t>
            </a:r>
          </a:p>
          <a:p>
            <a:pPr marL="0" indent="0" algn="just">
              <a:buNone/>
            </a:pPr>
            <a:r>
              <a:rPr lang="ar-SA" sz="2800" dirty="0">
                <a:solidFill>
                  <a:schemeClr val="bg1"/>
                </a:solidFill>
              </a:rPr>
              <a:t>15- التقارير المنتظمة والتوثيق الجيد</a:t>
            </a:r>
          </a:p>
          <a:p>
            <a:pPr marL="0" indent="0" algn="just">
              <a:buNone/>
            </a:pPr>
            <a:r>
              <a:rPr lang="ar-SA" sz="2800" dirty="0">
                <a:solidFill>
                  <a:schemeClr val="bg1"/>
                </a:solidFill>
              </a:rPr>
              <a:t>16- العلاقات المؤسسية واضحة اللوائح</a:t>
            </a:r>
          </a:p>
          <a:p>
            <a:pPr marL="0" indent="0" algn="just">
              <a:buNone/>
            </a:pPr>
            <a:r>
              <a:rPr lang="ar-SA" sz="2800" dirty="0">
                <a:solidFill>
                  <a:schemeClr val="bg1"/>
                </a:solidFill>
              </a:rPr>
              <a:t>17- عدم الزج بالانتماءات السياسية وغيرها مما لا يخدم العمل التطوعي</a:t>
            </a:r>
          </a:p>
          <a:p>
            <a:pPr marL="0" indent="0" algn="just">
              <a:buNone/>
            </a:pPr>
            <a:endParaRPr lang="ar-SA" sz="2800" dirty="0">
              <a:solidFill>
                <a:schemeClr val="bg1"/>
              </a:solidFill>
            </a:endParaRPr>
          </a:p>
        </p:txBody>
      </p:sp>
    </p:spTree>
    <p:extLst>
      <p:ext uri="{BB962C8B-B14F-4D97-AF65-F5344CB8AC3E}">
        <p14:creationId xmlns:p14="http://schemas.microsoft.com/office/powerpoint/2010/main" val="388310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pPr marL="0" indent="0"/>
            <a:r>
              <a:rPr lang="ar-SA" b="1" dirty="0">
                <a:solidFill>
                  <a:schemeClr val="bg1"/>
                </a:solidFill>
              </a:rPr>
              <a:t>أسس ومبادئ العمل </a:t>
            </a:r>
            <a:r>
              <a:rPr lang="ar-SA" b="1" dirty="0" smtClean="0">
                <a:solidFill>
                  <a:schemeClr val="bg1"/>
                </a:solidFill>
              </a:rPr>
              <a:t>التطوعي</a:t>
            </a:r>
            <a:endParaRPr lang="ar-SA"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0" indent="0" algn="just">
              <a:buNone/>
            </a:pPr>
            <a:r>
              <a:rPr lang="ar-SA" sz="2800" dirty="0" smtClean="0">
                <a:solidFill>
                  <a:schemeClr val="bg1"/>
                </a:solidFill>
              </a:rPr>
              <a:t>1- </a:t>
            </a:r>
            <a:r>
              <a:rPr lang="ar-SA" sz="2800" dirty="0">
                <a:solidFill>
                  <a:schemeClr val="bg1"/>
                </a:solidFill>
              </a:rPr>
              <a:t>الالتزام بالعمل ومواعيده واحترام نظمه</a:t>
            </a:r>
          </a:p>
          <a:p>
            <a:pPr marL="0" indent="0" algn="just">
              <a:buNone/>
            </a:pPr>
            <a:r>
              <a:rPr lang="ar-SA" sz="2800" dirty="0">
                <a:solidFill>
                  <a:schemeClr val="bg1"/>
                </a:solidFill>
              </a:rPr>
              <a:t>2- العمل التطوعي مجالا للإبداع والابتكار حيث التفنن في تقديم المساعدة</a:t>
            </a:r>
          </a:p>
          <a:p>
            <a:pPr marL="0" indent="0" algn="just">
              <a:buNone/>
            </a:pPr>
            <a:r>
              <a:rPr lang="ar-SA" sz="2800" dirty="0">
                <a:solidFill>
                  <a:schemeClr val="bg1"/>
                </a:solidFill>
              </a:rPr>
              <a:t>3- ضرورة تحديد الأهداف المراد تحقيقها من العمل التطوعي فوضوح الاهداف يساهم كثيراً في تحقيقها</a:t>
            </a:r>
          </a:p>
          <a:p>
            <a:pPr marL="0" indent="0" algn="just">
              <a:buNone/>
            </a:pPr>
            <a:r>
              <a:rPr lang="ar-SA" sz="2800" dirty="0">
                <a:solidFill>
                  <a:schemeClr val="bg1"/>
                </a:solidFill>
              </a:rPr>
              <a:t>4- العمل التطوعي مجالاً خصباً للجدية والاتقان </a:t>
            </a:r>
          </a:p>
          <a:p>
            <a:pPr marL="0" indent="0" algn="just">
              <a:buNone/>
            </a:pPr>
            <a:r>
              <a:rPr lang="ar-SA" sz="2800" dirty="0">
                <a:solidFill>
                  <a:schemeClr val="bg1"/>
                </a:solidFill>
              </a:rPr>
              <a:t>5- يعبر عن ثقافة المجتمع ومدى تماسكه وتكافله وتفاعله في مواجهة قضاياه</a:t>
            </a:r>
          </a:p>
          <a:p>
            <a:pPr marL="0" indent="0" algn="just">
              <a:buNone/>
            </a:pPr>
            <a:r>
              <a:rPr lang="ar-SA" sz="2800" dirty="0">
                <a:solidFill>
                  <a:schemeClr val="bg1"/>
                </a:solidFill>
              </a:rPr>
              <a:t>6- ضرورة إيضاح المؤسسات العاملة في التطوع لبرامجها ومجالاتها وحث أفراد المجتمع وجذبهم للمشاركة فيها</a:t>
            </a:r>
          </a:p>
        </p:txBody>
      </p:sp>
    </p:spTree>
    <p:extLst>
      <p:ext uri="{BB962C8B-B14F-4D97-AF65-F5344CB8AC3E}">
        <p14:creationId xmlns:p14="http://schemas.microsoft.com/office/powerpoint/2010/main" val="35150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a:solidFill>
                  <a:schemeClr val="bg1"/>
                </a:solidFill>
              </a:rPr>
              <a:t>العمل 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algn="just">
              <a:buFont typeface="Wingdings" pitchFamily="2" charset="2"/>
              <a:buChar char="§"/>
            </a:pPr>
            <a:r>
              <a:rPr lang="ar-SA" sz="2400" b="1" dirty="0">
                <a:solidFill>
                  <a:schemeClr val="bg1"/>
                </a:solidFill>
              </a:rPr>
              <a:t>لأن الإسلام هو آخر الديانات السماوية فقد جاء بنظام متكامل للرعاية الاجتماعية ويقوم على أساس التكافل الاجتماعي والتعاون بين الناس في سبيل الخير, وحض الإسلام على البر والرحمة والعدل والإحسان ,</a:t>
            </a:r>
            <a:endParaRPr lang="en-US" sz="2400" dirty="0">
              <a:solidFill>
                <a:schemeClr val="bg1"/>
              </a:solidFill>
            </a:endParaRPr>
          </a:p>
          <a:p>
            <a:pPr algn="just">
              <a:buFont typeface="Wingdings" pitchFamily="2" charset="2"/>
              <a:buChar char="§"/>
            </a:pPr>
            <a:r>
              <a:rPr lang="ar-SA" sz="2400" b="1" dirty="0">
                <a:solidFill>
                  <a:schemeClr val="bg1"/>
                </a:solidFill>
              </a:rPr>
              <a:t>وفي هذا يقول الله تعالى </a:t>
            </a:r>
            <a:r>
              <a:rPr lang="ar-SA" sz="2400" b="1" dirty="0" smtClean="0">
                <a:solidFill>
                  <a:schemeClr val="bg1"/>
                </a:solidFill>
              </a:rPr>
              <a:t>:</a:t>
            </a:r>
            <a:r>
              <a:rPr lang="ar-SA" sz="2400" dirty="0" smtClean="0">
                <a:solidFill>
                  <a:schemeClr val="bg1"/>
                </a:solidFill>
              </a:rPr>
              <a:t>﴿</a:t>
            </a:r>
            <a:r>
              <a:rPr lang="ar-SA" sz="2400" b="1" i="1" dirty="0">
                <a:solidFill>
                  <a:schemeClr val="bg1"/>
                </a:solidFill>
              </a:rPr>
              <a:t>وَلا تَسْتَوِي الْحَسَنَةُ</a:t>
            </a:r>
            <a:r>
              <a:rPr lang="ar-SA" sz="2400" b="1" dirty="0">
                <a:solidFill>
                  <a:schemeClr val="bg1"/>
                </a:solidFill>
              </a:rPr>
              <a:t> وَلا السَّيِّئَةُ ادْفَعْ بِالَّتِي هِيَ أَحْسَنُ ﴾ فصلت -34</a:t>
            </a:r>
            <a:endParaRPr lang="en-US" sz="2400" dirty="0">
              <a:solidFill>
                <a:schemeClr val="bg1"/>
              </a:solidFill>
            </a:endParaRPr>
          </a:p>
          <a:p>
            <a:pPr algn="just">
              <a:buFont typeface="Wingdings" pitchFamily="2" charset="2"/>
              <a:buChar char="§"/>
            </a:pPr>
            <a:r>
              <a:rPr lang="ar-SA" sz="2400" b="1" dirty="0">
                <a:solidFill>
                  <a:schemeClr val="bg1"/>
                </a:solidFill>
              </a:rPr>
              <a:t>وفي آية أخرى يقول عز وجل : </a:t>
            </a:r>
            <a:r>
              <a:rPr lang="ar-SA" sz="2400" dirty="0" smtClean="0">
                <a:solidFill>
                  <a:schemeClr val="bg1"/>
                </a:solidFill>
              </a:rPr>
              <a:t>﴿</a:t>
            </a:r>
            <a:r>
              <a:rPr lang="ar-SA" sz="2400" b="1" i="1" dirty="0">
                <a:solidFill>
                  <a:schemeClr val="bg1"/>
                </a:solidFill>
              </a:rPr>
              <a:t>وَآتَى الْمَالَ عَلَى حُبِّهِ ذَوِي الْقُرْبَى وَالْيَتَامَى وَالْمَسَاكِينَ وَابْنَ السَّبِيلِ</a:t>
            </a:r>
            <a:r>
              <a:rPr lang="ar-SA" sz="2400" b="1" dirty="0">
                <a:solidFill>
                  <a:schemeClr val="bg1"/>
                </a:solidFill>
              </a:rPr>
              <a:t> وَالسَّائِلِينَ وَفِي الرِّقَابِ ﴾البقرة 177</a:t>
            </a:r>
            <a:endParaRPr lang="en-US" sz="2400" dirty="0">
              <a:solidFill>
                <a:schemeClr val="bg1"/>
              </a:solidFill>
            </a:endParaRPr>
          </a:p>
          <a:p>
            <a:pPr algn="just">
              <a:buFont typeface="Wingdings" pitchFamily="2" charset="2"/>
              <a:buChar char="§"/>
            </a:pPr>
            <a:r>
              <a:rPr lang="ar-SA" sz="2400" b="1" dirty="0">
                <a:solidFill>
                  <a:schemeClr val="bg1"/>
                </a:solidFill>
              </a:rPr>
              <a:t>وفى الحديث الشريف قوله صلى الله عليه وسلم : </a:t>
            </a:r>
            <a:r>
              <a:rPr lang="ar-SA" sz="2400" b="1" dirty="0" smtClean="0">
                <a:solidFill>
                  <a:schemeClr val="bg1"/>
                </a:solidFill>
              </a:rPr>
              <a:t>”</a:t>
            </a:r>
            <a:r>
              <a:rPr lang="ar-SA" sz="2400" b="1" dirty="0">
                <a:solidFill>
                  <a:schemeClr val="bg1"/>
                </a:solidFill>
              </a:rPr>
              <a:t>ما آمن بي من بات </a:t>
            </a:r>
            <a:r>
              <a:rPr lang="ar-SA" sz="2400" b="1" dirty="0" smtClean="0">
                <a:solidFill>
                  <a:schemeClr val="bg1"/>
                </a:solidFill>
              </a:rPr>
              <a:t>شبعان </a:t>
            </a:r>
            <a:r>
              <a:rPr lang="ar-SA" sz="2400" b="1" dirty="0">
                <a:solidFill>
                  <a:schemeClr val="bg1"/>
                </a:solidFill>
              </a:rPr>
              <a:t>وجاره جائع إلى جنبه وهو يعلم به ” حديث صحيح</a:t>
            </a:r>
            <a:endParaRPr lang="en-US" sz="2400" dirty="0">
              <a:solidFill>
                <a:schemeClr val="bg1"/>
              </a:solidFill>
            </a:endParaRPr>
          </a:p>
          <a:p>
            <a:pPr algn="just">
              <a:buFont typeface="Wingdings" pitchFamily="2" charset="2"/>
              <a:buChar char="§"/>
            </a:pPr>
            <a:r>
              <a:rPr lang="ar-SA" sz="2400" b="1" dirty="0" smtClean="0">
                <a:solidFill>
                  <a:schemeClr val="bg1"/>
                </a:solidFill>
              </a:rPr>
              <a:t>كما </a:t>
            </a:r>
            <a:r>
              <a:rPr lang="ar-SA" sz="2400" b="1" dirty="0">
                <a:solidFill>
                  <a:schemeClr val="bg1"/>
                </a:solidFill>
              </a:rPr>
              <a:t>حث الإسلام على بذل المعروف وإصلاح ذات البين وكفالة اليتيم وغيرها من وجوه البر والإحسان ففي الحديث الشريف " أَلا أُخْبِرُكُمْ بِأَفْضَلَ مِنْ دَرَجَةِ الصِّيَامِ وَالصَّلاةِ وَالصَّدَقَةِ " , قَالُوا : بَلَى يَا رَسُولَ اللَّهِ , قَالَ : " صَلاحُ ذَاتِ الْبَيْنِ "جامع الترمذي</a:t>
            </a:r>
            <a:endParaRPr lang="en-US" sz="2400" dirty="0">
              <a:solidFill>
                <a:schemeClr val="bg1"/>
              </a:solidFill>
            </a:endParaRPr>
          </a:p>
          <a:p>
            <a:pPr algn="just">
              <a:buFont typeface="Wingdings" pitchFamily="2" charset="2"/>
              <a:buChar char="§"/>
            </a:pPr>
            <a:r>
              <a:rPr lang="ar-SA" sz="2400" b="1" dirty="0" smtClean="0">
                <a:solidFill>
                  <a:schemeClr val="bg1"/>
                </a:solidFill>
              </a:rPr>
              <a:t> </a:t>
            </a:r>
            <a:endParaRPr lang="en-US" sz="2400" dirty="0">
              <a:solidFill>
                <a:schemeClr val="bg1"/>
              </a:solidFill>
            </a:endParaRPr>
          </a:p>
        </p:txBody>
      </p:sp>
    </p:spTree>
    <p:extLst>
      <p:ext uri="{BB962C8B-B14F-4D97-AF65-F5344CB8AC3E}">
        <p14:creationId xmlns:p14="http://schemas.microsoft.com/office/powerpoint/2010/main" val="184010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تابع العمل </a:t>
            </a:r>
            <a:r>
              <a:rPr lang="ar-SA" b="1" dirty="0">
                <a:solidFill>
                  <a:schemeClr val="bg1"/>
                </a:solidFill>
              </a:rPr>
              <a:t>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r>
              <a:rPr lang="ar-SA" sz="2400" b="1" dirty="0">
                <a:solidFill>
                  <a:schemeClr val="bg1"/>
                </a:solidFill>
              </a:rPr>
              <a:t>وفي الحديث الشريف "خير الناس أنفعهم للناس ” "</a:t>
            </a:r>
            <a:endParaRPr lang="en-US" sz="2400" dirty="0">
              <a:solidFill>
                <a:schemeClr val="bg1"/>
              </a:solidFill>
            </a:endParaRPr>
          </a:p>
          <a:p>
            <a:r>
              <a:rPr lang="ar-SA" sz="2400" b="1" dirty="0">
                <a:solidFill>
                  <a:schemeClr val="bg1"/>
                </a:solidFill>
              </a:rPr>
              <a:t>وقال الرسول صلى الله عليه وسلم : "أنا وكافل اليتيم في الجنة هكذا ” وأشار بالوسطى والسبابة .</a:t>
            </a:r>
            <a:endParaRPr lang="en-US" sz="2400" dirty="0">
              <a:solidFill>
                <a:schemeClr val="bg1"/>
              </a:solidFill>
            </a:endParaRPr>
          </a:p>
          <a:p>
            <a:r>
              <a:rPr lang="ar-SA" sz="2400" b="1" dirty="0">
                <a:solidFill>
                  <a:schemeClr val="bg1"/>
                </a:solidFill>
              </a:rPr>
              <a:t>وقال :</a:t>
            </a:r>
            <a:r>
              <a:rPr lang="ar-SA" sz="2400" b="1" cap="all" dirty="0">
                <a:solidFill>
                  <a:schemeClr val="bg1"/>
                </a:solidFill>
                <a:effectLst>
                  <a:reflection blurRad="12700" stA="48000" endA="300" endPos="55000" dir="5400000" sy="-90000" algn="bl"/>
                </a:effectLst>
              </a:rPr>
              <a:t> </a:t>
            </a:r>
            <a:r>
              <a:rPr lang="ar-SA" sz="2400" b="1" dirty="0">
                <a:solidFill>
                  <a:schemeClr val="bg1"/>
                </a:solidFill>
              </a:rPr>
              <a:t>”بينما رجل يمشي بطريق وجد غصن شوك على الطريق فأخره فشكر الله له فغفر له "</a:t>
            </a:r>
            <a:endParaRPr lang="en-US" sz="2400" dirty="0">
              <a:solidFill>
                <a:schemeClr val="bg1"/>
              </a:solidFill>
            </a:endParaRPr>
          </a:p>
          <a:p>
            <a:r>
              <a:rPr lang="ar-SA" sz="2400" b="1" dirty="0">
                <a:solidFill>
                  <a:schemeClr val="bg1"/>
                </a:solidFill>
              </a:rPr>
              <a:t>وفي لفظ آخر: " لَقَدْ رَأَيْتُ رَجُلا يَتَقَلَّبُ فِي الْجَنَّةِ ، فِي شَجَرَةٍ قَطَعَهَا مِنْ ظَهْرِ طَرِيقٍ ، كَانَتْ تُؤْذِي النَّاسَ </a:t>
            </a:r>
            <a:r>
              <a:rPr lang="ar-SA" sz="2400" dirty="0">
                <a:solidFill>
                  <a:schemeClr val="bg1"/>
                </a:solidFill>
              </a:rPr>
              <a:t>"</a:t>
            </a:r>
            <a:r>
              <a:rPr lang="ar-SA" sz="2400" b="1" dirty="0">
                <a:solidFill>
                  <a:schemeClr val="bg1"/>
                </a:solidFill>
              </a:rPr>
              <a:t> . رَوَاهُ مُسْلِمٌ فِي الصَّحِيحِ</a:t>
            </a:r>
            <a:endParaRPr lang="en-US" sz="2400" dirty="0">
              <a:solidFill>
                <a:schemeClr val="bg1"/>
              </a:solidFill>
            </a:endParaRPr>
          </a:p>
          <a:p>
            <a:r>
              <a:rPr lang="ar-SA" sz="2400" b="1" dirty="0">
                <a:solidFill>
                  <a:schemeClr val="bg1"/>
                </a:solidFill>
              </a:rPr>
              <a:t>‏قال النبي ‏ ‏صلى </a:t>
            </a:r>
            <a:r>
              <a:rPr lang="ar-SA" sz="2400" b="1" i="1" dirty="0">
                <a:solidFill>
                  <a:schemeClr val="bg1"/>
                </a:solidFill>
              </a:rPr>
              <a:t>الله</a:t>
            </a:r>
            <a:r>
              <a:rPr lang="ar-SA" sz="2400" b="1" dirty="0">
                <a:solidFill>
                  <a:schemeClr val="bg1"/>
                </a:solidFill>
              </a:rPr>
              <a:t> عليه وسلم </a:t>
            </a:r>
            <a:r>
              <a:rPr lang="ar-SA" sz="2400" dirty="0">
                <a:solidFill>
                  <a:schemeClr val="bg1"/>
                </a:solidFill>
              </a:rPr>
              <a:t>: </a:t>
            </a:r>
            <a:r>
              <a:rPr lang="ar-SA" sz="2400" b="1" dirty="0">
                <a:solidFill>
                  <a:schemeClr val="bg1"/>
                </a:solidFill>
              </a:rPr>
              <a:t>"‏الساعي على الأرملة والمسكين كالمجاهد في سبيل الله أو القائم الليل الصائم النهار ‏"</a:t>
            </a:r>
            <a:endParaRPr lang="en-US" sz="2400" b="1" dirty="0">
              <a:solidFill>
                <a:schemeClr val="bg1"/>
              </a:solidFill>
            </a:endParaRPr>
          </a:p>
          <a:p>
            <a:r>
              <a:rPr lang="ar-SA" sz="2400" b="1" dirty="0">
                <a:solidFill>
                  <a:schemeClr val="bg1"/>
                </a:solidFill>
              </a:rPr>
              <a:t>وفيه : "من أفضل العمل إدخال السرور على المؤمن ، تقضي عنه دينا ، تقضي له حاجة ، تنفس له كربة "</a:t>
            </a:r>
            <a:endParaRPr lang="en-US" sz="2400" b="1" dirty="0">
              <a:solidFill>
                <a:schemeClr val="bg1"/>
              </a:solidFill>
            </a:endParaRPr>
          </a:p>
          <a:p>
            <a:r>
              <a:rPr lang="ar-SA" sz="2400" b="1" dirty="0">
                <a:solidFill>
                  <a:schemeClr val="bg1"/>
                </a:solidFill>
              </a:rPr>
              <a:t>ولا يسعنا في هذا المقام أن نحصر ما جاء من آيات كريمة وأحاديث شريفة تدعو إلى التكافل الاجتماعي والرعاية الاجتماعية للمحتاجين فهي كثيرة في هذا الشأن  </a:t>
            </a:r>
            <a:endParaRPr lang="en-US" sz="2400" dirty="0">
              <a:solidFill>
                <a:schemeClr val="bg1"/>
              </a:solidFill>
            </a:endParaRPr>
          </a:p>
        </p:txBody>
      </p:sp>
    </p:spTree>
    <p:extLst>
      <p:ext uri="{BB962C8B-B14F-4D97-AF65-F5344CB8AC3E}">
        <p14:creationId xmlns:p14="http://schemas.microsoft.com/office/powerpoint/2010/main" val="131635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تابع العمل </a:t>
            </a:r>
            <a:r>
              <a:rPr lang="ar-SA" b="1" dirty="0">
                <a:solidFill>
                  <a:schemeClr val="bg1"/>
                </a:solidFill>
              </a:rPr>
              <a:t>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algn="just"/>
            <a:r>
              <a:rPr lang="ar-SA" b="1" dirty="0">
                <a:solidFill>
                  <a:srgbClr val="FFFF00"/>
                </a:solidFill>
              </a:rPr>
              <a:t>العمل الاجتماعي التطوعي عبر التاريخ الإسلامي</a:t>
            </a:r>
            <a:endParaRPr lang="en-US" b="1" dirty="0">
              <a:solidFill>
                <a:srgbClr val="FFFF00"/>
              </a:solidFill>
            </a:endParaRPr>
          </a:p>
          <a:p>
            <a:pPr algn="just"/>
            <a:r>
              <a:rPr lang="ar-SA" sz="2400" b="1" dirty="0">
                <a:solidFill>
                  <a:schemeClr val="bg1"/>
                </a:solidFill>
              </a:rPr>
              <a:t>لقد حث الدين الإسلامي على فضيلة التعاون والمساعدة  والبر والتضحية والفداء  ورغب فيها ووعد بعظيم الأجر والثواب </a:t>
            </a:r>
            <a:endParaRPr lang="en-US" sz="2400" dirty="0">
              <a:solidFill>
                <a:schemeClr val="bg1"/>
              </a:solidFill>
            </a:endParaRPr>
          </a:p>
          <a:p>
            <a:pPr algn="just"/>
            <a:r>
              <a:rPr lang="ar-SA" sz="2400" b="1" dirty="0">
                <a:solidFill>
                  <a:schemeClr val="bg1"/>
                </a:solidFill>
              </a:rPr>
              <a:t>ولو تأملنا روح القرآن الكريم لأدركنا أن التطوع خلق من أخلاق القرآن وصفة من صفات أهل الإيمان وفضيلة من الفضائل  التي أرشد إليها هدي الرسول صلى الله عليه وسلم, وقد جاء ذكر التطوع في أكثر من موطن من مواطن التنزيل الحكيم </a:t>
            </a:r>
            <a:endParaRPr lang="en-US" sz="2400" dirty="0">
              <a:solidFill>
                <a:schemeClr val="bg1"/>
              </a:solidFill>
            </a:endParaRPr>
          </a:p>
          <a:p>
            <a:pPr algn="just"/>
            <a:r>
              <a:rPr lang="ar-SA" sz="2400" b="1" dirty="0">
                <a:solidFill>
                  <a:schemeClr val="bg1"/>
                </a:solidFill>
              </a:rPr>
              <a:t>فالله تبارك وتعالى يقول في سورة البقرة :﴿</a:t>
            </a:r>
            <a:r>
              <a:rPr lang="ar-SA" sz="2400" dirty="0">
                <a:solidFill>
                  <a:schemeClr val="bg1"/>
                </a:solidFill>
              </a:rPr>
              <a:t> </a:t>
            </a:r>
            <a:r>
              <a:rPr lang="ar-SA" sz="2400" b="1" i="1" dirty="0">
                <a:solidFill>
                  <a:schemeClr val="bg1"/>
                </a:solidFill>
              </a:rPr>
              <a:t>إِنَّ الصَّفَا وَالْمَرْوَةَ</a:t>
            </a:r>
            <a:r>
              <a:rPr lang="ar-SA" sz="2400" dirty="0">
                <a:solidFill>
                  <a:schemeClr val="bg1"/>
                </a:solidFill>
              </a:rPr>
              <a:t> </a:t>
            </a:r>
            <a:r>
              <a:rPr lang="ar-SA" sz="2400" b="1" dirty="0">
                <a:solidFill>
                  <a:schemeClr val="bg1"/>
                </a:solidFill>
              </a:rPr>
              <a:t>مِن</a:t>
            </a:r>
            <a:r>
              <a:rPr lang="ar-SA" sz="2400" dirty="0">
                <a:solidFill>
                  <a:schemeClr val="bg1"/>
                </a:solidFill>
              </a:rPr>
              <a:t> </a:t>
            </a:r>
            <a:r>
              <a:rPr lang="ar-SA" sz="2400" b="1" i="1" dirty="0" err="1">
                <a:solidFill>
                  <a:schemeClr val="bg1"/>
                </a:solidFill>
              </a:rPr>
              <a:t>شَعَآئِرِ</a:t>
            </a:r>
            <a:r>
              <a:rPr lang="ar-SA" sz="2400" b="1" i="1" dirty="0">
                <a:solidFill>
                  <a:schemeClr val="bg1"/>
                </a:solidFill>
              </a:rPr>
              <a:t> اللّهِ فَمَنْ حَجَّ الْبَيْتَ</a:t>
            </a:r>
            <a:r>
              <a:rPr lang="ar-SA" sz="2400" b="1" dirty="0">
                <a:solidFill>
                  <a:schemeClr val="bg1"/>
                </a:solidFill>
              </a:rPr>
              <a:t> أَوِ</a:t>
            </a:r>
            <a:r>
              <a:rPr lang="ar-SA" sz="2400" dirty="0">
                <a:solidFill>
                  <a:schemeClr val="bg1"/>
                </a:solidFill>
              </a:rPr>
              <a:t> </a:t>
            </a:r>
            <a:r>
              <a:rPr lang="ar-SA" sz="2400" b="1" i="1" dirty="0">
                <a:solidFill>
                  <a:schemeClr val="bg1"/>
                </a:solidFill>
              </a:rPr>
              <a:t>اعْتَمَرَ فَلاَ جُنَاحَ عَلَيْهِ أَن يَطَّوَّفَ بِهِمَا وَمَن تَطَوَّعَ خَيْراً فَإِنَّ اللّهَ شَاكِرٌ عَلِيمٌ</a:t>
            </a:r>
            <a:r>
              <a:rPr lang="ar-SA" sz="2400" dirty="0">
                <a:solidFill>
                  <a:schemeClr val="bg1"/>
                </a:solidFill>
              </a:rPr>
              <a:t> (</a:t>
            </a:r>
            <a:r>
              <a:rPr lang="ar-SA" sz="2400" b="1" dirty="0">
                <a:solidFill>
                  <a:schemeClr val="bg1"/>
                </a:solidFill>
              </a:rPr>
              <a:t>158)﴾</a:t>
            </a:r>
            <a:endParaRPr lang="en-US" sz="2400" dirty="0">
              <a:solidFill>
                <a:schemeClr val="bg1"/>
              </a:solidFill>
            </a:endParaRPr>
          </a:p>
          <a:p>
            <a:pPr algn="just"/>
            <a:r>
              <a:rPr lang="ar-SA" sz="2400" b="1" dirty="0">
                <a:solidFill>
                  <a:schemeClr val="bg1"/>
                </a:solidFill>
              </a:rPr>
              <a:t>أي من تطوع بالحج أو العمرة فكررهما أو كرر أحدهما  فزاد على الفرض أي تحمله طوعا واختيارا وزيادة في الطاعة </a:t>
            </a:r>
            <a:r>
              <a:rPr lang="ar-SA" sz="2400" b="1" dirty="0" smtClean="0">
                <a:solidFill>
                  <a:schemeClr val="bg1"/>
                </a:solidFill>
              </a:rPr>
              <a:t>فإن </a:t>
            </a:r>
            <a:r>
              <a:rPr lang="ar-SA" sz="2400" b="1" dirty="0">
                <a:solidFill>
                  <a:schemeClr val="bg1"/>
                </a:solidFill>
              </a:rPr>
              <a:t>الله تعالى يثيبه ويجزيه خيرا لأنه شاكر يجزي على الإحسان إحسانا وهو عليم بمن يستحق الجزاء وهو يثيب المحسنين ولا يضيع أجر العاملين, </a:t>
            </a:r>
            <a:endParaRPr lang="en-US" sz="2400" dirty="0">
              <a:solidFill>
                <a:schemeClr val="bg1"/>
              </a:solidFill>
            </a:endParaRPr>
          </a:p>
        </p:txBody>
      </p:sp>
    </p:spTree>
    <p:extLst>
      <p:ext uri="{BB962C8B-B14F-4D97-AF65-F5344CB8AC3E}">
        <p14:creationId xmlns:p14="http://schemas.microsoft.com/office/powerpoint/2010/main" val="81328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تابع العمل </a:t>
            </a:r>
            <a:r>
              <a:rPr lang="ar-SA" b="1" dirty="0">
                <a:solidFill>
                  <a:schemeClr val="bg1"/>
                </a:solidFill>
              </a:rPr>
              <a:t>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0" indent="0" algn="just">
              <a:buNone/>
            </a:pPr>
            <a:r>
              <a:rPr lang="ar-SA" b="1" dirty="0" smtClean="0">
                <a:solidFill>
                  <a:srgbClr val="FFFF00"/>
                </a:solidFill>
              </a:rPr>
              <a:t>    تابع العمل </a:t>
            </a:r>
            <a:r>
              <a:rPr lang="ar-SA" b="1" dirty="0">
                <a:solidFill>
                  <a:srgbClr val="FFFF00"/>
                </a:solidFill>
              </a:rPr>
              <a:t>الاجتماعي التطوعي عبر التاريخ الإسلامي</a:t>
            </a:r>
            <a:endParaRPr lang="en-US" b="1" dirty="0">
              <a:solidFill>
                <a:srgbClr val="FFFF00"/>
              </a:solidFill>
            </a:endParaRPr>
          </a:p>
          <a:p>
            <a:pPr algn="just"/>
            <a:r>
              <a:rPr lang="ar-SA" sz="2800" b="1" dirty="0">
                <a:solidFill>
                  <a:schemeClr val="bg1"/>
                </a:solidFill>
              </a:rPr>
              <a:t>كما أن هذه  الفضيلة لا تأتي إلا بتعاون الجميع وتسابقهم إلى فعل الخيرات, يقول الله تبارك وتعالى في سورة المائدة ﴿</a:t>
            </a:r>
            <a:r>
              <a:rPr lang="ar-SA" sz="2800" b="1" i="1" dirty="0">
                <a:solidFill>
                  <a:schemeClr val="bg1"/>
                </a:solidFill>
              </a:rPr>
              <a:t>وَتَعَاوَنُوا عَلَى الْبِرِّ وَالتَّقْوَى وَلا تَعَاوَنُوا عَلَى الإِثْمِ وَالْعُدْوَانِ وَاتَّقُوا اللَّهَ إِنَّ اللَّهَ شَدِيدُ الْعِقَاب</a:t>
            </a:r>
            <a:r>
              <a:rPr lang="ar-SA" sz="2800" dirty="0">
                <a:solidFill>
                  <a:schemeClr val="bg1"/>
                </a:solidFill>
              </a:rPr>
              <a:t> (2</a:t>
            </a:r>
            <a:r>
              <a:rPr lang="ar-SA" sz="2800" b="1" dirty="0">
                <a:solidFill>
                  <a:schemeClr val="bg1"/>
                </a:solidFill>
              </a:rPr>
              <a:t> )﴾</a:t>
            </a:r>
            <a:endParaRPr lang="en-US" sz="2800" dirty="0">
              <a:solidFill>
                <a:schemeClr val="bg1"/>
              </a:solidFill>
            </a:endParaRPr>
          </a:p>
          <a:p>
            <a:pPr algn="just"/>
            <a:r>
              <a:rPr lang="ar-SA" sz="2800" b="1" dirty="0">
                <a:solidFill>
                  <a:schemeClr val="bg1"/>
                </a:solidFill>
              </a:rPr>
              <a:t>ولقد جاء ذكر التطوع كثيرا في السنة النبوية المطهرة : </a:t>
            </a:r>
            <a:r>
              <a:rPr lang="ar-SA" sz="2800" b="1" dirty="0" smtClean="0">
                <a:solidFill>
                  <a:schemeClr val="bg1"/>
                </a:solidFill>
              </a:rPr>
              <a:t>التطوع </a:t>
            </a:r>
            <a:r>
              <a:rPr lang="ar-SA" sz="2800" b="1" dirty="0">
                <a:solidFill>
                  <a:schemeClr val="bg1"/>
                </a:solidFill>
              </a:rPr>
              <a:t>بصلاة النافلة, التطوع بالصوم, التطوع </a:t>
            </a:r>
            <a:r>
              <a:rPr lang="ar-SA" sz="2800" b="1" dirty="0" err="1">
                <a:solidFill>
                  <a:schemeClr val="bg1"/>
                </a:solidFill>
              </a:rPr>
              <a:t>بالهدي</a:t>
            </a:r>
            <a:r>
              <a:rPr lang="ar-SA" sz="2800" b="1" dirty="0">
                <a:solidFill>
                  <a:schemeClr val="bg1"/>
                </a:solidFill>
              </a:rPr>
              <a:t>, التطوع بإطعام المسكين, التطوع بحراسة المسلمين </a:t>
            </a:r>
            <a:r>
              <a:rPr lang="ar-SA" sz="2400" b="1" dirty="0">
                <a:solidFill>
                  <a:schemeClr val="bg1"/>
                </a:solidFill>
              </a:rPr>
              <a:t>. </a:t>
            </a:r>
            <a:endParaRPr lang="en-US" sz="2400" dirty="0">
              <a:solidFill>
                <a:schemeClr val="bg1"/>
              </a:solidFill>
            </a:endParaRPr>
          </a:p>
        </p:txBody>
      </p:sp>
    </p:spTree>
    <p:extLst>
      <p:ext uri="{BB962C8B-B14F-4D97-AF65-F5344CB8AC3E}">
        <p14:creationId xmlns:p14="http://schemas.microsoft.com/office/powerpoint/2010/main" val="30649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تابع العمل </a:t>
            </a:r>
            <a:r>
              <a:rPr lang="ar-SA" b="1" dirty="0">
                <a:solidFill>
                  <a:schemeClr val="bg1"/>
                </a:solidFill>
              </a:rPr>
              <a:t>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algn="just"/>
            <a:r>
              <a:rPr lang="ar-SA" b="1" dirty="0">
                <a:solidFill>
                  <a:srgbClr val="FFFF00"/>
                </a:solidFill>
              </a:rPr>
              <a:t>الدين الإسلامي وحثه على </a:t>
            </a:r>
            <a:r>
              <a:rPr lang="ar-SA" b="1" dirty="0" smtClean="0">
                <a:solidFill>
                  <a:srgbClr val="FFFF00"/>
                </a:solidFill>
              </a:rPr>
              <a:t>التطوع:</a:t>
            </a:r>
            <a:endParaRPr lang="en-US" b="1" dirty="0">
              <a:solidFill>
                <a:srgbClr val="FFFF00"/>
              </a:solidFill>
            </a:endParaRPr>
          </a:p>
          <a:p>
            <a:pPr algn="just"/>
            <a:r>
              <a:rPr lang="ar-SA" sz="2400" b="1" dirty="0">
                <a:solidFill>
                  <a:schemeClr val="bg1"/>
                </a:solidFill>
              </a:rPr>
              <a:t>تجلى التطبيق العملي لنصوص القرآن الكريم والأحاديث النبوية في نماذج فذة رائعة من أعمال البر والإحسان والتطوع حفل بها تاريخنا الإسلامي فقد كانت المؤاخاة بين المهاجرين والأنصار ضربا من أسمى ضروب التعاون الإسلامي في ذلك الوقت,</a:t>
            </a:r>
            <a:endParaRPr lang="en-US" sz="2400" dirty="0">
              <a:solidFill>
                <a:schemeClr val="bg1"/>
              </a:solidFill>
            </a:endParaRPr>
          </a:p>
          <a:p>
            <a:pPr algn="just"/>
            <a:r>
              <a:rPr lang="ar-SA" sz="2400" b="1" dirty="0">
                <a:solidFill>
                  <a:schemeClr val="bg1"/>
                </a:solidFill>
              </a:rPr>
              <a:t>كما أن تاريخنا الإسلامي حافل بالمواقف المضيئة التي تجسد أروع حالات البذل والعطاء, فها هو الرسول صلى الله عليه وسلم تتجسد فيه القدوة الكاملة في البذل والعطاء فيقول </a:t>
            </a:r>
            <a:r>
              <a:rPr lang="ar-SA" sz="2400" dirty="0">
                <a:solidFill>
                  <a:schemeClr val="bg1"/>
                </a:solidFill>
              </a:rPr>
              <a:t>" </a:t>
            </a:r>
            <a:r>
              <a:rPr lang="ar-SA" sz="2400" b="1" i="1" dirty="0">
                <a:solidFill>
                  <a:schemeClr val="bg1"/>
                </a:solidFill>
              </a:rPr>
              <a:t>لَوْ كَانَ لِي مِثْلُ أُحُدٍ ذَهَبًا لَسَرَّنِي أَنْ لا يَمُرَّ عَلَيَّ ثَلاثُ</a:t>
            </a:r>
            <a:r>
              <a:rPr lang="ar-SA" sz="2400" dirty="0">
                <a:solidFill>
                  <a:schemeClr val="bg1"/>
                </a:solidFill>
              </a:rPr>
              <a:t> </a:t>
            </a:r>
            <a:r>
              <a:rPr lang="ar-SA" sz="2400" b="1" dirty="0">
                <a:solidFill>
                  <a:schemeClr val="bg1"/>
                </a:solidFill>
              </a:rPr>
              <a:t>لَيَالِي</a:t>
            </a:r>
            <a:r>
              <a:rPr lang="ar-SA" sz="2400" dirty="0">
                <a:solidFill>
                  <a:schemeClr val="bg1"/>
                </a:solidFill>
              </a:rPr>
              <a:t> </a:t>
            </a:r>
            <a:r>
              <a:rPr lang="ar-SA" sz="2400" b="1" i="1" dirty="0">
                <a:solidFill>
                  <a:schemeClr val="bg1"/>
                </a:solidFill>
              </a:rPr>
              <a:t>وَعِنْدِي مِنْهُ شَيْءٌ</a:t>
            </a:r>
            <a:r>
              <a:rPr lang="ar-SA" sz="2400" dirty="0">
                <a:solidFill>
                  <a:schemeClr val="bg1"/>
                </a:solidFill>
              </a:rPr>
              <a:t> , </a:t>
            </a:r>
            <a:r>
              <a:rPr lang="ar-SA" sz="2400" b="1" i="1" dirty="0">
                <a:solidFill>
                  <a:schemeClr val="bg1"/>
                </a:solidFill>
              </a:rPr>
              <a:t>إِلا شَيْءٌ أَرْصُدُهُ لِدَيْنٍ</a:t>
            </a:r>
            <a:r>
              <a:rPr lang="ar-SA" sz="2400" dirty="0">
                <a:solidFill>
                  <a:schemeClr val="bg1"/>
                </a:solidFill>
              </a:rPr>
              <a:t> </a:t>
            </a:r>
            <a:r>
              <a:rPr lang="ar-SA" sz="2400" b="1" dirty="0">
                <a:solidFill>
                  <a:schemeClr val="bg1"/>
                </a:solidFill>
              </a:rPr>
              <a:t>" ، رَوَاهُ الْبُخَارِيُّ</a:t>
            </a:r>
            <a:r>
              <a:rPr lang="ar-SA" sz="2400" dirty="0">
                <a:solidFill>
                  <a:schemeClr val="bg1"/>
                </a:solidFill>
              </a:rPr>
              <a:t> . </a:t>
            </a:r>
            <a:endParaRPr lang="en-US" sz="2400" dirty="0">
              <a:solidFill>
                <a:schemeClr val="bg1"/>
              </a:solidFill>
            </a:endParaRPr>
          </a:p>
          <a:p>
            <a:pPr algn="just"/>
            <a:r>
              <a:rPr lang="ar-SA" sz="2400" dirty="0">
                <a:solidFill>
                  <a:schemeClr val="bg1"/>
                </a:solidFill>
              </a:rPr>
              <a:t> </a:t>
            </a:r>
            <a:r>
              <a:rPr lang="ar-SA" sz="2400" b="1" dirty="0">
                <a:solidFill>
                  <a:schemeClr val="bg1"/>
                </a:solidFill>
              </a:rPr>
              <a:t>وحين ندب المسلمين لقتال الروم ورد عدوانهم وحض أهل الغنى على البذل والتطوع فإذا هم يتسابقون في </a:t>
            </a:r>
            <a:r>
              <a:rPr lang="ar-SA" sz="2400" b="1" dirty="0" smtClean="0">
                <a:solidFill>
                  <a:schemeClr val="bg1"/>
                </a:solidFill>
              </a:rPr>
              <a:t>ذلك, فقد </a:t>
            </a:r>
            <a:r>
              <a:rPr lang="ar-SA" sz="2400" b="1" dirty="0">
                <a:solidFill>
                  <a:schemeClr val="bg1"/>
                </a:solidFill>
              </a:rPr>
              <a:t>جهز عثمان بن عفان رضي الله عنه عشرة آلاف مقاتل أنفق فيها عشرة آلاف دينار غير الإبل والخيل وجاء أبو بكر بجميع ماله, وجاء عمر بن الخطاب بنصف ماله, وبعثت النساء  بكل ما لديهن من حلي, حتى فقراء المسلمين  تبرعوا بالقليل الذي لديهم فكانت ملحمة جيش العسرة. </a:t>
            </a:r>
            <a:endParaRPr lang="en-US" sz="2400" dirty="0">
              <a:solidFill>
                <a:schemeClr val="bg1"/>
              </a:solidFill>
            </a:endParaRPr>
          </a:p>
        </p:txBody>
      </p:sp>
    </p:spTree>
    <p:extLst>
      <p:ext uri="{BB962C8B-B14F-4D97-AF65-F5344CB8AC3E}">
        <p14:creationId xmlns:p14="http://schemas.microsoft.com/office/powerpoint/2010/main" val="385949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تابع العمل </a:t>
            </a:r>
            <a:r>
              <a:rPr lang="ar-SA" b="1" dirty="0">
                <a:solidFill>
                  <a:schemeClr val="bg1"/>
                </a:solidFill>
              </a:rPr>
              <a:t>التطوعي في الدين الإسلامي </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algn="just"/>
            <a:r>
              <a:rPr lang="ar-SA" b="1" dirty="0">
                <a:solidFill>
                  <a:srgbClr val="FFFF00"/>
                </a:solidFill>
              </a:rPr>
              <a:t>وفى العصر الحديث </a:t>
            </a:r>
            <a:r>
              <a:rPr lang="ar-SA" sz="2800" b="1" dirty="0">
                <a:solidFill>
                  <a:schemeClr val="bg1"/>
                </a:solidFill>
              </a:rPr>
              <a:t>تجلى ذلك في أروع صورة فيما قام به أهل البذل والعطاء تجاه إخوانهم مسلمي البوسنة والهرسك وحرب تحرير الجزائر وفلسطين وسوريا وغيرها </a:t>
            </a:r>
            <a:endParaRPr lang="en-US" sz="2800" dirty="0">
              <a:solidFill>
                <a:schemeClr val="bg1"/>
              </a:solidFill>
            </a:endParaRPr>
          </a:p>
          <a:p>
            <a:pPr algn="just"/>
            <a:r>
              <a:rPr lang="ar-SA" sz="2800" b="1" dirty="0">
                <a:solidFill>
                  <a:srgbClr val="FFFF00"/>
                </a:solidFill>
              </a:rPr>
              <a:t>ومن الأعمال التطوعية الأخرى التي سادت وانتشرت في العالم الإسلامي:</a:t>
            </a:r>
            <a:endParaRPr lang="en-US" sz="2800" dirty="0">
              <a:solidFill>
                <a:srgbClr val="FFFF00"/>
              </a:solidFill>
            </a:endParaRPr>
          </a:p>
          <a:p>
            <a:pPr marL="0" indent="0" algn="just">
              <a:buNone/>
            </a:pPr>
            <a:r>
              <a:rPr lang="ar-SA" sz="2800" b="1" dirty="0" smtClean="0">
                <a:solidFill>
                  <a:schemeClr val="bg1"/>
                </a:solidFill>
              </a:rPr>
              <a:t>  نصرة </a:t>
            </a:r>
            <a:r>
              <a:rPr lang="ar-SA" sz="2800" b="1" dirty="0">
                <a:solidFill>
                  <a:schemeClr val="bg1"/>
                </a:solidFill>
              </a:rPr>
              <a:t>المظلوم ورد المظالم, مساعدة المحتاجين من الفقراء والمساكين والأرامل والأيتام والمعاقين, إماطة الأذى عن الطريق, حماية الطرق والقرى والبلدان, الإعانة على رفع الحوائج إلى ولاة الأمر والشفاعة فيها, التطوع بمراقبة المخالفات, التطوع بمكافحة الأمراض, تعليم الناس ونشر العلم.</a:t>
            </a:r>
            <a:endParaRPr lang="en-US" sz="2800" dirty="0">
              <a:solidFill>
                <a:schemeClr val="bg1"/>
              </a:solidFill>
            </a:endParaRPr>
          </a:p>
          <a:p>
            <a:pPr algn="just"/>
            <a:r>
              <a:rPr lang="ar-SA" sz="2800" b="1" dirty="0">
                <a:solidFill>
                  <a:schemeClr val="bg1"/>
                </a:solidFill>
              </a:rPr>
              <a:t>على أن أهم طرق البر والخير التي كانت معهودة في مختلف بقاع العالم الإسلامي هي الوقف وما يترتب عليه من أعمال تطوعية جليلة, وشمل الوقف مختلف الأعيان التي يمكن وقفها من الدور والمزارع والآبار والكتب والمكتبات والمساجد والطرق والجسور وغيرها.</a:t>
            </a:r>
            <a:endParaRPr lang="en-US" sz="2800" dirty="0">
              <a:solidFill>
                <a:schemeClr val="bg1"/>
              </a:solidFill>
            </a:endParaRPr>
          </a:p>
        </p:txBody>
      </p:sp>
    </p:spTree>
    <p:extLst>
      <p:ext uri="{BB962C8B-B14F-4D97-AF65-F5344CB8AC3E}">
        <p14:creationId xmlns:p14="http://schemas.microsoft.com/office/powerpoint/2010/main" val="51032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830997"/>
          </a:xfrm>
          <a:prstGeom prst="rect">
            <a:avLst/>
          </a:prstGeom>
        </p:spPr>
        <p:txBody>
          <a:bodyPr wrap="square">
            <a:spAutoFit/>
          </a:bodyPr>
          <a:lstStyle/>
          <a:p>
            <a:pPr algn="ctr"/>
            <a:endParaRPr lang="ar-SA" sz="4800" b="1" dirty="0" smtClean="0">
              <a:solidFill>
                <a:srgbClr val="FF0000"/>
              </a:solidFill>
            </a:endParaRPr>
          </a:p>
        </p:txBody>
      </p:sp>
      <p:sp>
        <p:nvSpPr>
          <p:cNvPr id="3" name="عنوان 2"/>
          <p:cNvSpPr>
            <a:spLocks noGrp="1"/>
          </p:cNvSpPr>
          <p:nvPr>
            <p:ph type="title"/>
          </p:nvPr>
        </p:nvSpPr>
        <p:spPr>
          <a:xfrm>
            <a:off x="0" y="0"/>
            <a:ext cx="9144000" cy="1268760"/>
          </a:xfrm>
          <a:solidFill>
            <a:srgbClr val="FF0000"/>
          </a:solidFill>
        </p:spPr>
        <p:txBody>
          <a:bodyPr/>
          <a:lstStyle/>
          <a:p>
            <a:r>
              <a:rPr lang="ar-SA" b="1" dirty="0" smtClean="0">
                <a:solidFill>
                  <a:schemeClr val="bg1"/>
                </a:solidFill>
              </a:rPr>
              <a:t>تمرين</a:t>
            </a:r>
            <a:endParaRPr lang="en-US" dirty="0">
              <a:solidFill>
                <a:schemeClr val="bg1"/>
              </a:solidFill>
            </a:endParaRPr>
          </a:p>
        </p:txBody>
      </p:sp>
      <p:sp>
        <p:nvSpPr>
          <p:cNvPr id="4" name="عنصر نائب للمحتوى 3"/>
          <p:cNvSpPr>
            <a:spLocks noGrp="1"/>
          </p:cNvSpPr>
          <p:nvPr>
            <p:ph idx="1"/>
          </p:nvPr>
        </p:nvSpPr>
        <p:spPr>
          <a:xfrm>
            <a:off x="0" y="1268760"/>
            <a:ext cx="9144000" cy="5589240"/>
          </a:xfrm>
          <a:solidFill>
            <a:srgbClr val="00B0F0"/>
          </a:solidFill>
        </p:spPr>
        <p:txBody>
          <a:bodyPr/>
          <a:lstStyle/>
          <a:p>
            <a:pPr marL="0" indent="0" algn="just">
              <a:buNone/>
            </a:pPr>
            <a:r>
              <a:rPr lang="ar-SA" b="1" dirty="0" smtClean="0">
                <a:solidFill>
                  <a:srgbClr val="FFFF00"/>
                </a:solidFill>
              </a:rPr>
              <a:t>س : حددي أهمية العمل التطوعي بالنسبة للمجتمع؟</a:t>
            </a:r>
          </a:p>
          <a:p>
            <a:pPr marL="0" indent="0">
              <a:buNone/>
            </a:pPr>
            <a:r>
              <a:rPr lang="ar-SA" b="1" dirty="0" smtClean="0">
                <a:solidFill>
                  <a:schemeClr val="bg1"/>
                </a:solidFill>
              </a:rPr>
              <a:t>ج:</a:t>
            </a:r>
            <a:r>
              <a:rPr lang="ar-SA" b="1" dirty="0">
                <a:solidFill>
                  <a:schemeClr val="bg1"/>
                </a:solidFill>
              </a:rPr>
              <a:t> </a:t>
            </a:r>
            <a:endParaRPr lang="ar-SA" b="1" dirty="0" smtClean="0">
              <a:solidFill>
                <a:schemeClr val="bg1"/>
              </a:solidFill>
            </a:endParaRPr>
          </a:p>
          <a:p>
            <a:pPr marL="0" indent="0">
              <a:buNone/>
            </a:pPr>
            <a:r>
              <a:rPr lang="ar-SA" sz="2800" b="1" dirty="0" smtClean="0">
                <a:solidFill>
                  <a:schemeClr val="bg1"/>
                </a:solidFill>
              </a:rPr>
              <a:t>يشكل </a:t>
            </a:r>
            <a:r>
              <a:rPr lang="ar-SA" sz="2800" b="1" dirty="0">
                <a:solidFill>
                  <a:schemeClr val="bg1"/>
                </a:solidFill>
              </a:rPr>
              <a:t>التطوع اهمية اقتصادية واجتماعية وثقافية وسياسية تتمثل في الاتي :</a:t>
            </a:r>
          </a:p>
          <a:p>
            <a:pPr marL="0" indent="0">
              <a:buNone/>
            </a:pPr>
            <a:r>
              <a:rPr lang="ar-SA" sz="2800" b="1" dirty="0">
                <a:solidFill>
                  <a:schemeClr val="bg1"/>
                </a:solidFill>
              </a:rPr>
              <a:t>1-ينمى الجانب الإنساني </a:t>
            </a:r>
            <a:r>
              <a:rPr lang="ar-SA" sz="2800" b="1" dirty="0" smtClean="0">
                <a:solidFill>
                  <a:schemeClr val="bg1"/>
                </a:solidFill>
              </a:rPr>
              <a:t>لأفراد </a:t>
            </a:r>
            <a:r>
              <a:rPr lang="ar-SA" sz="2800" b="1" dirty="0">
                <a:solidFill>
                  <a:schemeClr val="bg1"/>
                </a:solidFill>
              </a:rPr>
              <a:t>المجتمع ويتيح التفاعل والتواصل بينهم </a:t>
            </a:r>
            <a:r>
              <a:rPr lang="ar-SA" sz="2800" b="1" dirty="0" smtClean="0">
                <a:solidFill>
                  <a:schemeClr val="bg1"/>
                </a:solidFill>
              </a:rPr>
              <a:t>.</a:t>
            </a:r>
            <a:endParaRPr lang="ar-SA" sz="2800" b="1" dirty="0">
              <a:solidFill>
                <a:schemeClr val="bg1"/>
              </a:solidFill>
            </a:endParaRPr>
          </a:p>
          <a:p>
            <a:pPr marL="0" indent="0">
              <a:buNone/>
            </a:pPr>
            <a:r>
              <a:rPr lang="ar-SA" sz="2800" b="1" dirty="0">
                <a:solidFill>
                  <a:schemeClr val="bg1"/>
                </a:solidFill>
              </a:rPr>
              <a:t>2-يمنح الثقة بالنفس للمتطوع واحترام الذات واستثمار الوقت </a:t>
            </a:r>
            <a:r>
              <a:rPr lang="ar-SA" sz="2800" b="1" dirty="0" smtClean="0">
                <a:solidFill>
                  <a:schemeClr val="bg1"/>
                </a:solidFill>
              </a:rPr>
              <a:t>.</a:t>
            </a:r>
            <a:endParaRPr lang="ar-SA" sz="2800" b="1" dirty="0">
              <a:solidFill>
                <a:schemeClr val="bg1"/>
              </a:solidFill>
            </a:endParaRPr>
          </a:p>
          <a:p>
            <a:pPr marL="0" indent="0">
              <a:buNone/>
            </a:pPr>
            <a:r>
              <a:rPr lang="ar-SA" sz="2800" b="1" dirty="0">
                <a:solidFill>
                  <a:schemeClr val="bg1"/>
                </a:solidFill>
              </a:rPr>
              <a:t>3-يتيح الفرصة لمعرفة احتياجات المجتمع ومشاركة الافراد في اتخاذ </a:t>
            </a:r>
            <a:r>
              <a:rPr lang="ar-SA" sz="2800" b="1" dirty="0" smtClean="0">
                <a:solidFill>
                  <a:schemeClr val="bg1"/>
                </a:solidFill>
              </a:rPr>
              <a:t>القرار.</a:t>
            </a:r>
            <a:endParaRPr lang="ar-SA" sz="2800" b="1" dirty="0">
              <a:solidFill>
                <a:schemeClr val="bg1"/>
              </a:solidFill>
            </a:endParaRPr>
          </a:p>
          <a:p>
            <a:pPr marL="0" indent="0">
              <a:buNone/>
            </a:pPr>
            <a:r>
              <a:rPr lang="ar-SA" sz="2800" b="1" dirty="0">
                <a:solidFill>
                  <a:schemeClr val="bg1"/>
                </a:solidFill>
              </a:rPr>
              <a:t>4-توفير فرص عمل وتكامل الجهود الاهلية والحكومية </a:t>
            </a:r>
            <a:r>
              <a:rPr lang="ar-SA" sz="2800" b="1" dirty="0" smtClean="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val="53710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fltVal val="0"/>
                                          </p:val>
                                        </p:tav>
                                        <p:tav tm="100000">
                                          <p:val>
                                            <p:strVal val="#ppt_h"/>
                                          </p:val>
                                        </p:tav>
                                      </p:tavLst>
                                    </p:anim>
                                    <p:animEffect transition="in" filter="fade">
                                      <p:cBhvr>
                                        <p:cTn id="9" dur="500"/>
                                        <p:tgtEl>
                                          <p:spTgt spid="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0"/>
            <a:ext cx="8784976" cy="6669360"/>
          </a:xfrm>
          <a:solidFill>
            <a:schemeClr val="tx2">
              <a:lumMod val="60000"/>
              <a:lumOff val="40000"/>
            </a:schemeClr>
          </a:solidFill>
        </p:spPr>
        <p:txBody>
          <a:bodyPr>
            <a:noAutofit/>
          </a:bodyPr>
          <a:lstStyle/>
          <a:p>
            <a:pPr marL="0" indent="0" algn="ctr">
              <a:buNone/>
            </a:pPr>
            <a:endParaRPr lang="ar-SA" sz="11500" dirty="0" smtClean="0">
              <a:solidFill>
                <a:schemeClr val="bg1"/>
              </a:solidFill>
              <a:latin typeface="Californian FB" pitchFamily="18" charset="0"/>
              <a:cs typeface="Bold Italic Art" pitchFamily="2" charset="-78"/>
            </a:endParaRPr>
          </a:p>
          <a:p>
            <a:pPr marL="0" indent="0" algn="ctr">
              <a:buNone/>
            </a:pPr>
            <a:r>
              <a:rPr lang="ar-SA" sz="11500" dirty="0" smtClean="0">
                <a:solidFill>
                  <a:schemeClr val="bg1"/>
                </a:solidFill>
                <a:latin typeface="Californian FB" pitchFamily="18" charset="0"/>
                <a:cs typeface="Bold Italic Art" pitchFamily="2" charset="-78"/>
              </a:rPr>
              <a:t>تمت بحمد الله</a:t>
            </a:r>
            <a:endParaRPr lang="ar-SA" sz="11500" dirty="0">
              <a:solidFill>
                <a:schemeClr val="bg1"/>
              </a:solidFill>
              <a:latin typeface="Californian FB" pitchFamily="18" charset="0"/>
              <a:cs typeface="Bold Italic Art" pitchFamily="2" charset="-78"/>
            </a:endParaRPr>
          </a:p>
        </p:txBody>
      </p:sp>
    </p:spTree>
    <p:extLst>
      <p:ext uri="{BB962C8B-B14F-4D97-AF65-F5344CB8AC3E}">
        <p14:creationId xmlns:p14="http://schemas.microsoft.com/office/powerpoint/2010/main" val="21221200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22067"/>
      </p:ext>
    </p:extLst>
  </p:cSld>
  <p:clrMapOvr>
    <a:masterClrMapping/>
  </p:clrMapOvr>
  <p:timing>
    <p:tnLst>
      <p:par>
        <p:cTn id="1" dur="indefinite" restart="never" nodeType="tmRoot"/>
      </p:par>
    </p:tnLst>
  </p:timing>
</p:sld>
</file>

<file path=ppt/theme/theme1.xml><?xml version="1.0" encoding="utf-8"?>
<a:theme xmlns:a="http://schemas.openxmlformats.org/drawingml/2006/main" name="4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Metro</Template>
  <TotalTime>1077</TotalTime>
  <Words>1778</Words>
  <Application>Microsoft Office PowerPoint</Application>
  <PresentationFormat>عرض على الشاشة (3:4)‏</PresentationFormat>
  <Paragraphs>156</Paragraphs>
  <Slides>26</Slides>
  <Notes>0</Notes>
  <HiddenSlides>0</HiddenSlides>
  <MMClips>0</MMClips>
  <ScaleCrop>false</ScaleCrop>
  <HeadingPairs>
    <vt:vector size="4" baseType="variant">
      <vt:variant>
        <vt:lpstr>نسق</vt:lpstr>
      </vt:variant>
      <vt:variant>
        <vt:i4>4</vt:i4>
      </vt:variant>
      <vt:variant>
        <vt:lpstr>عناوين الشرائح</vt:lpstr>
      </vt:variant>
      <vt:variant>
        <vt:i4>26</vt:i4>
      </vt:variant>
    </vt:vector>
  </HeadingPairs>
  <TitlesOfParts>
    <vt:vector size="30" baseType="lpstr">
      <vt:lpstr>4_تصميم افتراضي</vt:lpstr>
      <vt:lpstr>Default Design</vt:lpstr>
      <vt:lpstr>3_تصميم افتراضي</vt:lpstr>
      <vt:lpstr>149</vt:lpstr>
      <vt:lpstr>عرض تقديمي في PowerPoint</vt:lpstr>
      <vt:lpstr>عرض تقديمي في PowerPoint</vt:lpstr>
      <vt:lpstr>عرض تقديمي في PowerPoint</vt:lpstr>
      <vt:lpstr>عرض تقديمي في PowerPoint</vt:lpstr>
      <vt:lpstr>أولويات العمل التطوعي</vt:lpstr>
      <vt:lpstr>  أولويات العمل التطوعي:  </vt:lpstr>
      <vt:lpstr> تابع أولويات العمل التطوعي: </vt:lpstr>
      <vt:lpstr> تابع أولويات العمل التطوعي: </vt:lpstr>
      <vt:lpstr> أهمية العمل التطوعي بالنسبة إلى المجتمع </vt:lpstr>
      <vt:lpstr> أهمية التطوع بالنسبة للمنظمات الاهلية</vt:lpstr>
      <vt:lpstr> أهمية التطوع بالنسبة للأفراد المتطوعين</vt:lpstr>
      <vt:lpstr>  أهداف العمل التطوعي </vt:lpstr>
      <vt:lpstr>   تابع أهداف العمل التطوعي  </vt:lpstr>
      <vt:lpstr>    رؤية اخرى لأهداف العمل التطوعي:   </vt:lpstr>
      <vt:lpstr>شروط العمل التطوعي</vt:lpstr>
      <vt:lpstr>تابع شروط العمل التطوعي</vt:lpstr>
      <vt:lpstr>أسس ومبادئ العمل التطوعي</vt:lpstr>
      <vt:lpstr>العمل التطوعي في الدين الإسلامي </vt:lpstr>
      <vt:lpstr>تابع العمل التطوعي في الدين الإسلامي </vt:lpstr>
      <vt:lpstr>تابع العمل التطوعي في الدين الإسلامي </vt:lpstr>
      <vt:lpstr>تابع العمل التطوعي في الدين الإسلامي </vt:lpstr>
      <vt:lpstr>تابع العمل التطوعي في الدين الإسلامي </vt:lpstr>
      <vt:lpstr>تابع العمل التطوعي في الدين الإسلامي </vt:lpstr>
      <vt:lpstr>تمرين</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123</cp:revision>
  <dcterms:created xsi:type="dcterms:W3CDTF">2014-01-02T23:18:37Z</dcterms:created>
  <dcterms:modified xsi:type="dcterms:W3CDTF">2016-01-22T19:27:13Z</dcterms:modified>
</cp:coreProperties>
</file>