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96" r:id="rId2"/>
    <p:sldMasterId id="2147483708" r:id="rId3"/>
  </p:sldMasterIdLst>
  <p:notesMasterIdLst>
    <p:notesMasterId r:id="rId32"/>
  </p:notesMasterIdLst>
  <p:sldIdLst>
    <p:sldId id="378" r:id="rId4"/>
    <p:sldId id="379" r:id="rId5"/>
    <p:sldId id="380" r:id="rId6"/>
    <p:sldId id="381" r:id="rId7"/>
    <p:sldId id="383" r:id="rId8"/>
    <p:sldId id="366" r:id="rId9"/>
    <p:sldId id="367" r:id="rId10"/>
    <p:sldId id="368" r:id="rId11"/>
    <p:sldId id="369" r:id="rId12"/>
    <p:sldId id="370" r:id="rId13"/>
    <p:sldId id="371" r:id="rId14"/>
    <p:sldId id="372" r:id="rId15"/>
    <p:sldId id="373" r:id="rId16"/>
    <p:sldId id="374" r:id="rId17"/>
    <p:sldId id="375" r:id="rId18"/>
    <p:sldId id="376" r:id="rId19"/>
    <p:sldId id="377" r:id="rId20"/>
    <p:sldId id="353" r:id="rId21"/>
    <p:sldId id="354" r:id="rId22"/>
    <p:sldId id="358" r:id="rId23"/>
    <p:sldId id="359" r:id="rId24"/>
    <p:sldId id="360" r:id="rId25"/>
    <p:sldId id="361" r:id="rId26"/>
    <p:sldId id="362" r:id="rId27"/>
    <p:sldId id="363" r:id="rId28"/>
    <p:sldId id="386" r:id="rId29"/>
    <p:sldId id="385" r:id="rId30"/>
    <p:sldId id="384"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1119" autoAdjust="0"/>
  </p:normalViewPr>
  <p:slideViewPr>
    <p:cSldViewPr>
      <p:cViewPr>
        <p:scale>
          <a:sx n="80" d="100"/>
          <a:sy n="80" d="100"/>
        </p:scale>
        <p:origin x="-1086" y="17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E917C26-90BF-4766-88DC-6079E8944C81}" type="datetimeFigureOut">
              <a:rPr lang="ar-SA" smtClean="0"/>
              <a:t>19/04/1437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16EFB25-AB71-4F70-9F44-4CCAC954554E}" type="slidenum">
              <a:rPr lang="ar-SA" smtClean="0"/>
              <a:t>‹#›</a:t>
            </a:fld>
            <a:endParaRPr lang="ar-SA"/>
          </a:p>
        </p:txBody>
      </p:sp>
    </p:spTree>
    <p:extLst>
      <p:ext uri="{BB962C8B-B14F-4D97-AF65-F5344CB8AC3E}">
        <p14:creationId xmlns:p14="http://schemas.microsoft.com/office/powerpoint/2010/main" val="211937016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1E7E806D-601D-4456-A886-2214E1581A8A}" type="slidenum">
              <a:rPr lang="ar-SA"/>
              <a:pPr>
                <a:defRPr/>
              </a:pPr>
              <a:t>‹#›</a:t>
            </a:fld>
            <a:endParaRPr lang="en-US" dirty="0"/>
          </a:p>
        </p:txBody>
      </p:sp>
    </p:spTree>
    <p:extLst>
      <p:ext uri="{BB962C8B-B14F-4D97-AF65-F5344CB8AC3E}">
        <p14:creationId xmlns:p14="http://schemas.microsoft.com/office/powerpoint/2010/main" val="253493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1918BA72-40E4-472F-AB92-22A9B0C28149}" type="slidenum">
              <a:rPr lang="ar-SA"/>
              <a:pPr>
                <a:defRPr/>
              </a:pPr>
              <a:t>‹#›</a:t>
            </a:fld>
            <a:endParaRPr lang="en-US" dirty="0"/>
          </a:p>
        </p:txBody>
      </p:sp>
    </p:spTree>
    <p:extLst>
      <p:ext uri="{BB962C8B-B14F-4D97-AF65-F5344CB8AC3E}">
        <p14:creationId xmlns:p14="http://schemas.microsoft.com/office/powerpoint/2010/main" val="441184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ADEF088E-3335-47C7-9E96-B2C1880707E3}" type="slidenum">
              <a:rPr lang="ar-SA"/>
              <a:pPr>
                <a:defRPr/>
              </a:pPr>
              <a:t>‹#›</a:t>
            </a:fld>
            <a:endParaRPr lang="en-US" dirty="0"/>
          </a:p>
        </p:txBody>
      </p:sp>
    </p:spTree>
    <p:extLst>
      <p:ext uri="{BB962C8B-B14F-4D97-AF65-F5344CB8AC3E}">
        <p14:creationId xmlns:p14="http://schemas.microsoft.com/office/powerpoint/2010/main" val="1520547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6"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7" name="Rectangle 6"/>
          <p:cNvSpPr>
            <a:spLocks noGrp="1" noChangeArrowheads="1"/>
          </p:cNvSpPr>
          <p:nvPr>
            <p:ph type="sldNum" sz="quarter" idx="12"/>
          </p:nvPr>
        </p:nvSpPr>
        <p:spPr/>
        <p:txBody>
          <a:bodyPr/>
          <a:lstStyle>
            <a:lvl1pPr rtl="0">
              <a:defRPr b="1"/>
            </a:lvl1pPr>
          </a:lstStyle>
          <a:p>
            <a:pPr>
              <a:defRPr/>
            </a:pPr>
            <a:fld id="{5561CBFB-4871-45B9-8594-47D2C6CA4AE0}" type="slidenum">
              <a:rPr lang="ar-SA"/>
              <a:pPr>
                <a:defRPr/>
              </a:pPr>
              <a:t>‹#›</a:t>
            </a:fld>
            <a:endParaRPr lang="en-US" dirty="0"/>
          </a:p>
        </p:txBody>
      </p:sp>
    </p:spTree>
    <p:extLst>
      <p:ext uri="{BB962C8B-B14F-4D97-AF65-F5344CB8AC3E}">
        <p14:creationId xmlns:p14="http://schemas.microsoft.com/office/powerpoint/2010/main" val="2718740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8"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9" name="Rectangle 6"/>
          <p:cNvSpPr>
            <a:spLocks noGrp="1" noChangeArrowheads="1"/>
          </p:cNvSpPr>
          <p:nvPr>
            <p:ph type="sldNum" sz="quarter" idx="12"/>
          </p:nvPr>
        </p:nvSpPr>
        <p:spPr/>
        <p:txBody>
          <a:bodyPr/>
          <a:lstStyle>
            <a:lvl1pPr rtl="0">
              <a:defRPr b="1"/>
            </a:lvl1pPr>
          </a:lstStyle>
          <a:p>
            <a:pPr>
              <a:defRPr/>
            </a:pPr>
            <a:fld id="{725A88B9-EB44-4BB6-A05F-666F36305829}" type="slidenum">
              <a:rPr lang="ar-SA"/>
              <a:pPr>
                <a:defRPr/>
              </a:pPr>
              <a:t>‹#›</a:t>
            </a:fld>
            <a:endParaRPr lang="en-US" dirty="0"/>
          </a:p>
        </p:txBody>
      </p:sp>
    </p:spTree>
    <p:extLst>
      <p:ext uri="{BB962C8B-B14F-4D97-AF65-F5344CB8AC3E}">
        <p14:creationId xmlns:p14="http://schemas.microsoft.com/office/powerpoint/2010/main" val="1236250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4"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5" name="Rectangle 6"/>
          <p:cNvSpPr>
            <a:spLocks noGrp="1" noChangeArrowheads="1"/>
          </p:cNvSpPr>
          <p:nvPr>
            <p:ph type="sldNum" sz="quarter" idx="12"/>
          </p:nvPr>
        </p:nvSpPr>
        <p:spPr/>
        <p:txBody>
          <a:bodyPr/>
          <a:lstStyle>
            <a:lvl1pPr rtl="0">
              <a:defRPr b="1"/>
            </a:lvl1pPr>
          </a:lstStyle>
          <a:p>
            <a:pPr>
              <a:defRPr/>
            </a:pPr>
            <a:fld id="{94B1B775-4B7D-40B7-8415-80D20398BF26}" type="slidenum">
              <a:rPr lang="ar-SA"/>
              <a:pPr>
                <a:defRPr/>
              </a:pPr>
              <a:t>‹#›</a:t>
            </a:fld>
            <a:endParaRPr lang="en-US" dirty="0"/>
          </a:p>
        </p:txBody>
      </p:sp>
    </p:spTree>
    <p:extLst>
      <p:ext uri="{BB962C8B-B14F-4D97-AF65-F5344CB8AC3E}">
        <p14:creationId xmlns:p14="http://schemas.microsoft.com/office/powerpoint/2010/main" val="297092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3"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4" name="Rectangle 6"/>
          <p:cNvSpPr>
            <a:spLocks noGrp="1" noChangeArrowheads="1"/>
          </p:cNvSpPr>
          <p:nvPr>
            <p:ph type="sldNum" sz="quarter" idx="12"/>
          </p:nvPr>
        </p:nvSpPr>
        <p:spPr/>
        <p:txBody>
          <a:bodyPr/>
          <a:lstStyle>
            <a:lvl1pPr rtl="0">
              <a:defRPr b="1"/>
            </a:lvl1pPr>
          </a:lstStyle>
          <a:p>
            <a:pPr>
              <a:defRPr/>
            </a:pPr>
            <a:fld id="{C3D9CF01-DD67-47C4-AB4F-5FB72BD15479}" type="slidenum">
              <a:rPr lang="ar-SA"/>
              <a:pPr>
                <a:defRPr/>
              </a:pPr>
              <a:t>‹#›</a:t>
            </a:fld>
            <a:endParaRPr lang="en-US" dirty="0"/>
          </a:p>
        </p:txBody>
      </p:sp>
    </p:spTree>
    <p:extLst>
      <p:ext uri="{BB962C8B-B14F-4D97-AF65-F5344CB8AC3E}">
        <p14:creationId xmlns:p14="http://schemas.microsoft.com/office/powerpoint/2010/main" val="4206120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6"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7" name="Rectangle 6"/>
          <p:cNvSpPr>
            <a:spLocks noGrp="1" noChangeArrowheads="1"/>
          </p:cNvSpPr>
          <p:nvPr>
            <p:ph type="sldNum" sz="quarter" idx="12"/>
          </p:nvPr>
        </p:nvSpPr>
        <p:spPr/>
        <p:txBody>
          <a:bodyPr/>
          <a:lstStyle>
            <a:lvl1pPr rtl="0">
              <a:defRPr b="1"/>
            </a:lvl1pPr>
          </a:lstStyle>
          <a:p>
            <a:pPr>
              <a:defRPr/>
            </a:pPr>
            <a:fld id="{7B18D0D2-53CC-4F95-A35E-7639FB1434C0}" type="slidenum">
              <a:rPr lang="ar-SA"/>
              <a:pPr>
                <a:defRPr/>
              </a:pPr>
              <a:t>‹#›</a:t>
            </a:fld>
            <a:endParaRPr lang="en-US" dirty="0"/>
          </a:p>
        </p:txBody>
      </p:sp>
    </p:spTree>
    <p:extLst>
      <p:ext uri="{BB962C8B-B14F-4D97-AF65-F5344CB8AC3E}">
        <p14:creationId xmlns:p14="http://schemas.microsoft.com/office/powerpoint/2010/main" val="2376267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6"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7" name="Rectangle 6"/>
          <p:cNvSpPr>
            <a:spLocks noGrp="1" noChangeArrowheads="1"/>
          </p:cNvSpPr>
          <p:nvPr>
            <p:ph type="sldNum" sz="quarter" idx="12"/>
          </p:nvPr>
        </p:nvSpPr>
        <p:spPr/>
        <p:txBody>
          <a:bodyPr/>
          <a:lstStyle>
            <a:lvl1pPr rtl="0">
              <a:defRPr b="1"/>
            </a:lvl1pPr>
          </a:lstStyle>
          <a:p>
            <a:pPr>
              <a:defRPr/>
            </a:pPr>
            <a:fld id="{AB663996-3C17-432A-A76B-9426ADF0A5FA}" type="slidenum">
              <a:rPr lang="ar-SA"/>
              <a:pPr>
                <a:defRPr/>
              </a:pPr>
              <a:t>‹#›</a:t>
            </a:fld>
            <a:endParaRPr lang="en-US" dirty="0"/>
          </a:p>
        </p:txBody>
      </p:sp>
    </p:spTree>
    <p:extLst>
      <p:ext uri="{BB962C8B-B14F-4D97-AF65-F5344CB8AC3E}">
        <p14:creationId xmlns:p14="http://schemas.microsoft.com/office/powerpoint/2010/main" val="2894666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7C77F6B1-89D7-48E9-ADBA-5989447A559D}" type="slidenum">
              <a:rPr lang="ar-SA"/>
              <a:pPr>
                <a:defRPr/>
              </a:pPr>
              <a:t>‹#›</a:t>
            </a:fld>
            <a:endParaRPr lang="en-US" dirty="0"/>
          </a:p>
        </p:txBody>
      </p:sp>
    </p:spTree>
    <p:extLst>
      <p:ext uri="{BB962C8B-B14F-4D97-AF65-F5344CB8AC3E}">
        <p14:creationId xmlns:p14="http://schemas.microsoft.com/office/powerpoint/2010/main" val="281085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C6D2F180-0C9D-46B8-941B-4CDAE046E918}" type="slidenum">
              <a:rPr lang="ar-SA"/>
              <a:pPr>
                <a:defRPr/>
              </a:pPr>
              <a:t>‹#›</a:t>
            </a:fld>
            <a:endParaRPr lang="en-US" dirty="0"/>
          </a:p>
        </p:txBody>
      </p:sp>
    </p:spTree>
    <p:extLst>
      <p:ext uri="{BB962C8B-B14F-4D97-AF65-F5344CB8AC3E}">
        <p14:creationId xmlns:p14="http://schemas.microsoft.com/office/powerpoint/2010/main" val="2585631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63394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22839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9329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5639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357878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63230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7852819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967138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109197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8877348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545175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417732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3134719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4338846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013897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3223284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207310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832658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290897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121571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1637024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61951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SA" smtClean="0"/>
              <a:t>انقر لتحرير نمط العنوان الرئيسي</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1">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400" b="0">
                <a:solidFill>
                  <a:srgbClr val="000000"/>
                </a:solidFill>
                <a:latin typeface="Arial" pitchFamily="34" charset="0"/>
                <a:cs typeface="Arial" pitchFamily="34" charset="0"/>
              </a:defRPr>
            </a:lvl1pPr>
          </a:lstStyle>
          <a:p>
            <a:pPr fontAlgn="base">
              <a:spcBef>
                <a:spcPct val="0"/>
              </a:spcBef>
              <a:spcAft>
                <a:spcPct val="0"/>
              </a:spcAft>
              <a:defRPr/>
            </a:pPr>
            <a:fld id="{12D2AAB0-70EB-4A07-9CC6-72B17CCFFBBC}" type="slidenum">
              <a:rPr lang="ar-SA"/>
              <a:pPr fontAlgn="base">
                <a:spcBef>
                  <a:spcPct val="0"/>
                </a:spcBef>
                <a:spcAft>
                  <a:spcPct val="0"/>
                </a:spcAft>
                <a:defRPr/>
              </a:pPr>
              <a:t>‹#›</a:t>
            </a:fld>
            <a:endParaRPr lang="en-US" dirty="0"/>
          </a:p>
        </p:txBody>
      </p:sp>
    </p:spTree>
    <p:extLst>
      <p:ext uri="{BB962C8B-B14F-4D97-AF65-F5344CB8AC3E}">
        <p14:creationId xmlns:p14="http://schemas.microsoft.com/office/powerpoint/2010/main" val="5001597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solidFill>
                  <a:prstClr val="black">
                    <a:tint val="75000"/>
                  </a:prstClr>
                </a:solidFill>
              </a:rPr>
              <a:pPr/>
              <a:t>19/04/1437</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65050149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smtClean="0">
              <a:solidFill>
                <a:srgbClr val="FFFFFF"/>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smtClean="0">
              <a:solidFill>
                <a:srgbClr val="FFFFFF"/>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BD8BB303-702D-4485-BD2B-4146497976A2}" type="slidenum">
              <a:rPr lang="en-US" smtClean="0">
                <a:solidFill>
                  <a:srgbClr val="FFFFFF"/>
                </a:solidFill>
              </a:rPr>
              <a:pPr rtl="0" fontAlgn="base">
                <a:spcBef>
                  <a:spcPct val="0"/>
                </a:spcBef>
                <a:spcAft>
                  <a:spcPct val="0"/>
                </a:spcAft>
              </a:pPr>
              <a:t>‹#›</a:t>
            </a:fld>
            <a:endParaRPr lang="en-US" smtClean="0">
              <a:solidFill>
                <a:srgbClr val="FFFFFF"/>
              </a:solidFill>
            </a:endParaRPr>
          </a:p>
        </p:txBody>
      </p:sp>
    </p:spTree>
    <p:extLst>
      <p:ext uri="{BB962C8B-B14F-4D97-AF65-F5344CB8AC3E}">
        <p14:creationId xmlns:p14="http://schemas.microsoft.com/office/powerpoint/2010/main" val="3476221037"/>
      </p:ext>
    </p:extLst>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gif"/><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gif"/><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gif"/><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132856"/>
            <a:ext cx="3810000" cy="288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8533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صورة 8" descr="صورة للتطوع"/>
          <p:cNvPicPr>
            <a:picLocks noGrp="1" noChangeAspect="1"/>
          </p:cNvPicPr>
          <p:nvPr isPhoto="1"/>
        </p:nvPicPr>
        <p:blipFill>
          <a:blip r:embed="rId3">
            <a:lum bright="12000"/>
            <a:extLst>
              <a:ext uri="{28A0092B-C50C-407E-A947-70E740481C1C}">
                <a14:useLocalDpi xmlns:a14="http://schemas.microsoft.com/office/drawing/2010/main" val="0"/>
              </a:ext>
            </a:extLst>
          </a:blip>
          <a:stretch>
            <a:fillRect/>
          </a:stretch>
        </p:blipFill>
        <p:spPr>
          <a:xfrm>
            <a:off x="2411760" y="1196752"/>
            <a:ext cx="3960440" cy="4248472"/>
          </a:xfrm>
          <a:prstGeom prst="rect">
            <a:avLst/>
          </a:prstGeom>
          <a:noFill/>
          <a:ln>
            <a:noFill/>
          </a:ln>
        </p:spPr>
      </p:pic>
    </p:spTree>
    <p:extLst>
      <p:ext uri="{BB962C8B-B14F-4D97-AF65-F5344CB8AC3E}">
        <p14:creationId xmlns:p14="http://schemas.microsoft.com/office/powerpoint/2010/main" val="3326309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835696" y="2132856"/>
            <a:ext cx="5184576" cy="1728192"/>
          </a:xfrm>
        </p:spPr>
        <p:txBody>
          <a:bodyPr/>
          <a:lstStyle/>
          <a:p>
            <a:pPr lvl="0">
              <a:defRPr/>
            </a:pPr>
            <a:r>
              <a:rPr lang="ar-SA" b="1" kern="10" dirty="0" smtClean="0">
                <a:ln w="1905"/>
                <a:solidFill>
                  <a:srgbClr val="FF0000"/>
                </a:solidFill>
                <a:effectLst>
                  <a:innerShdw blurRad="69850" dist="43180" dir="5400000">
                    <a:srgbClr val="000000">
                      <a:alpha val="65000"/>
                    </a:srgbClr>
                  </a:innerShdw>
                </a:effectLst>
                <a:cs typeface="PT Bold Dusky"/>
              </a:rPr>
              <a:t>   المحاضرة </a:t>
            </a:r>
            <a:r>
              <a:rPr lang="ar-SA" b="1" kern="10" dirty="0" smtClean="0">
                <a:ln w="1905"/>
                <a:solidFill>
                  <a:srgbClr val="FF0000"/>
                </a:solidFill>
                <a:effectLst>
                  <a:innerShdw blurRad="69850" dist="43180" dir="5400000">
                    <a:srgbClr val="000000">
                      <a:alpha val="65000"/>
                    </a:srgbClr>
                  </a:innerShdw>
                </a:effectLst>
                <a:cs typeface="PT Bold Dusky"/>
              </a:rPr>
              <a:t>الثالثة</a:t>
            </a:r>
            <a:br>
              <a:rPr lang="ar-SA" b="1" kern="10" dirty="0" smtClean="0">
                <a:ln w="1905"/>
                <a:solidFill>
                  <a:srgbClr val="FF0000"/>
                </a:solidFill>
                <a:effectLst>
                  <a:innerShdw blurRad="69850" dist="43180" dir="5400000">
                    <a:srgbClr val="000000">
                      <a:alpha val="65000"/>
                    </a:srgbClr>
                  </a:innerShdw>
                </a:effectLst>
                <a:cs typeface="PT Bold Dusky"/>
              </a:rPr>
            </a:br>
            <a:r>
              <a:rPr lang="ar-SA" b="1" kern="10" baseline="-25000" dirty="0">
                <a:ln w="1905"/>
                <a:solidFill>
                  <a:srgbClr val="FFFF00"/>
                </a:solidFill>
                <a:effectLst>
                  <a:innerShdw blurRad="69850" dist="43180" dir="5400000">
                    <a:srgbClr val="000000">
                      <a:alpha val="65000"/>
                    </a:srgbClr>
                  </a:innerShdw>
                </a:effectLst>
                <a:latin typeface="Arial Black" pitchFamily="34" charset="0"/>
                <a:cs typeface="PT Bold Dusky"/>
              </a:rPr>
              <a:t>أخلاقيات العمل التطوعي ومجالاته</a:t>
            </a:r>
            <a:br>
              <a:rPr lang="ar-SA" b="1" kern="10" baseline="-25000" dirty="0">
                <a:ln w="1905"/>
                <a:solidFill>
                  <a:srgbClr val="FFFF00"/>
                </a:solidFill>
                <a:effectLst>
                  <a:innerShdw blurRad="69850" dist="43180" dir="5400000">
                    <a:srgbClr val="000000">
                      <a:alpha val="65000"/>
                    </a:srgbClr>
                  </a:innerShdw>
                </a:effectLst>
                <a:latin typeface="Arial Black" pitchFamily="34" charset="0"/>
                <a:cs typeface="PT Bold Dusky"/>
              </a:rPr>
            </a:br>
            <a:endParaRPr lang="ar-SA" b="1" kern="10" dirty="0">
              <a:ln w="1905"/>
              <a:solidFill>
                <a:srgbClr val="FFFF00"/>
              </a:solidFill>
              <a:effectLst>
                <a:innerShdw blurRad="69850" dist="43180" dir="5400000">
                  <a:srgbClr val="000000">
                    <a:alpha val="65000"/>
                  </a:srgbClr>
                </a:innerShdw>
              </a:effectLst>
              <a:cs typeface="PT Bold Dusky"/>
            </a:endParaRPr>
          </a:p>
        </p:txBody>
      </p:sp>
      <p:sp>
        <p:nvSpPr>
          <p:cNvPr id="3" name="عنوان فرعي 2"/>
          <p:cNvSpPr>
            <a:spLocks noGrp="1"/>
          </p:cNvSpPr>
          <p:nvPr>
            <p:ph type="subTitle" idx="1"/>
          </p:nvPr>
        </p:nvSpPr>
        <p:spPr>
          <a:xfrm>
            <a:off x="1691680" y="3573016"/>
            <a:ext cx="4737695" cy="1224136"/>
          </a:xfrm>
        </p:spPr>
        <p:txBody>
          <a:bodyPr/>
          <a:lstStyle/>
          <a:p>
            <a:pPr>
              <a:spcBef>
                <a:spcPct val="0"/>
              </a:spcBef>
              <a:defRPr/>
            </a:pPr>
            <a:r>
              <a:rPr lang="ar-SA" b="1" kern="10" dirty="0">
                <a:ln w="1905"/>
                <a:solidFill>
                  <a:srgbClr val="FFC000"/>
                </a:solidFill>
                <a:effectLst>
                  <a:innerShdw blurRad="69850" dist="43180" dir="5400000">
                    <a:srgbClr val="000000">
                      <a:alpha val="65000"/>
                    </a:srgbClr>
                  </a:innerShdw>
                </a:effectLst>
                <a:cs typeface="PT Bold Dusky"/>
              </a:rPr>
              <a:t>اعداد</a:t>
            </a:r>
          </a:p>
          <a:p>
            <a:pPr>
              <a:spcBef>
                <a:spcPct val="0"/>
              </a:spcBef>
              <a:defRPr/>
            </a:pPr>
            <a:r>
              <a:rPr lang="ar-SA" b="1" kern="10" dirty="0">
                <a:ln w="1905"/>
                <a:solidFill>
                  <a:srgbClr val="00B050"/>
                </a:solidFill>
                <a:effectLst>
                  <a:innerShdw blurRad="69850" dist="43180" dir="5400000">
                    <a:srgbClr val="000000">
                      <a:alpha val="65000"/>
                    </a:srgbClr>
                  </a:innerShdw>
                </a:effectLst>
                <a:cs typeface="PT Bold Dusky"/>
              </a:rPr>
              <a:t>د. مصطفى محمد </a:t>
            </a:r>
            <a:r>
              <a:rPr lang="ar-SA" b="1" kern="10" dirty="0" err="1">
                <a:ln w="1905"/>
                <a:solidFill>
                  <a:srgbClr val="00B050"/>
                </a:solidFill>
                <a:effectLst>
                  <a:innerShdw blurRad="69850" dist="43180" dir="5400000">
                    <a:srgbClr val="000000">
                      <a:alpha val="65000"/>
                    </a:srgbClr>
                  </a:innerShdw>
                </a:effectLst>
                <a:cs typeface="PT Bold Dusky"/>
              </a:rPr>
              <a:t>الفقى</a:t>
            </a:r>
            <a:endParaRPr lang="ar-SA" b="1" kern="10" dirty="0">
              <a:ln w="1905"/>
              <a:solidFill>
                <a:srgbClr val="00B050"/>
              </a:solidFill>
              <a:effectLst>
                <a:innerShdw blurRad="69850" dist="43180" dir="5400000">
                  <a:srgbClr val="000000">
                    <a:alpha val="65000"/>
                  </a:srgbClr>
                </a:innerShdw>
              </a:effectLst>
              <a:cs typeface="PT Bold Dusky"/>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24042"/>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1944935"/>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وسيلة شرح مع سهم إلى الأسفل 15"/>
          <p:cNvSpPr/>
          <p:nvPr/>
        </p:nvSpPr>
        <p:spPr>
          <a:xfrm>
            <a:off x="6429375" y="3861048"/>
            <a:ext cx="1489075" cy="1181100"/>
          </a:xfrm>
          <a:prstGeom prst="downArrowCallout">
            <a:avLst/>
          </a:prstGeom>
          <a:ln/>
        </p:spPr>
        <p:style>
          <a:lnRef idx="3">
            <a:schemeClr val="lt1"/>
          </a:lnRef>
          <a:fillRef idx="1">
            <a:schemeClr val="accent5"/>
          </a:fillRef>
          <a:effectRef idx="1">
            <a:schemeClr val="accent5"/>
          </a:effectRef>
          <a:fontRef idx="minor">
            <a:schemeClr val="lt1"/>
          </a:fontRef>
        </p:style>
        <p:txBody>
          <a:bodyPr rtlCol="1" anchor="ctr"/>
          <a:lstStyle/>
          <a:p>
            <a:pPr algn="ctr" fontAlgn="base">
              <a:spcBef>
                <a:spcPct val="0"/>
              </a:spcBef>
              <a:spcAft>
                <a:spcPct val="0"/>
              </a:spcAft>
              <a:defRPr/>
            </a:pPr>
            <a:r>
              <a:rPr lang="ar-SA" sz="2800" b="1" kern="0" dirty="0">
                <a:solidFill>
                  <a:srgbClr val="FF0000"/>
                </a:solidFill>
                <a:cs typeface="Arial"/>
              </a:rPr>
              <a:t>مراجع المحاضرة</a:t>
            </a:r>
          </a:p>
        </p:txBody>
      </p:sp>
      <p:sp>
        <p:nvSpPr>
          <p:cNvPr id="17" name="مستطيل مستدير الزوايا 16"/>
          <p:cNvSpPr/>
          <p:nvPr/>
        </p:nvSpPr>
        <p:spPr>
          <a:xfrm>
            <a:off x="1979712" y="5014359"/>
            <a:ext cx="5194200" cy="1143000"/>
          </a:xfrm>
          <a:prstGeom prst="roundRect">
            <a:avLst/>
          </a:prstGeom>
          <a:ln/>
        </p:spPr>
        <p:style>
          <a:lnRef idx="3">
            <a:schemeClr val="lt1"/>
          </a:lnRef>
          <a:fillRef idx="1">
            <a:schemeClr val="accent2"/>
          </a:fillRef>
          <a:effectRef idx="1">
            <a:schemeClr val="accent2"/>
          </a:effectRef>
          <a:fontRef idx="minor">
            <a:schemeClr val="lt1"/>
          </a:fontRef>
        </p:style>
        <p:txBody>
          <a:bodyPr rtlCol="1" anchor="ctr"/>
          <a:lstStyle/>
          <a:p>
            <a:pPr marL="291465" fontAlgn="base">
              <a:spcBef>
                <a:spcPts val="1200"/>
              </a:spcBef>
              <a:spcAft>
                <a:spcPts val="1000"/>
              </a:spcAft>
              <a:defRPr/>
            </a:pPr>
            <a:r>
              <a:rPr lang="ar-SA" b="1" kern="0" dirty="0" smtClean="0">
                <a:solidFill>
                  <a:srgbClr val="FF0000"/>
                </a:solidFill>
                <a:cs typeface="Arial"/>
              </a:rPr>
              <a:t>- هدى السرحان، نبيلة </a:t>
            </a:r>
            <a:r>
              <a:rPr lang="ar-SA" b="1" kern="0" dirty="0" err="1" smtClean="0">
                <a:solidFill>
                  <a:srgbClr val="FF0000"/>
                </a:solidFill>
                <a:cs typeface="Arial"/>
              </a:rPr>
              <a:t>الجرايدة</a:t>
            </a:r>
            <a:r>
              <a:rPr lang="ar-SA" b="1" kern="0" dirty="0" smtClean="0">
                <a:solidFill>
                  <a:srgbClr val="FF0000"/>
                </a:solidFill>
                <a:cs typeface="Arial"/>
              </a:rPr>
              <a:t>: العمل </a:t>
            </a:r>
            <a:r>
              <a:rPr lang="ar-SA" b="1" kern="0" dirty="0" err="1" smtClean="0">
                <a:solidFill>
                  <a:srgbClr val="FF0000"/>
                </a:solidFill>
                <a:cs typeface="Arial"/>
              </a:rPr>
              <a:t>التطوعى</a:t>
            </a:r>
            <a:r>
              <a:rPr lang="ar-SA" b="1" kern="0" dirty="0" smtClean="0">
                <a:solidFill>
                  <a:srgbClr val="FF0000"/>
                </a:solidFill>
                <a:cs typeface="Arial"/>
              </a:rPr>
              <a:t> بين النظرية والتطبيق، الرياض، مكتبة الرشد 2013م</a:t>
            </a:r>
            <a:endParaRPr lang="ar-EG" kern="0" dirty="0">
              <a:solidFill>
                <a:srgbClr val="FF0000"/>
              </a:solidFill>
              <a:cs typeface="Arial"/>
            </a:endParaRPr>
          </a:p>
        </p:txBody>
      </p:sp>
      <p:pic>
        <p:nvPicPr>
          <p:cNvPr id="18" name="صورة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012" y="1043303"/>
            <a:ext cx="2554725" cy="880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WordArt 9"/>
          <p:cNvSpPr>
            <a:spLocks noChangeArrowheads="1" noChangeShapeType="1" noTextEdit="1"/>
          </p:cNvSpPr>
          <p:nvPr/>
        </p:nvSpPr>
        <p:spPr bwMode="auto">
          <a:xfrm>
            <a:off x="1475656" y="1043303"/>
            <a:ext cx="3240360" cy="10175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smtClean="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val="271685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051720" y="692697"/>
            <a:ext cx="5400600" cy="1800199"/>
          </a:xfrm>
        </p:spPr>
        <p:txBody>
          <a:bodyPr/>
          <a:lstStyle/>
          <a:p>
            <a:r>
              <a:rPr lang="ar-SA" dirty="0" smtClean="0">
                <a:solidFill>
                  <a:srgbClr val="FFFF00"/>
                </a:solidFill>
                <a:cs typeface="PT Bold Heading" pitchFamily="2" charset="-78"/>
              </a:rPr>
              <a:t>      عناصر </a:t>
            </a:r>
            <a:r>
              <a:rPr lang="ar-SA" dirty="0" smtClean="0">
                <a:solidFill>
                  <a:srgbClr val="FFFF00"/>
                </a:solidFill>
                <a:cs typeface="PT Bold Heading" pitchFamily="2" charset="-78"/>
              </a:rPr>
              <a:t>المحاضرة</a:t>
            </a:r>
            <a:endParaRPr lang="ar-SA" dirty="0">
              <a:solidFill>
                <a:srgbClr val="FFFF00"/>
              </a:solidFill>
              <a:cs typeface="PT Bold Heading" pitchFamily="2" charset="-78"/>
            </a:endParaRPr>
          </a:p>
        </p:txBody>
      </p:sp>
      <p:sp>
        <p:nvSpPr>
          <p:cNvPr id="3" name="عنوان فرعي 2"/>
          <p:cNvSpPr>
            <a:spLocks noGrp="1"/>
          </p:cNvSpPr>
          <p:nvPr>
            <p:ph type="subTitle" idx="1"/>
          </p:nvPr>
        </p:nvSpPr>
        <p:spPr>
          <a:xfrm>
            <a:off x="1371600" y="2221110"/>
            <a:ext cx="5648672" cy="2288010"/>
          </a:xfrm>
        </p:spPr>
        <p:txBody>
          <a:bodyPr/>
          <a:lstStyle/>
          <a:p>
            <a:pPr lvl="0">
              <a:defRPr/>
            </a:pPr>
            <a:r>
              <a:rPr lang="ar-SA" sz="3600" b="1" dirty="0" smtClean="0">
                <a:solidFill>
                  <a:srgbClr val="FFFF00"/>
                </a:solidFill>
                <a:latin typeface="Sakkal Majalla" pitchFamily="2" charset="-78"/>
                <a:cs typeface="Sakkal Majalla" pitchFamily="2" charset="-78"/>
              </a:rPr>
              <a:t>1- </a:t>
            </a:r>
            <a:r>
              <a:rPr lang="ar-SA" sz="3600" b="1" dirty="0">
                <a:solidFill>
                  <a:srgbClr val="FFFF00"/>
                </a:solidFill>
                <a:latin typeface="Sakkal Majalla" pitchFamily="2" charset="-78"/>
                <a:cs typeface="Sakkal Majalla" pitchFamily="2" charset="-78"/>
              </a:rPr>
              <a:t>أخلاقيات العمل التطوعي.</a:t>
            </a:r>
          </a:p>
          <a:p>
            <a:pPr lvl="0">
              <a:defRPr/>
            </a:pPr>
            <a:r>
              <a:rPr lang="ar-SA" sz="3600" b="1" dirty="0">
                <a:solidFill>
                  <a:srgbClr val="FFFF00"/>
                </a:solidFill>
                <a:latin typeface="Sakkal Majalla" pitchFamily="2" charset="-78"/>
                <a:cs typeface="Sakkal Majalla" pitchFamily="2" charset="-78"/>
              </a:rPr>
              <a:t>2- مجالات العمل التطوعي</a:t>
            </a:r>
          </a:p>
          <a:p>
            <a:pPr lvl="0">
              <a:defRPr/>
            </a:pPr>
            <a:r>
              <a:rPr lang="ar-SA" sz="3600" b="1" dirty="0">
                <a:solidFill>
                  <a:srgbClr val="FFFF00"/>
                </a:solidFill>
                <a:latin typeface="Sakkal Majalla" pitchFamily="2" charset="-78"/>
                <a:ea typeface="Calibri"/>
                <a:cs typeface="Sakkal Majalla" pitchFamily="2" charset="-78"/>
              </a:rPr>
              <a:t>3- دوافع العمل التطوعي</a:t>
            </a:r>
            <a:endParaRPr lang="ar-SA" sz="3600" b="1" dirty="0">
              <a:solidFill>
                <a:srgbClr val="FFFF00"/>
              </a:solidFill>
              <a:latin typeface="Sakkal Majalla" pitchFamily="2" charset="-78"/>
              <a:ea typeface="Calibri"/>
              <a:cs typeface="Sakkal Majalla" pitchFamily="2" charset="-78"/>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919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051720" y="692697"/>
            <a:ext cx="5400600" cy="1800199"/>
          </a:xfrm>
        </p:spPr>
        <p:txBody>
          <a:bodyPr/>
          <a:lstStyle/>
          <a:p>
            <a:r>
              <a:rPr lang="ar-SA" dirty="0" smtClean="0">
                <a:solidFill>
                  <a:srgbClr val="FFFF00"/>
                </a:solidFill>
                <a:cs typeface="PT Bold Heading" pitchFamily="2" charset="-78"/>
              </a:rPr>
              <a:t>      أهداف المحاضرة</a:t>
            </a:r>
            <a:endParaRPr lang="ar-SA" dirty="0">
              <a:solidFill>
                <a:srgbClr val="FFFF00"/>
              </a:solidFill>
              <a:cs typeface="PT Bold Heading" pitchFamily="2" charset="-78"/>
            </a:endParaRPr>
          </a:p>
        </p:txBody>
      </p:sp>
      <p:sp>
        <p:nvSpPr>
          <p:cNvPr id="3" name="عنوان فرعي 2"/>
          <p:cNvSpPr>
            <a:spLocks noGrp="1"/>
          </p:cNvSpPr>
          <p:nvPr>
            <p:ph type="subTitle" idx="1"/>
          </p:nvPr>
        </p:nvSpPr>
        <p:spPr>
          <a:xfrm>
            <a:off x="1631304" y="2221110"/>
            <a:ext cx="5821016" cy="2288010"/>
          </a:xfrm>
        </p:spPr>
        <p:txBody>
          <a:bodyPr/>
          <a:lstStyle/>
          <a:p>
            <a:pPr lvl="0">
              <a:defRPr/>
            </a:pPr>
            <a:r>
              <a:rPr lang="ar-SA" b="1" dirty="0" smtClean="0">
                <a:solidFill>
                  <a:srgbClr val="FFFF00"/>
                </a:solidFill>
                <a:latin typeface="Sakkal Majalla" pitchFamily="2" charset="-78"/>
                <a:cs typeface="Sakkal Majalla" pitchFamily="2" charset="-78"/>
              </a:rPr>
              <a:t>1- إكساب الطالبات أخلاقيات </a:t>
            </a:r>
            <a:r>
              <a:rPr lang="ar-SA" b="1" dirty="0">
                <a:solidFill>
                  <a:srgbClr val="FFFF00"/>
                </a:solidFill>
                <a:latin typeface="Sakkal Majalla" pitchFamily="2" charset="-78"/>
                <a:cs typeface="Sakkal Majalla" pitchFamily="2" charset="-78"/>
              </a:rPr>
              <a:t>العمل التطوعي.</a:t>
            </a:r>
          </a:p>
          <a:p>
            <a:pPr lvl="0">
              <a:defRPr/>
            </a:pPr>
            <a:r>
              <a:rPr lang="ar-SA" b="1" dirty="0">
                <a:solidFill>
                  <a:srgbClr val="FFFF00"/>
                </a:solidFill>
                <a:latin typeface="Sakkal Majalla" pitchFamily="2" charset="-78"/>
                <a:cs typeface="Sakkal Majalla" pitchFamily="2" charset="-78"/>
              </a:rPr>
              <a:t>2- </a:t>
            </a:r>
            <a:r>
              <a:rPr lang="ar-SA" b="1" dirty="0" smtClean="0">
                <a:solidFill>
                  <a:srgbClr val="FFFF00"/>
                </a:solidFill>
                <a:latin typeface="Sakkal Majalla" pitchFamily="2" charset="-78"/>
                <a:cs typeface="Sakkal Majalla" pitchFamily="2" charset="-78"/>
              </a:rPr>
              <a:t>تعريف الطالبات بمجالات </a:t>
            </a:r>
            <a:r>
              <a:rPr lang="ar-SA" b="1" dirty="0">
                <a:solidFill>
                  <a:srgbClr val="FFFF00"/>
                </a:solidFill>
                <a:latin typeface="Sakkal Majalla" pitchFamily="2" charset="-78"/>
                <a:cs typeface="Sakkal Majalla" pitchFamily="2" charset="-78"/>
              </a:rPr>
              <a:t>العمل التطوعي</a:t>
            </a:r>
          </a:p>
          <a:p>
            <a:pPr lvl="0">
              <a:defRPr/>
            </a:pPr>
            <a:r>
              <a:rPr lang="ar-SA" b="1" dirty="0">
                <a:solidFill>
                  <a:srgbClr val="FFFF00"/>
                </a:solidFill>
                <a:latin typeface="Sakkal Majalla" pitchFamily="2" charset="-78"/>
                <a:ea typeface="Calibri"/>
                <a:cs typeface="Sakkal Majalla" pitchFamily="2" charset="-78"/>
              </a:rPr>
              <a:t>3- </a:t>
            </a:r>
            <a:r>
              <a:rPr lang="ar-SA" b="1" dirty="0" smtClean="0">
                <a:solidFill>
                  <a:srgbClr val="FFFF00"/>
                </a:solidFill>
                <a:latin typeface="Sakkal Majalla" pitchFamily="2" charset="-78"/>
                <a:ea typeface="Calibri"/>
                <a:cs typeface="Sakkal Majalla" pitchFamily="2" charset="-78"/>
              </a:rPr>
              <a:t>تنمية دوافع </a:t>
            </a:r>
            <a:r>
              <a:rPr lang="ar-SA" b="1" dirty="0">
                <a:solidFill>
                  <a:srgbClr val="FFFF00"/>
                </a:solidFill>
                <a:latin typeface="Sakkal Majalla" pitchFamily="2" charset="-78"/>
                <a:ea typeface="Calibri"/>
                <a:cs typeface="Sakkal Majalla" pitchFamily="2" charset="-78"/>
              </a:rPr>
              <a:t>العمل </a:t>
            </a:r>
            <a:r>
              <a:rPr lang="ar-SA" b="1" dirty="0" smtClean="0">
                <a:solidFill>
                  <a:srgbClr val="FFFF00"/>
                </a:solidFill>
                <a:latin typeface="Sakkal Majalla" pitchFamily="2" charset="-78"/>
                <a:ea typeface="Calibri"/>
                <a:cs typeface="Sakkal Majalla" pitchFamily="2" charset="-78"/>
              </a:rPr>
              <a:t>التطوعي لدى الطالبات</a:t>
            </a:r>
            <a:endParaRPr lang="ar-SA" b="1" dirty="0">
              <a:solidFill>
                <a:srgbClr val="FFFF00"/>
              </a:solidFill>
              <a:latin typeface="Sakkal Majalla" pitchFamily="2" charset="-78"/>
              <a:ea typeface="Calibri"/>
              <a:cs typeface="Sakkal Majalla" pitchFamily="2" charset="-78"/>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صورة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4293096"/>
            <a:ext cx="1524000" cy="14999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08588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a:bodyPr>
          <a:lstStyle/>
          <a:p>
            <a:r>
              <a:rPr lang="ar-SA" b="1" dirty="0">
                <a:solidFill>
                  <a:schemeClr val="bg1"/>
                </a:solidFill>
                <a:latin typeface="Sakkal Majalla" pitchFamily="2" charset="-78"/>
                <a:cs typeface="Sakkal Majalla" pitchFamily="2" charset="-78"/>
              </a:rPr>
              <a:t>1- أخلاقيات العمل </a:t>
            </a:r>
            <a:r>
              <a:rPr lang="ar-SA" b="1" dirty="0" smtClean="0">
                <a:solidFill>
                  <a:schemeClr val="bg1"/>
                </a:solidFill>
                <a:latin typeface="Sakkal Majalla" pitchFamily="2" charset="-78"/>
                <a:cs typeface="Sakkal Majalla" pitchFamily="2" charset="-78"/>
              </a:rPr>
              <a:t>التطوعي</a:t>
            </a:r>
            <a:endParaRPr lang="ar-SA" dirty="0"/>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b="1" dirty="0">
                <a:solidFill>
                  <a:srgbClr val="FF0000"/>
                </a:solidFill>
                <a:latin typeface="Sakkal Majalla" pitchFamily="2" charset="-78"/>
              </a:rPr>
              <a:t> </a:t>
            </a:r>
            <a:r>
              <a:rPr lang="ar-SA" sz="2800" dirty="0"/>
              <a:t>1-أن ينطلق من دين الاسلام والاعراف الاجتماعية التي لا تتعارض مع شريعته </a:t>
            </a:r>
            <a:r>
              <a:rPr lang="ar-SA" sz="2800" dirty="0" err="1" smtClean="0"/>
              <a:t>فأى</a:t>
            </a:r>
            <a:r>
              <a:rPr lang="ar-SA" sz="2800" dirty="0" smtClean="0"/>
              <a:t> تصادم </a:t>
            </a:r>
            <a:r>
              <a:rPr lang="ar-SA" sz="2800" dirty="0"/>
              <a:t>لممارسات العمل التطوعي مع الاعراف يؤدى لرفض المجتمع له لأنه يحس انه خطرا </a:t>
            </a:r>
            <a:r>
              <a:rPr lang="ar-SA" sz="2800" dirty="0" smtClean="0"/>
              <a:t>عليه (مثل </a:t>
            </a:r>
            <a:r>
              <a:rPr lang="ar-SA" sz="2800" dirty="0"/>
              <a:t>التطوع بتوزيع </a:t>
            </a:r>
            <a:r>
              <a:rPr lang="ar-SA" sz="2800" dirty="0" smtClean="0"/>
              <a:t>الخمور)</a:t>
            </a:r>
            <a:endParaRPr lang="ar-SA" sz="2800" dirty="0"/>
          </a:p>
          <a:p>
            <a:pPr marL="0" indent="0" algn="just">
              <a:buNone/>
            </a:pPr>
            <a:r>
              <a:rPr lang="ar-SA" sz="2800" dirty="0"/>
              <a:t>2-أن يكون هدفه نبيلا لخدمة الدين والوطن والافراد(كالتطوع بإنشاء مساجد أو مدارس أو مستشفيات)</a:t>
            </a:r>
          </a:p>
          <a:p>
            <a:pPr marL="0" indent="0" algn="just">
              <a:buNone/>
            </a:pPr>
            <a:r>
              <a:rPr lang="ar-SA" sz="2800" dirty="0"/>
              <a:t>3-حسن التخاطب مع الراغبين في التطوع ليحقق التطوع اهدافه النبيلة ومنها:</a:t>
            </a:r>
          </a:p>
          <a:p>
            <a:pPr algn="just">
              <a:buFontTx/>
              <a:buChar char="-"/>
            </a:pPr>
            <a:r>
              <a:rPr lang="ar-SA" sz="2800" dirty="0"/>
              <a:t>يا بنى سوف تؤجر من الله سبحانه وتعالى...</a:t>
            </a:r>
          </a:p>
          <a:p>
            <a:pPr algn="just">
              <a:buFontTx/>
              <a:buChar char="-"/>
            </a:pPr>
            <a:r>
              <a:rPr lang="ar-SA" sz="2800" dirty="0"/>
              <a:t>سيبارك الله في أعمالنا وأعمارنا....</a:t>
            </a:r>
          </a:p>
          <a:p>
            <a:pPr algn="just">
              <a:buFontTx/>
              <a:buChar char="-"/>
            </a:pPr>
            <a:r>
              <a:rPr lang="ar-SA" sz="2800" dirty="0"/>
              <a:t>ستكون سبباً في سعادة الفقراء في الحى....</a:t>
            </a:r>
          </a:p>
          <a:p>
            <a:pPr algn="just">
              <a:buFontTx/>
              <a:buChar char="-"/>
            </a:pPr>
            <a:r>
              <a:rPr lang="ar-SA" sz="2800" dirty="0"/>
              <a:t>سيعينك الله إن أعنت من حولك....</a:t>
            </a:r>
          </a:p>
          <a:p>
            <a:pPr algn="just">
              <a:buFontTx/>
              <a:buChar char="-"/>
            </a:pPr>
            <a:r>
              <a:rPr lang="ar-SA" sz="2800" dirty="0"/>
              <a:t>بادر بالصدقة أمام الأبناء</a:t>
            </a:r>
          </a:p>
          <a:p>
            <a:pPr marL="0" indent="0" algn="just">
              <a:buNone/>
            </a:pPr>
            <a:endParaRPr lang="ar-SA" sz="2800" b="1" dirty="0">
              <a:solidFill>
                <a:srgbClr val="FFFF00"/>
              </a:solidFill>
            </a:endParaRPr>
          </a:p>
          <a:p>
            <a:pPr marL="0" indent="0" algn="just">
              <a:buNone/>
            </a:pPr>
            <a:endParaRPr lang="ar-SA" sz="2800" dirty="0"/>
          </a:p>
          <a:p>
            <a:pPr marL="0" indent="0" algn="just">
              <a:buNone/>
            </a:pPr>
            <a:endParaRPr lang="ar-SA" sz="2800" dirty="0"/>
          </a:p>
          <a:p>
            <a:pPr marL="0" indent="0" algn="just">
              <a:buNone/>
            </a:pPr>
            <a:endParaRPr lang="ar-SA" sz="2800" dirty="0"/>
          </a:p>
        </p:txBody>
      </p:sp>
    </p:spTree>
    <p:extLst>
      <p:ext uri="{BB962C8B-B14F-4D97-AF65-F5344CB8AC3E}">
        <p14:creationId xmlns:p14="http://schemas.microsoft.com/office/powerpoint/2010/main" val="462902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solidFill>
                  <a:schemeClr val="bg1"/>
                </a:solidFill>
                <a:latin typeface="Sakkal Majalla" pitchFamily="2" charset="-78"/>
                <a:cs typeface="Sakkal Majalla" pitchFamily="2" charset="-78"/>
              </a:rPr>
              <a:t>تابع  </a:t>
            </a:r>
            <a:r>
              <a:rPr lang="ar-SA" b="1" dirty="0">
                <a:solidFill>
                  <a:schemeClr val="bg1"/>
                </a:solidFill>
                <a:latin typeface="Sakkal Majalla" pitchFamily="2" charset="-78"/>
                <a:cs typeface="Sakkal Majalla" pitchFamily="2" charset="-78"/>
              </a:rPr>
              <a:t>أخلاقيات العمل </a:t>
            </a:r>
            <a:r>
              <a:rPr lang="ar-SA" b="1" dirty="0" smtClean="0">
                <a:solidFill>
                  <a:schemeClr val="bg1"/>
                </a:solidFill>
                <a:latin typeface="Sakkal Majalla" pitchFamily="2" charset="-78"/>
                <a:cs typeface="Sakkal Majalla" pitchFamily="2" charset="-78"/>
              </a:rPr>
              <a:t>التطوعي</a:t>
            </a:r>
            <a:endParaRPr lang="ar-SA" dirty="0"/>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b="1" dirty="0">
                <a:solidFill>
                  <a:schemeClr val="bg1"/>
                </a:solidFill>
                <a:latin typeface="Sakkal Majalla" pitchFamily="2" charset="-78"/>
              </a:rPr>
              <a:t> </a:t>
            </a:r>
            <a:endParaRPr lang="ar-SA" sz="2800" b="1" dirty="0" smtClean="0">
              <a:solidFill>
                <a:schemeClr val="bg1"/>
              </a:solidFill>
              <a:latin typeface="Sakkal Majalla" pitchFamily="2" charset="-78"/>
            </a:endParaRPr>
          </a:p>
          <a:p>
            <a:pPr marL="0" indent="0" algn="just">
              <a:buNone/>
            </a:pPr>
            <a:r>
              <a:rPr lang="ar-SA" b="1" dirty="0" smtClean="0">
                <a:solidFill>
                  <a:schemeClr val="bg1"/>
                </a:solidFill>
                <a:latin typeface="Sakkal Majalla" pitchFamily="2" charset="-78"/>
              </a:rPr>
              <a:t>4- </a:t>
            </a:r>
            <a:r>
              <a:rPr lang="ar-SA" b="1" dirty="0">
                <a:solidFill>
                  <a:schemeClr val="bg1"/>
                </a:solidFill>
                <a:latin typeface="Sakkal Majalla" pitchFamily="2" charset="-78"/>
              </a:rPr>
              <a:t>أن يسهم في بناء المروءة وحفظ ماء الوجه، ونشر ثقافات متحضرة.</a:t>
            </a:r>
          </a:p>
          <a:p>
            <a:pPr marL="0" indent="0" algn="just">
              <a:buNone/>
            </a:pPr>
            <a:r>
              <a:rPr lang="ar-SA" b="1" dirty="0">
                <a:solidFill>
                  <a:schemeClr val="bg1"/>
                </a:solidFill>
                <a:latin typeface="Sakkal Majalla" pitchFamily="2" charset="-78"/>
              </a:rPr>
              <a:t>5- أن يكون قائماً على الاحترام المتبادل بين جميع العاملين فيه.</a:t>
            </a:r>
          </a:p>
          <a:p>
            <a:pPr marL="0" indent="0" algn="just">
              <a:buNone/>
            </a:pPr>
            <a:r>
              <a:rPr lang="ar-SA" b="1" dirty="0">
                <a:solidFill>
                  <a:schemeClr val="bg1"/>
                </a:solidFill>
                <a:latin typeface="Sakkal Majalla" pitchFamily="2" charset="-78"/>
              </a:rPr>
              <a:t>6- الا يكون الهدف منه مادياً بل تطوعياً محضاً</a:t>
            </a:r>
            <a:r>
              <a:rPr lang="ar-SA" sz="2800" b="1" dirty="0">
                <a:solidFill>
                  <a:schemeClr val="bg1"/>
                </a:solidFill>
                <a:latin typeface="Sakkal Majalla" pitchFamily="2" charset="-78"/>
              </a:rPr>
              <a:t>. </a:t>
            </a:r>
          </a:p>
        </p:txBody>
      </p:sp>
    </p:spTree>
    <p:extLst>
      <p:ext uri="{BB962C8B-B14F-4D97-AF65-F5344CB8AC3E}">
        <p14:creationId xmlns:p14="http://schemas.microsoft.com/office/powerpoint/2010/main" val="305895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solidFill>
                  <a:schemeClr val="bg1"/>
                </a:solidFill>
                <a:latin typeface="Sakkal Majalla" pitchFamily="2" charset="-78"/>
                <a:cs typeface="Sakkal Majalla" pitchFamily="2" charset="-78"/>
              </a:rPr>
              <a:t>تابع  </a:t>
            </a:r>
            <a:r>
              <a:rPr lang="ar-SA" b="1" dirty="0">
                <a:solidFill>
                  <a:schemeClr val="bg1"/>
                </a:solidFill>
                <a:latin typeface="Sakkal Majalla" pitchFamily="2" charset="-78"/>
                <a:cs typeface="Sakkal Majalla" pitchFamily="2" charset="-78"/>
              </a:rPr>
              <a:t>أخلاقيات العمل </a:t>
            </a:r>
            <a:r>
              <a:rPr lang="ar-SA" b="1" dirty="0" smtClean="0">
                <a:solidFill>
                  <a:schemeClr val="bg1"/>
                </a:solidFill>
                <a:latin typeface="Sakkal Majalla" pitchFamily="2" charset="-78"/>
                <a:cs typeface="Sakkal Majalla" pitchFamily="2" charset="-78"/>
              </a:rPr>
              <a:t>التطوعي</a:t>
            </a:r>
            <a:endParaRPr lang="ar-SA" dirty="0"/>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b="1" dirty="0">
                <a:solidFill>
                  <a:schemeClr val="bg1"/>
                </a:solidFill>
              </a:rPr>
              <a:t>وهناك من يرى أن من أخلاقيات العمل التطوعي:</a:t>
            </a:r>
          </a:p>
          <a:p>
            <a:pPr algn="just">
              <a:buFontTx/>
              <a:buChar char="-"/>
            </a:pPr>
            <a:r>
              <a:rPr lang="ar-SA" sz="2800" b="1" dirty="0">
                <a:solidFill>
                  <a:schemeClr val="bg1"/>
                </a:solidFill>
              </a:rPr>
              <a:t>الشفافية المساءلة والمحاسبية</a:t>
            </a:r>
          </a:p>
          <a:p>
            <a:pPr algn="just">
              <a:buFontTx/>
              <a:buChar char="-"/>
            </a:pPr>
            <a:r>
              <a:rPr lang="ar-SA" sz="2800" b="1" dirty="0">
                <a:solidFill>
                  <a:schemeClr val="bg1"/>
                </a:solidFill>
              </a:rPr>
              <a:t>توفر الدافع الذاتي نحو العمل التطوعي</a:t>
            </a:r>
          </a:p>
          <a:p>
            <a:pPr algn="just">
              <a:buFontTx/>
              <a:buChar char="-"/>
            </a:pPr>
            <a:r>
              <a:rPr lang="ar-SA" sz="2800" b="1" dirty="0">
                <a:solidFill>
                  <a:schemeClr val="bg1"/>
                </a:solidFill>
              </a:rPr>
              <a:t>الايمان العميق بأهمية العمل التطوعي وخدمة المجتمع</a:t>
            </a:r>
          </a:p>
          <a:p>
            <a:pPr algn="just">
              <a:buFontTx/>
              <a:buChar char="-"/>
            </a:pPr>
            <a:r>
              <a:rPr lang="ar-SA" sz="2800" b="1" dirty="0">
                <a:solidFill>
                  <a:schemeClr val="bg1"/>
                </a:solidFill>
              </a:rPr>
              <a:t>رجاء الثواب والخير من الله سبحانه</a:t>
            </a:r>
          </a:p>
          <a:p>
            <a:pPr algn="just">
              <a:buFontTx/>
              <a:buChar char="-"/>
            </a:pPr>
            <a:r>
              <a:rPr lang="ar-SA" sz="2800" b="1" dirty="0">
                <a:solidFill>
                  <a:schemeClr val="bg1"/>
                </a:solidFill>
              </a:rPr>
              <a:t>العمل </a:t>
            </a:r>
            <a:r>
              <a:rPr lang="ar-SA" sz="2800" b="1" dirty="0" err="1">
                <a:solidFill>
                  <a:schemeClr val="bg1"/>
                </a:solidFill>
              </a:rPr>
              <a:t>الفريقى</a:t>
            </a:r>
            <a:endParaRPr lang="ar-SA" sz="2800" b="1" dirty="0">
              <a:solidFill>
                <a:schemeClr val="bg1"/>
              </a:solidFill>
            </a:endParaRPr>
          </a:p>
          <a:p>
            <a:pPr algn="just">
              <a:buFontTx/>
              <a:buChar char="-"/>
            </a:pPr>
            <a:r>
              <a:rPr lang="ar-SA" sz="2800" b="1" dirty="0">
                <a:solidFill>
                  <a:schemeClr val="bg1"/>
                </a:solidFill>
              </a:rPr>
              <a:t>الالمام بأسس ومبادئ العمل التطوعي</a:t>
            </a:r>
          </a:p>
          <a:p>
            <a:pPr algn="just">
              <a:buFontTx/>
              <a:buChar char="-"/>
            </a:pPr>
            <a:r>
              <a:rPr lang="ar-SA" sz="2800" b="1" dirty="0">
                <a:solidFill>
                  <a:schemeClr val="bg1"/>
                </a:solidFill>
              </a:rPr>
              <a:t>تنظيم الوقت لممارسة العمل التطوعي</a:t>
            </a:r>
          </a:p>
          <a:p>
            <a:pPr algn="just">
              <a:buFontTx/>
              <a:buChar char="-"/>
            </a:pPr>
            <a:r>
              <a:rPr lang="ar-SA" sz="2800" b="1" dirty="0">
                <a:solidFill>
                  <a:schemeClr val="bg1"/>
                </a:solidFill>
              </a:rPr>
              <a:t>التعاون والتكافل والتواصل بين أطرف الفريق </a:t>
            </a:r>
            <a:r>
              <a:rPr lang="ar-SA" sz="2800" b="1" dirty="0" err="1">
                <a:solidFill>
                  <a:schemeClr val="bg1"/>
                </a:solidFill>
              </a:rPr>
              <a:t>التطوعى</a:t>
            </a:r>
            <a:endParaRPr lang="ar-SA" sz="2800" b="1" dirty="0">
              <a:solidFill>
                <a:schemeClr val="bg1"/>
              </a:solidFill>
            </a:endParaRPr>
          </a:p>
          <a:p>
            <a:pPr algn="just">
              <a:buFontTx/>
              <a:buChar char="-"/>
            </a:pPr>
            <a:endParaRPr lang="ar-SA" sz="2800" b="1" dirty="0">
              <a:solidFill>
                <a:schemeClr val="bg1"/>
              </a:solidFill>
            </a:endParaRPr>
          </a:p>
          <a:p>
            <a:pPr marL="0" indent="0" algn="just">
              <a:buNone/>
            </a:pPr>
            <a:endParaRPr lang="ar-SA" sz="2800" dirty="0">
              <a:solidFill>
                <a:schemeClr val="bg1"/>
              </a:solidFill>
            </a:endParaRPr>
          </a:p>
          <a:p>
            <a:pPr marL="0" indent="0" algn="just">
              <a:buNone/>
            </a:pPr>
            <a:endParaRPr lang="ar-SA" sz="2800" dirty="0">
              <a:solidFill>
                <a:schemeClr val="bg1"/>
              </a:solidFill>
            </a:endParaRPr>
          </a:p>
          <a:p>
            <a:pPr marL="0" indent="0" algn="just">
              <a:buNone/>
            </a:pPr>
            <a:endParaRPr lang="ar-SA" sz="2800" dirty="0">
              <a:solidFill>
                <a:schemeClr val="bg1"/>
              </a:solidFill>
            </a:endParaRPr>
          </a:p>
        </p:txBody>
      </p:sp>
    </p:spTree>
    <p:extLst>
      <p:ext uri="{BB962C8B-B14F-4D97-AF65-F5344CB8AC3E}">
        <p14:creationId xmlns:p14="http://schemas.microsoft.com/office/powerpoint/2010/main" val="290463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smtClean="0">
                <a:solidFill>
                  <a:schemeClr val="bg1"/>
                </a:solidFill>
                <a:latin typeface="Sakkal Majalla" pitchFamily="2" charset="-78"/>
                <a:cs typeface="Sakkal Majalla" pitchFamily="2" charset="-78"/>
              </a:rPr>
              <a:t>اعتبارات توظيف أخلاقيات العمل التطوعي في تطويره</a:t>
            </a:r>
            <a:endParaRPr lang="ar-SA" dirty="0"/>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dirty="0"/>
              <a:t>1- قراءة عقد العمل وسياسات المؤسسة جيداً قبل قبول أية أعمال.</a:t>
            </a:r>
          </a:p>
          <a:p>
            <a:pPr marL="0" indent="0" algn="just">
              <a:buNone/>
            </a:pPr>
            <a:r>
              <a:rPr lang="ar-SA" sz="2800" dirty="0"/>
              <a:t>2- أن يفهم العضو ما له من حقوق وما عليه من واجبات في إطار العمل</a:t>
            </a:r>
          </a:p>
          <a:p>
            <a:pPr marL="0" indent="0" algn="just">
              <a:buNone/>
            </a:pPr>
            <a:r>
              <a:rPr lang="ar-SA" sz="2800" dirty="0"/>
              <a:t>ومن الخطوات </a:t>
            </a:r>
            <a:r>
              <a:rPr lang="ar-SA" sz="2800" dirty="0" smtClean="0"/>
              <a:t>التي </a:t>
            </a:r>
            <a:r>
              <a:rPr lang="ar-SA" sz="2800" dirty="0"/>
              <a:t>تتحقق نحو أخلاقيات عمل أفضل:</a:t>
            </a:r>
          </a:p>
          <a:p>
            <a:pPr marL="0" indent="0" algn="just">
              <a:buNone/>
            </a:pPr>
            <a:r>
              <a:rPr lang="ar-SA" sz="2800" dirty="0" smtClean="0"/>
              <a:t>ا- </a:t>
            </a:r>
            <a:r>
              <a:rPr lang="ar-SA" sz="2800" dirty="0"/>
              <a:t>الحضور( حيث الانضباط في المواعيد بالوسائل اللازمة)</a:t>
            </a:r>
          </a:p>
          <a:p>
            <a:pPr marL="0" indent="0" algn="just">
              <a:buNone/>
            </a:pPr>
            <a:r>
              <a:rPr lang="ar-SA" sz="2800" dirty="0" smtClean="0"/>
              <a:t>ب - </a:t>
            </a:r>
            <a:r>
              <a:rPr lang="ar-SA" sz="2800" dirty="0"/>
              <a:t>الشخصية: </a:t>
            </a:r>
            <a:r>
              <a:rPr lang="ar-SA" sz="2800" dirty="0" smtClean="0"/>
              <a:t>التي </a:t>
            </a:r>
            <a:r>
              <a:rPr lang="ar-SA" sz="2800" dirty="0"/>
              <a:t>تتحلى بالسمات الاتية:</a:t>
            </a:r>
          </a:p>
          <a:p>
            <a:pPr algn="just">
              <a:buFontTx/>
              <a:buChar char="-"/>
            </a:pPr>
            <a:r>
              <a:rPr lang="ar-SA" sz="2800" dirty="0"/>
              <a:t>الوفاء -الأمانة - جدير بالثقة - المبادرة - ضبط النفس -الشعور بالمسؤولية</a:t>
            </a:r>
          </a:p>
          <a:p>
            <a:pPr marL="0" indent="0" algn="just">
              <a:buNone/>
            </a:pPr>
            <a:r>
              <a:rPr lang="ar-SA" sz="2800" dirty="0"/>
              <a:t>3- المظهر </a:t>
            </a:r>
            <a:r>
              <a:rPr lang="ar-SA" sz="2800" dirty="0" smtClean="0"/>
              <a:t>الخارجي.</a:t>
            </a:r>
            <a:endParaRPr lang="ar-SA" sz="2800" dirty="0"/>
          </a:p>
          <a:p>
            <a:pPr marL="0" indent="0" algn="just">
              <a:buNone/>
            </a:pPr>
            <a:r>
              <a:rPr lang="ar-SA" sz="2800" dirty="0"/>
              <a:t>4- الموقف: الايجابية في المواقف المختلفة من الوهلة الأولى مع الثقة</a:t>
            </a:r>
          </a:p>
          <a:p>
            <a:pPr marL="0" indent="0" algn="just">
              <a:buNone/>
            </a:pPr>
            <a:r>
              <a:rPr lang="ar-SA" sz="2800" dirty="0"/>
              <a:t>5- الانتاجية: ورفع معدلات الاداء</a:t>
            </a:r>
          </a:p>
        </p:txBody>
      </p:sp>
    </p:spTree>
    <p:extLst>
      <p:ext uri="{BB962C8B-B14F-4D97-AF65-F5344CB8AC3E}">
        <p14:creationId xmlns:p14="http://schemas.microsoft.com/office/powerpoint/2010/main" val="90032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smtClean="0">
                <a:solidFill>
                  <a:schemeClr val="bg1"/>
                </a:solidFill>
                <a:latin typeface="Sakkal Majalla" pitchFamily="2" charset="-78"/>
                <a:cs typeface="Sakkal Majalla" pitchFamily="2" charset="-78"/>
              </a:rPr>
              <a:t>تابع اعتبارات توظيف أخلاقيات العمل التطوعي في تطويره</a:t>
            </a:r>
            <a:endParaRPr lang="ar-SA" dirty="0"/>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dirty="0"/>
              <a:t>6- </a:t>
            </a:r>
            <a:r>
              <a:rPr lang="ar-SA" sz="2800" dirty="0">
                <a:latin typeface="Bodoni MT Condensed" pitchFamily="18" charset="0"/>
              </a:rPr>
              <a:t>المهارات التنظيمية كإدارة الوقت وتنظيم العمل وترتيب المواعيد الخ</a:t>
            </a:r>
          </a:p>
          <a:p>
            <a:pPr marL="0" indent="0" algn="just">
              <a:buNone/>
            </a:pPr>
            <a:r>
              <a:rPr lang="ar-SA" sz="2800" dirty="0">
                <a:latin typeface="Bodoni MT Condensed" pitchFamily="18" charset="0"/>
              </a:rPr>
              <a:t>7- تعلم وتطبيق بعض تقنيات إدارة الوقت مثل طلب المساعدة وترتيب الأولويات وتصميم الجداول لما أجز ومالم ينجز، والحكمة في استخدام الوقت.</a:t>
            </a:r>
          </a:p>
          <a:p>
            <a:pPr marL="0" indent="0" algn="just">
              <a:buNone/>
            </a:pPr>
            <a:r>
              <a:rPr lang="ar-SA" sz="2800" dirty="0">
                <a:latin typeface="Bodoni MT Condensed" pitchFamily="18" charset="0"/>
              </a:rPr>
              <a:t>8- الاتصال والتمكن من فنياته كوسيلة للتفاعل مع جميع </a:t>
            </a:r>
            <a:r>
              <a:rPr lang="ar-SA" sz="2800" dirty="0" err="1">
                <a:latin typeface="Bodoni MT Condensed" pitchFamily="18" charset="0"/>
              </a:rPr>
              <a:t>الانساق</a:t>
            </a:r>
            <a:endParaRPr lang="ar-SA" sz="2800" dirty="0">
              <a:latin typeface="Bodoni MT Condensed" pitchFamily="18" charset="0"/>
            </a:endParaRPr>
          </a:p>
          <a:p>
            <a:pPr marL="0" indent="0" algn="just">
              <a:buNone/>
            </a:pPr>
            <a:r>
              <a:rPr lang="ar-SA" sz="2800" dirty="0">
                <a:latin typeface="Bodoni MT Condensed" pitchFamily="18" charset="0"/>
              </a:rPr>
              <a:t>9- التعاون ويتضمن تنمية علاقات عملية جيدة واتباع التسلسل الإداري وحسن التصرف في حل النزاعات والقدرة على حل المشكلات</a:t>
            </a:r>
          </a:p>
          <a:p>
            <a:pPr marL="0" indent="0" algn="just">
              <a:buNone/>
            </a:pPr>
            <a:r>
              <a:rPr lang="ar-SA" sz="2800" dirty="0">
                <a:latin typeface="Bodoni MT Condensed" pitchFamily="18" charset="0"/>
              </a:rPr>
              <a:t>10- الاحترام لجميع مستويات العمل الإداري.</a:t>
            </a:r>
          </a:p>
        </p:txBody>
      </p:sp>
    </p:spTree>
    <p:extLst>
      <p:ext uri="{BB962C8B-B14F-4D97-AF65-F5344CB8AC3E}">
        <p14:creationId xmlns:p14="http://schemas.microsoft.com/office/powerpoint/2010/main" val="260360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a:bodyPr>
          <a:lstStyle/>
          <a:p>
            <a:r>
              <a:rPr lang="ar-SA" b="1" dirty="0">
                <a:solidFill>
                  <a:schemeClr val="bg1"/>
                </a:solidFill>
                <a:latin typeface="Sakkal Majalla" pitchFamily="2" charset="-78"/>
                <a:cs typeface="Sakkal Majalla" pitchFamily="2" charset="-78"/>
              </a:rPr>
              <a:t>مجالات العمل </a:t>
            </a:r>
            <a:r>
              <a:rPr lang="ar-SA" b="1" dirty="0" smtClean="0">
                <a:solidFill>
                  <a:schemeClr val="bg1"/>
                </a:solidFill>
                <a:latin typeface="Sakkal Majalla" pitchFamily="2" charset="-78"/>
                <a:cs typeface="Sakkal Majalla" pitchFamily="2" charset="-78"/>
              </a:rPr>
              <a:t>التطوعي</a:t>
            </a:r>
            <a:endParaRPr lang="ar-SA" dirty="0">
              <a:solidFill>
                <a:schemeClr val="bg1"/>
              </a:solidFill>
            </a:endParaRPr>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dirty="0"/>
              <a:t>1- الإرشاد والتوجيه الديني: ويشمل تعليم العلماء للناس أحكام الدين، ومفاهيم الاسلام، ونشر تعاليمه، وبسط فلسفته، وتقوية الوازع الديني لدى الناس ، وربط الدين بالحياة ومتطلباتها.</a:t>
            </a:r>
          </a:p>
          <a:p>
            <a:pPr marL="0" indent="0" algn="just">
              <a:buNone/>
            </a:pPr>
            <a:r>
              <a:rPr lang="ar-SA" sz="2800" dirty="0"/>
              <a:t>2-التعليم المجاني بإنشاء مدارس ومعاهد للتعليم المجاني أو اعطاء دروس تقوية وذلك من أجل نشر العلم في المجتمع والقضاء على الجهل وتنمية العقول وإعداد الكوادر والمهارات، والحفاظ على التلاميذ من الانحراف والتشرد حيث التعليم حتى الجامعة لغير القادرين وذوى الظروف الحياتية الخاصة، والقضاء على الأمية.</a:t>
            </a:r>
          </a:p>
          <a:p>
            <a:pPr marL="0" indent="0" algn="just">
              <a:buNone/>
            </a:pPr>
            <a:r>
              <a:rPr lang="ar-SA" sz="2800" dirty="0"/>
              <a:t>3-المجالات العلمية(كإنشاء مكتبات ومدارس وجامعات وسائر المؤسسات العلمية التي ليس لها هدف ربحي ثم القيام عليها ودعمها.</a:t>
            </a:r>
          </a:p>
        </p:txBody>
      </p:sp>
    </p:spTree>
    <p:extLst>
      <p:ext uri="{BB962C8B-B14F-4D97-AF65-F5344CB8AC3E}">
        <p14:creationId xmlns:p14="http://schemas.microsoft.com/office/powerpoint/2010/main" val="39552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solidFill>
                  <a:schemeClr val="bg1"/>
                </a:solidFill>
                <a:latin typeface="Sakkal Majalla" pitchFamily="2" charset="-78"/>
                <a:cs typeface="Sakkal Majalla" pitchFamily="2" charset="-78"/>
              </a:rPr>
              <a:t>تابع مجالات </a:t>
            </a:r>
            <a:r>
              <a:rPr lang="ar-SA" b="1" dirty="0">
                <a:solidFill>
                  <a:schemeClr val="bg1"/>
                </a:solidFill>
                <a:latin typeface="Sakkal Majalla" pitchFamily="2" charset="-78"/>
                <a:cs typeface="Sakkal Majalla" pitchFamily="2" charset="-78"/>
              </a:rPr>
              <a:t>العمل </a:t>
            </a:r>
            <a:r>
              <a:rPr lang="ar-SA" b="1" dirty="0" smtClean="0">
                <a:solidFill>
                  <a:schemeClr val="bg1"/>
                </a:solidFill>
                <a:latin typeface="Sakkal Majalla" pitchFamily="2" charset="-78"/>
                <a:cs typeface="Sakkal Majalla" pitchFamily="2" charset="-78"/>
              </a:rPr>
              <a:t>التطوعي</a:t>
            </a:r>
            <a:endParaRPr lang="ar-SA" dirty="0">
              <a:solidFill>
                <a:schemeClr val="bg1"/>
              </a:solidFill>
            </a:endParaRPr>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dirty="0"/>
              <a:t>4-مجالات حرفية كتعليم حرفة للآخرين</a:t>
            </a:r>
          </a:p>
          <a:p>
            <a:pPr marL="0" indent="0" algn="just">
              <a:buNone/>
            </a:pPr>
            <a:r>
              <a:rPr lang="ar-SA" sz="2800" dirty="0"/>
              <a:t>5-مجالات فكرية كتقديم النصائح للآخرين والخطط الجيدة</a:t>
            </a:r>
          </a:p>
          <a:p>
            <a:pPr marL="0" indent="0" algn="just">
              <a:buNone/>
            </a:pPr>
            <a:r>
              <a:rPr lang="ar-SA" sz="2800" dirty="0"/>
              <a:t>6-مجالات مالية كتقديم مال للأخرين لسد احتياجاتهم</a:t>
            </a:r>
          </a:p>
          <a:p>
            <a:pPr marL="0" indent="0" algn="just">
              <a:buNone/>
            </a:pPr>
            <a:r>
              <a:rPr lang="ar-SA" sz="2800" dirty="0"/>
              <a:t>7-التكافل الاجتماعي حيث يقضى التكافل الاجتماعي على الجهل والفقر والمرض ويساهم في تحقيق العدالة الاجتماعية فتوفير المأكل والملبس والمسكن والرعاية الطبية من الحاجات الاساسية التي يجب أن تكون من أولويات العمل التطوعي.</a:t>
            </a:r>
          </a:p>
          <a:p>
            <a:pPr marL="0" indent="0" algn="just">
              <a:buNone/>
            </a:pPr>
            <a:r>
              <a:rPr lang="ar-SA" sz="2800" dirty="0"/>
              <a:t>8- الجانب الخدمي حيث المشاركة في تطوير القطاعات الخدمية التي لا يمكن للجماهير الاستغناء .</a:t>
            </a:r>
          </a:p>
          <a:p>
            <a:pPr marL="0" indent="0" algn="just">
              <a:buNone/>
            </a:pPr>
            <a:r>
              <a:rPr lang="ar-SA" sz="2800" dirty="0">
                <a:solidFill>
                  <a:srgbClr val="FF0000"/>
                </a:solidFill>
              </a:rPr>
              <a:t>ومن هذه القطاعات:</a:t>
            </a:r>
          </a:p>
        </p:txBody>
      </p:sp>
    </p:spTree>
    <p:extLst>
      <p:ext uri="{BB962C8B-B14F-4D97-AF65-F5344CB8AC3E}">
        <p14:creationId xmlns:p14="http://schemas.microsoft.com/office/powerpoint/2010/main" val="329864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solidFill>
                  <a:schemeClr val="bg1"/>
                </a:solidFill>
                <a:latin typeface="Sakkal Majalla" pitchFamily="2" charset="-78"/>
                <a:cs typeface="Sakkal Majalla" pitchFamily="2" charset="-78"/>
              </a:rPr>
              <a:t>تابع مجالات </a:t>
            </a:r>
            <a:r>
              <a:rPr lang="ar-SA" b="1" dirty="0">
                <a:solidFill>
                  <a:schemeClr val="bg1"/>
                </a:solidFill>
                <a:latin typeface="Sakkal Majalla" pitchFamily="2" charset="-78"/>
                <a:cs typeface="Sakkal Majalla" pitchFamily="2" charset="-78"/>
              </a:rPr>
              <a:t>العمل </a:t>
            </a:r>
            <a:r>
              <a:rPr lang="ar-SA" b="1" dirty="0" smtClean="0">
                <a:solidFill>
                  <a:schemeClr val="bg1"/>
                </a:solidFill>
                <a:latin typeface="Sakkal Majalla" pitchFamily="2" charset="-78"/>
                <a:cs typeface="Sakkal Majalla" pitchFamily="2" charset="-78"/>
              </a:rPr>
              <a:t>التطوعي</a:t>
            </a:r>
            <a:endParaRPr lang="ar-SA" dirty="0">
              <a:solidFill>
                <a:schemeClr val="bg1"/>
              </a:solidFill>
            </a:endParaRPr>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algn="just">
              <a:buFontTx/>
              <a:buChar char="-"/>
            </a:pPr>
            <a:r>
              <a:rPr lang="ar-SA" sz="2800" dirty="0">
                <a:solidFill>
                  <a:srgbClr val="FF0000"/>
                </a:solidFill>
              </a:rPr>
              <a:t>التعاون الصحي </a:t>
            </a:r>
            <a:r>
              <a:rPr lang="ar-SA" sz="2800" dirty="0"/>
              <a:t>حيث التطوع في مجال الاغاثة والتمريض والاسعافات لإنقاذ حياة المرضى والمصابين، ويشمل أيضاً التبرع بأعضاء جسمية لإنقاذ حياة مرضى مشرفين على الموت، والتبرع بالدم، وإلقاء المحاضرات والندوات التثقيفية في المجال الطبي وكذلك قوافل التوعية والقوافل الطبية للوصول للمستهدفين في أماكنهم، وتعد المستوصفات الطبية التطوعية أحد مظاهر التطوع في هذ المجال لما تقدمه من خدمات للناس.</a:t>
            </a:r>
          </a:p>
          <a:p>
            <a:pPr algn="just">
              <a:buFontTx/>
              <a:buChar char="-"/>
            </a:pPr>
            <a:r>
              <a:rPr lang="ar-SA" sz="2800" dirty="0">
                <a:solidFill>
                  <a:srgbClr val="FF0000"/>
                </a:solidFill>
              </a:rPr>
              <a:t>قطاع المواصلات والنقل</a:t>
            </a:r>
            <a:r>
              <a:rPr lang="ar-SA" sz="2800" dirty="0"/>
              <a:t>: حيث مشاركة أصحاب السيارات في مساعدة غير القادرين على امتلاك أو التنقل عبر سيارات خاصة كنوع من الاحساس بالآخر وتدعيما لقيمة الانسانية فهناك من يتبرعون بسيارات مخصصة لنقل الفقراء والكادحين والعجزة إلى بيوتهم واماكن عملهم دون مقابل.</a:t>
            </a:r>
          </a:p>
        </p:txBody>
      </p:sp>
    </p:spTree>
    <p:extLst>
      <p:ext uri="{BB962C8B-B14F-4D97-AF65-F5344CB8AC3E}">
        <p14:creationId xmlns:p14="http://schemas.microsoft.com/office/powerpoint/2010/main" val="3492164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solidFill>
                  <a:schemeClr val="bg1"/>
                </a:solidFill>
                <a:latin typeface="Sakkal Majalla" pitchFamily="2" charset="-78"/>
                <a:cs typeface="Sakkal Majalla" pitchFamily="2" charset="-78"/>
              </a:rPr>
              <a:t>تابع مجالات </a:t>
            </a:r>
            <a:r>
              <a:rPr lang="ar-SA" b="1" dirty="0">
                <a:solidFill>
                  <a:schemeClr val="bg1"/>
                </a:solidFill>
                <a:latin typeface="Sakkal Majalla" pitchFamily="2" charset="-78"/>
                <a:cs typeface="Sakkal Majalla" pitchFamily="2" charset="-78"/>
              </a:rPr>
              <a:t>العمل </a:t>
            </a:r>
            <a:r>
              <a:rPr lang="ar-SA" b="1" dirty="0" smtClean="0">
                <a:solidFill>
                  <a:schemeClr val="bg1"/>
                </a:solidFill>
                <a:latin typeface="Sakkal Majalla" pitchFamily="2" charset="-78"/>
                <a:cs typeface="Sakkal Majalla" pitchFamily="2" charset="-78"/>
              </a:rPr>
              <a:t>التطوعي</a:t>
            </a:r>
            <a:endParaRPr lang="ar-SA" dirty="0">
              <a:solidFill>
                <a:schemeClr val="bg1"/>
              </a:solidFill>
            </a:endParaRPr>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algn="just">
              <a:buFontTx/>
              <a:buChar char="-"/>
            </a:pPr>
            <a:r>
              <a:rPr lang="ar-SA" sz="2800" dirty="0">
                <a:solidFill>
                  <a:srgbClr val="FF0000"/>
                </a:solidFill>
              </a:rPr>
              <a:t>الحفاظ على البيئة: </a:t>
            </a:r>
            <a:r>
              <a:rPr lang="ar-SA" sz="2800" dirty="0"/>
              <a:t>وقـد نشط العمل في هـذا الميدان كثيـرا خـلال السنوات الأخيرة نظرا لتفـاقـم المشاكل البيئية التي باتت تهدد العالم بكوارث خـطيـرة ، وفـي هـذا الميـدان ينطلـق الـمتطـوعـون مـن الإحسـاس بالمسـؤوليـة تجـاه الكـرة الأرضيـة التي نعيـش عليهـا فـي محـاولة  لحفـظ ثـرواتهـا الطبيعيـة  ،  وهنـا تنشط حمـلات التـوعيـة البيئيـة لـتعـريـف الـمجتمـع بالطـرق البسيطـة والسليمـة مـع النفـايـات أو بعملية المساهمة في تدوير هذه النفايات . والحفاظ على البيئة من التلوث بجميع انواعه انطلاقا من المسؤولية تجاه الانسان والكون. فهناك حملات جمع القمامة وزرع الاشجار ودهن الاسوار اضافة لحملات التوعية والتثقيف البيئي في القرى والنجوع ولعل معسكرات الخدمة العامة والجوالة احد اليات تحقيق هذا الهدف</a:t>
            </a:r>
          </a:p>
          <a:p>
            <a:pPr marL="0" indent="0" algn="just">
              <a:buNone/>
            </a:pPr>
            <a:r>
              <a:rPr lang="ar-SA" sz="2800" dirty="0"/>
              <a:t> </a:t>
            </a:r>
          </a:p>
        </p:txBody>
      </p:sp>
    </p:spTree>
    <p:extLst>
      <p:ext uri="{BB962C8B-B14F-4D97-AF65-F5344CB8AC3E}">
        <p14:creationId xmlns:p14="http://schemas.microsoft.com/office/powerpoint/2010/main" val="141915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solidFill>
                  <a:schemeClr val="bg1"/>
                </a:solidFill>
                <a:latin typeface="Sakkal Majalla" pitchFamily="2" charset="-78"/>
                <a:cs typeface="Sakkal Majalla" pitchFamily="2" charset="-78"/>
              </a:rPr>
              <a:t>تابع مجالات </a:t>
            </a:r>
            <a:r>
              <a:rPr lang="ar-SA" b="1" dirty="0">
                <a:solidFill>
                  <a:schemeClr val="bg1"/>
                </a:solidFill>
                <a:latin typeface="Sakkal Majalla" pitchFamily="2" charset="-78"/>
                <a:cs typeface="Sakkal Majalla" pitchFamily="2" charset="-78"/>
              </a:rPr>
              <a:t>العمل </a:t>
            </a:r>
            <a:r>
              <a:rPr lang="ar-SA" b="1" dirty="0" smtClean="0">
                <a:solidFill>
                  <a:schemeClr val="bg1"/>
                </a:solidFill>
                <a:latin typeface="Sakkal Majalla" pitchFamily="2" charset="-78"/>
                <a:cs typeface="Sakkal Majalla" pitchFamily="2" charset="-78"/>
              </a:rPr>
              <a:t>التطوعي</a:t>
            </a:r>
            <a:endParaRPr lang="ar-SA" dirty="0">
              <a:solidFill>
                <a:schemeClr val="bg1"/>
              </a:solidFill>
            </a:endParaRPr>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endParaRPr lang="ar-SA" sz="2800" dirty="0"/>
          </a:p>
          <a:p>
            <a:pPr algn="just">
              <a:buFontTx/>
              <a:buChar char="-"/>
            </a:pPr>
            <a:r>
              <a:rPr lang="ar-SA" sz="2800" dirty="0">
                <a:solidFill>
                  <a:srgbClr val="FF0000"/>
                </a:solidFill>
              </a:rPr>
              <a:t>الدفاع عن حقوق الانسان </a:t>
            </a:r>
            <a:endParaRPr lang="ar-SA" sz="2800" dirty="0"/>
          </a:p>
          <a:p>
            <a:pPr marL="0" indent="0" algn="just">
              <a:buNone/>
            </a:pPr>
            <a:r>
              <a:rPr lang="ar-SA" sz="2800" dirty="0"/>
              <a:t>من أهم مجالات التطوع حيث الدفاع عن الانسان الذى كرمه الله تبارك وتعالى بقوله</a:t>
            </a:r>
            <a:r>
              <a:rPr lang="en-US" sz="2800" dirty="0"/>
              <a:t>” </a:t>
            </a:r>
            <a:r>
              <a:rPr lang="ar-SA" sz="2800" dirty="0"/>
              <a:t>ولقد كرمنا بنى ادم وحملناهم في البر والبحر ورزقناهم من الطيبات وفضلناهم على كثير ممن خلقنا تفضيلا» وتعاليم الاسلام تحث على احترام الانسان والدفاع عن حقوقه وعدم الاعتداء عليه، ويمكن للمتطوعين في مجال حقوق الانسان المساهمة في نشر الوعى الحقوقي بين الناس والمساهمة في إنشاء منظمات حقوقية غير ربحية للدفاع بالتشريعات والقوانين ضد أي انتهاكات مادية او معنوية للإنسان.</a:t>
            </a:r>
          </a:p>
        </p:txBody>
      </p:sp>
    </p:spTree>
    <p:extLst>
      <p:ext uri="{BB962C8B-B14F-4D97-AF65-F5344CB8AC3E}">
        <p14:creationId xmlns:p14="http://schemas.microsoft.com/office/powerpoint/2010/main" val="286997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solidFill>
                  <a:schemeClr val="bg1"/>
                </a:solidFill>
                <a:latin typeface="Sakkal Majalla" pitchFamily="2" charset="-78"/>
                <a:cs typeface="Sakkal Majalla" pitchFamily="2" charset="-78"/>
              </a:rPr>
              <a:t>تابع مجالات </a:t>
            </a:r>
            <a:r>
              <a:rPr lang="ar-SA" b="1" dirty="0">
                <a:solidFill>
                  <a:schemeClr val="bg1"/>
                </a:solidFill>
                <a:latin typeface="Sakkal Majalla" pitchFamily="2" charset="-78"/>
                <a:cs typeface="Sakkal Majalla" pitchFamily="2" charset="-78"/>
              </a:rPr>
              <a:t>العمل </a:t>
            </a:r>
            <a:r>
              <a:rPr lang="ar-SA" b="1" dirty="0" smtClean="0">
                <a:solidFill>
                  <a:schemeClr val="bg1"/>
                </a:solidFill>
                <a:latin typeface="Sakkal Majalla" pitchFamily="2" charset="-78"/>
                <a:cs typeface="Sakkal Majalla" pitchFamily="2" charset="-78"/>
              </a:rPr>
              <a:t>التطوعي</a:t>
            </a:r>
            <a:endParaRPr lang="ar-SA" dirty="0">
              <a:solidFill>
                <a:schemeClr val="bg1"/>
              </a:solidFill>
            </a:endParaRPr>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endParaRPr lang="ar-SA" sz="2800" dirty="0"/>
          </a:p>
          <a:p>
            <a:pPr algn="just">
              <a:buFontTx/>
              <a:buChar char="-"/>
            </a:pPr>
            <a:r>
              <a:rPr lang="ar-SA" sz="2800" dirty="0">
                <a:solidFill>
                  <a:srgbClr val="FF0000"/>
                </a:solidFill>
              </a:rPr>
              <a:t>أوقات الازمات:</a:t>
            </a:r>
            <a:endParaRPr lang="ar-SA" sz="2800" dirty="0"/>
          </a:p>
          <a:p>
            <a:pPr marL="0" indent="0" algn="just">
              <a:buNone/>
            </a:pPr>
            <a:r>
              <a:rPr lang="ar-SA" sz="2800" dirty="0"/>
              <a:t>مثل المشاركة في زيادة ساعات العمل والانتاج حال تعرض المؤسسات الانتاجية للأزمات، المساعدة وقت حدوث الكوارث الطبيعية مثل الزلازل والبراكين والأعاصير والسيول، وأوقات الحروب وتداعياتها فهي كلها تمثل أزمات حقيقية يحتاج الانسان للدعم المادي والمعنوي والعلمي وكذلك حال تفشى أوبئة وانتشار أمراض على نطاق واسع في أحد المجتمعات بصورة تهدد صحة المجتمع واستقراره وأمنه الصحي، أضف إلى ذلك أوقات انتشار الارهاب والتطرف بأنواعه بصورة تحتم التطوع للمشاركة بالوسائل المختلفة لمواجهة مثل هذه الازمات ومن ثم ينبغي التسلح بالعلم والتدريب والرغبة والدافعية قبلها</a:t>
            </a:r>
          </a:p>
        </p:txBody>
      </p:sp>
    </p:spTree>
    <p:extLst>
      <p:ext uri="{BB962C8B-B14F-4D97-AF65-F5344CB8AC3E}">
        <p14:creationId xmlns:p14="http://schemas.microsoft.com/office/powerpoint/2010/main" val="257072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856984" cy="1143000"/>
          </a:xfrm>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solidFill>
                  <a:schemeClr val="bg1"/>
                </a:solidFill>
                <a:latin typeface="Sakkal Majalla" pitchFamily="2" charset="-78"/>
                <a:cs typeface="Sakkal Majalla" pitchFamily="2" charset="-78"/>
              </a:rPr>
              <a:t>تابع مجالات </a:t>
            </a:r>
            <a:r>
              <a:rPr lang="ar-SA" b="1" dirty="0">
                <a:solidFill>
                  <a:schemeClr val="bg1"/>
                </a:solidFill>
                <a:latin typeface="Sakkal Majalla" pitchFamily="2" charset="-78"/>
                <a:cs typeface="Sakkal Majalla" pitchFamily="2" charset="-78"/>
              </a:rPr>
              <a:t>العمل </a:t>
            </a:r>
            <a:r>
              <a:rPr lang="ar-SA" b="1" dirty="0" smtClean="0">
                <a:solidFill>
                  <a:schemeClr val="bg1"/>
                </a:solidFill>
                <a:latin typeface="Sakkal Majalla" pitchFamily="2" charset="-78"/>
                <a:cs typeface="Sakkal Majalla" pitchFamily="2" charset="-78"/>
              </a:rPr>
              <a:t>التطوعي</a:t>
            </a:r>
            <a:endParaRPr lang="ar-SA" dirty="0">
              <a:solidFill>
                <a:schemeClr val="bg1"/>
              </a:solidFill>
            </a:endParaRPr>
          </a:p>
        </p:txBody>
      </p:sp>
      <p:sp>
        <p:nvSpPr>
          <p:cNvPr id="3" name="عنصر نائب للمحتوى 2"/>
          <p:cNvSpPr>
            <a:spLocks noGrp="1"/>
          </p:cNvSpPr>
          <p:nvPr>
            <p:ph idx="1"/>
          </p:nvPr>
        </p:nvSpPr>
        <p:spPr>
          <a:xfrm>
            <a:off x="179512" y="1484784"/>
            <a:ext cx="8964488" cy="5256584"/>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400" dirty="0"/>
              <a:t>وهناك من حدد مجالات كثيرة للعمل التطوعي منها:</a:t>
            </a:r>
          </a:p>
          <a:p>
            <a:pPr algn="just">
              <a:buFontTx/>
              <a:buChar char="-"/>
            </a:pPr>
            <a:r>
              <a:rPr lang="ar-SA" sz="2400" dirty="0"/>
              <a:t>برامج التدريب والتأهيل</a:t>
            </a:r>
          </a:p>
          <a:p>
            <a:pPr algn="just">
              <a:buFontTx/>
              <a:buChar char="-"/>
            </a:pPr>
            <a:r>
              <a:rPr lang="ar-SA" sz="2400" dirty="0"/>
              <a:t>البرامج الثقافية</a:t>
            </a:r>
          </a:p>
          <a:p>
            <a:pPr algn="just">
              <a:buFontTx/>
              <a:buChar char="-"/>
            </a:pPr>
            <a:r>
              <a:rPr lang="ar-SA" sz="2400" dirty="0"/>
              <a:t>برامج تحسين المساكن</a:t>
            </a:r>
          </a:p>
          <a:p>
            <a:pPr algn="just">
              <a:buFontTx/>
              <a:buChar char="-"/>
            </a:pPr>
            <a:r>
              <a:rPr lang="ar-SA" sz="2400" dirty="0"/>
              <a:t>برامج الرعاية الصحية</a:t>
            </a:r>
          </a:p>
          <a:p>
            <a:pPr algn="just">
              <a:buFontTx/>
              <a:buChar char="-"/>
            </a:pPr>
            <a:r>
              <a:rPr lang="ar-SA" sz="2400" dirty="0"/>
              <a:t>مراكز ودور الايواء والايتام</a:t>
            </a:r>
          </a:p>
          <a:p>
            <a:pPr algn="just">
              <a:buFontTx/>
              <a:buChar char="-"/>
            </a:pPr>
            <a:r>
              <a:rPr lang="ar-SA" sz="2400" dirty="0"/>
              <a:t>مراكز تعليم الكبار ومحو الامية</a:t>
            </a:r>
          </a:p>
          <a:p>
            <a:pPr algn="just">
              <a:buFontTx/>
              <a:buChar char="-"/>
            </a:pPr>
            <a:r>
              <a:rPr lang="ar-SA" sz="2400" dirty="0"/>
              <a:t>مراكز رعاية المعاقين</a:t>
            </a:r>
          </a:p>
          <a:p>
            <a:pPr algn="just">
              <a:buFontTx/>
              <a:buChar char="-"/>
            </a:pPr>
            <a:r>
              <a:rPr lang="ar-SA" sz="2400" dirty="0"/>
              <a:t>مراكز تحفيظ القران الكريم</a:t>
            </a:r>
          </a:p>
          <a:p>
            <a:pPr algn="just">
              <a:buFontTx/>
              <a:buChar char="-"/>
            </a:pPr>
            <a:r>
              <a:rPr lang="ar-SA" sz="2400" dirty="0"/>
              <a:t>انشاء المكتبات العامة</a:t>
            </a:r>
          </a:p>
          <a:p>
            <a:pPr algn="just">
              <a:buFontTx/>
              <a:buChar char="-"/>
            </a:pPr>
            <a:r>
              <a:rPr lang="ar-SA" sz="2400" dirty="0"/>
              <a:t>إقامة الندوات والمحاضرات والامسيات الدينية والثقافية</a:t>
            </a:r>
          </a:p>
          <a:p>
            <a:pPr algn="just">
              <a:buFontTx/>
              <a:buChar char="-"/>
            </a:pPr>
            <a:r>
              <a:rPr lang="ar-SA" sz="2400" dirty="0"/>
              <a:t>تأمين الاجهزة الطبية للمعاقين</a:t>
            </a:r>
          </a:p>
          <a:p>
            <a:pPr marL="0" indent="0" algn="just">
              <a:buNone/>
            </a:pPr>
            <a:endParaRPr lang="ar-SA" sz="2400" dirty="0"/>
          </a:p>
        </p:txBody>
      </p:sp>
    </p:spTree>
    <p:extLst>
      <p:ext uri="{BB962C8B-B14F-4D97-AF65-F5344CB8AC3E}">
        <p14:creationId xmlns:p14="http://schemas.microsoft.com/office/powerpoint/2010/main" val="23025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 calcmode="lin" valueType="num">
                                      <p:cBhvr>
                                        <p:cTn id="84"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3">
                                            <p:txEl>
                                              <p:pRg st="10" end="10"/>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3">
                                            <p:txEl>
                                              <p:pRg st="11" end="11"/>
                                            </p:txEl>
                                          </p:spTgt>
                                        </p:tgtEl>
                                        <p:attrNameLst>
                                          <p:attrName>style.visibility</p:attrName>
                                        </p:attrNameLst>
                                      </p:cBhvr>
                                      <p:to>
                                        <p:strVal val="visible"/>
                                      </p:to>
                                    </p:set>
                                    <p:anim calcmode="lin" valueType="num">
                                      <p:cBhvr>
                                        <p:cTn id="91"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92"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93"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12597" cy="1207586"/>
          </a:xfrm>
          <a:solidFill>
            <a:srgbClr val="002060"/>
          </a:solidFill>
        </p:spPr>
        <p:txBody>
          <a:bodyPr/>
          <a:lstStyle/>
          <a:p>
            <a:r>
              <a:rPr lang="ar-SA" b="1" kern="1200" dirty="0">
                <a:solidFill>
                  <a:schemeClr val="bg1"/>
                </a:solidFill>
                <a:latin typeface="Sakkal Majalla" pitchFamily="2" charset="-78"/>
                <a:cs typeface="Sakkal Majalla" pitchFamily="2" charset="-78"/>
              </a:rPr>
              <a:t/>
            </a:r>
            <a:br>
              <a:rPr lang="ar-SA" b="1" kern="1200" dirty="0">
                <a:solidFill>
                  <a:schemeClr val="bg1"/>
                </a:solidFill>
                <a:latin typeface="Sakkal Majalla" pitchFamily="2" charset="-78"/>
                <a:cs typeface="Sakkal Majalla" pitchFamily="2" charset="-78"/>
              </a:rPr>
            </a:br>
            <a:r>
              <a:rPr lang="ar-SA" b="1" kern="1200" dirty="0" smtClean="0">
                <a:solidFill>
                  <a:schemeClr val="bg1"/>
                </a:solidFill>
                <a:latin typeface="Sakkal Majalla" pitchFamily="2" charset="-78"/>
                <a:cs typeface="Sakkal Majalla" pitchFamily="2" charset="-78"/>
              </a:rPr>
              <a:t/>
            </a:r>
            <a:br>
              <a:rPr lang="ar-SA" b="1" kern="1200" dirty="0" smtClean="0">
                <a:solidFill>
                  <a:schemeClr val="bg1"/>
                </a:solidFill>
                <a:latin typeface="Sakkal Majalla" pitchFamily="2" charset="-78"/>
                <a:cs typeface="Sakkal Majalla" pitchFamily="2" charset="-78"/>
              </a:rPr>
            </a:br>
            <a:r>
              <a:rPr lang="ar-SA" b="1" kern="1200" dirty="0">
                <a:solidFill>
                  <a:schemeClr val="bg1"/>
                </a:solidFill>
                <a:latin typeface="Sakkal Majalla" pitchFamily="2" charset="-78"/>
                <a:cs typeface="Sakkal Majalla" pitchFamily="2" charset="-78"/>
              </a:rPr>
              <a:t/>
            </a:r>
            <a:br>
              <a:rPr lang="ar-SA" b="1" kern="1200" dirty="0">
                <a:solidFill>
                  <a:schemeClr val="bg1"/>
                </a:solidFill>
                <a:latin typeface="Sakkal Majalla" pitchFamily="2" charset="-78"/>
                <a:cs typeface="Sakkal Majalla" pitchFamily="2" charset="-78"/>
              </a:rPr>
            </a:br>
            <a:r>
              <a:rPr lang="ar-SA" b="1" kern="1200" dirty="0" smtClean="0">
                <a:solidFill>
                  <a:schemeClr val="bg1"/>
                </a:solidFill>
                <a:latin typeface="Sakkal Majalla" pitchFamily="2" charset="-78"/>
                <a:cs typeface="Sakkal Majalla" pitchFamily="2" charset="-78"/>
              </a:rPr>
              <a:t>تابع مجالات العمل التطوعي</a:t>
            </a:r>
            <a:r>
              <a:rPr lang="ar-SA" b="1" kern="1200" dirty="0">
                <a:solidFill>
                  <a:schemeClr val="bg1"/>
                </a:solidFill>
                <a:latin typeface="Sakkal Majalla" pitchFamily="2" charset="-78"/>
                <a:cs typeface="Sakkal Majalla" pitchFamily="2" charset="-78"/>
              </a:rPr>
              <a:t/>
            </a:r>
            <a:br>
              <a:rPr lang="ar-SA" b="1" kern="1200" dirty="0">
                <a:solidFill>
                  <a:schemeClr val="bg1"/>
                </a:solidFill>
                <a:latin typeface="Sakkal Majalla" pitchFamily="2" charset="-78"/>
                <a:cs typeface="Sakkal Majalla" pitchFamily="2" charset="-78"/>
              </a:rPr>
            </a:br>
            <a:r>
              <a:rPr lang="ar-SA" b="1" u="sng" dirty="0" smtClean="0">
                <a:solidFill>
                  <a:schemeClr val="bg1"/>
                </a:solidFill>
              </a:rPr>
              <a:t/>
            </a:r>
            <a:br>
              <a:rPr lang="ar-SA" b="1" u="sng" dirty="0" smtClean="0">
                <a:solidFill>
                  <a:schemeClr val="bg1"/>
                </a:solidFill>
              </a:rPr>
            </a:br>
            <a:r>
              <a:rPr lang="ar-SA" sz="3600" b="1" u="sng" dirty="0">
                <a:solidFill>
                  <a:schemeClr val="bg1"/>
                </a:solidFill>
              </a:rPr>
              <a:t/>
            </a:r>
            <a:br>
              <a:rPr lang="ar-SA" sz="3600" b="1" u="sng" dirty="0">
                <a:solidFill>
                  <a:schemeClr val="bg1"/>
                </a:solidFill>
              </a:rPr>
            </a:br>
            <a:r>
              <a:rPr lang="ar-SA" b="1" u="sng" dirty="0">
                <a:solidFill>
                  <a:schemeClr val="bg1"/>
                </a:solidFill>
              </a:rPr>
              <a:t/>
            </a:r>
            <a:br>
              <a:rPr lang="ar-SA" b="1" u="sng" dirty="0">
                <a:solidFill>
                  <a:schemeClr val="bg1"/>
                </a:solidFill>
              </a:rPr>
            </a:br>
            <a:endParaRPr lang="ar-SA" dirty="0">
              <a:solidFill>
                <a:schemeClr val="bg1"/>
              </a:solidFill>
            </a:endParaRPr>
          </a:p>
        </p:txBody>
      </p:sp>
      <p:sp>
        <p:nvSpPr>
          <p:cNvPr id="4" name="عنصر نائب للمحتوى 3"/>
          <p:cNvSpPr>
            <a:spLocks noGrp="1"/>
          </p:cNvSpPr>
          <p:nvPr>
            <p:ph idx="1"/>
          </p:nvPr>
        </p:nvSpPr>
        <p:spPr>
          <a:xfrm>
            <a:off x="0" y="1124744"/>
            <a:ext cx="9036496" cy="5733256"/>
          </a:xfrm>
          <a:solidFill>
            <a:srgbClr val="00B050"/>
          </a:solidFill>
        </p:spPr>
        <p:txBody>
          <a:bodyPr/>
          <a:lstStyle/>
          <a:p>
            <a:pPr marL="0" indent="0" algn="just">
              <a:buNone/>
            </a:pPr>
            <a:r>
              <a:rPr lang="ar-SA" sz="2400" b="1" smtClean="0">
                <a:solidFill>
                  <a:schemeClr val="bg1"/>
                </a:solidFill>
              </a:rPr>
              <a:t>        وهناك </a:t>
            </a:r>
            <a:r>
              <a:rPr lang="ar-SA" sz="2400" b="1" dirty="0" smtClean="0">
                <a:solidFill>
                  <a:schemeClr val="bg1"/>
                </a:solidFill>
              </a:rPr>
              <a:t>من حدد مجالات كثيرة للعمل التطوعي منها:</a:t>
            </a:r>
          </a:p>
          <a:p>
            <a:pPr algn="just">
              <a:buFontTx/>
              <a:buChar char="-"/>
            </a:pPr>
            <a:r>
              <a:rPr lang="ar-SA" sz="2400" b="1" dirty="0">
                <a:solidFill>
                  <a:schemeClr val="bg1"/>
                </a:solidFill>
              </a:rPr>
              <a:t>إنشاء المساجد وترميمها والمحافظة على نظافتها</a:t>
            </a:r>
          </a:p>
          <a:p>
            <a:pPr algn="just">
              <a:buFontTx/>
              <a:buChar char="-"/>
            </a:pPr>
            <a:r>
              <a:rPr lang="ar-SA" sz="2400" b="1" dirty="0" smtClean="0">
                <a:solidFill>
                  <a:schemeClr val="bg1"/>
                </a:solidFill>
              </a:rPr>
              <a:t>إقامة الندوات والمحاضرات والامسيات الدينية والثقافية</a:t>
            </a:r>
          </a:p>
          <a:p>
            <a:pPr algn="just">
              <a:buFontTx/>
              <a:buChar char="-"/>
            </a:pPr>
            <a:r>
              <a:rPr lang="ar-SA" sz="2400" b="1" dirty="0" smtClean="0">
                <a:solidFill>
                  <a:schemeClr val="bg1"/>
                </a:solidFill>
              </a:rPr>
              <a:t>تأمين الاجهزة الطبية للمعاقين</a:t>
            </a:r>
          </a:p>
          <a:p>
            <a:pPr algn="just">
              <a:buFontTx/>
              <a:buChar char="-"/>
            </a:pPr>
            <a:r>
              <a:rPr lang="ar-SA" sz="2400" b="1" dirty="0" smtClean="0">
                <a:solidFill>
                  <a:schemeClr val="bg1"/>
                </a:solidFill>
              </a:rPr>
              <a:t>إنشاء المساجد وترميمها والمحافظة على نظافتها</a:t>
            </a:r>
          </a:p>
          <a:p>
            <a:pPr algn="just">
              <a:buFontTx/>
              <a:buChar char="-"/>
            </a:pPr>
            <a:r>
              <a:rPr lang="ar-SA" sz="2400" b="1" dirty="0" smtClean="0">
                <a:solidFill>
                  <a:schemeClr val="bg1"/>
                </a:solidFill>
              </a:rPr>
              <a:t>العناية بالمقابر ومغاسل الموتى</a:t>
            </a:r>
          </a:p>
          <a:p>
            <a:pPr algn="just">
              <a:buFontTx/>
              <a:buChar char="-"/>
            </a:pPr>
            <a:r>
              <a:rPr lang="ar-SA" sz="2400" b="1" dirty="0" smtClean="0">
                <a:solidFill>
                  <a:schemeClr val="bg1"/>
                </a:solidFill>
              </a:rPr>
              <a:t>التبرع بالدم</a:t>
            </a:r>
          </a:p>
          <a:p>
            <a:pPr algn="just">
              <a:buFontTx/>
              <a:buChar char="-"/>
            </a:pPr>
            <a:r>
              <a:rPr lang="ar-SA" sz="2400" b="1" dirty="0" smtClean="0">
                <a:solidFill>
                  <a:schemeClr val="bg1"/>
                </a:solidFill>
              </a:rPr>
              <a:t>تأمين الماء للمحتاجين</a:t>
            </a:r>
          </a:p>
          <a:p>
            <a:pPr algn="just">
              <a:buFontTx/>
              <a:buChar char="-"/>
            </a:pPr>
            <a:r>
              <a:rPr lang="ar-SA" sz="2400" b="1" dirty="0" smtClean="0">
                <a:solidFill>
                  <a:schemeClr val="bg1"/>
                </a:solidFill>
              </a:rPr>
              <a:t>المشاركة في الاسابيع العامة والايام العامة</a:t>
            </a:r>
          </a:p>
          <a:p>
            <a:pPr algn="just">
              <a:buFontTx/>
              <a:buChar char="-"/>
            </a:pPr>
            <a:r>
              <a:rPr lang="ar-SA" sz="2400" b="1" dirty="0" smtClean="0">
                <a:solidFill>
                  <a:schemeClr val="bg1"/>
                </a:solidFill>
              </a:rPr>
              <a:t>نقل المرضى والمصابين</a:t>
            </a:r>
          </a:p>
          <a:p>
            <a:pPr algn="just">
              <a:buFontTx/>
              <a:buChar char="-"/>
            </a:pPr>
            <a:r>
              <a:rPr lang="ar-SA" sz="2400" b="1" dirty="0" smtClean="0">
                <a:solidFill>
                  <a:schemeClr val="bg1"/>
                </a:solidFill>
              </a:rPr>
              <a:t>تولى أعمال النظافة في الاماكن العامة</a:t>
            </a:r>
          </a:p>
          <a:p>
            <a:pPr algn="just">
              <a:buFontTx/>
              <a:buChar char="-"/>
            </a:pPr>
            <a:r>
              <a:rPr lang="ar-SA" sz="2400" b="1" dirty="0" smtClean="0">
                <a:solidFill>
                  <a:schemeClr val="bg1"/>
                </a:solidFill>
              </a:rPr>
              <a:t>جمع وتوزيع فائض الولائم والحفلات والمناسبات</a:t>
            </a:r>
            <a:endParaRPr lang="ar-SA" sz="2400" b="1" dirty="0">
              <a:solidFill>
                <a:schemeClr val="bg1"/>
              </a:solidFill>
            </a:endParaRPr>
          </a:p>
        </p:txBody>
      </p:sp>
      <p:sp>
        <p:nvSpPr>
          <p:cNvPr id="5" name="سهم إلى اليسار 4"/>
          <p:cNvSpPr/>
          <p:nvPr/>
        </p:nvSpPr>
        <p:spPr>
          <a:xfrm>
            <a:off x="1331640" y="637336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941995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 calcmode="lin" valueType="num">
                                      <p:cBhvr>
                                        <p:cTn id="5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4">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 calcmode="lin" valueType="num">
                                      <p:cBhvr>
                                        <p:cTn id="6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4">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txEl>
                                              <p:pRg st="8" end="8"/>
                                            </p:txEl>
                                          </p:spTgt>
                                        </p:tgtEl>
                                        <p:attrNameLst>
                                          <p:attrName>style.visibility</p:attrName>
                                        </p:attrNameLst>
                                      </p:cBhvr>
                                      <p:to>
                                        <p:strVal val="visible"/>
                                      </p:to>
                                    </p:set>
                                    <p:anim calcmode="lin" valueType="num">
                                      <p:cBhvr>
                                        <p:cTn id="70"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4">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4">
                                            <p:txEl>
                                              <p:pRg st="9" end="9"/>
                                            </p:txEl>
                                          </p:spTgt>
                                        </p:tgtEl>
                                        <p:attrNameLst>
                                          <p:attrName>style.visibility</p:attrName>
                                        </p:attrNameLst>
                                      </p:cBhvr>
                                      <p:to>
                                        <p:strVal val="visible"/>
                                      </p:to>
                                    </p:set>
                                    <p:anim calcmode="lin" valueType="num">
                                      <p:cBhvr>
                                        <p:cTn id="77"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4">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4">
                                            <p:txEl>
                                              <p:pRg st="10" end="10"/>
                                            </p:txEl>
                                          </p:spTgt>
                                        </p:tgtEl>
                                        <p:attrNameLst>
                                          <p:attrName>style.visibility</p:attrName>
                                        </p:attrNameLst>
                                      </p:cBhvr>
                                      <p:to>
                                        <p:strVal val="visible"/>
                                      </p:to>
                                    </p:set>
                                    <p:anim calcmode="lin" valueType="num">
                                      <p:cBhvr>
                                        <p:cTn id="8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4">
                                            <p:txEl>
                                              <p:pRg st="10" end="10"/>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4">
                                            <p:txEl>
                                              <p:pRg st="11" end="11"/>
                                            </p:txEl>
                                          </p:spTgt>
                                        </p:tgtEl>
                                        <p:attrNameLst>
                                          <p:attrName>style.visibility</p:attrName>
                                        </p:attrNameLst>
                                      </p:cBhvr>
                                      <p:to>
                                        <p:strVal val="visible"/>
                                      </p:to>
                                    </p:set>
                                    <p:anim calcmode="lin" valueType="num">
                                      <p:cBhvr>
                                        <p:cTn id="91"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92"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93"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12597" cy="1207586"/>
          </a:xfrm>
          <a:solidFill>
            <a:schemeClr val="accent6"/>
          </a:solidFill>
        </p:spPr>
        <p:txBody>
          <a:bodyPr/>
          <a:lstStyle/>
          <a:p>
            <a:r>
              <a:rPr lang="ar-SA" b="1" kern="1200" dirty="0">
                <a:solidFill>
                  <a:srgbClr val="FF0000"/>
                </a:solidFill>
                <a:latin typeface="Sakkal Majalla" pitchFamily="2" charset="-78"/>
                <a:cs typeface="Sakkal Majalla" pitchFamily="2" charset="-78"/>
              </a:rPr>
              <a:t/>
            </a:r>
            <a:br>
              <a:rPr lang="ar-SA" b="1" kern="1200" dirty="0">
                <a:solidFill>
                  <a:srgbClr val="FF0000"/>
                </a:solidFill>
                <a:latin typeface="Sakkal Majalla" pitchFamily="2" charset="-78"/>
                <a:cs typeface="Sakkal Majalla" pitchFamily="2" charset="-78"/>
              </a:rPr>
            </a:br>
            <a:r>
              <a:rPr lang="ar-SA" b="1" kern="1200" dirty="0" smtClean="0">
                <a:solidFill>
                  <a:srgbClr val="FF0000"/>
                </a:solidFill>
                <a:latin typeface="Sakkal Majalla" pitchFamily="2" charset="-78"/>
                <a:cs typeface="Sakkal Majalla" pitchFamily="2" charset="-78"/>
              </a:rPr>
              <a:t/>
            </a:r>
            <a:br>
              <a:rPr lang="ar-SA" b="1" kern="1200" dirty="0" smtClean="0">
                <a:solidFill>
                  <a:srgbClr val="FF0000"/>
                </a:solidFill>
                <a:latin typeface="Sakkal Majalla" pitchFamily="2" charset="-78"/>
                <a:cs typeface="Sakkal Majalla" pitchFamily="2" charset="-78"/>
              </a:rPr>
            </a:br>
            <a:r>
              <a:rPr lang="ar-SA" b="1" kern="1200" dirty="0">
                <a:solidFill>
                  <a:srgbClr val="FF0000"/>
                </a:solidFill>
                <a:latin typeface="Sakkal Majalla" pitchFamily="2" charset="-78"/>
                <a:cs typeface="Sakkal Majalla" pitchFamily="2" charset="-78"/>
              </a:rPr>
              <a:t/>
            </a:r>
            <a:br>
              <a:rPr lang="ar-SA" b="1" kern="1200" dirty="0">
                <a:solidFill>
                  <a:srgbClr val="FF0000"/>
                </a:solidFill>
                <a:latin typeface="Sakkal Majalla" pitchFamily="2" charset="-78"/>
                <a:cs typeface="Sakkal Majalla" pitchFamily="2" charset="-78"/>
              </a:rPr>
            </a:br>
            <a:r>
              <a:rPr lang="ar-SA" b="1" kern="1200" dirty="0" smtClean="0">
                <a:solidFill>
                  <a:schemeClr val="bg1"/>
                </a:solidFill>
                <a:latin typeface="Sakkal Majalla" pitchFamily="2" charset="-78"/>
                <a:cs typeface="Sakkal Majalla" pitchFamily="2" charset="-78"/>
              </a:rPr>
              <a:t>تابع مجالات العمل التطوعي</a:t>
            </a:r>
            <a:r>
              <a:rPr lang="ar-SA" b="1" kern="1200" dirty="0">
                <a:solidFill>
                  <a:srgbClr val="FF0000"/>
                </a:solidFill>
                <a:latin typeface="Sakkal Majalla" pitchFamily="2" charset="-78"/>
                <a:cs typeface="Sakkal Majalla" pitchFamily="2" charset="-78"/>
              </a:rPr>
              <a:t/>
            </a:r>
            <a:br>
              <a:rPr lang="ar-SA" b="1" kern="1200" dirty="0">
                <a:solidFill>
                  <a:srgbClr val="FF0000"/>
                </a:solidFill>
                <a:latin typeface="Sakkal Majalla" pitchFamily="2" charset="-78"/>
                <a:cs typeface="Sakkal Majalla" pitchFamily="2" charset="-78"/>
              </a:rPr>
            </a:br>
            <a:r>
              <a:rPr lang="ar-SA" b="1" u="sng" dirty="0" smtClean="0"/>
              <a:t/>
            </a:r>
            <a:br>
              <a:rPr lang="ar-SA" b="1" u="sng" dirty="0" smtClean="0"/>
            </a:br>
            <a:r>
              <a:rPr lang="ar-SA" sz="3600" b="1" u="sng" dirty="0"/>
              <a:t/>
            </a:r>
            <a:br>
              <a:rPr lang="ar-SA" sz="3600" b="1" u="sng" dirty="0"/>
            </a:br>
            <a:r>
              <a:rPr lang="ar-SA" b="1" u="sng" dirty="0"/>
              <a:t/>
            </a:r>
            <a:br>
              <a:rPr lang="ar-SA" b="1" u="sng" dirty="0"/>
            </a:br>
            <a:endParaRPr lang="ar-SA" dirty="0">
              <a:solidFill>
                <a:srgbClr val="FF0000"/>
              </a:solidFill>
            </a:endParaRPr>
          </a:p>
        </p:txBody>
      </p:sp>
      <p:sp>
        <p:nvSpPr>
          <p:cNvPr id="4" name="عنصر نائب للمحتوى 3"/>
          <p:cNvSpPr>
            <a:spLocks noGrp="1"/>
          </p:cNvSpPr>
          <p:nvPr>
            <p:ph idx="1"/>
          </p:nvPr>
        </p:nvSpPr>
        <p:spPr>
          <a:xfrm>
            <a:off x="0" y="1268760"/>
            <a:ext cx="9036496" cy="5589240"/>
          </a:xfrm>
          <a:solidFill>
            <a:srgbClr val="00B050"/>
          </a:solidFill>
        </p:spPr>
        <p:txBody>
          <a:bodyPr/>
          <a:lstStyle/>
          <a:p>
            <a:pPr marL="0" indent="0" algn="just">
              <a:buNone/>
            </a:pPr>
            <a:r>
              <a:rPr lang="ar-SA" sz="2400" b="1" dirty="0" smtClean="0">
                <a:solidFill>
                  <a:schemeClr val="bg1"/>
                </a:solidFill>
              </a:rPr>
              <a:t>تابع وهناك من حدد مجالات كثيرة للعمل التطوعي منها:</a:t>
            </a:r>
          </a:p>
          <a:p>
            <a:pPr algn="just">
              <a:buFontTx/>
              <a:buChar char="-"/>
            </a:pPr>
            <a:r>
              <a:rPr lang="ar-SA" sz="2400" b="1" dirty="0" smtClean="0">
                <a:solidFill>
                  <a:schemeClr val="bg1"/>
                </a:solidFill>
              </a:rPr>
              <a:t>مساعدة كبار السن والمرضى والعجزة أثناء فريضة الحج</a:t>
            </a:r>
          </a:p>
          <a:p>
            <a:pPr algn="just">
              <a:buFontTx/>
              <a:buChar char="-"/>
            </a:pPr>
            <a:r>
              <a:rPr lang="ar-SA" sz="2400" b="1" dirty="0" smtClean="0">
                <a:solidFill>
                  <a:schemeClr val="bg1"/>
                </a:solidFill>
              </a:rPr>
              <a:t>توزيع لحوم الهدى والأضاحي</a:t>
            </a:r>
          </a:p>
          <a:p>
            <a:pPr algn="just">
              <a:buFontTx/>
              <a:buChar char="-"/>
            </a:pPr>
            <a:r>
              <a:rPr lang="ar-SA" sz="2400" b="1" dirty="0" smtClean="0">
                <a:solidFill>
                  <a:schemeClr val="bg1"/>
                </a:solidFill>
              </a:rPr>
              <a:t>القيام بإجراء البحوث والدراسات الاجتماعية</a:t>
            </a:r>
          </a:p>
          <a:p>
            <a:pPr algn="just">
              <a:buFontTx/>
              <a:buChar char="-"/>
            </a:pPr>
            <a:r>
              <a:rPr lang="ar-SA" sz="2400" b="1" dirty="0" smtClean="0">
                <a:solidFill>
                  <a:schemeClr val="bg1"/>
                </a:solidFill>
              </a:rPr>
              <a:t>دعم الوقف الخيرى</a:t>
            </a:r>
          </a:p>
          <a:p>
            <a:pPr algn="just">
              <a:buFontTx/>
              <a:buChar char="-"/>
            </a:pPr>
            <a:r>
              <a:rPr lang="ar-SA" sz="2400" b="1" dirty="0" smtClean="0">
                <a:solidFill>
                  <a:schemeClr val="bg1"/>
                </a:solidFill>
              </a:rPr>
              <a:t>إقامة المعارض الخيرية</a:t>
            </a:r>
          </a:p>
          <a:p>
            <a:pPr algn="just">
              <a:buFontTx/>
              <a:buChar char="-"/>
            </a:pPr>
            <a:r>
              <a:rPr lang="ar-SA" sz="2400" b="1" dirty="0" smtClean="0">
                <a:solidFill>
                  <a:schemeClr val="bg1"/>
                </a:solidFill>
              </a:rPr>
              <a:t>العناية بالمطلقات والأرامل</a:t>
            </a:r>
          </a:p>
          <a:p>
            <a:pPr algn="just">
              <a:buFontTx/>
              <a:buChar char="-"/>
            </a:pPr>
            <a:r>
              <a:rPr lang="ar-SA" sz="2400" b="1" dirty="0" smtClean="0">
                <a:solidFill>
                  <a:schemeClr val="bg1"/>
                </a:solidFill>
              </a:rPr>
              <a:t>تبنى العائلات الفقيرة ومساعدتها في شئون حياتها</a:t>
            </a:r>
          </a:p>
          <a:p>
            <a:pPr algn="just">
              <a:buFontTx/>
              <a:buChar char="-"/>
            </a:pPr>
            <a:r>
              <a:rPr lang="ar-SA" sz="2400" b="1" dirty="0" smtClean="0">
                <a:solidFill>
                  <a:schemeClr val="bg1"/>
                </a:solidFill>
              </a:rPr>
              <a:t>تبنى الاطباء لعدد من العائلات الفقير صحيا</a:t>
            </a:r>
          </a:p>
          <a:p>
            <a:pPr algn="just">
              <a:buFontTx/>
              <a:buChar char="-"/>
            </a:pPr>
            <a:r>
              <a:rPr lang="ar-SA" sz="2400" b="1" dirty="0" smtClean="0">
                <a:solidFill>
                  <a:schemeClr val="bg1"/>
                </a:solidFill>
              </a:rPr>
              <a:t>كفالة عائلات المسجونين</a:t>
            </a:r>
          </a:p>
          <a:p>
            <a:pPr algn="just">
              <a:buFontTx/>
              <a:buChar char="-"/>
            </a:pPr>
            <a:r>
              <a:rPr lang="ar-SA" sz="2400" b="1" dirty="0" smtClean="0">
                <a:solidFill>
                  <a:schemeClr val="bg1"/>
                </a:solidFill>
              </a:rPr>
              <a:t>تجهيز الطلاب الفقراء لمدارسهم</a:t>
            </a:r>
          </a:p>
          <a:p>
            <a:pPr algn="just">
              <a:buFontTx/>
              <a:buChar char="-"/>
            </a:pPr>
            <a:r>
              <a:rPr lang="ar-SA" sz="2400" b="1" dirty="0" smtClean="0">
                <a:solidFill>
                  <a:schemeClr val="bg1"/>
                </a:solidFill>
              </a:rPr>
              <a:t>إدخال البهجة والفرحة على أطفال الفقراء في الاعياد</a:t>
            </a:r>
          </a:p>
        </p:txBody>
      </p:sp>
    </p:spTree>
    <p:extLst>
      <p:ext uri="{BB962C8B-B14F-4D97-AF65-F5344CB8AC3E}">
        <p14:creationId xmlns:p14="http://schemas.microsoft.com/office/powerpoint/2010/main" val="45118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 calcmode="lin" valueType="num">
                                      <p:cBhvr>
                                        <p:cTn id="5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4">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 calcmode="lin" valueType="num">
                                      <p:cBhvr>
                                        <p:cTn id="6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4">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txEl>
                                              <p:pRg st="8" end="8"/>
                                            </p:txEl>
                                          </p:spTgt>
                                        </p:tgtEl>
                                        <p:attrNameLst>
                                          <p:attrName>style.visibility</p:attrName>
                                        </p:attrNameLst>
                                      </p:cBhvr>
                                      <p:to>
                                        <p:strVal val="visible"/>
                                      </p:to>
                                    </p:set>
                                    <p:anim calcmode="lin" valueType="num">
                                      <p:cBhvr>
                                        <p:cTn id="70"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4">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4">
                                            <p:txEl>
                                              <p:pRg st="9" end="9"/>
                                            </p:txEl>
                                          </p:spTgt>
                                        </p:tgtEl>
                                        <p:attrNameLst>
                                          <p:attrName>style.visibility</p:attrName>
                                        </p:attrNameLst>
                                      </p:cBhvr>
                                      <p:to>
                                        <p:strVal val="visible"/>
                                      </p:to>
                                    </p:set>
                                    <p:anim calcmode="lin" valueType="num">
                                      <p:cBhvr>
                                        <p:cTn id="77"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4">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4">
                                            <p:txEl>
                                              <p:pRg st="10" end="10"/>
                                            </p:txEl>
                                          </p:spTgt>
                                        </p:tgtEl>
                                        <p:attrNameLst>
                                          <p:attrName>style.visibility</p:attrName>
                                        </p:attrNameLst>
                                      </p:cBhvr>
                                      <p:to>
                                        <p:strVal val="visible"/>
                                      </p:to>
                                    </p:set>
                                    <p:anim calcmode="lin" valueType="num">
                                      <p:cBhvr>
                                        <p:cTn id="8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4">
                                            <p:txEl>
                                              <p:pRg st="10" end="10"/>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4">
                                            <p:txEl>
                                              <p:pRg st="11" end="11"/>
                                            </p:txEl>
                                          </p:spTgt>
                                        </p:tgtEl>
                                        <p:attrNameLst>
                                          <p:attrName>style.visibility</p:attrName>
                                        </p:attrNameLst>
                                      </p:cBhvr>
                                      <p:to>
                                        <p:strVal val="visible"/>
                                      </p:to>
                                    </p:set>
                                    <p:anim calcmode="lin" valueType="num">
                                      <p:cBhvr>
                                        <p:cTn id="91"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92"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93"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556792"/>
          </a:xfrm>
          <a:solidFill>
            <a:srgbClr val="002060"/>
          </a:solidFill>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smtClean="0"/>
              <a:t/>
            </a:r>
            <a:br>
              <a:rPr lang="ar-SA" b="1" dirty="0" smtClean="0"/>
            </a:br>
            <a:r>
              <a:rPr lang="ar-SA" b="1" dirty="0" smtClean="0"/>
              <a:t>3- </a:t>
            </a:r>
            <a:r>
              <a:rPr lang="ar-SA" b="1" dirty="0"/>
              <a:t>دوافع العمل التطوعي</a:t>
            </a:r>
            <a:r>
              <a:rPr lang="ar-SA" b="1" dirty="0">
                <a:solidFill>
                  <a:srgbClr val="002060"/>
                </a:solidFill>
                <a:latin typeface="Sakkal Majalla" pitchFamily="2" charset="-78"/>
                <a:cs typeface="Sakkal Majalla" pitchFamily="2" charset="-78"/>
              </a:rPr>
              <a:t>.</a:t>
            </a:r>
            <a:br>
              <a:rPr lang="ar-SA" b="1" dirty="0">
                <a:solidFill>
                  <a:srgbClr val="002060"/>
                </a:solidFill>
                <a:latin typeface="Sakkal Majalla" pitchFamily="2" charset="-78"/>
                <a:cs typeface="Sakkal Majalla" pitchFamily="2" charset="-78"/>
              </a:rPr>
            </a:br>
            <a:endParaRPr lang="ar-SA" dirty="0"/>
          </a:p>
        </p:txBody>
      </p:sp>
      <p:sp>
        <p:nvSpPr>
          <p:cNvPr id="3" name="عنصر نائب للمحتوى 2"/>
          <p:cNvSpPr>
            <a:spLocks noGrp="1"/>
          </p:cNvSpPr>
          <p:nvPr>
            <p:ph idx="1"/>
          </p:nvPr>
        </p:nvSpPr>
        <p:spPr>
          <a:xfrm>
            <a:off x="179512" y="1600200"/>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lvl="0" algn="just">
              <a:buFont typeface="Wingdings" pitchFamily="2" charset="2"/>
              <a:buChar char="§"/>
            </a:pPr>
            <a:r>
              <a:rPr lang="ar-SA" b="1" dirty="0"/>
              <a:t>إن الدافع وراء التطوع يكمن في داخل الانسان وفى أعماقه فهو مصدر رغبة الانسان في مساعدة الاخرين </a:t>
            </a:r>
            <a:endParaRPr lang="en-US" b="1" dirty="0"/>
          </a:p>
          <a:p>
            <a:pPr lvl="0" algn="just">
              <a:buFont typeface="Wingdings" pitchFamily="2" charset="2"/>
              <a:buChar char="§"/>
            </a:pPr>
            <a:r>
              <a:rPr lang="ar-SA" b="1" dirty="0"/>
              <a:t>ما زال يعبر عن قيم أصيلة يؤمن بها.</a:t>
            </a:r>
            <a:endParaRPr lang="en-US" b="1" dirty="0"/>
          </a:p>
          <a:p>
            <a:pPr lvl="0" algn="just">
              <a:buFont typeface="Wingdings" pitchFamily="2" charset="2"/>
              <a:buChar char="§"/>
            </a:pPr>
            <a:r>
              <a:rPr lang="ar-SA" b="1" dirty="0"/>
              <a:t>فهو عمل يقوم به فرد أو مجموعة من الأفراد بتقديم قدراتهم وجهودهم ومواهبهم وأوقاتهم بهد فتنمية مجتمعاتهم وتقديم المساعد للآخرين دون مقابل.</a:t>
            </a:r>
            <a:endParaRPr lang="en-US" b="1" dirty="0"/>
          </a:p>
          <a:p>
            <a:pPr lvl="0" algn="just">
              <a:buFont typeface="Wingdings" pitchFamily="2" charset="2"/>
              <a:buChar char="§"/>
            </a:pPr>
            <a:r>
              <a:rPr lang="ar-SA" b="1" dirty="0"/>
              <a:t>يختلف الدافع من شخص لآخر ومن مجتمع لآخر ومن مؤسسة لأخرى</a:t>
            </a:r>
            <a:endParaRPr lang="en-US" b="1" dirty="0"/>
          </a:p>
          <a:p>
            <a:pPr algn="just">
              <a:buFont typeface="Wingdings" pitchFamily="2" charset="2"/>
              <a:buChar char="§"/>
            </a:pPr>
            <a:endParaRPr lang="ar-SA" b="1" dirty="0"/>
          </a:p>
        </p:txBody>
      </p:sp>
    </p:spTree>
    <p:extLst>
      <p:ext uri="{BB962C8B-B14F-4D97-AF65-F5344CB8AC3E}">
        <p14:creationId xmlns:p14="http://schemas.microsoft.com/office/powerpoint/2010/main" val="155097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17638"/>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smtClean="0"/>
              <a:t/>
            </a:r>
            <a:br>
              <a:rPr lang="ar-SA" b="1" dirty="0" smtClean="0"/>
            </a:br>
            <a:r>
              <a:rPr lang="ar-SA" b="1" dirty="0" smtClean="0"/>
              <a:t>تابع </a:t>
            </a:r>
            <a:r>
              <a:rPr lang="ar-SA" b="1" dirty="0"/>
              <a:t>دوافع العمل التطوعي</a:t>
            </a:r>
            <a:r>
              <a:rPr lang="ar-SA" b="1" dirty="0">
                <a:solidFill>
                  <a:srgbClr val="002060"/>
                </a:solidFill>
                <a:latin typeface="Sakkal Majalla" pitchFamily="2" charset="-78"/>
                <a:cs typeface="Sakkal Majalla" pitchFamily="2" charset="-78"/>
              </a:rPr>
              <a:t>.</a:t>
            </a:r>
            <a:br>
              <a:rPr lang="ar-SA" b="1" dirty="0">
                <a:solidFill>
                  <a:srgbClr val="002060"/>
                </a:solidFill>
                <a:latin typeface="Sakkal Majalla" pitchFamily="2" charset="-78"/>
                <a:cs typeface="Sakkal Majalla" pitchFamily="2" charset="-78"/>
              </a:rPr>
            </a:br>
            <a:endParaRPr lang="ar-SA" dirty="0"/>
          </a:p>
        </p:txBody>
      </p:sp>
      <p:sp>
        <p:nvSpPr>
          <p:cNvPr id="3" name="عنصر نائب للمحتوى 2"/>
          <p:cNvSpPr>
            <a:spLocks noGrp="1"/>
          </p:cNvSpPr>
          <p:nvPr>
            <p:ph idx="1"/>
          </p:nvPr>
        </p:nvSpPr>
        <p:spPr>
          <a:xfrm>
            <a:off x="179512" y="1600200"/>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lvl="0">
              <a:buFont typeface="Wingdings" pitchFamily="2" charset="2"/>
              <a:buChar char="§"/>
            </a:pPr>
            <a:r>
              <a:rPr lang="ar-SA" sz="2800" dirty="0"/>
              <a:t>من النظريات </a:t>
            </a:r>
            <a:r>
              <a:rPr lang="ar-SA" sz="2800" dirty="0" err="1"/>
              <a:t>التى</a:t>
            </a:r>
            <a:r>
              <a:rPr lang="ar-SA" sz="2800" dirty="0"/>
              <a:t> فسرت دوافع التطوع ومحفزاته نظرية "كيد  </a:t>
            </a:r>
            <a:r>
              <a:rPr lang="en-US" sz="2800" dirty="0" err="1"/>
              <a:t>kidd</a:t>
            </a:r>
            <a:r>
              <a:rPr lang="en-US" sz="2800" dirty="0"/>
              <a:t> </a:t>
            </a:r>
            <a:r>
              <a:rPr lang="ar-SA" sz="2800" dirty="0"/>
              <a:t>" أكدت وجود عوامل داخلية وخارجية تتعلق </a:t>
            </a:r>
            <a:r>
              <a:rPr lang="ar-SA" sz="2800" dirty="0" err="1"/>
              <a:t>بالحافزية</a:t>
            </a:r>
            <a:r>
              <a:rPr lang="ar-SA" sz="2800" dirty="0"/>
              <a:t> والدافعية للتطوع</a:t>
            </a:r>
            <a:endParaRPr lang="en-US" sz="2800" dirty="0"/>
          </a:p>
          <a:p>
            <a:pPr>
              <a:buFont typeface="Wingdings" pitchFamily="2" charset="2"/>
              <a:buChar char="§"/>
            </a:pPr>
            <a:r>
              <a:rPr lang="ar-SA" sz="2800" dirty="0"/>
              <a:t>تتمثل الداخلية في ( البحث عن الأنشطة والمتعة، والفرص المختلفة، الحاجة للشعور بالرضا عن الذات، والحاجة للتفاعل الاجتماعي. </a:t>
            </a:r>
            <a:endParaRPr lang="en-US" sz="2800" dirty="0"/>
          </a:p>
          <a:p>
            <a:pPr>
              <a:buFont typeface="Wingdings" pitchFamily="2" charset="2"/>
              <a:buChar char="§"/>
            </a:pPr>
            <a:r>
              <a:rPr lang="ar-SA" sz="2800" dirty="0"/>
              <a:t>أما الخارجية( الرغبة في الانتاج، والحاجة للتعزيز </a:t>
            </a:r>
            <a:r>
              <a:rPr lang="ar-SA" sz="2800" dirty="0" err="1"/>
              <a:t>اللفظى</a:t>
            </a:r>
            <a:r>
              <a:rPr lang="ar-SA" sz="2800" dirty="0"/>
              <a:t> </a:t>
            </a:r>
            <a:r>
              <a:rPr lang="ar-SA" sz="2800" dirty="0" err="1"/>
              <a:t>والمعنوى</a:t>
            </a:r>
            <a:r>
              <a:rPr lang="ar-SA" sz="2800" dirty="0"/>
              <a:t> </a:t>
            </a:r>
            <a:r>
              <a:rPr lang="ar-SA" sz="2800" dirty="0" err="1"/>
              <a:t>باشكاله</a:t>
            </a:r>
            <a:r>
              <a:rPr lang="ar-SA" sz="2800" dirty="0"/>
              <a:t> المختلفة</a:t>
            </a:r>
            <a:endParaRPr lang="en-US" sz="2800" dirty="0"/>
          </a:p>
          <a:p>
            <a:pPr lvl="0">
              <a:buFont typeface="Wingdings" pitchFamily="2" charset="2"/>
              <a:buChar char="§"/>
            </a:pPr>
            <a:r>
              <a:rPr lang="ar-SA" sz="2800" dirty="0"/>
              <a:t>نظرية فيتش </a:t>
            </a:r>
            <a:r>
              <a:rPr lang="en-US" sz="2800" dirty="0"/>
              <a:t>Fitch </a:t>
            </a:r>
            <a:r>
              <a:rPr lang="ar-SA" sz="2800" dirty="0"/>
              <a:t> والذى أشار إلى ثلاث أنواع من الدوافع( حب الخير- إرضاء الأنا – التفاعل </a:t>
            </a:r>
            <a:r>
              <a:rPr lang="ar-SA" sz="2800" dirty="0" err="1"/>
              <a:t>الاجتماعى</a:t>
            </a:r>
            <a:r>
              <a:rPr lang="ar-SA" sz="2800" dirty="0"/>
              <a:t>)</a:t>
            </a:r>
            <a:endParaRPr lang="en-US" sz="2800" dirty="0"/>
          </a:p>
          <a:p>
            <a:pPr lvl="0">
              <a:buFont typeface="Wingdings" pitchFamily="2" charset="2"/>
              <a:buChar char="§"/>
            </a:pPr>
            <a:r>
              <a:rPr lang="ar-SA" sz="2800" dirty="0"/>
              <a:t>يتبنى التنظيم </a:t>
            </a:r>
            <a:r>
              <a:rPr lang="ar-SA" sz="2800" dirty="0" err="1"/>
              <a:t>التطوعى</a:t>
            </a:r>
            <a:r>
              <a:rPr lang="ar-SA" sz="2800" dirty="0"/>
              <a:t> مجموعة من القيم والمبادئ ومنها قيمة العمل التطوعي وينطلق منها في رؤيته لهويته ومنظومته الأخلاقية ويوظفها في أهدافه وبرامجه المختلفة وهذه القيم والمبادئ ذات مرجعية دينية وإنسانية.</a:t>
            </a:r>
            <a:endParaRPr lang="en-US" sz="2800" dirty="0"/>
          </a:p>
        </p:txBody>
      </p:sp>
    </p:spTree>
    <p:extLst>
      <p:ext uri="{BB962C8B-B14F-4D97-AF65-F5344CB8AC3E}">
        <p14:creationId xmlns:p14="http://schemas.microsoft.com/office/powerpoint/2010/main" val="333027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84784"/>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smtClean="0"/>
              <a:t/>
            </a:r>
            <a:br>
              <a:rPr lang="ar-SA" b="1" dirty="0" smtClean="0"/>
            </a:br>
            <a:r>
              <a:rPr lang="ar-SA" b="1" dirty="0" smtClean="0"/>
              <a:t>تابع </a:t>
            </a:r>
            <a:r>
              <a:rPr lang="ar-SA" b="1" dirty="0"/>
              <a:t>دوافع العمل التطوعي</a:t>
            </a:r>
            <a:r>
              <a:rPr lang="ar-SA" b="1" dirty="0">
                <a:solidFill>
                  <a:srgbClr val="002060"/>
                </a:solidFill>
                <a:latin typeface="Sakkal Majalla" pitchFamily="2" charset="-78"/>
                <a:cs typeface="Sakkal Majalla" pitchFamily="2" charset="-78"/>
              </a:rPr>
              <a:t>.</a:t>
            </a:r>
            <a:br>
              <a:rPr lang="ar-SA" b="1" dirty="0">
                <a:solidFill>
                  <a:srgbClr val="002060"/>
                </a:solidFill>
                <a:latin typeface="Sakkal Majalla" pitchFamily="2" charset="-78"/>
                <a:cs typeface="Sakkal Majalla" pitchFamily="2" charset="-78"/>
              </a:rPr>
            </a:br>
            <a:endParaRPr lang="ar-SA" dirty="0"/>
          </a:p>
        </p:txBody>
      </p:sp>
      <p:sp>
        <p:nvSpPr>
          <p:cNvPr id="3" name="عنصر نائب للمحتوى 2"/>
          <p:cNvSpPr>
            <a:spLocks noGrp="1"/>
          </p:cNvSpPr>
          <p:nvPr>
            <p:ph idx="1"/>
          </p:nvPr>
        </p:nvSpPr>
        <p:spPr>
          <a:xfrm>
            <a:off x="179512" y="1600200"/>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lvl="0">
              <a:buFont typeface="Wingdings" pitchFamily="2" charset="2"/>
              <a:buChar char="§"/>
            </a:pPr>
            <a:r>
              <a:rPr lang="ar-SA" sz="2400" dirty="0"/>
              <a:t>توصلت نتائج إحدى الدراسات الميدانية إلى أن أهم دوافع العمل </a:t>
            </a:r>
            <a:r>
              <a:rPr lang="ar-SA" sz="2400" dirty="0" err="1"/>
              <a:t>التطوعى</a:t>
            </a:r>
            <a:r>
              <a:rPr lang="ar-SA" sz="2400" dirty="0"/>
              <a:t> تتمثل فيما يلى:</a:t>
            </a:r>
            <a:endParaRPr lang="en-US" sz="2400" dirty="0"/>
          </a:p>
          <a:p>
            <a:pPr lvl="0">
              <a:buFont typeface="Wingdings" pitchFamily="2" charset="2"/>
              <a:buChar char="§"/>
            </a:pPr>
            <a:r>
              <a:rPr lang="ar-SA" sz="2400" dirty="0"/>
              <a:t>الرغبة في تطوير الذات بزيادة الخبرة والمعرفة والمهارة وتطوير مجال التخصص.</a:t>
            </a:r>
            <a:endParaRPr lang="en-US" sz="2400" dirty="0"/>
          </a:p>
          <a:p>
            <a:pPr lvl="0">
              <a:buFont typeface="Wingdings" pitchFamily="2" charset="2"/>
              <a:buChar char="§"/>
            </a:pPr>
            <a:r>
              <a:rPr lang="ar-SA" sz="2400" dirty="0"/>
              <a:t>حب العمل التطوعي( حب العطاء، حب الخير، العمل الإنساني</a:t>
            </a:r>
            <a:r>
              <a:rPr lang="ar-SA" sz="2400" dirty="0" smtClean="0"/>
              <a:t>، أخذ </a:t>
            </a:r>
            <a:r>
              <a:rPr lang="ar-SA" sz="2400" dirty="0"/>
              <a:t>دور فعال في المجتمع)</a:t>
            </a:r>
            <a:endParaRPr lang="en-US" sz="2400" dirty="0"/>
          </a:p>
          <a:p>
            <a:pPr lvl="0">
              <a:buFont typeface="Wingdings" pitchFamily="2" charset="2"/>
              <a:buChar char="§"/>
            </a:pPr>
            <a:r>
              <a:rPr lang="ar-SA" sz="2400" dirty="0"/>
              <a:t>مساعدة الأطفال وحبهم وتكوين صداقات جديدة</a:t>
            </a:r>
            <a:endParaRPr lang="en-US" sz="2400" dirty="0"/>
          </a:p>
          <a:p>
            <a:pPr lvl="0">
              <a:buFont typeface="Wingdings" pitchFamily="2" charset="2"/>
              <a:buChar char="§"/>
            </a:pPr>
            <a:r>
              <a:rPr lang="ar-SA" sz="2400" dirty="0"/>
              <a:t>قضاء وقت الفراغ بالمشاركة في الانشطة والفعاليات</a:t>
            </a:r>
            <a:endParaRPr lang="en-US" sz="2400" dirty="0"/>
          </a:p>
          <a:p>
            <a:pPr lvl="0">
              <a:buFont typeface="Wingdings" pitchFamily="2" charset="2"/>
              <a:buChar char="§"/>
            </a:pPr>
            <a:r>
              <a:rPr lang="ar-SA" sz="2400" dirty="0"/>
              <a:t>زيادة فرصة الحصول على عمل وشهادة خبرة واثراء السيرة الذاتية</a:t>
            </a:r>
            <a:endParaRPr lang="en-US" sz="2400" dirty="0"/>
          </a:p>
          <a:p>
            <a:pPr lvl="0">
              <a:buFont typeface="Wingdings" pitchFamily="2" charset="2"/>
              <a:buChar char="§"/>
            </a:pPr>
            <a:r>
              <a:rPr lang="ar-SA" sz="2400" dirty="0"/>
              <a:t>الانخراط بالمؤسسات المجتمعية والتعرف عليها</a:t>
            </a:r>
            <a:endParaRPr lang="en-US" sz="2400" dirty="0"/>
          </a:p>
          <a:p>
            <a:pPr lvl="0">
              <a:buFont typeface="Wingdings" pitchFamily="2" charset="2"/>
              <a:buChar char="§"/>
            </a:pPr>
            <a:r>
              <a:rPr lang="ar-SA" sz="2400" dirty="0"/>
              <a:t>زيادة الثقة بالنفس</a:t>
            </a:r>
            <a:endParaRPr lang="en-US" sz="2400" dirty="0"/>
          </a:p>
          <a:p>
            <a:pPr lvl="0">
              <a:buFont typeface="Wingdings" pitchFamily="2" charset="2"/>
              <a:buChar char="§"/>
            </a:pPr>
            <a:r>
              <a:rPr lang="ar-SA" sz="2400" dirty="0"/>
              <a:t>حب الوطن الانتماء إليه</a:t>
            </a:r>
            <a:endParaRPr lang="en-US" sz="2400" dirty="0"/>
          </a:p>
          <a:p>
            <a:pPr lvl="0">
              <a:buFont typeface="Wingdings" pitchFamily="2" charset="2"/>
              <a:buChar char="§"/>
            </a:pPr>
            <a:r>
              <a:rPr lang="ar-SA" sz="2400" dirty="0"/>
              <a:t>الحصول على ساعات العمل التطوعي الخاصة بالجامعة</a:t>
            </a:r>
            <a:endParaRPr lang="en-US" sz="2400" dirty="0"/>
          </a:p>
          <a:p>
            <a:pPr lvl="0">
              <a:buFont typeface="Wingdings" pitchFamily="2" charset="2"/>
              <a:buChar char="§"/>
            </a:pPr>
            <a:r>
              <a:rPr lang="ar-SA" sz="2400" dirty="0"/>
              <a:t>الفضول وحب التجربة</a:t>
            </a:r>
            <a:endParaRPr lang="en-US" sz="2400" dirty="0"/>
          </a:p>
        </p:txBody>
      </p:sp>
    </p:spTree>
    <p:extLst>
      <p:ext uri="{BB962C8B-B14F-4D97-AF65-F5344CB8AC3E}">
        <p14:creationId xmlns:p14="http://schemas.microsoft.com/office/powerpoint/2010/main" val="3855233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 calcmode="lin" valueType="num">
                                      <p:cBhvr>
                                        <p:cTn id="84"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7504" y="0"/>
            <a:ext cx="9036496" cy="1556792"/>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smtClean="0"/>
              <a:t/>
            </a:r>
            <a:br>
              <a:rPr lang="ar-SA" b="1" dirty="0" smtClean="0"/>
            </a:br>
            <a:r>
              <a:rPr lang="ar-SA" b="1" dirty="0" smtClean="0"/>
              <a:t>تابع </a:t>
            </a:r>
            <a:r>
              <a:rPr lang="ar-SA" b="1" dirty="0"/>
              <a:t>دوافع العمل التطوعي</a:t>
            </a:r>
            <a:r>
              <a:rPr lang="ar-SA" b="1" dirty="0">
                <a:solidFill>
                  <a:srgbClr val="002060"/>
                </a:solidFill>
                <a:latin typeface="Sakkal Majalla" pitchFamily="2" charset="-78"/>
                <a:cs typeface="Sakkal Majalla" pitchFamily="2" charset="-78"/>
              </a:rPr>
              <a:t>.</a:t>
            </a:r>
            <a:br>
              <a:rPr lang="ar-SA" b="1" dirty="0">
                <a:solidFill>
                  <a:srgbClr val="002060"/>
                </a:solidFill>
                <a:latin typeface="Sakkal Majalla" pitchFamily="2" charset="-78"/>
                <a:cs typeface="Sakkal Majalla" pitchFamily="2" charset="-78"/>
              </a:rPr>
            </a:br>
            <a:endParaRPr lang="ar-SA" dirty="0"/>
          </a:p>
        </p:txBody>
      </p:sp>
      <p:sp>
        <p:nvSpPr>
          <p:cNvPr id="3" name="عنصر نائب للمحتوى 2"/>
          <p:cNvSpPr>
            <a:spLocks noGrp="1"/>
          </p:cNvSpPr>
          <p:nvPr>
            <p:ph idx="1"/>
          </p:nvPr>
        </p:nvSpPr>
        <p:spPr>
          <a:xfrm>
            <a:off x="179512" y="1600200"/>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dirty="0" smtClean="0"/>
              <a:t>    ويعد </a:t>
            </a:r>
            <a:r>
              <a:rPr lang="ar-SA" sz="2800" dirty="0"/>
              <a:t>دافع الانتاج من حيث تطوير الخبرات والمهارات اللازمة للتأهل لفرص العمل هو دافع كاف لتفسير اللجوء للتطوع خصوصاً مع الظروف الصعبة </a:t>
            </a:r>
            <a:r>
              <a:rPr lang="ar-SA" sz="2800" dirty="0" err="1"/>
              <a:t>التى</a:t>
            </a:r>
            <a:r>
              <a:rPr lang="ar-SA" sz="2800" dirty="0"/>
              <a:t> نعيشها من حيث قلة فرص العمل والمنافسة الشديدة على الوظائف.</a:t>
            </a:r>
            <a:endParaRPr lang="en-US" sz="2800" dirty="0"/>
          </a:p>
          <a:p>
            <a:pPr marL="0" indent="0" algn="just">
              <a:buNone/>
            </a:pPr>
            <a:r>
              <a:rPr lang="ar-SA" sz="2800" b="1" dirty="0">
                <a:solidFill>
                  <a:srgbClr val="FFFF00"/>
                </a:solidFill>
              </a:rPr>
              <a:t>دوافع التطوع من منظور </a:t>
            </a:r>
            <a:r>
              <a:rPr lang="ar-SA" sz="2800" b="1" dirty="0" smtClean="0">
                <a:solidFill>
                  <a:srgbClr val="FFFF00"/>
                </a:solidFill>
              </a:rPr>
              <a:t>إسلامي:</a:t>
            </a:r>
            <a:endParaRPr lang="en-US" sz="2800" b="1" dirty="0">
              <a:solidFill>
                <a:srgbClr val="FFFF00"/>
              </a:solidFill>
            </a:endParaRPr>
          </a:p>
          <a:p>
            <a:pPr marL="0" indent="0" algn="just">
              <a:buNone/>
            </a:pPr>
            <a:r>
              <a:rPr lang="ar-SA" sz="2800" dirty="0"/>
              <a:t>  الرغبة في نيل الأجر والثواب من الله دون مقابل مادى أو جزاء واحتساب الأجر عند الله سبحانه ، قال الله تعالى " ومن تطوع خيراً فإن الله شاكر عليم"</a:t>
            </a:r>
            <a:endParaRPr lang="en-US" sz="2800" dirty="0"/>
          </a:p>
          <a:p>
            <a:pPr marL="0" indent="0" algn="just">
              <a:buNone/>
            </a:pPr>
            <a:r>
              <a:rPr lang="ar-SA" sz="2800" dirty="0"/>
              <a:t>وحث رسول الله صلى الله عليه وسلم على المساعدة لما فيها من أجر عظيم بقوله" المؤمن للمؤمن كالبنيان يشد يعضه بعضاً.</a:t>
            </a:r>
            <a:endParaRPr lang="en-US" sz="2800" dirty="0"/>
          </a:p>
          <a:p>
            <a:pPr marL="0" indent="0" algn="just">
              <a:buNone/>
            </a:pPr>
            <a:r>
              <a:rPr lang="ar-SA" sz="2800" dirty="0"/>
              <a:t>ومن دوافعه أيضا الايثار كدافع </a:t>
            </a:r>
            <a:r>
              <a:rPr lang="ar-SA" sz="2800" dirty="0" smtClean="0"/>
              <a:t>خلقي </a:t>
            </a:r>
            <a:r>
              <a:rPr lang="ar-SA" sz="2800" dirty="0"/>
              <a:t>عظيم أكد عليه الاسلام و" ويؤثرون على أنفسهم ولو كان بهم خصاصة"</a:t>
            </a:r>
            <a:endParaRPr lang="en-US" sz="2800" dirty="0"/>
          </a:p>
        </p:txBody>
      </p:sp>
    </p:spTree>
    <p:extLst>
      <p:ext uri="{BB962C8B-B14F-4D97-AF65-F5344CB8AC3E}">
        <p14:creationId xmlns:p14="http://schemas.microsoft.com/office/powerpoint/2010/main" val="50769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7504" y="0"/>
            <a:ext cx="9036496" cy="1417638"/>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smtClean="0"/>
              <a:t/>
            </a:r>
            <a:br>
              <a:rPr lang="ar-SA" b="1" dirty="0" smtClean="0"/>
            </a:br>
            <a:r>
              <a:rPr lang="ar-SA" b="1" dirty="0" smtClean="0"/>
              <a:t>تابع </a:t>
            </a:r>
            <a:r>
              <a:rPr lang="ar-SA" b="1" dirty="0"/>
              <a:t>دوافع العمل التطوعي</a:t>
            </a:r>
            <a:r>
              <a:rPr lang="ar-SA" b="1" dirty="0">
                <a:solidFill>
                  <a:srgbClr val="002060"/>
                </a:solidFill>
                <a:latin typeface="Sakkal Majalla" pitchFamily="2" charset="-78"/>
                <a:cs typeface="Sakkal Majalla" pitchFamily="2" charset="-78"/>
              </a:rPr>
              <a:t>.</a:t>
            </a:r>
            <a:br>
              <a:rPr lang="ar-SA" b="1" dirty="0">
                <a:solidFill>
                  <a:srgbClr val="002060"/>
                </a:solidFill>
                <a:latin typeface="Sakkal Majalla" pitchFamily="2" charset="-78"/>
                <a:cs typeface="Sakkal Majalla" pitchFamily="2" charset="-78"/>
              </a:rPr>
            </a:br>
            <a:endParaRPr lang="ar-SA" dirty="0"/>
          </a:p>
        </p:txBody>
      </p:sp>
      <p:sp>
        <p:nvSpPr>
          <p:cNvPr id="3" name="عنصر نائب للمحتوى 2"/>
          <p:cNvSpPr>
            <a:spLocks noGrp="1"/>
          </p:cNvSpPr>
          <p:nvPr>
            <p:ph idx="1"/>
          </p:nvPr>
        </p:nvSpPr>
        <p:spPr>
          <a:xfrm>
            <a:off x="179512" y="1600200"/>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b="1" dirty="0" smtClean="0">
                <a:solidFill>
                  <a:srgbClr val="FFFF00"/>
                </a:solidFill>
              </a:rPr>
              <a:t>   ومنهم </a:t>
            </a:r>
            <a:r>
              <a:rPr lang="ar-SA" sz="2800" b="1" dirty="0">
                <a:solidFill>
                  <a:srgbClr val="FFFF00"/>
                </a:solidFill>
              </a:rPr>
              <a:t>من أكد ان الدوافع الذاتية </a:t>
            </a:r>
            <a:r>
              <a:rPr lang="ar-SA" sz="2800" b="1" dirty="0" smtClean="0">
                <a:solidFill>
                  <a:srgbClr val="FFFF00"/>
                </a:solidFill>
              </a:rPr>
              <a:t>التي </a:t>
            </a:r>
            <a:r>
              <a:rPr lang="ar-SA" sz="2800" b="1" dirty="0">
                <a:solidFill>
                  <a:srgbClr val="FFFF00"/>
                </a:solidFill>
              </a:rPr>
              <a:t>تحرك سلوك المتطوع نحو العمل </a:t>
            </a:r>
            <a:r>
              <a:rPr lang="ar-SA" sz="2800" b="1" dirty="0" smtClean="0">
                <a:solidFill>
                  <a:srgbClr val="FFFF00"/>
                </a:solidFill>
              </a:rPr>
              <a:t>التطوعي  هي:</a:t>
            </a:r>
            <a:endParaRPr lang="en-US" sz="2800" b="1" dirty="0">
              <a:solidFill>
                <a:srgbClr val="FFFF00"/>
              </a:solidFill>
            </a:endParaRPr>
          </a:p>
          <a:p>
            <a:pPr lvl="0" algn="just">
              <a:buFont typeface="Wingdings" pitchFamily="2" charset="2"/>
              <a:buChar char="§"/>
            </a:pPr>
            <a:r>
              <a:rPr lang="ar-SA" sz="2800" dirty="0"/>
              <a:t>الرغبة في </a:t>
            </a:r>
            <a:r>
              <a:rPr lang="ar-SA" sz="2800" dirty="0" smtClean="0"/>
              <a:t>تحقيق </a:t>
            </a:r>
            <a:r>
              <a:rPr lang="ar-SA" sz="2800" dirty="0"/>
              <a:t>الذات</a:t>
            </a:r>
            <a:endParaRPr lang="en-US" sz="2800" dirty="0"/>
          </a:p>
          <a:p>
            <a:pPr lvl="0" algn="just">
              <a:buFont typeface="Wingdings" pitchFamily="2" charset="2"/>
              <a:buChar char="§"/>
            </a:pPr>
            <a:r>
              <a:rPr lang="ar-SA" sz="2800" dirty="0"/>
              <a:t>الرغبة في زيادة احترام وتقدير الذات</a:t>
            </a:r>
            <a:endParaRPr lang="en-US" sz="2800" dirty="0"/>
          </a:p>
          <a:p>
            <a:pPr lvl="0" algn="just">
              <a:buFont typeface="Wingdings" pitchFamily="2" charset="2"/>
              <a:buChar char="§"/>
            </a:pPr>
            <a:r>
              <a:rPr lang="ar-SA" sz="2800" dirty="0"/>
              <a:t>الرغبة في شغل أوقات الفراغ</a:t>
            </a:r>
            <a:endParaRPr lang="en-US" sz="2800" dirty="0"/>
          </a:p>
          <a:p>
            <a:pPr lvl="0" algn="just">
              <a:buFont typeface="Wingdings" pitchFamily="2" charset="2"/>
              <a:buChar char="§"/>
            </a:pPr>
            <a:r>
              <a:rPr lang="ar-SA" sz="2800" dirty="0"/>
              <a:t>ارتفاع درجة المسؤولية الاجتماعية</a:t>
            </a:r>
            <a:endParaRPr lang="en-US" sz="2800" dirty="0"/>
          </a:p>
          <a:p>
            <a:pPr lvl="0" algn="just">
              <a:buFont typeface="Wingdings" pitchFamily="2" charset="2"/>
              <a:buChar char="§"/>
            </a:pPr>
            <a:r>
              <a:rPr lang="ar-SA" sz="2800" dirty="0" smtClean="0"/>
              <a:t>الرغبة </a:t>
            </a:r>
            <a:r>
              <a:rPr lang="ar-SA" sz="2800" dirty="0"/>
              <a:t>في التعلم واكتساب المعارف الجديدة والنمو </a:t>
            </a:r>
            <a:r>
              <a:rPr lang="ar-SA" sz="2800" dirty="0" smtClean="0"/>
              <a:t>الشخصي</a:t>
            </a:r>
            <a:endParaRPr lang="en-US" sz="2800" dirty="0"/>
          </a:p>
          <a:p>
            <a:pPr lvl="0" algn="just">
              <a:buFont typeface="Wingdings" pitchFamily="2" charset="2"/>
              <a:buChar char="§"/>
            </a:pPr>
            <a:r>
              <a:rPr lang="ar-SA" sz="2800" dirty="0"/>
              <a:t>مشاعر الرضا عن النفس والسعادة </a:t>
            </a:r>
            <a:r>
              <a:rPr lang="ar-SA" sz="2800" dirty="0" smtClean="0"/>
              <a:t>بالإيثار</a:t>
            </a:r>
            <a:endParaRPr lang="en-US" sz="2800" dirty="0"/>
          </a:p>
        </p:txBody>
      </p:sp>
    </p:spTree>
    <p:extLst>
      <p:ext uri="{BB962C8B-B14F-4D97-AF65-F5344CB8AC3E}">
        <p14:creationId xmlns:p14="http://schemas.microsoft.com/office/powerpoint/2010/main" val="3538796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84784"/>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smtClean="0"/>
              <a:t/>
            </a:r>
            <a:br>
              <a:rPr lang="ar-SA" b="1" smtClean="0"/>
            </a:br>
            <a:r>
              <a:rPr lang="ar-SA" b="1" smtClean="0"/>
              <a:t>تابع دوافع العمل التطوعي</a:t>
            </a:r>
            <a:r>
              <a:rPr lang="ar-SA" b="1" smtClean="0">
                <a:solidFill>
                  <a:srgbClr val="002060"/>
                </a:solidFill>
                <a:latin typeface="Sakkal Majalla" pitchFamily="2" charset="-78"/>
                <a:cs typeface="Sakkal Majalla" pitchFamily="2" charset="-78"/>
              </a:rPr>
              <a:t>.</a:t>
            </a:r>
            <a:br>
              <a:rPr lang="ar-SA" b="1" smtClean="0">
                <a:solidFill>
                  <a:srgbClr val="002060"/>
                </a:solidFill>
                <a:latin typeface="Sakkal Majalla" pitchFamily="2" charset="-78"/>
                <a:cs typeface="Sakkal Majalla" pitchFamily="2" charset="-78"/>
              </a:rPr>
            </a:br>
            <a:endParaRPr lang="ar-SA" dirty="0"/>
          </a:p>
        </p:txBody>
      </p:sp>
      <p:sp>
        <p:nvSpPr>
          <p:cNvPr id="3" name="عنصر نائب للمحتوى 2"/>
          <p:cNvSpPr>
            <a:spLocks noGrp="1"/>
          </p:cNvSpPr>
          <p:nvPr>
            <p:ph idx="1"/>
          </p:nvPr>
        </p:nvSpPr>
        <p:spPr>
          <a:xfrm>
            <a:off x="179512" y="1600200"/>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b="1" dirty="0" smtClean="0">
                <a:solidFill>
                  <a:srgbClr val="FFFF00"/>
                </a:solidFill>
              </a:rPr>
              <a:t>   وحددها بكر 2013 في:</a:t>
            </a:r>
            <a:endParaRPr lang="en-US" sz="2800" b="1" dirty="0" smtClean="0">
              <a:solidFill>
                <a:srgbClr val="FFFF00"/>
              </a:solidFill>
            </a:endParaRPr>
          </a:p>
          <a:p>
            <a:pPr lvl="0" algn="just">
              <a:buFont typeface="Wingdings" pitchFamily="2" charset="2"/>
              <a:buChar char="§"/>
            </a:pPr>
            <a:r>
              <a:rPr lang="ar-SA" sz="2800" dirty="0" smtClean="0"/>
              <a:t>الدافع الديني والروحي والنفسي بغرض كسب الاجر ومرضاة الرب والسعادة</a:t>
            </a:r>
            <a:endParaRPr lang="en-US" sz="2800" dirty="0" smtClean="0"/>
          </a:p>
          <a:p>
            <a:pPr lvl="0" algn="just">
              <a:buFont typeface="Wingdings" pitchFamily="2" charset="2"/>
              <a:buChar char="§"/>
            </a:pPr>
            <a:r>
              <a:rPr lang="ar-SA" sz="2800" dirty="0" smtClean="0"/>
              <a:t>الدافع الاجتماعي لتوثيق الروابط وتنمية التعاون والشعور بالمسؤولية تجاه المجتمع</a:t>
            </a:r>
            <a:endParaRPr lang="en-US" sz="2800" dirty="0" smtClean="0"/>
          </a:p>
          <a:p>
            <a:pPr lvl="0" algn="just">
              <a:buFont typeface="Wingdings" pitchFamily="2" charset="2"/>
              <a:buChar char="§"/>
            </a:pPr>
            <a:r>
              <a:rPr lang="ar-SA" sz="2800" dirty="0" smtClean="0"/>
              <a:t>الدافع الإنساني من الشعور بالاحتياج والعوز الإنساني</a:t>
            </a:r>
            <a:endParaRPr lang="en-US" sz="2800" dirty="0" smtClean="0"/>
          </a:p>
          <a:p>
            <a:pPr lvl="0" algn="just">
              <a:buFont typeface="Wingdings" pitchFamily="2" charset="2"/>
              <a:buChar char="§"/>
            </a:pPr>
            <a:r>
              <a:rPr lang="ar-SA" sz="2800" dirty="0" smtClean="0"/>
              <a:t>الدافع الحضاري وهو ما يعرف بثقافة العولمة الخيرية والتي نشرت ثقافة إغاثة المنكوبين في الزلازل والبراكين والسيول والحروب ومصائب الأمم </a:t>
            </a:r>
            <a:endParaRPr lang="en-US" sz="2800" dirty="0" smtClean="0"/>
          </a:p>
          <a:p>
            <a:pPr marL="0" indent="0" algn="ctr">
              <a:buNone/>
            </a:pPr>
            <a:r>
              <a:rPr lang="ar-SA" sz="2800" dirty="0" smtClean="0"/>
              <a:t>       </a:t>
            </a:r>
            <a:r>
              <a:rPr lang="ar-SA" b="1" dirty="0" smtClean="0">
                <a:solidFill>
                  <a:srgbClr val="FFFF00"/>
                </a:solidFill>
              </a:rPr>
              <a:t>وكن في الطريق عفيف الخطى      شريف السماع كريم النظر</a:t>
            </a:r>
            <a:endParaRPr lang="en-US" b="1" dirty="0" smtClean="0">
              <a:solidFill>
                <a:srgbClr val="FFFF00"/>
              </a:solidFill>
            </a:endParaRPr>
          </a:p>
          <a:p>
            <a:pPr marL="0" indent="0" algn="ctr">
              <a:buNone/>
            </a:pPr>
            <a:r>
              <a:rPr lang="ar-SA" b="1" dirty="0" smtClean="0">
                <a:solidFill>
                  <a:srgbClr val="FFFF00"/>
                </a:solidFill>
              </a:rPr>
              <a:t>         وكن رجلا إن أتوا بعده              يقولون مر وهذا الأثر</a:t>
            </a:r>
            <a:endParaRPr lang="en-US" b="1" dirty="0">
              <a:solidFill>
                <a:srgbClr val="FFFF00"/>
              </a:solidFill>
            </a:endParaRPr>
          </a:p>
        </p:txBody>
      </p:sp>
    </p:spTree>
    <p:extLst>
      <p:ext uri="{BB962C8B-B14F-4D97-AF65-F5344CB8AC3E}">
        <p14:creationId xmlns:p14="http://schemas.microsoft.com/office/powerpoint/2010/main" val="157715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84784"/>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smtClean="0"/>
              <a:t/>
            </a:r>
            <a:br>
              <a:rPr lang="ar-SA" b="1" dirty="0" smtClean="0"/>
            </a:br>
            <a:r>
              <a:rPr lang="ar-SA" b="1" dirty="0" smtClean="0"/>
              <a:t/>
            </a:r>
            <a:br>
              <a:rPr lang="ar-SA" b="1" dirty="0" smtClean="0"/>
            </a:br>
            <a:r>
              <a:rPr lang="ar-SA" b="1" dirty="0" smtClean="0"/>
              <a:t>تمرين</a:t>
            </a:r>
            <a:r>
              <a:rPr lang="ar-SA" b="1" dirty="0" smtClean="0">
                <a:solidFill>
                  <a:srgbClr val="002060"/>
                </a:solidFill>
                <a:latin typeface="Sakkal Majalla" pitchFamily="2" charset="-78"/>
                <a:cs typeface="Sakkal Majalla" pitchFamily="2" charset="-78"/>
              </a:rPr>
              <a:t>.</a:t>
            </a:r>
            <a:br>
              <a:rPr lang="ar-SA" b="1" dirty="0" smtClean="0">
                <a:solidFill>
                  <a:srgbClr val="002060"/>
                </a:solidFill>
                <a:latin typeface="Sakkal Majalla" pitchFamily="2" charset="-78"/>
                <a:cs typeface="Sakkal Majalla" pitchFamily="2" charset="-78"/>
              </a:rPr>
            </a:br>
            <a:r>
              <a:rPr lang="ar-SA" sz="3100" b="1" dirty="0">
                <a:solidFill>
                  <a:srgbClr val="FF0000"/>
                </a:solidFill>
              </a:rPr>
              <a:t>س:حدد / حددي خمسة من </a:t>
            </a:r>
            <a:r>
              <a:rPr lang="ar-SA" sz="3600" b="1" dirty="0">
                <a:solidFill>
                  <a:srgbClr val="FF0000"/>
                </a:solidFill>
                <a:latin typeface="Sakkal Majalla" pitchFamily="2" charset="-78"/>
                <a:cs typeface="Sakkal Majalla" pitchFamily="2" charset="-78"/>
              </a:rPr>
              <a:t>اعتبارات توظيف أخلاقيات العمل التطوعي في تطويره؟</a:t>
            </a:r>
            <a:r>
              <a:rPr lang="en-US" sz="3600" b="1" dirty="0">
                <a:solidFill>
                  <a:srgbClr val="FF0000"/>
                </a:solidFill>
              </a:rPr>
              <a:t/>
            </a:r>
            <a:br>
              <a:rPr lang="en-US" sz="3600" b="1" dirty="0">
                <a:solidFill>
                  <a:srgbClr val="FF0000"/>
                </a:solidFill>
              </a:rPr>
            </a:br>
            <a:r>
              <a:rPr lang="ar-SA" b="1" dirty="0" smtClean="0">
                <a:solidFill>
                  <a:srgbClr val="002060"/>
                </a:solidFill>
                <a:latin typeface="Sakkal Majalla" pitchFamily="2" charset="-78"/>
                <a:cs typeface="Sakkal Majalla" pitchFamily="2" charset="-78"/>
              </a:rPr>
              <a:t/>
            </a:r>
            <a:br>
              <a:rPr lang="ar-SA" b="1" dirty="0" smtClean="0">
                <a:solidFill>
                  <a:srgbClr val="002060"/>
                </a:solidFill>
                <a:latin typeface="Sakkal Majalla" pitchFamily="2" charset="-78"/>
                <a:cs typeface="Sakkal Majalla" pitchFamily="2" charset="-78"/>
              </a:rPr>
            </a:br>
            <a:endParaRPr lang="ar-SA" dirty="0"/>
          </a:p>
        </p:txBody>
      </p:sp>
      <p:sp>
        <p:nvSpPr>
          <p:cNvPr id="3" name="عنصر نائب للمحتوى 2"/>
          <p:cNvSpPr>
            <a:spLocks noGrp="1"/>
          </p:cNvSpPr>
          <p:nvPr>
            <p:ph idx="1"/>
          </p:nvPr>
        </p:nvSpPr>
        <p:spPr>
          <a:xfrm>
            <a:off x="179512" y="1600200"/>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dirty="0" smtClean="0"/>
              <a:t>الاجابة:</a:t>
            </a:r>
          </a:p>
          <a:p>
            <a:pPr marL="0" indent="0" algn="just">
              <a:buNone/>
            </a:pPr>
            <a:r>
              <a:rPr lang="ar-SA" sz="2800" dirty="0"/>
              <a:t>1</a:t>
            </a:r>
            <a:r>
              <a:rPr lang="ar-SA" sz="2800" dirty="0" smtClean="0"/>
              <a:t>- </a:t>
            </a:r>
            <a:r>
              <a:rPr lang="ar-SA" sz="2800" dirty="0"/>
              <a:t>قراءة عقد العمل وسياسات المؤسسة جيداً قبل قبول أية أعمال.</a:t>
            </a:r>
          </a:p>
          <a:p>
            <a:pPr marL="0" indent="0" algn="just">
              <a:buNone/>
            </a:pPr>
            <a:r>
              <a:rPr lang="ar-SA" sz="2800" dirty="0"/>
              <a:t>2- أن يفهم العضو ما له من حقوق وما عليه من واجبات في إطار العمل</a:t>
            </a:r>
          </a:p>
          <a:p>
            <a:pPr marL="0" indent="0" algn="just">
              <a:buNone/>
            </a:pPr>
            <a:r>
              <a:rPr lang="ar-SA" sz="2800" dirty="0"/>
              <a:t>ومن الخطوات </a:t>
            </a:r>
            <a:r>
              <a:rPr lang="ar-SA" sz="2800" dirty="0" smtClean="0"/>
              <a:t>التي </a:t>
            </a:r>
            <a:r>
              <a:rPr lang="ar-SA" sz="2800" dirty="0"/>
              <a:t>تتحقق نحو أخلاقيات عمل أفضل:</a:t>
            </a:r>
          </a:p>
          <a:p>
            <a:pPr marL="0" indent="0" algn="just">
              <a:buNone/>
            </a:pPr>
            <a:r>
              <a:rPr lang="ar-SA" sz="2800" dirty="0" smtClean="0"/>
              <a:t>ا- </a:t>
            </a:r>
            <a:r>
              <a:rPr lang="ar-SA" sz="2800" dirty="0"/>
              <a:t>الحضور( حيث الانضباط في المواعيد بالوسائل اللازمة)</a:t>
            </a:r>
          </a:p>
          <a:p>
            <a:pPr marL="0" indent="0" algn="just">
              <a:buNone/>
            </a:pPr>
            <a:r>
              <a:rPr lang="ar-SA" sz="2800" dirty="0" smtClean="0"/>
              <a:t>ب - </a:t>
            </a:r>
            <a:r>
              <a:rPr lang="ar-SA" sz="2800" dirty="0"/>
              <a:t>الشخصية: </a:t>
            </a:r>
            <a:r>
              <a:rPr lang="ar-SA" sz="2800" dirty="0" smtClean="0"/>
              <a:t>التي </a:t>
            </a:r>
            <a:r>
              <a:rPr lang="ar-SA" sz="2800" dirty="0"/>
              <a:t>تتحلى بالسمات الاتية:</a:t>
            </a:r>
          </a:p>
          <a:p>
            <a:pPr algn="just">
              <a:buFontTx/>
              <a:buChar char="-"/>
            </a:pPr>
            <a:r>
              <a:rPr lang="ar-SA" sz="2800" dirty="0"/>
              <a:t>الوفاء -الأمانة - جدير بالثقة - المبادرة - ضبط النفس -الشعور بالمسؤولية</a:t>
            </a:r>
          </a:p>
          <a:p>
            <a:pPr marL="0" indent="0" algn="just">
              <a:buNone/>
            </a:pPr>
            <a:r>
              <a:rPr lang="ar-SA" sz="2800" dirty="0"/>
              <a:t>3- المظهر الخارجي.</a:t>
            </a:r>
          </a:p>
          <a:p>
            <a:pPr marL="0" indent="0" algn="just">
              <a:buNone/>
            </a:pPr>
            <a:r>
              <a:rPr lang="ar-SA" sz="2800" dirty="0"/>
              <a:t>4- الموقف: الايجابية في المواقف المختلفة من الوهلة الأولى مع الثقة</a:t>
            </a:r>
          </a:p>
          <a:p>
            <a:pPr marL="0" indent="0" algn="just">
              <a:buNone/>
            </a:pPr>
            <a:r>
              <a:rPr lang="ar-SA" sz="2800" dirty="0"/>
              <a:t>5- الانتاجية: ورفع معدلات الاداء</a:t>
            </a:r>
          </a:p>
          <a:p>
            <a:pPr marL="0" indent="0" algn="just">
              <a:buNone/>
            </a:pPr>
            <a:endParaRPr lang="en-US" sz="2800" b="1" dirty="0">
              <a:solidFill>
                <a:srgbClr val="FF0000"/>
              </a:solidFill>
            </a:endParaRPr>
          </a:p>
        </p:txBody>
      </p:sp>
    </p:spTree>
    <p:extLst>
      <p:ext uri="{BB962C8B-B14F-4D97-AF65-F5344CB8AC3E}">
        <p14:creationId xmlns:p14="http://schemas.microsoft.com/office/powerpoint/2010/main" val="38354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835696" y="1484784"/>
            <a:ext cx="5184576" cy="3024336"/>
          </a:xfrm>
        </p:spPr>
        <p:txBody>
          <a:bodyPr/>
          <a:lstStyle/>
          <a:p>
            <a:pPr lvl="0">
              <a:defRPr/>
            </a:pPr>
            <a:endParaRPr lang="ar-SA" sz="6000" b="1" dirty="0" smtClean="0">
              <a:solidFill>
                <a:srgbClr val="FFFF00"/>
              </a:solidFill>
              <a:latin typeface="Tahoma" pitchFamily="34" charset="0"/>
              <a:ea typeface="Tahoma" pitchFamily="34" charset="0"/>
              <a:cs typeface="Tahoma" pitchFamily="34" charset="0"/>
            </a:endParaRPr>
          </a:p>
          <a:p>
            <a:pPr lvl="0">
              <a:defRPr/>
            </a:pPr>
            <a:r>
              <a:rPr lang="ar-SA" sz="6000" b="1" dirty="0" smtClean="0">
                <a:solidFill>
                  <a:srgbClr val="FFFF00"/>
                </a:solidFill>
                <a:latin typeface="Tahoma" pitchFamily="34" charset="0"/>
                <a:ea typeface="Tahoma" pitchFamily="34" charset="0"/>
                <a:cs typeface="Tahoma" pitchFamily="34" charset="0"/>
              </a:rPr>
              <a:t>تمت بحمد الله</a:t>
            </a:r>
            <a:endParaRPr lang="ar-SA" sz="6000" b="1" dirty="0">
              <a:solidFill>
                <a:srgbClr val="FFFF00"/>
              </a:solidFill>
              <a:latin typeface="Tahoma" pitchFamily="34" charset="0"/>
              <a:ea typeface="Tahoma" pitchFamily="34" charset="0"/>
              <a:cs typeface="Tahoma" pitchFamily="34" charset="0"/>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08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19675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30696"/>
      </p:ext>
    </p:extLst>
  </p:cSld>
  <p:clrMapOvr>
    <a:masterClrMapping/>
  </p:clrMapOvr>
  <p:timing>
    <p:tnLst>
      <p:par>
        <p:cTn id="1" dur="indefinite" restart="never" nodeType="tmRoot"/>
      </p:par>
    </p:tnLst>
  </p:timing>
</p:sld>
</file>

<file path=ppt/theme/theme1.xml><?xml version="1.0" encoding="utf-8"?>
<a:theme xmlns:a="http://schemas.openxmlformats.org/drawingml/2006/main" name="4_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1490</TotalTime>
  <Words>1785</Words>
  <Application>Microsoft Office PowerPoint</Application>
  <PresentationFormat>عرض على الشاشة (3:4)‏</PresentationFormat>
  <Paragraphs>180</Paragraphs>
  <Slides>28</Slides>
  <Notes>0</Notes>
  <HiddenSlides>0</HiddenSlides>
  <MMClips>0</MMClips>
  <ScaleCrop>false</ScaleCrop>
  <HeadingPairs>
    <vt:vector size="4" baseType="variant">
      <vt:variant>
        <vt:lpstr>نسق</vt:lpstr>
      </vt:variant>
      <vt:variant>
        <vt:i4>3</vt:i4>
      </vt:variant>
      <vt:variant>
        <vt:lpstr>عناوين الشرائح</vt:lpstr>
      </vt:variant>
      <vt:variant>
        <vt:i4>28</vt:i4>
      </vt:variant>
    </vt:vector>
  </HeadingPairs>
  <TitlesOfParts>
    <vt:vector size="31" baseType="lpstr">
      <vt:lpstr>4_تصميم افتراضي</vt:lpstr>
      <vt:lpstr>سمة Office</vt:lpstr>
      <vt:lpstr>149</vt:lpstr>
      <vt:lpstr>عرض تقديمي في PowerPoint</vt:lpstr>
      <vt:lpstr>عرض تقديمي في PowerPoint</vt:lpstr>
      <vt:lpstr>   المحاضرة الثالثة أخلاقيات العمل التطوعي ومجالاته </vt:lpstr>
      <vt:lpstr>      عناصر المحاضرة</vt:lpstr>
      <vt:lpstr>      أهداف المحاضرة</vt:lpstr>
      <vt:lpstr>1- أخلاقيات العمل التطوعي</vt:lpstr>
      <vt:lpstr>تابع  أخلاقيات العمل التطوعي</vt:lpstr>
      <vt:lpstr>تابع  أخلاقيات العمل التطوعي</vt:lpstr>
      <vt:lpstr>اعتبارات توظيف أخلاقيات العمل التطوعي في تطويره</vt:lpstr>
      <vt:lpstr>تابع اعتبارات توظيف أخلاقيات العمل التطوعي في تطويره</vt:lpstr>
      <vt:lpstr>مجالات العمل التطوعي</vt:lpstr>
      <vt:lpstr>تابع مجالات العمل التطوعي</vt:lpstr>
      <vt:lpstr>تابع مجالات العمل التطوعي</vt:lpstr>
      <vt:lpstr>تابع مجالات العمل التطوعي</vt:lpstr>
      <vt:lpstr>تابع مجالات العمل التطوعي</vt:lpstr>
      <vt:lpstr>تابع مجالات العمل التطوعي</vt:lpstr>
      <vt:lpstr>تابع مجالات العمل التطوعي</vt:lpstr>
      <vt:lpstr>   تابع مجالات العمل التطوعي    </vt:lpstr>
      <vt:lpstr>   تابع مجالات العمل التطوعي    </vt:lpstr>
      <vt:lpstr> 3- دوافع العمل التطوعي. </vt:lpstr>
      <vt:lpstr> تابع دوافع العمل التطوعي. </vt:lpstr>
      <vt:lpstr> تابع دوافع العمل التطوعي. </vt:lpstr>
      <vt:lpstr> تابع دوافع العمل التطوعي. </vt:lpstr>
      <vt:lpstr> تابع دوافع العمل التطوعي. </vt:lpstr>
      <vt:lpstr> تابع دوافع العمل التطوعي. </vt:lpstr>
      <vt:lpstr>  تمرين. س:حدد / حددي خمسة من اعتبارات توظيف أخلاقيات العمل التطوعي في تطويره؟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152</cp:revision>
  <dcterms:created xsi:type="dcterms:W3CDTF">2014-01-02T23:18:37Z</dcterms:created>
  <dcterms:modified xsi:type="dcterms:W3CDTF">2016-01-29T07:00:25Z</dcterms:modified>
</cp:coreProperties>
</file>