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 id="2147483684" r:id="rId3"/>
  </p:sldMasterIdLst>
  <p:sldIdLst>
    <p:sldId id="293" r:id="rId4"/>
    <p:sldId id="294" r:id="rId5"/>
    <p:sldId id="295" r:id="rId6"/>
    <p:sldId id="258" r:id="rId7"/>
    <p:sldId id="265" r:id="rId8"/>
    <p:sldId id="266" r:id="rId9"/>
    <p:sldId id="267"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8" r:id="rId35"/>
    <p:sldId id="296" r:id="rId36"/>
    <p:sldId id="297" r:id="rId3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25/04/1437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25/04/1437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25/04/1437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25/04/1437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25/04/1437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25/04/1437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7709AD6B-88EB-4FF7-8ED3-601C9AA1747F}" type="slidenum">
              <a:rPr lang="ar-SA"/>
              <a:pPr>
                <a:defRPr/>
              </a:pPr>
              <a:t>‹#›</a:t>
            </a:fld>
            <a:endParaRPr lang="en-US" dirty="0"/>
          </a:p>
        </p:txBody>
      </p:sp>
    </p:spTree>
    <p:extLst>
      <p:ext uri="{BB962C8B-B14F-4D97-AF65-F5344CB8AC3E}">
        <p14:creationId xmlns:p14="http://schemas.microsoft.com/office/powerpoint/2010/main" val="3756708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B06D0A99-1915-44A9-B3F0-9F0A83C54C22}" type="slidenum">
              <a:rPr lang="ar-SA"/>
              <a:pPr>
                <a:defRPr/>
              </a:pPr>
              <a:t>‹#›</a:t>
            </a:fld>
            <a:endParaRPr lang="en-US" dirty="0"/>
          </a:p>
        </p:txBody>
      </p:sp>
    </p:spTree>
    <p:extLst>
      <p:ext uri="{BB962C8B-B14F-4D97-AF65-F5344CB8AC3E}">
        <p14:creationId xmlns:p14="http://schemas.microsoft.com/office/powerpoint/2010/main" val="243759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39831127-AE47-41BA-8C10-9FDBBAFAFB9A}" type="slidenum">
              <a:rPr lang="ar-SA"/>
              <a:pPr>
                <a:defRPr/>
              </a:pPr>
              <a:t>‹#›</a:t>
            </a:fld>
            <a:endParaRPr lang="en-US" dirty="0"/>
          </a:p>
        </p:txBody>
      </p:sp>
    </p:spTree>
    <p:extLst>
      <p:ext uri="{BB962C8B-B14F-4D97-AF65-F5344CB8AC3E}">
        <p14:creationId xmlns:p14="http://schemas.microsoft.com/office/powerpoint/2010/main" val="4004007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FA7975E-2041-4A94-9AE4-10CE75B5B2AA}" type="slidenum">
              <a:rPr lang="ar-SA"/>
              <a:pPr>
                <a:defRPr/>
              </a:pPr>
              <a:t>‹#›</a:t>
            </a:fld>
            <a:endParaRPr lang="en-US" dirty="0"/>
          </a:p>
        </p:txBody>
      </p:sp>
    </p:spTree>
    <p:extLst>
      <p:ext uri="{BB962C8B-B14F-4D97-AF65-F5344CB8AC3E}">
        <p14:creationId xmlns:p14="http://schemas.microsoft.com/office/powerpoint/2010/main" val="1933538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8" name="عنصر نائب للتذييل 7"/>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9" name="عنصر نائب لرقم الشريحة 8"/>
          <p:cNvSpPr>
            <a:spLocks noGrp="1"/>
          </p:cNvSpPr>
          <p:nvPr>
            <p:ph type="sldNum" sz="quarter" idx="12"/>
          </p:nvPr>
        </p:nvSpPr>
        <p:spPr/>
        <p:txBody>
          <a:bodyPr/>
          <a:lstStyle>
            <a:lvl1pPr>
              <a:defRPr b="1">
                <a:cs typeface="Arial" pitchFamily="34" charset="0"/>
              </a:defRPr>
            </a:lvl1pPr>
          </a:lstStyle>
          <a:p>
            <a:pPr>
              <a:defRPr/>
            </a:pPr>
            <a:fld id="{4AB932A7-4CBC-458C-BF3F-0070B26A21F7}" type="slidenum">
              <a:rPr lang="ar-SA"/>
              <a:pPr>
                <a:defRPr/>
              </a:pPr>
              <a:t>‹#›</a:t>
            </a:fld>
            <a:endParaRPr lang="en-US" dirty="0"/>
          </a:p>
        </p:txBody>
      </p:sp>
    </p:spTree>
    <p:extLst>
      <p:ext uri="{BB962C8B-B14F-4D97-AF65-F5344CB8AC3E}">
        <p14:creationId xmlns:p14="http://schemas.microsoft.com/office/powerpoint/2010/main" val="1451739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4" name="عنصر نائب للتذييل 3"/>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5" name="عنصر نائب لرقم الشريحة 4"/>
          <p:cNvSpPr>
            <a:spLocks noGrp="1"/>
          </p:cNvSpPr>
          <p:nvPr>
            <p:ph type="sldNum" sz="quarter" idx="12"/>
          </p:nvPr>
        </p:nvSpPr>
        <p:spPr/>
        <p:txBody>
          <a:bodyPr/>
          <a:lstStyle>
            <a:lvl1pPr>
              <a:defRPr b="1">
                <a:cs typeface="Arial" pitchFamily="34" charset="0"/>
              </a:defRPr>
            </a:lvl1pPr>
          </a:lstStyle>
          <a:p>
            <a:pPr>
              <a:defRPr/>
            </a:pPr>
            <a:fld id="{C3117F54-3C23-4FC9-90EF-BE35156FE4F6}" type="slidenum">
              <a:rPr lang="ar-SA"/>
              <a:pPr>
                <a:defRPr/>
              </a:pPr>
              <a:t>‹#›</a:t>
            </a:fld>
            <a:endParaRPr lang="en-US" dirty="0"/>
          </a:p>
        </p:txBody>
      </p:sp>
    </p:spTree>
    <p:extLst>
      <p:ext uri="{BB962C8B-B14F-4D97-AF65-F5344CB8AC3E}">
        <p14:creationId xmlns:p14="http://schemas.microsoft.com/office/powerpoint/2010/main" val="56961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3" name="عنصر نائب للتذييل 2"/>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4" name="عنصر نائب لرقم الشريحة 3"/>
          <p:cNvSpPr>
            <a:spLocks noGrp="1"/>
          </p:cNvSpPr>
          <p:nvPr>
            <p:ph type="sldNum" sz="quarter" idx="12"/>
          </p:nvPr>
        </p:nvSpPr>
        <p:spPr/>
        <p:txBody>
          <a:bodyPr/>
          <a:lstStyle>
            <a:lvl1pPr>
              <a:defRPr b="1">
                <a:cs typeface="Arial" pitchFamily="34" charset="0"/>
              </a:defRPr>
            </a:lvl1pPr>
          </a:lstStyle>
          <a:p>
            <a:pPr>
              <a:defRPr/>
            </a:pPr>
            <a:fld id="{11FB1CC1-8175-449E-8E63-76E91F7EC154}" type="slidenum">
              <a:rPr lang="ar-SA"/>
              <a:pPr>
                <a:defRPr/>
              </a:pPr>
              <a:t>‹#›</a:t>
            </a:fld>
            <a:endParaRPr lang="en-US" dirty="0"/>
          </a:p>
        </p:txBody>
      </p:sp>
    </p:spTree>
    <p:extLst>
      <p:ext uri="{BB962C8B-B14F-4D97-AF65-F5344CB8AC3E}">
        <p14:creationId xmlns:p14="http://schemas.microsoft.com/office/powerpoint/2010/main" val="3178475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1207618-6083-4AC3-AA84-37EF52B8DB0A}" type="slidenum">
              <a:rPr lang="ar-SA"/>
              <a:pPr>
                <a:defRPr/>
              </a:pPr>
              <a:t>‹#›</a:t>
            </a:fld>
            <a:endParaRPr lang="en-US" dirty="0"/>
          </a:p>
        </p:txBody>
      </p:sp>
    </p:spTree>
    <p:extLst>
      <p:ext uri="{BB962C8B-B14F-4D97-AF65-F5344CB8AC3E}">
        <p14:creationId xmlns:p14="http://schemas.microsoft.com/office/powerpoint/2010/main" val="265844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8B5F205C-CDFA-4353-8CD8-7C147290510E}" type="slidenum">
              <a:rPr lang="ar-SA"/>
              <a:pPr>
                <a:defRPr/>
              </a:pPr>
              <a:t>‹#›</a:t>
            </a:fld>
            <a:endParaRPr lang="en-US" dirty="0"/>
          </a:p>
        </p:txBody>
      </p:sp>
    </p:spTree>
    <p:extLst>
      <p:ext uri="{BB962C8B-B14F-4D97-AF65-F5344CB8AC3E}">
        <p14:creationId xmlns:p14="http://schemas.microsoft.com/office/powerpoint/2010/main" val="1022647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65A2CECF-0EFF-490F-841C-96BE6249A2BE}" type="slidenum">
              <a:rPr lang="ar-SA"/>
              <a:pPr>
                <a:defRPr/>
              </a:pPr>
              <a:t>‹#›</a:t>
            </a:fld>
            <a:endParaRPr lang="en-US" dirty="0"/>
          </a:p>
        </p:txBody>
      </p:sp>
    </p:spTree>
    <p:extLst>
      <p:ext uri="{BB962C8B-B14F-4D97-AF65-F5344CB8AC3E}">
        <p14:creationId xmlns:p14="http://schemas.microsoft.com/office/powerpoint/2010/main" val="244832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556FEFFE-3B4E-40C2-BEBB-669D799A97DF}" type="slidenum">
              <a:rPr lang="ar-SA"/>
              <a:pPr>
                <a:defRPr/>
              </a:pPr>
              <a:t>‹#›</a:t>
            </a:fld>
            <a:endParaRPr lang="en-US" dirty="0"/>
          </a:p>
        </p:txBody>
      </p:sp>
    </p:spTree>
    <p:extLst>
      <p:ext uri="{BB962C8B-B14F-4D97-AF65-F5344CB8AC3E}">
        <p14:creationId xmlns:p14="http://schemas.microsoft.com/office/powerpoint/2010/main" val="2501666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77474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97164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726778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05957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083632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60210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42026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313124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174551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17071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5648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25/04/1437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pitchFamily="34" charset="0"/>
                <a:cs typeface="Arial"/>
              </a:defRPr>
            </a:lvl1pPr>
          </a:lstStyle>
          <a:p>
            <a:pPr fontAlgn="base">
              <a:spcBef>
                <a:spcPct val="0"/>
              </a:spcBef>
              <a:spcAft>
                <a:spcPct val="0"/>
              </a:spcAft>
              <a:defRPr/>
            </a:pPr>
            <a:fld id="{305943C9-B45B-4FFB-9AE4-D8822866B3E0}"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3026386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261046036"/>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1.xml"/><Relationship Id="rId6" Type="http://schemas.openxmlformats.org/officeDocument/2006/relationships/image" Target="../media/image8.gif"/><Relationship Id="rId5" Type="http://schemas.openxmlformats.org/officeDocument/2006/relationships/image" Target="../media/image4.gif"/><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540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صورة 8" descr="صورة للتطوع"/>
          <p:cNvPicPr>
            <a:picLocks noGrp="1" noChangeAspect="1"/>
          </p:cNvPicPr>
          <p:nvPr isPhoto="1"/>
        </p:nvPicPr>
        <p:blipFill>
          <a:blip r:embed="rId3">
            <a:lum bright="12000"/>
            <a:extLst>
              <a:ext uri="{28A0092B-C50C-407E-A947-70E740481C1C}">
                <a14:useLocalDpi xmlns:a14="http://schemas.microsoft.com/office/drawing/2010/main" val="0"/>
              </a:ext>
            </a:extLst>
          </a:blip>
          <a:stretch>
            <a:fillRect/>
          </a:stretch>
        </p:blipFill>
        <p:spPr>
          <a:xfrm>
            <a:off x="2411760" y="1196752"/>
            <a:ext cx="3960440" cy="4248472"/>
          </a:xfrm>
          <a:prstGeom prst="rect">
            <a:avLst/>
          </a:prstGeom>
          <a:noFill/>
          <a:ln>
            <a:noFill/>
          </a:ln>
        </p:spPr>
      </p:pic>
    </p:spTree>
    <p:extLst>
      <p:ext uri="{BB962C8B-B14F-4D97-AF65-F5344CB8AC3E}">
        <p14:creationId xmlns:p14="http://schemas.microsoft.com/office/powerpoint/2010/main" val="3256474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31305" y="2132856"/>
            <a:ext cx="5965031" cy="1728192"/>
          </a:xfrm>
        </p:spPr>
        <p:txBody>
          <a:bodyPr/>
          <a:lstStyle/>
          <a:p>
            <a:pPr lvl="0">
              <a:defRPr/>
            </a:pPr>
            <a:r>
              <a:rPr lang="ar-SA" sz="3200" b="1" kern="10" dirty="0" smtClean="0">
                <a:ln w="1905"/>
                <a:solidFill>
                  <a:srgbClr val="FF0000"/>
                </a:solidFill>
                <a:effectLst>
                  <a:innerShdw blurRad="69850" dist="43180" dir="5400000">
                    <a:srgbClr val="000000">
                      <a:alpha val="65000"/>
                    </a:srgbClr>
                  </a:innerShdw>
                </a:effectLst>
                <a:cs typeface="PT Bold Dusky"/>
              </a:rPr>
              <a:t>   المحاضرة </a:t>
            </a:r>
            <a:r>
              <a:rPr lang="ar-SA" sz="3200" b="1" kern="10" dirty="0" smtClean="0">
                <a:ln w="1905"/>
                <a:solidFill>
                  <a:srgbClr val="FF0000"/>
                </a:solidFill>
                <a:effectLst>
                  <a:innerShdw blurRad="69850" dist="43180" dir="5400000">
                    <a:srgbClr val="000000">
                      <a:alpha val="65000"/>
                    </a:srgbClr>
                  </a:innerShdw>
                </a:effectLst>
                <a:cs typeface="PT Bold Dusky"/>
              </a:rPr>
              <a:t>الرابعة</a:t>
            </a:r>
            <a:r>
              <a:rPr lang="ar-SA" sz="3200" b="1" kern="10" dirty="0" smtClean="0">
                <a:ln w="1905"/>
                <a:solidFill>
                  <a:srgbClr val="FF0000"/>
                </a:solidFill>
                <a:effectLst>
                  <a:innerShdw blurRad="69850" dist="43180" dir="5400000">
                    <a:srgbClr val="000000">
                      <a:alpha val="65000"/>
                    </a:srgbClr>
                  </a:innerShdw>
                </a:effectLst>
                <a:cs typeface="PT Bold Dusky"/>
              </a:rPr>
              <a:t/>
            </a:r>
            <a:br>
              <a:rPr lang="ar-SA" sz="3200" b="1" kern="10" dirty="0" smtClean="0">
                <a:ln w="1905"/>
                <a:solidFill>
                  <a:srgbClr val="FF0000"/>
                </a:solidFill>
                <a:effectLst>
                  <a:innerShdw blurRad="69850" dist="43180" dir="5400000">
                    <a:srgbClr val="000000">
                      <a:alpha val="65000"/>
                    </a:srgbClr>
                  </a:innerShdw>
                </a:effectLst>
                <a:cs typeface="PT Bold Dusky"/>
              </a:rPr>
            </a:br>
            <a:r>
              <a:rPr lang="ar-SA" sz="3200" b="1" kern="10" dirty="0" smtClean="0">
                <a:ln w="1905"/>
                <a:solidFill>
                  <a:srgbClr val="FF0000"/>
                </a:solidFill>
                <a:effectLst>
                  <a:innerShdw blurRad="69850" dist="43180" dir="5400000">
                    <a:srgbClr val="000000">
                      <a:alpha val="65000"/>
                    </a:srgbClr>
                  </a:innerShdw>
                </a:effectLst>
                <a:cs typeface="PT Bold Dusky"/>
              </a:rPr>
              <a:t>مقومات العمل التطوعي ومعوقاته</a:t>
            </a:r>
            <a:r>
              <a:rPr lang="ar-SA" sz="3200" b="1" kern="10" baseline="-25000" dirty="0">
                <a:ln w="1905"/>
                <a:solidFill>
                  <a:srgbClr val="FFFF00"/>
                </a:solidFill>
                <a:effectLst>
                  <a:innerShdw blurRad="69850" dist="43180" dir="5400000">
                    <a:srgbClr val="000000">
                      <a:alpha val="65000"/>
                    </a:srgbClr>
                  </a:innerShdw>
                </a:effectLst>
                <a:latin typeface="Arial Black" pitchFamily="34" charset="0"/>
                <a:cs typeface="PT Bold Dusky"/>
              </a:rPr>
              <a:t/>
            </a:r>
            <a:br>
              <a:rPr lang="ar-SA" sz="3200" b="1" kern="10" baseline="-25000" dirty="0">
                <a:ln w="1905"/>
                <a:solidFill>
                  <a:srgbClr val="FFFF00"/>
                </a:solidFill>
                <a:effectLst>
                  <a:innerShdw blurRad="69850" dist="43180" dir="5400000">
                    <a:srgbClr val="000000">
                      <a:alpha val="65000"/>
                    </a:srgbClr>
                  </a:innerShdw>
                </a:effectLst>
                <a:latin typeface="Arial Black" pitchFamily="34" charset="0"/>
                <a:cs typeface="PT Bold Dusky"/>
              </a:rPr>
            </a:br>
            <a:endParaRPr lang="ar-SA" sz="3200" b="1" kern="10" dirty="0">
              <a:ln w="1905"/>
              <a:solidFill>
                <a:srgbClr val="FFFF00"/>
              </a:solidFill>
              <a:effectLst>
                <a:innerShdw blurRad="69850" dist="43180" dir="5400000">
                  <a:srgbClr val="000000">
                    <a:alpha val="65000"/>
                  </a:srgbClr>
                </a:innerShdw>
              </a:effectLst>
              <a:cs typeface="PT Bold Dusky"/>
            </a:endParaRPr>
          </a:p>
        </p:txBody>
      </p:sp>
      <p:sp>
        <p:nvSpPr>
          <p:cNvPr id="3" name="عنوان فرعي 2"/>
          <p:cNvSpPr>
            <a:spLocks noGrp="1"/>
          </p:cNvSpPr>
          <p:nvPr>
            <p:ph type="subTitle" idx="1"/>
          </p:nvPr>
        </p:nvSpPr>
        <p:spPr>
          <a:xfrm>
            <a:off x="1691680" y="3573016"/>
            <a:ext cx="4737695" cy="1224136"/>
          </a:xfrm>
        </p:spPr>
        <p:txBody>
          <a:bodyPr/>
          <a:lstStyle/>
          <a:p>
            <a:pPr>
              <a:spcBef>
                <a:spcPct val="0"/>
              </a:spcBef>
              <a:defRPr/>
            </a:pPr>
            <a:r>
              <a:rPr lang="ar-SA" b="1" kern="10" dirty="0">
                <a:ln w="1905"/>
                <a:solidFill>
                  <a:srgbClr val="FFC000"/>
                </a:solidFill>
                <a:effectLst>
                  <a:innerShdw blurRad="69850" dist="43180" dir="5400000">
                    <a:srgbClr val="000000">
                      <a:alpha val="65000"/>
                    </a:srgbClr>
                  </a:innerShdw>
                </a:effectLst>
                <a:cs typeface="PT Bold Dusky"/>
              </a:rPr>
              <a:t>اعداد</a:t>
            </a: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014359"/>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smtClean="0">
                <a:solidFill>
                  <a:srgbClr val="FF0000"/>
                </a:solidFill>
                <a:cs typeface="Arial"/>
              </a:rPr>
              <a:t>- هدى السرحان، نبيلة </a:t>
            </a:r>
            <a:r>
              <a:rPr lang="ar-SA" b="1" kern="0" dirty="0" err="1" smtClean="0">
                <a:solidFill>
                  <a:srgbClr val="FF0000"/>
                </a:solidFill>
                <a:cs typeface="Arial"/>
              </a:rPr>
              <a:t>الجرايدة</a:t>
            </a:r>
            <a:r>
              <a:rPr lang="ar-SA" b="1" kern="0" dirty="0" smtClean="0">
                <a:solidFill>
                  <a:srgbClr val="FF0000"/>
                </a:solidFill>
                <a:cs typeface="Arial"/>
              </a:rPr>
              <a:t>: العمل </a:t>
            </a:r>
            <a:r>
              <a:rPr lang="ar-SA" b="1" kern="0" dirty="0" err="1" smtClean="0">
                <a:solidFill>
                  <a:srgbClr val="FF0000"/>
                </a:solidFill>
                <a:cs typeface="Arial"/>
              </a:rPr>
              <a:t>التطوعى</a:t>
            </a:r>
            <a:r>
              <a:rPr lang="ar-SA" b="1" kern="0" dirty="0" smtClean="0">
                <a:solidFill>
                  <a:srgbClr val="FF0000"/>
                </a:solidFill>
                <a:cs typeface="Arial"/>
              </a:rPr>
              <a:t> بين النظرية والتطبيق، الرياض، مكتبة الرشد 2013م</a:t>
            </a:r>
            <a:endParaRPr lang="ar-EG" kern="0" dirty="0">
              <a:solidFill>
                <a:srgbClr val="FF0000"/>
              </a:solidFill>
              <a:cs typeface="Arial"/>
            </a:endParaRP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86494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مخطط انسيابي: متعدد المستندات 3"/>
          <p:cNvSpPr/>
          <p:nvPr/>
        </p:nvSpPr>
        <p:spPr>
          <a:xfrm>
            <a:off x="1709057" y="348909"/>
            <a:ext cx="5653314" cy="1283381"/>
          </a:xfrm>
          <a:prstGeom prst="flowChartMultidocument">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r>
              <a:rPr lang="ar-SA" sz="4400" b="1" cap="all">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عناصر </a:t>
            </a:r>
            <a:r>
              <a:rPr lang="ar-SA" sz="4400" b="1" cap="all"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المحاضرة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600" y="0"/>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40619"/>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سهم للأسفل 10"/>
          <p:cNvSpPr/>
          <p:nvPr/>
        </p:nvSpPr>
        <p:spPr>
          <a:xfrm>
            <a:off x="3352800" y="1492250"/>
            <a:ext cx="2587625" cy="582613"/>
          </a:xfrm>
          <a:prstGeom prst="downArrow">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endPar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31754" name="صورة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3" y="243840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صورة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5068888"/>
            <a:ext cx="9906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 name="مستطيل 1"/>
          <p:cNvSpPr/>
          <p:nvPr/>
        </p:nvSpPr>
        <p:spPr>
          <a:xfrm>
            <a:off x="982283" y="2408053"/>
            <a:ext cx="8001000" cy="3046988"/>
          </a:xfrm>
          <a:prstGeom prst="rect">
            <a:avLst/>
          </a:prstGeom>
          <a:effectLst>
            <a:softEdge rad="330200"/>
          </a:effectLst>
        </p:spPr>
        <p:txBody>
          <a:bodyPr wrap="square">
            <a:spAutoFit/>
          </a:bodyPr>
          <a:lstStyle/>
          <a:p>
            <a:r>
              <a:rPr lang="ar-SA" sz="4800" b="1" dirty="0" smtClean="0"/>
              <a:t>1- </a:t>
            </a:r>
            <a:r>
              <a:rPr lang="ar-SA" sz="4800" b="1" dirty="0"/>
              <a:t>مقومات العمل </a:t>
            </a:r>
            <a:r>
              <a:rPr lang="ar-SA" sz="4800" b="1" dirty="0" smtClean="0"/>
              <a:t>التطوعي</a:t>
            </a:r>
            <a:endParaRPr lang="en-US" sz="4800" b="1" dirty="0"/>
          </a:p>
          <a:p>
            <a:r>
              <a:rPr lang="ar-SA" sz="4800" b="1" dirty="0" smtClean="0"/>
              <a:t>2-</a:t>
            </a:r>
            <a:r>
              <a:rPr lang="ar-SA" sz="4800" b="1" dirty="0" smtClean="0">
                <a:solidFill>
                  <a:srgbClr val="002060"/>
                </a:solidFill>
                <a:latin typeface="Sakkal Majalla" pitchFamily="2" charset="-78"/>
                <a:ea typeface="Calibri"/>
                <a:cs typeface="Sakkal Majalla" pitchFamily="2" charset="-78"/>
              </a:rPr>
              <a:t> </a:t>
            </a:r>
            <a:r>
              <a:rPr lang="ar-SA" sz="4800" b="1" dirty="0"/>
              <a:t>معوقات العمل التطوعي </a:t>
            </a:r>
            <a:endParaRPr lang="ar-SA" sz="4800" b="1" dirty="0" smtClean="0"/>
          </a:p>
          <a:p>
            <a:r>
              <a:rPr lang="ar-SA" sz="4800" b="1" dirty="0" smtClean="0"/>
              <a:t>3- </a:t>
            </a:r>
            <a:r>
              <a:rPr lang="ar-SA" sz="4800" b="1" smtClean="0"/>
              <a:t>مقترحات زيادة </a:t>
            </a:r>
            <a:r>
              <a:rPr lang="ar-SA" sz="4800" b="1" dirty="0" smtClean="0"/>
              <a:t>وتفعيل مشاركة المتطوعين</a:t>
            </a:r>
            <a:endParaRPr lang="en-US" sz="4800" dirty="0"/>
          </a:p>
        </p:txBody>
      </p:sp>
    </p:spTree>
    <p:extLst>
      <p:ext uri="{BB962C8B-B14F-4D97-AF65-F5344CB8AC3E}">
        <p14:creationId xmlns:p14="http://schemas.microsoft.com/office/powerpoint/2010/main" val="1059439823"/>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a:cs typeface="+mj-cs"/>
              </a:rPr>
              <a:t>مقومات 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algn="just">
              <a:buFont typeface="Wingdings" pitchFamily="2" charset="2"/>
              <a:buChar char="§"/>
            </a:pPr>
            <a:r>
              <a:rPr lang="ar-SA" b="1" dirty="0" smtClean="0"/>
              <a:t>أي </a:t>
            </a:r>
            <a:r>
              <a:rPr lang="ar-SA" b="1" dirty="0"/>
              <a:t>عمل لا يبنى </a:t>
            </a:r>
            <a:r>
              <a:rPr lang="ar-SA" b="1" dirty="0" smtClean="0"/>
              <a:t>على أسس </a:t>
            </a:r>
            <a:r>
              <a:rPr lang="ar-SA" b="1" dirty="0"/>
              <a:t>سليمة وصحيحة يحكم بفشله حتى قبل </a:t>
            </a:r>
            <a:r>
              <a:rPr lang="ar-SA" b="1" dirty="0" smtClean="0"/>
              <a:t>البدء</a:t>
            </a:r>
            <a:endParaRPr lang="en-US" b="1" dirty="0"/>
          </a:p>
          <a:p>
            <a:pPr algn="just">
              <a:buFont typeface="Wingdings" pitchFamily="2" charset="2"/>
              <a:buChar char="§"/>
            </a:pPr>
            <a:r>
              <a:rPr lang="ar-SA" b="1" dirty="0">
                <a:solidFill>
                  <a:srgbClr val="FFFF00"/>
                </a:solidFill>
              </a:rPr>
              <a:t>ومن ثم فإن العمل </a:t>
            </a:r>
            <a:r>
              <a:rPr lang="ar-SA" b="1" dirty="0" smtClean="0">
                <a:solidFill>
                  <a:srgbClr val="FFFF00"/>
                </a:solidFill>
              </a:rPr>
              <a:t>التطوعي </a:t>
            </a:r>
            <a:r>
              <a:rPr lang="ar-SA" b="1" dirty="0">
                <a:solidFill>
                  <a:srgbClr val="FFFF00"/>
                </a:solidFill>
              </a:rPr>
              <a:t>لابد له من مقومات اساسية منها:</a:t>
            </a:r>
            <a:endParaRPr lang="en-US" b="1" dirty="0">
              <a:solidFill>
                <a:srgbClr val="FFFF00"/>
              </a:solidFill>
            </a:endParaRPr>
          </a:p>
          <a:p>
            <a:pPr marL="0" indent="0" algn="just">
              <a:buNone/>
            </a:pPr>
            <a:r>
              <a:rPr lang="ar-SA" b="1" dirty="0" smtClean="0">
                <a:solidFill>
                  <a:srgbClr val="FFFF00"/>
                </a:solidFill>
              </a:rPr>
              <a:t>1- النية</a:t>
            </a:r>
            <a:r>
              <a:rPr lang="ar-SA" b="1" dirty="0">
                <a:solidFill>
                  <a:srgbClr val="FFFF00"/>
                </a:solidFill>
              </a:rPr>
              <a:t>:</a:t>
            </a:r>
            <a:r>
              <a:rPr lang="ar-SA" b="1" dirty="0"/>
              <a:t> تحدد القصد من وراء العمل وتبين مرماه وعلى أساسه يحاسب الفرد على أفعاله وأقواله عن أمير المؤمنين</a:t>
            </a:r>
            <a:r>
              <a:rPr lang="en-US" b="1" dirty="0"/>
              <a:t> </a:t>
            </a:r>
            <a:r>
              <a:rPr lang="ar-SA" b="1" dirty="0"/>
              <a:t>أبي حفص عمر بن الخطاب</a:t>
            </a:r>
            <a:r>
              <a:rPr lang="en-US" b="1" dirty="0"/>
              <a:t> </a:t>
            </a:r>
            <a:r>
              <a:rPr lang="ar-SA" b="1" dirty="0"/>
              <a:t>رضي الله عنه ، قال : سمعت رسول الله صلى الله عليه وسلم يقول</a:t>
            </a:r>
            <a:r>
              <a:rPr lang="en-US" b="1" dirty="0"/>
              <a:t> : ( </a:t>
            </a:r>
            <a:r>
              <a:rPr lang="ar-SA" b="1" dirty="0"/>
              <a:t>إنما الأعمال بالنيّات ، وإنما لكل أمرئ ما نوى ، فمن كانت هجرته إلى الله ورسوله ، فهجرته إلى الله ورسوله ، ومن كانت هجرته لدنيا يصيبها ، أو امرأة ينكحها ، فهجرته إلى ما هاجر إليه</a:t>
            </a:r>
            <a:r>
              <a:rPr lang="en-US" b="1" dirty="0"/>
              <a:t> ) </a:t>
            </a:r>
            <a:r>
              <a:rPr lang="ar-SA" b="1" dirty="0"/>
              <a:t>رواه</a:t>
            </a:r>
            <a:r>
              <a:rPr lang="en-US" b="1" dirty="0"/>
              <a:t> </a:t>
            </a:r>
            <a:r>
              <a:rPr lang="ar-SA" b="1" dirty="0"/>
              <a:t>البخاري</a:t>
            </a:r>
            <a:r>
              <a:rPr lang="en-US" b="1" dirty="0"/>
              <a:t> </a:t>
            </a:r>
            <a:r>
              <a:rPr lang="ar-SA" b="1" dirty="0"/>
              <a:t>ومسلم</a:t>
            </a:r>
            <a:r>
              <a:rPr lang="en-US" b="1" dirty="0"/>
              <a:t> </a:t>
            </a:r>
            <a:r>
              <a:rPr lang="ar-SA" b="1" dirty="0"/>
              <a:t>في صحيحهما</a:t>
            </a:r>
            <a:r>
              <a:rPr lang="en-US" b="1" dirty="0"/>
              <a:t> </a:t>
            </a:r>
            <a:endParaRPr lang="en-US" b="1" dirty="0">
              <a:solidFill>
                <a:srgbClr val="FFFF00"/>
              </a:solidFill>
            </a:endParaRPr>
          </a:p>
        </p:txBody>
      </p:sp>
    </p:spTree>
    <p:extLst>
      <p:ext uri="{BB962C8B-B14F-4D97-AF65-F5344CB8AC3E}">
        <p14:creationId xmlns:p14="http://schemas.microsoft.com/office/powerpoint/2010/main" val="353394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dirty="0"/>
              <a:t>ويستفاد من قوله صلى الله عليه وسلم</a:t>
            </a:r>
            <a:r>
              <a:rPr lang="en-US" dirty="0"/>
              <a:t> : ( </a:t>
            </a:r>
            <a:r>
              <a:rPr lang="ar-SA" dirty="0"/>
              <a:t>وإنما لكل </a:t>
            </a:r>
            <a:r>
              <a:rPr lang="ar-SA" dirty="0" err="1"/>
              <a:t>امريء</a:t>
            </a:r>
            <a:r>
              <a:rPr lang="ar-SA" dirty="0"/>
              <a:t> ما نوى</a:t>
            </a:r>
            <a:r>
              <a:rPr lang="en-US" dirty="0"/>
              <a:t> ) </a:t>
            </a:r>
            <a:r>
              <a:rPr lang="ar-SA" dirty="0"/>
              <a:t>وجوب الإخلاص لله تعالى في جميع الأعمال ؛ لأنه أخبر أنه لا يخلُصُ للعبد من عمله إلا ما نوى ، فإن نوى في عمله اللهَ والدار الآخرة ، كتب الله له ثواب عمله ، وأجزل له العطاء ، وإن أراد به السمعة والرياء ، فقد حبط عمله ، وكتب عليه وزره ، كما يقول الله عز وجل في محكم كتابه</a:t>
            </a:r>
            <a:r>
              <a:rPr lang="en-US" dirty="0"/>
              <a:t> : { </a:t>
            </a:r>
            <a:r>
              <a:rPr lang="ar-SA" dirty="0"/>
              <a:t>فمن كان يرجو لقاء ربه فليعمل عملا صالحا ولا يشرك بعبادة ربه أحدا</a:t>
            </a:r>
            <a:r>
              <a:rPr lang="en-US" dirty="0"/>
              <a:t> } ( </a:t>
            </a:r>
            <a:r>
              <a:rPr lang="ar-SA" dirty="0"/>
              <a:t>الكهف : 110</a:t>
            </a:r>
            <a:r>
              <a:rPr lang="en-US" dirty="0"/>
              <a:t> ( </a:t>
            </a:r>
          </a:p>
        </p:txBody>
      </p:sp>
    </p:spTree>
    <p:extLst>
      <p:ext uri="{BB962C8B-B14F-4D97-AF65-F5344CB8AC3E}">
        <p14:creationId xmlns:p14="http://schemas.microsoft.com/office/powerpoint/2010/main" val="283716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dirty="0"/>
              <a:t>وبذلك يتبين أنه يجب على الإنسان العاقل أن يجعل همّه الآخرةَ في الأمور كلها ، ويتعهّد قلبه ويحذر من الرياء أو الشرك الأصغر ، يقول النبي صلى الله عليه وسلم مشيراً إلى ذلك</a:t>
            </a:r>
            <a:r>
              <a:rPr lang="en-US" dirty="0"/>
              <a:t> : ( </a:t>
            </a:r>
            <a:r>
              <a:rPr lang="ar-SA" dirty="0"/>
              <a:t>من كانت الدنيا همّه ، فرّق الله عليه أمره ، وجعل فقره بين عينيه ، ولم يأته من الدنيا إلا ما كُتب له ، ومن كانت الآخرة نيّته ، جمع الله له أمره ، وجعل غناه في قلبه ، وأتته الدنيا وهي </a:t>
            </a:r>
            <a:r>
              <a:rPr lang="ar-SA" dirty="0" err="1"/>
              <a:t>راغمة</a:t>
            </a:r>
            <a:r>
              <a:rPr lang="en-US" dirty="0"/>
              <a:t> ) </a:t>
            </a:r>
            <a:r>
              <a:rPr lang="ar-SA" dirty="0"/>
              <a:t>رواه</a:t>
            </a:r>
            <a:r>
              <a:rPr lang="en-US" dirty="0"/>
              <a:t> </a:t>
            </a:r>
            <a:r>
              <a:rPr lang="ar-SA" dirty="0"/>
              <a:t>ابن ماجة</a:t>
            </a:r>
            <a:r>
              <a:rPr lang="en-US" dirty="0"/>
              <a:t> .</a:t>
            </a:r>
          </a:p>
          <a:p>
            <a:pPr algn="just"/>
            <a:r>
              <a:rPr lang="ar-SA" dirty="0"/>
              <a:t> </a:t>
            </a:r>
            <a:endParaRPr lang="en-US" dirty="0"/>
          </a:p>
          <a:p>
            <a:pPr algn="just"/>
            <a:r>
              <a:rPr lang="ar-SA" dirty="0"/>
              <a:t>فمن المهم أن يقوم المتطوع بعقد النية لله دون أن تساير نيته </a:t>
            </a:r>
            <a:r>
              <a:rPr lang="ar-SA" dirty="0" err="1"/>
              <a:t>أى</a:t>
            </a:r>
            <a:r>
              <a:rPr lang="ar-SA" dirty="0"/>
              <a:t> من النوايا الأخرى </a:t>
            </a:r>
            <a:r>
              <a:rPr lang="ar-SA" dirty="0" err="1"/>
              <a:t>التى</a:t>
            </a:r>
            <a:r>
              <a:rPr lang="ar-SA" dirty="0"/>
              <a:t> قد تفسد العمل ويجددها باستمرار ويدعو لثباتها اللهم ثبت قلبي على طاعتك</a:t>
            </a:r>
            <a:endParaRPr lang="en-US" dirty="0"/>
          </a:p>
        </p:txBody>
      </p:sp>
    </p:spTree>
    <p:extLst>
      <p:ext uri="{BB962C8B-B14F-4D97-AF65-F5344CB8AC3E}">
        <p14:creationId xmlns:p14="http://schemas.microsoft.com/office/powerpoint/2010/main" val="390827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179512" y="1600200"/>
            <a:ext cx="8964488" cy="5141168"/>
          </a:xfrm>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dirty="0"/>
              <a:t>- الايمان بالفكرة:</a:t>
            </a:r>
            <a:endParaRPr lang="en-US" dirty="0"/>
          </a:p>
          <a:p>
            <a:pPr algn="just"/>
            <a:r>
              <a:rPr lang="ar-SA" dirty="0"/>
              <a:t>حيث يمنح الانسان طاقة جبارة ونشاطاً عالياً وقدرة على التفاني والتضحية والاخلاص وتقديم الغالي والرخيص في سبيل الله، فأساس الايمان القلب الذكي وأساس الاخلاص الفؤاد النقي واساس الحماسة الشعور القوى واساس العمل العزم الفتى</a:t>
            </a:r>
            <a:endParaRPr lang="en-US" dirty="0"/>
          </a:p>
        </p:txBody>
      </p:sp>
    </p:spTree>
    <p:extLst>
      <p:ext uri="{BB962C8B-B14F-4D97-AF65-F5344CB8AC3E}">
        <p14:creationId xmlns:p14="http://schemas.microsoft.com/office/powerpoint/2010/main" val="28849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algn="just"/>
            <a:r>
              <a:rPr lang="ar-SA" dirty="0" smtClean="0"/>
              <a:t>3- </a:t>
            </a:r>
            <a:r>
              <a:rPr lang="ar-SA" dirty="0"/>
              <a:t>الاخلاص:</a:t>
            </a:r>
            <a:endParaRPr lang="en-US" dirty="0"/>
          </a:p>
          <a:p>
            <a:pPr algn="just"/>
            <a:r>
              <a:rPr lang="ar-SA" dirty="0"/>
              <a:t>وهو مرتبط بالنية والنية الصحيحة تقود إليه  ويحذر الله سبحانه من ان عدم الاخلاص يحبط العمل حيث يقول عز وجل" وقدمنا إلى ما عملوا من عمل فجعلناه هباءً منثورا "الفرقان</a:t>
            </a:r>
            <a:endParaRPr lang="en-US" dirty="0"/>
          </a:p>
          <a:p>
            <a:pPr algn="just"/>
            <a:r>
              <a:rPr lang="ar-SA" dirty="0"/>
              <a:t>ويعرفه الفضيل بن </a:t>
            </a:r>
            <a:r>
              <a:rPr lang="ar-SA" dirty="0" err="1"/>
              <a:t>العياض</a:t>
            </a:r>
            <a:r>
              <a:rPr lang="ar-SA" dirty="0"/>
              <a:t> بقوله: ترك العمل من أجل الناس رياء والعمل به من اجل الناس شرك، والاخلاص أن يعافيك الله سبحانه وتعالى منهم"</a:t>
            </a:r>
            <a:endParaRPr lang="en-US" dirty="0"/>
          </a:p>
          <a:p>
            <a:pPr algn="just"/>
            <a:r>
              <a:rPr lang="ar-SA" dirty="0"/>
              <a:t>رأيت الناس منفضة إلى من عنده فضة ومن لا عنده فضة فعنه الناس منفضة</a:t>
            </a:r>
            <a:endParaRPr lang="en-US" dirty="0"/>
          </a:p>
          <a:p>
            <a:pPr algn="just"/>
            <a:r>
              <a:rPr lang="ar-SA" dirty="0"/>
              <a:t>فالإخلاص "دوام المراقبة ونسيان الحظوظ كلها"</a:t>
            </a:r>
            <a:endParaRPr lang="en-US" dirty="0"/>
          </a:p>
        </p:txBody>
      </p:sp>
    </p:spTree>
    <p:extLst>
      <p:ext uri="{BB962C8B-B14F-4D97-AF65-F5344CB8AC3E}">
        <p14:creationId xmlns:p14="http://schemas.microsoft.com/office/powerpoint/2010/main" val="423785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800" dirty="0"/>
              <a:t>ويرى المرواني أن المقومات الاساسية للعمل التطوعي هي:</a:t>
            </a:r>
            <a:endParaRPr lang="en-US" sz="2800" dirty="0"/>
          </a:p>
          <a:p>
            <a:pPr marL="0" lvl="0" indent="0" algn="just">
              <a:buNone/>
            </a:pPr>
            <a:r>
              <a:rPr lang="ar-SA" sz="2800" dirty="0" smtClean="0"/>
              <a:t>1- الثقة </a:t>
            </a:r>
            <a:r>
              <a:rPr lang="ar-SA" sz="2800" dirty="0"/>
              <a:t>المتبادلة بين المتطوعين ، وتتطلب:</a:t>
            </a:r>
            <a:endParaRPr lang="en-US" sz="2800" dirty="0"/>
          </a:p>
          <a:p>
            <a:pPr marL="0" lvl="0" indent="0" algn="just">
              <a:buNone/>
            </a:pPr>
            <a:r>
              <a:rPr lang="ar-SA" sz="2800" dirty="0" smtClean="0"/>
              <a:t>- وضوح </a:t>
            </a:r>
            <a:r>
              <a:rPr lang="ar-SA" sz="2800" dirty="0"/>
              <a:t>أهداف استقطاب </a:t>
            </a:r>
            <a:r>
              <a:rPr lang="ar-SA" sz="2800" dirty="0" err="1"/>
              <a:t>المتطوعي</a:t>
            </a:r>
            <a:endParaRPr lang="en-US" sz="2800" dirty="0"/>
          </a:p>
          <a:p>
            <a:pPr marL="0" lvl="0" indent="0" algn="just">
              <a:buNone/>
            </a:pPr>
            <a:r>
              <a:rPr lang="ar-SA" sz="2800" dirty="0" smtClean="0"/>
              <a:t>- تعريف </a:t>
            </a:r>
            <a:r>
              <a:rPr lang="ar-SA" sz="2800" dirty="0"/>
              <a:t>المتطوعين على الهيئة وأهدافها وطرق تنظيمها</a:t>
            </a:r>
            <a:endParaRPr lang="en-US" sz="2800" dirty="0"/>
          </a:p>
          <a:p>
            <a:pPr marL="0" lvl="0" indent="0" algn="just">
              <a:buNone/>
            </a:pPr>
            <a:r>
              <a:rPr lang="ar-SA" sz="2800" dirty="0" smtClean="0"/>
              <a:t>- تناسب </a:t>
            </a:r>
            <a:r>
              <a:rPr lang="ar-SA" sz="2800" dirty="0"/>
              <a:t>الأعمال التطوعية لقدرات ومؤهلات المتطوعين</a:t>
            </a:r>
            <a:endParaRPr lang="en-US" sz="2800" dirty="0"/>
          </a:p>
          <a:p>
            <a:pPr marL="0" lvl="0" indent="0" algn="just">
              <a:buNone/>
            </a:pPr>
            <a:r>
              <a:rPr lang="ar-SA" sz="2800" dirty="0" smtClean="0"/>
              <a:t>2- توافر </a:t>
            </a:r>
            <a:r>
              <a:rPr lang="ar-SA" sz="2800" dirty="0"/>
              <a:t>الصفات الشخصية اللازمة في المسؤولين عن الاستقطاب وصلاحية البيئة على مستوى الهيئة والعاملين ومن هذه الصفات:</a:t>
            </a:r>
            <a:endParaRPr lang="en-US" sz="2800" dirty="0"/>
          </a:p>
          <a:p>
            <a:pPr marL="0" lvl="0" indent="0" algn="just">
              <a:buNone/>
            </a:pPr>
            <a:r>
              <a:rPr lang="ar-SA" sz="2800" dirty="0"/>
              <a:t>القدرة على تحديد الفئات الاجتماعية والعمرية والتخصصية </a:t>
            </a:r>
            <a:r>
              <a:rPr lang="ar-SA" sz="2800" dirty="0" err="1"/>
              <a:t>التى</a:t>
            </a:r>
            <a:r>
              <a:rPr lang="ar-SA" sz="2800" dirty="0"/>
              <a:t> يمكن استقطابها</a:t>
            </a:r>
            <a:endParaRPr lang="en-US" sz="2800" dirty="0"/>
          </a:p>
          <a:p>
            <a:pPr marL="0" lvl="0" indent="0" algn="just">
              <a:buNone/>
            </a:pPr>
            <a:r>
              <a:rPr lang="ar-SA" sz="2800" dirty="0"/>
              <a:t>فهم المجتمع وأساليب الحياة من أعراف وتقاليد سائدة في المجتمع</a:t>
            </a:r>
            <a:endParaRPr lang="en-US" sz="2800" dirty="0"/>
          </a:p>
          <a:p>
            <a:pPr marL="0" lvl="0" indent="0" algn="just">
              <a:buNone/>
            </a:pPr>
            <a:r>
              <a:rPr lang="ar-SA" sz="2800" dirty="0"/>
              <a:t>توفر قاعدة علاقات اجتماعية فاعلة</a:t>
            </a:r>
            <a:endParaRPr lang="en-US" sz="2800" dirty="0"/>
          </a:p>
        </p:txBody>
      </p:sp>
    </p:spTree>
    <p:extLst>
      <p:ext uri="{BB962C8B-B14F-4D97-AF65-F5344CB8AC3E}">
        <p14:creationId xmlns:p14="http://schemas.microsoft.com/office/powerpoint/2010/main" val="284517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مقومات </a:t>
            </a:r>
            <a:r>
              <a:rPr lang="ar-SA" dirty="0">
                <a:cs typeface="+mj-cs"/>
              </a:rPr>
              <a:t>العمل </a:t>
            </a:r>
            <a:r>
              <a:rPr lang="ar-SA" dirty="0" smtClean="0">
                <a:cs typeface="+mj-cs"/>
              </a:rPr>
              <a:t>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400" dirty="0" smtClean="0"/>
              <a:t>3- التعاون</a:t>
            </a:r>
            <a:r>
              <a:rPr lang="ar-SA" sz="2400" dirty="0"/>
              <a:t>، والتكامل في العمل </a:t>
            </a:r>
            <a:r>
              <a:rPr lang="ar-SA" sz="2400" dirty="0" smtClean="0"/>
              <a:t>الاجتماعي التطوعي، </a:t>
            </a:r>
            <a:r>
              <a:rPr lang="ar-SA" sz="2400" dirty="0"/>
              <a:t>من خلال:</a:t>
            </a:r>
            <a:endParaRPr lang="en-US" sz="2400" dirty="0"/>
          </a:p>
          <a:p>
            <a:pPr marL="0" lvl="0" indent="0" algn="just">
              <a:buNone/>
            </a:pPr>
            <a:r>
              <a:rPr lang="ar-SA" sz="2400" dirty="0"/>
              <a:t>تفعيل وتأكيد الجانب </a:t>
            </a:r>
            <a:r>
              <a:rPr lang="ar-SA" sz="2400" dirty="0" smtClean="0"/>
              <a:t>الأخلاقي( </a:t>
            </a:r>
            <a:r>
              <a:rPr lang="ar-SA" sz="2400" dirty="0"/>
              <a:t>قيم ومبادئ تحث على التكافل والتواصل)</a:t>
            </a:r>
            <a:endParaRPr lang="en-US" sz="2400" dirty="0"/>
          </a:p>
          <a:p>
            <a:pPr marL="0" lvl="0" indent="0" algn="just">
              <a:buNone/>
            </a:pPr>
            <a:r>
              <a:rPr lang="ar-SA" sz="2400" dirty="0"/>
              <a:t>تبادل الخبرات والتجارب بين المتطوعين</a:t>
            </a:r>
            <a:endParaRPr lang="en-US" sz="2400" dirty="0"/>
          </a:p>
          <a:p>
            <a:pPr marL="0" lvl="0" indent="0" algn="just">
              <a:buNone/>
            </a:pPr>
            <a:r>
              <a:rPr lang="ar-SA" sz="2400" dirty="0"/>
              <a:t>تحديد مسارات واتجاهات الاعمال التطوعية نحو أهدافها بهدف حمايتها وعدم استغلالها فيما يسئ إليها</a:t>
            </a:r>
            <a:endParaRPr lang="en-US" sz="2400" dirty="0"/>
          </a:p>
          <a:p>
            <a:pPr marL="0" lvl="0" indent="0" algn="just">
              <a:buNone/>
            </a:pPr>
            <a:r>
              <a:rPr lang="ar-SA" sz="2400" dirty="0" smtClean="0"/>
              <a:t>4- مراعاة </a:t>
            </a:r>
            <a:r>
              <a:rPr lang="ar-SA" sz="2400" dirty="0"/>
              <a:t>تجدد واستمرارية الاعمال التطوعي من خلال:</a:t>
            </a:r>
            <a:endParaRPr lang="en-US" sz="2400" dirty="0"/>
          </a:p>
          <a:p>
            <a:pPr marL="0" lvl="0" indent="0" algn="just">
              <a:buNone/>
            </a:pPr>
            <a:r>
              <a:rPr lang="ar-SA" sz="2400" dirty="0" smtClean="0"/>
              <a:t>استراتيجيات </a:t>
            </a:r>
            <a:r>
              <a:rPr lang="ar-SA" sz="2400" dirty="0"/>
              <a:t>واضحة تنمى وتضمن الاستمرارية</a:t>
            </a:r>
            <a:endParaRPr lang="en-US" sz="2400" dirty="0"/>
          </a:p>
          <a:p>
            <a:pPr marL="0" lvl="0" indent="0" algn="just">
              <a:buNone/>
            </a:pPr>
            <a:r>
              <a:rPr lang="ar-SA" sz="2400" dirty="0"/>
              <a:t>وضع قوانين وأنظمة تخدم العمل </a:t>
            </a:r>
            <a:r>
              <a:rPr lang="ar-SA" sz="2400" dirty="0" smtClean="0"/>
              <a:t>التطوعي </a:t>
            </a:r>
            <a:r>
              <a:rPr lang="ar-SA" sz="2400" dirty="0"/>
              <a:t>وتحتضنه وتبين أليته وأهدافه</a:t>
            </a:r>
            <a:endParaRPr lang="en-US" sz="2400" dirty="0"/>
          </a:p>
          <a:p>
            <a:pPr marL="0" lvl="0" indent="0" algn="just">
              <a:buNone/>
            </a:pPr>
            <a:r>
              <a:rPr lang="ar-SA" sz="2400" dirty="0" smtClean="0"/>
              <a:t>5- التنظيم </a:t>
            </a:r>
            <a:r>
              <a:rPr lang="ar-SA" sz="2400" dirty="0"/>
              <a:t>الجيد المحقق للموائمة بين الأهداف </a:t>
            </a:r>
            <a:r>
              <a:rPr lang="ar-SA" sz="2400" dirty="0" smtClean="0"/>
              <a:t>والإمكانيات </a:t>
            </a:r>
            <a:r>
              <a:rPr lang="ar-SA" sz="2400" dirty="0"/>
              <a:t>والاستثمار الأمثل للموارد المتاحة </a:t>
            </a:r>
            <a:r>
              <a:rPr lang="ar-SA" sz="2400" dirty="0" smtClean="0"/>
              <a:t>وتوظيف </a:t>
            </a:r>
            <a:r>
              <a:rPr lang="ar-SA" sz="2400" dirty="0"/>
              <a:t>الطاقات.</a:t>
            </a:r>
            <a:endParaRPr lang="en-US" sz="2400" dirty="0"/>
          </a:p>
          <a:p>
            <a:pPr marL="0" indent="0" algn="just">
              <a:buNone/>
            </a:pPr>
            <a:r>
              <a:rPr lang="ar-SA" sz="2400" dirty="0" smtClean="0"/>
              <a:t>6- تأصيل </a:t>
            </a:r>
            <a:r>
              <a:rPr lang="ar-SA" sz="2400" dirty="0"/>
              <a:t>مفهوم العمل </a:t>
            </a:r>
            <a:r>
              <a:rPr lang="ar-SA" sz="2400" dirty="0" err="1"/>
              <a:t>التطوعى</a:t>
            </a:r>
            <a:r>
              <a:rPr lang="ar-SA" sz="2400" dirty="0"/>
              <a:t> بنشر ثقافته عبر الأنشطة التثقيفية والتوعوية لجهات الخدمات الدينية والتعليمية والتربوية والاجتماعية والأمنية، وتفعيل وسائط التنشئة الاجتماعية للأبناء كالأسرة والمدرسة والإعلام ودورها في غرس قيم الايثار والتضحية العمل </a:t>
            </a:r>
            <a:r>
              <a:rPr lang="ar-SA" sz="2400" dirty="0" err="1"/>
              <a:t>الجماعى</a:t>
            </a:r>
            <a:endParaRPr lang="en-US" sz="2400" dirty="0"/>
          </a:p>
        </p:txBody>
      </p:sp>
    </p:spTree>
    <p:extLst>
      <p:ext uri="{BB962C8B-B14F-4D97-AF65-F5344CB8AC3E}">
        <p14:creationId xmlns:p14="http://schemas.microsoft.com/office/powerpoint/2010/main" val="29841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ركائز ممارسة العمل التطوعي لأدواره</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indent="0">
              <a:buNone/>
            </a:pPr>
            <a:r>
              <a:rPr lang="ar-SA" dirty="0" smtClean="0"/>
              <a:t>    </a:t>
            </a:r>
            <a:r>
              <a:rPr lang="ar-SA" dirty="0" smtClean="0">
                <a:solidFill>
                  <a:srgbClr val="FFFF00"/>
                </a:solidFill>
              </a:rPr>
              <a:t>وحتى </a:t>
            </a:r>
            <a:r>
              <a:rPr lang="ar-SA" dirty="0">
                <a:solidFill>
                  <a:srgbClr val="FFFF00"/>
                </a:solidFill>
              </a:rPr>
              <a:t>يتاح للعمل </a:t>
            </a:r>
            <a:r>
              <a:rPr lang="ar-SA" dirty="0" err="1">
                <a:solidFill>
                  <a:srgbClr val="FFFF00"/>
                </a:solidFill>
              </a:rPr>
              <a:t>التطوعى</a:t>
            </a:r>
            <a:r>
              <a:rPr lang="ar-SA" dirty="0">
                <a:solidFill>
                  <a:srgbClr val="FFFF00"/>
                </a:solidFill>
              </a:rPr>
              <a:t> ممارسة أدواره لابد من الركائز الاتية:</a:t>
            </a:r>
            <a:endParaRPr lang="en-US" dirty="0">
              <a:solidFill>
                <a:srgbClr val="FFFF00"/>
              </a:solidFill>
            </a:endParaRPr>
          </a:p>
          <a:p>
            <a:pPr marL="457200" lvl="0" indent="-457200">
              <a:buFont typeface="+mj-lt"/>
              <a:buAutoNum type="arabicPeriod"/>
            </a:pPr>
            <a:r>
              <a:rPr lang="ar-SA" dirty="0"/>
              <a:t>المناخ الملائم وتوافر البيئة المناسبة لبروز الجهود التطوعي</a:t>
            </a:r>
            <a:endParaRPr lang="en-US" dirty="0"/>
          </a:p>
          <a:p>
            <a:pPr marL="457200" lvl="0" indent="-457200">
              <a:buFont typeface="+mj-lt"/>
              <a:buAutoNum type="arabicPeriod"/>
            </a:pPr>
            <a:r>
              <a:rPr lang="ar-SA" dirty="0"/>
              <a:t>التنظيم الجيد والقدرة على الاستغلال الافضل للموارد والموائمة بين الموارد والاحتياجات وتطويرها</a:t>
            </a:r>
            <a:endParaRPr lang="en-US" dirty="0"/>
          </a:p>
          <a:p>
            <a:pPr marL="457200" lvl="0" indent="-457200">
              <a:buFont typeface="+mj-lt"/>
              <a:buAutoNum type="arabicPeriod"/>
            </a:pPr>
            <a:r>
              <a:rPr lang="ar-SA" dirty="0"/>
              <a:t>المعلومات المتاحة</a:t>
            </a:r>
            <a:endParaRPr lang="en-US" dirty="0"/>
          </a:p>
          <a:p>
            <a:pPr marL="457200" lvl="0" indent="-457200">
              <a:buFont typeface="+mj-lt"/>
              <a:buAutoNum type="arabicPeriod"/>
            </a:pPr>
            <a:r>
              <a:rPr lang="ar-SA" dirty="0"/>
              <a:t>الشفافية والبساطة والصدق مع الذات ومع الا خرين</a:t>
            </a:r>
            <a:endParaRPr lang="en-US" dirty="0"/>
          </a:p>
          <a:p>
            <a:pPr marL="457200" lvl="0" indent="-457200">
              <a:buFont typeface="+mj-lt"/>
              <a:buAutoNum type="arabicPeriod"/>
            </a:pPr>
            <a:r>
              <a:rPr lang="ar-SA" dirty="0"/>
              <a:t>الاقتصاد وحسن التسيير وحسن التدبير </a:t>
            </a:r>
            <a:r>
              <a:rPr lang="ar-SA" dirty="0" err="1"/>
              <a:t>المادى</a:t>
            </a:r>
            <a:endParaRPr lang="en-US" dirty="0"/>
          </a:p>
          <a:p>
            <a:pPr marL="457200" lvl="0" indent="-457200">
              <a:buFont typeface="+mj-lt"/>
              <a:buAutoNum type="arabicPeriod"/>
            </a:pPr>
            <a:r>
              <a:rPr lang="ar-SA" dirty="0"/>
              <a:t>التوازن في العلاقات يحق الاستقلالية والاستمرارية والنماء</a:t>
            </a:r>
            <a:endParaRPr lang="en-US" dirty="0"/>
          </a:p>
          <a:p>
            <a:pPr marL="457200" lvl="0" indent="-457200">
              <a:buFont typeface="+mj-lt"/>
              <a:buAutoNum type="arabicPeriod"/>
            </a:pPr>
            <a:r>
              <a:rPr lang="ar-SA" dirty="0"/>
              <a:t>التكامل </a:t>
            </a:r>
            <a:r>
              <a:rPr lang="ar-SA" dirty="0" err="1"/>
              <a:t>المؤسساتى</a:t>
            </a:r>
            <a:r>
              <a:rPr lang="ar-SA" dirty="0"/>
              <a:t> والمرونة وديمقراطية العمل </a:t>
            </a:r>
            <a:r>
              <a:rPr lang="ar-SA" dirty="0" err="1"/>
              <a:t>الإدارى</a:t>
            </a:r>
            <a:endParaRPr lang="en-US" dirty="0"/>
          </a:p>
        </p:txBody>
      </p:sp>
    </p:spTree>
    <p:extLst>
      <p:ext uri="{BB962C8B-B14F-4D97-AF65-F5344CB8AC3E}">
        <p14:creationId xmlns:p14="http://schemas.microsoft.com/office/powerpoint/2010/main" val="258855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ركائز ممارسة العمل التطوعي لأدواره</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buNone/>
            </a:pPr>
            <a:r>
              <a:rPr lang="ar-SA" dirty="0" smtClean="0">
                <a:solidFill>
                  <a:schemeClr val="bg1"/>
                </a:solidFill>
              </a:rPr>
              <a:t>8- جعل </a:t>
            </a:r>
            <a:r>
              <a:rPr lang="ar-SA" dirty="0">
                <a:solidFill>
                  <a:schemeClr val="bg1"/>
                </a:solidFill>
              </a:rPr>
              <a:t>العمل الخير ملتقى الحضارات والثقافات المختلفة</a:t>
            </a:r>
            <a:endParaRPr lang="en-US" dirty="0">
              <a:solidFill>
                <a:schemeClr val="bg1"/>
              </a:solidFill>
            </a:endParaRPr>
          </a:p>
          <a:p>
            <a:pPr marL="0" lvl="0" indent="0">
              <a:buNone/>
            </a:pPr>
            <a:r>
              <a:rPr lang="ar-SA" dirty="0" smtClean="0">
                <a:solidFill>
                  <a:schemeClr val="bg1"/>
                </a:solidFill>
              </a:rPr>
              <a:t>9- الشركة </a:t>
            </a:r>
            <a:r>
              <a:rPr lang="ar-SA" dirty="0">
                <a:solidFill>
                  <a:schemeClr val="bg1"/>
                </a:solidFill>
              </a:rPr>
              <a:t>والحوار مبدأ أصيل من أجل التوافق وبناء قيم إنسانية سامية مع كل الشركاء والفاعلين في الحقل الإنساني على المستوى المحلى والدولي</a:t>
            </a:r>
            <a:endParaRPr lang="en-US" dirty="0">
              <a:solidFill>
                <a:schemeClr val="bg1"/>
              </a:solidFill>
            </a:endParaRPr>
          </a:p>
          <a:p>
            <a:pPr marL="0" lvl="0" indent="0">
              <a:buNone/>
            </a:pPr>
            <a:r>
              <a:rPr lang="ar-SA" dirty="0" smtClean="0">
                <a:solidFill>
                  <a:schemeClr val="bg1"/>
                </a:solidFill>
              </a:rPr>
              <a:t>10- محطات </a:t>
            </a:r>
            <a:r>
              <a:rPr lang="ar-SA" dirty="0">
                <a:solidFill>
                  <a:schemeClr val="bg1"/>
                </a:solidFill>
              </a:rPr>
              <a:t>للوقوف مع الذات للمراجعة والنقد الذاتي  المسؤول والبناء هي شرط أساسي لاستشراف المستقبل والمضي قدما على أسس أكثر صلابة ورؤية أكثر </a:t>
            </a:r>
            <a:r>
              <a:rPr lang="ar-SA" dirty="0" smtClean="0">
                <a:solidFill>
                  <a:schemeClr val="bg1"/>
                </a:solidFill>
              </a:rPr>
              <a:t>وضوحاً.</a:t>
            </a:r>
            <a:endParaRPr lang="en-US" dirty="0">
              <a:solidFill>
                <a:schemeClr val="bg1"/>
              </a:solidFill>
            </a:endParaRPr>
          </a:p>
          <a:p>
            <a:pPr marL="0" indent="0">
              <a:buNone/>
            </a:pPr>
            <a:r>
              <a:rPr lang="ar-SA" dirty="0"/>
              <a:t>إِنَّ سَعْيَكُمْ </a:t>
            </a:r>
            <a:r>
              <a:rPr lang="ar-SA" dirty="0" err="1"/>
              <a:t>لَشَتَّىٰ</a:t>
            </a:r>
            <a:r>
              <a:rPr lang="ar-SA" dirty="0"/>
              <a:t> (4) فَأَمَّا مَنْ </a:t>
            </a:r>
            <a:r>
              <a:rPr lang="ar-SA" dirty="0" err="1"/>
              <a:t>أَعْطَىٰ</a:t>
            </a:r>
            <a:r>
              <a:rPr lang="ar-SA" dirty="0"/>
              <a:t> </a:t>
            </a:r>
            <a:r>
              <a:rPr lang="ar-SA" dirty="0" err="1"/>
              <a:t>وَاتَّقَىٰ</a:t>
            </a:r>
            <a:r>
              <a:rPr lang="ar-SA" dirty="0"/>
              <a:t> (5) وَصَدَّقَ </a:t>
            </a:r>
            <a:r>
              <a:rPr lang="ar-SA" dirty="0" err="1"/>
              <a:t>بِالْحُسْنَىٰ</a:t>
            </a:r>
            <a:r>
              <a:rPr lang="ar-SA" dirty="0"/>
              <a:t> (6) فَسَنُيَسِّرُهُ </a:t>
            </a:r>
            <a:r>
              <a:rPr lang="ar-SA" dirty="0" err="1"/>
              <a:t>لِلْيُسْرَىٰ</a:t>
            </a:r>
            <a:r>
              <a:rPr lang="ar-SA" dirty="0"/>
              <a:t> (7) وَأَمَّا مَن بَخِلَ </a:t>
            </a:r>
            <a:r>
              <a:rPr lang="ar-SA" dirty="0" err="1"/>
              <a:t>وَاسْتَغْنَىٰ</a:t>
            </a:r>
            <a:r>
              <a:rPr lang="ar-SA" dirty="0"/>
              <a:t> (8) وَكَذَّبَ </a:t>
            </a:r>
            <a:r>
              <a:rPr lang="ar-SA" dirty="0" err="1"/>
              <a:t>بِالْحُسْنَىٰ</a:t>
            </a:r>
            <a:r>
              <a:rPr lang="ar-SA" dirty="0"/>
              <a:t> (9) فَسَنُيَسِّرُهُ </a:t>
            </a:r>
            <a:r>
              <a:rPr lang="ar-SA" dirty="0" err="1"/>
              <a:t>لِلْعُسْرَىٰ</a:t>
            </a:r>
            <a:r>
              <a:rPr lang="ar-SA" dirty="0"/>
              <a:t> (10) وَمَا يُغْنِي عَنْهُ مَالُهُ إِذَا </a:t>
            </a:r>
            <a:r>
              <a:rPr lang="ar-SA" dirty="0" err="1"/>
              <a:t>تَرَدَّىٰ</a:t>
            </a:r>
            <a:r>
              <a:rPr lang="ar-SA" dirty="0"/>
              <a:t> (11)</a:t>
            </a:r>
            <a:endParaRPr lang="en-US" dirty="0"/>
          </a:p>
          <a:p>
            <a:pPr marL="0" indent="0">
              <a:buNone/>
            </a:pPr>
            <a:r>
              <a:rPr lang="ar-SA"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8439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400" dirty="0"/>
              <a:t> </a:t>
            </a:r>
            <a:r>
              <a:rPr lang="ar-SA" sz="2400" dirty="0" smtClean="0"/>
              <a:t>بالرغم </a:t>
            </a:r>
            <a:r>
              <a:rPr lang="ar-SA" sz="2400" dirty="0"/>
              <a:t>ما له مزايا عديد للفرد والمجتمع إلا أن له معوقات </a:t>
            </a:r>
            <a:r>
              <a:rPr lang="ar-SA" sz="2400" dirty="0" smtClean="0"/>
              <a:t>:</a:t>
            </a:r>
          </a:p>
          <a:p>
            <a:pPr marL="0" indent="0" algn="just">
              <a:buNone/>
            </a:pPr>
            <a:r>
              <a:rPr lang="ar-SA" sz="2400" dirty="0" smtClean="0">
                <a:solidFill>
                  <a:schemeClr val="bg1"/>
                </a:solidFill>
              </a:rPr>
              <a:t>1</a:t>
            </a:r>
            <a:r>
              <a:rPr lang="ar-SA" sz="2400" b="1" dirty="0" smtClean="0">
                <a:solidFill>
                  <a:srgbClr val="FFC000"/>
                </a:solidFill>
              </a:rPr>
              <a:t>-</a:t>
            </a:r>
            <a:r>
              <a:rPr lang="ar-SA" sz="2400" b="1" dirty="0">
                <a:solidFill>
                  <a:srgbClr val="FFC000"/>
                </a:solidFill>
              </a:rPr>
              <a:t>معوقات راجعة للمتطوع:</a:t>
            </a:r>
            <a:endParaRPr lang="en-US" sz="2400" b="1" dirty="0">
              <a:solidFill>
                <a:srgbClr val="FFC000"/>
              </a:solidFill>
            </a:endParaRPr>
          </a:p>
          <a:p>
            <a:pPr lvl="0" algn="just"/>
            <a:r>
              <a:rPr lang="ar-SA" sz="2400" dirty="0"/>
              <a:t>اعتقاد بض الافراد أن لا جدوى من إبداء الرأي</a:t>
            </a:r>
            <a:endParaRPr lang="en-US" sz="2400" dirty="0"/>
          </a:p>
          <a:p>
            <a:pPr lvl="0" algn="just"/>
            <a:r>
              <a:rPr lang="ar-SA" sz="2400" dirty="0"/>
              <a:t>سوء الظن بالمؤسسات والقائمين عليها</a:t>
            </a:r>
            <a:endParaRPr lang="en-US" sz="2400" dirty="0"/>
          </a:p>
          <a:p>
            <a:pPr lvl="0" algn="just"/>
            <a:r>
              <a:rPr lang="ar-SA" sz="2400" dirty="0"/>
              <a:t>تعارض العمل </a:t>
            </a:r>
            <a:r>
              <a:rPr lang="ar-SA" sz="2400" dirty="0" err="1"/>
              <a:t>التطوعى</a:t>
            </a:r>
            <a:r>
              <a:rPr lang="ar-SA" sz="2400" dirty="0"/>
              <a:t> مع ارتباطات المتطوع الأسرية والاجتماعية</a:t>
            </a:r>
            <a:endParaRPr lang="en-US" sz="2400" dirty="0"/>
          </a:p>
          <a:p>
            <a:pPr lvl="0" algn="just"/>
            <a:r>
              <a:rPr lang="ar-SA" sz="2400" dirty="0"/>
              <a:t>الكسل والفتور والميل للرفاهية</a:t>
            </a:r>
            <a:endParaRPr lang="en-US" sz="2400" dirty="0"/>
          </a:p>
          <a:p>
            <a:pPr lvl="0" algn="just"/>
            <a:r>
              <a:rPr lang="ar-SA" sz="2400" dirty="0"/>
              <a:t>عدم تقبل العمل التطوعي من بعض الأسر</a:t>
            </a:r>
            <a:endParaRPr lang="en-US" sz="2400" dirty="0"/>
          </a:p>
          <a:p>
            <a:pPr lvl="0" algn="just"/>
            <a:r>
              <a:rPr lang="ar-SA" sz="2400" dirty="0"/>
              <a:t>المواقف السلبية </a:t>
            </a:r>
            <a:r>
              <a:rPr lang="ar-SA" sz="2400" dirty="0" err="1"/>
              <a:t>التى</a:t>
            </a:r>
            <a:r>
              <a:rPr lang="ar-SA" sz="2400" dirty="0"/>
              <a:t> تسبب الاحباط للمتطوع</a:t>
            </a:r>
            <a:endParaRPr lang="en-US" sz="2400" dirty="0"/>
          </a:p>
          <a:p>
            <a:pPr lvl="0" algn="just"/>
            <a:r>
              <a:rPr lang="ar-SA" sz="2400" dirty="0"/>
              <a:t>خوف بعض المتطوعين من الالتزام وتحمل المسئولية</a:t>
            </a:r>
            <a:endParaRPr lang="en-US" sz="2400" dirty="0"/>
          </a:p>
          <a:p>
            <a:pPr lvl="0" algn="just"/>
            <a:r>
              <a:rPr lang="ar-SA" sz="2400" dirty="0"/>
              <a:t>الظروف  الاقتصادية السائدة وضعف الدخل الاقتصادي للمتطوع</a:t>
            </a:r>
            <a:endParaRPr lang="en-US" sz="2400" dirty="0"/>
          </a:p>
          <a:p>
            <a:pPr lvl="0" algn="just"/>
            <a:r>
              <a:rPr lang="ar-SA" sz="2400" dirty="0"/>
              <a:t>ضعف الوعى بمفهوم وفوائد المشاركة في العمل التطوعي</a:t>
            </a:r>
            <a:endParaRPr lang="en-US" sz="2400" dirty="0"/>
          </a:p>
          <a:p>
            <a:pPr lvl="0" algn="just"/>
            <a:r>
              <a:rPr lang="ar-SA" sz="2400" dirty="0"/>
              <a:t>افتقاد آداب وأخلاقيات العمل التطوعي</a:t>
            </a:r>
            <a:endParaRPr lang="en-US" sz="2400" dirty="0"/>
          </a:p>
          <a:p>
            <a:pPr marL="0" lvl="0" indent="0" algn="just">
              <a:buNone/>
            </a:pPr>
            <a:endParaRPr lang="en-US" sz="2400" dirty="0">
              <a:solidFill>
                <a:schemeClr val="bg1"/>
              </a:solidFill>
            </a:endParaRPr>
          </a:p>
        </p:txBody>
      </p:sp>
    </p:spTree>
    <p:extLst>
      <p:ext uri="{BB962C8B-B14F-4D97-AF65-F5344CB8AC3E}">
        <p14:creationId xmlns:p14="http://schemas.microsoft.com/office/powerpoint/2010/main" val="46467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 calcmode="lin" valueType="num">
                                      <p:cBhvr>
                                        <p:cTn id="91"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2"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9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indent="0" algn="just">
              <a:buNone/>
            </a:pPr>
            <a:r>
              <a:rPr lang="ar-SA" sz="2400" dirty="0">
                <a:solidFill>
                  <a:schemeClr val="bg1"/>
                </a:solidFill>
              </a:rPr>
              <a:t> </a:t>
            </a:r>
            <a:r>
              <a:rPr lang="ar-SA" sz="2400" dirty="0" smtClean="0">
                <a:solidFill>
                  <a:schemeClr val="bg1"/>
                </a:solidFill>
              </a:rPr>
              <a:t>      </a:t>
            </a:r>
            <a:r>
              <a:rPr lang="ar-SA" sz="2400" b="1" dirty="0" smtClean="0">
                <a:solidFill>
                  <a:srgbClr val="FFC000"/>
                </a:solidFill>
              </a:rPr>
              <a:t>تابع معوقات </a:t>
            </a:r>
            <a:r>
              <a:rPr lang="ar-SA" sz="2400" b="1" dirty="0">
                <a:solidFill>
                  <a:srgbClr val="FFC000"/>
                </a:solidFill>
              </a:rPr>
              <a:t>راجعة للمتطوع:</a:t>
            </a:r>
            <a:endParaRPr lang="en-US" sz="2400" b="1" dirty="0">
              <a:solidFill>
                <a:srgbClr val="FFC000"/>
              </a:solidFill>
            </a:endParaRPr>
          </a:p>
          <a:p>
            <a:pPr lvl="0"/>
            <a:r>
              <a:rPr lang="ar-SA" sz="2400" dirty="0"/>
              <a:t>الخجل والحياء والخوف الوهمي</a:t>
            </a:r>
            <a:endParaRPr lang="en-US" sz="2400" dirty="0"/>
          </a:p>
          <a:p>
            <a:pPr lvl="0"/>
            <a:r>
              <a:rPr lang="ar-SA" sz="2400" dirty="0"/>
              <a:t>الجهل بالحقوق والواجبات لدى المتطوع</a:t>
            </a:r>
            <a:endParaRPr lang="en-US" sz="2400" dirty="0"/>
          </a:p>
          <a:p>
            <a:pPr lvl="0"/>
            <a:r>
              <a:rPr lang="ar-SA" sz="2400" dirty="0"/>
              <a:t>الانغلاق على الذات وتجنب العمل الجماعي المفتوح المتعدد الأطراف</a:t>
            </a:r>
            <a:endParaRPr lang="en-US" sz="2400" dirty="0"/>
          </a:p>
          <a:p>
            <a:pPr lvl="0"/>
            <a:r>
              <a:rPr lang="ar-SA" sz="2400" dirty="0"/>
              <a:t>اهتمام الأفراد بالقضايا الخاصة وبعدهم عن المصلحة العامة</a:t>
            </a:r>
            <a:endParaRPr lang="en-US" sz="2400" dirty="0"/>
          </a:p>
          <a:p>
            <a:pPr lvl="0"/>
            <a:r>
              <a:rPr lang="ar-SA" sz="2400" dirty="0"/>
              <a:t>المساهمة في عدة أعمال تطوعية في وقت واحد مما يؤدى للتشتت</a:t>
            </a:r>
            <a:endParaRPr lang="en-US" sz="2400" dirty="0"/>
          </a:p>
          <a:p>
            <a:pPr lvl="0"/>
            <a:r>
              <a:rPr lang="ar-SA" sz="2400" dirty="0"/>
              <a:t>تعدد الاهتمامات والانشغالات والاستغراق في الحالة الذاتية</a:t>
            </a:r>
            <a:endParaRPr lang="en-US" sz="2400" dirty="0"/>
          </a:p>
          <a:p>
            <a:pPr lvl="0"/>
            <a:r>
              <a:rPr lang="ar-SA" sz="2400" dirty="0"/>
              <a:t>انتشار نسبة الامية سواء العامة أو الثقافية والاجتماعية والسياسية</a:t>
            </a:r>
            <a:endParaRPr lang="en-US" sz="2400" dirty="0"/>
          </a:p>
          <a:p>
            <a:pPr lvl="0"/>
            <a:r>
              <a:rPr lang="ar-SA" sz="2400" dirty="0"/>
              <a:t>مقاومة الأنسان لكل جديد أو تغيير</a:t>
            </a:r>
            <a:endParaRPr lang="en-US" sz="2400" dirty="0"/>
          </a:p>
          <a:p>
            <a:pPr lvl="0"/>
            <a:r>
              <a:rPr lang="ar-SA" sz="2400" dirty="0"/>
              <a:t>قلة الخبرة بالعمل </a:t>
            </a:r>
            <a:r>
              <a:rPr lang="ar-SA" sz="2400" dirty="0" smtClean="0"/>
              <a:t>التطوعي </a:t>
            </a:r>
            <a:r>
              <a:rPr lang="ar-SA" sz="2400" dirty="0"/>
              <a:t>وفلسفته وألياته</a:t>
            </a:r>
            <a:endParaRPr lang="en-US" sz="2400" dirty="0"/>
          </a:p>
          <a:p>
            <a:pPr lvl="0"/>
            <a:r>
              <a:rPr lang="ar-SA" sz="2400" dirty="0"/>
              <a:t>عدم تناسب المشروعات مع اولويات واهتمامات الشخص المتطوع</a:t>
            </a:r>
            <a:endParaRPr lang="en-US" sz="2400" dirty="0"/>
          </a:p>
          <a:p>
            <a:pPr marL="0" lvl="0" indent="0" algn="just">
              <a:buNone/>
            </a:pPr>
            <a:endParaRPr lang="en-US" sz="2400" dirty="0">
              <a:solidFill>
                <a:schemeClr val="bg1"/>
              </a:solidFill>
            </a:endParaRPr>
          </a:p>
        </p:txBody>
      </p:sp>
    </p:spTree>
    <p:extLst>
      <p:ext uri="{BB962C8B-B14F-4D97-AF65-F5344CB8AC3E}">
        <p14:creationId xmlns:p14="http://schemas.microsoft.com/office/powerpoint/2010/main" val="297210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dirty="0">
                <a:solidFill>
                  <a:schemeClr val="bg1"/>
                </a:solidFill>
              </a:rPr>
              <a:t> </a:t>
            </a:r>
            <a:r>
              <a:rPr lang="ar-SA" sz="2400" dirty="0" smtClean="0">
                <a:solidFill>
                  <a:schemeClr val="bg1"/>
                </a:solidFill>
              </a:rPr>
              <a:t>    2-   </a:t>
            </a:r>
            <a:r>
              <a:rPr lang="ar-SA" sz="2400" b="1" dirty="0">
                <a:solidFill>
                  <a:srgbClr val="FFC000"/>
                </a:solidFill>
              </a:rPr>
              <a:t>معوقات راجعة للمؤسسات والهيئات الاجتماعية</a:t>
            </a:r>
            <a:endParaRPr lang="en-US" sz="2400" dirty="0">
              <a:solidFill>
                <a:srgbClr val="FFC000"/>
              </a:solidFill>
            </a:endParaRPr>
          </a:p>
          <a:p>
            <a:pPr lvl="0"/>
            <a:r>
              <a:rPr lang="ar-SA" sz="2400" dirty="0"/>
              <a:t>تعارض وقت النشاط بالمؤسسة مع وقت المتطوع</a:t>
            </a:r>
            <a:endParaRPr lang="en-US" sz="2400" dirty="0"/>
          </a:p>
          <a:p>
            <a:pPr lvl="0"/>
            <a:r>
              <a:rPr lang="ar-SA" sz="2400" dirty="0"/>
              <a:t>بعض الانماط الثقافية السائـدة في المجتمع كالتقليل من شأن المرأة</a:t>
            </a:r>
            <a:endParaRPr lang="en-US" sz="2400" dirty="0"/>
          </a:p>
          <a:p>
            <a:pPr lvl="0"/>
            <a:r>
              <a:rPr lang="ar-SA" sz="2400" dirty="0"/>
              <a:t>عدم وضوح أولويات العمل </a:t>
            </a:r>
            <a:r>
              <a:rPr lang="ar-SA" sz="2400" dirty="0" err="1"/>
              <a:t>التطوعى</a:t>
            </a:r>
            <a:endParaRPr lang="en-US" sz="2400" dirty="0"/>
          </a:p>
          <a:p>
            <a:pPr lvl="0"/>
            <a:r>
              <a:rPr lang="ar-SA" sz="2400" dirty="0"/>
              <a:t>قلة تشجيع </a:t>
            </a:r>
            <a:r>
              <a:rPr lang="ar-SA" sz="2400" dirty="0" err="1"/>
              <a:t>المتطوعي</a:t>
            </a:r>
            <a:r>
              <a:rPr lang="ar-SA" sz="2400" dirty="0"/>
              <a:t> للعمل </a:t>
            </a:r>
            <a:r>
              <a:rPr lang="ar-SA" sz="2400" dirty="0" err="1"/>
              <a:t>التطوعى</a:t>
            </a:r>
            <a:endParaRPr lang="en-US" sz="2400" dirty="0"/>
          </a:p>
          <a:p>
            <a:pPr lvl="0"/>
            <a:r>
              <a:rPr lang="ar-SA" sz="2400" dirty="0"/>
              <a:t>قلة البرامج التدريبية الخاصة بتكوين جيل جديد من المتطوعين أو صقل مهاراتهم</a:t>
            </a:r>
            <a:endParaRPr lang="en-US" sz="2400" dirty="0"/>
          </a:p>
          <a:p>
            <a:pPr lvl="0"/>
            <a:r>
              <a:rPr lang="ar-SA" sz="2400" dirty="0"/>
              <a:t>عدم وضوح دور المتطوع واختصاصاته من قبل المؤسسة التطوعية</a:t>
            </a:r>
            <a:endParaRPr lang="en-US" sz="2400" dirty="0"/>
          </a:p>
          <a:p>
            <a:pPr lvl="0"/>
            <a:r>
              <a:rPr lang="ar-SA" sz="2400" dirty="0"/>
              <a:t>اتباع المؤسسة التطوعية لنوع من </a:t>
            </a:r>
            <a:r>
              <a:rPr lang="ar-SA" sz="2400" dirty="0" err="1"/>
              <a:t>الجزاءات</a:t>
            </a:r>
            <a:r>
              <a:rPr lang="ar-SA" sz="2400" dirty="0"/>
              <a:t> المبالغ فيها ضد المتطوعين دون داع</a:t>
            </a:r>
            <a:endParaRPr lang="en-US" sz="2400" dirty="0"/>
          </a:p>
          <a:p>
            <a:r>
              <a:rPr lang="ar-SA" sz="2400" dirty="0"/>
              <a:t>قلة الجهود المبذولة لتنشيط الحركة التطوعية</a:t>
            </a:r>
            <a:endParaRPr lang="en-US" sz="2400" dirty="0">
              <a:solidFill>
                <a:schemeClr val="bg1"/>
              </a:solidFill>
            </a:endParaRPr>
          </a:p>
        </p:txBody>
      </p:sp>
    </p:spTree>
    <p:extLst>
      <p:ext uri="{BB962C8B-B14F-4D97-AF65-F5344CB8AC3E}">
        <p14:creationId xmlns:p14="http://schemas.microsoft.com/office/powerpoint/2010/main" val="14765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dirty="0">
                <a:solidFill>
                  <a:schemeClr val="bg1"/>
                </a:solidFill>
              </a:rPr>
              <a:t> </a:t>
            </a:r>
            <a:r>
              <a:rPr lang="ar-SA" sz="2400" dirty="0" smtClean="0">
                <a:solidFill>
                  <a:schemeClr val="bg1"/>
                </a:solidFill>
              </a:rPr>
              <a:t>    تابع :</a:t>
            </a:r>
            <a:r>
              <a:rPr lang="ar-SA" sz="2400" b="1" dirty="0" smtClean="0">
                <a:solidFill>
                  <a:srgbClr val="FFC000"/>
                </a:solidFill>
              </a:rPr>
              <a:t>معوقات </a:t>
            </a:r>
            <a:r>
              <a:rPr lang="ar-SA" sz="2400" b="1" dirty="0">
                <a:solidFill>
                  <a:srgbClr val="FFC000"/>
                </a:solidFill>
              </a:rPr>
              <a:t>راجعة للمؤسسات والهيئات الاجتماعية</a:t>
            </a:r>
            <a:endParaRPr lang="en-US" sz="2400" dirty="0">
              <a:solidFill>
                <a:srgbClr val="FFC000"/>
              </a:solidFill>
            </a:endParaRPr>
          </a:p>
          <a:p>
            <a:pPr lvl="0"/>
            <a:r>
              <a:rPr lang="ar-SA" sz="2400" dirty="0" smtClean="0"/>
              <a:t>غياب الهيئات المتخصصة اللازمة لتدريب المتطوعين</a:t>
            </a:r>
            <a:endParaRPr lang="en-US" sz="2400" dirty="0" smtClean="0"/>
          </a:p>
          <a:p>
            <a:pPr lvl="0"/>
            <a:r>
              <a:rPr lang="ar-SA" sz="2400" dirty="0" smtClean="0"/>
              <a:t>غياب الرؤية الواضحة للعمل </a:t>
            </a:r>
            <a:r>
              <a:rPr lang="ar-SA" sz="2400" dirty="0" err="1" smtClean="0"/>
              <a:t>التطوعى</a:t>
            </a:r>
            <a:r>
              <a:rPr lang="ar-SA" sz="2400" dirty="0" smtClean="0"/>
              <a:t> وانعدام منهجية العمل</a:t>
            </a:r>
            <a:endParaRPr lang="en-US" sz="2400" dirty="0" smtClean="0"/>
          </a:p>
          <a:p>
            <a:pPr lvl="0"/>
            <a:r>
              <a:rPr lang="ar-SA" sz="2400" dirty="0" smtClean="0"/>
              <a:t>الاستهلاك غير المدروس للمتطوع معنوياً وجسدياً </a:t>
            </a:r>
            <a:endParaRPr lang="en-US" sz="2400" dirty="0" smtClean="0"/>
          </a:p>
          <a:p>
            <a:pPr lvl="0"/>
            <a:r>
              <a:rPr lang="ar-SA" sz="2400" dirty="0" smtClean="0"/>
              <a:t>عدم </a:t>
            </a:r>
            <a:r>
              <a:rPr lang="ar-SA" sz="2400" dirty="0"/>
              <a:t>الاستفادة القصوى من خبرات وتخصصات المتطوعين</a:t>
            </a:r>
            <a:endParaRPr lang="en-US" sz="2400" dirty="0"/>
          </a:p>
          <a:p>
            <a:pPr lvl="0"/>
            <a:r>
              <a:rPr lang="ar-SA" sz="2400" dirty="0"/>
              <a:t>ضعف الاعلان عن أنشطة المؤسسات ومجالاتها التطوعية</a:t>
            </a:r>
            <a:endParaRPr lang="en-US" sz="2400" dirty="0"/>
          </a:p>
          <a:p>
            <a:pPr lvl="0"/>
            <a:r>
              <a:rPr lang="ar-SA" sz="2400" dirty="0"/>
              <a:t>اختلاف الأولويات  حيث التركيز على قضايا تقليدية للعمل </a:t>
            </a:r>
            <a:r>
              <a:rPr lang="ar-SA" sz="2400" dirty="0" err="1"/>
              <a:t>التطوعى</a:t>
            </a:r>
            <a:r>
              <a:rPr lang="ar-SA" sz="2400" dirty="0"/>
              <a:t> وترك أخرى أكثر أهمية تحتاج للرعاية والاهتمام</a:t>
            </a:r>
            <a:endParaRPr lang="en-US" sz="2400" dirty="0"/>
          </a:p>
          <a:p>
            <a:pPr lvl="0"/>
            <a:r>
              <a:rPr lang="ar-SA" sz="2400" dirty="0"/>
              <a:t>تقليدية بعض قيادات العمل التطوعي وعدم قدرتها على انتاج خطاب </a:t>
            </a:r>
            <a:r>
              <a:rPr lang="ar-SA" sz="2400" dirty="0" err="1"/>
              <a:t>ثقافى</a:t>
            </a:r>
            <a:r>
              <a:rPr lang="ar-SA" sz="2400" dirty="0"/>
              <a:t> </a:t>
            </a:r>
            <a:r>
              <a:rPr lang="ar-SA" sz="2400" dirty="0" err="1"/>
              <a:t>تطوعى</a:t>
            </a:r>
            <a:r>
              <a:rPr lang="ar-SA" sz="2400" dirty="0"/>
              <a:t> قادر على التجديد والفاعلية والتجاوب مع متغيرات العصر</a:t>
            </a:r>
            <a:endParaRPr lang="en-US" sz="2400" dirty="0"/>
          </a:p>
          <a:p>
            <a:pPr lvl="0"/>
            <a:r>
              <a:rPr lang="ar-SA" sz="2400" dirty="0"/>
              <a:t>عدم وعى وتقدير بعض الانظمة الادارية بالعمل </a:t>
            </a:r>
            <a:r>
              <a:rPr lang="ar-SA" sz="2400" dirty="0" err="1"/>
              <a:t>التطوعى</a:t>
            </a:r>
            <a:r>
              <a:rPr lang="ar-SA" sz="2400" dirty="0"/>
              <a:t> وإعاقته</a:t>
            </a:r>
            <a:endParaRPr lang="en-US" sz="2400" dirty="0"/>
          </a:p>
          <a:p>
            <a:pPr marL="0" lvl="0" indent="0">
              <a:buNone/>
            </a:pPr>
            <a:endParaRPr lang="en-US" sz="2400" dirty="0"/>
          </a:p>
        </p:txBody>
      </p:sp>
    </p:spTree>
    <p:extLst>
      <p:ext uri="{BB962C8B-B14F-4D97-AF65-F5344CB8AC3E}">
        <p14:creationId xmlns:p14="http://schemas.microsoft.com/office/powerpoint/2010/main" val="27853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dirty="0">
                <a:solidFill>
                  <a:schemeClr val="bg1"/>
                </a:solidFill>
              </a:rPr>
              <a:t> </a:t>
            </a:r>
            <a:r>
              <a:rPr lang="ar-SA" sz="2400" dirty="0" smtClean="0">
                <a:solidFill>
                  <a:schemeClr val="bg1"/>
                </a:solidFill>
              </a:rPr>
              <a:t>    تابع :</a:t>
            </a:r>
            <a:r>
              <a:rPr lang="ar-SA" sz="2400" b="1" dirty="0" smtClean="0">
                <a:solidFill>
                  <a:srgbClr val="FFC000"/>
                </a:solidFill>
              </a:rPr>
              <a:t>معوقات </a:t>
            </a:r>
            <a:r>
              <a:rPr lang="ar-SA" sz="2400" b="1" dirty="0">
                <a:solidFill>
                  <a:srgbClr val="FFC000"/>
                </a:solidFill>
              </a:rPr>
              <a:t>راجعة للمؤسسات والهيئات الاجتماعية</a:t>
            </a:r>
            <a:endParaRPr lang="en-US" sz="2400" dirty="0">
              <a:solidFill>
                <a:srgbClr val="FFC000"/>
              </a:solidFill>
            </a:endParaRPr>
          </a:p>
          <a:p>
            <a:pPr lvl="0"/>
            <a:r>
              <a:rPr lang="ar-SA" sz="2400" dirty="0"/>
              <a:t>افتقاد المؤسسات الأهلية والحكومية في العالم </a:t>
            </a:r>
            <a:r>
              <a:rPr lang="ar-SA" sz="2400" dirty="0" err="1"/>
              <a:t>العربى</a:t>
            </a:r>
            <a:r>
              <a:rPr lang="ar-SA" sz="2400" dirty="0"/>
              <a:t> لمهارات مخاطبة الشباب واستقطابهم لأنشطة العمل </a:t>
            </a:r>
            <a:r>
              <a:rPr lang="ar-SA" sz="2400" dirty="0" err="1"/>
              <a:t>التطوعى</a:t>
            </a:r>
            <a:endParaRPr lang="en-US" sz="2400" dirty="0"/>
          </a:p>
          <a:p>
            <a:pPr lvl="0"/>
            <a:r>
              <a:rPr lang="ar-SA" sz="2400" dirty="0"/>
              <a:t>عدم إعلان كثير من المؤسسات عن حاجتها لمتطوعين رغم احتياجها لهم</a:t>
            </a:r>
            <a:endParaRPr lang="en-US" sz="2400" dirty="0"/>
          </a:p>
          <a:p>
            <a:pPr lvl="0"/>
            <a:r>
              <a:rPr lang="ar-SA" sz="2400" dirty="0"/>
              <a:t>ضعف فهم المسئولين في المؤسسات لدور المتطوعين وأهمية وجودهم</a:t>
            </a:r>
            <a:endParaRPr lang="en-US" sz="2400" dirty="0"/>
          </a:p>
          <a:p>
            <a:pPr lvl="0"/>
            <a:r>
              <a:rPr lang="ar-SA" sz="2400" dirty="0"/>
              <a:t>وجود تنافس وأحيانا صراع بين المتطوعين والموظفين قد يؤثر سلبياً على مستوى الاداء والانجاز</a:t>
            </a:r>
            <a:endParaRPr lang="en-US" sz="2400" dirty="0"/>
          </a:p>
          <a:p>
            <a:pPr lvl="0"/>
            <a:r>
              <a:rPr lang="ar-SA" sz="2400" dirty="0"/>
              <a:t>يتأثر العمل بالمؤسسات الاجتماعية بانسحاب المتطوع في مرحلة من مراحل العمل التنفيذي وهذا حقه لعدم وجود التزامات تجاه المؤسسة</a:t>
            </a:r>
            <a:endParaRPr lang="en-US" sz="2400" dirty="0"/>
          </a:p>
          <a:p>
            <a:pPr lvl="0"/>
            <a:r>
              <a:rPr lang="ar-SA" sz="2400" dirty="0"/>
              <a:t>ضعف الاستفادة من تراكم الخبرات لدى المؤسسات</a:t>
            </a:r>
            <a:endParaRPr lang="en-US" sz="2400" dirty="0"/>
          </a:p>
          <a:p>
            <a:pPr marL="0" lvl="0" indent="0">
              <a:buNone/>
            </a:pPr>
            <a:endParaRPr lang="en-US" sz="2400" dirty="0"/>
          </a:p>
        </p:txBody>
      </p:sp>
    </p:spTree>
    <p:extLst>
      <p:ext uri="{BB962C8B-B14F-4D97-AF65-F5344CB8AC3E}">
        <p14:creationId xmlns:p14="http://schemas.microsoft.com/office/powerpoint/2010/main" val="250866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r>
              <a:rPr lang="ar-SA" sz="2400" dirty="0" smtClean="0">
                <a:solidFill>
                  <a:srgbClr val="FFC000"/>
                </a:solidFill>
              </a:rPr>
              <a:t>3- </a:t>
            </a:r>
            <a:r>
              <a:rPr lang="ar-SA" sz="2400" b="1" dirty="0">
                <a:solidFill>
                  <a:srgbClr val="FFC000"/>
                </a:solidFill>
              </a:rPr>
              <a:t>معوقات راجعة للمجتمع:</a:t>
            </a:r>
            <a:endParaRPr lang="en-US" sz="2400" dirty="0">
              <a:solidFill>
                <a:srgbClr val="FFC000"/>
              </a:solidFill>
            </a:endParaRPr>
          </a:p>
          <a:p>
            <a:pPr lvl="0"/>
            <a:r>
              <a:rPr lang="ar-SA" sz="2400" dirty="0"/>
              <a:t>هناك مسئولية تقع على عاتق قيادات المجتمع سواء مهنية أو شعبي في التقصير في اكتشاف القيادات التطوعية واستثارتها للمشاركة وتدريبها</a:t>
            </a:r>
            <a:endParaRPr lang="en-US" sz="2400" dirty="0"/>
          </a:p>
          <a:p>
            <a:pPr lvl="0"/>
            <a:r>
              <a:rPr lang="ar-SA" sz="2400" dirty="0"/>
              <a:t>انخفاض مستوى المعيشة في المجتمع وبالتالي يسعى الأفراد لكسب الرزق ولا وقت لديهم للأعمال التطوعية</a:t>
            </a:r>
            <a:endParaRPr lang="en-US" sz="2400" dirty="0"/>
          </a:p>
          <a:p>
            <a:pPr lvl="0"/>
            <a:r>
              <a:rPr lang="ar-SA" sz="2400" dirty="0"/>
              <a:t>اعتبار بعض الأسر أن ابنائها يضيعون وقتهم في مثل هذه الأعمال التطوعية في الوقت الذى يجب أن يركزوا كل اهتماماتهم في الدراسة او في العمل</a:t>
            </a:r>
            <a:endParaRPr lang="en-US" sz="2400" dirty="0"/>
          </a:p>
          <a:p>
            <a:pPr lvl="0"/>
            <a:r>
              <a:rPr lang="ar-SA" sz="2400" dirty="0"/>
              <a:t>قصور معرفي عن دور المتطوعين في المجتمع</a:t>
            </a:r>
            <a:endParaRPr lang="en-US" sz="2400" dirty="0"/>
          </a:p>
          <a:p>
            <a:pPr lvl="0"/>
            <a:r>
              <a:rPr lang="ar-SA" sz="2400" dirty="0"/>
              <a:t>لا يقدر المجتمع المتطوع التقدير الكافي لما يبذله من جهد وبالتالي يفقد المتطوع حماسه تجاه الانشطة التطوعية</a:t>
            </a:r>
            <a:endParaRPr lang="en-US" sz="2400" dirty="0"/>
          </a:p>
          <a:p>
            <a:r>
              <a:rPr lang="ar-SA" sz="2400" dirty="0"/>
              <a:t>ضعف التنسيق بين الجمعيات الأهلية المختلفة المعنية بالعمل التطوعي</a:t>
            </a:r>
            <a:endParaRPr lang="en-US" sz="2400" dirty="0">
              <a:solidFill>
                <a:srgbClr val="FFC000"/>
              </a:solidFill>
            </a:endParaRPr>
          </a:p>
        </p:txBody>
      </p:sp>
    </p:spTree>
    <p:extLst>
      <p:ext uri="{BB962C8B-B14F-4D97-AF65-F5344CB8AC3E}">
        <p14:creationId xmlns:p14="http://schemas.microsoft.com/office/powerpoint/2010/main" val="217488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r>
              <a:rPr lang="ar-SA" sz="2400" dirty="0" smtClean="0">
                <a:solidFill>
                  <a:srgbClr val="FFC000"/>
                </a:solidFill>
              </a:rPr>
              <a:t>تابع </a:t>
            </a:r>
            <a:r>
              <a:rPr lang="ar-SA" sz="2400" b="1" dirty="0" smtClean="0">
                <a:solidFill>
                  <a:srgbClr val="FFC000"/>
                </a:solidFill>
              </a:rPr>
              <a:t>معوقات </a:t>
            </a:r>
            <a:r>
              <a:rPr lang="ar-SA" sz="2400" b="1" dirty="0">
                <a:solidFill>
                  <a:srgbClr val="FFC000"/>
                </a:solidFill>
              </a:rPr>
              <a:t>راجعة للمجتمع</a:t>
            </a:r>
            <a:r>
              <a:rPr lang="ar-SA" sz="2400" b="1" dirty="0" smtClean="0">
                <a:solidFill>
                  <a:srgbClr val="FFC000"/>
                </a:solidFill>
              </a:rPr>
              <a:t>:</a:t>
            </a:r>
          </a:p>
          <a:p>
            <a:pPr lvl="0"/>
            <a:r>
              <a:rPr lang="ar-SA" sz="2400" dirty="0"/>
              <a:t>تكاد تخلو مناهج المدارس والجامعات من كل ما يشجع على العمل التطوعي الحقيقي</a:t>
            </a:r>
            <a:endParaRPr lang="en-US" sz="2400" dirty="0"/>
          </a:p>
          <a:p>
            <a:pPr lvl="0"/>
            <a:r>
              <a:rPr lang="ar-SA" sz="2400" dirty="0"/>
              <a:t>غياب التوعية الاعلامية</a:t>
            </a:r>
            <a:endParaRPr lang="en-US" sz="2400" dirty="0"/>
          </a:p>
          <a:p>
            <a:pPr lvl="0"/>
            <a:r>
              <a:rPr lang="ar-SA" sz="2400" dirty="0"/>
              <a:t>لا تتوفر آليات تنظيم العمل التطوعي بوضوح وشفافية</a:t>
            </a:r>
            <a:endParaRPr lang="en-US" sz="2400" dirty="0"/>
          </a:p>
          <a:p>
            <a:pPr lvl="0"/>
            <a:r>
              <a:rPr lang="ar-SA" sz="2400" dirty="0"/>
              <a:t>لا يتم إبراز دور المتطوعين في تنمية المجتمع وتقدمه</a:t>
            </a:r>
            <a:endParaRPr lang="en-US" sz="2400" dirty="0"/>
          </a:p>
          <a:p>
            <a:pPr lvl="0"/>
            <a:r>
              <a:rPr lang="ar-SA" sz="2400" dirty="0"/>
              <a:t>لا توجد أنشطة تطوعية حقيقية برعاية الأندية والقطاع الخاص</a:t>
            </a:r>
            <a:endParaRPr lang="en-US" sz="2400" dirty="0"/>
          </a:p>
          <a:p>
            <a:pPr lvl="0"/>
            <a:r>
              <a:rPr lang="ar-SA" sz="2400" dirty="0"/>
              <a:t>ثقافة العمل التطوعي غير سائدة في المجتمع</a:t>
            </a:r>
            <a:endParaRPr lang="en-US" sz="2400" dirty="0"/>
          </a:p>
          <a:p>
            <a:r>
              <a:rPr lang="ar-SA" sz="2400" dirty="0"/>
              <a:t>أساليب العمل التطوعي قديمة وغير مؤثرة وتفتقر للإبداع</a:t>
            </a:r>
            <a:endParaRPr lang="en-US" sz="2400" dirty="0">
              <a:solidFill>
                <a:srgbClr val="FFC000"/>
              </a:solidFill>
            </a:endParaRPr>
          </a:p>
        </p:txBody>
      </p:sp>
    </p:spTree>
    <p:extLst>
      <p:ext uri="{BB962C8B-B14F-4D97-AF65-F5344CB8AC3E}">
        <p14:creationId xmlns:p14="http://schemas.microsoft.com/office/powerpoint/2010/main" val="361998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cs typeface="+mj-cs"/>
              </a:rPr>
              <a:t>تابع معوقات العمل التطوعي</a:t>
            </a:r>
            <a:endParaRPr lang="en-US" dirty="0">
              <a:cs typeface="+mj-cs"/>
            </a:endParaRPr>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r>
              <a:rPr lang="ar-SA" sz="2400" dirty="0" smtClean="0">
                <a:solidFill>
                  <a:srgbClr val="FFC000"/>
                </a:solidFill>
              </a:rPr>
              <a:t>تابع </a:t>
            </a:r>
            <a:r>
              <a:rPr lang="ar-SA" sz="2400" b="1" dirty="0" smtClean="0">
                <a:solidFill>
                  <a:srgbClr val="FFC000"/>
                </a:solidFill>
              </a:rPr>
              <a:t>معوقات </a:t>
            </a:r>
            <a:r>
              <a:rPr lang="ar-SA" sz="2400" b="1" dirty="0">
                <a:solidFill>
                  <a:srgbClr val="FFC000"/>
                </a:solidFill>
              </a:rPr>
              <a:t>راجعة للمجتمع</a:t>
            </a:r>
            <a:r>
              <a:rPr lang="ar-SA" sz="2400" b="1" dirty="0" smtClean="0">
                <a:solidFill>
                  <a:srgbClr val="FFC000"/>
                </a:solidFill>
              </a:rPr>
              <a:t>:</a:t>
            </a:r>
          </a:p>
          <a:p>
            <a:pPr lvl="0"/>
            <a:r>
              <a:rPr lang="ar-SA" sz="2400" dirty="0"/>
              <a:t>لا يوجد معايير متفق عليها لتقييم جودة الاعمال التطوعية</a:t>
            </a:r>
            <a:endParaRPr lang="en-US" sz="2400" dirty="0"/>
          </a:p>
          <a:p>
            <a:pPr lvl="0"/>
            <a:r>
              <a:rPr lang="ar-SA" sz="2400" dirty="0"/>
              <a:t>ضعف رعاية منظمات الاعمال للأعمال التطوعي بشكل دائم</a:t>
            </a:r>
            <a:endParaRPr lang="en-US" sz="2400" dirty="0"/>
          </a:p>
          <a:p>
            <a:pPr lvl="0"/>
            <a:r>
              <a:rPr lang="ar-SA" sz="2400" dirty="0"/>
              <a:t>لا يوجد قناعات واضحة لدى منظمات الاعمال تسهم في تعزيز دور العمل التطوعي</a:t>
            </a:r>
            <a:endParaRPr lang="en-US" sz="2400" dirty="0"/>
          </a:p>
          <a:p>
            <a:pPr lvl="0"/>
            <a:r>
              <a:rPr lang="ar-SA" sz="2400" dirty="0"/>
              <a:t>ندرة عقد مؤتمرات وندوات في الجامعات لرعاية فعاليات العمل التطوعي</a:t>
            </a:r>
            <a:endParaRPr lang="en-US" sz="2400" dirty="0"/>
          </a:p>
          <a:p>
            <a:pPr lvl="0"/>
            <a:r>
              <a:rPr lang="ar-SA" sz="2400" dirty="0"/>
              <a:t>ضعف اهتمام الصحافة المقروءة والمرئية بالعمل التطوعي</a:t>
            </a:r>
            <a:endParaRPr lang="en-US" sz="2400" dirty="0"/>
          </a:p>
          <a:p>
            <a:pPr lvl="0"/>
            <a:r>
              <a:rPr lang="ar-SA" sz="2400" dirty="0"/>
              <a:t>سيادة الروتين والبيروقراطية والقوانين المعيقة في المجتمع</a:t>
            </a:r>
            <a:endParaRPr lang="en-US" sz="2400" dirty="0"/>
          </a:p>
          <a:p>
            <a:pPr lvl="0"/>
            <a:r>
              <a:rPr lang="ar-SA" sz="2400" dirty="0"/>
              <a:t>انتشار الامية وتأثيراتها السلبية</a:t>
            </a:r>
            <a:endParaRPr lang="en-US" sz="2400" dirty="0"/>
          </a:p>
        </p:txBody>
      </p:sp>
    </p:spTree>
    <p:extLst>
      <p:ext uri="{BB962C8B-B14F-4D97-AF65-F5344CB8AC3E}">
        <p14:creationId xmlns:p14="http://schemas.microsoft.com/office/powerpoint/2010/main" val="239165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 </a:t>
            </a:r>
            <a:r>
              <a:rPr lang="en-US" dirty="0"/>
              <a:t/>
            </a:r>
            <a:br>
              <a:rPr lang="en-US" dirty="0"/>
            </a:br>
            <a:r>
              <a:rPr lang="ar-SA" dirty="0"/>
              <a:t>العوامل التي تساعد على نجاح الجهود التطوعية:</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en-US" sz="2400" dirty="0"/>
              <a:t> </a:t>
            </a:r>
            <a:r>
              <a:rPr lang="ar-SA" sz="2400" dirty="0"/>
              <a:t>التنسيق بين الجهات العاملة في مجال العمل التطوعي لتفادى الازدواجية والاتكالية.</a:t>
            </a:r>
            <a:endParaRPr lang="en-US" sz="2400" dirty="0"/>
          </a:p>
          <a:p>
            <a:pPr lvl="0"/>
            <a:r>
              <a:rPr lang="ar-SA" sz="2400" dirty="0"/>
              <a:t>التخطيط المسبق والتنظيم الدقيق لأنشطة العمل التطوعي</a:t>
            </a:r>
            <a:endParaRPr lang="en-US" sz="2400" dirty="0"/>
          </a:p>
          <a:p>
            <a:pPr lvl="0"/>
            <a:r>
              <a:rPr lang="ar-SA" sz="2400" dirty="0"/>
              <a:t>العمل على جذب الكفاءات وإقناعهم  بالانضمام للجان التطوعية ليسهموا بأفكارهم ومهاراتهم في تطوير العمل التطوعي ورفع مكانته </a:t>
            </a:r>
            <a:endParaRPr lang="en-US" sz="2400" dirty="0"/>
          </a:p>
          <a:p>
            <a:pPr lvl="0"/>
            <a:r>
              <a:rPr lang="ar-SA" sz="2400" dirty="0"/>
              <a:t>الاهتمام بالتدريب والاعداد المهني للعاملين في المجال التطوعي</a:t>
            </a:r>
            <a:endParaRPr lang="en-US" sz="2400" dirty="0"/>
          </a:p>
          <a:p>
            <a:pPr lvl="0"/>
            <a:r>
              <a:rPr lang="ar-SA" sz="2400" dirty="0"/>
              <a:t>الاستفادة من تجارب الجمعيات الخيرية  التطوعية الناجحة في البلدان الأخرى</a:t>
            </a:r>
            <a:endParaRPr lang="en-US" sz="2400" dirty="0"/>
          </a:p>
        </p:txBody>
      </p:sp>
    </p:spTree>
    <p:extLst>
      <p:ext uri="{BB962C8B-B14F-4D97-AF65-F5344CB8AC3E}">
        <p14:creationId xmlns:p14="http://schemas.microsoft.com/office/powerpoint/2010/main" val="69675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ar-SA" dirty="0"/>
              <a:t> </a:t>
            </a:r>
            <a:r>
              <a:rPr lang="en-US" dirty="0"/>
              <a:t/>
            </a:r>
            <a:br>
              <a:rPr lang="en-US" dirty="0"/>
            </a:br>
            <a:r>
              <a:rPr lang="ar-SA" dirty="0" smtClean="0"/>
              <a:t>تابع العوامل </a:t>
            </a:r>
            <a:r>
              <a:rPr lang="ar-SA" dirty="0"/>
              <a:t>التي تساعد على نجاح الجهود التطوعية:</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dirty="0"/>
              <a:t>استخدام معطيات التكنولوجيا الحديثة في أداء العمل التطوعي مثل استخدام الحاسب والتقنيات الحديثة في البرامج الخ</a:t>
            </a:r>
            <a:endParaRPr lang="en-US" sz="2400" dirty="0"/>
          </a:p>
          <a:p>
            <a:pPr lvl="0"/>
            <a:r>
              <a:rPr lang="ar-SA" sz="2400" dirty="0"/>
              <a:t>التعاون مع القطاعات الرسمية والتنسيق معها لإيصال الخدمات التطوعية للمحتاجين في المؤسسات الاصلاحية إقامة مراكز تأهيل مهني</a:t>
            </a:r>
            <a:endParaRPr lang="en-US" sz="2400" dirty="0"/>
          </a:p>
          <a:p>
            <a:pPr lvl="0"/>
            <a:r>
              <a:rPr lang="ar-SA" sz="2400" dirty="0"/>
              <a:t>دعم المتطوعين معنوياً بالتكريم والتحفيز</a:t>
            </a:r>
            <a:endParaRPr lang="en-US" sz="2400" dirty="0"/>
          </a:p>
          <a:p>
            <a:pPr lvl="0"/>
            <a:r>
              <a:rPr lang="ar-SA" sz="2400" dirty="0"/>
              <a:t>الحفاظ على سرية المعلومات في العمل التطوعي </a:t>
            </a:r>
            <a:endParaRPr lang="en-US" sz="2400" dirty="0"/>
          </a:p>
          <a:p>
            <a:pPr lvl="0"/>
            <a:r>
              <a:rPr lang="ar-SA" sz="2400" dirty="0"/>
              <a:t>إدخال مقرر دراسي للعمل التطوعي في مناهجنا الدراسية بالمراحل التعليمية المختلفة</a:t>
            </a:r>
            <a:endParaRPr lang="en-US" sz="2400" dirty="0"/>
          </a:p>
          <a:p>
            <a:pPr lvl="0"/>
            <a:r>
              <a:rPr lang="ar-SA" sz="2400" dirty="0"/>
              <a:t>الاستفادة من طاقات الشباب في العطلات الصيفية والمعسكرات لدعوتهم للأعمال التطوعية وجذبهم لها</a:t>
            </a:r>
            <a:endParaRPr lang="en-US" sz="2400" dirty="0"/>
          </a:p>
        </p:txBody>
      </p:sp>
    </p:spTree>
    <p:extLst>
      <p:ext uri="{BB962C8B-B14F-4D97-AF65-F5344CB8AC3E}">
        <p14:creationId xmlns:p14="http://schemas.microsoft.com/office/powerpoint/2010/main" val="114174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 </a:t>
            </a:r>
            <a:r>
              <a:rPr lang="en-US" dirty="0"/>
              <a:t/>
            </a:r>
            <a:br>
              <a:rPr lang="en-US" dirty="0"/>
            </a:br>
            <a:r>
              <a:rPr lang="ar-SA" dirty="0" smtClean="0"/>
              <a:t>شروط ومواصفات اختيار المتطوع:</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r>
              <a:rPr lang="ar-SA" sz="2400" b="1" dirty="0">
                <a:solidFill>
                  <a:srgbClr val="FFC000"/>
                </a:solidFill>
              </a:rPr>
              <a:t>ويرى بعض العاملين في التطوع أنه لابد من شروط ومواصفات </a:t>
            </a:r>
            <a:r>
              <a:rPr lang="ar-SA" sz="2400" b="1" dirty="0" err="1">
                <a:solidFill>
                  <a:srgbClr val="FFC000"/>
                </a:solidFill>
              </a:rPr>
              <a:t>ينبغى</a:t>
            </a:r>
            <a:r>
              <a:rPr lang="ar-SA" sz="2400" b="1" dirty="0">
                <a:solidFill>
                  <a:srgbClr val="FFC000"/>
                </a:solidFill>
              </a:rPr>
              <a:t> توفرها عند اختيار المتطوع منها:</a:t>
            </a:r>
            <a:endParaRPr lang="en-US" sz="2400" b="1" dirty="0">
              <a:solidFill>
                <a:srgbClr val="FFC000"/>
              </a:solidFill>
            </a:endParaRPr>
          </a:p>
          <a:p>
            <a:pPr lvl="0"/>
            <a:r>
              <a:rPr lang="ar-SA" sz="2400" dirty="0"/>
              <a:t>الدقة في اختيار المتطوعين وتوجيهم بما يتناسب مع إمكانياتهم وقدراتهم وتخصصاتهم.</a:t>
            </a:r>
            <a:endParaRPr lang="en-US" sz="2400" dirty="0"/>
          </a:p>
          <a:p>
            <a:pPr lvl="0"/>
            <a:r>
              <a:rPr lang="ar-SA" sz="2400" dirty="0"/>
              <a:t>إيضاح مهام العمل وتفسيره للمتطوع</a:t>
            </a:r>
            <a:endParaRPr lang="en-US" sz="2400" dirty="0"/>
          </a:p>
          <a:p>
            <a:pPr lvl="0"/>
            <a:r>
              <a:rPr lang="ar-SA" sz="2400" dirty="0"/>
              <a:t>احترام المتطوع للقواعد والنظم المتفق عليها والالتزام بما هو مكلف به</a:t>
            </a:r>
            <a:endParaRPr lang="en-US" sz="2400" dirty="0"/>
          </a:p>
          <a:p>
            <a:pPr lvl="0"/>
            <a:r>
              <a:rPr lang="ar-SA" sz="2400" dirty="0"/>
              <a:t>مساعدة المتطوع على الالمام بسياسة الجمعية وأنظمتها وأهدافها ووظائفها</a:t>
            </a:r>
            <a:endParaRPr lang="en-US" sz="2400" dirty="0"/>
          </a:p>
          <a:p>
            <a:pPr lvl="0"/>
            <a:r>
              <a:rPr lang="ar-SA" sz="2400" dirty="0"/>
              <a:t>تنظيم بعض الدورات التدريبية للمتطوعين الجدد لإعدادهم للعمل</a:t>
            </a:r>
            <a:endParaRPr lang="en-US" sz="2400" dirty="0"/>
          </a:p>
          <a:p>
            <a:pPr lvl="0"/>
            <a:r>
              <a:rPr lang="ar-SA" sz="2400" dirty="0"/>
              <a:t>أن تحدد الجمعيات أدوار المتطوعين وتوزع مسئولياتهم</a:t>
            </a:r>
            <a:endParaRPr lang="en-US" sz="2400" dirty="0"/>
          </a:p>
          <a:p>
            <a:pPr lvl="0"/>
            <a:r>
              <a:rPr lang="ar-SA" sz="2400" dirty="0"/>
              <a:t>أن يقبل المتطوع </a:t>
            </a:r>
            <a:r>
              <a:rPr lang="ar-SA" sz="2400" dirty="0" err="1"/>
              <a:t>أى</a:t>
            </a:r>
            <a:r>
              <a:rPr lang="ar-SA" sz="2400" dirty="0"/>
              <a:t> توجيه أو إشراف من المسؤولين لضمان سير العمل</a:t>
            </a:r>
            <a:endParaRPr lang="en-US" sz="2400" dirty="0"/>
          </a:p>
          <a:p>
            <a:pPr lvl="0"/>
            <a:r>
              <a:rPr lang="ar-SA" sz="2400" dirty="0"/>
              <a:t>إتاحة الفرصة لتجديد المتطوعين وعدم حكر التطوع على فئة معينة</a:t>
            </a:r>
            <a:endParaRPr lang="en-US" sz="2400" dirty="0"/>
          </a:p>
          <a:p>
            <a:r>
              <a:rPr lang="ar-SA" sz="2400" dirty="0"/>
              <a:t>تكريم المتطوعين وتقديم الشكر والعرفان لهم لبث روح العطاء من جديد في نفوسهم</a:t>
            </a:r>
            <a:endParaRPr lang="en-US" sz="2400" dirty="0"/>
          </a:p>
        </p:txBody>
      </p:sp>
    </p:spTree>
    <p:extLst>
      <p:ext uri="{BB962C8B-B14F-4D97-AF65-F5344CB8AC3E}">
        <p14:creationId xmlns:p14="http://schemas.microsoft.com/office/powerpoint/2010/main" val="283630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b="1" dirty="0" smtClean="0">
                <a:solidFill>
                  <a:srgbClr val="FFC000"/>
                </a:solidFill>
              </a:rPr>
              <a:t>1- حسن </a:t>
            </a:r>
            <a:r>
              <a:rPr lang="ar-SA" sz="2400" b="1" dirty="0">
                <a:solidFill>
                  <a:srgbClr val="FFC000"/>
                </a:solidFill>
              </a:rPr>
              <a:t>اختيار المتطوع</a:t>
            </a:r>
            <a:r>
              <a:rPr lang="ar-SA" sz="2400" b="1" dirty="0" smtClean="0">
                <a:solidFill>
                  <a:srgbClr val="FFC000"/>
                </a:solidFill>
              </a:rPr>
              <a:t>:</a:t>
            </a:r>
          </a:p>
          <a:p>
            <a:pPr marL="0" indent="0">
              <a:buNone/>
            </a:pPr>
            <a:r>
              <a:rPr lang="ar-SA" sz="2400" dirty="0" smtClean="0"/>
              <a:t>         </a:t>
            </a:r>
            <a:r>
              <a:rPr lang="ar-SA" sz="2400" b="1" dirty="0" smtClean="0">
                <a:solidFill>
                  <a:srgbClr val="FFFF00"/>
                </a:solidFill>
              </a:rPr>
              <a:t>وللاختيار </a:t>
            </a:r>
            <a:r>
              <a:rPr lang="ar-SA" sz="2400" b="1" dirty="0">
                <a:solidFill>
                  <a:srgbClr val="FFFF00"/>
                </a:solidFill>
              </a:rPr>
              <a:t>السليم يجب مراعاة:</a:t>
            </a:r>
            <a:endParaRPr lang="en-US" sz="2400" b="1" dirty="0">
              <a:solidFill>
                <a:srgbClr val="FFFF00"/>
              </a:solidFill>
            </a:endParaRPr>
          </a:p>
          <a:p>
            <a:pPr lvl="0"/>
            <a:r>
              <a:rPr lang="ar-SA" sz="2400" b="1" dirty="0">
                <a:solidFill>
                  <a:schemeClr val="bg1"/>
                </a:solidFill>
              </a:rPr>
              <a:t>الحصول على موافقة المتطوع</a:t>
            </a:r>
            <a:endParaRPr lang="en-US" sz="2400" b="1" dirty="0">
              <a:solidFill>
                <a:schemeClr val="bg1"/>
              </a:solidFill>
            </a:endParaRPr>
          </a:p>
          <a:p>
            <a:pPr lvl="0"/>
            <a:r>
              <a:rPr lang="ar-SA" sz="2400" b="1" dirty="0">
                <a:solidFill>
                  <a:schemeClr val="bg1"/>
                </a:solidFill>
              </a:rPr>
              <a:t>تحديد شكل المساعدة المطلوبة</a:t>
            </a:r>
            <a:endParaRPr lang="en-US" sz="2400" b="1" dirty="0">
              <a:solidFill>
                <a:schemeClr val="bg1"/>
              </a:solidFill>
            </a:endParaRPr>
          </a:p>
          <a:p>
            <a:pPr lvl="0"/>
            <a:r>
              <a:rPr lang="ar-SA" sz="2400" b="1" dirty="0">
                <a:solidFill>
                  <a:schemeClr val="bg1"/>
                </a:solidFill>
              </a:rPr>
              <a:t>تصنيف المتطوعين حسب خبراتهم ومهاراتهم</a:t>
            </a:r>
            <a:endParaRPr lang="en-US" sz="2400" b="1" dirty="0">
              <a:solidFill>
                <a:schemeClr val="bg1"/>
              </a:solidFill>
            </a:endParaRPr>
          </a:p>
          <a:p>
            <a:pPr lvl="0"/>
            <a:r>
              <a:rPr lang="ar-SA" sz="2400" b="1" dirty="0">
                <a:solidFill>
                  <a:schemeClr val="bg1"/>
                </a:solidFill>
              </a:rPr>
              <a:t>الاهتمام باحتياجات ودوافع المتطوع</a:t>
            </a:r>
            <a:endParaRPr lang="en-US" sz="2400" b="1" dirty="0">
              <a:solidFill>
                <a:schemeClr val="bg1"/>
              </a:solidFill>
            </a:endParaRPr>
          </a:p>
          <a:p>
            <a:r>
              <a:rPr lang="ar-SA" sz="2400" b="1" dirty="0">
                <a:solidFill>
                  <a:schemeClr val="bg1"/>
                </a:solidFill>
              </a:rPr>
              <a:t>اختيار متطوعين من الجنسين ومن أعمار ومؤهلات </a:t>
            </a:r>
            <a:r>
              <a:rPr lang="ar-SA" sz="2400" b="1" dirty="0" smtClean="0">
                <a:solidFill>
                  <a:schemeClr val="bg1"/>
                </a:solidFill>
              </a:rPr>
              <a:t>مختلفة</a:t>
            </a:r>
          </a:p>
          <a:p>
            <a:r>
              <a:rPr lang="ar-SA" sz="2400" b="1" dirty="0">
                <a:solidFill>
                  <a:srgbClr val="FFFF00"/>
                </a:solidFill>
              </a:rPr>
              <a:t>ومن أدوات التعرف على سمات المتطوعين:</a:t>
            </a:r>
            <a:endParaRPr lang="en-US" sz="2400" b="1" dirty="0">
              <a:solidFill>
                <a:srgbClr val="FFFF00"/>
              </a:solidFill>
            </a:endParaRPr>
          </a:p>
          <a:p>
            <a:r>
              <a:rPr lang="ar-SA" sz="2400" dirty="0"/>
              <a:t>ا – المقابلة الشخصية</a:t>
            </a:r>
            <a:endParaRPr lang="en-US" sz="2400" dirty="0"/>
          </a:p>
          <a:p>
            <a:r>
              <a:rPr lang="ar-SA" sz="2400" dirty="0"/>
              <a:t>ب- المصادر الموثوق بها</a:t>
            </a:r>
            <a:endParaRPr lang="en-US" sz="2400" dirty="0"/>
          </a:p>
          <a:p>
            <a:r>
              <a:rPr lang="ar-SA" sz="2400" dirty="0"/>
              <a:t>ج- المقاييس الموضوعية</a:t>
            </a:r>
            <a:endParaRPr lang="en-US" sz="2400" dirty="0"/>
          </a:p>
          <a:p>
            <a:r>
              <a:rPr lang="ar-SA" sz="2400" dirty="0"/>
              <a:t>د- وسائل الاعلام</a:t>
            </a:r>
            <a:endParaRPr lang="en-US" sz="2400" b="1" dirty="0">
              <a:solidFill>
                <a:schemeClr val="bg1"/>
              </a:solidFill>
            </a:endParaRPr>
          </a:p>
        </p:txBody>
      </p:sp>
    </p:spTree>
    <p:extLst>
      <p:ext uri="{BB962C8B-B14F-4D97-AF65-F5344CB8AC3E}">
        <p14:creationId xmlns:p14="http://schemas.microsoft.com/office/powerpoint/2010/main" val="191173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 calcmode="lin" valueType="num">
                                      <p:cBhvr>
                                        <p:cTn id="91"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2"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9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400" b="1" dirty="0" smtClean="0">
                <a:solidFill>
                  <a:srgbClr val="FFC000"/>
                </a:solidFill>
              </a:rPr>
              <a:t>1- حسن </a:t>
            </a:r>
            <a:r>
              <a:rPr lang="ar-SA" sz="2400" b="1" dirty="0">
                <a:solidFill>
                  <a:srgbClr val="FFC000"/>
                </a:solidFill>
              </a:rPr>
              <a:t>اختيار المتطوع</a:t>
            </a:r>
            <a:r>
              <a:rPr lang="ar-SA" sz="2400" b="1" dirty="0" smtClean="0">
                <a:solidFill>
                  <a:srgbClr val="FFC000"/>
                </a:solidFill>
              </a:rPr>
              <a:t>:</a:t>
            </a:r>
          </a:p>
          <a:p>
            <a:pPr marL="0" indent="0">
              <a:buNone/>
            </a:pPr>
            <a:r>
              <a:rPr lang="ar-SA" sz="2400" dirty="0"/>
              <a:t> </a:t>
            </a:r>
            <a:r>
              <a:rPr lang="ar-SA" sz="2400" dirty="0" smtClean="0"/>
              <a:t>     </a:t>
            </a:r>
            <a:r>
              <a:rPr lang="ar-SA" sz="2400" b="1" dirty="0" smtClean="0">
                <a:solidFill>
                  <a:srgbClr val="FFFF00"/>
                </a:solidFill>
              </a:rPr>
              <a:t>وترعى </a:t>
            </a:r>
            <a:r>
              <a:rPr lang="ar-SA" sz="2400" b="1" dirty="0">
                <a:solidFill>
                  <a:srgbClr val="FFFF00"/>
                </a:solidFill>
              </a:rPr>
              <a:t>بعض الصفات الاساسية في المتطوع:</a:t>
            </a:r>
            <a:endParaRPr lang="en-US" sz="2400" b="1" dirty="0">
              <a:solidFill>
                <a:srgbClr val="FFFF00"/>
              </a:solidFill>
            </a:endParaRPr>
          </a:p>
          <a:p>
            <a:pPr marL="457200" lvl="0" indent="-457200">
              <a:buFont typeface="+mj-cs"/>
              <a:buAutoNum type="arabic2Minus"/>
            </a:pPr>
            <a:r>
              <a:rPr lang="ar-SA" sz="2400" dirty="0"/>
              <a:t>حب الخير</a:t>
            </a:r>
            <a:endParaRPr lang="en-US" sz="2400" dirty="0"/>
          </a:p>
          <a:p>
            <a:pPr marL="457200" lvl="0" indent="-457200">
              <a:buFont typeface="+mj-cs"/>
              <a:buAutoNum type="arabic2Minus"/>
            </a:pPr>
            <a:r>
              <a:rPr lang="ar-SA" sz="2400" dirty="0"/>
              <a:t>الالتزام</a:t>
            </a:r>
            <a:endParaRPr lang="en-US" sz="2400" dirty="0"/>
          </a:p>
          <a:p>
            <a:pPr marL="457200" lvl="0" indent="-457200">
              <a:buFont typeface="+mj-cs"/>
              <a:buAutoNum type="arabic2Minus"/>
            </a:pPr>
            <a:r>
              <a:rPr lang="ar-SA" sz="2400" dirty="0"/>
              <a:t>السمعة الطيبة</a:t>
            </a:r>
            <a:endParaRPr lang="en-US" sz="2400" dirty="0"/>
          </a:p>
          <a:p>
            <a:pPr marL="457200" lvl="0" indent="-457200">
              <a:buFont typeface="+mj-cs"/>
              <a:buAutoNum type="arabic2Minus"/>
            </a:pPr>
            <a:r>
              <a:rPr lang="ar-SA" sz="2400" dirty="0"/>
              <a:t>النضج </a:t>
            </a:r>
            <a:r>
              <a:rPr lang="ar-SA" sz="2400" dirty="0" err="1"/>
              <a:t>العقلى</a:t>
            </a:r>
            <a:r>
              <a:rPr lang="ar-SA" sz="2400" dirty="0"/>
              <a:t> </a:t>
            </a:r>
            <a:r>
              <a:rPr lang="ar-SA" sz="2400" dirty="0" err="1"/>
              <a:t>والانفعالى</a:t>
            </a:r>
            <a:r>
              <a:rPr lang="ar-SA" sz="2400" dirty="0"/>
              <a:t> </a:t>
            </a:r>
            <a:r>
              <a:rPr lang="ar-SA" sz="2400" dirty="0" err="1"/>
              <a:t>والاجتماعى</a:t>
            </a:r>
            <a:endParaRPr lang="en-US" sz="2400" dirty="0"/>
          </a:p>
          <a:p>
            <a:pPr marL="457200" lvl="0" indent="-457200">
              <a:buFont typeface="+mj-cs"/>
              <a:buAutoNum type="arabic2Minus"/>
            </a:pPr>
            <a:r>
              <a:rPr lang="ar-SA" sz="2400" dirty="0"/>
              <a:t>القدرة على تحمل المسؤولية</a:t>
            </a:r>
            <a:endParaRPr lang="en-US" sz="2400" dirty="0"/>
          </a:p>
          <a:p>
            <a:pPr marL="457200" lvl="0" indent="-457200">
              <a:buFont typeface="+mj-cs"/>
              <a:buAutoNum type="arabic2Minus"/>
            </a:pPr>
            <a:r>
              <a:rPr lang="ar-SA" sz="2400" dirty="0"/>
              <a:t>الاستعداد للاستجابة </a:t>
            </a:r>
            <a:r>
              <a:rPr lang="ar-SA" sz="2400" dirty="0" err="1"/>
              <a:t>للاشراف</a:t>
            </a:r>
            <a:r>
              <a:rPr lang="ar-SA" sz="2400" dirty="0"/>
              <a:t> والتوجيه من الخبراء في </a:t>
            </a:r>
            <a:r>
              <a:rPr lang="ar-SA" sz="2400" dirty="0" smtClean="0"/>
              <a:t>المؤسسة</a:t>
            </a:r>
            <a:endParaRPr lang="en-US" sz="2400" dirty="0"/>
          </a:p>
        </p:txBody>
      </p:sp>
    </p:spTree>
    <p:extLst>
      <p:ext uri="{BB962C8B-B14F-4D97-AF65-F5344CB8AC3E}">
        <p14:creationId xmlns:p14="http://schemas.microsoft.com/office/powerpoint/2010/main" val="115811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b="1" dirty="0" smtClean="0">
                <a:solidFill>
                  <a:srgbClr val="FFC000"/>
                </a:solidFill>
              </a:rPr>
              <a:t>2- تدريب </a:t>
            </a:r>
            <a:r>
              <a:rPr lang="ar-SA" sz="2800" b="1" dirty="0">
                <a:solidFill>
                  <a:srgbClr val="FFC000"/>
                </a:solidFill>
              </a:rPr>
              <a:t>المتطوعين:</a:t>
            </a:r>
            <a:endParaRPr lang="en-US" sz="2800" b="1" dirty="0">
              <a:solidFill>
                <a:srgbClr val="FFC000"/>
              </a:solidFill>
            </a:endParaRPr>
          </a:p>
          <a:p>
            <a:pPr marL="0" indent="0">
              <a:buNone/>
            </a:pPr>
            <a:r>
              <a:rPr lang="ar-SA" sz="2400" b="1" dirty="0" smtClean="0">
                <a:solidFill>
                  <a:srgbClr val="FFFF00"/>
                </a:solidFill>
              </a:rPr>
              <a:t>    </a:t>
            </a:r>
            <a:r>
              <a:rPr lang="ar-SA" sz="2400" b="1" dirty="0" err="1" smtClean="0">
                <a:solidFill>
                  <a:srgbClr val="FFFF00"/>
                </a:solidFill>
              </a:rPr>
              <a:t>لاكسابهم</a:t>
            </a:r>
            <a:r>
              <a:rPr lang="ar-SA" sz="2400" b="1" dirty="0" smtClean="0">
                <a:solidFill>
                  <a:srgbClr val="FFFF00"/>
                </a:solidFill>
              </a:rPr>
              <a:t> </a:t>
            </a:r>
            <a:r>
              <a:rPr lang="ar-SA" sz="2400" b="1" dirty="0">
                <a:solidFill>
                  <a:srgbClr val="FFFF00"/>
                </a:solidFill>
              </a:rPr>
              <a:t>المهارات الاتية:</a:t>
            </a:r>
            <a:endParaRPr lang="en-US" sz="2400" b="1" dirty="0">
              <a:solidFill>
                <a:srgbClr val="FFFF00"/>
              </a:solidFill>
            </a:endParaRPr>
          </a:p>
          <a:p>
            <a:pPr lvl="0"/>
            <a:r>
              <a:rPr lang="ar-SA" sz="2400" dirty="0"/>
              <a:t>مهارات كتابة التقارير</a:t>
            </a:r>
            <a:endParaRPr lang="en-US" sz="2400" dirty="0"/>
          </a:p>
          <a:p>
            <a:pPr lvl="0"/>
            <a:r>
              <a:rPr lang="ar-SA" sz="2400" dirty="0"/>
              <a:t>فن توزيع الاغذية والادوية في مواقع الاحداث</a:t>
            </a:r>
            <a:endParaRPr lang="en-US" sz="2400" dirty="0"/>
          </a:p>
          <a:p>
            <a:pPr lvl="0"/>
            <a:r>
              <a:rPr lang="ar-SA" sz="2400" dirty="0"/>
              <a:t>فن جمع التبرعات</a:t>
            </a:r>
            <a:endParaRPr lang="en-US" sz="2400" dirty="0"/>
          </a:p>
          <a:p>
            <a:pPr lvl="0"/>
            <a:r>
              <a:rPr lang="ar-SA" sz="2400" dirty="0"/>
              <a:t>مهارات إدارة المنظمات الخيرية</a:t>
            </a:r>
            <a:endParaRPr lang="en-US" sz="2400" dirty="0"/>
          </a:p>
          <a:p>
            <a:pPr lvl="0"/>
            <a:r>
              <a:rPr lang="ar-SA" sz="2400" dirty="0"/>
              <a:t>كيفية التعامل مع المتطوعين</a:t>
            </a:r>
            <a:endParaRPr lang="en-US" sz="2400" dirty="0"/>
          </a:p>
          <a:p>
            <a:pPr lvl="0"/>
            <a:r>
              <a:rPr lang="ar-SA" sz="2400" dirty="0"/>
              <a:t>إدارة الاجتماعات</a:t>
            </a:r>
            <a:endParaRPr lang="en-US" sz="2400" dirty="0"/>
          </a:p>
          <a:p>
            <a:pPr lvl="0"/>
            <a:r>
              <a:rPr lang="ar-SA" sz="2400" dirty="0"/>
              <a:t>مهارة تشخيص المشكلات واتخاذ القرارات</a:t>
            </a:r>
            <a:endParaRPr lang="en-US" sz="2400" dirty="0"/>
          </a:p>
          <a:p>
            <a:pPr lvl="0"/>
            <a:r>
              <a:rPr lang="ar-SA" sz="2400" dirty="0"/>
              <a:t>مهارة الاتصال الفعال</a:t>
            </a:r>
            <a:endParaRPr lang="en-US" sz="2400" dirty="0"/>
          </a:p>
          <a:p>
            <a:pPr lvl="0"/>
            <a:r>
              <a:rPr lang="ar-SA" sz="2400" dirty="0"/>
              <a:t>إدارة المشاريع الخيرية ومتابعتها</a:t>
            </a:r>
            <a:endParaRPr lang="en-US" sz="2400" dirty="0"/>
          </a:p>
          <a:p>
            <a:r>
              <a:rPr lang="ar-SA" sz="2400" dirty="0"/>
              <a:t>مهارة إقامة المعارض الخيرية</a:t>
            </a:r>
            <a:endParaRPr lang="en-US" sz="2400" dirty="0"/>
          </a:p>
        </p:txBody>
      </p:sp>
    </p:spTree>
    <p:extLst>
      <p:ext uri="{BB962C8B-B14F-4D97-AF65-F5344CB8AC3E}">
        <p14:creationId xmlns:p14="http://schemas.microsoft.com/office/powerpoint/2010/main" val="6996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r>
              <a:rPr lang="ar-SA" sz="2800" dirty="0" smtClean="0">
                <a:solidFill>
                  <a:srgbClr val="FFC000"/>
                </a:solidFill>
              </a:rPr>
              <a:t>3-</a:t>
            </a:r>
            <a:r>
              <a:rPr lang="ar-SA" sz="2800" dirty="0" smtClean="0"/>
              <a:t> </a:t>
            </a:r>
            <a:r>
              <a:rPr lang="ar-SA" sz="2800" b="1" dirty="0" smtClean="0">
                <a:solidFill>
                  <a:srgbClr val="FFC000"/>
                </a:solidFill>
              </a:rPr>
              <a:t>إنشاء </a:t>
            </a:r>
            <a:r>
              <a:rPr lang="ar-SA" sz="2800" b="1" dirty="0">
                <a:solidFill>
                  <a:srgbClr val="FFC000"/>
                </a:solidFill>
              </a:rPr>
              <a:t>مكاتب أو مراكز للتطوع، يقوم بما يلى:</a:t>
            </a:r>
            <a:endParaRPr lang="en-US" sz="2800" b="1" dirty="0">
              <a:solidFill>
                <a:srgbClr val="FFC000"/>
              </a:solidFill>
            </a:endParaRPr>
          </a:p>
          <a:p>
            <a:pPr lvl="0"/>
            <a:r>
              <a:rPr lang="ar-SA" sz="2400" b="1" dirty="0" smtClean="0">
                <a:solidFill>
                  <a:srgbClr val="FFFF00"/>
                </a:solidFill>
              </a:rPr>
              <a:t>    </a:t>
            </a:r>
            <a:r>
              <a:rPr lang="ar-SA" sz="2400" dirty="0"/>
              <a:t>قيادة العمل </a:t>
            </a:r>
            <a:r>
              <a:rPr lang="ar-SA" sz="2400" dirty="0" err="1"/>
              <a:t>التطوعى</a:t>
            </a:r>
            <a:r>
              <a:rPr lang="ar-SA" sz="2400" dirty="0"/>
              <a:t> وتنظيمه</a:t>
            </a:r>
            <a:endParaRPr lang="en-US" sz="2400" dirty="0"/>
          </a:p>
          <a:p>
            <a:pPr lvl="0"/>
            <a:r>
              <a:rPr lang="ar-SA" sz="2400" dirty="0"/>
              <a:t>تقديم المشورة </a:t>
            </a:r>
            <a:r>
              <a:rPr lang="ar-SA" sz="2400" dirty="0" err="1"/>
              <a:t>للمتطوعي</a:t>
            </a:r>
            <a:endParaRPr lang="en-US" sz="2400" dirty="0"/>
          </a:p>
          <a:p>
            <a:pPr lvl="0"/>
            <a:r>
              <a:rPr lang="ar-SA" sz="2400" dirty="0"/>
              <a:t>العمل على تنسيق العمل بين الهيئات والمنظمات والجمعيات العاملة في مجال التطوع</a:t>
            </a:r>
            <a:endParaRPr lang="en-US" sz="2400" dirty="0"/>
          </a:p>
          <a:p>
            <a:pPr lvl="0"/>
            <a:r>
              <a:rPr lang="ar-SA" sz="2400" dirty="0"/>
              <a:t>التعريف بالعمل </a:t>
            </a:r>
            <a:r>
              <a:rPr lang="ar-SA" sz="2400" dirty="0" err="1"/>
              <a:t>التطوعى</a:t>
            </a:r>
            <a:r>
              <a:rPr lang="ar-SA" sz="2400" dirty="0"/>
              <a:t> وأهدافه </a:t>
            </a:r>
            <a:r>
              <a:rPr lang="ar-SA" sz="2400" dirty="0" err="1"/>
              <a:t>ومنطلقاته</a:t>
            </a:r>
            <a:r>
              <a:rPr lang="ar-SA" sz="2400" dirty="0"/>
              <a:t> لخدمة المجتمع</a:t>
            </a:r>
            <a:endParaRPr lang="en-US" sz="2400" dirty="0"/>
          </a:p>
          <a:p>
            <a:pPr lvl="0"/>
            <a:r>
              <a:rPr lang="ar-SA" sz="2400" dirty="0"/>
              <a:t>وضع خطط وبرامج لتدريب المتطوعين وتأهيلهم</a:t>
            </a:r>
            <a:endParaRPr lang="en-US" sz="2400" dirty="0"/>
          </a:p>
          <a:p>
            <a:pPr lvl="0"/>
            <a:r>
              <a:rPr lang="ar-SA" sz="2400" dirty="0"/>
              <a:t>تقييم العمل </a:t>
            </a:r>
            <a:r>
              <a:rPr lang="ar-SA" sz="2400" dirty="0" err="1"/>
              <a:t>التطوعى</a:t>
            </a:r>
            <a:r>
              <a:rPr lang="ar-SA" sz="2400" dirty="0"/>
              <a:t> من حيث خططه </a:t>
            </a:r>
            <a:r>
              <a:rPr lang="ar-SA" sz="2400" dirty="0" err="1"/>
              <a:t>وأنساقه</a:t>
            </a:r>
            <a:r>
              <a:rPr lang="ar-SA" sz="2400" dirty="0"/>
              <a:t> ومدى تحقيقه للغايات والأهداف المرجوة</a:t>
            </a:r>
            <a:endParaRPr lang="en-US" sz="2400" dirty="0"/>
          </a:p>
          <a:p>
            <a:pPr lvl="0"/>
            <a:r>
              <a:rPr lang="ar-SA" sz="2400" dirty="0"/>
              <a:t>إجراء البحوث والدراسات حول العمل </a:t>
            </a:r>
            <a:r>
              <a:rPr lang="ar-SA" sz="2400" dirty="0" err="1"/>
              <a:t>التطوعى</a:t>
            </a:r>
            <a:r>
              <a:rPr lang="ar-SA" sz="2400" dirty="0"/>
              <a:t> ومدى كفايته</a:t>
            </a:r>
            <a:endParaRPr lang="en-US" sz="2400" dirty="0"/>
          </a:p>
          <a:p>
            <a:pPr marL="0" indent="0">
              <a:buNone/>
            </a:pPr>
            <a:endParaRPr lang="en-US" sz="2400" dirty="0"/>
          </a:p>
        </p:txBody>
      </p:sp>
    </p:spTree>
    <p:extLst>
      <p:ext uri="{BB962C8B-B14F-4D97-AF65-F5344CB8AC3E}">
        <p14:creationId xmlns:p14="http://schemas.microsoft.com/office/powerpoint/2010/main" val="65951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buNone/>
            </a:pPr>
            <a:r>
              <a:rPr lang="ar-SA" sz="2800" b="1" dirty="0" smtClean="0">
                <a:solidFill>
                  <a:srgbClr val="FFC000"/>
                </a:solidFill>
              </a:rPr>
              <a:t>4- العمل </a:t>
            </a:r>
            <a:r>
              <a:rPr lang="ar-SA" sz="2800" b="1" dirty="0">
                <a:solidFill>
                  <a:srgbClr val="FFC000"/>
                </a:solidFill>
              </a:rPr>
              <a:t>على  تنشيط اشتراك المواطنين, وهو أحد أدوار </a:t>
            </a:r>
            <a:r>
              <a:rPr lang="ar-SA" sz="2800" b="1" dirty="0" err="1">
                <a:solidFill>
                  <a:srgbClr val="FFC000"/>
                </a:solidFill>
              </a:rPr>
              <a:t>الاخصائى</a:t>
            </a:r>
            <a:r>
              <a:rPr lang="ar-SA" sz="2800" b="1" dirty="0">
                <a:solidFill>
                  <a:srgbClr val="FFC000"/>
                </a:solidFill>
              </a:rPr>
              <a:t> </a:t>
            </a:r>
            <a:r>
              <a:rPr lang="ar-SA" sz="2800" b="1" dirty="0" err="1">
                <a:solidFill>
                  <a:srgbClr val="FFC000"/>
                </a:solidFill>
              </a:rPr>
              <a:t>الاجتماعى</a:t>
            </a:r>
            <a:r>
              <a:rPr lang="ar-SA" sz="2800" b="1" dirty="0">
                <a:solidFill>
                  <a:srgbClr val="FFC000"/>
                </a:solidFill>
              </a:rPr>
              <a:t> فيعمل على :</a:t>
            </a:r>
            <a:endParaRPr lang="en-US" sz="2800" b="1" dirty="0">
              <a:solidFill>
                <a:srgbClr val="FFC000"/>
              </a:solidFill>
            </a:endParaRPr>
          </a:p>
          <a:p>
            <a:pPr lvl="0"/>
            <a:r>
              <a:rPr lang="ar-SA" sz="2400" dirty="0"/>
              <a:t>التنشئة الاجتماعية للأجيال الصاعدة مساعدتها على تحمل المسؤولية والمشاركة</a:t>
            </a:r>
            <a:endParaRPr lang="en-US" sz="2400" dirty="0"/>
          </a:p>
          <a:p>
            <a:pPr lvl="0"/>
            <a:r>
              <a:rPr lang="ar-SA" sz="2400" dirty="0"/>
              <a:t>العمل مع الناس في المجتمع ومساعدتهم على التعرف على الاحتياجات والمشكلات المجتمعية وكيفية التعامل </a:t>
            </a:r>
            <a:r>
              <a:rPr lang="ar-SA" sz="2400" dirty="0" smtClean="0"/>
              <a:t>معها</a:t>
            </a:r>
          </a:p>
          <a:p>
            <a:pPr marL="0" indent="0">
              <a:buNone/>
            </a:pPr>
            <a:r>
              <a:rPr lang="ar-SA" sz="2800" b="1" dirty="0">
                <a:solidFill>
                  <a:srgbClr val="FFC000"/>
                </a:solidFill>
              </a:rPr>
              <a:t>5- تقديم </a:t>
            </a:r>
            <a:r>
              <a:rPr lang="ar-SA" sz="2800" b="1" dirty="0" smtClean="0">
                <a:solidFill>
                  <a:srgbClr val="FFC000"/>
                </a:solidFill>
              </a:rPr>
              <a:t>المكافآت والحوافز ليست </a:t>
            </a:r>
            <a:r>
              <a:rPr lang="ar-SA" sz="2800" b="1" dirty="0">
                <a:solidFill>
                  <a:srgbClr val="FFC000"/>
                </a:solidFill>
              </a:rPr>
              <a:t>مادية مثل:</a:t>
            </a:r>
            <a:endParaRPr lang="en-US" sz="2800" b="1" dirty="0">
              <a:solidFill>
                <a:srgbClr val="FFC000"/>
              </a:solidFill>
            </a:endParaRPr>
          </a:p>
          <a:p>
            <a:pPr lvl="0"/>
            <a:r>
              <a:rPr lang="ar-SA" sz="2400" dirty="0"/>
              <a:t>توفير وسائل نقل مناسبة ووسائل علاج وأنديه تثقيفية وترفيهية</a:t>
            </a:r>
            <a:endParaRPr lang="en-US" sz="2400" dirty="0"/>
          </a:p>
          <a:p>
            <a:pPr lvl="0"/>
            <a:r>
              <a:rPr lang="ar-SA" sz="2400" dirty="0"/>
              <a:t>الاشتراك في الرحلات ومعسكرات العمل </a:t>
            </a:r>
            <a:r>
              <a:rPr lang="ar-SA" sz="2400" dirty="0" err="1"/>
              <a:t>الكشفى</a:t>
            </a:r>
            <a:r>
              <a:rPr lang="ar-SA" sz="2400" dirty="0"/>
              <a:t> </a:t>
            </a:r>
            <a:r>
              <a:rPr lang="ar-SA" sz="2400" dirty="0" err="1"/>
              <a:t>التطوعى</a:t>
            </a:r>
            <a:endParaRPr lang="en-US" sz="2400" dirty="0"/>
          </a:p>
          <a:p>
            <a:pPr lvl="0"/>
            <a:r>
              <a:rPr lang="ar-SA" sz="2400" dirty="0"/>
              <a:t>منح الأوسمة والميداليات وشهادات التقدير للجهود التطوعية المتميزة</a:t>
            </a:r>
            <a:endParaRPr lang="en-US" sz="2400" dirty="0"/>
          </a:p>
          <a:p>
            <a:pPr lvl="0"/>
            <a:r>
              <a:rPr lang="ar-SA" sz="2400" dirty="0"/>
              <a:t>تحيدي يوم للتطوع كل عام</a:t>
            </a:r>
            <a:endParaRPr lang="en-US" sz="2400" dirty="0"/>
          </a:p>
          <a:p>
            <a:pPr marL="0" lvl="0" indent="0">
              <a:buNone/>
            </a:pPr>
            <a:endParaRPr lang="en-US" sz="2400" dirty="0"/>
          </a:p>
        </p:txBody>
      </p:sp>
    </p:spTree>
    <p:extLst>
      <p:ext uri="{BB962C8B-B14F-4D97-AF65-F5344CB8AC3E}">
        <p14:creationId xmlns:p14="http://schemas.microsoft.com/office/powerpoint/2010/main" val="66468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smtClean="0"/>
              <a:t>التطوعي</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marL="0" lvl="0" indent="0" algn="just">
              <a:buNone/>
            </a:pPr>
            <a:r>
              <a:rPr lang="ar-SA" sz="2800" b="1" dirty="0" smtClean="0">
                <a:solidFill>
                  <a:srgbClr val="FFC000"/>
                </a:solidFill>
              </a:rPr>
              <a:t>6- أن </a:t>
            </a:r>
            <a:r>
              <a:rPr lang="ar-SA" sz="2800" b="1" dirty="0">
                <a:solidFill>
                  <a:srgbClr val="FFC000"/>
                </a:solidFill>
              </a:rPr>
              <a:t>يكون لكل مؤسسة سياسة خاصة بالمتطوعين تحدد الحوافز والأدوار والخطط وبرامج التدريب</a:t>
            </a:r>
            <a:endParaRPr lang="en-US" sz="2800" b="1" dirty="0">
              <a:solidFill>
                <a:srgbClr val="FFC000"/>
              </a:solidFill>
            </a:endParaRPr>
          </a:p>
          <a:p>
            <a:pPr marL="0" lvl="0" indent="0" algn="just">
              <a:buNone/>
            </a:pPr>
            <a:r>
              <a:rPr lang="ar-SA" sz="2800" b="1" dirty="0" smtClean="0">
                <a:solidFill>
                  <a:srgbClr val="FFC000"/>
                </a:solidFill>
              </a:rPr>
              <a:t>7- حث </a:t>
            </a:r>
            <a:r>
              <a:rPr lang="ar-SA" sz="2800" b="1" dirty="0">
                <a:solidFill>
                  <a:srgbClr val="FFC000"/>
                </a:solidFill>
              </a:rPr>
              <a:t>الشباب على الاسهام في الانشطة التطوعية من خلال: المدارس والجامعات </a:t>
            </a:r>
            <a:r>
              <a:rPr lang="ar-SA" sz="2800" b="1" dirty="0" err="1">
                <a:solidFill>
                  <a:srgbClr val="FFC000"/>
                </a:solidFill>
              </a:rPr>
              <a:t>والنوادى</a:t>
            </a:r>
            <a:r>
              <a:rPr lang="ar-SA" sz="2800" b="1" dirty="0">
                <a:solidFill>
                  <a:srgbClr val="FFC000"/>
                </a:solidFill>
              </a:rPr>
              <a:t> الثقافية ومراكز الشباب ودور العبدة ووسائل الاعلام </a:t>
            </a:r>
            <a:r>
              <a:rPr lang="ar-SA" sz="2800" b="1" dirty="0" smtClean="0">
                <a:solidFill>
                  <a:srgbClr val="FFC000"/>
                </a:solidFill>
              </a:rPr>
              <a:t>المختلفة</a:t>
            </a:r>
          </a:p>
          <a:p>
            <a:pPr marL="0" lvl="0" indent="0">
              <a:buNone/>
            </a:pPr>
            <a:r>
              <a:rPr lang="ar-SA" sz="2800" b="1" dirty="0">
                <a:solidFill>
                  <a:srgbClr val="FFC000"/>
                </a:solidFill>
              </a:rPr>
              <a:t>8</a:t>
            </a:r>
            <a:r>
              <a:rPr lang="ar-SA" sz="2800" b="1" dirty="0" smtClean="0">
                <a:solidFill>
                  <a:srgbClr val="FFC000"/>
                </a:solidFill>
              </a:rPr>
              <a:t>- </a:t>
            </a:r>
            <a:r>
              <a:rPr lang="ar-SA" sz="2800" b="1" dirty="0">
                <a:solidFill>
                  <a:srgbClr val="FFC000"/>
                </a:solidFill>
              </a:rPr>
              <a:t>تفعيل دور المؤسسات والجمعيات </a:t>
            </a:r>
            <a:r>
              <a:rPr lang="ar-SA" sz="2800" b="1" dirty="0" smtClean="0">
                <a:solidFill>
                  <a:srgbClr val="FFC000"/>
                </a:solidFill>
              </a:rPr>
              <a:t>الأهلية </a:t>
            </a:r>
            <a:r>
              <a:rPr lang="ar-SA" sz="2800" dirty="0" smtClean="0"/>
              <a:t>حيث </a:t>
            </a:r>
            <a:r>
              <a:rPr lang="ar-SA" sz="2800" dirty="0"/>
              <a:t>يجب :</a:t>
            </a:r>
            <a:endParaRPr lang="en-US" sz="2800" dirty="0"/>
          </a:p>
          <a:p>
            <a:pPr lvl="0" algn="just">
              <a:buFont typeface="Wingdings" pitchFamily="2" charset="2"/>
              <a:buChar char="§"/>
            </a:pPr>
            <a:r>
              <a:rPr lang="ar-SA" sz="2800" dirty="0" smtClean="0"/>
              <a:t> اعتبار </a:t>
            </a:r>
            <a:r>
              <a:rPr lang="ar-SA" sz="2800" dirty="0"/>
              <a:t>المنظمات الأهلية شريك </a:t>
            </a:r>
            <a:r>
              <a:rPr lang="ar-SA" sz="2800" dirty="0" err="1"/>
              <a:t>حقيقى</a:t>
            </a:r>
            <a:r>
              <a:rPr lang="ar-SA" sz="2800" dirty="0"/>
              <a:t> للمنظمات الحكومية في قاعد الحوار والتشاور والتنسيق والتعاون</a:t>
            </a:r>
            <a:endParaRPr lang="en-US" sz="2800" dirty="0"/>
          </a:p>
          <a:p>
            <a:pPr lvl="0" algn="just">
              <a:buFont typeface="Wingdings" pitchFamily="2" charset="2"/>
              <a:buChar char="§"/>
            </a:pPr>
            <a:r>
              <a:rPr lang="ar-SA" sz="2800" dirty="0" smtClean="0"/>
              <a:t>ترسيخ </a:t>
            </a:r>
            <a:r>
              <a:rPr lang="ar-SA" sz="2800" dirty="0"/>
              <a:t>رؤية أو مفهوم واضح للتنمية الوطنية الشاملة في الاطار والواقع الاجتماعي والاقتصادي والثقافي تقوم على المشاركة الحقيقية للمواطنية في عمليات التنمية.</a:t>
            </a:r>
            <a:endParaRPr lang="en-US" sz="2800" dirty="0"/>
          </a:p>
          <a:p>
            <a:pPr marL="0" lvl="0" indent="0" algn="just">
              <a:buNone/>
            </a:pPr>
            <a:endParaRPr lang="en-US" sz="2800" b="1" dirty="0">
              <a:solidFill>
                <a:srgbClr val="FFC000"/>
              </a:solidFill>
            </a:endParaRPr>
          </a:p>
        </p:txBody>
      </p:sp>
      <p:sp>
        <p:nvSpPr>
          <p:cNvPr id="4" name="سهم إلى اليسار 3"/>
          <p:cNvSpPr/>
          <p:nvPr/>
        </p:nvSpPr>
        <p:spPr>
          <a:xfrm>
            <a:off x="1187624" y="637336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96141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a:t>مقترحات زيادة وتفعيل المشاركة في العمل </a:t>
            </a:r>
            <a:r>
              <a:rPr lang="ar-SA" dirty="0" err="1"/>
              <a:t>التطوعى</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buFont typeface="Wingdings" pitchFamily="2" charset="2"/>
              <a:buChar char="§"/>
            </a:pPr>
            <a:r>
              <a:rPr lang="ar-SA" sz="2800" dirty="0"/>
              <a:t>تبنى رؤية جديدة لقطاع الجمعيات ذات النفع العام باعتبارها طرفاً في العملية التنموية بالمجتمع</a:t>
            </a:r>
            <a:endParaRPr lang="en-US" sz="2800" dirty="0"/>
          </a:p>
          <a:p>
            <a:pPr lvl="0">
              <a:buFont typeface="Wingdings" pitchFamily="2" charset="2"/>
              <a:buChar char="§"/>
            </a:pPr>
            <a:r>
              <a:rPr lang="ar-SA" sz="2800" dirty="0"/>
              <a:t>تكامل الدعوة إلى تقوية الجمعيات الأهلية ومساعدتها مادياً وفنياً لاستمرارية الشراكة الحقيقية المحققة للأهداف التنموية</a:t>
            </a:r>
            <a:endParaRPr lang="en-US" sz="2800" dirty="0"/>
          </a:p>
          <a:p>
            <a:pPr lvl="0">
              <a:buFont typeface="Wingdings" pitchFamily="2" charset="2"/>
              <a:buChar char="§"/>
            </a:pPr>
            <a:r>
              <a:rPr lang="ar-SA" sz="2800" dirty="0"/>
              <a:t>إيجاد أليات محددة لضمان الشفافية والمسؤولية والمساءلة والمراقبة المتبادلة في مجالات تبادل المعلومات حول الاستراتيجيات وخطط العمل ومشاريع تمويلها</a:t>
            </a:r>
            <a:endParaRPr lang="en-US" sz="2800" dirty="0"/>
          </a:p>
          <a:p>
            <a:pPr lvl="0">
              <a:buFont typeface="Wingdings" pitchFamily="2" charset="2"/>
              <a:buChar char="§"/>
            </a:pPr>
            <a:r>
              <a:rPr lang="ar-SA" sz="2800" dirty="0"/>
              <a:t>رفع الكفاءة الادارة للمنظمات الأهلية التطوعية، وتحسين ادائها الداخلي بما ينعكس على تقديم الخدمات.</a:t>
            </a:r>
            <a:endParaRPr lang="en-US" sz="2800" dirty="0"/>
          </a:p>
          <a:p>
            <a:pPr lvl="0">
              <a:buFont typeface="Wingdings" pitchFamily="2" charset="2"/>
              <a:buChar char="§"/>
            </a:pPr>
            <a:r>
              <a:rPr lang="ar-SA" sz="2800" dirty="0"/>
              <a:t>التنسيق والتكامل بين جهود الجمعيات الخيرية وكذا الحكومية في أنشطتها التطوعية.</a:t>
            </a:r>
            <a:endParaRPr lang="en-US" sz="2800" dirty="0"/>
          </a:p>
        </p:txBody>
      </p:sp>
    </p:spTree>
    <p:extLst>
      <p:ext uri="{BB962C8B-B14F-4D97-AF65-F5344CB8AC3E}">
        <p14:creationId xmlns:p14="http://schemas.microsoft.com/office/powerpoint/2010/main" val="330462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75656"/>
          </a:xfrm>
        </p:spPr>
        <p:style>
          <a:lnRef idx="0">
            <a:schemeClr val="accent2"/>
          </a:lnRef>
          <a:fillRef idx="3">
            <a:schemeClr val="accent2"/>
          </a:fillRef>
          <a:effectRef idx="3">
            <a:schemeClr val="accent2"/>
          </a:effectRef>
          <a:fontRef idx="minor">
            <a:schemeClr val="lt1"/>
          </a:fontRef>
        </p:style>
        <p:txBody>
          <a:bodyPr>
            <a:normAutofit/>
          </a:bodyPr>
          <a:lstStyle/>
          <a:p>
            <a:r>
              <a:rPr lang="ar-SA" dirty="0" smtClean="0"/>
              <a:t>تمرين</a:t>
            </a:r>
            <a:endParaRPr lang="en-US" dirty="0"/>
          </a:p>
        </p:txBody>
      </p:sp>
      <p:sp>
        <p:nvSpPr>
          <p:cNvPr id="3" name="عنصر نائب للمحتوى 2"/>
          <p:cNvSpPr>
            <a:spLocks noGrp="1"/>
          </p:cNvSpPr>
          <p:nvPr>
            <p:ph idx="1"/>
          </p:nvPr>
        </p:nvSpPr>
        <p:spPr>
          <a:xfrm>
            <a:off x="0" y="1556792"/>
            <a:ext cx="9144000" cy="5301208"/>
          </a:xfrm>
        </p:spPr>
        <p:style>
          <a:lnRef idx="1">
            <a:schemeClr val="accent4"/>
          </a:lnRef>
          <a:fillRef idx="3">
            <a:schemeClr val="accent4"/>
          </a:fillRef>
          <a:effectRef idx="2">
            <a:schemeClr val="accent4"/>
          </a:effectRef>
          <a:fontRef idx="minor">
            <a:schemeClr val="lt1"/>
          </a:fontRef>
        </p:style>
        <p:txBody>
          <a:bodyPr>
            <a:noAutofit/>
          </a:bodyPr>
          <a:lstStyle/>
          <a:p>
            <a:pPr lvl="0" algn="just">
              <a:buFont typeface="Wingdings" pitchFamily="2" charset="2"/>
              <a:buChar char="§"/>
            </a:pPr>
            <a:r>
              <a:rPr lang="ar-SA" sz="2800" b="1" dirty="0" smtClean="0">
                <a:solidFill>
                  <a:srgbClr val="FFFF00"/>
                </a:solidFill>
              </a:rPr>
              <a:t>س أذكر /أذكر عدداً من العوامل </a:t>
            </a:r>
            <a:r>
              <a:rPr lang="ar-SA" sz="2800" b="1" dirty="0">
                <a:solidFill>
                  <a:srgbClr val="FFFF00"/>
                </a:solidFill>
              </a:rPr>
              <a:t>التي تساعد على نجاح الجهود </a:t>
            </a:r>
            <a:r>
              <a:rPr lang="ar-SA" sz="2800" b="1" dirty="0" smtClean="0">
                <a:solidFill>
                  <a:srgbClr val="FFFF00"/>
                </a:solidFill>
              </a:rPr>
              <a:t>التطوعية؟</a:t>
            </a:r>
          </a:p>
          <a:p>
            <a:pPr marL="0" lvl="0" indent="0" algn="just">
              <a:buNone/>
            </a:pPr>
            <a:r>
              <a:rPr lang="ar-SA" sz="2800" b="1" dirty="0" smtClean="0">
                <a:solidFill>
                  <a:srgbClr val="FFFF00"/>
                </a:solidFill>
              </a:rPr>
              <a:t>ج </a:t>
            </a:r>
            <a:r>
              <a:rPr lang="en-US" sz="2800" dirty="0"/>
              <a:t> </a:t>
            </a:r>
            <a:endParaRPr lang="en-US" sz="2800" dirty="0" smtClean="0"/>
          </a:p>
          <a:p>
            <a:pPr marL="0" lvl="0" indent="0" algn="just">
              <a:buNone/>
            </a:pPr>
            <a:r>
              <a:rPr lang="ar-SA" sz="2800" dirty="0" smtClean="0"/>
              <a:t>- التنسيق </a:t>
            </a:r>
            <a:r>
              <a:rPr lang="ar-SA" sz="2800" dirty="0"/>
              <a:t>بين الجهات العاملة في مجال العمل التطوعي لتفادى الازدواجية والاتكالية.</a:t>
            </a:r>
            <a:endParaRPr lang="en-US" sz="2800" dirty="0"/>
          </a:p>
          <a:p>
            <a:pPr marL="0" lvl="0" indent="0" algn="just">
              <a:buNone/>
            </a:pPr>
            <a:r>
              <a:rPr lang="ar-SA" sz="2800" dirty="0" smtClean="0"/>
              <a:t>- التخطيط </a:t>
            </a:r>
            <a:r>
              <a:rPr lang="ar-SA" sz="2800" dirty="0"/>
              <a:t>المسبق والتنظيم الدقيق لأنشطة العمل التطوعي</a:t>
            </a:r>
            <a:endParaRPr lang="en-US" sz="2800" dirty="0"/>
          </a:p>
          <a:p>
            <a:pPr marL="0" lvl="0" indent="0" algn="just">
              <a:buNone/>
            </a:pPr>
            <a:r>
              <a:rPr lang="ar-SA" sz="2800" dirty="0" smtClean="0"/>
              <a:t>- العمل </a:t>
            </a:r>
            <a:r>
              <a:rPr lang="ar-SA" sz="2800" dirty="0"/>
              <a:t>على جذب الكفاءات وإقناعهم  بالانضمام للجان التطوعية ليسهموا بأفكارهم ومهاراتهم في تطوير العمل التطوعي ورفع مكانته </a:t>
            </a:r>
            <a:endParaRPr lang="en-US" sz="2800" dirty="0"/>
          </a:p>
          <a:p>
            <a:pPr marL="0" lvl="0" indent="0" algn="just">
              <a:buNone/>
            </a:pPr>
            <a:r>
              <a:rPr lang="ar-SA" sz="2800" dirty="0" smtClean="0"/>
              <a:t>- الاهتمام </a:t>
            </a:r>
            <a:r>
              <a:rPr lang="ar-SA" sz="2800" dirty="0"/>
              <a:t>بالتدريب والاعداد المهني للعاملين في المجال التطوعي</a:t>
            </a:r>
            <a:endParaRPr lang="en-US" sz="2800" dirty="0"/>
          </a:p>
          <a:p>
            <a:pPr marL="0" lvl="0" indent="0" algn="just">
              <a:buNone/>
            </a:pPr>
            <a:r>
              <a:rPr lang="ar-SA" sz="2800" dirty="0" smtClean="0"/>
              <a:t>- الاستفادة </a:t>
            </a:r>
            <a:r>
              <a:rPr lang="ar-SA" sz="2800" dirty="0"/>
              <a:t>من تجارب الجمعيات الخيرية  التطوعية الناجحة في البلدان الأخرى</a:t>
            </a:r>
            <a:endParaRPr lang="en-US" sz="2800" dirty="0"/>
          </a:p>
          <a:p>
            <a:pPr marL="0" lvl="0" indent="0" algn="just">
              <a:buNone/>
            </a:pPr>
            <a:endParaRPr lang="en-US" sz="2800" b="1" dirty="0">
              <a:solidFill>
                <a:srgbClr val="FFFF00"/>
              </a:solidFill>
            </a:endParaRPr>
          </a:p>
        </p:txBody>
      </p:sp>
    </p:spTree>
    <p:extLst>
      <p:ext uri="{BB962C8B-B14F-4D97-AF65-F5344CB8AC3E}">
        <p14:creationId xmlns:p14="http://schemas.microsoft.com/office/powerpoint/2010/main" val="86020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835696" y="1484784"/>
            <a:ext cx="5184576" cy="3024336"/>
          </a:xfrm>
        </p:spPr>
        <p:txBody>
          <a:bodyPr/>
          <a:lstStyle/>
          <a:p>
            <a:pPr lvl="0">
              <a:defRPr/>
            </a:pPr>
            <a:endParaRPr lang="ar-SA" sz="6000" b="1" dirty="0" smtClean="0">
              <a:solidFill>
                <a:srgbClr val="FFFF00"/>
              </a:solidFill>
              <a:latin typeface="Tahoma" pitchFamily="34" charset="0"/>
              <a:ea typeface="Tahoma" pitchFamily="34" charset="0"/>
              <a:cs typeface="Tahoma" pitchFamily="34" charset="0"/>
            </a:endParaRPr>
          </a:p>
          <a:p>
            <a:pPr lvl="0">
              <a:defRPr/>
            </a:pPr>
            <a:r>
              <a:rPr lang="ar-SA" sz="6000" b="1" dirty="0" smtClean="0">
                <a:solidFill>
                  <a:srgbClr val="FFFF00"/>
                </a:solidFill>
                <a:latin typeface="Tahoma" pitchFamily="34" charset="0"/>
                <a:ea typeface="Tahoma" pitchFamily="34" charset="0"/>
                <a:cs typeface="Tahoma" pitchFamily="34" charset="0"/>
              </a:rPr>
              <a:t>تمت بحمد الله</a:t>
            </a:r>
            <a:endParaRPr lang="ar-SA" sz="6000" b="1" dirty="0">
              <a:solidFill>
                <a:srgbClr val="FFFF00"/>
              </a:solidFill>
              <a:latin typeface="Tahoma" pitchFamily="34" charset="0"/>
              <a:ea typeface="Tahoma" pitchFamily="34" charset="0"/>
              <a:cs typeface="Tahoma" pitchFamily="34" charset="0"/>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53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69784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453</TotalTime>
  <Words>2113</Words>
  <Application>Microsoft Office PowerPoint</Application>
  <PresentationFormat>عرض على الشاشة (3:4)‏</PresentationFormat>
  <Paragraphs>242</Paragraphs>
  <Slides>34</Slides>
  <Notes>0</Notes>
  <HiddenSlides>0</HiddenSlides>
  <MMClips>0</MMClips>
  <ScaleCrop>false</ScaleCrop>
  <HeadingPairs>
    <vt:vector size="4" baseType="variant">
      <vt:variant>
        <vt:lpstr>نسق</vt:lpstr>
      </vt:variant>
      <vt:variant>
        <vt:i4>3</vt:i4>
      </vt:variant>
      <vt:variant>
        <vt:lpstr>عناوين الشرائح</vt:lpstr>
      </vt:variant>
      <vt:variant>
        <vt:i4>34</vt:i4>
      </vt:variant>
    </vt:vector>
  </HeadingPairs>
  <TitlesOfParts>
    <vt:vector size="37" baseType="lpstr">
      <vt:lpstr>سمة Office</vt:lpstr>
      <vt:lpstr>3_تصميم افتراضي</vt:lpstr>
      <vt:lpstr>149</vt:lpstr>
      <vt:lpstr>عرض تقديمي في PowerPoint</vt:lpstr>
      <vt:lpstr>عرض تقديمي في PowerPoint</vt:lpstr>
      <vt:lpstr>   المحاضرة الرابعة مقومات العمل التطوعي ومعوقاته </vt:lpstr>
      <vt:lpstr>عرض تقديمي في PowerPoint</vt:lpstr>
      <vt:lpstr>مقومات العمل التطوعي</vt:lpstr>
      <vt:lpstr>تابع مقومات العمل التطوعي</vt:lpstr>
      <vt:lpstr>تابع مقومات العمل التطوعي</vt:lpstr>
      <vt:lpstr>تابع مقومات العمل التطوعي</vt:lpstr>
      <vt:lpstr>تابع مقومات العمل التطوعي</vt:lpstr>
      <vt:lpstr>تابع مقومات العمل التطوعي</vt:lpstr>
      <vt:lpstr>تابع مقومات العمل التطوعي</vt:lpstr>
      <vt:lpstr>ركائز ممارسة العمل التطوعي لأدواره</vt:lpstr>
      <vt:lpstr>تابع ركائز ممارسة العمل التطوعي لأدواره</vt:lpstr>
      <vt:lpstr>تابع معوقات العمل التطوعي</vt:lpstr>
      <vt:lpstr>تابع معوقات العمل التطوعي</vt:lpstr>
      <vt:lpstr>تابع معوقات العمل التطوعي</vt:lpstr>
      <vt:lpstr>تابع معوقات العمل التطوعي</vt:lpstr>
      <vt:lpstr>تابع معوقات العمل التطوعي</vt:lpstr>
      <vt:lpstr>تابع معوقات العمل التطوعي</vt:lpstr>
      <vt:lpstr>تابع معوقات العمل التطوعي</vt:lpstr>
      <vt:lpstr>تابع معوقات العمل التطوعي</vt:lpstr>
      <vt:lpstr>  العوامل التي تساعد على نجاح الجهود التطوعية:</vt:lpstr>
      <vt:lpstr>  تابع العوامل التي تساعد على نجاح الجهود التطوعية:</vt:lpstr>
      <vt:lpstr>  شروط ومواصفات اختيار المتطوع:</vt:lpstr>
      <vt:lpstr>مقترحات زيادة وتفعيل المشاركة في العمل التطوعى</vt:lpstr>
      <vt:lpstr>مقترحات زيادة وتفعيل المشاركة في العمل التطوعى</vt:lpstr>
      <vt:lpstr>مقترحات زيادة وتفعيل المشاركة في العمل التطوعى</vt:lpstr>
      <vt:lpstr>مقترحات زيادة وتفعيل المشاركة في العمل التطوعى</vt:lpstr>
      <vt:lpstr>مقترحات زيادة وتفعيل المشاركة في العمل التطوعى</vt:lpstr>
      <vt:lpstr>مقترحات زيادة وتفعيل المشاركة في العمل التطوعي</vt:lpstr>
      <vt:lpstr>مقترحات زيادة وتفعيل المشاركة في العمل التطوعى</vt:lpstr>
      <vt:lpstr>تمرين</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mostfa mohamed ahmed elfeky</cp:lastModifiedBy>
  <cp:revision>22</cp:revision>
  <dcterms:created xsi:type="dcterms:W3CDTF">2015-12-31T15:06:17Z</dcterms:created>
  <dcterms:modified xsi:type="dcterms:W3CDTF">2016-02-04T18:12:49Z</dcterms:modified>
</cp:coreProperties>
</file>