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72" r:id="rId2"/>
    <p:sldMasterId id="2147483684" r:id="rId3"/>
    <p:sldMasterId id="2147483696" r:id="rId4"/>
  </p:sldMasterIdLst>
  <p:sldIdLst>
    <p:sldId id="319" r:id="rId5"/>
    <p:sldId id="320" r:id="rId6"/>
    <p:sldId id="321" r:id="rId7"/>
    <p:sldId id="258" r:id="rId8"/>
    <p:sldId id="315" r:id="rId9"/>
    <p:sldId id="316" r:id="rId10"/>
    <p:sldId id="317" r:id="rId11"/>
    <p:sldId id="318" r:id="rId12"/>
    <p:sldId id="265" r:id="rId13"/>
    <p:sldId id="297" r:id="rId14"/>
    <p:sldId id="298" r:id="rId15"/>
    <p:sldId id="299" r:id="rId16"/>
    <p:sldId id="300" r:id="rId17"/>
    <p:sldId id="301" r:id="rId18"/>
    <p:sldId id="302" r:id="rId19"/>
    <p:sldId id="303" r:id="rId20"/>
    <p:sldId id="304" r:id="rId21"/>
    <p:sldId id="305" r:id="rId22"/>
    <p:sldId id="306" r:id="rId23"/>
    <p:sldId id="307" r:id="rId24"/>
    <p:sldId id="308" r:id="rId25"/>
    <p:sldId id="309" r:id="rId26"/>
    <p:sldId id="310" r:id="rId27"/>
    <p:sldId id="311" r:id="rId28"/>
    <p:sldId id="312" r:id="rId29"/>
    <p:sldId id="313" r:id="rId30"/>
    <p:sldId id="314" r:id="rId31"/>
    <p:sldId id="324" r:id="rId32"/>
    <p:sldId id="322" r:id="rId33"/>
    <p:sldId id="323" r:id="rId3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03/05/1437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03/05/1437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03/05/1437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03/05/1437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03/05/1437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03/05/1437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03/05/1437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03/05/1437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03/05/1437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03/05/1437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03/05/1437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7709AD6B-88EB-4FF7-8ED3-601C9AA1747F}" type="slidenum">
              <a:rPr lang="ar-SA"/>
              <a:pPr>
                <a:defRPr/>
              </a:pPr>
              <a:t>‹#›</a:t>
            </a:fld>
            <a:endParaRPr lang="en-US" dirty="0"/>
          </a:p>
        </p:txBody>
      </p:sp>
    </p:spTree>
    <p:extLst>
      <p:ext uri="{BB962C8B-B14F-4D97-AF65-F5344CB8AC3E}">
        <p14:creationId xmlns:p14="http://schemas.microsoft.com/office/powerpoint/2010/main" val="3756708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B06D0A99-1915-44A9-B3F0-9F0A83C54C22}" type="slidenum">
              <a:rPr lang="ar-SA"/>
              <a:pPr>
                <a:defRPr/>
              </a:pPr>
              <a:t>‹#›</a:t>
            </a:fld>
            <a:endParaRPr lang="en-US" dirty="0"/>
          </a:p>
        </p:txBody>
      </p:sp>
    </p:spTree>
    <p:extLst>
      <p:ext uri="{BB962C8B-B14F-4D97-AF65-F5344CB8AC3E}">
        <p14:creationId xmlns:p14="http://schemas.microsoft.com/office/powerpoint/2010/main" val="2437597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39831127-AE47-41BA-8C10-9FDBBAFAFB9A}" type="slidenum">
              <a:rPr lang="ar-SA"/>
              <a:pPr>
                <a:defRPr/>
              </a:pPr>
              <a:t>‹#›</a:t>
            </a:fld>
            <a:endParaRPr lang="en-US" dirty="0"/>
          </a:p>
        </p:txBody>
      </p:sp>
    </p:spTree>
    <p:extLst>
      <p:ext uri="{BB962C8B-B14F-4D97-AF65-F5344CB8AC3E}">
        <p14:creationId xmlns:p14="http://schemas.microsoft.com/office/powerpoint/2010/main" val="4004007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6" name="عنصر نائب للتذييل 5"/>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7" name="عنصر نائب لرقم الشريحة 6"/>
          <p:cNvSpPr>
            <a:spLocks noGrp="1"/>
          </p:cNvSpPr>
          <p:nvPr>
            <p:ph type="sldNum" sz="quarter" idx="12"/>
          </p:nvPr>
        </p:nvSpPr>
        <p:spPr/>
        <p:txBody>
          <a:bodyPr/>
          <a:lstStyle>
            <a:lvl1pPr>
              <a:defRPr b="1">
                <a:cs typeface="Arial" pitchFamily="34" charset="0"/>
              </a:defRPr>
            </a:lvl1pPr>
          </a:lstStyle>
          <a:p>
            <a:pPr>
              <a:defRPr/>
            </a:pPr>
            <a:fld id="{1FA7975E-2041-4A94-9AE4-10CE75B5B2AA}" type="slidenum">
              <a:rPr lang="ar-SA"/>
              <a:pPr>
                <a:defRPr/>
              </a:pPr>
              <a:t>‹#›</a:t>
            </a:fld>
            <a:endParaRPr lang="en-US" dirty="0"/>
          </a:p>
        </p:txBody>
      </p:sp>
    </p:spTree>
    <p:extLst>
      <p:ext uri="{BB962C8B-B14F-4D97-AF65-F5344CB8AC3E}">
        <p14:creationId xmlns:p14="http://schemas.microsoft.com/office/powerpoint/2010/main" val="1933538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8" name="عنصر نائب للتذييل 7"/>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9" name="عنصر نائب لرقم الشريحة 8"/>
          <p:cNvSpPr>
            <a:spLocks noGrp="1"/>
          </p:cNvSpPr>
          <p:nvPr>
            <p:ph type="sldNum" sz="quarter" idx="12"/>
          </p:nvPr>
        </p:nvSpPr>
        <p:spPr/>
        <p:txBody>
          <a:bodyPr/>
          <a:lstStyle>
            <a:lvl1pPr>
              <a:defRPr b="1">
                <a:cs typeface="Arial" pitchFamily="34" charset="0"/>
              </a:defRPr>
            </a:lvl1pPr>
          </a:lstStyle>
          <a:p>
            <a:pPr>
              <a:defRPr/>
            </a:pPr>
            <a:fld id="{4AB932A7-4CBC-458C-BF3F-0070B26A21F7}" type="slidenum">
              <a:rPr lang="ar-SA"/>
              <a:pPr>
                <a:defRPr/>
              </a:pPr>
              <a:t>‹#›</a:t>
            </a:fld>
            <a:endParaRPr lang="en-US" dirty="0"/>
          </a:p>
        </p:txBody>
      </p:sp>
    </p:spTree>
    <p:extLst>
      <p:ext uri="{BB962C8B-B14F-4D97-AF65-F5344CB8AC3E}">
        <p14:creationId xmlns:p14="http://schemas.microsoft.com/office/powerpoint/2010/main" val="1451739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4" name="عنصر نائب للتذييل 3"/>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5" name="عنصر نائب لرقم الشريحة 4"/>
          <p:cNvSpPr>
            <a:spLocks noGrp="1"/>
          </p:cNvSpPr>
          <p:nvPr>
            <p:ph type="sldNum" sz="quarter" idx="12"/>
          </p:nvPr>
        </p:nvSpPr>
        <p:spPr/>
        <p:txBody>
          <a:bodyPr/>
          <a:lstStyle>
            <a:lvl1pPr>
              <a:defRPr b="1">
                <a:cs typeface="Arial" pitchFamily="34" charset="0"/>
              </a:defRPr>
            </a:lvl1pPr>
          </a:lstStyle>
          <a:p>
            <a:pPr>
              <a:defRPr/>
            </a:pPr>
            <a:fld id="{C3117F54-3C23-4FC9-90EF-BE35156FE4F6}" type="slidenum">
              <a:rPr lang="ar-SA"/>
              <a:pPr>
                <a:defRPr/>
              </a:pPr>
              <a:t>‹#›</a:t>
            </a:fld>
            <a:endParaRPr lang="en-US" dirty="0"/>
          </a:p>
        </p:txBody>
      </p:sp>
    </p:spTree>
    <p:extLst>
      <p:ext uri="{BB962C8B-B14F-4D97-AF65-F5344CB8AC3E}">
        <p14:creationId xmlns:p14="http://schemas.microsoft.com/office/powerpoint/2010/main" val="5696192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3" name="عنصر نائب للتذييل 2"/>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4" name="عنصر نائب لرقم الشريحة 3"/>
          <p:cNvSpPr>
            <a:spLocks noGrp="1"/>
          </p:cNvSpPr>
          <p:nvPr>
            <p:ph type="sldNum" sz="quarter" idx="12"/>
          </p:nvPr>
        </p:nvSpPr>
        <p:spPr/>
        <p:txBody>
          <a:bodyPr/>
          <a:lstStyle>
            <a:lvl1pPr>
              <a:defRPr b="1">
                <a:cs typeface="Arial" pitchFamily="34" charset="0"/>
              </a:defRPr>
            </a:lvl1pPr>
          </a:lstStyle>
          <a:p>
            <a:pPr>
              <a:defRPr/>
            </a:pPr>
            <a:fld id="{11FB1CC1-8175-449E-8E63-76E91F7EC154}" type="slidenum">
              <a:rPr lang="ar-SA"/>
              <a:pPr>
                <a:defRPr/>
              </a:pPr>
              <a:t>‹#›</a:t>
            </a:fld>
            <a:endParaRPr lang="en-US" dirty="0"/>
          </a:p>
        </p:txBody>
      </p:sp>
    </p:spTree>
    <p:extLst>
      <p:ext uri="{BB962C8B-B14F-4D97-AF65-F5344CB8AC3E}">
        <p14:creationId xmlns:p14="http://schemas.microsoft.com/office/powerpoint/2010/main" val="31784754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6" name="عنصر نائب للتذييل 5"/>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7" name="عنصر نائب لرقم الشريحة 6"/>
          <p:cNvSpPr>
            <a:spLocks noGrp="1"/>
          </p:cNvSpPr>
          <p:nvPr>
            <p:ph type="sldNum" sz="quarter" idx="12"/>
          </p:nvPr>
        </p:nvSpPr>
        <p:spPr/>
        <p:txBody>
          <a:bodyPr/>
          <a:lstStyle>
            <a:lvl1pPr>
              <a:defRPr b="1">
                <a:cs typeface="Arial" pitchFamily="34" charset="0"/>
              </a:defRPr>
            </a:lvl1pPr>
          </a:lstStyle>
          <a:p>
            <a:pPr>
              <a:defRPr/>
            </a:pPr>
            <a:fld id="{11207618-6083-4AC3-AA84-37EF52B8DB0A}" type="slidenum">
              <a:rPr lang="ar-SA"/>
              <a:pPr>
                <a:defRPr/>
              </a:pPr>
              <a:t>‹#›</a:t>
            </a:fld>
            <a:endParaRPr lang="en-US" dirty="0"/>
          </a:p>
        </p:txBody>
      </p:sp>
    </p:spTree>
    <p:extLst>
      <p:ext uri="{BB962C8B-B14F-4D97-AF65-F5344CB8AC3E}">
        <p14:creationId xmlns:p14="http://schemas.microsoft.com/office/powerpoint/2010/main" val="2658441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6" name="عنصر نائب للتذييل 5"/>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7" name="عنصر نائب لرقم الشريحة 6"/>
          <p:cNvSpPr>
            <a:spLocks noGrp="1"/>
          </p:cNvSpPr>
          <p:nvPr>
            <p:ph type="sldNum" sz="quarter" idx="12"/>
          </p:nvPr>
        </p:nvSpPr>
        <p:spPr/>
        <p:txBody>
          <a:bodyPr/>
          <a:lstStyle>
            <a:lvl1pPr>
              <a:defRPr b="1">
                <a:cs typeface="Arial" pitchFamily="34" charset="0"/>
              </a:defRPr>
            </a:lvl1pPr>
          </a:lstStyle>
          <a:p>
            <a:pPr>
              <a:defRPr/>
            </a:pPr>
            <a:fld id="{8B5F205C-CDFA-4353-8CD8-7C147290510E}" type="slidenum">
              <a:rPr lang="ar-SA"/>
              <a:pPr>
                <a:defRPr/>
              </a:pPr>
              <a:t>‹#›</a:t>
            </a:fld>
            <a:endParaRPr lang="en-US" dirty="0"/>
          </a:p>
        </p:txBody>
      </p:sp>
    </p:spTree>
    <p:extLst>
      <p:ext uri="{BB962C8B-B14F-4D97-AF65-F5344CB8AC3E}">
        <p14:creationId xmlns:p14="http://schemas.microsoft.com/office/powerpoint/2010/main" val="10226473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65A2CECF-0EFF-490F-841C-96BE6249A2BE}" type="slidenum">
              <a:rPr lang="ar-SA"/>
              <a:pPr>
                <a:defRPr/>
              </a:pPr>
              <a:t>‹#›</a:t>
            </a:fld>
            <a:endParaRPr lang="en-US" dirty="0"/>
          </a:p>
        </p:txBody>
      </p:sp>
    </p:spTree>
    <p:extLst>
      <p:ext uri="{BB962C8B-B14F-4D97-AF65-F5344CB8AC3E}">
        <p14:creationId xmlns:p14="http://schemas.microsoft.com/office/powerpoint/2010/main" val="2448322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556FEFFE-3B4E-40C2-BEBB-669D799A97DF}" type="slidenum">
              <a:rPr lang="ar-SA"/>
              <a:pPr>
                <a:defRPr/>
              </a:pPr>
              <a:t>‹#›</a:t>
            </a:fld>
            <a:endParaRPr lang="en-US" dirty="0"/>
          </a:p>
        </p:txBody>
      </p:sp>
    </p:spTree>
    <p:extLst>
      <p:ext uri="{BB962C8B-B14F-4D97-AF65-F5344CB8AC3E}">
        <p14:creationId xmlns:p14="http://schemas.microsoft.com/office/powerpoint/2010/main" val="25016669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03/05/1437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4197138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03/05/1437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319248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03/05/1437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228278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03/05/1437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930769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solidFill>
                  <a:prstClr val="black">
                    <a:tint val="75000"/>
                  </a:prstClr>
                </a:solidFill>
              </a:rPr>
              <a:pPr/>
              <a:t>03/05/1437</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192044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solidFill>
                  <a:prstClr val="black">
                    <a:tint val="75000"/>
                  </a:prstClr>
                </a:solidFill>
              </a:rPr>
              <a:pPr/>
              <a:t>03/05/1437</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490187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solidFill>
                  <a:prstClr val="black">
                    <a:tint val="75000"/>
                  </a:prstClr>
                </a:solidFill>
              </a:rPr>
              <a:pPr/>
              <a:t>03/05/1437</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201320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03/05/1437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1768388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03/05/1437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1855658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03/05/1437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0519507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03/05/1437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6417111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603B601-9D7B-46F3-9B20-886E4CC9E44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2197241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C509027-AC66-46E1-9B9B-6528FBCF135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0829080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823B1EC1-4B94-4405-8A1F-68E0D97E4EE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5570518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F77F9876-E231-43E1-B315-83777813E0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9414126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endParaRPr lang="en-US">
              <a:solidFill>
                <a:srgbClr val="FFFFFF"/>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FFFFFF"/>
              </a:solidFill>
            </a:endParaRPr>
          </a:p>
        </p:txBody>
      </p:sp>
      <p:sp>
        <p:nvSpPr>
          <p:cNvPr id="9" name="عنصر نائب لرقم الشريحة 8"/>
          <p:cNvSpPr>
            <a:spLocks noGrp="1"/>
          </p:cNvSpPr>
          <p:nvPr>
            <p:ph type="sldNum" sz="quarter" idx="12"/>
          </p:nvPr>
        </p:nvSpPr>
        <p:spPr/>
        <p:txBody>
          <a:bodyPr/>
          <a:lstStyle>
            <a:lvl1pPr>
              <a:defRPr/>
            </a:lvl1pPr>
          </a:lstStyle>
          <a:p>
            <a:fld id="{013CFB3E-F236-451E-9CD4-3D9303E4D7A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9346448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endParaRPr lang="en-US">
              <a:solidFill>
                <a:srgbClr val="FFFFFF"/>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FFFFFF"/>
              </a:solidFill>
            </a:endParaRPr>
          </a:p>
        </p:txBody>
      </p:sp>
      <p:sp>
        <p:nvSpPr>
          <p:cNvPr id="5" name="عنصر نائب لرقم الشريحة 4"/>
          <p:cNvSpPr>
            <a:spLocks noGrp="1"/>
          </p:cNvSpPr>
          <p:nvPr>
            <p:ph type="sldNum" sz="quarter" idx="12"/>
          </p:nvPr>
        </p:nvSpPr>
        <p:spPr/>
        <p:txBody>
          <a:bodyPr/>
          <a:lstStyle>
            <a:lvl1pPr>
              <a:defRPr/>
            </a:lvl1pPr>
          </a:lstStyle>
          <a:p>
            <a:fld id="{23842D72-29B4-4E60-BFAA-8EFF7A33FE4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2356209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FFFFFF"/>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FFFFFF"/>
              </a:solidFill>
            </a:endParaRPr>
          </a:p>
        </p:txBody>
      </p:sp>
      <p:sp>
        <p:nvSpPr>
          <p:cNvPr id="4" name="عنصر نائب لرقم الشريحة 3"/>
          <p:cNvSpPr>
            <a:spLocks noGrp="1"/>
          </p:cNvSpPr>
          <p:nvPr>
            <p:ph type="sldNum" sz="quarter" idx="12"/>
          </p:nvPr>
        </p:nvSpPr>
        <p:spPr/>
        <p:txBody>
          <a:bodyPr/>
          <a:lstStyle>
            <a:lvl1pPr>
              <a:defRPr/>
            </a:lvl1pPr>
          </a:lstStyle>
          <a:p>
            <a:fld id="{C2C373F0-116D-4EE4-AC5A-A2049867B9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6737286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518535BF-0D29-40A3-A35A-9F9F0F1154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8682819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745E1683-780A-4C77-A49E-6CEC152B4DC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7828714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B70D056E-0169-44C3-A0D1-3CE12E28045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285588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90600"/>
            <a:ext cx="2057400" cy="56388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990600"/>
            <a:ext cx="6019800" cy="56388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C0BAD96D-4612-4CEE-8D7F-1AE470BBA5C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688464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03/05/1437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altLang="ar-SA" smtClean="0"/>
              <a:t>انقر لتحرير نمط العنوان الرئيسي</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altLang="ar-SA" smtClean="0"/>
              <a:t>انقر لتحرير أنماط النص الرئيسي</a:t>
            </a:r>
          </a:p>
          <a:p>
            <a:pPr lvl="1"/>
            <a:r>
              <a:rPr lang="ar-SA" altLang="ar-SA" smtClean="0"/>
              <a:t>المستوى الثاني</a:t>
            </a:r>
          </a:p>
          <a:p>
            <a:pPr lvl="2"/>
            <a:r>
              <a:rPr lang="ar-SA" altLang="ar-SA" smtClean="0"/>
              <a:t>المستوى الثالث</a:t>
            </a:r>
          </a:p>
          <a:p>
            <a:pPr lvl="3"/>
            <a:r>
              <a:rPr lang="ar-SA" altLang="ar-SA" smtClean="0"/>
              <a:t>المستوى الرابع</a:t>
            </a:r>
          </a:p>
          <a:p>
            <a:pPr lvl="4"/>
            <a:r>
              <a:rPr lang="ar-SA" alt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solidFill>
                  <a:srgbClr val="000000"/>
                </a:solidFill>
                <a:latin typeface="Arial" pitchFamily="34" charset="0"/>
                <a:cs typeface="Arial" pitchFamily="34" charset="0"/>
              </a:defRPr>
            </a:lvl1pPr>
          </a:lstStyle>
          <a:p>
            <a:pPr fontAlgn="base">
              <a:spcBef>
                <a:spcPct val="0"/>
              </a:spcBef>
              <a:spcAft>
                <a:spcPct val="0"/>
              </a:spcAft>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Arial" pitchFamily="34" charset="0"/>
                <a:cs typeface="Arial" pitchFamily="34" charset="0"/>
              </a:defRPr>
            </a:lvl1pPr>
          </a:lstStyle>
          <a:p>
            <a:pPr fontAlgn="base">
              <a:spcBef>
                <a:spcPct val="0"/>
              </a:spcBef>
              <a:spcAft>
                <a:spcPct val="0"/>
              </a:spcAft>
              <a:defRPr/>
            </a:pPr>
            <a:endParaRPr lang="en-US" dirty="0"/>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b="0">
                <a:solidFill>
                  <a:srgbClr val="000000"/>
                </a:solidFill>
                <a:latin typeface="Arial" pitchFamily="34" charset="0"/>
                <a:cs typeface="Arial"/>
              </a:defRPr>
            </a:lvl1pPr>
          </a:lstStyle>
          <a:p>
            <a:pPr fontAlgn="base">
              <a:spcBef>
                <a:spcPct val="0"/>
              </a:spcBef>
              <a:spcAft>
                <a:spcPct val="0"/>
              </a:spcAft>
              <a:defRPr/>
            </a:pPr>
            <a:fld id="{305943C9-B45B-4FFB-9AE4-D8822866B3E0}" type="slidenum">
              <a:rPr lang="ar-SA"/>
              <a:pPr fontAlgn="base">
                <a:spcBef>
                  <a:spcPct val="0"/>
                </a:spcBef>
                <a:spcAft>
                  <a:spcPct val="0"/>
                </a:spcAft>
                <a:defRPr/>
              </a:pPr>
              <a:t>‹#›</a:t>
            </a:fld>
            <a:endParaRPr lang="en-US" dirty="0"/>
          </a:p>
        </p:txBody>
      </p:sp>
    </p:spTree>
    <p:extLst>
      <p:ext uri="{BB962C8B-B14F-4D97-AF65-F5344CB8AC3E}">
        <p14:creationId xmlns:p14="http://schemas.microsoft.com/office/powerpoint/2010/main" val="30263866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solidFill>
                  <a:prstClr val="black">
                    <a:tint val="75000"/>
                  </a:prstClr>
                </a:solidFill>
              </a:rPr>
              <a:pPr/>
              <a:t>03/05/1437</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9896055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990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8195" name="Rectangle 3"/>
          <p:cNvSpPr>
            <a:spLocks noGrp="1" noChangeArrowheads="1"/>
          </p:cNvSpPr>
          <p:nvPr>
            <p:ph type="body" idx="1"/>
          </p:nvPr>
        </p:nvSpPr>
        <p:spPr bwMode="auto">
          <a:xfrm>
            <a:off x="457200" y="21034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pPr>
            <a:endParaRPr lang="en-US" smtClean="0">
              <a:solidFill>
                <a:srgbClr val="FFFFFF"/>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pPr>
            <a:endParaRPr lang="en-US" smtClean="0">
              <a:solidFill>
                <a:srgbClr val="FFFFFF"/>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pPr>
            <a:fld id="{BD8BB303-702D-4485-BD2B-4146497976A2}" type="slidenum">
              <a:rPr lang="en-US" smtClean="0">
                <a:solidFill>
                  <a:srgbClr val="FFFFFF"/>
                </a:solidFill>
              </a:rPr>
              <a:pPr rtl="0" fontAlgn="base">
                <a:spcBef>
                  <a:spcPct val="0"/>
                </a:spcBef>
                <a:spcAft>
                  <a:spcPct val="0"/>
                </a:spcAft>
              </a:pPr>
              <a:t>‹#›</a:t>
            </a:fld>
            <a:endParaRPr lang="en-US" smtClean="0">
              <a:solidFill>
                <a:srgbClr val="FFFFFF"/>
              </a:solidFill>
            </a:endParaRPr>
          </a:p>
        </p:txBody>
      </p:sp>
    </p:spTree>
    <p:extLst>
      <p:ext uri="{BB962C8B-B14F-4D97-AF65-F5344CB8AC3E}">
        <p14:creationId xmlns:p14="http://schemas.microsoft.com/office/powerpoint/2010/main" val="1735918396"/>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1" eaLnBrk="1" fontAlgn="base" hangingPunct="1">
        <a:spcBef>
          <a:spcPct val="0"/>
        </a:spcBef>
        <a:spcAft>
          <a:spcPct val="0"/>
        </a:spcAft>
        <a:defRPr sz="4000">
          <a:solidFill>
            <a:schemeClr val="tx2"/>
          </a:solidFill>
          <a:latin typeface="+mj-lt"/>
          <a:ea typeface="+mj-ea"/>
          <a:cs typeface="+mj-cs"/>
        </a:defRPr>
      </a:lvl1pPr>
      <a:lvl2pPr algn="ctr" rtl="1" eaLnBrk="1" fontAlgn="base" hangingPunct="1">
        <a:spcBef>
          <a:spcPct val="0"/>
        </a:spcBef>
        <a:spcAft>
          <a:spcPct val="0"/>
        </a:spcAft>
        <a:defRPr sz="4000">
          <a:solidFill>
            <a:schemeClr val="tx2"/>
          </a:solidFill>
          <a:latin typeface="Arial" pitchFamily="34" charset="0"/>
        </a:defRPr>
      </a:lvl2pPr>
      <a:lvl3pPr algn="ctr" rtl="1" eaLnBrk="1" fontAlgn="base" hangingPunct="1">
        <a:spcBef>
          <a:spcPct val="0"/>
        </a:spcBef>
        <a:spcAft>
          <a:spcPct val="0"/>
        </a:spcAft>
        <a:defRPr sz="4000">
          <a:solidFill>
            <a:schemeClr val="tx2"/>
          </a:solidFill>
          <a:latin typeface="Arial" pitchFamily="34" charset="0"/>
        </a:defRPr>
      </a:lvl3pPr>
      <a:lvl4pPr algn="ctr" rtl="1" eaLnBrk="1" fontAlgn="base" hangingPunct="1">
        <a:spcBef>
          <a:spcPct val="0"/>
        </a:spcBef>
        <a:spcAft>
          <a:spcPct val="0"/>
        </a:spcAft>
        <a:defRPr sz="4000">
          <a:solidFill>
            <a:schemeClr val="tx2"/>
          </a:solidFill>
          <a:latin typeface="Arial" pitchFamily="34" charset="0"/>
        </a:defRPr>
      </a:lvl4pPr>
      <a:lvl5pPr algn="ctr" rtl="1" eaLnBrk="1" fontAlgn="base" hangingPunct="1">
        <a:spcBef>
          <a:spcPct val="0"/>
        </a:spcBef>
        <a:spcAft>
          <a:spcPct val="0"/>
        </a:spcAft>
        <a:defRPr sz="4000">
          <a:solidFill>
            <a:schemeClr val="tx2"/>
          </a:solidFill>
          <a:latin typeface="Arial" pitchFamily="34" charset="0"/>
        </a:defRPr>
      </a:lvl5pPr>
      <a:lvl6pPr marL="457200" algn="ctr" rtl="1" eaLnBrk="1" fontAlgn="base" hangingPunct="1">
        <a:spcBef>
          <a:spcPct val="0"/>
        </a:spcBef>
        <a:spcAft>
          <a:spcPct val="0"/>
        </a:spcAft>
        <a:defRPr sz="4000">
          <a:solidFill>
            <a:schemeClr val="tx2"/>
          </a:solidFill>
          <a:latin typeface="Arial" pitchFamily="34" charset="0"/>
        </a:defRPr>
      </a:lvl6pPr>
      <a:lvl7pPr marL="914400" algn="ctr" rtl="1" eaLnBrk="1" fontAlgn="base" hangingPunct="1">
        <a:spcBef>
          <a:spcPct val="0"/>
        </a:spcBef>
        <a:spcAft>
          <a:spcPct val="0"/>
        </a:spcAft>
        <a:defRPr sz="4000">
          <a:solidFill>
            <a:schemeClr val="tx2"/>
          </a:solidFill>
          <a:latin typeface="Arial" pitchFamily="34" charset="0"/>
        </a:defRPr>
      </a:lvl7pPr>
      <a:lvl8pPr marL="1371600" algn="ctr" rtl="1" eaLnBrk="1" fontAlgn="base" hangingPunct="1">
        <a:spcBef>
          <a:spcPct val="0"/>
        </a:spcBef>
        <a:spcAft>
          <a:spcPct val="0"/>
        </a:spcAft>
        <a:defRPr sz="4000">
          <a:solidFill>
            <a:schemeClr val="tx2"/>
          </a:solidFill>
          <a:latin typeface="Arial" pitchFamily="34" charset="0"/>
        </a:defRPr>
      </a:lvl8pPr>
      <a:lvl9pPr marL="1828800" algn="ctr" rtl="1" eaLnBrk="1" fontAlgn="base" hangingPunct="1">
        <a:spcBef>
          <a:spcPct val="0"/>
        </a:spcBef>
        <a:spcAft>
          <a:spcPct val="0"/>
        </a:spcAft>
        <a:defRPr sz="4000">
          <a:solidFill>
            <a:schemeClr val="tx2"/>
          </a:solidFill>
          <a:latin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gif"/><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gif"/><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8.xml"/><Relationship Id="rId1" Type="http://schemas.openxmlformats.org/officeDocument/2006/relationships/themeOverride" Target="../theme/themeOverride1.xml"/><Relationship Id="rId6" Type="http://schemas.openxmlformats.org/officeDocument/2006/relationships/image" Target="../media/image8.gif"/><Relationship Id="rId5" Type="http://schemas.openxmlformats.org/officeDocument/2006/relationships/image" Target="../media/image4.gif"/><Relationship Id="rId4" Type="http://schemas.openxmlformats.org/officeDocument/2006/relationships/image" Target="../media/image7.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orum.sedty.com/imagehosting/22365_127765196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2132856"/>
            <a:ext cx="3810000" cy="2886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2577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204864"/>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222111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صورة 8" descr="صورة للتطوع"/>
          <p:cNvPicPr>
            <a:picLocks noGrp="1" noChangeAspect="1"/>
          </p:cNvPicPr>
          <p:nvPr isPhoto="1"/>
        </p:nvPicPr>
        <p:blipFill>
          <a:blip r:embed="rId3">
            <a:lum bright="12000"/>
            <a:extLst>
              <a:ext uri="{28A0092B-C50C-407E-A947-70E740481C1C}">
                <a14:useLocalDpi xmlns:a14="http://schemas.microsoft.com/office/drawing/2010/main" val="0"/>
              </a:ext>
            </a:extLst>
          </a:blip>
          <a:stretch>
            <a:fillRect/>
          </a:stretch>
        </p:blipFill>
        <p:spPr>
          <a:xfrm>
            <a:off x="2411760" y="1196752"/>
            <a:ext cx="3960440" cy="4248472"/>
          </a:xfrm>
          <a:prstGeom prst="rect">
            <a:avLst/>
          </a:prstGeom>
          <a:noFill/>
          <a:ln>
            <a:noFill/>
          </a:ln>
        </p:spPr>
      </p:pic>
    </p:spTree>
    <p:extLst>
      <p:ext uri="{BB962C8B-B14F-4D97-AF65-F5344CB8AC3E}">
        <p14:creationId xmlns:p14="http://schemas.microsoft.com/office/powerpoint/2010/main" val="12781614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475657" y="2132856"/>
            <a:ext cx="6336704" cy="1728192"/>
          </a:xfrm>
        </p:spPr>
        <p:txBody>
          <a:bodyPr/>
          <a:lstStyle/>
          <a:p>
            <a:r>
              <a:rPr lang="ar-SA" sz="3200" b="1" kern="10" dirty="0" smtClean="0">
                <a:ln w="1905"/>
                <a:solidFill>
                  <a:srgbClr val="FF0000"/>
                </a:solidFill>
                <a:effectLst>
                  <a:innerShdw blurRad="69850" dist="43180" dir="5400000">
                    <a:srgbClr val="000000">
                      <a:alpha val="65000"/>
                    </a:srgbClr>
                  </a:innerShdw>
                </a:effectLst>
                <a:cs typeface="PT Bold Dusky"/>
              </a:rPr>
              <a:t>   </a:t>
            </a:r>
            <a:r>
              <a:rPr lang="ar-SA" sz="3200" b="1" kern="10" dirty="0" smtClean="0">
                <a:ln w="1905"/>
                <a:solidFill>
                  <a:srgbClr val="FF0000"/>
                </a:solidFill>
                <a:effectLst>
                  <a:innerShdw blurRad="69850" dist="43180" dir="5400000">
                    <a:srgbClr val="000000">
                      <a:alpha val="65000"/>
                    </a:srgbClr>
                  </a:innerShdw>
                </a:effectLst>
                <a:cs typeface="PT Bold Dusky"/>
              </a:rPr>
              <a:t>ا</a:t>
            </a:r>
            <a:br>
              <a:rPr lang="ar-SA" sz="3200" b="1" kern="10" dirty="0" smtClean="0">
                <a:ln w="1905"/>
                <a:solidFill>
                  <a:srgbClr val="FF0000"/>
                </a:solidFill>
                <a:effectLst>
                  <a:innerShdw blurRad="69850" dist="43180" dir="5400000">
                    <a:srgbClr val="000000">
                      <a:alpha val="65000"/>
                    </a:srgbClr>
                  </a:innerShdw>
                </a:effectLst>
                <a:cs typeface="PT Bold Dusky"/>
              </a:rPr>
            </a:br>
            <a:r>
              <a:rPr lang="ar-SA" sz="3200" b="1" kern="10" dirty="0">
                <a:ln w="1905"/>
                <a:solidFill>
                  <a:srgbClr val="FF0000"/>
                </a:solidFill>
                <a:effectLst>
                  <a:innerShdw blurRad="69850" dist="43180" dir="5400000">
                    <a:srgbClr val="000000">
                      <a:alpha val="65000"/>
                    </a:srgbClr>
                  </a:innerShdw>
                </a:effectLst>
                <a:cs typeface="PT Bold Dusky"/>
              </a:rPr>
              <a:t>ا</a:t>
            </a:r>
            <a:r>
              <a:rPr lang="ar-SA" sz="3200" b="1" kern="10" dirty="0" smtClean="0">
                <a:ln w="1905"/>
                <a:solidFill>
                  <a:srgbClr val="FF0000"/>
                </a:solidFill>
                <a:effectLst>
                  <a:innerShdw blurRad="69850" dist="43180" dir="5400000">
                    <a:srgbClr val="000000">
                      <a:alpha val="65000"/>
                    </a:srgbClr>
                  </a:innerShdw>
                </a:effectLst>
                <a:cs typeface="PT Bold Dusky"/>
              </a:rPr>
              <a:t>لمحاضرة الخامسة</a:t>
            </a:r>
            <a:r>
              <a:rPr lang="ar-SA" sz="3200" b="1" kern="10" dirty="0" smtClean="0">
                <a:ln w="1905"/>
                <a:solidFill>
                  <a:srgbClr val="FF0000"/>
                </a:solidFill>
                <a:effectLst>
                  <a:innerShdw blurRad="69850" dist="43180" dir="5400000">
                    <a:srgbClr val="000000">
                      <a:alpha val="65000"/>
                    </a:srgbClr>
                  </a:innerShdw>
                </a:effectLst>
                <a:cs typeface="PT Bold Dusky"/>
              </a:rPr>
              <a:t/>
            </a:r>
            <a:br>
              <a:rPr lang="ar-SA" sz="3200" b="1" kern="10" dirty="0" smtClean="0">
                <a:ln w="1905"/>
                <a:solidFill>
                  <a:srgbClr val="FF0000"/>
                </a:solidFill>
                <a:effectLst>
                  <a:innerShdw blurRad="69850" dist="43180" dir="5400000">
                    <a:srgbClr val="000000">
                      <a:alpha val="65000"/>
                    </a:srgbClr>
                  </a:innerShdw>
                </a:effectLst>
                <a:cs typeface="PT Bold Dusky"/>
              </a:rPr>
            </a:br>
            <a:r>
              <a:rPr lang="ar-SA" sz="3200" b="1" dirty="0"/>
              <a:t>دور التعليم في تحقيق أهداف العمل التطوعي    </a:t>
            </a:r>
            <a:r>
              <a:rPr lang="ar-SA" sz="3200" b="1" dirty="0" smtClean="0"/>
              <a:t>ونجاحها وحقوق وواجبات المتطوعين</a:t>
            </a:r>
            <a:r>
              <a:rPr lang="ar-SA" sz="3200" b="1" dirty="0"/>
              <a:t/>
            </a:r>
            <a:br>
              <a:rPr lang="ar-SA" sz="3200" b="1" dirty="0"/>
            </a:br>
            <a:endParaRPr lang="ar-SA" sz="3200" b="1" kern="10" dirty="0">
              <a:ln w="1905"/>
              <a:solidFill>
                <a:srgbClr val="FFFF00"/>
              </a:solidFill>
              <a:effectLst>
                <a:innerShdw blurRad="69850" dist="43180" dir="5400000">
                  <a:srgbClr val="000000">
                    <a:alpha val="65000"/>
                  </a:srgbClr>
                </a:innerShdw>
              </a:effectLst>
              <a:cs typeface="PT Bold Dusky"/>
            </a:endParaRPr>
          </a:p>
        </p:txBody>
      </p:sp>
      <p:sp>
        <p:nvSpPr>
          <p:cNvPr id="3" name="عنوان فرعي 2"/>
          <p:cNvSpPr>
            <a:spLocks noGrp="1"/>
          </p:cNvSpPr>
          <p:nvPr>
            <p:ph type="subTitle" idx="1"/>
          </p:nvPr>
        </p:nvSpPr>
        <p:spPr>
          <a:xfrm>
            <a:off x="1691680" y="3573016"/>
            <a:ext cx="4737695" cy="1224136"/>
          </a:xfrm>
        </p:spPr>
        <p:txBody>
          <a:bodyPr/>
          <a:lstStyle/>
          <a:p>
            <a:pPr>
              <a:spcBef>
                <a:spcPct val="0"/>
              </a:spcBef>
              <a:defRPr/>
            </a:pPr>
            <a:endParaRPr lang="ar-SA" b="1" kern="10" dirty="0" smtClean="0">
              <a:ln w="1905"/>
              <a:solidFill>
                <a:srgbClr val="FFC000"/>
              </a:solidFill>
              <a:effectLst>
                <a:innerShdw blurRad="69850" dist="43180" dir="5400000">
                  <a:srgbClr val="000000">
                    <a:alpha val="65000"/>
                  </a:srgbClr>
                </a:innerShdw>
              </a:effectLst>
              <a:cs typeface="PT Bold Dusky"/>
            </a:endParaRPr>
          </a:p>
          <a:p>
            <a:pPr>
              <a:spcBef>
                <a:spcPct val="0"/>
              </a:spcBef>
              <a:defRPr/>
            </a:pPr>
            <a:r>
              <a:rPr lang="ar-SA" b="1" kern="10" dirty="0" smtClean="0">
                <a:ln w="1905"/>
                <a:solidFill>
                  <a:srgbClr val="FFC000"/>
                </a:solidFill>
                <a:effectLst>
                  <a:innerShdw blurRad="69850" dist="43180" dir="5400000">
                    <a:srgbClr val="000000">
                      <a:alpha val="65000"/>
                    </a:srgbClr>
                  </a:innerShdw>
                </a:effectLst>
                <a:cs typeface="PT Bold Dusky"/>
              </a:rPr>
              <a:t>اعداد</a:t>
            </a:r>
            <a:endParaRPr lang="ar-SA" b="1" kern="10" dirty="0">
              <a:ln w="1905"/>
              <a:solidFill>
                <a:srgbClr val="FFC000"/>
              </a:solidFill>
              <a:effectLst>
                <a:innerShdw blurRad="69850" dist="43180" dir="5400000">
                  <a:srgbClr val="000000">
                    <a:alpha val="65000"/>
                  </a:srgbClr>
                </a:innerShdw>
              </a:effectLst>
              <a:cs typeface="PT Bold Dusky"/>
            </a:endParaRPr>
          </a:p>
          <a:p>
            <a:pPr>
              <a:spcBef>
                <a:spcPct val="0"/>
              </a:spcBef>
              <a:defRPr/>
            </a:pPr>
            <a:r>
              <a:rPr lang="ar-SA" b="1" kern="10" dirty="0">
                <a:ln w="1905"/>
                <a:solidFill>
                  <a:srgbClr val="00B050"/>
                </a:solidFill>
                <a:effectLst>
                  <a:innerShdw blurRad="69850" dist="43180" dir="5400000">
                    <a:srgbClr val="000000">
                      <a:alpha val="65000"/>
                    </a:srgbClr>
                  </a:innerShdw>
                </a:effectLst>
                <a:cs typeface="PT Bold Dusky"/>
              </a:rPr>
              <a:t>د. مصطفى محمد </a:t>
            </a:r>
            <a:r>
              <a:rPr lang="ar-SA" b="1" kern="10" dirty="0" err="1">
                <a:ln w="1905"/>
                <a:solidFill>
                  <a:srgbClr val="00B050"/>
                </a:solidFill>
                <a:effectLst>
                  <a:innerShdw blurRad="69850" dist="43180" dir="5400000">
                    <a:srgbClr val="000000">
                      <a:alpha val="65000"/>
                    </a:srgbClr>
                  </a:innerShdw>
                </a:effectLst>
                <a:cs typeface="PT Bold Dusky"/>
              </a:rPr>
              <a:t>الفقى</a:t>
            </a:r>
            <a:endParaRPr lang="ar-SA" b="1" kern="10" dirty="0">
              <a:ln w="1905"/>
              <a:solidFill>
                <a:srgbClr val="00B050"/>
              </a:solidFill>
              <a:effectLst>
                <a:innerShdw blurRad="69850" dist="43180" dir="5400000">
                  <a:srgbClr val="000000">
                    <a:alpha val="65000"/>
                  </a:srgbClr>
                </a:innerShdw>
              </a:effectLst>
              <a:cs typeface="PT Bold Dusky"/>
            </a:endParaRPr>
          </a:p>
        </p:txBody>
      </p:sp>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924042"/>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1944935"/>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وسيلة شرح مع سهم إلى الأسفل 15"/>
          <p:cNvSpPr/>
          <p:nvPr/>
        </p:nvSpPr>
        <p:spPr>
          <a:xfrm>
            <a:off x="6429375" y="3861048"/>
            <a:ext cx="1489075" cy="1181100"/>
          </a:xfrm>
          <a:prstGeom prst="downArrowCallout">
            <a:avLst/>
          </a:prstGeom>
          <a:ln/>
        </p:spPr>
        <p:style>
          <a:lnRef idx="3">
            <a:schemeClr val="lt1"/>
          </a:lnRef>
          <a:fillRef idx="1">
            <a:schemeClr val="accent5"/>
          </a:fillRef>
          <a:effectRef idx="1">
            <a:schemeClr val="accent5"/>
          </a:effectRef>
          <a:fontRef idx="minor">
            <a:schemeClr val="lt1"/>
          </a:fontRef>
        </p:style>
        <p:txBody>
          <a:bodyPr rtlCol="1" anchor="ctr"/>
          <a:lstStyle/>
          <a:p>
            <a:pPr algn="ctr" fontAlgn="base">
              <a:spcBef>
                <a:spcPct val="0"/>
              </a:spcBef>
              <a:spcAft>
                <a:spcPct val="0"/>
              </a:spcAft>
              <a:defRPr/>
            </a:pPr>
            <a:r>
              <a:rPr lang="ar-SA" sz="2800" b="1" kern="0" dirty="0">
                <a:solidFill>
                  <a:srgbClr val="FF0000"/>
                </a:solidFill>
                <a:cs typeface="Arial"/>
              </a:rPr>
              <a:t>مراجع المحاضرة</a:t>
            </a:r>
          </a:p>
        </p:txBody>
      </p:sp>
      <p:sp>
        <p:nvSpPr>
          <p:cNvPr id="17" name="مستطيل مستدير الزوايا 16"/>
          <p:cNvSpPr/>
          <p:nvPr/>
        </p:nvSpPr>
        <p:spPr>
          <a:xfrm>
            <a:off x="1979712" y="5301208"/>
            <a:ext cx="5194200" cy="1143000"/>
          </a:xfrm>
          <a:prstGeom prst="roundRect">
            <a:avLst/>
          </a:prstGeom>
          <a:ln/>
        </p:spPr>
        <p:style>
          <a:lnRef idx="3">
            <a:schemeClr val="lt1"/>
          </a:lnRef>
          <a:fillRef idx="1">
            <a:schemeClr val="accent2"/>
          </a:fillRef>
          <a:effectRef idx="1">
            <a:schemeClr val="accent2"/>
          </a:effectRef>
          <a:fontRef idx="minor">
            <a:schemeClr val="lt1"/>
          </a:fontRef>
        </p:style>
        <p:txBody>
          <a:bodyPr rtlCol="1" anchor="ctr"/>
          <a:lstStyle/>
          <a:p>
            <a:pPr marL="291465" fontAlgn="base">
              <a:spcBef>
                <a:spcPts val="1200"/>
              </a:spcBef>
              <a:spcAft>
                <a:spcPts val="1000"/>
              </a:spcAft>
              <a:defRPr/>
            </a:pPr>
            <a:r>
              <a:rPr lang="ar-SA" b="1" kern="0" dirty="0" smtClean="0">
                <a:solidFill>
                  <a:srgbClr val="FF0000"/>
                </a:solidFill>
                <a:cs typeface="Arial"/>
              </a:rPr>
              <a:t>- هدى السرحان، نبيلة </a:t>
            </a:r>
            <a:r>
              <a:rPr lang="ar-SA" b="1" kern="0" dirty="0" err="1" smtClean="0">
                <a:solidFill>
                  <a:srgbClr val="FF0000"/>
                </a:solidFill>
                <a:cs typeface="Arial"/>
              </a:rPr>
              <a:t>الجرايدة</a:t>
            </a:r>
            <a:r>
              <a:rPr lang="ar-SA" b="1" kern="0" dirty="0" smtClean="0">
                <a:solidFill>
                  <a:srgbClr val="FF0000"/>
                </a:solidFill>
                <a:cs typeface="Arial"/>
              </a:rPr>
              <a:t>: العمل </a:t>
            </a:r>
            <a:r>
              <a:rPr lang="ar-SA" b="1" kern="0" dirty="0" err="1" smtClean="0">
                <a:solidFill>
                  <a:srgbClr val="FF0000"/>
                </a:solidFill>
                <a:cs typeface="Arial"/>
              </a:rPr>
              <a:t>التطوعى</a:t>
            </a:r>
            <a:r>
              <a:rPr lang="ar-SA" b="1" kern="0" dirty="0" smtClean="0">
                <a:solidFill>
                  <a:srgbClr val="FF0000"/>
                </a:solidFill>
                <a:cs typeface="Arial"/>
              </a:rPr>
              <a:t> بين النظرية والتطبيق، الرياض، مكتبة الرشد 2013م</a:t>
            </a:r>
            <a:endParaRPr lang="ar-EG" kern="0" dirty="0">
              <a:solidFill>
                <a:srgbClr val="FF0000"/>
              </a:solidFill>
              <a:cs typeface="Arial"/>
            </a:endParaRPr>
          </a:p>
        </p:txBody>
      </p:sp>
      <p:pic>
        <p:nvPicPr>
          <p:cNvPr id="18" name="صورة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2012" y="1043303"/>
            <a:ext cx="2554725" cy="8807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WordArt 9"/>
          <p:cNvSpPr>
            <a:spLocks noChangeArrowheads="1" noChangeShapeType="1" noTextEdit="1"/>
          </p:cNvSpPr>
          <p:nvPr/>
        </p:nvSpPr>
        <p:spPr bwMode="auto">
          <a:xfrm>
            <a:off x="1475656" y="1043303"/>
            <a:ext cx="3240360" cy="101754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4948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ar-SA"/>
            </a:defPPr>
            <a:lvl1pPr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1pPr>
            <a:lvl2pPr marL="4572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2pPr>
            <a:lvl3pPr marL="9144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3pPr>
            <a:lvl4pPr marL="13716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4pPr>
            <a:lvl5pPr marL="18288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5pPr>
            <a:lvl6pPr marL="2286000" algn="r" defTabSz="914400" rtl="1" eaLnBrk="1" latinLnBrk="0" hangingPunct="1">
              <a:defRPr sz="4400" kern="1200">
                <a:solidFill>
                  <a:schemeClr val="tx1"/>
                </a:solidFill>
                <a:latin typeface="Arial" pitchFamily="34" charset="0"/>
                <a:ea typeface="+mn-ea"/>
                <a:cs typeface="Al Moharib Anbopi Ibrahim ." pitchFamily="2" charset="-78"/>
              </a:defRPr>
            </a:lvl6pPr>
            <a:lvl7pPr marL="2743200" algn="r" defTabSz="914400" rtl="1" eaLnBrk="1" latinLnBrk="0" hangingPunct="1">
              <a:defRPr sz="4400" kern="1200">
                <a:solidFill>
                  <a:schemeClr val="tx1"/>
                </a:solidFill>
                <a:latin typeface="Arial" pitchFamily="34" charset="0"/>
                <a:ea typeface="+mn-ea"/>
                <a:cs typeface="Al Moharib Anbopi Ibrahim ." pitchFamily="2" charset="-78"/>
              </a:defRPr>
            </a:lvl7pPr>
            <a:lvl8pPr marL="3200400" algn="r" defTabSz="914400" rtl="1" eaLnBrk="1" latinLnBrk="0" hangingPunct="1">
              <a:defRPr sz="4400" kern="1200">
                <a:solidFill>
                  <a:schemeClr val="tx1"/>
                </a:solidFill>
                <a:latin typeface="Arial" pitchFamily="34" charset="0"/>
                <a:ea typeface="+mn-ea"/>
                <a:cs typeface="Al Moharib Anbopi Ibrahim ." pitchFamily="2" charset="-78"/>
              </a:defRPr>
            </a:lvl8pPr>
            <a:lvl9pPr marL="3657600" algn="r" defTabSz="914400" rtl="1" eaLnBrk="1" latinLnBrk="0" hangingPunct="1">
              <a:defRPr sz="4400" kern="1200">
                <a:solidFill>
                  <a:schemeClr val="tx1"/>
                </a:solidFill>
                <a:latin typeface="Arial" pitchFamily="34" charset="0"/>
                <a:ea typeface="+mn-ea"/>
                <a:cs typeface="Al Moharib Anbopi Ibrahim ." pitchFamily="2" charset="-78"/>
              </a:defRPr>
            </a:lvl9pPr>
          </a:lstStyle>
          <a:p>
            <a:pPr algn="ctr">
              <a:defRPr/>
            </a:pPr>
            <a:r>
              <a:rPr lang="ar-SA" sz="3600" b="1" kern="10" spc="50" dirty="0" smtClean="0">
                <a:ln w="11430"/>
                <a:solidFill>
                  <a:srgbClr val="FF0000"/>
                </a:solidFill>
                <a:effectLst>
                  <a:outerShdw blurRad="76200" dist="50800" dir="5400000" algn="tl" rotWithShape="0">
                    <a:srgbClr val="000000">
                      <a:alpha val="65000"/>
                    </a:srgbClr>
                  </a:outerShdw>
                </a:effectLst>
                <a:latin typeface="Arial"/>
                <a:cs typeface="PT Bold Arch" pitchFamily="2" charset="-78"/>
              </a:rPr>
              <a:t>قسم </a:t>
            </a:r>
            <a:r>
              <a:rPr lang="ar-SA" sz="3600" b="1" kern="10" spc="50" dirty="0" smtClean="0">
                <a:ln w="11430"/>
                <a:solidFill>
                  <a:srgbClr val="FF0000"/>
                </a:solidFill>
                <a:effectLst>
                  <a:outerShdw blurRad="76200" dist="50800" dir="5400000" algn="tl" rotWithShape="0">
                    <a:srgbClr val="000000">
                      <a:alpha val="65000"/>
                    </a:srgbClr>
                  </a:outerShdw>
                </a:effectLst>
                <a:latin typeface="Arial"/>
                <a:cs typeface="PT Bold Arch" pitchFamily="2" charset="-78"/>
              </a:rPr>
              <a:t>علم الاجتماع والخدمة الاجتماعية</a:t>
            </a:r>
            <a:endParaRPr lang="ar-SA" sz="5400" b="1" kern="10"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cs typeface="PT Bold Arch" pitchFamily="2" charset="-78"/>
            </a:endParaRPr>
          </a:p>
        </p:txBody>
      </p:sp>
    </p:spTree>
    <p:extLst>
      <p:ext uri="{BB962C8B-B14F-4D97-AF65-F5344CB8AC3E}">
        <p14:creationId xmlns:p14="http://schemas.microsoft.com/office/powerpoint/2010/main" val="3736797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 name="مخطط انسيابي: متعدد المستندات 3"/>
          <p:cNvSpPr/>
          <p:nvPr/>
        </p:nvSpPr>
        <p:spPr>
          <a:xfrm>
            <a:off x="1709057" y="348909"/>
            <a:ext cx="5653314" cy="1283381"/>
          </a:xfrm>
          <a:prstGeom prst="flowChartMultidocument">
            <a:avLst/>
          </a:prstGeom>
          <a:solidFill>
            <a:srgbClr val="FF00FF"/>
          </a:solidFill>
        </p:spPr>
        <p:style>
          <a:lnRef idx="1">
            <a:schemeClr val="accent2"/>
          </a:lnRef>
          <a:fillRef idx="2">
            <a:schemeClr val="accent2"/>
          </a:fillRef>
          <a:effectRef idx="1">
            <a:schemeClr val="accent2"/>
          </a:effectRef>
          <a:fontRef idx="minor">
            <a:schemeClr val="dk1"/>
          </a:fontRef>
        </p:style>
        <p:txBody>
          <a:bodyPr rtlCol="1" anchor="ctr"/>
          <a:lstStyle/>
          <a:p>
            <a:pPr fontAlgn="base">
              <a:spcBef>
                <a:spcPct val="0"/>
              </a:spcBef>
              <a:spcAft>
                <a:spcPct val="0"/>
              </a:spcAft>
              <a:defRPr/>
            </a:pPr>
            <a:r>
              <a:rPr lang="ar-SA" sz="44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عناصر </a:t>
            </a:r>
            <a:r>
              <a:rPr lang="ar-SA" sz="4400" b="1" cap="all" dirty="0"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المحاضرة</a:t>
            </a:r>
            <a:endParaRPr lang="ar-SA" sz="44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pic>
        <p:nvPicPr>
          <p:cNvPr id="5" name="صورة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7600" y="0"/>
            <a:ext cx="1524000" cy="149996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240619"/>
            <a:ext cx="1524000" cy="149996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1" name="سهم للأسفل 10"/>
          <p:cNvSpPr/>
          <p:nvPr/>
        </p:nvSpPr>
        <p:spPr>
          <a:xfrm>
            <a:off x="3352800" y="1492250"/>
            <a:ext cx="2587625" cy="582613"/>
          </a:xfrm>
          <a:prstGeom prst="downArrow">
            <a:avLst/>
          </a:prstGeom>
          <a:solidFill>
            <a:srgbClr val="FF00FF"/>
          </a:solidFill>
        </p:spPr>
        <p:style>
          <a:lnRef idx="1">
            <a:schemeClr val="accent2"/>
          </a:lnRef>
          <a:fillRef idx="2">
            <a:schemeClr val="accent2"/>
          </a:fillRef>
          <a:effectRef idx="1">
            <a:schemeClr val="accent2"/>
          </a:effectRef>
          <a:fontRef idx="minor">
            <a:schemeClr val="dk1"/>
          </a:fontRef>
        </p:style>
        <p:txBody>
          <a:bodyPr rtlCol="1" anchor="ctr"/>
          <a:lstStyle/>
          <a:p>
            <a:pPr fontAlgn="base">
              <a:spcBef>
                <a:spcPct val="0"/>
              </a:spcBef>
              <a:spcAft>
                <a:spcPct val="0"/>
              </a:spcAft>
              <a:defRPr/>
            </a:pPr>
            <a:endParaRPr lang="ar-SA" sz="32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pic>
        <p:nvPicPr>
          <p:cNvPr id="31754" name="صورة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863" y="243840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5" name="صورة 1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5068888"/>
            <a:ext cx="9906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2" name="مستطيل 1"/>
          <p:cNvSpPr/>
          <p:nvPr/>
        </p:nvSpPr>
        <p:spPr>
          <a:xfrm>
            <a:off x="982283" y="2408053"/>
            <a:ext cx="8001000" cy="3231654"/>
          </a:xfrm>
          <a:prstGeom prst="rect">
            <a:avLst/>
          </a:prstGeom>
          <a:effectLst>
            <a:softEdge rad="330200"/>
          </a:effectLst>
        </p:spPr>
        <p:txBody>
          <a:bodyPr wrap="square">
            <a:spAutoFit/>
          </a:bodyPr>
          <a:lstStyle/>
          <a:p>
            <a:r>
              <a:rPr lang="ar-SA" sz="4800" b="1" dirty="0" smtClean="0"/>
              <a:t>1- </a:t>
            </a:r>
            <a:r>
              <a:rPr lang="ar-SA" sz="3600" b="1" dirty="0"/>
              <a:t>دور التعليم في تحقيق أهداف العمل التطوعي </a:t>
            </a:r>
            <a:r>
              <a:rPr lang="ar-SA" sz="3600" b="1" dirty="0" smtClean="0"/>
              <a:t>   ونجاحها</a:t>
            </a:r>
          </a:p>
          <a:p>
            <a:r>
              <a:rPr lang="ar-SA" sz="3600" b="1" dirty="0" smtClean="0"/>
              <a:t>2- حقوق وواجبات المتطوعين</a:t>
            </a:r>
            <a:endParaRPr lang="en-US" sz="3600" b="1" dirty="0"/>
          </a:p>
          <a:p>
            <a:r>
              <a:rPr lang="ar-SA" sz="3600" b="1" dirty="0" smtClean="0"/>
              <a:t>3-</a:t>
            </a:r>
            <a:r>
              <a:rPr lang="ar-SA" sz="3600" b="1" dirty="0" smtClean="0">
                <a:solidFill>
                  <a:srgbClr val="002060"/>
                </a:solidFill>
                <a:latin typeface="Sakkal Majalla" pitchFamily="2" charset="-78"/>
                <a:ea typeface="Calibri"/>
                <a:cs typeface="Sakkal Majalla" pitchFamily="2" charset="-78"/>
              </a:rPr>
              <a:t> </a:t>
            </a:r>
            <a:r>
              <a:rPr lang="ar-SA" sz="3600" b="1" dirty="0" smtClean="0"/>
              <a:t>اختيار المتطوعين</a:t>
            </a:r>
          </a:p>
          <a:p>
            <a:endParaRPr lang="en-US" sz="4800" dirty="0"/>
          </a:p>
        </p:txBody>
      </p:sp>
    </p:spTree>
    <p:extLst>
      <p:ext uri="{BB962C8B-B14F-4D97-AF65-F5344CB8AC3E}">
        <p14:creationId xmlns:p14="http://schemas.microsoft.com/office/powerpoint/2010/main" val="1059439823"/>
      </p:ext>
    </p:extLst>
  </p:cSld>
  <p:clrMapOvr>
    <a:overrideClrMapping bg1="lt1" tx1="dk1" bg2="lt2" tx2="dk2" accent1="accent1" accent2="accent2" accent3="accent3" accent4="accent4" accent5="accent5" accent6="accent6" hlink="hlink" folHlink="folHlink"/>
  </p:clrMapOvr>
  <p:transition>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80">
                                          <p:stCondLst>
                                            <p:cond delay="0"/>
                                          </p:stCondLst>
                                        </p:cTn>
                                        <p:tgtEl>
                                          <p:spTgt spid="11"/>
                                        </p:tgtEl>
                                      </p:cBhvr>
                                    </p:animEffect>
                                    <p:anim calcmode="lin" valueType="num">
                                      <p:cBhvr>
                                        <p:cTn id="2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gtEl>
                                      </p:cBhvr>
                                      <p:to x="100000" y="60000"/>
                                    </p:animScale>
                                    <p:animScale>
                                      <p:cBhvr>
                                        <p:cTn id="32" dur="166" decel="50000">
                                          <p:stCondLst>
                                            <p:cond delay="676"/>
                                          </p:stCondLst>
                                        </p:cTn>
                                        <p:tgtEl>
                                          <p:spTgt spid="11"/>
                                        </p:tgtEl>
                                      </p:cBhvr>
                                      <p:to x="100000" y="100000"/>
                                    </p:animScale>
                                    <p:animScale>
                                      <p:cBhvr>
                                        <p:cTn id="33" dur="26">
                                          <p:stCondLst>
                                            <p:cond delay="1312"/>
                                          </p:stCondLst>
                                        </p:cTn>
                                        <p:tgtEl>
                                          <p:spTgt spid="11"/>
                                        </p:tgtEl>
                                      </p:cBhvr>
                                      <p:to x="100000" y="80000"/>
                                    </p:animScale>
                                    <p:animScale>
                                      <p:cBhvr>
                                        <p:cTn id="34" dur="166" decel="50000">
                                          <p:stCondLst>
                                            <p:cond delay="1338"/>
                                          </p:stCondLst>
                                        </p:cTn>
                                        <p:tgtEl>
                                          <p:spTgt spid="11"/>
                                        </p:tgtEl>
                                      </p:cBhvr>
                                      <p:to x="100000" y="100000"/>
                                    </p:animScale>
                                    <p:animScale>
                                      <p:cBhvr>
                                        <p:cTn id="35" dur="26">
                                          <p:stCondLst>
                                            <p:cond delay="1642"/>
                                          </p:stCondLst>
                                        </p:cTn>
                                        <p:tgtEl>
                                          <p:spTgt spid="11"/>
                                        </p:tgtEl>
                                      </p:cBhvr>
                                      <p:to x="100000" y="90000"/>
                                    </p:animScale>
                                    <p:animScale>
                                      <p:cBhvr>
                                        <p:cTn id="36" dur="166" decel="50000">
                                          <p:stCondLst>
                                            <p:cond delay="1668"/>
                                          </p:stCondLst>
                                        </p:cTn>
                                        <p:tgtEl>
                                          <p:spTgt spid="11"/>
                                        </p:tgtEl>
                                      </p:cBhvr>
                                      <p:to x="100000" y="100000"/>
                                    </p:animScale>
                                    <p:animScale>
                                      <p:cBhvr>
                                        <p:cTn id="37" dur="26">
                                          <p:stCondLst>
                                            <p:cond delay="1808"/>
                                          </p:stCondLst>
                                        </p:cTn>
                                        <p:tgtEl>
                                          <p:spTgt spid="11"/>
                                        </p:tgtEl>
                                      </p:cBhvr>
                                      <p:to x="100000" y="95000"/>
                                    </p:animScale>
                                    <p:animScale>
                                      <p:cBhvr>
                                        <p:cTn id="38" dur="166" decel="50000">
                                          <p:stCondLst>
                                            <p:cond delay="1834"/>
                                          </p:stCondLst>
                                        </p:cTn>
                                        <p:tgtEl>
                                          <p:spTgt spid="11"/>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ppt_w</p:attrName>
                                        </p:attrNameLst>
                                      </p:cBhvr>
                                      <p:tavLst>
                                        <p:tav tm="0">
                                          <p:val>
                                            <p:fltVal val="0"/>
                                          </p:val>
                                        </p:tav>
                                        <p:tav tm="100000">
                                          <p:val>
                                            <p:strVal val="#ppt_w"/>
                                          </p:val>
                                        </p:tav>
                                      </p:tavLst>
                                    </p:anim>
                                    <p:anim calcmode="lin" valueType="num">
                                      <p:cBhvr>
                                        <p:cTn id="44" dur="500" fill="hold"/>
                                        <p:tgtEl>
                                          <p:spTgt spid="2"/>
                                        </p:tgtEl>
                                        <p:attrNameLst>
                                          <p:attrName>ppt_h</p:attrName>
                                        </p:attrNameLst>
                                      </p:cBhvr>
                                      <p:tavLst>
                                        <p:tav tm="0">
                                          <p:val>
                                            <p:fltVal val="0"/>
                                          </p:val>
                                        </p:tav>
                                        <p:tav tm="100000">
                                          <p:val>
                                            <p:strVal val="#ppt_h"/>
                                          </p:val>
                                        </p:tav>
                                      </p:tavLst>
                                    </p:anim>
                                    <p:animEffect transition="in" filter="fade">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t>دور التعليم في تحقيق أهداف العمل التطوعي ونجاحها:</a:t>
            </a:r>
            <a:endParaRPr lang="en-US" dirty="0"/>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lvl="0" algn="just">
              <a:buFont typeface="Wingdings" pitchFamily="2" charset="2"/>
              <a:buChar char="§"/>
            </a:pPr>
            <a:r>
              <a:rPr lang="ar-SA" sz="2800" dirty="0"/>
              <a:t>تنشئة الأبناء تنشئة اجتماعية سليمة بإعداد وسائط التنشئة المختلفة كالأسرة والمدرسة والمساجد والاعلام من أجل غرس قيم الايثار والتضحية وروح العمل </a:t>
            </a:r>
            <a:r>
              <a:rPr lang="ar-SA" sz="2800" dirty="0" smtClean="0"/>
              <a:t>الجماعي </a:t>
            </a:r>
            <a:r>
              <a:rPr lang="ar-SA" sz="2800" dirty="0"/>
              <a:t>في نفوس </a:t>
            </a:r>
            <a:r>
              <a:rPr lang="ar-SA" sz="2800" dirty="0" smtClean="0"/>
              <a:t>الناشئة.</a:t>
            </a:r>
            <a:endParaRPr lang="en-US" sz="2800" dirty="0"/>
          </a:p>
          <a:p>
            <a:pPr lvl="0" algn="just">
              <a:buFont typeface="Wingdings" pitchFamily="2" charset="2"/>
              <a:buChar char="§"/>
            </a:pPr>
            <a:r>
              <a:rPr lang="ar-SA" sz="2800" dirty="0"/>
              <a:t>أن تضم البرامج الدراسية للمؤسسات التعليمية المختلفة بعض المقررات الدراسية </a:t>
            </a:r>
            <a:r>
              <a:rPr lang="ar-SA" sz="2800" dirty="0" smtClean="0"/>
              <a:t>التي </a:t>
            </a:r>
            <a:r>
              <a:rPr lang="ar-SA" sz="2800" dirty="0"/>
              <a:t>تركز على مفاهيم العمل </a:t>
            </a:r>
            <a:r>
              <a:rPr lang="ar-SA" sz="2800" dirty="0" smtClean="0"/>
              <a:t>الاجتماعي التطوعي </a:t>
            </a:r>
            <a:r>
              <a:rPr lang="ar-SA" sz="2800" dirty="0"/>
              <a:t>وأهميته ودوره </a:t>
            </a:r>
            <a:r>
              <a:rPr lang="ar-SA" sz="2800" dirty="0" smtClean="0"/>
              <a:t>التنموي </a:t>
            </a:r>
            <a:r>
              <a:rPr lang="ar-SA" sz="2800" dirty="0"/>
              <a:t>في المجتمع المعاصر.</a:t>
            </a:r>
            <a:endParaRPr lang="en-US" sz="2800" dirty="0"/>
          </a:p>
          <a:p>
            <a:pPr lvl="0" algn="just">
              <a:buFont typeface="Wingdings" pitchFamily="2" charset="2"/>
              <a:buChar char="§"/>
            </a:pPr>
            <a:r>
              <a:rPr lang="ar-SA" sz="2800" dirty="0"/>
              <a:t>ضرورة قيام المدارس في مراحل مبكرة بإشراك الطلبة في برامج العمل </a:t>
            </a:r>
            <a:r>
              <a:rPr lang="ar-SA" sz="2800" dirty="0" smtClean="0"/>
              <a:t>التطوعي </a:t>
            </a:r>
            <a:r>
              <a:rPr lang="ar-SA" sz="2800" dirty="0"/>
              <a:t>متمثلة بحملات النظافة وزراعة الأشجار وغيرها</a:t>
            </a:r>
            <a:endParaRPr lang="en-US" sz="2800" dirty="0"/>
          </a:p>
          <a:p>
            <a:pPr lvl="0" algn="just">
              <a:buFont typeface="Wingdings" pitchFamily="2" charset="2"/>
              <a:buChar char="§"/>
            </a:pPr>
            <a:r>
              <a:rPr lang="ar-SA" sz="2800" dirty="0"/>
              <a:t>تدعيم جهود الباحثين لإجراء مزيد من البحوث في مجال العمل التطوعي بما يساعد في تحسين واقعه وتطويره</a:t>
            </a:r>
            <a:endParaRPr lang="en-US" sz="2800" dirty="0"/>
          </a:p>
          <a:p>
            <a:pPr lvl="0" algn="just">
              <a:buFont typeface="Wingdings" pitchFamily="2" charset="2"/>
              <a:buChar char="§"/>
            </a:pPr>
            <a:r>
              <a:rPr lang="ar-SA" sz="2800" dirty="0"/>
              <a:t>استخدام العمل التطوعي في المعالجة النفسية والصحية والسلوكية لبعض المتعاطين للمخدرات والعاطلين والمنحرفين اجتماعياً </a:t>
            </a:r>
            <a:r>
              <a:rPr lang="ar-SA" sz="2800" dirty="0" smtClean="0"/>
              <a:t>الخ</a:t>
            </a:r>
            <a:endParaRPr lang="en-US" sz="2800" dirty="0"/>
          </a:p>
        </p:txBody>
      </p:sp>
    </p:spTree>
    <p:extLst>
      <p:ext uri="{BB962C8B-B14F-4D97-AF65-F5344CB8AC3E}">
        <p14:creationId xmlns:p14="http://schemas.microsoft.com/office/powerpoint/2010/main" val="3566207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80512"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t>تابع :دور </a:t>
            </a:r>
            <a:r>
              <a:rPr lang="ar-SA" dirty="0"/>
              <a:t>التعليم في تحقيق أهداف العمل التطوعي ونجاحها:</a:t>
            </a:r>
            <a:endParaRPr lang="en-US" dirty="0"/>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lvl="0">
              <a:buFont typeface="Wingdings" pitchFamily="2" charset="2"/>
              <a:buChar char="§"/>
            </a:pPr>
            <a:r>
              <a:rPr lang="ar-SA" sz="2800" dirty="0"/>
              <a:t>التوعية بآداب وأخلاقيات العمل التطوعي</a:t>
            </a:r>
            <a:endParaRPr lang="en-US" sz="2800" dirty="0"/>
          </a:p>
          <a:p>
            <a:pPr lvl="0">
              <a:buFont typeface="Wingdings" pitchFamily="2" charset="2"/>
              <a:buChar char="§"/>
            </a:pPr>
            <a:r>
              <a:rPr lang="ar-SA" sz="2800" dirty="0"/>
              <a:t>إظهار مجالات العمل التطوعي وأولوياتها</a:t>
            </a:r>
            <a:endParaRPr lang="en-US" sz="2800" dirty="0"/>
          </a:p>
          <a:p>
            <a:pPr lvl="0">
              <a:buFont typeface="Wingdings" pitchFamily="2" charset="2"/>
              <a:buChar char="§"/>
            </a:pPr>
            <a:r>
              <a:rPr lang="ar-SA" sz="2800" dirty="0"/>
              <a:t>تدريب المتدربين وإعداد الكوادر</a:t>
            </a:r>
            <a:endParaRPr lang="en-US" sz="2800" dirty="0"/>
          </a:p>
          <a:p>
            <a:pPr lvl="0">
              <a:buFont typeface="Wingdings" pitchFamily="2" charset="2"/>
              <a:buChar char="§"/>
            </a:pPr>
            <a:r>
              <a:rPr lang="ar-SA" sz="2800" dirty="0"/>
              <a:t>تدريب طلبة المدارس على الانشطة التطوعية</a:t>
            </a:r>
            <a:endParaRPr lang="en-US" sz="2800" dirty="0"/>
          </a:p>
          <a:p>
            <a:pPr lvl="0">
              <a:buFont typeface="Wingdings" pitchFamily="2" charset="2"/>
              <a:buChar char="§"/>
            </a:pPr>
            <a:r>
              <a:rPr lang="ar-SA" sz="2800" dirty="0"/>
              <a:t>تدريب خريجي معاهد وكليات وأقسام الاجتماع والخدمة الاجتماعية</a:t>
            </a:r>
            <a:endParaRPr lang="en-US" sz="2800" dirty="0"/>
          </a:p>
          <a:p>
            <a:pPr lvl="0">
              <a:buFont typeface="Wingdings" pitchFamily="2" charset="2"/>
              <a:buChar char="§"/>
            </a:pPr>
            <a:r>
              <a:rPr lang="ar-SA" sz="2800" dirty="0"/>
              <a:t>اقامة دورات تدريبية للعاملين في الهيئات والمؤسسات التطوعية</a:t>
            </a:r>
            <a:endParaRPr lang="en-US" sz="2800" dirty="0"/>
          </a:p>
          <a:p>
            <a:pPr lvl="0">
              <a:buFont typeface="Wingdings" pitchFamily="2" charset="2"/>
              <a:buChar char="§"/>
            </a:pPr>
            <a:r>
              <a:rPr lang="ar-SA" sz="2800" dirty="0"/>
              <a:t>تنمية الوعى الأسرى بأهمية العمل التطوعي وتشجيع الابناء</a:t>
            </a:r>
            <a:endParaRPr lang="en-US" sz="2800" dirty="0"/>
          </a:p>
          <a:p>
            <a:pPr lvl="0">
              <a:buFont typeface="Wingdings" pitchFamily="2" charset="2"/>
              <a:buChar char="§"/>
            </a:pPr>
            <a:r>
              <a:rPr lang="ar-SA" sz="2800" dirty="0"/>
              <a:t>تقديم الخدمات المساندة للدولة في مجال التربية الخاصة</a:t>
            </a:r>
            <a:endParaRPr lang="en-US" sz="2800" dirty="0"/>
          </a:p>
          <a:p>
            <a:pPr lvl="0">
              <a:buFont typeface="Wingdings" pitchFamily="2" charset="2"/>
              <a:buChar char="§"/>
            </a:pPr>
            <a:r>
              <a:rPr lang="ar-SA" sz="2800" dirty="0"/>
              <a:t>إحياء مفهوم التطوع وثقافته في المجتمع وخاصة بين الشباب</a:t>
            </a:r>
            <a:endParaRPr lang="en-US" sz="2800" dirty="0"/>
          </a:p>
          <a:p>
            <a:pPr>
              <a:buFont typeface="Wingdings" pitchFamily="2" charset="2"/>
              <a:buChar char="§"/>
            </a:pPr>
            <a:r>
              <a:rPr lang="ar-SA" sz="2800" dirty="0"/>
              <a:t>تسهيل عملية التطوع بوزارة التربية والتعليم </a:t>
            </a:r>
            <a:r>
              <a:rPr lang="ar-SA" sz="2800" dirty="0" err="1"/>
              <a:t>والتعليم</a:t>
            </a:r>
            <a:r>
              <a:rPr lang="ar-SA" sz="2800" dirty="0"/>
              <a:t> </a:t>
            </a:r>
            <a:r>
              <a:rPr lang="ar-SA" sz="2800" dirty="0" err="1"/>
              <a:t>العالى</a:t>
            </a:r>
            <a:endParaRPr lang="en-US" sz="2800" dirty="0"/>
          </a:p>
        </p:txBody>
      </p:sp>
    </p:spTree>
    <p:extLst>
      <p:ext uri="{BB962C8B-B14F-4D97-AF65-F5344CB8AC3E}">
        <p14:creationId xmlns:p14="http://schemas.microsoft.com/office/powerpoint/2010/main" val="271888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80512"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a:t>رؤية اجتماعية امنية لتطوير وتفعيل العمل </a:t>
            </a:r>
            <a:r>
              <a:rPr lang="ar-SA" dirty="0" err="1"/>
              <a:t>التطوعى</a:t>
            </a:r>
            <a:r>
              <a:rPr lang="ar-SA" dirty="0"/>
              <a:t> في المجتمع </a:t>
            </a:r>
            <a:r>
              <a:rPr lang="ar-SA" dirty="0" err="1"/>
              <a:t>العربى</a:t>
            </a:r>
            <a:endParaRPr lang="en-US" dirty="0"/>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marL="514350" lvl="0" indent="-514350" algn="just">
              <a:buFont typeface="+mj-lt"/>
              <a:buAutoNum type="arabicPeriod"/>
            </a:pPr>
            <a:r>
              <a:rPr lang="ar-SA" sz="2800" dirty="0" smtClean="0"/>
              <a:t>إيجاد </a:t>
            </a:r>
            <a:r>
              <a:rPr lang="ar-SA" sz="2800" dirty="0"/>
              <a:t>نظام موحد للعمل التطوعي في الجمعيات والمؤسسات الحكومية والأهلية.</a:t>
            </a:r>
            <a:endParaRPr lang="en-US" sz="2800" dirty="0"/>
          </a:p>
          <a:p>
            <a:pPr marL="514350" lvl="0" indent="-514350" algn="just">
              <a:buFont typeface="+mj-lt"/>
              <a:buAutoNum type="arabicPeriod"/>
            </a:pPr>
            <a:r>
              <a:rPr lang="ar-SA" sz="2800" dirty="0"/>
              <a:t>عقد مؤتمر </a:t>
            </a:r>
            <a:r>
              <a:rPr lang="ar-SA" sz="2800" dirty="0" err="1"/>
              <a:t>سنوى</a:t>
            </a:r>
            <a:r>
              <a:rPr lang="ar-SA" sz="2800" dirty="0"/>
              <a:t> بإشراف الشئون الاجتماعية يشارك فيه رجال العلم والفكر من أجل عرض تجارب ميدانية للعمل </a:t>
            </a:r>
            <a:r>
              <a:rPr lang="ar-SA" sz="2800" dirty="0" err="1"/>
              <a:t>التطوعى</a:t>
            </a:r>
            <a:endParaRPr lang="en-US" sz="2800" dirty="0"/>
          </a:p>
          <a:p>
            <a:pPr marL="514350" lvl="0" indent="-514350" algn="just">
              <a:buFont typeface="+mj-lt"/>
              <a:buAutoNum type="arabicPeriod"/>
            </a:pPr>
            <a:r>
              <a:rPr lang="ar-SA" sz="2800" dirty="0"/>
              <a:t>تضمين المناهج الدراسية في القطاع </a:t>
            </a:r>
            <a:r>
              <a:rPr lang="ar-SA" sz="2800" dirty="0" err="1"/>
              <a:t>التعليمى</a:t>
            </a:r>
            <a:r>
              <a:rPr lang="ar-SA" sz="2800" dirty="0"/>
              <a:t> لبعض الموضوعات </a:t>
            </a:r>
            <a:r>
              <a:rPr lang="ar-SA" sz="2800" dirty="0" err="1"/>
              <a:t>التى</a:t>
            </a:r>
            <a:r>
              <a:rPr lang="ar-SA" sz="2800" dirty="0"/>
              <a:t> تتعلق بالعمل </a:t>
            </a:r>
            <a:r>
              <a:rPr lang="ar-SA" sz="2800" dirty="0" err="1"/>
              <a:t>التطوعى</a:t>
            </a:r>
            <a:endParaRPr lang="en-US" sz="2800" dirty="0"/>
          </a:p>
          <a:p>
            <a:pPr marL="514350" lvl="0" indent="-514350" algn="just">
              <a:buFont typeface="+mj-lt"/>
              <a:buAutoNum type="arabicPeriod"/>
            </a:pPr>
            <a:r>
              <a:rPr lang="ar-SA" sz="2800" dirty="0"/>
              <a:t>رسم سياسات العمل </a:t>
            </a:r>
            <a:r>
              <a:rPr lang="ar-SA" sz="2800" dirty="0" err="1"/>
              <a:t>التطوعى</a:t>
            </a:r>
            <a:r>
              <a:rPr lang="ar-SA" sz="2800" dirty="0"/>
              <a:t> من خلال خطط سنوية واضحة لكل جهة تعنى بالعمل </a:t>
            </a:r>
            <a:r>
              <a:rPr lang="ar-SA" sz="2800" dirty="0" err="1"/>
              <a:t>التطوعى</a:t>
            </a:r>
            <a:endParaRPr lang="en-US" sz="2800" dirty="0"/>
          </a:p>
          <a:p>
            <a:pPr marL="514350" lvl="0" indent="-514350" algn="just">
              <a:buFont typeface="+mj-lt"/>
              <a:buAutoNum type="arabicPeriod"/>
            </a:pPr>
            <a:r>
              <a:rPr lang="ar-SA" sz="2800" dirty="0"/>
              <a:t>تسهيل إجراءات الراغبين بالعمل </a:t>
            </a:r>
            <a:r>
              <a:rPr lang="ar-SA" sz="2800" dirty="0" err="1"/>
              <a:t>التطوعى</a:t>
            </a:r>
            <a:r>
              <a:rPr lang="ar-SA" sz="2800" dirty="0"/>
              <a:t> وتشجيعهم ومنحهم حوافز معنوية وشهادات تقدير لأهمية دورهم في المجتمع</a:t>
            </a:r>
            <a:endParaRPr lang="en-US" sz="2800" dirty="0"/>
          </a:p>
          <a:p>
            <a:pPr marL="514350" lvl="0" indent="-514350" algn="just">
              <a:buFont typeface="+mj-lt"/>
              <a:buAutoNum type="arabicPeriod"/>
            </a:pPr>
            <a:r>
              <a:rPr lang="ar-SA" sz="2800" dirty="0"/>
              <a:t>العمل على جذب الكفاءات النادرة وٌقناعه بالانضمام للجمعيات التطوعية</a:t>
            </a:r>
            <a:endParaRPr lang="en-US" sz="2800" dirty="0"/>
          </a:p>
        </p:txBody>
      </p:sp>
    </p:spTree>
    <p:extLst>
      <p:ext uri="{BB962C8B-B14F-4D97-AF65-F5344CB8AC3E}">
        <p14:creationId xmlns:p14="http://schemas.microsoft.com/office/powerpoint/2010/main" val="2689809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80512"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t>تابع رؤية </a:t>
            </a:r>
            <a:r>
              <a:rPr lang="ar-SA" dirty="0"/>
              <a:t>اجتماعية امنية لتطوير وتفعيل العمل </a:t>
            </a:r>
            <a:r>
              <a:rPr lang="ar-SA" dirty="0" smtClean="0"/>
              <a:t>التطوعي </a:t>
            </a:r>
            <a:r>
              <a:rPr lang="ar-SA" dirty="0"/>
              <a:t>في </a:t>
            </a:r>
            <a:r>
              <a:rPr lang="ar-SA"/>
              <a:t>المجتمع </a:t>
            </a:r>
            <a:r>
              <a:rPr lang="ar-SA" smtClean="0"/>
              <a:t>العربي</a:t>
            </a:r>
            <a:endParaRPr lang="en-US" dirty="0"/>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marL="0" lvl="0" indent="0" algn="just">
              <a:buNone/>
            </a:pPr>
            <a:r>
              <a:rPr lang="ar-SA" sz="2800" dirty="0" smtClean="0"/>
              <a:t>7.على </a:t>
            </a:r>
            <a:r>
              <a:rPr lang="ar-SA" sz="2800" dirty="0"/>
              <a:t>صعيد توظيف العمل التطوعي لخدمة الامن في المجتمع فإن تحقيق ذلك يتطلب:</a:t>
            </a:r>
            <a:endParaRPr lang="en-US" sz="2800" dirty="0"/>
          </a:p>
          <a:p>
            <a:pPr marL="0" lvl="0" indent="0" algn="just">
              <a:buNone/>
            </a:pPr>
            <a:r>
              <a:rPr lang="ar-SA" sz="2800" dirty="0" smtClean="0"/>
              <a:t>- العمل </a:t>
            </a:r>
            <a:r>
              <a:rPr lang="ar-SA" sz="2800" dirty="0"/>
              <a:t>على تنمية الشعور بالولاء للوطن </a:t>
            </a:r>
            <a:endParaRPr lang="en-US" sz="2800" dirty="0"/>
          </a:p>
          <a:p>
            <a:pPr marL="0" lvl="0" indent="0" algn="just">
              <a:buNone/>
            </a:pPr>
            <a:r>
              <a:rPr lang="ar-SA" sz="2800" dirty="0" smtClean="0"/>
              <a:t>- اتخاذ </a:t>
            </a:r>
            <a:r>
              <a:rPr lang="ar-SA" sz="2800" dirty="0"/>
              <a:t>اللازم نحو إزالة العوائق والعقبات </a:t>
            </a:r>
            <a:r>
              <a:rPr lang="ar-SA" sz="2800" dirty="0" err="1"/>
              <a:t>التى</a:t>
            </a:r>
            <a:r>
              <a:rPr lang="ar-SA" sz="2800" dirty="0"/>
              <a:t> تحد من مشاركة المواطنين في العمل </a:t>
            </a:r>
            <a:r>
              <a:rPr lang="ar-SA" sz="2800" dirty="0" err="1"/>
              <a:t>التطوعى</a:t>
            </a:r>
            <a:endParaRPr lang="en-US" sz="2800" dirty="0"/>
          </a:p>
          <a:p>
            <a:pPr marL="0" lvl="0" indent="0" algn="just">
              <a:buNone/>
            </a:pPr>
            <a:r>
              <a:rPr lang="ar-SA" sz="2800" dirty="0" smtClean="0"/>
              <a:t>- إحاطة </a:t>
            </a:r>
            <a:r>
              <a:rPr lang="ar-SA" sz="2800" dirty="0"/>
              <a:t>المتطوعين بالمشكلات الأمنية الحالية والمستقبلية</a:t>
            </a:r>
            <a:endParaRPr lang="en-US" sz="2800" dirty="0"/>
          </a:p>
          <a:p>
            <a:pPr marL="0" lvl="0" indent="0" algn="just">
              <a:buNone/>
            </a:pPr>
            <a:r>
              <a:rPr lang="ar-SA" sz="2800" dirty="0" smtClean="0"/>
              <a:t>8. الاهتمام </a:t>
            </a:r>
            <a:r>
              <a:rPr lang="ar-SA" sz="2800" dirty="0"/>
              <a:t>بإثارة دافعية الجمهور بالمشاركة في العمل التطوعي</a:t>
            </a:r>
            <a:endParaRPr lang="en-US" sz="2800" dirty="0"/>
          </a:p>
          <a:p>
            <a:pPr marL="0" lvl="0" indent="0" algn="just">
              <a:buNone/>
            </a:pPr>
            <a:r>
              <a:rPr lang="ar-SA" sz="2800" dirty="0" smtClean="0"/>
              <a:t>9. الاستفادة </a:t>
            </a:r>
            <a:r>
              <a:rPr lang="ar-SA" sz="2800" dirty="0"/>
              <a:t>من تجارب الجمعيات التطوعية في البلدان الأخرى</a:t>
            </a:r>
            <a:endParaRPr lang="en-US" sz="2800" dirty="0"/>
          </a:p>
          <a:p>
            <a:pPr marL="0" lvl="0" indent="0" algn="just">
              <a:buNone/>
            </a:pPr>
            <a:r>
              <a:rPr lang="ar-SA" sz="2800" dirty="0" smtClean="0"/>
              <a:t>10.مطالبة </a:t>
            </a:r>
            <a:r>
              <a:rPr lang="ar-SA" sz="2800" dirty="0"/>
              <a:t>وسائل الاعلام المختلفة بدور أكثر تأثيرا في تعريف أفراد المجتمع بأهمية العمل التطوعي</a:t>
            </a:r>
            <a:endParaRPr lang="en-US" sz="2800" dirty="0"/>
          </a:p>
          <a:p>
            <a:pPr marL="0" indent="0" algn="just">
              <a:buNone/>
            </a:pPr>
            <a:r>
              <a:rPr lang="ar-SA" sz="2800"/>
              <a:t> </a:t>
            </a:r>
            <a:r>
              <a:rPr lang="ar-SA" sz="2800" smtClean="0"/>
              <a:t>11.توظيف </a:t>
            </a:r>
            <a:r>
              <a:rPr lang="ar-SA" sz="2800" dirty="0"/>
              <a:t>القيم السامي للعمل التطوعي في مجال العلاج النفسي </a:t>
            </a:r>
            <a:r>
              <a:rPr lang="ar-SA" sz="2800" dirty="0" err="1"/>
              <a:t>والسلوكى</a:t>
            </a:r>
            <a:r>
              <a:rPr lang="ar-SA" sz="2800" dirty="0"/>
              <a:t> للمنحرفين</a:t>
            </a:r>
            <a:endParaRPr lang="en-US" sz="2800" dirty="0"/>
          </a:p>
        </p:txBody>
      </p:sp>
    </p:spTree>
    <p:extLst>
      <p:ext uri="{BB962C8B-B14F-4D97-AF65-F5344CB8AC3E}">
        <p14:creationId xmlns:p14="http://schemas.microsoft.com/office/powerpoint/2010/main" val="544262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pPr lvl="0"/>
            <a:r>
              <a:rPr lang="ar-SA" b="1" dirty="0"/>
              <a:t>حقوق المتطوعين</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b="1" dirty="0"/>
              <a:t>أن يشعر بان جهده يسهم فعلياً في تحقيق اهداف المؤسسة</a:t>
            </a:r>
            <a:endParaRPr lang="en-US" dirty="0"/>
          </a:p>
          <a:p>
            <a:pPr lvl="0"/>
            <a:r>
              <a:rPr lang="ar-SA" b="1" dirty="0"/>
              <a:t>يتلقى التدريب والتوجيه والأشراف الضروريين لإنجاز المهام </a:t>
            </a:r>
            <a:endParaRPr lang="en-US" dirty="0"/>
          </a:p>
          <a:p>
            <a:pPr lvl="0"/>
            <a:r>
              <a:rPr lang="ar-SA" b="1" dirty="0"/>
              <a:t>تعلم كيفية تحسين المهارات في العمل الذى يقوم به</a:t>
            </a:r>
            <a:endParaRPr lang="en-US" dirty="0"/>
          </a:p>
          <a:p>
            <a:pPr lvl="0"/>
            <a:r>
              <a:rPr lang="ar-SA" b="1" dirty="0"/>
              <a:t>يطرح الأسئلة ويقد الاقتراحات بخصوص العمل الذى يقوم به</a:t>
            </a:r>
            <a:endParaRPr lang="en-US" dirty="0"/>
          </a:p>
          <a:p>
            <a:pPr lvl="0"/>
            <a:r>
              <a:rPr lang="ar-SA" b="1" dirty="0"/>
              <a:t>يحظى بالثقة والائتمان على المعلومات السرية الضرورية للقيام بعمله</a:t>
            </a:r>
            <a:endParaRPr lang="en-US" dirty="0"/>
          </a:p>
          <a:p>
            <a:pPr lvl="0"/>
            <a:r>
              <a:rPr lang="ar-SA" b="1" dirty="0"/>
              <a:t>ينال التقدير على العمل الذى يقوم به</a:t>
            </a:r>
            <a:endParaRPr lang="en-US" dirty="0"/>
          </a:p>
          <a:p>
            <a:pPr lvl="0"/>
            <a:r>
              <a:rPr lang="ar-SA" b="1" dirty="0"/>
              <a:t>يعطى إثبات أو تقييم خطى لعمله الذى قام به</a:t>
            </a:r>
            <a:endParaRPr lang="en-US" dirty="0"/>
          </a:p>
        </p:txBody>
      </p:sp>
    </p:spTree>
    <p:extLst>
      <p:ext uri="{BB962C8B-B14F-4D97-AF65-F5344CB8AC3E}">
        <p14:creationId xmlns:p14="http://schemas.microsoft.com/office/powerpoint/2010/main" val="353394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pPr lvl="0"/>
            <a:r>
              <a:rPr lang="ar-SA" b="1" dirty="0" smtClean="0"/>
              <a:t>تابع حقوق </a:t>
            </a:r>
            <a:r>
              <a:rPr lang="ar-SA" b="1" dirty="0"/>
              <a:t>المتطوعين</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b="1" dirty="0"/>
              <a:t>وضع المتطوع في المكانة </a:t>
            </a:r>
            <a:r>
              <a:rPr lang="ar-SA" b="1" dirty="0" err="1"/>
              <a:t>التى</a:t>
            </a:r>
            <a:r>
              <a:rPr lang="ar-SA" b="1" dirty="0"/>
              <a:t> تتفق وميوله وقدراته ومهاراته</a:t>
            </a:r>
            <a:endParaRPr lang="en-US" dirty="0"/>
          </a:p>
          <a:p>
            <a:pPr lvl="0"/>
            <a:r>
              <a:rPr lang="ar-SA" b="1" dirty="0"/>
              <a:t>الحرص على التواصل مع المتطوعين</a:t>
            </a:r>
            <a:endParaRPr lang="en-US" dirty="0"/>
          </a:p>
          <a:p>
            <a:pPr lvl="0"/>
            <a:r>
              <a:rPr lang="ar-SA" b="1" dirty="0"/>
              <a:t>معرفة حدود وقدرات المتطوعين</a:t>
            </a:r>
            <a:endParaRPr lang="en-US" dirty="0"/>
          </a:p>
          <a:p>
            <a:pPr lvl="0"/>
            <a:r>
              <a:rPr lang="ar-SA" b="1" dirty="0"/>
              <a:t>تحديد المهمة الملائمة للمتطوع</a:t>
            </a:r>
            <a:endParaRPr lang="en-US" dirty="0"/>
          </a:p>
          <a:p>
            <a:pPr lvl="0"/>
            <a:r>
              <a:rPr lang="ar-SA" b="1" dirty="0"/>
              <a:t>تلقى الدعم والاحترام من العمال المساعدين والاعتراف بعمله وتقديره</a:t>
            </a:r>
            <a:endParaRPr lang="en-US" dirty="0"/>
          </a:p>
          <a:p>
            <a:pPr lvl="0"/>
            <a:r>
              <a:rPr lang="ar-SA" b="1" dirty="0"/>
              <a:t>تعريف المتطوع بالنواحي والمجالات المختلفة للتطوع</a:t>
            </a:r>
            <a:endParaRPr lang="en-US" dirty="0"/>
          </a:p>
          <a:p>
            <a:pPr lvl="0"/>
            <a:r>
              <a:rPr lang="ar-SA" b="1" dirty="0"/>
              <a:t>العمل في بيئة صحية وآمنة</a:t>
            </a:r>
            <a:endParaRPr lang="en-US" dirty="0"/>
          </a:p>
          <a:p>
            <a:pPr lvl="0"/>
            <a:r>
              <a:rPr lang="ar-SA" b="1" dirty="0"/>
              <a:t>تزويد المتطوع بالمكان والمعدات والأدوات اللازمة ليقوم بعمله</a:t>
            </a:r>
            <a:endParaRPr lang="en-US" dirty="0"/>
          </a:p>
        </p:txBody>
      </p:sp>
    </p:spTree>
    <p:extLst>
      <p:ext uri="{BB962C8B-B14F-4D97-AF65-F5344CB8AC3E}">
        <p14:creationId xmlns:p14="http://schemas.microsoft.com/office/powerpoint/2010/main" val="1896247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pPr lvl="0"/>
            <a:r>
              <a:rPr lang="ar-SA" b="1" dirty="0"/>
              <a:t>واجبات المتطوع</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800" b="1" dirty="0"/>
              <a:t>المشاركة في الانشطة والفعاليات التطوعية</a:t>
            </a:r>
            <a:endParaRPr lang="en-US" sz="2800" dirty="0"/>
          </a:p>
          <a:p>
            <a:pPr lvl="0"/>
            <a:r>
              <a:rPr lang="ar-SA" sz="2800" b="1" dirty="0"/>
              <a:t>العمل في فريق واحد</a:t>
            </a:r>
            <a:endParaRPr lang="en-US" sz="2800" dirty="0"/>
          </a:p>
          <a:p>
            <a:pPr lvl="0"/>
            <a:r>
              <a:rPr lang="ar-SA" sz="2800" b="1" dirty="0"/>
              <a:t>احترام الاخرين</a:t>
            </a:r>
            <a:endParaRPr lang="en-US" sz="2800" dirty="0"/>
          </a:p>
          <a:p>
            <a:pPr lvl="0"/>
            <a:r>
              <a:rPr lang="ar-SA" sz="2800" b="1" dirty="0"/>
              <a:t>تنفيذ أوامر المسئولين</a:t>
            </a:r>
            <a:endParaRPr lang="en-US" sz="2800" dirty="0"/>
          </a:p>
          <a:p>
            <a:pPr lvl="0"/>
            <a:r>
              <a:rPr lang="ar-SA" sz="2800" b="1" dirty="0"/>
              <a:t>العمل بكل جدية ونشاط</a:t>
            </a:r>
            <a:endParaRPr lang="en-US" sz="2800" dirty="0"/>
          </a:p>
          <a:p>
            <a:pPr lvl="0"/>
            <a:r>
              <a:rPr lang="ar-SA" sz="2800" b="1" dirty="0"/>
              <a:t>الالتزام بالمواعيد الخاصة بالعمل</a:t>
            </a:r>
            <a:endParaRPr lang="en-US" sz="2800" dirty="0"/>
          </a:p>
          <a:p>
            <a:pPr lvl="0"/>
            <a:r>
              <a:rPr lang="ar-SA" sz="2800" b="1" dirty="0"/>
              <a:t>القيم بالعمل المنوط به على أكمل وجه</a:t>
            </a:r>
            <a:endParaRPr lang="en-US" sz="2800" dirty="0"/>
          </a:p>
          <a:p>
            <a:pPr lvl="0"/>
            <a:r>
              <a:rPr lang="ar-SA" sz="2800" b="1" dirty="0"/>
              <a:t>احترام قوانين العمل المتطوع به</a:t>
            </a:r>
            <a:endParaRPr lang="en-US" sz="2800" dirty="0"/>
          </a:p>
          <a:p>
            <a:pPr lvl="0"/>
            <a:r>
              <a:rPr lang="ar-SA" sz="2800" b="1" dirty="0"/>
              <a:t>احترام سرية المعلومات الخاصة بالعمل</a:t>
            </a:r>
            <a:endParaRPr lang="en-US" sz="2800" dirty="0"/>
          </a:p>
          <a:p>
            <a:pPr lvl="0"/>
            <a:r>
              <a:rPr lang="ar-SA" sz="2800" b="1" dirty="0"/>
              <a:t>استيعاب واضح لأهداف المؤسسة </a:t>
            </a:r>
            <a:r>
              <a:rPr lang="ar-SA" sz="2800" b="1" dirty="0" smtClean="0"/>
              <a:t>وتطلعاتها</a:t>
            </a:r>
            <a:endParaRPr lang="en-US" sz="2800" dirty="0"/>
          </a:p>
        </p:txBody>
      </p:sp>
    </p:spTree>
    <p:extLst>
      <p:ext uri="{BB962C8B-B14F-4D97-AF65-F5344CB8AC3E}">
        <p14:creationId xmlns:p14="http://schemas.microsoft.com/office/powerpoint/2010/main" val="2283756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 calcmode="lin" valueType="num">
                                      <p:cBhvr>
                                        <p:cTn id="7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pPr lvl="0"/>
            <a:r>
              <a:rPr lang="ar-SA" b="1" dirty="0" smtClean="0"/>
              <a:t>تابع واجبات </a:t>
            </a:r>
            <a:r>
              <a:rPr lang="ar-SA" b="1" dirty="0"/>
              <a:t>المتطوع</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800" b="1" dirty="0"/>
              <a:t>عدم توريط المؤسسة في مواقف شخصية</a:t>
            </a:r>
            <a:endParaRPr lang="en-US" sz="2800" dirty="0"/>
          </a:p>
          <a:p>
            <a:pPr lvl="0"/>
            <a:r>
              <a:rPr lang="ar-SA" sz="2800" b="1" dirty="0"/>
              <a:t>عدم محاولة استغلال التطوع لأهداف أخرى</a:t>
            </a:r>
            <a:endParaRPr lang="en-US" sz="2800" dirty="0"/>
          </a:p>
          <a:p>
            <a:pPr lvl="0"/>
            <a:r>
              <a:rPr lang="ar-SA" sz="2800" b="1" dirty="0"/>
              <a:t>الاندماج </a:t>
            </a:r>
            <a:r>
              <a:rPr lang="ar-SA" sz="2800" b="1" dirty="0" err="1"/>
              <a:t>الفعلى</a:t>
            </a:r>
            <a:r>
              <a:rPr lang="ar-SA" sz="2800" b="1" dirty="0"/>
              <a:t> في المؤسسة</a:t>
            </a:r>
            <a:endParaRPr lang="en-US" sz="2800" dirty="0"/>
          </a:p>
          <a:p>
            <a:pPr lvl="0"/>
            <a:r>
              <a:rPr lang="ar-SA" sz="2800" b="1" dirty="0"/>
              <a:t>المشاركة في الإعداد والتدريب</a:t>
            </a:r>
            <a:endParaRPr lang="en-US" sz="2800" dirty="0"/>
          </a:p>
          <a:p>
            <a:pPr lvl="0"/>
            <a:r>
              <a:rPr lang="ar-SA" sz="2800" b="1" dirty="0"/>
              <a:t>الجدية والمصداقية في العمل الذى يقوم به</a:t>
            </a:r>
            <a:endParaRPr lang="en-US" sz="2800" dirty="0"/>
          </a:p>
          <a:p>
            <a:pPr lvl="0"/>
            <a:r>
              <a:rPr lang="ar-SA" sz="2800" b="1" dirty="0"/>
              <a:t>المحافظة على الممتلكات</a:t>
            </a:r>
            <a:endParaRPr lang="en-US" sz="2800" dirty="0"/>
          </a:p>
          <a:p>
            <a:pPr lvl="0"/>
            <a:r>
              <a:rPr lang="ar-SA" sz="2800" b="1" dirty="0"/>
              <a:t>عدم استخدام عضويته لأى أغراض تجارية أو تحقق منفعة شخصية</a:t>
            </a:r>
            <a:endParaRPr lang="en-US" sz="2800" dirty="0"/>
          </a:p>
          <a:p>
            <a:pPr lvl="0"/>
            <a:r>
              <a:rPr lang="ar-SA" sz="2800" b="1" dirty="0"/>
              <a:t>الالتزام بساعات العمل </a:t>
            </a:r>
            <a:r>
              <a:rPr lang="ar-SA" sz="2800" b="1" dirty="0" err="1"/>
              <a:t>التى</a:t>
            </a:r>
            <a:r>
              <a:rPr lang="ar-SA" sz="2800" b="1" dirty="0"/>
              <a:t> حددها شخصياً</a:t>
            </a:r>
            <a:endParaRPr lang="en-US" sz="2800" dirty="0"/>
          </a:p>
          <a:p>
            <a:pPr lvl="0"/>
            <a:r>
              <a:rPr lang="ar-SA" sz="2800" b="1" dirty="0"/>
              <a:t>الالتزام بآداب العمل </a:t>
            </a:r>
            <a:r>
              <a:rPr lang="ar-SA" sz="2800" b="1" dirty="0" err="1"/>
              <a:t>التطوعى</a:t>
            </a:r>
            <a:endParaRPr lang="en-US" sz="2800" dirty="0"/>
          </a:p>
          <a:p>
            <a:pPr lvl="0"/>
            <a:r>
              <a:rPr lang="ar-SA" sz="2800" b="1" dirty="0"/>
              <a:t>حضور الاجتماعات </a:t>
            </a:r>
            <a:r>
              <a:rPr lang="ar-SA" sz="2800" b="1" dirty="0" err="1"/>
              <a:t>التى</a:t>
            </a:r>
            <a:r>
              <a:rPr lang="ar-SA" sz="2800" b="1" dirty="0"/>
              <a:t> يدعى لها</a:t>
            </a:r>
            <a:endParaRPr lang="en-US" sz="2800" dirty="0"/>
          </a:p>
          <a:p>
            <a:r>
              <a:rPr lang="ar-SA" sz="2800" b="1" dirty="0"/>
              <a:t> </a:t>
            </a:r>
            <a:endParaRPr lang="en-US" sz="2800" dirty="0"/>
          </a:p>
        </p:txBody>
      </p:sp>
    </p:spTree>
    <p:extLst>
      <p:ext uri="{BB962C8B-B14F-4D97-AF65-F5344CB8AC3E}">
        <p14:creationId xmlns:p14="http://schemas.microsoft.com/office/powerpoint/2010/main" val="340108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 calcmode="lin" valueType="num">
                                      <p:cBhvr>
                                        <p:cTn id="7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3">
                                            <p:txEl>
                                              <p:pRg st="9" end="9"/>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3">
                                            <p:txEl>
                                              <p:pRg st="10" end="10"/>
                                            </p:txEl>
                                          </p:spTgt>
                                        </p:tgtEl>
                                        <p:attrNameLst>
                                          <p:attrName>style.visibility</p:attrName>
                                        </p:attrNameLst>
                                      </p:cBhvr>
                                      <p:to>
                                        <p:strVal val="visible"/>
                                      </p:to>
                                    </p:set>
                                    <p:anim calcmode="lin" valueType="num">
                                      <p:cBhvr>
                                        <p:cTn id="84"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85"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8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a:t>تصنيف </a:t>
            </a:r>
            <a:r>
              <a:rPr lang="ar-SA" b="1" dirty="0" smtClean="0"/>
              <a:t>المتطوعين</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2800" b="1" dirty="0" smtClean="0"/>
              <a:t>    تقوم </a:t>
            </a:r>
            <a:r>
              <a:rPr lang="ar-SA" sz="2800" b="1" dirty="0"/>
              <a:t>وحدة التطوع بتصنيف المتطوعين في مجموعات حسب التخصص أو الخبرات وتشرف على انشطتهم التطوعية ( فاعلين- غير فاعلين)</a:t>
            </a:r>
            <a:endParaRPr lang="en-US" sz="2800" dirty="0"/>
          </a:p>
          <a:p>
            <a:pPr algn="just"/>
            <a:r>
              <a:rPr lang="ar-SA" sz="2800" b="1" dirty="0"/>
              <a:t>فلمتطوع الفاعل هو من دخل المؤسسة كمنتسب واستمر فترة ستة  أشهر ضمن وحدة اسمها وحدة التطوع وعند انتهاء فترة الستة أشهر تقوم الوحدة بتقييم المتطوعين وتقسيمهم وقد ينتقل المتطوع العادي إلى فاعل بحسب انتقاله لمرحلة تقييم الوحدة ويصبح متطوع فاعل.</a:t>
            </a:r>
            <a:endParaRPr lang="en-US" sz="2800" dirty="0"/>
          </a:p>
          <a:p>
            <a:pPr algn="just"/>
            <a:r>
              <a:rPr lang="ar-SA" sz="2800" b="1" dirty="0"/>
              <a:t>متطوع فاعل: هو من اجتاز مرحلة الستة أشهر وحصل على تزكية مسؤول وحدة التطوع واجماع مجلس المؤسسة وهى غير محددة بمدة وانما تخضع لمعيار نشاط المتطوع.</a:t>
            </a:r>
            <a:endParaRPr lang="en-US" sz="2800" dirty="0"/>
          </a:p>
        </p:txBody>
      </p:sp>
    </p:spTree>
    <p:extLst>
      <p:ext uri="{BB962C8B-B14F-4D97-AF65-F5344CB8AC3E}">
        <p14:creationId xmlns:p14="http://schemas.microsoft.com/office/powerpoint/2010/main" val="1807974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t>تابع تصنيف المتطوعين</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algn="just"/>
            <a:r>
              <a:rPr lang="ar-SA" sz="2800" b="1" dirty="0"/>
              <a:t>مساعد منسق: هو المتطوع الذى اجتاز مرحلة فاعلية التطوع ، ونال تزكية وحدة التطوع، واجماع مجلس المؤسسة ويبدأ بممارسة الإشراف على المشاريع كمساعد منسق.</a:t>
            </a:r>
            <a:endParaRPr lang="en-US" sz="2800" dirty="0"/>
          </a:p>
          <a:p>
            <a:pPr algn="just"/>
            <a:r>
              <a:rPr lang="ar-SA" sz="2800" b="1" dirty="0"/>
              <a:t>منسق: هذه المرتبة ينتقل فيها المتطوع إلى موظف رسمي كمنسق لمشروع معين وبراتب شهري مقابل عمله ويصبح هنا المنسق تحت إشراف وتقييم  وحدة التنمية </a:t>
            </a:r>
            <a:r>
              <a:rPr lang="ar-SA" sz="2800" b="1" dirty="0" err="1"/>
              <a:t>المهارية</a:t>
            </a:r>
            <a:r>
              <a:rPr lang="ar-SA" sz="2800" b="1" dirty="0"/>
              <a:t> وهى المسؤولة عن تقييمه</a:t>
            </a:r>
            <a:endParaRPr lang="en-US" sz="2800" dirty="0"/>
          </a:p>
          <a:p>
            <a:pPr algn="just"/>
            <a:r>
              <a:rPr lang="ar-SA" sz="2800" b="1" dirty="0"/>
              <a:t>مدير مشروع: وهى رتبة تمكن الفرد من أن يدير مشروع كموظف رسمي  براتب شهري ويصبح هنا الموظف تحت إشراف وتقييم  وحدة التنمية </a:t>
            </a:r>
            <a:r>
              <a:rPr lang="ar-SA" sz="2800" b="1" dirty="0" err="1"/>
              <a:t>المهارية</a:t>
            </a:r>
            <a:r>
              <a:rPr lang="ar-SA" sz="2800" b="1" dirty="0"/>
              <a:t> وهى المسؤولة عن تقييمه</a:t>
            </a:r>
            <a:endParaRPr lang="en-US" sz="2800" dirty="0"/>
          </a:p>
        </p:txBody>
      </p:sp>
    </p:spTree>
    <p:extLst>
      <p:ext uri="{BB962C8B-B14F-4D97-AF65-F5344CB8AC3E}">
        <p14:creationId xmlns:p14="http://schemas.microsoft.com/office/powerpoint/2010/main" val="3650995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t>تابع تصنيف المتطوعين</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marL="0" indent="0">
              <a:buNone/>
            </a:pPr>
            <a:r>
              <a:rPr lang="ar-SA" sz="2800" b="1" dirty="0" smtClean="0"/>
              <a:t>     وثمة </a:t>
            </a:r>
            <a:r>
              <a:rPr lang="ar-SA" sz="2800" b="1" dirty="0"/>
              <a:t>تقسيم اخر للمتطوعين:</a:t>
            </a:r>
            <a:endParaRPr lang="en-US" sz="2800" dirty="0"/>
          </a:p>
          <a:p>
            <a:pPr lvl="0"/>
            <a:r>
              <a:rPr lang="ar-SA" sz="2800" b="1" dirty="0"/>
              <a:t>متطوع بماله: صدقات، تبرعات، قروض،</a:t>
            </a:r>
            <a:endParaRPr lang="en-US" sz="2800" dirty="0"/>
          </a:p>
          <a:p>
            <a:pPr lvl="0"/>
            <a:r>
              <a:rPr lang="ar-SA" sz="2800" b="1" dirty="0"/>
              <a:t>متطوع ببدنه: مراسلات، حرف، تجميل، حراسة</a:t>
            </a:r>
            <a:endParaRPr lang="en-US" sz="2800" dirty="0"/>
          </a:p>
          <a:p>
            <a:pPr lvl="0"/>
            <a:r>
              <a:rPr lang="ar-SA" sz="2800" b="1" dirty="0"/>
              <a:t>متطوع بجاهه: شفاعات ، علاقات</a:t>
            </a:r>
            <a:endParaRPr lang="en-US" sz="2800" dirty="0"/>
          </a:p>
          <a:p>
            <a:pPr lvl="0"/>
            <a:r>
              <a:rPr lang="ar-SA" sz="2800" b="1" dirty="0"/>
              <a:t>متطوع بوقته: كل يوم ، ساعة في اليوم، ، ساعة في الاسبوع، في المواسم الخ</a:t>
            </a:r>
            <a:endParaRPr lang="en-US" sz="2800" dirty="0"/>
          </a:p>
          <a:p>
            <a:pPr lvl="0"/>
            <a:r>
              <a:rPr lang="ar-SA" sz="2800" b="1" dirty="0"/>
              <a:t>متطوع بفكره: تقديم رأى صائب، استشارة، بحث، استبانات، دراسات، احصاءات</a:t>
            </a:r>
            <a:endParaRPr lang="en-US" sz="2800" dirty="0"/>
          </a:p>
        </p:txBody>
      </p:sp>
    </p:spTree>
    <p:extLst>
      <p:ext uri="{BB962C8B-B14F-4D97-AF65-F5344CB8AC3E}">
        <p14:creationId xmlns:p14="http://schemas.microsoft.com/office/powerpoint/2010/main" val="2245486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a:t>اختيار المتطوعين</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marL="0" indent="0">
              <a:buNone/>
            </a:pPr>
            <a:r>
              <a:rPr lang="ar-SA" sz="2800" b="1" dirty="0"/>
              <a:t> </a:t>
            </a:r>
            <a:r>
              <a:rPr lang="ar-SA" sz="2800" b="1" dirty="0" smtClean="0"/>
              <a:t>      ينبغي </a:t>
            </a:r>
            <a:r>
              <a:rPr lang="ar-SA" sz="2800" b="1" dirty="0"/>
              <a:t>أن يتصف المتطوع بعدة مواصفات </a:t>
            </a:r>
            <a:endParaRPr lang="en-US" sz="2800" dirty="0"/>
          </a:p>
          <a:p>
            <a:pPr lvl="0"/>
            <a:r>
              <a:rPr lang="ar-SA" sz="2800" b="1" dirty="0"/>
              <a:t>اخلاص العمل لله وحده</a:t>
            </a:r>
            <a:endParaRPr lang="en-US" sz="2800" dirty="0"/>
          </a:p>
          <a:p>
            <a:pPr lvl="0"/>
            <a:r>
              <a:rPr lang="ar-SA" sz="2800" b="1" dirty="0"/>
              <a:t>الايثار والامانة</a:t>
            </a:r>
            <a:endParaRPr lang="en-US" sz="2800" dirty="0"/>
          </a:p>
          <a:p>
            <a:pPr lvl="0"/>
            <a:r>
              <a:rPr lang="ar-SA" sz="2800" b="1" dirty="0"/>
              <a:t>حسن التعامل مع الاخرين</a:t>
            </a:r>
            <a:endParaRPr lang="en-US" sz="2800" dirty="0"/>
          </a:p>
          <a:p>
            <a:pPr lvl="0"/>
            <a:r>
              <a:rPr lang="ar-SA" sz="2800" b="1" dirty="0"/>
              <a:t>الامكانيات والمهارات اللازمة للتطوع</a:t>
            </a:r>
            <a:endParaRPr lang="en-US" sz="2800" dirty="0"/>
          </a:p>
          <a:p>
            <a:pPr lvl="0"/>
            <a:r>
              <a:rPr lang="ar-SA" sz="2800" b="1" dirty="0"/>
              <a:t>القدرة على تحمل المسؤوليات والالتزام بها</a:t>
            </a:r>
            <a:endParaRPr lang="en-US" sz="2800" dirty="0"/>
          </a:p>
          <a:p>
            <a:pPr lvl="0"/>
            <a:r>
              <a:rPr lang="ar-SA" sz="2800" b="1" dirty="0"/>
              <a:t>المبادرة الإدارية</a:t>
            </a:r>
            <a:endParaRPr lang="en-US" sz="2800" dirty="0"/>
          </a:p>
          <a:p>
            <a:pPr lvl="0"/>
            <a:r>
              <a:rPr lang="ar-SA" sz="2800" b="1" dirty="0"/>
              <a:t>الرغبة في المشاركة</a:t>
            </a:r>
            <a:endParaRPr lang="en-US" sz="2800" dirty="0"/>
          </a:p>
          <a:p>
            <a:pPr lvl="0"/>
            <a:r>
              <a:rPr lang="ar-SA" sz="2800" b="1" dirty="0"/>
              <a:t>عدم توخى هدف ربحي أو تجارى</a:t>
            </a:r>
            <a:endParaRPr lang="en-US" sz="2800" dirty="0"/>
          </a:p>
        </p:txBody>
      </p:sp>
    </p:spTree>
    <p:extLst>
      <p:ext uri="{BB962C8B-B14F-4D97-AF65-F5344CB8AC3E}">
        <p14:creationId xmlns:p14="http://schemas.microsoft.com/office/powerpoint/2010/main" val="2281345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a:t>معايير اختيار المتطوعين:</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marL="0" indent="0">
              <a:buNone/>
            </a:pPr>
            <a:r>
              <a:rPr lang="ar-SA" sz="2800" b="1" dirty="0"/>
              <a:t> </a:t>
            </a:r>
            <a:r>
              <a:rPr lang="ar-SA" sz="2800" b="1" dirty="0" smtClean="0"/>
              <a:t>      ينبغي </a:t>
            </a:r>
            <a:r>
              <a:rPr lang="ar-SA" sz="2800" b="1" dirty="0"/>
              <a:t>أن يتصف المتطوع بعدة مواصفات </a:t>
            </a:r>
            <a:endParaRPr lang="en-US" sz="2800" dirty="0"/>
          </a:p>
          <a:p>
            <a:pPr lvl="0"/>
            <a:r>
              <a:rPr lang="ar-SA" sz="2800" b="1" dirty="0"/>
              <a:t>اخلاص العمل لله وحده</a:t>
            </a:r>
            <a:endParaRPr lang="en-US" sz="2800" dirty="0"/>
          </a:p>
          <a:p>
            <a:pPr lvl="0"/>
            <a:r>
              <a:rPr lang="ar-SA" sz="2800" b="1" dirty="0"/>
              <a:t>الايثار والامانة</a:t>
            </a:r>
            <a:endParaRPr lang="en-US" sz="2800" dirty="0"/>
          </a:p>
          <a:p>
            <a:pPr lvl="0"/>
            <a:r>
              <a:rPr lang="ar-SA" sz="2800" b="1" dirty="0"/>
              <a:t>حسن التعامل مع الاخرين</a:t>
            </a:r>
            <a:endParaRPr lang="en-US" sz="2800" dirty="0"/>
          </a:p>
          <a:p>
            <a:pPr lvl="0"/>
            <a:r>
              <a:rPr lang="ar-SA" sz="2800" b="1" dirty="0"/>
              <a:t>الامكانيات والمهارات اللازمة للتطوع</a:t>
            </a:r>
            <a:endParaRPr lang="en-US" sz="2800" dirty="0"/>
          </a:p>
          <a:p>
            <a:pPr lvl="0"/>
            <a:r>
              <a:rPr lang="ar-SA" sz="2800" b="1" dirty="0"/>
              <a:t>القدرة على تحمل المسؤوليات والالتزام بها</a:t>
            </a:r>
            <a:endParaRPr lang="en-US" sz="2800" dirty="0"/>
          </a:p>
          <a:p>
            <a:pPr lvl="0"/>
            <a:r>
              <a:rPr lang="ar-SA" sz="2800" b="1" dirty="0"/>
              <a:t>المبادرة الإدارية</a:t>
            </a:r>
            <a:endParaRPr lang="en-US" sz="2800" dirty="0"/>
          </a:p>
          <a:p>
            <a:pPr lvl="0"/>
            <a:r>
              <a:rPr lang="ar-SA" sz="2800" b="1" dirty="0"/>
              <a:t>الرغبة في المشاركة</a:t>
            </a:r>
            <a:endParaRPr lang="en-US" sz="2800" dirty="0"/>
          </a:p>
          <a:p>
            <a:pPr lvl="0"/>
            <a:r>
              <a:rPr lang="ar-SA" sz="2800" b="1" dirty="0"/>
              <a:t>عدم توخى هدف ربحي أو تجارى</a:t>
            </a:r>
            <a:endParaRPr lang="en-US" sz="2800" dirty="0"/>
          </a:p>
        </p:txBody>
      </p:sp>
    </p:spTree>
    <p:extLst>
      <p:ext uri="{BB962C8B-B14F-4D97-AF65-F5344CB8AC3E}">
        <p14:creationId xmlns:p14="http://schemas.microsoft.com/office/powerpoint/2010/main" val="134173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t>تابع معايير </a:t>
            </a:r>
            <a:r>
              <a:rPr lang="ar-SA" b="1" dirty="0"/>
              <a:t>اختيار المتطوعين:</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r>
              <a:rPr lang="ar-SA" sz="2800" b="1" dirty="0"/>
              <a:t>المعيار الأساسي عند اختيار المتطوعين هو ضمن متطوعين مؤهلين فعلا للمهام ومؤمنين برسالة البرنامج </a:t>
            </a:r>
            <a:r>
              <a:rPr lang="ar-SA" sz="2800" b="1" dirty="0" err="1"/>
              <a:t>التطوعى</a:t>
            </a:r>
            <a:endParaRPr lang="en-US" sz="2800" dirty="0"/>
          </a:p>
          <a:p>
            <a:r>
              <a:rPr lang="ar-SA" sz="2800" b="1" dirty="0"/>
              <a:t> وثمة عدد من المعايير يمكن أن تستخدم عند اختيار المتطوع منها:</a:t>
            </a:r>
            <a:endParaRPr lang="en-US" sz="2800" dirty="0"/>
          </a:p>
          <a:p>
            <a:pPr lvl="0"/>
            <a:r>
              <a:rPr lang="ar-SA" sz="2800" b="1" dirty="0"/>
              <a:t>مدى كفاءة المتطوع في أداء الرسالة</a:t>
            </a:r>
            <a:endParaRPr lang="en-US" sz="2800" dirty="0"/>
          </a:p>
          <a:p>
            <a:pPr lvl="0"/>
            <a:r>
              <a:rPr lang="ar-SA" sz="2800" b="1" dirty="0"/>
              <a:t>مدى احترامه للمواعيد والالتزام</a:t>
            </a:r>
            <a:endParaRPr lang="en-US" sz="2800" dirty="0"/>
          </a:p>
          <a:p>
            <a:pPr lvl="0"/>
            <a:r>
              <a:rPr lang="ar-SA" sz="2800" b="1" dirty="0"/>
              <a:t>مدى الاستجابة والتعاون( العمل مع الفريق)</a:t>
            </a:r>
            <a:endParaRPr lang="en-US" sz="2800" dirty="0"/>
          </a:p>
          <a:p>
            <a:pPr lvl="0"/>
            <a:r>
              <a:rPr lang="ar-SA" sz="2800" b="1" dirty="0"/>
              <a:t>سلوكيات المتطوع( مدى حيه وإقباله على العمل ومساعدة الاخرين)</a:t>
            </a:r>
            <a:endParaRPr lang="en-US" sz="2800" dirty="0"/>
          </a:p>
          <a:p>
            <a:pPr lvl="0"/>
            <a:r>
              <a:rPr lang="ar-SA" sz="2800" b="1" dirty="0"/>
              <a:t>أن يكون لدى المتطوع الوقت </a:t>
            </a:r>
            <a:r>
              <a:rPr lang="ar-SA" sz="2800" b="1" dirty="0" err="1"/>
              <a:t>الكافى</a:t>
            </a:r>
            <a:r>
              <a:rPr lang="ar-SA" sz="2800" b="1" dirty="0"/>
              <a:t> لممارسة </a:t>
            </a:r>
            <a:r>
              <a:rPr lang="ar-SA" sz="2800" b="1" dirty="0" smtClean="0"/>
              <a:t>التطوع</a:t>
            </a:r>
            <a:endParaRPr lang="en-US" sz="2800" dirty="0"/>
          </a:p>
        </p:txBody>
      </p:sp>
    </p:spTree>
    <p:extLst>
      <p:ext uri="{BB962C8B-B14F-4D97-AF65-F5344CB8AC3E}">
        <p14:creationId xmlns:p14="http://schemas.microsoft.com/office/powerpoint/2010/main" val="1567386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t>تابع معايير </a:t>
            </a:r>
            <a:r>
              <a:rPr lang="ar-SA" b="1" dirty="0"/>
              <a:t>اختيار المتطوعين:</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800" b="1" dirty="0"/>
              <a:t>أن يكون في صحة جيدة تمكنه من الجهد المطلوب</a:t>
            </a:r>
            <a:endParaRPr lang="en-US" sz="2800" dirty="0"/>
          </a:p>
          <a:p>
            <a:pPr lvl="0"/>
            <a:r>
              <a:rPr lang="ar-SA" sz="2800" b="1" dirty="0"/>
              <a:t>إحساس المتطوع بالمسئولية الاجتماعية</a:t>
            </a:r>
            <a:endParaRPr lang="en-US" sz="2800" dirty="0"/>
          </a:p>
          <a:p>
            <a:pPr lvl="0"/>
            <a:r>
              <a:rPr lang="ar-SA" sz="2800" b="1" dirty="0"/>
              <a:t>اهتمامه بالمسائل الاجتماعية والقومية للمجتمع الذى يعيش فيه</a:t>
            </a:r>
            <a:endParaRPr lang="en-US" sz="2800" dirty="0"/>
          </a:p>
          <a:p>
            <a:pPr lvl="0"/>
            <a:r>
              <a:rPr lang="ar-SA" sz="2800" b="1" dirty="0"/>
              <a:t>مقدرته على التعامل في تناسق والانسجام مع الاخرين</a:t>
            </a:r>
            <a:endParaRPr lang="en-US" sz="2800" dirty="0"/>
          </a:p>
          <a:p>
            <a:pPr lvl="0"/>
            <a:r>
              <a:rPr lang="ar-SA" sz="2800" b="1" dirty="0"/>
              <a:t>تميزه بقدر من المعرفة والثقافة والمهارات والخبرات في المجال الذى يرغب التطوع فيه</a:t>
            </a:r>
            <a:endParaRPr lang="en-US" sz="2800" dirty="0"/>
          </a:p>
          <a:p>
            <a:pPr lvl="0"/>
            <a:r>
              <a:rPr lang="ar-SA" sz="2800" b="1" dirty="0"/>
              <a:t>أن يكون من ذوى السمعة الحسنة في المجتمع</a:t>
            </a:r>
            <a:endParaRPr lang="en-US" sz="2800" dirty="0"/>
          </a:p>
        </p:txBody>
      </p:sp>
    </p:spTree>
    <p:extLst>
      <p:ext uri="{BB962C8B-B14F-4D97-AF65-F5344CB8AC3E}">
        <p14:creationId xmlns:p14="http://schemas.microsoft.com/office/powerpoint/2010/main" val="998869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a:t>الاختيار الصحيح للمتطوعين يسهم في:</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800" b="1" dirty="0"/>
              <a:t>توفير القدرة على استخدام سليم لطاقات المتطوع</a:t>
            </a:r>
            <a:endParaRPr lang="en-US" sz="2800" dirty="0"/>
          </a:p>
          <a:p>
            <a:pPr lvl="0"/>
            <a:r>
              <a:rPr lang="ar-SA" sz="2800" b="1" dirty="0"/>
              <a:t>يخفض كلفة الاعداد</a:t>
            </a:r>
            <a:endParaRPr lang="en-US" sz="2800" dirty="0"/>
          </a:p>
          <a:p>
            <a:pPr lvl="0"/>
            <a:r>
              <a:rPr lang="ar-SA" sz="2800" b="1" dirty="0"/>
              <a:t>يسرع في بلوغ الأهداف</a:t>
            </a:r>
            <a:endParaRPr lang="en-US" sz="2800" dirty="0"/>
          </a:p>
          <a:p>
            <a:pPr lvl="0"/>
            <a:r>
              <a:rPr lang="ar-SA" sz="2800" b="1" dirty="0"/>
              <a:t>يمنع التضارب ويحول دون الاحباط</a:t>
            </a:r>
            <a:endParaRPr lang="en-US" sz="2800" dirty="0"/>
          </a:p>
          <a:p>
            <a:pPr lvl="0"/>
            <a:r>
              <a:rPr lang="ar-SA" sz="2800" b="1" dirty="0"/>
              <a:t>عدم تحمل المتطوع فوق طاقته</a:t>
            </a:r>
            <a:endParaRPr lang="en-US" sz="2800" dirty="0"/>
          </a:p>
          <a:p>
            <a:pPr lvl="0"/>
            <a:r>
              <a:rPr lang="ar-SA" sz="2800" b="1" dirty="0"/>
              <a:t>تفهم المتطوع لأهداف وتطلعات المؤسسة</a:t>
            </a:r>
            <a:endParaRPr lang="en-US" sz="2800" dirty="0"/>
          </a:p>
        </p:txBody>
      </p:sp>
    </p:spTree>
    <p:extLst>
      <p:ext uri="{BB962C8B-B14F-4D97-AF65-F5344CB8AC3E}">
        <p14:creationId xmlns:p14="http://schemas.microsoft.com/office/powerpoint/2010/main" val="321019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fontScale="90000"/>
          </a:bodyPr>
          <a:lstStyle/>
          <a:p>
            <a:r>
              <a:rPr lang="ar-SA" b="1" dirty="0"/>
              <a:t>الوسائل </a:t>
            </a:r>
            <a:r>
              <a:rPr lang="ar-SA" b="1" dirty="0" err="1"/>
              <a:t>التى</a:t>
            </a:r>
            <a:r>
              <a:rPr lang="ar-SA" b="1" dirty="0"/>
              <a:t> تساعد على الوصل للمتطوعين الحقيقيين والفاعلين</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800" b="1" dirty="0"/>
              <a:t>المقابلة, وتمر بعدة مراحل:</a:t>
            </a:r>
            <a:endParaRPr lang="en-US" sz="2800" dirty="0"/>
          </a:p>
          <a:p>
            <a:r>
              <a:rPr lang="ar-SA" sz="2800" b="1" dirty="0"/>
              <a:t>ا- قبل المقابلة حيث إعداد الاسئلة اللازمة </a:t>
            </a:r>
            <a:r>
              <a:rPr lang="ar-SA" sz="2800" b="1" dirty="0" err="1"/>
              <a:t>التى</a:t>
            </a:r>
            <a:r>
              <a:rPr lang="ar-SA" sz="2800" b="1" dirty="0"/>
              <a:t> تعكس المهام اللازمة والتوصيف </a:t>
            </a:r>
            <a:r>
              <a:rPr lang="ar-SA" sz="2800" b="1" dirty="0" err="1"/>
              <a:t>الوظيفى</a:t>
            </a:r>
            <a:endParaRPr lang="en-US" sz="2800" dirty="0"/>
          </a:p>
          <a:p>
            <a:r>
              <a:rPr lang="ar-SA" sz="2800" b="1" dirty="0"/>
              <a:t>بدء المقابلة الترحيب بالمتطوع وإشعاره بجو من الود وبناءً على المهام المطلوبة وفق التوصيف الوظيفي ومحاورة المتطوع ومناقشته ويحب إتاحة الفرصة له للإجابة الوافية وكذا طرح ما يراه من أسئلة .</a:t>
            </a:r>
            <a:endParaRPr lang="en-US" sz="2800" dirty="0"/>
          </a:p>
          <a:p>
            <a:pPr lvl="0"/>
            <a:r>
              <a:rPr lang="ar-SA" sz="2800" b="1" dirty="0"/>
              <a:t>انهاء المقابلة: مراجعة مضمون المقابلة والتأكد أن كلاً من أطراف المقابلة قد حصل على المعلومات </a:t>
            </a:r>
            <a:r>
              <a:rPr lang="ar-SA" sz="2800" b="1" dirty="0" err="1"/>
              <a:t>التى</a:t>
            </a:r>
            <a:r>
              <a:rPr lang="ar-SA" sz="2800" b="1" dirty="0"/>
              <a:t> يبتغيها وبعد ذلك تعرض على المتطوع المراحل اللاحقة </a:t>
            </a:r>
            <a:r>
              <a:rPr lang="ar-SA" sz="2800" b="1" dirty="0" err="1"/>
              <a:t>التى</a:t>
            </a:r>
            <a:r>
              <a:rPr lang="ar-SA" sz="2800" b="1" dirty="0"/>
              <a:t> ستعقب المقابلة</a:t>
            </a:r>
            <a:endParaRPr lang="en-US" sz="2800" dirty="0"/>
          </a:p>
          <a:p>
            <a:r>
              <a:rPr lang="ar-SA" sz="2800" b="1" dirty="0"/>
              <a:t>ومن المهم أن يكون لدى المتطوع مؤشرات واضحة تعكس مدى إعجابك به واستعداد الجمعية للاستعانة بجهوده</a:t>
            </a:r>
            <a:endParaRPr lang="en-US" sz="2800" dirty="0"/>
          </a:p>
        </p:txBody>
      </p:sp>
    </p:spTree>
    <p:extLst>
      <p:ext uri="{BB962C8B-B14F-4D97-AF65-F5344CB8AC3E}">
        <p14:creationId xmlns:p14="http://schemas.microsoft.com/office/powerpoint/2010/main" val="202085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fontScale="90000"/>
          </a:bodyPr>
          <a:lstStyle/>
          <a:p>
            <a:r>
              <a:rPr lang="ar-SA" b="1" dirty="0" smtClean="0"/>
              <a:t>تابع الوسائل </a:t>
            </a:r>
            <a:r>
              <a:rPr lang="ar-SA" b="1" dirty="0" err="1"/>
              <a:t>التى</a:t>
            </a:r>
            <a:r>
              <a:rPr lang="ar-SA" b="1" dirty="0"/>
              <a:t> تساعد </a:t>
            </a:r>
            <a:r>
              <a:rPr lang="ar-SA" b="1"/>
              <a:t>على </a:t>
            </a:r>
            <a:r>
              <a:rPr lang="ar-SA" b="1" smtClean="0"/>
              <a:t>الوصول </a:t>
            </a:r>
            <a:r>
              <a:rPr lang="ar-SA" b="1" dirty="0"/>
              <a:t>للمتطوعين الحقيقيين والفاعلين</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marL="0" indent="0">
              <a:buNone/>
            </a:pPr>
            <a:r>
              <a:rPr lang="ar-SA" sz="2800" b="1" dirty="0" smtClean="0"/>
              <a:t>      </a:t>
            </a:r>
            <a:r>
              <a:rPr lang="ar-SA" sz="2800" b="1" dirty="0" smtClean="0">
                <a:solidFill>
                  <a:srgbClr val="FFFF00"/>
                </a:solidFill>
              </a:rPr>
              <a:t>الأسئلة </a:t>
            </a:r>
            <a:r>
              <a:rPr lang="ar-SA" sz="2800" b="1" dirty="0">
                <a:solidFill>
                  <a:srgbClr val="FFFF00"/>
                </a:solidFill>
              </a:rPr>
              <a:t>المقترحة للمقابلة:</a:t>
            </a:r>
            <a:endParaRPr lang="en-US" sz="2800" dirty="0">
              <a:solidFill>
                <a:srgbClr val="FFFF00"/>
              </a:solidFill>
            </a:endParaRPr>
          </a:p>
          <a:p>
            <a:pPr lvl="0"/>
            <a:r>
              <a:rPr lang="ar-SA" sz="2800" b="1" dirty="0"/>
              <a:t>هل هناك شيء تود السؤال عنه قبل أن نبدأ؟</a:t>
            </a:r>
            <a:endParaRPr lang="en-US" sz="2800" dirty="0"/>
          </a:p>
          <a:p>
            <a:pPr lvl="0"/>
            <a:r>
              <a:rPr lang="ar-SA" sz="2800" b="1" dirty="0"/>
              <a:t>ماذا تريد أن تعرف عن جمعيتنا؟</a:t>
            </a:r>
            <a:endParaRPr lang="en-US" sz="2800" dirty="0"/>
          </a:p>
          <a:p>
            <a:r>
              <a:rPr lang="ar-SA" sz="2800" b="1" dirty="0"/>
              <a:t>أسئلة تكشف عن التحفيز:</a:t>
            </a:r>
            <a:endParaRPr lang="en-US" sz="2800" dirty="0"/>
          </a:p>
          <a:p>
            <a:pPr lvl="0"/>
            <a:r>
              <a:rPr lang="ar-SA" sz="2800" b="1" dirty="0"/>
              <a:t>لماذا قررت أن تكون متطوعاً؟</a:t>
            </a:r>
            <a:endParaRPr lang="en-US" sz="2800" dirty="0"/>
          </a:p>
          <a:p>
            <a:pPr lvl="0"/>
            <a:r>
              <a:rPr lang="ar-SA" sz="2800" b="1" dirty="0"/>
              <a:t>ما الذى جذبك لمنظمتنا؟ </a:t>
            </a:r>
            <a:endParaRPr lang="en-US" sz="2800" dirty="0"/>
          </a:p>
          <a:p>
            <a:pPr lvl="0"/>
            <a:r>
              <a:rPr lang="ar-SA" sz="2800" b="1" dirty="0"/>
              <a:t>ما الذى تود أن تحصل عليه من التطوع؟</a:t>
            </a:r>
            <a:endParaRPr lang="en-US" sz="2800" dirty="0"/>
          </a:p>
          <a:p>
            <a:pPr lvl="0"/>
            <a:r>
              <a:rPr lang="ar-SA" sz="2800" b="1" dirty="0"/>
              <a:t>ما الذى سيجعلك تشعر بالنجاح؟</a:t>
            </a:r>
            <a:endParaRPr lang="en-US" sz="2800" dirty="0"/>
          </a:p>
          <a:p>
            <a:pPr lvl="0"/>
            <a:r>
              <a:rPr lang="ar-SA" sz="2800" b="1" dirty="0"/>
              <a:t>ما الشيء المهم الذى يجب فعله من أجل مساعدة المستفيدين؟</a:t>
            </a:r>
            <a:endParaRPr lang="en-US" sz="2800" dirty="0"/>
          </a:p>
          <a:p>
            <a:r>
              <a:rPr lang="ar-SA" sz="2800" b="1" dirty="0"/>
              <a:t>ما نوع العمل </a:t>
            </a:r>
            <a:r>
              <a:rPr lang="ar-SA" sz="2800" b="1" dirty="0" err="1"/>
              <a:t>التطوعى</a:t>
            </a:r>
            <a:r>
              <a:rPr lang="ar-SA" sz="2800" b="1" dirty="0"/>
              <a:t> الذى قمت به من قبل وما الذى أحببته في هذا العمل؟</a:t>
            </a:r>
            <a:endParaRPr lang="en-US" sz="2800" dirty="0"/>
          </a:p>
        </p:txBody>
      </p:sp>
    </p:spTree>
    <p:extLst>
      <p:ext uri="{BB962C8B-B14F-4D97-AF65-F5344CB8AC3E}">
        <p14:creationId xmlns:p14="http://schemas.microsoft.com/office/powerpoint/2010/main" val="1771231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 calcmode="lin" valueType="num">
                                      <p:cBhvr>
                                        <p:cTn id="7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fontScale="90000"/>
          </a:bodyPr>
          <a:lstStyle/>
          <a:p>
            <a:r>
              <a:rPr lang="ar-SA" b="1" dirty="0" smtClean="0"/>
              <a:t>تابع الوسائل </a:t>
            </a:r>
            <a:r>
              <a:rPr lang="ar-SA" b="1" dirty="0" err="1"/>
              <a:t>التى</a:t>
            </a:r>
            <a:r>
              <a:rPr lang="ar-SA" b="1" dirty="0"/>
              <a:t> تساعد على الوصل للمتطوعين الحقيقيين والفاعلين</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marL="0" indent="0">
              <a:buNone/>
            </a:pPr>
            <a:r>
              <a:rPr lang="ar-SA" sz="2800" b="1" dirty="0" smtClean="0">
                <a:solidFill>
                  <a:srgbClr val="FFFF00"/>
                </a:solidFill>
              </a:rPr>
              <a:t>      أسئلة </a:t>
            </a:r>
            <a:r>
              <a:rPr lang="ar-SA" sz="2800" b="1" dirty="0">
                <a:solidFill>
                  <a:srgbClr val="FFFF00"/>
                </a:solidFill>
              </a:rPr>
              <a:t>لمعرفة المهارات أو هوايات العمل</a:t>
            </a:r>
            <a:r>
              <a:rPr lang="ar-SA" sz="2800" b="1" dirty="0" smtClean="0">
                <a:solidFill>
                  <a:srgbClr val="FFFF00"/>
                </a:solidFill>
              </a:rPr>
              <a:t>؟</a:t>
            </a:r>
          </a:p>
          <a:p>
            <a:r>
              <a:rPr lang="ar-SA" sz="2800" b="1" dirty="0" smtClean="0">
                <a:solidFill>
                  <a:srgbClr val="FFFF00"/>
                </a:solidFill>
              </a:rPr>
              <a:t> </a:t>
            </a:r>
            <a:r>
              <a:rPr lang="ar-SA" sz="2800" b="1" dirty="0" smtClean="0"/>
              <a:t>ما </a:t>
            </a:r>
            <a:r>
              <a:rPr lang="ar-SA" sz="2800" b="1" dirty="0" err="1"/>
              <a:t>هى</a:t>
            </a:r>
            <a:r>
              <a:rPr lang="ar-SA" sz="2800" b="1" dirty="0"/>
              <a:t> المهارات </a:t>
            </a:r>
            <a:r>
              <a:rPr lang="ar-SA" sz="2800" b="1" dirty="0" err="1"/>
              <a:t>التى</a:t>
            </a:r>
            <a:r>
              <a:rPr lang="ar-SA" sz="2800" b="1" dirty="0"/>
              <a:t> تعتقد أنك تملكها ويمكنك تقديمها؟</a:t>
            </a:r>
            <a:endParaRPr lang="en-US" sz="2800" dirty="0"/>
          </a:p>
          <a:p>
            <a:pPr lvl="0"/>
            <a:r>
              <a:rPr lang="ar-SA" sz="2800" b="1" dirty="0"/>
              <a:t>ما الذى تحب عمله وما نوع العمل الذى تريد تجنبه؟</a:t>
            </a:r>
            <a:endParaRPr lang="en-US" sz="2800" dirty="0"/>
          </a:p>
          <a:p>
            <a:pPr lvl="0"/>
            <a:r>
              <a:rPr lang="ar-SA" sz="2800" b="1" dirty="0"/>
              <a:t>ما </a:t>
            </a:r>
            <a:r>
              <a:rPr lang="ar-SA" sz="2800" b="1" dirty="0" err="1"/>
              <a:t>هى</a:t>
            </a:r>
            <a:r>
              <a:rPr lang="ar-SA" sz="2800" b="1" dirty="0"/>
              <a:t> الخبرة أو التدريب الذى تم الحصول عليه في عملك الاخر؟</a:t>
            </a:r>
            <a:endParaRPr lang="en-US" sz="2800" dirty="0"/>
          </a:p>
          <a:p>
            <a:pPr lvl="0"/>
            <a:r>
              <a:rPr lang="ar-SA" sz="2800" b="1" dirty="0"/>
              <a:t>ما هو تصورك لأسلوب العمل الذى ستتبعه في هذه الواجبات التطوعية؟</a:t>
            </a:r>
            <a:endParaRPr lang="en-US" sz="2800" dirty="0"/>
          </a:p>
          <a:p>
            <a:pPr lvl="0"/>
            <a:r>
              <a:rPr lang="ar-SA" sz="2800" b="1" dirty="0"/>
              <a:t>اين نبدأ وماذا تعتقد أهم الاعتبارات </a:t>
            </a:r>
            <a:r>
              <a:rPr lang="ar-SA" sz="2800" b="1" dirty="0" err="1"/>
              <a:t>التى</a:t>
            </a:r>
            <a:r>
              <a:rPr lang="ar-SA" sz="2800" b="1" dirty="0"/>
              <a:t> يجب مراعاتها في هذا العمل؟</a:t>
            </a:r>
            <a:endParaRPr lang="en-US" sz="2800" dirty="0"/>
          </a:p>
          <a:p>
            <a:pPr lvl="0"/>
            <a:r>
              <a:rPr lang="ar-SA" sz="2800" b="1" dirty="0"/>
              <a:t>صف </a:t>
            </a:r>
            <a:r>
              <a:rPr lang="ar-SA" sz="2800" b="1" dirty="0" err="1"/>
              <a:t>لى</a:t>
            </a:r>
            <a:r>
              <a:rPr lang="ar-SA" sz="2800" b="1" dirty="0"/>
              <a:t> مشروع أو خبرة عمل معينة كنت مسئولاً عن إنجازها وقل </a:t>
            </a:r>
            <a:r>
              <a:rPr lang="ar-SA" sz="2800" b="1" dirty="0" err="1"/>
              <a:t>لى</a:t>
            </a:r>
            <a:r>
              <a:rPr lang="ar-SA" sz="2800" b="1" dirty="0"/>
              <a:t> كيف انجزتها؟</a:t>
            </a:r>
            <a:endParaRPr lang="en-US" sz="2800" dirty="0"/>
          </a:p>
        </p:txBody>
      </p:sp>
    </p:spTree>
    <p:extLst>
      <p:ext uri="{BB962C8B-B14F-4D97-AF65-F5344CB8AC3E}">
        <p14:creationId xmlns:p14="http://schemas.microsoft.com/office/powerpoint/2010/main" val="2378121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fontScale="90000"/>
          </a:bodyPr>
          <a:lstStyle/>
          <a:p>
            <a:r>
              <a:rPr lang="ar-SA" b="1" dirty="0" smtClean="0"/>
              <a:t>تابع الوسائل </a:t>
            </a:r>
            <a:r>
              <a:rPr lang="ar-SA" b="1" dirty="0" err="1"/>
              <a:t>التى</a:t>
            </a:r>
            <a:r>
              <a:rPr lang="ar-SA" b="1" dirty="0"/>
              <a:t> تساعد على </a:t>
            </a:r>
            <a:r>
              <a:rPr lang="ar-SA" b="1" dirty="0" smtClean="0"/>
              <a:t>الوصول </a:t>
            </a:r>
            <a:r>
              <a:rPr lang="ar-SA" b="1" dirty="0"/>
              <a:t>للمتطوعين الحقيقيين والفاعلين</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marL="0" indent="0">
              <a:buNone/>
            </a:pPr>
            <a:r>
              <a:rPr lang="ar-SA" sz="2800" b="1" dirty="0" smtClean="0"/>
              <a:t>      </a:t>
            </a:r>
            <a:r>
              <a:rPr lang="ar-SA" sz="2800" b="1" dirty="0" smtClean="0">
                <a:solidFill>
                  <a:srgbClr val="FFFF00"/>
                </a:solidFill>
              </a:rPr>
              <a:t>أسئلة </a:t>
            </a:r>
            <a:r>
              <a:rPr lang="ar-SA" sz="2800" b="1" dirty="0">
                <a:solidFill>
                  <a:srgbClr val="FFFF00"/>
                </a:solidFill>
              </a:rPr>
              <a:t>لمعرفة مدى التوافق:</a:t>
            </a:r>
            <a:endParaRPr lang="en-US" sz="2800" dirty="0">
              <a:solidFill>
                <a:srgbClr val="FFFF00"/>
              </a:solidFill>
            </a:endParaRPr>
          </a:p>
          <a:p>
            <a:pPr lvl="0"/>
            <a:r>
              <a:rPr lang="ar-SA" sz="2800" b="1" dirty="0"/>
              <a:t>ما الذى استمتعت به ساء في عملك </a:t>
            </a:r>
            <a:r>
              <a:rPr lang="ar-SA" sz="2800" b="1" dirty="0" err="1"/>
              <a:t>التطوعى</a:t>
            </a:r>
            <a:r>
              <a:rPr lang="ar-SA" sz="2800" b="1" dirty="0"/>
              <a:t> السابق أو وظيفتك مدفوعة </a:t>
            </a:r>
            <a:r>
              <a:rPr lang="ar-SA" sz="2800" b="1" dirty="0" smtClean="0"/>
              <a:t>الاجر؟</a:t>
            </a:r>
            <a:endParaRPr lang="en-US" sz="2800" dirty="0"/>
          </a:p>
          <a:p>
            <a:pPr lvl="0"/>
            <a:r>
              <a:rPr lang="ar-SA" sz="2800" b="1" dirty="0"/>
              <a:t>صف </a:t>
            </a:r>
            <a:r>
              <a:rPr lang="ar-SA" sz="2800" b="1" dirty="0" err="1"/>
              <a:t>لى</a:t>
            </a:r>
            <a:r>
              <a:rPr lang="ar-SA" sz="2800" b="1" dirty="0"/>
              <a:t> المشرف </a:t>
            </a:r>
            <a:r>
              <a:rPr lang="ar-SA" sz="2800" b="1" dirty="0" smtClean="0"/>
              <a:t>المثالي </a:t>
            </a:r>
            <a:r>
              <a:rPr lang="ar-SA" sz="2800" b="1" dirty="0"/>
              <a:t>؟</a:t>
            </a:r>
            <a:endParaRPr lang="en-US" sz="2800" dirty="0"/>
          </a:p>
          <a:p>
            <a:pPr lvl="0"/>
            <a:r>
              <a:rPr lang="ar-SA" sz="2800" b="1" dirty="0"/>
              <a:t>هل تفضل العمل بمفردك أم مع جماعة ولماذا؟</a:t>
            </a:r>
            <a:endParaRPr lang="en-US" sz="2800" dirty="0"/>
          </a:p>
          <a:p>
            <a:pPr lvl="0"/>
            <a:r>
              <a:rPr lang="ar-SA" sz="2800" b="1" dirty="0"/>
              <a:t>هل هناك فئة معينة من المستفيدين تفضل العمل معها؟</a:t>
            </a:r>
            <a:endParaRPr lang="en-US" sz="2800" dirty="0"/>
          </a:p>
        </p:txBody>
      </p:sp>
    </p:spTree>
    <p:extLst>
      <p:ext uri="{BB962C8B-B14F-4D97-AF65-F5344CB8AC3E}">
        <p14:creationId xmlns:p14="http://schemas.microsoft.com/office/powerpoint/2010/main" val="2461163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a:t>مباشرة المتطوع العمل</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r>
              <a:rPr lang="ar-SA" sz="2800" b="1" dirty="0"/>
              <a:t>وتتضمن:</a:t>
            </a:r>
            <a:endParaRPr lang="en-US" sz="2800" dirty="0"/>
          </a:p>
          <a:p>
            <a:pPr lvl="0"/>
            <a:r>
              <a:rPr lang="ar-SA" sz="2800" b="1" dirty="0" smtClean="0"/>
              <a:t>1- تكليفه </a:t>
            </a:r>
            <a:r>
              <a:rPr lang="ar-SA" sz="2800" b="1" dirty="0"/>
              <a:t>بمهامه</a:t>
            </a:r>
            <a:endParaRPr lang="en-US" sz="2800" dirty="0"/>
          </a:p>
          <a:p>
            <a:pPr lvl="0"/>
            <a:r>
              <a:rPr lang="ar-SA" sz="2800" b="1" dirty="0" smtClean="0"/>
              <a:t>2- التعاقد </a:t>
            </a:r>
            <a:r>
              <a:rPr lang="ar-SA" sz="2800" b="1" dirty="0"/>
              <a:t>: اتفاق مكتوب يحدد فيه التزامات </a:t>
            </a:r>
            <a:r>
              <a:rPr lang="ar-SA" sz="2800" b="1" dirty="0" smtClean="0"/>
              <a:t>الاطراف3- </a:t>
            </a:r>
            <a:endParaRPr lang="en-US" sz="2800" dirty="0"/>
          </a:p>
          <a:p>
            <a:pPr lvl="0"/>
            <a:r>
              <a:rPr lang="ar-SA" sz="2800" b="1" dirty="0"/>
              <a:t>توجيه وتدريب المتطوع:</a:t>
            </a:r>
            <a:endParaRPr lang="en-US" sz="2800" dirty="0"/>
          </a:p>
        </p:txBody>
      </p:sp>
      <p:sp>
        <p:nvSpPr>
          <p:cNvPr id="4" name="سهم إلى اليسار 3"/>
          <p:cNvSpPr/>
          <p:nvPr/>
        </p:nvSpPr>
        <p:spPr>
          <a:xfrm>
            <a:off x="2339752" y="5661248"/>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00870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t>تابع مباشرة </a:t>
            </a:r>
            <a:r>
              <a:rPr lang="ar-SA" b="1" dirty="0"/>
              <a:t>المتطوع العمل</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marL="0" indent="0">
              <a:buNone/>
            </a:pPr>
            <a:r>
              <a:rPr lang="ar-SA" sz="2800" b="1" dirty="0" smtClean="0"/>
              <a:t>      </a:t>
            </a:r>
            <a:r>
              <a:rPr lang="ar-SA" sz="2800" b="1" dirty="0" smtClean="0">
                <a:solidFill>
                  <a:srgbClr val="FFFF00"/>
                </a:solidFill>
              </a:rPr>
              <a:t>ويتضمن </a:t>
            </a:r>
            <a:r>
              <a:rPr lang="ar-SA" sz="2800" b="1" dirty="0">
                <a:solidFill>
                  <a:srgbClr val="FFFF00"/>
                </a:solidFill>
              </a:rPr>
              <a:t>التوجيه:</a:t>
            </a:r>
            <a:endParaRPr lang="en-US" sz="2800" dirty="0">
              <a:solidFill>
                <a:srgbClr val="FFFF00"/>
              </a:solidFill>
            </a:endParaRPr>
          </a:p>
          <a:p>
            <a:pPr lvl="0"/>
            <a:r>
              <a:rPr lang="ar-SA" sz="2800" b="1" dirty="0"/>
              <a:t>نبذة عن تاريخ الجمعية وخلفية نشاطها</a:t>
            </a:r>
            <a:endParaRPr lang="en-US" sz="2800" dirty="0"/>
          </a:p>
          <a:p>
            <a:pPr lvl="0"/>
            <a:r>
              <a:rPr lang="ar-SA" sz="2800" b="1" dirty="0"/>
              <a:t>أنشطتها الحالية وبرامجها المختلفة</a:t>
            </a:r>
            <a:endParaRPr lang="en-US" sz="2800" dirty="0"/>
          </a:p>
          <a:p>
            <a:pPr lvl="0"/>
            <a:r>
              <a:rPr lang="ar-SA" sz="2800" b="1" dirty="0"/>
              <a:t>معلومات عن المستهدفين من خدمة الجمعية</a:t>
            </a:r>
            <a:endParaRPr lang="en-US" sz="2800" dirty="0"/>
          </a:p>
          <a:p>
            <a:pPr lvl="0"/>
            <a:r>
              <a:rPr lang="ar-SA" sz="2800" b="1" dirty="0"/>
              <a:t>هيكل الجمعية الوظيفي</a:t>
            </a:r>
            <a:endParaRPr lang="en-US" sz="2800" dirty="0"/>
          </a:p>
          <a:p>
            <a:pPr lvl="0"/>
            <a:r>
              <a:rPr lang="ar-SA" sz="2800" b="1" dirty="0"/>
              <a:t>النظم والسياسات العامة والاجراءات المتبعة داخلها</a:t>
            </a:r>
            <a:endParaRPr lang="en-US" sz="2800" dirty="0"/>
          </a:p>
          <a:p>
            <a:pPr lvl="0"/>
            <a:r>
              <a:rPr lang="ar-SA" sz="2800" b="1" dirty="0"/>
              <a:t>نظام إدارة الجهود التطوعية</a:t>
            </a:r>
            <a:endParaRPr lang="en-US" sz="2800" dirty="0"/>
          </a:p>
          <a:p>
            <a:pPr lvl="0"/>
            <a:r>
              <a:rPr lang="ar-SA" sz="2800" b="1" dirty="0"/>
              <a:t>التوصيف الوظيفي للمتطوع</a:t>
            </a:r>
            <a:endParaRPr lang="en-US" sz="2800" dirty="0"/>
          </a:p>
        </p:txBody>
      </p:sp>
      <p:sp>
        <p:nvSpPr>
          <p:cNvPr id="4" name="سهم إلى اليسار 3"/>
          <p:cNvSpPr/>
          <p:nvPr/>
        </p:nvSpPr>
        <p:spPr>
          <a:xfrm>
            <a:off x="2339752" y="5661248"/>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184133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t>تابع مباشرة </a:t>
            </a:r>
            <a:r>
              <a:rPr lang="ar-SA" b="1" dirty="0"/>
              <a:t>المتطوع العمل</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marL="0" indent="0">
              <a:buNone/>
            </a:pPr>
            <a:r>
              <a:rPr lang="ar-SA" sz="2800" b="1" dirty="0" smtClean="0"/>
              <a:t>   </a:t>
            </a:r>
            <a:r>
              <a:rPr lang="ar-SA" sz="2800" b="1" dirty="0" smtClean="0">
                <a:solidFill>
                  <a:srgbClr val="FFFF00"/>
                </a:solidFill>
              </a:rPr>
              <a:t>اما </a:t>
            </a:r>
            <a:r>
              <a:rPr lang="ar-SA" sz="2800" b="1" dirty="0">
                <a:solidFill>
                  <a:srgbClr val="FFFF00"/>
                </a:solidFill>
              </a:rPr>
              <a:t>تدريب المتطوع فيهدف إكسابه المعلومات والسلوكيات والمهارات اللازمة لعمله كمتطوع ويجب أن يتضمن برنامج التدريب:</a:t>
            </a:r>
            <a:endParaRPr lang="en-US" sz="2800" b="1" dirty="0">
              <a:solidFill>
                <a:srgbClr val="FFFF00"/>
              </a:solidFill>
            </a:endParaRPr>
          </a:p>
          <a:p>
            <a:pPr lvl="0"/>
            <a:r>
              <a:rPr lang="ar-SA" sz="2800" b="1" dirty="0"/>
              <a:t>كيف يجب أن يؤدوا مهامهم المحددة؟</a:t>
            </a:r>
            <a:endParaRPr lang="en-US" sz="2800" dirty="0"/>
          </a:p>
          <a:p>
            <a:pPr lvl="0"/>
            <a:r>
              <a:rPr lang="ar-SA" sz="2800" b="1" dirty="0"/>
              <a:t>ما الذى يجب القيام به؟</a:t>
            </a:r>
            <a:endParaRPr lang="en-US" sz="2800" dirty="0"/>
          </a:p>
          <a:p>
            <a:pPr lvl="0"/>
            <a:r>
              <a:rPr lang="ar-SA" sz="2800" b="1" dirty="0"/>
              <a:t>ما الذى يجب عدم القيام به؟</a:t>
            </a:r>
            <a:endParaRPr lang="en-US" sz="2800" dirty="0"/>
          </a:p>
        </p:txBody>
      </p:sp>
    </p:spTree>
    <p:extLst>
      <p:ext uri="{BB962C8B-B14F-4D97-AF65-F5344CB8AC3E}">
        <p14:creationId xmlns:p14="http://schemas.microsoft.com/office/powerpoint/2010/main" val="1705198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b="1" dirty="0" smtClean="0"/>
              <a:t>تمرين</a:t>
            </a:r>
            <a:endParaRPr lang="en-US" dirty="0"/>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marL="0" indent="0">
              <a:buNone/>
            </a:pPr>
            <a:r>
              <a:rPr lang="ar-SA" sz="2800" b="1" dirty="0" smtClean="0"/>
              <a:t>   </a:t>
            </a:r>
            <a:r>
              <a:rPr lang="ar-SA" sz="2800" b="1" dirty="0" smtClean="0">
                <a:solidFill>
                  <a:srgbClr val="FFFF00"/>
                </a:solidFill>
              </a:rPr>
              <a:t>حدد/ حددي خمسة من معايير اختيار المتطوعين؟</a:t>
            </a:r>
          </a:p>
          <a:p>
            <a:pPr marL="0" indent="0">
              <a:buNone/>
            </a:pPr>
            <a:r>
              <a:rPr lang="ar-SA" sz="2800" b="1" dirty="0" smtClean="0">
                <a:solidFill>
                  <a:srgbClr val="FFFF00"/>
                </a:solidFill>
              </a:rPr>
              <a:t>ج</a:t>
            </a:r>
          </a:p>
          <a:p>
            <a:pPr lvl="0"/>
            <a:r>
              <a:rPr lang="ar-SA" sz="2800" b="1" dirty="0"/>
              <a:t>أن يكون في صحة جيدة تمكنه من الجهد المطلوب</a:t>
            </a:r>
            <a:endParaRPr lang="en-US" sz="2800" dirty="0"/>
          </a:p>
          <a:p>
            <a:pPr lvl="0"/>
            <a:r>
              <a:rPr lang="ar-SA" sz="2800" b="1" dirty="0"/>
              <a:t>إحساس المتطوع بالمسئولية الاجتماعية</a:t>
            </a:r>
            <a:endParaRPr lang="en-US" sz="2800" dirty="0"/>
          </a:p>
          <a:p>
            <a:pPr lvl="0"/>
            <a:r>
              <a:rPr lang="ar-SA" sz="2800" b="1" dirty="0"/>
              <a:t>اهتمامه بالمسائل الاجتماعية والقومية للمجتمع الذى يعيش فيه</a:t>
            </a:r>
            <a:endParaRPr lang="en-US" sz="2800" dirty="0"/>
          </a:p>
          <a:p>
            <a:pPr lvl="0"/>
            <a:r>
              <a:rPr lang="ar-SA" sz="2800" b="1" dirty="0"/>
              <a:t>مقدرته على التعامل في تناسق والانسجام مع الاخرين</a:t>
            </a:r>
            <a:endParaRPr lang="en-US" sz="2800" dirty="0"/>
          </a:p>
          <a:p>
            <a:pPr lvl="0"/>
            <a:r>
              <a:rPr lang="ar-SA" sz="2800" b="1" dirty="0"/>
              <a:t>تميزه بقدر من المعرفة والثقافة والمهارات والخبرات في المجال الذى يرغب التطوع فيه</a:t>
            </a:r>
            <a:endParaRPr lang="en-US" sz="2800" dirty="0"/>
          </a:p>
          <a:p>
            <a:pPr marL="0" indent="0">
              <a:buNone/>
            </a:pPr>
            <a:endParaRPr lang="en-US" sz="2800" dirty="0"/>
          </a:p>
        </p:txBody>
      </p:sp>
    </p:spTree>
    <p:extLst>
      <p:ext uri="{BB962C8B-B14F-4D97-AF65-F5344CB8AC3E}">
        <p14:creationId xmlns:p14="http://schemas.microsoft.com/office/powerpoint/2010/main" val="102299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835696" y="1484784"/>
            <a:ext cx="5184576" cy="3024336"/>
          </a:xfrm>
        </p:spPr>
        <p:txBody>
          <a:bodyPr/>
          <a:lstStyle/>
          <a:p>
            <a:pPr lvl="0">
              <a:defRPr/>
            </a:pPr>
            <a:endParaRPr lang="ar-SA" sz="6000" b="1" dirty="0" smtClean="0">
              <a:solidFill>
                <a:srgbClr val="FFFF00"/>
              </a:solidFill>
              <a:latin typeface="Tahoma" pitchFamily="34" charset="0"/>
              <a:ea typeface="Tahoma" pitchFamily="34" charset="0"/>
              <a:cs typeface="Tahoma" pitchFamily="34" charset="0"/>
            </a:endParaRPr>
          </a:p>
          <a:p>
            <a:pPr lvl="0">
              <a:defRPr/>
            </a:pPr>
            <a:r>
              <a:rPr lang="ar-SA" sz="6000" b="1" dirty="0" smtClean="0">
                <a:solidFill>
                  <a:srgbClr val="FFFF00"/>
                </a:solidFill>
                <a:latin typeface="Tahoma" pitchFamily="34" charset="0"/>
                <a:ea typeface="Tahoma" pitchFamily="34" charset="0"/>
                <a:cs typeface="Tahoma" pitchFamily="34" charset="0"/>
              </a:rPr>
              <a:t>تمت بحمد الله</a:t>
            </a:r>
            <a:endParaRPr lang="ar-SA" sz="6000" b="1" dirty="0">
              <a:solidFill>
                <a:srgbClr val="FFFF00"/>
              </a:solidFill>
              <a:latin typeface="Tahoma" pitchFamily="34" charset="0"/>
              <a:ea typeface="Tahoma" pitchFamily="34" charset="0"/>
              <a:cs typeface="Tahoma" pitchFamily="34" charset="0"/>
            </a:endParaRPr>
          </a:p>
        </p:txBody>
      </p:sp>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204864"/>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222111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862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2.0zz0.com/2011/11/29/18/44068685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196752"/>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9650513"/>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49">
  <a:themeElements>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otalTime>531</TotalTime>
  <Words>1635</Words>
  <Application>Microsoft Office PowerPoint</Application>
  <PresentationFormat>عرض على الشاشة (3:4)‏</PresentationFormat>
  <Paragraphs>201</Paragraphs>
  <Slides>30</Slides>
  <Notes>0</Notes>
  <HiddenSlides>0</HiddenSlides>
  <MMClips>0</MMClips>
  <ScaleCrop>false</ScaleCrop>
  <HeadingPairs>
    <vt:vector size="4" baseType="variant">
      <vt:variant>
        <vt:lpstr>نسق</vt:lpstr>
      </vt:variant>
      <vt:variant>
        <vt:i4>4</vt:i4>
      </vt:variant>
      <vt:variant>
        <vt:lpstr>عناوين الشرائح</vt:lpstr>
      </vt:variant>
      <vt:variant>
        <vt:i4>30</vt:i4>
      </vt:variant>
    </vt:vector>
  </HeadingPairs>
  <TitlesOfParts>
    <vt:vector size="34" baseType="lpstr">
      <vt:lpstr>سمة Office</vt:lpstr>
      <vt:lpstr>3_تصميم افتراضي</vt:lpstr>
      <vt:lpstr>1_سمة Office</vt:lpstr>
      <vt:lpstr>149</vt:lpstr>
      <vt:lpstr>عرض تقديمي في PowerPoint</vt:lpstr>
      <vt:lpstr>عرض تقديمي في PowerPoint</vt:lpstr>
      <vt:lpstr>   ا المحاضرة الخامسة دور التعليم في تحقيق أهداف العمل التطوعي    ونجاحها وحقوق وواجبات المتطوعين </vt:lpstr>
      <vt:lpstr>عرض تقديمي في PowerPoint</vt:lpstr>
      <vt:lpstr>دور التعليم في تحقيق أهداف العمل التطوعي ونجاحها:</vt:lpstr>
      <vt:lpstr>تابع :دور التعليم في تحقيق أهداف العمل التطوعي ونجاحها:</vt:lpstr>
      <vt:lpstr>رؤية اجتماعية امنية لتطوير وتفعيل العمل التطوعى في المجتمع العربى</vt:lpstr>
      <vt:lpstr>تابع رؤية اجتماعية امنية لتطوير وتفعيل العمل التطوعي في المجتمع العربي</vt:lpstr>
      <vt:lpstr>حقوق المتطوعين</vt:lpstr>
      <vt:lpstr>تابع حقوق المتطوعين</vt:lpstr>
      <vt:lpstr>واجبات المتطوع</vt:lpstr>
      <vt:lpstr>تابع واجبات المتطوع</vt:lpstr>
      <vt:lpstr>تصنيف المتطوعين</vt:lpstr>
      <vt:lpstr>تابع تصنيف المتطوعين</vt:lpstr>
      <vt:lpstr>تابع تصنيف المتطوعين</vt:lpstr>
      <vt:lpstr>اختيار المتطوعين</vt:lpstr>
      <vt:lpstr>معايير اختيار المتطوعين:</vt:lpstr>
      <vt:lpstr>تابع معايير اختيار المتطوعين:</vt:lpstr>
      <vt:lpstr>تابع معايير اختيار المتطوعين:</vt:lpstr>
      <vt:lpstr>الاختيار الصحيح للمتطوعين يسهم في:</vt:lpstr>
      <vt:lpstr>الوسائل التى تساعد على الوصل للمتطوعين الحقيقيين والفاعلين</vt:lpstr>
      <vt:lpstr>تابع الوسائل التى تساعد على الوصول للمتطوعين الحقيقيين والفاعلين</vt:lpstr>
      <vt:lpstr>تابع الوسائل التى تساعد على الوصل للمتطوعين الحقيقيين والفاعلين</vt:lpstr>
      <vt:lpstr>تابع الوسائل التى تساعد على الوصول للمتطوعين الحقيقيين والفاعلين</vt:lpstr>
      <vt:lpstr>مباشرة المتطوع العمل</vt:lpstr>
      <vt:lpstr>تابع مباشرة المتطوع العمل</vt:lpstr>
      <vt:lpstr>تابع مباشرة المتطوع العمل</vt:lpstr>
      <vt:lpstr>تمرين</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mostfa mohamed ahmed elfeky</cp:lastModifiedBy>
  <cp:revision>35</cp:revision>
  <dcterms:created xsi:type="dcterms:W3CDTF">2015-12-31T15:06:17Z</dcterms:created>
  <dcterms:modified xsi:type="dcterms:W3CDTF">2016-02-11T21:02:30Z</dcterms:modified>
</cp:coreProperties>
</file>