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 id="2147483684" r:id="rId3"/>
    <p:sldMasterId id="2147483696" r:id="rId4"/>
    <p:sldMasterId id="2147483708" r:id="rId5"/>
  </p:sldMasterIdLst>
  <p:notesMasterIdLst>
    <p:notesMasterId r:id="rId36"/>
  </p:notesMasterIdLst>
  <p:sldIdLst>
    <p:sldId id="371" r:id="rId6"/>
    <p:sldId id="372" r:id="rId7"/>
    <p:sldId id="373" r:id="rId8"/>
    <p:sldId id="258"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32" r:id="rId24"/>
    <p:sldId id="333" r:id="rId25"/>
    <p:sldId id="334" r:id="rId26"/>
    <p:sldId id="335" r:id="rId27"/>
    <p:sldId id="336" r:id="rId28"/>
    <p:sldId id="337" r:id="rId29"/>
    <p:sldId id="338" r:id="rId30"/>
    <p:sldId id="369" r:id="rId31"/>
    <p:sldId id="370" r:id="rId32"/>
    <p:sldId id="367" r:id="rId33"/>
    <p:sldId id="374" r:id="rId34"/>
    <p:sldId id="368"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A5C063B-C80C-4E14-BDA7-1B61B54A6498}" type="datetimeFigureOut">
              <a:rPr lang="ar-SA" smtClean="0"/>
              <a:t>5/9/1437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11FA906-19CF-4EC8-86D0-015281468E1F}" type="slidenum">
              <a:rPr lang="ar-SA" smtClean="0"/>
              <a:t>‹#›</a:t>
            </a:fld>
            <a:endParaRPr lang="ar-SA"/>
          </a:p>
        </p:txBody>
      </p:sp>
    </p:spTree>
    <p:extLst>
      <p:ext uri="{BB962C8B-B14F-4D97-AF65-F5344CB8AC3E}">
        <p14:creationId xmlns:p14="http://schemas.microsoft.com/office/powerpoint/2010/main" val="412221723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A405EE9-AF3C-4678-9EED-88294792A8C6}" type="slidenum">
              <a:rPr lang="ar-SA" smtClean="0"/>
              <a:t>26</a:t>
            </a:fld>
            <a:endParaRPr lang="ar-SA"/>
          </a:p>
        </p:txBody>
      </p:sp>
    </p:spTree>
    <p:extLst>
      <p:ext uri="{BB962C8B-B14F-4D97-AF65-F5344CB8AC3E}">
        <p14:creationId xmlns:p14="http://schemas.microsoft.com/office/powerpoint/2010/main" val="1043117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A405EE9-AF3C-4678-9EED-88294792A8C6}" type="slidenum">
              <a:rPr lang="ar-SA" smtClean="0">
                <a:solidFill>
                  <a:prstClr val="black"/>
                </a:solidFill>
              </a:rPr>
              <a:pPr/>
              <a:t>27</a:t>
            </a:fld>
            <a:endParaRPr lang="ar-SA">
              <a:solidFill>
                <a:prstClr val="black"/>
              </a:solidFill>
            </a:endParaRPr>
          </a:p>
        </p:txBody>
      </p:sp>
    </p:spTree>
    <p:extLst>
      <p:ext uri="{BB962C8B-B14F-4D97-AF65-F5344CB8AC3E}">
        <p14:creationId xmlns:p14="http://schemas.microsoft.com/office/powerpoint/2010/main" val="1043117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5/9/1437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5/9/1437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5/9/1437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5/9/1437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5/9/1437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5/9/1437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7709AD6B-88EB-4FF7-8ED3-601C9AA1747F}" type="slidenum">
              <a:rPr lang="ar-SA"/>
              <a:pPr>
                <a:defRPr/>
              </a:pPr>
              <a:t>‹#›</a:t>
            </a:fld>
            <a:endParaRPr lang="en-US" dirty="0"/>
          </a:p>
        </p:txBody>
      </p:sp>
    </p:spTree>
    <p:extLst>
      <p:ext uri="{BB962C8B-B14F-4D97-AF65-F5344CB8AC3E}">
        <p14:creationId xmlns:p14="http://schemas.microsoft.com/office/powerpoint/2010/main" val="3756708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B06D0A99-1915-44A9-B3F0-9F0A83C54C22}" type="slidenum">
              <a:rPr lang="ar-SA"/>
              <a:pPr>
                <a:defRPr/>
              </a:pPr>
              <a:t>‹#›</a:t>
            </a:fld>
            <a:endParaRPr lang="en-US" dirty="0"/>
          </a:p>
        </p:txBody>
      </p:sp>
    </p:spTree>
    <p:extLst>
      <p:ext uri="{BB962C8B-B14F-4D97-AF65-F5344CB8AC3E}">
        <p14:creationId xmlns:p14="http://schemas.microsoft.com/office/powerpoint/2010/main" val="243759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39831127-AE47-41BA-8C10-9FDBBAFAFB9A}" type="slidenum">
              <a:rPr lang="ar-SA"/>
              <a:pPr>
                <a:defRPr/>
              </a:pPr>
              <a:t>‹#›</a:t>
            </a:fld>
            <a:endParaRPr lang="en-US" dirty="0"/>
          </a:p>
        </p:txBody>
      </p:sp>
    </p:spTree>
    <p:extLst>
      <p:ext uri="{BB962C8B-B14F-4D97-AF65-F5344CB8AC3E}">
        <p14:creationId xmlns:p14="http://schemas.microsoft.com/office/powerpoint/2010/main" val="4004007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FA7975E-2041-4A94-9AE4-10CE75B5B2AA}" type="slidenum">
              <a:rPr lang="ar-SA"/>
              <a:pPr>
                <a:defRPr/>
              </a:pPr>
              <a:t>‹#›</a:t>
            </a:fld>
            <a:endParaRPr lang="en-US" dirty="0"/>
          </a:p>
        </p:txBody>
      </p:sp>
    </p:spTree>
    <p:extLst>
      <p:ext uri="{BB962C8B-B14F-4D97-AF65-F5344CB8AC3E}">
        <p14:creationId xmlns:p14="http://schemas.microsoft.com/office/powerpoint/2010/main" val="1933538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8" name="عنصر نائب للتذييل 7"/>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9" name="عنصر نائب لرقم الشريحة 8"/>
          <p:cNvSpPr>
            <a:spLocks noGrp="1"/>
          </p:cNvSpPr>
          <p:nvPr>
            <p:ph type="sldNum" sz="quarter" idx="12"/>
          </p:nvPr>
        </p:nvSpPr>
        <p:spPr/>
        <p:txBody>
          <a:bodyPr/>
          <a:lstStyle>
            <a:lvl1pPr>
              <a:defRPr b="1">
                <a:cs typeface="Arial" pitchFamily="34" charset="0"/>
              </a:defRPr>
            </a:lvl1pPr>
          </a:lstStyle>
          <a:p>
            <a:pPr>
              <a:defRPr/>
            </a:pPr>
            <a:fld id="{4AB932A7-4CBC-458C-BF3F-0070B26A21F7}" type="slidenum">
              <a:rPr lang="ar-SA"/>
              <a:pPr>
                <a:defRPr/>
              </a:pPr>
              <a:t>‹#›</a:t>
            </a:fld>
            <a:endParaRPr lang="en-US" dirty="0"/>
          </a:p>
        </p:txBody>
      </p:sp>
    </p:spTree>
    <p:extLst>
      <p:ext uri="{BB962C8B-B14F-4D97-AF65-F5344CB8AC3E}">
        <p14:creationId xmlns:p14="http://schemas.microsoft.com/office/powerpoint/2010/main" val="1451739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4" name="عنصر نائب للتذييل 3"/>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5" name="عنصر نائب لرقم الشريحة 4"/>
          <p:cNvSpPr>
            <a:spLocks noGrp="1"/>
          </p:cNvSpPr>
          <p:nvPr>
            <p:ph type="sldNum" sz="quarter" idx="12"/>
          </p:nvPr>
        </p:nvSpPr>
        <p:spPr/>
        <p:txBody>
          <a:bodyPr/>
          <a:lstStyle>
            <a:lvl1pPr>
              <a:defRPr b="1">
                <a:cs typeface="Arial" pitchFamily="34" charset="0"/>
              </a:defRPr>
            </a:lvl1pPr>
          </a:lstStyle>
          <a:p>
            <a:pPr>
              <a:defRPr/>
            </a:pPr>
            <a:fld id="{C3117F54-3C23-4FC9-90EF-BE35156FE4F6}" type="slidenum">
              <a:rPr lang="ar-SA"/>
              <a:pPr>
                <a:defRPr/>
              </a:pPr>
              <a:t>‹#›</a:t>
            </a:fld>
            <a:endParaRPr lang="en-US" dirty="0"/>
          </a:p>
        </p:txBody>
      </p:sp>
    </p:spTree>
    <p:extLst>
      <p:ext uri="{BB962C8B-B14F-4D97-AF65-F5344CB8AC3E}">
        <p14:creationId xmlns:p14="http://schemas.microsoft.com/office/powerpoint/2010/main" val="56961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3" name="عنصر نائب للتذييل 2"/>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4" name="عنصر نائب لرقم الشريحة 3"/>
          <p:cNvSpPr>
            <a:spLocks noGrp="1"/>
          </p:cNvSpPr>
          <p:nvPr>
            <p:ph type="sldNum" sz="quarter" idx="12"/>
          </p:nvPr>
        </p:nvSpPr>
        <p:spPr/>
        <p:txBody>
          <a:bodyPr/>
          <a:lstStyle>
            <a:lvl1pPr>
              <a:defRPr b="1">
                <a:cs typeface="Arial" pitchFamily="34" charset="0"/>
              </a:defRPr>
            </a:lvl1pPr>
          </a:lstStyle>
          <a:p>
            <a:pPr>
              <a:defRPr/>
            </a:pPr>
            <a:fld id="{11FB1CC1-8175-449E-8E63-76E91F7EC154}" type="slidenum">
              <a:rPr lang="ar-SA"/>
              <a:pPr>
                <a:defRPr/>
              </a:pPr>
              <a:t>‹#›</a:t>
            </a:fld>
            <a:endParaRPr lang="en-US" dirty="0"/>
          </a:p>
        </p:txBody>
      </p:sp>
    </p:spTree>
    <p:extLst>
      <p:ext uri="{BB962C8B-B14F-4D97-AF65-F5344CB8AC3E}">
        <p14:creationId xmlns:p14="http://schemas.microsoft.com/office/powerpoint/2010/main" val="3178475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1207618-6083-4AC3-AA84-37EF52B8DB0A}" type="slidenum">
              <a:rPr lang="ar-SA"/>
              <a:pPr>
                <a:defRPr/>
              </a:pPr>
              <a:t>‹#›</a:t>
            </a:fld>
            <a:endParaRPr lang="en-US" dirty="0"/>
          </a:p>
        </p:txBody>
      </p:sp>
    </p:spTree>
    <p:extLst>
      <p:ext uri="{BB962C8B-B14F-4D97-AF65-F5344CB8AC3E}">
        <p14:creationId xmlns:p14="http://schemas.microsoft.com/office/powerpoint/2010/main" val="265844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8B5F205C-CDFA-4353-8CD8-7C147290510E}" type="slidenum">
              <a:rPr lang="ar-SA"/>
              <a:pPr>
                <a:defRPr/>
              </a:pPr>
              <a:t>‹#›</a:t>
            </a:fld>
            <a:endParaRPr lang="en-US" dirty="0"/>
          </a:p>
        </p:txBody>
      </p:sp>
    </p:spTree>
    <p:extLst>
      <p:ext uri="{BB962C8B-B14F-4D97-AF65-F5344CB8AC3E}">
        <p14:creationId xmlns:p14="http://schemas.microsoft.com/office/powerpoint/2010/main" val="1022647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65A2CECF-0EFF-490F-841C-96BE6249A2BE}" type="slidenum">
              <a:rPr lang="ar-SA"/>
              <a:pPr>
                <a:defRPr/>
              </a:pPr>
              <a:t>‹#›</a:t>
            </a:fld>
            <a:endParaRPr lang="en-US" dirty="0"/>
          </a:p>
        </p:txBody>
      </p:sp>
    </p:spTree>
    <p:extLst>
      <p:ext uri="{BB962C8B-B14F-4D97-AF65-F5344CB8AC3E}">
        <p14:creationId xmlns:p14="http://schemas.microsoft.com/office/powerpoint/2010/main" val="244832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556FEFFE-3B4E-40C2-BEBB-669D799A97DF}" type="slidenum">
              <a:rPr lang="ar-SA"/>
              <a:pPr>
                <a:defRPr/>
              </a:pPr>
              <a:t>‹#›</a:t>
            </a:fld>
            <a:endParaRPr lang="en-US" dirty="0"/>
          </a:p>
        </p:txBody>
      </p:sp>
    </p:spTree>
    <p:extLst>
      <p:ext uri="{BB962C8B-B14F-4D97-AF65-F5344CB8AC3E}">
        <p14:creationId xmlns:p14="http://schemas.microsoft.com/office/powerpoint/2010/main" val="2501666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3423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38224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65876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72184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1393314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000433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903641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86587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72381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17878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77513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059336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75013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559571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942673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001018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285329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412273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06423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67100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092782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562502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013323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317763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07009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925457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124840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303648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573768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255493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009371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942962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77512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5/9/1437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Arial" pitchFamily="34" charset="0"/>
                <a:cs typeface="Arial"/>
              </a:defRPr>
            </a:lvl1pPr>
          </a:lstStyle>
          <a:p>
            <a:pPr fontAlgn="base">
              <a:spcBef>
                <a:spcPct val="0"/>
              </a:spcBef>
              <a:spcAft>
                <a:spcPct val="0"/>
              </a:spcAft>
              <a:defRPr/>
            </a:pPr>
            <a:fld id="{305943C9-B45B-4FFB-9AE4-D8822866B3E0}"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val="3026386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98064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5/9/1437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2636617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3473547220"/>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gif"/><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1.xml"/><Relationship Id="rId6" Type="http://schemas.openxmlformats.org/officeDocument/2006/relationships/image" Target="../media/image8.gif"/><Relationship Id="rId5" Type="http://schemas.openxmlformats.org/officeDocument/2006/relationships/image" Target="../media/image4.gif"/><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929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صورة 8" descr="صورة للتطوع"/>
          <p:cNvPicPr>
            <a:picLocks noGrp="1" noChangeAspect="1"/>
          </p:cNvPicPr>
          <p:nvPr isPhoto="1"/>
        </p:nvPicPr>
        <p:blipFill>
          <a:blip r:embed="rId3">
            <a:lum bright="12000"/>
            <a:extLst>
              <a:ext uri="{28A0092B-C50C-407E-A947-70E740481C1C}">
                <a14:useLocalDpi xmlns:a14="http://schemas.microsoft.com/office/drawing/2010/main" val="0"/>
              </a:ext>
            </a:extLst>
          </a:blip>
          <a:stretch>
            <a:fillRect/>
          </a:stretch>
        </p:blipFill>
        <p:spPr>
          <a:xfrm>
            <a:off x="2411760" y="1196752"/>
            <a:ext cx="3960440" cy="4248472"/>
          </a:xfrm>
          <a:prstGeom prst="rect">
            <a:avLst/>
          </a:prstGeom>
          <a:noFill/>
          <a:ln>
            <a:noFill/>
          </a:ln>
        </p:spPr>
      </p:pic>
    </p:spTree>
    <p:extLst>
      <p:ext uri="{BB962C8B-B14F-4D97-AF65-F5344CB8AC3E}">
        <p14:creationId xmlns:p14="http://schemas.microsoft.com/office/powerpoint/2010/main" val="839530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75657" y="2132856"/>
            <a:ext cx="6336704" cy="1728192"/>
          </a:xfrm>
        </p:spPr>
        <p:txBody>
          <a:bodyPr/>
          <a:lstStyle/>
          <a:p>
            <a:r>
              <a:rPr lang="ar-SA" sz="3200" b="1" kern="10" dirty="0" smtClean="0">
                <a:ln w="1905"/>
                <a:solidFill>
                  <a:srgbClr val="FF0000"/>
                </a:solidFill>
                <a:effectLst>
                  <a:innerShdw blurRad="69850" dist="43180" dir="5400000">
                    <a:srgbClr val="000000">
                      <a:alpha val="65000"/>
                    </a:srgbClr>
                  </a:innerShdw>
                </a:effectLst>
                <a:cs typeface="PT Bold Dusky"/>
              </a:rPr>
              <a:t>   ا</a:t>
            </a:r>
            <a:br>
              <a:rPr lang="ar-SA" sz="3200" b="1" kern="10" dirty="0" smtClean="0">
                <a:ln w="1905"/>
                <a:solidFill>
                  <a:srgbClr val="FF0000"/>
                </a:solidFill>
                <a:effectLst>
                  <a:innerShdw blurRad="69850" dist="43180" dir="5400000">
                    <a:srgbClr val="000000">
                      <a:alpha val="65000"/>
                    </a:srgbClr>
                  </a:innerShdw>
                </a:effectLst>
                <a:cs typeface="PT Bold Dusky"/>
              </a:rPr>
            </a:br>
            <a:r>
              <a:rPr lang="ar-SA" sz="3200" b="1" kern="10" dirty="0">
                <a:ln w="1905"/>
                <a:solidFill>
                  <a:srgbClr val="FF0000"/>
                </a:solidFill>
                <a:effectLst>
                  <a:innerShdw blurRad="69850" dist="43180" dir="5400000">
                    <a:srgbClr val="000000">
                      <a:alpha val="65000"/>
                    </a:srgbClr>
                  </a:innerShdw>
                </a:effectLst>
                <a:cs typeface="PT Bold Dusky"/>
              </a:rPr>
              <a:t>ا</a:t>
            </a:r>
            <a:r>
              <a:rPr lang="ar-SA" sz="3200" b="1" kern="10" dirty="0" smtClean="0">
                <a:ln w="1905"/>
                <a:solidFill>
                  <a:srgbClr val="FF0000"/>
                </a:solidFill>
                <a:effectLst>
                  <a:innerShdw blurRad="69850" dist="43180" dir="5400000">
                    <a:srgbClr val="000000">
                      <a:alpha val="65000"/>
                    </a:srgbClr>
                  </a:innerShdw>
                </a:effectLst>
                <a:cs typeface="PT Bold Dusky"/>
              </a:rPr>
              <a:t>لمحاضرة </a:t>
            </a:r>
            <a:r>
              <a:rPr lang="ar-SA" sz="3200" b="1" kern="10" dirty="0" smtClean="0">
                <a:ln w="1905"/>
                <a:solidFill>
                  <a:srgbClr val="FF0000"/>
                </a:solidFill>
                <a:effectLst>
                  <a:innerShdw blurRad="69850" dist="43180" dir="5400000">
                    <a:srgbClr val="000000">
                      <a:alpha val="65000"/>
                    </a:srgbClr>
                  </a:innerShdw>
                </a:effectLst>
                <a:cs typeface="PT Bold Dusky"/>
              </a:rPr>
              <a:t>السادسة</a:t>
            </a:r>
            <a:r>
              <a:rPr lang="ar-SA" sz="3200" b="1" kern="10" dirty="0" smtClean="0">
                <a:ln w="1905"/>
                <a:solidFill>
                  <a:srgbClr val="FF0000"/>
                </a:solidFill>
                <a:effectLst>
                  <a:innerShdw blurRad="69850" dist="43180" dir="5400000">
                    <a:srgbClr val="000000">
                      <a:alpha val="65000"/>
                    </a:srgbClr>
                  </a:innerShdw>
                </a:effectLst>
                <a:cs typeface="PT Bold Dusky"/>
              </a:rPr>
              <a:t/>
            </a:r>
            <a:br>
              <a:rPr lang="ar-SA" sz="3200" b="1" kern="10" dirty="0" smtClean="0">
                <a:ln w="1905"/>
                <a:solidFill>
                  <a:srgbClr val="FF0000"/>
                </a:solidFill>
                <a:effectLst>
                  <a:innerShdw blurRad="69850" dist="43180" dir="5400000">
                    <a:srgbClr val="000000">
                      <a:alpha val="65000"/>
                    </a:srgbClr>
                  </a:innerShdw>
                </a:effectLst>
                <a:cs typeface="PT Bold Dusky"/>
              </a:rPr>
            </a:br>
            <a:r>
              <a:rPr lang="ar-SA" sz="3200" b="1" dirty="0" smtClean="0"/>
              <a:t>استقطاب المتطوعين وأهم نظريات العمل </a:t>
            </a:r>
            <a:r>
              <a:rPr lang="ar-SA" sz="3200" b="1" dirty="0" err="1" smtClean="0"/>
              <a:t>التطوعى</a:t>
            </a:r>
            <a:endParaRPr lang="ar-SA" sz="3200" b="1" kern="10" dirty="0">
              <a:ln w="1905"/>
              <a:solidFill>
                <a:srgbClr val="FFFF00"/>
              </a:solidFill>
              <a:effectLst>
                <a:innerShdw blurRad="69850" dist="43180" dir="5400000">
                  <a:srgbClr val="000000">
                    <a:alpha val="65000"/>
                  </a:srgbClr>
                </a:innerShdw>
              </a:effectLst>
              <a:cs typeface="PT Bold Dusky"/>
            </a:endParaRPr>
          </a:p>
        </p:txBody>
      </p:sp>
      <p:sp>
        <p:nvSpPr>
          <p:cNvPr id="3" name="عنوان فرعي 2"/>
          <p:cNvSpPr>
            <a:spLocks noGrp="1"/>
          </p:cNvSpPr>
          <p:nvPr>
            <p:ph type="subTitle" idx="1"/>
          </p:nvPr>
        </p:nvSpPr>
        <p:spPr>
          <a:xfrm>
            <a:off x="1691680" y="3573016"/>
            <a:ext cx="4737695" cy="1224136"/>
          </a:xfrm>
        </p:spPr>
        <p:txBody>
          <a:bodyPr/>
          <a:lstStyle/>
          <a:p>
            <a:pPr>
              <a:spcBef>
                <a:spcPct val="0"/>
              </a:spcBef>
              <a:defRPr/>
            </a:pPr>
            <a:endParaRPr lang="ar-SA" b="1" kern="10" dirty="0" smtClean="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smtClean="0">
                <a:ln w="1905"/>
                <a:solidFill>
                  <a:srgbClr val="FFC000"/>
                </a:solidFill>
                <a:effectLst>
                  <a:innerShdw blurRad="69850" dist="43180" dir="5400000">
                    <a:srgbClr val="000000">
                      <a:alpha val="65000"/>
                    </a:srgbClr>
                  </a:innerShdw>
                </a:effectLst>
                <a:cs typeface="PT Bold Dusky"/>
              </a:rPr>
              <a:t>اعداد</a:t>
            </a:r>
            <a:endParaRPr lang="ar-SA" b="1" kern="10" dirty="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err="1">
                <a:ln w="1905"/>
                <a:solidFill>
                  <a:srgbClr val="00B050"/>
                </a:solidFill>
                <a:effectLst>
                  <a:innerShdw blurRad="69850" dist="43180" dir="5400000">
                    <a:srgbClr val="000000">
                      <a:alpha val="65000"/>
                    </a:srgbClr>
                  </a:innerShdw>
                </a:effectLst>
                <a:cs typeface="PT Bold Dusky"/>
              </a:rPr>
              <a:t>الفقى</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712" y="5301208"/>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smtClean="0">
                <a:solidFill>
                  <a:srgbClr val="FF0000"/>
                </a:solidFill>
                <a:cs typeface="Arial"/>
              </a:rPr>
              <a:t>- هدى السرحان، نبيلة </a:t>
            </a:r>
            <a:r>
              <a:rPr lang="ar-SA" b="1" kern="0" dirty="0" err="1" smtClean="0">
                <a:solidFill>
                  <a:srgbClr val="FF0000"/>
                </a:solidFill>
                <a:cs typeface="Arial"/>
              </a:rPr>
              <a:t>الجرايدة</a:t>
            </a:r>
            <a:r>
              <a:rPr lang="ar-SA" b="1" kern="0" dirty="0" smtClean="0">
                <a:solidFill>
                  <a:srgbClr val="FF0000"/>
                </a:solidFill>
                <a:cs typeface="Arial"/>
              </a:rPr>
              <a:t>: العمل </a:t>
            </a:r>
            <a:r>
              <a:rPr lang="ar-SA" b="1" kern="0" dirty="0" err="1" smtClean="0">
                <a:solidFill>
                  <a:srgbClr val="FF0000"/>
                </a:solidFill>
                <a:cs typeface="Arial"/>
              </a:rPr>
              <a:t>التطوعى</a:t>
            </a:r>
            <a:r>
              <a:rPr lang="ar-SA" b="1" kern="0" dirty="0" smtClean="0">
                <a:solidFill>
                  <a:srgbClr val="FF0000"/>
                </a:solidFill>
                <a:cs typeface="Arial"/>
              </a:rPr>
              <a:t> بين النظرية والتطبيق، الرياض، مكتبة الرشد 2013م</a:t>
            </a:r>
            <a:endParaRPr lang="ar-EG" kern="0" dirty="0">
              <a:solidFill>
                <a:srgbClr val="FF0000"/>
              </a:solidFill>
              <a:cs typeface="Arial"/>
            </a:endParaRP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58028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مخطط انسيابي: متعدد المستندات 3"/>
          <p:cNvSpPr/>
          <p:nvPr/>
        </p:nvSpPr>
        <p:spPr>
          <a:xfrm>
            <a:off x="1709057" y="348909"/>
            <a:ext cx="5653314" cy="1283381"/>
          </a:xfrm>
          <a:prstGeom prst="flowChartMultidocument">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r>
              <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عناصر </a:t>
            </a: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المحاضرة</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600" y="0"/>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40619"/>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سهم للأسفل 10"/>
          <p:cNvSpPr/>
          <p:nvPr/>
        </p:nvSpPr>
        <p:spPr>
          <a:xfrm>
            <a:off x="3352800" y="1492250"/>
            <a:ext cx="2587625" cy="582613"/>
          </a:xfrm>
          <a:prstGeom prst="downArrow">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endPar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31754" name="صورة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63" y="243840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صورة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5068888"/>
            <a:ext cx="9906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2" name="مستطيل 1"/>
          <p:cNvSpPr/>
          <p:nvPr/>
        </p:nvSpPr>
        <p:spPr>
          <a:xfrm>
            <a:off x="982283" y="2408053"/>
            <a:ext cx="8001000" cy="1569660"/>
          </a:xfrm>
          <a:prstGeom prst="rect">
            <a:avLst/>
          </a:prstGeom>
          <a:effectLst>
            <a:softEdge rad="330200"/>
          </a:effectLst>
        </p:spPr>
        <p:txBody>
          <a:bodyPr wrap="square">
            <a:spAutoFit/>
          </a:bodyPr>
          <a:lstStyle/>
          <a:p>
            <a:r>
              <a:rPr lang="ar-SA" sz="4800" b="1" dirty="0" smtClean="0"/>
              <a:t>1- استقطاب المتطوعين</a:t>
            </a:r>
            <a:endParaRPr lang="en-US" sz="4800" b="1" dirty="0"/>
          </a:p>
          <a:p>
            <a:r>
              <a:rPr lang="ar-SA" sz="4800" b="1" dirty="0" smtClean="0"/>
              <a:t>2-</a:t>
            </a:r>
            <a:r>
              <a:rPr lang="ar-SA" sz="4800" b="1" dirty="0" smtClean="0">
                <a:solidFill>
                  <a:srgbClr val="002060"/>
                </a:solidFill>
                <a:latin typeface="Sakkal Majalla" pitchFamily="2" charset="-78"/>
                <a:ea typeface="Calibri"/>
                <a:cs typeface="Sakkal Majalla" pitchFamily="2" charset="-78"/>
              </a:rPr>
              <a:t> </a:t>
            </a:r>
            <a:r>
              <a:rPr lang="ar-SA" sz="4800" b="1" dirty="0" smtClean="0"/>
              <a:t>نظريات العمل </a:t>
            </a:r>
            <a:r>
              <a:rPr lang="ar-SA" sz="4800" b="1" dirty="0" smtClean="0"/>
              <a:t>التطوعي</a:t>
            </a:r>
            <a:endParaRPr lang="en-US" sz="4800" dirty="0"/>
          </a:p>
        </p:txBody>
      </p:sp>
    </p:spTree>
    <p:extLst>
      <p:ext uri="{BB962C8B-B14F-4D97-AF65-F5344CB8AC3E}">
        <p14:creationId xmlns:p14="http://schemas.microsoft.com/office/powerpoint/2010/main" val="1059439823"/>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استقطاب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3600" b="1" dirty="0" smtClean="0"/>
              <a:t>المفهوم :</a:t>
            </a:r>
          </a:p>
          <a:p>
            <a:pPr marL="0" indent="0" algn="just">
              <a:buNone/>
            </a:pPr>
            <a:r>
              <a:rPr lang="ar-SA" sz="3600" b="1" dirty="0" smtClean="0"/>
              <a:t>هو </a:t>
            </a:r>
            <a:r>
              <a:rPr lang="ar-SA" sz="3600" b="1" dirty="0"/>
              <a:t>عبارة عن تشجيع الأفراد الذين يملكون المهارات المطلوبة للتقدم للعمل بالمنشأة، وكذا كيفية انتقاء المتطوعين، واستثمار خبراتهم، وحماسهم، وتسخيرها للعمل </a:t>
            </a:r>
            <a:r>
              <a:rPr lang="ar-SA" sz="3600" b="1" dirty="0" smtClean="0"/>
              <a:t>التطوعي</a:t>
            </a:r>
            <a:endParaRPr lang="en-US" sz="3600" dirty="0"/>
          </a:p>
        </p:txBody>
      </p:sp>
    </p:spTree>
    <p:extLst>
      <p:ext uri="{BB962C8B-B14F-4D97-AF65-F5344CB8AC3E}">
        <p14:creationId xmlns:p14="http://schemas.microsoft.com/office/powerpoint/2010/main" val="244374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استقطاب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3600" b="1" dirty="0" smtClean="0">
                <a:solidFill>
                  <a:srgbClr val="FFFF00"/>
                </a:solidFill>
              </a:rPr>
              <a:t>    تقنيات </a:t>
            </a:r>
            <a:r>
              <a:rPr lang="ar-SA" sz="3600" b="1" dirty="0">
                <a:solidFill>
                  <a:srgbClr val="FFFF00"/>
                </a:solidFill>
              </a:rPr>
              <a:t>الاستقطاب:</a:t>
            </a:r>
            <a:endParaRPr lang="en-US" sz="3600" dirty="0">
              <a:solidFill>
                <a:srgbClr val="FFFF00"/>
              </a:solidFill>
            </a:endParaRPr>
          </a:p>
          <a:p>
            <a:pPr lvl="0"/>
            <a:r>
              <a:rPr lang="ar-SA" sz="3600" b="1" dirty="0"/>
              <a:t>تحديد الحاجة إلى المتطوعين</a:t>
            </a:r>
            <a:endParaRPr lang="en-US" sz="3600" dirty="0"/>
          </a:p>
          <a:p>
            <a:pPr lvl="0"/>
            <a:r>
              <a:rPr lang="ar-SA" sz="3600" b="1" dirty="0"/>
              <a:t>الاختيار الصحيح للمتطوع</a:t>
            </a:r>
            <a:endParaRPr lang="en-US" sz="3600" dirty="0"/>
          </a:p>
          <a:p>
            <a:pPr lvl="0"/>
            <a:r>
              <a:rPr lang="ar-SA" sz="3600" b="1" dirty="0"/>
              <a:t>التدريب والتأهيل</a:t>
            </a:r>
            <a:endParaRPr lang="en-US" sz="3600" dirty="0"/>
          </a:p>
          <a:p>
            <a:pPr lvl="0"/>
            <a:r>
              <a:rPr lang="ar-SA" sz="3600" b="1" dirty="0"/>
              <a:t>الإطار </a:t>
            </a:r>
            <a:r>
              <a:rPr lang="ar-SA" sz="3600" b="1" dirty="0" err="1"/>
              <a:t>التنظيمى</a:t>
            </a:r>
            <a:endParaRPr lang="en-US" sz="3600" dirty="0"/>
          </a:p>
          <a:p>
            <a:pPr lvl="0"/>
            <a:r>
              <a:rPr lang="ar-SA" sz="3600" b="1" dirty="0"/>
              <a:t>توفير الامكانيات</a:t>
            </a:r>
            <a:endParaRPr lang="en-US" sz="3600" dirty="0"/>
          </a:p>
          <a:p>
            <a:pPr lvl="0"/>
            <a:r>
              <a:rPr lang="ar-SA" sz="3600" b="1" dirty="0"/>
              <a:t>التقييم </a:t>
            </a:r>
            <a:r>
              <a:rPr lang="ar-SA" sz="3600" b="1" dirty="0" err="1"/>
              <a:t>العلمى</a:t>
            </a:r>
            <a:endParaRPr lang="en-US" sz="3600" dirty="0"/>
          </a:p>
          <a:p>
            <a:pPr lvl="0"/>
            <a:r>
              <a:rPr lang="ar-SA" sz="3600" b="1" dirty="0"/>
              <a:t>التحفيز والتنشيط</a:t>
            </a:r>
            <a:endParaRPr lang="en-US" sz="3600" dirty="0"/>
          </a:p>
        </p:txBody>
      </p:sp>
    </p:spTree>
    <p:extLst>
      <p:ext uri="{BB962C8B-B14F-4D97-AF65-F5344CB8AC3E}">
        <p14:creationId xmlns:p14="http://schemas.microsoft.com/office/powerpoint/2010/main" val="116891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العوامل المشجعة على العمل </a:t>
            </a:r>
            <a:r>
              <a:rPr lang="ar-SA" b="1" dirty="0" smtClean="0"/>
              <a:t>التطوعي</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lgn="just"/>
            <a:r>
              <a:rPr lang="ar-SA" sz="2800" b="1" dirty="0"/>
              <a:t>تحديد الأهداف المرجوة من العمل </a:t>
            </a:r>
            <a:r>
              <a:rPr lang="ar-SA" sz="2800" b="1" dirty="0" smtClean="0"/>
              <a:t>التطوعي</a:t>
            </a:r>
            <a:endParaRPr lang="en-US" sz="2800" dirty="0"/>
          </a:p>
          <a:p>
            <a:pPr lvl="0" algn="just"/>
            <a:r>
              <a:rPr lang="ar-SA" sz="2800" b="1" dirty="0"/>
              <a:t>التخطيط على أسس علمية وإدارية في الاعمال الاجتماعية</a:t>
            </a:r>
            <a:endParaRPr lang="en-US" sz="2800" dirty="0"/>
          </a:p>
          <a:p>
            <a:pPr lvl="0" algn="just"/>
            <a:r>
              <a:rPr lang="ar-SA" sz="2800" b="1" dirty="0"/>
              <a:t>تحديد المتطلبات والخدمات الاجتماعية</a:t>
            </a:r>
            <a:endParaRPr lang="en-US" sz="2800" dirty="0"/>
          </a:p>
          <a:p>
            <a:pPr lvl="0" algn="just"/>
            <a:r>
              <a:rPr lang="ar-SA" sz="2800" b="1" dirty="0"/>
              <a:t>اقناع الشباب للتطوع من خلال نشر الوعى</a:t>
            </a:r>
            <a:endParaRPr lang="en-US" sz="2800" dirty="0"/>
          </a:p>
          <a:p>
            <a:pPr lvl="0" algn="just"/>
            <a:r>
              <a:rPr lang="ar-SA" sz="2800" b="1" dirty="0"/>
              <a:t>توظيف وسائل الاعلام في نشر الوعى بالعمل </a:t>
            </a:r>
            <a:r>
              <a:rPr lang="ar-SA" sz="2800" b="1" dirty="0" smtClean="0"/>
              <a:t>التطوعي</a:t>
            </a:r>
            <a:endParaRPr lang="en-US" sz="2800" dirty="0"/>
          </a:p>
          <a:p>
            <a:pPr lvl="0" algn="just"/>
            <a:r>
              <a:rPr lang="ar-SA" sz="2800" b="1" dirty="0"/>
              <a:t>توظيف وسائل الاتصالات الحديثة للتشجيع على الاعمال التطوعية</a:t>
            </a:r>
            <a:endParaRPr lang="en-US" sz="2800" dirty="0"/>
          </a:p>
          <a:p>
            <a:pPr lvl="0" algn="just"/>
            <a:r>
              <a:rPr lang="ar-SA" sz="2800" b="1" dirty="0"/>
              <a:t>إعطاء المتطوعين مميزات معنوية ومادية</a:t>
            </a:r>
            <a:endParaRPr lang="en-US" sz="2800" dirty="0"/>
          </a:p>
          <a:p>
            <a:pPr lvl="0" algn="just"/>
            <a:r>
              <a:rPr lang="ar-SA" sz="2800" b="1" dirty="0"/>
              <a:t>زرع حب العمل </a:t>
            </a:r>
            <a:r>
              <a:rPr lang="ar-SA" sz="2800" b="1" dirty="0" smtClean="0"/>
              <a:t>الاجتماعي التطوعي </a:t>
            </a:r>
            <a:r>
              <a:rPr lang="ar-SA" sz="2800" b="1" dirty="0"/>
              <a:t>في مراحل الدراسة الأولى</a:t>
            </a:r>
            <a:endParaRPr lang="en-US" sz="2800" dirty="0"/>
          </a:p>
          <a:p>
            <a:pPr lvl="0" algn="just"/>
            <a:r>
              <a:rPr lang="ar-SA" sz="2800" b="1" dirty="0"/>
              <a:t>تنظيم معسكرات ومراكز في الاجازات المدرسة لاستغلال وقت الفراغ</a:t>
            </a:r>
            <a:endParaRPr lang="en-US" sz="2800" dirty="0"/>
          </a:p>
          <a:p>
            <a:pPr algn="just"/>
            <a:r>
              <a:rPr lang="ar-SA" sz="2800" b="1" dirty="0"/>
              <a:t>تكريم المتميزين في العمل </a:t>
            </a:r>
            <a:r>
              <a:rPr lang="ar-SA" sz="2800" b="1" smtClean="0"/>
              <a:t>الاجتماعي التطوعي</a:t>
            </a:r>
            <a:endParaRPr lang="en-US" sz="2800" dirty="0"/>
          </a:p>
        </p:txBody>
      </p:sp>
    </p:spTree>
    <p:extLst>
      <p:ext uri="{BB962C8B-B14F-4D97-AF65-F5344CB8AC3E}">
        <p14:creationId xmlns:p14="http://schemas.microsoft.com/office/powerpoint/2010/main" val="407581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99392"/>
            <a:ext cx="9144000" cy="1368152"/>
          </a:xfrm>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عوامل جذب المتطوعين:</a:t>
            </a:r>
            <a:endParaRPr lang="en-US" dirty="0"/>
          </a:p>
        </p:txBody>
      </p:sp>
      <p:sp>
        <p:nvSpPr>
          <p:cNvPr id="3" name="عنصر نائب للمحتوى 2"/>
          <p:cNvSpPr>
            <a:spLocks noGrp="1"/>
          </p:cNvSpPr>
          <p:nvPr>
            <p:ph idx="1"/>
          </p:nvPr>
        </p:nvSpPr>
        <p:spPr>
          <a:xfrm>
            <a:off x="0" y="1268760"/>
            <a:ext cx="9144000" cy="5589240"/>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التنشئة التربوية والاجتماعية لحب الخير</a:t>
            </a:r>
            <a:endParaRPr lang="en-US" sz="2800" dirty="0"/>
          </a:p>
          <a:p>
            <a:pPr lvl="0"/>
            <a:r>
              <a:rPr lang="ar-SA" sz="2800" b="1" dirty="0"/>
              <a:t>الترويج بالمجالس والمساجد والأماكن العامة لأعمال التطوع</a:t>
            </a:r>
            <a:endParaRPr lang="en-US" sz="2800" dirty="0"/>
          </a:p>
          <a:p>
            <a:pPr lvl="0"/>
            <a:r>
              <a:rPr lang="ar-SA" sz="2800" b="1" dirty="0"/>
              <a:t>تكثيف المحاضرات والندوات لأهمية العمل </a:t>
            </a:r>
            <a:r>
              <a:rPr lang="ar-SA" sz="2800" b="1" dirty="0" err="1"/>
              <a:t>التطوعى</a:t>
            </a:r>
            <a:endParaRPr lang="en-US" sz="2800" dirty="0"/>
          </a:p>
          <a:p>
            <a:pPr lvl="0"/>
            <a:r>
              <a:rPr lang="ar-SA" sz="2800" b="1" dirty="0"/>
              <a:t>التوجيه الصحيح للمتطوعين في الخدمات الملائمة لهم</a:t>
            </a:r>
            <a:endParaRPr lang="en-US" sz="2800" dirty="0"/>
          </a:p>
          <a:p>
            <a:pPr lvl="0"/>
            <a:r>
              <a:rPr lang="ar-SA" sz="2800" b="1" dirty="0"/>
              <a:t>إنشاء مراكز ومكاتب خاصة للتعريف بالعمل </a:t>
            </a:r>
            <a:r>
              <a:rPr lang="ar-SA" sz="2800" b="1" dirty="0" err="1"/>
              <a:t>التطوعى</a:t>
            </a:r>
            <a:r>
              <a:rPr lang="ar-SA" sz="2800" b="1" dirty="0"/>
              <a:t> </a:t>
            </a:r>
            <a:r>
              <a:rPr lang="ar-SA" sz="2800" b="1" dirty="0" err="1"/>
              <a:t>الاجتماعى</a:t>
            </a:r>
            <a:endParaRPr lang="en-US" sz="2800" dirty="0"/>
          </a:p>
          <a:p>
            <a:pPr lvl="0"/>
            <a:r>
              <a:rPr lang="ar-SA" sz="2800" b="1" dirty="0"/>
              <a:t>تنسيق جهود المتطوعين وتصنيفهم</a:t>
            </a:r>
            <a:endParaRPr lang="en-US" sz="2800" dirty="0"/>
          </a:p>
          <a:p>
            <a:pPr lvl="0"/>
            <a:r>
              <a:rPr lang="ar-SA" sz="2800" b="1" dirty="0"/>
              <a:t>تعريف الأفراد باحتياجات العمل </a:t>
            </a:r>
            <a:r>
              <a:rPr lang="ar-SA" sz="2800" b="1" dirty="0" err="1"/>
              <a:t>التطوعى</a:t>
            </a:r>
            <a:endParaRPr lang="en-US" sz="2800" dirty="0"/>
          </a:p>
          <a:p>
            <a:pPr lvl="0"/>
            <a:r>
              <a:rPr lang="ar-SA" sz="2800" b="1" dirty="0"/>
              <a:t>تقديم </a:t>
            </a:r>
            <a:r>
              <a:rPr lang="ar-SA" sz="2800" b="1" dirty="0" err="1"/>
              <a:t>المكافأت</a:t>
            </a:r>
            <a:r>
              <a:rPr lang="ar-SA" sz="2800" b="1" dirty="0"/>
              <a:t> والحوافز المادية والمعنوية للمتطوعين</a:t>
            </a:r>
            <a:endParaRPr lang="en-US" sz="2800" dirty="0"/>
          </a:p>
          <a:p>
            <a:pPr lvl="0"/>
            <a:r>
              <a:rPr lang="ar-SA" sz="2800" b="1" dirty="0"/>
              <a:t>إعداد مناهج دراسية تحث على </a:t>
            </a:r>
            <a:r>
              <a:rPr lang="ar-SA" sz="2800" b="1" dirty="0" err="1"/>
              <a:t>التطوعفى</a:t>
            </a:r>
            <a:r>
              <a:rPr lang="ar-SA" sz="2800" b="1" dirty="0"/>
              <a:t> المراحل الدراسية</a:t>
            </a:r>
            <a:endParaRPr lang="en-US" sz="2800" dirty="0"/>
          </a:p>
          <a:p>
            <a:pPr lvl="0"/>
            <a:r>
              <a:rPr lang="ar-SA" sz="2800" b="1" dirty="0"/>
              <a:t>تبادل التجارب والخبرات بين الجمعيات والمؤسسات الخيرية</a:t>
            </a:r>
            <a:endParaRPr lang="en-US" sz="2800" dirty="0"/>
          </a:p>
          <a:p>
            <a:pPr lvl="0"/>
            <a:r>
              <a:rPr lang="ar-SA" sz="2800" b="1" dirty="0"/>
              <a:t>القيان بالأبحاث والدراسات الميدانية على الاعمال التطوعية</a:t>
            </a:r>
            <a:endParaRPr lang="en-US" sz="2800" dirty="0"/>
          </a:p>
          <a:p>
            <a:endParaRPr lang="en-US" sz="2800" dirty="0"/>
          </a:p>
        </p:txBody>
      </p:sp>
    </p:spTree>
    <p:extLst>
      <p:ext uri="{BB962C8B-B14F-4D97-AF65-F5344CB8AC3E}">
        <p14:creationId xmlns:p14="http://schemas.microsoft.com/office/powerpoint/2010/main" val="264480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a:t>العوامل </a:t>
            </a:r>
            <a:r>
              <a:rPr lang="ar-SA" b="1" dirty="0" err="1"/>
              <a:t>التى</a:t>
            </a:r>
            <a:r>
              <a:rPr lang="ar-SA" b="1" dirty="0"/>
              <a:t> تساعد في استقطاب المتطوعين والمحافظة </a:t>
            </a:r>
            <a:r>
              <a:rPr lang="ar-SA" b="1" dirty="0" smtClean="0"/>
              <a:t>عليهم</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lgn="just"/>
            <a:r>
              <a:rPr lang="ar-SA" sz="2400" b="1" dirty="0"/>
              <a:t>تطويع مفهوم التطوع  بمعنى ان الواقع لا يتطلب المتطوع المتفرغ الذى يعطى جل وقته وجهوده لجمعيته، ولكن يجب تقدير الجهد ولو كان بسيطاً ولا سيما الخبرات الخاصة</a:t>
            </a:r>
            <a:endParaRPr lang="en-US" sz="2400" b="1" dirty="0"/>
          </a:p>
          <a:p>
            <a:pPr lvl="0" algn="just"/>
            <a:r>
              <a:rPr lang="ar-SA" sz="2400" b="1" dirty="0"/>
              <a:t>التحضير الجيد للاجتماعات واحترام مواعيده لعدم ضياع الوقت</a:t>
            </a:r>
            <a:endParaRPr lang="en-US" sz="2400" b="1" dirty="0"/>
          </a:p>
          <a:p>
            <a:pPr lvl="0" algn="just"/>
            <a:r>
              <a:rPr lang="ar-SA" sz="2400" b="1" dirty="0"/>
              <a:t>تشجيع الشباب  وإنشاء المشاريع الخاصة بهم وتنمية روح الانتماء والمواطنة لديهم وإشراكهم في العمل من دون وصاية</a:t>
            </a:r>
            <a:endParaRPr lang="en-US" sz="2400" b="1" dirty="0"/>
          </a:p>
          <a:p>
            <a:pPr lvl="0" algn="just"/>
            <a:r>
              <a:rPr lang="ar-SA" sz="2400" b="1" dirty="0"/>
              <a:t>تحقيق فائدة ما(زيادة الخبرة والمهارة وتحقيق الذات الخ)</a:t>
            </a:r>
            <a:endParaRPr lang="en-US" sz="2400" b="1" dirty="0"/>
          </a:p>
          <a:p>
            <a:pPr lvl="0" algn="just"/>
            <a:r>
              <a:rPr lang="ar-SA" sz="2400" b="1" dirty="0"/>
              <a:t>فتح سجلات للمتطوعين وتوجيههم الوجهة السليمة</a:t>
            </a:r>
            <a:endParaRPr lang="en-US" sz="2400" b="1" dirty="0"/>
          </a:p>
          <a:p>
            <a:pPr lvl="0" algn="just"/>
            <a:r>
              <a:rPr lang="ar-SA" sz="2400" b="1" dirty="0"/>
              <a:t>تطوير القوانين المحلية لتسهل انضمام الشباب للمنظمات والأنشطة التطوعية</a:t>
            </a:r>
            <a:endParaRPr lang="en-US" sz="2400" b="1" dirty="0"/>
          </a:p>
          <a:p>
            <a:pPr lvl="0" algn="just"/>
            <a:r>
              <a:rPr lang="ar-SA" sz="2400" b="1" dirty="0"/>
              <a:t>تكريم المتطوعين</a:t>
            </a:r>
            <a:endParaRPr lang="en-US" sz="2400" b="1" dirty="0"/>
          </a:p>
          <a:p>
            <a:pPr lvl="0" algn="just"/>
            <a:r>
              <a:rPr lang="ar-SA" sz="2400" b="1" dirty="0"/>
              <a:t>تعويض المتطوعين عما إذا كانوا قد تكبدوا أية نفقات مادية في العمل التطوعي.</a:t>
            </a:r>
            <a:endParaRPr lang="en-US" sz="2400" b="1" dirty="0"/>
          </a:p>
        </p:txBody>
      </p:sp>
    </p:spTree>
    <p:extLst>
      <p:ext uri="{BB962C8B-B14F-4D97-AF65-F5344CB8AC3E}">
        <p14:creationId xmlns:p14="http://schemas.microsoft.com/office/powerpoint/2010/main" val="82228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دعائم نجاح العمل </a:t>
            </a:r>
            <a:r>
              <a:rPr lang="ar-SA" b="1" dirty="0" smtClean="0"/>
              <a:t>التطوعي</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b="1" dirty="0"/>
              <a:t>عدم وجود مقابل مادى أياً كان نوعه نظير العمل التطوعي</a:t>
            </a:r>
            <a:endParaRPr lang="en-US" sz="2400" dirty="0"/>
          </a:p>
          <a:p>
            <a:pPr lvl="0"/>
            <a:r>
              <a:rPr lang="ar-SA" sz="2400" b="1" dirty="0"/>
              <a:t>العمل على بذل الجهد بأقصى ما يستطيع المتطوع</a:t>
            </a:r>
            <a:endParaRPr lang="en-US" sz="2400" dirty="0"/>
          </a:p>
          <a:p>
            <a:pPr lvl="0"/>
            <a:r>
              <a:rPr lang="ar-SA" sz="2400" b="1" dirty="0"/>
              <a:t>تحمل المتطوع رسالة الاعلام الإيجابي البناء عن رسالة وأهداف المؤسسة</a:t>
            </a:r>
            <a:endParaRPr lang="en-US" sz="2400" dirty="0"/>
          </a:p>
          <a:p>
            <a:pPr lvl="0"/>
            <a:r>
              <a:rPr lang="ar-SA" sz="2400" b="1" dirty="0"/>
              <a:t>قيام العلاقة بين المتطوع والمسئولين عن المؤسسة على التقدير والاحترام المتبادل وفهم الادوار والرسالة</a:t>
            </a:r>
            <a:endParaRPr lang="en-US" sz="2400" dirty="0"/>
          </a:p>
          <a:p>
            <a:pPr lvl="0"/>
            <a:r>
              <a:rPr lang="ar-SA" sz="2400" b="1" dirty="0"/>
              <a:t>إدراك المتطوع لأهمية التدريب وأثره في زيادة الخبرات والمهارات</a:t>
            </a:r>
            <a:endParaRPr lang="en-US" sz="2400" dirty="0"/>
          </a:p>
          <a:p>
            <a:pPr lvl="0"/>
            <a:r>
              <a:rPr lang="ar-SA" sz="2400" b="1" dirty="0"/>
              <a:t>جدية المتطوع في علاقته بالمؤسسة</a:t>
            </a:r>
            <a:endParaRPr lang="en-US" sz="2400" dirty="0"/>
          </a:p>
          <a:p>
            <a:pPr lvl="0"/>
            <a:r>
              <a:rPr lang="ar-SA" sz="2400" b="1" dirty="0"/>
              <a:t>على المؤسسة الاجتماعية أن تحدد بدقة احتياجها للمتطوعين</a:t>
            </a:r>
            <a:endParaRPr lang="en-US" sz="2400" dirty="0"/>
          </a:p>
          <a:p>
            <a:pPr lvl="0"/>
            <a:r>
              <a:rPr lang="ar-SA" sz="2400" b="1" dirty="0"/>
              <a:t>احترام القواعد والنظم المتفق عليها</a:t>
            </a:r>
            <a:endParaRPr lang="en-US" sz="2400" dirty="0"/>
          </a:p>
          <a:p>
            <a:pPr lvl="0"/>
            <a:r>
              <a:rPr lang="ar-SA" sz="2400" b="1" dirty="0"/>
              <a:t>عدم الاقلال من شأن المتطوع أو جهده</a:t>
            </a:r>
            <a:endParaRPr lang="en-US" sz="2400" dirty="0"/>
          </a:p>
          <a:p>
            <a:pPr lvl="0"/>
            <a:r>
              <a:rPr lang="ar-SA" sz="2400" b="1" dirty="0"/>
              <a:t>إتاحة الفرصة لتجديد شباب التطوع</a:t>
            </a:r>
            <a:endParaRPr lang="en-US" sz="2400" dirty="0"/>
          </a:p>
          <a:p>
            <a:pPr lvl="0"/>
            <a:r>
              <a:rPr lang="ar-SA" sz="2400" b="1" dirty="0"/>
              <a:t>تكريم المتطوعين والرواد أصحاب الانجازات التطوعية</a:t>
            </a:r>
            <a:endParaRPr lang="en-US" sz="2400" dirty="0"/>
          </a:p>
        </p:txBody>
      </p:sp>
    </p:spTree>
    <p:extLst>
      <p:ext uri="{BB962C8B-B14F-4D97-AF65-F5344CB8AC3E}">
        <p14:creationId xmlns:p14="http://schemas.microsoft.com/office/powerpoint/2010/main" val="328978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وسائل الاحتفاظ </a:t>
            </a:r>
            <a:r>
              <a:rPr lang="ar-SA" b="1" dirty="0" smtClean="0"/>
              <a:t>بالمتطوعين</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b="1" dirty="0"/>
              <a:t>فهم شخصية المتطوع ومعرفة أحواله ومراده ونفسيته وتخصصه وميوله</a:t>
            </a:r>
            <a:endParaRPr lang="en-US" sz="2400" dirty="0"/>
          </a:p>
          <a:p>
            <a:pPr lvl="0"/>
            <a:r>
              <a:rPr lang="ar-SA" sz="2400" b="1" dirty="0"/>
              <a:t>إيجاد عمل يناسب تخصصه وميوله</a:t>
            </a:r>
            <a:endParaRPr lang="en-US" sz="2400" dirty="0"/>
          </a:p>
          <a:p>
            <a:pPr lvl="0"/>
            <a:r>
              <a:rPr lang="ar-SA" sz="2400" b="1" dirty="0"/>
              <a:t>تهيئة الموقع المناسب لعمله</a:t>
            </a:r>
            <a:endParaRPr lang="en-US" sz="2400" dirty="0"/>
          </a:p>
          <a:p>
            <a:pPr lvl="0"/>
            <a:r>
              <a:rPr lang="ar-SA" sz="2400" b="1" dirty="0"/>
              <a:t>الثقة به واستشارته والأخذ برأيه</a:t>
            </a:r>
            <a:endParaRPr lang="en-US" sz="2400" dirty="0"/>
          </a:p>
          <a:p>
            <a:pPr lvl="0"/>
            <a:r>
              <a:rPr lang="ar-SA" sz="2400" b="1" dirty="0"/>
              <a:t>تكرار تذكيره وتحفيزه بفضل عمله وأهمية جهده</a:t>
            </a:r>
            <a:endParaRPr lang="en-US" sz="2400" dirty="0"/>
          </a:p>
          <a:p>
            <a:pPr lvl="0"/>
            <a:r>
              <a:rPr lang="ar-SA" sz="2400" b="1" dirty="0"/>
              <a:t>نسبة العمل له</a:t>
            </a:r>
            <a:endParaRPr lang="en-US" sz="2400" dirty="0"/>
          </a:p>
          <a:p>
            <a:pPr lvl="0"/>
            <a:r>
              <a:rPr lang="ar-SA" sz="2400" b="1" dirty="0"/>
              <a:t>رفع الأعمال الاجرائية عنه( البيروقراطية)</a:t>
            </a:r>
            <a:endParaRPr lang="en-US" sz="2400" dirty="0"/>
          </a:p>
          <a:p>
            <a:pPr lvl="0"/>
            <a:r>
              <a:rPr lang="ar-SA" sz="2400" b="1" dirty="0"/>
              <a:t>استيعابه وسعة الصدر له والابتسامة في وجهه والاستماع إليه</a:t>
            </a:r>
            <a:endParaRPr lang="en-US" sz="2400" dirty="0"/>
          </a:p>
          <a:p>
            <a:pPr lvl="0"/>
            <a:r>
              <a:rPr lang="ar-SA" sz="2400" b="1" dirty="0"/>
              <a:t>غض الطرف عن زلاته وعالجتها بأسلوب حسن</a:t>
            </a:r>
            <a:endParaRPr lang="en-US" sz="2400" dirty="0"/>
          </a:p>
          <a:p>
            <a:pPr lvl="0"/>
            <a:r>
              <a:rPr lang="ar-SA" sz="2400" b="1" dirty="0"/>
              <a:t>موافاته بتقارير مفصلة عن آ ثار تطوعه</a:t>
            </a:r>
            <a:endParaRPr lang="en-US" sz="2400" dirty="0"/>
          </a:p>
          <a:p>
            <a:pPr lvl="0"/>
            <a:r>
              <a:rPr lang="ar-SA" sz="2400" b="1" dirty="0"/>
              <a:t>إيجاد مكتب خاص يهتم بأمور المتطوعين</a:t>
            </a:r>
            <a:endParaRPr lang="en-US" sz="2400" dirty="0"/>
          </a:p>
        </p:txBody>
      </p:sp>
    </p:spTree>
    <p:extLst>
      <p:ext uri="{BB962C8B-B14F-4D97-AF65-F5344CB8AC3E}">
        <p14:creationId xmlns:p14="http://schemas.microsoft.com/office/powerpoint/2010/main" val="244883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أسباب تسرب المتطوعين</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buNone/>
            </a:pPr>
            <a:r>
              <a:rPr lang="ar-SA" sz="2400" b="1" dirty="0" smtClean="0"/>
              <a:t>   قال الله تعالى: « فَبِمَا </a:t>
            </a:r>
            <a:r>
              <a:rPr lang="ar-SA" sz="2400" b="1" dirty="0"/>
              <a:t>رَحْمَةٍ مِّنَ اللّهِ لِنتَ لَهُمْ وَلَوْ كُنتَ فَظّاً غَلِيظَ الْقَلْبِ لاَنفَضُّواْ مِنْ حَوْلِكَ فَاعْفُ عَنْهُمْ وَاسْتَغْفِرْ لَهُمْ وَشَاوِرْهُمْ فِي الأَمْرِ فَإِذَا عَزَمْتَ فَتَوَكَّلْ عَلَى اللّهِ إِنَّ اللّهَ يُحِبُّ الْمُتَوَكِّلِينَ (</a:t>
            </a:r>
            <a:r>
              <a:rPr lang="ar-SA" sz="2400" b="1" dirty="0" smtClean="0"/>
              <a:t>159)سورة ال عمران</a:t>
            </a:r>
          </a:p>
          <a:p>
            <a:pPr lvl="0"/>
            <a:r>
              <a:rPr lang="ar-SA" sz="2400" b="1" dirty="0" smtClean="0"/>
              <a:t>إضعاف </a:t>
            </a:r>
            <a:r>
              <a:rPr lang="ar-SA" sz="2400" b="1" dirty="0"/>
              <a:t>الجانب </a:t>
            </a:r>
            <a:r>
              <a:rPr lang="ar-SA" sz="2400" b="1" dirty="0" err="1"/>
              <a:t>الاحتسابى</a:t>
            </a:r>
            <a:r>
              <a:rPr lang="ar-SA" sz="2400" b="1" dirty="0"/>
              <a:t> لديهم وذلك بترك تحفيزهم به</a:t>
            </a:r>
            <a:endParaRPr lang="en-US" sz="2400" dirty="0"/>
          </a:p>
          <a:p>
            <a:pPr lvl="0"/>
            <a:r>
              <a:rPr lang="ar-SA" sz="2400" b="1" dirty="0"/>
              <a:t>المزاح مع من لا يناسبهم ذلك</a:t>
            </a:r>
            <a:endParaRPr lang="en-US" sz="2400" dirty="0"/>
          </a:p>
          <a:p>
            <a:pPr lvl="0"/>
            <a:r>
              <a:rPr lang="ar-SA" sz="2400" b="1" dirty="0"/>
              <a:t>لا تد ربهم ولا تطورهم ولا تشعرهم بتطور خبراتهم</a:t>
            </a:r>
            <a:endParaRPr lang="en-US" sz="2400" dirty="0"/>
          </a:p>
          <a:p>
            <a:pPr lvl="0"/>
            <a:r>
              <a:rPr lang="ar-SA" sz="2400" b="1" dirty="0"/>
              <a:t>التقليل من التذكير بأهمية أعمالهم وانجازاتهم</a:t>
            </a:r>
            <a:endParaRPr lang="en-US" sz="2400" dirty="0"/>
          </a:p>
          <a:p>
            <a:pPr lvl="0"/>
            <a:r>
              <a:rPr lang="ar-SA" sz="2400" b="1" dirty="0"/>
              <a:t>الاكثار من الروتين والأعمال الاجرائية في المؤسسة</a:t>
            </a:r>
            <a:endParaRPr lang="en-US" sz="2400" dirty="0"/>
          </a:p>
        </p:txBody>
      </p:sp>
    </p:spTree>
    <p:extLst>
      <p:ext uri="{BB962C8B-B14F-4D97-AF65-F5344CB8AC3E}">
        <p14:creationId xmlns:p14="http://schemas.microsoft.com/office/powerpoint/2010/main" val="175605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أسباب تسرب المتطوعين</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b="1" dirty="0"/>
              <a:t>عموم الفوضى في المؤسسة</a:t>
            </a:r>
            <a:endParaRPr lang="en-US" sz="2400" dirty="0"/>
          </a:p>
          <a:p>
            <a:pPr lvl="0"/>
            <a:r>
              <a:rPr lang="ar-SA" sz="2400" b="1" dirty="0"/>
              <a:t>الاحراج من خلال إبقائه في المكان في غير وقته</a:t>
            </a:r>
            <a:endParaRPr lang="en-US" sz="2400" dirty="0"/>
          </a:p>
          <a:p>
            <a:pPr lvl="0"/>
            <a:r>
              <a:rPr lang="ar-SA" sz="2400" b="1" dirty="0"/>
              <a:t>إثقال كاهله </a:t>
            </a:r>
            <a:r>
              <a:rPr lang="ar-SA" sz="2400" b="1" dirty="0" smtClean="0"/>
              <a:t>بالأعمال </a:t>
            </a:r>
            <a:r>
              <a:rPr lang="ar-SA" sz="2400" b="1" dirty="0"/>
              <a:t>والأوامر</a:t>
            </a:r>
            <a:endParaRPr lang="en-US" sz="2400" dirty="0"/>
          </a:p>
          <a:p>
            <a:pPr lvl="0"/>
            <a:r>
              <a:rPr lang="ar-SA" sz="2400" b="1" dirty="0"/>
              <a:t>عدم مراعاة نفسيته</a:t>
            </a:r>
            <a:endParaRPr lang="en-US" sz="2400" dirty="0"/>
          </a:p>
          <a:p>
            <a:pPr lvl="0"/>
            <a:r>
              <a:rPr lang="ar-SA" sz="2400" b="1" dirty="0"/>
              <a:t>غموض برامج المؤسسة</a:t>
            </a:r>
            <a:endParaRPr lang="en-US" sz="2400" dirty="0"/>
          </a:p>
          <a:p>
            <a:pPr lvl="0"/>
            <a:r>
              <a:rPr lang="ar-SA" sz="2400" b="1" dirty="0"/>
              <a:t>وضعه مع اشخاص لا يناسبونه</a:t>
            </a:r>
            <a:endParaRPr lang="en-US" sz="2400" dirty="0"/>
          </a:p>
          <a:p>
            <a:pPr lvl="0"/>
            <a:r>
              <a:rPr lang="ar-SA" sz="2400" b="1" dirty="0"/>
              <a:t>وضعه في المكان غير المناسب له</a:t>
            </a:r>
            <a:endParaRPr lang="en-US" sz="2400" dirty="0"/>
          </a:p>
          <a:p>
            <a:pPr lvl="0"/>
            <a:r>
              <a:rPr lang="ar-SA" sz="2400" b="1" dirty="0"/>
              <a:t>الاكثار من الدعاوى الكاذبة عن تعدد أعمال وأنشطة المؤسسة</a:t>
            </a:r>
            <a:endParaRPr lang="en-US" sz="2400" dirty="0"/>
          </a:p>
          <a:p>
            <a:pPr lvl="0"/>
            <a:r>
              <a:rPr lang="ar-SA" sz="2400" b="1" dirty="0"/>
              <a:t>عدم ترك اية صلاحيات له</a:t>
            </a:r>
            <a:endParaRPr lang="en-US" sz="2400" dirty="0"/>
          </a:p>
          <a:p>
            <a:pPr lvl="0"/>
            <a:r>
              <a:rPr lang="ar-SA" sz="2400" b="1" dirty="0"/>
              <a:t>الشدة في المحاسبة</a:t>
            </a:r>
            <a:endParaRPr lang="en-US" sz="2400" dirty="0"/>
          </a:p>
        </p:txBody>
      </p:sp>
    </p:spTree>
    <p:extLst>
      <p:ext uri="{BB962C8B-B14F-4D97-AF65-F5344CB8AC3E}">
        <p14:creationId xmlns:p14="http://schemas.microsoft.com/office/powerpoint/2010/main" val="166620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عوامل نجاح عملية الاستقطاب</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lgn="just"/>
            <a:r>
              <a:rPr lang="ar-SA" b="1" dirty="0"/>
              <a:t>إعداد قسم مختص يشرف على شئون المتطوعين</a:t>
            </a:r>
            <a:endParaRPr lang="en-US" dirty="0"/>
          </a:p>
          <a:p>
            <a:pPr lvl="0" algn="just"/>
            <a:r>
              <a:rPr lang="ar-SA" b="1" dirty="0"/>
              <a:t>لوائح ونظم إدارية تحكم عمل المتطوعين ومسئولياتهم وواجباتهم وحقوقهم</a:t>
            </a:r>
            <a:endParaRPr lang="en-US" dirty="0"/>
          </a:p>
          <a:p>
            <a:pPr lvl="0" algn="just"/>
            <a:r>
              <a:rPr lang="ar-SA" b="1" dirty="0"/>
              <a:t>أعمال حيوية ذات طبيعة جذابة وإنتاجية ملموسة</a:t>
            </a:r>
            <a:endParaRPr lang="en-US" dirty="0"/>
          </a:p>
          <a:p>
            <a:pPr lvl="0" algn="just"/>
            <a:r>
              <a:rPr lang="ar-SA" b="1" dirty="0"/>
              <a:t>الاستفادة من تجارب الجمعيات الخيرية والتطوعية في البلدان </a:t>
            </a:r>
            <a:r>
              <a:rPr lang="ar-SA" b="1" dirty="0" err="1"/>
              <a:t>المحتلفة</a:t>
            </a:r>
            <a:endParaRPr lang="en-US" dirty="0"/>
          </a:p>
          <a:p>
            <a:pPr lvl="0" algn="just"/>
            <a:r>
              <a:rPr lang="ar-SA" b="1" dirty="0"/>
              <a:t>تطبيق تقنيات الاستقطاب</a:t>
            </a:r>
            <a:endParaRPr lang="en-US" dirty="0"/>
          </a:p>
          <a:p>
            <a:pPr lvl="0" algn="just"/>
            <a:r>
              <a:rPr lang="ar-SA" b="1" dirty="0"/>
              <a:t>دراسة أسباب التسرب للمتطوعين داخل الجمعيات الخيرية</a:t>
            </a:r>
            <a:endParaRPr lang="en-US" dirty="0"/>
          </a:p>
        </p:txBody>
      </p:sp>
    </p:spTree>
    <p:extLst>
      <p:ext uri="{BB962C8B-B14F-4D97-AF65-F5344CB8AC3E}">
        <p14:creationId xmlns:p14="http://schemas.microsoft.com/office/powerpoint/2010/main" val="33788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الفوائد والاثار الايجابية لعملية </a:t>
            </a:r>
            <a:r>
              <a:rPr lang="ar-SA" b="1" dirty="0" smtClean="0"/>
              <a:t>الاستقطاب</a:t>
            </a:r>
            <a:endParaRPr lang="en-US" dirty="0"/>
          </a:p>
        </p:txBody>
      </p:sp>
      <p:sp>
        <p:nvSpPr>
          <p:cNvPr id="3" name="عنصر نائب للمحتوى 2"/>
          <p:cNvSpPr>
            <a:spLocks noGrp="1"/>
          </p:cNvSpPr>
          <p:nvPr>
            <p:ph idx="1"/>
          </p:nvPr>
        </p:nvSpPr>
        <p:spPr>
          <a:xfrm>
            <a:off x="0" y="1600200"/>
            <a:ext cx="9144000" cy="5257800"/>
          </a:xfrm>
        </p:spPr>
        <p:style>
          <a:lnRef idx="1">
            <a:schemeClr val="accent4"/>
          </a:lnRef>
          <a:fillRef idx="3">
            <a:schemeClr val="accent4"/>
          </a:fillRef>
          <a:effectRef idx="2">
            <a:schemeClr val="accent4"/>
          </a:effectRef>
          <a:fontRef idx="minor">
            <a:schemeClr val="lt1"/>
          </a:fontRef>
        </p:style>
        <p:txBody>
          <a:bodyPr>
            <a:noAutofit/>
          </a:bodyPr>
          <a:lstStyle/>
          <a:p>
            <a:pPr lvl="0" algn="just"/>
            <a:r>
              <a:rPr lang="ar-SA" b="1" dirty="0"/>
              <a:t>تغطية النفص أو القصور الذى يمكن أن تعانى منهم الجمعيات الخيرية.</a:t>
            </a:r>
            <a:endParaRPr lang="en-US" dirty="0"/>
          </a:p>
          <a:p>
            <a:pPr lvl="0" algn="just"/>
            <a:r>
              <a:rPr lang="ar-SA" b="1" dirty="0"/>
              <a:t>عدم قدرة المؤسسات التطوعية على الاعتماد على الكامل على طاقتها البشرية المأجورة ومن ثم الحاجة المستمرة للمتطوعين للتطوير وزيادة معدلات الاداء والفاعلية حيث لا يمكنها الاستغناء عن العمل </a:t>
            </a:r>
            <a:r>
              <a:rPr lang="ar-SA" b="1" dirty="0" smtClean="0"/>
              <a:t>التطوعي</a:t>
            </a:r>
            <a:endParaRPr lang="en-US" dirty="0"/>
          </a:p>
          <a:p>
            <a:pPr lvl="0" algn="just"/>
            <a:r>
              <a:rPr lang="ar-SA" b="1" dirty="0"/>
              <a:t>المساهمة في علاج مشكلة البطالة</a:t>
            </a:r>
            <a:endParaRPr lang="en-US" dirty="0"/>
          </a:p>
          <a:p>
            <a:pPr lvl="0" algn="just"/>
            <a:r>
              <a:rPr lang="en-US" b="1" dirty="0"/>
              <a:t> </a:t>
            </a:r>
            <a:r>
              <a:rPr lang="ar-SA" b="1" dirty="0"/>
              <a:t>اكتشاف القيادات وتدريبها وزيادة مهاراتها</a:t>
            </a:r>
            <a:endParaRPr lang="en-US" dirty="0"/>
          </a:p>
          <a:p>
            <a:pPr lvl="0" algn="just"/>
            <a:r>
              <a:rPr lang="ar-SA" b="1" dirty="0"/>
              <a:t>زيادة إنتاجية الأعمال </a:t>
            </a:r>
            <a:r>
              <a:rPr lang="ar-SA" b="1"/>
              <a:t>الخيرية </a:t>
            </a:r>
            <a:r>
              <a:rPr lang="ar-SA" b="1" smtClean="0"/>
              <a:t>والتي </a:t>
            </a:r>
            <a:r>
              <a:rPr lang="ar-SA" b="1" dirty="0"/>
              <a:t>من أسبابها إسهامات المتطوعين</a:t>
            </a:r>
            <a:endParaRPr lang="en-US" dirty="0"/>
          </a:p>
        </p:txBody>
      </p:sp>
    </p:spTree>
    <p:extLst>
      <p:ext uri="{BB962C8B-B14F-4D97-AF65-F5344CB8AC3E}">
        <p14:creationId xmlns:p14="http://schemas.microsoft.com/office/powerpoint/2010/main" val="219920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محاذير وأخطاء في عملية </a:t>
            </a:r>
            <a:r>
              <a:rPr lang="ar-SA" b="1" dirty="0" smtClean="0"/>
              <a:t>الاستقطاب</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b="1" dirty="0"/>
              <a:t>أن يصبح الاستقطاب تعصباً للجمعية او المؤسسة ومواجهة مع الجمعيات الأخرى</a:t>
            </a:r>
            <a:endParaRPr lang="en-US" dirty="0"/>
          </a:p>
          <a:p>
            <a:pPr lvl="0"/>
            <a:r>
              <a:rPr lang="ar-SA" b="1" dirty="0"/>
              <a:t>انتفاء الطابع </a:t>
            </a:r>
            <a:r>
              <a:rPr lang="ar-SA" b="1" dirty="0" smtClean="0"/>
              <a:t>المؤسسي </a:t>
            </a:r>
            <a:r>
              <a:rPr lang="ar-SA" b="1" dirty="0"/>
              <a:t>للعمل </a:t>
            </a:r>
            <a:r>
              <a:rPr lang="ar-SA" b="1" dirty="0" smtClean="0"/>
              <a:t>التطوعي</a:t>
            </a:r>
            <a:endParaRPr lang="en-US" dirty="0"/>
          </a:p>
          <a:p>
            <a:pPr lvl="0"/>
            <a:r>
              <a:rPr lang="ar-SA" b="1" dirty="0"/>
              <a:t>استقطاب عدد كبير فوق الاحتياج</a:t>
            </a:r>
            <a:endParaRPr lang="en-US" dirty="0"/>
          </a:p>
          <a:p>
            <a:pPr lvl="0"/>
            <a:r>
              <a:rPr lang="ar-SA" b="1" dirty="0"/>
              <a:t>عدم الاهتمام والعناية بالمتطوعين بعد استقطابهم</a:t>
            </a:r>
            <a:endParaRPr lang="en-US" dirty="0"/>
          </a:p>
          <a:p>
            <a:r>
              <a:rPr lang="ar-SA" b="1" dirty="0"/>
              <a:t> إثقال كاهل المتطوع </a:t>
            </a:r>
            <a:r>
              <a:rPr lang="ar-SA" b="1" dirty="0" smtClean="0"/>
              <a:t>بالأعمال </a:t>
            </a:r>
            <a:r>
              <a:rPr lang="ar-SA" b="1" dirty="0"/>
              <a:t>وعدم مراعاة احواله وقدراته</a:t>
            </a:r>
            <a:endParaRPr lang="en-US" dirty="0"/>
          </a:p>
        </p:txBody>
      </p:sp>
    </p:spTree>
    <p:extLst>
      <p:ext uri="{BB962C8B-B14F-4D97-AF65-F5344CB8AC3E}">
        <p14:creationId xmlns:p14="http://schemas.microsoft.com/office/powerpoint/2010/main" val="69872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عوائق استقطاب المتطوعين</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حملات الاتهام والدعاوى الجائرة </a:t>
            </a:r>
            <a:r>
              <a:rPr lang="ar-SA" sz="2800" b="1" dirty="0" err="1"/>
              <a:t>التى</a:t>
            </a:r>
            <a:r>
              <a:rPr lang="ar-SA" sz="2800" b="1" dirty="0"/>
              <a:t> تواجهها الجمعيات الخيرية</a:t>
            </a:r>
            <a:endParaRPr lang="en-US" sz="2800" dirty="0"/>
          </a:p>
          <a:p>
            <a:pPr lvl="0"/>
            <a:r>
              <a:rPr lang="ar-SA" sz="2800" b="1" dirty="0"/>
              <a:t>عدم وجود أهداف واضحة لدى الجمعية الخيرية</a:t>
            </a:r>
            <a:endParaRPr lang="en-US" sz="2800" dirty="0"/>
          </a:p>
          <a:p>
            <a:pPr lvl="0"/>
            <a:r>
              <a:rPr lang="ar-SA" sz="2800" b="1" dirty="0"/>
              <a:t>عدم تعريف المتطوع بالجمعية وأهدافها وطرق تنميتها</a:t>
            </a:r>
            <a:endParaRPr lang="en-US" sz="2800" dirty="0"/>
          </a:p>
          <a:p>
            <a:pPr lvl="0"/>
            <a:r>
              <a:rPr lang="ar-SA" sz="2800" b="1" dirty="0"/>
              <a:t>عدم قدرة الادارة العليا بالجمعية على التعامل بإيجابية مع المتطوعين</a:t>
            </a:r>
            <a:endParaRPr lang="en-US" sz="2800" dirty="0"/>
          </a:p>
          <a:p>
            <a:pPr lvl="0"/>
            <a:r>
              <a:rPr lang="ar-SA" sz="2800" b="1" dirty="0"/>
              <a:t>ظن العاملين الرسميين بان وجود المتطوعين تهديداً لهم</a:t>
            </a:r>
            <a:endParaRPr lang="en-US" sz="2800" dirty="0"/>
          </a:p>
          <a:p>
            <a:pPr lvl="0"/>
            <a:r>
              <a:rPr lang="ar-SA" sz="2800" b="1" dirty="0"/>
              <a:t>عدم مناسبة العمل لقدرات المتطوعين</a:t>
            </a:r>
            <a:endParaRPr lang="en-US" sz="2800" dirty="0"/>
          </a:p>
          <a:p>
            <a:pPr lvl="0"/>
            <a:r>
              <a:rPr lang="ar-SA" sz="2800" b="1" dirty="0"/>
              <a:t>عدم وضوح الاجراءات  واللوائح المتعلقة بعمل المتطوعين</a:t>
            </a:r>
            <a:endParaRPr lang="en-US" sz="2800" dirty="0"/>
          </a:p>
          <a:p>
            <a:pPr lvl="0"/>
            <a:r>
              <a:rPr lang="ar-SA" sz="2800" b="1" dirty="0"/>
              <a:t>السعي وراء موارد الرزق</a:t>
            </a:r>
            <a:endParaRPr lang="en-US" sz="2800" dirty="0"/>
          </a:p>
          <a:p>
            <a:pPr lvl="0"/>
            <a:r>
              <a:rPr lang="ar-SA" sz="2800" b="1" dirty="0"/>
              <a:t>انتشار الأمية</a:t>
            </a:r>
            <a:endParaRPr lang="en-US" sz="2800" dirty="0"/>
          </a:p>
          <a:p>
            <a:pPr lvl="0"/>
            <a:r>
              <a:rPr lang="ar-SA" sz="2800" b="1" dirty="0"/>
              <a:t>الخبرة السلبية السابقة للمتطوع</a:t>
            </a:r>
            <a:endParaRPr lang="en-US" sz="2800" dirty="0"/>
          </a:p>
        </p:txBody>
      </p:sp>
    </p:spTree>
    <p:extLst>
      <p:ext uri="{BB962C8B-B14F-4D97-AF65-F5344CB8AC3E}">
        <p14:creationId xmlns:p14="http://schemas.microsoft.com/office/powerpoint/2010/main" val="263010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أفكار عملية لاستقطاب المتطوعين</a:t>
            </a:r>
            <a:endParaRPr lang="en-US" dirty="0"/>
          </a:p>
        </p:txBody>
      </p:sp>
      <p:sp>
        <p:nvSpPr>
          <p:cNvPr id="3" name="عنصر نائب للمحتوى 2"/>
          <p:cNvSpPr>
            <a:spLocks noGrp="1"/>
          </p:cNvSpPr>
          <p:nvPr>
            <p:ph idx="1"/>
          </p:nvPr>
        </p:nvSpPr>
        <p:spPr>
          <a:xfrm>
            <a:off x="0" y="1600200"/>
            <a:ext cx="9144000" cy="5141168"/>
          </a:xfrm>
        </p:spPr>
        <p:style>
          <a:lnRef idx="1">
            <a:schemeClr val="accent4"/>
          </a:lnRef>
          <a:fillRef idx="3">
            <a:schemeClr val="accent4"/>
          </a:fillRef>
          <a:effectRef idx="2">
            <a:schemeClr val="accent4"/>
          </a:effectRef>
          <a:fontRef idx="minor">
            <a:schemeClr val="lt1"/>
          </a:fontRef>
        </p:style>
        <p:txBody>
          <a:bodyPr>
            <a:noAutofit/>
          </a:bodyPr>
          <a:lstStyle/>
          <a:p>
            <a:pPr lvl="0" algn="just"/>
            <a:r>
              <a:rPr lang="ar-SA" sz="2400" b="1" dirty="0"/>
              <a:t>تقديم حوافز للمتطوعين</a:t>
            </a:r>
            <a:endParaRPr lang="en-US" sz="2400" dirty="0"/>
          </a:p>
          <a:p>
            <a:pPr lvl="0" algn="just"/>
            <a:r>
              <a:rPr lang="ar-SA" sz="2400" b="1" dirty="0"/>
              <a:t>إيجاد مراكز ومواقع إلكترونية تقوم </a:t>
            </a:r>
            <a:r>
              <a:rPr lang="ar-SA" sz="2400" b="1" dirty="0" smtClean="0"/>
              <a:t>بتوفير </a:t>
            </a:r>
            <a:r>
              <a:rPr lang="ar-SA" sz="2400" b="1" dirty="0"/>
              <a:t>فرص العمل التطوعي حسب المناطق خصوصاً في فترة الاجازات</a:t>
            </a:r>
            <a:endParaRPr lang="en-US" sz="2400" dirty="0"/>
          </a:p>
          <a:p>
            <a:pPr lvl="0" algn="just"/>
            <a:r>
              <a:rPr lang="ar-SA" sz="2400" b="1" dirty="0"/>
              <a:t>إقامة ملتقى التطوع الخيرى</a:t>
            </a:r>
            <a:endParaRPr lang="en-US" sz="2400" dirty="0"/>
          </a:p>
          <a:p>
            <a:pPr lvl="0" algn="just"/>
            <a:r>
              <a:rPr lang="ar-SA" sz="2400" b="1" dirty="0"/>
              <a:t>تخصيص ساعات من أوقات الطلاب في مراحل التعليم النهائية للمشاركة في العمل </a:t>
            </a:r>
            <a:r>
              <a:rPr lang="ar-SA" sz="2400" b="1" dirty="0" smtClean="0"/>
              <a:t>التطوعي</a:t>
            </a:r>
            <a:endParaRPr lang="en-US" sz="2400" dirty="0"/>
          </a:p>
          <a:p>
            <a:pPr lvl="0" algn="just"/>
            <a:r>
              <a:rPr lang="ar-SA" sz="2400" b="1" dirty="0"/>
              <a:t>تفعيل فكرة التطوع الصيفي لاستقطاب الطلاب في فترة الاجازات</a:t>
            </a:r>
            <a:endParaRPr lang="en-US" sz="2400" dirty="0"/>
          </a:p>
          <a:p>
            <a:pPr lvl="0" algn="just"/>
            <a:r>
              <a:rPr lang="ar-SA" sz="2400" b="1" dirty="0"/>
              <a:t>إيجاد فرص لأعمال تطوعية للمتقاعدين</a:t>
            </a:r>
            <a:endParaRPr lang="en-US" sz="2400" dirty="0"/>
          </a:p>
          <a:p>
            <a:pPr lvl="0" algn="just"/>
            <a:r>
              <a:rPr lang="ar-SA" sz="2400" b="1" dirty="0"/>
              <a:t>نشر استمارات دعوة للتطوع في المؤسسات والشركات والمدارس والجامعات</a:t>
            </a:r>
            <a:endParaRPr lang="en-US" sz="2400" dirty="0"/>
          </a:p>
          <a:p>
            <a:pPr lvl="0" algn="just"/>
            <a:r>
              <a:rPr lang="ar-SA" sz="2400" b="1" dirty="0"/>
              <a:t>إقامة دورات تدريبية عن التطوع في مختلف مجالاته</a:t>
            </a:r>
            <a:endParaRPr lang="en-US" sz="2400" dirty="0"/>
          </a:p>
          <a:p>
            <a:pPr lvl="0" algn="just"/>
            <a:r>
              <a:rPr lang="ar-SA" sz="2400" b="1" dirty="0"/>
              <a:t>إعداد برامج مرئية في مجال العمل </a:t>
            </a:r>
            <a:r>
              <a:rPr lang="ar-SA" sz="2400" b="1" dirty="0" smtClean="0"/>
              <a:t>التطوعي</a:t>
            </a:r>
            <a:endParaRPr lang="en-US" sz="2400" dirty="0"/>
          </a:p>
        </p:txBody>
      </p:sp>
    </p:spTree>
    <p:extLst>
      <p:ext uri="{BB962C8B-B14F-4D97-AF65-F5344CB8AC3E}">
        <p14:creationId xmlns:p14="http://schemas.microsoft.com/office/powerpoint/2010/main" val="79560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a:t>1-نظرية التبادل الاجتماعي</a:t>
            </a:r>
            <a:endParaRPr lang="en-US" b="1"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b="1" dirty="0" smtClean="0"/>
              <a:t>  حظيت </a:t>
            </a:r>
            <a:r>
              <a:rPr lang="ar-SA" b="1" dirty="0"/>
              <a:t>بالاهتمام والتطوير من الباحثين حيث وسعوا إطارها لتشمل المستويات البنائية والثقافية في المجتمع والعلاقات التبادلية بين الفرد والمجموعة، وبين المجموعات بعضها مع بعض والتي تعتمد على الأنماط والقيم الاجتماعية السائدة في المجتمع</a:t>
            </a:r>
            <a:endParaRPr lang="en-US" b="1" dirty="0"/>
          </a:p>
          <a:p>
            <a:pPr algn="just"/>
            <a:r>
              <a:rPr lang="ar-SA" b="1" dirty="0"/>
              <a:t>    وتتعلق نظرية التبادل الاجتماعي بالتفاعل الاجتماعي بين الناس , وتركز على المكاسب والخسارة </a:t>
            </a:r>
            <a:r>
              <a:rPr lang="ar-SA" b="1" dirty="0" err="1"/>
              <a:t>التى</a:t>
            </a:r>
            <a:r>
              <a:rPr lang="ar-SA" b="1" dirty="0"/>
              <a:t> يجلبها الناس من علاقاتهم التبادلية فاستمرار التفاعل بين الناس مرهون باستمرار المكاسب التبادلية </a:t>
            </a:r>
            <a:r>
              <a:rPr lang="ar-SA" b="1" dirty="0" err="1"/>
              <a:t>التى</a:t>
            </a:r>
            <a:r>
              <a:rPr lang="ar-SA" b="1" dirty="0"/>
              <a:t> يحصلون عليها من جراء التفاعل</a:t>
            </a:r>
            <a:endParaRPr lang="en-US" b="1" dirty="0"/>
          </a:p>
        </p:txBody>
      </p:sp>
    </p:spTree>
    <p:extLst>
      <p:ext uri="{BB962C8B-B14F-4D97-AF65-F5344CB8AC3E}">
        <p14:creationId xmlns:p14="http://schemas.microsoft.com/office/powerpoint/2010/main" val="180164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تابع نظرية </a:t>
            </a:r>
            <a:r>
              <a:rPr lang="ar-SA" b="1" dirty="0"/>
              <a:t>التبادل الاجتماعي</a:t>
            </a:r>
            <a:endParaRPr lang="en-US" b="1"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b="1" dirty="0" smtClean="0"/>
              <a:t>   </a:t>
            </a:r>
            <a:r>
              <a:rPr lang="ar-SA" sz="2400" b="1" dirty="0" smtClean="0"/>
              <a:t>ويتضمن </a:t>
            </a:r>
            <a:r>
              <a:rPr lang="ar-SA" sz="2400" b="1" dirty="0"/>
              <a:t>التفاعل </a:t>
            </a:r>
            <a:r>
              <a:rPr lang="ar-SA" sz="2400" b="1" dirty="0" smtClean="0"/>
              <a:t>الاجتماعي </a:t>
            </a:r>
            <a:r>
              <a:rPr lang="ar-SA" sz="2400" b="1" dirty="0"/>
              <a:t>نوعاً إيجابياً من التأثير المتبادل ما بين الأفراد في تواصلهم </a:t>
            </a:r>
            <a:r>
              <a:rPr lang="ar-SA" sz="2400" b="1" dirty="0" smtClean="0"/>
              <a:t>الشخصي، </a:t>
            </a:r>
            <a:r>
              <a:rPr lang="ar-SA" sz="2400" b="1" dirty="0"/>
              <a:t>وهذا تأثير يعمل على تدعيم تماسك في تواصلهم </a:t>
            </a:r>
            <a:r>
              <a:rPr lang="ar-SA" sz="2400" b="1" dirty="0" smtClean="0"/>
              <a:t>الشخصي </a:t>
            </a:r>
            <a:r>
              <a:rPr lang="ar-SA" sz="2400" b="1" dirty="0"/>
              <a:t>، وهذا تأثير يعمل على تدعيم تماسك الجماعة والمجتمع وتسهيل مجالات التبادل والمشاركة على </a:t>
            </a:r>
            <a:r>
              <a:rPr lang="ar-SA" sz="2400" b="1" dirty="0" smtClean="0"/>
              <a:t>المستويين الشخصي والاجتماعي </a:t>
            </a:r>
            <a:r>
              <a:rPr lang="ar-SA" sz="2400" b="1" dirty="0"/>
              <a:t>مما </a:t>
            </a:r>
            <a:r>
              <a:rPr lang="ar-SA" sz="2400" b="1" dirty="0" smtClean="0"/>
              <a:t>يؤدى </a:t>
            </a:r>
            <a:r>
              <a:rPr lang="ar-SA" sz="2400" b="1" dirty="0"/>
              <a:t>إلى التفاعل </a:t>
            </a:r>
            <a:r>
              <a:rPr lang="ar-SA" sz="2400" b="1" dirty="0" smtClean="0"/>
              <a:t>والتواصل</a:t>
            </a:r>
          </a:p>
          <a:p>
            <a:pPr marL="0" indent="0">
              <a:buNone/>
            </a:pPr>
            <a:r>
              <a:rPr lang="ar-SA" sz="2400" b="1" dirty="0"/>
              <a:t>  ومن ثم </a:t>
            </a:r>
            <a:r>
              <a:rPr lang="ar-SA" sz="2400" b="1" dirty="0" smtClean="0"/>
              <a:t>فعوامل </a:t>
            </a:r>
            <a:r>
              <a:rPr lang="ar-SA" sz="2400" b="1" dirty="0"/>
              <a:t>نجاح التفاعل </a:t>
            </a:r>
          </a:p>
          <a:p>
            <a:pPr marL="0" indent="0">
              <a:buNone/>
            </a:pPr>
            <a:r>
              <a:rPr lang="ar-SA" sz="2400" dirty="0"/>
              <a:t>-الادراك </a:t>
            </a:r>
            <a:r>
              <a:rPr lang="ar-SA" sz="2400" dirty="0" smtClean="0"/>
              <a:t>الاجتماعي </a:t>
            </a:r>
            <a:r>
              <a:rPr lang="ar-SA" sz="2400" dirty="0"/>
              <a:t>لموقف التفاعل </a:t>
            </a:r>
          </a:p>
          <a:p>
            <a:pPr marL="0" indent="0">
              <a:buNone/>
            </a:pPr>
            <a:r>
              <a:rPr lang="ar-SA" sz="2400" dirty="0" smtClean="0"/>
              <a:t>-التأثير الإيجابي </a:t>
            </a:r>
            <a:r>
              <a:rPr lang="ar-SA" sz="2400" dirty="0"/>
              <a:t>المتبادل بين الافراد </a:t>
            </a:r>
            <a:r>
              <a:rPr lang="ar-SA" sz="2400" dirty="0" smtClean="0"/>
              <a:t>لأنه </a:t>
            </a:r>
            <a:r>
              <a:rPr lang="ar-SA" sz="2400" dirty="0"/>
              <a:t>يعمل على التماسك </a:t>
            </a:r>
            <a:r>
              <a:rPr lang="ar-SA" sz="2400" dirty="0" smtClean="0"/>
              <a:t>والمشاركة </a:t>
            </a:r>
            <a:endParaRPr lang="ar-SA" sz="2400" dirty="0"/>
          </a:p>
          <a:p>
            <a:pPr marL="0" indent="0" algn="just">
              <a:buNone/>
            </a:pPr>
            <a:endParaRPr lang="en-US" b="1" dirty="0"/>
          </a:p>
        </p:txBody>
      </p:sp>
      <p:pic>
        <p:nvPicPr>
          <p:cNvPr id="4" name="Picture 2" descr="C:\Users\منى\Desktop\images.jpg"/>
          <p:cNvPicPr>
            <a:picLocks noChangeAspect="1" noChangeArrowheads="1"/>
          </p:cNvPicPr>
          <p:nvPr/>
        </p:nvPicPr>
        <p:blipFill>
          <a:blip r:embed="rId2" cstate="print"/>
          <a:srcRect/>
          <a:stretch>
            <a:fillRect/>
          </a:stretch>
        </p:blipFill>
        <p:spPr bwMode="auto">
          <a:xfrm>
            <a:off x="323528" y="4581128"/>
            <a:ext cx="4608512" cy="2088232"/>
          </a:xfrm>
          <a:prstGeom prst="rect">
            <a:avLst/>
          </a:prstGeom>
          <a:noFill/>
        </p:spPr>
      </p:pic>
    </p:spTree>
    <p:extLst>
      <p:ext uri="{BB962C8B-B14F-4D97-AF65-F5344CB8AC3E}">
        <p14:creationId xmlns:p14="http://schemas.microsoft.com/office/powerpoint/2010/main" val="167544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فرضيات نظرية </a:t>
            </a:r>
            <a:r>
              <a:rPr lang="ar-SA" b="1" dirty="0"/>
              <a:t>التبادل الاجتماعي</a:t>
            </a:r>
            <a:endParaRPr lang="en-US" b="1"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smtClean="0"/>
              <a:t>    </a:t>
            </a:r>
            <a:r>
              <a:rPr lang="ar-SA" b="1" dirty="0" smtClean="0">
                <a:solidFill>
                  <a:srgbClr val="FFFF00"/>
                </a:solidFill>
              </a:rPr>
              <a:t>وتتضمن </a:t>
            </a:r>
            <a:r>
              <a:rPr lang="ar-SA" b="1" dirty="0">
                <a:solidFill>
                  <a:srgbClr val="FFFF00"/>
                </a:solidFill>
              </a:rPr>
              <a:t>نظرية التبادل الاجتماعي عدة فرضيات تتبلور فيما يلى:</a:t>
            </a:r>
            <a:endParaRPr lang="en-US" b="1" dirty="0">
              <a:solidFill>
                <a:srgbClr val="FFFF00"/>
              </a:solidFill>
            </a:endParaRPr>
          </a:p>
          <a:p>
            <a:pPr marL="514350" lvl="0" indent="-514350" algn="just">
              <a:buFont typeface="+mj-lt"/>
              <a:buAutoNum type="arabicPeriod"/>
            </a:pPr>
            <a:r>
              <a:rPr lang="ar-SA" sz="2800" b="1" dirty="0"/>
              <a:t>ارتباط مكاسب العمل او النشاط الذى يقوم به الفرد بتكرار ذلك العمل والنشاط اعتمادا على المكاسب </a:t>
            </a:r>
            <a:r>
              <a:rPr lang="ar-SA" sz="2800" b="1" dirty="0" smtClean="0"/>
              <a:t>التي </a:t>
            </a:r>
            <a:r>
              <a:rPr lang="ar-SA" sz="2800" b="1" dirty="0"/>
              <a:t>يجنيها الفرد من عمله</a:t>
            </a:r>
            <a:r>
              <a:rPr lang="ar-SA" sz="2800" b="1" dirty="0" smtClean="0"/>
              <a:t>.</a:t>
            </a:r>
          </a:p>
          <a:p>
            <a:pPr marL="0" indent="0" algn="just">
              <a:buNone/>
            </a:pPr>
            <a:r>
              <a:rPr lang="ar-SA" sz="2800" dirty="0"/>
              <a:t>(مثال-عمل دكتور </a:t>
            </a:r>
            <a:r>
              <a:rPr lang="ar-SA" sz="2800" dirty="0" smtClean="0"/>
              <a:t>الجامعة </a:t>
            </a:r>
            <a:r>
              <a:rPr lang="ar-SA" sz="2800" dirty="0"/>
              <a:t>في جامعه </a:t>
            </a:r>
            <a:r>
              <a:rPr lang="ar-SA" sz="2800" dirty="0" smtClean="0"/>
              <a:t>أخرى </a:t>
            </a:r>
            <a:r>
              <a:rPr lang="ar-SA" sz="2800" dirty="0"/>
              <a:t>لسنة جديده يعتمد على ما </a:t>
            </a:r>
            <a:r>
              <a:rPr lang="ar-SA" sz="2800" dirty="0" smtClean="0"/>
              <a:t>سيكسبه </a:t>
            </a:r>
            <a:r>
              <a:rPr lang="ar-SA" sz="2800" dirty="0"/>
              <a:t>من هذه السنة الاضافية) </a:t>
            </a:r>
          </a:p>
          <a:p>
            <a:pPr marL="0" lvl="0" indent="0" algn="just">
              <a:buNone/>
            </a:pPr>
            <a:r>
              <a:rPr lang="ar-SA" sz="2800" b="1" dirty="0" smtClean="0"/>
              <a:t>2. مراعاة </a:t>
            </a:r>
            <a:r>
              <a:rPr lang="ar-SA" sz="2800" b="1" dirty="0"/>
              <a:t>عدم وجود فاصل طويل " توقف" بين القيام بالعمل </a:t>
            </a:r>
            <a:r>
              <a:rPr lang="ar-SA" sz="2800" b="1" dirty="0" smtClean="0"/>
              <a:t>والمكاسب</a:t>
            </a:r>
            <a:endParaRPr lang="ar-SA" sz="2800" b="1" dirty="0"/>
          </a:p>
          <a:p>
            <a:pPr marL="0" lvl="0" indent="0" algn="just">
              <a:buNone/>
            </a:pPr>
            <a:r>
              <a:rPr lang="ar-SA" sz="2800" b="1" dirty="0" smtClean="0"/>
              <a:t>الامر الذى قد يتسبب في الاحباط والملل وترك العمل.</a:t>
            </a:r>
            <a:endParaRPr lang="en-US" sz="2800" b="1" dirty="0"/>
          </a:p>
        </p:txBody>
      </p:sp>
    </p:spTree>
    <p:extLst>
      <p:ext uri="{BB962C8B-B14F-4D97-AF65-F5344CB8AC3E}">
        <p14:creationId xmlns:p14="http://schemas.microsoft.com/office/powerpoint/2010/main" val="341748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فرضيات نظرية </a:t>
            </a:r>
            <a:r>
              <a:rPr lang="ar-SA" b="1" dirty="0"/>
              <a:t>التبادل الاجتماعي</a:t>
            </a:r>
            <a:endParaRPr lang="en-US" b="1" dirty="0"/>
          </a:p>
        </p:txBody>
      </p:sp>
      <p:sp>
        <p:nvSpPr>
          <p:cNvPr id="3" name="عنصر نائب للمحتوى 2"/>
          <p:cNvSpPr>
            <a:spLocks noGrp="1"/>
          </p:cNvSpPr>
          <p:nvPr>
            <p:ph idx="1"/>
          </p:nvPr>
        </p:nvSpPr>
        <p:spPr>
          <a:xfrm>
            <a:off x="179512" y="1600200"/>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lvl="0" indent="0" algn="just">
              <a:buNone/>
            </a:pPr>
            <a:r>
              <a:rPr lang="ar-SA" sz="2800" b="1" dirty="0" smtClean="0"/>
              <a:t> 3- المكاسب </a:t>
            </a:r>
            <a:r>
              <a:rPr lang="ar-SA" sz="2800" b="1" dirty="0"/>
              <a:t>المنتظمة قد لا تكون مجدية في تشجيع الفرد على تكرار العمل مثل المكاسب غير المنتظمة، فحصول الفرد على مكاسب متكررة في فترات متقاربة تقلل من قيمتها، وهذا يرتبط بعملية الاشباع والحرمان ، فتكرار المكاسب نفسها يحدث إشباعاً </a:t>
            </a:r>
            <a:r>
              <a:rPr lang="ar-SA" sz="2800" b="1" dirty="0" smtClean="0"/>
              <a:t>للفرد</a:t>
            </a:r>
          </a:p>
          <a:p>
            <a:pPr marL="0" lvl="0" indent="0" algn="just">
              <a:buNone/>
            </a:pPr>
            <a:r>
              <a:rPr lang="ar-SA" sz="2800" dirty="0" smtClean="0"/>
              <a:t>مثال (دكتور الجامعة </a:t>
            </a:r>
            <a:r>
              <a:rPr lang="ar-SA" sz="2800" dirty="0"/>
              <a:t>عندما يعمل لفتره طويله بالخارج بنفس الراتب قد اشبع جميع احتياجاته لا يجد </a:t>
            </a:r>
            <a:r>
              <a:rPr lang="ar-SA" sz="2800" dirty="0" smtClean="0"/>
              <a:t>الحاجة </a:t>
            </a:r>
            <a:r>
              <a:rPr lang="ar-SA" sz="2800" dirty="0"/>
              <a:t>للاستمرار بالعمل إلا اذا زاد </a:t>
            </a:r>
            <a:r>
              <a:rPr lang="ar-SA" sz="2800" dirty="0" smtClean="0"/>
              <a:t>راتبه)</a:t>
            </a:r>
            <a:endParaRPr lang="en-US" sz="2800" b="1" dirty="0"/>
          </a:p>
          <a:p>
            <a:pPr marL="0" lvl="0" indent="0" algn="just">
              <a:buNone/>
            </a:pPr>
            <a:r>
              <a:rPr lang="ar-SA" sz="2800" b="1" dirty="0" smtClean="0"/>
              <a:t>4- إذا </a:t>
            </a:r>
            <a:r>
              <a:rPr lang="ar-SA" sz="2800" b="1" dirty="0"/>
              <a:t>كانت هناك مؤثرات في </a:t>
            </a:r>
            <a:r>
              <a:rPr lang="ar-SA" sz="2800" b="1" dirty="0" smtClean="0"/>
              <a:t>الماضي </a:t>
            </a:r>
            <a:r>
              <a:rPr lang="ar-SA" sz="2800" b="1" dirty="0"/>
              <a:t>أدت إلى وجود مكاسب للفرد فإن وجود مؤثرات متشابهة ستدفع الفرد للقيام بالعمل السابق أو بعمل </a:t>
            </a:r>
            <a:r>
              <a:rPr lang="ar-SA" sz="2800" b="1" dirty="0" smtClean="0"/>
              <a:t>مشابه</a:t>
            </a:r>
          </a:p>
          <a:p>
            <a:pPr marL="0" lvl="0" indent="0" algn="just">
              <a:buNone/>
            </a:pPr>
            <a:r>
              <a:rPr lang="ar-SA" sz="2800" dirty="0"/>
              <a:t>مثال-طالب مرض والده بالقلب وتوفى جعلت الطالب يجتهد ويدخل الطب ليتخصص في القلب لعلاج مرضى القلب وخاصا المسنين مجانا عندما يجد امامه مريض مسن يذكره بحاله ابية فيقوم لعلاجه فورا دون تردد</a:t>
            </a:r>
            <a:endParaRPr lang="en-US" sz="2800" b="1" dirty="0"/>
          </a:p>
        </p:txBody>
      </p:sp>
    </p:spTree>
    <p:extLst>
      <p:ext uri="{BB962C8B-B14F-4D97-AF65-F5344CB8AC3E}">
        <p14:creationId xmlns:p14="http://schemas.microsoft.com/office/powerpoint/2010/main" val="282383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فرضيات نظرية </a:t>
            </a:r>
            <a:r>
              <a:rPr lang="ar-SA" b="1" dirty="0"/>
              <a:t>التبادل الاجتماعي</a:t>
            </a:r>
            <a:endParaRPr lang="en-US" b="1" dirty="0"/>
          </a:p>
        </p:txBody>
      </p:sp>
      <p:sp>
        <p:nvSpPr>
          <p:cNvPr id="3" name="عنصر نائب للمحتوى 2"/>
          <p:cNvSpPr>
            <a:spLocks noGrp="1"/>
          </p:cNvSpPr>
          <p:nvPr>
            <p:ph idx="1"/>
          </p:nvPr>
        </p:nvSpPr>
        <p:spPr>
          <a:xfrm>
            <a:off x="179512" y="1556792"/>
            <a:ext cx="8964488"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marL="0" lvl="0" indent="0" algn="just">
              <a:buNone/>
            </a:pPr>
            <a:r>
              <a:rPr lang="ar-SA" sz="2800" b="1" dirty="0" smtClean="0"/>
              <a:t>5- كلما </a:t>
            </a:r>
            <a:r>
              <a:rPr lang="ar-SA" sz="2800" b="1" dirty="0"/>
              <a:t>كان تقييم الفرد لنتائج عمله أو نشاطه إيجابياً زادت احتمالية قيامه بالفعل ، فوجود مكاسب على </a:t>
            </a:r>
            <a:r>
              <a:rPr lang="ar-SA" sz="2800" b="1" dirty="0" smtClean="0"/>
              <a:t>الفعل </a:t>
            </a:r>
            <a:r>
              <a:rPr lang="ar-SA" sz="2800" b="1" dirty="0"/>
              <a:t>الذى يقوم به الفرد تزيد من حدوث السلوك المرغوب والعكس.</a:t>
            </a:r>
            <a:endParaRPr lang="en-US" sz="2800" b="1" dirty="0"/>
          </a:p>
          <a:p>
            <a:pPr marL="0" indent="0" algn="just">
              <a:buNone/>
            </a:pPr>
            <a:r>
              <a:rPr lang="ar-SA" sz="2800" b="1" dirty="0" smtClean="0"/>
              <a:t> </a:t>
            </a:r>
            <a:r>
              <a:rPr lang="ar-SA" sz="2800" b="1" dirty="0"/>
              <a:t>6-كلما ادى الفرد عملا لا يحصل منه على مكاسب أو يوقع عليه عقاب كلما ادى لقيامه بالسلوك المرغوب الجيد</a:t>
            </a:r>
          </a:p>
          <a:p>
            <a:pPr marL="0" indent="0" algn="just">
              <a:buNone/>
            </a:pPr>
            <a:r>
              <a:rPr lang="ar-SA" sz="2800" b="1" dirty="0" smtClean="0"/>
              <a:t>   مثال(طالب </a:t>
            </a:r>
            <a:r>
              <a:rPr lang="ar-SA" sz="2800" b="1" dirty="0"/>
              <a:t>يذاكر وعندما يدخل الامتحان لا يحصل على نتيجة جيدة أو يعاقبه المدرس على اداءه من المتوقع أن يحسن من أسلوبه في المذاكرة حتى يحصل على درجه اعلى)</a:t>
            </a:r>
          </a:p>
          <a:p>
            <a:pPr marL="0" indent="0" algn="just">
              <a:buNone/>
            </a:pPr>
            <a:r>
              <a:rPr lang="ar-SA" sz="2800" b="1" dirty="0" smtClean="0"/>
              <a:t> </a:t>
            </a:r>
            <a:r>
              <a:rPr lang="ar-SA" sz="2800" b="1" dirty="0" smtClean="0">
                <a:solidFill>
                  <a:srgbClr val="FFFF00"/>
                </a:solidFill>
              </a:rPr>
              <a:t>هذه </a:t>
            </a:r>
            <a:r>
              <a:rPr lang="ar-SA" sz="2800" b="1" dirty="0">
                <a:solidFill>
                  <a:srgbClr val="FFFF00"/>
                </a:solidFill>
              </a:rPr>
              <a:t>النظرية تنطبق على التطوع فالمتطوع الذى يحصل على مكاسب معنوية من احترام المجتمع وحبه وتعاطفه واكتساب تقديره يدفعه إلى مزيد من العمل </a:t>
            </a:r>
            <a:r>
              <a:rPr lang="ar-SA" sz="2800" b="1" dirty="0" smtClean="0">
                <a:solidFill>
                  <a:srgbClr val="FFFF00"/>
                </a:solidFill>
              </a:rPr>
              <a:t>التطوعي.</a:t>
            </a:r>
            <a:endParaRPr lang="en-US" sz="2800" b="1" dirty="0">
              <a:solidFill>
                <a:srgbClr val="FFFF00"/>
              </a:solidFill>
            </a:endParaRPr>
          </a:p>
        </p:txBody>
      </p:sp>
    </p:spTree>
    <p:extLst>
      <p:ext uri="{BB962C8B-B14F-4D97-AF65-F5344CB8AC3E}">
        <p14:creationId xmlns:p14="http://schemas.microsoft.com/office/powerpoint/2010/main" val="67036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2- نظرية الدور</a:t>
            </a:r>
            <a:endParaRPr lang="en-US" b="1" dirty="0"/>
          </a:p>
        </p:txBody>
      </p:sp>
      <p:sp>
        <p:nvSpPr>
          <p:cNvPr id="3" name="عنصر نائب للمحتوى 2"/>
          <p:cNvSpPr>
            <a:spLocks noGrp="1"/>
          </p:cNvSpPr>
          <p:nvPr>
            <p:ph idx="1"/>
          </p:nvPr>
        </p:nvSpPr>
        <p:spPr>
          <a:xfrm>
            <a:off x="0" y="1412776"/>
            <a:ext cx="9252520" cy="5445224"/>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sz="2800" dirty="0"/>
              <a:t>وهي ترتكز على الدور الذي يؤديه الفرد في نشاط او عمل </a:t>
            </a:r>
            <a:r>
              <a:rPr lang="ar-SA" sz="2800" dirty="0" smtClean="0"/>
              <a:t>ما حيث يعد الدور أحد </a:t>
            </a:r>
            <a:r>
              <a:rPr lang="ar-SA" sz="2800" dirty="0"/>
              <a:t>عناصر التفاعل </a:t>
            </a:r>
            <a:r>
              <a:rPr lang="ar-SA" sz="2800" dirty="0" smtClean="0"/>
              <a:t>الاجتماعي </a:t>
            </a:r>
          </a:p>
          <a:p>
            <a:pPr algn="just"/>
            <a:r>
              <a:rPr lang="ar-SA" sz="2800" dirty="0"/>
              <a:t>مفهوم الدور(نمط متكرر من الافعال المكتسبة التي يقوم بها الفرد في موقف معين </a:t>
            </a:r>
            <a:r>
              <a:rPr lang="ar-SA" sz="2800" dirty="0" smtClean="0"/>
              <a:t>)</a:t>
            </a:r>
            <a:r>
              <a:rPr lang="ar-SA" sz="2800" dirty="0"/>
              <a:t> وهذا يوضح الدور البارز الذي يؤديه المتطوع في تفعيل النشاط التطوعي والنهوض بخدماته لسد حاجات الأفراد والجماعات .والتطوع قد يأخذ صورا متعددة فقد يكون تبرعا بالمال او تضحية بالوقت </a:t>
            </a:r>
          </a:p>
          <a:p>
            <a:pPr algn="just"/>
            <a:r>
              <a:rPr lang="ar-SA" sz="2800" dirty="0" smtClean="0"/>
              <a:t>وهو </a:t>
            </a:r>
            <a:r>
              <a:rPr lang="ar-SA" sz="2800" dirty="0"/>
              <a:t>سلوك يقوم به شاغل مركز معين يحدد الانماط السلوكية التي يجب أن يقوم بها تجاه الاخرون الذين يتفاعل معهم مع مراعاة الحقوق والالتزامات التي يفرضها المركز </a:t>
            </a:r>
          </a:p>
          <a:p>
            <a:pPr marL="0" indent="0" algn="just">
              <a:buNone/>
            </a:pPr>
            <a:r>
              <a:rPr lang="ar-SA" sz="2800" dirty="0" smtClean="0"/>
              <a:t> مثال</a:t>
            </a:r>
            <a:r>
              <a:rPr lang="ar-SA" sz="2800" dirty="0"/>
              <a:t>( دكتور </a:t>
            </a:r>
            <a:r>
              <a:rPr lang="ar-SA" sz="2800" dirty="0" smtClean="0"/>
              <a:t>الجامعة </a:t>
            </a:r>
            <a:r>
              <a:rPr lang="ar-SA" sz="2800" dirty="0"/>
              <a:t>(</a:t>
            </a:r>
            <a:r>
              <a:rPr lang="ar-SA" sz="2800" dirty="0" smtClean="0"/>
              <a:t>مركزه </a:t>
            </a:r>
            <a:r>
              <a:rPr lang="ar-SA" sz="2800" dirty="0"/>
              <a:t>عضو هيئة تدريس )يقوم بمجموع سلوكيات مع الاخرين مثل تدريس المقررات – المراقبة –التصحيح (الادوار)ويجب أن يلتزم بمركزه </a:t>
            </a:r>
            <a:r>
              <a:rPr lang="ar-SA" sz="2800" dirty="0" smtClean="0"/>
              <a:t>بحقوقه وواجباته </a:t>
            </a:r>
            <a:r>
              <a:rPr lang="ar-SA" sz="2800" dirty="0"/>
              <a:t>)</a:t>
            </a:r>
          </a:p>
          <a:p>
            <a:pPr algn="just"/>
            <a:endParaRPr lang="ar-SA" sz="2800" dirty="0"/>
          </a:p>
          <a:p>
            <a:pPr algn="just"/>
            <a:endParaRPr lang="ar-SA" sz="2800" dirty="0"/>
          </a:p>
        </p:txBody>
      </p:sp>
    </p:spTree>
    <p:extLst>
      <p:ext uri="{BB962C8B-B14F-4D97-AF65-F5344CB8AC3E}">
        <p14:creationId xmlns:p14="http://schemas.microsoft.com/office/powerpoint/2010/main" val="390562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تابع نظرية الدور</a:t>
            </a:r>
            <a:endParaRPr lang="en-US" b="1" dirty="0"/>
          </a:p>
        </p:txBody>
      </p:sp>
      <p:sp>
        <p:nvSpPr>
          <p:cNvPr id="3" name="عنصر نائب للمحتوى 2"/>
          <p:cNvSpPr>
            <a:spLocks noGrp="1"/>
          </p:cNvSpPr>
          <p:nvPr>
            <p:ph idx="1"/>
          </p:nvPr>
        </p:nvSpPr>
        <p:spPr>
          <a:xfrm>
            <a:off x="0" y="1556792"/>
            <a:ext cx="9144000"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sz="2800" b="1" dirty="0"/>
              <a:t>تتعدد الادوار الاجتماعية للفرد الواحد (فالرجل يمارس عدة ادوار </a:t>
            </a:r>
            <a:r>
              <a:rPr lang="ar-SA" sz="2800" b="1" dirty="0" smtClean="0"/>
              <a:t>(اب-ابن </a:t>
            </a:r>
            <a:r>
              <a:rPr lang="ar-SA" sz="2800" b="1" dirty="0"/>
              <a:t>–</a:t>
            </a:r>
            <a:r>
              <a:rPr lang="ar-SA" sz="2800" b="1" dirty="0" smtClean="0"/>
              <a:t>موظف-زوج)يتم تعلمها من حلال عملية التنشئة الاجتماعية.</a:t>
            </a:r>
          </a:p>
          <a:p>
            <a:pPr algn="just"/>
            <a:r>
              <a:rPr lang="ar-SA" sz="2800" b="1" dirty="0" smtClean="0"/>
              <a:t>تفترض نظرية الدور أن </a:t>
            </a:r>
            <a:r>
              <a:rPr lang="ar-SA" sz="2800" b="1" dirty="0"/>
              <a:t>كل فرد في المجتمع يشغل مركز </a:t>
            </a:r>
            <a:r>
              <a:rPr lang="ar-SA" sz="2800" b="1" dirty="0" smtClean="0"/>
              <a:t>اجتماعي </a:t>
            </a:r>
            <a:r>
              <a:rPr lang="ar-SA" sz="2800" b="1" dirty="0"/>
              <a:t>يحتم عليه حقوق وواجبات وعندما ينفذ هذه الحقوق والواجبات فانه يمارس </a:t>
            </a:r>
            <a:r>
              <a:rPr lang="ar-SA" sz="2800" b="1" dirty="0" smtClean="0"/>
              <a:t>دوره</a:t>
            </a:r>
          </a:p>
          <a:p>
            <a:pPr algn="just"/>
            <a:r>
              <a:rPr lang="ar-SA" sz="2800" b="1" dirty="0"/>
              <a:t>المركز اكبر من الدور --- والدور هو الجانب </a:t>
            </a:r>
            <a:r>
              <a:rPr lang="ar-SA" sz="2800" b="1" dirty="0" smtClean="0"/>
              <a:t>الدينامي </a:t>
            </a:r>
            <a:r>
              <a:rPr lang="ar-SA" sz="2800" b="1" dirty="0"/>
              <a:t>للمركز </a:t>
            </a:r>
            <a:endParaRPr lang="ar-SA" sz="2800" b="1" dirty="0" smtClean="0"/>
          </a:p>
          <a:p>
            <a:pPr algn="just"/>
            <a:r>
              <a:rPr lang="ar-SA" sz="2800" b="1" dirty="0"/>
              <a:t>وبالتطبيق على العمل </a:t>
            </a:r>
            <a:r>
              <a:rPr lang="ar-SA" sz="2800" b="1" dirty="0" smtClean="0"/>
              <a:t>التطوعي  كل </a:t>
            </a:r>
            <a:r>
              <a:rPr lang="ar-SA" sz="2800" b="1" dirty="0"/>
              <a:t>متطوع عندما يقوم </a:t>
            </a:r>
            <a:r>
              <a:rPr lang="ar-SA" sz="2800" b="1" dirty="0" smtClean="0"/>
              <a:t>بأداء دوره </a:t>
            </a:r>
            <a:r>
              <a:rPr lang="ar-SA" sz="2800" b="1" dirty="0"/>
              <a:t>(حقوق وواجبات) كلما يقوى من مركزه </a:t>
            </a:r>
            <a:r>
              <a:rPr lang="ar-SA" sz="2800" b="1" dirty="0" smtClean="0"/>
              <a:t>الاجتماعي </a:t>
            </a:r>
            <a:r>
              <a:rPr lang="ar-SA" sz="2800" b="1" dirty="0"/>
              <a:t>بالمجتمع </a:t>
            </a:r>
            <a:r>
              <a:rPr lang="ar-SA" sz="2800" b="1" dirty="0" smtClean="0"/>
              <a:t>حيث يركز هذا الدور التطوعي على العمل الخيرى الموجه لسد احتياجات الأفراد والمجتمع</a:t>
            </a:r>
            <a:endParaRPr lang="ar-SA" sz="2800" b="1" dirty="0"/>
          </a:p>
          <a:p>
            <a:pPr algn="just"/>
            <a:r>
              <a:rPr lang="ar-SA" sz="2800" b="1" dirty="0" smtClean="0"/>
              <a:t> </a:t>
            </a:r>
            <a:endParaRPr lang="ar-SA" sz="2800" b="1" dirty="0"/>
          </a:p>
          <a:p>
            <a:pPr algn="just"/>
            <a:endParaRPr lang="ar-SA" sz="2800" b="1" dirty="0"/>
          </a:p>
        </p:txBody>
      </p:sp>
    </p:spTree>
    <p:extLst>
      <p:ext uri="{BB962C8B-B14F-4D97-AF65-F5344CB8AC3E}">
        <p14:creationId xmlns:p14="http://schemas.microsoft.com/office/powerpoint/2010/main" val="47933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3- النظرية البنائية</a:t>
            </a:r>
            <a:endParaRPr lang="en-US" b="1" dirty="0"/>
          </a:p>
        </p:txBody>
      </p:sp>
      <p:sp>
        <p:nvSpPr>
          <p:cNvPr id="3" name="عنصر نائب للمحتوى 2"/>
          <p:cNvSpPr>
            <a:spLocks noGrp="1"/>
          </p:cNvSpPr>
          <p:nvPr>
            <p:ph idx="1"/>
          </p:nvPr>
        </p:nvSpPr>
        <p:spPr>
          <a:xfrm>
            <a:off x="0" y="1556792"/>
            <a:ext cx="9144000" cy="5141168"/>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sz="2400" b="1" dirty="0"/>
              <a:t>وهذه النظرية  تحاول تفسير السلوك الاجتماعي بالرجوع الى تفسير النتائج التي يحققها هذا السلوك </a:t>
            </a:r>
            <a:r>
              <a:rPr lang="ar-SA" sz="2400" b="1" dirty="0" smtClean="0"/>
              <a:t>في </a:t>
            </a:r>
            <a:r>
              <a:rPr lang="ar-SA" sz="2400" b="1" dirty="0"/>
              <a:t>المجتمع </a:t>
            </a:r>
            <a:endParaRPr lang="ar-SA" sz="2400" b="1" dirty="0" smtClean="0"/>
          </a:p>
          <a:p>
            <a:pPr algn="just"/>
            <a:r>
              <a:rPr lang="ar-SA" sz="2400" b="1" dirty="0"/>
              <a:t>ترى أن المجتمع يمثل  </a:t>
            </a:r>
            <a:r>
              <a:rPr lang="ar-SA" sz="2400" b="1" dirty="0" smtClean="0"/>
              <a:t>أجزاء </a:t>
            </a:r>
            <a:r>
              <a:rPr lang="ar-SA" sz="2400" b="1" dirty="0"/>
              <a:t>مترابطة يؤدى كل منها وظيفته من اجل خدمة </a:t>
            </a:r>
            <a:r>
              <a:rPr lang="ar-SA" sz="2400" b="1" dirty="0" smtClean="0"/>
              <a:t>المجتمع </a:t>
            </a:r>
            <a:r>
              <a:rPr lang="ar-SA" sz="2400" b="1" dirty="0"/>
              <a:t>وتحقيق اهدافه ، وهو عبارة  نسق </a:t>
            </a:r>
            <a:r>
              <a:rPr lang="ar-SA" sz="2400" b="1" dirty="0" smtClean="0"/>
              <a:t>اجتماعي </a:t>
            </a:r>
            <a:r>
              <a:rPr lang="ar-SA" sz="2400" b="1" dirty="0"/>
              <a:t>كبير يحتوى على انساق فرعية (اقتصادية-صحيه-تعليمية...الخ) بينها شبكة من العلاقات الاجتماعية </a:t>
            </a:r>
          </a:p>
          <a:p>
            <a:pPr algn="just"/>
            <a:r>
              <a:rPr lang="ar-SA" sz="2400" b="1" dirty="0"/>
              <a:t>قد يحدث في هذا النسق بعض من الخلل أو الانحراف تستمر لوقت قصير </a:t>
            </a:r>
            <a:r>
              <a:rPr lang="ar-SA" sz="2400" b="1" dirty="0" smtClean="0"/>
              <a:t>او طويل </a:t>
            </a:r>
            <a:endParaRPr lang="ar-SA" sz="2400" b="1" dirty="0"/>
          </a:p>
          <a:p>
            <a:pPr algn="just"/>
            <a:r>
              <a:rPr lang="ar-SA" sz="2400" b="1" dirty="0" smtClean="0"/>
              <a:t> تنطبق هذه النظرية على العمل التطوعي باعتباره أحد </a:t>
            </a:r>
            <a:r>
              <a:rPr lang="ar-SA" sz="2400" b="1" dirty="0" err="1" smtClean="0"/>
              <a:t>الأنساق</a:t>
            </a:r>
            <a:r>
              <a:rPr lang="ar-SA" sz="2400" b="1" dirty="0" smtClean="0"/>
              <a:t> الاجتماعية للحفاظ على استقرار المجتمع وتكامله وبهذا يترابط النسق التطوعي مع الأسرى والاقتصادي والتربوي والأمني ليشكل البناء الاجتماعي فإذا ما عجز أحد </a:t>
            </a:r>
            <a:r>
              <a:rPr lang="ar-SA" sz="2400" b="1" dirty="0" err="1" smtClean="0"/>
              <a:t>الأنساق</a:t>
            </a:r>
            <a:r>
              <a:rPr lang="ar-SA" sz="2400" b="1" dirty="0" smtClean="0"/>
              <a:t> الاجتماعية عن القيام بأحد وظائف البناء الاجتماعي فقد ينشأ الخلل الوظيفي الناتج عن عجز الأعضاء في المؤسسة عن ممارسة الوظائف الاجتماعية فيأتي العمل التطوعي لسد العجز وإعادة الضبط الاجتماعي</a:t>
            </a:r>
            <a:endParaRPr lang="ar-SA" sz="2400" b="1" dirty="0"/>
          </a:p>
        </p:txBody>
      </p:sp>
    </p:spTree>
    <p:extLst>
      <p:ext uri="{BB962C8B-B14F-4D97-AF65-F5344CB8AC3E}">
        <p14:creationId xmlns:p14="http://schemas.microsoft.com/office/powerpoint/2010/main" val="348177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0"/>
            <a:ext cx="8928992" cy="1340768"/>
          </a:xfrm>
        </p:spPr>
        <p:style>
          <a:lnRef idx="0">
            <a:schemeClr val="accent2"/>
          </a:lnRef>
          <a:fillRef idx="3">
            <a:schemeClr val="accent2"/>
          </a:fillRef>
          <a:effectRef idx="3">
            <a:schemeClr val="accent2"/>
          </a:effectRef>
          <a:fontRef idx="minor">
            <a:schemeClr val="lt1"/>
          </a:fontRef>
        </p:style>
        <p:txBody>
          <a:bodyPr>
            <a:noAutofit/>
          </a:bodyPr>
          <a:lstStyle/>
          <a:p>
            <a:r>
              <a:rPr lang="ar-SA" sz="4800" b="1" dirty="0" smtClean="0"/>
              <a:t>تمرين</a:t>
            </a:r>
            <a:endParaRPr lang="en-US" sz="4800" b="1" dirty="0"/>
          </a:p>
        </p:txBody>
      </p:sp>
      <p:sp>
        <p:nvSpPr>
          <p:cNvPr id="3" name="عنصر نائب للمحتوى 2"/>
          <p:cNvSpPr>
            <a:spLocks noGrp="1"/>
          </p:cNvSpPr>
          <p:nvPr>
            <p:ph idx="1"/>
          </p:nvPr>
        </p:nvSpPr>
        <p:spPr>
          <a:xfrm>
            <a:off x="0" y="1412776"/>
            <a:ext cx="9144000" cy="5445224"/>
          </a:xfrm>
          <a:solidFill>
            <a:srgbClr val="00B050"/>
          </a:solidFill>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sz="2400" b="1" dirty="0" smtClean="0">
                <a:solidFill>
                  <a:srgbClr val="FFFF00"/>
                </a:solidFill>
              </a:rPr>
              <a:t>س : تتضمن </a:t>
            </a:r>
            <a:r>
              <a:rPr lang="ar-SA" sz="2400" b="1" dirty="0">
                <a:solidFill>
                  <a:srgbClr val="FFFF00"/>
                </a:solidFill>
              </a:rPr>
              <a:t>نظرية التبادل الاجتماعي </a:t>
            </a:r>
            <a:r>
              <a:rPr lang="ar-SA" sz="2400" b="1" dirty="0" smtClean="0">
                <a:solidFill>
                  <a:srgbClr val="FFFF00"/>
                </a:solidFill>
              </a:rPr>
              <a:t>- كأحد </a:t>
            </a:r>
            <a:r>
              <a:rPr lang="ar-SA" sz="2400" b="1" dirty="0">
                <a:solidFill>
                  <a:srgbClr val="FFFF00"/>
                </a:solidFill>
              </a:rPr>
              <a:t>النظريات التي تناقش قضية التطوع </a:t>
            </a:r>
            <a:r>
              <a:rPr lang="ar-SA" sz="2400" b="1" dirty="0" smtClean="0">
                <a:solidFill>
                  <a:srgbClr val="FFFF00"/>
                </a:solidFill>
              </a:rPr>
              <a:t>-عدة </a:t>
            </a:r>
            <a:r>
              <a:rPr lang="ar-SA" sz="2400" b="1" dirty="0">
                <a:solidFill>
                  <a:srgbClr val="FFFF00"/>
                </a:solidFill>
              </a:rPr>
              <a:t>فرضيات  </a:t>
            </a:r>
            <a:r>
              <a:rPr lang="ar-SA" sz="2400" b="1" dirty="0" smtClean="0">
                <a:solidFill>
                  <a:srgbClr val="FFFF00"/>
                </a:solidFill>
              </a:rPr>
              <a:t>اذكر </a:t>
            </a:r>
            <a:r>
              <a:rPr lang="ar-SA" sz="2400" b="1" dirty="0">
                <a:solidFill>
                  <a:srgbClr val="FFFF00"/>
                </a:solidFill>
              </a:rPr>
              <a:t>/ اذكري اربعة من هذه الفرضيات </a:t>
            </a:r>
            <a:r>
              <a:rPr lang="ar-SA" sz="2400" b="1" dirty="0" smtClean="0">
                <a:solidFill>
                  <a:srgbClr val="FFFF00"/>
                </a:solidFill>
              </a:rPr>
              <a:t>؟</a:t>
            </a:r>
            <a:endParaRPr lang="en-US" sz="2400" b="1" dirty="0">
              <a:solidFill>
                <a:srgbClr val="FFFF00"/>
              </a:solidFill>
            </a:endParaRPr>
          </a:p>
          <a:p>
            <a:pPr algn="just"/>
            <a:r>
              <a:rPr lang="ar-SA" sz="2400" b="1" dirty="0"/>
              <a:t>ج </a:t>
            </a:r>
            <a:r>
              <a:rPr lang="ar-SA" sz="2400" b="1" dirty="0" smtClean="0"/>
              <a:t>:</a:t>
            </a:r>
          </a:p>
          <a:p>
            <a:pPr marL="0" indent="0" algn="just">
              <a:buNone/>
            </a:pPr>
            <a:r>
              <a:rPr lang="ar-SA" sz="2400" b="1" dirty="0" smtClean="0"/>
              <a:t>1-  </a:t>
            </a:r>
            <a:r>
              <a:rPr lang="ar-SA" sz="2400" b="1" dirty="0"/>
              <a:t>ارتباط مكاسب العمل أو النشاط الذي يقوم به الفرد بتكرار ذلك العمل والنشاط اعتماداً على المكاسب التي يجنيها الفرد من عمله.</a:t>
            </a:r>
            <a:endParaRPr lang="en-US" sz="2400" b="1" dirty="0"/>
          </a:p>
          <a:p>
            <a:pPr algn="just"/>
            <a:r>
              <a:rPr lang="ar-SA" sz="2400" b="1" dirty="0" smtClean="0"/>
              <a:t>2- مراعاة </a:t>
            </a:r>
            <a:r>
              <a:rPr lang="ar-SA" sz="2400" b="1" dirty="0"/>
              <a:t>عدم وجود فاصل طويل «توقف» بين القيام بالعمل والمكاسب.</a:t>
            </a:r>
            <a:endParaRPr lang="en-US" sz="2400" b="1" dirty="0"/>
          </a:p>
          <a:p>
            <a:pPr algn="just"/>
            <a:r>
              <a:rPr lang="ar-SA" sz="2400" b="1" dirty="0" smtClean="0"/>
              <a:t>3- المكاسب </a:t>
            </a:r>
            <a:r>
              <a:rPr lang="ar-SA" sz="2400" b="1" dirty="0"/>
              <a:t>المنتظمة قد لا تكون مجدية في تشجيع الفرد على تكرار العمل ، مثل المكاسب غير المنتظمة. فحصول الفرد على مكاسب متكررة في فترات متقاربة تقلل من قيمتها ، وهذا يرتبط بعملية الإشباع والحرمان، فتكرار المكاسب نفسها يُحدث إشباعاً للفرد </a:t>
            </a:r>
            <a:r>
              <a:rPr lang="ar-SA" sz="2400" b="1" dirty="0" smtClean="0"/>
              <a:t>،لكن </a:t>
            </a:r>
            <a:r>
              <a:rPr lang="ar-SA" sz="2400" b="1" dirty="0"/>
              <a:t>إذا زادت قيمة المكاسب التي يحصل عليها الفرد من قيامه بفعل ما زادت احتمالية قيامه بهذا الفعل </a:t>
            </a:r>
            <a:endParaRPr lang="en-US" sz="2400" b="1" dirty="0"/>
          </a:p>
          <a:p>
            <a:pPr algn="just"/>
            <a:r>
              <a:rPr lang="ar-SA" sz="2400" b="1" dirty="0" smtClean="0"/>
              <a:t>4- إذا </a:t>
            </a:r>
            <a:r>
              <a:rPr lang="ar-SA" sz="2400" b="1" dirty="0"/>
              <a:t>كانت هناك مؤثرات في الماضي أدت إلى وجود مكاسب للفرد ، فإن وجود مؤثرات مشابهه ستدفع الفرد للقيام بالعمل السابق أو بعمل مشابه له.</a:t>
            </a:r>
            <a:endParaRPr lang="en-US" sz="2400" b="1" dirty="0"/>
          </a:p>
        </p:txBody>
      </p:sp>
    </p:spTree>
    <p:extLst>
      <p:ext uri="{BB962C8B-B14F-4D97-AF65-F5344CB8AC3E}">
        <p14:creationId xmlns:p14="http://schemas.microsoft.com/office/powerpoint/2010/main" val="187629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0"/>
            <a:ext cx="8784976" cy="6669360"/>
          </a:xfrm>
          <a:solidFill>
            <a:srgbClr val="00B050"/>
          </a:solidFill>
        </p:spPr>
        <p:txBody>
          <a:bodyPr>
            <a:noAutofit/>
          </a:bodyPr>
          <a:lstStyle/>
          <a:p>
            <a:pPr marL="0" indent="0" algn="ctr">
              <a:buNone/>
            </a:pPr>
            <a:endParaRPr lang="ar-SA" sz="11500" dirty="0" smtClean="0">
              <a:solidFill>
                <a:schemeClr val="bg1"/>
              </a:solidFill>
              <a:latin typeface="Californian FB" pitchFamily="18" charset="0"/>
              <a:cs typeface="Bold Italic Art" pitchFamily="2" charset="-78"/>
            </a:endParaRPr>
          </a:p>
          <a:p>
            <a:pPr marL="0" indent="0" algn="ctr">
              <a:buNone/>
            </a:pPr>
            <a:r>
              <a:rPr lang="ar-SA" sz="11500" dirty="0" smtClean="0">
                <a:solidFill>
                  <a:schemeClr val="bg1"/>
                </a:solidFill>
                <a:latin typeface="Californian FB" pitchFamily="18" charset="0"/>
                <a:cs typeface="Bold Italic Art" pitchFamily="2" charset="-78"/>
              </a:rPr>
              <a:t>تمت بحمد الله</a:t>
            </a:r>
            <a:endParaRPr lang="ar-SA" sz="11500" dirty="0">
              <a:solidFill>
                <a:schemeClr val="bg1"/>
              </a:solidFill>
              <a:latin typeface="Californian FB" pitchFamily="18" charset="0"/>
              <a:cs typeface="Bold Italic Art" pitchFamily="2" charset="-78"/>
            </a:endParaRPr>
          </a:p>
        </p:txBody>
      </p:sp>
    </p:spTree>
    <p:extLst>
      <p:ext uri="{BB962C8B-B14F-4D97-AF65-F5344CB8AC3E}">
        <p14:creationId xmlns:p14="http://schemas.microsoft.com/office/powerpoint/2010/main" val="356607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9008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0"/>
            <a:ext cx="8784976" cy="6669360"/>
          </a:xfrm>
          <a:solidFill>
            <a:srgbClr val="00B050"/>
          </a:solidFill>
        </p:spPr>
        <p:txBody>
          <a:bodyPr>
            <a:noAutofit/>
          </a:bodyPr>
          <a:lstStyle/>
          <a:p>
            <a:pPr marL="0" indent="0" algn="ctr">
              <a:buNone/>
            </a:pPr>
            <a:endParaRPr lang="ar-SA" sz="11500" dirty="0" smtClean="0">
              <a:solidFill>
                <a:schemeClr val="bg1"/>
              </a:solidFill>
              <a:latin typeface="Californian FB" pitchFamily="18" charset="0"/>
              <a:cs typeface="Bold Italic Art" pitchFamily="2" charset="-78"/>
            </a:endParaRPr>
          </a:p>
          <a:p>
            <a:pPr marL="0" indent="0" algn="ctr">
              <a:buNone/>
            </a:pPr>
            <a:r>
              <a:rPr lang="ar-SA" sz="11500" dirty="0" smtClean="0">
                <a:solidFill>
                  <a:schemeClr val="bg1"/>
                </a:solidFill>
                <a:latin typeface="Californian FB" pitchFamily="18" charset="0"/>
                <a:cs typeface="Bold Italic Art" pitchFamily="2" charset="-78"/>
              </a:rPr>
              <a:t>شكراً جزيلا</a:t>
            </a:r>
            <a:endParaRPr lang="ar-SA" sz="11500" dirty="0">
              <a:solidFill>
                <a:schemeClr val="bg1"/>
              </a:solidFill>
              <a:latin typeface="Californian FB" pitchFamily="18" charset="0"/>
              <a:cs typeface="Bold Italic Art" pitchFamily="2" charset="-78"/>
            </a:endParaRPr>
          </a:p>
        </p:txBody>
      </p:sp>
    </p:spTree>
    <p:extLst>
      <p:ext uri="{BB962C8B-B14F-4D97-AF65-F5344CB8AC3E}">
        <p14:creationId xmlns:p14="http://schemas.microsoft.com/office/powerpoint/2010/main" val="122670627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536</TotalTime>
  <Words>1908</Words>
  <Application>Microsoft Office PowerPoint</Application>
  <PresentationFormat>عرض على الشاشة (3:4)‏</PresentationFormat>
  <Paragraphs>189</Paragraphs>
  <Slides>30</Slides>
  <Notes>2</Notes>
  <HiddenSlides>0</HiddenSlides>
  <MMClips>0</MMClips>
  <ScaleCrop>false</ScaleCrop>
  <HeadingPairs>
    <vt:vector size="4" baseType="variant">
      <vt:variant>
        <vt:lpstr>نسق</vt:lpstr>
      </vt:variant>
      <vt:variant>
        <vt:i4>5</vt:i4>
      </vt:variant>
      <vt:variant>
        <vt:lpstr>عناوين الشرائح</vt:lpstr>
      </vt:variant>
      <vt:variant>
        <vt:i4>30</vt:i4>
      </vt:variant>
    </vt:vector>
  </HeadingPairs>
  <TitlesOfParts>
    <vt:vector size="35" baseType="lpstr">
      <vt:lpstr>سمة Office</vt:lpstr>
      <vt:lpstr>3_تصميم افتراضي</vt:lpstr>
      <vt:lpstr>1_سمة Office</vt:lpstr>
      <vt:lpstr>2_سمة Office</vt:lpstr>
      <vt:lpstr>149</vt:lpstr>
      <vt:lpstr>عرض تقديمي في PowerPoint</vt:lpstr>
      <vt:lpstr>عرض تقديمي في PowerPoint</vt:lpstr>
      <vt:lpstr>   ا المحاضرة السادسة استقطاب المتطوعين وأهم نظريات العمل التطوعى</vt:lpstr>
      <vt:lpstr>عرض تقديمي في PowerPoint</vt:lpstr>
      <vt:lpstr>استقطاب المتطوعين:</vt:lpstr>
      <vt:lpstr>استقطاب المتطوعين:</vt:lpstr>
      <vt:lpstr>العوامل المشجعة على العمل التطوعي</vt:lpstr>
      <vt:lpstr>عوامل جذب المتطوعين:</vt:lpstr>
      <vt:lpstr>العوامل التى تساعد في استقطاب المتطوعين والمحافظة عليهم</vt:lpstr>
      <vt:lpstr>دعائم نجاح العمل التطوعي</vt:lpstr>
      <vt:lpstr>وسائل الاحتفاظ بالمتطوعين</vt:lpstr>
      <vt:lpstr>أسباب تسرب المتطوعين</vt:lpstr>
      <vt:lpstr>تابع أسباب تسرب المتطوعين</vt:lpstr>
      <vt:lpstr>عوامل نجاح عملية الاستقطاب</vt:lpstr>
      <vt:lpstr>الفوائد والاثار الايجابية لعملية الاستقطاب</vt:lpstr>
      <vt:lpstr>محاذير وأخطاء في عملية الاستقطاب</vt:lpstr>
      <vt:lpstr>عوائق استقطاب المتطوعين</vt:lpstr>
      <vt:lpstr>أفكار عملية لاستقطاب المتطوعين</vt:lpstr>
      <vt:lpstr>1-نظرية التبادل الاجتماعي</vt:lpstr>
      <vt:lpstr>تابع نظرية التبادل الاجتماعي</vt:lpstr>
      <vt:lpstr>فرضيات نظرية التبادل الاجتماعي</vt:lpstr>
      <vt:lpstr>فرضيات نظرية التبادل الاجتماعي</vt:lpstr>
      <vt:lpstr>فرضيات نظرية التبادل الاجتماعي</vt:lpstr>
      <vt:lpstr>2- نظرية الدور</vt:lpstr>
      <vt:lpstr>تابع نظرية الدور</vt:lpstr>
      <vt:lpstr>3- النظرية البنائية</vt:lpstr>
      <vt:lpstr>تمرين</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mostfa mohamed ahmed elfeky</cp:lastModifiedBy>
  <cp:revision>36</cp:revision>
  <dcterms:created xsi:type="dcterms:W3CDTF">2015-12-31T15:06:17Z</dcterms:created>
  <dcterms:modified xsi:type="dcterms:W3CDTF">2016-02-17T20:09:44Z</dcterms:modified>
</cp:coreProperties>
</file>