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94"/>
  </p:notesMasterIdLst>
  <p:handoutMasterIdLst>
    <p:handoutMasterId r:id="rId95"/>
  </p:handoutMasterIdLst>
  <p:sldIdLst>
    <p:sldId id="311" r:id="rId2"/>
    <p:sldId id="909" r:id="rId3"/>
    <p:sldId id="910" r:id="rId4"/>
    <p:sldId id="911" r:id="rId5"/>
    <p:sldId id="912" r:id="rId6"/>
    <p:sldId id="373" r:id="rId7"/>
    <p:sldId id="915" r:id="rId8"/>
    <p:sldId id="376" r:id="rId9"/>
    <p:sldId id="916" r:id="rId10"/>
    <p:sldId id="377" r:id="rId11"/>
    <p:sldId id="378" r:id="rId12"/>
    <p:sldId id="379" r:id="rId13"/>
    <p:sldId id="917" r:id="rId14"/>
    <p:sldId id="380" r:id="rId15"/>
    <p:sldId id="298" r:id="rId16"/>
    <p:sldId id="263" r:id="rId17"/>
    <p:sldId id="918" r:id="rId18"/>
    <p:sldId id="375" r:id="rId19"/>
    <p:sldId id="302" r:id="rId20"/>
    <p:sldId id="301" r:id="rId21"/>
    <p:sldId id="304" r:id="rId22"/>
    <p:sldId id="919" r:id="rId23"/>
    <p:sldId id="305" r:id="rId24"/>
    <p:sldId id="920" r:id="rId25"/>
    <p:sldId id="266" r:id="rId26"/>
    <p:sldId id="310" r:id="rId27"/>
    <p:sldId id="273" r:id="rId28"/>
    <p:sldId id="921" r:id="rId29"/>
    <p:sldId id="274" r:id="rId30"/>
    <p:sldId id="275" r:id="rId31"/>
    <p:sldId id="922" r:id="rId32"/>
    <p:sldId id="276" r:id="rId33"/>
    <p:sldId id="277" r:id="rId34"/>
    <p:sldId id="913" r:id="rId35"/>
    <p:sldId id="278" r:id="rId36"/>
    <p:sldId id="401" r:id="rId37"/>
    <p:sldId id="914" r:id="rId38"/>
    <p:sldId id="436" r:id="rId39"/>
    <p:sldId id="447" r:id="rId40"/>
    <p:sldId id="463" r:id="rId41"/>
    <p:sldId id="486" r:id="rId42"/>
    <p:sldId id="487" r:id="rId43"/>
    <p:sldId id="490" r:id="rId44"/>
    <p:sldId id="501" r:id="rId45"/>
    <p:sldId id="559" r:id="rId46"/>
    <p:sldId id="560" r:id="rId47"/>
    <p:sldId id="561" r:id="rId48"/>
    <p:sldId id="565" r:id="rId49"/>
    <p:sldId id="566" r:id="rId50"/>
    <p:sldId id="567" r:id="rId51"/>
    <p:sldId id="572" r:id="rId52"/>
    <p:sldId id="575" r:id="rId53"/>
    <p:sldId id="577" r:id="rId54"/>
    <p:sldId id="578" r:id="rId55"/>
    <p:sldId id="583" r:id="rId56"/>
    <p:sldId id="587" r:id="rId57"/>
    <p:sldId id="591" r:id="rId58"/>
    <p:sldId id="593" r:id="rId59"/>
    <p:sldId id="508" r:id="rId60"/>
    <p:sldId id="509" r:id="rId61"/>
    <p:sldId id="923" r:id="rId62"/>
    <p:sldId id="595" r:id="rId63"/>
    <p:sldId id="597" r:id="rId64"/>
    <p:sldId id="599" r:id="rId65"/>
    <p:sldId id="610" r:id="rId66"/>
    <p:sldId id="611" r:id="rId67"/>
    <p:sldId id="669" r:id="rId68"/>
    <p:sldId id="677" r:id="rId69"/>
    <p:sldId id="678" r:id="rId70"/>
    <p:sldId id="707" r:id="rId71"/>
    <p:sldId id="714" r:id="rId72"/>
    <p:sldId id="715" r:id="rId73"/>
    <p:sldId id="722" r:id="rId74"/>
    <p:sldId id="723" r:id="rId75"/>
    <p:sldId id="724" r:id="rId76"/>
    <p:sldId id="725" r:id="rId77"/>
    <p:sldId id="769" r:id="rId78"/>
    <p:sldId id="770" r:id="rId79"/>
    <p:sldId id="828" r:id="rId80"/>
    <p:sldId id="843" r:id="rId81"/>
    <p:sldId id="851" r:id="rId82"/>
    <p:sldId id="860" r:id="rId83"/>
    <p:sldId id="885" r:id="rId84"/>
    <p:sldId id="890" r:id="rId85"/>
    <p:sldId id="895" r:id="rId86"/>
    <p:sldId id="901" r:id="rId87"/>
    <p:sldId id="902" r:id="rId88"/>
    <p:sldId id="905" r:id="rId89"/>
    <p:sldId id="908" r:id="rId90"/>
    <p:sldId id="601" r:id="rId91"/>
    <p:sldId id="374" r:id="rId92"/>
    <p:sldId id="670" r:id="rId9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E86A3"/>
    <a:srgbClr val="FE9CB3"/>
    <a:srgbClr val="FE7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71581" autoAdjust="0"/>
  </p:normalViewPr>
  <p:slideViewPr>
    <p:cSldViewPr>
      <p:cViewPr>
        <p:scale>
          <a:sx n="66" d="100"/>
          <a:sy n="66" d="100"/>
        </p:scale>
        <p:origin x="-1422" y="-1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EB16C5-C76E-41C4-A167-C82F60CC89E4}" type="doc">
      <dgm:prSet loTypeId="urn:microsoft.com/office/officeart/2005/8/layout/hList2#1" loCatId="relationship" qsTypeId="urn:microsoft.com/office/officeart/2005/8/quickstyle/simple5" qsCatId="simple" csTypeId="urn:microsoft.com/office/officeart/2005/8/colors/accent4_3" csCatId="accent4" phldr="1"/>
      <dgm:spPr/>
      <dgm:t>
        <a:bodyPr/>
        <a:lstStyle/>
        <a:p>
          <a:endParaRPr lang="en-US"/>
        </a:p>
      </dgm:t>
    </dgm:pt>
    <dgm:pt modelId="{D6EFB46D-7DBF-4814-B8B9-52301A878E50}">
      <dgm:prSet phldrT="[Text]" custT="1"/>
      <dgm:spPr/>
      <dgm:t>
        <a:bodyPr/>
        <a:lstStyle/>
        <a:p>
          <a:endParaRPr lang="en-US"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gm:t>
    </dgm:pt>
    <dgm:pt modelId="{E4DBF393-5BB2-45F3-8A98-91BB6FAEAA90}" type="parTrans" cxnId="{0B4DF94D-AD2B-4F24-8730-4EFCD9C3D4BE}">
      <dgm:prSet/>
      <dgm:spPr/>
      <dgm:t>
        <a:bodyPr/>
        <a:lstStyle/>
        <a:p>
          <a:endParaRPr lang="en-US"/>
        </a:p>
      </dgm:t>
    </dgm:pt>
    <dgm:pt modelId="{C0B6768C-B702-43EE-856F-037954F25354}" type="sibTrans" cxnId="{0B4DF94D-AD2B-4F24-8730-4EFCD9C3D4BE}">
      <dgm:prSet/>
      <dgm:spPr/>
      <dgm:t>
        <a:bodyPr/>
        <a:lstStyle/>
        <a:p>
          <a:endParaRPr lang="en-US"/>
        </a:p>
      </dgm:t>
    </dgm:pt>
    <dgm:pt modelId="{AE670EE4-2823-44BA-9482-F3FF655E8DEC}">
      <dgm:prSet phldrT="[Text]" custT="1"/>
      <dgm:spPr>
        <a:solidFill>
          <a:schemeClr val="bg1"/>
        </a:solidFill>
      </dgm:spPr>
      <dgm:t>
        <a:bodyPr/>
        <a:lstStyle/>
        <a:p>
          <a:pPr algn="just" rtl="1"/>
          <a:r>
            <a:rPr lang="ar-SA" sz="3600" b="1" kern="1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التقليد المتعمد المتكافئ: </a:t>
          </a:r>
          <a:r>
            <a:rPr lang="ar-SA"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مطابقة الطفل بين سلوكه وسلوك شخص آخر</a:t>
          </a:r>
          <a:r>
            <a:rPr lang="en-US"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عدم إتباعه الإشارات في سلوك ذلك الآخر.</a:t>
          </a:r>
          <a:endParaRPr lang="en-US" sz="36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FC50A7C3-A09C-4DAA-8E16-EDB0366817C8}" type="parTrans" cxnId="{15853589-5146-426D-8AB2-BCA505FC3C07}">
      <dgm:prSet/>
      <dgm:spPr/>
      <dgm:t>
        <a:bodyPr/>
        <a:lstStyle/>
        <a:p>
          <a:endParaRPr lang="en-US"/>
        </a:p>
      </dgm:t>
    </dgm:pt>
    <dgm:pt modelId="{10EFDB40-EE19-48A2-ADB1-67024949B492}" type="sibTrans" cxnId="{15853589-5146-426D-8AB2-BCA505FC3C07}">
      <dgm:prSet/>
      <dgm:spPr/>
      <dgm:t>
        <a:bodyPr/>
        <a:lstStyle/>
        <a:p>
          <a:endParaRPr lang="en-US"/>
        </a:p>
      </dgm:t>
    </dgm:pt>
    <dgm:pt modelId="{9FEAEC95-BA3C-47B0-9306-CDB05AB684DC}">
      <dgm:prSet phldrT="[Text]" custT="1"/>
      <dgm:spPr>
        <a:solidFill>
          <a:schemeClr val="bg1"/>
        </a:solidFill>
      </dgm:spPr>
      <dgm:t>
        <a:bodyPr/>
        <a:lstStyle/>
        <a:p>
          <a:pPr algn="just" rtl="1"/>
          <a:r>
            <a:rPr lang="ar-SA"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 يستجيب الطفل للإشارات من النموذج الذي يحتذيه فقط.</a:t>
          </a:r>
          <a:endParaRPr lang="en-US" sz="36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AC0557D5-EA39-4C7A-BBA2-E2F47CB4BF00}" type="parTrans" cxnId="{01D9BD18-C63F-4DD1-9F1B-81DB3913FE73}">
      <dgm:prSet/>
      <dgm:spPr/>
      <dgm:t>
        <a:bodyPr/>
        <a:lstStyle/>
        <a:p>
          <a:endParaRPr lang="en-US"/>
        </a:p>
      </dgm:t>
    </dgm:pt>
    <dgm:pt modelId="{A2E0536F-7567-4D64-AF28-19CEEA460D47}" type="sibTrans" cxnId="{01D9BD18-C63F-4DD1-9F1B-81DB3913FE73}">
      <dgm:prSet/>
      <dgm:spPr/>
      <dgm:t>
        <a:bodyPr/>
        <a:lstStyle/>
        <a:p>
          <a:endParaRPr lang="en-US"/>
        </a:p>
      </dgm:t>
    </dgm:pt>
    <dgm:pt modelId="{561784DF-CA7F-4564-9338-5BBC3159578D}">
      <dgm:prSet phldrT="[Text]" custT="1"/>
      <dgm:spPr>
        <a:solidFill>
          <a:schemeClr val="bg1"/>
        </a:solidFill>
      </dgm:spPr>
      <dgm:t>
        <a:bodyPr/>
        <a:lstStyle/>
        <a:p>
          <a:pPr algn="just" rtl="1"/>
          <a:r>
            <a:rPr lang="ar-SA"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 ذلك: تعلم الطفل أن يحي صاحب المتجر المجاور لمنزله لأن أباه يفعل ذلك.</a:t>
          </a:r>
          <a:endParaRPr lang="en-US" sz="36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409A08BE-2FA1-4F32-986C-E61DB52C086B}" type="parTrans" cxnId="{70CDF22B-36EC-4504-86CE-FF0499DE42CD}">
      <dgm:prSet/>
      <dgm:spPr/>
      <dgm:t>
        <a:bodyPr/>
        <a:lstStyle/>
        <a:p>
          <a:endParaRPr lang="en-US"/>
        </a:p>
      </dgm:t>
    </dgm:pt>
    <dgm:pt modelId="{F5341F0B-4B32-480F-9748-AE594C1471F4}" type="sibTrans" cxnId="{70CDF22B-36EC-4504-86CE-FF0499DE42CD}">
      <dgm:prSet/>
      <dgm:spPr/>
      <dgm:t>
        <a:bodyPr/>
        <a:lstStyle/>
        <a:p>
          <a:endParaRPr lang="en-US"/>
        </a:p>
      </dgm:t>
    </dgm:pt>
    <dgm:pt modelId="{EEA767E5-4322-4AD0-A63F-3E0DC728679C}" type="pres">
      <dgm:prSet presAssocID="{0DEB16C5-C76E-41C4-A167-C82F60CC89E4}" presName="linearFlow" presStyleCnt="0">
        <dgm:presLayoutVars>
          <dgm:dir/>
          <dgm:animLvl val="lvl"/>
          <dgm:resizeHandles/>
        </dgm:presLayoutVars>
      </dgm:prSet>
      <dgm:spPr/>
      <dgm:t>
        <a:bodyPr/>
        <a:lstStyle/>
        <a:p>
          <a:endParaRPr lang="en-US"/>
        </a:p>
      </dgm:t>
    </dgm:pt>
    <dgm:pt modelId="{03CD717D-2205-49AF-AEFD-19B12DB5B967}" type="pres">
      <dgm:prSet presAssocID="{D6EFB46D-7DBF-4814-B8B9-52301A878E50}" presName="compositeNode" presStyleCnt="0">
        <dgm:presLayoutVars>
          <dgm:bulletEnabled val="1"/>
        </dgm:presLayoutVars>
      </dgm:prSet>
      <dgm:spPr/>
      <dgm:t>
        <a:bodyPr/>
        <a:lstStyle/>
        <a:p>
          <a:endParaRPr lang="en-US"/>
        </a:p>
      </dgm:t>
    </dgm:pt>
    <dgm:pt modelId="{34969C54-AC7C-43D2-B0AB-A42F30D62D34}" type="pres">
      <dgm:prSet presAssocID="{D6EFB46D-7DBF-4814-B8B9-52301A878E50}" presName="image" presStyleLbl="fgImgPlace1" presStyleIdx="0" presStyleCnt="1" custFlipHor="1" custScaleX="3808" custLinFactNeighborX="1261" custLinFactNeighborY="-4856"/>
      <dgm:spPr>
        <a:prstGeom prst="mathMinus">
          <a:avLst/>
        </a:prstGeom>
        <a:solidFill>
          <a:schemeClr val="bg1"/>
        </a:solidFill>
      </dgm:spPr>
      <dgm:t>
        <a:bodyPr/>
        <a:lstStyle/>
        <a:p>
          <a:endParaRPr lang="en-US"/>
        </a:p>
      </dgm:t>
    </dgm:pt>
    <dgm:pt modelId="{1365B886-6952-407F-8D13-D56D4C1AF2D0}" type="pres">
      <dgm:prSet presAssocID="{D6EFB46D-7DBF-4814-B8B9-52301A878E50}" presName="childNode" presStyleLbl="node1" presStyleIdx="0" presStyleCnt="1" custScaleX="120148" custScaleY="128205" custLinFactNeighborX="-3923" custLinFactNeighborY="-21500">
        <dgm:presLayoutVars>
          <dgm:bulletEnabled val="1"/>
        </dgm:presLayoutVars>
      </dgm:prSet>
      <dgm:spPr/>
      <dgm:t>
        <a:bodyPr/>
        <a:lstStyle/>
        <a:p>
          <a:endParaRPr lang="en-US"/>
        </a:p>
      </dgm:t>
    </dgm:pt>
    <dgm:pt modelId="{D254F4B2-EB50-4E93-B1F5-6C19F8941DA7}" type="pres">
      <dgm:prSet presAssocID="{D6EFB46D-7DBF-4814-B8B9-52301A878E50}" presName="parentNode" presStyleLbl="revTx" presStyleIdx="0" presStyleCnt="1">
        <dgm:presLayoutVars>
          <dgm:chMax val="0"/>
          <dgm:bulletEnabled val="1"/>
        </dgm:presLayoutVars>
      </dgm:prSet>
      <dgm:spPr/>
      <dgm:t>
        <a:bodyPr/>
        <a:lstStyle/>
        <a:p>
          <a:endParaRPr lang="en-US"/>
        </a:p>
      </dgm:t>
    </dgm:pt>
  </dgm:ptLst>
  <dgm:cxnLst>
    <dgm:cxn modelId="{01D9BD18-C63F-4DD1-9F1B-81DB3913FE73}" srcId="{D6EFB46D-7DBF-4814-B8B9-52301A878E50}" destId="{9FEAEC95-BA3C-47B0-9306-CDB05AB684DC}" srcOrd="2" destOrd="0" parTransId="{AC0557D5-EA39-4C7A-BBA2-E2F47CB4BF00}" sibTransId="{A2E0536F-7567-4D64-AF28-19CEEA460D47}"/>
    <dgm:cxn modelId="{AE4320EB-0D6B-4A79-A4B6-E39C50529D67}" type="presOf" srcId="{AE670EE4-2823-44BA-9482-F3FF655E8DEC}" destId="{1365B886-6952-407F-8D13-D56D4C1AF2D0}" srcOrd="0" destOrd="0" presId="urn:microsoft.com/office/officeart/2005/8/layout/hList2#1"/>
    <dgm:cxn modelId="{FD71E84B-F247-4D2B-9C56-CBC1EE10D257}" type="presOf" srcId="{9FEAEC95-BA3C-47B0-9306-CDB05AB684DC}" destId="{1365B886-6952-407F-8D13-D56D4C1AF2D0}" srcOrd="0" destOrd="2" presId="urn:microsoft.com/office/officeart/2005/8/layout/hList2#1"/>
    <dgm:cxn modelId="{478CBC42-9C21-403F-A09A-9BC8C7D2CE56}" type="presOf" srcId="{561784DF-CA7F-4564-9338-5BBC3159578D}" destId="{1365B886-6952-407F-8D13-D56D4C1AF2D0}" srcOrd="0" destOrd="1" presId="urn:microsoft.com/office/officeart/2005/8/layout/hList2#1"/>
    <dgm:cxn modelId="{0B4DF94D-AD2B-4F24-8730-4EFCD9C3D4BE}" srcId="{0DEB16C5-C76E-41C4-A167-C82F60CC89E4}" destId="{D6EFB46D-7DBF-4814-B8B9-52301A878E50}" srcOrd="0" destOrd="0" parTransId="{E4DBF393-5BB2-45F3-8A98-91BB6FAEAA90}" sibTransId="{C0B6768C-B702-43EE-856F-037954F25354}"/>
    <dgm:cxn modelId="{70CDF22B-36EC-4504-86CE-FF0499DE42CD}" srcId="{D6EFB46D-7DBF-4814-B8B9-52301A878E50}" destId="{561784DF-CA7F-4564-9338-5BBC3159578D}" srcOrd="1" destOrd="0" parTransId="{409A08BE-2FA1-4F32-986C-E61DB52C086B}" sibTransId="{F5341F0B-4B32-480F-9748-AE594C1471F4}"/>
    <dgm:cxn modelId="{15853589-5146-426D-8AB2-BCA505FC3C07}" srcId="{D6EFB46D-7DBF-4814-B8B9-52301A878E50}" destId="{AE670EE4-2823-44BA-9482-F3FF655E8DEC}" srcOrd="0" destOrd="0" parTransId="{FC50A7C3-A09C-4DAA-8E16-EDB0366817C8}" sibTransId="{10EFDB40-EE19-48A2-ADB1-67024949B492}"/>
    <dgm:cxn modelId="{5D530A36-7627-4A69-B79C-5C2F83078DFD}" type="presOf" srcId="{D6EFB46D-7DBF-4814-B8B9-52301A878E50}" destId="{D254F4B2-EB50-4E93-B1F5-6C19F8941DA7}" srcOrd="0" destOrd="0" presId="urn:microsoft.com/office/officeart/2005/8/layout/hList2#1"/>
    <dgm:cxn modelId="{FAA6C0F5-7326-48B0-B907-05DFA191B980}" type="presOf" srcId="{0DEB16C5-C76E-41C4-A167-C82F60CC89E4}" destId="{EEA767E5-4322-4AD0-A63F-3E0DC728679C}" srcOrd="0" destOrd="0" presId="urn:microsoft.com/office/officeart/2005/8/layout/hList2#1"/>
    <dgm:cxn modelId="{DFF74168-A855-43F5-A188-0FF46BC9E645}" type="presParOf" srcId="{EEA767E5-4322-4AD0-A63F-3E0DC728679C}" destId="{03CD717D-2205-49AF-AEFD-19B12DB5B967}" srcOrd="0" destOrd="0" presId="urn:microsoft.com/office/officeart/2005/8/layout/hList2#1"/>
    <dgm:cxn modelId="{41DF8D77-CDF6-4ED6-A166-AA30DC0E924E}" type="presParOf" srcId="{03CD717D-2205-49AF-AEFD-19B12DB5B967}" destId="{34969C54-AC7C-43D2-B0AB-A42F30D62D34}" srcOrd="0" destOrd="0" presId="urn:microsoft.com/office/officeart/2005/8/layout/hList2#1"/>
    <dgm:cxn modelId="{8D4D2183-1904-4B18-B12F-E988D4079587}" type="presParOf" srcId="{03CD717D-2205-49AF-AEFD-19B12DB5B967}" destId="{1365B886-6952-407F-8D13-D56D4C1AF2D0}" srcOrd="1" destOrd="0" presId="urn:microsoft.com/office/officeart/2005/8/layout/hList2#1"/>
    <dgm:cxn modelId="{C4B1D8AA-2BE3-4748-B828-ECEF6C7BBDEE}" type="presParOf" srcId="{03CD717D-2205-49AF-AEFD-19B12DB5B967}" destId="{D254F4B2-EB50-4E93-B1F5-6C19F8941DA7}" srcOrd="2" destOrd="0" presId="urn:microsoft.com/office/officeart/2005/8/layout/h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B16C5-C76E-41C4-A167-C82F60CC89E4}" type="doc">
      <dgm:prSet loTypeId="urn:microsoft.com/office/officeart/2005/8/layout/hList2#1" loCatId="relationship" qsTypeId="urn:microsoft.com/office/officeart/2005/8/quickstyle/simple5" qsCatId="simple" csTypeId="urn:microsoft.com/office/officeart/2005/8/colors/accent4_3" csCatId="accent4" phldr="1"/>
      <dgm:spPr/>
      <dgm:t>
        <a:bodyPr/>
        <a:lstStyle/>
        <a:p>
          <a:endParaRPr lang="en-US"/>
        </a:p>
      </dgm:t>
    </dgm:pt>
    <dgm:pt modelId="{9A2C7578-CCCC-4A64-961A-7B82E7F5A202}">
      <dgm:prSet phldrT="[Text]" custT="1"/>
      <dgm:spPr>
        <a:solidFill>
          <a:schemeClr val="bg1"/>
        </a:solidFill>
      </dgm:spPr>
      <dgm:t>
        <a:bodyPr/>
        <a:lstStyle/>
        <a:p>
          <a:pPr algn="just" rtl="1"/>
          <a:r>
            <a:rPr lang="ar-SA" sz="2800" b="1" kern="12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التقليد الناسخ : </a:t>
          </a: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الذي يتعلم فيه الطفل سلوكاً جديداً عن طريق المحاولة والخطأ.</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10ABCA15-4B93-4151-836D-1FB147ED5819}" type="parTrans" cxnId="{C3589100-FFD3-4EA5-8CC9-B1BE4B76E3E9}">
      <dgm:prSet/>
      <dgm:spPr/>
      <dgm:t>
        <a:bodyPr/>
        <a:lstStyle/>
        <a:p>
          <a:endParaRPr lang="en-US"/>
        </a:p>
      </dgm:t>
    </dgm:pt>
    <dgm:pt modelId="{61C6CB64-D399-4ECC-B25B-FFAA210A812F}" type="sibTrans" cxnId="{C3589100-FFD3-4EA5-8CC9-B1BE4B76E3E9}">
      <dgm:prSet/>
      <dgm:spPr/>
      <dgm:t>
        <a:bodyPr/>
        <a:lstStyle/>
        <a:p>
          <a:endParaRPr lang="en-US"/>
        </a:p>
      </dgm:t>
    </dgm:pt>
    <dgm:pt modelId="{688465F0-2FAA-4B95-B8DD-C50C35F89513}">
      <dgm:prSet phldrT="[Text]" custT="1"/>
      <dgm:spPr>
        <a:solidFill>
          <a:schemeClr val="bg1"/>
        </a:solidFill>
      </dgm:spPr>
      <dgm:t>
        <a:bodyPr/>
        <a:lstStyle/>
        <a:p>
          <a:pPr algn="just" rtl="1"/>
          <a:r>
            <a:rPr lang="ar-SA" sz="2800" b="1" kern="12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 ذلك</a:t>
          </a: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ملاحظة سباح ماهر ثم قيامه بالتدريب ليتعلم كيف يقفز إلى الماء قفزة سليمة.</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99A1FC8B-C3D3-4D71-8179-F0037199FED1}" type="parTrans" cxnId="{5FB9DC92-995F-4569-B12C-47570C1C8EB1}">
      <dgm:prSet/>
      <dgm:spPr/>
      <dgm:t>
        <a:bodyPr/>
        <a:lstStyle/>
        <a:p>
          <a:endParaRPr lang="en-US"/>
        </a:p>
      </dgm:t>
    </dgm:pt>
    <dgm:pt modelId="{E7793929-E7CC-49D6-9EAD-AFE9FA82331E}" type="sibTrans" cxnId="{5FB9DC92-995F-4569-B12C-47570C1C8EB1}">
      <dgm:prSet/>
      <dgm:spPr/>
      <dgm:t>
        <a:bodyPr/>
        <a:lstStyle/>
        <a:p>
          <a:endParaRPr lang="en-US"/>
        </a:p>
      </dgm:t>
    </dgm:pt>
    <dgm:pt modelId="{F6A687D4-107C-4484-A9BD-B543F286AF09}">
      <dgm:prSet phldrT="[Text]" custT="1"/>
      <dgm:spPr>
        <a:solidFill>
          <a:schemeClr val="bg1"/>
        </a:solidFill>
      </dgm:spPr>
      <dgm:t>
        <a:bodyPr/>
        <a:lstStyle/>
        <a:p>
          <a:pPr algn="just" rtl="1"/>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 يستجيب الطفل إلى جانب الإشارات إلى إشارات التشابه والإختلاف الناتجة من استجاباته هو نفسه ومن إستجابات النموذج المحتذى أيضاً.</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C3F00F26-2C96-4AE3-9D9C-0838055786A7}" type="parTrans" cxnId="{16524690-BED3-4911-8675-23AA33A7A318}">
      <dgm:prSet/>
      <dgm:spPr/>
      <dgm:t>
        <a:bodyPr/>
        <a:lstStyle/>
        <a:p>
          <a:endParaRPr lang="en-US"/>
        </a:p>
      </dgm:t>
    </dgm:pt>
    <dgm:pt modelId="{2ACACC93-B3E8-405C-A22B-E533B4080134}" type="sibTrans" cxnId="{16524690-BED3-4911-8675-23AA33A7A318}">
      <dgm:prSet/>
      <dgm:spPr/>
      <dgm:t>
        <a:bodyPr/>
        <a:lstStyle/>
        <a:p>
          <a:endParaRPr lang="en-US"/>
        </a:p>
      </dgm:t>
    </dgm:pt>
    <dgm:pt modelId="{F5F87C7D-994B-4121-9B7F-4716199BC2C3}">
      <dgm:prSet phldrT="[Text]" custT="1"/>
      <dgm:spPr/>
      <dgm:t>
        <a:bodyPr/>
        <a:lstStyle/>
        <a:p>
          <a:pPr algn="ctr"/>
          <a:endParaRPr lang="en-US" sz="3200" b="1" dirty="0">
            <a:solidFill>
              <a:srgbClr val="C00000"/>
            </a:solidFill>
            <a:effectLst>
              <a:outerShdw blurRad="38100" dist="38100" dir="2700000" algn="tl">
                <a:srgbClr val="000000">
                  <a:alpha val="43137"/>
                </a:srgbClr>
              </a:outerShdw>
            </a:effectLst>
          </a:endParaRPr>
        </a:p>
      </dgm:t>
    </dgm:pt>
    <dgm:pt modelId="{899623AA-5339-4392-8D43-49C21A8CF1BB}" type="sibTrans" cxnId="{60B7A4D7-9851-4A12-9BC9-774E994269AD}">
      <dgm:prSet/>
      <dgm:spPr/>
      <dgm:t>
        <a:bodyPr/>
        <a:lstStyle/>
        <a:p>
          <a:endParaRPr lang="en-US"/>
        </a:p>
      </dgm:t>
    </dgm:pt>
    <dgm:pt modelId="{E7357AC5-B2E0-4CAA-90DC-0BDF17C7454F}" type="parTrans" cxnId="{60B7A4D7-9851-4A12-9BC9-774E994269AD}">
      <dgm:prSet/>
      <dgm:spPr/>
      <dgm:t>
        <a:bodyPr/>
        <a:lstStyle/>
        <a:p>
          <a:endParaRPr lang="en-US"/>
        </a:p>
      </dgm:t>
    </dgm:pt>
    <dgm:pt modelId="{EEA767E5-4322-4AD0-A63F-3E0DC728679C}" type="pres">
      <dgm:prSet presAssocID="{0DEB16C5-C76E-41C4-A167-C82F60CC89E4}" presName="linearFlow" presStyleCnt="0">
        <dgm:presLayoutVars>
          <dgm:dir/>
          <dgm:animLvl val="lvl"/>
          <dgm:resizeHandles/>
        </dgm:presLayoutVars>
      </dgm:prSet>
      <dgm:spPr/>
      <dgm:t>
        <a:bodyPr/>
        <a:lstStyle/>
        <a:p>
          <a:endParaRPr lang="en-US"/>
        </a:p>
      </dgm:t>
    </dgm:pt>
    <dgm:pt modelId="{9E459C58-7288-40FC-942E-8C971C9DFFBA}" type="pres">
      <dgm:prSet presAssocID="{F5F87C7D-994B-4121-9B7F-4716199BC2C3}" presName="compositeNode" presStyleCnt="0">
        <dgm:presLayoutVars>
          <dgm:bulletEnabled val="1"/>
        </dgm:presLayoutVars>
      </dgm:prSet>
      <dgm:spPr/>
      <dgm:t>
        <a:bodyPr/>
        <a:lstStyle/>
        <a:p>
          <a:endParaRPr lang="en-US"/>
        </a:p>
      </dgm:t>
    </dgm:pt>
    <dgm:pt modelId="{4C906A6C-199D-4D6E-84EC-EC933C2493F6}" type="pres">
      <dgm:prSet presAssocID="{F5F87C7D-994B-4121-9B7F-4716199BC2C3}" presName="image" presStyleLbl="fgImgPlace1" presStyleIdx="0" presStyleCnt="1" custFlipHor="1" custScaleX="10350" custScaleY="31498" custLinFactNeighborY="-4856"/>
      <dgm:spPr>
        <a:prstGeom prst="mathMinus">
          <a:avLst/>
        </a:prstGeom>
      </dgm:spPr>
      <dgm:t>
        <a:bodyPr/>
        <a:lstStyle/>
        <a:p>
          <a:endParaRPr lang="en-US"/>
        </a:p>
      </dgm:t>
    </dgm:pt>
    <dgm:pt modelId="{1962C782-BD6B-4E19-B0A9-16547BBDA443}" type="pres">
      <dgm:prSet presAssocID="{F5F87C7D-994B-4121-9B7F-4716199BC2C3}" presName="childNode" presStyleLbl="node1" presStyleIdx="0" presStyleCnt="1" custScaleX="128841" custScaleY="128205" custLinFactNeighborX="76479" custLinFactNeighborY="2087">
        <dgm:presLayoutVars>
          <dgm:bulletEnabled val="1"/>
        </dgm:presLayoutVars>
      </dgm:prSet>
      <dgm:spPr/>
      <dgm:t>
        <a:bodyPr/>
        <a:lstStyle/>
        <a:p>
          <a:endParaRPr lang="en-US"/>
        </a:p>
      </dgm:t>
    </dgm:pt>
    <dgm:pt modelId="{A1C6CD36-A151-4B3C-8023-21C68833892E}" type="pres">
      <dgm:prSet presAssocID="{F5F87C7D-994B-4121-9B7F-4716199BC2C3}" presName="parentNode" presStyleLbl="revTx" presStyleIdx="0" presStyleCnt="1" custLinFactNeighborX="-52206">
        <dgm:presLayoutVars>
          <dgm:chMax val="0"/>
          <dgm:bulletEnabled val="1"/>
        </dgm:presLayoutVars>
      </dgm:prSet>
      <dgm:spPr/>
      <dgm:t>
        <a:bodyPr/>
        <a:lstStyle/>
        <a:p>
          <a:endParaRPr lang="en-US"/>
        </a:p>
      </dgm:t>
    </dgm:pt>
  </dgm:ptLst>
  <dgm:cxnLst>
    <dgm:cxn modelId="{3DEF37B9-333E-4BAA-86B1-18F4769502D8}" type="presOf" srcId="{9A2C7578-CCCC-4A64-961A-7B82E7F5A202}" destId="{1962C782-BD6B-4E19-B0A9-16547BBDA443}" srcOrd="0" destOrd="0" presId="urn:microsoft.com/office/officeart/2005/8/layout/hList2#1"/>
    <dgm:cxn modelId="{5FB9DC92-995F-4569-B12C-47570C1C8EB1}" srcId="{F5F87C7D-994B-4121-9B7F-4716199BC2C3}" destId="{688465F0-2FAA-4B95-B8DD-C50C35F89513}" srcOrd="1" destOrd="0" parTransId="{99A1FC8B-C3D3-4D71-8179-F0037199FED1}" sibTransId="{E7793929-E7CC-49D6-9EAD-AFE9FA82331E}"/>
    <dgm:cxn modelId="{60B7A4D7-9851-4A12-9BC9-774E994269AD}" srcId="{0DEB16C5-C76E-41C4-A167-C82F60CC89E4}" destId="{F5F87C7D-994B-4121-9B7F-4716199BC2C3}" srcOrd="0" destOrd="0" parTransId="{E7357AC5-B2E0-4CAA-90DC-0BDF17C7454F}" sibTransId="{899623AA-5339-4392-8D43-49C21A8CF1BB}"/>
    <dgm:cxn modelId="{94790345-D78D-4773-921A-62C1D1A75C0F}" type="presOf" srcId="{F5F87C7D-994B-4121-9B7F-4716199BC2C3}" destId="{A1C6CD36-A151-4B3C-8023-21C68833892E}" srcOrd="0" destOrd="0" presId="urn:microsoft.com/office/officeart/2005/8/layout/hList2#1"/>
    <dgm:cxn modelId="{C3589100-FFD3-4EA5-8CC9-B1BE4B76E3E9}" srcId="{F5F87C7D-994B-4121-9B7F-4716199BC2C3}" destId="{9A2C7578-CCCC-4A64-961A-7B82E7F5A202}" srcOrd="0" destOrd="0" parTransId="{10ABCA15-4B93-4151-836D-1FB147ED5819}" sibTransId="{61C6CB64-D399-4ECC-B25B-FFAA210A812F}"/>
    <dgm:cxn modelId="{4AE88251-A54D-4007-A353-49AE88D03D59}" type="presOf" srcId="{0DEB16C5-C76E-41C4-A167-C82F60CC89E4}" destId="{EEA767E5-4322-4AD0-A63F-3E0DC728679C}" srcOrd="0" destOrd="0" presId="urn:microsoft.com/office/officeart/2005/8/layout/hList2#1"/>
    <dgm:cxn modelId="{16524690-BED3-4911-8675-23AA33A7A318}" srcId="{F5F87C7D-994B-4121-9B7F-4716199BC2C3}" destId="{F6A687D4-107C-4484-A9BD-B543F286AF09}" srcOrd="2" destOrd="0" parTransId="{C3F00F26-2C96-4AE3-9D9C-0838055786A7}" sibTransId="{2ACACC93-B3E8-405C-A22B-E533B4080134}"/>
    <dgm:cxn modelId="{5004287A-FC70-418D-9B48-2CE30A4CB068}" type="presOf" srcId="{688465F0-2FAA-4B95-B8DD-C50C35F89513}" destId="{1962C782-BD6B-4E19-B0A9-16547BBDA443}" srcOrd="0" destOrd="1" presId="urn:microsoft.com/office/officeart/2005/8/layout/hList2#1"/>
    <dgm:cxn modelId="{A18FAF8C-F810-44C0-B65C-5DC14BDB870D}" type="presOf" srcId="{F6A687D4-107C-4484-A9BD-B543F286AF09}" destId="{1962C782-BD6B-4E19-B0A9-16547BBDA443}" srcOrd="0" destOrd="2" presId="urn:microsoft.com/office/officeart/2005/8/layout/hList2#1"/>
    <dgm:cxn modelId="{1A57FC25-60EB-43C4-88DD-1E95D0B698F1}" type="presParOf" srcId="{EEA767E5-4322-4AD0-A63F-3E0DC728679C}" destId="{9E459C58-7288-40FC-942E-8C971C9DFFBA}" srcOrd="0" destOrd="0" presId="urn:microsoft.com/office/officeart/2005/8/layout/hList2#1"/>
    <dgm:cxn modelId="{2454D877-32FC-4B17-B992-945B1ACA5A0E}" type="presParOf" srcId="{9E459C58-7288-40FC-942E-8C971C9DFFBA}" destId="{4C906A6C-199D-4D6E-84EC-EC933C2493F6}" srcOrd="0" destOrd="0" presId="urn:microsoft.com/office/officeart/2005/8/layout/hList2#1"/>
    <dgm:cxn modelId="{BAD7BCD6-C476-4F96-8301-CD3BD1E3AB7A}" type="presParOf" srcId="{9E459C58-7288-40FC-942E-8C971C9DFFBA}" destId="{1962C782-BD6B-4E19-B0A9-16547BBDA443}" srcOrd="1" destOrd="0" presId="urn:microsoft.com/office/officeart/2005/8/layout/hList2#1"/>
    <dgm:cxn modelId="{B1CB9C22-2616-4E3C-88BF-BE3B31BF1470}" type="presParOf" srcId="{9E459C58-7288-40FC-942E-8C971C9DFFBA}" destId="{A1C6CD36-A151-4B3C-8023-21C68833892E}" srcOrd="2" destOrd="0" presId="urn:microsoft.com/office/officeart/2005/8/layout/h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54F4B2-EB50-4E93-B1F5-6C19F8941DA7}">
      <dsp:nvSpPr>
        <dsp:cNvPr id="0" name=""/>
        <dsp:cNvSpPr/>
      </dsp:nvSpPr>
      <dsp:spPr>
        <a:xfrm rot="16200000">
          <a:off x="-1888964" y="3021068"/>
          <a:ext cx="4998795" cy="1057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32601" bIns="0" numCol="1" spcCol="1270" anchor="t" anchorCtr="0">
          <a:noAutofit/>
        </a:bodyPr>
        <a:lstStyle/>
        <a:p>
          <a:pPr lvl="0" algn="r" defTabSz="1422400">
            <a:lnSpc>
              <a:spcPct val="90000"/>
            </a:lnSpc>
            <a:spcBef>
              <a:spcPct val="0"/>
            </a:spcBef>
            <a:spcAft>
              <a:spcPct val="35000"/>
            </a:spcAft>
          </a:pPr>
          <a:endParaRPr lang="en-US" sz="3200" b="1" kern="12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dsp:txBody>
      <dsp:txXfrm>
        <a:off x="-1888964" y="3021068"/>
        <a:ext cx="4998795" cy="1057437"/>
      </dsp:txXfrm>
    </dsp:sp>
    <dsp:sp modelId="{1365B886-6952-407F-8D13-D56D4C1AF2D0}">
      <dsp:nvSpPr>
        <dsp:cNvPr id="0" name=""/>
        <dsp:cNvSpPr/>
      </dsp:nvSpPr>
      <dsp:spPr>
        <a:xfrm>
          <a:off x="189784" y="0"/>
          <a:ext cx="8149218" cy="6408705"/>
        </a:xfrm>
        <a:prstGeom prst="rect">
          <a:avLst/>
        </a:prstGeom>
        <a:solidFill>
          <a:schemeClr val="bg1"/>
        </a:solidFill>
        <a:ln>
          <a:noFill/>
        </a:ln>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dsp:spPr>
      <dsp:style>
        <a:lnRef idx="0">
          <a:scrgbClr r="0" g="0" b="0"/>
        </a:lnRef>
        <a:fillRef idx="3">
          <a:scrgbClr r="0" g="0" b="0"/>
        </a:fillRef>
        <a:effectRef idx="3">
          <a:scrgbClr r="0" g="0" b="0"/>
        </a:effectRef>
        <a:fontRef idx="minor">
          <a:schemeClr val="lt1"/>
        </a:fontRef>
      </dsp:style>
      <dsp:txBody>
        <a:bodyPr spcFirstLastPara="0" vert="horz" wrap="square" lIns="256032" tIns="932601" rIns="256032" bIns="256032" numCol="1" spcCol="1270" anchor="t" anchorCtr="0">
          <a:noAutofit/>
        </a:bodyPr>
        <a:lstStyle/>
        <a:p>
          <a:pPr marL="285750" lvl="1" indent="-285750" algn="just" defTabSz="1600200" rtl="1">
            <a:lnSpc>
              <a:spcPct val="90000"/>
            </a:lnSpc>
            <a:spcBef>
              <a:spcPct val="0"/>
            </a:spcBef>
            <a:spcAft>
              <a:spcPct val="15000"/>
            </a:spcAft>
            <a:buChar char="••"/>
          </a:pPr>
          <a:r>
            <a:rPr lang="ar-SA" sz="3600" b="1" kern="1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التقليد المتعمد المتكافئ: </a:t>
          </a:r>
          <a:r>
            <a:rPr lang="ar-SA"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مطابقة الطفل بين سلوكه وسلوك شخص آخر</a:t>
          </a:r>
          <a:r>
            <a:rPr lang="en-US"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عدم إتباعه الإشارات في سلوك ذلك الآخر.</a:t>
          </a:r>
          <a:endParaRPr lang="en-US" sz="36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285750" lvl="1" indent="-285750" algn="just" defTabSz="1600200" rtl="1">
            <a:lnSpc>
              <a:spcPct val="90000"/>
            </a:lnSpc>
            <a:spcBef>
              <a:spcPct val="0"/>
            </a:spcBef>
            <a:spcAft>
              <a:spcPct val="15000"/>
            </a:spcAft>
            <a:buChar char="••"/>
          </a:pPr>
          <a:r>
            <a:rPr lang="ar-SA"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 ذلك: تعلم الطفل أن يحي صاحب المتجر المجاور لمنزله لأن أباه يفعل ذلك.</a:t>
          </a:r>
          <a:endParaRPr lang="en-US" sz="36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285750" lvl="1" indent="-285750" algn="just" defTabSz="1600200" rtl="1">
            <a:lnSpc>
              <a:spcPct val="90000"/>
            </a:lnSpc>
            <a:spcBef>
              <a:spcPct val="0"/>
            </a:spcBef>
            <a:spcAft>
              <a:spcPct val="15000"/>
            </a:spcAft>
            <a:buChar char="••"/>
          </a:pPr>
          <a:r>
            <a:rPr lang="ar-SA" sz="36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 يستجيب الطفل للإشارات من النموذج الذي يحتذيه فقط.</a:t>
          </a:r>
          <a:endParaRPr lang="en-US" sz="36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189784" y="0"/>
        <a:ext cx="8149218" cy="6408705"/>
      </dsp:txXfrm>
    </dsp:sp>
    <dsp:sp modelId="{34969C54-AC7C-43D2-B0AB-A42F30D62D34}">
      <dsp:nvSpPr>
        <dsp:cNvPr id="0" name=""/>
        <dsp:cNvSpPr/>
      </dsp:nvSpPr>
      <dsp:spPr>
        <a:xfrm flipH="1">
          <a:off x="1125552" y="-345427"/>
          <a:ext cx="80534" cy="2114874"/>
        </a:xfrm>
        <a:prstGeom prst="mathMinus">
          <a:avLst/>
        </a:prstGeom>
        <a:solidFill>
          <a:schemeClr val="bg1"/>
        </a:solidFill>
        <a:ln>
          <a:noFill/>
        </a:ln>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C6CD36-A151-4B3C-8023-21C68833892E}">
      <dsp:nvSpPr>
        <dsp:cNvPr id="0" name=""/>
        <dsp:cNvSpPr/>
      </dsp:nvSpPr>
      <dsp:spPr>
        <a:xfrm rot="16200000">
          <a:off x="-1727111" y="2344940"/>
          <a:ext cx="4380966" cy="926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17336" bIns="0" numCol="1" spcCol="1270" anchor="t" anchorCtr="0">
          <a:noAutofit/>
        </a:bodyPr>
        <a:lstStyle/>
        <a:p>
          <a:pPr lvl="0" algn="ctr" defTabSz="1422400">
            <a:lnSpc>
              <a:spcPct val="90000"/>
            </a:lnSpc>
            <a:spcBef>
              <a:spcPct val="0"/>
            </a:spcBef>
            <a:spcAft>
              <a:spcPct val="35000"/>
            </a:spcAft>
          </a:pPr>
          <a:endParaRPr lang="en-US" sz="3200" b="1" kern="1200" dirty="0">
            <a:solidFill>
              <a:srgbClr val="C00000"/>
            </a:solidFill>
            <a:effectLst>
              <a:outerShdw blurRad="38100" dist="38100" dir="2700000" algn="tl">
                <a:srgbClr val="000000">
                  <a:alpha val="43137"/>
                </a:srgbClr>
              </a:outerShdw>
            </a:effectLst>
          </a:endParaRPr>
        </a:p>
      </dsp:txBody>
      <dsp:txXfrm>
        <a:off x="-1727111" y="2344940"/>
        <a:ext cx="4380966" cy="926742"/>
      </dsp:txXfrm>
    </dsp:sp>
    <dsp:sp modelId="{1962C782-BD6B-4E19-B0A9-16547BBDA443}">
      <dsp:nvSpPr>
        <dsp:cNvPr id="0" name=""/>
        <dsp:cNvSpPr/>
      </dsp:nvSpPr>
      <dsp:spPr>
        <a:xfrm>
          <a:off x="272462" y="5"/>
          <a:ext cx="7720425" cy="5616618"/>
        </a:xfrm>
        <a:prstGeom prst="rect">
          <a:avLst/>
        </a:prstGeom>
        <a:solidFill>
          <a:schemeClr val="bg1"/>
        </a:solidFill>
        <a:ln>
          <a:noFill/>
        </a:ln>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dsp:spPr>
      <dsp:style>
        <a:lnRef idx="0">
          <a:scrgbClr r="0" g="0" b="0"/>
        </a:lnRef>
        <a:fillRef idx="3">
          <a:scrgbClr r="0" g="0" b="0"/>
        </a:fillRef>
        <a:effectRef idx="3">
          <a:scrgbClr r="0" g="0" b="0"/>
        </a:effectRef>
        <a:fontRef idx="minor">
          <a:schemeClr val="lt1"/>
        </a:fontRef>
      </dsp:style>
      <dsp:txBody>
        <a:bodyPr spcFirstLastPara="0" vert="horz" wrap="square" lIns="199136" tIns="817336" rIns="199136" bIns="199136" numCol="1" spcCol="1270" anchor="t" anchorCtr="0">
          <a:noAutofit/>
        </a:bodyPr>
        <a:lstStyle/>
        <a:p>
          <a:pPr marL="285750" lvl="1" indent="-285750" algn="just" defTabSz="1244600" rtl="1">
            <a:lnSpc>
              <a:spcPct val="90000"/>
            </a:lnSpc>
            <a:spcBef>
              <a:spcPct val="0"/>
            </a:spcBef>
            <a:spcAft>
              <a:spcPct val="15000"/>
            </a:spcAft>
            <a:buChar char="••"/>
          </a:pPr>
          <a:r>
            <a:rPr lang="ar-SA" sz="2800" b="1" kern="12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التقليد الناسخ : </a:t>
          </a: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الذي يتعلم فيه الطفل سلوكاً جديداً عن طريق المحاولة والخطأ.</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285750" lvl="1" indent="-285750" algn="just" defTabSz="1244600" rtl="1">
            <a:lnSpc>
              <a:spcPct val="90000"/>
            </a:lnSpc>
            <a:spcBef>
              <a:spcPct val="0"/>
            </a:spcBef>
            <a:spcAft>
              <a:spcPct val="15000"/>
            </a:spcAft>
            <a:buChar char="••"/>
          </a:pPr>
          <a:r>
            <a:rPr lang="ar-SA" sz="2800" b="1" kern="12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مثال ذلك</a:t>
          </a: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ملاحظة سباح ماهر ثم قيامه بالتدريب ليتعلم كيف يقفز إلى الماء قفزة سليمة.</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285750" lvl="1" indent="-285750" algn="just" defTabSz="1244600" rtl="1">
            <a:lnSpc>
              <a:spcPct val="90000"/>
            </a:lnSpc>
            <a:spcBef>
              <a:spcPct val="0"/>
            </a:spcBef>
            <a:spcAft>
              <a:spcPct val="15000"/>
            </a:spcAft>
            <a:buChar char="••"/>
          </a:pPr>
          <a:r>
            <a:rPr lang="ar-SA" sz="2800" b="1" kern="1200"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 يستجيب الطفل إلى جانب الإشارات إلى إشارات التشابه والإختلاف الناتجة من استجاباته هو نفسه ومن إستجابات النموذج المحتذى أيضاً.</a:t>
          </a:r>
          <a:endParaRPr lang="en-US" sz="2800" b="1" kern="1200"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272462" y="5"/>
        <a:ext cx="7720425" cy="5616618"/>
      </dsp:txXfrm>
    </dsp:sp>
    <dsp:sp modelId="{4C906A6C-199D-4D6E-84EC-EC933C2493F6}">
      <dsp:nvSpPr>
        <dsp:cNvPr id="0" name=""/>
        <dsp:cNvSpPr/>
      </dsp:nvSpPr>
      <dsp:spPr>
        <a:xfrm flipH="1">
          <a:off x="935738" y="0"/>
          <a:ext cx="191835" cy="583810"/>
        </a:xfrm>
        <a:prstGeom prst="mathMinus">
          <a:avLst/>
        </a:prstGeom>
        <a:solidFill>
          <a:schemeClr val="accent4">
            <a:tint val="50000"/>
            <a:hueOff val="0"/>
            <a:satOff val="0"/>
            <a:lumOff val="0"/>
            <a:alphaOff val="0"/>
          </a:schemeClr>
        </a:solidFill>
        <a:ln>
          <a:noFill/>
        </a:ln>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F9395D6F-E854-4CB5-89F5-755F2288AB18}" type="datetimeFigureOut">
              <a:rPr lang="ar-SA" smtClean="0"/>
              <a:pPr/>
              <a:t>11/02/35</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E0F5147-8732-4E38-903D-0150306F7318}" type="slidenum">
              <a:rPr lang="ar-SA" smtClean="0"/>
              <a:pPr/>
              <a:t>‹#›</a:t>
            </a:fld>
            <a:endParaRPr lang="ar-SA"/>
          </a:p>
        </p:txBody>
      </p:sp>
    </p:spTree>
    <p:extLst>
      <p:ext uri="{BB962C8B-B14F-4D97-AF65-F5344CB8AC3E}">
        <p14:creationId xmlns:p14="http://schemas.microsoft.com/office/powerpoint/2010/main" val="1282534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37A137-F0EB-4ABC-9FD2-29B64F6FC4FD}" type="datetimeFigureOut">
              <a:rPr lang="en-US" smtClean="0"/>
              <a:pPr/>
              <a:t>12/14/2013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FE6C5E-96C2-4EDA-92A3-90AAC8DDBA3D}" type="slidenum">
              <a:rPr lang="en-US" smtClean="0"/>
              <a:pPr/>
              <a:t>‹#›</a:t>
            </a:fld>
            <a:endParaRPr lang="en-US"/>
          </a:p>
        </p:txBody>
      </p:sp>
    </p:spTree>
    <p:extLst>
      <p:ext uri="{BB962C8B-B14F-4D97-AF65-F5344CB8AC3E}">
        <p14:creationId xmlns:p14="http://schemas.microsoft.com/office/powerpoint/2010/main" val="1999801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FE6C5E-96C2-4EDA-92A3-90AAC8DDBA3D}" type="slidenum">
              <a:rPr lang="en-US" smtClean="0"/>
              <a:pPr/>
              <a:t>27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FE6C5E-96C2-4EDA-92A3-90AAC8DDBA3D}" type="slidenum">
              <a:rPr lang="en-US" smtClean="0"/>
              <a:pPr/>
              <a:t>28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FE6C5E-96C2-4EDA-92A3-90AAC8DDBA3D}" type="slidenum">
              <a:rPr lang="en-US" smtClean="0"/>
              <a:pPr/>
              <a:t>29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39</a:t>
            </a:fld>
            <a:endParaRPr lang="ar-SA"/>
          </a:p>
        </p:txBody>
      </p:sp>
    </p:spTree>
    <p:extLst>
      <p:ext uri="{BB962C8B-B14F-4D97-AF65-F5344CB8AC3E}">
        <p14:creationId xmlns:p14="http://schemas.microsoft.com/office/powerpoint/2010/main" val="1142782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40</a:t>
            </a:fld>
            <a:endParaRPr lang="ar-SA"/>
          </a:p>
        </p:txBody>
      </p:sp>
    </p:spTree>
    <p:extLst>
      <p:ext uri="{BB962C8B-B14F-4D97-AF65-F5344CB8AC3E}">
        <p14:creationId xmlns:p14="http://schemas.microsoft.com/office/powerpoint/2010/main" val="1479582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41</a:t>
            </a:fld>
            <a:endParaRPr lang="ar-SA"/>
          </a:p>
        </p:txBody>
      </p:sp>
    </p:spTree>
    <p:extLst>
      <p:ext uri="{BB962C8B-B14F-4D97-AF65-F5344CB8AC3E}">
        <p14:creationId xmlns:p14="http://schemas.microsoft.com/office/powerpoint/2010/main" val="3004007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42</a:t>
            </a:fld>
            <a:endParaRPr lang="ar-SA"/>
          </a:p>
        </p:txBody>
      </p:sp>
    </p:spTree>
    <p:extLst>
      <p:ext uri="{BB962C8B-B14F-4D97-AF65-F5344CB8AC3E}">
        <p14:creationId xmlns:p14="http://schemas.microsoft.com/office/powerpoint/2010/main" val="1806770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43</a:t>
            </a:fld>
            <a:endParaRPr lang="ar-SA"/>
          </a:p>
        </p:txBody>
      </p:sp>
    </p:spTree>
    <p:extLst>
      <p:ext uri="{BB962C8B-B14F-4D97-AF65-F5344CB8AC3E}">
        <p14:creationId xmlns:p14="http://schemas.microsoft.com/office/powerpoint/2010/main" val="3380730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44</a:t>
            </a:fld>
            <a:endParaRPr lang="ar-SA"/>
          </a:p>
        </p:txBody>
      </p:sp>
    </p:spTree>
    <p:extLst>
      <p:ext uri="{BB962C8B-B14F-4D97-AF65-F5344CB8AC3E}">
        <p14:creationId xmlns:p14="http://schemas.microsoft.com/office/powerpoint/2010/main" val="1852401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88B840-B549-4EC8-AC1C-ED3BC0807C59}" type="slidenum">
              <a:rPr lang="ar-AE"/>
              <a:pPr/>
              <a:t>90</a:t>
            </a:fld>
            <a:endParaRPr lang="en-US"/>
          </a:p>
        </p:txBody>
      </p:sp>
      <p:sp>
        <p:nvSpPr>
          <p:cNvPr id="504834" name="Rectangle 2"/>
          <p:cNvSpPr>
            <a:spLocks noGrp="1" noRot="1" noChangeAspect="1" noChangeArrowheads="1" noTextEdit="1"/>
          </p:cNvSpPr>
          <p:nvPr>
            <p:ph type="sldImg"/>
          </p:nvPr>
        </p:nvSpPr>
        <p:spPr>
          <a:ln/>
        </p:spPr>
      </p:sp>
      <p:sp>
        <p:nvSpPr>
          <p:cNvPr id="504835"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05E8A1BE-D04B-45D6-A066-2022AF2805AE}" type="datetimeFigureOut">
              <a:rPr lang="ar-SA" smtClean="0"/>
              <a:pPr/>
              <a:t>11/02/35</a:t>
            </a:fld>
            <a:endParaRPr lang="ar-SA"/>
          </a:p>
        </p:txBody>
      </p:sp>
      <p:sp>
        <p:nvSpPr>
          <p:cNvPr id="5" name="Footer Placeholder 4"/>
          <p:cNvSpPr>
            <a:spLocks noGrp="1"/>
          </p:cNvSpPr>
          <p:nvPr>
            <p:ph type="ftr" sz="quarter" idx="11"/>
          </p:nvPr>
        </p:nvSpPr>
        <p:spPr/>
        <p:txBody>
          <a:bodyPr/>
          <a:lstStyle/>
          <a:p>
            <a:endParaRPr lang="ar-SA"/>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3652BF1C-AD30-4705-946F-ACC192F4DBC1}"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05E8A1BE-D04B-45D6-A066-2022AF2805AE}" type="datetimeFigureOut">
              <a:rPr lang="ar-SA" smtClean="0"/>
              <a:pPr/>
              <a:t>11/02/35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05E8A1BE-D04B-45D6-A066-2022AF2805AE}" type="datetimeFigureOut">
              <a:rPr lang="ar-SA" smtClean="0"/>
              <a:pPr/>
              <a:t>11/02/35</a:t>
            </a:fld>
            <a:endParaRPr lang="ar-SA"/>
          </a:p>
        </p:txBody>
      </p:sp>
      <p:sp>
        <p:nvSpPr>
          <p:cNvPr id="8" name="Slide Number Placeholder 7"/>
          <p:cNvSpPr>
            <a:spLocks noGrp="1"/>
          </p:cNvSpPr>
          <p:nvPr>
            <p:ph type="sldNum" sz="quarter" idx="11"/>
          </p:nvPr>
        </p:nvSpPr>
        <p:spPr/>
        <p:txBody>
          <a:bodyPr/>
          <a:lstStyle/>
          <a:p>
            <a:fld id="{3652BF1C-AD30-4705-946F-ACC192F4DBC1}" type="slidenum">
              <a:rPr lang="ar-SA" smtClean="0"/>
              <a:pPr/>
              <a:t>‹#›</a:t>
            </a:fld>
            <a:endParaRPr lang="ar-SA"/>
          </a:p>
        </p:txBody>
      </p:sp>
      <p:sp>
        <p:nvSpPr>
          <p:cNvPr id="9" name="Footer Placeholder 8"/>
          <p:cNvSpPr>
            <a:spLocks noGrp="1"/>
          </p:cNvSpPr>
          <p:nvPr>
            <p:ph type="ftr" sz="quarter" idx="12"/>
          </p:nvPr>
        </p:nvSpPr>
        <p:spPr/>
        <p:txBody>
          <a:bodyPr/>
          <a:lstStyle/>
          <a:p>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05E8A1BE-D04B-45D6-A066-2022AF2805AE}" type="datetimeFigureOut">
              <a:rPr lang="ar-SA" smtClean="0"/>
              <a:pPr/>
              <a:t>11/02/35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ar-SA" smtClean="0"/>
              <a:t>انقر لتحرير أنماط النص الرئيسي</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05E8A1BE-D04B-45D6-A066-2022AF2805AE}" type="datetimeFigureOut">
              <a:rPr lang="ar-SA" smtClean="0"/>
              <a:pPr/>
              <a:t>11/02/35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05E8A1BE-D04B-45D6-A066-2022AF2805AE}" type="datetimeFigureOut">
              <a:rPr lang="ar-SA" smtClean="0"/>
              <a:pPr/>
              <a:t>11/02/35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E8A1BE-D04B-45D6-A066-2022AF2805AE}" type="datetimeFigureOut">
              <a:rPr lang="ar-SA" smtClean="0"/>
              <a:pPr/>
              <a:t>11/02/35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5E8A1BE-D04B-45D6-A066-2022AF2805AE}" type="datetimeFigureOut">
              <a:rPr lang="ar-SA" smtClean="0"/>
              <a:pPr/>
              <a:t>11/02/35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52BF1C-AD30-4705-946F-ACC192F4DBC1}" type="slidenum">
              <a:rPr lang="ar-SA" smtClean="0"/>
              <a:pPr/>
              <a:t>‹#›</a:t>
            </a:fld>
            <a:endParaRPr lang="ar-SA"/>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5E8A1BE-D04B-45D6-A066-2022AF2805AE}" type="datetimeFigureOut">
              <a:rPr lang="ar-SA" smtClean="0"/>
              <a:pPr/>
              <a:t>11/02/35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3652BF1C-AD30-4705-946F-ACC192F4DBC1}" type="slidenum">
              <a:rPr lang="ar-SA" smtClean="0"/>
              <a:pPr/>
              <a:t>‹#›</a:t>
            </a:fld>
            <a:endParaRPr lang="ar-SA"/>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ar-SA" smtClean="0"/>
              <a:t>انقر لتحرير نمط العنوان الرئيسي</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5E8A1BE-D04B-45D6-A066-2022AF2805AE}" type="datetimeFigureOut">
              <a:rPr lang="ar-SA" smtClean="0"/>
              <a:pPr/>
              <a:t>11/02/35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5E8A1BE-D04B-45D6-A066-2022AF2805AE}" type="datetimeFigureOut">
              <a:rPr lang="ar-SA" smtClean="0"/>
              <a:pPr/>
              <a:t>11/02/35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52BF1C-AD30-4705-946F-ACC192F4DBC1}"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05E8A1BE-D04B-45D6-A066-2022AF2805AE}" type="datetimeFigureOut">
              <a:rPr lang="ar-SA" smtClean="0"/>
              <a:pPr/>
              <a:t>11/02/35</a:t>
            </a:fld>
            <a:endParaRPr lang="ar-SA"/>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ar-SA"/>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3652BF1C-AD30-4705-946F-ACC192F4DBC1}" type="slidenum">
              <a:rPr lang="ar-SA" smtClean="0"/>
              <a:pPr/>
              <a:t>‹#›</a:t>
            </a:fld>
            <a:endParaRPr lang="ar-SA"/>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xStyles>
    <p:titleStyle>
      <a:lvl1pPr algn="l" defTabSz="914400" rtl="1"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r" defTabSz="914400" rtl="1"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r" defTabSz="914400" rtl="1"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r" defTabSz="914400" rtl="1"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r" defTabSz="914400" rtl="1"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r" defTabSz="914400" rtl="1"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r" defTabSz="914400" rtl="1"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r" defTabSz="914400" rtl="1"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r" defTabSz="914400" rtl="1"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r" defTabSz="914400" rtl="1"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91.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8" descr="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6175828"/>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10" descr="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392658" y="15754"/>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WordArt 4"/>
          <p:cNvSpPr>
            <a:spLocks noChangeArrowheads="1" noChangeShapeType="1" noTextEdit="1"/>
          </p:cNvSpPr>
          <p:nvPr/>
        </p:nvSpPr>
        <p:spPr bwMode="auto">
          <a:xfrm>
            <a:off x="2555776" y="381000"/>
            <a:ext cx="4391025" cy="2759075"/>
          </a:xfrm>
          <a:prstGeom prst="rect">
            <a:avLst/>
          </a:prstGeom>
        </p:spPr>
        <p:txBody>
          <a:bodyPr wrap="none" fromWordArt="1">
            <a:prstTxWarp prst="textPlain">
              <a:avLst>
                <a:gd name="adj" fmla="val 50000"/>
              </a:avLst>
            </a:prstTxWarp>
          </a:bodyPr>
          <a:lstStyle/>
          <a:p>
            <a:r>
              <a:rPr lang="ar-SA" sz="3600" kern="10" dirty="0">
                <a:ln w="12700" cap="rnd">
                  <a:solidFill>
                    <a:schemeClr val="tx1"/>
                  </a:solidFill>
                  <a:prstDash val="sysDot"/>
                  <a:round/>
                  <a:headEnd/>
                  <a:tailEnd/>
                </a:ln>
                <a:solidFill>
                  <a:srgbClr val="FF0000"/>
                </a:solidFill>
                <a:effectLst>
                  <a:outerShdw dist="45791" dir="2021404" algn="ctr" rotWithShape="0">
                    <a:srgbClr val="9999FF"/>
                  </a:outerShdw>
                </a:effectLst>
                <a:cs typeface="Old Antic Outline Shaded"/>
              </a:rPr>
              <a:t>بسم الله الرحمن الرحيم</a:t>
            </a:r>
          </a:p>
        </p:txBody>
      </p:sp>
      <p:pic>
        <p:nvPicPr>
          <p:cNvPr id="2057" name="Picture 5" descr="10919[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3962400"/>
            <a:ext cx="309721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86766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descr="BLH1810"/>
          <p:cNvSpPr>
            <a:spLocks noChangeArrowheads="1"/>
          </p:cNvSpPr>
          <p:nvPr/>
        </p:nvSpPr>
        <p:spPr bwMode="auto">
          <a:xfrm>
            <a:off x="971550" y="1484313"/>
            <a:ext cx="7416800" cy="3962400"/>
          </a:xfrm>
          <a:prstGeom prst="rect">
            <a:avLst/>
          </a:prstGeom>
          <a:blipFill dpi="0" rotWithShape="1">
            <a:blip r:embed="rId2" cstate="print"/>
            <a:srcRect/>
            <a:stretch>
              <a:fillRect/>
            </a:stretch>
          </a:blipFill>
          <a:ln w="9525">
            <a:solidFill>
              <a:schemeClr val="tx1"/>
            </a:solidFill>
            <a:miter lim="800000"/>
            <a:headEnd/>
            <a:tailEnd/>
          </a:ln>
        </p:spPr>
        <p:txBody>
          <a:bodyPr wrap="none" anchor="ctr"/>
          <a:lstStyle/>
          <a:p>
            <a:pPr algn="r" eaLnBrk="1" hangingPunct="1"/>
            <a:endParaRPr lang="en-US" sz="3600">
              <a:solidFill>
                <a:srgbClr val="000000"/>
              </a:solidFill>
              <a:latin typeface="Tahoma" pitchFamily="34" charset="0"/>
            </a:endParaRPr>
          </a:p>
        </p:txBody>
      </p:sp>
      <p:pic>
        <p:nvPicPr>
          <p:cNvPr id="3081" name="Picture 9" descr="Frame (253)"/>
          <p:cNvPicPr>
            <a:picLocks noChangeAspect="1" noChangeArrowheads="1"/>
          </p:cNvPicPr>
          <p:nvPr/>
        </p:nvPicPr>
        <p:blipFill>
          <a:blip r:embed="rId3" cstate="print"/>
          <a:srcRect/>
          <a:stretch>
            <a:fillRect/>
          </a:stretch>
        </p:blipFill>
        <p:spPr bwMode="auto">
          <a:xfrm>
            <a:off x="0" y="0"/>
            <a:ext cx="9144000" cy="6858000"/>
          </a:xfrm>
          <a:prstGeom prst="rect">
            <a:avLst/>
          </a:prstGeom>
          <a:noFill/>
          <a:effectLst>
            <a:outerShdw dist="107763" dir="13500000" algn="ctr" rotWithShape="0">
              <a:srgbClr val="808080">
                <a:alpha val="50000"/>
              </a:srgbClr>
            </a:outerShdw>
          </a:effectLst>
        </p:spPr>
      </p:pic>
      <p:sp>
        <p:nvSpPr>
          <p:cNvPr id="6148" name="WordArt 8"/>
          <p:cNvSpPr>
            <a:spLocks noChangeArrowheads="1" noChangeShapeType="1" noTextEdit="1"/>
          </p:cNvSpPr>
          <p:nvPr/>
        </p:nvSpPr>
        <p:spPr bwMode="auto">
          <a:xfrm>
            <a:off x="922337" y="1844824"/>
            <a:ext cx="7515225" cy="2724150"/>
          </a:xfrm>
          <a:prstGeom prst="rect">
            <a:avLst/>
          </a:prstGeom>
          <a:solidFill>
            <a:schemeClr val="bg1"/>
          </a:solidFill>
        </p:spPr>
        <p:txBody>
          <a:bodyPr wrap="none" fromWordArt="1">
            <a:prstTxWarp prst="textPlain">
              <a:avLst>
                <a:gd name="adj" fmla="val 50000"/>
              </a:avLst>
            </a:prstTxWarp>
          </a:bodyPr>
          <a:lstStyle/>
          <a:p>
            <a:r>
              <a:rPr lang="en-US" sz="9600" kern="10" dirty="0" smtClean="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rPr>
              <a:t>    </a:t>
            </a:r>
            <a:r>
              <a:rPr lang="ar-SA" sz="9600" kern="10" dirty="0" smtClean="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rPr>
              <a:t>المحاضرة الخامسة عشر من </a:t>
            </a:r>
            <a:endParaRPr lang="ar-SA" sz="9600" kern="10" dirty="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endParaRPr>
          </a:p>
          <a:p>
            <a:r>
              <a:rPr lang="ar-SA" sz="9600" kern="10" dirty="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rPr>
              <a:t>مقرر </a:t>
            </a:r>
            <a:r>
              <a:rPr lang="ar-SA" sz="9600" kern="10" dirty="0" smtClean="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rPr>
              <a:t>التنشئة الاجتماعية</a:t>
            </a:r>
            <a:endParaRPr lang="ar-SA" sz="9600" kern="10" dirty="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endParaRPr>
          </a:p>
        </p:txBody>
      </p:sp>
    </p:spTree>
    <p:extLst>
      <p:ext uri="{BB962C8B-B14F-4D97-AF65-F5344CB8AC3E}">
        <p14:creationId xmlns:p14="http://schemas.microsoft.com/office/powerpoint/2010/main" val="357637878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barn(inHorizontal)">
                                      <p:cBhvr>
                                        <p:cTn id="7" dur="500"/>
                                        <p:tgtEl>
                                          <p:spTgt spid="3077"/>
                                        </p:tgtEl>
                                      </p:cBhvr>
                                    </p:animEffect>
                                  </p:childTnLst>
                                </p:cTn>
                              </p:par>
                              <p:par>
                                <p:cTn id="8" presetID="16" presetClass="entr" presetSubtype="26" fill="hold" nodeType="withEffect">
                                  <p:stCondLst>
                                    <p:cond delay="0"/>
                                  </p:stCondLst>
                                  <p:childTnLst>
                                    <p:set>
                                      <p:cBhvr>
                                        <p:cTn id="9" dur="1" fill="hold">
                                          <p:stCondLst>
                                            <p:cond delay="0"/>
                                          </p:stCondLst>
                                        </p:cTn>
                                        <p:tgtEl>
                                          <p:spTgt spid="3081"/>
                                        </p:tgtEl>
                                        <p:attrNameLst>
                                          <p:attrName>style.visibility</p:attrName>
                                        </p:attrNameLst>
                                      </p:cBhvr>
                                      <p:to>
                                        <p:strVal val="visible"/>
                                      </p:to>
                                    </p:set>
                                    <p:animEffect transition="in" filter="barn(inHorizontal)">
                                      <p:cBhvr>
                                        <p:cTn id="10" dur="5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descr="BLH1810"/>
          <p:cNvSpPr>
            <a:spLocks noChangeArrowheads="1"/>
          </p:cNvSpPr>
          <p:nvPr/>
        </p:nvSpPr>
        <p:spPr bwMode="auto">
          <a:xfrm>
            <a:off x="971550" y="1484313"/>
            <a:ext cx="7416800" cy="3962400"/>
          </a:xfrm>
          <a:prstGeom prst="rect">
            <a:avLst/>
          </a:prstGeom>
          <a:blipFill dpi="0" rotWithShape="1">
            <a:blip r:embed="rId2" cstate="print"/>
            <a:srcRect/>
            <a:stretch>
              <a:fillRect/>
            </a:stretch>
          </a:blipFill>
          <a:ln w="9525">
            <a:solidFill>
              <a:schemeClr val="tx1"/>
            </a:solidFill>
            <a:miter lim="800000"/>
            <a:headEnd/>
            <a:tailEnd/>
          </a:ln>
        </p:spPr>
        <p:txBody>
          <a:bodyPr wrap="none" anchor="ctr"/>
          <a:lstStyle/>
          <a:p>
            <a:pPr algn="r" eaLnBrk="1" hangingPunct="1"/>
            <a:endParaRPr lang="en-US" sz="3600">
              <a:solidFill>
                <a:srgbClr val="000000"/>
              </a:solidFill>
              <a:latin typeface="Tahoma" pitchFamily="34" charset="0"/>
            </a:endParaRPr>
          </a:p>
        </p:txBody>
      </p:sp>
      <p:pic>
        <p:nvPicPr>
          <p:cNvPr id="3081" name="Picture 9" descr="Frame (253)"/>
          <p:cNvPicPr>
            <a:picLocks noChangeAspect="1" noChangeArrowheads="1"/>
          </p:cNvPicPr>
          <p:nvPr/>
        </p:nvPicPr>
        <p:blipFill>
          <a:blip r:embed="rId3" cstate="print"/>
          <a:srcRect/>
          <a:stretch>
            <a:fillRect/>
          </a:stretch>
        </p:blipFill>
        <p:spPr bwMode="auto">
          <a:xfrm>
            <a:off x="0" y="0"/>
            <a:ext cx="9144000" cy="6858000"/>
          </a:xfrm>
          <a:prstGeom prst="rect">
            <a:avLst/>
          </a:prstGeom>
          <a:noFill/>
          <a:effectLst>
            <a:outerShdw dist="107763" dir="13500000" algn="ctr" rotWithShape="0">
              <a:srgbClr val="808080">
                <a:alpha val="50000"/>
              </a:srgbClr>
            </a:outerShdw>
          </a:effectLst>
        </p:spPr>
      </p:pic>
      <p:sp>
        <p:nvSpPr>
          <p:cNvPr id="6148" name="WordArt 8"/>
          <p:cNvSpPr>
            <a:spLocks noChangeArrowheads="1" noChangeShapeType="1" noTextEdit="1"/>
          </p:cNvSpPr>
          <p:nvPr/>
        </p:nvSpPr>
        <p:spPr bwMode="auto">
          <a:xfrm>
            <a:off x="922337" y="1844824"/>
            <a:ext cx="7515225" cy="2724150"/>
          </a:xfrm>
          <a:prstGeom prst="rect">
            <a:avLst/>
          </a:prstGeom>
          <a:solidFill>
            <a:schemeClr val="bg1"/>
          </a:solidFill>
        </p:spPr>
        <p:txBody>
          <a:bodyPr wrap="none" fromWordArt="1">
            <a:prstTxWarp prst="textPlain">
              <a:avLst>
                <a:gd name="adj" fmla="val 50000"/>
              </a:avLst>
            </a:prstTxWarp>
          </a:bodyPr>
          <a:lstStyle/>
          <a:p>
            <a:r>
              <a:rPr lang="en-US" sz="9600" kern="10" dirty="0" smtClean="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rPr>
              <a:t>    </a:t>
            </a:r>
            <a:r>
              <a:rPr lang="ar-SA" sz="9600" kern="10" dirty="0" smtClean="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rPr>
              <a:t>بعنوان مراجعة عامة عن مفاهيم </a:t>
            </a:r>
          </a:p>
          <a:p>
            <a:r>
              <a:rPr lang="ar-SA" sz="9600" kern="10" dirty="0" smtClean="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rPr>
              <a:t>ومصطلحات مقرر التنشئة الاجتماعية</a:t>
            </a:r>
            <a:endParaRPr lang="ar-SA" sz="9600" kern="10" dirty="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PT Bold Heading" pitchFamily="2" charset="-78"/>
            </a:endParaRPr>
          </a:p>
        </p:txBody>
      </p:sp>
    </p:spTree>
    <p:extLst>
      <p:ext uri="{BB962C8B-B14F-4D97-AF65-F5344CB8AC3E}">
        <p14:creationId xmlns:p14="http://schemas.microsoft.com/office/powerpoint/2010/main" val="280788937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barn(inHorizontal)">
                                      <p:cBhvr>
                                        <p:cTn id="7" dur="500"/>
                                        <p:tgtEl>
                                          <p:spTgt spid="3077"/>
                                        </p:tgtEl>
                                      </p:cBhvr>
                                    </p:animEffect>
                                  </p:childTnLst>
                                </p:cTn>
                              </p:par>
                              <p:par>
                                <p:cTn id="8" presetID="16" presetClass="entr" presetSubtype="26" fill="hold" nodeType="withEffect">
                                  <p:stCondLst>
                                    <p:cond delay="0"/>
                                  </p:stCondLst>
                                  <p:childTnLst>
                                    <p:set>
                                      <p:cBhvr>
                                        <p:cTn id="9" dur="1" fill="hold">
                                          <p:stCondLst>
                                            <p:cond delay="0"/>
                                          </p:stCondLst>
                                        </p:cTn>
                                        <p:tgtEl>
                                          <p:spTgt spid="3081"/>
                                        </p:tgtEl>
                                        <p:attrNameLst>
                                          <p:attrName>style.visibility</p:attrName>
                                        </p:attrNameLst>
                                      </p:cBhvr>
                                      <p:to>
                                        <p:strVal val="visible"/>
                                      </p:to>
                                    </p:set>
                                    <p:animEffect transition="in" filter="barn(inHorizontal)">
                                      <p:cBhvr>
                                        <p:cTn id="10" dur="5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عنوان 1"/>
          <p:cNvSpPr>
            <a:spLocks noGrp="1"/>
          </p:cNvSpPr>
          <p:nvPr>
            <p:ph type="title"/>
          </p:nvPr>
        </p:nvSpPr>
        <p:spPr>
          <a:xfrm>
            <a:off x="457200" y="685800"/>
            <a:ext cx="8229600" cy="1143000"/>
          </a:xfrm>
          <a:ln w="50800">
            <a:solidFill>
              <a:srgbClr val="FF0000"/>
            </a:solidFill>
          </a:ln>
        </p:spPr>
        <p:txBody>
          <a:bodyPr>
            <a:normAutofit fontScale="90000"/>
          </a:bodyPr>
          <a:lstStyle/>
          <a:p>
            <a:pPr algn="ctr">
              <a:defRPr/>
            </a:pPr>
            <a:r>
              <a:rPr lang="ar-SA" sz="8000" b="1" kern="1200" dirty="0" smtClean="0">
                <a:solidFill>
                  <a:schemeClr val="tx1"/>
                </a:solidFill>
                <a:latin typeface="Arial Unicode MS" pitchFamily="34" charset="-128"/>
                <a:ea typeface="Arial Unicode MS" pitchFamily="34" charset="-128"/>
                <a:cs typeface="DecoType Naskh Special" pitchFamily="2" charset="-78"/>
              </a:rPr>
              <a:t>عناصــــر المحاضرة</a:t>
            </a:r>
          </a:p>
        </p:txBody>
      </p:sp>
      <p:sp>
        <p:nvSpPr>
          <p:cNvPr id="3075" name="عنصر نائب للمحتوى 2"/>
          <p:cNvSpPr>
            <a:spLocks noGrp="1"/>
          </p:cNvSpPr>
          <p:nvPr>
            <p:ph idx="1"/>
          </p:nvPr>
        </p:nvSpPr>
        <p:spPr>
          <a:xfrm>
            <a:off x="457200" y="2514600"/>
            <a:ext cx="8229600" cy="3611563"/>
          </a:xfrm>
          <a:solidFill>
            <a:schemeClr val="bg1">
              <a:lumMod val="95000"/>
            </a:schemeClr>
          </a:solidFill>
          <a:ln w="57150">
            <a:solidFill>
              <a:srgbClr val="FF0000"/>
            </a:solidFill>
          </a:ln>
        </p:spPr>
        <p:txBody>
          <a:bodyPr/>
          <a:lstStyle/>
          <a:p>
            <a:pPr>
              <a:buFontTx/>
              <a:buNone/>
              <a:defRPr/>
            </a:pPr>
            <a:r>
              <a:rPr lang="ar-SA" sz="4400" b="1" kern="1200" dirty="0" smtClean="0">
                <a:latin typeface="Arial Unicode MS" pitchFamily="34" charset="-128"/>
                <a:ea typeface="Arial Unicode MS" pitchFamily="34" charset="-128"/>
                <a:cs typeface="DecoType Naskh Special" pitchFamily="2" charset="-78"/>
              </a:rPr>
              <a:t>وتشتمل المحاضرة على العناصر التالية:-</a:t>
            </a:r>
          </a:p>
          <a:p>
            <a:pPr>
              <a:buFontTx/>
              <a:buNone/>
              <a:defRPr/>
            </a:pPr>
            <a:r>
              <a:rPr lang="ar-SA" sz="4400" b="1" kern="1200" dirty="0" smtClean="0">
                <a:latin typeface="Arial Unicode MS" pitchFamily="34" charset="-128"/>
                <a:ea typeface="Arial Unicode MS" pitchFamily="34" charset="-128"/>
                <a:cs typeface="DecoType Naskh Special" pitchFamily="2" charset="-78"/>
              </a:rPr>
              <a:t>-المفاهيم والمصطلحات المرتبطة </a:t>
            </a:r>
            <a:r>
              <a:rPr lang="ar-SA" sz="4400" b="1" dirty="0" smtClean="0">
                <a:latin typeface="Arial Unicode MS" pitchFamily="34" charset="-128"/>
                <a:ea typeface="Arial Unicode MS" pitchFamily="34" charset="-128"/>
                <a:cs typeface="DecoType Naskh Special" pitchFamily="2" charset="-78"/>
              </a:rPr>
              <a:t>بالتنشئة الاجتماعية</a:t>
            </a:r>
            <a:r>
              <a:rPr lang="ar-SA" sz="4400" b="1" kern="1200" dirty="0" smtClean="0">
                <a:latin typeface="Arial Unicode MS" pitchFamily="34" charset="-128"/>
                <a:ea typeface="Arial Unicode MS" pitchFamily="34" charset="-128"/>
                <a:cs typeface="DecoType Naskh Special" pitchFamily="2" charset="-78"/>
              </a:rPr>
              <a:t>.</a:t>
            </a:r>
          </a:p>
        </p:txBody>
      </p:sp>
    </p:spTree>
    <p:extLst>
      <p:ext uri="{BB962C8B-B14F-4D97-AF65-F5344CB8AC3E}">
        <p14:creationId xmlns:p14="http://schemas.microsoft.com/office/powerpoint/2010/main" val="247932242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عنوان 1"/>
          <p:cNvSpPr>
            <a:spLocks noGrp="1"/>
          </p:cNvSpPr>
          <p:nvPr>
            <p:ph type="title"/>
          </p:nvPr>
        </p:nvSpPr>
        <p:spPr>
          <a:xfrm>
            <a:off x="457200" y="685800"/>
            <a:ext cx="8229600" cy="1143000"/>
          </a:xfrm>
          <a:ln w="50800">
            <a:solidFill>
              <a:srgbClr val="FF0000"/>
            </a:solidFill>
          </a:ln>
        </p:spPr>
        <p:txBody>
          <a:bodyPr>
            <a:normAutofit fontScale="90000"/>
          </a:bodyPr>
          <a:lstStyle/>
          <a:p>
            <a:pPr algn="ctr">
              <a:defRPr/>
            </a:pPr>
            <a:r>
              <a:rPr lang="ar-SA" sz="7200" b="1" kern="1200" dirty="0" smtClean="0">
                <a:solidFill>
                  <a:schemeClr val="tx1"/>
                </a:solidFill>
                <a:latin typeface="Arial Unicode MS" pitchFamily="34" charset="-128"/>
                <a:ea typeface="Arial Unicode MS" pitchFamily="34" charset="-128"/>
                <a:cs typeface="DecoType Naskh Special" pitchFamily="2" charset="-78"/>
              </a:rPr>
              <a:t>أهداف المحاضرة</a:t>
            </a:r>
          </a:p>
        </p:txBody>
      </p:sp>
      <p:sp>
        <p:nvSpPr>
          <p:cNvPr id="3075" name="عنصر نائب للمحتوى 2"/>
          <p:cNvSpPr>
            <a:spLocks noGrp="1"/>
          </p:cNvSpPr>
          <p:nvPr>
            <p:ph idx="1"/>
          </p:nvPr>
        </p:nvSpPr>
        <p:spPr>
          <a:xfrm>
            <a:off x="457200" y="2514601"/>
            <a:ext cx="8229600" cy="3146648"/>
          </a:xfrm>
          <a:solidFill>
            <a:schemeClr val="bg1">
              <a:lumMod val="95000"/>
            </a:schemeClr>
          </a:solidFill>
          <a:ln w="57150">
            <a:solidFill>
              <a:srgbClr val="FF0000"/>
            </a:solidFill>
          </a:ln>
        </p:spPr>
        <p:txBody>
          <a:bodyPr/>
          <a:lstStyle/>
          <a:p>
            <a:pPr algn="just">
              <a:buFontTx/>
              <a:buNone/>
              <a:defRPr/>
            </a:pPr>
            <a:endParaRPr lang="ar-SA" sz="1100" b="1" kern="1200"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endParaRPr>
          </a:p>
          <a:p>
            <a:pPr marL="531813" indent="-531813" algn="just">
              <a:lnSpc>
                <a:spcPct val="150000"/>
              </a:lnSpc>
              <a:defRPr/>
            </a:pPr>
            <a:r>
              <a:rPr lang="ar-SA" sz="4000" b="1" kern="1200"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1- إدراك الطلاب للمفاهيم المرتبطة </a:t>
            </a:r>
            <a:r>
              <a:rPr lang="ar-SA" sz="4000"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بالتنشئة الاجتماعية </a:t>
            </a:r>
            <a:r>
              <a:rPr lang="ar-SA" sz="4000" b="1" kern="1200"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 .</a:t>
            </a:r>
          </a:p>
          <a:p>
            <a:pPr marL="531813" indent="-531813" algn="just">
              <a:lnSpc>
                <a:spcPct val="150000"/>
              </a:lnSpc>
              <a:defRPr/>
            </a:pPr>
            <a:r>
              <a:rPr lang="ar-SA" sz="4000" b="1" kern="1200"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2- تحليل الطلاب لمحتوى المفاهيم  المرتبطة </a:t>
            </a:r>
            <a:r>
              <a:rPr lang="ar-SA" sz="4000" dirty="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بالتنشئة الاجتماعية</a:t>
            </a:r>
            <a:r>
              <a:rPr lang="ar-SA" sz="4000" b="1" kern="1200"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Special" pitchFamily="2" charset="-78"/>
              </a:rPr>
              <a:t>.</a:t>
            </a:r>
          </a:p>
        </p:txBody>
      </p:sp>
    </p:spTree>
    <p:extLst>
      <p:ext uri="{BB962C8B-B14F-4D97-AF65-F5344CB8AC3E}">
        <p14:creationId xmlns:p14="http://schemas.microsoft.com/office/powerpoint/2010/main" val="413445316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412776"/>
            <a:ext cx="7992888" cy="5112568"/>
          </a:xfrm>
        </p:spPr>
        <p:txBody>
          <a:bodyPr>
            <a:noAutofit/>
          </a:bodyPr>
          <a:lstStyle/>
          <a:p>
            <a:pPr algn="just">
              <a:buFont typeface="Arial" charset="0"/>
              <a:buChar char="•"/>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وجهات نظر  بعض علماء النفس حول مفهوم التنشئة:</a:t>
            </a:r>
          </a:p>
          <a:p>
            <a:pPr algn="just">
              <a:buNone/>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الإجتماعية كعملية تعلم.</a:t>
            </a:r>
          </a:p>
          <a:p>
            <a:pPr marL="363538" indent="-363538"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يرى أنصار هذا الإتجاه أن التنشئة الإجتماعية في حقيقتها عملية تعلم لأنها تعديل أو تغير في السلوك نتيجة التعرض لخبرات وممارسات معينة، وتشير إلى ذلك الجانب المحدود من التعليم الذي يعني بالسلوك الإجتماعي عند الإنسان.</a:t>
            </a:r>
          </a:p>
        </p:txBody>
      </p:sp>
      <p:sp>
        <p:nvSpPr>
          <p:cNvPr id="5" name="Rectangle 4"/>
          <p:cNvSpPr/>
          <p:nvPr/>
        </p:nvSpPr>
        <p:spPr>
          <a:xfrm>
            <a:off x="539552" y="144016"/>
            <a:ext cx="8045624" cy="1268760"/>
          </a:xfrm>
          <a:prstGeom prst="rect">
            <a:avLst/>
          </a:prstGeom>
          <a:solidFill>
            <a:schemeClr val="bg1"/>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التنشئة الإجتماعية </a:t>
            </a:r>
            <a:endParaRPr lang="ar-SA" sz="6600" dirty="0"/>
          </a:p>
        </p:txBody>
      </p:sp>
    </p:spTree>
    <p:extLst>
      <p:ext uri="{BB962C8B-B14F-4D97-AF65-F5344CB8AC3E}">
        <p14:creationId xmlns:p14="http://schemas.microsoft.com/office/powerpoint/2010/main" val="10102352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412776"/>
            <a:ext cx="7992888" cy="5112568"/>
          </a:xfrm>
        </p:spPr>
        <p:txBody>
          <a:bodyPr>
            <a:noAutofit/>
          </a:bodyPr>
          <a:lstStyle/>
          <a:p>
            <a:pPr algn="just">
              <a:lnSpc>
                <a:spcPct val="150000"/>
              </a:lnSpc>
              <a:buFontTx/>
              <a:buChar char="-"/>
            </a:pP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a:t>
            </a: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الإجتماعية </a:t>
            </a:r>
            <a:endParaRPr lang="ar-SA" sz="3600" dirty="0"/>
          </a:p>
          <a:p>
            <a:pPr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يرى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سيكورد و باكمان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التنشئة الإجتماعية عبارة عن عملية تفاعل يتعدل عن طريقها سلوك الشخص بحيث يتطابق مع توقعات أعضاء الجماعة التي ينتمي إليها.</a:t>
            </a:r>
          </a:p>
        </p:txBody>
      </p:sp>
    </p:spTree>
    <p:extLst>
      <p:ext uri="{BB962C8B-B14F-4D97-AF65-F5344CB8AC3E}">
        <p14:creationId xmlns:p14="http://schemas.microsoft.com/office/powerpoint/2010/main" val="7190255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391" y="297160"/>
            <a:ext cx="8028384" cy="1259632"/>
          </a:xfrm>
        </p:spPr>
        <p:txBody>
          <a:bodyPr>
            <a:normAutofit/>
          </a:bodyPr>
          <a:lstStyle/>
          <a:p>
            <a:pPr algn="ct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تعريف التنشئة الإجتماعية</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83568" y="1628800"/>
            <a:ext cx="7848872" cy="4497363"/>
          </a:xfrm>
        </p:spPr>
        <p:txBody>
          <a:bodyPr>
            <a:noAutofit/>
          </a:bodyPr>
          <a:lstStyle/>
          <a:p>
            <a:pPr algn="just">
              <a:lnSpc>
                <a:spcPct val="150000"/>
              </a:lnSpc>
              <a:buNone/>
            </a:pPr>
            <a:r>
              <a:rPr lang="ar-SA" sz="36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ويعرف </a:t>
            </a:r>
            <a:r>
              <a:rPr lang="ar-SA" sz="36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إلكن  التنشئة الإجتماعية بقوله:</a:t>
            </a:r>
          </a:p>
          <a:p>
            <a:pPr algn="just">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العملية التي يتعلم بها فرد ما طرائق مجتمع أو جماعة يتعامل معها، وهي تتضمن تعلم واستيعاب أنماط السلوك والقيم والمشاعر المناسبة لهذا المجتمع أو الجماعة. </a:t>
            </a:r>
          </a:p>
          <a:p>
            <a:pPr algn="just">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81105890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683568" y="1628800"/>
            <a:ext cx="7848872" cy="4497363"/>
          </a:xfrm>
        </p:spPr>
        <p:txBody>
          <a:bodyPr>
            <a:noAutofit/>
          </a:bodyPr>
          <a:lstStyle/>
          <a:p>
            <a:pPr algn="just">
              <a:lnSpc>
                <a:spcPct val="150000"/>
              </a:lnSpc>
            </a:pP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تعريف </a:t>
            </a: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a:t>
            </a: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الإجتماعية</a:t>
            </a:r>
          </a:p>
          <a:p>
            <a:pPr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تلك العملية التي يتم فيها انتقال الثقافة من جيل إلى جيل والطريقة التي يتم فيها تشكيل الأفراد من طفولتهم حتى يمكنهم العيش في مجتمع ذي ثقافة معينة .</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5168201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682171"/>
            <a:ext cx="7920880" cy="5439725"/>
          </a:xfrm>
        </p:spPr>
        <p:txBody>
          <a:bodyPr>
            <a:normAutofit/>
          </a:bodyPr>
          <a:lstStyle/>
          <a:p>
            <a:pPr algn="just"/>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40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a:t>
            </a: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الإجتماعية</a:t>
            </a:r>
            <a:endParaRPr lang="ar-SA" sz="4000" dirty="0"/>
          </a:p>
          <a:p>
            <a:pPr algn="just">
              <a:buFont typeface="Arial" charset="0"/>
              <a:buChar char="•"/>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تعرف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الإجتماعية بأنها العملية التي يتعلم بها الطفل أن يسلك بما يتفق مع ما تتطلبه أدوار إجتماعية معينة، ومع ما يتوقعه أعضاء الجماعة من سلوك وتصرفات ممن يقوم بهذه الأدوار التي تتراوح بين دور الإبن أو الإبنة، ودور الزوج أو الزوجة، دور الأم أو الأب، أو رئيس العمل .. وهكذا.</a:t>
            </a:r>
          </a:p>
          <a:p>
            <a:pPr algn="just">
              <a:buFont typeface="Arial" charset="0"/>
              <a:buChar char="•"/>
            </a:pP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ويرى جونسون : </a:t>
            </a: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التنشئة الإجتماعية عملية تعلم يتعلم فيها الفرد أدوار معينة.</a:t>
            </a:r>
          </a:p>
        </p:txBody>
      </p:sp>
    </p:spTree>
    <p:extLst>
      <p:ext uri="{BB962C8B-B14F-4D97-AF65-F5344CB8AC3E}">
        <p14:creationId xmlns:p14="http://schemas.microsoft.com/office/powerpoint/2010/main" val="274084800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476672"/>
            <a:ext cx="7992888" cy="5717232"/>
          </a:xfrm>
        </p:spPr>
        <p:txBody>
          <a:bodyPr>
            <a:normAutofit/>
          </a:bodyPr>
          <a:lstStyle/>
          <a:p>
            <a:pPr algn="just"/>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التنشئة الإجتماعية</a:t>
            </a:r>
            <a:endParaRPr lang="ar-SA" sz="3600" dirty="0">
              <a:effectLst>
                <a:outerShdw blurRad="38100" dist="38100" dir="2700000" algn="tl">
                  <a:srgbClr val="000000">
                    <a:alpha val="43137"/>
                  </a:srgbClr>
                </a:outerShdw>
              </a:effectLst>
            </a:endParaRPr>
          </a:p>
          <a:p>
            <a:pPr algn="just">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ويرى أصحاب هذا الإتجاه أن التنشئة الإجتماعية هي العملية التي تتناول الكائن الإنساني البيولوجي لتحوله إلى كائن إجتماعي:</a:t>
            </a:r>
          </a:p>
          <a:p>
            <a:pPr algn="just">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ومن أصحاب هذا الاتجاه : </a:t>
            </a:r>
          </a:p>
          <a:p>
            <a:pPr algn="just">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يرى </a:t>
            </a: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فؤاد البهي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التنشئة الإجتماعية في معناها الخاص هي نتاج العمليات التي يتحول بها الفرد من مجرد كائن عضوي إلى شخص اجتماعي، وتمتد لتشمل على كل ما يحدث للفرد حتى يتوافق بسلوكه مع معايير الجماعة التي ينضم لها ولأسلوب حياتها. </a:t>
            </a:r>
          </a:p>
        </p:txBody>
      </p:sp>
    </p:spTree>
    <p:extLst>
      <p:ext uri="{BB962C8B-B14F-4D97-AF65-F5344CB8AC3E}">
        <p14:creationId xmlns:p14="http://schemas.microsoft.com/office/powerpoint/2010/main" val="25863804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404664"/>
            <a:ext cx="7992888" cy="5789240"/>
          </a:xfrm>
        </p:spPr>
        <p:txBody>
          <a:bodyPr>
            <a:noAutofit/>
          </a:bodyPr>
          <a:lstStyle/>
          <a:p>
            <a:pPr algn="just">
              <a:lnSpc>
                <a:spcPct val="150000"/>
              </a:lnSpc>
            </a:pP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التنشئة الإجتماعية</a:t>
            </a:r>
            <a:endParaRPr lang="ar-SA" sz="3600" dirty="0">
              <a:effectLst>
                <a:outerShdw blurRad="38100" dist="38100" dir="2700000" algn="tl">
                  <a:srgbClr val="000000">
                    <a:alpha val="43137"/>
                  </a:srgbClr>
                </a:outerShdw>
              </a:effectLst>
            </a:endParaRPr>
          </a:p>
          <a:p>
            <a:pPr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يرى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سيد عثمان: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الكائن الإنساني الذي يبقى زمناً معلوماً في رحم الأم البيولوجي يخرج ليتلقفه (رحم الجماعة) زمناً أطول حيث يتناوله بالتشكيل والتطوير الإجتماعي مثلما فعل به الرحم البيولوجي في تشكليه وتطويره العضوي.</a:t>
            </a:r>
          </a:p>
        </p:txBody>
      </p:sp>
    </p:spTree>
    <p:extLst>
      <p:ext uri="{BB962C8B-B14F-4D97-AF65-F5344CB8AC3E}">
        <p14:creationId xmlns:p14="http://schemas.microsoft.com/office/powerpoint/2010/main" val="320658095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404664"/>
            <a:ext cx="7992888" cy="5789240"/>
          </a:xfrm>
        </p:spPr>
        <p:txBody>
          <a:bodyPr>
            <a:noAutofit/>
          </a:bodyPr>
          <a:lstStyle/>
          <a:p>
            <a:pPr algn="just">
              <a:lnSpc>
                <a:spcPct val="150000"/>
              </a:lnSpc>
            </a:pP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التنشئة الإجتماعية</a:t>
            </a:r>
            <a:endParaRPr lang="ar-SA" sz="3600" dirty="0">
              <a:effectLst>
                <a:outerShdw blurRad="38100" dist="38100" dir="2700000" algn="tl">
                  <a:srgbClr val="000000">
                    <a:alpha val="43137"/>
                  </a:srgbClr>
                </a:outerShdw>
              </a:effectLst>
            </a:endParaRPr>
          </a:p>
          <a:p>
            <a:pPr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فوزية دياب: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فترى أن التنشئة الإجتماعية عملية تحويل الفرد من كائن عضوي حيواني السلوك إلى شخص آدمي بشري التصرف في محيط أفراد آخرين من البشر يتفاعل بعضهم مع بعض ويتعاملون على أسس مشتركة من القيم التي تبلور أسلوبهم في الحياة.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75917821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476672"/>
            <a:ext cx="7992888" cy="5717232"/>
          </a:xfrm>
        </p:spPr>
        <p:txBody>
          <a:bodyPr>
            <a:noAutofit/>
          </a:bodyPr>
          <a:lstStyle/>
          <a:p>
            <a:pPr algn="just"/>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a:t>
            </a: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الإجتماعية</a:t>
            </a:r>
            <a:endParaRPr lang="ar-SA" sz="3600" dirty="0">
              <a:effectLst>
                <a:outerShdw blurRad="38100" dist="38100" dir="2700000" algn="tl">
                  <a:srgbClr val="000000">
                    <a:alpha val="43137"/>
                  </a:srgbClr>
                </a:outerShdw>
              </a:effectLst>
            </a:endParaRPr>
          </a:p>
          <a:p>
            <a:pPr algn="just">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ويتضح من خلال المفاهيم التي عرضت لبعض العلماء الذين تناولوا مفهوم التنشئة الاجتماعية كعملية تحويل الكائن البيولوجي إلى كائن اجتماعي من خلال عاملين:</a:t>
            </a:r>
          </a:p>
          <a:p>
            <a:pPr algn="just">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  مساعدة الطفل النامي على اكتساب السلوك الإجتماعي.</a:t>
            </a:r>
          </a:p>
          <a:p>
            <a:pPr algn="just">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 السمو بالحاجات الفيسيولوجية إلى الاجتماعية (الحاجات الإنسانية).</a:t>
            </a:r>
          </a:p>
          <a:p>
            <a:pPr algn="just">
              <a:lnSpc>
                <a:spcPct val="150000"/>
              </a:lnSpc>
              <a:buNone/>
            </a:pPr>
            <a:endParaRPr lang="ar-SA" sz="4400"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93315104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484784"/>
            <a:ext cx="7992888" cy="4709120"/>
          </a:xfrm>
        </p:spPr>
        <p:txBody>
          <a:bodyPr>
            <a:noAutofit/>
          </a:bodyPr>
          <a:lstStyle/>
          <a:p>
            <a:pPr algn="just">
              <a:buFontTx/>
              <a:buChar char="-"/>
            </a:pPr>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الهو</a:t>
            </a: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يمثل الجزء اللاشعوري الذي يولد الفرد به، وهو بخصائصه الفطرية يسعى دائماً لتحقيق اللذة.</a:t>
            </a:r>
          </a:p>
          <a:p>
            <a:pPr algn="just">
              <a:buFontTx/>
              <a:buChar char="-"/>
            </a:pPr>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الأنا</a:t>
            </a: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عندما يتصل الهو بالمجتمع تبدأ عملية تكوين الأنا وذلك عندما يتعلم الفرد كيف يتمكن من تحقيق رغبات الهو في إطار الواقع الذي يفرضه المجتمع القائم بعاداته وتقاليده وقوانينه.</a:t>
            </a:r>
          </a:p>
        </p:txBody>
      </p:sp>
      <p:sp>
        <p:nvSpPr>
          <p:cNvPr id="12" name="مستطيل 11"/>
          <p:cNvSpPr/>
          <p:nvPr/>
        </p:nvSpPr>
        <p:spPr>
          <a:xfrm>
            <a:off x="2007756" y="620688"/>
            <a:ext cx="4769254" cy="830997"/>
          </a:xfrm>
          <a:prstGeom prst="rect">
            <a:avLst/>
          </a:prstGeom>
        </p:spPr>
        <p:txBody>
          <a:bodyPr wrap="none">
            <a:spAutoFit/>
          </a:bodyPr>
          <a:lstStyle/>
          <a:p>
            <a:pPr algn="just"/>
            <a:r>
              <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الهو </a:t>
            </a:r>
            <a:r>
              <a:rPr lang="ar-SA" sz="4800" b="1" dirty="0" err="1">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800" b="1" dirty="0" err="1">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الأعلى </a:t>
            </a:r>
            <a:endParaRPr lang="ar-SA" sz="4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3" y="476672"/>
            <a:ext cx="8064896" cy="5881286"/>
          </a:xfrm>
        </p:spPr>
        <p:txBody>
          <a:bodyPr>
            <a:noAutofit/>
          </a:bodyPr>
          <a:lstStyle/>
          <a:p>
            <a:pPr algn="just">
              <a:lnSpc>
                <a:spcPct val="150000"/>
              </a:lnSpc>
            </a:pPr>
            <a:r>
              <a:rPr lang="ar-SA" sz="36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الهو </a:t>
            </a:r>
            <a:r>
              <a:rPr lang="ar-SA" sz="3600" dirty="0" err="1">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dirty="0" err="1">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الأعلى </a:t>
            </a:r>
            <a:endParaRPr lang="ar-SA" sz="3600"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lnSpc>
                <a:spcPct val="150000"/>
              </a:lnSpc>
              <a:buNone/>
            </a:pPr>
            <a:r>
              <a:rPr lang="ar-SA" sz="36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الأنا الأعلى</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فهو يشتق سماعياً من أوامر الأب أو الأم أو غيرهما من الكبار الموجهين للطفل و نواهيهم كما تدركها الأنا، أي ما يقوم به الأب آمراً، ناهياً، راضياً، مشجعاً، مكافئاً وبذلك تتكون معايير السلوك التي يتمثلها الطفل وتصبح جزء من ذاته الشخصية .</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3" y="476672"/>
            <a:ext cx="8064896" cy="5881286"/>
          </a:xfrm>
        </p:spPr>
        <p:txBody>
          <a:bodyPr>
            <a:noAutofit/>
          </a:bodyPr>
          <a:lstStyle/>
          <a:p>
            <a:pPr algn="just">
              <a:lnSpc>
                <a:spcPct val="150000"/>
              </a:lnSpc>
            </a:pPr>
            <a:r>
              <a:rPr lang="ar-SA" sz="36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الهو </a:t>
            </a:r>
            <a:r>
              <a:rPr lang="ar-SA" sz="3600" dirty="0" err="1">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dirty="0" err="1">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الأعلى </a:t>
            </a:r>
            <a:endParaRPr lang="ar-SA" sz="3600"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lnSpc>
                <a:spcPct val="150000"/>
              </a:lnSpc>
              <a:buNone/>
            </a:pPr>
            <a:r>
              <a:rPr lang="ar-SA" sz="36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ويصبح الأنا الأعلى هو المراقب للسلوك الذي يوجه للأنا الأوامر ويصحح سلوك الأنا وينذرها ويهددها بالعقاب تماماً كما كان يفعل الوالدين اللذان حل الأنا الأعلى محلهما في وظيفتهما في الرقابة والقضاء وهذا الأنا الأعلى هو ما يسمى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الضمير</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p:txBody>
      </p:sp>
    </p:spTree>
    <p:extLst>
      <p:ext uri="{BB962C8B-B14F-4D97-AF65-F5344CB8AC3E}">
        <p14:creationId xmlns:p14="http://schemas.microsoft.com/office/powerpoint/2010/main" val="19277821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7096" y="1000108"/>
            <a:ext cx="8136904" cy="4709120"/>
          </a:xfrm>
        </p:spPr>
        <p:txBody>
          <a:bodyPr>
            <a:normAutofit/>
          </a:bodyPr>
          <a:lstStyle/>
          <a:p>
            <a:pPr algn="just">
              <a:buNone/>
            </a:pPr>
            <a:endParaRPr lang="ar-SA" sz="2800" dirty="0" smtClean="0">
              <a:latin typeface="Arial Unicode MS" pitchFamily="34" charset="-128"/>
              <a:ea typeface="Arial Unicode MS" pitchFamily="34" charset="-128"/>
              <a:cs typeface="Arial Unicode MS" pitchFamily="34" charset="-128"/>
            </a:endParaRPr>
          </a:p>
          <a:p>
            <a:pPr>
              <a:buNone/>
            </a:pPr>
            <a:r>
              <a:rPr lang="en-US" sz="2800" dirty="0" smtClean="0"/>
              <a:t/>
            </a:r>
            <a:br>
              <a:rPr lang="en-US" sz="2800" dirty="0" smtClean="0"/>
            </a:br>
            <a:r>
              <a:rPr lang="en-US" sz="2800" dirty="0" smtClean="0"/>
              <a:t/>
            </a:r>
            <a:br>
              <a:rPr lang="en-US" sz="2800" dirty="0" smtClean="0"/>
            </a:br>
            <a:r>
              <a:rPr lang="ar-SA" sz="2800" dirty="0" smtClean="0">
                <a:latin typeface="Arial Unicode MS" pitchFamily="34" charset="-128"/>
                <a:ea typeface="Arial Unicode MS" pitchFamily="34" charset="-128"/>
                <a:cs typeface="Arial Unicode MS" pitchFamily="34" charset="-128"/>
              </a:rPr>
              <a:t> </a:t>
            </a:r>
          </a:p>
          <a:p>
            <a:pPr algn="ctr">
              <a:buNone/>
            </a:pPr>
            <a:endParaRPr lang="ar-SA" sz="2800" dirty="0" smtClean="0">
              <a:latin typeface="Arial Unicode MS" pitchFamily="34" charset="-128"/>
              <a:ea typeface="Arial Unicode MS" pitchFamily="34" charset="-128"/>
              <a:cs typeface="Arial Unicode MS" pitchFamily="34" charset="-128"/>
            </a:endParaRPr>
          </a:p>
        </p:txBody>
      </p:sp>
      <p:sp>
        <p:nvSpPr>
          <p:cNvPr id="5" name="Rectangle 4"/>
          <p:cNvSpPr/>
          <p:nvPr/>
        </p:nvSpPr>
        <p:spPr>
          <a:xfrm>
            <a:off x="1259632" y="144016"/>
            <a:ext cx="5919855" cy="1268760"/>
          </a:xfrm>
          <a:prstGeom prst="rect">
            <a:avLst/>
          </a:prstGeom>
          <a:solidFill>
            <a:schemeClr val="bg1"/>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هي الهو والأنا والأنا الأعلى ؟ </a:t>
            </a:r>
            <a:endParaRPr lang="ar-SA"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cxnSp>
        <p:nvCxnSpPr>
          <p:cNvPr id="15" name="رابط كسهم مستقيم 14"/>
          <p:cNvCxnSpPr/>
          <p:nvPr/>
        </p:nvCxnSpPr>
        <p:spPr>
          <a:xfrm rot="5400000">
            <a:off x="6894529" y="3249611"/>
            <a:ext cx="500066" cy="158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rot="5400000">
            <a:off x="3251191" y="3106735"/>
            <a:ext cx="500066" cy="158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a:off x="5643570" y="2000240"/>
            <a:ext cx="928694" cy="78581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rot="10800000" flipV="1">
            <a:off x="3929058" y="2000240"/>
            <a:ext cx="857256" cy="571504"/>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sp>
        <p:nvSpPr>
          <p:cNvPr id="25" name="مخطط انسيابي: رابط 24"/>
          <p:cNvSpPr/>
          <p:nvPr/>
        </p:nvSpPr>
        <p:spPr>
          <a:xfrm>
            <a:off x="5929322" y="3357562"/>
            <a:ext cx="2857520" cy="2428892"/>
          </a:xfrm>
          <a:prstGeom prst="flowChartConnector">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7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الغرائز الموروثة التي تمد الشخصية بالطاقة بما فيها الأنا والأنا العليا </a:t>
            </a:r>
            <a:endParaRPr lang="ar-SA" sz="27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cxnSp>
        <p:nvCxnSpPr>
          <p:cNvPr id="26" name="رابط كسهم مستقيم 25"/>
          <p:cNvCxnSpPr/>
          <p:nvPr/>
        </p:nvCxnSpPr>
        <p:spPr>
          <a:xfrm rot="5400000">
            <a:off x="4929984" y="2285198"/>
            <a:ext cx="571504" cy="1588"/>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sp>
        <p:nvSpPr>
          <p:cNvPr id="18" name="مستطيل مستدير الزوايا 17"/>
          <p:cNvSpPr/>
          <p:nvPr/>
        </p:nvSpPr>
        <p:spPr>
          <a:xfrm>
            <a:off x="6572264" y="2428868"/>
            <a:ext cx="1214446" cy="6429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جزء فطرى </a:t>
            </a:r>
            <a:endParaRPr lang="ar-SA" sz="20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20" name="مستطيل 19"/>
          <p:cNvSpPr/>
          <p:nvPr/>
        </p:nvSpPr>
        <p:spPr>
          <a:xfrm>
            <a:off x="4786314" y="1428736"/>
            <a:ext cx="857256" cy="5715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effectLst>
                  <a:outerShdw blurRad="38100" dist="38100" dir="2700000" algn="tl">
                    <a:srgbClr val="000000">
                      <a:alpha val="43137"/>
                    </a:srgbClr>
                  </a:outerShdw>
                </a:effectLst>
              </a:rPr>
              <a:t>الهو</a:t>
            </a:r>
            <a:endParaRPr lang="ar-SA" b="1" dirty="0">
              <a:effectLst>
                <a:outerShdw blurRad="38100" dist="38100" dir="2700000" algn="tl">
                  <a:srgbClr val="000000">
                    <a:alpha val="43137"/>
                  </a:srgbClr>
                </a:outerShdw>
              </a:effectLst>
            </a:endParaRPr>
          </a:p>
        </p:txBody>
      </p:sp>
      <p:sp>
        <p:nvSpPr>
          <p:cNvPr id="21" name="مستطيل 20"/>
          <p:cNvSpPr/>
          <p:nvPr/>
        </p:nvSpPr>
        <p:spPr>
          <a:xfrm>
            <a:off x="2643174" y="2214554"/>
            <a:ext cx="1285884"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جزء مكتسب  عليا </a:t>
            </a:r>
            <a:endParaRPr lang="ar-SA"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29" name="مخطط انسيابي: رابط 28"/>
          <p:cNvSpPr/>
          <p:nvPr/>
        </p:nvSpPr>
        <p:spPr>
          <a:xfrm>
            <a:off x="714348" y="3071810"/>
            <a:ext cx="3214710" cy="2286016"/>
          </a:xfrm>
          <a:prstGeom prst="flowChartConnector">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7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وهى العمليات العقلية المكبوتة التي منعها الأنا (الشعور ) من الظهور </a:t>
            </a:r>
            <a:endParaRPr lang="ar-SA" sz="27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1" name="مربع نص 30"/>
          <p:cNvSpPr txBox="1"/>
          <p:nvPr/>
        </p:nvSpPr>
        <p:spPr>
          <a:xfrm>
            <a:off x="4143372" y="2428868"/>
            <a:ext cx="1928826" cy="1754326"/>
          </a:xfrm>
          <a:prstGeom prst="rect">
            <a:avLst/>
          </a:prstGeom>
          <a:noFill/>
        </p:spPr>
        <p:txBody>
          <a:bodyPr wrap="square" rtlCol="1">
            <a:spAutoFit/>
          </a:bodyPr>
          <a:lstStyle/>
          <a:p>
            <a:r>
              <a:rPr lang="ar-SA" sz="27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تعمل الهو وفق مبدأ اللذة وتجنب الألم ولا يراعى المنطق والأخلاق والواقع .</a:t>
            </a:r>
            <a:endParaRPr lang="ar-SA" sz="27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9539794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1030" y="1268760"/>
            <a:ext cx="7776865" cy="4997152"/>
          </a:xfrm>
        </p:spPr>
        <p:txBody>
          <a:bodyPr>
            <a:noAutofit/>
          </a:bodyPr>
          <a:lstStyle/>
          <a:p>
            <a:pPr algn="just">
              <a:lnSpc>
                <a:spcPct val="150000"/>
              </a:lnSpc>
              <a:buNone/>
            </a:pPr>
            <a:r>
              <a:rPr lang="ar-SA" sz="36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الهو:</a:t>
            </a:r>
            <a:r>
              <a:rPr lang="en-US"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الجزء الأساسي الذي يولد الفرد به وينشأ عنه فيما بعد الأنا والأنا الأعلى ويتضمن الهو جزئيين</a:t>
            </a: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جزء فطري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الغرائز الموروثة التي تمد الشخصية بالطاقة بما فيها الأنا والأنا الأعلى،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وجزء مكتسب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العمليات العقلية المكبوتة التي منعها الأنا (الشعور)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الظهور،</a:t>
            </a: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ويعمل الهو وفق مبدأ اللذة وتجنب الألم، ولا يراعي المنطق والأخلاق والواقع، وهو لا شعوري كلية.</a:t>
            </a:r>
            <a:endParaRPr lang="ar-SA" sz="36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5" name="Rectangle 4"/>
          <p:cNvSpPr/>
          <p:nvPr/>
        </p:nvSpPr>
        <p:spPr>
          <a:xfrm>
            <a:off x="661031" y="332656"/>
            <a:ext cx="7776864" cy="1268760"/>
          </a:xfrm>
          <a:prstGeom prst="rect">
            <a:avLst/>
          </a:prstGeom>
          <a:solidFill>
            <a:schemeClr val="bg1"/>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spcBef>
                <a:spcPct val="0"/>
              </a:spcBef>
            </a:pP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مفاهيم أخرى للهو </a:t>
            </a:r>
            <a:r>
              <a:rPr lang="ar-SA" sz="4800" b="1"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800" b="1" dirty="0" err="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الأعلى </a:t>
            </a:r>
            <a:endPar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590290"/>
            <a:ext cx="7992888" cy="5214974"/>
          </a:xfrm>
        </p:spPr>
        <p:txBody>
          <a:bodyPr>
            <a:noAutofit/>
          </a:bodyPr>
          <a:lstStyle/>
          <a:p>
            <a:pPr algn="just">
              <a:buNone/>
            </a:pPr>
            <a:r>
              <a:rPr lang="en-US" sz="3600" dirty="0" smtClean="0">
                <a:effectLst>
                  <a:outerShdw blurRad="38100" dist="38100" dir="2700000" algn="tl">
                    <a:srgbClr val="000000">
                      <a:alpha val="43137"/>
                    </a:srgbClr>
                  </a:outerShdw>
                </a:effectLst>
              </a:rPr>
              <a:t> </a:t>
            </a:r>
            <a:r>
              <a:rPr lang="ar-SA" sz="36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الأنا</a:t>
            </a:r>
            <a:r>
              <a:rPr lang="ar-SA" sz="3600"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p>
          <a:p>
            <a:pPr algn="just">
              <a:lnSpc>
                <a:spcPct val="16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وصفها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فرويد</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بأنها هي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المرء في أكثر حالاتها اعتدالاً بين الهو والأنا العليا، حيث تقبل بعض التصرفات من هذا وذاك، وتربطها بقيم المجتمع وقواعده، حيث من الممكن للأنا أن تقوم بإشباع بعض الغرائز التي تطلبها الهو ولكن في صورة متحضرة يتقبلها المجتمع ولا ترفضها الأنا العليا. </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484784"/>
            <a:ext cx="8136904" cy="4709120"/>
          </a:xfrm>
        </p:spPr>
        <p:txBody>
          <a:bodyPr>
            <a:normAutofit/>
          </a:bodyPr>
          <a:lstStyle/>
          <a:p>
            <a:pPr algn="just">
              <a:buNone/>
            </a:pPr>
            <a:r>
              <a:rPr lang="en-US" sz="1800" u="sng" dirty="0" smtClean="0"/>
              <a:t/>
            </a:r>
            <a:br>
              <a:rPr lang="en-US" sz="1800" u="sng" dirty="0" smtClean="0"/>
            </a:br>
            <a:endParaRPr lang="ar-SA" sz="2400" dirty="0" smtClean="0">
              <a:latin typeface="Arial Unicode MS" pitchFamily="34" charset="-128"/>
              <a:ea typeface="Arial Unicode MS" pitchFamily="34" charset="-128"/>
              <a:cs typeface="Arial Unicode MS" pitchFamily="34" charset="-128"/>
            </a:endParaRPr>
          </a:p>
        </p:txBody>
      </p:sp>
      <p:sp>
        <p:nvSpPr>
          <p:cNvPr id="13" name="مستطيل 12"/>
          <p:cNvSpPr/>
          <p:nvPr/>
        </p:nvSpPr>
        <p:spPr>
          <a:xfrm>
            <a:off x="683569" y="548680"/>
            <a:ext cx="7848871" cy="5078313"/>
          </a:xfrm>
          <a:prstGeom prst="rect">
            <a:avLst/>
          </a:prstGeom>
        </p:spPr>
        <p:txBody>
          <a:bodyPr wrap="square">
            <a:spAutoFit/>
          </a:bodyPr>
          <a:lstStyle/>
          <a:p>
            <a:pPr marL="363538" indent="-363538"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تعريف </a:t>
            </a:r>
            <a:r>
              <a:rPr lang="en-US" sz="3600" dirty="0">
                <a:solidFill>
                  <a:srgbClr val="FF0000"/>
                </a:solidFill>
                <a:effectLst>
                  <a:outerShdw blurRad="38100" dist="38100" dir="2700000" algn="tl">
                    <a:srgbClr val="000000">
                      <a:alpha val="43137"/>
                    </a:srgbClr>
                  </a:outerShdw>
                </a:effectLst>
              </a:rPr>
              <a:t>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الأنا</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p>
          <a:p>
            <a:pPr marL="363538" indent="-363538"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يعمل الأنا كوسيط بين الهو والعالم الخارجي فيتحكم في إشباع مطالب الهو وفقا للواقع والظروف الاجتماعية.</a:t>
            </a:r>
          </a:p>
          <a:p>
            <a:pPr marL="363538" indent="-363538"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وهو يعمل وفق مبدأ الواقع. </a:t>
            </a:r>
          </a:p>
          <a:p>
            <a:pPr marL="363538" indent="-363538"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ويمثل الأنا الإدراك والتفكير والحكمة والملائمة العقلية.</a:t>
            </a:r>
          </a:p>
          <a:p>
            <a:pPr marL="363538" indent="-363538" algn="just">
              <a:lnSpc>
                <a:spcPct val="150000"/>
              </a:lnSpc>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ويشرف الأنا على النشاط الإرادي للفرد. </a:t>
            </a:r>
            <a:endParaRPr lang="ar-SA" sz="36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484784"/>
            <a:ext cx="8136904" cy="4709120"/>
          </a:xfrm>
        </p:spPr>
        <p:txBody>
          <a:bodyPr>
            <a:normAutofit/>
          </a:bodyPr>
          <a:lstStyle/>
          <a:p>
            <a:pPr algn="just">
              <a:buNone/>
            </a:pPr>
            <a:r>
              <a:rPr lang="en-US" sz="1800" u="sng" dirty="0" smtClean="0"/>
              <a:t/>
            </a:r>
            <a:br>
              <a:rPr lang="en-US" sz="1800" u="sng" dirty="0" smtClean="0"/>
            </a:br>
            <a:endParaRPr lang="ar-SA" sz="2400" dirty="0" smtClean="0">
              <a:latin typeface="Arial Unicode MS" pitchFamily="34" charset="-128"/>
              <a:ea typeface="Arial Unicode MS" pitchFamily="34" charset="-128"/>
              <a:cs typeface="Arial Unicode MS" pitchFamily="34" charset="-128"/>
            </a:endParaRPr>
          </a:p>
        </p:txBody>
      </p:sp>
      <p:sp>
        <p:nvSpPr>
          <p:cNvPr id="13" name="مستطيل 12"/>
          <p:cNvSpPr/>
          <p:nvPr/>
        </p:nvSpPr>
        <p:spPr>
          <a:xfrm>
            <a:off x="683569" y="548680"/>
            <a:ext cx="7848871" cy="4247317"/>
          </a:xfrm>
          <a:prstGeom prst="rect">
            <a:avLst/>
          </a:prstGeom>
        </p:spPr>
        <p:txBody>
          <a:bodyPr wrap="square">
            <a:spAutoFit/>
          </a:bodyPr>
          <a:lstStyle/>
          <a:p>
            <a:pPr marL="363538" indent="-363538"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تعريف </a:t>
            </a:r>
            <a:r>
              <a:rPr lang="en-US" sz="3600" dirty="0">
                <a:solidFill>
                  <a:srgbClr val="FF0000"/>
                </a:solidFill>
                <a:effectLst>
                  <a:outerShdw blurRad="38100" dist="38100" dir="2700000" algn="tl">
                    <a:srgbClr val="000000">
                      <a:alpha val="43137"/>
                    </a:srgbClr>
                  </a:outerShdw>
                </a:effectLst>
              </a:rPr>
              <a:t>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الأنا</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p>
          <a:p>
            <a:pPr marL="363538" indent="-363538" algn="just">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ويوازن الأنا بين رغبات الهو والمعارضة من الأنا الأعلى والعالم الخارجي، وإذا فشل في ذلك أصابه القلق ولجأ إلى تخفيفه عن طريق الحيل الدفاعية.</a:t>
            </a:r>
          </a:p>
          <a:p>
            <a:pPr marL="363538" indent="-363538" algn="just">
              <a:lnSpc>
                <a:spcPct val="150000"/>
              </a:lnSpc>
              <a:buFontTx/>
              <a:buChar char="-"/>
            </a:pPr>
            <a:endParaRPr lang="ar-SA"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7111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32048"/>
            <a:ext cx="7889530" cy="6309320"/>
          </a:xfrm>
        </p:spPr>
        <p:txBody>
          <a:bodyPr>
            <a:noAutofit/>
          </a:bodyPr>
          <a:lstStyle/>
          <a:p>
            <a:pPr marL="0" lvl="0" indent="0" algn="just" fontAlgn="base">
              <a:lnSpc>
                <a:spcPct val="150000"/>
              </a:lnSpc>
              <a:spcBef>
                <a:spcPct val="0"/>
              </a:spcBef>
              <a:spcAft>
                <a:spcPct val="0"/>
              </a:spcAft>
              <a:buNone/>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الأنا الأعلى :</a:t>
            </a: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الأنا العليا كما وصفها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فرويد</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هي شخصية المرء في صورتها الأكثر تحفظاً وعقلانية، حيث لا تتحكم في أفعاله سوى القيم الأخلاقية والمجتمعية والمبادئ، مع البعد الكامل عن جميع الأفعال الشهوانية أو الغرائزية</a:t>
            </a: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ومثل الأنا الأعلى الضمير، وهو يتكون مما يتعلمه الطفل من والديه ومدرسته والمجتمع من معايير أخلاقية.  والأنا الأعلى مثالي وليس واقعي، ويتجه للكمال لا إلى اللذة</a:t>
            </a: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 أنه يعارض الهو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والأنا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lvl="0" indent="0" algn="just" eaLnBrk="0" fontAlgn="base" hangingPunct="0">
              <a:lnSpc>
                <a:spcPct val="150000"/>
              </a:lnSpc>
              <a:spcBef>
                <a:spcPct val="0"/>
              </a:spcBef>
              <a:spcAft>
                <a:spcPct val="0"/>
              </a:spcAft>
              <a:buNone/>
            </a:pP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548680"/>
            <a:ext cx="7889530" cy="5832648"/>
          </a:xfrm>
        </p:spPr>
        <p:txBody>
          <a:bodyPr>
            <a:noAutofit/>
          </a:bodyPr>
          <a:lstStyle/>
          <a:p>
            <a:pPr marL="0" lvl="0" indent="0" algn="just" fontAlgn="base">
              <a:lnSpc>
                <a:spcPct val="150000"/>
              </a:lnSpc>
              <a:spcBef>
                <a:spcPct val="0"/>
              </a:spcBef>
              <a:spcAft>
                <a:spcPct val="0"/>
              </a:spcAft>
              <a:buNone/>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الأنا الأعلى</a:t>
            </a:r>
          </a:p>
          <a:p>
            <a:pPr marL="0" lvl="0" indent="0" algn="just" fontAlgn="base">
              <a:lnSpc>
                <a:spcPct val="150000"/>
              </a:lnSpc>
              <a:spcBef>
                <a:spcPct val="0"/>
              </a:spcBef>
              <a:spcAft>
                <a:spcPct val="0"/>
              </a:spcAft>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استطاع الأنا أن يوازن بين الهو والأنا الأعلى والواقع عاش الفرد متوافقا، أما إذا تغلب الهو أو الأنا الأعلى على الشخصية أدى ذلك إلى اضطرابها.</a:t>
            </a:r>
          </a:p>
          <a:p>
            <a:pPr marL="0" lvl="0" indent="0" algn="just" fontAlgn="base">
              <a:spcBef>
                <a:spcPct val="0"/>
              </a:spcBef>
              <a:spcAft>
                <a:spcPct val="0"/>
              </a:spcAft>
              <a:buFontTx/>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أنظمة  الشخصية ليست مستقلة عن بعضها ، ويمكن وصف الهو بأنه يمثل الجانب البيولوجي للشخصية، والأنا  تمثل الجانب السيكولوجي للشخصية، والأنا الأعلى بالجانب السسيولوجى للشخصية</a:t>
            </a: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marL="0" lvl="0" indent="0" algn="just" eaLnBrk="0" fontAlgn="base" hangingPunct="0">
              <a:lnSpc>
                <a:spcPct val="150000"/>
              </a:lnSpc>
              <a:spcBef>
                <a:spcPct val="0"/>
              </a:spcBef>
              <a:spcAft>
                <a:spcPct val="0"/>
              </a:spcAft>
              <a:buNone/>
            </a:pPr>
            <a:r>
              <a:rPr lang="en-US"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22613856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591430"/>
            <a:ext cx="7992888" cy="5357850"/>
          </a:xfrm>
        </p:spPr>
        <p:txBody>
          <a:bodyPr>
            <a:noAutofit/>
          </a:bodyPr>
          <a:lstStyle/>
          <a:p>
            <a:pPr algn="ct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الدور الاجتماعي</a:t>
            </a:r>
            <a:endPar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عبارة عن تتابع نمطي لأفعال متعلمه يقوم بها فرد من الأفراد في موقف تفاعلي أي أن كل دور يرتبط بالمركز الإجتماعي للفرد، فالمدرس مركز إجتماعي له أدوار معينة في علاقته بتلاميذه، (كالتدريس، وتصحيح الكراسات ، والامتحانات ) والزوجة لها أدوار إجتماعية حيال بيتها وزوجها وأبنائها .. إلخ.</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76672"/>
            <a:ext cx="7992888" cy="5832648"/>
          </a:xfrm>
        </p:spPr>
        <p:txBody>
          <a:bodyPr>
            <a:normAutofit/>
          </a:bodyPr>
          <a:lstStyle/>
          <a:p>
            <a:pPr algn="just">
              <a:buNone/>
            </a:pPr>
            <a:r>
              <a:rPr lang="ar-SA" sz="36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 </a:t>
            </a:r>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وكما يعرف الدور الاجتماعي كما جاء في معجم العلوم الاجتماعية بأنه: </a:t>
            </a:r>
          </a:p>
          <a:p>
            <a:pPr algn="just">
              <a:lnSpc>
                <a:spcPct val="150000"/>
              </a:lnSpc>
              <a:buNone/>
            </a:pP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السلوك المتوقع من الفرد في الجماعة وهو الجانب الدينامكي لمركز الفرد ، ويشير المركز إلى مكانه الفرد في الجماعة بينما يشير الدور إلى نموذج السلوك الذي يتطلبه المركز.</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95736" y="404664"/>
            <a:ext cx="5364088" cy="1268760"/>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التعليم المباشر</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9" name="Content Placeholder 8"/>
          <p:cNvSpPr>
            <a:spLocks noGrp="1"/>
          </p:cNvSpPr>
          <p:nvPr>
            <p:ph idx="1"/>
          </p:nvPr>
        </p:nvSpPr>
        <p:spPr>
          <a:xfrm>
            <a:off x="539552" y="1673424"/>
            <a:ext cx="7992888" cy="4347864"/>
          </a:xfrm>
        </p:spPr>
        <p:txBody>
          <a:bodyPr>
            <a:noAutofit/>
          </a:bodyPr>
          <a:lstStyle/>
          <a:p>
            <a:pPr algn="just">
              <a:lnSpc>
                <a:spcPct val="150000"/>
              </a:lnSpc>
              <a:buFont typeface="Arial" charset="0"/>
              <a:buChar char="•"/>
            </a:pPr>
            <a:r>
              <a:rPr lang="ar-SA" sz="36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من خلال:</a:t>
            </a:r>
          </a:p>
          <a:p>
            <a:pPr algn="just">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-تعليم الكبار للصغار قيماً معينة ترتبط بمكانة إجتماعية أو بأدوار إجتماعية، أو يعلمونهم معايير سلوك تحدد ما ينبغي عموماً أو ما لا ينبغي عمله، وذلك بطرق مباشرة.</a:t>
            </a:r>
          </a:p>
          <a:p>
            <a:pPr algn="just">
              <a:lnSpc>
                <a:spcPct val="150000"/>
              </a:lnSpc>
              <a:buNone/>
            </a:pP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539552" y="634380"/>
            <a:ext cx="7992888" cy="5242892"/>
          </a:xfrm>
        </p:spPr>
        <p:txBody>
          <a:bodyPr>
            <a:noAutofit/>
          </a:bodyPr>
          <a:lstStyle/>
          <a:p>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a:t>
            </a: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التعليم المباشر</a:t>
            </a:r>
          </a:p>
          <a:p>
            <a:pPr marL="449263" indent="-449263" algn="just">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حيث يكافئون الصغار على الأعمال المقبولة في صورة مدح أو ثناء مما يجلب اللذة و المتعة للصغار، ويعاقبون على الأعمال غير المرغوب فيها في صورة ذم أو حرمان أو ضرب فيبتعد الصغار عن هذا السلوك.</a:t>
            </a:r>
          </a:p>
          <a:p>
            <a:pPr marL="449263" indent="-449263" algn="just">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نجد أن السلوك الذي يكافأ يحدث له تدعيم وتعزيز ولذلك يميل الطفل إلى تكراره، بينما ينطفئ السلوك الذي لا يدعم ويبتعد الطفل عن تكراره.</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82285502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3568" y="476672"/>
            <a:ext cx="7704856" cy="1268760"/>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التعليم العرضي (غير المباشر)</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9" name="Content Placeholder 8"/>
          <p:cNvSpPr>
            <a:spLocks noGrp="1"/>
          </p:cNvSpPr>
          <p:nvPr>
            <p:ph idx="1"/>
          </p:nvPr>
        </p:nvSpPr>
        <p:spPr>
          <a:xfrm>
            <a:off x="683568" y="1772816"/>
            <a:ext cx="7869560" cy="4320480"/>
          </a:xfrm>
        </p:spPr>
        <p:txBody>
          <a:bodyPr>
            <a:no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طريقه يكتسب الفرد طرق السلوك التي يجدها لدى الآخرين في بيئته ويتعلمها بطريق غير مقصود ويتم التعليم العرضي من خلال:</a:t>
            </a:r>
          </a:p>
          <a:p>
            <a:pPr>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أ):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اللــــعب</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 التقمص.</a:t>
            </a:r>
          </a:p>
          <a:p>
            <a:pPr>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(جـ):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التقليـد</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None/>
            </a:pPr>
            <a:endParaRPr lang="en-US" sz="3600"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04664"/>
            <a:ext cx="6695728"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 اللعب</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11560" y="1556792"/>
            <a:ext cx="7920880" cy="3672408"/>
          </a:xfrm>
        </p:spPr>
        <p:txBody>
          <a:bodyPr>
            <a:noAutofit/>
          </a:bodyPr>
          <a:lstStyle/>
          <a:p>
            <a:pPr marL="363538" indent="-363538"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أحد الأشكال التي يتخذها التعليم العرضي، فالطفل يلعب دور الأب أو الأم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ودور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الشرطي واللص والمحامي والطبيب والمدرس.</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611560" y="260648"/>
            <a:ext cx="7920880" cy="6192688"/>
          </a:xfrm>
        </p:spPr>
        <p:txBody>
          <a:bodyPr>
            <a:noAutofit/>
          </a:bodyPr>
          <a:lstStyle/>
          <a:p>
            <a:pPr algn="just">
              <a:lnSpc>
                <a:spcPct val="150000"/>
              </a:lnSpc>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اللعب </a:t>
            </a:r>
          </a:p>
          <a:p>
            <a:pPr marL="363538" indent="-363538"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التنقل في لعبه بين هذه الأدوار يكتسب ويتعلم الأدوار الإجتماعية المختلفة لكل دور وهكذا يستطيع الطفل أن ينتقل من دور إلى دور.</a:t>
            </a:r>
          </a:p>
          <a:p>
            <a:pPr marL="363538" indent="-363538"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قيام الطفل بهذه الأدوار جميعاً واكتسابه للمهارات المختلفة المرتبطة بالأدوار يساعد على سرعة عملية التنشئة الإجتماعية وعملها.</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64491913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76672"/>
            <a:ext cx="7740352"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 التقمص</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11560" y="1628800"/>
            <a:ext cx="7920880" cy="4497363"/>
          </a:xfrm>
        </p:spPr>
        <p:txBody>
          <a:bodyPr>
            <a:normAutofit/>
          </a:bodyPr>
          <a:lstStyle/>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أكد أحد علماء النفس وهو العالم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سيوارد (</a:t>
            </a:r>
            <a:r>
              <a:rPr lang="en-US"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Seward</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أهمية التقمص في التعليم الإجتماعي حيث يتقمص الطفل خلال تنشئته الإجتماعية دور الكبار في سلوكهم الإجتماعي، وتعد عملية التقمص من أهم العمليات التي تعتمد عليها التنشئة الإجتماعية في إكتساب الطفل قيمه الإجتماعية وخاصة قيم والديه.</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97" y="332656"/>
            <a:ext cx="9144000" cy="1259632"/>
          </a:xfrm>
        </p:spPr>
        <p:txBody>
          <a:bodyPr>
            <a:normAutofit/>
          </a:bodyPr>
          <a:lstStyle/>
          <a:p>
            <a:pPr marL="0" indent="0" algn="ctr">
              <a:buNone/>
            </a:pP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(جـ): التقليد</a:t>
            </a:r>
            <a:endPar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Content Placeholder 7"/>
          <p:cNvSpPr>
            <a:spLocks noGrp="1"/>
          </p:cNvSpPr>
          <p:nvPr>
            <p:ph idx="1"/>
          </p:nvPr>
        </p:nvSpPr>
        <p:spPr>
          <a:xfrm>
            <a:off x="611560" y="1628800"/>
            <a:ext cx="7920880" cy="4497363"/>
          </a:xfrm>
        </p:spPr>
        <p:style>
          <a:lnRef idx="2">
            <a:schemeClr val="accent1"/>
          </a:lnRef>
          <a:fillRef idx="1">
            <a:schemeClr val="lt1"/>
          </a:fillRef>
          <a:effectRef idx="0">
            <a:schemeClr val="accent1"/>
          </a:effectRef>
          <a:fontRef idx="minor">
            <a:schemeClr val="dk1"/>
          </a:fontRef>
        </p:style>
        <p:txBody>
          <a:bodyPr>
            <a:normAutofit/>
          </a:bodyPr>
          <a:lstStyle/>
          <a:p>
            <a:pPr marL="363538" indent="-363538" algn="just">
              <a:buFont typeface="Arial" charset="0"/>
              <a:buChar char="•"/>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أساس السلوك الإجتماعي إذ يعتبره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ميلر و دولارد (</a:t>
            </a:r>
            <a:r>
              <a:rPr lang="en-US"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Miller &amp; Dollard</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نمط إستجابات متعلمة، حيث أن الطفل في سعيه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لخفض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دوافعه، وإشباع حاجاته يقلد الآخرين، والسلوك التقليدي عندهما نوعان:</a:t>
            </a:r>
          </a:p>
          <a:p>
            <a:pPr marL="363538" indent="-363538" algn="just">
              <a:lnSpc>
                <a:spcPct val="150000"/>
              </a:lnSpc>
              <a:buFontTx/>
              <a:buChar char="-"/>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التقليد المتعمد المتكافئ.</a:t>
            </a:r>
          </a:p>
          <a:p>
            <a:pPr marL="363538" indent="-363538" algn="just">
              <a:lnSpc>
                <a:spcPct val="150000"/>
              </a:lnSpc>
              <a:buFontTx/>
              <a:buChar char="-"/>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التقليد الناسخ.</a:t>
            </a:r>
            <a:endParaRPr lang="en-US"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907008277"/>
              </p:ext>
            </p:extLst>
          </p:nvPr>
        </p:nvGraphicFramePr>
        <p:xfrm>
          <a:off x="251520" y="188640"/>
          <a:ext cx="8686800"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79387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39671011"/>
              </p:ext>
            </p:extLst>
          </p:nvPr>
        </p:nvGraphicFramePr>
        <p:xfrm>
          <a:off x="467544" y="620688"/>
          <a:ext cx="7992888"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539552" y="1250776"/>
            <a:ext cx="7992888" cy="4842520"/>
          </a:xfrm>
          <a:solidFill>
            <a:schemeClr val="bg1"/>
          </a:solidFill>
        </p:spPr>
        <p:txBody>
          <a:bodyPr>
            <a:noAutofit/>
          </a:bodyPr>
          <a:lstStyle/>
          <a:p>
            <a:pPr algn="just" rtl="1">
              <a:lnSpc>
                <a:spcPct val="150000"/>
              </a:lnSpc>
            </a:pPr>
            <a:r>
              <a:rPr lang="ar-SA" sz="40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تعتبر</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الأسرة الوحدة الاجتماعية الأولى التي يحتك بها الطفل إحتكاكاً مستمراً كما أنها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تعد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المكان الأول الذي تنمو فيه أنماط التنشئة الإجتماعية التي تشكل (الميلاد الثاني) في حياة الطفل .. أي تكوينه كشخصية اجتماعية ثقافية تنتمي إلى مجتمع بعينه، وتدين بثقافته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2" name="مربع نص 1"/>
          <p:cNvSpPr txBox="1"/>
          <p:nvPr/>
        </p:nvSpPr>
        <p:spPr>
          <a:xfrm>
            <a:off x="2627784" y="476670"/>
            <a:ext cx="3456384" cy="1015663"/>
          </a:xfrm>
          <a:prstGeom prst="rect">
            <a:avLst/>
          </a:prstGeom>
          <a:noFill/>
        </p:spPr>
        <p:txBody>
          <a:bodyPr wrap="square" rtlCol="1">
            <a:spAutoFit/>
          </a:bodyPr>
          <a:lstStyle/>
          <a:p>
            <a:pPr algn="ctr"/>
            <a:r>
              <a:rPr lang="ar-SA" sz="6000" b="1" dirty="0">
                <a:solidFill>
                  <a:srgbClr val="FF0000"/>
                </a:solidFill>
                <a:latin typeface="Arial Unicode MS" pitchFamily="34" charset="-128"/>
                <a:ea typeface="Arial Unicode MS" pitchFamily="34" charset="-128"/>
                <a:cs typeface="DecoType Naskh" pitchFamily="2" charset="-78"/>
              </a:rPr>
              <a:t>مفهوم الأسرة</a:t>
            </a:r>
          </a:p>
        </p:txBody>
      </p:sp>
    </p:spTree>
    <p:extLst>
      <p:ext uri="{BB962C8B-B14F-4D97-AF65-F5344CB8AC3E}">
        <p14:creationId xmlns:p14="http://schemas.microsoft.com/office/powerpoint/2010/main" val="31474553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611560" y="476672"/>
            <a:ext cx="8075240" cy="5562600"/>
          </a:xfrm>
          <a:solidFill>
            <a:schemeClr val="bg1"/>
          </a:solidFill>
        </p:spPr>
        <p:txBody>
          <a:bodyPr>
            <a:noAutofit/>
          </a:bodyPr>
          <a:lstStyle/>
          <a:p>
            <a:pPr algn="just"/>
            <a:r>
              <a:rPr lang="ar-SA" sz="4400" dirty="0" smtClean="0">
                <a:solidFill>
                  <a:srgbClr val="FF0000"/>
                </a:solidFill>
                <a:latin typeface="Arial Unicode MS" pitchFamily="34" charset="-128"/>
                <a:ea typeface="Arial Unicode MS" pitchFamily="34" charset="-128"/>
                <a:cs typeface="DecoType Naskh" pitchFamily="2" charset="-78"/>
              </a:rPr>
              <a:t>تابع مفهوم </a:t>
            </a:r>
            <a:r>
              <a:rPr lang="ar-SA" sz="4400" dirty="0">
                <a:solidFill>
                  <a:srgbClr val="FF0000"/>
                </a:solidFill>
                <a:latin typeface="Arial Unicode MS" pitchFamily="34" charset="-128"/>
                <a:ea typeface="Arial Unicode MS" pitchFamily="34" charset="-128"/>
                <a:cs typeface="DecoType Naskh" pitchFamily="2" charset="-78"/>
              </a:rPr>
              <a:t>الأسرة</a:t>
            </a:r>
          </a:p>
          <a:p>
            <a:pPr algn="just" rtl="1">
              <a:lnSpc>
                <a:spcPct val="150000"/>
              </a:lnSpc>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وتتكون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في حدودها الضيقة من الزوج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والزوجة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وطفل أو أكثر ويكون أساس العلاقات التي تربط أفراد الأسرة قائماً على الصراحة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والود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بشكل يتيح الفرصة أمام كل فرد من أفرادها أن يعبر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يريده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بحرية .. وهذا هو الذي يفرق بين الأسرة كوحدة إجتماعية وبين أي وحدة إجتماعية أخرى.</a:t>
            </a:r>
          </a:p>
        </p:txBody>
      </p:sp>
    </p:spTree>
    <p:extLst>
      <p:ext uri="{BB962C8B-B14F-4D97-AF65-F5344CB8AC3E}">
        <p14:creationId xmlns:p14="http://schemas.microsoft.com/office/powerpoint/2010/main" val="248958269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539552" y="1484784"/>
            <a:ext cx="8064896" cy="4800600"/>
          </a:xfrm>
          <a:solidFill>
            <a:schemeClr val="bg1"/>
          </a:solidFill>
        </p:spPr>
        <p:txBody>
          <a:bodyPr>
            <a:normAutofit fontScale="92500"/>
          </a:bodyPr>
          <a:lstStyle/>
          <a:p>
            <a:pPr algn="just" rtl="1">
              <a:lnSpc>
                <a:spcPct val="150000"/>
              </a:lnSpc>
              <a:spcBef>
                <a:spcPct val="0"/>
              </a:spcBef>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المدرسة مؤسسة إجتماعية أوجدها المجتمع لتحقيق أهدافه وغاياته.</a:t>
            </a:r>
          </a:p>
          <a:p>
            <a:pPr algn="just" rtl="1">
              <a:lnSpc>
                <a:spcPct val="150000"/>
              </a:lnSpc>
              <a:spcBef>
                <a:spcPct val="0"/>
              </a:spcBef>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وهي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مؤسسة تربوية نظامية مسؤولة عن توفير بيئة تربوية تهدف إلى تنمية شخصية الطفل المتعلم من جميع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جوانبها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الجسدية والعقلية والنفسية والإنفعالية و الإجتماعية.</a:t>
            </a:r>
          </a:p>
          <a:p>
            <a:pPr algn="just" rtl="1">
              <a:lnSpc>
                <a:spcPct val="150000"/>
              </a:lnSpc>
              <a:spcBef>
                <a:spcPct val="0"/>
              </a:spcBef>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وتعد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المدرسة الحلقة الأولى في التعليم النظامي المقصود وحلقة مكملة للتربية الأسرية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وحلقة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وصل مهمة بين البيت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والمجتمع.</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2" name="مستطيل 1"/>
          <p:cNvSpPr/>
          <p:nvPr/>
        </p:nvSpPr>
        <p:spPr>
          <a:xfrm>
            <a:off x="3473506" y="548680"/>
            <a:ext cx="2371162" cy="830997"/>
          </a:xfrm>
          <a:prstGeom prst="rect">
            <a:avLst/>
          </a:prstGeom>
        </p:spPr>
        <p:txBody>
          <a:bodyPr wrap="none">
            <a:spAutoFit/>
          </a:bodyPr>
          <a:lstStyle/>
          <a:p>
            <a:pPr algn="ctr"/>
            <a:r>
              <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a:t>
            </a:r>
            <a:r>
              <a:rPr lang="ar-SA" sz="4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المدرسة</a:t>
            </a:r>
            <a:endPar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0441933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539552" y="1676400"/>
            <a:ext cx="8071048" cy="4953000"/>
          </a:xfrm>
        </p:spPr>
        <p:txBody>
          <a:bodyPr>
            <a:normAutofit/>
          </a:bodyPr>
          <a:lstStyle/>
          <a:p>
            <a:pPr algn="just">
              <a:lnSpc>
                <a:spcPct val="160000"/>
              </a:lnSpc>
              <a:spcBef>
                <a:spcPts val="0"/>
              </a:spcBef>
              <a:buFont typeface="Arial" pitchFamily="34" charset="0"/>
              <a:buChar char="•"/>
              <a:defRP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يشير مصطلح الرفاق إلى هؤلاء الأطفال الذين يشبهون الطفل في المستوى الاجتماعي والاقتصادي والتعليمي، وفي صفات أخرى كالسن.</a:t>
            </a:r>
          </a:p>
        </p:txBody>
      </p:sp>
      <p:sp>
        <p:nvSpPr>
          <p:cNvPr id="9" name="مستطيل 8"/>
          <p:cNvSpPr/>
          <p:nvPr/>
        </p:nvSpPr>
        <p:spPr>
          <a:xfrm>
            <a:off x="3059832" y="908720"/>
            <a:ext cx="3429000" cy="830997"/>
          </a:xfrm>
          <a:prstGeom prst="rect">
            <a:avLst/>
          </a:prstGeom>
        </p:spPr>
        <p:txBody>
          <a:bodyPr wrap="square">
            <a:spAutoFit/>
          </a:bodyPr>
          <a:lstStyle/>
          <a:p>
            <a:pPr algn="ctr"/>
            <a:r>
              <a:rPr lang="ar-SA" sz="4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جماعة الرفاق  </a:t>
            </a:r>
            <a:endParaRPr lang="ar-SA" sz="4800" dirty="0">
              <a:solidFill>
                <a:srgbClr val="FF0000"/>
              </a:solidFill>
            </a:endParaRPr>
          </a:p>
        </p:txBody>
      </p:sp>
    </p:spTree>
    <p:extLst>
      <p:ext uri="{BB962C8B-B14F-4D97-AF65-F5344CB8AC3E}">
        <p14:creationId xmlns:p14="http://schemas.microsoft.com/office/powerpoint/2010/main" val="409479865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611560" y="1246584"/>
            <a:ext cx="7920880" cy="5638800"/>
          </a:xfrm>
        </p:spPr>
        <p:txBody>
          <a:bodyPr>
            <a:normAutofit/>
          </a:bodyPr>
          <a:lstStyle/>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تُـعد وسائل الإعلام كالإذاعة والتلفزيون والسينما والكتب والمجلات والصحافة ووسائل الإتصال التكنولوجية والإنترنت من أخطر المؤسسات الإجتماعية وأهمها في التنشئة الإجتماعية للطفل، بما تتضمنه من معلومات مسموعة أو مرئية أو مقروءة. </a:t>
            </a:r>
            <a:endParaRPr lang="ar-SA" sz="2800" b="1" dirty="0" smtClean="0">
              <a:latin typeface="Arial Unicode MS" pitchFamily="34" charset="-128"/>
              <a:ea typeface="Arial Unicode MS" pitchFamily="34" charset="-128"/>
              <a:cs typeface="Arial Unicode MS" pitchFamily="34" charset="-128"/>
            </a:endParaRPr>
          </a:p>
        </p:txBody>
      </p:sp>
      <p:sp>
        <p:nvSpPr>
          <p:cNvPr id="8" name="مستطيل 7"/>
          <p:cNvSpPr/>
          <p:nvPr/>
        </p:nvSpPr>
        <p:spPr>
          <a:xfrm>
            <a:off x="914400" y="509771"/>
            <a:ext cx="7391400" cy="830997"/>
          </a:xfrm>
          <a:prstGeom prst="rect">
            <a:avLst/>
          </a:prstGeom>
        </p:spPr>
        <p:txBody>
          <a:bodyPr wrap="square">
            <a:spAutoFit/>
          </a:bodyPr>
          <a:lstStyle/>
          <a:p>
            <a:pPr algn="ctr"/>
            <a:r>
              <a:rPr lang="ar-SA" sz="4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a:t>
            </a:r>
            <a:endParaRPr lang="ar-SA" sz="4800" dirty="0">
              <a:solidFill>
                <a:srgbClr val="FF0000"/>
              </a:solidFill>
            </a:endParaRPr>
          </a:p>
        </p:txBody>
      </p:sp>
    </p:spTree>
    <p:extLst>
      <p:ext uri="{BB962C8B-B14F-4D97-AF65-F5344CB8AC3E}">
        <p14:creationId xmlns:p14="http://schemas.microsoft.com/office/powerpoint/2010/main" val="273562064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95300" y="1252555"/>
            <a:ext cx="8037140" cy="5638800"/>
          </a:xfrm>
        </p:spPr>
        <p:txBody>
          <a:bodyPr>
            <a:normAutofit/>
          </a:bodyPr>
          <a:lstStyle/>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تشمل مصادر المعلومات المطبوعة الكتب والمجلات والقصص والصحف ...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ولها دوراً مهماً في التنشئة الإجتماعية للطفل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بتزويده</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بالمعلومات والمعارف والخبرات والمهارات الجديدة، وتعمل بالتالي على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قدراته العقلية</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وحسه الفني والجمالي، وخياله، وقدرته على البحث والتفكير وحب الإستطلاع، وأيضاً على تزويده بمجموعة من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والقيم والعادات المرغوبة</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لذا يجب أن تناسب هذه المصادر المطبوعة المستوى العمري والعقلي والنفسي للطفل.</a:t>
            </a:r>
          </a:p>
        </p:txBody>
      </p:sp>
      <p:sp>
        <p:nvSpPr>
          <p:cNvPr id="8" name="مستطيل 7"/>
          <p:cNvSpPr/>
          <p:nvPr/>
        </p:nvSpPr>
        <p:spPr>
          <a:xfrm>
            <a:off x="914400" y="476672"/>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مصادر المعلومات المطبوعة</a:t>
            </a:r>
            <a:endParaRPr lang="ar-SA" sz="4800" dirty="0">
              <a:solidFill>
                <a:srgbClr val="FF0000"/>
              </a:solidFill>
            </a:endParaRPr>
          </a:p>
        </p:txBody>
      </p:sp>
    </p:spTree>
    <p:extLst>
      <p:ext uri="{BB962C8B-B14F-4D97-AF65-F5344CB8AC3E}">
        <p14:creationId xmlns:p14="http://schemas.microsoft.com/office/powerpoint/2010/main" val="31159195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539552" y="476672"/>
            <a:ext cx="7992888" cy="5638800"/>
          </a:xfrm>
        </p:spPr>
        <p:txBody>
          <a:bodyPr>
            <a:normAutofit fontScale="77500" lnSpcReduction="20000"/>
          </a:bodyPr>
          <a:lstStyle/>
          <a:p>
            <a:pPr algn="ctr"/>
            <a:r>
              <a:rPr lang="ar-SA" sz="54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أهمية </a:t>
            </a:r>
            <a:r>
              <a:rPr lang="ar-SA" sz="54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الانترنت</a:t>
            </a:r>
            <a:endParaRPr lang="ar-SA" sz="5400" dirty="0">
              <a:solidFill>
                <a:srgbClr val="FF0000"/>
              </a:solidFill>
            </a:endParaRPr>
          </a:p>
          <a:p>
            <a:pPr marL="449263" indent="-449263" algn="just">
              <a:lnSpc>
                <a:spcPct val="120000"/>
              </a:lnSpc>
              <a:buFont typeface="Arial" pitchFamily="34" charset="0"/>
              <a:buChar char="•"/>
            </a:pPr>
            <a:r>
              <a:rPr lang="ar-SA" sz="4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تعد شبكة الإنترنت من أهم شبكات المعلومات والإعلام  والاتصال على الإطلاق وأكثرها استخداماً من قبل الصغار والكبار، ويشير كثير من العلماء والباحثين أن دورها في تربية الطفل وتنشئته الإجتماعية قد بدأ يتفوق على الدور الذي تقوم به المصادر المعلوماتية والإعلامية الأخرى، لما تحويه هذه الشبكة من معلومات وحقائق في مختلف الموضوعات، وأخبار محلية وإقليمية وعالمية، وما تحمله من اتجاهات، وتطورات في مختلف موضوعات المعرفة البشرية.</a:t>
            </a:r>
          </a:p>
        </p:txBody>
      </p:sp>
    </p:spTree>
    <p:extLst>
      <p:ext uri="{BB962C8B-B14F-4D97-AF65-F5344CB8AC3E}">
        <p14:creationId xmlns:p14="http://schemas.microsoft.com/office/powerpoint/2010/main" val="260124980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611560" y="990600"/>
            <a:ext cx="7920880" cy="5638800"/>
          </a:xfrm>
        </p:spPr>
        <p:txBody>
          <a:bodyPr>
            <a:noAutofit/>
          </a:bodyPr>
          <a:lstStyle/>
          <a:p>
            <a:pPr algn="ctr" rtl="1">
              <a:lnSpc>
                <a:spcPct val="150000"/>
              </a:lnSpc>
              <a:buNone/>
            </a:pPr>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الأندية </a:t>
            </a:r>
          </a:p>
          <a:p>
            <a:pPr algn="just">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تجمع أفراد لهم ميل مشترك في كل مكان تتاح لهم فيه الفرص لإكتساب الزمالة والصداقة والتعبير عن ميل الفرد للاجتماع بغيره، وهي صيغة أفضل للجماعات في أوضاع إجتماعية مقبولة.</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p:txBody>
      </p:sp>
    </p:spTree>
    <p:extLst>
      <p:ext uri="{BB962C8B-B14F-4D97-AF65-F5344CB8AC3E}">
        <p14:creationId xmlns:p14="http://schemas.microsoft.com/office/powerpoint/2010/main" val="240400182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539552" y="1143000"/>
            <a:ext cx="8006680" cy="5410200"/>
          </a:xfrm>
        </p:spPr>
        <p:txBody>
          <a:bodyPr>
            <a:noAutofit/>
          </a:bodyPr>
          <a:lstStyle/>
          <a:p>
            <a:pPr algn="just" rtl="1">
              <a:lnSpc>
                <a:spcPct val="150000"/>
              </a:lnSpc>
              <a:buNone/>
            </a:pPr>
            <a:r>
              <a:rPr lang="ar-SA" sz="24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تقوم دور العبادة بدور فعال في تربية الطفل وتشكيل شخصيته وتنشئته الإجتماعية، لما تتميز به من خصائص فريدة أهمها إحاطتها بهالة من التقديس، وثبات وإيجابية المعايير السلوكية التي تعلمها للأطفال والكبار، والإجماع على تدعيمها وتعزيزها و تقديسها.</a:t>
            </a:r>
            <a:endParaRPr lang="ar-SA" sz="2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9" name="مستطيل 8"/>
          <p:cNvSpPr/>
          <p:nvPr/>
        </p:nvSpPr>
        <p:spPr>
          <a:xfrm>
            <a:off x="755576" y="548680"/>
            <a:ext cx="7391400" cy="830997"/>
          </a:xfrm>
          <a:prstGeom prst="rect">
            <a:avLst/>
          </a:prstGeom>
        </p:spPr>
        <p:txBody>
          <a:bodyPr wrap="square">
            <a:spAutoFit/>
          </a:bodyPr>
          <a:lstStyle/>
          <a:p>
            <a:pPr algn="ctr"/>
            <a:r>
              <a:rPr lang="ar-SA" sz="4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الدينية</a:t>
            </a:r>
            <a:endParaRPr lang="ar-SA" sz="4800" dirty="0">
              <a:solidFill>
                <a:srgbClr val="FF0000"/>
              </a:solidFill>
            </a:endParaRPr>
          </a:p>
        </p:txBody>
      </p:sp>
    </p:spTree>
    <p:extLst>
      <p:ext uri="{BB962C8B-B14F-4D97-AF65-F5344CB8AC3E}">
        <p14:creationId xmlns:p14="http://schemas.microsoft.com/office/powerpoint/2010/main" val="337534393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1560" y="836712"/>
            <a:ext cx="7920880" cy="5289451"/>
          </a:xfrm>
        </p:spPr>
        <p:txBody>
          <a:bodyPr>
            <a:normAutofit fontScale="92500"/>
          </a:bodyPr>
          <a:lstStyle/>
          <a:p>
            <a:pPr algn="ctr">
              <a:buNone/>
            </a:pPr>
            <a:r>
              <a:rPr lang="ar-SA" sz="4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اتجاه </a:t>
            </a:r>
            <a:r>
              <a:rPr lang="ar-SA" sz="48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 </a:t>
            </a:r>
            <a:endParaRPr lang="ar-SA" sz="3900" b="1" dirty="0" smtClean="0">
              <a:latin typeface="Arial Unicode MS" pitchFamily="34" charset="-128"/>
              <a:ea typeface="Arial Unicode MS" pitchFamily="34" charset="-128"/>
              <a:cs typeface="Arial Unicode MS" pitchFamily="34" charset="-128"/>
            </a:endParaRPr>
          </a:p>
          <a:p>
            <a:pPr algn="just" rtl="1">
              <a:buNone/>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ذلك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الأسلوب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يتبعه الوالدين في فرض الآداب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والقواعد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تتمشى مع مراحل عمر الطفل وذلك بالنهي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والتوبيخ. أو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فرض الأم أو الأب الرأي على الطفل ويتضمن:</a:t>
            </a:r>
          </a:p>
          <a:p>
            <a:pPr algn="just" rtl="1">
              <a:buFont typeface="Arial" charset="0"/>
              <a:buChar char="•"/>
            </a:pP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الوقوف أمام رغبات الطفل التلقائية أو منعه من القيام بسلوك معين لتحقيق رغباته التي يريدها حتى ولو كانت مشروعه</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55854678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09600" y="533400"/>
            <a:ext cx="7994848" cy="5592763"/>
          </a:xfrm>
          <a:solidFill>
            <a:schemeClr val="bg1"/>
          </a:solidFill>
        </p:spPr>
        <p:txBody>
          <a:bodyPr>
            <a:normAutofit fontScale="92500" lnSpcReduction="20000"/>
          </a:bodyPr>
          <a:lstStyle/>
          <a:p>
            <a:pPr algn="just">
              <a:lnSpc>
                <a:spcPct val="150000"/>
              </a:lnSpc>
              <a:buFont typeface="Arial" charset="0"/>
              <a:buChar char="•"/>
            </a:pPr>
            <a:r>
              <a:rPr lang="ar-SA" sz="44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اتجاه </a:t>
            </a:r>
            <a:r>
              <a:rPr lang="ar-SA" sz="44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 </a:t>
            </a:r>
            <a:endParaRPr lang="ar-SA" sz="3600" dirty="0">
              <a:latin typeface="Arial Unicode MS" pitchFamily="34" charset="-128"/>
              <a:ea typeface="Arial Unicode MS" pitchFamily="34" charset="-128"/>
              <a:cs typeface="Arial Unicode MS" pitchFamily="34" charset="-128"/>
            </a:endParaRPr>
          </a:p>
          <a:p>
            <a:pPr algn="just" rtl="1">
              <a:lnSpc>
                <a:spcPct val="150000"/>
              </a:lnSpc>
              <a:buFont typeface="Arial"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يستخدم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الوالدين في ذلك أساليب تتراوح ما بين الخشونة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والنعومة</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كأن يستخدما ألوان التهديد أو الإلحاح أو الضرب أو الحرمان أو غير ذلك.</a:t>
            </a:r>
          </a:p>
          <a:p>
            <a:pPr algn="just" rtl="1">
              <a:lnSpc>
                <a:spcPct val="150000"/>
              </a:lnSpc>
              <a:buFont typeface="Arial" charset="0"/>
              <a:buChar char="•"/>
            </a:pP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ويتمثل تسلط الأب بالأمر والنهي أو بالتهديد أو الحرمان أو الضرب أحياناً.</a:t>
            </a:r>
          </a:p>
        </p:txBody>
      </p:sp>
    </p:spTree>
    <p:extLst>
      <p:ext uri="{BB962C8B-B14F-4D97-AF65-F5344CB8AC3E}">
        <p14:creationId xmlns:p14="http://schemas.microsoft.com/office/powerpoint/2010/main" val="9794340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1560" y="708818"/>
            <a:ext cx="7823238" cy="5384478"/>
          </a:xfrm>
          <a:solidFill>
            <a:schemeClr val="bg1"/>
          </a:solidFill>
        </p:spPr>
        <p:txBody>
          <a:bodyPr>
            <a:normAutofit fontScale="92500" lnSpcReduction="10000"/>
          </a:bodyPr>
          <a:lstStyle/>
          <a:p>
            <a:pPr algn="just">
              <a:lnSpc>
                <a:spcPct val="150000"/>
              </a:lnSpc>
              <a:buFont typeface="Arial" charset="0"/>
              <a:buChar char="•"/>
            </a:pPr>
            <a:r>
              <a:rPr lang="ar-SA" sz="40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اتجاه </a:t>
            </a:r>
            <a:r>
              <a:rPr lang="ar-SA" sz="40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 </a:t>
            </a:r>
            <a:endParaRPr lang="ar-SA" sz="3200" dirty="0">
              <a:latin typeface="Arial Unicode MS" pitchFamily="34" charset="-128"/>
              <a:ea typeface="Arial Unicode MS" pitchFamily="34" charset="-128"/>
              <a:cs typeface="Arial Unicode MS" pitchFamily="34" charset="-128"/>
            </a:endParaRPr>
          </a:p>
          <a:p>
            <a:pPr algn="just" rtl="1">
              <a:lnSpc>
                <a:spcPct val="150000"/>
              </a:lnSpc>
              <a:buFont typeface="Arial"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تسلط الأم فيتسم باللين والمحايلة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والإلحاح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يتمثل ذلك في أن تفرض على الطفل التعامل مع الأطفال الأغنياء مادياً دون الفقراء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وارتداء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ملابس معينة أو تفرض الأم على إبنها نوعية لعب معينة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لأنها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تريد لطفلها أن يكون مهندساً في المستقبل، أو تفرض عليه طريقة مذاكرة معينة.</a:t>
            </a:r>
          </a:p>
          <a:p>
            <a:pPr algn="just" rtl="1">
              <a:buFont typeface="Arial" charset="0"/>
              <a:buChar char="•"/>
            </a:pPr>
            <a:endPar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17131825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1560" y="476672"/>
            <a:ext cx="7920880" cy="5472608"/>
          </a:xfrm>
          <a:solidFill>
            <a:schemeClr val="bg1"/>
          </a:solidFill>
        </p:spPr>
        <p:txBody>
          <a:bodyPr>
            <a:noAutofit/>
          </a:bodyPr>
          <a:lstStyle/>
          <a:p>
            <a:pPr marL="0" indent="0" algn="ctr">
              <a:lnSpc>
                <a:spcPct val="150000"/>
              </a:lnSpc>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اتجاه </a:t>
            </a:r>
            <a:r>
              <a:rPr lang="ar-SA" sz="36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الحماية الزائدة</a:t>
            </a:r>
          </a:p>
          <a:p>
            <a:pPr algn="just">
              <a:lnSpc>
                <a:spcPct val="150000"/>
              </a:lnSpc>
              <a:buFontTx/>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رعاية الطفل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والاهتمام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من الأمور الضرورية التي يجب على الوالدين القيام بها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يصل بهما إلى درجة الحماية المفرطة</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buFont typeface="Arial"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 المفرطة في قيام أحد الوالدين أو كلاهما نيابة عن  الطفل بالواجبات أو المسؤوليات التي يمكنه أن يقوم بها والتي يجب تدريبه عليها حتى تكون له شخصيته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المستقلة0</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76666810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9552" y="404664"/>
            <a:ext cx="7992888" cy="5721499"/>
          </a:xfrm>
          <a:solidFill>
            <a:schemeClr val="bg1"/>
          </a:solidFill>
        </p:spPr>
        <p:txBody>
          <a:bodyPr>
            <a:normAutofit fontScale="92500" lnSpcReduction="10000"/>
          </a:bodyPr>
          <a:lstStyle/>
          <a:p>
            <a:pPr algn="just">
              <a:lnSpc>
                <a:spcPct val="150000"/>
              </a:lnSpc>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تابع</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اتجاه</a:t>
            </a:r>
            <a:r>
              <a:rPr lang="ar-SA" sz="36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الحماية الزائدة</a:t>
            </a:r>
          </a:p>
          <a:p>
            <a:pPr algn="just">
              <a:lnSpc>
                <a:spcPct val="150000"/>
              </a:lnSpc>
              <a:buNone/>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يحرص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الوالدان أو أحدهما على حماية الطفل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والتدخل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كل شئونه لدرجة إنجاز الواجبات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والمسؤوليات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يستطيع القيام بها، مثل</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buNone/>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لا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يتاح للطفل فرصة إتخاذ قراره بنفسه</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فألام التي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تتبنى اتجاه الحماية الزائدة نحو أبنها تتعمد إلى عدم إعطائه الفرصة للتصرف في كثير من الأمور مثل مصروفه أو إختيار ملابسه أو أطعمه يفضلها أو الدفاع عن نفسه إذا ما اعتدى عليه زميل له في المدرسة</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53657590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9552" y="332656"/>
            <a:ext cx="8017768" cy="5059363"/>
          </a:xfrm>
          <a:solidFill>
            <a:schemeClr val="bg1"/>
          </a:solidFill>
        </p:spPr>
        <p:txBody>
          <a:bodyPr>
            <a:noAutofit/>
          </a:bodyPr>
          <a:lstStyle/>
          <a:p>
            <a:pPr marL="363538" indent="-363538" algn="just">
              <a:lnSpc>
                <a:spcPct val="150000"/>
              </a:lnSpc>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تابع </a:t>
            </a:r>
            <a:r>
              <a:rPr lang="ar-SA" sz="36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اتجاه </a:t>
            </a:r>
            <a:r>
              <a:rPr lang="ar-SA" sz="36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الحماية الزائدة</a:t>
            </a:r>
          </a:p>
          <a:p>
            <a:pPr marL="363538" indent="-363538" algn="just">
              <a:lnSpc>
                <a:spcPct val="150000"/>
              </a:lnSpc>
              <a:buNone/>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ومن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المظاهر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الأخرى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للإفراط في الرعاية يوجد بعض من الآباء من يساوره القلق لدرجة  الفزع حول سلامة أحد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الأبناء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الخطر أو المرض فيفرض نظاماً معيناً من الطعام عليهم خوفاً على صحتهم،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ويشرف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لعبهم حتى في المنزل وسط رفاقهم،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ويتابع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 حركات أطفاله وسكناتهم خوفاً من تعرضهم للخطر .. إلى غير ذلك من مظاهر الإفراط في الرعاية.</a:t>
            </a:r>
          </a:p>
        </p:txBody>
      </p:sp>
    </p:spTree>
    <p:extLst>
      <p:ext uri="{BB962C8B-B14F-4D97-AF65-F5344CB8AC3E}">
        <p14:creationId xmlns:p14="http://schemas.microsoft.com/office/powerpoint/2010/main" val="271066193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3568" y="534888"/>
            <a:ext cx="7698432" cy="5486400"/>
          </a:xfrm>
          <a:solidFill>
            <a:schemeClr val="bg1"/>
          </a:solidFill>
        </p:spPr>
        <p:txBody>
          <a:bodyPr>
            <a:noAutofit/>
          </a:bodyPr>
          <a:lstStyle/>
          <a:p>
            <a:pPr algn="ctr">
              <a:lnSpc>
                <a:spcPct val="150000"/>
              </a:lnSpc>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اتجاه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 </a:t>
            </a:r>
            <a:endPar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lnSpc>
                <a:spcPct val="150000"/>
              </a:lnSpc>
              <a:buNone/>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يقصد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ترك الطفل دون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السلوك المرغوب فيه أو الإستجابه له، وكذلك دون محاسبة على السلوك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 المرغوب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بالإضافة إلى ترك الطفل دون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توجيه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ما لا يجب أن  يفعله أو  يقوم به، أو إلى ما ينبغي عليه أن يتجنبه.</a:t>
            </a:r>
            <a:endParaRPr lang="en-US"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37894426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95536" y="415949"/>
            <a:ext cx="8229600" cy="5821363"/>
          </a:xfrm>
          <a:solidFill>
            <a:schemeClr val="bg1"/>
          </a:solidFill>
        </p:spPr>
        <p:txBody>
          <a:bodyPr>
            <a:normAutofit lnSpcReduction="10000"/>
          </a:bodyPr>
          <a:lstStyle/>
          <a:p>
            <a:pPr algn="ctr">
              <a:buNone/>
            </a:pP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اتجاه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التدليل</a:t>
            </a:r>
          </a:p>
          <a:p>
            <a:pPr algn="just" rtl="1">
              <a:lnSpc>
                <a:spcPct val="150000"/>
              </a:lnSpc>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الطفل على تحقيق معظم رغباته بالشكل الذي يحلو له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وعدم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توجيهه لتحمل أي مسؤولية تتناسب مع مرحلة النمو التي يمر بها.</a:t>
            </a:r>
          </a:p>
          <a:p>
            <a:pPr algn="just" rtl="1">
              <a:lnSpc>
                <a:spcPct val="150000"/>
              </a:lnSpc>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الطفل على القيام بألوان من السلوك يعتبر عادة من غير المرغوب فيها إجتماعياً.</a:t>
            </a:r>
          </a:p>
          <a:p>
            <a:pPr algn="just" rtl="1">
              <a:lnSpc>
                <a:spcPct val="150000"/>
              </a:lnSpc>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يدافع الوالدان عن هذه الأنماط السلوكية غير المرغوب فيها ضد أي توجيه أو نقد يصدر إلى الطفل من الخارج.</a:t>
            </a:r>
          </a:p>
        </p:txBody>
      </p:sp>
    </p:spTree>
    <p:extLst>
      <p:ext uri="{BB962C8B-B14F-4D97-AF65-F5344CB8AC3E}">
        <p14:creationId xmlns:p14="http://schemas.microsoft.com/office/powerpoint/2010/main" val="401301079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755576" y="495300"/>
            <a:ext cx="7776864" cy="5867400"/>
          </a:xfrm>
          <a:solidFill>
            <a:schemeClr val="bg1"/>
          </a:solidFill>
        </p:spPr>
        <p:txBody>
          <a:bodyPr>
            <a:noAutofit/>
          </a:bodyPr>
          <a:lstStyle/>
          <a:p>
            <a:pPr algn="ctr">
              <a:lnSpc>
                <a:spcPct val="150000"/>
              </a:lnSpc>
              <a:buNone/>
            </a:pP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اتجاه </a:t>
            </a: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الألم </a:t>
            </a: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النفسي</a:t>
            </a:r>
          </a:p>
          <a:p>
            <a:pPr algn="just">
              <a:lnSpc>
                <a:spcPct val="150000"/>
              </a:lnSpc>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ويتمثل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في جميع الأساليب التي تعتمد على إثارة الألم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النفسي،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يكون:</a:t>
            </a: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 إشعار الطفل بالذنب كلما أتى سلوكاً غير مرغوب فيه أو كلما عبر عن رغبة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9520578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539552" y="548680"/>
            <a:ext cx="7992888" cy="5760640"/>
          </a:xfrm>
          <a:solidFill>
            <a:schemeClr val="bg1"/>
          </a:solidFill>
        </p:spPr>
        <p:txBody>
          <a:bodyPr>
            <a:noAutofit/>
          </a:bodyPr>
          <a:lstStyle/>
          <a:p>
            <a:pPr algn="just">
              <a:lnSpc>
                <a:spcPct val="150000"/>
              </a:lnSpc>
            </a:pP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اتجاه </a:t>
            </a: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إثارة الألم النفسي</a:t>
            </a: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 تحقير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والتقليل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شأنه أياً كان المستوى الذي يصل إليه في سلوكه أو أدائه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والأمهات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بيحثون عن أخطاء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ويبدون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ملاحظات نقدية هدامة لسلوكه.</a:t>
            </a:r>
          </a:p>
        </p:txBody>
      </p:sp>
    </p:spTree>
    <p:extLst>
      <p:ext uri="{BB962C8B-B14F-4D97-AF65-F5344CB8AC3E}">
        <p14:creationId xmlns:p14="http://schemas.microsoft.com/office/powerpoint/2010/main" val="250901694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863352" y="548680"/>
            <a:ext cx="7309048" cy="5029200"/>
          </a:xfrm>
          <a:solidFill>
            <a:schemeClr val="bg1"/>
          </a:solidFill>
        </p:spPr>
        <p:txBody>
          <a:bodyPr>
            <a:noAutofit/>
          </a:bodyPr>
          <a:lstStyle/>
          <a:p>
            <a:pPr algn="ctr">
              <a:lnSpc>
                <a:spcPct val="150000"/>
              </a:lnSpc>
              <a:buNone/>
            </a:pPr>
            <a:r>
              <a:rPr lang="ar-SA" sz="4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اتجاه القسوة</a:t>
            </a:r>
          </a:p>
          <a:p>
            <a:pPr algn="just">
              <a:lnSpc>
                <a:spcPct val="150000"/>
              </a:lnSpc>
              <a:buNone/>
            </a:pPr>
            <a:r>
              <a:rPr lang="ar-SA" sz="2800" dirty="0" smtClean="0">
                <a:latin typeface="Arial Unicode MS" pitchFamily="34" charset="-128"/>
                <a:ea typeface="Arial Unicode MS" pitchFamily="34" charset="-128"/>
                <a:cs typeface="Arial Unicode MS" pitchFamily="34" charset="-12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يتمثل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إستخدام أساليب العقاب البدني (الضرب)،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والتهديد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 أي كل ما يؤدي إلى إثارة الألم الجسدي كأسلوب أساسي في عملية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إجتماعياً.</a:t>
            </a:r>
            <a:endParaRPr lang="en-US"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1845438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467544" y="487957"/>
            <a:ext cx="8229600" cy="5821363"/>
          </a:xfrm>
          <a:solidFill>
            <a:schemeClr val="bg1"/>
          </a:solidFill>
        </p:spPr>
        <p:txBody>
          <a:bodyPr>
            <a:normAutofit fontScale="92500"/>
          </a:bodyPr>
          <a:lstStyle/>
          <a:p>
            <a:pPr marL="0" indent="0" algn="ctr">
              <a:buNone/>
            </a:pPr>
            <a:r>
              <a:rPr lang="ar-SA" sz="40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اتجاه التذبذب</a:t>
            </a:r>
          </a:p>
          <a:p>
            <a:pPr algn="just">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إستقرار الأب أو الأم من حيث استخدام أساليب الثواب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والعقاب</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يعني أن سلوكاً معيناً يثاب عليه الطفل مرة ويعاقب عليه مرة أخرى.</a:t>
            </a: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حيرة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نفسها إزاء بعض ما يمكن أن يصدر عن الطفل من سلوك بحيث لا تدري متى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يثاب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ومتى تعاقبه.</a:t>
            </a:r>
          </a:p>
          <a:p>
            <a:pPr algn="just" rtl="1">
              <a:lnSpc>
                <a:spcPct val="150000"/>
              </a:lnSpc>
              <a:buFont typeface="Arial" charset="0"/>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التباعد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بين إتجاه كل من الأب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تنشئة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وتطبيعه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إجتماعياً.</a:t>
            </a:r>
          </a:p>
        </p:txBody>
      </p:sp>
    </p:spTree>
    <p:extLst>
      <p:ext uri="{BB962C8B-B14F-4D97-AF65-F5344CB8AC3E}">
        <p14:creationId xmlns:p14="http://schemas.microsoft.com/office/powerpoint/2010/main" val="401596678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683568" y="1219200"/>
            <a:ext cx="7560840" cy="4419600"/>
          </a:xfrm>
          <a:solidFill>
            <a:schemeClr val="bg1"/>
          </a:solidFill>
        </p:spPr>
        <p:txBody>
          <a:bodyPr>
            <a:noAutofit/>
          </a:bodyPr>
          <a:lstStyle/>
          <a:p>
            <a:pPr algn="ctr">
              <a:lnSpc>
                <a:spcPct val="200000"/>
              </a:lnSpc>
              <a:buNone/>
            </a:pPr>
            <a:r>
              <a:rPr lang="ar-SA" sz="4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اتجاه التفرقة</a:t>
            </a:r>
          </a:p>
          <a:p>
            <a:pPr algn="just">
              <a:lnSpc>
                <a:spcPct val="200000"/>
              </a:lnSpc>
              <a:buNone/>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يتمثل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عدم المساواة بين الأبناء جميعاً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والتفضيل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بينهم بسبب الجنس أو ترتيب المولود أو السن أو أي سبب آخر.</a:t>
            </a:r>
          </a:p>
        </p:txBody>
      </p:sp>
    </p:spTree>
    <p:extLst>
      <p:ext uri="{BB962C8B-B14F-4D97-AF65-F5344CB8AC3E}">
        <p14:creationId xmlns:p14="http://schemas.microsoft.com/office/powerpoint/2010/main" val="212736657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539552" y="1295400"/>
            <a:ext cx="7992888" cy="4293840"/>
          </a:xfrm>
        </p:spPr>
        <p:txBody>
          <a:bodyPr>
            <a:noAutofit/>
          </a:bodyPr>
          <a:lstStyle/>
          <a:p>
            <a:pPr algn="ctr">
              <a:lnSpc>
                <a:spcPct val="150000"/>
              </a:lnSpc>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4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اتجاه السواء </a:t>
            </a:r>
            <a:endParaRPr lang="ar-SA" sz="44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lnSpc>
                <a:spcPct val="150000"/>
              </a:lnSpc>
            </a:pPr>
            <a:r>
              <a:rPr lang="ar-SA" sz="40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يتمثل </a:t>
            </a:r>
            <a:r>
              <a:rPr lang="ar-SA"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في ممارسة الأساليب السوية من وجهة نظر الحقائق التربوية النفسية، كما أنه يتضمن الإبتعاد قدر الإمكان عن ممارسة الإتجاهات السابق ذكرها.</a:t>
            </a:r>
          </a:p>
        </p:txBody>
      </p:sp>
    </p:spTree>
    <p:extLst>
      <p:ext uri="{BB962C8B-B14F-4D97-AF65-F5344CB8AC3E}">
        <p14:creationId xmlns:p14="http://schemas.microsoft.com/office/powerpoint/2010/main" val="247529945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48680"/>
            <a:ext cx="8153400" cy="1143000"/>
          </a:xfrm>
        </p:spPr>
        <p:txBody>
          <a:bodyPr>
            <a:normAutofit fontScale="90000"/>
          </a:bodyPr>
          <a:lstStyle/>
          <a:p>
            <a:pPr lvl="0" algn="ctr"/>
            <a:r>
              <a:rPr lang="ar-SA" sz="49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a:t>
            </a:r>
            <a:r>
              <a:rPr lang="ar-SA" sz="49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 </a:t>
            </a:r>
            <a:br>
              <a:rPr lang="ar-SA" sz="49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endParaRPr lang="en-US"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539552" y="1600200"/>
            <a:ext cx="7918648" cy="4525963"/>
          </a:xfrm>
        </p:spPr>
        <p:txBody>
          <a:bodyPr>
            <a:normAutofit/>
          </a:bodyPr>
          <a:lstStyle/>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تعتبر الأسرة هي النواة الأساسية للمجتمع الإنساني، والتي في أحضانها ينعم الطفل بدفئ العناية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والرعاية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والحب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والأمان</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فالأسر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تتمايز في طرق تنشئتها لأطفالها وأساليب معاملتهم ومع هذا التمايز نلاحظ اشتراك الأسر في المجتمع الواحد في الإطار العام الذي يجمعهم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ويشكل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أساليب التنشئة.</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50256253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9552" y="1498848"/>
            <a:ext cx="7918648" cy="4378424"/>
          </a:xfrm>
        </p:spPr>
        <p:txBody>
          <a:bodyPr>
            <a:noAutofit/>
          </a:bodyPr>
          <a:lstStyle/>
          <a:p>
            <a:pPr marL="449263" indent="-449263" algn="just" rtl="1">
              <a:lnSpc>
                <a:spcPct val="160000"/>
              </a:lnSpc>
              <a:buFont typeface="Arial" pitchFamily="34"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بأساليب التنشئة الإجتماعية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والإتجاهات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 هو إستمرارية أسلوب معين أو مجموعة من الأساليب المتبعة في تربية الطفل وتنشئته ويكون لها أثرها في تشكيل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شخصيته.</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449263" indent="-449263" algn="just" rtl="1"/>
            <a:endParaRPr lang="en-US" sz="3600" dirty="0">
              <a:latin typeface="Arial Unicode MS" pitchFamily="34" charset="-128"/>
              <a:ea typeface="Arial Unicode MS" pitchFamily="34" charset="-128"/>
              <a:cs typeface="Arial Unicode MS" pitchFamily="34" charset="-128"/>
            </a:endParaRPr>
          </a:p>
        </p:txBody>
      </p:sp>
      <p:sp>
        <p:nvSpPr>
          <p:cNvPr id="8" name="مربع نص 7"/>
          <p:cNvSpPr txBox="1"/>
          <p:nvPr/>
        </p:nvSpPr>
        <p:spPr>
          <a:xfrm>
            <a:off x="1219200" y="571327"/>
            <a:ext cx="6858000" cy="769441"/>
          </a:xfrm>
          <a:prstGeom prst="rect">
            <a:avLst/>
          </a:prstGeom>
          <a:noFill/>
        </p:spPr>
        <p:txBody>
          <a:bodyPr wrap="square" rtlCol="1">
            <a:spAutoFit/>
          </a:bodyPr>
          <a:lstStyle/>
          <a:p>
            <a:pPr algn="ct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أساليب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الاجتماعية</a:t>
            </a:r>
            <a:endParaRPr lang="ar-SA" sz="4000" u="sng" dirty="0">
              <a:solidFill>
                <a:srgbClr val="FF0000"/>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7388669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1560" y="476672"/>
            <a:ext cx="7918648" cy="5328592"/>
          </a:xfrm>
        </p:spPr>
        <p:txBody>
          <a:bodyPr>
            <a:noAutofit/>
          </a:bodyPr>
          <a:lstStyle/>
          <a:p>
            <a:pPr algn="just" rtl="1">
              <a:lnSpc>
                <a:spcPct val="160000"/>
              </a:lnSpc>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أساليب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الإجتماعية </a:t>
            </a:r>
            <a:endPar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449263" indent="-449263" algn="just" rtl="1">
              <a:lnSpc>
                <a:spcPct val="160000"/>
              </a:lnSpc>
              <a:buFont typeface="Arial" pitchFamily="34"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وعلى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فإن الاتجاهات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 : هي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الإجراءات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والأساليب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يتبعها الوالدان في تطبيع أو تنشئة أبنائهما إجتماعياً – أي تحويلهما من مجرد كائنات بيولوجية إلى كائنات إجتماعية، وما يعتنقاه من اتجاهات توجه سلوكهما في هذا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المجال.</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449263" indent="-449263" algn="just" rtl="1"/>
            <a:endParaRPr lang="en-US" sz="36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594391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 Box 5"/>
          <p:cNvSpPr txBox="1">
            <a:spLocks noChangeArrowheads="1"/>
          </p:cNvSpPr>
          <p:nvPr/>
        </p:nvSpPr>
        <p:spPr bwMode="auto">
          <a:xfrm>
            <a:off x="611560" y="1124744"/>
            <a:ext cx="7848872" cy="2057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50000"/>
              </a:lnSpc>
              <a:spcBef>
                <a:spcPct val="20000"/>
              </a:spcBef>
              <a:spcAft>
                <a:spcPts val="600"/>
              </a:spcAft>
            </a:pP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التذكر</a:t>
            </a:r>
          </a:p>
          <a:p>
            <a:pPr algn="just">
              <a:lnSpc>
                <a:spcPct val="150000"/>
              </a:lnSpc>
              <a:spcBef>
                <a:spcPct val="20000"/>
              </a:spcBef>
              <a:spcAft>
                <a:spcPts val="600"/>
              </a:spcAft>
              <a:buFont typeface="Arial" pitchFamily="34"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عملية عقلية تمكن الطفل من استرجاع الصور الذهنية والسمعية  </a:t>
            </a:r>
            <a:endParaRPr lang="en-US"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8290660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 Box 5"/>
          <p:cNvSpPr txBox="1">
            <a:spLocks noChangeArrowheads="1"/>
          </p:cNvSpPr>
          <p:nvPr/>
        </p:nvSpPr>
        <p:spPr bwMode="auto">
          <a:xfrm>
            <a:off x="755576" y="1800579"/>
            <a:ext cx="7632848" cy="288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50000"/>
              </a:lnSpc>
              <a:spcBef>
                <a:spcPct val="20000"/>
              </a:spcBef>
              <a:spcAft>
                <a:spcPts val="600"/>
              </a:spcAft>
            </a:pP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التفكير</a:t>
            </a:r>
          </a:p>
          <a:p>
            <a:pPr algn="just">
              <a:lnSpc>
                <a:spcPct val="150000"/>
              </a:lnSpc>
              <a:spcBef>
                <a:spcPct val="20000"/>
              </a:spcBef>
              <a:spcAft>
                <a:spcPts val="600"/>
              </a:spcAft>
              <a:buFont typeface="Arial" pitchFamily="34"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سلوك يعمل على الأفكار المجردة تمثيلية أو رمزية ويتميز بحل المشكلات ذهنيا .</a:t>
            </a:r>
            <a:endParaRPr lang="en-US"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53989544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 Box 5"/>
          <p:cNvSpPr txBox="1">
            <a:spLocks noChangeArrowheads="1"/>
          </p:cNvSpPr>
          <p:nvPr/>
        </p:nvSpPr>
        <p:spPr bwMode="auto">
          <a:xfrm>
            <a:off x="683568" y="2019673"/>
            <a:ext cx="7848872"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50000"/>
              </a:lnSpc>
              <a:spcBef>
                <a:spcPct val="20000"/>
              </a:spcBef>
              <a:spcAft>
                <a:spcPts val="600"/>
              </a:spcAft>
            </a:pP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الادراك </a:t>
            </a:r>
          </a:p>
          <a:p>
            <a:pPr algn="just">
              <a:lnSpc>
                <a:spcPct val="150000"/>
              </a:lnSpc>
              <a:spcBef>
                <a:spcPct val="20000"/>
              </a:spcBef>
              <a:spcAft>
                <a:spcPts val="600"/>
              </a:spcAft>
              <a:buFont typeface="Arial" pitchFamily="34" charset="0"/>
              <a:buChar char="•"/>
            </a:pP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وسيلة أتصال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الكائن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البشرى بالبيئة المحيطة به للتعرف على حقائقها .</a:t>
            </a:r>
            <a:endParaRPr lang="en-US"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0312330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3568" y="764704"/>
            <a:ext cx="7632848" cy="1143000"/>
          </a:xfrm>
          <a:solidFill>
            <a:schemeClr val="bg1"/>
          </a:solidFill>
        </p:spPr>
        <p:txBody>
          <a:bodyPr>
            <a:normAutofit/>
          </a:bodyPr>
          <a:lstStyle/>
          <a:p>
            <a:pPr algn="ctr"/>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الحاجة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للحب و الحنان (الأمان)</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11560" y="2420888"/>
            <a:ext cx="7924800" cy="3867836"/>
          </a:xfrm>
          <a:solidFill>
            <a:schemeClr val="bg1"/>
          </a:solidFill>
        </p:spPr>
        <p:txBody>
          <a:bodyPr>
            <a:noAutofit/>
          </a:bodyPr>
          <a:lstStyle/>
          <a:p>
            <a:pPr algn="just" rtl="1">
              <a:lnSpc>
                <a:spcPct val="150000"/>
              </a:lnSpc>
              <a:spcBef>
                <a:spcPct val="50000"/>
              </a:spcBef>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أولاً</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هو الرغبة في الود من الآخرين، والتي تعني الحاجة إلى الالتصاق المعنوي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 آخر إلتصاقاً يتخذ صورة الاحتضان والتقبيل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داخل الأسرة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63734847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683568" y="1371600"/>
            <a:ext cx="7850832" cy="4001616"/>
          </a:xfrm>
          <a:solidFill>
            <a:schemeClr val="bg1"/>
          </a:solidFill>
        </p:spPr>
        <p:txBody>
          <a:bodyPr>
            <a:noAutofit/>
          </a:bodyPr>
          <a:lstStyle/>
          <a:p>
            <a:pPr algn="just">
              <a:lnSpc>
                <a:spcPct val="150000"/>
              </a:lnSpc>
              <a:spcBef>
                <a:spcPct val="50000"/>
              </a:spcBef>
            </a:pP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للحب و الحنان (الأمان</a:t>
            </a: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lnSpc>
                <a:spcPct val="150000"/>
              </a:lnSpc>
              <a:spcBef>
                <a:spcPct val="50000"/>
              </a:spcBef>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ثانياً</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هو الرغبة في الحصول على المساعدة والحماية والمعونة والتأييد من شخص آخر أو جماعة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أخرى. (خارج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2800" b="1" dirty="0" smtClean="0">
                <a:latin typeface="Arial Unicode MS" pitchFamily="34" charset="-128"/>
                <a:ea typeface="Arial Unicode MS" pitchFamily="34" charset="-128"/>
                <a:cs typeface="Arial Unicode MS" pitchFamily="34" charset="-12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8151099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533400" y="457200"/>
            <a:ext cx="8033159" cy="5708104"/>
          </a:xfrm>
          <a:solidFill>
            <a:schemeClr val="bg1"/>
          </a:solidFill>
        </p:spPr>
        <p:txBody>
          <a:bodyPr>
            <a:noAutofit/>
          </a:bodyPr>
          <a:lstStyle/>
          <a:p>
            <a:pPr algn="ctr" rtl="1">
              <a:spcBef>
                <a:spcPct val="50000"/>
              </a:spcBef>
            </a:pP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للانتماء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يقصد بها أن المرء في حاجة إلى أن يشعر بأنه فرد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 تربطه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بهم مصالح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مشتركة، تدفعه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أن يأخذ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ويعطي</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وإلى أن يلتمس منهم الحماية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والمساعدة</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كما أنه في حاجة إلى أن يشعر بأنه يستطيع أن يمد غيره بهذه الأشياء في بعض الأحيان</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9264154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611560" y="1371600"/>
            <a:ext cx="7920880" cy="4145632"/>
          </a:xfrm>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ميل الطفل ليعبر به عن 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والإفصاح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شخصيته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كلامه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وأعماله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ألعابه،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يشترك فيه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ويقدمه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خدمات للآخرين في حدود قدرته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وإمكاناته.</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7" name="Rectangle 6"/>
          <p:cNvSpPr/>
          <p:nvPr/>
        </p:nvSpPr>
        <p:spPr>
          <a:xfrm>
            <a:off x="3347864" y="533400"/>
            <a:ext cx="2529860" cy="775597"/>
          </a:xfrm>
          <a:prstGeom prst="rect">
            <a:avLst/>
          </a:prstGeom>
        </p:spPr>
        <p:txBody>
          <a:bodyPr wrap="none">
            <a:spAutoFit/>
          </a:bodyPr>
          <a:lstStyle/>
          <a:p>
            <a:pPr algn="just" rtl="1">
              <a:lnSpc>
                <a:spcPct val="90000"/>
              </a:lnSpc>
              <a:spcBef>
                <a:spcPct val="50000"/>
              </a:spcBef>
            </a:pP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للإنجاز </a:t>
            </a:r>
          </a:p>
        </p:txBody>
      </p:sp>
    </p:spTree>
    <p:extLst>
      <p:ext uri="{BB962C8B-B14F-4D97-AF65-F5344CB8AC3E}">
        <p14:creationId xmlns:p14="http://schemas.microsoft.com/office/powerpoint/2010/main" val="67668309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611560" y="626368"/>
            <a:ext cx="7920880" cy="5466928"/>
          </a:xfrm>
        </p:spPr>
        <p:txBody>
          <a:bodyPr>
            <a:noAutofit/>
          </a:bodyPr>
          <a:lstStyle/>
          <a:p>
            <a:pPr marL="0" indent="0" algn="just" rtl="1">
              <a:spcBef>
                <a:spcPct val="50000"/>
              </a:spcBef>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تعريف آخر للإنجاز:</a:t>
            </a:r>
            <a:endPar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رغبة الطفل في أن تنمو مهاراته إلى الحد الذي يسمح له بالسيطرة على جوانب بيئته أو ينجح في أداء ما يكلف به من أعمال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نتيجة عمله ماثلة أمامه. </a:t>
            </a:r>
          </a:p>
        </p:txBody>
      </p:sp>
    </p:spTree>
    <p:extLst>
      <p:ext uri="{BB962C8B-B14F-4D97-AF65-F5344CB8AC3E}">
        <p14:creationId xmlns:p14="http://schemas.microsoft.com/office/powerpoint/2010/main" val="17553034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3568" y="685800"/>
            <a:ext cx="7774632" cy="1219200"/>
          </a:xfrm>
        </p:spPr>
        <p:txBody>
          <a:bodyPr>
            <a:normAutofit/>
          </a:bodyPr>
          <a:lstStyle/>
          <a:p>
            <a:pPr algn="ct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لاحترام الذات </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827584" y="1981200"/>
            <a:ext cx="7543800" cy="3752056"/>
          </a:xfrm>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لاحترام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الذات الرغبة في تحصيل المدح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والانتباه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والحصول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المركز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والمكانة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العالية مع الأقران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وأصحاب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السلطة.</a:t>
            </a:r>
          </a:p>
          <a:p>
            <a:pPr algn="just" rtl="1">
              <a:spcBef>
                <a:spcPct val="50000"/>
              </a:spcBef>
              <a:buNone/>
            </a:pPr>
            <a:r>
              <a:rPr lang="ar-SA" sz="2800" dirty="0" smtClean="0">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174457762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153400" cy="990600"/>
          </a:xfrm>
        </p:spPr>
        <p:txBody>
          <a:bodyPr>
            <a:noAutofit/>
          </a:bodyPr>
          <a:lstStyle/>
          <a:p>
            <a:pPr algn="ctr" rtl="1"/>
            <a:r>
              <a:rPr lang="ar-SA" sz="40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4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التحرر النسبي من الشعور </a:t>
            </a:r>
            <a:r>
              <a:rPr lang="ar-SA" sz="40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a:t>
            </a:r>
            <a:endParaRPr lang="en-US" sz="4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611560" y="1600200"/>
            <a:ext cx="7920880" cy="4343400"/>
          </a:xfrm>
        </p:spPr>
        <p:txBody>
          <a:bodyPr>
            <a:noAutofit/>
          </a:bodyPr>
          <a:lstStyle/>
          <a:p>
            <a:pPr algn="just" rtl="1">
              <a:lnSpc>
                <a:spcPct val="150000"/>
              </a:lnSpc>
              <a:buNone/>
            </a:pPr>
            <a:r>
              <a:rPr lang="ar-SA" sz="36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بها : </a:t>
            </a:r>
          </a:p>
          <a:p>
            <a:pPr algn="just" rtl="1">
              <a:lnSpc>
                <a:spcPct val="150000"/>
              </a:lnSpc>
              <a:buNone/>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الأطفال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السنة الأولى من العمر </a:t>
            </a:r>
            <a:r>
              <a:rPr lang="ar-SA" sz="3600" b="1" cap="all"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يبدأون</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استكشاف بيئتهم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والعالم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يعيشون فيه،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ويتعلمون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ذلك بالثقة التي تحملها العلاقات الايجابية التي كانت لهم في الماضي مع والديهم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56334616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1560" y="476672"/>
            <a:ext cx="7910264" cy="5688632"/>
          </a:xfrm>
        </p:spPr>
        <p:txBody>
          <a:bodyPr>
            <a:noAutofit/>
          </a:bodyPr>
          <a:lstStyle/>
          <a:p>
            <a:pPr algn="just">
              <a:lnSpc>
                <a:spcPct val="150000"/>
              </a:lnSpc>
            </a:pPr>
            <a:r>
              <a:rPr lang="ar-SA" sz="3600"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إلى التحرر النسبي من الشعور </a:t>
            </a:r>
            <a:r>
              <a:rPr lang="ar-SA" sz="3600"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بالذنب</a:t>
            </a:r>
          </a:p>
          <a:p>
            <a:pPr algn="just">
              <a:lnSpc>
                <a:spcPct val="150000"/>
              </a:lnSpc>
            </a:pP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يتقدم بهم العمر تحملهم هذه العملية الإستكشافية إلى الإحتكاك بكثير من مظاهر العالم الذي يعيشون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 وعندما يواجهون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المواقف (الايجابية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السلبية)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يتفاعلون معها على أساس من المعرفة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والخبرة </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السابقة </a:t>
            </a:r>
            <a:r>
              <a:rPr lang="ar-SA" sz="36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 الكافية</a:t>
            </a:r>
            <a:r>
              <a:rPr lang="ar-SA"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3600" b="1" cap="all"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27692158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620688"/>
            <a:ext cx="6632448" cy="990600"/>
          </a:xfrm>
        </p:spPr>
        <p:txBody>
          <a:bodyPr>
            <a:noAutofit/>
          </a:bodyPr>
          <a:lstStyle/>
          <a:p>
            <a:pPr marL="320040" indent="-320040" algn="ctr" rtl="1">
              <a:lnSpc>
                <a:spcPct val="150000"/>
              </a:lnSpc>
              <a:spcBef>
                <a:spcPct val="50000"/>
              </a:spcBef>
              <a:buSzPct val="60000"/>
            </a:pPr>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الحاجة للأمان الإقتصادي</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539552" y="1628800"/>
            <a:ext cx="7992888" cy="4495800"/>
          </a:xfrm>
          <a:solidFill>
            <a:schemeClr val="lt1">
              <a:hueOff val="0"/>
              <a:satOff val="0"/>
              <a:lumOff val="0"/>
            </a:schemeClr>
          </a:solidFill>
        </p:spPr>
        <p:txBody>
          <a:bodyPr>
            <a:normAutofit fontScale="92500"/>
          </a:bodyPr>
          <a:lstStyle/>
          <a:p>
            <a:pPr algn="just" rtl="1">
              <a:lnSpc>
                <a:spcPct val="160000"/>
              </a:lnSpc>
              <a:spcBef>
                <a:spcPct val="50000"/>
              </a:spcBef>
            </a:pP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تشير هذه الحاجة إلى مدى شعور الطفل بالوفاء بإحتياجاته الأساسية، فالشهور الأولى المبكرة من حياة الطفل النامي توفر له الشعور بالأمان الإقتصادي عن طريق إمداد وافر بالطعام،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والكساء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الملائم ،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والمأوى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معظم الأحيان يوجد استقرار في علاقات الحياة خلال تلك الفترة من العمر</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95180685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9552" y="476672"/>
            <a:ext cx="8082480" cy="5760640"/>
          </a:xfrm>
          <a:solidFill>
            <a:schemeClr val="lt1">
              <a:hueOff val="0"/>
              <a:satOff val="0"/>
              <a:lumOff val="0"/>
            </a:schemeClr>
          </a:solidFill>
        </p:spPr>
        <p:txBody>
          <a:bodyPr>
            <a:normAutofit/>
          </a:bodyPr>
          <a:lstStyle/>
          <a:p>
            <a:pPr algn="just">
              <a:lnSpc>
                <a:spcPct val="160000"/>
              </a:lnSpc>
              <a:spcBef>
                <a:spcPct val="50000"/>
              </a:spcBef>
            </a:pPr>
            <a:r>
              <a:rPr lang="ar-SA" sz="40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الحاجة للأمان </a:t>
            </a:r>
            <a:r>
              <a:rPr lang="ar-SA" sz="40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a:t>
            </a:r>
          </a:p>
          <a:p>
            <a:pPr algn="just">
              <a:lnSpc>
                <a:spcPct val="160000"/>
              </a:lnSpc>
              <a:spcBef>
                <a:spcPct val="50000"/>
              </a:spcBef>
            </a:pP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يرجع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السبب في ذلك الشعور إلى أن الطفل الصغير لا يستطيع إيصال ردود فعله، وليس لديه مقياس للأمان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هناك ميل ليتعلم أن بيئته الخاصة مهما كان شأنها هي بيئة يمكن الإعتماد عليها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والثقة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أنها ستستمر.</a:t>
            </a:r>
          </a:p>
          <a:p>
            <a:pPr algn="just" rtl="1"/>
            <a:endParaRPr lang="en-US" sz="28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39755948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09600" y="609600"/>
            <a:ext cx="7924800" cy="5638800"/>
          </a:xfrm>
        </p:spPr>
        <p:style>
          <a:lnRef idx="2">
            <a:schemeClr val="accent4"/>
          </a:lnRef>
          <a:fillRef idx="1">
            <a:schemeClr val="lt1"/>
          </a:fillRef>
          <a:effectRef idx="0">
            <a:schemeClr val="accent4"/>
          </a:effectRef>
          <a:fontRef idx="minor">
            <a:schemeClr val="dk1"/>
          </a:fontRef>
        </p:style>
        <p:txBody>
          <a:bodyPr>
            <a:noAutofit/>
          </a:bodyPr>
          <a:lstStyle/>
          <a:p>
            <a:pPr algn="just">
              <a:spcBef>
                <a:spcPct val="50000"/>
              </a:spcBef>
            </a:pP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الحاجة للأمان الاقتصادي</a:t>
            </a:r>
          </a:p>
          <a:p>
            <a:pPr algn="just" rtl="1">
              <a:lnSpc>
                <a:spcPct val="150000"/>
              </a:lnSpc>
              <a:spcBef>
                <a:spcPct val="50000"/>
              </a:spcBef>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توافرت له الثقة في إستمرار الإمداد بإحتياجاته الأساسية في الحياة فإن هذا المقياس يصبح مقبولاً ..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المقياس يتغير كثيراً تبعاً لإختلاف الأسر،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وبقدر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يشعر الطفل بأن نظام حياته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والوفاء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بإحتياجاته الأساسية سوف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يستمر، فإنه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تتاح له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فرصة أخرى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لبداية  جديدة ووسط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مجموعة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الأشياء التي نسميها الأمان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الداخلي. </a:t>
            </a:r>
            <a:endPar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08845995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09600" y="685800"/>
            <a:ext cx="7772400" cy="5562600"/>
          </a:xfrm>
        </p:spPr>
        <p:style>
          <a:lnRef idx="2">
            <a:schemeClr val="accent4"/>
          </a:lnRef>
          <a:fillRef idx="1">
            <a:schemeClr val="lt1"/>
          </a:fillRef>
          <a:effectRef idx="0">
            <a:schemeClr val="accent4"/>
          </a:effectRef>
          <a:fontRef idx="minor">
            <a:schemeClr val="dk1"/>
          </a:fontRef>
        </p:style>
        <p:txBody>
          <a:bodyPr>
            <a:noAutofit/>
          </a:bodyPr>
          <a:lstStyle/>
          <a:p>
            <a:pPr algn="just">
              <a:lnSpc>
                <a:spcPct val="150000"/>
              </a:lnSpc>
              <a:spcBef>
                <a:spcPct val="50000"/>
              </a:spcBef>
            </a:pP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الحاجة للأمان الاقتصادي</a:t>
            </a:r>
          </a:p>
          <a:p>
            <a:pPr algn="just" rtl="1">
              <a:lnSpc>
                <a:spcPct val="150000"/>
              </a:lnSpc>
              <a:spcBef>
                <a:spcPct val="50000"/>
              </a:spcBef>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وبمرور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الشهور والسنوات يجب أن يستمر هذا الموقف مأمونا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نسبيا، أما إذا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واجه تهديداً أو شكوكاً قوية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وقلقاً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حول أمنه الإقتصادي فإن الشخصية سوف تهتز ..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صادف معوقات أو إحباطات فإننا نتوقع نتائج سيئة تنعكس على شخصية الطفل النامي. </a:t>
            </a:r>
            <a:endParaRPr lang="en-US"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100900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447800"/>
            <a:ext cx="7848872" cy="4953000"/>
          </a:xfrm>
          <a:solidFill>
            <a:schemeClr val="lt1"/>
          </a:solidFill>
        </p:spPr>
        <p:txBody>
          <a:bodyPr>
            <a:noAutofit/>
          </a:bodyPr>
          <a:lstStyle/>
          <a:p>
            <a:pPr algn="just" rtl="1">
              <a:lnSpc>
                <a:spcPct val="150000"/>
              </a:lnSpc>
              <a:spcBef>
                <a:spcPct val="50000"/>
              </a:spcBef>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بالحاجة إلى الفهم تناول الطفل لكل ما حوله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أدوات للعب، وكل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يقع تحت بصره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ويده وبحثه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وهناك وتنقيبه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فيما تحت يديه أو حوله، ليس إلا إشباعاً لحاجته إلى المعرفة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والفهم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ورغبة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وجود معنى لما حوله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واكتساب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المعارف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والمهارات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الأساسية لحياته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مكدوجل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الذي يجعل الطفل يعبث فيما حوله من أشياء هو 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الاستطلاع والرغبة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فهم العالم.</a:t>
            </a:r>
          </a:p>
        </p:txBody>
      </p:sp>
      <p:sp>
        <p:nvSpPr>
          <p:cNvPr id="2" name="Title 1"/>
          <p:cNvSpPr>
            <a:spLocks noGrp="1"/>
          </p:cNvSpPr>
          <p:nvPr>
            <p:ph type="title"/>
          </p:nvPr>
        </p:nvSpPr>
        <p:spPr>
          <a:xfrm>
            <a:off x="1043608" y="476672"/>
            <a:ext cx="6575648" cy="1143000"/>
          </a:xfrm>
          <a:solidFill>
            <a:schemeClr val="bg1"/>
          </a:solidFill>
        </p:spPr>
        <p:txBody>
          <a:bodyPr>
            <a:noAutofit/>
          </a:bodyPr>
          <a:lstStyle/>
          <a:p>
            <a:pPr marL="320040" indent="-320040" algn="ctr" rtl="1">
              <a:lnSpc>
                <a:spcPct val="150000"/>
              </a:lnSpc>
              <a:spcBef>
                <a:spcPct val="50000"/>
              </a:spcBef>
              <a:buSzPct val="60000"/>
            </a:pP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الفهم</a:t>
            </a:r>
            <a:endPar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14411977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476672"/>
            <a:ext cx="8229600" cy="5821363"/>
          </a:xfrm>
          <a:solidFill>
            <a:schemeClr val="lt1"/>
          </a:solidFill>
        </p:spPr>
        <p:txBody>
          <a:bodyPr>
            <a:normAutofit fontScale="92500"/>
          </a:bodyPr>
          <a:lstStyle/>
          <a:p>
            <a:pPr algn="just">
              <a:lnSpc>
                <a:spcPct val="150000"/>
              </a:lnSpc>
              <a:spcBef>
                <a:spcPct val="50000"/>
              </a:spcBef>
            </a:pP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الحاجة </a:t>
            </a:r>
            <a:r>
              <a:rPr lang="ar-SA" sz="3600"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a:t>
            </a:r>
            <a:r>
              <a:rPr lang="ar-SA" sz="3600"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الفهم</a:t>
            </a:r>
          </a:p>
          <a:p>
            <a:pPr algn="just">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يكتسب الطفل معلوماته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وتنمو معارفه: 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 خبراته التي يمارسها بنفسه نتيجة استعماله لعضلاته أو عن طريق حواسه المختلفة التي تعتبر أبواب المعرفة، وعن طريق التساؤل و الإستفسار عما لا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يعرفه، واستخدام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مهاراته المختلفة في سبيل المعرفة مستخدماً في ذلك كل ما يتاح حوله من كتب أو دوائر معارف، أو برامج تلفزيونية .. إلخ،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ويقرأ</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ويسمع</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ويعمل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ويمارس</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ويعبث</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ويتأمل وصولاً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المعرفة.</a:t>
            </a:r>
          </a:p>
          <a:p>
            <a:pPr algn="just" rtl="1">
              <a:buFont typeface="Arial" charset="0"/>
              <a:buChar char="•"/>
            </a:pP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5474576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548680"/>
            <a:ext cx="7848872" cy="5904656"/>
          </a:xfrm>
          <a:solidFill>
            <a:schemeClr val="bg1"/>
          </a:solidFill>
        </p:spPr>
        <p:txBody>
          <a:bodyPr>
            <a:normAutofit/>
          </a:bodyPr>
          <a:lstStyle/>
          <a:p>
            <a:pPr marL="0" indent="0" algn="ctr">
              <a:lnSpc>
                <a:spcPct val="160000"/>
              </a:lnSpc>
              <a:buNone/>
            </a:pPr>
            <a:r>
              <a:rPr lang="ar-SA" sz="3900" b="1" dirty="0" smtClean="0">
                <a:solidFill>
                  <a:srgbClr val="FF0000"/>
                </a:solidFill>
                <a:effectLst>
                  <a:outerShdw blurRad="38100" dist="38100" dir="2700000" algn="tl">
                    <a:srgbClr val="000000">
                      <a:alpha val="43137"/>
                    </a:srgbClr>
                  </a:outerShdw>
                </a:effectLst>
                <a:latin typeface="+mj-lt"/>
                <a:ea typeface="+mj-ea"/>
                <a:cs typeface="DecoType Naskh" pitchFamily="2" charset="-78"/>
              </a:rPr>
              <a:t>مفهوم السلوك العدواني</a:t>
            </a:r>
            <a:endParaRPr lang="en-US" sz="3900" b="1" dirty="0">
              <a:solidFill>
                <a:srgbClr val="FF0000"/>
              </a:solidFill>
              <a:effectLst>
                <a:outerShdw blurRad="38100" dist="38100" dir="2700000" algn="tl">
                  <a:srgbClr val="000000">
                    <a:alpha val="43137"/>
                  </a:srgbClr>
                </a:outerShdw>
              </a:effectLst>
              <a:latin typeface="+mj-lt"/>
              <a:ea typeface="+mj-ea"/>
              <a:cs typeface="DecoType Naskh" pitchFamily="2" charset="-78"/>
            </a:endParaRPr>
          </a:p>
          <a:p>
            <a:pPr algn="just">
              <a:lnSpc>
                <a:spcPct val="160000"/>
              </a:lnSpc>
            </a:pPr>
            <a:r>
              <a:rPr lang="ar-SA" sz="3900" b="1" dirty="0" smtClean="0">
                <a:effectLst>
                  <a:outerShdw blurRad="38100" dist="38100" dir="2700000" algn="tl">
                    <a:srgbClr val="000000">
                      <a:alpha val="43137"/>
                    </a:srgbClr>
                  </a:outerShdw>
                </a:effectLst>
                <a:latin typeface="+mj-lt"/>
                <a:ea typeface="+mj-ea"/>
                <a:cs typeface="DecoType Naskh" pitchFamily="2" charset="-78"/>
              </a:rPr>
              <a:t>يشير </a:t>
            </a:r>
            <a:r>
              <a:rPr lang="ar-SA" sz="3900" b="1" dirty="0">
                <a:effectLst>
                  <a:outerShdw blurRad="38100" dist="38100" dir="2700000" algn="tl">
                    <a:srgbClr val="000000">
                      <a:alpha val="43137"/>
                    </a:srgbClr>
                  </a:outerShdw>
                </a:effectLst>
                <a:latin typeface="+mj-lt"/>
                <a:ea typeface="+mj-ea"/>
                <a:cs typeface="DecoType Naskh" pitchFamily="2" charset="-78"/>
              </a:rPr>
              <a:t>العدوان إلى أنواع السلوك الذي يستهدف إيذاء الآخرين أو تسبب القلق عندهم ، وهو عند الطفل في مرحلة ما قبل المدرسة يتضمن الضرب وتدمير الممتلكات والهجوم اللفظي ومقاومة ما يوجه إليه من طلبات وأوامر.</a:t>
            </a:r>
            <a:endParaRPr lang="en-US" sz="3900" b="1" dirty="0">
              <a:effectLst>
                <a:outerShdw blurRad="38100" dist="38100" dir="2700000" algn="tl">
                  <a:srgbClr val="000000">
                    <a:alpha val="43137"/>
                  </a:srgbClr>
                </a:outerShdw>
              </a:effectLst>
              <a:latin typeface="+mj-lt"/>
              <a:ea typeface="+mj-ea"/>
              <a:cs typeface="DecoType Naskh" pitchFamily="2" charset="-78"/>
            </a:endParaRPr>
          </a:p>
          <a:p>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6034104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476672"/>
            <a:ext cx="7797552" cy="5832648"/>
          </a:xfrm>
          <a:solidFill>
            <a:schemeClr val="bg1"/>
          </a:solidFill>
        </p:spPr>
        <p:txBody>
          <a:bodyPr>
            <a:noAutofit/>
          </a:bodyPr>
          <a:lstStyle/>
          <a:p>
            <a:pPr algn="ctr">
              <a:lnSpc>
                <a:spcPct val="170000"/>
              </a:lnSpc>
            </a:pPr>
            <a:r>
              <a:rPr lang="ar-SA" sz="4800" dirty="0">
                <a:solidFill>
                  <a:srgbClr val="C00000"/>
                </a:solidFill>
                <a:effectLst>
                  <a:outerShdw blurRad="38100" dist="38100" dir="2700000" algn="tl">
                    <a:srgbClr val="000000">
                      <a:alpha val="43137"/>
                    </a:srgbClr>
                  </a:outerShdw>
                </a:effectLst>
                <a:cs typeface="DecoType Naskh" pitchFamily="2" charset="-78"/>
              </a:rPr>
              <a:t>مفهوم  </a:t>
            </a:r>
            <a:r>
              <a:rPr lang="ar-SA" sz="4800" dirty="0" smtClean="0">
                <a:solidFill>
                  <a:srgbClr val="C00000"/>
                </a:solidFill>
                <a:effectLst>
                  <a:outerShdw blurRad="38100" dist="38100" dir="2700000" algn="tl">
                    <a:srgbClr val="000000">
                      <a:alpha val="43137"/>
                    </a:srgbClr>
                  </a:outerShdw>
                </a:effectLst>
                <a:cs typeface="DecoType Naskh" pitchFamily="2" charset="-78"/>
              </a:rPr>
              <a:t>الخضوع</a:t>
            </a:r>
          </a:p>
          <a:p>
            <a:pPr algn="just">
              <a:lnSpc>
                <a:spcPct val="170000"/>
              </a:lnSpc>
            </a:pPr>
            <a:r>
              <a:rPr lang="ar-SA" sz="3600" b="1" dirty="0" smtClean="0">
                <a:effectLst>
                  <a:outerShdw blurRad="38100" dist="38100" dir="2700000" algn="tl">
                    <a:srgbClr val="000000">
                      <a:alpha val="43137"/>
                    </a:srgbClr>
                  </a:outerShdw>
                </a:effectLst>
                <a:latin typeface="+mj-lt"/>
                <a:ea typeface="+mj-ea"/>
                <a:cs typeface="DecoType Naskh" pitchFamily="2" charset="-78"/>
              </a:rPr>
              <a:t>هو استسلام الأطفال وفقدهم للجرأة </a:t>
            </a:r>
            <a:r>
              <a:rPr lang="ar-SA" sz="3600" b="1" dirty="0">
                <a:effectLst>
                  <a:outerShdw blurRad="38100" dist="38100" dir="2700000" algn="tl">
                    <a:srgbClr val="000000">
                      <a:alpha val="43137"/>
                    </a:srgbClr>
                  </a:outerShdw>
                </a:effectLst>
                <a:latin typeface="+mj-lt"/>
                <a:ea typeface="+mj-ea"/>
                <a:cs typeface="DecoType Naskh" pitchFamily="2" charset="-78"/>
              </a:rPr>
              <a:t>والثبات ويصبحون خاضعين بدرجة غير </a:t>
            </a:r>
            <a:r>
              <a:rPr lang="ar-SA" sz="3600" b="1" dirty="0" smtClean="0">
                <a:effectLst>
                  <a:outerShdw blurRad="38100" dist="38100" dir="2700000" algn="tl">
                    <a:srgbClr val="000000">
                      <a:alpha val="43137"/>
                    </a:srgbClr>
                  </a:outerShdw>
                </a:effectLst>
                <a:latin typeface="+mj-lt"/>
                <a:ea typeface="+mj-ea"/>
                <a:cs typeface="DecoType Naskh" pitchFamily="2" charset="-78"/>
              </a:rPr>
              <a:t>عادية، </a:t>
            </a:r>
            <a:r>
              <a:rPr lang="ar-SA" sz="3600" b="1" dirty="0">
                <a:effectLst>
                  <a:outerShdw blurRad="38100" dist="38100" dir="2700000" algn="tl">
                    <a:srgbClr val="000000">
                      <a:alpha val="43137"/>
                    </a:srgbClr>
                  </a:outerShdw>
                </a:effectLst>
                <a:latin typeface="+mj-lt"/>
                <a:ea typeface="+mj-ea"/>
                <a:cs typeface="DecoType Naskh" pitchFamily="2" charset="-78"/>
              </a:rPr>
              <a:t>إنهم يبدون في حالة رعب ويفتقرون إلى حاسة التوجيه لأنفسهم ويميلون للالتجاء إلى الآخرين في طلب الرأي فيما يفعلونه ومتى يفعلونه وأين ومتى يتوقفون عن </a:t>
            </a:r>
            <a:r>
              <a:rPr lang="ar-SA" sz="3600" b="1" dirty="0" smtClean="0">
                <a:effectLst>
                  <a:outerShdw blurRad="38100" dist="38100" dir="2700000" algn="tl">
                    <a:srgbClr val="000000">
                      <a:alpha val="43137"/>
                    </a:srgbClr>
                  </a:outerShdw>
                </a:effectLst>
                <a:latin typeface="+mj-lt"/>
                <a:ea typeface="+mj-ea"/>
                <a:cs typeface="DecoType Naskh" pitchFamily="2" charset="-78"/>
              </a:rPr>
              <a:t>فعله. </a:t>
            </a:r>
            <a:endParaRPr lang="ar-SA" sz="3600" b="1" dirty="0">
              <a:effectLst>
                <a:outerShdw blurRad="38100" dist="38100" dir="2700000" algn="tl">
                  <a:srgbClr val="000000">
                    <a:alpha val="43137"/>
                  </a:srgbClr>
                </a:outerShdw>
              </a:effectLst>
              <a:latin typeface="+mj-lt"/>
              <a:ea typeface="+mj-ea"/>
              <a:cs typeface="DecoType Naskh" pitchFamily="2" charset="-78"/>
            </a:endParaRPr>
          </a:p>
        </p:txBody>
      </p:sp>
    </p:spTree>
    <p:extLst>
      <p:ext uri="{BB962C8B-B14F-4D97-AF65-F5344CB8AC3E}">
        <p14:creationId xmlns:p14="http://schemas.microsoft.com/office/powerpoint/2010/main" val="398964928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عادل\Pictures\1434-11-03\001.jpg"/>
          <p:cNvPicPr>
            <a:picLocks noGrp="1" noChangeAspect="1" noChangeArrowheads="1"/>
          </p:cNvPicPr>
          <p:nvPr>
            <p:ph idx="1"/>
          </p:nvPr>
        </p:nvPicPr>
        <p:blipFill>
          <a:blip r:embed="rId2"/>
          <a:stretch>
            <a:fillRect/>
          </a:stretch>
        </p:blipFill>
        <p:spPr bwMode="auto">
          <a:xfrm>
            <a:off x="683568" y="1340768"/>
            <a:ext cx="7920880" cy="4752528"/>
          </a:xfrm>
          <a:prstGeom prst="rect">
            <a:avLst/>
          </a:prstGeom>
          <a:noFill/>
        </p:spPr>
      </p:pic>
      <p:sp>
        <p:nvSpPr>
          <p:cNvPr id="2" name="مربع نص 1"/>
          <p:cNvSpPr txBox="1"/>
          <p:nvPr/>
        </p:nvSpPr>
        <p:spPr>
          <a:xfrm>
            <a:off x="1115616" y="5025950"/>
            <a:ext cx="2088232" cy="923330"/>
          </a:xfrm>
          <a:prstGeom prst="rect">
            <a:avLst/>
          </a:prstGeom>
          <a:solidFill>
            <a:schemeClr val="bg1">
              <a:lumMod val="95000"/>
            </a:schemeClr>
          </a:solidFill>
        </p:spPr>
        <p:txBody>
          <a:bodyPr wrap="square" rtlCol="1">
            <a:spAutoFit/>
          </a:bodyPr>
          <a:lstStyle/>
          <a:p>
            <a:endParaRPr lang="ar-SA" dirty="0" smtClean="0"/>
          </a:p>
          <a:p>
            <a:endParaRPr lang="ar-SA" dirty="0"/>
          </a:p>
          <a:p>
            <a:endParaRPr lang="ar-SA" dirty="0"/>
          </a:p>
        </p:txBody>
      </p:sp>
      <p:sp>
        <p:nvSpPr>
          <p:cNvPr id="4" name="عنوان 1"/>
          <p:cNvSpPr>
            <a:spLocks noGrp="1"/>
          </p:cNvSpPr>
          <p:nvPr>
            <p:ph type="title"/>
          </p:nvPr>
        </p:nvSpPr>
        <p:spPr>
          <a:xfrm>
            <a:off x="457200" y="188640"/>
            <a:ext cx="8229600" cy="1143000"/>
          </a:xfrm>
        </p:spPr>
        <p:txBody>
          <a:bodyPr>
            <a:normAutofit/>
          </a:bodyPr>
          <a:lstStyle/>
          <a:p>
            <a:pPr algn="ctr"/>
            <a:r>
              <a:rPr lang="ar-SA" sz="5400" b="1" dirty="0" smtClean="0">
                <a:solidFill>
                  <a:srgbClr val="C00000"/>
                </a:solidFill>
                <a:effectLst>
                  <a:outerShdw blurRad="38100" dist="38100" dir="2700000" algn="tl">
                    <a:srgbClr val="000000">
                      <a:alpha val="43137"/>
                    </a:srgbClr>
                  </a:outerShdw>
                </a:effectLst>
                <a:cs typeface="DecoType Naskh" pitchFamily="2" charset="-78"/>
              </a:rPr>
              <a:t>مفهوم  الانسحاب</a:t>
            </a:r>
            <a:endParaRPr lang="ar-SA" sz="5400" dirty="0"/>
          </a:p>
        </p:txBody>
      </p:sp>
    </p:spTree>
    <p:extLst>
      <p:ext uri="{BB962C8B-B14F-4D97-AF65-F5344CB8AC3E}">
        <p14:creationId xmlns:p14="http://schemas.microsoft.com/office/powerpoint/2010/main" val="177284357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pic>
        <p:nvPicPr>
          <p:cNvPr id="7170" name="Picture 2" descr="C:\Users\عادل\Pictures\1434-11-03\011.jpg"/>
          <p:cNvPicPr>
            <a:picLocks noChangeAspect="1" noChangeArrowheads="1"/>
          </p:cNvPicPr>
          <p:nvPr/>
        </p:nvPicPr>
        <p:blipFill>
          <a:blip r:embed="rId2"/>
          <a:srcRect/>
          <a:stretch>
            <a:fillRect/>
          </a:stretch>
        </p:blipFill>
        <p:spPr bwMode="auto">
          <a:xfrm>
            <a:off x="611560" y="476672"/>
            <a:ext cx="7920880" cy="5688632"/>
          </a:xfrm>
          <a:prstGeom prst="rect">
            <a:avLst/>
          </a:prstGeom>
          <a:noFill/>
        </p:spPr>
      </p:pic>
      <p:sp>
        <p:nvSpPr>
          <p:cNvPr id="4" name="مربع نص 3"/>
          <p:cNvSpPr txBox="1"/>
          <p:nvPr/>
        </p:nvSpPr>
        <p:spPr>
          <a:xfrm>
            <a:off x="5652120" y="548680"/>
            <a:ext cx="864096" cy="923330"/>
          </a:xfrm>
          <a:prstGeom prst="rect">
            <a:avLst/>
          </a:prstGeom>
          <a:solidFill>
            <a:schemeClr val="bg1">
              <a:lumMod val="95000"/>
            </a:schemeClr>
          </a:solidFill>
        </p:spPr>
        <p:txBody>
          <a:bodyPr wrap="square" rtlCol="1">
            <a:spAutoFit/>
          </a:bodyPr>
          <a:lstStyle/>
          <a:p>
            <a:endParaRPr lang="ar-SA" dirty="0" smtClean="0"/>
          </a:p>
          <a:p>
            <a:endParaRPr lang="ar-SA" dirty="0"/>
          </a:p>
          <a:p>
            <a:endParaRPr lang="ar-SA" dirty="0"/>
          </a:p>
        </p:txBody>
      </p:sp>
    </p:spTree>
    <p:extLst>
      <p:ext uri="{BB962C8B-B14F-4D97-AF65-F5344CB8AC3E}">
        <p14:creationId xmlns:p14="http://schemas.microsoft.com/office/powerpoint/2010/main" val="11754570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pic>
        <p:nvPicPr>
          <p:cNvPr id="4098" name="Picture 2" descr="C:\Users\عادل\Pictures\1434-11-03\005.jpg"/>
          <p:cNvPicPr>
            <a:picLocks noChangeAspect="1" noChangeArrowheads="1"/>
          </p:cNvPicPr>
          <p:nvPr/>
        </p:nvPicPr>
        <p:blipFill>
          <a:blip r:embed="rId2"/>
          <a:srcRect/>
          <a:stretch>
            <a:fillRect/>
          </a:stretch>
        </p:blipFill>
        <p:spPr bwMode="auto">
          <a:xfrm>
            <a:off x="611560" y="548680"/>
            <a:ext cx="7920880" cy="5616624"/>
          </a:xfrm>
          <a:prstGeom prst="rect">
            <a:avLst/>
          </a:prstGeom>
          <a:noFill/>
        </p:spPr>
      </p:pic>
    </p:spTree>
    <p:extLst>
      <p:ext uri="{BB962C8B-B14F-4D97-AF65-F5344CB8AC3E}">
        <p14:creationId xmlns:p14="http://schemas.microsoft.com/office/powerpoint/2010/main" val="24751835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pic>
        <p:nvPicPr>
          <p:cNvPr id="9218" name="Picture 2" descr="C:\Users\عادل\Pictures\1434-11-03\011.jpg"/>
          <p:cNvPicPr>
            <a:picLocks noChangeAspect="1" noChangeArrowheads="1"/>
          </p:cNvPicPr>
          <p:nvPr/>
        </p:nvPicPr>
        <p:blipFill>
          <a:blip r:embed="rId2"/>
          <a:srcRect/>
          <a:stretch>
            <a:fillRect/>
          </a:stretch>
        </p:blipFill>
        <p:spPr bwMode="auto">
          <a:xfrm>
            <a:off x="539552" y="476672"/>
            <a:ext cx="8064896" cy="5760640"/>
          </a:xfrm>
          <a:prstGeom prst="rect">
            <a:avLst/>
          </a:prstGeom>
          <a:noFill/>
        </p:spPr>
      </p:pic>
      <p:sp>
        <p:nvSpPr>
          <p:cNvPr id="4" name="مربع نص 3"/>
          <p:cNvSpPr txBox="1"/>
          <p:nvPr/>
        </p:nvSpPr>
        <p:spPr>
          <a:xfrm>
            <a:off x="827584" y="3933056"/>
            <a:ext cx="1152128" cy="646331"/>
          </a:xfrm>
          <a:prstGeom prst="rect">
            <a:avLst/>
          </a:prstGeom>
          <a:solidFill>
            <a:schemeClr val="bg1">
              <a:lumMod val="95000"/>
            </a:schemeClr>
          </a:solidFill>
        </p:spPr>
        <p:txBody>
          <a:bodyPr wrap="square" rtlCol="1">
            <a:spAutoFit/>
          </a:bodyPr>
          <a:lstStyle/>
          <a:p>
            <a:endParaRPr lang="ar-SA" dirty="0" smtClean="0"/>
          </a:p>
          <a:p>
            <a:endParaRPr lang="ar-SA" dirty="0"/>
          </a:p>
        </p:txBody>
      </p:sp>
      <p:sp>
        <p:nvSpPr>
          <p:cNvPr id="5" name="مربع نص 4"/>
          <p:cNvSpPr txBox="1"/>
          <p:nvPr/>
        </p:nvSpPr>
        <p:spPr>
          <a:xfrm>
            <a:off x="2987824" y="5230941"/>
            <a:ext cx="1224136" cy="646331"/>
          </a:xfrm>
          <a:prstGeom prst="rect">
            <a:avLst/>
          </a:prstGeom>
          <a:solidFill>
            <a:schemeClr val="bg1">
              <a:lumMod val="95000"/>
            </a:schemeClr>
          </a:solidFill>
        </p:spPr>
        <p:txBody>
          <a:bodyPr wrap="square" rtlCol="1">
            <a:spAutoFit/>
          </a:bodyPr>
          <a:lstStyle/>
          <a:p>
            <a:endParaRPr lang="ar-SA" dirty="0" smtClean="0"/>
          </a:p>
          <a:p>
            <a:endParaRPr lang="ar-SA" dirty="0"/>
          </a:p>
        </p:txBody>
      </p:sp>
    </p:spTree>
    <p:extLst>
      <p:ext uri="{BB962C8B-B14F-4D97-AF65-F5344CB8AC3E}">
        <p14:creationId xmlns:p14="http://schemas.microsoft.com/office/powerpoint/2010/main" val="252783803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pic>
        <p:nvPicPr>
          <p:cNvPr id="14338" name="Picture 2" descr="C:\Users\عادل\Pictures\1434-11-03\016.jpg"/>
          <p:cNvPicPr>
            <a:picLocks noChangeAspect="1" noChangeArrowheads="1"/>
          </p:cNvPicPr>
          <p:nvPr/>
        </p:nvPicPr>
        <p:blipFill>
          <a:blip r:embed="rId2"/>
          <a:srcRect/>
          <a:stretch>
            <a:fillRect/>
          </a:stretch>
        </p:blipFill>
        <p:spPr bwMode="auto">
          <a:xfrm>
            <a:off x="539552" y="548680"/>
            <a:ext cx="7992888" cy="5616624"/>
          </a:xfrm>
          <a:prstGeom prst="rect">
            <a:avLst/>
          </a:prstGeom>
          <a:noFill/>
        </p:spPr>
      </p:pic>
      <p:sp>
        <p:nvSpPr>
          <p:cNvPr id="4" name="مربع نص 3"/>
          <p:cNvSpPr txBox="1"/>
          <p:nvPr/>
        </p:nvSpPr>
        <p:spPr>
          <a:xfrm>
            <a:off x="755576" y="4149080"/>
            <a:ext cx="1296144" cy="923330"/>
          </a:xfrm>
          <a:prstGeom prst="rect">
            <a:avLst/>
          </a:prstGeom>
          <a:solidFill>
            <a:schemeClr val="bg1">
              <a:lumMod val="95000"/>
            </a:schemeClr>
          </a:solidFill>
        </p:spPr>
        <p:txBody>
          <a:bodyPr wrap="square" rtlCol="1">
            <a:spAutoFit/>
          </a:bodyPr>
          <a:lstStyle/>
          <a:p>
            <a:endParaRPr lang="ar-SA" dirty="0" smtClean="0"/>
          </a:p>
          <a:p>
            <a:endParaRPr lang="ar-SA" dirty="0"/>
          </a:p>
          <a:p>
            <a:endParaRPr lang="ar-SA" dirty="0"/>
          </a:p>
        </p:txBody>
      </p:sp>
      <p:sp>
        <p:nvSpPr>
          <p:cNvPr id="5" name="مربع نص 4"/>
          <p:cNvSpPr txBox="1"/>
          <p:nvPr/>
        </p:nvSpPr>
        <p:spPr>
          <a:xfrm>
            <a:off x="4571086" y="5980638"/>
            <a:ext cx="3097257" cy="369332"/>
          </a:xfrm>
          <a:prstGeom prst="rect">
            <a:avLst/>
          </a:prstGeom>
          <a:solidFill>
            <a:schemeClr val="bg1">
              <a:lumMod val="95000"/>
            </a:schemeClr>
          </a:solidFill>
        </p:spPr>
        <p:txBody>
          <a:bodyPr wrap="square" rtlCol="1">
            <a:spAutoFit/>
          </a:bodyPr>
          <a:lstStyle/>
          <a:p>
            <a:endParaRPr lang="ar-SA" dirty="0"/>
          </a:p>
        </p:txBody>
      </p:sp>
    </p:spTree>
    <p:extLst>
      <p:ext uri="{BB962C8B-B14F-4D97-AF65-F5344CB8AC3E}">
        <p14:creationId xmlns:p14="http://schemas.microsoft.com/office/powerpoint/2010/main" val="331308139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pic>
        <p:nvPicPr>
          <p:cNvPr id="20482" name="Picture 2" descr="C:\Users\عادل\Pictures\1434-11-03\022.jpg"/>
          <p:cNvPicPr>
            <a:picLocks noChangeAspect="1" noChangeArrowheads="1"/>
          </p:cNvPicPr>
          <p:nvPr/>
        </p:nvPicPr>
        <p:blipFill>
          <a:blip r:embed="rId2"/>
          <a:srcRect/>
          <a:stretch>
            <a:fillRect/>
          </a:stretch>
        </p:blipFill>
        <p:spPr bwMode="auto">
          <a:xfrm>
            <a:off x="611560" y="476672"/>
            <a:ext cx="7920880" cy="5760640"/>
          </a:xfrm>
          <a:prstGeom prst="rect">
            <a:avLst/>
          </a:prstGeom>
          <a:noFill/>
        </p:spPr>
      </p:pic>
    </p:spTree>
    <p:extLst>
      <p:ext uri="{BB962C8B-B14F-4D97-AF65-F5344CB8AC3E}">
        <p14:creationId xmlns:p14="http://schemas.microsoft.com/office/powerpoint/2010/main" val="42885663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pic>
        <p:nvPicPr>
          <p:cNvPr id="21506" name="Picture 2" descr="C:\Users\عادل\Pictures\1434-11-03\023.jpg"/>
          <p:cNvPicPr>
            <a:picLocks noChangeAspect="1" noChangeArrowheads="1"/>
          </p:cNvPicPr>
          <p:nvPr/>
        </p:nvPicPr>
        <p:blipFill>
          <a:blip r:embed="rId2"/>
          <a:srcRect/>
          <a:stretch>
            <a:fillRect/>
          </a:stretch>
        </p:blipFill>
        <p:spPr bwMode="auto">
          <a:xfrm>
            <a:off x="539552" y="476672"/>
            <a:ext cx="7992888" cy="5688632"/>
          </a:xfrm>
          <a:prstGeom prst="rect">
            <a:avLst/>
          </a:prstGeom>
          <a:noFill/>
        </p:spPr>
      </p:pic>
      <p:sp>
        <p:nvSpPr>
          <p:cNvPr id="4" name="مربع نص 3"/>
          <p:cNvSpPr txBox="1"/>
          <p:nvPr/>
        </p:nvSpPr>
        <p:spPr>
          <a:xfrm>
            <a:off x="4932040" y="3320988"/>
            <a:ext cx="1080120" cy="646331"/>
          </a:xfrm>
          <a:prstGeom prst="rect">
            <a:avLst/>
          </a:prstGeom>
          <a:solidFill>
            <a:schemeClr val="bg1">
              <a:lumMod val="95000"/>
            </a:schemeClr>
          </a:solidFill>
        </p:spPr>
        <p:txBody>
          <a:bodyPr wrap="square" rtlCol="1">
            <a:spAutoFit/>
          </a:bodyPr>
          <a:lstStyle/>
          <a:p>
            <a:endParaRPr lang="ar-SA" dirty="0" smtClean="0"/>
          </a:p>
          <a:p>
            <a:endParaRPr lang="ar-SA" dirty="0"/>
          </a:p>
        </p:txBody>
      </p:sp>
    </p:spTree>
    <p:extLst>
      <p:ext uri="{BB962C8B-B14F-4D97-AF65-F5344CB8AC3E}">
        <p14:creationId xmlns:p14="http://schemas.microsoft.com/office/powerpoint/2010/main" val="345327303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pic>
        <p:nvPicPr>
          <p:cNvPr id="24578" name="Picture 2" descr="C:\Users\عادل\Pictures\1434-11-03\026.jpg"/>
          <p:cNvPicPr>
            <a:picLocks noChangeAspect="1" noChangeArrowheads="1"/>
          </p:cNvPicPr>
          <p:nvPr/>
        </p:nvPicPr>
        <p:blipFill>
          <a:blip r:embed="rId2"/>
          <a:srcRect/>
          <a:stretch>
            <a:fillRect/>
          </a:stretch>
        </p:blipFill>
        <p:spPr bwMode="auto">
          <a:xfrm>
            <a:off x="539552" y="476672"/>
            <a:ext cx="8064896" cy="5832648"/>
          </a:xfrm>
          <a:prstGeom prst="rect">
            <a:avLst/>
          </a:prstGeom>
          <a:noFill/>
        </p:spPr>
      </p:pic>
    </p:spTree>
    <p:extLst>
      <p:ext uri="{BB962C8B-B14F-4D97-AF65-F5344CB8AC3E}">
        <p14:creationId xmlns:p14="http://schemas.microsoft.com/office/powerpoint/2010/main" val="263866793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pic>
        <p:nvPicPr>
          <p:cNvPr id="27650" name="Picture 2" descr="C:\Users\عادل\Pictures\1434-11-03\029.jpg"/>
          <p:cNvPicPr>
            <a:picLocks noChangeAspect="1" noChangeArrowheads="1"/>
          </p:cNvPicPr>
          <p:nvPr/>
        </p:nvPicPr>
        <p:blipFill>
          <a:blip r:embed="rId2"/>
          <a:srcRect/>
          <a:stretch>
            <a:fillRect/>
          </a:stretch>
        </p:blipFill>
        <p:spPr bwMode="auto">
          <a:xfrm>
            <a:off x="539552" y="476672"/>
            <a:ext cx="7992888" cy="5904656"/>
          </a:xfrm>
          <a:prstGeom prst="rect">
            <a:avLst/>
          </a:prstGeom>
          <a:noFill/>
        </p:spPr>
      </p:pic>
    </p:spTree>
    <p:extLst>
      <p:ext uri="{BB962C8B-B14F-4D97-AF65-F5344CB8AC3E}">
        <p14:creationId xmlns:p14="http://schemas.microsoft.com/office/powerpoint/2010/main" val="379835946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3810" name="Picture 2" descr="1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15438" cy="6900863"/>
          </a:xfrm>
          <a:prstGeom prst="rect">
            <a:avLst/>
          </a:prstGeom>
          <a:solidFill>
            <a:srgbClr val="3366CC"/>
          </a:solidFill>
        </p:spPr>
      </p:pic>
      <p:sp>
        <p:nvSpPr>
          <p:cNvPr id="503811" name="Rectangle 3"/>
          <p:cNvSpPr>
            <a:spLocks noChangeArrowheads="1"/>
          </p:cNvSpPr>
          <p:nvPr/>
        </p:nvSpPr>
        <p:spPr bwMode="auto">
          <a:xfrm>
            <a:off x="87313" y="2457450"/>
            <a:ext cx="7937" cy="952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ar-SA"/>
          </a:p>
        </p:txBody>
      </p:sp>
      <p:sp>
        <p:nvSpPr>
          <p:cNvPr id="503812" name="Line 4"/>
          <p:cNvSpPr>
            <a:spLocks noChangeShapeType="1"/>
          </p:cNvSpPr>
          <p:nvPr/>
        </p:nvSpPr>
        <p:spPr bwMode="auto">
          <a:xfrm>
            <a:off x="87313" y="3690938"/>
            <a:ext cx="7937" cy="1587"/>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03813" name="Rectangle 5"/>
          <p:cNvSpPr>
            <a:spLocks noChangeArrowheads="1"/>
          </p:cNvSpPr>
          <p:nvPr/>
        </p:nvSpPr>
        <p:spPr bwMode="auto">
          <a:xfrm>
            <a:off x="87313" y="3690938"/>
            <a:ext cx="7937" cy="793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ar-SA"/>
          </a:p>
        </p:txBody>
      </p:sp>
      <p:sp>
        <p:nvSpPr>
          <p:cNvPr id="503814" name="Line 6"/>
          <p:cNvSpPr>
            <a:spLocks noChangeShapeType="1"/>
          </p:cNvSpPr>
          <p:nvPr/>
        </p:nvSpPr>
        <p:spPr bwMode="auto">
          <a:xfrm>
            <a:off x="87313" y="4041775"/>
            <a:ext cx="7937" cy="1588"/>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03815" name="Line 7"/>
          <p:cNvSpPr>
            <a:spLocks noChangeShapeType="1"/>
          </p:cNvSpPr>
          <p:nvPr/>
        </p:nvSpPr>
        <p:spPr bwMode="auto">
          <a:xfrm>
            <a:off x="87313" y="4394200"/>
            <a:ext cx="7937" cy="1588"/>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03816" name="Rectangle 8"/>
          <p:cNvSpPr>
            <a:spLocks noChangeArrowheads="1"/>
          </p:cNvSpPr>
          <p:nvPr/>
        </p:nvSpPr>
        <p:spPr bwMode="auto">
          <a:xfrm>
            <a:off x="87313" y="4394200"/>
            <a:ext cx="7937" cy="952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ar-SA"/>
          </a:p>
        </p:txBody>
      </p:sp>
      <p:sp>
        <p:nvSpPr>
          <p:cNvPr id="503817" name="Line 9"/>
          <p:cNvSpPr>
            <a:spLocks noChangeShapeType="1"/>
          </p:cNvSpPr>
          <p:nvPr/>
        </p:nvSpPr>
        <p:spPr bwMode="auto">
          <a:xfrm>
            <a:off x="87313" y="4746625"/>
            <a:ext cx="7937" cy="1588"/>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03818" name="Line 10"/>
          <p:cNvSpPr>
            <a:spLocks noChangeShapeType="1"/>
          </p:cNvSpPr>
          <p:nvPr/>
        </p:nvSpPr>
        <p:spPr bwMode="auto">
          <a:xfrm>
            <a:off x="87313" y="5099050"/>
            <a:ext cx="7937" cy="1588"/>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03819" name="Rectangle 11"/>
          <p:cNvSpPr>
            <a:spLocks noChangeArrowheads="1"/>
          </p:cNvSpPr>
          <p:nvPr/>
        </p:nvSpPr>
        <p:spPr bwMode="auto">
          <a:xfrm>
            <a:off x="87313" y="5099050"/>
            <a:ext cx="7937" cy="952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ar-SA"/>
          </a:p>
        </p:txBody>
      </p:sp>
      <p:sp>
        <p:nvSpPr>
          <p:cNvPr id="503820" name="Line 12"/>
          <p:cNvSpPr>
            <a:spLocks noChangeShapeType="1"/>
          </p:cNvSpPr>
          <p:nvPr/>
        </p:nvSpPr>
        <p:spPr bwMode="auto">
          <a:xfrm>
            <a:off x="87313" y="5451475"/>
            <a:ext cx="7937" cy="1588"/>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03821" name="Rectangle 13"/>
          <p:cNvSpPr>
            <a:spLocks noChangeArrowheads="1"/>
          </p:cNvSpPr>
          <p:nvPr/>
        </p:nvSpPr>
        <p:spPr bwMode="auto">
          <a:xfrm>
            <a:off x="87313" y="5451475"/>
            <a:ext cx="7937" cy="952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ar-SA"/>
          </a:p>
        </p:txBody>
      </p:sp>
      <p:sp>
        <p:nvSpPr>
          <p:cNvPr id="503822" name="Line 14"/>
          <p:cNvSpPr>
            <a:spLocks noChangeShapeType="1"/>
          </p:cNvSpPr>
          <p:nvPr/>
        </p:nvSpPr>
        <p:spPr bwMode="auto">
          <a:xfrm>
            <a:off x="87313" y="5803900"/>
            <a:ext cx="7937" cy="1588"/>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503823" name="Text Box 15"/>
          <p:cNvSpPr txBox="1">
            <a:spLocks noChangeArrowheads="1"/>
          </p:cNvSpPr>
          <p:nvPr/>
        </p:nvSpPr>
        <p:spPr bwMode="auto">
          <a:xfrm>
            <a:off x="250825" y="2133600"/>
            <a:ext cx="8640763" cy="334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lnSpc>
                <a:spcPct val="130000"/>
              </a:lnSpc>
            </a:pPr>
            <a:r>
              <a:rPr lang="ar-SA" sz="8200" b="1" dirty="0">
                <a:solidFill>
                  <a:srgbClr val="000066"/>
                </a:solidFill>
                <a:latin typeface="AGA Arabesque" pitchFamily="2" charset="2"/>
                <a:cs typeface="PT Bold Heading" pitchFamily="2" charset="-78"/>
              </a:rPr>
              <a:t>وآخر دعوانا أن </a:t>
            </a:r>
          </a:p>
          <a:p>
            <a:pPr algn="ctr" eaLnBrk="1" hangingPunct="1">
              <a:lnSpc>
                <a:spcPct val="130000"/>
              </a:lnSpc>
            </a:pPr>
            <a:r>
              <a:rPr lang="ar-SA" sz="8200" b="1" dirty="0">
                <a:solidFill>
                  <a:srgbClr val="000066"/>
                </a:solidFill>
                <a:latin typeface="AGA Arabesque" pitchFamily="2" charset="2"/>
                <a:cs typeface="PT Bold Heading" pitchFamily="2" charset="-78"/>
              </a:rPr>
              <a:t>الحمد لله رب العالمين</a:t>
            </a:r>
            <a:endParaRPr lang="en-US" sz="8200" b="1" dirty="0">
              <a:solidFill>
                <a:srgbClr val="000066"/>
              </a:solidFill>
              <a:latin typeface="AGA Arabesque" pitchFamily="2" charset="2"/>
              <a:cs typeface="PT Bold Heading" pitchFamily="2" charset="-78"/>
            </a:endParaRPr>
          </a:p>
        </p:txBody>
      </p:sp>
      <p:pic>
        <p:nvPicPr>
          <p:cNvPr id="503824" name="Picture 16" descr="تم بحمد الله"/>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5625" y="260350"/>
            <a:ext cx="2952750" cy="1081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72970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3823"/>
                                        </p:tgtEl>
                                        <p:attrNameLst>
                                          <p:attrName>style.visibility</p:attrName>
                                        </p:attrNameLst>
                                      </p:cBhvr>
                                      <p:to>
                                        <p:strVal val="visible"/>
                                      </p:to>
                                    </p:set>
                                    <p:anim calcmode="lin" valueType="num">
                                      <p:cBhvr additive="base">
                                        <p:cTn id="7" dur="1000" fill="hold"/>
                                        <p:tgtEl>
                                          <p:spTgt spid="503823"/>
                                        </p:tgtEl>
                                        <p:attrNameLst>
                                          <p:attrName>ppt_x</p:attrName>
                                        </p:attrNameLst>
                                      </p:cBhvr>
                                      <p:tavLst>
                                        <p:tav tm="0">
                                          <p:val>
                                            <p:strVal val="#ppt_x"/>
                                          </p:val>
                                        </p:tav>
                                        <p:tav tm="100000">
                                          <p:val>
                                            <p:strVal val="#ppt_x"/>
                                          </p:val>
                                        </p:tav>
                                      </p:tavLst>
                                    </p:anim>
                                    <p:anim calcmode="lin" valueType="num">
                                      <p:cBhvr additive="base">
                                        <p:cTn id="8" dur="1000" fill="hold"/>
                                        <p:tgtEl>
                                          <p:spTgt spid="5038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823"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water020"/>
          <p:cNvPicPr>
            <a:picLocks noChangeAspect="1" noChangeArrowheads="1" noCrop="1"/>
          </p:cNvPicPr>
          <p:nvPr/>
        </p:nvPicPr>
        <p:blipFill>
          <a:blip r:embed="rId2"/>
          <a:srcRect/>
          <a:stretch>
            <a:fillRect/>
          </a:stretch>
        </p:blipFill>
        <p:spPr bwMode="auto">
          <a:xfrm>
            <a:off x="0" y="0"/>
            <a:ext cx="9144000" cy="6858000"/>
          </a:xfrm>
          <a:prstGeom prst="rect">
            <a:avLst/>
          </a:prstGeom>
          <a:noFill/>
        </p:spPr>
      </p:pic>
      <p:sp>
        <p:nvSpPr>
          <p:cNvPr id="46083" name="WordArt 3"/>
          <p:cNvSpPr>
            <a:spLocks noChangeArrowheads="1" noChangeShapeType="1" noTextEdit="1"/>
          </p:cNvSpPr>
          <p:nvPr/>
        </p:nvSpPr>
        <p:spPr bwMode="auto">
          <a:xfrm>
            <a:off x="304800" y="838200"/>
            <a:ext cx="8534400" cy="5715000"/>
          </a:xfrm>
          <a:prstGeom prst="rect">
            <a:avLst/>
          </a:prstGeom>
        </p:spPr>
        <p:txBody>
          <a:bodyPr wrap="none" fromWordArt="1">
            <a:prstTxWarp prst="textPlain">
              <a:avLst>
                <a:gd name="adj" fmla="val 50000"/>
              </a:avLst>
            </a:prstTxWarp>
          </a:bodyPr>
          <a:lstStyle/>
          <a:p>
            <a:pPr algn="ctr" rtl="0"/>
            <a:r>
              <a:rPr lang="ar-SA" sz="1800" kern="10" dirty="0" smtClean="0">
                <a:ln w="9525" cap="sq">
                  <a:solidFill>
                    <a:srgbClr val="FFFF00"/>
                  </a:solidFill>
                  <a:round/>
                  <a:headEnd type="none" w="sm" len="sm"/>
                  <a:tailEnd type="none" w="sm" len="sm"/>
                </a:ln>
                <a:solidFill>
                  <a:srgbClr val="FFFF00"/>
                </a:solidFill>
                <a:latin typeface="Century Gothic"/>
              </a:rPr>
              <a:t>مع خالص أمنياتي لكم بالتوفيق </a:t>
            </a:r>
            <a:endParaRPr lang="ar-SA" sz="1800" kern="10" dirty="0">
              <a:ln w="9525" cap="sq">
                <a:solidFill>
                  <a:srgbClr val="FFFF00"/>
                </a:solidFill>
                <a:round/>
                <a:headEnd type="none" w="sm" len="sm"/>
                <a:tailEnd type="none" w="sm" len="sm"/>
              </a:ln>
              <a:solidFill>
                <a:srgbClr val="FFFF00"/>
              </a:solidFill>
              <a:latin typeface="Century Gothic"/>
            </a:endParaRPr>
          </a:p>
        </p:txBody>
      </p:sp>
    </p:spTree>
    <p:extLst>
      <p:ext uri="{BB962C8B-B14F-4D97-AF65-F5344CB8AC3E}">
        <p14:creationId xmlns:p14="http://schemas.microsoft.com/office/powerpoint/2010/main" val="230707491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blinds(vertical)">
                                      <p:cBhvr>
                                        <p:cTn id="7" dur="50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56084" y="692696"/>
            <a:ext cx="7543800" cy="3384376"/>
          </a:xfrm>
          <a:blipFill>
            <a:blip r:embed="rId2"/>
            <a:stretch>
              <a:fillRect/>
            </a:stretch>
          </a:blipFill>
        </p:spPr>
        <p:txBody>
          <a:bodyPr>
            <a:normAutofit/>
          </a:bodyPr>
          <a:lstStyle/>
          <a:p>
            <a:pPr algn="ctr">
              <a:lnSpc>
                <a:spcPct val="150000"/>
              </a:lnSpc>
            </a:pPr>
            <a:endParaRPr lang="en-US" sz="4800" b="1" cap="none"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a typeface="+mn-ea"/>
              <a:cs typeface="DecoType Naskh" pitchFamily="2" charset="-78"/>
            </a:endParaRPr>
          </a:p>
        </p:txBody>
      </p:sp>
      <p:sp>
        <p:nvSpPr>
          <p:cNvPr id="5" name="مربع نص 4"/>
          <p:cNvSpPr txBox="1"/>
          <p:nvPr/>
        </p:nvSpPr>
        <p:spPr>
          <a:xfrm>
            <a:off x="755576" y="4725144"/>
            <a:ext cx="4104456" cy="707886"/>
          </a:xfrm>
          <a:prstGeom prst="rect">
            <a:avLst/>
          </a:prstGeom>
          <a:solidFill>
            <a:schemeClr val="bg1"/>
          </a:solidFill>
        </p:spPr>
        <p:txBody>
          <a:bodyPr wrap="square" rtlCol="1">
            <a:spAutoFit/>
          </a:bodyPr>
          <a:lstStyle/>
          <a:p>
            <a:pPr algn="ctr"/>
            <a:r>
              <a:rPr lang="ar-SA" sz="4000" b="1" dirty="0" smtClean="0">
                <a:solidFill>
                  <a:srgbClr val="C00000"/>
                </a:solidFill>
                <a:effectLst>
                  <a:outerShdw blurRad="38100" dist="38100" dir="2700000" algn="tl">
                    <a:srgbClr val="000000">
                      <a:alpha val="43137"/>
                    </a:srgbClr>
                  </a:outerShdw>
                </a:effectLst>
                <a:cs typeface="DecoType Naskh" pitchFamily="2" charset="-78"/>
              </a:rPr>
              <a:t>د</a:t>
            </a:r>
            <a:r>
              <a:rPr lang="ar-SA" sz="4000" b="1" dirty="0">
                <a:solidFill>
                  <a:srgbClr val="C00000"/>
                </a:solidFill>
                <a:effectLst>
                  <a:outerShdw blurRad="38100" dist="38100" dir="2700000" algn="tl">
                    <a:srgbClr val="000000">
                      <a:alpha val="43137"/>
                    </a:srgbClr>
                  </a:outerShdw>
                </a:effectLst>
                <a:cs typeface="DecoType Naskh" pitchFamily="2" charset="-78"/>
              </a:rPr>
              <a:t>. </a:t>
            </a:r>
            <a:r>
              <a:rPr lang="ar-SA" sz="4000" b="1" dirty="0" smtClean="0">
                <a:solidFill>
                  <a:srgbClr val="C00000"/>
                </a:solidFill>
                <a:effectLst>
                  <a:outerShdw blurRad="38100" dist="38100" dir="2700000" algn="tl">
                    <a:srgbClr val="000000">
                      <a:alpha val="43137"/>
                    </a:srgbClr>
                  </a:outerShdw>
                </a:effectLst>
                <a:cs typeface="DecoType Naskh" pitchFamily="2" charset="-78"/>
              </a:rPr>
              <a:t>منى محروس</a:t>
            </a:r>
            <a:endParaRPr lang="ar-SA" sz="4000" dirty="0">
              <a:solidFill>
                <a:srgbClr val="C00000"/>
              </a:solidFill>
            </a:endParaRPr>
          </a:p>
        </p:txBody>
      </p:sp>
    </p:spTree>
    <p:extLst>
      <p:ext uri="{BB962C8B-B14F-4D97-AF65-F5344CB8AC3E}">
        <p14:creationId xmlns:p14="http://schemas.microsoft.com/office/powerpoint/2010/main" val="175465714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ساسية">
  <a:themeElements>
    <a:clrScheme name="أساسية">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أساسية">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ساسية">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2436</TotalTime>
  <Words>3595</Words>
  <Application>Microsoft Office PowerPoint</Application>
  <PresentationFormat>عرض على الشاشة (3:4)‏</PresentationFormat>
  <Paragraphs>231</Paragraphs>
  <Slides>92</Slides>
  <Notes>10</Notes>
  <HiddenSlides>3</HiddenSlides>
  <MMClips>0</MMClips>
  <ScaleCrop>false</ScaleCrop>
  <HeadingPairs>
    <vt:vector size="4" baseType="variant">
      <vt:variant>
        <vt:lpstr>نسق</vt:lpstr>
      </vt:variant>
      <vt:variant>
        <vt:i4>1</vt:i4>
      </vt:variant>
      <vt:variant>
        <vt:lpstr>عناوين الشرائح</vt:lpstr>
      </vt:variant>
      <vt:variant>
        <vt:i4>92</vt:i4>
      </vt:variant>
    </vt:vector>
  </HeadingPairs>
  <TitlesOfParts>
    <vt:vector size="93" baseType="lpstr">
      <vt:lpstr>أساسية</vt:lpstr>
      <vt:lpstr>عرض تقديمي في PowerPoint</vt:lpstr>
      <vt:lpstr>عرض تقديمي في PowerPoint</vt:lpstr>
      <vt:lpstr>عرض تقديمي في PowerPoint</vt:lpstr>
      <vt:lpstr>عناصــــر المحاضرة</vt:lpstr>
      <vt:lpstr>أهداف المحاضرة</vt:lpstr>
      <vt:lpstr>عرض تقديمي في PowerPoint</vt:lpstr>
      <vt:lpstr>عرض تقديمي في PowerPoint</vt:lpstr>
      <vt:lpstr>تعريف التنشئة الإجتماعية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 اللعب</vt:lpstr>
      <vt:lpstr>عرض تقديمي في PowerPoint</vt:lpstr>
      <vt:lpstr>(ب): التقمص</vt:lpstr>
      <vt:lpstr>(جـ): التقليد</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الاتجاهات الوالدية  </vt:lpstr>
      <vt:lpstr>عرض تقديمي في PowerPoint</vt:lpstr>
      <vt:lpstr>عرض تقديمي في PowerPoint</vt:lpstr>
      <vt:lpstr>عرض تقديمي في PowerPoint</vt:lpstr>
      <vt:lpstr>عرض تقديمي في PowerPoint</vt:lpstr>
      <vt:lpstr>عرض تقديمي في PowerPoint</vt:lpstr>
      <vt:lpstr>مفهوم  الحاجة للحب و الحنان (الأمان)</vt:lpstr>
      <vt:lpstr>عرض تقديمي في PowerPoint</vt:lpstr>
      <vt:lpstr>عرض تقديمي في PowerPoint</vt:lpstr>
      <vt:lpstr>عرض تقديمي في PowerPoint</vt:lpstr>
      <vt:lpstr>عرض تقديمي في PowerPoint</vt:lpstr>
      <vt:lpstr>الحاجة لاحترام الذات </vt:lpstr>
      <vt:lpstr>الحاجة إلى التحرر النسبي من الشعور بالذنب</vt:lpstr>
      <vt:lpstr>عرض تقديمي في PowerPoint</vt:lpstr>
      <vt:lpstr>مفهوم الحاجة للأمان الإقتصادي</vt:lpstr>
      <vt:lpstr>عرض تقديمي في PowerPoint</vt:lpstr>
      <vt:lpstr>عرض تقديمي في PowerPoint</vt:lpstr>
      <vt:lpstr>عرض تقديمي في PowerPoint</vt:lpstr>
      <vt:lpstr>الحاجة إلى الفهم</vt:lpstr>
      <vt:lpstr>عرض تقديمي في PowerPoint</vt:lpstr>
      <vt:lpstr>عرض تقديمي في PowerPoint</vt:lpstr>
      <vt:lpstr>عرض تقديمي في PowerPoint</vt:lpstr>
      <vt:lpstr>مفهوم  الانسحاب</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Multifunctional Furniture</dc:title>
  <dc:creator>ىثف</dc:creator>
  <cp:lastModifiedBy>mona taha mahrous</cp:lastModifiedBy>
  <cp:revision>238</cp:revision>
  <dcterms:created xsi:type="dcterms:W3CDTF">2010-12-04T06:38:55Z</dcterms:created>
  <dcterms:modified xsi:type="dcterms:W3CDTF">2013-12-13T23:44:44Z</dcterms:modified>
</cp:coreProperties>
</file>