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98"/>
  </p:notesMasterIdLst>
  <p:sldIdLst>
    <p:sldId id="258" r:id="rId2"/>
    <p:sldId id="261" r:id="rId3"/>
    <p:sldId id="583" r:id="rId4"/>
    <p:sldId id="582" r:id="rId5"/>
    <p:sldId id="607" r:id="rId6"/>
    <p:sldId id="584" r:id="rId7"/>
    <p:sldId id="599" r:id="rId8"/>
    <p:sldId id="600" r:id="rId9"/>
    <p:sldId id="602" r:id="rId10"/>
    <p:sldId id="603" r:id="rId11"/>
    <p:sldId id="604" r:id="rId12"/>
    <p:sldId id="605" r:id="rId13"/>
    <p:sldId id="606" r:id="rId14"/>
    <p:sldId id="617" r:id="rId15"/>
    <p:sldId id="614" r:id="rId16"/>
    <p:sldId id="615" r:id="rId17"/>
    <p:sldId id="616" r:id="rId18"/>
    <p:sldId id="609" r:id="rId19"/>
    <p:sldId id="610" r:id="rId20"/>
    <p:sldId id="611" r:id="rId21"/>
    <p:sldId id="612" r:id="rId22"/>
    <p:sldId id="613" r:id="rId23"/>
    <p:sldId id="619" r:id="rId24"/>
    <p:sldId id="618" r:id="rId25"/>
    <p:sldId id="620" r:id="rId26"/>
    <p:sldId id="621" r:id="rId27"/>
    <p:sldId id="622" r:id="rId28"/>
    <p:sldId id="623" r:id="rId29"/>
    <p:sldId id="624" r:id="rId30"/>
    <p:sldId id="323" r:id="rId31"/>
    <p:sldId id="324" r:id="rId32"/>
    <p:sldId id="325" r:id="rId33"/>
    <p:sldId id="326" r:id="rId34"/>
    <p:sldId id="327" r:id="rId35"/>
    <p:sldId id="328" r:id="rId36"/>
    <p:sldId id="329" r:id="rId37"/>
    <p:sldId id="330" r:id="rId38"/>
    <p:sldId id="331" r:id="rId39"/>
    <p:sldId id="395" r:id="rId40"/>
    <p:sldId id="396" r:id="rId41"/>
    <p:sldId id="397" r:id="rId42"/>
    <p:sldId id="398" r:id="rId43"/>
    <p:sldId id="399" r:id="rId44"/>
    <p:sldId id="400" r:id="rId45"/>
    <p:sldId id="401" r:id="rId46"/>
    <p:sldId id="483" r:id="rId47"/>
    <p:sldId id="484" r:id="rId48"/>
    <p:sldId id="485" r:id="rId49"/>
    <p:sldId id="486" r:id="rId50"/>
    <p:sldId id="487" r:id="rId51"/>
    <p:sldId id="488" r:id="rId52"/>
    <p:sldId id="498" r:id="rId53"/>
    <p:sldId id="499" r:id="rId54"/>
    <p:sldId id="500" r:id="rId55"/>
    <p:sldId id="501" r:id="rId56"/>
    <p:sldId id="502" r:id="rId57"/>
    <p:sldId id="503" r:id="rId58"/>
    <p:sldId id="504" r:id="rId59"/>
    <p:sldId id="505" r:id="rId60"/>
    <p:sldId id="506" r:id="rId61"/>
    <p:sldId id="507" r:id="rId62"/>
    <p:sldId id="508" r:id="rId63"/>
    <p:sldId id="509" r:id="rId64"/>
    <p:sldId id="510" r:id="rId65"/>
    <p:sldId id="511" r:id="rId66"/>
    <p:sldId id="512" r:id="rId67"/>
    <p:sldId id="513" r:id="rId68"/>
    <p:sldId id="514" r:id="rId69"/>
    <p:sldId id="515" r:id="rId70"/>
    <p:sldId id="516" r:id="rId71"/>
    <p:sldId id="517" r:id="rId72"/>
    <p:sldId id="526" r:id="rId73"/>
    <p:sldId id="527" r:id="rId74"/>
    <p:sldId id="528" r:id="rId75"/>
    <p:sldId id="529" r:id="rId76"/>
    <p:sldId id="530" r:id="rId77"/>
    <p:sldId id="531" r:id="rId78"/>
    <p:sldId id="532" r:id="rId79"/>
    <p:sldId id="533" r:id="rId80"/>
    <p:sldId id="534" r:id="rId81"/>
    <p:sldId id="535" r:id="rId82"/>
    <p:sldId id="536" r:id="rId83"/>
    <p:sldId id="537" r:id="rId84"/>
    <p:sldId id="538" r:id="rId85"/>
    <p:sldId id="539" r:id="rId86"/>
    <p:sldId id="540" r:id="rId87"/>
    <p:sldId id="541" r:id="rId88"/>
    <p:sldId id="542" r:id="rId89"/>
    <p:sldId id="543" r:id="rId90"/>
    <p:sldId id="544" r:id="rId91"/>
    <p:sldId id="545" r:id="rId92"/>
    <p:sldId id="546" r:id="rId93"/>
    <p:sldId id="547" r:id="rId94"/>
    <p:sldId id="548" r:id="rId95"/>
    <p:sldId id="608" r:id="rId96"/>
    <p:sldId id="490" r:id="rId9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varScale="1">
        <p:scale>
          <a:sx n="70" d="100"/>
          <a:sy n="70" d="100"/>
        </p:scale>
        <p:origin x="-130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161CD8D-49BB-4872-B6B8-C567CC6C53D3}" type="datetimeFigureOut">
              <a:rPr lang="ar-SA" smtClean="0"/>
              <a:t>7/13/1436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16FE6C2-E8E2-440A-A5B2-441B700B27B9}" type="slidenum">
              <a:rPr lang="ar-SA" smtClean="0"/>
              <a:t>‹#›</a:t>
            </a:fld>
            <a:endParaRPr lang="ar-SA"/>
          </a:p>
        </p:txBody>
      </p:sp>
    </p:spTree>
    <p:extLst>
      <p:ext uri="{BB962C8B-B14F-4D97-AF65-F5344CB8AC3E}">
        <p14:creationId xmlns:p14="http://schemas.microsoft.com/office/powerpoint/2010/main" val="50188933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6E5F604-C83C-422D-AE9B-2E4A183B584E}" type="datetime1">
              <a:rPr lang="ar-SA" smtClean="0"/>
              <a:t>7/13/1436</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C664312-07B1-4966-AA5B-9C26DDF5CFEC}" type="datetime1">
              <a:rPr lang="ar-SA" smtClean="0"/>
              <a:t>7/13/1436</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02BEE93-1A25-475C-8B88-8A3F744421B0}" type="datetime1">
              <a:rPr lang="ar-SA" smtClean="0"/>
              <a:t>7/13/1436</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E36D144-3A88-4776-99B5-82C8026066FE}" type="datetime1">
              <a:rPr lang="ar-SA" smtClean="0"/>
              <a:t>7/13/1436</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8AF7A7D-EF88-47F0-B7DD-97674EE23701}" type="datetime1">
              <a:rPr lang="ar-SA" smtClean="0"/>
              <a:t>7/13/1436</a:t>
            </a:fld>
            <a:endParaRPr lang="ar-SA"/>
          </a:p>
        </p:txBody>
      </p:sp>
      <p:sp>
        <p:nvSpPr>
          <p:cNvPr id="8" name="عنصر نائب للتذييل 7"/>
          <p:cNvSpPr>
            <a:spLocks noGrp="1"/>
          </p:cNvSpPr>
          <p:nvPr>
            <p:ph type="ftr" sz="quarter" idx="11"/>
          </p:nvPr>
        </p:nvSpPr>
        <p:spPr/>
        <p:txBody>
          <a:bodyPr/>
          <a:lstStyle/>
          <a:p>
            <a:r>
              <a:rPr lang="ar-SA" smtClean="0"/>
              <a:t>إعداد/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BC2F39E2-FB5A-444E-A530-DFB4F26FCD4F}" type="datetime1">
              <a:rPr lang="ar-SA" smtClean="0"/>
              <a:t>7/13/1436</a:t>
            </a:fld>
            <a:endParaRPr lang="ar-SA"/>
          </a:p>
        </p:txBody>
      </p:sp>
      <p:sp>
        <p:nvSpPr>
          <p:cNvPr id="4" name="عنصر نائب للتذييل 3"/>
          <p:cNvSpPr>
            <a:spLocks noGrp="1"/>
          </p:cNvSpPr>
          <p:nvPr>
            <p:ph type="ftr" sz="quarter" idx="11"/>
          </p:nvPr>
        </p:nvSpPr>
        <p:spPr/>
        <p:txBody>
          <a:bodyPr/>
          <a:lstStyle/>
          <a:p>
            <a:r>
              <a:rPr lang="ar-SA" smtClean="0"/>
              <a:t>إعداد/ د. منى محروس</a:t>
            </a:r>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F24B132-03A4-40B5-8882-1B2D6A1D7637}" type="datetime1">
              <a:rPr lang="ar-SA" smtClean="0"/>
              <a:t>7/13/1436</a:t>
            </a:fld>
            <a:endParaRPr lang="ar-SA"/>
          </a:p>
        </p:txBody>
      </p:sp>
      <p:sp>
        <p:nvSpPr>
          <p:cNvPr id="3" name="عنصر نائب للتذييل 2"/>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B361EDE-591A-4ECB-9AB9-29FAC6690C49}" type="datetime1">
              <a:rPr lang="ar-SA" smtClean="0"/>
              <a:t>7/13/1436</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C12488C-D066-4778-8582-F0FAD1FDB8B3}" type="datetime1">
              <a:rPr lang="ar-SA" smtClean="0"/>
              <a:t>7/13/1436</a:t>
            </a:fld>
            <a:endParaRPr lang="ar-SA"/>
          </a:p>
        </p:txBody>
      </p:sp>
      <p:sp>
        <p:nvSpPr>
          <p:cNvPr id="6" name="عنصر نائب للتذييل 5"/>
          <p:cNvSpPr>
            <a:spLocks noGrp="1"/>
          </p:cNvSpPr>
          <p:nvPr>
            <p:ph type="ftr" sz="quarter" idx="11"/>
          </p:nvPr>
        </p:nvSpPr>
        <p:spPr/>
        <p:txBody>
          <a:bodyPr/>
          <a:lstStyle/>
          <a:p>
            <a:r>
              <a:rPr lang="ar-SA" smtClean="0"/>
              <a:t>إعداد/ د. منى محروس</a:t>
            </a:r>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61D53BC-3541-430B-9E11-50A59B4D3B4F}" type="datetime1">
              <a:rPr lang="ar-SA" smtClean="0"/>
              <a:t>7/13/1436</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D4B7980-4DE4-430F-AD2E-47F5AA6B1B05}" type="datetime1">
              <a:rPr lang="ar-SA" smtClean="0"/>
              <a:t>7/13/1436</a:t>
            </a:fld>
            <a:endParaRPr lang="ar-SA"/>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34996AA-A917-497A-BEDC-CFA126098445}" type="datetime1">
              <a:rPr lang="ar-SA" smtClean="0"/>
              <a:t>7/13/1436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smtClean="0"/>
              <a:t>إعداد/ د. منى محروس</a:t>
            </a: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23528" y="404664"/>
            <a:ext cx="8305800" cy="5791200"/>
          </a:xfrm>
          <a:blipFill>
            <a:blip r:embed="rId2"/>
            <a:stretch>
              <a:fillRect/>
            </a:stretch>
          </a:blipFill>
        </p:spPr>
        <p:txBody>
          <a:bodyPr rtlCol="1">
            <a:normAutofit/>
          </a:bodyPr>
          <a:lstStyle/>
          <a:p>
            <a:pPr eaLnBrk="1" fontAlgn="auto" hangingPunct="1">
              <a:spcAft>
                <a:spcPts val="0"/>
              </a:spcAft>
              <a:defRPr/>
            </a:pPr>
            <a:r>
              <a:rPr lang="ar-SA" dirty="0" smtClean="0">
                <a:cs typeface="+mn-cs"/>
              </a:rPr>
              <a:t>.</a:t>
            </a:r>
            <a:endParaRPr lang="ar-SA" dirty="0">
              <a:cs typeface="+mn-cs"/>
            </a:endParaRPr>
          </a:p>
        </p:txBody>
      </p:sp>
      <p:sp>
        <p:nvSpPr>
          <p:cNvPr id="2" name="مربع نص 1"/>
          <p:cNvSpPr txBox="1"/>
          <p:nvPr/>
        </p:nvSpPr>
        <p:spPr>
          <a:xfrm>
            <a:off x="6516216" y="5229200"/>
            <a:ext cx="2016224" cy="369332"/>
          </a:xfrm>
          <a:prstGeom prst="rect">
            <a:avLst/>
          </a:prstGeom>
          <a:solidFill>
            <a:schemeClr val="bg1"/>
          </a:solidFill>
        </p:spPr>
        <p:txBody>
          <a:bodyPr wrap="square" rtlCol="1">
            <a:spAutoFit/>
          </a:bodyPr>
          <a:lstStyle/>
          <a:p>
            <a:endParaRPr lang="ar-SA" dirty="0"/>
          </a:p>
        </p:txBody>
      </p:sp>
    </p:spTree>
    <p:extLst>
      <p:ext uri="{BB962C8B-B14F-4D97-AF65-F5344CB8AC3E}">
        <p14:creationId xmlns:p14="http://schemas.microsoft.com/office/powerpoint/2010/main" val="133902088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914400" y="620688"/>
            <a:ext cx="7467600" cy="5322912"/>
          </a:xfrm>
          <a:prstGeom prst="rect">
            <a:avLst/>
          </a:prstGeom>
          <a:solidFill>
            <a:schemeClr val="bg1"/>
          </a:solidFill>
          <a:ln>
            <a:noFill/>
          </a:ln>
        </p:spPr>
        <p:txBody>
          <a:bodyPr anchor="b"/>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ctr" rtl="1" eaLnBrk="1" hangingPunct="1">
              <a:lnSpc>
                <a:spcPct val="150000"/>
              </a:lnSpc>
              <a:defRPr/>
            </a:pPr>
            <a:r>
              <a:rPr lang="ar-SA" altLang="ar-SA" sz="72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المحاضرة الرابعة عشر بعنوان</a:t>
            </a:r>
            <a:endParaRPr lang="en-US" altLang="ar-SA" sz="72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rtl="1" eaLnBrk="1" hangingPunct="1">
              <a:lnSpc>
                <a:spcPct val="150000"/>
              </a:lnSpc>
              <a:defRPr/>
            </a:pPr>
            <a:r>
              <a:rPr lang="ar-SA" altLang="ar-SA" sz="7200" b="1" dirty="0" smtClean="0">
                <a:solidFill>
                  <a:srgbClr val="00B0F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مراجعة نهائية على المقرر</a:t>
            </a:r>
          </a:p>
          <a:p>
            <a:pPr algn="ctr" rtl="1" eaLnBrk="1" hangingPunct="1">
              <a:lnSpc>
                <a:spcPct val="150000"/>
              </a:lnSpc>
              <a:defRPr/>
            </a:pPr>
            <a:endPar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rtl="1" eaLnBrk="1" hangingPunct="1">
              <a:lnSpc>
                <a:spcPct val="150000"/>
              </a:lnSpc>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إعداد</a:t>
            </a:r>
            <a:b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b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 منى طه محروس</a:t>
            </a:r>
            <a:r>
              <a:rPr lang="ar-SA" altLang="ar-SA"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en-US" altLang="ar-SA"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85566336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61"/>
                                        </p:tgtEl>
                                        <p:attrNameLst>
                                          <p:attrName>style.visibility</p:attrName>
                                        </p:attrNameLst>
                                      </p:cBhvr>
                                      <p:to>
                                        <p:strVal val="visible"/>
                                      </p:to>
                                    </p:set>
                                    <p:animEffect transition="in" filter="box(in)">
                                      <p:cBhvr>
                                        <p:cTn id="7" dur="500"/>
                                        <p:tgtEl>
                                          <p:spTgt spid="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14375" y="762000"/>
            <a:ext cx="7643813" cy="5486400"/>
          </a:xfrm>
          <a:ln w="63500">
            <a:solidFill>
              <a:srgbClr val="C00000"/>
            </a:solidFill>
          </a:ln>
        </p:spPr>
        <p:txBody>
          <a:bodyPr/>
          <a:lstStyle/>
          <a:p>
            <a:pPr algn="ctr">
              <a:lnSpc>
                <a:spcPct val="150000"/>
              </a:lnSpc>
              <a:buFontTx/>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عناصر المحاضرة </a:t>
            </a:r>
          </a:p>
          <a:p>
            <a:pPr algn="just">
              <a:lnSpc>
                <a:spcPct val="150000"/>
              </a:lnSpc>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1- عرض بعض الأسئلة المتنوعة وكيفية الإجابة عليها.</a:t>
            </a:r>
          </a:p>
          <a:p>
            <a:pPr algn="just">
              <a:lnSpc>
                <a:spcPct val="150000"/>
              </a:lnSpc>
              <a:buFontTx/>
              <a:buNone/>
              <a:defRPr/>
            </a:pPr>
            <a:r>
              <a:rPr lang="ar-SA" sz="5400" b="1" dirty="0" smtClean="0">
                <a:effectLst>
                  <a:outerShdw blurRad="38100" dist="38100" dir="2700000" algn="tl">
                    <a:srgbClr val="000000">
                      <a:alpha val="43137"/>
                    </a:srgbClr>
                  </a:outerShdw>
                </a:effectLst>
                <a:latin typeface="Arabic Typesetting" pitchFamily="66" charset="-78"/>
                <a:cs typeface="Arabic Typesetting" pitchFamily="66" charset="-78"/>
              </a:rPr>
              <a:t>2- الرد على استفسارات الطلاب والطالبات.</a:t>
            </a:r>
          </a:p>
          <a:p>
            <a:pPr algn="just">
              <a:lnSpc>
                <a:spcPct val="150000"/>
              </a:lnSpc>
              <a:buFontTx/>
              <a:buNone/>
              <a:defRPr/>
            </a:pPr>
            <a:endParaRPr lang="ar-SA" sz="16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a:t>
            </a:fld>
            <a:endParaRPr lang="ar-SA"/>
          </a:p>
        </p:txBody>
      </p:sp>
    </p:spTree>
    <p:extLst>
      <p:ext uri="{BB962C8B-B14F-4D97-AF65-F5344CB8AC3E}">
        <p14:creationId xmlns:p14="http://schemas.microsoft.com/office/powerpoint/2010/main" val="248754394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iterate type="lt">
                                    <p:tmPct val="10000"/>
                                  </p:iterate>
                                  <p:childTnLst>
                                    <p:set>
                                      <p:cBhvr>
                                        <p:cTn id="11" dur="1" fill="hold">
                                          <p:stCondLst>
                                            <p:cond delay="0"/>
                                          </p:stCondLst>
                                        </p:cTn>
                                        <p:tgtEl>
                                          <p:spTgt spid="5122">
                                            <p:txEl>
                                              <p:pRg st="0" end="0"/>
                                            </p:txEl>
                                          </p:spTgt>
                                        </p:tgtEl>
                                        <p:attrNameLst>
                                          <p:attrName>style.visibility</p:attrName>
                                        </p:attrNameLst>
                                      </p:cBhvr>
                                      <p:to>
                                        <p:strVal val="visible"/>
                                      </p:to>
                                    </p:set>
                                    <p:anim calcmode="lin" valueType="num">
                                      <p:cBhvr additive="base">
                                        <p:cTn id="12" dur="500" fill="hold"/>
                                        <p:tgtEl>
                                          <p:spTgt spid="512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600"/>
                            </p:stCondLst>
                            <p:childTnLst>
                              <p:par>
                                <p:cTn id="15" presetID="2" presetClass="entr" presetSubtype="12" fill="hold" grpId="0" nodeType="afterEffect">
                                  <p:stCondLst>
                                    <p:cond delay="0"/>
                                  </p:stCondLst>
                                  <p:iterate type="lt">
                                    <p:tmPct val="10000"/>
                                  </p:iterate>
                                  <p:childTnLst>
                                    <p:set>
                                      <p:cBhvr>
                                        <p:cTn id="16" dur="1" fill="hold">
                                          <p:stCondLst>
                                            <p:cond delay="0"/>
                                          </p:stCondLst>
                                        </p:cTn>
                                        <p:tgtEl>
                                          <p:spTgt spid="5122">
                                            <p:txEl>
                                              <p:pRg st="1" end="1"/>
                                            </p:txEl>
                                          </p:spTgt>
                                        </p:tgtEl>
                                        <p:attrNameLst>
                                          <p:attrName>style.visibility</p:attrName>
                                        </p:attrNameLst>
                                      </p:cBhvr>
                                      <p:to>
                                        <p:strVal val="visible"/>
                                      </p:to>
                                    </p:set>
                                    <p:anim calcmode="lin" valueType="num">
                                      <p:cBhvr additive="base">
                                        <p:cTn id="17" dur="500" fill="hold"/>
                                        <p:tgtEl>
                                          <p:spTgt spid="5122">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15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5122">
                                            <p:txEl>
                                              <p:pRg st="2" end="2"/>
                                            </p:txEl>
                                          </p:spTgt>
                                        </p:tgtEl>
                                        <p:attrNameLst>
                                          <p:attrName>style.visibility</p:attrName>
                                        </p:attrNameLst>
                                      </p:cBhvr>
                                      <p:to>
                                        <p:strVal val="visible"/>
                                      </p:to>
                                    </p:set>
                                    <p:anim calcmode="lin" valueType="num">
                                      <p:cBhvr additive="base">
                                        <p:cTn id="22" dur="500" fill="hold"/>
                                        <p:tgtEl>
                                          <p:spTgt spid="5122">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1"/>
          </p:nvPr>
        </p:nvSpPr>
        <p:spPr>
          <a:xfrm>
            <a:off x="785813" y="762000"/>
            <a:ext cx="7500937" cy="5334000"/>
          </a:xfrm>
          <a:ln w="63500">
            <a:solidFill>
              <a:srgbClr val="C00000"/>
            </a:solidFill>
          </a:ln>
        </p:spPr>
        <p:txBody>
          <a:bodyPr>
            <a:normAutofit lnSpcReduction="10000"/>
          </a:bodyPr>
          <a:lstStyle/>
          <a:p>
            <a:pPr algn="ctr">
              <a:lnSpc>
                <a:spcPct val="150000"/>
              </a:lnSpc>
              <a:buFontTx/>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أهداف المحاضرة </a:t>
            </a:r>
          </a:p>
          <a:p>
            <a:pPr algn="just">
              <a:lnSpc>
                <a:spcPct val="150000"/>
              </a:lnSpc>
              <a:buFontTx/>
              <a:buNone/>
              <a:defRPr/>
            </a:pPr>
            <a:r>
              <a:rPr lang="ar-SA" sz="44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 تدريب الطلاب والطالبات على شكل الأسئلة وكيفية الإجابة عليها.</a:t>
            </a:r>
          </a:p>
          <a:p>
            <a:pPr algn="just">
              <a:lnSpc>
                <a:spcPct val="150000"/>
              </a:lnSpc>
              <a:buFontTx/>
              <a:buNone/>
              <a:defRPr/>
            </a:pPr>
            <a:r>
              <a:rPr lang="ar-SA" sz="44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الرد على استفسارات الطلاب والطالبات في نهاية المحاضرة.</a:t>
            </a: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4</a:t>
            </a:fld>
            <a:endParaRPr lang="ar-SA"/>
          </a:p>
        </p:txBody>
      </p:sp>
    </p:spTree>
    <p:extLst>
      <p:ext uri="{BB962C8B-B14F-4D97-AF65-F5344CB8AC3E}">
        <p14:creationId xmlns:p14="http://schemas.microsoft.com/office/powerpoint/2010/main" val="321501639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098">
                                            <p:bg/>
                                          </p:spTgt>
                                        </p:tgtEl>
                                        <p:attrNameLst>
                                          <p:attrName>style.visibility</p:attrName>
                                        </p:attrNameLst>
                                      </p:cBhvr>
                                      <p:to>
                                        <p:strVal val="visible"/>
                                      </p:to>
                                    </p:set>
                                    <p:anim calcmode="lin" valueType="num">
                                      <p:cBhvr additive="base">
                                        <p:cTn id="7" dur="500" fill="hold"/>
                                        <p:tgtEl>
                                          <p:spTgt spid="4098">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8">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4098">
                                            <p:txEl>
                                              <p:pRg st="0" end="0"/>
                                            </p:txEl>
                                          </p:spTgt>
                                        </p:tgtEl>
                                        <p:attrNameLst>
                                          <p:attrName>style.visibility</p:attrName>
                                        </p:attrNameLst>
                                      </p:cBhvr>
                                      <p:to>
                                        <p:strVal val="visible"/>
                                      </p:to>
                                    </p:set>
                                    <p:anim calcmode="lin" valueType="num">
                                      <p:cBhvr additive="base">
                                        <p:cTn id="12" dur="500" fill="hold"/>
                                        <p:tgtEl>
                                          <p:spTgt spid="409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098">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600"/>
                            </p:stCondLst>
                            <p:childTnLst>
                              <p:par>
                                <p:cTn id="15" presetID="2" presetClass="entr" presetSubtype="9" fill="hold" grpId="0" nodeType="afterEffect">
                                  <p:stCondLst>
                                    <p:cond delay="0"/>
                                  </p:stCondLst>
                                  <p:iterate type="lt">
                                    <p:tmPct val="10000"/>
                                  </p:iterate>
                                  <p:childTnLst>
                                    <p:set>
                                      <p:cBhvr>
                                        <p:cTn id="16" dur="1" fill="hold">
                                          <p:stCondLst>
                                            <p:cond delay="0"/>
                                          </p:stCondLst>
                                        </p:cTn>
                                        <p:tgtEl>
                                          <p:spTgt spid="4098">
                                            <p:txEl>
                                              <p:pRg st="1" end="1"/>
                                            </p:txEl>
                                          </p:spTgt>
                                        </p:tgtEl>
                                        <p:attrNameLst>
                                          <p:attrName>style.visibility</p:attrName>
                                        </p:attrNameLst>
                                      </p:cBhvr>
                                      <p:to>
                                        <p:strVal val="visible"/>
                                      </p:to>
                                    </p:set>
                                    <p:anim calcmode="lin" valueType="num">
                                      <p:cBhvr additive="base">
                                        <p:cTn id="17" dur="500" fill="hold"/>
                                        <p:tgtEl>
                                          <p:spTgt spid="4098">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98">
                                            <p:txEl>
                                              <p:pRg st="1" end="1"/>
                                            </p:txEl>
                                          </p:spTgt>
                                        </p:tgtEl>
                                        <p:attrNameLst>
                                          <p:attrName>ppt_y</p:attrName>
                                        </p:attrNameLst>
                                      </p:cBhvr>
                                      <p:tavLst>
                                        <p:tav tm="0">
                                          <p:val>
                                            <p:strVal val="0-#ppt_h/2"/>
                                          </p:val>
                                        </p:tav>
                                        <p:tav tm="100000">
                                          <p:val>
                                            <p:strVal val="#ppt_y"/>
                                          </p:val>
                                        </p:tav>
                                      </p:tavLst>
                                    </p:anim>
                                  </p:childTnLst>
                                </p:cTn>
                              </p:par>
                            </p:childTnLst>
                          </p:cTn>
                        </p:par>
                        <p:par>
                          <p:cTn id="19" fill="hold">
                            <p:stCondLst>
                              <p:cond delay="4750"/>
                            </p:stCondLst>
                            <p:childTnLst>
                              <p:par>
                                <p:cTn id="20" presetID="2" presetClass="entr" presetSubtype="9" fill="hold" grpId="0" nodeType="afterEffect">
                                  <p:stCondLst>
                                    <p:cond delay="0"/>
                                  </p:stCondLst>
                                  <p:iterate type="lt">
                                    <p:tmPct val="10000"/>
                                  </p:iterate>
                                  <p:childTnLst>
                                    <p:set>
                                      <p:cBhvr>
                                        <p:cTn id="21" dur="1" fill="hold">
                                          <p:stCondLst>
                                            <p:cond delay="0"/>
                                          </p:stCondLst>
                                        </p:cTn>
                                        <p:tgtEl>
                                          <p:spTgt spid="4098">
                                            <p:txEl>
                                              <p:pRg st="2" end="2"/>
                                            </p:txEl>
                                          </p:spTgt>
                                        </p:tgtEl>
                                        <p:attrNameLst>
                                          <p:attrName>style.visibility</p:attrName>
                                        </p:attrNameLst>
                                      </p:cBhvr>
                                      <p:to>
                                        <p:strVal val="visible"/>
                                      </p:to>
                                    </p:set>
                                    <p:anim calcmode="lin" valueType="num">
                                      <p:cBhvr additive="base">
                                        <p:cTn id="22" dur="500" fill="hold"/>
                                        <p:tgtEl>
                                          <p:spTgt spid="409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098">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14375" y="762000"/>
            <a:ext cx="7643813" cy="5486400"/>
          </a:xfrm>
          <a:ln w="63500">
            <a:solidFill>
              <a:srgbClr val="C00000"/>
            </a:solidFill>
          </a:ln>
        </p:spPr>
        <p:txBody>
          <a:bodyPr/>
          <a:lstStyle/>
          <a:p>
            <a:pPr algn="ctr">
              <a:lnSpc>
                <a:spcPct val="150000"/>
              </a:lnSpc>
              <a:buFontTx/>
              <a:buNone/>
              <a:defRPr/>
            </a:pPr>
            <a:endParaRPr 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lnSpc>
                <a:spcPct val="150000"/>
              </a:lnSpc>
              <a:buFontTx/>
              <a:buNone/>
              <a:defRPr/>
            </a:pPr>
            <a:r>
              <a:rPr lang="ar-SA" sz="5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أولاً: الأسئلة الموضوعية</a:t>
            </a:r>
            <a:endParaRPr lang="ar-SA" sz="2000" b="1" dirty="0" smtClean="0">
              <a:effectLst>
                <a:outerShdw blurRad="38100" dist="38100" dir="2700000" algn="tl">
                  <a:srgbClr val="000000">
                    <a:alpha val="43137"/>
                  </a:srgbClr>
                </a:outerShdw>
              </a:effectLst>
              <a:latin typeface="Arabic Typesetting" pitchFamily="66" charset="-78"/>
              <a:cs typeface="Arabic Typesetting" pitchFamily="66"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5</a:t>
            </a:fld>
            <a:endParaRPr lang="ar-SA"/>
          </a:p>
        </p:txBody>
      </p:sp>
    </p:spTree>
    <p:extLst>
      <p:ext uri="{BB962C8B-B14F-4D97-AF65-F5344CB8AC3E}">
        <p14:creationId xmlns:p14="http://schemas.microsoft.com/office/powerpoint/2010/main" val="306787026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lt">
                                    <p:tmPct val="10000"/>
                                  </p:iterate>
                                  <p:childTnLst>
                                    <p:set>
                                      <p:cBhvr>
                                        <p:cTn id="11" dur="1" fill="hold">
                                          <p:stCondLst>
                                            <p:cond delay="0"/>
                                          </p:stCondLst>
                                        </p:cTn>
                                        <p:tgtEl>
                                          <p:spTgt spid="5122">
                                            <p:txEl>
                                              <p:pRg st="1" end="1"/>
                                            </p:txEl>
                                          </p:spTgt>
                                        </p:tgtEl>
                                        <p:attrNameLst>
                                          <p:attrName>style.visibility</p:attrName>
                                        </p:attrNameLst>
                                      </p:cBhvr>
                                      <p:to>
                                        <p:strVal val="visible"/>
                                      </p:to>
                                    </p:set>
                                    <p:anim calcmode="lin" valueType="num">
                                      <p:cBhvr additive="base">
                                        <p:cTn id="12" dur="500" fill="hold"/>
                                        <p:tgtEl>
                                          <p:spTgt spid="512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1"/>
          </p:nvPr>
        </p:nvSpPr>
        <p:spPr>
          <a:xfrm>
            <a:off x="785813" y="762000"/>
            <a:ext cx="7500937" cy="5334000"/>
          </a:xfrm>
          <a:ln w="63500">
            <a:solidFill>
              <a:srgbClr val="C00000"/>
            </a:solidFill>
          </a:ln>
        </p:spPr>
        <p:txBody>
          <a:bodyPr>
            <a:normAutofit/>
          </a:bodyPr>
          <a:lstStyle/>
          <a:p>
            <a:pPr marL="742950" indent="-742950" algn="just">
              <a:lnSpc>
                <a:spcPct val="150000"/>
              </a:lnSpc>
              <a:buFont typeface="+mj-lt"/>
              <a:buAutoNum type="arabicParenR"/>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تتمثل أقدم المؤسسات الاجتماعية في:- </a:t>
            </a:r>
          </a:p>
          <a:p>
            <a:pPr marL="800100" lvl="2" indent="0" algn="just">
              <a:buNone/>
              <a:defRPr/>
            </a:pP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الأسرة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المدرسة       ج- الجامعة       د- المسجد</a:t>
            </a:r>
          </a:p>
          <a:p>
            <a:pPr marL="0" indent="0" algn="just">
              <a:buNone/>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تتضمن وظيفة التنظيم التوجيهي للإدارة:- </a:t>
            </a:r>
          </a:p>
          <a:p>
            <a:pPr marL="800100" lvl="2" indent="0" algn="just">
              <a:buNone/>
              <a:defRPr/>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التمويل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a:t>
            </a: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التخطيط</a:t>
            </a:r>
          </a:p>
          <a:p>
            <a:pPr marL="0"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ج- </a:t>
            </a: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توزيع المسئوليات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28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 التعرف على الاحتياجات</a:t>
            </a:r>
          </a:p>
          <a:p>
            <a:pPr marL="0" indent="0" algn="just">
              <a:buNone/>
              <a:defRPr/>
            </a:pPr>
            <a:r>
              <a:rPr 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3</a:t>
            </a: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من أهم مظاهر السلوك الإداري الجيد:-</a:t>
            </a:r>
          </a:p>
          <a:p>
            <a:pPr marL="800100" lvl="2" indent="0" algn="just">
              <a:buNone/>
              <a:defRPr/>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تجنب المشكلات                </a:t>
            </a: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a:t>
            </a:r>
            <a:r>
              <a:rPr lang="ar-SA" sz="28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النمو والتطور </a:t>
            </a:r>
            <a:endPar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زيادة الإنتاج                      د- انخفاض الروح المعنوية</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6</a:t>
            </a:fld>
            <a:endParaRPr lang="ar-SA"/>
          </a:p>
        </p:txBody>
      </p:sp>
    </p:spTree>
    <p:extLst>
      <p:ext uri="{BB962C8B-B14F-4D97-AF65-F5344CB8AC3E}">
        <p14:creationId xmlns:p14="http://schemas.microsoft.com/office/powerpoint/2010/main" val="210070840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098">
                                            <p:bg/>
                                          </p:spTgt>
                                        </p:tgtEl>
                                        <p:attrNameLst>
                                          <p:attrName>style.visibility</p:attrName>
                                        </p:attrNameLst>
                                      </p:cBhvr>
                                      <p:to>
                                        <p:strVal val="visible"/>
                                      </p:to>
                                    </p:set>
                                    <p:anim calcmode="lin" valueType="num">
                                      <p:cBhvr additive="base">
                                        <p:cTn id="7" dur="500" fill="hold"/>
                                        <p:tgtEl>
                                          <p:spTgt spid="4098">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8">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4098">
                                            <p:txEl>
                                              <p:pRg st="0" end="0"/>
                                            </p:txEl>
                                          </p:spTgt>
                                        </p:tgtEl>
                                        <p:attrNameLst>
                                          <p:attrName>style.visibility</p:attrName>
                                        </p:attrNameLst>
                                      </p:cBhvr>
                                      <p:to>
                                        <p:strVal val="visible"/>
                                      </p:to>
                                    </p:set>
                                    <p:anim calcmode="lin" valueType="num">
                                      <p:cBhvr additive="base">
                                        <p:cTn id="12" dur="500" fill="hold"/>
                                        <p:tgtEl>
                                          <p:spTgt spid="409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098">
                                            <p:txEl>
                                              <p:pRg st="0" end="0"/>
                                            </p:txEl>
                                          </p:spTgt>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stCondLst>
                                    <p:cond delay="0"/>
                                  </p:stCondLst>
                                  <p:iterate type="lt">
                                    <p:tmPct val="10000"/>
                                  </p:iterate>
                                  <p:childTnLst>
                                    <p:set>
                                      <p:cBhvr>
                                        <p:cTn id="15" dur="1" fill="hold">
                                          <p:stCondLst>
                                            <p:cond delay="0"/>
                                          </p:stCondLst>
                                        </p:cTn>
                                        <p:tgtEl>
                                          <p:spTgt spid="4098">
                                            <p:txEl>
                                              <p:pRg st="1" end="1"/>
                                            </p:txEl>
                                          </p:spTgt>
                                        </p:tgtEl>
                                        <p:attrNameLst>
                                          <p:attrName>style.visibility</p:attrName>
                                        </p:attrNameLst>
                                      </p:cBhvr>
                                      <p:to>
                                        <p:strVal val="visible"/>
                                      </p:to>
                                    </p:set>
                                    <p:anim calcmode="lin" valueType="num">
                                      <p:cBhvr additive="base">
                                        <p:cTn id="16" dur="500" fill="hold"/>
                                        <p:tgtEl>
                                          <p:spTgt spid="4098">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4098">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stCondLst>
                                    <p:cond delay="0"/>
                                  </p:stCondLst>
                                  <p:iterate type="lt">
                                    <p:tmPct val="10000"/>
                                  </p:iterate>
                                  <p:childTnLst>
                                    <p:set>
                                      <p:cBhvr>
                                        <p:cTn id="21" dur="1" fill="hold">
                                          <p:stCondLst>
                                            <p:cond delay="0"/>
                                          </p:stCondLst>
                                        </p:cTn>
                                        <p:tgtEl>
                                          <p:spTgt spid="4098">
                                            <p:txEl>
                                              <p:pRg st="2" end="2"/>
                                            </p:txEl>
                                          </p:spTgt>
                                        </p:tgtEl>
                                        <p:attrNameLst>
                                          <p:attrName>style.visibility</p:attrName>
                                        </p:attrNameLst>
                                      </p:cBhvr>
                                      <p:to>
                                        <p:strVal val="visible"/>
                                      </p:to>
                                    </p:set>
                                    <p:anim calcmode="lin" valueType="num">
                                      <p:cBhvr additive="base">
                                        <p:cTn id="22" dur="500" fill="hold"/>
                                        <p:tgtEl>
                                          <p:spTgt spid="409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098">
                                            <p:txEl>
                                              <p:pRg st="2" end="2"/>
                                            </p:txEl>
                                          </p:spTgt>
                                        </p:tgtEl>
                                        <p:attrNameLst>
                                          <p:attrName>ppt_y</p:attrName>
                                        </p:attrNameLst>
                                      </p:cBhvr>
                                      <p:tavLst>
                                        <p:tav tm="0">
                                          <p:val>
                                            <p:strVal val="0-#ppt_h/2"/>
                                          </p:val>
                                        </p:tav>
                                        <p:tav tm="100000">
                                          <p:val>
                                            <p:strVal val="#ppt_y"/>
                                          </p:val>
                                        </p:tav>
                                      </p:tavLst>
                                    </p:anim>
                                  </p:childTnLst>
                                </p:cTn>
                              </p:par>
                              <p:par>
                                <p:cTn id="24" presetID="2" presetClass="entr" presetSubtype="9" fill="hold" grpId="0" nodeType="withEffect">
                                  <p:stCondLst>
                                    <p:cond delay="0"/>
                                  </p:stCondLst>
                                  <p:iterate type="lt">
                                    <p:tmPct val="10000"/>
                                  </p:iterate>
                                  <p:childTnLst>
                                    <p:set>
                                      <p:cBhvr>
                                        <p:cTn id="25" dur="1" fill="hold">
                                          <p:stCondLst>
                                            <p:cond delay="0"/>
                                          </p:stCondLst>
                                        </p:cTn>
                                        <p:tgtEl>
                                          <p:spTgt spid="4098">
                                            <p:txEl>
                                              <p:pRg st="3" end="3"/>
                                            </p:txEl>
                                          </p:spTgt>
                                        </p:tgtEl>
                                        <p:attrNameLst>
                                          <p:attrName>style.visibility</p:attrName>
                                        </p:attrNameLst>
                                      </p:cBhvr>
                                      <p:to>
                                        <p:strVal val="visible"/>
                                      </p:to>
                                    </p:set>
                                    <p:anim calcmode="lin" valueType="num">
                                      <p:cBhvr additive="base">
                                        <p:cTn id="26" dur="500" fill="hold"/>
                                        <p:tgtEl>
                                          <p:spTgt spid="4098">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4098">
                                            <p:txEl>
                                              <p:pRg st="3" end="3"/>
                                            </p:txEl>
                                          </p:spTgt>
                                        </p:tgtEl>
                                        <p:attrNameLst>
                                          <p:attrName>ppt_y</p:attrName>
                                        </p:attrNameLst>
                                      </p:cBhvr>
                                      <p:tavLst>
                                        <p:tav tm="0">
                                          <p:val>
                                            <p:strVal val="0-#ppt_h/2"/>
                                          </p:val>
                                        </p:tav>
                                        <p:tav tm="100000">
                                          <p:val>
                                            <p:strVal val="#ppt_y"/>
                                          </p:val>
                                        </p:tav>
                                      </p:tavLst>
                                    </p:anim>
                                  </p:childTnLst>
                                </p:cTn>
                              </p:par>
                            </p:childTnLst>
                          </p:cTn>
                        </p:par>
                        <p:par>
                          <p:cTn id="28" fill="hold">
                            <p:stCondLst>
                              <p:cond delay="2250"/>
                            </p:stCondLst>
                            <p:childTnLst>
                              <p:par>
                                <p:cTn id="29" presetID="2" presetClass="entr" presetSubtype="9" fill="hold" grpId="0" nodeType="afterEffect">
                                  <p:stCondLst>
                                    <p:cond delay="0"/>
                                  </p:stCondLst>
                                  <p:iterate type="lt">
                                    <p:tmPct val="10000"/>
                                  </p:iterate>
                                  <p:childTnLst>
                                    <p:set>
                                      <p:cBhvr>
                                        <p:cTn id="30" dur="1" fill="hold">
                                          <p:stCondLst>
                                            <p:cond delay="0"/>
                                          </p:stCondLst>
                                        </p:cTn>
                                        <p:tgtEl>
                                          <p:spTgt spid="4098">
                                            <p:txEl>
                                              <p:pRg st="4" end="4"/>
                                            </p:txEl>
                                          </p:spTgt>
                                        </p:tgtEl>
                                        <p:attrNameLst>
                                          <p:attrName>style.visibility</p:attrName>
                                        </p:attrNameLst>
                                      </p:cBhvr>
                                      <p:to>
                                        <p:strVal val="visible"/>
                                      </p:to>
                                    </p:set>
                                    <p:anim calcmode="lin" valueType="num">
                                      <p:cBhvr additive="base">
                                        <p:cTn id="31" dur="500" fill="hold"/>
                                        <p:tgtEl>
                                          <p:spTgt spid="4098">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98">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iterate type="lt">
                                    <p:tmPct val="10000"/>
                                  </p:iterate>
                                  <p:childTnLst>
                                    <p:set>
                                      <p:cBhvr>
                                        <p:cTn id="36" dur="1" fill="hold">
                                          <p:stCondLst>
                                            <p:cond delay="0"/>
                                          </p:stCondLst>
                                        </p:cTn>
                                        <p:tgtEl>
                                          <p:spTgt spid="4098">
                                            <p:txEl>
                                              <p:pRg st="5" end="5"/>
                                            </p:txEl>
                                          </p:spTgt>
                                        </p:tgtEl>
                                        <p:attrNameLst>
                                          <p:attrName>style.visibility</p:attrName>
                                        </p:attrNameLst>
                                      </p:cBhvr>
                                      <p:to>
                                        <p:strVal val="visible"/>
                                      </p:to>
                                    </p:set>
                                    <p:anim calcmode="lin" valueType="num">
                                      <p:cBhvr additive="base">
                                        <p:cTn id="37" dur="500" fill="hold"/>
                                        <p:tgtEl>
                                          <p:spTgt spid="4098">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098">
                                            <p:txEl>
                                              <p:pRg st="5" end="5"/>
                                            </p:txEl>
                                          </p:spTgt>
                                        </p:tgtEl>
                                        <p:attrNameLst>
                                          <p:attrName>ppt_y</p:attrName>
                                        </p:attrNameLst>
                                      </p:cBhvr>
                                      <p:tavLst>
                                        <p:tav tm="0">
                                          <p:val>
                                            <p:strVal val="0-#ppt_h/2"/>
                                          </p:val>
                                        </p:tav>
                                        <p:tav tm="100000">
                                          <p:val>
                                            <p:strVal val="#ppt_y"/>
                                          </p:val>
                                        </p:tav>
                                      </p:tavLst>
                                    </p:anim>
                                  </p:childTnLst>
                                </p:cTn>
                              </p:par>
                              <p:par>
                                <p:cTn id="39" presetID="2" presetClass="entr" presetSubtype="9" fill="hold" grpId="0" nodeType="withEffect">
                                  <p:stCondLst>
                                    <p:cond delay="0"/>
                                  </p:stCondLst>
                                  <p:iterate type="lt">
                                    <p:tmPct val="10000"/>
                                  </p:iterate>
                                  <p:childTnLst>
                                    <p:set>
                                      <p:cBhvr>
                                        <p:cTn id="40" dur="1" fill="hold">
                                          <p:stCondLst>
                                            <p:cond delay="0"/>
                                          </p:stCondLst>
                                        </p:cTn>
                                        <p:tgtEl>
                                          <p:spTgt spid="4098">
                                            <p:txEl>
                                              <p:pRg st="6" end="6"/>
                                            </p:txEl>
                                          </p:spTgt>
                                        </p:tgtEl>
                                        <p:attrNameLst>
                                          <p:attrName>style.visibility</p:attrName>
                                        </p:attrNameLst>
                                      </p:cBhvr>
                                      <p:to>
                                        <p:strVal val="visible"/>
                                      </p:to>
                                    </p:set>
                                    <p:anim calcmode="lin" valueType="num">
                                      <p:cBhvr additive="base">
                                        <p:cTn id="41" dur="500" fill="hold"/>
                                        <p:tgtEl>
                                          <p:spTgt spid="4098">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098">
                                            <p:txEl>
                                              <p:pRg st="6" end="6"/>
                                            </p:txEl>
                                          </p:spTgt>
                                        </p:tgtEl>
                                        <p:attrNameLst>
                                          <p:attrName>ppt_y</p:attrName>
                                        </p:attrNameLst>
                                      </p:cBhvr>
                                      <p:tavLst>
                                        <p:tav tm="0">
                                          <p:val>
                                            <p:strVal val="0-#ppt_h/2"/>
                                          </p:val>
                                        </p:tav>
                                        <p:tav tm="100000">
                                          <p:val>
                                            <p:strVal val="#ppt_y"/>
                                          </p:val>
                                        </p:tav>
                                      </p:tavLst>
                                    </p:anim>
                                  </p:childTnLst>
                                </p:cTn>
                              </p:par>
                              <p:par>
                                <p:cTn id="43" presetID="2" presetClass="entr" presetSubtype="9" fill="hold" grpId="0" nodeType="withEffect">
                                  <p:stCondLst>
                                    <p:cond delay="0"/>
                                  </p:stCondLst>
                                  <p:iterate type="lt">
                                    <p:tmPct val="10000"/>
                                  </p:iterate>
                                  <p:childTnLst>
                                    <p:set>
                                      <p:cBhvr>
                                        <p:cTn id="44" dur="1" fill="hold">
                                          <p:stCondLst>
                                            <p:cond delay="0"/>
                                          </p:stCondLst>
                                        </p:cTn>
                                        <p:tgtEl>
                                          <p:spTgt spid="4098">
                                            <p:txEl>
                                              <p:pRg st="7" end="7"/>
                                            </p:txEl>
                                          </p:spTgt>
                                        </p:tgtEl>
                                        <p:attrNameLst>
                                          <p:attrName>style.visibility</p:attrName>
                                        </p:attrNameLst>
                                      </p:cBhvr>
                                      <p:to>
                                        <p:strVal val="visible"/>
                                      </p:to>
                                    </p:set>
                                    <p:anim calcmode="lin" valueType="num">
                                      <p:cBhvr additive="base">
                                        <p:cTn id="45" dur="500" fill="hold"/>
                                        <p:tgtEl>
                                          <p:spTgt spid="4098">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4098">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1"/>
          </p:nvPr>
        </p:nvSpPr>
        <p:spPr>
          <a:xfrm>
            <a:off x="785813" y="762000"/>
            <a:ext cx="7500937" cy="5334000"/>
          </a:xfrm>
          <a:ln w="63500">
            <a:solidFill>
              <a:srgbClr val="C00000"/>
            </a:solidFill>
          </a:ln>
        </p:spPr>
        <p:txBody>
          <a:bodyPr>
            <a:normAutofit lnSpcReduction="10000"/>
          </a:bodyPr>
          <a:lstStyle/>
          <a:p>
            <a:pPr marL="0" indent="0" algn="just">
              <a:lnSpc>
                <a:spcPct val="150000"/>
              </a:lnSpc>
              <a:buNone/>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4) تتضمن الفعالية:- </a:t>
            </a:r>
          </a:p>
          <a:p>
            <a:pPr marL="800100" lvl="2" indent="0" algn="just">
              <a:buNone/>
              <a:defRPr/>
            </a:pP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تحقيق الأهداف بأفضل الطرق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أداء العمل</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الإنتاجية المستمرة                 د- الكفاية الجيدة</a:t>
            </a:r>
          </a:p>
          <a:p>
            <a:pPr marL="0" indent="0" algn="just">
              <a:buNone/>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5) تشمل المعارف المتعلقة بالمؤسسة على:- </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تاريخ المجتمع                     ب- الاحتياجات</a:t>
            </a:r>
          </a:p>
          <a:p>
            <a:pPr marL="800100" lvl="2" indent="0" algn="just">
              <a:buNone/>
              <a:defRPr/>
            </a:pP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نوع العملاء                       </a:t>
            </a: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د- المتطلبات</a:t>
            </a:r>
          </a:p>
          <a:p>
            <a:pPr marL="0" indent="0" algn="just">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6) ترتبط الخبرات المهنية بـــ:-</a:t>
            </a:r>
            <a:endParaRPr 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800100" lvl="2" indent="0" algn="just">
              <a:buNone/>
              <a:defRPr/>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التخطيط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الناجح               </a:t>
            </a: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الدراسة والبحث</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توزيع الموارد                   د- التوظيف</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7</a:t>
            </a:fld>
            <a:endParaRPr lang="ar-SA"/>
          </a:p>
        </p:txBody>
      </p:sp>
    </p:spTree>
    <p:extLst>
      <p:ext uri="{BB962C8B-B14F-4D97-AF65-F5344CB8AC3E}">
        <p14:creationId xmlns:p14="http://schemas.microsoft.com/office/powerpoint/2010/main" val="21705663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098">
                                            <p:bg/>
                                          </p:spTgt>
                                        </p:tgtEl>
                                        <p:attrNameLst>
                                          <p:attrName>style.visibility</p:attrName>
                                        </p:attrNameLst>
                                      </p:cBhvr>
                                      <p:to>
                                        <p:strVal val="visible"/>
                                      </p:to>
                                    </p:set>
                                    <p:anim calcmode="lin" valueType="num">
                                      <p:cBhvr additive="base">
                                        <p:cTn id="7" dur="500" fill="hold"/>
                                        <p:tgtEl>
                                          <p:spTgt spid="4098">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8">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4098">
                                            <p:txEl>
                                              <p:pRg st="0" end="0"/>
                                            </p:txEl>
                                          </p:spTgt>
                                        </p:tgtEl>
                                        <p:attrNameLst>
                                          <p:attrName>style.visibility</p:attrName>
                                        </p:attrNameLst>
                                      </p:cBhvr>
                                      <p:to>
                                        <p:strVal val="visible"/>
                                      </p:to>
                                    </p:set>
                                    <p:anim calcmode="lin" valueType="num">
                                      <p:cBhvr additive="base">
                                        <p:cTn id="12" dur="500" fill="hold"/>
                                        <p:tgtEl>
                                          <p:spTgt spid="409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098">
                                            <p:txEl>
                                              <p:pRg st="0" end="0"/>
                                            </p:txEl>
                                          </p:spTgt>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stCondLst>
                                    <p:cond delay="0"/>
                                  </p:stCondLst>
                                  <p:iterate type="lt">
                                    <p:tmPct val="10000"/>
                                  </p:iterate>
                                  <p:childTnLst>
                                    <p:set>
                                      <p:cBhvr>
                                        <p:cTn id="15" dur="1" fill="hold">
                                          <p:stCondLst>
                                            <p:cond delay="0"/>
                                          </p:stCondLst>
                                        </p:cTn>
                                        <p:tgtEl>
                                          <p:spTgt spid="4098">
                                            <p:txEl>
                                              <p:pRg st="1" end="1"/>
                                            </p:txEl>
                                          </p:spTgt>
                                        </p:tgtEl>
                                        <p:attrNameLst>
                                          <p:attrName>style.visibility</p:attrName>
                                        </p:attrNameLst>
                                      </p:cBhvr>
                                      <p:to>
                                        <p:strVal val="visible"/>
                                      </p:to>
                                    </p:set>
                                    <p:anim calcmode="lin" valueType="num">
                                      <p:cBhvr additive="base">
                                        <p:cTn id="16" dur="500" fill="hold"/>
                                        <p:tgtEl>
                                          <p:spTgt spid="4098">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4098">
                                            <p:txEl>
                                              <p:pRg st="1" end="1"/>
                                            </p:txEl>
                                          </p:spTgt>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iterate type="lt">
                                    <p:tmPct val="10000"/>
                                  </p:iterate>
                                  <p:childTnLst>
                                    <p:set>
                                      <p:cBhvr>
                                        <p:cTn id="19" dur="1" fill="hold">
                                          <p:stCondLst>
                                            <p:cond delay="0"/>
                                          </p:stCondLst>
                                        </p:cTn>
                                        <p:tgtEl>
                                          <p:spTgt spid="4098">
                                            <p:txEl>
                                              <p:pRg st="2" end="2"/>
                                            </p:txEl>
                                          </p:spTgt>
                                        </p:tgtEl>
                                        <p:attrNameLst>
                                          <p:attrName>style.visibility</p:attrName>
                                        </p:attrNameLst>
                                      </p:cBhvr>
                                      <p:to>
                                        <p:strVal val="visible"/>
                                      </p:to>
                                    </p:set>
                                    <p:anim calcmode="lin" valueType="num">
                                      <p:cBhvr additive="base">
                                        <p:cTn id="20" dur="500" fill="hold"/>
                                        <p:tgtEl>
                                          <p:spTgt spid="4098">
                                            <p:txEl>
                                              <p:pRg st="2" end="2"/>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4098">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9" fill="hold" grpId="0" nodeType="clickEffect">
                                  <p:stCondLst>
                                    <p:cond delay="0"/>
                                  </p:stCondLst>
                                  <p:iterate type="lt">
                                    <p:tmPct val="10000"/>
                                  </p:iterate>
                                  <p:childTnLst>
                                    <p:set>
                                      <p:cBhvr>
                                        <p:cTn id="25" dur="1" fill="hold">
                                          <p:stCondLst>
                                            <p:cond delay="0"/>
                                          </p:stCondLst>
                                        </p:cTn>
                                        <p:tgtEl>
                                          <p:spTgt spid="4098">
                                            <p:txEl>
                                              <p:pRg st="3" end="3"/>
                                            </p:txEl>
                                          </p:spTgt>
                                        </p:tgtEl>
                                        <p:attrNameLst>
                                          <p:attrName>style.visibility</p:attrName>
                                        </p:attrNameLst>
                                      </p:cBhvr>
                                      <p:to>
                                        <p:strVal val="visible"/>
                                      </p:to>
                                    </p:set>
                                    <p:anim calcmode="lin" valueType="num">
                                      <p:cBhvr additive="base">
                                        <p:cTn id="26" dur="500" fill="hold"/>
                                        <p:tgtEl>
                                          <p:spTgt spid="4098">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4098">
                                            <p:txEl>
                                              <p:pRg st="3" end="3"/>
                                            </p:txEl>
                                          </p:spTgt>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0"/>
                                  </p:stCondLst>
                                  <p:iterate type="lt">
                                    <p:tmPct val="10000"/>
                                  </p:iterate>
                                  <p:childTnLst>
                                    <p:set>
                                      <p:cBhvr>
                                        <p:cTn id="29" dur="1" fill="hold">
                                          <p:stCondLst>
                                            <p:cond delay="0"/>
                                          </p:stCondLst>
                                        </p:cTn>
                                        <p:tgtEl>
                                          <p:spTgt spid="4098">
                                            <p:txEl>
                                              <p:pRg st="4" end="4"/>
                                            </p:txEl>
                                          </p:spTgt>
                                        </p:tgtEl>
                                        <p:attrNameLst>
                                          <p:attrName>style.visibility</p:attrName>
                                        </p:attrNameLst>
                                      </p:cBhvr>
                                      <p:to>
                                        <p:strVal val="visible"/>
                                      </p:to>
                                    </p:set>
                                    <p:anim calcmode="lin" valueType="num">
                                      <p:cBhvr additive="base">
                                        <p:cTn id="30" dur="500" fill="hold"/>
                                        <p:tgtEl>
                                          <p:spTgt spid="4098">
                                            <p:txEl>
                                              <p:pRg st="4" end="4"/>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4098">
                                            <p:txEl>
                                              <p:pRg st="4" end="4"/>
                                            </p:txEl>
                                          </p:spTgt>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iterate type="lt">
                                    <p:tmPct val="10000"/>
                                  </p:iterate>
                                  <p:childTnLst>
                                    <p:set>
                                      <p:cBhvr>
                                        <p:cTn id="33" dur="1" fill="hold">
                                          <p:stCondLst>
                                            <p:cond delay="0"/>
                                          </p:stCondLst>
                                        </p:cTn>
                                        <p:tgtEl>
                                          <p:spTgt spid="4098">
                                            <p:txEl>
                                              <p:pRg st="5" end="5"/>
                                            </p:txEl>
                                          </p:spTgt>
                                        </p:tgtEl>
                                        <p:attrNameLst>
                                          <p:attrName>style.visibility</p:attrName>
                                        </p:attrNameLst>
                                      </p:cBhvr>
                                      <p:to>
                                        <p:strVal val="visible"/>
                                      </p:to>
                                    </p:set>
                                    <p:anim calcmode="lin" valueType="num">
                                      <p:cBhvr additive="base">
                                        <p:cTn id="34" dur="500" fill="hold"/>
                                        <p:tgtEl>
                                          <p:spTgt spid="4098">
                                            <p:txEl>
                                              <p:pRg st="5" end="5"/>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4098">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grpId="0" nodeType="clickEffect">
                                  <p:stCondLst>
                                    <p:cond delay="0"/>
                                  </p:stCondLst>
                                  <p:iterate type="lt">
                                    <p:tmPct val="10000"/>
                                  </p:iterate>
                                  <p:childTnLst>
                                    <p:set>
                                      <p:cBhvr>
                                        <p:cTn id="39" dur="1" fill="hold">
                                          <p:stCondLst>
                                            <p:cond delay="0"/>
                                          </p:stCondLst>
                                        </p:cTn>
                                        <p:tgtEl>
                                          <p:spTgt spid="4098">
                                            <p:txEl>
                                              <p:pRg st="6" end="6"/>
                                            </p:txEl>
                                          </p:spTgt>
                                        </p:tgtEl>
                                        <p:attrNameLst>
                                          <p:attrName>style.visibility</p:attrName>
                                        </p:attrNameLst>
                                      </p:cBhvr>
                                      <p:to>
                                        <p:strVal val="visible"/>
                                      </p:to>
                                    </p:set>
                                    <p:anim calcmode="lin" valueType="num">
                                      <p:cBhvr additive="base">
                                        <p:cTn id="40" dur="500" fill="hold"/>
                                        <p:tgtEl>
                                          <p:spTgt spid="4098">
                                            <p:txEl>
                                              <p:pRg st="6" end="6"/>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4098">
                                            <p:txEl>
                                              <p:pRg st="6" end="6"/>
                                            </p:txEl>
                                          </p:spTgt>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0"/>
                                  </p:stCondLst>
                                  <p:iterate type="lt">
                                    <p:tmPct val="10000"/>
                                  </p:iterate>
                                  <p:childTnLst>
                                    <p:set>
                                      <p:cBhvr>
                                        <p:cTn id="43" dur="1" fill="hold">
                                          <p:stCondLst>
                                            <p:cond delay="0"/>
                                          </p:stCondLst>
                                        </p:cTn>
                                        <p:tgtEl>
                                          <p:spTgt spid="4098">
                                            <p:txEl>
                                              <p:pRg st="7" end="7"/>
                                            </p:txEl>
                                          </p:spTgt>
                                        </p:tgtEl>
                                        <p:attrNameLst>
                                          <p:attrName>style.visibility</p:attrName>
                                        </p:attrNameLst>
                                      </p:cBhvr>
                                      <p:to>
                                        <p:strVal val="visible"/>
                                      </p:to>
                                    </p:set>
                                    <p:anim calcmode="lin" valueType="num">
                                      <p:cBhvr additive="base">
                                        <p:cTn id="44" dur="500" fill="hold"/>
                                        <p:tgtEl>
                                          <p:spTgt spid="4098">
                                            <p:txEl>
                                              <p:pRg st="7" end="7"/>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4098">
                                            <p:txEl>
                                              <p:pRg st="7" end="7"/>
                                            </p:txEl>
                                          </p:spTgt>
                                        </p:tgtEl>
                                        <p:attrNameLst>
                                          <p:attrName>ppt_y</p:attrName>
                                        </p:attrNameLst>
                                      </p:cBhvr>
                                      <p:tavLst>
                                        <p:tav tm="0">
                                          <p:val>
                                            <p:strVal val="0-#ppt_h/2"/>
                                          </p:val>
                                        </p:tav>
                                        <p:tav tm="100000">
                                          <p:val>
                                            <p:strVal val="#ppt_y"/>
                                          </p:val>
                                        </p:tav>
                                      </p:tavLst>
                                    </p:anim>
                                  </p:childTnLst>
                                </p:cTn>
                              </p:par>
                              <p:par>
                                <p:cTn id="46" presetID="2" presetClass="entr" presetSubtype="9" fill="hold" grpId="0" nodeType="withEffect">
                                  <p:stCondLst>
                                    <p:cond delay="0"/>
                                  </p:stCondLst>
                                  <p:iterate type="lt">
                                    <p:tmPct val="10000"/>
                                  </p:iterate>
                                  <p:childTnLst>
                                    <p:set>
                                      <p:cBhvr>
                                        <p:cTn id="47" dur="1" fill="hold">
                                          <p:stCondLst>
                                            <p:cond delay="0"/>
                                          </p:stCondLst>
                                        </p:cTn>
                                        <p:tgtEl>
                                          <p:spTgt spid="4098">
                                            <p:txEl>
                                              <p:pRg st="8" end="8"/>
                                            </p:txEl>
                                          </p:spTgt>
                                        </p:tgtEl>
                                        <p:attrNameLst>
                                          <p:attrName>style.visibility</p:attrName>
                                        </p:attrNameLst>
                                      </p:cBhvr>
                                      <p:to>
                                        <p:strVal val="visible"/>
                                      </p:to>
                                    </p:set>
                                    <p:anim calcmode="lin" valueType="num">
                                      <p:cBhvr additive="base">
                                        <p:cTn id="48" dur="500" fill="hold"/>
                                        <p:tgtEl>
                                          <p:spTgt spid="4098">
                                            <p:txEl>
                                              <p:pRg st="8" end="8"/>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4098">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صر نائب للمحتوى 2"/>
          <p:cNvSpPr>
            <a:spLocks noGrp="1"/>
          </p:cNvSpPr>
          <p:nvPr>
            <p:ph idx="1"/>
          </p:nvPr>
        </p:nvSpPr>
        <p:spPr>
          <a:xfrm>
            <a:off x="785813" y="762000"/>
            <a:ext cx="7500937" cy="5334000"/>
          </a:xfrm>
          <a:ln w="63500">
            <a:solidFill>
              <a:srgbClr val="C00000"/>
            </a:solidFill>
          </a:ln>
        </p:spPr>
        <p:txBody>
          <a:bodyPr>
            <a:normAutofit fontScale="92500" lnSpcReduction="10000"/>
          </a:bodyPr>
          <a:lstStyle/>
          <a:p>
            <a:pPr marL="0" indent="0" algn="just">
              <a:lnSpc>
                <a:spcPct val="150000"/>
              </a:lnSpc>
              <a:buNone/>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7) من أهم الدوافع الايجابية في إنشاء المشروعات الصغيرة:- </a:t>
            </a:r>
          </a:p>
          <a:p>
            <a:pPr marL="800100" lvl="2" indent="0" algn="just">
              <a:buNone/>
              <a:defRPr/>
            </a:pP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توفير رأس المال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الرغبة في العمل بدوام رسمي</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حل مشكلة البطالة         د- تحسين ظروف العمل</a:t>
            </a:r>
          </a:p>
          <a:p>
            <a:pPr marL="0" indent="0" algn="just">
              <a:buNone/>
              <a:defRPr/>
            </a:pPr>
            <a:r>
              <a:rPr lang="ar-SA" sz="36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8) تتصف المشروعات الصغيرة بــــــ:- </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كبر حجم رأس المال                ب- التعقيد في الهياكل التنظيمية</a:t>
            </a:r>
          </a:p>
          <a:p>
            <a:pPr marL="800100" lvl="2" indent="0" algn="just">
              <a:buNone/>
              <a:defRPr/>
            </a:pP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التداخل بين </a:t>
            </a:r>
            <a:r>
              <a:rPr lang="ar-SA" sz="28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الملكية </a:t>
            </a: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والإدارة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 انخفاض المستوى </a:t>
            </a:r>
            <a:r>
              <a:rPr lang="ar-SA" sz="2800" b="1" dirty="0" err="1"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المهاري</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defRPr/>
            </a:pPr>
            <a:r>
              <a:rPr 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9) من العوامل التي تؤدي إلى عدم الاستفادة من الوقت في التخطيطــ:-</a:t>
            </a:r>
            <a:endParaRPr lang="ar-SA" sz="44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800100" lvl="2" indent="0" algn="just">
              <a:buNone/>
              <a:defRPr/>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العلاقات                           </a:t>
            </a:r>
            <a:r>
              <a:rPr lang="ar-SA" sz="28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 التكنولوجيا</a:t>
            </a:r>
          </a:p>
          <a:p>
            <a:pPr marL="800100" lvl="2" indent="0" algn="just">
              <a:buNone/>
              <a:defRPr/>
            </a:pP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ج- التفاعلات                          د- التعاون</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8</a:t>
            </a:fld>
            <a:endParaRPr lang="ar-SA"/>
          </a:p>
        </p:txBody>
      </p:sp>
    </p:spTree>
    <p:extLst>
      <p:ext uri="{BB962C8B-B14F-4D97-AF65-F5344CB8AC3E}">
        <p14:creationId xmlns:p14="http://schemas.microsoft.com/office/powerpoint/2010/main" val="340995799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098">
                                            <p:bg/>
                                          </p:spTgt>
                                        </p:tgtEl>
                                        <p:attrNameLst>
                                          <p:attrName>style.visibility</p:attrName>
                                        </p:attrNameLst>
                                      </p:cBhvr>
                                      <p:to>
                                        <p:strVal val="visible"/>
                                      </p:to>
                                    </p:set>
                                    <p:anim calcmode="lin" valueType="num">
                                      <p:cBhvr additive="base">
                                        <p:cTn id="7" dur="500" fill="hold"/>
                                        <p:tgtEl>
                                          <p:spTgt spid="4098">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8">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4098">
                                            <p:txEl>
                                              <p:pRg st="0" end="0"/>
                                            </p:txEl>
                                          </p:spTgt>
                                        </p:tgtEl>
                                        <p:attrNameLst>
                                          <p:attrName>style.visibility</p:attrName>
                                        </p:attrNameLst>
                                      </p:cBhvr>
                                      <p:to>
                                        <p:strVal val="visible"/>
                                      </p:to>
                                    </p:set>
                                    <p:anim calcmode="lin" valueType="num">
                                      <p:cBhvr additive="base">
                                        <p:cTn id="12" dur="500" fill="hold"/>
                                        <p:tgtEl>
                                          <p:spTgt spid="409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098">
                                            <p:txEl>
                                              <p:pRg st="0" end="0"/>
                                            </p:txEl>
                                          </p:spTgt>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stCondLst>
                                    <p:cond delay="0"/>
                                  </p:stCondLst>
                                  <p:iterate type="lt">
                                    <p:tmPct val="10000"/>
                                  </p:iterate>
                                  <p:childTnLst>
                                    <p:set>
                                      <p:cBhvr>
                                        <p:cTn id="15" dur="1" fill="hold">
                                          <p:stCondLst>
                                            <p:cond delay="0"/>
                                          </p:stCondLst>
                                        </p:cTn>
                                        <p:tgtEl>
                                          <p:spTgt spid="4098">
                                            <p:txEl>
                                              <p:pRg st="1" end="1"/>
                                            </p:txEl>
                                          </p:spTgt>
                                        </p:tgtEl>
                                        <p:attrNameLst>
                                          <p:attrName>style.visibility</p:attrName>
                                        </p:attrNameLst>
                                      </p:cBhvr>
                                      <p:to>
                                        <p:strVal val="visible"/>
                                      </p:to>
                                    </p:set>
                                    <p:anim calcmode="lin" valueType="num">
                                      <p:cBhvr additive="base">
                                        <p:cTn id="16" dur="500" fill="hold"/>
                                        <p:tgtEl>
                                          <p:spTgt spid="4098">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4098">
                                            <p:txEl>
                                              <p:pRg st="1" end="1"/>
                                            </p:txEl>
                                          </p:spTgt>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iterate type="lt">
                                    <p:tmPct val="10000"/>
                                  </p:iterate>
                                  <p:childTnLst>
                                    <p:set>
                                      <p:cBhvr>
                                        <p:cTn id="19" dur="1" fill="hold">
                                          <p:stCondLst>
                                            <p:cond delay="0"/>
                                          </p:stCondLst>
                                        </p:cTn>
                                        <p:tgtEl>
                                          <p:spTgt spid="4098">
                                            <p:txEl>
                                              <p:pRg st="2" end="2"/>
                                            </p:txEl>
                                          </p:spTgt>
                                        </p:tgtEl>
                                        <p:attrNameLst>
                                          <p:attrName>style.visibility</p:attrName>
                                        </p:attrNameLst>
                                      </p:cBhvr>
                                      <p:to>
                                        <p:strVal val="visible"/>
                                      </p:to>
                                    </p:set>
                                    <p:anim calcmode="lin" valueType="num">
                                      <p:cBhvr additive="base">
                                        <p:cTn id="20" dur="500" fill="hold"/>
                                        <p:tgtEl>
                                          <p:spTgt spid="4098">
                                            <p:txEl>
                                              <p:pRg st="2" end="2"/>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4098">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9" fill="hold" grpId="0" nodeType="clickEffect">
                                  <p:stCondLst>
                                    <p:cond delay="0"/>
                                  </p:stCondLst>
                                  <p:iterate type="lt">
                                    <p:tmPct val="10000"/>
                                  </p:iterate>
                                  <p:childTnLst>
                                    <p:set>
                                      <p:cBhvr>
                                        <p:cTn id="25" dur="1" fill="hold">
                                          <p:stCondLst>
                                            <p:cond delay="0"/>
                                          </p:stCondLst>
                                        </p:cTn>
                                        <p:tgtEl>
                                          <p:spTgt spid="4098">
                                            <p:txEl>
                                              <p:pRg st="3" end="3"/>
                                            </p:txEl>
                                          </p:spTgt>
                                        </p:tgtEl>
                                        <p:attrNameLst>
                                          <p:attrName>style.visibility</p:attrName>
                                        </p:attrNameLst>
                                      </p:cBhvr>
                                      <p:to>
                                        <p:strVal val="visible"/>
                                      </p:to>
                                    </p:set>
                                    <p:anim calcmode="lin" valueType="num">
                                      <p:cBhvr additive="base">
                                        <p:cTn id="26" dur="500" fill="hold"/>
                                        <p:tgtEl>
                                          <p:spTgt spid="4098">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4098">
                                            <p:txEl>
                                              <p:pRg st="3" end="3"/>
                                            </p:txEl>
                                          </p:spTgt>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0"/>
                                  </p:stCondLst>
                                  <p:iterate type="lt">
                                    <p:tmPct val="10000"/>
                                  </p:iterate>
                                  <p:childTnLst>
                                    <p:set>
                                      <p:cBhvr>
                                        <p:cTn id="29" dur="1" fill="hold">
                                          <p:stCondLst>
                                            <p:cond delay="0"/>
                                          </p:stCondLst>
                                        </p:cTn>
                                        <p:tgtEl>
                                          <p:spTgt spid="4098">
                                            <p:txEl>
                                              <p:pRg st="4" end="4"/>
                                            </p:txEl>
                                          </p:spTgt>
                                        </p:tgtEl>
                                        <p:attrNameLst>
                                          <p:attrName>style.visibility</p:attrName>
                                        </p:attrNameLst>
                                      </p:cBhvr>
                                      <p:to>
                                        <p:strVal val="visible"/>
                                      </p:to>
                                    </p:set>
                                    <p:anim calcmode="lin" valueType="num">
                                      <p:cBhvr additive="base">
                                        <p:cTn id="30" dur="500" fill="hold"/>
                                        <p:tgtEl>
                                          <p:spTgt spid="4098">
                                            <p:txEl>
                                              <p:pRg st="4" end="4"/>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4098">
                                            <p:txEl>
                                              <p:pRg st="4" end="4"/>
                                            </p:txEl>
                                          </p:spTgt>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iterate type="lt">
                                    <p:tmPct val="10000"/>
                                  </p:iterate>
                                  <p:childTnLst>
                                    <p:set>
                                      <p:cBhvr>
                                        <p:cTn id="33" dur="1" fill="hold">
                                          <p:stCondLst>
                                            <p:cond delay="0"/>
                                          </p:stCondLst>
                                        </p:cTn>
                                        <p:tgtEl>
                                          <p:spTgt spid="4098">
                                            <p:txEl>
                                              <p:pRg st="5" end="5"/>
                                            </p:txEl>
                                          </p:spTgt>
                                        </p:tgtEl>
                                        <p:attrNameLst>
                                          <p:attrName>style.visibility</p:attrName>
                                        </p:attrNameLst>
                                      </p:cBhvr>
                                      <p:to>
                                        <p:strVal val="visible"/>
                                      </p:to>
                                    </p:set>
                                    <p:anim calcmode="lin" valueType="num">
                                      <p:cBhvr additive="base">
                                        <p:cTn id="34" dur="500" fill="hold"/>
                                        <p:tgtEl>
                                          <p:spTgt spid="4098">
                                            <p:txEl>
                                              <p:pRg st="5" end="5"/>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4098">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grpId="0" nodeType="clickEffect">
                                  <p:stCondLst>
                                    <p:cond delay="0"/>
                                  </p:stCondLst>
                                  <p:iterate type="lt">
                                    <p:tmPct val="10000"/>
                                  </p:iterate>
                                  <p:childTnLst>
                                    <p:set>
                                      <p:cBhvr>
                                        <p:cTn id="39" dur="1" fill="hold">
                                          <p:stCondLst>
                                            <p:cond delay="0"/>
                                          </p:stCondLst>
                                        </p:cTn>
                                        <p:tgtEl>
                                          <p:spTgt spid="4098">
                                            <p:txEl>
                                              <p:pRg st="6" end="6"/>
                                            </p:txEl>
                                          </p:spTgt>
                                        </p:tgtEl>
                                        <p:attrNameLst>
                                          <p:attrName>style.visibility</p:attrName>
                                        </p:attrNameLst>
                                      </p:cBhvr>
                                      <p:to>
                                        <p:strVal val="visible"/>
                                      </p:to>
                                    </p:set>
                                    <p:anim calcmode="lin" valueType="num">
                                      <p:cBhvr additive="base">
                                        <p:cTn id="40" dur="500" fill="hold"/>
                                        <p:tgtEl>
                                          <p:spTgt spid="4098">
                                            <p:txEl>
                                              <p:pRg st="6" end="6"/>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4098">
                                            <p:txEl>
                                              <p:pRg st="6" end="6"/>
                                            </p:txEl>
                                          </p:spTgt>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0"/>
                                  </p:stCondLst>
                                  <p:iterate type="lt">
                                    <p:tmPct val="10000"/>
                                  </p:iterate>
                                  <p:childTnLst>
                                    <p:set>
                                      <p:cBhvr>
                                        <p:cTn id="43" dur="1" fill="hold">
                                          <p:stCondLst>
                                            <p:cond delay="0"/>
                                          </p:stCondLst>
                                        </p:cTn>
                                        <p:tgtEl>
                                          <p:spTgt spid="4098">
                                            <p:txEl>
                                              <p:pRg st="7" end="7"/>
                                            </p:txEl>
                                          </p:spTgt>
                                        </p:tgtEl>
                                        <p:attrNameLst>
                                          <p:attrName>style.visibility</p:attrName>
                                        </p:attrNameLst>
                                      </p:cBhvr>
                                      <p:to>
                                        <p:strVal val="visible"/>
                                      </p:to>
                                    </p:set>
                                    <p:anim calcmode="lin" valueType="num">
                                      <p:cBhvr additive="base">
                                        <p:cTn id="44" dur="500" fill="hold"/>
                                        <p:tgtEl>
                                          <p:spTgt spid="4098">
                                            <p:txEl>
                                              <p:pRg st="7" end="7"/>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4098">
                                            <p:txEl>
                                              <p:pRg st="7" end="7"/>
                                            </p:txEl>
                                          </p:spTgt>
                                        </p:tgtEl>
                                        <p:attrNameLst>
                                          <p:attrName>ppt_y</p:attrName>
                                        </p:attrNameLst>
                                      </p:cBhvr>
                                      <p:tavLst>
                                        <p:tav tm="0">
                                          <p:val>
                                            <p:strVal val="0-#ppt_h/2"/>
                                          </p:val>
                                        </p:tav>
                                        <p:tav tm="100000">
                                          <p:val>
                                            <p:strVal val="#ppt_y"/>
                                          </p:val>
                                        </p:tav>
                                      </p:tavLst>
                                    </p:anim>
                                  </p:childTnLst>
                                </p:cTn>
                              </p:par>
                              <p:par>
                                <p:cTn id="46" presetID="2" presetClass="entr" presetSubtype="9" fill="hold" grpId="0" nodeType="withEffect">
                                  <p:stCondLst>
                                    <p:cond delay="0"/>
                                  </p:stCondLst>
                                  <p:iterate type="lt">
                                    <p:tmPct val="10000"/>
                                  </p:iterate>
                                  <p:childTnLst>
                                    <p:set>
                                      <p:cBhvr>
                                        <p:cTn id="47" dur="1" fill="hold">
                                          <p:stCondLst>
                                            <p:cond delay="0"/>
                                          </p:stCondLst>
                                        </p:cTn>
                                        <p:tgtEl>
                                          <p:spTgt spid="4098">
                                            <p:txEl>
                                              <p:pRg st="8" end="8"/>
                                            </p:txEl>
                                          </p:spTgt>
                                        </p:tgtEl>
                                        <p:attrNameLst>
                                          <p:attrName>style.visibility</p:attrName>
                                        </p:attrNameLst>
                                      </p:cBhvr>
                                      <p:to>
                                        <p:strVal val="visible"/>
                                      </p:to>
                                    </p:set>
                                    <p:anim calcmode="lin" valueType="num">
                                      <p:cBhvr additive="base">
                                        <p:cTn id="48" dur="500" fill="hold"/>
                                        <p:tgtEl>
                                          <p:spTgt spid="4098">
                                            <p:txEl>
                                              <p:pRg st="8" end="8"/>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4098">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1835150" y="762002"/>
            <a:ext cx="6523038" cy="1447218"/>
          </a:xfrm>
          <a:ln w="63500">
            <a:solidFill>
              <a:srgbClr val="C00000"/>
            </a:solidFill>
          </a:ln>
        </p:spPr>
        <p:txBody>
          <a:bodyPr>
            <a:normAutofit lnSpcReduction="10000"/>
          </a:bodyPr>
          <a:lstStyle/>
          <a:p>
            <a:pPr marL="0" indent="0" algn="just" eaLnBrk="1" fontAlgn="auto" hangingPunct="1">
              <a:spcAft>
                <a:spcPts val="0"/>
              </a:spcAft>
              <a:buFontTx/>
              <a:buNone/>
              <a:defRPr/>
            </a:pPr>
            <a:r>
              <a:rPr lang="ar-EG" sz="2800" b="1" u="sng" dirty="0"/>
              <a:t>ضع/ ضعي الإشارة المناسبة (</a:t>
            </a:r>
            <a:r>
              <a:rPr lang="en-US" sz="2800" b="1" u="sng" dirty="0">
                <a:sym typeface="Wingdings 2"/>
              </a:rPr>
              <a:t></a:t>
            </a:r>
            <a:r>
              <a:rPr lang="ar-EG" sz="2800" b="1" u="sng" dirty="0"/>
              <a:t> ) أو ( </a:t>
            </a:r>
            <a:r>
              <a:rPr lang="en-US" sz="2800" b="1" u="sng" dirty="0">
                <a:sym typeface="Marlett"/>
              </a:rPr>
              <a:t></a:t>
            </a:r>
            <a:r>
              <a:rPr lang="ar-EG" sz="2800" b="1" u="sng" dirty="0"/>
              <a:t> ) أمام العبارات التالية </a:t>
            </a:r>
            <a:r>
              <a:rPr lang="ar-EG" sz="2800" b="1" dirty="0"/>
              <a:t>: </a:t>
            </a:r>
            <a:r>
              <a:rPr lang="ar-EG" sz="2800" b="1" dirty="0" smtClean="0"/>
              <a:t>-</a:t>
            </a:r>
            <a:endParaRPr lang="ar-SA" sz="2800" b="1" dirty="0" smtClean="0"/>
          </a:p>
          <a:p>
            <a:pPr marL="531813" indent="-531813" algn="just" eaLnBrk="1" fontAlgn="auto" hangingPunct="1">
              <a:spcAft>
                <a:spcPts val="0"/>
              </a:spcAft>
              <a:buFontTx/>
              <a:buNone/>
              <a:defRPr/>
            </a:pP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 تعتبر الادارة العنصر الدينامي بمؤسسات الخدمة الاجتماعية.</a:t>
            </a:r>
            <a:endParaRPr lang="ar-SA" alt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مربع نص 2"/>
          <p:cNvSpPr txBox="1"/>
          <p:nvPr/>
        </p:nvSpPr>
        <p:spPr>
          <a:xfrm>
            <a:off x="696273" y="1484784"/>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ar-EG"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محتوى 2"/>
          <p:cNvSpPr txBox="1">
            <a:spLocks/>
          </p:cNvSpPr>
          <p:nvPr/>
        </p:nvSpPr>
        <p:spPr>
          <a:xfrm>
            <a:off x="1793378" y="2457861"/>
            <a:ext cx="6523038" cy="715968"/>
          </a:xfrm>
          <a:prstGeom prst="rect">
            <a:avLst/>
          </a:prstGeom>
          <a:ln w="63500">
            <a:solidFill>
              <a:srgbClr val="C00000"/>
            </a:solid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Tx/>
              <a:buNone/>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تساير الادارة الاجتماعية النظم الحديثة.           </a:t>
            </a:r>
          </a:p>
        </p:txBody>
      </p:sp>
      <p:sp>
        <p:nvSpPr>
          <p:cNvPr id="5" name="عنصر نائب للمحتوى 2"/>
          <p:cNvSpPr txBox="1">
            <a:spLocks/>
          </p:cNvSpPr>
          <p:nvPr/>
        </p:nvSpPr>
        <p:spPr>
          <a:xfrm>
            <a:off x="1835696" y="3573016"/>
            <a:ext cx="6523038" cy="720080"/>
          </a:xfrm>
          <a:prstGeom prst="rect">
            <a:avLst/>
          </a:prstGeom>
          <a:ln w="63500">
            <a:solidFill>
              <a:srgbClr val="C00000"/>
            </a:solidFill>
          </a:ln>
        </p:spPr>
        <p:txBody>
          <a:bodyPr vert="horz" lIns="91440" tIns="45720" rIns="91440" bIns="45720" rtlCol="1">
            <a:normAutofit fontScale="6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 typeface="Arial" pitchFamily="34" charset="0"/>
              <a:buNone/>
              <a:defRPr/>
            </a:pP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3- </a:t>
            </a:r>
            <a:r>
              <a:rPr lang="ar-SA" altLang="ar-SA" sz="3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القرار الرشيد هو الذي يحقق أهداف المنظمة في أسرع وقت وبأقل التكاليف. </a:t>
            </a:r>
            <a:endParaRPr lang="ar-SA" sz="3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محتوى 2"/>
          <p:cNvSpPr txBox="1">
            <a:spLocks/>
          </p:cNvSpPr>
          <p:nvPr/>
        </p:nvSpPr>
        <p:spPr>
          <a:xfrm>
            <a:off x="1835696" y="4437112"/>
            <a:ext cx="6523038" cy="648072"/>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buFontTx/>
              <a:buNone/>
              <a:defRPr/>
            </a:pPr>
            <a:r>
              <a:rPr lang="ar-SA" altLang="ar-SA" sz="2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4- </a:t>
            </a:r>
            <a:r>
              <a:rPr lang="ar-SA" altLang="ar-SA" sz="24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التخطيط المالي يرتبط بدراسة وتقدير حركة الأموال في المؤسسة.</a:t>
            </a:r>
          </a:p>
        </p:txBody>
      </p:sp>
      <p:sp>
        <p:nvSpPr>
          <p:cNvPr id="7" name="عنصر نائب للمحتوى 2"/>
          <p:cNvSpPr txBox="1">
            <a:spLocks/>
          </p:cNvSpPr>
          <p:nvPr/>
        </p:nvSpPr>
        <p:spPr>
          <a:xfrm>
            <a:off x="1793378" y="5260435"/>
            <a:ext cx="6523038" cy="976878"/>
          </a:xfrm>
          <a:prstGeom prst="rect">
            <a:avLst/>
          </a:prstGeom>
          <a:ln w="63500">
            <a:solidFill>
              <a:srgbClr val="C00000"/>
            </a:solid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 typeface="Arial" pitchFamily="34" charset="0"/>
              <a:buNone/>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5- حجم المؤسسة لا يؤثر على مقدار الأموال اللازمة.</a:t>
            </a:r>
            <a:r>
              <a:rPr lang="ar-EG"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alt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8" name="مربع نص 7"/>
          <p:cNvSpPr txBox="1"/>
          <p:nvPr/>
        </p:nvSpPr>
        <p:spPr>
          <a:xfrm>
            <a:off x="725640" y="2457861"/>
            <a:ext cx="936625" cy="892552"/>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en-US"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Marlett"/>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defRPr/>
            </a:pPr>
            <a:endParaRPr lang="ar-SA" sz="20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9" name="مربع نص 8"/>
          <p:cNvSpPr txBox="1"/>
          <p:nvPr/>
        </p:nvSpPr>
        <p:spPr>
          <a:xfrm>
            <a:off x="755055" y="3620105"/>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0" name="مربع نص 9"/>
          <p:cNvSpPr txBox="1"/>
          <p:nvPr/>
        </p:nvSpPr>
        <p:spPr>
          <a:xfrm>
            <a:off x="725640" y="5461403"/>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Marlett"/>
              </a:rPr>
              <a:t></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1" name="مربع نص 10"/>
          <p:cNvSpPr txBox="1"/>
          <p:nvPr/>
        </p:nvSpPr>
        <p:spPr>
          <a:xfrm>
            <a:off x="696272" y="4314872"/>
            <a:ext cx="936625" cy="892552"/>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en-US"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Marlett"/>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defRPr/>
            </a:pPr>
            <a:endParaRPr lang="ar-SA" sz="20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12" name="عنصر نائب لرقم الشريحة 11"/>
          <p:cNvSpPr>
            <a:spLocks noGrp="1"/>
          </p:cNvSpPr>
          <p:nvPr>
            <p:ph type="sldNum" sz="quarter" idx="12"/>
          </p:nvPr>
        </p:nvSpPr>
        <p:spPr/>
        <p:txBody>
          <a:bodyPr/>
          <a:lstStyle/>
          <a:p>
            <a:fld id="{0B34F065-1154-456A-91E3-76DE8E75E17B}" type="slidenum">
              <a:rPr lang="ar-SA" smtClean="0"/>
              <a:t>9</a:t>
            </a:fld>
            <a:endParaRPr lang="ar-SA"/>
          </a:p>
        </p:txBody>
      </p:sp>
    </p:spTree>
    <p:extLst>
      <p:ext uri="{BB962C8B-B14F-4D97-AF65-F5344CB8AC3E}">
        <p14:creationId xmlns:p14="http://schemas.microsoft.com/office/powerpoint/2010/main" val="187249927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0" end="0"/>
                                            </p:txEl>
                                          </p:spTgt>
                                        </p:tgtEl>
                                        <p:attrNameLst>
                                          <p:attrName>style.visibility</p:attrName>
                                        </p:attrNameLst>
                                      </p:cBhvr>
                                      <p:to>
                                        <p:strVal val="visible"/>
                                      </p:to>
                                    </p:set>
                                    <p:anim calcmode="lin" valueType="num">
                                      <p:cBhvr additive="base">
                                        <p:cTn id="13"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2">
                                            <p:txEl>
                                              <p:pRg st="1" end="1"/>
                                            </p:txEl>
                                          </p:spTgt>
                                        </p:tgtEl>
                                        <p:attrNameLst>
                                          <p:attrName>style.visibility</p:attrName>
                                        </p:attrNameLst>
                                      </p:cBhvr>
                                      <p:to>
                                        <p:strVal val="visible"/>
                                      </p:to>
                                    </p:set>
                                    <p:anim calcmode="lin" valueType="num">
                                      <p:cBhvr additive="base">
                                        <p:cTn id="19" dur="500" fill="hold"/>
                                        <p:tgtEl>
                                          <p:spTgt spid="512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P spid="3" grpId="0"/>
      <p:bldP spid="4" grpId="0" animBg="1"/>
      <p:bldP spid="5" grpId="0" animBg="1"/>
      <p:bldP spid="6" grpId="0" animBg="1"/>
      <p:bldP spid="7" grpId="0" animBg="1"/>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1835150" y="762002"/>
            <a:ext cx="6523038" cy="1154830"/>
          </a:xfrm>
          <a:ln w="63500">
            <a:solidFill>
              <a:srgbClr val="C00000"/>
            </a:solidFill>
          </a:ln>
        </p:spPr>
        <p:txBody>
          <a:bodyPr>
            <a:normAutofit/>
          </a:bodyPr>
          <a:lstStyle/>
          <a:p>
            <a:pPr marL="0" indent="0" algn="just" eaLnBrk="1" fontAlgn="auto" hangingPunct="1">
              <a:spcAft>
                <a:spcPts val="0"/>
              </a:spcAft>
              <a:buFontTx/>
              <a:buNone/>
              <a:defRPr/>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6- يقصد بالاحتياجات التدريبية التغييرات المطلوب إحداثها لزيادة المعارف والخبرات</a:t>
            </a:r>
            <a:r>
              <a:rPr lang="ar-SA" alt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p:txBody>
      </p:sp>
      <p:sp>
        <p:nvSpPr>
          <p:cNvPr id="3" name="مربع نص 2"/>
          <p:cNvSpPr txBox="1"/>
          <p:nvPr/>
        </p:nvSpPr>
        <p:spPr>
          <a:xfrm>
            <a:off x="696271" y="883539"/>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ar-EG"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محتوى 2"/>
          <p:cNvSpPr txBox="1">
            <a:spLocks/>
          </p:cNvSpPr>
          <p:nvPr/>
        </p:nvSpPr>
        <p:spPr>
          <a:xfrm>
            <a:off x="1807419" y="2148490"/>
            <a:ext cx="6523038" cy="715968"/>
          </a:xfrm>
          <a:prstGeom prst="rect">
            <a:avLst/>
          </a:prstGeom>
          <a:ln w="63500">
            <a:solidFill>
              <a:srgbClr val="C00000"/>
            </a:solidFill>
          </a:ln>
        </p:spPr>
        <p:txBody>
          <a:bodyPr vert="horz" lIns="91440" tIns="45720" rIns="91440" bIns="45720" rtlCol="1">
            <a:normAutofit fontScale="925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Tx/>
              <a:buNone/>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7- ترتبط المرحلة الأولى للتوظيف بجذب العناصر الصالحة.           </a:t>
            </a:r>
          </a:p>
        </p:txBody>
      </p:sp>
      <p:sp>
        <p:nvSpPr>
          <p:cNvPr id="5" name="عنصر نائب للمحتوى 2"/>
          <p:cNvSpPr txBox="1">
            <a:spLocks/>
          </p:cNvSpPr>
          <p:nvPr/>
        </p:nvSpPr>
        <p:spPr>
          <a:xfrm>
            <a:off x="1822496" y="3073315"/>
            <a:ext cx="6523038" cy="1008112"/>
          </a:xfrm>
          <a:prstGeom prst="rect">
            <a:avLst/>
          </a:prstGeom>
          <a:ln w="63500">
            <a:solidFill>
              <a:srgbClr val="C00000"/>
            </a:solidFill>
          </a:ln>
        </p:spPr>
        <p:txBody>
          <a:bodyPr vert="horz" lIns="91440" tIns="45720" rIns="91440" bIns="45720" rtlCol="1">
            <a:normAutofit fontScale="92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 typeface="Arial" pitchFamily="34" charset="0"/>
              <a:buNone/>
              <a:defRPr/>
            </a:pP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8- </a:t>
            </a:r>
            <a:r>
              <a:rPr lang="ar-SA" altLang="ar-SA" sz="3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تختلف نظم الترقية من درجة إلى أخرى حسب وضعها الاجتماعي</a:t>
            </a:r>
            <a:endParaRPr lang="ar-SA" sz="3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محتوى 2"/>
          <p:cNvSpPr txBox="1">
            <a:spLocks/>
          </p:cNvSpPr>
          <p:nvPr/>
        </p:nvSpPr>
        <p:spPr>
          <a:xfrm>
            <a:off x="1835696" y="4221087"/>
            <a:ext cx="6523038" cy="986337"/>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buFontTx/>
              <a:buNone/>
              <a:defRPr/>
            </a:pP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9- </a:t>
            </a: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تتسم المؤسسات الاجتماعية الأهلية بالجمود في اتخاذ القرارات.</a:t>
            </a:r>
            <a:endParaRPr lang="ar-SA" alt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7" name="عنصر نائب للمحتوى 2"/>
          <p:cNvSpPr txBox="1">
            <a:spLocks/>
          </p:cNvSpPr>
          <p:nvPr/>
        </p:nvSpPr>
        <p:spPr>
          <a:xfrm>
            <a:off x="1865386" y="5373216"/>
            <a:ext cx="6523038" cy="976878"/>
          </a:xfrm>
          <a:prstGeom prst="rect">
            <a:avLst/>
          </a:prstGeom>
          <a:ln w="63500">
            <a:solidFill>
              <a:srgbClr val="C00000"/>
            </a:solidFill>
          </a:ln>
        </p:spPr>
        <p:txBody>
          <a:bodyPr vert="horz" lIns="91440" tIns="45720" rIns="91440" bIns="45720" rtlCol="1">
            <a:normAutofit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1813" indent="-531813" algn="just">
              <a:buFont typeface="Arial" pitchFamily="34" charset="0"/>
              <a:buNone/>
              <a:defRPr/>
            </a:pPr>
            <a:r>
              <a:rPr lang="ar-SA" alt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10- تسمى النظرية التقليدية للتنظيم بمدرسة الإدارة العلمية.</a:t>
            </a:r>
            <a:r>
              <a:rPr lang="ar-EG"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altLang="ar-SA" sz="40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8" name="مربع نص 7"/>
          <p:cNvSpPr txBox="1"/>
          <p:nvPr/>
        </p:nvSpPr>
        <p:spPr>
          <a:xfrm>
            <a:off x="696270" y="2148490"/>
            <a:ext cx="936625" cy="892552"/>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Marlett"/>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defRPr/>
            </a:pPr>
            <a:endParaRPr lang="ar-SA" sz="20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9" name="مربع نص 8"/>
          <p:cNvSpPr txBox="1"/>
          <p:nvPr/>
        </p:nvSpPr>
        <p:spPr>
          <a:xfrm>
            <a:off x="704723" y="3204264"/>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0" name="مربع نص 9"/>
          <p:cNvSpPr txBox="1"/>
          <p:nvPr/>
        </p:nvSpPr>
        <p:spPr>
          <a:xfrm>
            <a:off x="725640" y="5461403"/>
            <a:ext cx="936625" cy="584775"/>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Wingdings 2"/>
              </a:rPr>
              <a:t></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1" name="مربع نص 10"/>
          <p:cNvSpPr txBox="1"/>
          <p:nvPr/>
        </p:nvSpPr>
        <p:spPr>
          <a:xfrm>
            <a:off x="696272" y="4293096"/>
            <a:ext cx="936625" cy="892552"/>
          </a:xfrm>
          <a:prstGeom prst="rect">
            <a:avLst/>
          </a:prstGeom>
          <a:noFill/>
        </p:spPr>
        <p:txBody>
          <a:bodyPr rtlCol="1">
            <a:spAutoFit/>
          </a:bodyPr>
          <a:lstStyle/>
          <a:p>
            <a:pPr algn="ctr">
              <a:defRPr/>
            </a:pP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en-US" sz="32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sym typeface="Marlett"/>
              </a:rPr>
              <a:t> </a:t>
            </a:r>
            <a:r>
              <a:rPr lang="ar-EG"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defRPr/>
            </a:pPr>
            <a:endParaRPr lang="ar-SA" sz="20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12" name="عنصر نائب لرقم الشريحة 11"/>
          <p:cNvSpPr>
            <a:spLocks noGrp="1"/>
          </p:cNvSpPr>
          <p:nvPr>
            <p:ph type="sldNum" sz="quarter" idx="12"/>
          </p:nvPr>
        </p:nvSpPr>
        <p:spPr/>
        <p:txBody>
          <a:bodyPr/>
          <a:lstStyle/>
          <a:p>
            <a:fld id="{0B34F065-1154-456A-91E3-76DE8E75E17B}" type="slidenum">
              <a:rPr lang="ar-SA" smtClean="0"/>
              <a:t>10</a:t>
            </a:fld>
            <a:endParaRPr lang="ar-SA"/>
          </a:p>
        </p:txBody>
      </p:sp>
    </p:spTree>
    <p:extLst>
      <p:ext uri="{BB962C8B-B14F-4D97-AF65-F5344CB8AC3E}">
        <p14:creationId xmlns:p14="http://schemas.microsoft.com/office/powerpoint/2010/main" val="337018372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0" end="0"/>
                                            </p:txEl>
                                          </p:spTgt>
                                        </p:tgtEl>
                                        <p:attrNameLst>
                                          <p:attrName>style.visibility</p:attrName>
                                        </p:attrNameLst>
                                      </p:cBhvr>
                                      <p:to>
                                        <p:strVal val="visible"/>
                                      </p:to>
                                    </p:set>
                                    <p:anim calcmode="lin" valueType="num">
                                      <p:cBhvr additive="base">
                                        <p:cTn id="13"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P spid="3" grpId="0"/>
      <p:bldP spid="4" grpId="0" animBg="1"/>
      <p:bldP spid="5" grpId="0" animBg="1"/>
      <p:bldP spid="6" grpId="0" animBg="1"/>
      <p:bldP spid="7" grpId="0" animBg="1"/>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1835150" y="762001"/>
            <a:ext cx="6523038" cy="1154831"/>
          </a:xfrm>
          <a:ln w="63500">
            <a:solidFill>
              <a:srgbClr val="C00000"/>
            </a:solidFill>
          </a:ln>
        </p:spPr>
        <p:txBody>
          <a:bodyPr>
            <a:normAutofit fontScale="92500"/>
          </a:bodyPr>
          <a:lstStyle/>
          <a:p>
            <a:pPr marL="0" indent="0" algn="just">
              <a:buNone/>
              <a:defRPr/>
            </a:pPr>
            <a:r>
              <a:rPr lang="ar-EG" sz="2800" b="1" dirty="0">
                <a:solidFill>
                  <a:srgbClr val="FF0000"/>
                </a:solidFill>
              </a:rPr>
              <a:t>ضع/ ضعي المصطلح المناسب أمام </a:t>
            </a:r>
            <a:r>
              <a:rPr lang="ar-EG" sz="2800" b="1" dirty="0" smtClean="0">
                <a:solidFill>
                  <a:srgbClr val="FF0000"/>
                </a:solidFill>
              </a:rPr>
              <a:t>العبارات التالية:-</a:t>
            </a:r>
            <a:endParaRPr lang="ar-SA" sz="2800" b="1" dirty="0" smtClean="0">
              <a:solidFill>
                <a:srgbClr val="FF0000"/>
              </a:solidFill>
            </a:endParaRPr>
          </a:p>
          <a:p>
            <a:pPr marL="0" indent="0" algn="just">
              <a:buNone/>
              <a:defRPr/>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خلل يؤثر تأثيراً مادياً في المؤسسة ويهدد الافتراضات الرئيسية لها.</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defRPr/>
            </a:pPr>
            <a:endParaRPr lang="ar-SA" alt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مربع نص 2"/>
          <p:cNvSpPr txBox="1"/>
          <p:nvPr/>
        </p:nvSpPr>
        <p:spPr>
          <a:xfrm>
            <a:off x="467544" y="2204864"/>
            <a:ext cx="1156275" cy="584775"/>
          </a:xfrm>
          <a:prstGeom prst="rect">
            <a:avLst/>
          </a:prstGeom>
          <a:noFill/>
        </p:spPr>
        <p:txBody>
          <a:bodyPr wrap="square" rtlCol="1">
            <a:spAutoFit/>
          </a:bodyPr>
          <a:lstStyle/>
          <a:p>
            <a:pPr algn="ctr" fontAlgn="t"/>
            <a:r>
              <a:rPr lang="ar-SA" sz="3200" b="1" dirty="0" smtClean="0">
                <a:effectLst>
                  <a:outerShdw blurRad="38100" dist="38100" dir="2700000" algn="tl" rotWithShape="0">
                    <a:srgbClr val="000000">
                      <a:alpha val="43000"/>
                    </a:srgbClr>
                  </a:outerShdw>
                </a:effectLst>
              </a:rPr>
              <a:t>الجودة</a:t>
            </a:r>
            <a:endParaRPr lang="ar-SA" sz="3200" dirty="0"/>
          </a:p>
        </p:txBody>
      </p:sp>
      <p:sp>
        <p:nvSpPr>
          <p:cNvPr id="4" name="عنصر نائب للمحتوى 2"/>
          <p:cNvSpPr txBox="1">
            <a:spLocks/>
          </p:cNvSpPr>
          <p:nvPr/>
        </p:nvSpPr>
        <p:spPr>
          <a:xfrm>
            <a:off x="1649883" y="2204864"/>
            <a:ext cx="6666533" cy="584775"/>
          </a:xfrm>
          <a:prstGeom prst="rect">
            <a:avLst/>
          </a:prstGeom>
          <a:ln w="63500">
            <a:solidFill>
              <a:srgbClr val="C00000"/>
            </a:solidFill>
          </a:ln>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تصميم منتجات وتوفير خدمات مستقبلية لتلبية متطلبات العملاء.</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5" name="عنصر نائب للمحتوى 2"/>
          <p:cNvSpPr txBox="1">
            <a:spLocks/>
          </p:cNvSpPr>
          <p:nvPr/>
        </p:nvSpPr>
        <p:spPr>
          <a:xfrm>
            <a:off x="1654323" y="2984906"/>
            <a:ext cx="6662093" cy="867374"/>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3-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توجهات لإدارة منظمات الخدمات الإنسانية لرفع مستوى جودة الخدمات.</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محتوى 2"/>
          <p:cNvSpPr txBox="1">
            <a:spLocks/>
          </p:cNvSpPr>
          <p:nvPr/>
        </p:nvSpPr>
        <p:spPr>
          <a:xfrm>
            <a:off x="1753962" y="4077072"/>
            <a:ext cx="6523038" cy="806447"/>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4- </a:t>
            </a:r>
            <a:r>
              <a:rPr 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الطرق والوسائل التي تعين الفرد على الاستفادة القصوى من وقته.</a:t>
            </a:r>
            <a:endPar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7" name="عنصر نائب للمحتوى 2"/>
          <p:cNvSpPr txBox="1">
            <a:spLocks/>
          </p:cNvSpPr>
          <p:nvPr/>
        </p:nvSpPr>
        <p:spPr>
          <a:xfrm>
            <a:off x="1793378" y="5085184"/>
            <a:ext cx="6523038" cy="976878"/>
          </a:xfrm>
          <a:prstGeom prst="rect">
            <a:avLst/>
          </a:prstGeom>
          <a:ln w="63500">
            <a:solidFill>
              <a:srgbClr val="C00000"/>
            </a:solidFill>
          </a:ln>
        </p:spPr>
        <p:txBody>
          <a:bodyPr vert="horz" lIns="91440" tIns="45720" rIns="91440" bIns="45720" rtlCol="1">
            <a:normAutofit fontScale="850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5-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الإدماج بين الخطط الفردية وحاجات الإداريين في المستويات المختلفة وتوجيهها نحو إنجاز مشترك في فترة زمنية محددة.</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8" name="مربع نص 7"/>
          <p:cNvSpPr txBox="1"/>
          <p:nvPr/>
        </p:nvSpPr>
        <p:spPr>
          <a:xfrm>
            <a:off x="756333" y="908720"/>
            <a:ext cx="1037046" cy="584775"/>
          </a:xfrm>
          <a:prstGeom prst="rect">
            <a:avLst/>
          </a:prstGeom>
          <a:noFill/>
        </p:spPr>
        <p:txBody>
          <a:bodyPr wrap="square" rtlCol="1">
            <a:spAutoFit/>
          </a:bodyPr>
          <a:lstStyle/>
          <a:p>
            <a:pPr algn="ctr" fontAlgn="t"/>
            <a:r>
              <a:rPr lang="ar-SA" sz="3200" b="1" dirty="0" smtClean="0">
                <a:effectLst>
                  <a:outerShdw blurRad="38100" dist="38100" dir="2700000" algn="tl" rotWithShape="0">
                    <a:srgbClr val="000000">
                      <a:alpha val="43000"/>
                    </a:srgbClr>
                  </a:outerShdw>
                </a:effectLst>
              </a:rPr>
              <a:t>الأزمة</a:t>
            </a:r>
            <a:endParaRPr lang="ar-SA" sz="3200" dirty="0"/>
          </a:p>
        </p:txBody>
      </p:sp>
      <p:sp>
        <p:nvSpPr>
          <p:cNvPr id="10" name="مربع نص 9"/>
          <p:cNvSpPr txBox="1"/>
          <p:nvPr/>
        </p:nvSpPr>
        <p:spPr>
          <a:xfrm>
            <a:off x="179512" y="4328651"/>
            <a:ext cx="1513445" cy="461665"/>
          </a:xfrm>
          <a:prstGeom prst="rect">
            <a:avLst/>
          </a:prstGeom>
          <a:solidFill>
            <a:schemeClr val="bg1"/>
          </a:solidFill>
        </p:spPr>
        <p:txBody>
          <a:bodyPr wrap="square" rtlCol="1">
            <a:spAutoFit/>
          </a:bodyPr>
          <a:lstStyle/>
          <a:p>
            <a:pPr algn="ctr" fontAlgn="t"/>
            <a:r>
              <a:rPr lang="ar-SA" sz="2400" b="1" dirty="0" smtClean="0">
                <a:effectLst>
                  <a:outerShdw blurRad="38100" dist="38100" dir="2700000" algn="tl" rotWithShape="0">
                    <a:srgbClr val="000000">
                      <a:alpha val="43000"/>
                    </a:srgbClr>
                  </a:outerShdw>
                </a:effectLst>
              </a:rPr>
              <a:t>إدارة الوقت</a:t>
            </a:r>
            <a:endParaRPr lang="ar-SA" sz="2400" dirty="0"/>
          </a:p>
        </p:txBody>
      </p:sp>
      <p:sp>
        <p:nvSpPr>
          <p:cNvPr id="11" name="مربع نص 10"/>
          <p:cNvSpPr txBox="1"/>
          <p:nvPr/>
        </p:nvSpPr>
        <p:spPr>
          <a:xfrm>
            <a:off x="642596" y="5369565"/>
            <a:ext cx="936625" cy="707886"/>
          </a:xfrm>
          <a:prstGeom prst="rect">
            <a:avLst/>
          </a:prstGeom>
          <a:noFill/>
        </p:spPr>
        <p:txBody>
          <a:bodyPr rtlCol="1">
            <a:spAutoFit/>
          </a:bodyPr>
          <a:lstStyle/>
          <a:p>
            <a:pPr algn="ctr" fontAlgn="t"/>
            <a:r>
              <a:rPr lang="ar-SA" sz="2000" b="1" dirty="0" smtClean="0">
                <a:effectLst>
                  <a:outerShdw blurRad="38100" dist="38100" dir="2700000" algn="tl" rotWithShape="0">
                    <a:srgbClr val="000000">
                      <a:alpha val="43000"/>
                    </a:srgbClr>
                  </a:outerShdw>
                </a:effectLst>
              </a:rPr>
              <a:t>الإدارة بالأهداف</a:t>
            </a:r>
            <a:endParaRPr lang="ar-SA" sz="2000" dirty="0"/>
          </a:p>
        </p:txBody>
      </p:sp>
      <p:sp>
        <p:nvSpPr>
          <p:cNvPr id="13" name="مربع نص 12"/>
          <p:cNvSpPr txBox="1"/>
          <p:nvPr/>
        </p:nvSpPr>
        <p:spPr>
          <a:xfrm>
            <a:off x="179512" y="3070701"/>
            <a:ext cx="1303085" cy="646331"/>
          </a:xfrm>
          <a:prstGeom prst="rect">
            <a:avLst/>
          </a:prstGeom>
          <a:solidFill>
            <a:schemeClr val="bg1"/>
          </a:solidFill>
        </p:spPr>
        <p:txBody>
          <a:bodyPr wrap="square" rtlCol="1">
            <a:spAutoFit/>
          </a:bodyPr>
          <a:lstStyle/>
          <a:p>
            <a:pPr algn="ctr" fontAlgn="t"/>
            <a:r>
              <a:rPr lang="ar-SA" b="1" dirty="0" smtClean="0">
                <a:effectLst>
                  <a:outerShdw blurRad="38100" dist="38100" dir="2700000" algn="tl" rotWithShape="0">
                    <a:srgbClr val="000000">
                      <a:alpha val="43000"/>
                    </a:srgbClr>
                  </a:outerShdw>
                </a:effectLst>
              </a:rPr>
              <a:t>إدارة الجودة </a:t>
            </a:r>
          </a:p>
          <a:p>
            <a:pPr algn="ctr" fontAlgn="t"/>
            <a:r>
              <a:rPr lang="ar-SA" b="1" dirty="0" smtClean="0">
                <a:effectLst>
                  <a:outerShdw blurRad="38100" dist="38100" dir="2700000" algn="tl" rotWithShape="0">
                    <a:srgbClr val="000000">
                      <a:alpha val="43000"/>
                    </a:srgbClr>
                  </a:outerShdw>
                </a:effectLst>
              </a:rPr>
              <a:t>الشاملة</a:t>
            </a:r>
            <a:endParaRPr lang="ar-SA" dirty="0"/>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11</a:t>
            </a:fld>
            <a:endParaRPr lang="ar-SA"/>
          </a:p>
        </p:txBody>
      </p:sp>
    </p:spTree>
    <p:extLst>
      <p:ext uri="{BB962C8B-B14F-4D97-AF65-F5344CB8AC3E}">
        <p14:creationId xmlns:p14="http://schemas.microsoft.com/office/powerpoint/2010/main" val="122828701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0" end="0"/>
                                            </p:txEl>
                                          </p:spTgt>
                                        </p:tgtEl>
                                        <p:attrNameLst>
                                          <p:attrName>style.visibility</p:attrName>
                                        </p:attrNameLst>
                                      </p:cBhvr>
                                      <p:to>
                                        <p:strVal val="visible"/>
                                      </p:to>
                                    </p:set>
                                    <p:anim calcmode="lin" valueType="num">
                                      <p:cBhvr additive="base">
                                        <p:cTn id="13"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2">
                                            <p:txEl>
                                              <p:pRg st="1" end="1"/>
                                            </p:txEl>
                                          </p:spTgt>
                                        </p:tgtEl>
                                        <p:attrNameLst>
                                          <p:attrName>style.visibility</p:attrName>
                                        </p:attrNameLst>
                                      </p:cBhvr>
                                      <p:to>
                                        <p:strVal val="visible"/>
                                      </p:to>
                                    </p:set>
                                    <p:anim calcmode="lin" valueType="num">
                                      <p:cBhvr additive="base">
                                        <p:cTn id="19" dur="500" fill="hold"/>
                                        <p:tgtEl>
                                          <p:spTgt spid="512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P spid="3" grpId="0"/>
      <p:bldP spid="4" grpId="0" animBg="1"/>
      <p:bldP spid="5" grpId="0" animBg="1"/>
      <p:bldP spid="6" grpId="0" animBg="1"/>
      <p:bldP spid="7" grpId="0" animBg="1"/>
      <p:bldP spid="8" grpId="0"/>
      <p:bldP spid="10" grpId="0" animBg="1"/>
      <p:bldP spid="11"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1793379" y="620688"/>
            <a:ext cx="6523038" cy="995480"/>
          </a:xfrm>
          <a:ln w="63500">
            <a:solidFill>
              <a:srgbClr val="C00000"/>
            </a:solidFill>
          </a:ln>
        </p:spPr>
        <p:txBody>
          <a:bodyPr>
            <a:noAutofit/>
          </a:bodyPr>
          <a:lstStyle/>
          <a:p>
            <a:pPr marL="0" indent="0" algn="just">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6-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أسلوب لتحسين القدرة الإدارية لاتخاذ القرارات وتيسير الاتصال.</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مربع نص 2"/>
          <p:cNvSpPr txBox="1"/>
          <p:nvPr/>
        </p:nvSpPr>
        <p:spPr>
          <a:xfrm>
            <a:off x="479389" y="1733907"/>
            <a:ext cx="1140283" cy="830997"/>
          </a:xfrm>
          <a:prstGeom prst="rect">
            <a:avLst/>
          </a:prstGeom>
          <a:solidFill>
            <a:schemeClr val="bg1"/>
          </a:solidFill>
        </p:spPr>
        <p:txBody>
          <a:bodyPr wrap="square" rtlCol="1">
            <a:spAutoFit/>
          </a:bodyPr>
          <a:lstStyle/>
          <a:p>
            <a:pPr algn="ctr" fontAlgn="t"/>
            <a:r>
              <a:rPr lang="ar-SA" sz="2400" b="1" dirty="0" smtClean="0">
                <a:effectLst>
                  <a:outerShdw blurRad="38100" dist="38100" dir="2700000" algn="tl" rotWithShape="0">
                    <a:srgbClr val="000000">
                      <a:alpha val="43000"/>
                    </a:srgbClr>
                  </a:outerShdw>
                </a:effectLst>
              </a:rPr>
              <a:t>الإصلاح </a:t>
            </a:r>
          </a:p>
          <a:p>
            <a:pPr algn="ctr" fontAlgn="t"/>
            <a:r>
              <a:rPr lang="ar-SA" sz="2400" b="1" dirty="0" smtClean="0">
                <a:effectLst>
                  <a:outerShdw blurRad="38100" dist="38100" dir="2700000" algn="tl" rotWithShape="0">
                    <a:srgbClr val="000000">
                      <a:alpha val="43000"/>
                    </a:srgbClr>
                  </a:outerShdw>
                </a:effectLst>
              </a:rPr>
              <a:t>الإداري</a:t>
            </a:r>
            <a:endParaRPr lang="ar-SA" sz="2400" dirty="0"/>
          </a:p>
        </p:txBody>
      </p:sp>
      <p:sp>
        <p:nvSpPr>
          <p:cNvPr id="4" name="عنصر نائب للمحتوى 2"/>
          <p:cNvSpPr txBox="1">
            <a:spLocks/>
          </p:cNvSpPr>
          <p:nvPr/>
        </p:nvSpPr>
        <p:spPr>
          <a:xfrm>
            <a:off x="1721630" y="1739446"/>
            <a:ext cx="6666533" cy="969473"/>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7-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إعادة تنظيم الجهاز الإداري للدولة للقيام بوظائفه على ضوء المتغيرات الجديدة </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5" name="عنصر نائب للمحتوى 2"/>
          <p:cNvSpPr txBox="1">
            <a:spLocks/>
          </p:cNvSpPr>
          <p:nvPr/>
        </p:nvSpPr>
        <p:spPr>
          <a:xfrm>
            <a:off x="1764011" y="2945665"/>
            <a:ext cx="6594723" cy="867374"/>
          </a:xfrm>
          <a:prstGeom prst="rect">
            <a:avLst/>
          </a:prstGeom>
          <a:ln w="63500">
            <a:solidFill>
              <a:srgbClr val="C00000"/>
            </a:solidFill>
          </a:ln>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8</a:t>
            </a: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خطة طويلة الأجل لتحسين أداء المنظمة.</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6" name="عنصر نائب للمحتوى 2"/>
          <p:cNvSpPr txBox="1">
            <a:spLocks/>
          </p:cNvSpPr>
          <p:nvPr/>
        </p:nvSpPr>
        <p:spPr>
          <a:xfrm>
            <a:off x="1772683" y="4005064"/>
            <a:ext cx="6523038" cy="975151"/>
          </a:xfrm>
          <a:prstGeom prst="rect">
            <a:avLst/>
          </a:prstGeom>
          <a:ln w="63500">
            <a:solidFill>
              <a:srgbClr val="C00000"/>
            </a:solidFill>
          </a:ln>
        </p:spPr>
        <p:txBody>
          <a:bodyPr vert="horz" lIns="91440" tIns="45720" rIns="91440" bIns="45720" rtlCol="1">
            <a:normAutofit fontScale="92500" lnSpcReduction="1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9-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عملية نقل هادف للمعلومات بغرض إيجاد نوع من التفاهم المتبادل.</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7" name="عنصر نائب للمحتوى 2"/>
          <p:cNvSpPr txBox="1">
            <a:spLocks/>
          </p:cNvSpPr>
          <p:nvPr/>
        </p:nvSpPr>
        <p:spPr>
          <a:xfrm>
            <a:off x="1793378" y="5192781"/>
            <a:ext cx="6523038" cy="1116539"/>
          </a:xfrm>
          <a:prstGeom prst="rect">
            <a:avLst/>
          </a:prstGeom>
          <a:ln w="63500">
            <a:solidFill>
              <a:srgbClr val="C00000"/>
            </a:solidFill>
          </a:ln>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10-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ممارسة القائد الإداري لسلطاته في أعمال التخطيط والتنظيم والتوجيه بقصد تحقيق أهداف محددة.</a:t>
            </a:r>
            <a:endPar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8" name="مربع نص 7"/>
          <p:cNvSpPr txBox="1"/>
          <p:nvPr/>
        </p:nvSpPr>
        <p:spPr>
          <a:xfrm>
            <a:off x="519343" y="662061"/>
            <a:ext cx="1212290" cy="954107"/>
          </a:xfrm>
          <a:prstGeom prst="rect">
            <a:avLst/>
          </a:prstGeom>
          <a:solidFill>
            <a:schemeClr val="bg1"/>
          </a:solidFill>
        </p:spPr>
        <p:txBody>
          <a:bodyPr wrap="square" rtlCol="1">
            <a:spAutoFit/>
          </a:bodyPr>
          <a:lstStyle/>
          <a:p>
            <a:pPr algn="ctr" fontAlgn="t"/>
            <a:r>
              <a:rPr lang="ar-SA" sz="2800" b="1" dirty="0" smtClean="0">
                <a:effectLst>
                  <a:outerShdw blurRad="38100" dist="38100" dir="2700000" algn="tl" rotWithShape="0">
                    <a:srgbClr val="000000">
                      <a:alpha val="43000"/>
                    </a:srgbClr>
                  </a:outerShdw>
                </a:effectLst>
              </a:rPr>
              <a:t>التنمية الإدارية</a:t>
            </a:r>
            <a:endParaRPr lang="ar-SA" sz="2800" dirty="0"/>
          </a:p>
        </p:txBody>
      </p:sp>
      <p:sp>
        <p:nvSpPr>
          <p:cNvPr id="10" name="مربع نص 9"/>
          <p:cNvSpPr txBox="1"/>
          <p:nvPr/>
        </p:nvSpPr>
        <p:spPr>
          <a:xfrm>
            <a:off x="479389" y="3933056"/>
            <a:ext cx="1126798" cy="954107"/>
          </a:xfrm>
          <a:prstGeom prst="rect">
            <a:avLst/>
          </a:prstGeom>
          <a:solidFill>
            <a:schemeClr val="bg1"/>
          </a:solidFill>
        </p:spPr>
        <p:txBody>
          <a:bodyPr wrap="square" rtlCol="1">
            <a:spAutoFit/>
          </a:bodyPr>
          <a:lstStyle/>
          <a:p>
            <a:pPr algn="ctr" fontAlgn="t"/>
            <a:r>
              <a:rPr lang="ar-SA" sz="2800" b="1" dirty="0" smtClean="0">
                <a:effectLst>
                  <a:outerShdw blurRad="38100" dist="38100" dir="2700000" algn="tl" rotWithShape="0">
                    <a:srgbClr val="000000">
                      <a:alpha val="43000"/>
                    </a:srgbClr>
                  </a:outerShdw>
                </a:effectLst>
              </a:rPr>
              <a:t>الاتصال الإداري</a:t>
            </a:r>
            <a:endParaRPr lang="ar-SA" sz="2800" dirty="0"/>
          </a:p>
        </p:txBody>
      </p:sp>
      <p:sp>
        <p:nvSpPr>
          <p:cNvPr id="11" name="مربع نص 10"/>
          <p:cNvSpPr txBox="1"/>
          <p:nvPr/>
        </p:nvSpPr>
        <p:spPr>
          <a:xfrm>
            <a:off x="519343" y="5192781"/>
            <a:ext cx="1071724" cy="954107"/>
          </a:xfrm>
          <a:prstGeom prst="rect">
            <a:avLst/>
          </a:prstGeom>
          <a:solidFill>
            <a:schemeClr val="bg1"/>
          </a:solidFill>
        </p:spPr>
        <p:txBody>
          <a:bodyPr wrap="square" rtlCol="1">
            <a:spAutoFit/>
          </a:bodyPr>
          <a:lstStyle/>
          <a:p>
            <a:pPr algn="ctr" fontAlgn="t"/>
            <a:r>
              <a:rPr lang="ar-SA" sz="2800" b="1" dirty="0" smtClean="0">
                <a:effectLst>
                  <a:outerShdw blurRad="38100" dist="38100" dir="2700000" algn="tl" rotWithShape="0">
                    <a:srgbClr val="000000">
                      <a:alpha val="43000"/>
                    </a:srgbClr>
                  </a:outerShdw>
                </a:effectLst>
              </a:rPr>
              <a:t>القيادة الإدارية</a:t>
            </a:r>
            <a:endParaRPr lang="ar-SA" sz="2800" dirty="0"/>
          </a:p>
        </p:txBody>
      </p:sp>
      <p:sp>
        <p:nvSpPr>
          <p:cNvPr id="13" name="مربع نص 12"/>
          <p:cNvSpPr txBox="1"/>
          <p:nvPr/>
        </p:nvSpPr>
        <p:spPr>
          <a:xfrm>
            <a:off x="519343" y="2924944"/>
            <a:ext cx="1244668" cy="830997"/>
          </a:xfrm>
          <a:prstGeom prst="rect">
            <a:avLst/>
          </a:prstGeom>
          <a:solidFill>
            <a:schemeClr val="bg1"/>
          </a:solidFill>
        </p:spPr>
        <p:txBody>
          <a:bodyPr wrap="square" rtlCol="1">
            <a:spAutoFit/>
          </a:bodyPr>
          <a:lstStyle/>
          <a:p>
            <a:pPr algn="ctr" fontAlgn="t"/>
            <a:r>
              <a:rPr lang="ar-SA" sz="2400" b="1" dirty="0" smtClean="0">
                <a:effectLst>
                  <a:outerShdw blurRad="38100" dist="38100" dir="2700000" algn="tl" rotWithShape="0">
                    <a:srgbClr val="000000">
                      <a:alpha val="43000"/>
                    </a:srgbClr>
                  </a:outerShdw>
                </a:effectLst>
              </a:rPr>
              <a:t>التطوير التنظيمي</a:t>
            </a:r>
            <a:endParaRPr lang="ar-SA" sz="2400" dirty="0"/>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12</a:t>
            </a:fld>
            <a:endParaRPr lang="ar-SA"/>
          </a:p>
        </p:txBody>
      </p:sp>
    </p:spTree>
    <p:extLst>
      <p:ext uri="{BB962C8B-B14F-4D97-AF65-F5344CB8AC3E}">
        <p14:creationId xmlns:p14="http://schemas.microsoft.com/office/powerpoint/2010/main" val="215263605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2">
                                            <p:txEl>
                                              <p:pRg st="0" end="0"/>
                                            </p:txEl>
                                          </p:spTgt>
                                        </p:tgtEl>
                                        <p:attrNameLst>
                                          <p:attrName>style.visibility</p:attrName>
                                        </p:attrNameLst>
                                      </p:cBhvr>
                                      <p:to>
                                        <p:strVal val="visible"/>
                                      </p:to>
                                    </p:set>
                                    <p:anim calcmode="lin" valueType="num">
                                      <p:cBhvr additive="base">
                                        <p:cTn id="13" dur="500" fill="hold"/>
                                        <p:tgtEl>
                                          <p:spTgt spid="51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P spid="3" grpId="0" animBg="1"/>
      <p:bldP spid="4" grpId="0" animBg="1"/>
      <p:bldP spid="5" grpId="0" animBg="1"/>
      <p:bldP spid="6" grpId="0" animBg="1"/>
      <p:bldP spid="7" grpId="0" animBg="1"/>
      <p:bldP spid="8" grpId="0" animBg="1"/>
      <p:bldP spid="10"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14375" y="762000"/>
            <a:ext cx="7643813" cy="5330825"/>
          </a:xfrm>
          <a:ln w="63500">
            <a:solidFill>
              <a:srgbClr val="C00000"/>
            </a:solidFill>
          </a:ln>
        </p:spPr>
        <p:txBody>
          <a:bodyPr/>
          <a:lstStyle/>
          <a:p>
            <a:pPr marL="0" indent="0" algn="ctr" eaLnBrk="1" fontAlgn="auto" hangingPunct="1">
              <a:lnSpc>
                <a:spcPct val="150000"/>
              </a:lnSpc>
              <a:spcAft>
                <a:spcPts val="0"/>
              </a:spcAft>
              <a:buFontTx/>
              <a:buNone/>
              <a:defRPr/>
            </a:pPr>
            <a:endPar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ctr" eaLnBrk="1" fontAlgn="auto" hangingPunct="1">
              <a:lnSpc>
                <a:spcPct val="150000"/>
              </a:lnSpc>
              <a:spcAft>
                <a:spcPts val="0"/>
              </a:spcAft>
              <a:buFontTx/>
              <a:buNone/>
              <a:defRPr/>
            </a:pPr>
            <a:r>
              <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ثانياً: الأسئلة </a:t>
            </a:r>
            <a:r>
              <a:rPr lang="ar-SA" altLang="ar-SA" sz="4800" b="1" dirty="0" err="1"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المقالية</a:t>
            </a:r>
            <a:r>
              <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altLang="ar-SA" sz="40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13</a:t>
            </a:fld>
            <a:endParaRPr lang="ar-SA"/>
          </a:p>
        </p:txBody>
      </p:sp>
    </p:spTree>
    <p:extLst>
      <p:ext uri="{BB962C8B-B14F-4D97-AF65-F5344CB8AC3E}">
        <p14:creationId xmlns:p14="http://schemas.microsoft.com/office/powerpoint/2010/main" val="149740644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iterate type="lt">
                                    <p:tmPct val="17000"/>
                                  </p:iterate>
                                  <p:childTnLst>
                                    <p:set>
                                      <p:cBhvr>
                                        <p:cTn id="11" dur="1" fill="hold">
                                          <p:stCondLst>
                                            <p:cond delay="0"/>
                                          </p:stCondLst>
                                        </p:cTn>
                                        <p:tgtEl>
                                          <p:spTgt spid="5122">
                                            <p:txEl>
                                              <p:pRg st="1" end="1"/>
                                            </p:txEl>
                                          </p:spTgt>
                                        </p:tgtEl>
                                        <p:attrNameLst>
                                          <p:attrName>style.visibility</p:attrName>
                                        </p:attrNameLst>
                                      </p:cBhvr>
                                      <p:to>
                                        <p:strVal val="visible"/>
                                      </p:to>
                                    </p:set>
                                    <p:anim calcmode="lin" valueType="num">
                                      <p:cBhvr additive="base">
                                        <p:cTn id="12" dur="500" fill="hold"/>
                                        <p:tgtEl>
                                          <p:spTgt spid="5122">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14375" y="762000"/>
            <a:ext cx="7643813" cy="5330825"/>
          </a:xfrm>
          <a:ln w="63500">
            <a:solidFill>
              <a:srgbClr val="C00000"/>
            </a:solidFill>
          </a:ln>
        </p:spPr>
        <p:txBody>
          <a:bodyPr/>
          <a:lstStyle/>
          <a:p>
            <a:pPr marL="0" indent="0" algn="ctr" eaLnBrk="1" fontAlgn="auto" hangingPunct="1">
              <a:lnSpc>
                <a:spcPct val="150000"/>
              </a:lnSpc>
              <a:spcAft>
                <a:spcPts val="0"/>
              </a:spcAft>
              <a:buFontTx/>
              <a:buNone/>
              <a:defRPr/>
            </a:pPr>
            <a:r>
              <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الأول </a:t>
            </a:r>
          </a:p>
          <a:p>
            <a:pPr marL="0" indent="0" algn="ctr" eaLnBrk="1" fontAlgn="auto" hangingPunct="1">
              <a:lnSpc>
                <a:spcPct val="150000"/>
              </a:lnSpc>
              <a:spcAft>
                <a:spcPts val="0"/>
              </a:spcAft>
              <a:buFontTx/>
              <a:buNone/>
              <a:defRPr/>
            </a:pPr>
            <a:r>
              <a:rPr lang="ar-SA" alt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عرف / عرفي المصطلحات الاجتماعية التالية:-</a:t>
            </a:r>
          </a:p>
          <a:p>
            <a:pPr marL="0" indent="0" algn="ctr">
              <a:lnSpc>
                <a:spcPct val="150000"/>
              </a:lnSpc>
              <a:buNone/>
              <a:defRPr/>
            </a:pPr>
            <a:r>
              <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مفهوم الجودة </a:t>
            </a: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إدارة </a:t>
            </a:r>
            <a:r>
              <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الجودة </a:t>
            </a: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الشاملة</a:t>
            </a:r>
            <a:endParaRPr lang="ar-SA" altLang="ar-SA" sz="36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14</a:t>
            </a:fld>
            <a:endParaRPr lang="ar-SA"/>
          </a:p>
        </p:txBody>
      </p:sp>
    </p:spTree>
    <p:extLst>
      <p:ext uri="{BB962C8B-B14F-4D97-AF65-F5344CB8AC3E}">
        <p14:creationId xmlns:p14="http://schemas.microsoft.com/office/powerpoint/2010/main" val="221263778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122">
                                            <p:bg/>
                                          </p:spTgt>
                                        </p:tgtEl>
                                        <p:attrNameLst>
                                          <p:attrName>style.visibility</p:attrName>
                                        </p:attrNameLst>
                                      </p:cBhvr>
                                      <p:to>
                                        <p:strVal val="visible"/>
                                      </p:to>
                                    </p:set>
                                    <p:anim calcmode="lin" valueType="num">
                                      <p:cBhvr additive="base">
                                        <p:cTn id="7" dur="500" fill="hold"/>
                                        <p:tgtEl>
                                          <p:spTgt spid="512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2">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iterate type="lt">
                                    <p:tmPct val="17000"/>
                                  </p:iterate>
                                  <p:childTnLst>
                                    <p:set>
                                      <p:cBhvr>
                                        <p:cTn id="11" dur="1" fill="hold">
                                          <p:stCondLst>
                                            <p:cond delay="0"/>
                                          </p:stCondLst>
                                        </p:cTn>
                                        <p:tgtEl>
                                          <p:spTgt spid="5122">
                                            <p:txEl>
                                              <p:pRg st="0" end="0"/>
                                            </p:txEl>
                                          </p:spTgt>
                                        </p:tgtEl>
                                        <p:attrNameLst>
                                          <p:attrName>style.visibility</p:attrName>
                                        </p:attrNameLst>
                                      </p:cBhvr>
                                      <p:to>
                                        <p:strVal val="visible"/>
                                      </p:to>
                                    </p:set>
                                    <p:anim calcmode="lin" valueType="num">
                                      <p:cBhvr additive="base">
                                        <p:cTn id="12" dur="500" fill="hold"/>
                                        <p:tgtEl>
                                          <p:spTgt spid="512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122">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850"/>
                            </p:stCondLst>
                            <p:childTnLst>
                              <p:par>
                                <p:cTn id="15" presetID="2" presetClass="entr" presetSubtype="12" fill="hold" grpId="0" nodeType="afterEffect">
                                  <p:stCondLst>
                                    <p:cond delay="0"/>
                                  </p:stCondLst>
                                  <p:iterate type="lt">
                                    <p:tmPct val="17000"/>
                                  </p:iterate>
                                  <p:childTnLst>
                                    <p:set>
                                      <p:cBhvr>
                                        <p:cTn id="16" dur="1" fill="hold">
                                          <p:stCondLst>
                                            <p:cond delay="0"/>
                                          </p:stCondLst>
                                        </p:cTn>
                                        <p:tgtEl>
                                          <p:spTgt spid="5122">
                                            <p:txEl>
                                              <p:pRg st="1" end="1"/>
                                            </p:txEl>
                                          </p:spTgt>
                                        </p:tgtEl>
                                        <p:attrNameLst>
                                          <p:attrName>style.visibility</p:attrName>
                                        </p:attrNameLst>
                                      </p:cBhvr>
                                      <p:to>
                                        <p:strVal val="visible"/>
                                      </p:to>
                                    </p:set>
                                    <p:anim calcmode="lin" valueType="num">
                                      <p:cBhvr additive="base">
                                        <p:cTn id="17" dur="500" fill="hold"/>
                                        <p:tgtEl>
                                          <p:spTgt spid="5122">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122">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325"/>
                            </p:stCondLst>
                            <p:childTnLst>
                              <p:par>
                                <p:cTn id="20" presetID="2" presetClass="entr" presetSubtype="12" fill="hold" grpId="0" nodeType="afterEffect">
                                  <p:stCondLst>
                                    <p:cond delay="0"/>
                                  </p:stCondLst>
                                  <p:iterate type="lt">
                                    <p:tmPct val="17000"/>
                                  </p:iterate>
                                  <p:childTnLst>
                                    <p:set>
                                      <p:cBhvr>
                                        <p:cTn id="21" dur="1" fill="hold">
                                          <p:stCondLst>
                                            <p:cond delay="0"/>
                                          </p:stCondLst>
                                        </p:cTn>
                                        <p:tgtEl>
                                          <p:spTgt spid="5122">
                                            <p:txEl>
                                              <p:pRg st="2" end="2"/>
                                            </p:txEl>
                                          </p:spTgt>
                                        </p:tgtEl>
                                        <p:attrNameLst>
                                          <p:attrName>style.visibility</p:attrName>
                                        </p:attrNameLst>
                                      </p:cBhvr>
                                      <p:to>
                                        <p:strVal val="visible"/>
                                      </p:to>
                                    </p:set>
                                    <p:anim calcmode="lin" valueType="num">
                                      <p:cBhvr additive="base">
                                        <p:cTn id="22" dur="500" fill="hold"/>
                                        <p:tgtEl>
                                          <p:spTgt spid="5122">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971601" y="889910"/>
            <a:ext cx="7272808" cy="5256584"/>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just" eaLnBrk="0" hangingPunct="0">
              <a:defRPr/>
            </a:pPr>
            <a:r>
              <a:rPr lang="ar-SA" sz="3600" b="1" dirty="0" smtClean="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مفهوم </a:t>
            </a:r>
            <a:r>
              <a:rPr lang="ar-SA"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الجودة : </a:t>
            </a:r>
            <a:endParaRPr lang="en-US" sz="36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الأول</a:t>
            </a:r>
            <a:r>
              <a:rPr lang="ar-SA" sz="3600" b="1" dirty="0">
                <a:solidFill>
                  <a:srgbClr val="66FF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هي أداء العمل بطريقة صحيحة بما مكن العميل المستفيد من الخدمة من حصوله على متطلباته واعتزاز مقدمي الخدمة بعملهم والخدمة التي يقدمونها.</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الثاني</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هي تصميم منتجات وتوفير خدمات مستقبلية لتلبية متطلبات العملاء وفقاً لاحتياجاتهم وما يتوقعونه وما يرضيهم.</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072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3072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7B84AD45-46CA-4115-8288-05967077BC92}" type="slidenum">
              <a:rPr lang="ar-SA" altLang="en-US" sz="1400" smtClean="0"/>
              <a:pPr algn="r">
                <a:spcBef>
                  <a:spcPct val="0"/>
                </a:spcBef>
                <a:buFontTx/>
                <a:buNone/>
              </a:pPr>
              <a:t>15</a:t>
            </a:fld>
            <a:endParaRPr lang="en-US" altLang="en-US" sz="1400" smtClean="0"/>
          </a:p>
        </p:txBody>
      </p:sp>
    </p:spTree>
    <p:extLst>
      <p:ext uri="{BB962C8B-B14F-4D97-AF65-F5344CB8AC3E}">
        <p14:creationId xmlns:p14="http://schemas.microsoft.com/office/powerpoint/2010/main" val="87610678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p:cTn id="17" dur="500" fill="hold"/>
                                        <p:tgtEl>
                                          <p:spTgt spid="12800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2800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836712"/>
            <a:ext cx="7488832" cy="5113238"/>
          </a:xfrm>
          <a:prstGeom prst="rect">
            <a:avLst/>
          </a:prstGeom>
          <a:solidFill>
            <a:schemeClr val="bg1"/>
          </a:solidFill>
          <a:ln w="85725" cmpd="dbl">
            <a:solidFill>
              <a:srgbClr val="FFFF00"/>
            </a:solidFill>
            <a:miter lim="800000"/>
            <a:headEnd/>
            <a:tailEnd/>
          </a:ln>
          <a:effectLst>
            <a:outerShdw dist="107763" dir="18900000" algn="ctr" rotWithShape="0">
              <a:schemeClr val="bg2"/>
            </a:outerShdw>
          </a:effectLst>
        </p:spPr>
        <p:txBody>
          <a:bodyPr/>
          <a:lstStyle/>
          <a:p>
            <a:pPr algn="just" eaLnBrk="0" hangingPunct="0">
              <a:lnSpc>
                <a:spcPct val="150000"/>
              </a:lnSpc>
              <a:defRPr/>
            </a:pPr>
            <a:r>
              <a:rPr lang="ar-SA" sz="4000" b="1" dirty="0" smtClean="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مفهوم </a:t>
            </a:r>
            <a:r>
              <a:rPr lang="ar-SA" sz="40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إدارة الجودة الشاملة</a:t>
            </a:r>
            <a:endParaRPr lang="en-US" sz="4000" b="1" dirty="0">
              <a:solidFill>
                <a:srgbClr val="FF00FF"/>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a:p>
            <a:pPr marL="742950" indent="-742950" algn="just" eaLnBrk="0" hangingPunct="0">
              <a:lnSpc>
                <a:spcPct val="150000"/>
              </a:lnSpc>
              <a:buFont typeface="+mj-lt"/>
              <a:buAutoNum type="arabicParenR"/>
              <a:defRPr/>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الأول</a:t>
            </a:r>
            <a:r>
              <a:rPr lang="ar-SA" sz="3600" b="1" dirty="0">
                <a:latin typeface="Traditional Arabic" panose="02020603050405020304" pitchFamily="18" charset="-78"/>
                <a:ea typeface="Times New Roman (Arabic)" charset="0"/>
                <a:cs typeface="Traditional Arabic" panose="02020603050405020304" pitchFamily="18" charset="-78"/>
              </a:rPr>
              <a:t>: </a:t>
            </a:r>
            <a:r>
              <a:rPr lang="ar-SA"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طريقة لإدارة المنظمة أو تهدف إلى التعاون والمشاركة المستمرة من العاملين بالمنظمة أو المسئولين عن برامجها من أجل تحسين الخدمات والأنشطة التي تحقق رضا العملاء وسعادة العاملين ومتطلبات المجتمع.</a:t>
            </a:r>
            <a:endParaRPr lang="en-US" sz="36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174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3174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C61ECD4-2FBE-4512-95DE-54AB14C87EBE}" type="slidenum">
              <a:rPr lang="ar-SA" altLang="en-US" sz="1400" smtClean="0"/>
              <a:pPr algn="r">
                <a:spcBef>
                  <a:spcPct val="0"/>
                </a:spcBef>
                <a:buFontTx/>
                <a:buNone/>
              </a:pPr>
              <a:t>16</a:t>
            </a:fld>
            <a:endParaRPr lang="en-US" altLang="en-US" sz="1400" smtClean="0"/>
          </a:p>
        </p:txBody>
      </p:sp>
    </p:spTree>
    <p:extLst>
      <p:ext uri="{BB962C8B-B14F-4D97-AF65-F5344CB8AC3E}">
        <p14:creationId xmlns:p14="http://schemas.microsoft.com/office/powerpoint/2010/main" val="91282492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683320" y="941388"/>
            <a:ext cx="7705104" cy="5151908"/>
          </a:xfrm>
          <a:prstGeom prst="rect">
            <a:avLst/>
          </a:prstGeom>
          <a:solidFill>
            <a:schemeClr val="bg1"/>
          </a:solidFill>
          <a:ln w="85725" cmpd="dbl">
            <a:solidFill>
              <a:srgbClr val="FFFF00"/>
            </a:solidFill>
            <a:miter lim="800000"/>
            <a:headEnd/>
            <a:tailEnd/>
          </a:ln>
          <a:effectLst>
            <a:outerShdw dist="107763" dir="18900000" algn="ctr" rotWithShape="0">
              <a:schemeClr val="bg2"/>
            </a:outerShdw>
          </a:effectLst>
        </p:spPr>
        <p:txBody>
          <a:bodyPr/>
          <a:lstStyle/>
          <a:p>
            <a:pPr marL="742950" indent="-742950" algn="just" eaLnBrk="0" hangingPunct="0">
              <a:lnSpc>
                <a:spcPct val="150000"/>
              </a:lnSpc>
              <a:buFont typeface="+mj-lt"/>
              <a:buAutoNum type="arabicParenR" startAt="2"/>
              <a:defRPr/>
            </a:pPr>
            <a:r>
              <a:rPr lang="ar-SA" sz="4000" b="1" dirty="0">
                <a:solidFill>
                  <a:srgbClr val="FF0000"/>
                </a:solidFill>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التعريف الثاني</a:t>
            </a:r>
            <a:r>
              <a:rPr lang="ar-SA" sz="40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rPr>
              <a:t>: توجهات لإدارة منظمات الخدمات الإنسانية لرفع مستوى جودة الخدمات المقدمة من وجهة نظر العملاء المستفيدين ويتحقق من خلالها رضاهم وتمكين الموظفين من أداء أعمالهم بصور أفضل.</a:t>
            </a:r>
            <a:endParaRPr lang="en-US" sz="4000" b="1" dirty="0">
              <a:effectLst>
                <a:outerShdw blurRad="38100" dist="38100" dir="2700000" algn="tl">
                  <a:srgbClr val="000000">
                    <a:alpha val="43137"/>
                  </a:srgbClr>
                </a:outerShdw>
              </a:effectLst>
              <a:latin typeface="Traditional Arabic" panose="02020603050405020304" pitchFamily="18" charset="-78"/>
              <a:ea typeface="Times New Roman (Arabic)" charset="0"/>
              <a:cs typeface="Traditional Arabic" panose="02020603050405020304" pitchFamily="18" charset="-78"/>
            </a:endParaRPr>
          </a:p>
        </p:txBody>
      </p:sp>
      <p:sp>
        <p:nvSpPr>
          <p:cNvPr id="3277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3277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705BAD34-D59A-4794-90D2-C03348E79DCD}" type="slidenum">
              <a:rPr lang="ar-SA" altLang="en-US" sz="1400" smtClean="0"/>
              <a:pPr algn="r">
                <a:spcBef>
                  <a:spcPct val="0"/>
                </a:spcBef>
                <a:buFontTx/>
                <a:buNone/>
              </a:pPr>
              <a:t>17</a:t>
            </a:fld>
            <a:endParaRPr lang="en-US" altLang="en-US" sz="1400" smtClean="0"/>
          </a:p>
        </p:txBody>
      </p:sp>
    </p:spTree>
    <p:extLst>
      <p:ext uri="{BB962C8B-B14F-4D97-AF65-F5344CB8AC3E}">
        <p14:creationId xmlns:p14="http://schemas.microsoft.com/office/powerpoint/2010/main" val="23888044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0113" y="981075"/>
            <a:ext cx="7315200" cy="5040313"/>
          </a:xfrm>
        </p:spPr>
        <p:txBody>
          <a:bodyPr rtlCol="1">
            <a:noAutofit/>
          </a:bodyPr>
          <a:lstStyle/>
          <a:p>
            <a:pPr marL="0" indent="0" algn="ctr" eaLnBrk="1" fontAlgn="auto" hangingPunct="1">
              <a:lnSpc>
                <a:spcPct val="150000"/>
              </a:lnSpc>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الثاني</a:t>
            </a:r>
          </a:p>
          <a:p>
            <a:pPr marL="0" indent="0" algn="ctr" eaLnBrk="1" fontAlgn="auto" hangingPunct="1">
              <a:spcAft>
                <a:spcPts val="0"/>
              </a:spcAft>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عرف / عرفي المصطلحات الاجتماعية التالية:- الجمعية – المؤسسة الخاصة – الهيئة الاجتماعية -  الهيئات الاجتماعية الحكومية – الهيئات الاجتماعية الأهلية. </a:t>
            </a:r>
            <a:endParaRPr lang="ar-SA" sz="36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18</a:t>
            </a:fld>
            <a:endParaRPr lang="ar-SA"/>
          </a:p>
        </p:txBody>
      </p:sp>
    </p:spTree>
    <p:extLst>
      <p:ext uri="{BB962C8B-B14F-4D97-AF65-F5344CB8AC3E}">
        <p14:creationId xmlns:p14="http://schemas.microsoft.com/office/powerpoint/2010/main" val="355716188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nodeType="with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marL="450850" lvl="0" indent="-450850" algn="ctr">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الاجابة </a:t>
            </a:r>
          </a:p>
          <a:p>
            <a:pPr marL="450850" lvl="0" indent="-450850" algn="just">
              <a:buNone/>
            </a:pPr>
            <a:r>
              <a:rPr lang="ar-SA"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1-الجمعية</a:t>
            </a: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عرف القانون الخاص بالجمعيات والمؤسسات الخاصة تعريفاً قانونياً للجمعية هو أنها "كل جماعة ذات تنظيم مستمر لمدة معينة أو غير معينة تتألف من أشخاص طبيعيين لا يقل عددهم عن عشرة أشخاص أو من أشخاص اعتباريين لغرض غير الحصول على ربح </a:t>
            </a: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مادي.</a:t>
            </a:r>
          </a:p>
          <a:p>
            <a:pPr algn="just"/>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أما المفهوم الاجتماعي فإنه يقوم على أساس أن الجمعية تنظيم اجتماعي لعدد من الأفراد يهدف إلى تحقيق أهداف لا تتعارض مع قوانين وتقاليد المجتمع بغرض المساهمة في مواجهة احتياجات ومشكلات المجتمع.</a:t>
            </a:r>
            <a:endParaRPr lang="en-US"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19</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8283524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rmAutofit/>
          </a:bodyPr>
          <a:lstStyle/>
          <a:p>
            <a:pPr marL="531813" lvl="0" indent="-531813" algn="just">
              <a:lnSpc>
                <a:spcPct val="150000"/>
              </a:lnSpc>
              <a:buNone/>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المؤسسة الخاصة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يعرفها القانون بأنها شخص اعتباري ينشأ بتخصيص مال لمدة غير معينة لعمل ذي صفة إنسانية أو دينية أو علمية أو فنية أو لأي عمل آخر من أعمال البر والرعاية الاجتماعية دون قصد إلى ربح مادي.</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20</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249596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marL="723900" lvl="0" indent="-72390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3-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الهيئة الاجتماعية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تعرف بأنها: "منظمة لها اتصال مباشر بالمستفيدين من خدماتها في ميدان أو أكثر من ميادين الرعاية الاجتماعية</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a:p>
            <a:pPr marL="723900" indent="-72390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4-الهيئات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الاجتماعية الحكومية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إحدى وحدات الجهاز الحكومي وتخضع للأحكام التي تنظمه</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21</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303954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marL="368300" lvl="0" indent="-368300" algn="just">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5-الهيئات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الاجتماعية الأهلية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هي التي تقوم على الجهود التطوعية لجماعة من الأفراد المهتمين بالخدمة العامة يتولون تنظيمها وإدارتها في إطار النظام العام أو القوانين والتشريعات التي تنظم العمل الاجتماعي التطوعي.</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22</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578013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idx="1"/>
          </p:nvPr>
        </p:nvSpPr>
        <p:spPr>
          <a:xfrm>
            <a:off x="714375" y="762000"/>
            <a:ext cx="7643813" cy="5330825"/>
          </a:xfrm>
          <a:ln w="63500">
            <a:solidFill>
              <a:srgbClr val="C00000"/>
            </a:solidFill>
          </a:ln>
        </p:spPr>
        <p:txBody>
          <a:bodyPr/>
          <a:lstStyle/>
          <a:p>
            <a:pPr marL="0" indent="0" algn="ctr" eaLnBrk="1" fontAlgn="auto" hangingPunct="1">
              <a:lnSpc>
                <a:spcPct val="150000"/>
              </a:lnSpc>
              <a:spcAft>
                <a:spcPts val="0"/>
              </a:spcAft>
              <a:buFontTx/>
              <a:buNone/>
              <a:defRPr/>
            </a:pPr>
            <a:r>
              <a:rPr lang="ar-SA" altLang="ar-SA" sz="48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الثالث </a:t>
            </a:r>
          </a:p>
          <a:p>
            <a:pPr marL="0" indent="0" algn="ctr" eaLnBrk="1" fontAlgn="auto" hangingPunct="1">
              <a:lnSpc>
                <a:spcPct val="150000"/>
              </a:lnSpc>
              <a:spcAft>
                <a:spcPts val="0"/>
              </a:spcAft>
              <a:buFontTx/>
              <a:buNone/>
              <a:defRPr/>
            </a:pPr>
            <a:r>
              <a:rPr lang="ar-SA" altLang="ar-SA" sz="4400" b="1"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عرف / عرفي المصطلحات الاجتماعية التالية:-</a:t>
            </a:r>
          </a:p>
          <a:p>
            <a:pPr marL="0" indent="0" algn="ctr">
              <a:lnSpc>
                <a:spcPct val="150000"/>
              </a:lnSpc>
              <a:buNone/>
              <a:defRPr/>
            </a:pPr>
            <a:r>
              <a:rPr lang="ar-SA" altLang="ar-SA" sz="4400" b="1" dirty="0">
                <a:solidFill>
                  <a:srgbClr val="FF0000"/>
                </a:solidFill>
                <a:cs typeface="PT Bold Heading" pitchFamily="2" charset="-78"/>
              </a:rPr>
              <a:t>مفهوم إدارة </a:t>
            </a:r>
            <a:r>
              <a:rPr lang="ar-SA" altLang="ar-SA" sz="4400" b="1" dirty="0" smtClean="0">
                <a:solidFill>
                  <a:srgbClr val="FF0000"/>
                </a:solidFill>
                <a:cs typeface="PT Bold Heading" pitchFamily="2" charset="-78"/>
              </a:rPr>
              <a:t>الوقت- </a:t>
            </a:r>
            <a:r>
              <a:rPr lang="ar-SA" altLang="ar-SA" sz="3600" b="1" dirty="0">
                <a:solidFill>
                  <a:srgbClr val="C00000"/>
                </a:solidFill>
                <a:effectLst>
                  <a:outerShdw blurRad="38100" dist="38100" dir="2700000" algn="tl">
                    <a:srgbClr val="000000">
                      <a:alpha val="43137"/>
                    </a:srgbClr>
                  </a:outerShdw>
                </a:effectLst>
                <a:cs typeface="PT Bold Heading" pitchFamily="2" charset="-78"/>
              </a:rPr>
              <a:t>الإدارة بالأهداف </a:t>
            </a:r>
            <a:endParaRPr lang="en-US" altLang="ar-SA" sz="3600" b="1" dirty="0">
              <a:solidFill>
                <a:srgbClr val="C00000"/>
              </a:solidFill>
              <a:effectLst>
                <a:outerShdw blurRad="38100" dist="38100" dir="2700000" algn="tl">
                  <a:srgbClr val="000000">
                    <a:alpha val="43137"/>
                  </a:srgbClr>
                </a:outerShdw>
              </a:effectLst>
              <a:cs typeface="PT Bold Heading" pitchFamily="2" charset="-78"/>
            </a:endParaRPr>
          </a:p>
          <a:p>
            <a:pPr marL="0" indent="0" algn="ctr">
              <a:lnSpc>
                <a:spcPct val="150000"/>
              </a:lnSpc>
              <a:buNone/>
              <a:defRPr/>
            </a:pPr>
            <a:endParaRPr lang="ar-SA" altLang="ar-SA" sz="3600" b="1" dirty="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23</a:t>
            </a:fld>
            <a:endParaRPr lang="ar-SA"/>
          </a:p>
        </p:txBody>
      </p:sp>
    </p:spTree>
    <p:extLst>
      <p:ext uri="{BB962C8B-B14F-4D97-AF65-F5344CB8AC3E}">
        <p14:creationId xmlns:p14="http://schemas.microsoft.com/office/powerpoint/2010/main" val="287054367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additive="base">
                                        <p:cTn id="7" dur="500" fill="hold"/>
                                        <p:tgtEl>
                                          <p:spTgt spid="51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122">
                                            <p:txEl>
                                              <p:pRg st="1" end="1"/>
                                            </p:txEl>
                                          </p:spTgt>
                                        </p:tgtEl>
                                        <p:attrNameLst>
                                          <p:attrName>style.visibility</p:attrName>
                                        </p:attrNameLst>
                                      </p:cBhvr>
                                      <p:to>
                                        <p:strVal val="visible"/>
                                      </p:to>
                                    </p:set>
                                    <p:anim calcmode="lin" valueType="num">
                                      <p:cBhvr additive="base">
                                        <p:cTn id="12" dur="500" fill="hold"/>
                                        <p:tgtEl>
                                          <p:spTgt spid="5122">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122">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122">
                                            <p:txEl>
                                              <p:pRg st="2" end="2"/>
                                            </p:txEl>
                                          </p:spTgt>
                                        </p:tgtEl>
                                        <p:attrNameLst>
                                          <p:attrName>style.visibility</p:attrName>
                                        </p:attrNameLst>
                                      </p:cBhvr>
                                      <p:to>
                                        <p:strVal val="visible"/>
                                      </p:to>
                                    </p:set>
                                    <p:anim calcmode="lin" valueType="num">
                                      <p:cBhvr additive="base">
                                        <p:cTn id="17" dur="500" fill="hold"/>
                                        <p:tgtEl>
                                          <p:spTgt spid="5122">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12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ChangeArrowheads="1"/>
          </p:cNvSpPr>
          <p:nvPr/>
        </p:nvSpPr>
        <p:spPr bwMode="auto">
          <a:xfrm>
            <a:off x="611560" y="358570"/>
            <a:ext cx="7920880" cy="6186309"/>
          </a:xfrm>
          <a:prstGeom prst="rect">
            <a:avLst/>
          </a:prstGeom>
          <a:noFill/>
          <a:ln w="79375" cap="sq">
            <a:solidFill>
              <a:srgbClr val="FFFF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anchor="ctr">
            <a:spAutoFit/>
          </a:bodyPr>
          <a:lstStyle>
            <a:lvl1pPr marL="571500" indent="-571500"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marL="0" indent="0" algn="ctr" rtl="1">
              <a:lnSpc>
                <a:spcPct val="150000"/>
              </a:lnSpc>
              <a:spcBef>
                <a:spcPct val="0"/>
              </a:spcBef>
              <a:buNone/>
            </a:pPr>
            <a:r>
              <a:rPr lang="ar-SA" altLang="ar-SA" sz="4400" b="1" dirty="0" smtClean="0">
                <a:solidFill>
                  <a:srgbClr val="FF0000"/>
                </a:solidFill>
                <a:cs typeface="PT Bold Heading" pitchFamily="2" charset="-78"/>
              </a:rPr>
              <a:t>الإجابة </a:t>
            </a:r>
          </a:p>
          <a:p>
            <a:pPr algn="just" rtl="1">
              <a:lnSpc>
                <a:spcPct val="150000"/>
              </a:lnSpc>
              <a:spcBef>
                <a:spcPct val="0"/>
              </a:spcBef>
            </a:pPr>
            <a:r>
              <a:rPr lang="ar-SA" altLang="ar-SA" sz="4400" b="1" dirty="0">
                <a:effectLst>
                  <a:outerShdw blurRad="38100" dist="38100" dir="2700000" algn="tl">
                    <a:srgbClr val="000000">
                      <a:alpha val="43137"/>
                    </a:srgbClr>
                  </a:outerShdw>
                </a:effectLst>
                <a:latin typeface="Traditional Arabic" pitchFamily="18" charset="-78"/>
                <a:cs typeface="Traditional Arabic" pitchFamily="18" charset="-78"/>
              </a:rPr>
              <a:t>مفهوم إدارة الوقت ؟ </a:t>
            </a:r>
          </a:p>
          <a:p>
            <a:pPr algn="just" rtl="1">
              <a:lnSpc>
                <a:spcPct val="150000"/>
              </a:lnSpc>
              <a:spcBef>
                <a:spcPct val="0"/>
              </a:spcBef>
            </a:pPr>
            <a:r>
              <a:rPr lang="ar-SA" altLang="ar-SA" sz="4400" b="1" dirty="0" smtClean="0">
                <a:effectLst>
                  <a:outerShdw blurRad="38100" dist="38100" dir="2700000" algn="tl">
                    <a:srgbClr val="000000">
                      <a:alpha val="43137"/>
                    </a:srgbClr>
                  </a:outerShdw>
                </a:effectLst>
                <a:latin typeface="Traditional Arabic" pitchFamily="18" charset="-78"/>
                <a:cs typeface="Traditional Arabic" pitchFamily="18" charset="-78"/>
              </a:rPr>
              <a:t>هي </a:t>
            </a:r>
            <a:r>
              <a:rPr lang="ar-SA" altLang="ar-SA" sz="4400" b="1" dirty="0">
                <a:effectLst>
                  <a:outerShdw blurRad="38100" dist="38100" dir="2700000" algn="tl">
                    <a:srgbClr val="000000">
                      <a:alpha val="43137"/>
                    </a:srgbClr>
                  </a:outerShdw>
                </a:effectLst>
                <a:latin typeface="Traditional Arabic" pitchFamily="18" charset="-78"/>
                <a:cs typeface="Traditional Arabic" pitchFamily="18" charset="-78"/>
              </a:rPr>
              <a:t>الطرق والوسائل التي تعين المرء على الاستفادة القصوى من وقته في تحقيق أهدافه وخلق التوازن في حياته ما بين الواجبــات والرغبات والأهداف.</a:t>
            </a:r>
            <a:endParaRPr lang="en-US" altLang="ar-SA" sz="44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Tree>
    <p:extLst>
      <p:ext uri="{BB962C8B-B14F-4D97-AF65-F5344CB8AC3E}">
        <p14:creationId xmlns:p14="http://schemas.microsoft.com/office/powerpoint/2010/main" val="184024072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fade">
                                      <p:cBhvr>
                                        <p:cTn id="7" dur="770" decel="100000"/>
                                        <p:tgtEl>
                                          <p:spTgt spid="82947"/>
                                        </p:tgtEl>
                                      </p:cBhvr>
                                    </p:animEffect>
                                    <p:animScale>
                                      <p:cBhvr>
                                        <p:cTn id="8" dur="770" decel="100000"/>
                                        <p:tgtEl>
                                          <p:spTgt spid="82947"/>
                                        </p:tgtEl>
                                      </p:cBhvr>
                                      <p:from x="10000" y="10000"/>
                                      <p:to x="200000" y="450000"/>
                                    </p:animScale>
                                    <p:animScale>
                                      <p:cBhvr>
                                        <p:cTn id="9" dur="1230" accel="100000" fill="hold">
                                          <p:stCondLst>
                                            <p:cond delay="770"/>
                                          </p:stCondLst>
                                        </p:cTn>
                                        <p:tgtEl>
                                          <p:spTgt spid="82947"/>
                                        </p:tgtEl>
                                      </p:cBhvr>
                                      <p:from x="200000" y="450000"/>
                                      <p:to x="100000" y="100000"/>
                                    </p:animScale>
                                    <p:set>
                                      <p:cBhvr>
                                        <p:cTn id="10" dur="770" fill="hold"/>
                                        <p:tgtEl>
                                          <p:spTgt spid="82947"/>
                                        </p:tgtEl>
                                        <p:attrNameLst>
                                          <p:attrName>ppt_x</p:attrName>
                                        </p:attrNameLst>
                                      </p:cBhvr>
                                      <p:to>
                                        <p:strVal val="(0.5)"/>
                                      </p:to>
                                    </p:set>
                                    <p:anim from="(0.5)" to="(#ppt_x)" calcmode="lin" valueType="num">
                                      <p:cBhvr>
                                        <p:cTn id="11" dur="1230" accel="100000" fill="hold">
                                          <p:stCondLst>
                                            <p:cond delay="770"/>
                                          </p:stCondLst>
                                        </p:cTn>
                                        <p:tgtEl>
                                          <p:spTgt spid="82947"/>
                                        </p:tgtEl>
                                        <p:attrNameLst>
                                          <p:attrName>ppt_x</p:attrName>
                                        </p:attrNameLst>
                                      </p:cBhvr>
                                    </p:anim>
                                    <p:set>
                                      <p:cBhvr>
                                        <p:cTn id="12" dur="770" fill="hold"/>
                                        <p:tgtEl>
                                          <p:spTgt spid="82947"/>
                                        </p:tgtEl>
                                        <p:attrNameLst>
                                          <p:attrName>ppt_y</p:attrName>
                                        </p:attrNameLst>
                                      </p:cBhvr>
                                      <p:to>
                                        <p:strVal val="(#ppt_y+0.4)"/>
                                      </p:to>
                                    </p:set>
                                    <p:anim from="(#ppt_y+0.4)" to="(#ppt_y)" calcmode="lin" valueType="num">
                                      <p:cBhvr>
                                        <p:cTn id="13" dur="1230" accel="100000" fill="hold">
                                          <p:stCondLst>
                                            <p:cond delay="770"/>
                                          </p:stCondLst>
                                        </p:cTn>
                                        <p:tgtEl>
                                          <p:spTgt spid="8294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27584" y="764704"/>
            <a:ext cx="7455867" cy="5400600"/>
          </a:xfrm>
          <a:prstGeom prst="rect">
            <a:avLst/>
          </a:prstGeom>
          <a:solidFill>
            <a:schemeClr val="bg1"/>
          </a:solidFill>
          <a:ln w="85725">
            <a:solidFill>
              <a:srgbClr val="FFFF00"/>
            </a:solidFill>
            <a:miter lim="800000"/>
            <a:headEnd/>
            <a:tailEnd/>
          </a:ln>
          <a:effectLst>
            <a:outerShdw dist="107763" dir="18900000" algn="ctr" rotWithShape="0">
              <a:schemeClr val="bg2"/>
            </a:outerShdw>
          </a:effectLst>
        </p:spPr>
        <p:txBody>
          <a:bodyPr/>
          <a:lstStyle/>
          <a:p>
            <a:pPr marL="531813" indent="-531813" algn="just" eaLnBrk="0" hangingPunct="0">
              <a:defRPr/>
            </a:pPr>
            <a:r>
              <a:rPr lang="ar-SA" altLang="ar-SA" sz="3600" b="1" dirty="0" smtClean="0">
                <a:solidFill>
                  <a:srgbClr val="FF0000"/>
                </a:solidFill>
                <a:effectLst>
                  <a:outerShdw blurRad="38100" dist="38100" dir="2700000" algn="tl">
                    <a:srgbClr val="000000">
                      <a:alpha val="43137"/>
                    </a:srgbClr>
                  </a:outerShdw>
                </a:effectLst>
                <a:latin typeface="Traditional Arabic" pitchFamily="18" charset="-78"/>
                <a:ea typeface="Times New Roman (Arabic)" charset="0"/>
                <a:cs typeface="Traditional Arabic" pitchFamily="18" charset="-78"/>
              </a:rPr>
              <a:t>تعريف </a:t>
            </a:r>
            <a:r>
              <a:rPr lang="ar-SA" altLang="ar-SA" sz="3600" b="1" dirty="0">
                <a:solidFill>
                  <a:srgbClr val="FF0000"/>
                </a:solidFill>
                <a:effectLst>
                  <a:outerShdw blurRad="38100" dist="38100" dir="2700000" algn="tl">
                    <a:srgbClr val="000000">
                      <a:alpha val="43137"/>
                    </a:srgbClr>
                  </a:outerShdw>
                </a:effectLst>
                <a:latin typeface="Traditional Arabic" pitchFamily="18" charset="-78"/>
                <a:ea typeface="Times New Roman (Arabic)" charset="0"/>
                <a:cs typeface="Traditional Arabic" pitchFamily="18" charset="-78"/>
              </a:rPr>
              <a:t>الإدارة بالأهداف : </a:t>
            </a:r>
            <a:endParaRPr lang="en-US" altLang="ar-SA" sz="3600" dirty="0">
              <a:solidFill>
                <a:srgbClr val="FF0000"/>
              </a:solidFill>
              <a:effectLst>
                <a:outerShdw blurRad="38100" dist="38100" dir="2700000" algn="tl">
                  <a:srgbClr val="000000">
                    <a:alpha val="43137"/>
                  </a:srgbClr>
                </a:outerShdw>
              </a:effectLst>
              <a:latin typeface="Traditional Arabic" pitchFamily="18" charset="-78"/>
              <a:ea typeface="Times New Roman (Arabic)" charset="0"/>
              <a:cs typeface="Traditional Arabic" pitchFamily="18" charset="-78"/>
            </a:endParaRPr>
          </a:p>
          <a:p>
            <a:pPr marL="531813" indent="-531813" algn="just" eaLnBrk="0" hangingPunct="0">
              <a:buFontTx/>
              <a:buChar char="•"/>
              <a:defRPr/>
            </a:pPr>
            <a:r>
              <a:rPr lang="ar-SA" altLang="ar-SA" sz="36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إن الفلسفة الأساسية التي تقوم عليها الإدارة بالأهداف هي الإدارة </a:t>
            </a:r>
            <a:r>
              <a:rPr lang="ar-SA" altLang="ar-SA" sz="3600" b="1" dirty="0" err="1">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التشاركية</a:t>
            </a:r>
            <a:r>
              <a:rPr lang="ar-SA" altLang="ar-SA" sz="3600" b="1" dirty="0">
                <a:effectLst>
                  <a:outerShdw blurRad="38100" dist="38100" dir="2700000" algn="tl">
                    <a:srgbClr val="000000">
                      <a:alpha val="43137"/>
                    </a:srgbClr>
                  </a:outerShdw>
                </a:effectLst>
                <a:latin typeface="Traditional Arabic" pitchFamily="18" charset="-78"/>
                <a:cs typeface="Traditional Arabic" pitchFamily="18" charset="-78"/>
                <a:sym typeface="Wingdings 2" pitchFamily="18" charset="2"/>
              </a:rPr>
              <a:t> بمعنى أن تحدد كل مؤسسة عن طريق مشاركة العاملين فيها أغراضها وأهدافها ثم تعدد وتطور العمل اللازم لبلوغ هذه الأهداف من خلال معرفة واضحة بالطاقات والإمكانيات التي ستسهم في تنفيذ العمل خلال فترة زمنية معينة وتحدد الوسائل التقويمية لمعرفة مدى تحقق الأهداف ودور كل عامل في بلوغ أهدافه الخاصة أو أهداف المؤسسة ككل.</a:t>
            </a:r>
            <a:endParaRPr lang="en-US" altLang="ar-SA" sz="3600" b="1" dirty="0">
              <a:effectLst>
                <a:outerShdw blurRad="38100" dist="38100" dir="2700000" algn="tl">
                  <a:srgbClr val="000000">
                    <a:alpha val="43137"/>
                  </a:srgbClr>
                </a:outerShdw>
              </a:effectLst>
              <a:latin typeface="Traditional Arabic" pitchFamily="18" charset="-78"/>
              <a:ea typeface="Times New Roman (Arabic)" charset="0"/>
              <a:cs typeface="Traditional Arabic" pitchFamily="18" charset="-78"/>
            </a:endParaRPr>
          </a:p>
        </p:txBody>
      </p:sp>
      <p:sp>
        <p:nvSpPr>
          <p:cNvPr id="68611"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68612"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2976084D-20DE-4301-A4ED-01B56CB8DA52}" type="slidenum">
              <a:rPr lang="ar-SA" altLang="en-US" sz="1400" smtClean="0"/>
              <a:pPr algn="r">
                <a:spcBef>
                  <a:spcPct val="0"/>
                </a:spcBef>
                <a:buFontTx/>
                <a:buNone/>
              </a:pPr>
              <a:t>25</a:t>
            </a:fld>
            <a:endParaRPr lang="en-US" altLang="en-US" sz="1400" smtClean="0"/>
          </a:p>
        </p:txBody>
      </p:sp>
    </p:spTree>
    <p:extLst>
      <p:ext uri="{BB962C8B-B14F-4D97-AF65-F5344CB8AC3E}">
        <p14:creationId xmlns:p14="http://schemas.microsoft.com/office/powerpoint/2010/main" val="20906041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971600" y="928688"/>
            <a:ext cx="7315150" cy="5236616"/>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algn="just" eaLnBrk="0" hangingPunct="0">
              <a:buFont typeface="Arial" pitchFamily="34" charset="0"/>
              <a:buChar char="•"/>
              <a:defRPr/>
            </a:pP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ولقد تعددت </a:t>
            </a:r>
            <a:r>
              <a:rPr lang="ar-SA" altLang="ar-SA" sz="4400" b="1" dirty="0" err="1">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تعاريف</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الإدارة بالأهداف ومنها:- </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الأول</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هي الإدماج بين الخطط الفردية وحاجات الإداريين في المستويات المختلفة وتوجيهها نحو إنجاز مشترك في فترة زمنية محددة.</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69635"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69636"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BBCD1739-75E1-45A9-8398-07B04FC7812B}" type="slidenum">
              <a:rPr lang="ar-SA" altLang="en-US" sz="1400" smtClean="0"/>
              <a:pPr algn="r">
                <a:spcBef>
                  <a:spcPct val="0"/>
                </a:spcBef>
                <a:buFontTx/>
                <a:buNone/>
              </a:pPr>
              <a:t>26</a:t>
            </a:fld>
            <a:endParaRPr lang="en-US" altLang="en-US" sz="1400" smtClean="0"/>
          </a:p>
        </p:txBody>
      </p:sp>
    </p:spTree>
    <p:extLst>
      <p:ext uri="{BB962C8B-B14F-4D97-AF65-F5344CB8AC3E}">
        <p14:creationId xmlns:p14="http://schemas.microsoft.com/office/powerpoint/2010/main" val="121422437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 calcmode="lin" valueType="num">
                                      <p:cBhvr>
                                        <p:cTn id="12" dur="500" fill="hold"/>
                                        <p:tgtEl>
                                          <p:spTgt spid="12800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2800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1000125" y="1516732"/>
            <a:ext cx="7000875" cy="4000500"/>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الثاني</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إستراتيجية للتخطيط والوصول إلى النتائج التي ترغبها الإدارة وفي نفس الوقت تحقيق أهداف ورغبات المشتركين في التنفيذ.</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0659"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70660"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47619C4D-E7B1-4A1A-AB4E-A2E6E9D38B77}" type="slidenum">
              <a:rPr lang="ar-SA" altLang="en-US" sz="1400" smtClean="0"/>
              <a:pPr algn="r">
                <a:spcBef>
                  <a:spcPct val="0"/>
                </a:spcBef>
                <a:buFontTx/>
                <a:buNone/>
              </a:pPr>
              <a:t>27</a:t>
            </a:fld>
            <a:endParaRPr lang="en-US" altLang="en-US" sz="1400" smtClean="0"/>
          </a:p>
        </p:txBody>
      </p:sp>
    </p:spTree>
    <p:extLst>
      <p:ext uri="{BB962C8B-B14F-4D97-AF65-F5344CB8AC3E}">
        <p14:creationId xmlns:p14="http://schemas.microsoft.com/office/powerpoint/2010/main" val="166471168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899591" y="1071563"/>
            <a:ext cx="7244283" cy="4357687"/>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531813" indent="-531813" algn="just" eaLnBrk="0" hangingPunct="0">
              <a:lnSpc>
                <a:spcPct val="150000"/>
              </a:lnSpc>
              <a:buFont typeface="Arial" pitchFamily="34" charset="0"/>
              <a:buChar char="•"/>
              <a:defRPr/>
            </a:pPr>
            <a:r>
              <a:rPr lang="ar-SA" altLang="ar-SA" sz="44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الثالث</a:t>
            </a:r>
            <a:r>
              <a:rPr lang="ar-SA"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هي نوع من الإدارة تتخذ الأهداف منهجاً لها في العمل الإداري، كما أنها في نفس الوقت إدارة تقوم على أساس انجاز الأهداف والالتزام بالعمل.</a:t>
            </a:r>
            <a:endParaRPr lang="en-US" altLang="ar-SA" sz="44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1683"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71684"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10760B03-B7A1-4309-B969-841D03CEDF11}" type="slidenum">
              <a:rPr lang="ar-SA" altLang="en-US" sz="1400" smtClean="0"/>
              <a:pPr algn="r">
                <a:spcBef>
                  <a:spcPct val="0"/>
                </a:spcBef>
                <a:buFontTx/>
                <a:buNone/>
              </a:pPr>
              <a:t>28</a:t>
            </a:fld>
            <a:endParaRPr lang="en-US" altLang="en-US" sz="1400" smtClean="0"/>
          </a:p>
        </p:txBody>
      </p:sp>
    </p:spTree>
    <p:extLst>
      <p:ext uri="{BB962C8B-B14F-4D97-AF65-F5344CB8AC3E}">
        <p14:creationId xmlns:p14="http://schemas.microsoft.com/office/powerpoint/2010/main" val="173495060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755576" y="980728"/>
            <a:ext cx="7488832" cy="5112568"/>
          </a:xfrm>
          <a:prstGeom prst="rect">
            <a:avLst/>
          </a:prstGeom>
          <a:solidFill>
            <a:schemeClr val="bg1"/>
          </a:solidFill>
          <a:ln w="82550">
            <a:solidFill>
              <a:srgbClr val="FFFF00"/>
            </a:solidFill>
            <a:miter lim="800000"/>
            <a:headEnd/>
            <a:tailEnd/>
          </a:ln>
          <a:effectLst>
            <a:outerShdw dist="107763" dir="18900000" algn="ctr" rotWithShape="0">
              <a:schemeClr val="bg2"/>
            </a:outerShdw>
          </a:effectLst>
        </p:spPr>
        <p:txBody>
          <a:bodyPr/>
          <a:lstStyle/>
          <a:p>
            <a:pPr marL="627063" indent="-627063" algn="just" eaLnBrk="0" hangingPunct="0">
              <a:lnSpc>
                <a:spcPct val="150000"/>
              </a:lnSpc>
              <a:buFont typeface="Arial" pitchFamily="34" charset="0"/>
              <a:buChar char="•"/>
              <a:defRPr/>
            </a:pP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a:t>
            </a:r>
            <a:r>
              <a:rPr lang="ar-SA" altLang="ar-SA" sz="4000" b="1" dirty="0">
                <a:solidFill>
                  <a:srgbClr val="FF0000"/>
                </a:solidFill>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التعريف الرابع </a:t>
            </a: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ومن وجهة نظر المؤلف يمكن تعريف الإدارة بالأهداف بأنها العملية التي يسهم بها العاملون في المنظمة في تخطيط ووضع أهدافها وأغراضها التنظيمية بطريقة </a:t>
            </a:r>
            <a:r>
              <a:rPr lang="ar-SA" altLang="ar-SA" sz="4000" b="1" dirty="0" err="1">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تشاركية</a:t>
            </a:r>
            <a:r>
              <a:rPr lang="ar-SA"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rPr>
              <a:t> في شكل انجازات متوقعة في فترة زمنية محددة. </a:t>
            </a:r>
            <a:endParaRPr lang="en-US" altLang="ar-SA" sz="4000" b="1" dirty="0">
              <a:effectLst>
                <a:outerShdw blurRad="38100" dist="38100" dir="2700000" algn="tl">
                  <a:srgbClr val="000000">
                    <a:alpha val="43137"/>
                  </a:srgbClr>
                </a:outerShdw>
              </a:effectLst>
              <a:latin typeface="Traditional Arabic" pitchFamily="18" charset="-78"/>
              <a:ea typeface="+mn-ea"/>
              <a:cs typeface="Traditional Arabic" pitchFamily="18" charset="-78"/>
              <a:sym typeface="Wingdings 2" pitchFamily="18" charset="2"/>
            </a:endParaRPr>
          </a:p>
        </p:txBody>
      </p:sp>
      <p:sp>
        <p:nvSpPr>
          <p:cNvPr id="72707" name="عنصر نائب للتذييل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ctr">
              <a:spcBef>
                <a:spcPct val="0"/>
              </a:spcBef>
              <a:buFontTx/>
              <a:buNone/>
            </a:pPr>
            <a:r>
              <a:rPr lang="ar-SA" altLang="en-US" sz="1400" smtClean="0"/>
              <a:t>إعداد/ د. منى محروس</a:t>
            </a:r>
            <a:endParaRPr lang="en-US" altLang="en-US" sz="1400" smtClean="0"/>
          </a:p>
        </p:txBody>
      </p:sp>
      <p:sp>
        <p:nvSpPr>
          <p:cNvPr id="72708"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20000"/>
              </a:spcBef>
              <a:buChar char="•"/>
              <a:defRPr sz="3200">
                <a:solidFill>
                  <a:schemeClr val="tx1"/>
                </a:solidFill>
                <a:latin typeface="Times New Roman" pitchFamily="18" charset="0"/>
                <a:ea typeface="Times New Roman (Arabic)"/>
                <a:cs typeface="Times New Roman (Arabic)"/>
              </a:defRPr>
            </a:lvl1pPr>
            <a:lvl2pPr marL="742950" indent="-285750" algn="l" rtl="0" eaLnBrk="0" hangingPunct="0">
              <a:spcBef>
                <a:spcPct val="20000"/>
              </a:spcBef>
              <a:buChar char="–"/>
              <a:defRPr sz="2800">
                <a:solidFill>
                  <a:schemeClr val="tx1"/>
                </a:solidFill>
                <a:latin typeface="Times New Roman" pitchFamily="18" charset="0"/>
                <a:ea typeface="Times New Roman (Arabic)"/>
                <a:cs typeface="Times New Roman (Arabic)"/>
              </a:defRPr>
            </a:lvl2pPr>
            <a:lvl3pPr marL="1143000" indent="-228600" algn="l" rtl="0" eaLnBrk="0" hangingPunct="0">
              <a:spcBef>
                <a:spcPct val="20000"/>
              </a:spcBef>
              <a:buChar char="•"/>
              <a:defRPr sz="2400">
                <a:solidFill>
                  <a:schemeClr val="tx1"/>
                </a:solidFill>
                <a:latin typeface="Times New Roman" pitchFamily="18" charset="0"/>
                <a:ea typeface="Times New Roman (Arabic)"/>
                <a:cs typeface="Times New Roman (Arabic)"/>
              </a:defRPr>
            </a:lvl3pPr>
            <a:lvl4pPr marL="16002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4pPr>
            <a:lvl5pPr marL="2057400" indent="-228600" algn="l" rtl="0" eaLnBrk="0" hangingPunct="0">
              <a:spcBef>
                <a:spcPct val="20000"/>
              </a:spcBef>
              <a:buChar char="»"/>
              <a:defRPr sz="2000">
                <a:solidFill>
                  <a:schemeClr val="tx1"/>
                </a:solidFill>
                <a:latin typeface="Times New Roman" pitchFamily="18" charset="0"/>
                <a:ea typeface="Times New Roman (Arabic)"/>
                <a:cs typeface="Times New Roman (Arabic)"/>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ea typeface="Times New Roman (Arabic)"/>
                <a:cs typeface="Times New Roman (Arabic)"/>
              </a:defRPr>
            </a:lvl9pPr>
          </a:lstStyle>
          <a:p>
            <a:pPr algn="r">
              <a:spcBef>
                <a:spcPct val="0"/>
              </a:spcBef>
              <a:buFontTx/>
              <a:buNone/>
            </a:pPr>
            <a:fld id="{CCAE2A91-8B3A-407B-9C69-153B72F81DCA}" type="slidenum">
              <a:rPr lang="ar-SA" altLang="en-US" sz="1400" smtClean="0"/>
              <a:pPr algn="r">
                <a:spcBef>
                  <a:spcPct val="0"/>
                </a:spcBef>
                <a:buFontTx/>
                <a:buNone/>
              </a:pPr>
              <a:t>29</a:t>
            </a:fld>
            <a:endParaRPr lang="en-US" altLang="en-US" sz="1400" smtClean="0"/>
          </a:p>
        </p:txBody>
      </p:sp>
    </p:spTree>
    <p:extLst>
      <p:ext uri="{BB962C8B-B14F-4D97-AF65-F5344CB8AC3E}">
        <p14:creationId xmlns:p14="http://schemas.microsoft.com/office/powerpoint/2010/main" val="350930118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p:cTn id="7" dur="500" fill="hold"/>
                                        <p:tgtEl>
                                          <p:spTgt spid="1280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0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762000"/>
            <a:ext cx="7543800" cy="3962400"/>
          </a:xfrm>
        </p:spPr>
        <p:txBody>
          <a:bodyPr>
            <a:noAutofit/>
          </a:bodyPr>
          <a:lstStyle/>
          <a:p>
            <a:pPr marL="0" indent="0" algn="ctr">
              <a:lnSpc>
                <a:spcPct val="150000"/>
              </a:lnSpc>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الرابع </a:t>
            </a:r>
          </a:p>
          <a:p>
            <a:pPr marL="0" indent="0" algn="ctr">
              <a:lnSpc>
                <a:spcPct val="150000"/>
              </a:lnSpc>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قامت الحرب العالمية الأولى ودفعت العلوم الاجتماعية إلى التقدم مما ساعد ذلك على نشأة مهنة الخدمة الاجتماعية وأصبح لها ركيزة علمية من العلوم الاجتماعية، ناقش / ناقشي هذه العبارة؟</a:t>
            </a:r>
            <a:endParaRPr lang="ar-SA" sz="44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30</a:t>
            </a:fld>
            <a:endParaRPr lang="ar-SA"/>
          </a:p>
        </p:txBody>
      </p:sp>
    </p:spTree>
    <p:extLst>
      <p:ext uri="{BB962C8B-B14F-4D97-AF65-F5344CB8AC3E}">
        <p14:creationId xmlns:p14="http://schemas.microsoft.com/office/powerpoint/2010/main" val="348259388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7171" name="مستطيل 7"/>
          <p:cNvSpPr>
            <a:spLocks noChangeArrowheads="1"/>
          </p:cNvSpPr>
          <p:nvPr/>
        </p:nvSpPr>
        <p:spPr bwMode="auto">
          <a:xfrm>
            <a:off x="685800" y="741363"/>
            <a:ext cx="7772400" cy="5354637"/>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ctr" rtl="1" eaLnBrk="1" hangingPunct="1">
              <a:lnSpc>
                <a:spcPct val="150000"/>
              </a:lnSpc>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الإجابة</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a:p>
            <a:pPr algn="just" rtl="1" eaLnBrk="1" hangingPunct="1">
              <a:lnSpc>
                <a:spcPct val="150000"/>
              </a:lnSpc>
              <a:defRPr/>
            </a:pP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قامت الحرب العالمية الأولى ودفعت العلوم الاجتماعية إلى التقدم ساعد ذلك على نشأة مهنة الخدمة الاجتماعية وأصبح لتلك المهنة ركيزة علمية من العلوم الاجتماعية يمكن الاستناد إليها، وتحولت مدارس الأعمال الإنسانية إلى مدارس للخدمة الاجتماعية لها مناهجها ومقرراتها التي كانت تتكون من العلوم الاجتماعية المختلفة ، ومن المعرفة العلمية الخاصة بالمهنة نفسها وكانت تدرس بها مادة الإدارة. </a:t>
            </a: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31</a:t>
            </a:fld>
            <a:endParaRPr lang="ar-SA"/>
          </a:p>
        </p:txBody>
      </p:sp>
    </p:spTree>
    <p:extLst>
      <p:ext uri="{BB962C8B-B14F-4D97-AF65-F5344CB8AC3E}">
        <p14:creationId xmlns:p14="http://schemas.microsoft.com/office/powerpoint/2010/main" val="319610707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8195" name="مستطيل 7"/>
          <p:cNvSpPr>
            <a:spLocks noChangeArrowheads="1"/>
          </p:cNvSpPr>
          <p:nvPr/>
        </p:nvSpPr>
        <p:spPr bwMode="auto">
          <a:xfrm>
            <a:off x="609600" y="941388"/>
            <a:ext cx="7772400" cy="5078412"/>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just" rtl="1" eaLnBrk="1" hangingPunct="1">
              <a:lnSpc>
                <a:spcPct val="150000"/>
              </a:lnSpc>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وساعد ذلك على تخريج أخصائيين اجتماعيين مهنيين معدين إعداداً علمياً أكثر كفاءة عن ذي قبل وكان لأولئك الخريجون أثرهم في نجاح إدارة المؤسسات التي كانوا يعملون فيها خاصة وأنه مما يجدر ذكره أن المنظمات أو المؤسسات قديمة جداً حيث يشير التاريخ إلى أنه في عصر قدماء المصريين تولت المعابد (كمنظمات) رعاية المحتاجين.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32</a:t>
            </a:fld>
            <a:endParaRPr lang="ar-SA"/>
          </a:p>
        </p:txBody>
      </p:sp>
    </p:spTree>
    <p:extLst>
      <p:ext uri="{BB962C8B-B14F-4D97-AF65-F5344CB8AC3E}">
        <p14:creationId xmlns:p14="http://schemas.microsoft.com/office/powerpoint/2010/main" val="17175591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8195" name="مستطيل 7"/>
          <p:cNvSpPr>
            <a:spLocks noChangeArrowheads="1"/>
          </p:cNvSpPr>
          <p:nvPr/>
        </p:nvSpPr>
        <p:spPr bwMode="auto">
          <a:xfrm>
            <a:off x="457200" y="381000"/>
            <a:ext cx="8305800" cy="5940425"/>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just" rtl="1" eaLnBrk="1" hangingPunct="1">
              <a:lnSpc>
                <a:spcPct val="150000"/>
              </a:lnSpc>
              <a:defRPr/>
            </a:pPr>
            <a:r>
              <a:rPr lang="ar-SA"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والصور التي وجدت على الآثار تدل على وجود سجل رسمي يحصي المعابد التي تقوم بالرعاية الاجتماعية وأماكن هذه المعابد (سجل تبادل المعلومات الحالي) وتطورت المؤسسات إلى أن أصبحت على الوضع الحالي (مؤسسات رعاية اجتماعية) أو المؤسسات الاجتماعية ، بعضها لرعاية الأطفال المحرومين من الرعاية الأسرية وأخرى لرعاية المتسولين وثالثة لرعاية المكفوفين، وغير ذلك من المؤسسات كمؤسسات التثقيف الفكري لضعاف العقول ومؤسسات الصم والبكم، ومؤسسات رعاية الأحداث ....الخ.</a:t>
            </a:r>
            <a:endParaRPr lang="en-US" altLang="ar-SA" sz="32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33</a:t>
            </a:fld>
            <a:endParaRPr lang="ar-SA"/>
          </a:p>
        </p:txBody>
      </p:sp>
    </p:spTree>
    <p:extLst>
      <p:ext uri="{BB962C8B-B14F-4D97-AF65-F5344CB8AC3E}">
        <p14:creationId xmlns:p14="http://schemas.microsoft.com/office/powerpoint/2010/main" val="62615759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762000"/>
            <a:ext cx="7543800" cy="3962400"/>
          </a:xfrm>
        </p:spPr>
        <p:txBody>
          <a:bodyPr>
            <a:noAutofit/>
          </a:bodyPr>
          <a:lstStyle/>
          <a:p>
            <a:pPr marL="0" indent="0" algn="ctr">
              <a:lnSpc>
                <a:spcPct val="150000"/>
              </a:lnSpc>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السؤال الخامس </a:t>
            </a:r>
          </a:p>
          <a:p>
            <a:pPr marL="0" indent="0" algn="ctr">
              <a:lnSpc>
                <a:spcPct val="150000"/>
              </a:lnSpc>
              <a:buFont typeface="Arial" pitchFamily="34" charset="0"/>
              <a:buNone/>
              <a:defRPr/>
            </a:pPr>
            <a:r>
              <a:rPr lang="ar-SA" sz="44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حلل / حللي التعريف الإجرائي للإدارة في الخدمة الاجتماعية؟</a:t>
            </a:r>
            <a:endParaRPr lang="ar-SA" sz="44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34</a:t>
            </a:fld>
            <a:endParaRPr lang="ar-SA"/>
          </a:p>
        </p:txBody>
      </p:sp>
    </p:spTree>
    <p:extLst>
      <p:ext uri="{BB962C8B-B14F-4D97-AF65-F5344CB8AC3E}">
        <p14:creationId xmlns:p14="http://schemas.microsoft.com/office/powerpoint/2010/main" val="417542613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762000" y="757238"/>
            <a:ext cx="7543800" cy="5078412"/>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algn="ctr" rtl="1" eaLnBrk="1" hangingPunct="1">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الإجابة </a:t>
            </a:r>
          </a:p>
          <a:p>
            <a:pPr algn="just" rtl="1" eaLnBrk="1" hangingPunct="1">
              <a:defRPr/>
            </a:pPr>
            <a:r>
              <a:rPr lang="ar-SA" alt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التعريف الإجرائي للإدارة في الخدمة الاجتماعية</a:t>
            </a:r>
          </a:p>
          <a:p>
            <a:pPr marL="571500" indent="-571500" algn="just" rtl="1" eaLnBrk="1" hangingPunct="1">
              <a:lnSpc>
                <a:spcPct val="150000"/>
              </a:lnSpc>
              <a:buFont typeface="Wingdings 2" panose="05020102010507070707" pitchFamily="18" charset="2"/>
              <a:buChar char="D"/>
              <a:defRPr/>
            </a:pP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الإدارة عمليات متكاملة لتحقيق أهداف المنظمة عن طريق تنسيق الجهود والتعاون بين العاملين في المنظمة مهما تعددت تخصصاتهم.</a:t>
            </a:r>
          </a:p>
          <a:p>
            <a:pPr marL="571500" indent="-571500" algn="just" rtl="1" eaLnBrk="1" hangingPunct="1">
              <a:lnSpc>
                <a:spcPct val="150000"/>
              </a:lnSpc>
              <a:buFont typeface="Wingdings 2" panose="05020102010507070707" pitchFamily="18" charset="2"/>
              <a:buChar char="D"/>
              <a:defRPr/>
            </a:pPr>
            <a:r>
              <a:rPr lang="ar-SA" altLang="ar-SA" sz="28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الخدمة الاجتماعية ترتبط بالاختصاصات التي يقوم بها كل العاملين في المؤسسة الاجتماعية أو ما يطلق عليها وظائف الإدارة من تخطيط وتنسيق وعلاقات عامة واتخاذ قرار وتمويل وقيادة ورقابة ..الخ.</a:t>
            </a:r>
            <a:endParaRPr lang="en-US" altLang="ar-SA" sz="28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35</a:t>
            </a:fld>
            <a:endParaRPr lang="ar-SA"/>
          </a:p>
        </p:txBody>
      </p:sp>
    </p:spTree>
    <p:extLst>
      <p:ext uri="{BB962C8B-B14F-4D97-AF65-F5344CB8AC3E}">
        <p14:creationId xmlns:p14="http://schemas.microsoft.com/office/powerpoint/2010/main" val="207594768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990600" y="1295400"/>
            <a:ext cx="7162800" cy="424656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Wingdings 2" panose="05020102010507070707" pitchFamily="18" charset="2"/>
              <a:buChar char="D"/>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في الخدمة الاجتماعية تمارس في مختلف مجالات الممارسة المهنية للخدمة الاجتماعية (أحداث، عمالي، مدرسي، تنمية، معوقين، ...الخ) ومؤسساتها سواء كانت مؤسسات أولية أو ثانوية للخدمة الاجتماعية.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36</a:t>
            </a:fld>
            <a:endParaRPr lang="ar-SA"/>
          </a:p>
        </p:txBody>
      </p:sp>
    </p:spTree>
    <p:extLst>
      <p:ext uri="{BB962C8B-B14F-4D97-AF65-F5344CB8AC3E}">
        <p14:creationId xmlns:p14="http://schemas.microsoft.com/office/powerpoint/2010/main" val="13776823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642938" y="457200"/>
            <a:ext cx="7967662" cy="584041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Wingdings 2" panose="05020102010507070707" pitchFamily="18" charset="2"/>
              <a:buChar char="D"/>
              <a:defRPr/>
            </a:pPr>
            <a:r>
              <a:rPr lang="ar-SA" alt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 </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الإدارة هدفها مساعدة العاملين على القيام بالمسئوليات المنوطة بهم تبعاً لما </a:t>
            </a:r>
            <a:r>
              <a:rPr lang="ar-SA" altLang="ar-SA" sz="3600" b="1" dirty="0" err="1"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تتطلبه</a:t>
            </a: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تلك الوظائف بالإضافة إلى تحويل الموارد المتاحة أو التي يمكن إتاحتها إلى برامج للخدمات لإشباع احتياجات العملاء الذين يتعاملون مع تلك المنظمات، بما يؤدي لتكامل الأعمال التي يقوم بها العاملون بالمنظمة لتحقيق الأهداف في أقل فترة زمنية ممكنة مع حسن الأداء. </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37</a:t>
            </a:fld>
            <a:endParaRPr lang="ar-SA"/>
          </a:p>
        </p:txBody>
      </p:sp>
    </p:spTree>
    <p:extLst>
      <p:ext uri="{BB962C8B-B14F-4D97-AF65-F5344CB8AC3E}">
        <p14:creationId xmlns:p14="http://schemas.microsoft.com/office/powerpoint/2010/main" val="219034223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81000" y="1752600"/>
            <a:ext cx="830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buFontTx/>
              <a:buNone/>
            </a:pPr>
            <a:endParaRPr lang="ar-SA" altLang="ar-SA" sz="2400" b="1">
              <a:solidFill>
                <a:srgbClr val="723A0C"/>
              </a:solidFill>
              <a:latin typeface="Times New Roman" pitchFamily="18" charset="0"/>
              <a:cs typeface="Simplified Arabic" pitchFamily="18" charset="-78"/>
            </a:endParaRPr>
          </a:p>
        </p:txBody>
      </p:sp>
      <p:sp>
        <p:nvSpPr>
          <p:cNvPr id="17412" name="مستطيل 7"/>
          <p:cNvSpPr>
            <a:spLocks noChangeArrowheads="1"/>
          </p:cNvSpPr>
          <p:nvPr/>
        </p:nvSpPr>
        <p:spPr bwMode="auto">
          <a:xfrm>
            <a:off x="1004888" y="838200"/>
            <a:ext cx="7343775" cy="5078413"/>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l" rtl="0" eaLnBrk="0" fontAlgn="base" hangingPunct="0">
              <a:spcBef>
                <a:spcPct val="0"/>
              </a:spcBef>
              <a:spcAft>
                <a:spcPct val="0"/>
              </a:spcAft>
              <a:defRPr sz="2400">
                <a:solidFill>
                  <a:schemeClr val="tx1"/>
                </a:solidFill>
                <a:latin typeface="Arial" pitchFamily="34" charset="0"/>
              </a:defRPr>
            </a:lvl6pPr>
            <a:lvl7pPr marL="2971800" indent="-228600" algn="l" rtl="0" eaLnBrk="0" fontAlgn="base" hangingPunct="0">
              <a:spcBef>
                <a:spcPct val="0"/>
              </a:spcBef>
              <a:spcAft>
                <a:spcPct val="0"/>
              </a:spcAft>
              <a:defRPr sz="2400">
                <a:solidFill>
                  <a:schemeClr val="tx1"/>
                </a:solidFill>
                <a:latin typeface="Arial" pitchFamily="34" charset="0"/>
              </a:defRPr>
            </a:lvl7pPr>
            <a:lvl8pPr marL="3429000" indent="-228600" algn="l" rtl="0" eaLnBrk="0" fontAlgn="base" hangingPunct="0">
              <a:spcBef>
                <a:spcPct val="0"/>
              </a:spcBef>
              <a:spcAft>
                <a:spcPct val="0"/>
              </a:spcAft>
              <a:defRPr sz="2400">
                <a:solidFill>
                  <a:schemeClr val="tx1"/>
                </a:solidFill>
                <a:latin typeface="Arial" pitchFamily="34" charset="0"/>
              </a:defRPr>
            </a:lvl8pPr>
            <a:lvl9pPr marL="3886200" indent="-228600" algn="l" rtl="0" eaLnBrk="0" fontAlgn="base" hangingPunct="0">
              <a:spcBef>
                <a:spcPct val="0"/>
              </a:spcBef>
              <a:spcAft>
                <a:spcPct val="0"/>
              </a:spcAft>
              <a:defRPr sz="2400">
                <a:solidFill>
                  <a:schemeClr val="tx1"/>
                </a:solidFill>
                <a:latin typeface="Arial" pitchFamily="34" charset="0"/>
              </a:defRPr>
            </a:lvl9pPr>
          </a:lstStyle>
          <a:p>
            <a:pPr marL="571500" indent="-571500" algn="just" rtl="1" eaLnBrk="1" hangingPunct="1">
              <a:lnSpc>
                <a:spcPct val="150000"/>
              </a:lnSpc>
              <a:buFont typeface="Arial" panose="020B0604020202020204" pitchFamily="34" charset="0"/>
              <a:buChar char="•"/>
              <a:defRPr/>
            </a:pPr>
            <a:r>
              <a:rPr lang="ar-SA"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يتم تحقيق الاهداف في إطار المحددات القائمة الداخلية في المنظمة (موارد بشرية ، مادية، تنظيمية، تكنولوجية... الخ) والمحددات البيئية ( عوامل سياسية، اقتصادية، اجتماعية،... الخ) والتي تحدد ارتباط المنظمة بالبيئة المحيطة بها حيث أن هناك تأثير وتفاعل متبادل بين كل من المنظمة والبيئة.</a:t>
            </a:r>
            <a:endParaRPr lang="en-US" alt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38</a:t>
            </a:fld>
            <a:endParaRPr lang="ar-SA"/>
          </a:p>
        </p:txBody>
      </p:sp>
    </p:spTree>
    <p:extLst>
      <p:ext uri="{BB962C8B-B14F-4D97-AF65-F5344CB8AC3E}">
        <p14:creationId xmlns:p14="http://schemas.microsoft.com/office/powerpoint/2010/main" val="185903595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nodePh="1">
                                  <p:stCondLst>
                                    <p:cond delay="0"/>
                                  </p:stCondLst>
                                  <p:endCondLst>
                                    <p:cond evt="begin" delay="0">
                                      <p:tn val="5"/>
                                    </p:cond>
                                  </p:end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box(in)">
                                      <p:cBhvr>
                                        <p:cTn id="7" dur="500"/>
                                        <p:tgtEl>
                                          <p:spTgt spid="18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00113" y="1052513"/>
            <a:ext cx="7343775" cy="4525962"/>
          </a:xfrm>
        </p:spPr>
        <p:txBody>
          <a:bodyPr/>
          <a:lstStyle/>
          <a:p>
            <a:pPr marL="0" indent="0" algn="ctr">
              <a:lnSpc>
                <a:spcPct val="150000"/>
              </a:lnSpc>
              <a:buFont typeface="Wingdings" pitchFamily="2" charset="2"/>
              <a:buNone/>
              <a:defRPr/>
            </a:pPr>
            <a:endParaRPr lang="ar-SA" sz="2000" b="1" dirty="0" smtClean="0">
              <a:solidFill>
                <a:srgbClr val="FF0000"/>
              </a:solidFill>
              <a:effectLst>
                <a:outerShdw blurRad="38100" dist="38100" dir="2700000" algn="tl">
                  <a:srgbClr val="000000">
                    <a:alpha val="43137"/>
                  </a:srgbClr>
                </a:outerShdw>
              </a:effectLst>
              <a:cs typeface="DecoType Naskh" pitchFamily="2" charset="-78"/>
            </a:endParaRPr>
          </a:p>
          <a:p>
            <a:pPr marL="0" indent="0" algn="ctr">
              <a:lnSpc>
                <a:spcPct val="150000"/>
              </a:lnSpc>
              <a:buFont typeface="Wingdings" pitchFamily="2" charset="2"/>
              <a:buNone/>
              <a:defRPr/>
            </a:pPr>
            <a:r>
              <a:rPr lang="ar-SA" sz="4800" b="1" dirty="0" smtClean="0">
                <a:solidFill>
                  <a:srgbClr val="FF0000"/>
                </a:solidFill>
                <a:effectLst>
                  <a:outerShdw blurRad="38100" dist="38100" dir="2700000" algn="tl">
                    <a:srgbClr val="000000">
                      <a:alpha val="43137"/>
                    </a:srgbClr>
                  </a:outerShdw>
                </a:effectLst>
                <a:cs typeface="DecoType Naskh" pitchFamily="2" charset="-78"/>
              </a:rPr>
              <a:t>السؤال السادس</a:t>
            </a:r>
          </a:p>
          <a:p>
            <a:pPr marL="0" indent="0" algn="ctr">
              <a:lnSpc>
                <a:spcPct val="150000"/>
              </a:lnSpc>
              <a:buFont typeface="Wingdings" pitchFamily="2" charset="2"/>
              <a:buNone/>
              <a:defRPr/>
            </a:pPr>
            <a:r>
              <a:rPr lang="ar-SA" sz="4800" b="1" dirty="0">
                <a:solidFill>
                  <a:srgbClr val="FF0000"/>
                </a:solidFill>
                <a:effectLst>
                  <a:outerShdw blurRad="38100" dist="38100" dir="2700000" algn="tl">
                    <a:srgbClr val="000000">
                      <a:alpha val="43137"/>
                    </a:srgbClr>
                  </a:outerShdw>
                </a:effectLst>
                <a:cs typeface="DecoType Naskh" pitchFamily="2" charset="-78"/>
              </a:rPr>
              <a:t>اشرح / اشرحي أهداف التنمية الادارية ؟</a:t>
            </a:r>
            <a:r>
              <a:rPr lang="en-US" sz="4800" b="1" dirty="0">
                <a:solidFill>
                  <a:srgbClr val="FF0000"/>
                </a:solidFill>
                <a:effectLst>
                  <a:outerShdw blurRad="38100" dist="38100" dir="2700000" algn="tl">
                    <a:srgbClr val="000000">
                      <a:alpha val="43137"/>
                    </a:srgbClr>
                  </a:outerShdw>
                </a:effectLst>
                <a:cs typeface="DecoType Naskh" pitchFamily="2" charset="-78"/>
              </a:rPr>
              <a:t> </a:t>
            </a:r>
          </a:p>
        </p:txBody>
      </p:sp>
      <p:sp>
        <p:nvSpPr>
          <p:cNvPr id="2" name="عنصر نائب للتذييل 1"/>
          <p:cNvSpPr>
            <a:spLocks noGrp="1"/>
          </p:cNvSpPr>
          <p:nvPr>
            <p:ph type="ftr" sz="quarter" idx="11"/>
          </p:nvPr>
        </p:nvSpPr>
        <p:spPr/>
        <p:txBody>
          <a:bodyPr/>
          <a:lstStyle/>
          <a:p>
            <a:pPr>
              <a:defRPr/>
            </a:pPr>
            <a:r>
              <a:rPr lang="ar-SA" smtClean="0"/>
              <a:t>إعداد/ د. منى محروس</a:t>
            </a:r>
            <a:endParaRPr lang="en-US"/>
          </a:p>
        </p:txBody>
      </p:sp>
      <p:sp>
        <p:nvSpPr>
          <p:cNvPr id="9" name="عنصر نائب لرقم الشريحة 8"/>
          <p:cNvSpPr>
            <a:spLocks noGrp="1"/>
          </p:cNvSpPr>
          <p:nvPr>
            <p:ph type="sldNum" sz="quarter" idx="12"/>
          </p:nvPr>
        </p:nvSpPr>
        <p:spPr/>
        <p:txBody>
          <a:bodyPr/>
          <a:lstStyle/>
          <a:p>
            <a:pPr>
              <a:defRPr/>
            </a:pPr>
            <a:fld id="{6F5C063A-B214-4DA7-8449-6E9FD02738AD}" type="slidenum">
              <a:rPr lang="ar-SA" smtClean="0"/>
              <a:pPr>
                <a:defRPr/>
              </a:pPr>
              <a:t>39</a:t>
            </a:fld>
            <a:endParaRPr lang="en-US"/>
          </a:p>
        </p:txBody>
      </p:sp>
    </p:spTree>
    <p:extLst>
      <p:ext uri="{BB962C8B-B14F-4D97-AF65-F5344CB8AC3E}">
        <p14:creationId xmlns:p14="http://schemas.microsoft.com/office/powerpoint/2010/main" val="230825003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custDataLst>
              <p:tags r:id="rId1"/>
            </p:custDataLst>
          </p:nvPr>
        </p:nvSpPr>
        <p:spPr bwMode="auto">
          <a:xfrm>
            <a:off x="755650" y="800100"/>
            <a:ext cx="7488238"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buFont typeface="Wingdings" pitchFamily="2" charset="2"/>
              <a:buNone/>
              <a:defRPr/>
            </a:pPr>
            <a:r>
              <a:rPr lang="ar-SA" sz="3600" b="1" u="sng" dirty="0" smtClean="0">
                <a:solidFill>
                  <a:srgbClr val="C0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الإجابة </a:t>
            </a:r>
          </a:p>
          <a:p>
            <a:pPr marL="531813" indent="-531813" algn="just">
              <a:defRPr/>
            </a:pP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تستهدف عملية التنمية الإدارية عادة تحقيق ثلاث أهداف رئيسية هي: </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buClr>
                <a:srgbClr val="FF0000"/>
              </a:buClr>
              <a:buSzPct val="96000"/>
              <a:buFont typeface="+mj-cs"/>
              <a:buAutoNum type="arabic2Minus"/>
              <a:defRPr/>
            </a:pP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توفير العدد الكافي من القيادات الإدارية لمواجهة الاحتياجات المتزايدة للقيادات بسبب عمليات التوسع والإحلال.</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buClr>
                <a:srgbClr val="FF0000"/>
              </a:buClr>
              <a:buSzPct val="96000"/>
              <a:buFont typeface="+mj-cs"/>
              <a:buAutoNum type="arabic2Minus"/>
              <a:defRPr/>
            </a:pP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تحسين مستوى كفاءة القيادات الحالية لا ليصبحوا أكثر قدرة لمواجهة متطلبات أعمالهم الحالية ولكن أيضا ليكونوا أكثر استعداداً للتكيف مع متطلبات التغيير في المستقبل.</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indent="-531813" algn="just">
              <a:buClr>
                <a:srgbClr val="FF0000"/>
              </a:buClr>
              <a:buSzPct val="96000"/>
              <a:buFont typeface="+mj-cs"/>
              <a:buAutoNum type="arabic2Minus"/>
              <a:defRPr/>
            </a:pPr>
            <a:r>
              <a:rPr lang="ar-SA"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رفع مستوى الروح المعنوية للمديرين وتقوية إحساسهم بالانتماء للمنظمة.</a:t>
            </a:r>
            <a:endParaRPr lang="en-US"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62634660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00113" y="1052513"/>
            <a:ext cx="7343775" cy="4525962"/>
          </a:xfrm>
        </p:spPr>
        <p:txBody>
          <a:bodyPr/>
          <a:lstStyle/>
          <a:p>
            <a:pPr marL="0" indent="0" algn="ctr">
              <a:lnSpc>
                <a:spcPct val="150000"/>
              </a:lnSpc>
              <a:buFont typeface="Wingdings" pitchFamily="2" charset="2"/>
              <a:buNone/>
              <a:defRPr/>
            </a:pPr>
            <a:endParaRPr lang="ar-SA" sz="1600" b="1" dirty="0" smtClean="0">
              <a:solidFill>
                <a:srgbClr val="FF0000"/>
              </a:solidFill>
              <a:effectLst>
                <a:outerShdw blurRad="38100" dist="38100" dir="2700000" algn="tl">
                  <a:srgbClr val="000000">
                    <a:alpha val="43137"/>
                  </a:srgbClr>
                </a:outerShdw>
              </a:effectLst>
              <a:cs typeface="DecoType Naskh" pitchFamily="2" charset="-78"/>
            </a:endParaRPr>
          </a:p>
          <a:p>
            <a:pPr marL="0" indent="0" algn="ctr">
              <a:lnSpc>
                <a:spcPct val="150000"/>
              </a:lnSpc>
              <a:buFont typeface="Wingdings" pitchFamily="2" charset="2"/>
              <a:buNone/>
              <a:defRPr/>
            </a:pPr>
            <a:r>
              <a:rPr lang="ar-SA" sz="4800" b="1" dirty="0" smtClean="0">
                <a:solidFill>
                  <a:srgbClr val="FF0000"/>
                </a:solidFill>
                <a:effectLst>
                  <a:outerShdw blurRad="38100" dist="38100" dir="2700000" algn="tl">
                    <a:srgbClr val="000000">
                      <a:alpha val="43137"/>
                    </a:srgbClr>
                  </a:outerShdw>
                </a:effectLst>
                <a:cs typeface="DecoType Naskh" pitchFamily="2" charset="-78"/>
              </a:rPr>
              <a:t>السؤال السابع  </a:t>
            </a:r>
          </a:p>
          <a:p>
            <a:pPr marL="0" indent="0" algn="ctr">
              <a:lnSpc>
                <a:spcPct val="150000"/>
              </a:lnSpc>
              <a:buFont typeface="Wingdings" pitchFamily="2" charset="2"/>
              <a:buNone/>
              <a:defRPr/>
            </a:pPr>
            <a:r>
              <a:rPr lang="ar-SA" sz="4800" b="1" dirty="0">
                <a:solidFill>
                  <a:srgbClr val="FF0000"/>
                </a:solidFill>
                <a:effectLst>
                  <a:outerShdw blurRad="38100" dist="38100" dir="2700000" algn="tl">
                    <a:srgbClr val="000000">
                      <a:alpha val="43137"/>
                    </a:srgbClr>
                  </a:outerShdw>
                </a:effectLst>
                <a:cs typeface="DecoType Naskh" pitchFamily="2" charset="-78"/>
              </a:rPr>
              <a:t>ناقش / ناقشي خصائص التطوير التنظيمي  ؟</a:t>
            </a:r>
            <a:r>
              <a:rPr lang="en-US" sz="4800" b="1" dirty="0">
                <a:solidFill>
                  <a:srgbClr val="FF0000"/>
                </a:solidFill>
                <a:effectLst>
                  <a:outerShdw blurRad="38100" dist="38100" dir="2700000" algn="tl">
                    <a:srgbClr val="000000">
                      <a:alpha val="43137"/>
                    </a:srgbClr>
                  </a:outerShdw>
                </a:effectLst>
                <a:cs typeface="DecoType Naskh" pitchFamily="2" charset="-78"/>
              </a:rPr>
              <a:t> </a:t>
            </a:r>
          </a:p>
        </p:txBody>
      </p:sp>
      <p:sp>
        <p:nvSpPr>
          <p:cNvPr id="2" name="عنصر نائب للتذييل 1"/>
          <p:cNvSpPr>
            <a:spLocks noGrp="1"/>
          </p:cNvSpPr>
          <p:nvPr>
            <p:ph type="ftr" sz="quarter" idx="11"/>
          </p:nvPr>
        </p:nvSpPr>
        <p:spPr/>
        <p:txBody>
          <a:bodyPr/>
          <a:lstStyle/>
          <a:p>
            <a:pPr>
              <a:defRPr/>
            </a:pPr>
            <a:r>
              <a:rPr lang="ar-SA" smtClean="0"/>
              <a:t>إعداد/ د. منى محروس</a:t>
            </a:r>
            <a:endParaRPr lang="en-US"/>
          </a:p>
        </p:txBody>
      </p:sp>
      <p:sp>
        <p:nvSpPr>
          <p:cNvPr id="9" name="عنصر نائب لرقم الشريحة 8"/>
          <p:cNvSpPr>
            <a:spLocks noGrp="1"/>
          </p:cNvSpPr>
          <p:nvPr>
            <p:ph type="sldNum" sz="quarter" idx="12"/>
          </p:nvPr>
        </p:nvSpPr>
        <p:spPr/>
        <p:txBody>
          <a:bodyPr/>
          <a:lstStyle/>
          <a:p>
            <a:pPr>
              <a:defRPr/>
            </a:pPr>
            <a:fld id="{F3CC28CA-F6C5-4C48-9D9F-F124FD1BA25F}" type="slidenum">
              <a:rPr lang="ar-SA" smtClean="0"/>
              <a:pPr>
                <a:defRPr/>
              </a:pPr>
              <a:t>41</a:t>
            </a:fld>
            <a:endParaRPr lang="en-US"/>
          </a:p>
        </p:txBody>
      </p:sp>
    </p:spTree>
    <p:extLst>
      <p:ext uri="{BB962C8B-B14F-4D97-AF65-F5344CB8AC3E}">
        <p14:creationId xmlns:p14="http://schemas.microsoft.com/office/powerpoint/2010/main" val="419997044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2475" y="874713"/>
            <a:ext cx="7489825"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algn="ctr">
              <a:lnSpc>
                <a:spcPct val="150000"/>
              </a:lnSpc>
              <a:spcBef>
                <a:spcPct val="0"/>
              </a:spcBef>
              <a:buClr>
                <a:srgbClr val="0070C0"/>
              </a:buClr>
              <a:buSzTx/>
              <a:buFont typeface="Wingdings" pitchFamily="2" charset="2"/>
              <a:buNone/>
              <a:defRPr/>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الإجابة</a:t>
            </a:r>
          </a:p>
          <a:p>
            <a:pPr marL="571500" indent="-571500" algn="justLow">
              <a:lnSpc>
                <a:spcPct val="150000"/>
              </a:lnSpc>
              <a:spcBef>
                <a:spcPct val="0"/>
              </a:spcBef>
              <a:buClr>
                <a:srgbClr val="0070C0"/>
              </a:buClr>
              <a:buSzTx/>
              <a:buFont typeface="Wingdings" pitchFamily="2" charset="2"/>
              <a:buChar char="E"/>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تتمثل خصائص التطوير التنظيمي فيما يلي:-</a:t>
            </a:r>
          </a:p>
          <a:p>
            <a:pPr marL="742950" indent="-742950" algn="justLow">
              <a:lnSpc>
                <a:spcPct val="150000"/>
              </a:lnSpc>
              <a:spcBef>
                <a:spcPct val="0"/>
              </a:spcBef>
              <a:buClr>
                <a:srgbClr val="FF0000"/>
              </a:buClr>
              <a:buSzTx/>
              <a:buFont typeface="+mj-cs"/>
              <a:buAutoNum type="arabic2Minus"/>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أنها عملية مكونة من عدة مراحل أو حلقات متداخلة ومعتمدة على بعضها البعض تبدأ بتحديد الحاجة إلى التغيير ثم التشخيص وجمع البيانات والتدخل ثم المتابعة والتقييم.</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8538591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68350" y="954088"/>
            <a:ext cx="7488238" cy="500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742950" indent="-742950" algn="justLow">
              <a:lnSpc>
                <a:spcPct val="150000"/>
              </a:lnSpc>
              <a:spcBef>
                <a:spcPct val="0"/>
              </a:spcBef>
              <a:buClr>
                <a:srgbClr val="FF0000"/>
              </a:buClr>
              <a:buSzTx/>
              <a:buFont typeface="+mj-cs"/>
              <a:buAutoNum type="arabic2Minus" startAt="2"/>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أنها عملية مستمرة لا تتم بصفة مؤقتة أو كحدث طارئ وذلك لأن التغيير عملية مستمرة في المنظمة داخلياً وخارجياً.</a:t>
            </a:r>
          </a:p>
          <a:p>
            <a:pPr marL="742950" indent="-742950" algn="justLow">
              <a:lnSpc>
                <a:spcPct val="150000"/>
              </a:lnSpc>
              <a:spcBef>
                <a:spcPct val="0"/>
              </a:spcBef>
              <a:buClr>
                <a:srgbClr val="FF0000"/>
              </a:buClr>
              <a:buSzTx/>
              <a:buFont typeface="+mj-cs"/>
              <a:buAutoNum type="arabic2Minus" startAt="2"/>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تقوم تلك العملية على أساس أنشطة مخططة أو خطة موضوعة تحدد الأهداف ووسائل تحقيق تلك الأهداف.</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79483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88988" y="939800"/>
            <a:ext cx="7489825"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742950" indent="-742950" algn="justLow">
              <a:lnSpc>
                <a:spcPct val="150000"/>
              </a:lnSpc>
              <a:spcBef>
                <a:spcPct val="0"/>
              </a:spcBef>
              <a:buClr>
                <a:srgbClr val="FF0000"/>
              </a:buClr>
              <a:buSzTx/>
              <a:buFont typeface="+mj-cs"/>
              <a:buAutoNum type="arabic2Minus" startAt="4"/>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تتسم تلك العملية بالشمول لكل عناصر المنظمة حتى يكون التطوير محققاً للأهداف.</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742950" indent="-742950" algn="justLow">
              <a:lnSpc>
                <a:spcPct val="150000"/>
              </a:lnSpc>
              <a:spcBef>
                <a:spcPct val="0"/>
              </a:spcBef>
              <a:buClr>
                <a:srgbClr val="FF0000"/>
              </a:buClr>
              <a:buSzTx/>
              <a:buFont typeface="+mj-cs"/>
              <a:buAutoNum type="arabic2Minus" startAt="4"/>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تدار تلك العملية بواسطة الإدارة العليا على أساس الاقتناع والحماس لإحداث التطوير في ضوء رؤية إستراتيجية وإدراك واعٍ لمتطلبات وأبعاد التغيير مع أهمية مشاركة المستويات الأدنى في هذه العملية.</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71348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755650" y="981075"/>
            <a:ext cx="74882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cs typeface="Arial"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cs typeface="Arial"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cs typeface="Arial"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cs typeface="Arial"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cs typeface="Arial"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cs typeface="Arial" pitchFamily="34" charset="0"/>
              </a:defRPr>
            </a:lvl9pPr>
          </a:lstStyle>
          <a:p>
            <a:pPr marL="742950" indent="-742950" algn="justLow">
              <a:spcBef>
                <a:spcPct val="0"/>
              </a:spcBef>
              <a:buClr>
                <a:srgbClr val="FF0000"/>
              </a:buClr>
              <a:buSzTx/>
              <a:buFont typeface="+mj-cs"/>
              <a:buAutoNum type="arabic2Minus" startAt="6"/>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تسعى عملية التطوير التنظيمي إلى زيادة الفاعلية الكلية للمنظمة أي زيادة قدرتها على تحقيق أهدافها من خلال التكيف المستمر للمتغيرات الداخلية والخارجية.</a:t>
            </a:r>
          </a:p>
          <a:p>
            <a:pPr marL="742950" indent="-742950" algn="justLow">
              <a:spcBef>
                <a:spcPct val="0"/>
              </a:spcBef>
              <a:buClr>
                <a:srgbClr val="FF0000"/>
              </a:buClr>
              <a:buSzTx/>
              <a:buFont typeface="+mj-cs"/>
              <a:buAutoNum type="arabic2Minus" startAt="6"/>
              <a:defRPr/>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يعكس التطوير التنظيمي فكرة مدخل النظم حيث يحاول الربط بين مدخلات عملية التطوير والعمليات والأنشطة الواجب القيام بها وبين مخرجات النظام في تحسين فاعلية المنظمة.</a:t>
            </a:r>
            <a:endParaRPr lang="en-US"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1905073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rmAutofit/>
          </a:bodyPr>
          <a:lstStyle/>
          <a:p>
            <a:endPar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الثامن</a:t>
            </a: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اشرح / اشرحي المعارف المتعلقة بالمؤسسة التي يجب على الأخصائي الاجتماعي معرفتها للقيام بأدواره الإدارية ؟</a:t>
            </a:r>
            <a:endPar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46</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0412135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0" indent="0" algn="ctr">
              <a:buNone/>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الإجابة</a:t>
            </a:r>
          </a:p>
          <a:p>
            <a:pPr algn="just">
              <a:lnSpc>
                <a:spcPct val="150000"/>
              </a:lnSpc>
            </a:pPr>
            <a:r>
              <a:rPr lang="ar-SA" sz="3600" b="1" dirty="0" smtClean="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rPr>
              <a:t>تتمثل  المعارف المتعلقة بالمؤسسة فيما يلي : </a:t>
            </a:r>
            <a:endParaRPr lang="en-US" sz="3600" b="1" dirty="0" smtClean="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غرض ووظيفة المؤسسة وفلسفتها وكيفية تطويرها بحيث تشبع الاحتياجات المتجددة لعملائها.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نوع العملاء الذين تخدمهم المؤسسة من ناحية السن والجنس وأماكن إقامتهم وحاجاتهم وميولهم.</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47</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5991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كيفية مساعدة المؤسسة لعملائها ووسائل تحقيق تلك المساعدة.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معرفة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سياسة المؤسسة الداخلية والعمليات التي تساعد على تحقيق تلك السياسة.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المقاييس التي وضعتها المؤسسة لتقييم الخدمات بها.</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ميزانية المؤسسة وما تشتمل عليه من إيرادات ومصروفات</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48</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936705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العلاقة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بين جماعات العمل ووسائل تسهيل الاتصال بين كافة العملاء.</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الجماعات التي تتعامل داخل المنظمة ( مجلس الإدارة والموظفين والعملاء) وكذلك معرفة كيف يفهمون هم أنفسهم ووظائفهم وكيف يمارسون أعمالهم.</a:t>
            </a: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49</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428851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rmAutofit/>
          </a:bodyPr>
          <a:lstStyle/>
          <a:p>
            <a:pPr algn="ctr">
              <a:buNone/>
            </a:pPr>
            <a:endPar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التاسع</a:t>
            </a: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فسر / فسري مبدأ مراعاة السياق الثقافي للمجتمع؟</a:t>
            </a:r>
            <a:endPar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50</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948885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818092" cy="5522956"/>
          </a:xfrm>
          <a:solidFill>
            <a:schemeClr val="bg1"/>
          </a:solidFill>
        </p:spPr>
        <p:txBody>
          <a:bodyPr>
            <a:noAutofit/>
          </a:bodyPr>
          <a:lstStyle/>
          <a:p>
            <a:pPr marL="0" lvl="0" indent="0" algn="ctr">
              <a:buNone/>
            </a:pPr>
            <a:r>
              <a:rPr lang="ar-SA"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الإجابة </a:t>
            </a:r>
          </a:p>
          <a:p>
            <a:pPr lvl="0" algn="just"/>
            <a:r>
              <a:rPr lang="ar-SA" b="1" dirty="0" smtClean="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rPr>
              <a:t>مبدأ </a:t>
            </a:r>
            <a:r>
              <a:rPr lang="ar-SA" b="1" dirty="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rPr>
              <a:t>مراعاة السياق الثقافي للمجتمع</a:t>
            </a:r>
            <a:r>
              <a:rPr lang="ar-SA" b="1" dirty="0">
                <a:effectLst>
                  <a:outerShdw blurRad="38100" dist="38100" dir="2700000" algn="tl">
                    <a:srgbClr val="000000">
                      <a:alpha val="43137"/>
                    </a:srgbClr>
                  </a:outerShdw>
                </a:effectLst>
                <a:latin typeface="Traditional Arabic" pitchFamily="18" charset="-78"/>
                <a:cs typeface="Traditional Arabic" pitchFamily="18" charset="-78"/>
              </a:rPr>
              <a:t>: </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يستند </a:t>
            </a:r>
            <a:r>
              <a:rPr lang="ar-SA" b="1" dirty="0">
                <a:effectLst>
                  <a:outerShdw blurRad="38100" dist="38100" dir="2700000" algn="tl">
                    <a:srgbClr val="000000">
                      <a:alpha val="43137"/>
                    </a:srgbClr>
                  </a:outerShdw>
                </a:effectLst>
                <a:latin typeface="Traditional Arabic" pitchFamily="18" charset="-78"/>
                <a:cs typeface="Traditional Arabic" pitchFamily="18" charset="-78"/>
              </a:rPr>
              <a:t>هذا المبدأ إلى ضرورة فهم ثقافة المجتمع الذي توجد فيه المنظمة بنفس القدر الذي تؤثر فيه هذه الثقافة في التعبير عن الاحتياجات وإقرار الخدمات وتدعيمها، لذا يجب أن يدرك العاملون في المنظمة أن كل منظمة اجتماعية توجد في محيط ثقافي وأن هذا النمط الثقافي يتغير باستمرار وأن عقائد الناس في موقف معين ووجهات نظرهم وقيمهم وأحكامهم وخبراتهم ومشاعرهم كلها تشكل أساس سلوكهم وعلى ذلك فينبغي للبرامج والخدمات التي تقدمها المنظمة أن تتمشى مع العوامل والأشكال الثقافية السائدة وأن يتم تنفيذها وتطويرها بحيث تدعم التغييرات الثقافية المقبولة والايجابية. </a:t>
            </a:r>
            <a:endParaRPr lang="en-US"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51</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953810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marL="531813" lvl="0" indent="-531813" algn="ctr">
              <a:lnSpc>
                <a:spcPct val="150000"/>
              </a:lnSpc>
              <a:buNone/>
            </a:pPr>
            <a:endPar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lvl="0" indent="-531813" algn="ctr">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العاشر </a:t>
            </a:r>
            <a:endPar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531813" lvl="0" indent="-531813" algn="ctr">
              <a:lnSpc>
                <a:spcPct val="150000"/>
              </a:lnSpc>
              <a:buNone/>
            </a:pP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اشرح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اشرحي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دور الهيئات </a:t>
            </a: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الأهلية </a:t>
            </a:r>
            <a:r>
              <a:rPr lang="ar-SA"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في برامج الخدمات الاجتماعية ؟</a:t>
            </a:r>
            <a:endParaRPr lang="en-US"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52</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456276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marL="0" lvl="5" indent="0" algn="ctr">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الإجابة </a:t>
            </a:r>
            <a:endParaRPr lang="en-US" sz="36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تشارك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الهيئات الأهلية جنباً إلى جنب مع الهيئات الحكومية في تحقيق برامج الرعاية الاجتماعية في المجتمع، ويتلخص هذا الدور في</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a:p>
            <a:pPr marL="723900" lvl="2" indent="-368300" algn="just" defTabSz="627063">
              <a:buFont typeface="Traditional Arabic" panose="02020603050405020304" pitchFamily="18" charset="-78"/>
              <a:buChar char="–"/>
            </a:pP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قيام الهيئات الأهلية بتجريب أنواع جديدة من البرامج والخدمات لمقابلة الاحتياجات القديمة أو لظهور احتياجات جديدة وتوجيه أنظار الهيئات الحكومية لتعميمها بعد نجاح الهيئات الأهلية في تقديمها.</a:t>
            </a:r>
          </a:p>
          <a:p>
            <a:pPr algn="just"/>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53</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247815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92696"/>
            <a:ext cx="7509520" cy="5289451"/>
          </a:xfrm>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تولى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مسئولية بعض البرامج التي بدأتها الحكومة والخاصة بفئات معينة من المواطنين مثل برامج التأهيل المهني لذوي العاهات وبرامج الأحداث المنحرفين ويوفر هذا على الحكومة جهداً مما يمكنها من القيام بأنواع أخرى من النشاط يحتاجها المواطنون بوجه عام</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54</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736093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836712"/>
            <a:ext cx="7509520" cy="5289451"/>
          </a:xfrm>
        </p:spPr>
        <p:txBody>
          <a:bodyPr>
            <a:noAutofit/>
          </a:bodyPr>
          <a:lstStyle/>
          <a:p>
            <a:pPr lvl="1" algn="just">
              <a:lnSpc>
                <a:spcPct val="200000"/>
              </a:lnSpc>
            </a:pP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اكتشاف </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الفجوات الموجودة في النشاط الحكومي والعمل على سدها.</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lnSpc>
                <a:spcPct val="200000"/>
              </a:lnSpc>
            </a:pP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المساهمة في تنفيذ خطط التنمية الاجتماعية والاقتصادية جنباً إلى جنب مع الهيئات الحكومية.</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55</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3211695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64704"/>
            <a:ext cx="7509520" cy="5289451"/>
          </a:xfrm>
        </p:spPr>
        <p:txBody>
          <a:bodyPr>
            <a:noAutofit/>
          </a:bodyPr>
          <a:lstStyle/>
          <a:p>
            <a:pPr algn="just"/>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والجمعيات والمؤسسات الخاصة تؤدى الكثير من الخدمات الاجتماعية في ميادين متعددة، وتشمل الميادين التالية:-</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رعاية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الطفولة والأمومة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رعاية الأسرة البديلة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المساعدات الاجتماعية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رعاية الشيخوخة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رعاية الفئات الخاصة والمعوقين</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56</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391966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764704"/>
            <a:ext cx="7509520" cy="5289451"/>
          </a:xfrm>
        </p:spPr>
        <p:txBody>
          <a:bodyPr>
            <a:noAutofit/>
          </a:bodyPr>
          <a:lstStyle/>
          <a:p>
            <a:pPr lvl="1" algn="just"/>
            <a:r>
              <a:rPr lang="ar-SA" sz="36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الخدمات</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الثقافية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والعلمية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والدينية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تنمية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المجتمعات</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المحلية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رعاية المسجونين</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الصداقة بين الشعوب</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p>
          <a:p>
            <a:pPr lvl="1" algn="just"/>
            <a:r>
              <a:rPr lang="ar-SA" sz="3600" b="1" dirty="0" smtClean="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التنظيم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والإدارة</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النشاط الأدبي</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الدفاع</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الاجتماعي</a:t>
            </a:r>
            <a:r>
              <a:rPr lang="ar-SA"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lvl="1" algn="just"/>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r>
              <a:rPr lang="ar-SA" sz="3600" b="1" dirty="0">
                <a:solidFill>
                  <a:srgbClr val="00B05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أصحاب المعاشات</a:t>
            </a:r>
            <a:r>
              <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t>57</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550424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rmAutofit/>
          </a:bodyPr>
          <a:lstStyle/>
          <a:p>
            <a:endPar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endParaRPr lang="ar-SA" sz="3600" b="1" dirty="0" smtClean="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الحادي عشر</a:t>
            </a: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حدد / حددي اختصاصات الاتحادات النوعية والإقليمية؟</a:t>
            </a:r>
            <a:endPar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58</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044290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14288" lvl="0" indent="0" algn="ctr">
              <a:lnSpc>
                <a:spcPct val="150000"/>
              </a:lnSpc>
              <a:buNone/>
            </a:pPr>
            <a:r>
              <a:rPr lang="ar-SA"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raditional Arabic" pitchFamily="18" charset="-78"/>
                <a:cs typeface="Traditional Arabic" pitchFamily="18" charset="-78"/>
              </a:rPr>
              <a:t>الإجابة</a:t>
            </a:r>
          </a:p>
          <a:p>
            <a:pPr marL="585788" indent="-571500"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حدد القانون اختصاصات الاتحادات النوعية والإقليمية في:</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57238"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إعداد قاعدة للبيانات وتوفير المعلومات الكافية عن الجمعيات والمؤسسات الأهلية التي تعمل في مجال نشاطه بما في ذلك الدراسات والبحوث التي تعينها وكذا المؤتمرات المحلية والدولية التي تتصل بنشاطها.</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59</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717258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757238"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العمل على نشر دليل بقوائم الجمعيات المقيدة في المجال النوعي والإقليمي لتعريف المواطنين بها وحثهم على الإسهام والمشاركة في أنشطتها.</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57238"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إجراء البحوث الاجتماعية اللازمة في مجال نشاط الاتحاد أو النطاق الجغرافي، والاشتراك في البحوث الاجتماعية العامة التي يتولاها الاتحاد العام للجمعيات والمؤسسات الأهلية. </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60</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695562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757238" lvl="1" algn="just"/>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تنسيق الجهود بين الجمعيات والمؤسسات الأهلية الأعضاء في الاتحاد ضماناً لتكاملها.</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57238" lvl="1" algn="just"/>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تقييم الخدمات التي تؤديها الجمعيات والمؤسسات الأهلية على ضوء احتياجات المجتمع وإمكانات تلك الجمعيات والمؤسسات الأهلية ومواردها المتاحة.</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57238" lvl="1" algn="just"/>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تنظيم برامج الإعداد والتدريب الفني والإداري لموظفي الجمعيات والمؤسسات الأهلية وأعضائها.</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57238" lvl="1" algn="just"/>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دراسة مشكلات تمويل الجمعيات والمؤسسات الأهلية والعمل على حلها.</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61</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940711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rmAutofit/>
          </a:bodyPr>
          <a:lstStyle/>
          <a:p>
            <a:pPr algn="ctr">
              <a:buNone/>
            </a:pPr>
            <a:endPar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endParaRPr lang="ar-SA" sz="36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algn="ctr">
              <a:buNone/>
            </a:pPr>
            <a:r>
              <a:rPr lang="ar-SA" sz="4400" b="1" dirty="0" smtClean="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السؤال الثاني عشر</a:t>
            </a:r>
          </a:p>
          <a:p>
            <a:pPr algn="ctr">
              <a:buNone/>
            </a:pPr>
            <a:r>
              <a:rPr lang="ar-SA" sz="4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raditional Arabic" pitchFamily="18" charset="-78"/>
                <a:cs typeface="Traditional Arabic" pitchFamily="18" charset="-78"/>
              </a:rPr>
              <a:t>أشرح / أشرحي خصائص </a:t>
            </a: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raditional Arabic" pitchFamily="18" charset="-78"/>
                <a:cs typeface="Traditional Arabic" pitchFamily="18" charset="-78"/>
              </a:rPr>
              <a:t>إدارة </a:t>
            </a:r>
            <a:r>
              <a:rPr lang="ar-SA" sz="4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raditional Arabic" pitchFamily="18" charset="-78"/>
                <a:cs typeface="Traditional Arabic" pitchFamily="18" charset="-78"/>
              </a:rPr>
              <a:t>التطوع؟</a:t>
            </a:r>
            <a:endParaRPr lang="ar-SA" sz="4400" b="1" dirty="0">
              <a:solidFill>
                <a:srgbClr val="FF000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62</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22973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14288" indent="0" algn="ctr">
              <a:buNone/>
            </a:pPr>
            <a:r>
              <a:rPr lang="ar-SA"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raditional Arabic" pitchFamily="18" charset="-78"/>
                <a:cs typeface="Traditional Arabic" pitchFamily="18" charset="-78"/>
              </a:rPr>
              <a:t>الإجابة</a:t>
            </a:r>
          </a:p>
          <a:p>
            <a:pPr marL="585788" indent="-571500" algn="just"/>
            <a:r>
              <a:rPr lang="ar-SA"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raditional Arabic" pitchFamily="18" charset="-78"/>
                <a:cs typeface="Traditional Arabic" pitchFamily="18" charset="-78"/>
              </a:rPr>
              <a:t>تتمثل خصائص إدارة التطوع في:</a:t>
            </a:r>
          </a:p>
          <a:p>
            <a:pPr marL="585788" indent="-571500"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إدارة تطوعية اختيارية ترتبط بتشريعات العمل الأهلي والتطوعي في المجتمع.</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توحد الأهداف والأغراض لدى المتطوعين.</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الدرجة العالية من المرونة التي تسمح بالابتكار والتجديد لأنشطة وبرامج تطوعية جديدة.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63</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71879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التنظيم الواعي.</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التنسيق الهادف.</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تكامل الأدوار في إطار نسقي متكامل.</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تكلفة الخدمة دائماً أقل من العائد.</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التدريب وإعادة تدريب المتطوعين.</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64</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316101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836712"/>
            <a:ext cx="7571184" cy="5256584"/>
          </a:xfrm>
        </p:spPr>
        <p:txBody>
          <a:bodyPr>
            <a:noAutofit/>
          </a:bodyPr>
          <a:lstStyle/>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تعزيز وتنمية ونشر ثقافة التطوع.</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دعم الثقة المتبادلة بين المتطوعين والمنظمات وبين أفراد المجتمع والمنظمات مما يعد مؤشراً مهماً لبناء رأس المال الاجتماعي في المجتمع.</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357188" lvl="0"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الإرشاد والتوجيه الهادف لتحقيق أهداف التطوع.</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b="1" dirty="0" smtClean="0">
                <a:solidFill>
                  <a:schemeClr val="bg1"/>
                </a:solidFill>
                <a:effectLst>
                  <a:outerShdw blurRad="38100" dist="38100" dir="2700000" algn="tl">
                    <a:srgbClr val="000000">
                      <a:alpha val="43137"/>
                    </a:srgbClr>
                  </a:outerShdw>
                </a:effectLst>
              </a:rPr>
              <a:t>إعداد/ د. منى محروس</a:t>
            </a:r>
            <a:endParaRPr lang="ar-SA"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b="1" smtClean="0">
                <a:solidFill>
                  <a:schemeClr val="bg1"/>
                </a:solidFill>
                <a:effectLst>
                  <a:outerShdw blurRad="38100" dist="38100" dir="2700000" algn="tl">
                    <a:srgbClr val="000000">
                      <a:alpha val="43137"/>
                    </a:srgbClr>
                  </a:outerShdw>
                </a:effectLst>
              </a:rPr>
              <a:pPr/>
              <a:t>65</a:t>
            </a:fld>
            <a:endParaRPr lang="ar-SA"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177993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endParaRPr lang="ar-SA" sz="2400" b="1" dirty="0" smtClean="0">
              <a:ln w="11430"/>
              <a:solidFill>
                <a:srgbClr val="FF0000"/>
              </a:solidFill>
              <a:effectLst>
                <a:outerShdw blurRad="50800" dist="39000" dir="5460000" algn="tl">
                  <a:srgbClr val="000000">
                    <a:alpha val="38000"/>
                  </a:srgbClr>
                </a:outerShdw>
              </a:effectLst>
              <a:latin typeface="Traditional Arabic" pitchFamily="18" charset="-78"/>
              <a:cs typeface="Traditional Arabic" pitchFamily="18" charset="-78"/>
            </a:endParaRPr>
          </a:p>
          <a:p>
            <a:pPr marL="0" indent="0" algn="ctr">
              <a:lnSpc>
                <a:spcPct val="160000"/>
              </a:lnSpc>
              <a:buNone/>
            </a:pPr>
            <a:r>
              <a:rPr lang="ar-SA" sz="5400" b="1" dirty="0" smtClean="0">
                <a:ln w="11430"/>
                <a:solidFill>
                  <a:srgbClr val="FF0000"/>
                </a:solidFill>
                <a:effectLst>
                  <a:outerShdw blurRad="50800" dist="39000" dir="5460000" algn="tl">
                    <a:srgbClr val="000000">
                      <a:alpha val="38000"/>
                    </a:srgbClr>
                  </a:outerShdw>
                </a:effectLst>
                <a:latin typeface="Traditional Arabic" pitchFamily="18" charset="-78"/>
                <a:cs typeface="Traditional Arabic" pitchFamily="18" charset="-78"/>
              </a:rPr>
              <a:t>السؤال الثالث عشر</a:t>
            </a:r>
          </a:p>
          <a:p>
            <a:pPr marL="0" indent="0" algn="ctr">
              <a:lnSpc>
                <a:spcPct val="160000"/>
              </a:lnSpc>
              <a:buNone/>
            </a:pPr>
            <a:r>
              <a:rPr lang="ar-SA" sz="5400" b="1" dirty="0" smtClean="0">
                <a:ln w="11430"/>
                <a:solidFill>
                  <a:srgbClr val="FF0000"/>
                </a:solidFill>
                <a:effectLst>
                  <a:outerShdw blurRad="50800" dist="39000" dir="5460000" algn="tl">
                    <a:srgbClr val="000000">
                      <a:alpha val="38000"/>
                    </a:srgbClr>
                  </a:outerShdw>
                </a:effectLst>
                <a:latin typeface="Traditional Arabic" pitchFamily="18" charset="-78"/>
                <a:cs typeface="Traditional Arabic" pitchFamily="18" charset="-78"/>
              </a:rPr>
              <a:t>فسر / فسري البعد الاجتماعي للتنظيم؟</a:t>
            </a:r>
            <a:endParaRPr lang="ar-SA" sz="4800" b="1" dirty="0">
              <a:ln w="11430"/>
              <a:solidFill>
                <a:srgbClr val="FF0000"/>
              </a:solidFill>
              <a:effectLst>
                <a:outerShdw blurRad="50800" dist="39000" dir="5460000" algn="tl">
                  <a:srgbClr val="000000">
                    <a:alpha val="38000"/>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66</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019717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solidFill>
            <a:schemeClr val="bg1"/>
          </a:solidFill>
        </p:spPr>
        <p:txBody>
          <a:bodyPr>
            <a:normAutofit lnSpcReduction="10000"/>
          </a:bodyPr>
          <a:lstStyle/>
          <a:p>
            <a:pPr algn="ctr">
              <a:lnSpc>
                <a:spcPct val="130000"/>
              </a:lnSpc>
              <a:buNone/>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الإجابة </a:t>
            </a:r>
          </a:p>
          <a:p>
            <a:pPr algn="just">
              <a:lnSpc>
                <a:spcPct val="13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البعد الاجتماعي للتنظيم: يتداخل مصطلح تنظيم بمعني المنظمة مع مصطلح التنظيم كعملية إدارية تلي مباشرة عملية التخطيط، حيث يرتبط مصطلح التنظيم بمعني المنظمة بالمفهوم الاجتماعي للتنظيم والذي يعني بالتأكيد على البعد البشري والعلاقات بين هؤلاء البشر، في إطار منظومة أهداف محددة يسعون إلى تحقيقها، </a:t>
            </a:r>
            <a:r>
              <a:rPr lang="ar-SA" sz="3600" b="1" u="sng" dirty="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وفيما يلي عرض لأبعاد المفهوم الاجتماعي للتنظيم</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67</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355541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28604"/>
            <a:ext cx="8229600" cy="5592684"/>
          </a:xfrm>
          <a:solidFill>
            <a:schemeClr val="bg1"/>
          </a:solidFill>
        </p:spPr>
        <p:txBody>
          <a:bodyPr>
            <a:noAutofit/>
          </a:bodyPr>
          <a:lstStyle/>
          <a:p>
            <a:pPr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استمد المفهوم الاجتماعي للتنظيم أبعاده من المحددات الأساسية لمصطلح المجتمع (باعتبار أن المجتمع يمثل تنظيماً محدداً) وهذه المحددات تتبلور في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وجود تجمع بشري مختلف في سماته وقدراته.</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يكون لهذا التجمع البشري هدف معين يسعى للوصول إليه.</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يكون لكل أفراد هذا التجمع البشري دور محدد في تحقيق هذا الهدف</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68</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859370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00042"/>
            <a:ext cx="8229600" cy="5737270"/>
          </a:xfrm>
          <a:solidFill>
            <a:schemeClr val="bg1"/>
          </a:solidFill>
        </p:spPr>
        <p:txBody>
          <a:bodyPr>
            <a:noAutofit/>
          </a:bodyPr>
          <a:lstStyle/>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أن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يوجد لهذا التجمع مجموعة من النظم التي تضم هذه الأدوار في إطار متجانس أو متكامل مثل وجود نظام اقتصادي ونظام سياسي ونظام إنتاجي... وبحيث يتحرك هذا التجمع من خلال هذه الأدوار.</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يوجد لهذا التجمع قيادة مركزية وقيادة فرعية تتولى المسؤولية عن تحقيق الهدف.</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يتسم هذا التجمع بإدارة الاستمرارية ومواجهة التحديات التي تواجه هذه الاستمرارية.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69</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216327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5808138"/>
          </a:xfrm>
          <a:solidFill>
            <a:schemeClr val="bg1"/>
          </a:solidFill>
        </p:spPr>
        <p:txBody>
          <a:bodyPr>
            <a:noAutofit/>
          </a:bodyPr>
          <a:lstStyle/>
          <a:p>
            <a:pPr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وبالتالي عندما تطبق هذه المحددات الأساسية للتجمع على التنظيم بمعني المنظمة سنجد أنها جميعاً تنطبق عليه:-</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فالمنظمة تجمع بشري قد يكون أكثر تجانساً من حيث السمات والقدرات المستمدة من المجتمع ولأنها جزء من المجتمع.</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يكون لكل منظمة هدف تسعى إلى تحقيقه ، وهو الغرض من وجودها وأيضاً قد يكون هذا الهدف أكثر تحديداً من هدف المجتمع.</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لكل فرد في المنظمة دوراً محدداً يتمثل في الوظيفة التي يقوم بها</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70</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27066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5643602"/>
          </a:xfrm>
          <a:solidFill>
            <a:schemeClr val="bg1"/>
          </a:solidFill>
        </p:spPr>
        <p:txBody>
          <a:bodyPr>
            <a:noAutofit/>
          </a:bodyPr>
          <a:lstStyle/>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أن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لكل منظمة قائداً مسئولاً يعاونه مجموعة من القيادات الفرعية.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هناك مجموعة من الأنظمة التي تتحرك في إطارها.</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المنظمة تسعى دائماً إلى الاستمرارية من خلال إرادة البناء والاستمرارية لدى الأفراد العاملين فيها</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p>
          <a:p>
            <a:pPr lvl="1" algn="just"/>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أن المفهوم الاجتماعي للتنظيم كعملية إدارية يرتبط أيضا بالعلاقات المتبادلة وتقنيتها وتحديدها بين الأفراد سواء على المستوى الرسمي أو غير الرسمي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71</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42245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r>
              <a:rPr lang="ar-SA" sz="6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السؤال</a:t>
            </a:r>
            <a:r>
              <a:rPr lang="ar-SA"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raditional Arabic" pitchFamily="18" charset="-78"/>
                <a:cs typeface="Traditional Arabic" pitchFamily="18" charset="-78"/>
              </a:rPr>
              <a:t> </a:t>
            </a:r>
            <a:r>
              <a:rPr lang="ar-SA" sz="6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الرابع عشر</a:t>
            </a:r>
          </a:p>
          <a:p>
            <a:pPr marL="0" indent="0" algn="ctr">
              <a:lnSpc>
                <a:spcPct val="160000"/>
              </a:lnSpc>
              <a:buNone/>
            </a:pPr>
            <a:r>
              <a:rPr lang="ar-SA" sz="6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ناقش / ناقشي  </a:t>
            </a:r>
            <a:r>
              <a:rPr lang="ar-SA" sz="60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معوقات التخطيط </a:t>
            </a:r>
            <a:r>
              <a:rPr lang="ar-SA" sz="6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الإداري؟</a:t>
            </a:r>
            <a:endParaRPr lang="en-US" sz="6000" b="1" dirty="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marL="0" indent="0" algn="ctr">
              <a:lnSpc>
                <a:spcPct val="160000"/>
              </a:lnSpc>
              <a:buNone/>
            </a:pPr>
            <a:endParaRPr lang="ar-SA"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72</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85292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45198"/>
            <a:ext cx="8229600" cy="5304082"/>
          </a:xfrm>
          <a:solidFill>
            <a:schemeClr val="bg1"/>
          </a:solidFill>
        </p:spPr>
        <p:txBody>
          <a:bodyPr>
            <a:noAutofit/>
          </a:bodyPr>
          <a:lstStyle/>
          <a:p>
            <a:pPr marL="0" indent="0" algn="ctr">
              <a:lnSpc>
                <a:spcPct val="150000"/>
              </a:lnSpc>
              <a:buNone/>
            </a:pPr>
            <a:r>
              <a:rPr lang="ar-SA"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الإجابة </a:t>
            </a:r>
            <a:endParaRPr lang="en-US" sz="40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endParaRPr>
          </a:p>
          <a:p>
            <a:pPr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لاشك أن التخطيط الفعال هو الذي يساعد على تحقيق الأهداف بالصورة المرجوة وفي التوقيت المناسب، والذي يبنى على أساس من المعلومات الصحيحة والدقيقة، والذي يقبله العاملون في المنظمة </a:t>
            </a:r>
            <a:r>
              <a:rPr lang="ar-SA" sz="3600" b="1" dirty="0" smtClean="0">
                <a:solidFill>
                  <a:schemeClr val="accent1"/>
                </a:solidFill>
                <a:effectLst>
                  <a:outerShdw blurRad="38100" dist="38100" dir="2700000" algn="tl">
                    <a:srgbClr val="000000">
                      <a:alpha val="43137"/>
                    </a:srgbClr>
                  </a:outerShdw>
                </a:effectLst>
                <a:latin typeface="Traditional Arabic" pitchFamily="18" charset="-78"/>
                <a:cs typeface="Traditional Arabic" pitchFamily="18" charset="-78"/>
              </a:rPr>
              <a:t>ولكن في بعض الأحيان يفشل التخطيط في المنظمة وذلك يرجع لأسباب أهمها:-</a:t>
            </a:r>
            <a:endParaRPr lang="en-US" sz="3600" b="1" dirty="0" smtClean="0">
              <a:solidFill>
                <a:schemeClr val="accent1"/>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73</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592467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iterate type="wd">
                                    <p:tmPct val="2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iterate type="wd">
                                    <p:tmPct val="2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57166"/>
            <a:ext cx="8229600" cy="5857916"/>
          </a:xfrm>
          <a:solidFill>
            <a:schemeClr val="bg1"/>
          </a:solidFill>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الأول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عدم وضوح في تحديد الأهداف أو وجود تعارض بين أهداف الأقسام المختلفة في المنظمة أو وجود تعارض بين الأهداف ووسائل التنفيذ بما يوجد مشاكل أمام المنفذين أو المسئولين عن تقويم الخطط بالمنظمة.</a:t>
            </a:r>
          </a:p>
          <a:p>
            <a:pPr algn="just">
              <a:lnSpc>
                <a:spcPct val="150000"/>
              </a:lnSpc>
            </a:pPr>
            <a:r>
              <a:rPr lang="ar-SA" sz="36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a:t>
            </a: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الثاني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عد أخذ ردود فعل الأفراد من العاملين والمستهلكين في الاعتبار عند وضع خطط المنظمة مما يقلل من جدوى الخطط المتخذة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74</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053098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1052736"/>
            <a:ext cx="7632848" cy="4392488"/>
          </a:xfrm>
          <a:solidFill>
            <a:schemeClr val="bg1"/>
          </a:solidFill>
        </p:spPr>
        <p:txBody>
          <a:bodyPr>
            <a:noAutofit/>
          </a:bodyPr>
          <a:lstStyle/>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الثالث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عدم انسجام الخطط الفرعية مع بعضها أو مع الخطة الأصلية.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5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الرابع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عدم التوقيت المناسب لإعداد الخطة أو القيام بالمراحل المختلفة لها مما يمثل عائقاً أمام تحقيق التخطيط لأهدافه.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75</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318480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363272" cy="5472608"/>
          </a:xfrm>
          <a:solidFill>
            <a:schemeClr val="bg1"/>
          </a:solidFill>
        </p:spPr>
        <p:txBody>
          <a:bodyPr>
            <a:noAutofit/>
          </a:bodyPr>
          <a:lstStyle/>
          <a:p>
            <a:pPr lvl="0" algn="just">
              <a:lnSpc>
                <a:spcPct val="13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الخامس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عدم تحديد معايير محددة لمعدلات الأداء حتى يمكن على أساسها قياس ما تحقق وفقاً لما كان مخططاً له.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0" algn="just">
              <a:lnSpc>
                <a:spcPct val="13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السادس</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النقص في المعلومات والبيانات والإحصاءات والدراسات المتاحة للقائمين على إعداد الخطة أو عدم دقة البيانات والإحصاءات إذ يترتب على ذلك أن تأتي الخطة غير سليمة أو يكون التقويم غير موضوعي.</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76</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1798300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17240" y="1052736"/>
            <a:ext cx="7643192" cy="4608512"/>
          </a:xfrm>
          <a:solidFill>
            <a:schemeClr val="bg1"/>
          </a:solidFill>
        </p:spPr>
        <p:txBody>
          <a:bodyPr>
            <a:noAutofit/>
          </a:bodyPr>
          <a:lstStyle/>
          <a:p>
            <a:pPr lvl="0" algn="just">
              <a:lnSpc>
                <a:spcPct val="20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السابع</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النقص في الكفاءات البشرية اللازم توافرها لوضع أو تنفيذ الخطة إذ من الضروري إعداد الكوادر الإدارية والفنية والمهنية اللازمة لأعمال التنفيذ قبل البدء فيه حتى نضمن نجاح تنفيذ الخطط الموضوعة.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77</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319712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solidFill>
            <a:schemeClr val="bg1"/>
          </a:solidFill>
        </p:spPr>
        <p:txBody>
          <a:bodyPr>
            <a:noAutofit/>
          </a:bodyPr>
          <a:lstStyle/>
          <a:p>
            <a:pPr algn="just">
              <a:lnSpc>
                <a:spcPct val="150000"/>
              </a:lnSpc>
            </a:pPr>
            <a:r>
              <a:rPr lang="ar-SA" sz="36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الثامن </a:t>
            </a: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 صعوبة التنبؤ الدقيق بالظروف الطارئة إذ أن هناك كثير من العوامل المؤثرة مثل العوامل الطبيعية والسياسية والاجتماعية السائدة في المجتمع، خاصة وأن التخطيط يقوم على عنصرين أساسيين هما :-</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a:p>
            <a:pPr marL="457200" lvl="1" indent="0" algn="just">
              <a:lnSpc>
                <a:spcPct val="130000"/>
              </a:lnSpc>
              <a:buNone/>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 التنبؤ بالمستقبل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457200" lvl="1" indent="0" algn="just">
              <a:lnSpc>
                <a:spcPct val="130000"/>
              </a:lnSpc>
              <a:buNone/>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ب- الاستعداد لمواجهة هذا المستقبل.</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78</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547974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931520"/>
            <a:ext cx="7848872" cy="5017760"/>
          </a:xfrm>
          <a:solidFill>
            <a:schemeClr val="bg1"/>
          </a:solidFill>
        </p:spPr>
        <p:txBody>
          <a:bodyPr>
            <a:noAutofit/>
          </a:bodyPr>
          <a:lstStyle/>
          <a:p>
            <a:pPr lvl="0" algn="just">
              <a:lnSpc>
                <a:spcPct val="14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التاسع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ضعف تأييد الكثير من المديرين لعملية التخطيط وقد يرجع ذلك لعدم اقتناعهم الكافي بضرورته أو عدم الاستقرار داخل المنظمة سواء بالنسبة للإدارة أو العاملين أو كليهما معاً وهذا بطبيعة الحال يعرقل تنفيذ الخطة ويهددها بالفشل خاصة إذا ما كانت مشاكل عدم الاستقرار تتعلق بالأهداف الإستراتيجية للمنظمة.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79</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0983161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1075536"/>
            <a:ext cx="6840760" cy="4657720"/>
          </a:xfrm>
          <a:solidFill>
            <a:schemeClr val="bg1"/>
          </a:solidFill>
        </p:spPr>
        <p:txBody>
          <a:bodyPr>
            <a:noAutofit/>
          </a:bodyPr>
          <a:lstStyle/>
          <a:p>
            <a:pPr lvl="0" algn="just">
              <a:lnSpc>
                <a:spcPct val="200000"/>
              </a:lnSpc>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السبب العاشر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عدم التكامل بين عناصر التخطيط من أهداف واستراتيجيات وسياسات وإجراءات وقواعد وبرامج حيث أن التعارض بينها يؤدي إلى فشل التخطيط.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80</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615868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السؤال الخامس عشر</a:t>
            </a:r>
          </a:p>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ناقش / ناقشي أهمية التنظيم الإداري في المنظمات الأهلية ؟</a:t>
            </a:r>
            <a:endParaRPr lang="ar-SA" sz="48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81</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506500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785794"/>
            <a:ext cx="7992888" cy="5379510"/>
          </a:xfrm>
          <a:solidFill>
            <a:schemeClr val="bg1"/>
          </a:solidFill>
        </p:spPr>
        <p:txBody>
          <a:bodyPr>
            <a:noAutofit/>
          </a:bodyPr>
          <a:lstStyle/>
          <a:p>
            <a:pPr marL="0" indent="0" algn="ctr">
              <a:buNone/>
            </a:pPr>
            <a:r>
              <a:rPr lang="ar-SA" sz="3600" b="1" dirty="0" smtClean="0">
                <a:solidFill>
                  <a:srgbClr val="C00000"/>
                </a:solidFill>
                <a:effectLst>
                  <a:outerShdw blurRad="38100" dist="38100" dir="2700000" algn="tl">
                    <a:srgbClr val="000000">
                      <a:alpha val="43137"/>
                    </a:srgbClr>
                  </a:outerShdw>
                </a:effectLst>
                <a:latin typeface="Traditional Arabic" pitchFamily="18" charset="-78"/>
                <a:cs typeface="Traditional Arabic" pitchFamily="18" charset="-78"/>
              </a:rPr>
              <a:t>الإجابة</a:t>
            </a:r>
          </a:p>
          <a:p>
            <a:pPr algn="just">
              <a:lnSpc>
                <a:spcPct val="170000"/>
              </a:lnSpc>
            </a:pPr>
            <a:r>
              <a:rPr lang="ar-SA" sz="3600" b="1" u="sng"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ترجع أهمية التنظيم الإداري في المنظمات الأهلية للأسباب الآتية</a:t>
            </a:r>
            <a:r>
              <a:rPr lang="ar-SA" sz="3600" b="1" dirty="0" smtClean="0">
                <a:solidFill>
                  <a:schemeClr val="tx2">
                    <a:lumMod val="60000"/>
                    <a:lumOff val="40000"/>
                  </a:schemeClr>
                </a:solidFill>
                <a:effectLst>
                  <a:outerShdw blurRad="38100" dist="38100" dir="2700000" algn="tl">
                    <a:srgbClr val="000000">
                      <a:alpha val="43137"/>
                    </a:srgbClr>
                  </a:outerShdw>
                </a:effectLst>
                <a:latin typeface="Traditional Arabic" pitchFamily="18" charset="-78"/>
                <a:cs typeface="Traditional Arabic" pitchFamily="18" charset="-78"/>
              </a:rPr>
              <a:t>: </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أن التنظيم الإداري يعتمد على البيئة التي يخدمها كمصدر لتمويل برامجه وليس على ميزانية ثابتة، ولاشك أن عملاً ليس لديه الكفاية في الأموال يحتاج إلى كياسة لتعويض هذا النقص والاستفادة من إمكانيات البيئة.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82</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471889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1142984"/>
            <a:ext cx="7500990" cy="4518264"/>
          </a:xfrm>
          <a:solidFill>
            <a:schemeClr val="bg1"/>
          </a:solidFill>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معظم المنظمات الاجتماعية الأهلية تتعامل مع فئات لها ظروف خاصة فلا يأتيها غالباً إلا المحتاج إلى الخدمة ومن ثم وجب اختيار أشخاص مهنيين يمكنهم التعامل مع هؤلاء العملاء كما ينبغي وضع تنظيم مناسب لظروفهم فلا يجدون حرجاً في الاستفادة منه.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83</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651555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85794"/>
            <a:ext cx="7500990" cy="4947462"/>
          </a:xfrm>
          <a:solidFill>
            <a:schemeClr val="bg1"/>
          </a:solidFill>
        </p:spPr>
        <p:txBody>
          <a:bodyPr>
            <a:noAutofit/>
          </a:bodyPr>
          <a:lstStyle/>
          <a:p>
            <a:pPr lvl="1" algn="just">
              <a:lnSpc>
                <a:spcPct val="17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أن المنظمات الاجتماعية الأهلية مرنة ويمكنها اتخاذ القرارات وتنفيذها بعيداً عن تعقيدات الروتين مما يحتاج إلى تنظيم سلس يضمن وصول الخدمة بأيسر السبل وفي أقل وقت للعملاء وهذا بدوره يحتاج لتنظيم مرن يحقق الأهداف.</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4" name="عنصر نائب للتذييل 3"/>
          <p:cNvSpPr>
            <a:spLocks noGrp="1"/>
          </p:cNvSpPr>
          <p:nvPr>
            <p:ph type="ftr" sz="quarter" idx="11"/>
          </p:nvPr>
        </p:nvSpPr>
        <p:spPr/>
        <p:txBody>
          <a:bodyPr/>
          <a:lstStyle/>
          <a:p>
            <a:r>
              <a:rPr lang="ar-SA" sz="1400" b="1" smtClean="0">
                <a:solidFill>
                  <a:schemeClr val="bg1"/>
                </a:solidFill>
                <a:effectLst>
                  <a:outerShdw blurRad="38100" dist="38100" dir="2700000" algn="tl">
                    <a:srgbClr val="000000">
                      <a:alpha val="43137"/>
                    </a:srgbClr>
                  </a:outerShdw>
                </a:effectLst>
              </a:rPr>
              <a:t>إعداد/ د. منى محروس</a:t>
            </a:r>
            <a:endParaRPr lang="ar-SA" sz="1400" b="1" dirty="0">
              <a:solidFill>
                <a:schemeClr val="bg1"/>
              </a:solidFill>
              <a:effectLst>
                <a:outerShdw blurRad="38100" dist="38100" dir="2700000" algn="tl">
                  <a:srgbClr val="000000">
                    <a:alpha val="43137"/>
                  </a:srgbClr>
                </a:outerShdw>
              </a:effectLst>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chemeClr val="bg1"/>
                </a:solidFill>
                <a:effectLst>
                  <a:outerShdw blurRad="38100" dist="38100" dir="2700000" algn="tl">
                    <a:srgbClr val="000000">
                      <a:alpha val="43137"/>
                    </a:srgbClr>
                  </a:outerShdw>
                </a:effectLst>
              </a:rPr>
              <a:pPr/>
              <a:t>84</a:t>
            </a:fld>
            <a:endParaRPr lang="ar-SA"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377551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472608"/>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السؤال السادس عشر</a:t>
            </a:r>
          </a:p>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ناقش / ناقشي جذب العناصر الصالحة كأحد مراحل التوظيف؟</a:t>
            </a:r>
            <a:endParaRPr lang="ar-SA" sz="48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85</a:t>
            </a:fld>
            <a:endParaRPr lang="ar-SA" sz="1400" b="1" dirty="0">
              <a:solidFill>
                <a:schemeClr val="bg1"/>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182402718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2261"/>
            <a:ext cx="7848872" cy="5911075"/>
          </a:xfrm>
          <a:noFill/>
        </p:spPr>
        <p:txBody>
          <a:bodyPr>
            <a:noAutofit/>
          </a:bodyPr>
          <a:lstStyle/>
          <a:p>
            <a:pPr marL="0" indent="0" algn="ctr">
              <a:lnSpc>
                <a:spcPct val="150000"/>
              </a:lnSpc>
              <a:buNone/>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الإجابة</a:t>
            </a:r>
          </a:p>
          <a:p>
            <a:pPr algn="just"/>
            <a:r>
              <a:rPr lang="ar-SA" sz="3600" b="1" dirty="0" smtClean="0">
                <a:solidFill>
                  <a:srgbClr val="00B050"/>
                </a:solidFill>
                <a:effectLst>
                  <a:outerShdw blurRad="38100" dist="38100" dir="2700000" algn="tl">
                    <a:srgbClr val="000000">
                      <a:alpha val="43137"/>
                    </a:srgbClr>
                  </a:outerShdw>
                </a:effectLst>
                <a:latin typeface="Traditional Arabic" pitchFamily="18" charset="-78"/>
                <a:cs typeface="Traditional Arabic" pitchFamily="18" charset="-78"/>
              </a:rPr>
              <a:t>مرحلة جذب العناصر الصالحة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يمكن تسميتها بمرحلة الطلب من جانب المنظمة وأهم ما تتضمنه:-</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728663" lvl="1" indent="-550863" algn="just">
              <a:buNone/>
            </a:pPr>
            <a:r>
              <a:rPr lang="ar-SA" sz="32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1) </a:t>
            </a:r>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تحديد نوعية الباحثين عن العمل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وهناك نوعيات ثلاث هي:-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الفرد الجديد</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وهو الذي يدخل سوق العمل لأول مرة وهذا الفرد قد يفتقر الخبرة المنوطة للعمل المطلوب والوظيفة المحددة بالمنظمة.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86</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322340122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7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par>
                          <p:cTn id="25" fill="hold">
                            <p:stCondLst>
                              <p:cond delay="4350"/>
                            </p:stCondLst>
                            <p:childTnLst>
                              <p:par>
                                <p:cTn id="26" presetID="31" presetClass="entr" presetSubtype="0" fill="hold" nodeType="afterEffect">
                                  <p:stCondLst>
                                    <p:cond delay="0"/>
                                  </p:stCondLst>
                                  <p:iterate type="wd">
                                    <p:tmPct val="5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929810"/>
            <a:ext cx="7500990" cy="5019470"/>
          </a:xfrm>
          <a:solidFill>
            <a:schemeClr val="bg1"/>
          </a:solidFill>
        </p:spPr>
        <p:txBody>
          <a:bodyPr>
            <a:noAutofit/>
          </a:bodyPr>
          <a:lstStyle/>
          <a:p>
            <a:pPr lvl="1" algn="just">
              <a:lnSpc>
                <a:spcPct val="150000"/>
              </a:lnSpc>
            </a:pPr>
            <a:r>
              <a:rPr lang="ar-SA" sz="36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العامل غير الراضي</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وهو الذي يشغل وظيفة في إحدى المنظمات الأخرى وهو غير راضي عن وظيفته ويريد استبدالها بأخرى أفضل منها.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العامل المتعطل</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وهو ذو خبرة سابقة ولكنه متعطل عن العمل لأي سبب من الأسباب أي ترك عمله السابق الذي اكتسب منه الخبرة.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87</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420406526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1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85794"/>
            <a:ext cx="7500990" cy="5214974"/>
          </a:xfrm>
          <a:noFill/>
        </p:spPr>
        <p:txBody>
          <a:bodyPr>
            <a:noAutofit/>
          </a:bodyPr>
          <a:lstStyle/>
          <a:p>
            <a:pPr lvl="0" algn="just"/>
            <a:r>
              <a:rPr lang="ar-SA" sz="3600" b="1" dirty="0" smtClean="0">
                <a:solidFill>
                  <a:srgbClr val="0070C0"/>
                </a:solidFill>
                <a:effectLst>
                  <a:outerShdw blurRad="38100" dist="38100" dir="2700000" algn="tl">
                    <a:srgbClr val="000000">
                      <a:alpha val="43137"/>
                    </a:srgbClr>
                  </a:outerShdw>
                </a:effectLst>
                <a:latin typeface="Traditional Arabic" pitchFamily="18" charset="-78"/>
                <a:cs typeface="Traditional Arabic" pitchFamily="18" charset="-78"/>
              </a:rPr>
              <a:t>2) أساليب الجذب ووسائله</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بعد أن يتم تحديد الاحتياجات المطلوبة من قوة العمل كماً ونوعاً فإن الأمر يتطلب البحث عن تلك الاحتياجات في نوعين من المصادر، هما:-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buClr>
                <a:srgbClr val="00B050"/>
              </a:buClr>
              <a:buFont typeface="Wingdings 2" panose="05020102010507070707" pitchFamily="18" charset="2"/>
              <a:buChar char="D"/>
            </a:pPr>
            <a:r>
              <a:rPr lang="ar-SA" sz="36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مصادر داخلية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أي من داخل المنظمة نفسها ، فإذا كان هناك بعض الأفراد من العاملين حالياً في المنظمة تتوافر فيهم المؤهلات والشروط المطلوبة لشغل بعض الوظائف الشاغرة فيمكن أن يتم ذلك من خلال النقل أو عن طريق الترقية إلى الوظيفة الجديدة.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88</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106425290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5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620688"/>
            <a:ext cx="7776864" cy="5523526"/>
          </a:xfrm>
          <a:noFill/>
        </p:spPr>
        <p:txBody>
          <a:bodyPr>
            <a:noAutofit/>
          </a:bodyPr>
          <a:lstStyle/>
          <a:p>
            <a:pPr marL="630238" lvl="1" indent="-571500" algn="just">
              <a:lnSpc>
                <a:spcPct val="150000"/>
              </a:lnSpc>
              <a:buClr>
                <a:srgbClr val="00B050"/>
              </a:buClr>
              <a:buFont typeface="Wingdings 2" panose="05020102010507070707" pitchFamily="18" charset="2"/>
              <a:buChar char="D"/>
            </a:pPr>
            <a:r>
              <a:rPr lang="ar-SA" sz="36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مصادر خارجية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لا تستطيع المنظمة أن تعتمد كلية على المصادر الداخلية خاصة بالنسبة للوظائف الموجودة في أدنى السلم الوظيفي ولذلك يمكن للمنظمة أن تعتمد على المصادر الخارجية في ذلك، ومن هذه المصادر</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 </a:t>
            </a:r>
            <a:endParaRPr lang="en-US"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إنشاء مكتب دائم لتلقي طلبات التوظيف بالمنظمة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الإعلان بحيث يتضمن التفاصيل الممكنة عن طبيعة العمل والمؤهلات المطلوبة لشغل الوظائف الشاغرة.</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89</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39234329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7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40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620688"/>
            <a:ext cx="7572428" cy="5472608"/>
          </a:xfrm>
          <a:noFill/>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مكاتب التوظيف خارج المنظمة ويمكن التمييز بين نوعيين أساسيين هما:- </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1077913" lvl="4" indent="-349250" algn="just">
              <a:lnSpc>
                <a:spcPct val="150000"/>
              </a:lnSpc>
            </a:pPr>
            <a:r>
              <a:rPr lang="ar-SA" sz="32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مكاتب حكومية</a:t>
            </a: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 وهي التي يطلق عليها مكاتب العمل.</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marL="1077913" lvl="4" indent="-349250" algn="just">
              <a:lnSpc>
                <a:spcPct val="150000"/>
              </a:lnSpc>
            </a:pPr>
            <a:r>
              <a:rPr lang="ar-SA" sz="3200"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مكاتب خاصة </a:t>
            </a: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 وتنتشر في الدول الرأسمالية.</a:t>
            </a:r>
          </a:p>
          <a:p>
            <a:pPr marL="620713" lvl="3" indent="-349250" algn="just">
              <a:lnSpc>
                <a:spcPct val="150000"/>
              </a:lnSpc>
            </a:pPr>
            <a:r>
              <a:rPr lang="ar-SA" sz="3600" b="1" dirty="0">
                <a:effectLst>
                  <a:outerShdw blurRad="38100" dist="38100" dir="2700000" algn="tl">
                    <a:srgbClr val="000000">
                      <a:alpha val="43137"/>
                    </a:srgbClr>
                  </a:outerShdw>
                </a:effectLst>
                <a:latin typeface="Traditional Arabic" pitchFamily="18" charset="-78"/>
                <a:cs typeface="Traditional Arabic" pitchFamily="18" charset="-78"/>
              </a:rPr>
              <a:t>توصيات موظفي المنظمة حيث قد تطلب المنظمة من موظفيها الحاليين ترشيح بعض الأسماء لشغل الوظائف الشاغرة</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90</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361289388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5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9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par>
                          <p:cTn id="25" fill="hold">
                            <p:stCondLst>
                              <p:cond delay="4300"/>
                            </p:stCondLst>
                            <p:childTnLst>
                              <p:par>
                                <p:cTn id="26" presetID="31" presetClass="entr" presetSubtype="0" fill="hold" nodeType="afterEffect">
                                  <p:stCondLst>
                                    <p:cond delay="0"/>
                                  </p:stCondLst>
                                  <p:iterate type="wd">
                                    <p:tmPct val="5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7224" y="785794"/>
            <a:ext cx="7500990" cy="5214974"/>
          </a:xfrm>
          <a:noFill/>
        </p:spPr>
        <p:txBody>
          <a:bodyPr>
            <a:noAutofit/>
          </a:bodyPr>
          <a:lstStyle/>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النقابات والروابط المهنية التي تكون المنظمات على الاتصال بها.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المؤسسات التعليمية بمعنى الاتصال بكلية أو معهد ليرشح مجموعة من خريجيه في تخصص مهني تحتاجه المنظمة.</a:t>
            </a:r>
            <a:endParaRPr lang="en-US" sz="3600"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91</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320080165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45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7931224" cy="5472608"/>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lnSpc>
                <a:spcPct val="160000"/>
              </a:lnSpc>
              <a:buNone/>
            </a:pPr>
            <a:r>
              <a:rPr lang="ar-SA"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raditional Arabic" pitchFamily="18" charset="-78"/>
                <a:cs typeface="Traditional Arabic" pitchFamily="18" charset="-78"/>
              </a:rPr>
              <a:t>  </a:t>
            </a: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السؤال السابع عشر</a:t>
            </a:r>
          </a:p>
          <a:p>
            <a:pPr marL="0" indent="0" algn="ctr">
              <a:lnSpc>
                <a:spcPct val="160000"/>
              </a:lnSpc>
              <a:buNone/>
            </a:pPr>
            <a:r>
              <a:rPr lang="ar-SA" sz="48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اشرح / اشرحي أهم مظاهر ارتفاع الروح المعنوية في العمل؟</a:t>
            </a:r>
            <a:endParaRPr lang="ar-SA" sz="4800" b="1" dirty="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92</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dirty="0" smtClean="0">
                <a:solidFill>
                  <a:schemeClr val="bg1"/>
                </a:solidFill>
              </a:rPr>
              <a:t>إعداد/ د. منى محروس</a:t>
            </a:r>
            <a:endParaRPr lang="ar-SA" dirty="0">
              <a:solidFill>
                <a:schemeClr val="bg1"/>
              </a:solidFill>
            </a:endParaRPr>
          </a:p>
        </p:txBody>
      </p:sp>
    </p:spTree>
    <p:extLst>
      <p:ext uri="{BB962C8B-B14F-4D97-AF65-F5344CB8AC3E}">
        <p14:creationId xmlns:p14="http://schemas.microsoft.com/office/powerpoint/2010/main" val="259433882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620688"/>
            <a:ext cx="7572428" cy="5214974"/>
          </a:xfrm>
          <a:noFill/>
        </p:spPr>
        <p:txBody>
          <a:bodyPr>
            <a:noAutofit/>
          </a:bodyPr>
          <a:lstStyle/>
          <a:p>
            <a:pPr marL="0" indent="0" algn="ctr">
              <a:buNone/>
            </a:pPr>
            <a:r>
              <a:rPr lang="ar-SA" sz="3600" b="1" dirty="0" smtClean="0">
                <a:solidFill>
                  <a:srgbClr val="FF0000"/>
                </a:solidFill>
                <a:effectLst>
                  <a:outerShdw blurRad="38100" dist="38100" dir="2700000" algn="tl">
                    <a:srgbClr val="000000">
                      <a:alpha val="43137"/>
                    </a:srgbClr>
                  </a:outerShdw>
                </a:effectLst>
                <a:latin typeface="Traditional Arabic" pitchFamily="18" charset="-78"/>
                <a:cs typeface="Traditional Arabic" pitchFamily="18" charset="-78"/>
              </a:rPr>
              <a:t>الإجابة</a:t>
            </a:r>
          </a:p>
          <a:p>
            <a:pPr algn="just">
              <a:lnSpc>
                <a:spcPct val="150000"/>
              </a:lnSpc>
            </a:pPr>
            <a:r>
              <a:rPr lang="ar-SA" b="1" dirty="0" smtClean="0">
                <a:solidFill>
                  <a:srgbClr val="FF00FF"/>
                </a:solidFill>
                <a:effectLst>
                  <a:outerShdw blurRad="38100" dist="38100" dir="2700000" algn="tl">
                    <a:srgbClr val="000000">
                      <a:alpha val="43137"/>
                    </a:srgbClr>
                  </a:outerShdw>
                </a:effectLst>
                <a:latin typeface="Traditional Arabic" pitchFamily="18" charset="-78"/>
                <a:cs typeface="Traditional Arabic" pitchFamily="18" charset="-78"/>
              </a:rPr>
              <a:t>أهم مظاهر ارتفاع الروح المعنوية</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 تعتبر أهم مشكلة تواجهها الإدارة هي إثارة ولاء الفرد نحو المؤسسة التي يعمل فيها لرفع الروح المعنوية، ويمكن تلخيص أهم مظاهر ارتفاع الروح المعنوية بين الأفراد فيما يلي:- </a:t>
            </a:r>
            <a:endParaRPr lang="en-US"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lnSpc>
                <a:spcPct val="150000"/>
              </a:lnSpc>
            </a:pPr>
            <a:r>
              <a:rPr lang="ar-SA" sz="3200" b="1" dirty="0" smtClean="0">
                <a:effectLst>
                  <a:outerShdw blurRad="38100" dist="38100" dir="2700000" algn="tl">
                    <a:srgbClr val="000000">
                      <a:alpha val="43137"/>
                    </a:srgbClr>
                  </a:outerShdw>
                </a:effectLst>
                <a:latin typeface="Traditional Arabic" pitchFamily="18" charset="-78"/>
                <a:cs typeface="Traditional Arabic" pitchFamily="18" charset="-78"/>
              </a:rPr>
              <a:t>عدم وجود صراع بين الأفراد بعضهم وبعض مما يقوى العلاقات بينهم ويرفع الروح المعنوية وتماسكهم لتحقيق هدف مشترك.</a:t>
            </a:r>
            <a:endParaRPr lang="en-US" sz="32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93</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418339588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75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786" y="806314"/>
            <a:ext cx="7572428" cy="5214974"/>
          </a:xfrm>
          <a:noFill/>
        </p:spPr>
        <p:txBody>
          <a:bodyPr>
            <a:noAutofit/>
          </a:bodyPr>
          <a:lstStyle/>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قدرة الأفراد على مجابهة الأزمات والمشاكل بشيء من الحزم وتكتيل أنفسهم للظروف المثيرة التي قد تواجهها المنظمة التي يعملون فيها.</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ارتفاع في كمية الإنتاج وتحسن في جودته نظراً لإقبال العاملين على العمل بدافع ذاتي.</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قلة الأيام التي </a:t>
            </a:r>
            <a:r>
              <a:rPr lang="ar-SA" sz="3600" b="1" dirty="0" err="1" smtClean="0">
                <a:effectLst>
                  <a:outerShdw blurRad="38100" dist="38100" dir="2700000" algn="tl">
                    <a:srgbClr val="000000">
                      <a:alpha val="43137"/>
                    </a:srgbClr>
                  </a:outerShdw>
                </a:effectLst>
                <a:latin typeface="Traditional Arabic" pitchFamily="18" charset="-78"/>
                <a:cs typeface="Traditional Arabic" pitchFamily="18" charset="-78"/>
              </a:rPr>
              <a:t>يتغيبها</a:t>
            </a:r>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 الفرد عن عمله أو في تأخره عن مواعيد الحضور المقررة لحبه للعمل.</a:t>
            </a:r>
            <a:endParaRPr lang="en-US" sz="3600" b="1" dirty="0" smtClean="0">
              <a:effectLst>
                <a:outerShdw blurRad="38100" dist="38100" dir="2700000" algn="tl">
                  <a:srgbClr val="000000">
                    <a:alpha val="43137"/>
                  </a:srgbClr>
                </a:outerShdw>
              </a:effectLst>
              <a:latin typeface="Traditional Arabic" pitchFamily="18" charset="-78"/>
              <a:cs typeface="Traditional Arabic" pitchFamily="18" charset="-78"/>
            </a:endParaRPr>
          </a:p>
          <a:p>
            <a:pPr lvl="1" algn="just"/>
            <a:r>
              <a:rPr lang="ar-SA" sz="3600" b="1" dirty="0" smtClean="0">
                <a:effectLst>
                  <a:outerShdw blurRad="38100" dist="38100" dir="2700000" algn="tl">
                    <a:srgbClr val="000000">
                      <a:alpha val="43137"/>
                    </a:srgbClr>
                  </a:outerShdw>
                </a:effectLst>
                <a:latin typeface="Traditional Arabic" pitchFamily="18" charset="-78"/>
                <a:cs typeface="Traditional Arabic" pitchFamily="18" charset="-78"/>
              </a:rPr>
              <a:t>انخفاض في معدل الشكاوى والتظلمات سواء بين العاملين أو بينهم وبين الإدارة</a:t>
            </a:r>
            <a:r>
              <a:rPr lang="ar-SA" b="1" dirty="0" smtClean="0">
                <a:effectLst>
                  <a:outerShdw blurRad="38100" dist="38100" dir="2700000" algn="tl">
                    <a:srgbClr val="000000">
                      <a:alpha val="43137"/>
                    </a:srgbClr>
                  </a:outerShdw>
                </a:effectLst>
                <a:latin typeface="Traditional Arabic" pitchFamily="18" charset="-78"/>
                <a:cs typeface="Traditional Arabic" pitchFamily="18" charset="-78"/>
              </a:rPr>
              <a:t>.</a:t>
            </a:r>
            <a:endParaRPr lang="en-US" b="1" dirty="0">
              <a:effectLst>
                <a:outerShdw blurRad="38100" dist="38100" dir="2700000" algn="tl">
                  <a:srgbClr val="000000">
                    <a:alpha val="43137"/>
                  </a:srgbClr>
                </a:outerShdw>
              </a:effectLst>
              <a:latin typeface="Traditional Arabic" pitchFamily="18" charset="-78"/>
              <a:cs typeface="Traditional Arabic" pitchFamily="18" charset="-78"/>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z="1400" b="1" smtClean="0">
                <a:solidFill>
                  <a:srgbClr val="FF0000"/>
                </a:solidFill>
                <a:effectLst>
                  <a:outerShdw blurRad="38100" dist="38100" dir="2700000" algn="tl">
                    <a:srgbClr val="000000">
                      <a:alpha val="43137"/>
                    </a:srgbClr>
                  </a:outerShdw>
                </a:effectLst>
              </a:rPr>
              <a:pPr/>
              <a:t>94</a:t>
            </a:fld>
            <a:endParaRPr lang="ar-SA" sz="1400" b="1" dirty="0">
              <a:solidFill>
                <a:srgbClr val="FF0000"/>
              </a:solidFill>
              <a:effectLst>
                <a:outerShdw blurRad="38100" dist="38100" dir="2700000" algn="tl">
                  <a:srgbClr val="000000">
                    <a:alpha val="43137"/>
                  </a:srgbClr>
                </a:outerShdw>
              </a:effectLst>
            </a:endParaRPr>
          </a:p>
        </p:txBody>
      </p:sp>
      <p:sp>
        <p:nvSpPr>
          <p:cNvPr id="6" name="عنصر نائب للتذييل 3"/>
          <p:cNvSpPr txBox="1">
            <a:spLocks/>
          </p:cNvSpPr>
          <p:nvPr/>
        </p:nvSpPr>
        <p:spPr>
          <a:xfrm>
            <a:off x="7364016" y="6459755"/>
            <a:ext cx="1779984"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sz="1400" b="1" smtClean="0">
                <a:solidFill>
                  <a:srgbClr val="FF0000"/>
                </a:solidFill>
                <a:effectLst>
                  <a:outerShdw blurRad="38100" dist="38100" dir="2700000" algn="tl">
                    <a:srgbClr val="000000">
                      <a:alpha val="43137"/>
                    </a:srgbClr>
                  </a:outerShdw>
                </a:effectLst>
              </a:rPr>
              <a:t>إعداد: د. منى طه محروس</a:t>
            </a:r>
            <a:endParaRPr lang="ar-SA" sz="1400" b="1" dirty="0">
              <a:solidFill>
                <a:srgbClr val="FF0000"/>
              </a:solidFill>
              <a:effectLst>
                <a:outerShdw blurRad="38100" dist="38100" dir="2700000" algn="tl">
                  <a:srgbClr val="000000">
                    <a:alpha val="43137"/>
                  </a:srgbClr>
                </a:outerShdw>
              </a:effectLst>
            </a:endParaRPr>
          </a:p>
        </p:txBody>
      </p:sp>
      <p:sp>
        <p:nvSpPr>
          <p:cNvPr id="2" name="عنصر نائب للتذييل 1"/>
          <p:cNvSpPr>
            <a:spLocks noGrp="1"/>
          </p:cNvSpPr>
          <p:nvPr>
            <p:ph type="ftr" sz="quarter" idx="11"/>
          </p:nvPr>
        </p:nvSpPr>
        <p:spPr/>
        <p:txBody>
          <a:bodyPr/>
          <a:lstStyle/>
          <a:p>
            <a:r>
              <a:rPr lang="ar-SA" smtClean="0"/>
              <a:t>إعداد/ د. منى محروس</a:t>
            </a:r>
            <a:endParaRPr lang="ar-SA"/>
          </a:p>
        </p:txBody>
      </p:sp>
    </p:spTree>
    <p:extLst>
      <p:ext uri="{BB962C8B-B14F-4D97-AF65-F5344CB8AC3E}">
        <p14:creationId xmlns:p14="http://schemas.microsoft.com/office/powerpoint/2010/main" val="199579410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wd">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0"/>
                                  </p:stCondLst>
                                  <p:iterate type="wd">
                                    <p:tmPct val="5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3700"/>
                            </p:stCondLst>
                            <p:childTnLst>
                              <p:par>
                                <p:cTn id="19" presetID="31" presetClass="entr" presetSubtype="0" fill="hold" nodeType="afterEffect">
                                  <p:stCondLst>
                                    <p:cond delay="0"/>
                                  </p:stCondLst>
                                  <p:iterate type="wd">
                                    <p:tmPct val="5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par>
                          <p:cTn id="25" fill="hold">
                            <p:stCondLst>
                              <p:cond delay="5500"/>
                            </p:stCondLst>
                            <p:childTnLst>
                              <p:par>
                                <p:cTn id="26" presetID="31" presetClass="entr" presetSubtype="0" fill="hold" nodeType="afterEffect">
                                  <p:stCondLst>
                                    <p:cond delay="0"/>
                                  </p:stCondLst>
                                  <p:iterate type="wd">
                                    <p:tmPct val="5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AutoShape 4"/>
          <p:cNvSpPr>
            <a:spLocks noChangeArrowheads="1"/>
          </p:cNvSpPr>
          <p:nvPr/>
        </p:nvSpPr>
        <p:spPr bwMode="auto">
          <a:xfrm>
            <a:off x="539552" y="836712"/>
            <a:ext cx="7848872" cy="4317504"/>
          </a:xfrm>
          <a:prstGeom prst="star32">
            <a:avLst>
              <a:gd name="adj" fmla="val 37500"/>
            </a:avLst>
          </a:prstGeom>
          <a:gradFill rotWithShape="1">
            <a:gsLst>
              <a:gs pos="0">
                <a:schemeClr val="accent1"/>
              </a:gs>
              <a:gs pos="100000">
                <a:srgbClr val="FFFF00"/>
              </a:gs>
            </a:gsLst>
            <a:path path="shape">
              <a:fillToRect l="50000" t="50000" r="50000" b="50000"/>
            </a:path>
          </a:gradFill>
          <a:ln w="9525">
            <a:solidFill>
              <a:srgbClr val="FFFF00"/>
            </a:solidFill>
            <a:miter lim="800000"/>
            <a:headEnd/>
            <a:tailEnd/>
          </a:ln>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ar-SA" sz="4800" b="1" dirty="0" smtClean="0">
                <a:solidFill>
                  <a:srgbClr val="C00000"/>
                </a:solidFill>
                <a:cs typeface="PT Bold Heading" panose="02010400000000000000" pitchFamily="2" charset="-78"/>
              </a:rPr>
              <a:t>الآن مع استفسارات الطلاب والطالبات </a:t>
            </a:r>
            <a:endParaRPr lang="en-US" altLang="ar-SA" sz="4800" b="1" dirty="0">
              <a:solidFill>
                <a:srgbClr val="C00000"/>
              </a:solidFill>
              <a:cs typeface="PT Bold Heading" panose="02010400000000000000" pitchFamily="2" charset="-78"/>
            </a:endParaRPr>
          </a:p>
        </p:txBody>
      </p:sp>
      <p:sp>
        <p:nvSpPr>
          <p:cNvPr id="2" name="عنصر نائب للتذييل 1"/>
          <p:cNvSpPr>
            <a:spLocks noGrp="1"/>
          </p:cNvSpPr>
          <p:nvPr>
            <p:ph type="ftr" sz="quarter" idx="11"/>
          </p:nvPr>
        </p:nvSpPr>
        <p:spPr/>
        <p:txBody>
          <a:bodyPr/>
          <a:lstStyle/>
          <a:p>
            <a:r>
              <a:rPr lang="ar-SA" dirty="0" smtClean="0"/>
              <a:t>إعداد/ د. منى محروس</a:t>
            </a:r>
            <a:endParaRPr lang="ar-SA" dirty="0"/>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t>95</a:t>
            </a:fld>
            <a:endParaRPr lang="ar-SA"/>
          </a:p>
        </p:txBody>
      </p:sp>
    </p:spTree>
    <p:extLst>
      <p:ext uri="{BB962C8B-B14F-4D97-AF65-F5344CB8AC3E}">
        <p14:creationId xmlns:p14="http://schemas.microsoft.com/office/powerpoint/2010/main" val="86806563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xit" presetSubtype="16" fill="remove" grpId="0" nodeType="afterEffect">
                                  <p:stCondLst>
                                    <p:cond delay="0"/>
                                  </p:stCondLst>
                                  <p:iterate type="lt">
                                    <p:tmPct val="10000"/>
                                  </p:iterate>
                                  <p:childTnLst>
                                    <p:animEffect transition="out" filter="circle(in)">
                                      <p:cBhvr>
                                        <p:cTn id="6" dur="3750"/>
                                        <p:tgtEl>
                                          <p:spTgt spid="20483"/>
                                        </p:tgtEl>
                                      </p:cBhvr>
                                    </p:animEffect>
                                    <p:set>
                                      <p:cBhvr>
                                        <p:cTn id="7" dur="1" fill="hold">
                                          <p:stCondLst>
                                            <p:cond delay="3749"/>
                                          </p:stCondLst>
                                        </p:cTn>
                                        <p:tgtEl>
                                          <p:spTgt spid="204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1772816"/>
            <a:ext cx="7745505" cy="3921299"/>
          </a:xfrm>
          <a:blipFill>
            <a:blip r:embed="rId2"/>
            <a:stretch>
              <a:fillRect/>
            </a:stretch>
          </a:blipFill>
        </p:spPr>
        <p:txBody>
          <a:bodyPr>
            <a:normAutofit/>
          </a:bodyPr>
          <a:lstStyle/>
          <a:p>
            <a:pPr marL="0" indent="0" algn="ctr">
              <a:buNone/>
            </a:pPr>
            <a:endParaRPr lang="ar-SA"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a:p>
            <a:pPr marL="0" indent="0" algn="ctr">
              <a:buNone/>
            </a:pPr>
            <a:endParaRPr lang="ar-SA" sz="4800" b="1" dirty="0">
              <a:solidFill>
                <a:srgbClr val="C00000"/>
              </a:solidFill>
              <a:effectLst>
                <a:outerShdw blurRad="38100" dist="38100" dir="2700000" algn="tl">
                  <a:srgbClr val="000000">
                    <a:alpha val="43137"/>
                  </a:srgbClr>
                </a:outerShdw>
              </a:effectLst>
              <a:cs typeface="DecoType Naskh" panose="02010400000000000000" pitchFamily="2" charset="-78"/>
            </a:endParaRPr>
          </a:p>
        </p:txBody>
      </p:sp>
      <p:sp>
        <p:nvSpPr>
          <p:cNvPr id="4" name="مربع نص 3"/>
          <p:cNvSpPr txBox="1"/>
          <p:nvPr/>
        </p:nvSpPr>
        <p:spPr>
          <a:xfrm>
            <a:off x="999289" y="4725144"/>
            <a:ext cx="3714750" cy="1570038"/>
          </a:xfrm>
          <a:prstGeom prst="rect">
            <a:avLst/>
          </a:prstGeom>
          <a:solidFill>
            <a:schemeClr val="accent6">
              <a:lumMod val="20000"/>
              <a:lumOff val="80000"/>
            </a:schemeClr>
          </a:solidFill>
          <a:ln w="41275" cmpd="sng">
            <a:solidFill>
              <a:srgbClr val="FF0000"/>
            </a:solidFill>
          </a:ln>
        </p:spPr>
        <p:txBody>
          <a:bodyPr rtlCol="1">
            <a:spAutoFit/>
          </a:bodyPr>
          <a:lstStyle/>
          <a:p>
            <a:pPr algn="ctr">
              <a:defRPr/>
            </a:pPr>
            <a:r>
              <a:rPr lang="ar-SA" sz="3200" b="1" dirty="0"/>
              <a:t>مع تحياتي لكم جميعاً وتمنياتي للجميع بالنجاح</a:t>
            </a:r>
          </a:p>
          <a:p>
            <a:pPr algn="ctr">
              <a:defRPr/>
            </a:pPr>
            <a:r>
              <a:rPr lang="ar-SA" sz="3200" b="1" dirty="0"/>
              <a:t>د. منى محروس</a:t>
            </a:r>
          </a:p>
        </p:txBody>
      </p:sp>
      <p:sp>
        <p:nvSpPr>
          <p:cNvPr id="2" name="مستطيل 1"/>
          <p:cNvSpPr/>
          <p:nvPr/>
        </p:nvSpPr>
        <p:spPr>
          <a:xfrm>
            <a:off x="2267744" y="1052736"/>
            <a:ext cx="4104456" cy="769441"/>
          </a:xfrm>
          <a:prstGeom prst="rect">
            <a:avLst/>
          </a:prstGeom>
        </p:spPr>
        <p:txBody>
          <a:bodyPr wrap="square">
            <a:spAutoFit/>
          </a:bodyPr>
          <a:lstStyle/>
          <a:p>
            <a:pPr algn="ctr"/>
            <a:r>
              <a:rPr lang="ar-SA" sz="4400" b="1" dirty="0">
                <a:solidFill>
                  <a:srgbClr val="C00000"/>
                </a:solidFill>
                <a:effectLst>
                  <a:outerShdw blurRad="38100" dist="38100" dir="2700000" algn="tl">
                    <a:srgbClr val="000000">
                      <a:alpha val="43137"/>
                    </a:srgbClr>
                  </a:outerShdw>
                </a:effectLst>
                <a:cs typeface="DecoType Naskh" panose="02010400000000000000" pitchFamily="2" charset="-78"/>
              </a:rPr>
              <a:t>ووفقكم الله وسدد خطاكم  </a:t>
            </a:r>
          </a:p>
        </p:txBody>
      </p:sp>
      <p:sp>
        <p:nvSpPr>
          <p:cNvPr id="5" name="عنصر نائب للتذييل 4"/>
          <p:cNvSpPr>
            <a:spLocks noGrp="1"/>
          </p:cNvSpPr>
          <p:nvPr>
            <p:ph type="ftr" sz="quarter" idx="11"/>
          </p:nvPr>
        </p:nvSpPr>
        <p:spPr/>
        <p:txBody>
          <a:bodyPr/>
          <a:lstStyle/>
          <a:p>
            <a:r>
              <a:rPr lang="ar-SA" smtClean="0"/>
              <a:t>إعداد/ د. منى محروس</a:t>
            </a:r>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96</a:t>
            </a:fld>
            <a:endParaRPr lang="ar-SA"/>
          </a:p>
        </p:txBody>
      </p:sp>
    </p:spTree>
    <p:extLst>
      <p:ext uri="{BB962C8B-B14F-4D97-AF65-F5344CB8AC3E}">
        <p14:creationId xmlns:p14="http://schemas.microsoft.com/office/powerpoint/2010/main" val="362517535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4457</Words>
  <Application>Microsoft Office PowerPoint</Application>
  <PresentationFormat>عرض على الشاشة (3:4)‏</PresentationFormat>
  <Paragraphs>482</Paragraphs>
  <Slides>96</Slides>
  <Notes>0</Notes>
  <HiddenSlides>0</HiddenSlides>
  <MMClips>0</MMClips>
  <ScaleCrop>false</ScaleCrop>
  <HeadingPairs>
    <vt:vector size="4" baseType="variant">
      <vt:variant>
        <vt:lpstr>نسق</vt:lpstr>
      </vt:variant>
      <vt:variant>
        <vt:i4>1</vt:i4>
      </vt:variant>
      <vt:variant>
        <vt:lpstr>عناوين الشرائح</vt:lpstr>
      </vt:variant>
      <vt:variant>
        <vt:i4>96</vt:i4>
      </vt:variant>
    </vt:vector>
  </HeadingPairs>
  <TitlesOfParts>
    <vt:vector size="97"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mona taha mahrous</dc:creator>
  <cp:lastModifiedBy>mona taha mahrous</cp:lastModifiedBy>
  <cp:revision>17</cp:revision>
  <dcterms:created xsi:type="dcterms:W3CDTF">2015-04-24T16:28:33Z</dcterms:created>
  <dcterms:modified xsi:type="dcterms:W3CDTF">2015-05-01T07:04:16Z</dcterms:modified>
</cp:coreProperties>
</file>