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106"/>
  </p:notesMasterIdLst>
  <p:sldIdLst>
    <p:sldId id="822" r:id="rId2"/>
    <p:sldId id="385" r:id="rId3"/>
    <p:sldId id="386" r:id="rId4"/>
    <p:sldId id="387" r:id="rId5"/>
    <p:sldId id="412" r:id="rId6"/>
    <p:sldId id="413" r:id="rId7"/>
    <p:sldId id="414" r:id="rId8"/>
    <p:sldId id="415" r:id="rId9"/>
    <p:sldId id="416" r:id="rId10"/>
    <p:sldId id="417" r:id="rId11"/>
    <p:sldId id="418" r:id="rId12"/>
    <p:sldId id="419" r:id="rId13"/>
    <p:sldId id="420" r:id="rId14"/>
    <p:sldId id="421" r:id="rId15"/>
    <p:sldId id="422" r:id="rId16"/>
    <p:sldId id="423" r:id="rId17"/>
    <p:sldId id="450" r:id="rId18"/>
    <p:sldId id="451" r:id="rId19"/>
    <p:sldId id="452" r:id="rId20"/>
    <p:sldId id="465" r:id="rId21"/>
    <p:sldId id="466" r:id="rId22"/>
    <p:sldId id="467" r:id="rId23"/>
    <p:sldId id="468" r:id="rId24"/>
    <p:sldId id="469" r:id="rId25"/>
    <p:sldId id="470" r:id="rId26"/>
    <p:sldId id="483" r:id="rId27"/>
    <p:sldId id="484" r:id="rId28"/>
    <p:sldId id="485" r:id="rId29"/>
    <p:sldId id="486" r:id="rId30"/>
    <p:sldId id="495" r:id="rId31"/>
    <p:sldId id="496" r:id="rId32"/>
    <p:sldId id="497" r:id="rId33"/>
    <p:sldId id="498" r:id="rId34"/>
    <p:sldId id="499" r:id="rId35"/>
    <p:sldId id="610" r:id="rId36"/>
    <p:sldId id="611" r:id="rId37"/>
    <p:sldId id="612" r:id="rId38"/>
    <p:sldId id="613" r:id="rId39"/>
    <p:sldId id="614" r:id="rId40"/>
    <p:sldId id="736" r:id="rId41"/>
    <p:sldId id="737" r:id="rId42"/>
    <p:sldId id="738" r:id="rId43"/>
    <p:sldId id="770" r:id="rId44"/>
    <p:sldId id="771" r:id="rId45"/>
    <p:sldId id="772" r:id="rId46"/>
    <p:sldId id="773" r:id="rId47"/>
    <p:sldId id="774" r:id="rId48"/>
    <p:sldId id="831" r:id="rId49"/>
    <p:sldId id="832" r:id="rId50"/>
    <p:sldId id="852" r:id="rId51"/>
    <p:sldId id="853" r:id="rId52"/>
    <p:sldId id="870" r:id="rId53"/>
    <p:sldId id="871" r:id="rId54"/>
    <p:sldId id="880" r:id="rId55"/>
    <p:sldId id="881" r:id="rId56"/>
    <p:sldId id="882" r:id="rId57"/>
    <p:sldId id="941" r:id="rId58"/>
    <p:sldId id="942" r:id="rId59"/>
    <p:sldId id="943" r:id="rId60"/>
    <p:sldId id="944" r:id="rId61"/>
    <p:sldId id="949" r:id="rId62"/>
    <p:sldId id="950" r:id="rId63"/>
    <p:sldId id="982" r:id="rId64"/>
    <p:sldId id="983" r:id="rId65"/>
    <p:sldId id="989" r:id="rId66"/>
    <p:sldId id="1079" r:id="rId67"/>
    <p:sldId id="1083" r:id="rId68"/>
    <p:sldId id="1084" r:id="rId69"/>
    <p:sldId id="1089" r:id="rId70"/>
    <p:sldId id="1090" r:id="rId71"/>
    <p:sldId id="1091" r:id="rId72"/>
    <p:sldId id="1092" r:id="rId73"/>
    <p:sldId id="1093" r:id="rId74"/>
    <p:sldId id="1094" r:id="rId75"/>
    <p:sldId id="1095" r:id="rId76"/>
    <p:sldId id="1117" r:id="rId77"/>
    <p:sldId id="1127" r:id="rId78"/>
    <p:sldId id="1128" r:id="rId79"/>
    <p:sldId id="1129" r:id="rId80"/>
    <p:sldId id="1130" r:id="rId81"/>
    <p:sldId id="1150" r:id="rId82"/>
    <p:sldId id="1157" r:id="rId83"/>
    <p:sldId id="1169" r:id="rId84"/>
    <p:sldId id="1170" r:id="rId85"/>
    <p:sldId id="1171" r:id="rId86"/>
    <p:sldId id="1172" r:id="rId87"/>
    <p:sldId id="1173" r:id="rId88"/>
    <p:sldId id="1174" r:id="rId89"/>
    <p:sldId id="1175" r:id="rId90"/>
    <p:sldId id="1176" r:id="rId91"/>
    <p:sldId id="1177" r:id="rId92"/>
    <p:sldId id="1178" r:id="rId93"/>
    <p:sldId id="1179" r:id="rId94"/>
    <p:sldId id="1158" r:id="rId95"/>
    <p:sldId id="1159" r:id="rId96"/>
    <p:sldId id="1160" r:id="rId97"/>
    <p:sldId id="1161" r:id="rId98"/>
    <p:sldId id="1162" r:id="rId99"/>
    <p:sldId id="1163" r:id="rId100"/>
    <p:sldId id="1164" r:id="rId101"/>
    <p:sldId id="1165" r:id="rId102"/>
    <p:sldId id="1166" r:id="rId103"/>
    <p:sldId id="1074" r:id="rId104"/>
    <p:sldId id="605" r:id="rId10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varScale="1">
        <p:scale>
          <a:sx n="70" d="100"/>
          <a:sy n="70" d="100"/>
        </p:scale>
        <p:origin x="-130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3186065-792F-482B-BE9C-73CB02BF0FD7}" type="datetimeFigureOut">
              <a:rPr lang="ar-SA" smtClean="0"/>
              <a:t>7/12/1436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9406EF1-EEFA-4508-BAC7-F74C927E6BF8}" type="slidenum">
              <a:rPr lang="ar-SA" smtClean="0"/>
              <a:t>‹#›</a:t>
            </a:fld>
            <a:endParaRPr lang="ar-SA"/>
          </a:p>
        </p:txBody>
      </p:sp>
    </p:spTree>
    <p:extLst>
      <p:ext uri="{BB962C8B-B14F-4D97-AF65-F5344CB8AC3E}">
        <p14:creationId xmlns:p14="http://schemas.microsoft.com/office/powerpoint/2010/main" val="19517344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cs typeface="Arial" pitchFamily="34" charset="0"/>
              </a:defRPr>
            </a:lvl1pPr>
            <a:lvl2pPr marL="742950" indent="-285750" eaLnBrk="0" hangingPunct="0">
              <a:spcBef>
                <a:spcPct val="30000"/>
              </a:spcBef>
              <a:defRPr sz="1200">
                <a:solidFill>
                  <a:schemeClr val="tx1"/>
                </a:solidFill>
                <a:latin typeface="Calibri" pitchFamily="34" charset="0"/>
                <a:cs typeface="Arial" pitchFamily="34" charset="0"/>
              </a:defRPr>
            </a:lvl2pPr>
            <a:lvl3pPr marL="1143000" indent="-228600" eaLnBrk="0" hangingPunct="0">
              <a:spcBef>
                <a:spcPct val="30000"/>
              </a:spcBef>
              <a:defRPr sz="1200">
                <a:solidFill>
                  <a:schemeClr val="tx1"/>
                </a:solidFill>
                <a:latin typeface="Calibri" pitchFamily="34" charset="0"/>
                <a:cs typeface="Arial" pitchFamily="34" charset="0"/>
              </a:defRPr>
            </a:lvl3pPr>
            <a:lvl4pPr marL="1600200" indent="-228600" eaLnBrk="0" hangingPunct="0">
              <a:spcBef>
                <a:spcPct val="30000"/>
              </a:spcBef>
              <a:defRPr sz="1200">
                <a:solidFill>
                  <a:schemeClr val="tx1"/>
                </a:solidFill>
                <a:latin typeface="Calibri" pitchFamily="34" charset="0"/>
                <a:cs typeface="Arial" pitchFamily="34" charset="0"/>
              </a:defRPr>
            </a:lvl4pPr>
            <a:lvl5pPr marL="2057400" indent="-228600" eaLnBrk="0" hangingPunct="0">
              <a:spcBef>
                <a:spcPct val="30000"/>
              </a:spcBef>
              <a:defRPr sz="1200">
                <a:solidFill>
                  <a:schemeClr val="tx1"/>
                </a:solidFill>
                <a:latin typeface="Calibri"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Calibri"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Calibri"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Calibri"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Calibri" pitchFamily="34" charset="0"/>
                <a:cs typeface="Arial" pitchFamily="34" charset="0"/>
              </a:defRPr>
            </a:lvl9pPr>
          </a:lstStyle>
          <a:p>
            <a:pPr>
              <a:spcBef>
                <a:spcPct val="0"/>
              </a:spcBef>
            </a:pPr>
            <a:fld id="{3E90E72A-A8BD-4136-A38C-0D08097EC0BA}" type="slidenum">
              <a:rPr lang="ar-SA" altLang="ar-SA" smtClean="0">
                <a:latin typeface="Times New Roman" pitchFamily="18" charset="0"/>
                <a:ea typeface="Times New Roman (Arabic)"/>
                <a:cs typeface="Times New Roman (Arabic)"/>
              </a:rPr>
              <a:pPr>
                <a:spcBef>
                  <a:spcPct val="0"/>
                </a:spcBef>
              </a:pPr>
              <a:t>81</a:t>
            </a:fld>
            <a:endParaRPr lang="en-US" altLang="ar-SA" smtClean="0">
              <a:latin typeface="Times New Roman" pitchFamily="18" charset="0"/>
              <a:ea typeface="Times New Roman (Arabic)"/>
              <a:cs typeface="Times New Roman (Arabic)"/>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ar-SA" smtClean="0">
              <a:solidFill>
                <a:schemeClr val="tx2"/>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5F06265-8C19-4A9F-98F5-39287210623B}" type="datetime1">
              <a:rPr lang="ar-SA" smtClean="0"/>
              <a:t>7/12/1436</a:t>
            </a:fld>
            <a:endParaRPr lang="ar-SA"/>
          </a:p>
        </p:txBody>
      </p:sp>
      <p:sp>
        <p:nvSpPr>
          <p:cNvPr id="5" name="عنصر نائب للتذييل 4"/>
          <p:cNvSpPr>
            <a:spLocks noGrp="1"/>
          </p:cNvSpPr>
          <p:nvPr>
            <p:ph type="ftr" sz="quarter" idx="11"/>
          </p:nvPr>
        </p:nvSpPr>
        <p:spPr/>
        <p:txBody>
          <a:bodyPr/>
          <a:lstStyle/>
          <a:p>
            <a:r>
              <a:rPr lang="ar-SA" smtClean="0"/>
              <a:t>إعداد /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365662-5D21-4A29-BC61-E6B7115FEF50}" type="datetime1">
              <a:rPr lang="ar-SA" smtClean="0"/>
              <a:t>7/12/1436</a:t>
            </a:fld>
            <a:endParaRPr lang="ar-SA"/>
          </a:p>
        </p:txBody>
      </p:sp>
      <p:sp>
        <p:nvSpPr>
          <p:cNvPr id="5" name="عنصر نائب للتذييل 4"/>
          <p:cNvSpPr>
            <a:spLocks noGrp="1"/>
          </p:cNvSpPr>
          <p:nvPr>
            <p:ph type="ftr" sz="quarter" idx="11"/>
          </p:nvPr>
        </p:nvSpPr>
        <p:spPr/>
        <p:txBody>
          <a:bodyPr/>
          <a:lstStyle/>
          <a:p>
            <a:r>
              <a:rPr lang="ar-SA" smtClean="0"/>
              <a:t>إعداد /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D5E3F91-B719-46A7-97A7-1C05DD44E4D2}" type="datetime1">
              <a:rPr lang="ar-SA" smtClean="0"/>
              <a:t>7/12/1436</a:t>
            </a:fld>
            <a:endParaRPr lang="ar-SA"/>
          </a:p>
        </p:txBody>
      </p:sp>
      <p:sp>
        <p:nvSpPr>
          <p:cNvPr id="5" name="عنصر نائب للتذييل 4"/>
          <p:cNvSpPr>
            <a:spLocks noGrp="1"/>
          </p:cNvSpPr>
          <p:nvPr>
            <p:ph type="ftr" sz="quarter" idx="11"/>
          </p:nvPr>
        </p:nvSpPr>
        <p:spPr/>
        <p:txBody>
          <a:bodyPr/>
          <a:lstStyle/>
          <a:p>
            <a:r>
              <a:rPr lang="ar-SA" smtClean="0"/>
              <a:t>إعداد /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3A1C739-4ED3-4230-B0F8-7329BB5DC1AB}" type="datetime1">
              <a:rPr lang="ar-SA" smtClean="0"/>
              <a:t>7/12/1436</a:t>
            </a:fld>
            <a:endParaRPr lang="ar-SA"/>
          </a:p>
        </p:txBody>
      </p:sp>
      <p:sp>
        <p:nvSpPr>
          <p:cNvPr id="6" name="عنصر نائب للتذييل 5"/>
          <p:cNvSpPr>
            <a:spLocks noGrp="1"/>
          </p:cNvSpPr>
          <p:nvPr>
            <p:ph type="ftr" sz="quarter" idx="11"/>
          </p:nvPr>
        </p:nvSpPr>
        <p:spPr/>
        <p:txBody>
          <a:bodyPr/>
          <a:lstStyle/>
          <a:p>
            <a:r>
              <a:rPr lang="ar-SA" smtClean="0"/>
              <a:t>إعداد /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8FBF7596-A938-4577-9D86-9F981F2166EB}" type="datetime1">
              <a:rPr lang="ar-SA" smtClean="0"/>
              <a:t>7/12/1436</a:t>
            </a:fld>
            <a:endParaRPr lang="ar-SA"/>
          </a:p>
        </p:txBody>
      </p:sp>
      <p:sp>
        <p:nvSpPr>
          <p:cNvPr id="8" name="عنصر نائب للتذييل 7"/>
          <p:cNvSpPr>
            <a:spLocks noGrp="1"/>
          </p:cNvSpPr>
          <p:nvPr>
            <p:ph type="ftr" sz="quarter" idx="11"/>
          </p:nvPr>
        </p:nvSpPr>
        <p:spPr/>
        <p:txBody>
          <a:bodyPr/>
          <a:lstStyle/>
          <a:p>
            <a:r>
              <a:rPr lang="ar-SA" smtClean="0"/>
              <a:t>إعداد / د. منى محروس</a:t>
            </a:r>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68CCD61-FF59-4517-A9E6-458812AF73B0}" type="datetime1">
              <a:rPr lang="ar-SA" smtClean="0"/>
              <a:t>7/12/1436</a:t>
            </a:fld>
            <a:endParaRPr lang="ar-SA"/>
          </a:p>
        </p:txBody>
      </p:sp>
      <p:sp>
        <p:nvSpPr>
          <p:cNvPr id="4" name="عنصر نائب للتذييل 3"/>
          <p:cNvSpPr>
            <a:spLocks noGrp="1"/>
          </p:cNvSpPr>
          <p:nvPr>
            <p:ph type="ftr" sz="quarter" idx="11"/>
          </p:nvPr>
        </p:nvSpPr>
        <p:spPr/>
        <p:txBody>
          <a:bodyPr/>
          <a:lstStyle/>
          <a:p>
            <a:r>
              <a:rPr lang="ar-SA" smtClean="0"/>
              <a:t>إعداد / د. منى محروس</a:t>
            </a:r>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E3DFEBC-BA0E-42C4-94E0-CBB1B5A10A4E}" type="datetime1">
              <a:rPr lang="ar-SA" smtClean="0"/>
              <a:t>7/12/1436</a:t>
            </a:fld>
            <a:endParaRPr lang="ar-SA"/>
          </a:p>
        </p:txBody>
      </p:sp>
      <p:sp>
        <p:nvSpPr>
          <p:cNvPr id="3" name="عنصر نائب للتذييل 2"/>
          <p:cNvSpPr>
            <a:spLocks noGrp="1"/>
          </p:cNvSpPr>
          <p:nvPr>
            <p:ph type="ftr" sz="quarter" idx="11"/>
          </p:nvPr>
        </p:nvSpPr>
        <p:spPr/>
        <p:txBody>
          <a:bodyPr/>
          <a:lstStyle/>
          <a:p>
            <a:r>
              <a:rPr lang="ar-SA" smtClean="0"/>
              <a:t>إعداد /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F438566-B405-4D08-814B-598DA55AFDE9}" type="datetime1">
              <a:rPr lang="ar-SA" smtClean="0"/>
              <a:t>7/12/1436</a:t>
            </a:fld>
            <a:endParaRPr lang="ar-SA"/>
          </a:p>
        </p:txBody>
      </p:sp>
      <p:sp>
        <p:nvSpPr>
          <p:cNvPr id="6" name="عنصر نائب للتذييل 5"/>
          <p:cNvSpPr>
            <a:spLocks noGrp="1"/>
          </p:cNvSpPr>
          <p:nvPr>
            <p:ph type="ftr" sz="quarter" idx="11"/>
          </p:nvPr>
        </p:nvSpPr>
        <p:spPr/>
        <p:txBody>
          <a:bodyPr/>
          <a:lstStyle/>
          <a:p>
            <a:r>
              <a:rPr lang="ar-SA" smtClean="0"/>
              <a:t>إعداد /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276E897-9D62-41C4-B013-D9678E8AA1DB}" type="datetime1">
              <a:rPr lang="ar-SA" smtClean="0"/>
              <a:t>7/12/1436</a:t>
            </a:fld>
            <a:endParaRPr lang="ar-SA"/>
          </a:p>
        </p:txBody>
      </p:sp>
      <p:sp>
        <p:nvSpPr>
          <p:cNvPr id="6" name="عنصر نائب للتذييل 5"/>
          <p:cNvSpPr>
            <a:spLocks noGrp="1"/>
          </p:cNvSpPr>
          <p:nvPr>
            <p:ph type="ftr" sz="quarter" idx="11"/>
          </p:nvPr>
        </p:nvSpPr>
        <p:spPr/>
        <p:txBody>
          <a:bodyPr/>
          <a:lstStyle/>
          <a:p>
            <a:r>
              <a:rPr lang="ar-SA" smtClean="0"/>
              <a:t>إعداد /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7B1E18E-8E17-4304-91F6-7FA491E0B203}" type="datetime1">
              <a:rPr lang="ar-SA" smtClean="0"/>
              <a:t>7/12/1436</a:t>
            </a:fld>
            <a:endParaRPr lang="ar-SA"/>
          </a:p>
        </p:txBody>
      </p:sp>
      <p:sp>
        <p:nvSpPr>
          <p:cNvPr id="5" name="عنصر نائب للتذييل 4"/>
          <p:cNvSpPr>
            <a:spLocks noGrp="1"/>
          </p:cNvSpPr>
          <p:nvPr>
            <p:ph type="ftr" sz="quarter" idx="11"/>
          </p:nvPr>
        </p:nvSpPr>
        <p:spPr/>
        <p:txBody>
          <a:bodyPr/>
          <a:lstStyle/>
          <a:p>
            <a:r>
              <a:rPr lang="ar-SA" smtClean="0"/>
              <a:t>إعداد /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84B0832-3684-47B0-88E5-0D2E6E64FEAA}" type="datetime1">
              <a:rPr lang="ar-SA" smtClean="0"/>
              <a:t>7/12/1436</a:t>
            </a:fld>
            <a:endParaRPr lang="ar-SA"/>
          </a:p>
        </p:txBody>
      </p:sp>
      <p:sp>
        <p:nvSpPr>
          <p:cNvPr id="5" name="عنصر نائب للتذييل 4"/>
          <p:cNvSpPr>
            <a:spLocks noGrp="1"/>
          </p:cNvSpPr>
          <p:nvPr>
            <p:ph type="ftr" sz="quarter" idx="11"/>
          </p:nvPr>
        </p:nvSpPr>
        <p:spPr/>
        <p:txBody>
          <a:bodyPr/>
          <a:lstStyle/>
          <a:p>
            <a:r>
              <a:rPr lang="ar-SA" smtClean="0"/>
              <a:t>إعداد /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83C332D-5C06-45A0-B838-CFDB406BF64C}" type="datetime1">
              <a:rPr lang="ar-SA" smtClean="0"/>
              <a:t>7/12/1436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إعداد / د. منى محروس</a:t>
            </a: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260648"/>
            <a:ext cx="7772400" cy="2952328"/>
          </a:xfrm>
          <a:blipFill>
            <a:blip r:embed="rId2"/>
            <a:stretch>
              <a:fillRect/>
            </a:stretch>
          </a:blipFill>
        </p:spPr>
        <p:txBody>
          <a:bodyPr>
            <a:normAutofit/>
          </a:bodyPr>
          <a:lstStyle/>
          <a:p>
            <a:r>
              <a:rPr lang="ar-SA" dirty="0" smtClean="0"/>
              <a:t/>
            </a:r>
            <a:br>
              <a:rPr lang="ar-SA" dirty="0" smtClean="0"/>
            </a:br>
            <a:r>
              <a:rPr lang="ar-SA" dirty="0"/>
              <a:t/>
            </a:r>
            <a:br>
              <a:rPr lang="ar-SA" dirty="0"/>
            </a:br>
            <a:r>
              <a:rPr lang="ar-SA" dirty="0" smtClean="0"/>
              <a:t/>
            </a:r>
            <a:br>
              <a:rPr lang="ar-SA" dirty="0" smtClean="0"/>
            </a:br>
            <a:endParaRPr lang="ar-SA" dirty="0"/>
          </a:p>
        </p:txBody>
      </p:sp>
      <p:sp>
        <p:nvSpPr>
          <p:cNvPr id="3" name="عنوان فرعي 2"/>
          <p:cNvSpPr>
            <a:spLocks noGrp="1"/>
          </p:cNvSpPr>
          <p:nvPr>
            <p:ph type="subTitle" idx="1"/>
          </p:nvPr>
        </p:nvSpPr>
        <p:spPr>
          <a:xfrm>
            <a:off x="1371600" y="3356992"/>
            <a:ext cx="6400800" cy="2855168"/>
          </a:xfrm>
          <a:blipFill>
            <a:blip r:embed="rId3"/>
            <a:stretch>
              <a:fillRect/>
            </a:stretch>
          </a:blipFill>
        </p:spPr>
        <p:txBody>
          <a:bodyPr/>
          <a:lstStyle/>
          <a:p>
            <a:endParaRPr lang="ar-SA" dirty="0" smtClean="0">
              <a:solidFill>
                <a:srgbClr val="FF0000"/>
              </a:solidFill>
            </a:endParaRPr>
          </a:p>
          <a:p>
            <a:endParaRPr lang="ar-SA" dirty="0">
              <a:solidFill>
                <a:srgbClr val="FF0000"/>
              </a:solidFill>
            </a:endParaRPr>
          </a:p>
          <a:p>
            <a:r>
              <a:rPr lang="ar-SA" dirty="0" smtClean="0">
                <a:solidFill>
                  <a:srgbClr val="FF0000"/>
                </a:solidFill>
              </a:rPr>
              <a:t>.</a:t>
            </a:r>
            <a:endParaRPr lang="ar-SA" dirty="0">
              <a:solidFill>
                <a:srgbClr val="FF0000"/>
              </a:solidFill>
            </a:endParaRPr>
          </a:p>
        </p:txBody>
      </p:sp>
    </p:spTree>
    <p:extLst>
      <p:ext uri="{BB962C8B-B14F-4D97-AF65-F5344CB8AC3E}">
        <p14:creationId xmlns:p14="http://schemas.microsoft.com/office/powerpoint/2010/main" val="324676126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914400" y="1143000"/>
            <a:ext cx="7467600" cy="4800600"/>
          </a:xfrm>
          <a:prstGeom prst="rect">
            <a:avLst/>
          </a:prstGeom>
          <a:solidFill>
            <a:schemeClr val="bg1"/>
          </a:solidFill>
          <a:ln>
            <a:noFill/>
          </a:ln>
        </p:spPr>
        <p:txBody>
          <a:bodyPr anchor="b"/>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ctr" rtl="1" eaLnBrk="1" hangingPunct="1">
              <a:lnSpc>
                <a:spcPct val="150000"/>
              </a:lnSpc>
              <a:defRPr/>
            </a:pPr>
            <a:r>
              <a:rPr lang="ar-SA" altLang="ar-SA" sz="5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المحاضرة الخامسة عشر </a:t>
            </a:r>
            <a:r>
              <a:rPr lang="ar-SA" altLang="ar-SA" sz="5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من مقرر إدارة المؤسسات الاجتماعية بعنوان</a:t>
            </a:r>
            <a:endParaRPr lang="en-US" altLang="ar-SA" sz="5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rtl="1" eaLnBrk="1" hangingPunct="1">
              <a:lnSpc>
                <a:spcPct val="150000"/>
              </a:lnSpc>
              <a:defRPr/>
            </a:pPr>
            <a:r>
              <a:rPr lang="ar-SA" altLang="ar-SA" sz="6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مراجعة عامة </a:t>
            </a:r>
            <a:r>
              <a:rPr lang="ar-SA" altLang="ar-SA" sz="6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على </a:t>
            </a:r>
            <a:r>
              <a:rPr lang="ar-SA" altLang="ar-SA" sz="6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المقرر</a:t>
            </a:r>
          </a:p>
          <a:p>
            <a:pPr algn="ctr" rtl="1" eaLnBrk="1" hangingPunct="1">
              <a:lnSpc>
                <a:spcPct val="150000"/>
              </a:lnSpc>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إعداد</a:t>
            </a:r>
            <a:b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b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د. منى طه محروس</a:t>
            </a:r>
            <a:r>
              <a:rPr lang="ar-SA" altLang="ar-SA"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en-US" altLang="ar-SA"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266775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61"/>
                                        </p:tgtEl>
                                        <p:attrNameLst>
                                          <p:attrName>style.visibility</p:attrName>
                                        </p:attrNameLst>
                                      </p:cBhvr>
                                      <p:to>
                                        <p:strVal val="visible"/>
                                      </p:to>
                                    </p:set>
                                    <p:animEffect transition="in" filter="box(in)">
                                      <p:cBhvr>
                                        <p:cTn id="7" dur="500"/>
                                        <p:tgtEl>
                                          <p:spTgt spid="2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838200"/>
            <a:ext cx="7391400" cy="5257800"/>
          </a:xfrm>
          <a:solidFill>
            <a:schemeClr val="bg1"/>
          </a:solidFill>
        </p:spPr>
        <p:txBody>
          <a:bodyPr rtlCol="1">
            <a:noAutofit/>
          </a:bodyPr>
          <a:lstStyle/>
          <a:p>
            <a:pPr marL="0" indent="0" algn="ctr" eaLnBrk="1" fontAlgn="auto" hangingPunct="1">
              <a:spcAft>
                <a:spcPts val="0"/>
              </a:spcAft>
              <a:buFont typeface="Arial" pitchFamily="34" charset="0"/>
              <a:buNone/>
              <a:defRPr/>
            </a:pPr>
            <a:r>
              <a:rPr lang="ar-SA" sz="6000" b="1" dirty="0">
                <a:solidFill>
                  <a:srgbClr val="C00000"/>
                </a:solidFill>
                <a:effectLst>
                  <a:outerShdw blurRad="38100" dist="38100" dir="2700000" algn="tl">
                    <a:srgbClr val="000000">
                      <a:alpha val="43137"/>
                    </a:srgbClr>
                  </a:outerShdw>
                </a:effectLst>
                <a:cs typeface="DecoType Naskh" pitchFamily="2" charset="-78"/>
              </a:rPr>
              <a:t>أهداف المحاضرة </a:t>
            </a:r>
            <a:r>
              <a:rPr lang="ar-SA" sz="6000" b="1" dirty="0" smtClean="0">
                <a:solidFill>
                  <a:srgbClr val="C00000"/>
                </a:solidFill>
                <a:effectLst>
                  <a:outerShdw blurRad="38100" dist="38100" dir="2700000" algn="tl">
                    <a:srgbClr val="000000">
                      <a:alpha val="43137"/>
                    </a:srgbClr>
                  </a:outerShdw>
                </a:effectLst>
                <a:cs typeface="DecoType Naskh" pitchFamily="2" charset="-78"/>
              </a:rPr>
              <a:t> </a:t>
            </a:r>
            <a:endParaRPr lang="ar-SA" sz="6000" b="1" dirty="0" smtClean="0">
              <a:solidFill>
                <a:srgbClr val="C00000"/>
              </a:solidFill>
              <a:cs typeface="DecoType Naskh" pitchFamily="2" charset="-78"/>
            </a:endParaRPr>
          </a:p>
          <a:p>
            <a:pPr algn="just">
              <a:lnSpc>
                <a:spcPct val="170000"/>
              </a:lnSpc>
              <a:spcBef>
                <a:spcPct val="0"/>
              </a:spcBef>
              <a:defRPr/>
            </a:pPr>
            <a:r>
              <a:rPr lang="ar-SA" sz="4000" b="1" dirty="0">
                <a:effectLst>
                  <a:outerShdw blurRad="38100" dist="38100" dir="2700000" algn="tl">
                    <a:srgbClr val="000000">
                      <a:alpha val="43137"/>
                    </a:srgbClr>
                  </a:outerShdw>
                </a:effectLst>
                <a:latin typeface="+mj-lt"/>
                <a:ea typeface="+mj-ea"/>
                <a:cs typeface="DecoType Naskh" pitchFamily="2" charset="-78"/>
              </a:rPr>
              <a:t>إلمام الطلاب والطالبات بالمفاهيم المرتبطة </a:t>
            </a:r>
            <a:r>
              <a:rPr lang="ar-SA" sz="4000" b="1" dirty="0">
                <a:effectLst>
                  <a:outerShdw blurRad="38100" dist="38100" dir="2700000" algn="tl">
                    <a:srgbClr val="000000">
                      <a:alpha val="43137"/>
                    </a:srgbClr>
                  </a:outerShdw>
                </a:effectLst>
                <a:latin typeface="+mj-lt"/>
                <a:ea typeface="+mj-ea"/>
                <a:cs typeface="DecoType Naskh" pitchFamily="2" charset="-78"/>
              </a:rPr>
              <a:t>بإدارة المؤسسات الاجتماعية. </a:t>
            </a:r>
            <a:endParaRPr lang="en-US" sz="40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spcBef>
                <a:spcPct val="0"/>
              </a:spcBef>
              <a:defRPr/>
            </a:pPr>
            <a:r>
              <a:rPr lang="ar-SA" sz="4000" b="1" dirty="0">
                <a:effectLst>
                  <a:outerShdw blurRad="38100" dist="38100" dir="2700000" algn="tl">
                    <a:srgbClr val="000000">
                      <a:alpha val="43137"/>
                    </a:srgbClr>
                  </a:outerShdw>
                </a:effectLst>
                <a:latin typeface="+mj-lt"/>
                <a:ea typeface="+mj-ea"/>
                <a:cs typeface="DecoType Naskh" pitchFamily="2" charset="-78"/>
              </a:rPr>
              <a:t>تدريب الطلاب والطالبات على شكل الأسئلة المتنوعة </a:t>
            </a:r>
            <a:r>
              <a:rPr lang="ar-SA" sz="4000" b="1" dirty="0">
                <a:effectLst>
                  <a:outerShdw blurRad="38100" dist="38100" dir="2700000" algn="tl">
                    <a:srgbClr val="000000">
                      <a:alpha val="43137"/>
                    </a:srgbClr>
                  </a:outerShdw>
                </a:effectLst>
                <a:latin typeface="+mj-lt"/>
                <a:ea typeface="+mj-ea"/>
                <a:cs typeface="DecoType Naskh" pitchFamily="2" charset="-78"/>
              </a:rPr>
              <a:t>والإجابة النموذجية عليها.</a:t>
            </a:r>
            <a:endParaRPr lang="en-US" sz="4000" b="1" dirty="0">
              <a:effectLst>
                <a:outerShdw blurRad="38100" dist="38100" dir="2700000" algn="tl">
                  <a:srgbClr val="000000">
                    <a:alpha val="43137"/>
                  </a:srgbClr>
                </a:outerShdw>
              </a:effectLst>
              <a:latin typeface="+mj-lt"/>
              <a:ea typeface="+mj-ea"/>
              <a:cs typeface="DecoType Naskh" pitchFamily="2" charset="-78"/>
            </a:endParaRPr>
          </a:p>
          <a:p>
            <a:pPr marL="536575" indent="-536575" algn="just" eaLnBrk="1" fontAlgn="auto" hangingPunct="1">
              <a:spcBef>
                <a:spcPct val="0"/>
              </a:spcBef>
              <a:spcAft>
                <a:spcPts val="0"/>
              </a:spcAft>
              <a:buFont typeface="Arial" pitchFamily="34" charset="0"/>
              <a:buNone/>
              <a:defRPr/>
            </a:pPr>
            <a:endParaRPr lang="en-US" sz="4000"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39568030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914400"/>
            <a:ext cx="7343775" cy="4953000"/>
          </a:xfrm>
          <a:solidFill>
            <a:schemeClr val="bg1"/>
          </a:solidFill>
        </p:spPr>
        <p:txBody>
          <a:bodyPr rtlCol="1">
            <a:normAutofit fontScale="85000" lnSpcReduction="10000"/>
          </a:bodyPr>
          <a:lstStyle/>
          <a:p>
            <a:pPr marL="0" indent="0" algn="ctr" eaLnBrk="1" fontAlgn="auto" hangingPunct="1">
              <a:spcBef>
                <a:spcPct val="0"/>
              </a:spcBef>
              <a:spcAft>
                <a:spcPts val="0"/>
              </a:spcAft>
              <a:buFont typeface="Arial" pitchFamily="34" charset="0"/>
              <a:buNone/>
              <a:defRPr/>
            </a:pPr>
            <a:r>
              <a:rPr lang="ar-SA" sz="5700" b="1" dirty="0" smtClean="0">
                <a:solidFill>
                  <a:srgbClr val="C00000"/>
                </a:solidFill>
                <a:effectLst>
                  <a:outerShdw blurRad="38100" dist="38100" dir="2700000" algn="tl">
                    <a:srgbClr val="000000">
                      <a:alpha val="43137"/>
                    </a:srgbClr>
                  </a:outerShdw>
                </a:effectLst>
                <a:cs typeface="DecoType Naskh" pitchFamily="2" charset="-78"/>
              </a:rPr>
              <a:t>عناصر </a:t>
            </a:r>
            <a:r>
              <a:rPr lang="ar-SA" sz="5700" b="1" dirty="0">
                <a:solidFill>
                  <a:srgbClr val="C00000"/>
                </a:solidFill>
                <a:effectLst>
                  <a:outerShdw blurRad="38100" dist="38100" dir="2700000" algn="tl">
                    <a:srgbClr val="000000">
                      <a:alpha val="43137"/>
                    </a:srgbClr>
                  </a:outerShdw>
                </a:effectLst>
                <a:cs typeface="DecoType Naskh" pitchFamily="2" charset="-78"/>
              </a:rPr>
              <a:t>المحاضرة </a:t>
            </a:r>
            <a:endParaRPr lang="ar-SA" sz="5700" b="1" dirty="0" smtClean="0">
              <a:solidFill>
                <a:srgbClr val="C00000"/>
              </a:solidFill>
              <a:effectLst>
                <a:outerShdw blurRad="38100" dist="38100" dir="2700000" algn="tl">
                  <a:srgbClr val="000000">
                    <a:alpha val="43137"/>
                  </a:srgbClr>
                </a:outerShdw>
              </a:effectLst>
              <a:cs typeface="DecoType Naskh" pitchFamily="2" charset="-78"/>
            </a:endParaRPr>
          </a:p>
          <a:p>
            <a:pPr marL="0" indent="0" algn="just" eaLnBrk="1" fontAlgn="auto" hangingPunct="1">
              <a:lnSpc>
                <a:spcPct val="170000"/>
              </a:lnSpc>
              <a:spcBef>
                <a:spcPct val="0"/>
              </a:spcBef>
              <a:spcAft>
                <a:spcPts val="0"/>
              </a:spcAft>
              <a:buFont typeface="Arial" pitchFamily="34" charset="0"/>
              <a:buNone/>
              <a:defRPr/>
            </a:pPr>
            <a:r>
              <a:rPr lang="ar-SA" sz="5400" b="1" dirty="0" smtClean="0">
                <a:solidFill>
                  <a:srgbClr val="FF0000"/>
                </a:solidFill>
                <a:effectLst>
                  <a:outerShdw blurRad="38100" dist="38100" dir="2700000" algn="tl">
                    <a:srgbClr val="000000">
                      <a:alpha val="43137"/>
                    </a:srgbClr>
                  </a:outerShdw>
                </a:effectLst>
                <a:cs typeface="DecoType Naskh" pitchFamily="2" charset="-78"/>
              </a:rPr>
              <a:t>أولاً</a:t>
            </a:r>
            <a:r>
              <a:rPr lang="ar-SA" sz="5400" b="1" dirty="0" smtClean="0">
                <a:effectLst>
                  <a:outerShdw blurRad="38100" dist="38100" dir="2700000" algn="tl">
                    <a:srgbClr val="000000">
                      <a:alpha val="43137"/>
                    </a:srgbClr>
                  </a:outerShdw>
                </a:effectLst>
                <a:cs typeface="DecoType Naskh" pitchFamily="2" charset="-78"/>
              </a:rPr>
              <a:t>: مفاهيم مرتبطة بإدارة المؤسسات </a:t>
            </a:r>
            <a:r>
              <a:rPr lang="ar-SA" sz="5400" b="1" dirty="0" smtClean="0">
                <a:effectLst>
                  <a:outerShdw blurRad="38100" dist="38100" dir="2700000" algn="tl">
                    <a:srgbClr val="000000">
                      <a:alpha val="43137"/>
                    </a:srgbClr>
                  </a:outerShdw>
                </a:effectLst>
                <a:cs typeface="DecoType Naskh" pitchFamily="2" charset="-78"/>
              </a:rPr>
              <a:t>الاجتماعية. </a:t>
            </a:r>
            <a:endParaRPr lang="en-US" sz="5400" b="1" dirty="0">
              <a:effectLst>
                <a:outerShdw blurRad="38100" dist="38100" dir="2700000" algn="tl">
                  <a:srgbClr val="000000">
                    <a:alpha val="43137"/>
                  </a:srgbClr>
                </a:outerShdw>
              </a:effectLst>
              <a:cs typeface="DecoType Naskh" pitchFamily="2" charset="-78"/>
            </a:endParaRPr>
          </a:p>
          <a:p>
            <a:pPr marL="0" indent="0" algn="just" eaLnBrk="1" fontAlgn="auto" hangingPunct="1">
              <a:lnSpc>
                <a:spcPct val="170000"/>
              </a:lnSpc>
              <a:spcBef>
                <a:spcPct val="0"/>
              </a:spcBef>
              <a:spcAft>
                <a:spcPts val="0"/>
              </a:spcAft>
              <a:buFont typeface="Arial" pitchFamily="34" charset="0"/>
              <a:buNone/>
              <a:defRPr/>
            </a:pPr>
            <a:r>
              <a:rPr lang="ar-SA" sz="5400" b="1" dirty="0">
                <a:solidFill>
                  <a:srgbClr val="FF0000"/>
                </a:solidFill>
                <a:effectLst>
                  <a:outerShdw blurRad="38100" dist="38100" dir="2700000" algn="tl">
                    <a:srgbClr val="000000">
                      <a:alpha val="43137"/>
                    </a:srgbClr>
                  </a:outerShdw>
                </a:effectLst>
                <a:cs typeface="DecoType Naskh" pitchFamily="2" charset="-78"/>
              </a:rPr>
              <a:t>ثانياً</a:t>
            </a:r>
            <a:r>
              <a:rPr lang="ar-SA" sz="5400" b="1" dirty="0">
                <a:effectLst>
                  <a:outerShdw blurRad="38100" dist="38100" dir="2700000" algn="tl">
                    <a:srgbClr val="000000">
                      <a:alpha val="43137"/>
                    </a:srgbClr>
                  </a:outerShdw>
                </a:effectLst>
                <a:cs typeface="DecoType Naskh" pitchFamily="2" charset="-78"/>
              </a:rPr>
              <a:t>: </a:t>
            </a:r>
            <a:r>
              <a:rPr lang="ar-SA" sz="5400" b="1" dirty="0" smtClean="0">
                <a:effectLst>
                  <a:outerShdw blurRad="38100" dist="38100" dir="2700000" algn="tl">
                    <a:srgbClr val="000000">
                      <a:alpha val="43137"/>
                    </a:srgbClr>
                  </a:outerShdw>
                </a:effectLst>
                <a:cs typeface="DecoType Naskh" pitchFamily="2" charset="-78"/>
              </a:rPr>
              <a:t>أسئلة متنوعة والإجابة النموذجية عليها.</a:t>
            </a:r>
            <a:endParaRPr lang="en-US" sz="5400" b="1" dirty="0">
              <a:effectLst>
                <a:outerShdw blurRad="38100" dist="38100" dir="2700000" algn="tl">
                  <a:srgbClr val="000000">
                    <a:alpha val="43137"/>
                  </a:srgbClr>
                </a:outerShdw>
              </a:effectLst>
              <a:cs typeface="DecoType Naskh" pitchFamily="2" charset="-78"/>
            </a:endParaRPr>
          </a:p>
        </p:txBody>
      </p:sp>
      <p:sp>
        <p:nvSpPr>
          <p:cNvPr id="5"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343791830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609600" y="332656"/>
            <a:ext cx="8077200" cy="6093976"/>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ctr" eaLnBrk="1" hangingPunct="1">
              <a:lnSpc>
                <a:spcPct val="150000"/>
              </a:lnSpc>
              <a:defRPr/>
            </a:pPr>
            <a:r>
              <a:rPr lang="ar-SA" alt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a:t>
            </a:r>
            <a:r>
              <a:rPr lang="ar-SA" altLang="ar-SA" sz="44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في المؤسسات الاجتماعية</a:t>
            </a:r>
          </a:p>
          <a:p>
            <a:pPr marL="571500" indent="-571500" algn="just" rtl="1" eaLnBrk="1" hangingPunct="1">
              <a:lnSpc>
                <a:spcPct val="150000"/>
              </a:lnSpc>
              <a:buFont typeface="Arial" panose="020B0604020202020204" pitchFamily="34" charset="0"/>
              <a:buChar char="•"/>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a:t>
            </a: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الأول: تعريف «جون </a:t>
            </a:r>
            <a:r>
              <a:rPr lang="ar-SA" altLang="ar-SA" sz="3600" b="1" dirty="0" err="1"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كدناى</a:t>
            </a: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p>
          <a:p>
            <a:pPr marL="571500" indent="-571500" algn="just" rtl="1" eaLnBrk="1" hangingPunct="1">
              <a:lnSpc>
                <a:spcPct val="150000"/>
              </a:lnSpc>
              <a:buFont typeface="Arial" panose="020B0604020202020204" pitchFamily="34" charset="0"/>
              <a:buChar char="•"/>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في الخدمة الاجتماعية هي عملية تحويل السياسة الاجتماعية إلى خدمات اجتماعية، وتوظيف الخبرة المكتسبة من خلال تحويل السياسة إلى خدمات اجتماعية في تقديم بعض التوصيات التي تتصل بتعديل السياسة الاجتماعية.</a:t>
            </a: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369597630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838200" y="1143000"/>
            <a:ext cx="7467600" cy="424656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وعلى ذلك فإنه يرى أن الإدارة في الخدمة الاجتماعية تتضمن عملية تحويل السياسة إلى خدمات اجتماعية ملموسة.</a:t>
            </a:r>
          </a:p>
          <a:p>
            <a:pPr marL="571500" indent="-571500" algn="just" rtl="1" eaLnBrk="1" hangingPunct="1">
              <a:lnSpc>
                <a:spcPct val="150000"/>
              </a:lnSpc>
              <a:buFont typeface="Arial" panose="020B0604020202020204" pitchFamily="34" charset="0"/>
              <a:buChar char="•"/>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استخدام الخبرة الناتجة عن الممارسة في التوصية بتعديل السياسة الاجتماعية.</a:t>
            </a:r>
            <a:endParaRPr lang="en-US"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45644988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533400" y="457200"/>
            <a:ext cx="8153400" cy="5908675"/>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الثاني: تعريف «</a:t>
            </a:r>
            <a:r>
              <a:rPr lang="ar-SA" altLang="ar-SA" sz="3600" b="1" dirty="0" err="1"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هيرمن</a:t>
            </a: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ستين» </a:t>
            </a:r>
          </a:p>
          <a:p>
            <a:pPr marL="571500" indent="-571500" algn="just" rtl="1" eaLnBrk="1" hangingPunct="1">
              <a:lnSpc>
                <a:spcPct val="150000"/>
              </a:lnSpc>
              <a:buFont typeface="Arial" panose="020B0604020202020204" pitchFamily="34" charset="0"/>
              <a:buChar char="•"/>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يعرف الإدارة في الخدمة الاجتماعية بأنها: عملية تحديد وتحقيق أهداف المنظمة من خلال جهد تعاوني منظم.</a:t>
            </a:r>
          </a:p>
          <a:p>
            <a:pPr marL="571500" indent="-571500" algn="just" rtl="1" eaLnBrk="1" hangingPunct="1">
              <a:lnSpc>
                <a:spcPct val="150000"/>
              </a:lnSpc>
              <a:buFont typeface="Arial" panose="020B0604020202020204" pitchFamily="34" charset="0"/>
              <a:buChar char="•"/>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الثالث: تعريف «حامد شاكر»</a:t>
            </a:r>
          </a:p>
          <a:p>
            <a:pPr marL="571500" indent="-571500" algn="just" rtl="1" eaLnBrk="1" hangingPunct="1">
              <a:lnSpc>
                <a:spcPct val="150000"/>
              </a:lnSpc>
              <a:buFont typeface="Arial" panose="020B0604020202020204" pitchFamily="34" charset="0"/>
              <a:buChar char="•"/>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يعرف الإدارة في الخدمة الاجتماعية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بأنها: عملية توجيه الطاقة البشرية التي تحتويها أية هيئة أو منظمة أو مؤسسة لبلوغ الهدف الذى قام من أجله.</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237730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533400" y="444500"/>
            <a:ext cx="8153400" cy="6002338"/>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2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الرابع: تعريف مجلس تعليم الخدمة الاجتماعية بالولايات المتحدة الأمريكية</a:t>
            </a:r>
          </a:p>
          <a:p>
            <a:pPr marL="571500" indent="-571500" algn="just" rtl="1" eaLnBrk="1" hangingPunct="1">
              <a:lnSpc>
                <a:spcPct val="150000"/>
              </a:lnSpc>
              <a:buFont typeface="Arial" panose="020B0604020202020204" pitchFamily="34" charset="0"/>
              <a:buChar char="•"/>
              <a:defRPr/>
            </a:pPr>
            <a:r>
              <a:rPr lang="ar-SA"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a:t>
            </a:r>
            <a:r>
              <a:rPr lang="ar-SA" alt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في الخدمة الاجتماعية </a:t>
            </a:r>
            <a:r>
              <a:rPr lang="ar-SA"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هي: العملية التي يتم بواسطتها تحويل موارد المجتمع إلى برنامج لخدمة المجتمع طبقاً لما يتفق عليه في المؤسسة من أهداف وسياسات ومستويات عمل وتقوم تلك العملية على بناء الأدوار والعلاقات بالأسلوب الذى يعزز نشاط المؤسسة، كما أنها تدور حول عملية حل المشكلة من دراسة وتشخيص وعلاج أو وضع خطة وتنفيذها ثم تقييم النتائج.</a:t>
            </a:r>
            <a:endParaRPr lang="en-US"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23150736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533400" y="479425"/>
            <a:ext cx="8153400" cy="5908675"/>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الخامس: تعريف «</a:t>
            </a:r>
            <a:r>
              <a:rPr lang="ar-SA" altLang="ar-SA" sz="3600" b="1" dirty="0" err="1"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هارلى</a:t>
            </a: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altLang="ar-SA" sz="3600" b="1" dirty="0" err="1"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تريكر</a:t>
            </a: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p>
          <a:p>
            <a:pPr marL="571500" indent="-571500" algn="just" rtl="1" eaLnBrk="1" hangingPunct="1">
              <a:lnSpc>
                <a:spcPct val="150000"/>
              </a:lnSpc>
              <a:buFont typeface="Arial" panose="020B0604020202020204" pitchFamily="34" charset="0"/>
              <a:buChar char="•"/>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يعرف الإدارة في الخدمة الاجتماعية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بأنها: طريقة من طرق المهنة يمارسها الإداريون من أبنائها بهدف تمكين كل الناس الذين يشملهم عمل المنظمة من أداء مسئولياتهم تبعاً لمتطلبات وظائفهم والاستخدام الأمثل للموارد والامكانيات لمساعدة المنظمة على توفير وتقديم أفضل خدمات اجتماعية ممكنة لسكان المجتمع.</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356325944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533400" y="304800"/>
            <a:ext cx="8153400" cy="5908675"/>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السادس: تعريف «مصطفى رزق مطر» </a:t>
            </a:r>
          </a:p>
          <a:p>
            <a:pPr marL="571500" indent="-571500" algn="just" rtl="1" eaLnBrk="1" hangingPunct="1">
              <a:lnSpc>
                <a:spcPct val="150000"/>
              </a:lnSpc>
              <a:buFont typeface="Arial" panose="020B0604020202020204" pitchFamily="34" charset="0"/>
              <a:buChar char="•"/>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إدارة المؤسسات الاجتماعية عبارة عن: الأعمال أو التخصصات التي تتصل بطرق إدارة المؤسسات المشتغلة بالخدمة الاجتماعية سواء كانت هذه المؤسسات أو الهيئات تديرها الحكومة أو تنشئها وتنفذ برامجها الهيئات الأهلية ذاتها تمييزاً لها عن تلك الخدمات الفنية المهنية التي تقدمها المؤسسة لعملائها والمجتمع.</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94871402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838200" y="990600"/>
            <a:ext cx="7391400" cy="3416300"/>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السابع: تعريف «</a:t>
            </a:r>
            <a:r>
              <a:rPr lang="ar-SA" altLang="ar-SA" sz="3600" b="1" dirty="0" err="1"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هيرسي</a:t>
            </a: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وكنت» </a:t>
            </a:r>
          </a:p>
          <a:p>
            <a:pPr marL="571500" indent="-571500" algn="just" rtl="1" eaLnBrk="1" hangingPunct="1">
              <a:lnSpc>
                <a:spcPct val="150000"/>
              </a:lnSpc>
              <a:buFont typeface="Arial" panose="020B0604020202020204" pitchFamily="34" charset="0"/>
              <a:buChar char="•"/>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العملية التي تستخدم لأداء الأعمال بواسطة أو من خلال الأفراد والجماعات لاستخدام الموارد لإنجاز وتحقيق الأهداف التنظيمية.</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297069571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1004888" y="838200"/>
            <a:ext cx="7343775" cy="5194300"/>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just" rtl="1" eaLnBrk="1" hangingPunct="1">
              <a:lnSpc>
                <a:spcPct val="150000"/>
              </a:lnSpc>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ومن وجهة نظر المؤلف فإن مفهوم الإدارة في المؤسسات الاجتماعية :</a:t>
            </a:r>
          </a:p>
          <a:p>
            <a:pPr algn="just" rtl="1" eaLnBrk="1" hangingPunct="1">
              <a:lnSpc>
                <a:spcPct val="150000"/>
              </a:lnSpc>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هي عمليات واختصاصات تستهدف تمكين العاملين في المنظمات الاجتماعية من أداء المسئوليات المنوطة بهم تبعاً لمتطلبات وظائفهم لتحقيق أهداف المنظمة بشكل فعال في إطار المحددات القائمة.</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80472309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609600" y="381000"/>
            <a:ext cx="8001000" cy="6002338"/>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just" rtl="1" eaLnBrk="1" hangingPunct="1">
              <a:lnSpc>
                <a:spcPct val="150000"/>
              </a:lnSpc>
              <a:defRPr/>
            </a:pPr>
            <a:r>
              <a:rPr lang="ar-SA" altLang="ar-SA" sz="32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ومن التعريف يتضح أن (تعريف إجرائي):-</a:t>
            </a:r>
          </a:p>
          <a:p>
            <a:pPr marL="571500" indent="-571500" algn="just" rtl="1" eaLnBrk="1" hangingPunct="1">
              <a:lnSpc>
                <a:spcPct val="150000"/>
              </a:lnSpc>
              <a:buFont typeface="Wingdings 2" panose="05020102010507070707" pitchFamily="18" charset="2"/>
              <a:buChar char="D"/>
              <a:defRPr/>
            </a:pPr>
            <a:r>
              <a:rPr lang="ar-SA"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الإدارة عمليات متكاملة لتحقيق أهداف المنظمة عن طريق تنسيق الجهود والتعاون بين العاملين في المنظمة مهما تعددت تخصصاتهم.</a:t>
            </a:r>
          </a:p>
          <a:p>
            <a:pPr marL="571500" indent="-571500" algn="just" rtl="1" eaLnBrk="1" hangingPunct="1">
              <a:lnSpc>
                <a:spcPct val="150000"/>
              </a:lnSpc>
              <a:buFont typeface="Wingdings 2" panose="05020102010507070707" pitchFamily="18" charset="2"/>
              <a:buChar char="D"/>
              <a:defRPr/>
            </a:pPr>
            <a:r>
              <a:rPr lang="ar-SA" alt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a:t>
            </a:r>
            <a:r>
              <a:rPr lang="ar-SA"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في الخدمة الاجتماعية ترتبط بالاختصاصات التي يقوم بها كل العاملين في المؤسسة الاجتماعية أو ما يطلق عليها وظائف الإدارة من تخطيط وتنسيق وعلاقات عامة واتخاذ قرار وتمويل وقيادة ورقابة ..الخ.</a:t>
            </a:r>
            <a:endParaRPr lang="en-US"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31009938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990600" y="1295400"/>
            <a:ext cx="7162800" cy="424656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Wingdings 2" panose="05020102010507070707" pitchFamily="18" charset="2"/>
              <a:buChar char="D"/>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في الخدمة الاجتماعية تمارس في مختلف مجالات الممارسة المهنية للخدمة الاجتماعية (أحداث، عمالي، مدرسي، تنمية، معوقين، ...الخ) ومؤسساتها سواء كانت مؤسسات أولية أو ثانوية للخدمة الاجتماعية.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35367593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642938" y="457200"/>
            <a:ext cx="7967662" cy="584041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Wingdings 2" panose="05020102010507070707" pitchFamily="18" charset="2"/>
              <a:buChar char="D"/>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هدفها مساعدة العاملين على القيام بالمسئوليات المنوطة بهم تبعاً لما </a:t>
            </a:r>
            <a:r>
              <a:rPr lang="ar-SA" altLang="ar-SA" sz="3600" b="1" dirty="0" err="1"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تتطلبه</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تلك الوظائف بالإضافة إلى تحويل الموارد المتاحة أو التي يمكن إتاحتها إلى برامج للخدمات لإشباع احتياجات العملاء الذين يتعاملون مع تلك المنظمات، بما يؤدي لتكامل الأعمال التي يقوم بها العاملون بالمنظمة لتحقيق الأهداف في أقل فترة زمنية ممكنة مع حسن الأداء.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202234859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1004888" y="838200"/>
            <a:ext cx="7343775" cy="507841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يتم تحقيق الاهداف في إطار المحددات القائمة الداخلية في المنظمة (موارد بشرية ، مادية، تنظيمية، تكنولوجية... الخ) والمحددات البيئية ( عوامل سياسية، اقتصادية، اجتماعية،... الخ) والتي تحدد ارتباط المنظمة بالبيئة المحيطة بها حيث أن هناك تأثير وتفاعل متبادل بين كل من المنظمة والبيئة.</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تذييل 1"/>
          <p:cNvSpPr>
            <a:spLocks noGrp="1"/>
          </p:cNvSpPr>
          <p:nvPr>
            <p:ph type="ftr" sz="quarter" idx="11"/>
          </p:nvPr>
        </p:nvSpPr>
        <p:spPr>
          <a:solidFill>
            <a:schemeClr val="bg1"/>
          </a:solidFill>
        </p:spPr>
        <p:txBody>
          <a:bodyPr/>
          <a:lstStyle/>
          <a:p>
            <a:pPr>
              <a:defRPr/>
            </a:pPr>
            <a:r>
              <a:rPr lang="ar-SA" b="1" dirty="0">
                <a:solidFill>
                  <a:srgbClr val="C00000"/>
                </a:solidFill>
                <a:effectLst>
                  <a:outerShdw blurRad="38100" dist="38100" dir="2700000" algn="tl">
                    <a:srgbClr val="000000">
                      <a:alpha val="43137"/>
                    </a:srgbClr>
                  </a:outerShdw>
                </a:effectLst>
                <a:cs typeface="DecoType Naskh Extensions" panose="02010400000000000000" pitchFamily="2" charset="-78"/>
              </a:rPr>
              <a:t>د. منى طه محروس</a:t>
            </a:r>
            <a:endParaRPr lang="en-US" b="1" dirty="0">
              <a:solidFill>
                <a:srgbClr val="C00000"/>
              </a:solidFill>
              <a:effectLst>
                <a:outerShdw blurRad="38100" dist="38100" dir="2700000" algn="tl">
                  <a:srgbClr val="000000">
                    <a:alpha val="43137"/>
                  </a:srgbClr>
                </a:outerShdw>
              </a:effectLst>
              <a:cs typeface="DecoType Naskh Extensions" panose="02010400000000000000" pitchFamily="2" charset="-78"/>
            </a:endParaRPr>
          </a:p>
        </p:txBody>
      </p:sp>
    </p:spTree>
    <p:extLst>
      <p:ext uri="{BB962C8B-B14F-4D97-AF65-F5344CB8AC3E}">
        <p14:creationId xmlns:p14="http://schemas.microsoft.com/office/powerpoint/2010/main" val="127900446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383402"/>
            <a:ext cx="7488238" cy="585391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eaLnBrk="1" hangingPunct="1">
              <a:lnSpc>
                <a:spcPct val="150000"/>
              </a:lnSpc>
              <a:spcBef>
                <a:spcPct val="0"/>
              </a:spcBef>
              <a:buClrTx/>
              <a:buSzTx/>
              <a:buFont typeface="Wingdings" pitchFamily="2" charset="2"/>
              <a:buNone/>
              <a:defRPr/>
            </a:pPr>
            <a:r>
              <a:rPr lang="ar-SA" alt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a:t>
            </a:r>
            <a:r>
              <a:rPr 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التنمية الإدارية </a:t>
            </a:r>
            <a:endParaRPr lang="en-US"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buFont typeface="Wingdings" pitchFamily="2" charset="2"/>
              <a:buNone/>
              <a:defRPr/>
            </a:pPr>
            <a:r>
              <a:rPr lang="ar-SA" alt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 </a:t>
            </a:r>
            <a:r>
              <a:rPr lang="ar-SA" sz="3600" b="1" u="sng"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تعريف التنمية الإدارية ومستوياتها</a:t>
            </a: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تتعدد مفاهيم التنمية وتتنوع باختلاف الذين تناولوها بالدراسة ، فمنهم من تناولها من منظور اجتماعي ومنهم من تناولها من منظور اقتصادي ومنهم من تناولها من منظور إداري وهو المنظور الذى يهمنا توضيحه.</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lnSpc>
                <a:spcPct val="150000"/>
              </a:lnSpc>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ولقد تعددت وجهات النظر في تعريف التنمية الإدارية ومنها:-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rPr>
              <a:t> </a:t>
            </a:r>
            <a:r>
              <a:rPr lang="ar-SA" b="1" dirty="0" smtClean="0">
                <a:solidFill>
                  <a:srgbClr val="FF0000"/>
                </a:solidFill>
              </a:rPr>
              <a:t>د. </a:t>
            </a:r>
            <a:r>
              <a:rPr lang="ar-SA" b="1" dirty="0" smtClean="0">
                <a:solidFill>
                  <a:srgbClr val="FF0000"/>
                </a:solidFill>
              </a:rPr>
              <a:t>منى </a:t>
            </a:r>
            <a:r>
              <a:rPr lang="ar-SA" b="1" dirty="0" smtClean="0">
                <a:solidFill>
                  <a:srgbClr val="FF0000"/>
                </a:solidFill>
              </a:rPr>
              <a:t>محروس</a:t>
            </a:r>
            <a:endParaRPr lang="en-US" b="1" dirty="0">
              <a:solidFill>
                <a:srgbClr val="FF0000"/>
              </a:solidFill>
            </a:endParaRPr>
          </a:p>
        </p:txBody>
      </p:sp>
      <p:sp>
        <p:nvSpPr>
          <p:cNvPr id="5" name="عنصر نائب لرقم الشريحة 4"/>
          <p:cNvSpPr>
            <a:spLocks noGrp="1"/>
          </p:cNvSpPr>
          <p:nvPr>
            <p:ph type="sldNum" sz="quarter" idx="12"/>
          </p:nvPr>
        </p:nvSpPr>
        <p:spPr/>
        <p:txBody>
          <a:bodyPr/>
          <a:lstStyle/>
          <a:p>
            <a:pPr>
              <a:defRPr/>
            </a:pPr>
            <a:fld id="{E8E2725D-D7B9-46B4-B2DC-DC33B4A2554B}" type="slidenum">
              <a:rPr lang="ar-SA" smtClean="0">
                <a:solidFill>
                  <a:srgbClr val="FF0000"/>
                </a:solidFill>
              </a:rPr>
              <a:pPr>
                <a:defRPr/>
              </a:pPr>
              <a:t>17</a:t>
            </a:fld>
            <a:endParaRPr lang="en-US" dirty="0">
              <a:solidFill>
                <a:srgbClr val="FF0000"/>
              </a:solidFill>
            </a:endParaRPr>
          </a:p>
        </p:txBody>
      </p:sp>
    </p:spTree>
    <p:extLst>
      <p:ext uri="{BB962C8B-B14F-4D97-AF65-F5344CB8AC3E}">
        <p14:creationId xmlns:p14="http://schemas.microsoft.com/office/powerpoint/2010/main" val="340517938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941388"/>
            <a:ext cx="7488238" cy="518795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31813" indent="-531813" algn="just">
              <a:lnSpc>
                <a:spcPct val="150000"/>
              </a:lnSpc>
              <a:defRPr/>
            </a:pPr>
            <a:r>
              <a:rPr lang="ar-SA" sz="3600" b="1" u="sng"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الأول</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هي تقوية الطاقات الإدارية من أجل تحقيق النجاح في تنفيذ المشروعات القائمة وتحسين قدرات المديرين وتأمين مورد كافٍ ومنتظم من المديرين الأكفاء لمقابلة احتياجات المستقبل.</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lnSpc>
                <a:spcPct val="150000"/>
              </a:lnSpc>
              <a:defRPr/>
            </a:pPr>
            <a:r>
              <a:rPr lang="ar-SA" sz="3600" b="1" u="sng"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الثاني</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هي أسلوب لتحسين المقدرة الإدارية لاتخاذ القرارات وتيسير الاتصال والقيادة.</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F426E8DE-8BB1-432C-AAC9-5CD2F2D160E0}" type="slidenum">
              <a:rPr lang="ar-SA" smtClean="0">
                <a:solidFill>
                  <a:srgbClr val="FF0000"/>
                </a:solidFill>
              </a:rPr>
              <a:pPr>
                <a:defRPr/>
              </a:pPr>
              <a:t>18</a:t>
            </a:fld>
            <a:endParaRPr lang="en-US" dirty="0">
              <a:solidFill>
                <a:srgbClr val="FF0000"/>
              </a:solidFill>
            </a:endParaRPr>
          </a:p>
        </p:txBody>
      </p:sp>
    </p:spTree>
    <p:extLst>
      <p:ext uri="{BB962C8B-B14F-4D97-AF65-F5344CB8AC3E}">
        <p14:creationId xmlns:p14="http://schemas.microsoft.com/office/powerpoint/2010/main" val="341898784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941388"/>
            <a:ext cx="7488238" cy="518795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627063" indent="-627063">
              <a:lnSpc>
                <a:spcPct val="150000"/>
              </a:lnSpc>
              <a:defRPr/>
            </a:pPr>
            <a:r>
              <a:rPr lang="ar-SA" sz="3600" b="1" u="sng"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ومن وجهة نظر المؤلف يعرفها بأنها: </a:t>
            </a:r>
          </a:p>
          <a:p>
            <a:pPr marL="627063" indent="-627063" algn="just">
              <a:lnSpc>
                <a:spcPct val="150000"/>
              </a:lnSpc>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عملية تغيير موجه ومنظم وهادف إلى زيادة معرفة القيادات العاملة في الوحدات الإدارية بطرق الإدارة العلمية وزيادة قدرتها ومهاراتها على استخدامها في حل المشاكل التي تواجهها ورفع مستوى أدائها وتطوير سلوكها للمساهمة الفعالة في تحقيق أهداف المنظمة.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F09121CF-0A1A-4753-8A1E-64D141C18758}" type="slidenum">
              <a:rPr lang="ar-SA" b="1" smtClean="0">
                <a:solidFill>
                  <a:srgbClr val="FF0000"/>
                </a:solidFill>
                <a:effectLst>
                  <a:outerShdw blurRad="38100" dist="38100" dir="2700000" algn="tl">
                    <a:srgbClr val="000000">
                      <a:alpha val="43137"/>
                    </a:srgbClr>
                  </a:outerShdw>
                </a:effectLst>
              </a:rPr>
              <a:pPr>
                <a:defRPr/>
              </a:pPr>
              <a:t>19</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386805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404664"/>
            <a:ext cx="7488238" cy="5770811"/>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a:lnSpc>
                <a:spcPct val="150000"/>
              </a:lnSpc>
              <a:buFont typeface="Wingdings" pitchFamily="2" charset="2"/>
              <a:buNone/>
              <a:defRPr/>
            </a:pP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الإصلاح الإداري</a:t>
            </a:r>
            <a:endParaRPr lang="en-US"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355600" indent="-355600" algn="just">
              <a:lnSpc>
                <a:spcPct val="150000"/>
              </a:lnSpc>
              <a:defRPr/>
            </a:pPr>
            <a:r>
              <a:rPr lang="ar-SA"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أصبح </a:t>
            </a:r>
            <a:r>
              <a:rPr lang="ar-SA"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مصطلح الإصلاح الإداري من أكثر المصطلحات شيوعاً في دول العالم بصفة عامة وفي الدول النامية بصفة خاصة، وذلك للإحساس بالحاجة إلى إحداث تغيير وتطور في الأجهزة الإدارية القائمة. </a:t>
            </a:r>
            <a:endParaRPr lang="en-US"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smtClean="0">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214C6507-2D7F-4EC9-A5E6-949A5018FF4A}" type="slidenum">
              <a:rPr lang="ar-SA" b="1" smtClean="0">
                <a:solidFill>
                  <a:srgbClr val="FF0000"/>
                </a:solidFill>
                <a:effectLst>
                  <a:outerShdw blurRad="38100" dist="38100" dir="2700000" algn="tl">
                    <a:srgbClr val="000000">
                      <a:alpha val="43137"/>
                    </a:srgbClr>
                  </a:outerShdw>
                </a:effectLst>
              </a:rPr>
              <a:pPr>
                <a:defRPr/>
              </a:pPr>
              <a:t>20</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9788852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581025"/>
            <a:ext cx="7777163" cy="5908675"/>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457200" indent="-457200" algn="just">
              <a:lnSpc>
                <a:spcPct val="150000"/>
              </a:lnSpc>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فنجد أن الدول المتقدمة تشعر أنها بحاجة إلى تطوير وتحسين كفاءة الإدارة بها حتى تواكب المتغيرات والظروف التي حدثت وتحدث في المجتمع وحتى تستفيد من المنجزات التكنولوجية وتطويعها لخدمة الإدارة ، وفي الدول النامية أصبح الإصلاح الإداري ضرورة لأن الجهاز الإداري في هذه الدول يضطلع بمسئولية تحقيق التنمية الشاملة.</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dirty="0" smtClean="0">
                <a:solidFill>
                  <a:srgbClr val="FF0000"/>
                </a:solidFill>
                <a:effectLst>
                  <a:outerShdw blurRad="38100" dist="38100" dir="2700000" algn="tl">
                    <a:srgbClr val="000000">
                      <a:alpha val="43137"/>
                    </a:srgbClr>
                  </a:outerShdw>
                </a:effectLst>
              </a:rPr>
              <a:t>إعداد: د. منى طه محروس</a:t>
            </a:r>
            <a:endParaRPr lang="en-US"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EC00926E-0404-4595-ACB5-23E9291F247C}" type="slidenum">
              <a:rPr lang="ar-SA" smtClean="0">
                <a:solidFill>
                  <a:srgbClr val="FF0000"/>
                </a:solidFill>
                <a:effectLst>
                  <a:outerShdw blurRad="38100" dist="38100" dir="2700000" algn="tl">
                    <a:srgbClr val="000000">
                      <a:alpha val="43137"/>
                    </a:srgbClr>
                  </a:outerShdw>
                </a:effectLst>
              </a:rPr>
              <a:pPr>
                <a:defRPr/>
              </a:pPr>
              <a:t>21</a:t>
            </a:fld>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305811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1119188"/>
            <a:ext cx="7488238" cy="483235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450850" indent="-450850" algn="just">
              <a:lnSpc>
                <a:spcPct val="150000"/>
              </a:lnSpc>
              <a:defRPr/>
            </a:pPr>
            <a:r>
              <a:rPr lang="ar-SA"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ولقد تعددت وجهات النظر في تعريف الإصلاح الإداري ومنها:-</a:t>
            </a:r>
            <a:endParaRPr lang="en-US"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450850" indent="-450850" algn="just">
              <a:lnSpc>
                <a:spcPct val="150000"/>
              </a:lnSpc>
              <a:defRPr/>
            </a:pPr>
            <a:r>
              <a:rPr lang="ar-SA" sz="4000" b="1" u="sng"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الأول</a:t>
            </a:r>
            <a:r>
              <a:rPr lang="ar-SA"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إعادة تنظيم الجهاز الإداري للدولة للقيام بوظائفه على ضوء المتغيرات الجديدة الهادفة لتحقيق التنمية المجتمعية.</a:t>
            </a:r>
            <a:endParaRPr lang="en-US"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2FB3AC8D-470D-450D-87C1-79D49ADF747D}" type="slidenum">
              <a:rPr lang="ar-SA" b="1" smtClean="0">
                <a:solidFill>
                  <a:srgbClr val="FF0000"/>
                </a:solidFill>
                <a:effectLst>
                  <a:outerShdw blurRad="38100" dist="38100" dir="2700000" algn="tl">
                    <a:srgbClr val="000000">
                      <a:alpha val="43137"/>
                    </a:srgbClr>
                  </a:outerShdw>
                </a:effectLst>
              </a:rPr>
              <a:pPr>
                <a:defRPr/>
              </a:pPr>
              <a:t>22</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645290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650" y="549275"/>
            <a:ext cx="7473950" cy="5832475"/>
          </a:xfrm>
          <a:solidFill>
            <a:schemeClr val="bg1"/>
          </a:solidFill>
        </p:spPr>
        <p:txBody>
          <a:bodyPr/>
          <a:lstStyle/>
          <a:p>
            <a:pPr marL="457200" indent="-457200" algn="just">
              <a:lnSpc>
                <a:spcPct val="150000"/>
              </a:lnSpc>
              <a:buClr>
                <a:srgbClr val="C00000"/>
              </a:buClr>
              <a:buSzPct val="96000"/>
              <a:buFont typeface="Wingdings" pitchFamily="2" charset="2"/>
              <a:buChar char="E"/>
              <a:defRPr/>
            </a:pPr>
            <a:r>
              <a:rPr lang="ar-SA" sz="4000" b="1" u="sng" kern="1200"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a:t>
            </a:r>
            <a:r>
              <a:rPr lang="ar-SA" sz="4000" b="1" u="sng" kern="1200"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الثاني:</a:t>
            </a:r>
            <a:endParaRPr lang="en-US" sz="4000" b="1" u="sng" kern="1200"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457200" indent="-457200" algn="just">
              <a:lnSpc>
                <a:spcPct val="150000"/>
              </a:lnSpc>
              <a:buClr>
                <a:srgbClr val="C00000"/>
              </a:buClr>
              <a:buSzPct val="96000"/>
              <a:buFont typeface="Wingdings" pitchFamily="2" charset="2"/>
              <a:buChar char="E"/>
              <a:defRPr/>
            </a:pPr>
            <a:r>
              <a:rPr lang="ar-SA" sz="4000" b="1" kern="1200"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وهو </a:t>
            </a:r>
            <a:r>
              <a:rPr lang="ar-SA" sz="4000" b="1" kern="1200"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تغير في أسلوب العمل و في التنظيم و في عمل الاشخاص وفى نظرة الناس لكل هذه الامور بما يعنى تحويل في الخطط و تغيير في أنماط السلوك الإداري وتنظيم و عمل العنصر البشرى لتحقيق التنمية الادارية .</a:t>
            </a:r>
            <a:endParaRPr lang="ar-SA" sz="4000" dirty="0" smtClean="0"/>
          </a:p>
        </p:txBody>
      </p:sp>
      <p:sp>
        <p:nvSpPr>
          <p:cNvPr id="2" name="عنصر نائب للتذييل 1"/>
          <p:cNvSpPr>
            <a:spLocks noGrp="1"/>
          </p:cNvSpPr>
          <p:nvPr>
            <p:ph type="ftr" sz="quarter" idx="11"/>
          </p:nvPr>
        </p:nvSpPr>
        <p:spPr/>
        <p:txBody>
          <a:bodyPr/>
          <a:lstStyle/>
          <a:p>
            <a:pPr>
              <a:defRPr/>
            </a:pPr>
            <a:r>
              <a:rPr lang="ar-SA" b="1">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9" name="عنصر نائب لرقم الشريحة 8"/>
          <p:cNvSpPr>
            <a:spLocks noGrp="1"/>
          </p:cNvSpPr>
          <p:nvPr>
            <p:ph type="sldNum" sz="quarter" idx="12"/>
          </p:nvPr>
        </p:nvSpPr>
        <p:spPr/>
        <p:txBody>
          <a:bodyPr/>
          <a:lstStyle/>
          <a:p>
            <a:pPr>
              <a:defRPr/>
            </a:pPr>
            <a:fld id="{F0C1B924-85C2-4CC3-8A73-915760EAE4EF}" type="slidenum">
              <a:rPr lang="ar-SA" b="1" smtClean="0">
                <a:solidFill>
                  <a:srgbClr val="FF0000"/>
                </a:solidFill>
                <a:effectLst>
                  <a:outerShdw blurRad="38100" dist="38100" dir="2700000" algn="tl">
                    <a:srgbClr val="000000">
                      <a:alpha val="43137"/>
                    </a:srgbClr>
                  </a:outerShdw>
                </a:effectLst>
              </a:rPr>
              <a:pPr>
                <a:defRPr/>
              </a:pPr>
              <a:t>23</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9484652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47713" y="1082802"/>
            <a:ext cx="7488237" cy="4530471"/>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a:buFont typeface="Wingdings" pitchFamily="2" charset="2"/>
              <a:buNone/>
              <a:defRPr/>
            </a:pPr>
            <a:r>
              <a:rPr lang="ar-SA" sz="40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التطوير التنظيمي</a:t>
            </a:r>
            <a:endParaRPr lang="en-US" sz="40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lnSpc>
                <a:spcPct val="150000"/>
              </a:lnSpc>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يعتبر </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التطوير التنظيمي أحد الأساليب الإدارية الحديثة الذى يهدف إلى زيادة فاعلية المنظمة الاجتماعية وتحسين قدراتها على حل مشكلاتها.</a:t>
            </a:r>
            <a:endParaRPr lang="en-US" sz="3600"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ولقد تعددت وجهات النظر لتحديد المقصود بالتطوير التنظيمي ومنها:- </a:t>
            </a:r>
            <a:endParaRPr lang="en-US" sz="3600"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5F9EDA1C-B3D1-484B-976E-71F54BEAAD35}" type="slidenum">
              <a:rPr lang="ar-SA" b="1" smtClean="0">
                <a:solidFill>
                  <a:srgbClr val="FF0000"/>
                </a:solidFill>
                <a:effectLst>
                  <a:outerShdw blurRad="38100" dist="38100" dir="2700000" algn="tl">
                    <a:srgbClr val="000000">
                      <a:alpha val="43137"/>
                    </a:srgbClr>
                  </a:outerShdw>
                </a:effectLst>
              </a:rPr>
              <a:pPr>
                <a:defRPr/>
              </a:pPr>
              <a:t>24</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160298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1041400"/>
            <a:ext cx="7488238" cy="4646613"/>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indent="-571500" algn="just">
              <a:lnSpc>
                <a:spcPct val="150000"/>
              </a:lnSpc>
              <a:buClr>
                <a:srgbClr val="0070C0"/>
              </a:buClr>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الأول:</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خطة طويلة الأجل لتحسين أداء المنظمة في طريقة حلها للمشكلات التي تقابلها في إطار مجهود تعاوني بين كافة العاملين بها.</a:t>
            </a:r>
          </a:p>
          <a:p>
            <a:pPr marL="571500" indent="-571500" algn="justLow">
              <a:lnSpc>
                <a:spcPct val="150000"/>
              </a:lnSpc>
              <a:spcBef>
                <a:spcPct val="0"/>
              </a:spcBef>
              <a:buClr>
                <a:srgbClr val="0070C0"/>
              </a:buClr>
              <a:buSzTx/>
              <a:buFont typeface="Wingdings" pitchFamily="2" charset="2"/>
              <a:buChar char="E"/>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الثاني</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هو عملية مستمرة تقوم على تبني برنامج طويل المدى لمجهودات مخططة على مستوى المنظمة ككل باستخدام المعارف والعلوم السلوكية.</a:t>
            </a:r>
            <a:endPar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smtClean="0">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4453EFB1-3787-463D-9CD9-9D3126217740}" type="slidenum">
              <a:rPr lang="ar-SA" b="1" smtClean="0">
                <a:solidFill>
                  <a:srgbClr val="FF0000"/>
                </a:solidFill>
                <a:effectLst>
                  <a:outerShdw blurRad="38100" dist="38100" dir="2700000" algn="tl">
                    <a:srgbClr val="000000">
                      <a:alpha val="43137"/>
                    </a:srgbClr>
                  </a:outerShdw>
                </a:effectLst>
              </a:rPr>
              <a:pPr>
                <a:defRPr/>
              </a:pPr>
              <a:t>25</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634680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73113" y="1175831"/>
            <a:ext cx="7488237" cy="433965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a:lnSpc>
                <a:spcPct val="150000"/>
              </a:lnSpc>
              <a:spcBef>
                <a:spcPct val="0"/>
              </a:spcBef>
              <a:buClr>
                <a:srgbClr val="0070C0"/>
              </a:buClr>
              <a:buSzTx/>
              <a:buFont typeface="Wingdings" pitchFamily="2" charset="2"/>
              <a:buNone/>
              <a:defRPr/>
            </a:pPr>
            <a:r>
              <a:rPr lang="ar-SA" sz="40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الاتصال الإداري</a:t>
            </a:r>
            <a:endParaRPr lang="en-US" sz="40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71500" indent="-571500" algn="justLow">
              <a:lnSpc>
                <a:spcPct val="150000"/>
              </a:lnSpc>
              <a:spcBef>
                <a:spcPct val="0"/>
              </a:spcBef>
              <a:buClr>
                <a:srgbClr val="0070C0"/>
              </a:buClr>
              <a:buSzTx/>
              <a:buFont typeface="Wingdings" pitchFamily="2" charset="2"/>
              <a:buChar char="E"/>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لقد </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تعددت تعاريف الاتصال الإداري ومنها:- </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71500" indent="-571500" algn="justLow">
              <a:lnSpc>
                <a:spcPct val="150000"/>
              </a:lnSpc>
              <a:spcBef>
                <a:spcPct val="0"/>
              </a:spcBef>
              <a:buClr>
                <a:srgbClr val="0070C0"/>
              </a:buClr>
              <a:buSzTx/>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الأول</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هو عملية نقل هادف للمعلومات من شخص لآخر أو آخرين بغرض إيجاد نوع من التفاهم المتبادل بينهم.</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smtClean="0">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FBFDE1DD-1F0C-47FA-9328-18A13126D828}" type="slidenum">
              <a:rPr lang="ar-SA" b="1" smtClean="0">
                <a:solidFill>
                  <a:srgbClr val="FF0000"/>
                </a:solidFill>
                <a:effectLst>
                  <a:outerShdw blurRad="38100" dist="38100" dir="2700000" algn="tl">
                    <a:srgbClr val="000000">
                      <a:alpha val="43137"/>
                    </a:srgbClr>
                  </a:outerShdw>
                </a:effectLst>
              </a:rPr>
              <a:pPr>
                <a:defRPr/>
              </a:pPr>
              <a:t>26</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574163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1196975"/>
            <a:ext cx="7488238" cy="417830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indent="-571500" algn="justLow">
              <a:lnSpc>
                <a:spcPct val="150000"/>
              </a:lnSpc>
              <a:spcBef>
                <a:spcPct val="0"/>
              </a:spcBef>
              <a:buClr>
                <a:srgbClr val="0070C0"/>
              </a:buClr>
              <a:buSzTx/>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الثاني</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هو العملية التي تنقل بها المعلومات أو القرارات أو التوجيهات خلال المنظمات الاجتماعية، والوسائل التي تساعد على تقديم المعرفة والآراء والاتجاهات وتدعيم الاتصال بين المشتركين في عملية التخطيط واتخاذ القرارات وبين القائمين بالتنفيذ. </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FEAA1BAB-0B04-409A-8BD1-089D15AA66E2}" type="slidenum">
              <a:rPr lang="ar-SA" b="1" smtClean="0">
                <a:solidFill>
                  <a:srgbClr val="FF0000"/>
                </a:solidFill>
                <a:effectLst>
                  <a:outerShdw blurRad="38100" dist="38100" dir="2700000" algn="tl">
                    <a:srgbClr val="000000">
                      <a:alpha val="43137"/>
                    </a:srgbClr>
                  </a:outerShdw>
                </a:effectLst>
              </a:rPr>
              <a:pPr>
                <a:defRPr/>
              </a:pPr>
              <a:t>27</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6658259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77875" y="1597025"/>
            <a:ext cx="7489825" cy="4176713"/>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indent="-571500" algn="justLow">
              <a:lnSpc>
                <a:spcPct val="150000"/>
              </a:lnSpc>
              <a:spcBef>
                <a:spcPct val="0"/>
              </a:spcBef>
              <a:buClr>
                <a:srgbClr val="0070C0"/>
              </a:buClr>
              <a:buSzTx/>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الثالث</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هو الفعل الذى يتضمن نقل أو إرسال اشارة أو رمز منطوقاً كان أو مكتوباً أو مصوراً من مصدر معين إلى جمهور معين عن طريق وسيلة أو أكثر من الوسائل الاتصالية بقصد التأثير في رأي أو فعل فرد أو جمهور أو مجموعة من الجماهير.</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F8AB2142-EED7-47BC-8F33-78375993EFF8}" type="slidenum">
              <a:rPr lang="ar-SA" b="1" smtClean="0">
                <a:solidFill>
                  <a:srgbClr val="FF0000"/>
                </a:solidFill>
                <a:effectLst>
                  <a:outerShdw blurRad="38100" dist="38100" dir="2700000" algn="tl">
                    <a:srgbClr val="000000">
                      <a:alpha val="43137"/>
                    </a:srgbClr>
                  </a:outerShdw>
                </a:effectLst>
              </a:rPr>
              <a:pPr>
                <a:defRPr/>
              </a:pPr>
              <a:t>28</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573858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836613"/>
            <a:ext cx="7488238" cy="5078412"/>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indent="-571500" algn="justLow">
              <a:lnSpc>
                <a:spcPct val="150000"/>
              </a:lnSpc>
              <a:spcBef>
                <a:spcPct val="0"/>
              </a:spcBef>
              <a:buClr>
                <a:srgbClr val="0070C0"/>
              </a:buClr>
              <a:buSzTx/>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وعلى ذلك فإنه يمكن تعريف الاتصال الإداري من وجهة نظر المؤلف بأنه:-</a:t>
            </a:r>
          </a:p>
          <a:p>
            <a:pPr marL="571500" indent="-571500" algn="justLow">
              <a:lnSpc>
                <a:spcPct val="150000"/>
              </a:lnSpc>
              <a:spcBef>
                <a:spcPct val="0"/>
              </a:spcBef>
              <a:buClr>
                <a:srgbClr val="0070C0"/>
              </a:buClr>
              <a:buSzTx/>
              <a:buFont typeface="Wingdings" pitchFamily="2" charset="2"/>
              <a:buChar char="E"/>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العملية التي تستخدمها المنظمة أو المديرون أو الأفراد العاملون بها لتوفير معلومات لباقي الأطراف الأخرى تساهم في التخطيط واتخاذ القرارات والتنفيذ بما يحقق أهداف المنظمة.</a:t>
            </a:r>
            <a:endParaRPr lang="en-US" sz="4000" dirty="0" smtClean="0"/>
          </a:p>
        </p:txBody>
      </p:sp>
      <p:sp>
        <p:nvSpPr>
          <p:cNvPr id="4" name="عنصر نائب للتذييل 3"/>
          <p:cNvSpPr>
            <a:spLocks noGrp="1"/>
          </p:cNvSpPr>
          <p:nvPr>
            <p:ph type="ftr" sz="quarter" idx="11"/>
          </p:nvPr>
        </p:nvSpPr>
        <p:spPr/>
        <p:txBody>
          <a:bodyPr/>
          <a:lstStyle/>
          <a:p>
            <a:pPr>
              <a:defRPr/>
            </a:pPr>
            <a:r>
              <a:rPr lang="ar-SA" b="1" smtClean="0">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E640F37D-DC91-4AC2-A133-202880D3C218}" type="slidenum">
              <a:rPr lang="ar-SA" b="1" smtClean="0">
                <a:solidFill>
                  <a:srgbClr val="FF0000"/>
                </a:solidFill>
                <a:effectLst>
                  <a:outerShdw blurRad="38100" dist="38100" dir="2700000" algn="tl">
                    <a:srgbClr val="000000">
                      <a:alpha val="43137"/>
                    </a:srgbClr>
                  </a:outerShdw>
                </a:effectLst>
              </a:rPr>
              <a:pPr>
                <a:defRPr/>
              </a:pPr>
              <a:t>29</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250271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1286527"/>
            <a:ext cx="7488238" cy="4362733"/>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a:lnSpc>
                <a:spcPct val="150000"/>
              </a:lnSpc>
              <a:spcBef>
                <a:spcPct val="0"/>
              </a:spcBef>
              <a:buClr>
                <a:srgbClr val="0070C0"/>
              </a:buClr>
              <a:buSzTx/>
              <a:buFont typeface="Wingdings" pitchFamily="2" charset="2"/>
              <a:buNone/>
              <a:defRPr/>
            </a:pP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القيادة الإدارية</a:t>
            </a:r>
            <a:endParaRPr lang="en-US"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71500" indent="-571500" algn="justLow">
              <a:lnSpc>
                <a:spcPct val="150000"/>
              </a:lnSpc>
              <a:spcBef>
                <a:spcPct val="0"/>
              </a:spcBef>
              <a:buClr>
                <a:srgbClr val="0070C0"/>
              </a:buClr>
              <a:buSzTx/>
              <a:defRPr/>
            </a:pP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a:t>
            </a:r>
            <a:r>
              <a:rPr lang="ar-SA" sz="3600"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الأول</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النشاط الذى يمارسه القائد الإداري في مجال اتخاذ القرارات وإصدار الأوامر والإشراف الإداري على الآخرين باستخدام السلطة الرسمية وعن طريق التأثير والاستمالة بقصد هدف معين.</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03576721-7F98-48D0-B0D6-8376EAC80AD5}" type="slidenum">
              <a:rPr lang="ar-SA" b="1" smtClean="0">
                <a:solidFill>
                  <a:srgbClr val="FF0000"/>
                </a:solidFill>
                <a:effectLst>
                  <a:outerShdw blurRad="38100" dist="38100" dir="2700000" algn="tl">
                    <a:srgbClr val="000000">
                      <a:alpha val="43137"/>
                    </a:srgbClr>
                  </a:outerShdw>
                </a:effectLst>
              </a:rPr>
              <a:pPr>
                <a:defRPr/>
              </a:pPr>
              <a:t>30</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30875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806450"/>
            <a:ext cx="7488238" cy="5262563"/>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457200" indent="-457200" algn="justLow">
              <a:lnSpc>
                <a:spcPct val="150000"/>
              </a:lnSpc>
              <a:spcBef>
                <a:spcPct val="0"/>
              </a:spcBef>
              <a:buClr>
                <a:srgbClr val="0070C0"/>
              </a:buClr>
              <a:buSzTx/>
              <a:defRPr/>
            </a:pPr>
            <a:r>
              <a:rPr lang="ar-SA"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الثاني</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ممارسة القائد الإداري لسلطاته في أعمال التخطيط والتنظيم والتوجيه والتسويق والرقابة بقصد تحقيق أهداف محددة.</a:t>
            </a:r>
            <a:endParaRPr lang="en-US"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457200" indent="-457200" algn="justLow">
              <a:lnSpc>
                <a:spcPct val="150000"/>
              </a:lnSpc>
              <a:spcBef>
                <a:spcPct val="0"/>
              </a:spcBef>
              <a:buClr>
                <a:srgbClr val="0070C0"/>
              </a:buClr>
              <a:buSzTx/>
              <a:defRPr/>
            </a:pPr>
            <a:r>
              <a:rPr lang="ar-SA" b="1" u="sng"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ومن وجهة نظر المؤلف يمكن تعريف القيادة الإدارية بأنها</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p>
          <a:p>
            <a:pPr marL="571500" indent="-571500" algn="justLow">
              <a:lnSpc>
                <a:spcPct val="150000"/>
              </a:lnSpc>
              <a:spcBef>
                <a:spcPct val="0"/>
              </a:spcBef>
              <a:buClr>
                <a:srgbClr val="0070C0"/>
              </a:buClr>
              <a:buSzTx/>
              <a:buFont typeface="Wingdings" pitchFamily="2" charset="2"/>
              <a:buChar char="E"/>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علاقة نسبية ين شخصين يقومان بالإشراف على توجيه آخرين باستخدام السلطة والتأثير عليهم في عمليات الإدارة بالمنظمة لتحقيق أهدافها بصورة أكثر كفاءة.</a:t>
            </a:r>
            <a:endParaRPr lang="en-US"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smtClean="0">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100E02C5-EE99-4C85-BAEE-D3F06493C667}" type="slidenum">
              <a:rPr lang="ar-SA" b="1" smtClean="0">
                <a:solidFill>
                  <a:srgbClr val="FF0000"/>
                </a:solidFill>
                <a:effectLst>
                  <a:outerShdw blurRad="38100" dist="38100" dir="2700000" algn="tl">
                    <a:srgbClr val="000000">
                      <a:alpha val="43137"/>
                    </a:srgbClr>
                  </a:outerShdw>
                </a:effectLst>
              </a:rPr>
              <a:pPr>
                <a:defRPr/>
              </a:pPr>
              <a:t>31</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374594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971550" y="1198563"/>
            <a:ext cx="7129463" cy="4246562"/>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indent="-571500" algn="justLow">
              <a:lnSpc>
                <a:spcPct val="150000"/>
              </a:lnSpc>
              <a:spcBef>
                <a:spcPct val="0"/>
              </a:spcBef>
              <a:buClr>
                <a:srgbClr val="0070C0"/>
              </a:buClr>
              <a:buSzTx/>
              <a:buFont typeface="Wingdings" pitchFamily="2" charset="2"/>
              <a:buChar char="E"/>
              <a:defRPr/>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ومن التعاريف السابقة يمكن أن نستخلص تعريفاً إجرائياً للقيادة كالآتي:-</a:t>
            </a:r>
            <a:endParaRPr lang="en-US"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71500" lvl="1" indent="-571500" algn="justLow">
              <a:lnSpc>
                <a:spcPct val="150000"/>
              </a:lnSpc>
              <a:spcBef>
                <a:spcPct val="0"/>
              </a:spcBef>
              <a:buClr>
                <a:srgbClr val="C00000"/>
              </a:buClr>
              <a:buSzTx/>
              <a:buFont typeface="Traditional Arabic" panose="02020603050405020304" pitchFamily="18" charset="-78"/>
              <a:buChar char="–"/>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القيادة ظاهرة اجتماعية تنشأ تلقائيا في المجتمع أو المنظمة نتيجة وجود مصالح مشتركة بين أعضاء المجتمع.</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smtClean="0">
                <a:solidFill>
                  <a:srgbClr val="FF0000"/>
                </a:solidFill>
                <a:effectLst>
                  <a:outerShdw blurRad="38100" dist="38100" dir="2700000" algn="tl">
                    <a:srgbClr val="000000">
                      <a:alpha val="43137"/>
                    </a:srgbClr>
                  </a:outerShdw>
                </a:effectLst>
              </a:rPr>
              <a:t>إعداد: د. منى طه محروس</a:t>
            </a:r>
            <a:endParaRPr lang="en-US" b="1">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123C3AF3-8636-4C72-B091-8BA6C244884A}" type="slidenum">
              <a:rPr lang="ar-SA" b="1" smtClean="0">
                <a:solidFill>
                  <a:srgbClr val="FF0000"/>
                </a:solidFill>
                <a:effectLst>
                  <a:outerShdw blurRad="38100" dist="38100" dir="2700000" algn="tl">
                    <a:srgbClr val="000000">
                      <a:alpha val="43137"/>
                    </a:srgbClr>
                  </a:outerShdw>
                </a:effectLst>
              </a:rPr>
              <a:pPr>
                <a:defRPr/>
              </a:pPr>
              <a:t>32</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221589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74700" y="1162050"/>
            <a:ext cx="7488238" cy="424815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lvl="1" indent="-571500" algn="justLow">
              <a:lnSpc>
                <a:spcPct val="150000"/>
              </a:lnSpc>
              <a:spcBef>
                <a:spcPct val="0"/>
              </a:spcBef>
              <a:buClr>
                <a:srgbClr val="C00000"/>
              </a:buClr>
              <a:buSzTx/>
              <a:buFont typeface="Traditional Arabic" panose="02020603050405020304" pitchFamily="18" charset="-78"/>
              <a:buChar char="–"/>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يقوم بالقيادة فرد أو عدة أفراد في المنظمة ولهم تأثير على الآخرين وتأثير الفرد يأتي نتيجة اقتناع أفراد المنظمة به في عدة مواقف.</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71500" lvl="1" indent="-571500" algn="justLow">
              <a:lnSpc>
                <a:spcPct val="150000"/>
              </a:lnSpc>
              <a:spcBef>
                <a:spcPct val="0"/>
              </a:spcBef>
              <a:buClr>
                <a:srgbClr val="C00000"/>
              </a:buClr>
              <a:buSzTx/>
              <a:buFont typeface="Traditional Arabic" panose="02020603050405020304" pitchFamily="18" charset="-78"/>
              <a:buChar char="–"/>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لكي يؤتي التأثير ثماره لابد أن يكون للصالح العام وليس لمصلحة شخصية.</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38F27224-1D6B-4F66-8B0F-9719CC83E41B}" type="slidenum">
              <a:rPr lang="ar-SA" b="1" smtClean="0">
                <a:solidFill>
                  <a:srgbClr val="FF0000"/>
                </a:solidFill>
                <a:effectLst>
                  <a:outerShdw blurRad="38100" dist="38100" dir="2700000" algn="tl">
                    <a:srgbClr val="000000">
                      <a:alpha val="43137"/>
                    </a:srgbClr>
                  </a:outerShdw>
                </a:effectLst>
              </a:rPr>
              <a:pPr>
                <a:defRPr/>
              </a:pPr>
              <a:t>33</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23993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1122363"/>
            <a:ext cx="7488238" cy="4178300"/>
          </a:xfrm>
          <a:prstGeom prst="rect">
            <a:avLst/>
          </a:prstGeom>
          <a:solidFill>
            <a:schemeClr val="bg1"/>
          </a:solidFill>
          <a:ln>
            <a:noFill/>
          </a:ln>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571500" lvl="1" indent="-571500" algn="justLow">
              <a:lnSpc>
                <a:spcPct val="150000"/>
              </a:lnSpc>
              <a:spcBef>
                <a:spcPct val="0"/>
              </a:spcBef>
              <a:buClr>
                <a:srgbClr val="C00000"/>
              </a:buClr>
              <a:buSzTx/>
              <a:buFont typeface="Traditional Arabic" panose="02020603050405020304" pitchFamily="18" charset="-78"/>
              <a:buChar char="–"/>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ضرورة أن يتصف القائد بالأمانة والصدق في القول والفعل لكي يكون له تأثير على الآخرين وأن يكون القائد ذو علاقة قوية مع المسئولين.</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71500" lvl="1" indent="-571500" algn="justLow">
              <a:lnSpc>
                <a:spcPct val="150000"/>
              </a:lnSpc>
              <a:spcBef>
                <a:spcPct val="0"/>
              </a:spcBef>
              <a:buClr>
                <a:srgbClr val="C00000"/>
              </a:buClr>
              <a:buSzTx/>
              <a:buFont typeface="Traditional Arabic" panose="02020603050405020304" pitchFamily="18" charset="-78"/>
              <a:buChar char="–"/>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ترتبط القيادة الإدارية بمجال اتخاذ القرارات وإدارة العمل بالمنظمة لتحقيق الأهداف بطريقة أكفأ.</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pPr>
              <a:defRPr/>
            </a:pPr>
            <a:r>
              <a:rPr lang="ar-SA" b="1" dirty="0" smtClean="0">
                <a:solidFill>
                  <a:srgbClr val="FF0000"/>
                </a:solidFill>
                <a:effectLst>
                  <a:outerShdw blurRad="38100" dist="38100" dir="2700000" algn="tl">
                    <a:srgbClr val="000000">
                      <a:alpha val="43137"/>
                    </a:srgbClr>
                  </a:outerShdw>
                </a:effectLst>
              </a:rPr>
              <a:t>إعداد: د. منى طه محروس</a:t>
            </a:r>
            <a:endParaRPr lang="en-US"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pPr>
              <a:defRPr/>
            </a:pPr>
            <a:fld id="{D14AF2D6-C29F-4C7F-AC6A-8BF8B840745B}" type="slidenum">
              <a:rPr lang="ar-SA" b="1" smtClean="0">
                <a:solidFill>
                  <a:srgbClr val="FF0000"/>
                </a:solidFill>
                <a:effectLst>
                  <a:outerShdw blurRad="38100" dist="38100" dir="2700000" algn="tl">
                    <a:srgbClr val="000000">
                      <a:alpha val="43137"/>
                    </a:srgbClr>
                  </a:outerShdw>
                </a:effectLst>
              </a:rPr>
              <a:pPr>
                <a:defRPr/>
              </a:pPr>
              <a:t>34</a:t>
            </a:fld>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073788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a:solidFill>
            <a:schemeClr val="bg1"/>
          </a:solidFill>
        </p:spPr>
        <p:txBody>
          <a:bodyPr>
            <a:noAutofit/>
          </a:bodyPr>
          <a:lstStyle/>
          <a:p>
            <a:pPr marL="0" indent="0" algn="ctr">
              <a:buNone/>
            </a:pPr>
            <a:r>
              <a:rPr lang="ar-SA" sz="40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الجمعية</a:t>
            </a:r>
            <a:endParaRPr lang="en-US" sz="40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just"/>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عرف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القانون الخاص بالجمعيات والمؤسسات الخاصة تعريفاً قانونياً للجمعية هو أنها "كل جماعة ذات تنظيم مستمر لمدة معينة أو غير معينة تتألف من أشخاص طبيعيين لا يقل عددهم عن عشرة أشخاص أو من أشخاص اعتباريين لغرض غير الحصول على ربح مادي"، أما المفهوم الاجتماعي فإنه يقوم على أساس أن الجمعية تنظيم اجتماعي لعدد من الأفراد يهدف إلى تحقيق أهداف لا تتعارض مع قوانين وتقاليد المجتمع بغرض المساهمة في مواجهة احتياجات ومشكلات المجتمع.</a:t>
            </a:r>
            <a:endParaRPr lang="en-US"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35</a:t>
            </a:fld>
            <a:endParaRPr lang="ar-SA"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3576637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a:solidFill>
            <a:schemeClr val="bg1"/>
          </a:solidFill>
        </p:spPr>
        <p:txBody>
          <a:bodyPr>
            <a:normAutofit/>
          </a:bodyPr>
          <a:lstStyle/>
          <a:p>
            <a:pPr marL="0" indent="0" algn="ctr">
              <a:lnSpc>
                <a:spcPct val="150000"/>
              </a:lnSpc>
              <a:buNone/>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المؤسسة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الخاصة</a:t>
            </a:r>
          </a:p>
          <a:p>
            <a:pPr algn="just">
              <a:lnSpc>
                <a:spcPct val="150000"/>
              </a:lnSpc>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يعرفها </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القانون بأنها شخص اعتباري ينشأ بتخصيص مال لمدة غير معينة لعمل ذي صفة إنسانية أو دينية أو علمية أو فنية أو لأي عمل آخر من أعمال البر والرعاية الاجتماعية دون قصد إلى ربح مادي.</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36</a:t>
            </a:fld>
            <a:endParaRPr lang="ar-SA"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984250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a:solidFill>
            <a:schemeClr val="bg1"/>
          </a:solidFill>
        </p:spPr>
        <p:txBody>
          <a:bodyPr>
            <a:normAutofit/>
          </a:bodyPr>
          <a:lstStyle/>
          <a:p>
            <a:pPr marL="0" indent="0" algn="ctr">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الجمعية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ذات النفع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العام</a:t>
            </a:r>
            <a:endPar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تعرف </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بأنها: "هي تلك الجمعية التي يتحقق من إنشائها مصلحة عامة ويصدر بها قرار من الدولة باعتبارها كذلك ويدخل في تحديد هذه الصفة عدة اعتبارات منها طبيعة الخدمة ونوعها، وشمولها، وشمول الفائدة التي تعود على المجتمع من وجود الجمعية، وفي مقابل هذه الصفة التي تمنح لبعض الجمعيات فإنها تمنح مزايا في مقدمتها عدم جواز الحجز على أموالها وعدم جواز تملك أموالها بمضي المدة". </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37</a:t>
            </a:fld>
            <a:endParaRPr lang="ar-SA"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2551131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a:solidFill>
            <a:schemeClr val="bg1"/>
          </a:solidFill>
        </p:spPr>
        <p:txBody>
          <a:bodyPr>
            <a:noAutofit/>
          </a:bodyPr>
          <a:lstStyle/>
          <a:p>
            <a:pPr marL="723900" lvl="0" indent="-723900" algn="ctr">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الهيئة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الاجتماعية</a:t>
            </a:r>
          </a:p>
          <a:p>
            <a:pPr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تعرف </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بأنها: "منظمة لها اتصال مباشر بالمستفيدين من خدماتها في ميدان أو أكثر من ميادين الرعاية الاجتماعية</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p>
          <a:p>
            <a:pPr algn="just"/>
            <a:r>
              <a:rPr lang="ar-SA" sz="3600" b="1" u="sng"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وتصنف الهيئات الاجتماعية حسب تبعيتها إلى نوعين رئيسيين هما:-</a:t>
            </a:r>
            <a:endParaRPr lang="en-US" sz="3600" b="1" u="sng"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400050" lvl="1" indent="0" algn="just">
              <a:buNone/>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الهيئات الاجتماعية الحكومية.</a:t>
            </a:r>
            <a:endParaRPr lang="en-US"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400050" lvl="1" indent="0" algn="just">
              <a:buNone/>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الهيئات الاجتماعية الأهلية.</a:t>
            </a:r>
            <a:endParaRPr lang="en-US"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0" algn="just"/>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ويمكن تعريف كلاً منهما فيما يلي:-</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38</a:t>
            </a:fld>
            <a:endParaRPr lang="ar-SA"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2462122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a:solidFill>
            <a:schemeClr val="bg1"/>
          </a:solidFill>
        </p:spPr>
        <p:txBody>
          <a:bodyPr>
            <a:noAutofit/>
          </a:bodyPr>
          <a:lstStyle/>
          <a:p>
            <a:pPr marL="368300" lvl="0" indent="-36830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أ-الهيئات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الاجتماعية الحكومية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هي إحدى وحدات الجهاز الحكومي وتخضع للأحكام التي تنظمه.</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368300" lvl="0" indent="-36830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ب-الهيئات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الاجتماعية الأهلية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هي التي تقوم على الجهود التطوعية لجماعة من الأفراد المهتمين بالخدمة العامة يتولون تنظيمها وإدارتها في إطار النظام العام أو القوانين والتشريعات التي تنظم العمل الاجتماعي التطوعي.</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39</a:t>
            </a:fld>
            <a:endParaRPr lang="ar-SA"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108017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28604"/>
            <a:ext cx="8229600" cy="5808708"/>
          </a:xfrm>
          <a:solidFill>
            <a:schemeClr val="bg1"/>
          </a:solidFill>
        </p:spPr>
        <p:txBody>
          <a:bodyPr>
            <a:normAutofit/>
          </a:bodyPr>
          <a:lstStyle/>
          <a:p>
            <a:pPr algn="just">
              <a:lnSpc>
                <a:spcPct val="13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ما </a:t>
            </a:r>
            <a:r>
              <a:rPr lang="ar-SA" sz="36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هو المقصود بمنظمة الخدمة الاجتماعية؟ </a:t>
            </a:r>
            <a:endPar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3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توصف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المنظمة بأنها كيان منسق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بوعي،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يمكن تحديده لتحقيق هدف عام، هو الغرض من بناء المنظمة والذي يتطلب السيطرة وترتيب الأداء الاجتماعي وتكامله لتحقيق أهدافها</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p>
          <a:p>
            <a:pPr algn="just">
              <a:lnSpc>
                <a:spcPct val="13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ولذلك يجب فهم كيف يمكن للمنظمات التأثير على الممارسة وينبغي أن يلاحظ ما هي الممارسة التي تساعد على المساهمة في هذه المهنة؟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40</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3630033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8229600" cy="6024162"/>
          </a:xfrm>
          <a:solidFill>
            <a:schemeClr val="bg1"/>
          </a:solidFill>
        </p:spPr>
        <p:txBody>
          <a:bodyPr>
            <a:noAutofit/>
          </a:bodyPr>
          <a:lstStyle/>
          <a:p>
            <a:pPr algn="just">
              <a:lnSpc>
                <a:spcPct val="14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وكذلك الغرض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من المنظمة من حيث التنظيم الاجتماعي مع مراعاة أن المنظمات غير الذاتية تسير بحكم وجودها من الأشخاص الذين يعملون فيها، وبالتالي من المهم أن نفهم الهياكل الرسمية وغير الرسمية، والنظر في تأثير الثقافة التنظيمية على أدائها، كما أن فكرة أن منظمة موجودة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أيضاً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لتحقيق السيطرة على الأداء يستدعي انتباهنا إلى أهمية وكيفية إدارة هذه الترتيبات الاجتماعية التي تستخدم لتحقيق أهداف المنظمة.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41</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686413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00042"/>
            <a:ext cx="8229600" cy="5472608"/>
          </a:xfrm>
          <a:solidFill>
            <a:schemeClr val="bg1"/>
          </a:solidFill>
        </p:spPr>
        <p:txBody>
          <a:bodyPr>
            <a:noAutofit/>
          </a:bodyPr>
          <a:lstStyle/>
          <a:p>
            <a:pPr marL="0" indent="0" algn="ctr">
              <a:buNone/>
            </a:pPr>
            <a:r>
              <a:rPr lang="ar-SA" sz="44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التنظيم</a:t>
            </a:r>
            <a:endParaRPr lang="ar-SA" sz="44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4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للتنظيم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معاني عديدة متسعة ذات وظائف كثيرة باعتبار التنظيم تجمع إنساني لتحقيق هدف مشترك يعتمد على تقسيم العمل وتحديد المسؤوليات والسلطات، وتنسيق الجهود وتحليل الأنشطة والقرارات في إطار نسقي متكامل لتحقيق الأهداف بأقل التكاليف</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42</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5109488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760640"/>
          </a:xfrm>
          <a:solidFill>
            <a:schemeClr val="bg1"/>
          </a:solidFill>
        </p:spPr>
        <p:txBody>
          <a:bodyPr>
            <a:noAutofit/>
          </a:bodyPr>
          <a:lstStyle/>
          <a:p>
            <a:pPr marL="0" indent="0" algn="ctr">
              <a:lnSpc>
                <a:spcPct val="130000"/>
              </a:lnSpc>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تعريف التخطيط الإداري.</a:t>
            </a:r>
            <a:endParaRPr lang="en-US"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3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في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هذا الصدد يمكن عرض بعض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التعاريف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منها:-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3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الأول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يعرف </a:t>
            </a:r>
            <a:r>
              <a:rPr lang="ar-SA" b="1" dirty="0" err="1" smtClean="0">
                <a:effectLst>
                  <a:outerShdw blurRad="38100" dist="38100" dir="2700000" algn="tl">
                    <a:srgbClr val="000000">
                      <a:alpha val="43137"/>
                    </a:srgbClr>
                  </a:outerShdw>
                </a:effectLst>
                <a:latin typeface="Traditional Arabic" pitchFamily="18" charset="-78"/>
                <a:cs typeface="Traditional Arabic" pitchFamily="18" charset="-78"/>
              </a:rPr>
              <a:t>كونتز</a:t>
            </a: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 </a:t>
            </a:r>
            <a:r>
              <a:rPr lang="ar-SA" b="1" dirty="0" err="1" smtClean="0">
                <a:effectLst>
                  <a:outerShdw blurRad="38100" dist="38100" dir="2700000" algn="tl">
                    <a:srgbClr val="000000">
                      <a:alpha val="43137"/>
                    </a:srgbClr>
                  </a:outerShdw>
                </a:effectLst>
                <a:latin typeface="Traditional Arabic" pitchFamily="18" charset="-78"/>
                <a:cs typeface="Traditional Arabic" pitchFamily="18" charset="-78"/>
              </a:rPr>
              <a:t>ودونيل</a:t>
            </a: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 </a:t>
            </a:r>
            <a:r>
              <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r>
              <a:rPr lang="en-US" sz="2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Koontz and O′ Donnell</a:t>
            </a:r>
            <a:r>
              <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التخطيط الإداري  بأنه : وظيفة المدير التي تتضمن الاختيار بين البدائل من الأهداف والسياسات والإجراءات والبرامج وبالتالي فهو قرار يحدد برنامج العمل المستقبلي في المشروع أو إحدى إداراته.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43</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130522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wd">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15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65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a:solidFill>
            <a:schemeClr val="bg1"/>
          </a:solidFill>
        </p:spPr>
        <p:txBody>
          <a:bodyPr>
            <a:noAutofit/>
          </a:bodyPr>
          <a:lstStyle/>
          <a:p>
            <a:pPr lvl="0" algn="just">
              <a:lnSpc>
                <a:spcPct val="130000"/>
              </a:lnSpc>
            </a:pPr>
            <a:r>
              <a:rPr lang="ar-SA" sz="33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الثاني </a:t>
            </a:r>
            <a:r>
              <a:rPr lang="ar-SA" sz="3300" b="1" dirty="0" smtClean="0">
                <a:effectLst>
                  <a:outerShdw blurRad="38100" dist="38100" dir="2700000" algn="tl">
                    <a:srgbClr val="000000">
                      <a:alpha val="43137"/>
                    </a:srgbClr>
                  </a:outerShdw>
                </a:effectLst>
                <a:latin typeface="Traditional Arabic" pitchFamily="18" charset="-78"/>
                <a:cs typeface="Traditional Arabic" pitchFamily="18" charset="-78"/>
              </a:rPr>
              <a:t>: ويعرف "</a:t>
            </a:r>
            <a:r>
              <a:rPr lang="ar-SA" sz="3300" b="1" dirty="0" err="1"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فايول</a:t>
            </a:r>
            <a:r>
              <a:rPr lang="ar-SA" sz="33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r>
              <a:rPr lang="en-US" sz="2800" b="1" dirty="0" err="1"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Fayol</a:t>
            </a:r>
            <a:r>
              <a:rPr lang="ar-SA" sz="3300" b="1" dirty="0" smtClean="0">
                <a:effectLst>
                  <a:outerShdw blurRad="38100" dist="38100" dir="2700000" algn="tl">
                    <a:srgbClr val="000000">
                      <a:alpha val="43137"/>
                    </a:srgbClr>
                  </a:outerShdw>
                </a:effectLst>
                <a:latin typeface="Traditional Arabic" pitchFamily="18" charset="-78"/>
                <a:cs typeface="Traditional Arabic" pitchFamily="18" charset="-78"/>
              </a:rPr>
              <a:t> " التخطيط الإداري بأنه عملية تشمل التنبؤ بما سيكون عليه المستقبل مع الاستعداد لهذا المستقبل.</a:t>
            </a:r>
            <a:endParaRPr lang="en-US" sz="33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30000"/>
              </a:lnSpc>
            </a:pPr>
            <a:r>
              <a:rPr lang="ar-SA" sz="33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الثالث</a:t>
            </a:r>
            <a:r>
              <a:rPr lang="ar-SA" sz="3300" b="1" dirty="0" smtClean="0">
                <a:effectLst>
                  <a:outerShdw blurRad="38100" dist="38100" dir="2700000" algn="tl">
                    <a:srgbClr val="000000">
                      <a:alpha val="43137"/>
                    </a:srgbClr>
                  </a:outerShdw>
                </a:effectLst>
                <a:latin typeface="Traditional Arabic" pitchFamily="18" charset="-78"/>
                <a:cs typeface="Traditional Arabic" pitchFamily="18" charset="-78"/>
              </a:rPr>
              <a:t>: يعرف التخطيط الإداري بأنه تصور للمستقبل وتحديد لعمل يتعلق بهدف معين.</a:t>
            </a:r>
            <a:endParaRPr lang="en-US" sz="33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30000"/>
              </a:lnSpc>
            </a:pPr>
            <a:r>
              <a:rPr lang="ar-SA" sz="33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الرابع</a:t>
            </a:r>
            <a:r>
              <a:rPr lang="ar-SA" sz="3300" b="1" dirty="0" smtClean="0">
                <a:effectLst>
                  <a:outerShdw blurRad="38100" dist="38100" dir="2700000" algn="tl">
                    <a:srgbClr val="000000">
                      <a:alpha val="43137"/>
                    </a:srgbClr>
                  </a:outerShdw>
                </a:effectLst>
                <a:latin typeface="Traditional Arabic" pitchFamily="18" charset="-78"/>
                <a:cs typeface="Traditional Arabic" pitchFamily="18" charset="-78"/>
              </a:rPr>
              <a:t>: كل ما يحدد مقدماً ما سوف يتم عمله ، وعلى أساسه تحدد عمليات التنظيم وحشد القوى المادية والبشرية والإشراف والرقابة.</a:t>
            </a:r>
            <a:endParaRPr lang="en-US" sz="33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44</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751485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1600"/>
                            </p:stCondLst>
                            <p:childTnLst>
                              <p:par>
                                <p:cTn id="10" presetID="2" presetClass="entr" presetSubtype="2" fill="hold" nodeType="after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2800"/>
                            </p:stCondLst>
                            <p:childTnLst>
                              <p:par>
                                <p:cTn id="15" presetID="2" presetClass="entr" presetSubtype="4" fill="hold" nodeType="afterEffect">
                                  <p:stCondLst>
                                    <p:cond delay="0"/>
                                  </p:stCondLst>
                                  <p:iterate type="wd">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980728"/>
            <a:ext cx="7920880" cy="4752528"/>
          </a:xfrm>
          <a:solidFill>
            <a:schemeClr val="bg1"/>
          </a:solidFill>
        </p:spPr>
        <p:txBody>
          <a:bodyPr>
            <a:noAutofit/>
          </a:bodyPr>
          <a:lstStyle/>
          <a:p>
            <a:pPr algn="just">
              <a:lnSpc>
                <a:spcPct val="130000"/>
              </a:lnSpc>
            </a:pPr>
            <a:r>
              <a:rPr lang="ar-SA" sz="3600" b="1" u="sng"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ومن وجهة نظر المؤلف فإن التخطيط الإداري هو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p>
          <a:p>
            <a:pPr algn="just">
              <a:lnSpc>
                <a:spcPct val="13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"الوظيفة الإدارية الخاصة بالتحديد مقدماً لما يجب أن ينجز واضعاً في اعتباره تحقيق الأهداف التي نسعى إليها متوخياً في ذلك التنسيق والتكامل بين السياسات والأنشطة ومستخدماً الوسائل المتاحة لتحقيق الأهداف بأقل تكلفة وفي أقصر وقت مع حسن الأداء".</a:t>
            </a:r>
            <a:endParaRPr lang="en-US" sz="33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45</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007881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400"/>
                            </p:stCondLst>
                            <p:childTnLst>
                              <p:par>
                                <p:cTn id="15" presetID="2" presetClass="entr" presetSubtype="2" fill="hold" grpId="0" nodeType="afterEffect">
                                  <p:stCondLst>
                                    <p:cond delay="0"/>
                                  </p:stCondLst>
                                  <p:iterate type="wd">
                                    <p:tmPct val="10000"/>
                                  </p:iterate>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256584"/>
          </a:xfrm>
          <a:solidFill>
            <a:schemeClr val="bg1"/>
          </a:solidFill>
        </p:spPr>
        <p:txBody>
          <a:bodyPr>
            <a:noAutofit/>
          </a:bodyPr>
          <a:lstStyle/>
          <a:p>
            <a:pPr algn="just">
              <a:lnSpc>
                <a:spcPct val="150000"/>
              </a:lnSpc>
            </a:pPr>
            <a:r>
              <a:rPr lang="ar-SA" sz="3600" b="1" u="sng" dirty="0" smtClean="0">
                <a:effectLst>
                  <a:outerShdw blurRad="38100" dist="38100" dir="2700000" algn="tl">
                    <a:srgbClr val="000000">
                      <a:alpha val="43137"/>
                    </a:srgbClr>
                  </a:outerShdw>
                </a:effectLst>
                <a:latin typeface="Traditional Arabic" pitchFamily="18" charset="-78"/>
                <a:cs typeface="Traditional Arabic" pitchFamily="18" charset="-78"/>
              </a:rPr>
              <a:t>ومن التعريف السابق يتضح ما يلي:- </a:t>
            </a:r>
            <a:endParaRPr lang="en-US" sz="3600" b="1" u="sng"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أن التخطيط أحد وظائف الإدارة التي تهتم بتحديد الأهداف التي يجب انجازها في المؤسسة الاجتماعية.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يتم من خلال عدد من الخطوات المرتبطة بحصر الإمكانات وتحديد الوسائل ثم تحديد الأولويات والتنفيذ وأخيراً المتابعة والتقويم.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46</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047217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18864" y="1196752"/>
            <a:ext cx="8229600" cy="4464496"/>
          </a:xfrm>
          <a:solidFill>
            <a:schemeClr val="bg1"/>
          </a:solidFill>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يتضمن التنسيق والتكامل بين السياسات والأنشطة مستخدماً الوسائل المتاحة أو التي يمكن إتاحتها لتحقيق الأهداف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الأهداف التي يسعى لتحقيقها تتضمن الوصول إلى أفضل النتائج بأقل تكلفة وفي أقصر وقت ممكن.</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47</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04938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92696"/>
            <a:ext cx="7776864" cy="5760640"/>
          </a:xfrm>
          <a:solidFill>
            <a:schemeClr val="bg1"/>
          </a:solidFill>
        </p:spPr>
        <p:txBody>
          <a:bodyPr>
            <a:noAutofit/>
          </a:bodyPr>
          <a:lstStyle/>
          <a:p>
            <a:pPr marL="0" indent="0" algn="ctr">
              <a:lnSpc>
                <a:spcPct val="150000"/>
              </a:lnSpc>
              <a:buNone/>
            </a:pPr>
            <a:r>
              <a:rPr lang="ar-SA"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التوظيف </a:t>
            </a:r>
            <a:r>
              <a:rPr lang="ar-SA"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a:t>
            </a:r>
            <a:endParaRPr lang="en-US"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الأول</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يعرف التوظيف بأنه تلك العملية التي يتم بها إمداد المنظمة بالعنصر البشري الكفء لشغل ما قد يكون شاغراً من مراكز في هيكلها التنظيمي.</a:t>
            </a:r>
          </a:p>
          <a:p>
            <a:pPr lvl="0" algn="just"/>
            <a:endParaRPr lang="en-US" sz="18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الثاني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أو هو تعبئة القوة العاملة اللازمة للمنظمة واختيار أفراد هذه القوى وتدريبها وتسكينها في المكان الملائم بقصد الوصول إلى الإنتاج الأنسب وكذلك تحديد الأجور ووضع نظم العلاوات والترقيات وإنهاء الخدمة.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48</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131840"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844478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1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40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692696"/>
            <a:ext cx="7500990" cy="5307502"/>
          </a:xfrm>
          <a:solidFill>
            <a:schemeClr val="bg1"/>
          </a:solidFill>
        </p:spPr>
        <p:txBody>
          <a:bodyPr>
            <a:no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الثالث</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ومن وجهة نظر المؤلف يمكن تعريف التوظيف بأنه: عملية من عمليات الإدارة تهتم باختيار الطاقات البشرية التي تحتاجها المنظمة وتنميتها وإدارة شئونها للوصول لأكبر كفاءة في تأدية المنظمة لأهدافها</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49</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635896" y="6237312"/>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0242960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20688"/>
            <a:ext cx="7776864" cy="5214974"/>
          </a:xfrm>
          <a:solidFill>
            <a:schemeClr val="bg1"/>
          </a:solidFill>
        </p:spPr>
        <p:txBody>
          <a:bodyPr>
            <a:noAutofit/>
          </a:bodyPr>
          <a:lstStyle/>
          <a:p>
            <a:pPr marL="0" indent="0" algn="ctr">
              <a:buNone/>
            </a:pPr>
            <a:r>
              <a:rPr lang="ar-SA"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الترقية</a:t>
            </a:r>
            <a:r>
              <a:rPr lang="ar-SA"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a:t>
            </a:r>
            <a:endParaRPr lang="en-US"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الترقية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هي نقل العامل من وظيفة إلى وظيفة أعلى من حيث المسئولية والسلطة.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وفي المنظمة الأهلية تتم الترقية بناء على تقرير سنوي يقدمه المدير المنفذ عن العامل، ويعرضه على مجلس الإدارة حيث يتقرر على أساسه استحقاق العلاوة من عدمه، وتكون العلاوة وفقاً لما هو محدد باللائحة الداخلية للهيئة.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50</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635896" y="6277192"/>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4575025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1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7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785794"/>
            <a:ext cx="7572428" cy="5214974"/>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وفي المنظمة الحكومية تتم الترقية بناء على تقرير سنوي يعده الرئيس المباشر ويعتمد من الإدارة العليا، ويحرم العامل من الترقية إذا كان تقريره ضعيف ، ولا يجوز ترقيته قبل استيفاء المدة المقررة ، ويصدر قرار الترقية من السلطة المختصة بالتعيين.</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51</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707904" y="6126289"/>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47550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785794"/>
            <a:ext cx="7500990" cy="5214974"/>
          </a:xfrm>
          <a:solidFill>
            <a:schemeClr val="bg1"/>
          </a:solidFill>
        </p:spPr>
        <p:txBody>
          <a:bodyPr>
            <a:noAutofit/>
          </a:bodyPr>
          <a:lstStyle/>
          <a:p>
            <a:pPr marL="0" indent="0" algn="ctr">
              <a:lnSpc>
                <a:spcPct val="150000"/>
              </a:lnSpc>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تقييم </a:t>
            </a: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الأداء.</a:t>
            </a:r>
            <a:endParaRPr lang="en-US"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يقصد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به وسيلة لتحديد قيمة كل عمل بالنسبة لباقي الأعمال في المنظمة أو تحديد القيمة النسبية لكل من تلك الأعمال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ويقصد بتقييم الأداء أن تقاس أعمال العاملين في اتجاهين هما:-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52</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707904" y="6277192"/>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747159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1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1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785794"/>
            <a:ext cx="7500990" cy="5214974"/>
          </a:xfrm>
          <a:solidFill>
            <a:schemeClr val="bg1"/>
          </a:solidFill>
        </p:spPr>
        <p:txBody>
          <a:bodyPr>
            <a:noAutofit/>
          </a:bodyPr>
          <a:lstStyle/>
          <a:p>
            <a:pPr lvl="1" algn="just">
              <a:lnSpc>
                <a:spcPct val="150000"/>
              </a:lnSpc>
            </a:pPr>
            <a:r>
              <a:rPr lang="ar-SA" sz="3600" b="1" dirty="0" smtClean="0">
                <a:solidFill>
                  <a:srgbClr val="CC0099"/>
                </a:solidFill>
                <a:effectLst>
                  <a:outerShdw blurRad="38100" dist="38100" dir="2700000" algn="tl">
                    <a:srgbClr val="000000">
                      <a:alpha val="43137"/>
                    </a:srgbClr>
                  </a:outerShdw>
                </a:effectLst>
                <a:latin typeface="Traditional Arabic" pitchFamily="18" charset="-78"/>
                <a:cs typeface="Traditional Arabic" pitchFamily="18" charset="-78"/>
              </a:rPr>
              <a:t>الاتجاه الأول</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مدى أدائهم للوظائف المسندة إليهم ومدى تحقيقهم للمستويات المطلوبة في إنتاجيتهم من أدائهم لمتطلبات الوظيفة.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solidFill>
                  <a:srgbClr val="CC0099"/>
                </a:solidFill>
                <a:effectLst>
                  <a:outerShdw blurRad="38100" dist="38100" dir="2700000" algn="tl">
                    <a:srgbClr val="000000">
                      <a:alpha val="43137"/>
                    </a:srgbClr>
                  </a:outerShdw>
                </a:effectLst>
                <a:latin typeface="Traditional Arabic" pitchFamily="18" charset="-78"/>
                <a:cs typeface="Traditional Arabic" pitchFamily="18" charset="-78"/>
              </a:rPr>
              <a:t>الاتجاه الثاني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مدى قدرتهم على التقدم والاستفادة من فرص الترقي وزيادة الأجر.</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53</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563888" y="6277192"/>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072499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9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548680"/>
            <a:ext cx="7488832" cy="5760640"/>
          </a:xfrm>
          <a:solidFill>
            <a:schemeClr val="bg1"/>
          </a:solidFill>
        </p:spPr>
        <p:txBody>
          <a:bodyPr>
            <a:noAutofit/>
          </a:bodyPr>
          <a:lstStyle/>
          <a:p>
            <a:pPr algn="ctr">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a:t>
            </a: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التدريب</a:t>
            </a:r>
            <a:endParaRPr lang="en-US"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اختلفت الآراء بشأن تعريف محدد لمفهوم التدريب وسوف نستعرض بعض التعريفات الواردة في مراجع الإدارة للحصول على مفهوم مقبول خاصة وأن محاولة وضع تعريف واضح للتدريب يعتبر أمراً هاماً لجميع أطراف التدريب من مدربين ومتدربين ومسئولين تنفيذيين.</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algn="just"/>
            <a:r>
              <a:rPr lang="ar-SA" sz="3600" b="1" u="sng" dirty="0" smtClean="0">
                <a:effectLst>
                  <a:outerShdw blurRad="38100" dist="38100" dir="2700000" algn="tl">
                    <a:srgbClr val="000000">
                      <a:alpha val="43137"/>
                    </a:srgbClr>
                  </a:outerShdw>
                </a:effectLst>
                <a:latin typeface="Traditional Arabic" pitchFamily="18" charset="-78"/>
                <a:cs typeface="Traditional Arabic" pitchFamily="18" charset="-78"/>
              </a:rPr>
              <a:t>ومن أهم هذه </a:t>
            </a:r>
            <a:r>
              <a:rPr lang="ar-SA" sz="3600" b="1" u="sng" dirty="0" err="1" smtClean="0">
                <a:effectLst>
                  <a:outerShdw blurRad="38100" dist="38100" dir="2700000" algn="tl">
                    <a:srgbClr val="000000">
                      <a:alpha val="43137"/>
                    </a:srgbClr>
                  </a:outerShdw>
                </a:effectLst>
                <a:latin typeface="Traditional Arabic" pitchFamily="18" charset="-78"/>
                <a:cs typeface="Traditional Arabic" pitchFamily="18" charset="-78"/>
              </a:rPr>
              <a:t>التعاريف</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54</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275856"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5931413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90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8934" y="404664"/>
            <a:ext cx="7673506" cy="5929354"/>
          </a:xfrm>
          <a:solidFill>
            <a:schemeClr val="bg1"/>
          </a:solidFill>
        </p:spPr>
        <p:txBody>
          <a:bodyPr>
            <a:no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الأول</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أنه إجراءات نُظِمَتْ لتزويد العاملين بالمعارف والمهارات لغرض معين.</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الثاني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أنه تغيير جزء من السلوك العام لشخص ما عن طريق تغيير معلوماته واتجاهاته.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التعريف الثالث</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أنه العملية التي تهدف لمساعدة الشخص لكي يحصل على رؤية واضحة في تنفيذ المعرفة النظرية وتجريب المهارات.</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55</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131840" y="6381328"/>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7308685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6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40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788074"/>
            <a:ext cx="7500990" cy="5161206"/>
          </a:xfrm>
          <a:solidFill>
            <a:schemeClr val="bg1"/>
          </a:solidFill>
        </p:spPr>
        <p:txBody>
          <a:bodyPr>
            <a:no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ومن وجهة نظر المؤلف فإن التدريب عبارة عن</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العملية التي تتم من خلال الممارسة الميدانية وتستخدم فيها أسس متعددة بهدف إحداث تغييرات في الفرد من ناحية المعلومات والخبرات والمهارات والاتجاهات بما يجعل هذا الفرد لائقاً للقيام بعمله بكفاءة وإنتاجية عالية وفقاً لمتطلبات وظيفته.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56</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491880"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559634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571480"/>
            <a:ext cx="7704856" cy="5715040"/>
          </a:xfrm>
          <a:solidFill>
            <a:schemeClr val="bg1"/>
          </a:solidFill>
        </p:spPr>
        <p:txBody>
          <a:bodyPr>
            <a:noAutofit/>
          </a:bodyPr>
          <a:lstStyle/>
          <a:p>
            <a:pPr algn="ctr">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متابعة </a:t>
            </a: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وتقويم التدريب</a:t>
            </a:r>
            <a:endParaRPr lang="en-US"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مفهوم </a:t>
            </a: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متابعة وتقويم التدريب</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نجد أنه مازال هناك عدم اتفاق على تعريف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موحد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لمصطلح التقويم ، هل هو تقويم أم تقييم؟ وربما يرجع ذلك إلى الترجمات الحرفية لبعض المتخصصين، فنجد أن قاموس "</a:t>
            </a: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ويبستر</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يوضح أن التقييم يعني تحديد قيمة الشيء وإيجاد تعبير رقمي عنه في حين أن التقويم عملية عن طريقها يمكن إصدار الحكم على تحقيق العملية التربوية لأهدافها وأغراضها والكشف عن نواحي النقص واقتراح الوسائل لاستكمال هذا النقص في المستقبل</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57</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419872" y="6267908"/>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9563993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1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813912"/>
            <a:ext cx="7572428" cy="5115418"/>
          </a:xfrm>
          <a:solidFill>
            <a:schemeClr val="bg1"/>
          </a:solidFill>
        </p:spPr>
        <p:txBody>
          <a:bodyPr>
            <a:noAutofit/>
          </a:bodyPr>
          <a:lstStyle/>
          <a:p>
            <a:pPr marL="342900" lvl="1" indent="-342900" algn="just">
              <a:buNone/>
            </a:pPr>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أ-</a:t>
            </a:r>
            <a:r>
              <a:rPr lang="ar-SA" sz="3600" b="1" dirty="0" smtClean="0">
                <a:solidFill>
                  <a:srgbClr val="0070C0"/>
                </a:solidFill>
              </a:rPr>
              <a:t> </a:t>
            </a:r>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مفهوم متابعة التدريب</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تعرف المتابعة بأنها عملية تهدف إلى التعرف على مدى تقدم تنفيذ خطة التدريب للتأكد من أنها تسير في الطريق المرسوم لها وفي حدود التوقيتات المقدرة لانجاز مراحلها حتى تحقق الهدف النهائي والتدخل للمعاونة أو لإزالة أية معوقات قد تعترض سير الخطة والعمل على تلافيها وقد يكون التدخل للتعديل والتطوير في الإجراءات التنفيذية لتحقيق الهدف النهائي والتمهيد للتقويم عن طريق تجميع البيانات والإحصاءات التي تعتبر أساس التقويم.</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58</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563888" y="6277192"/>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717667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476672"/>
            <a:ext cx="7500990" cy="5214974"/>
          </a:xfrm>
          <a:solidFill>
            <a:schemeClr val="bg1"/>
          </a:solidFill>
        </p:spPr>
        <p:txBody>
          <a:bodyPr>
            <a:noAutofit/>
          </a:bodyPr>
          <a:lstStyle/>
          <a:p>
            <a:pPr marL="342900" lvl="1" indent="-342900" algn="just">
              <a:lnSpc>
                <a:spcPct val="150000"/>
              </a:lnSpc>
              <a:buNone/>
            </a:pPr>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ب- مفهوم تقويم التدريب</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يقصد بتقويم التدريب تلك العملية التي تعين على معرفة الظروف والعوامل التي ساعدت أو حالت دون تحقيق الأهداف بقصد تحسين العملية التدريبية، أو معرفة ما تم تحقيقه من أهداف التدريب، وقد يعرف بأنه عملية هادفة لقياس كفاءة البرنامج التدريبي ومقدار تحقيقه للأهداف المطلوبة وإبراز نواحي القوة والضعف فيه.</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59</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347864" y="6277192"/>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275953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548680"/>
            <a:ext cx="7632848" cy="5544616"/>
          </a:xfrm>
          <a:solidFill>
            <a:schemeClr val="bg1"/>
          </a:solidFill>
        </p:spPr>
        <p:txBody>
          <a:bodyPr>
            <a:noAutofit/>
          </a:bodyPr>
          <a:lstStyle/>
          <a:p>
            <a:pPr lvl="0" algn="just">
              <a:lnSpc>
                <a:spcPct val="150000"/>
              </a:lnSpc>
              <a:buNone/>
            </a:pPr>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ج- ومن وجهة نظر المؤلف فإن التدريب يعني ما يلي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العملية التي تساعد في التعرف على ما تم تحقيقه من أهداف التدريب وما لم يتحقق منها.</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معرفة الظروف والأسباب التي ساعدت على تحقيق الأهداف.</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معرفة الصعوبات التي حالت دون تحقيق بعض الأهداف.</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اقتراح مؤشرات لتحسين التدريب والمساهمة في تطويره لتحقيق أهدافه المحددة من خلال التدخل لتحقيق ذلك.</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60</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347864" y="6423176"/>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964314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5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30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par>
                          <p:cTn id="25" fill="hold">
                            <p:stCondLst>
                              <p:cond delay="4700"/>
                            </p:stCondLst>
                            <p:childTnLst>
                              <p:par>
                                <p:cTn id="26" presetID="31" presetClass="entr" presetSubtype="0" fill="hold" nodeType="afterEffect">
                                  <p:stCondLst>
                                    <p:cond delay="0"/>
                                  </p:stCondLst>
                                  <p:iterate type="wd">
                                    <p:tmPct val="5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3" end="3"/>
                                            </p:txEl>
                                          </p:spTgt>
                                        </p:tgtEl>
                                      </p:cBhvr>
                                    </p:animEffect>
                                  </p:childTnLst>
                                </p:cTn>
                              </p:par>
                            </p:childTnLst>
                          </p:cTn>
                        </p:par>
                        <p:par>
                          <p:cTn id="32" fill="hold">
                            <p:stCondLst>
                              <p:cond delay="6100"/>
                            </p:stCondLst>
                            <p:childTnLst>
                              <p:par>
                                <p:cTn id="33" presetID="31" presetClass="entr" presetSubtype="0" fill="hold" nodeType="afterEffect">
                                  <p:stCondLst>
                                    <p:cond delay="0"/>
                                  </p:stCondLst>
                                  <p:iterate type="wd">
                                    <p:tmPct val="5000"/>
                                  </p:iterate>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620688"/>
            <a:ext cx="7416824" cy="5760640"/>
          </a:xfrm>
          <a:solidFill>
            <a:schemeClr val="bg1"/>
          </a:solidFill>
        </p:spPr>
        <p:txBody>
          <a:bodyPr>
            <a:noAutofit/>
          </a:bodyPr>
          <a:lstStyle/>
          <a:p>
            <a:pPr marL="0" indent="0" algn="ctr">
              <a:lnSpc>
                <a:spcPct val="150000"/>
              </a:lnSpc>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التمويل </a:t>
            </a:r>
            <a:r>
              <a:rPr lang="ar-SA" sz="44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والإدارة المالية </a:t>
            </a:r>
            <a:endParaRPr lang="en-US" sz="44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يقصد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بتمويل الهيئات والمؤسسات الاجتماعية تزويدها بالأموال لتحقيق أغراضها التي قامت من أجلها، أو ما تحصل عليه من مال خاص أو عام لتحقيق أهدافها في مجالات الرعاية والتنمية الاجتماعية.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61</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995936"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3293298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1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548680"/>
            <a:ext cx="7344816" cy="5256584"/>
          </a:xfrm>
          <a:solidFill>
            <a:schemeClr val="bg1"/>
          </a:solidFill>
        </p:spPr>
        <p:txBody>
          <a:bodyPr>
            <a:noAutofit/>
          </a:bodyPr>
          <a:lstStyle/>
          <a:p>
            <a:pPr marL="536575" lvl="0" indent="-536575" algn="ctr">
              <a:lnSpc>
                <a:spcPct val="150000"/>
              </a:lnSpc>
              <a:buNone/>
            </a:pPr>
            <a:r>
              <a:rPr lang="ar-SA" sz="40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الإدارة المالية</a:t>
            </a:r>
          </a:p>
          <a:p>
            <a:pPr algn="just">
              <a:lnSpc>
                <a:spcPct val="150000"/>
              </a:lnSpc>
            </a:pPr>
            <a:r>
              <a:rPr lang="ar-SA" sz="4000" b="1" dirty="0" smtClean="0">
                <a:effectLst>
                  <a:outerShdw blurRad="38100" dist="38100" dir="2700000" algn="tl">
                    <a:srgbClr val="000000">
                      <a:alpha val="43137"/>
                    </a:srgbClr>
                  </a:outerShdw>
                </a:effectLst>
                <a:latin typeface="Traditional Arabic" pitchFamily="18" charset="-78"/>
                <a:cs typeface="Traditional Arabic" pitchFamily="18" charset="-78"/>
              </a:rPr>
              <a:t>هي </a:t>
            </a:r>
            <a:r>
              <a:rPr lang="ar-SA" sz="4000" b="1" dirty="0">
                <a:effectLst>
                  <a:outerShdw blurRad="38100" dist="38100" dir="2700000" algn="tl">
                    <a:srgbClr val="000000">
                      <a:alpha val="43137"/>
                    </a:srgbClr>
                  </a:outerShdw>
                </a:effectLst>
                <a:latin typeface="Traditional Arabic" pitchFamily="18" charset="-78"/>
                <a:cs typeface="Traditional Arabic" pitchFamily="18" charset="-78"/>
              </a:rPr>
              <a:t>الإدارة المسئولة عن العمليات التي تهدف إلى توفير المال اللازم للمؤسسات وضمان استخدام هذه الأموال بكفاية تامة في المجالات التي خصصت لها وفي حدود الخطط والسياسات المالية الموضوعة</a:t>
            </a:r>
            <a:r>
              <a:rPr lang="ar-SA" sz="40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40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62</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79912"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253297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1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92696"/>
            <a:ext cx="7500990" cy="5544616"/>
          </a:xfrm>
          <a:solidFill>
            <a:schemeClr val="bg1"/>
          </a:solidFill>
        </p:spPr>
        <p:txBody>
          <a:bodyPr>
            <a:noAutofit/>
          </a:bodyPr>
          <a:lstStyle/>
          <a:p>
            <a:pPr marL="0" indent="0" algn="ctr">
              <a:lnSpc>
                <a:spcPct val="150000"/>
              </a:lnSpc>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الميزانية</a:t>
            </a:r>
            <a:endParaRPr lang="en-US" sz="44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تعرف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الميزانية بأنها البرنامج المالي للجهاز الإداري في فترة زمنية محددة يظهر فيه تقدير النفقات وتقدير الموارد اللازمة.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فهي تمثل بيان تقديرات مصروفات الدولة وإيراداتها خلال مدة متصلة تكون في المعتاد سنة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a:xfrm>
            <a:off x="3635896"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63</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9789591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9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15426" y="692696"/>
            <a:ext cx="7500990" cy="5544616"/>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والسنة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المالية في الهيئات الاجتماعية الأهلية ينص عليها في لائحة نظامها الأساسي ، ومن ثم فإننا يمكن أن نطلق على الميزانية أنها تعتبر خطة مشروع ما مترجمة بالأرقام ، وعلى ذلك فإن الموازنة تعني خطة مالية سنوية لتحقيق أهداف مرحلية معينة.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وتقوم ميزانية أي منظمة على عنصرين أساسيين هما: الإيرادات والمصروفات (الاستخدامات).</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a:xfrm>
            <a:off x="3635896"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64</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5384880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30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620688"/>
            <a:ext cx="7530630" cy="5760640"/>
          </a:xfrm>
          <a:solidFill>
            <a:schemeClr val="bg1"/>
          </a:solidFill>
        </p:spPr>
        <p:txBody>
          <a:bodyPr>
            <a:noAutofit/>
          </a:bodyPr>
          <a:lstStyle/>
          <a:p>
            <a:pPr marL="0" indent="0" algn="ctr">
              <a:lnSpc>
                <a:spcPct val="150000"/>
              </a:lnSpc>
              <a:buNone/>
            </a:pP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مفهوم </a:t>
            </a:r>
            <a:r>
              <a:rPr lang="ar-SA"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القرار</a:t>
            </a:r>
            <a:endParaRPr lang="en-US" sz="44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القرار هو البت النهائي في موقف محدد يتطلب اتخاذ قرار بشأنه، أو مشكلة معينة يتطلب البت فيها بصورة هادفة ومخططة ويغير المواقف الحالية لمواقف هادفة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65</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995936"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805006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5" y="620688"/>
            <a:ext cx="7776865" cy="5472609"/>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algn="ctr" eaLnBrk="0" hangingPunct="0">
              <a:defRPr/>
            </a:pPr>
            <a:r>
              <a:rPr lang="ar-SA" sz="4000" b="1" kern="0" dirty="0" smtClean="0">
                <a:solidFill>
                  <a:srgbClr val="C00000"/>
                </a:solidFill>
                <a:effectLst>
                  <a:outerShdw blurRad="38100" dist="38100" dir="2700000" algn="tl">
                    <a:srgbClr val="000000">
                      <a:alpha val="43137"/>
                    </a:srgbClr>
                  </a:outerShdw>
                </a:effectLst>
                <a:ea typeface="Times New Roman (Arabic)" charset="0"/>
                <a:cs typeface="PT Bold Heading" pitchFamily="2" charset="-78"/>
              </a:rPr>
              <a:t>مفهوم</a:t>
            </a:r>
            <a:r>
              <a:rPr lang="ar-SA" sz="4000" b="1" dirty="0" smtClean="0">
                <a:solidFill>
                  <a:srgbClr val="C00000"/>
                </a:solidFill>
                <a:effectLst>
                  <a:outerShdw blurRad="38100" dist="38100" dir="2700000" algn="tl">
                    <a:srgbClr val="000000">
                      <a:alpha val="43137"/>
                    </a:srgbClr>
                  </a:outerShdw>
                </a:effectLst>
                <a:latin typeface="Traditional Arabic" pitchFamily="18" charset="-78"/>
                <a:ea typeface="Times New Roman (Arabic)" charset="0"/>
                <a:cs typeface="Traditional Arabic" pitchFamily="18" charset="-78"/>
              </a:rPr>
              <a:t> </a:t>
            </a:r>
            <a:r>
              <a:rPr lang="ar-SA" sz="4000" b="1" kern="0" dirty="0">
                <a:solidFill>
                  <a:srgbClr val="C00000"/>
                </a:solidFill>
                <a:effectLst>
                  <a:outerShdw blurRad="38100" dist="38100" dir="2700000" algn="tl">
                    <a:srgbClr val="000000">
                      <a:alpha val="43137"/>
                    </a:srgbClr>
                  </a:outerShdw>
                </a:effectLst>
                <a:ea typeface="Times New Roman (Arabic)" charset="0"/>
                <a:cs typeface="PT Bold Heading" pitchFamily="2" charset="-78"/>
              </a:rPr>
              <a:t>إدارة الأزمات </a:t>
            </a:r>
          </a:p>
          <a:p>
            <a:pPr marL="571500" indent="-571500" algn="just" eaLnBrk="0" hangingPunct="0">
              <a:lnSpc>
                <a:spcPct val="150000"/>
              </a:lnSpc>
              <a:buFont typeface="Arial" panose="020B0604020202020204" pitchFamily="34" charset="0"/>
              <a:buChar char="•"/>
              <a:defRPr/>
            </a:pPr>
            <a:r>
              <a:rPr lang="ar-SA" sz="3200" b="1" dirty="0" smtClean="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إن </a:t>
            </a:r>
            <a:r>
              <a:rPr lang="ar-SA" sz="32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تحديد التهديدات للمنظمة وأصحاب المصالح فيها، والأساليب المستخدمة من قبل المنظمة للتعامل مع هذه التهديدات بسبب عدم القدرة على التنبؤ بالأحداث، لذا يجب على المنظمات أن تكون قادرة على التعامل مع احتمال إجراء تغييرات جذرية في الطريقة التي تصرف الأعمال والمهام.</a:t>
            </a:r>
            <a:endParaRPr lang="en-US" sz="32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7171"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7172"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spcBef>
                <a:spcPct val="0"/>
              </a:spcBef>
              <a:buFontTx/>
              <a:buNone/>
            </a:pPr>
            <a:fld id="{65112EAE-0EA0-4A95-B6E8-259200B8A415}" type="slidenum">
              <a:rPr lang="ar-SA" altLang="en-US" sz="1400" b="1" smtClean="0">
                <a:solidFill>
                  <a:srgbClr val="FF0000"/>
                </a:solidFill>
                <a:effectLst>
                  <a:outerShdw blurRad="38100" dist="38100" dir="2700000" algn="tl">
                    <a:srgbClr val="000000">
                      <a:alpha val="43137"/>
                    </a:srgbClr>
                  </a:outerShdw>
                </a:effectLst>
              </a:rPr>
              <a:pPr>
                <a:spcBef>
                  <a:spcPct val="0"/>
                </a:spcBef>
                <a:buFontTx/>
                <a:buNone/>
              </a:pPr>
              <a:t>66</a:t>
            </a:fld>
            <a:endParaRPr lang="en-US" altLang="en-US" sz="1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440972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467544" y="836712"/>
            <a:ext cx="7992888" cy="5256584"/>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lvl1pPr marL="571500" indent="-571500" eaLnBrk="0" hangingPunct="0">
              <a:defRPr sz="2400">
                <a:solidFill>
                  <a:schemeClr val="tx1"/>
                </a:solidFill>
                <a:latin typeface="Times New Roman" pitchFamily="18" charset="0"/>
                <a:ea typeface="Times New Roman (Arabic)"/>
                <a:cs typeface="Times New Roman (Arabic)"/>
              </a:defRPr>
            </a:lvl1pPr>
            <a:lvl2pPr marL="742950" indent="-285750" eaLnBrk="0" hangingPunct="0">
              <a:defRPr sz="2400">
                <a:solidFill>
                  <a:schemeClr val="tx1"/>
                </a:solidFill>
                <a:latin typeface="Times New Roman" pitchFamily="18" charset="0"/>
                <a:ea typeface="Times New Roman (Arabic)"/>
                <a:cs typeface="Times New Roman (Arabic)"/>
              </a:defRPr>
            </a:lvl2pPr>
            <a:lvl3pPr marL="1143000" indent="-228600" eaLnBrk="0" hangingPunct="0">
              <a:defRPr sz="2400">
                <a:solidFill>
                  <a:schemeClr val="tx1"/>
                </a:solidFill>
                <a:latin typeface="Times New Roman" pitchFamily="18" charset="0"/>
                <a:ea typeface="Times New Roman (Arabic)"/>
                <a:cs typeface="Times New Roman (Arabic)"/>
              </a:defRPr>
            </a:lvl3pPr>
            <a:lvl4pPr marL="1600200" indent="-228600" eaLnBrk="0" hangingPunct="0">
              <a:defRPr sz="2400">
                <a:solidFill>
                  <a:schemeClr val="tx1"/>
                </a:solidFill>
                <a:latin typeface="Times New Roman" pitchFamily="18" charset="0"/>
                <a:ea typeface="Times New Roman (Arabic)"/>
                <a:cs typeface="Times New Roman (Arabic)"/>
              </a:defRPr>
            </a:lvl4pPr>
            <a:lvl5pPr marL="2057400" indent="-228600" eaLnBrk="0" hangingPunct="0">
              <a:defRPr sz="2400">
                <a:solidFill>
                  <a:schemeClr val="tx1"/>
                </a:solidFill>
                <a:latin typeface="Times New Roman" pitchFamily="18" charset="0"/>
                <a:ea typeface="Times New Roman (Arabic)"/>
                <a:cs typeface="Times New Roman (Arabic)"/>
              </a:defRPr>
            </a:lvl5pPr>
            <a:lvl6pPr marL="25146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6pPr>
            <a:lvl7pPr marL="29718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7pPr>
            <a:lvl8pPr marL="34290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8pPr>
            <a:lvl9pPr marL="38862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9pPr>
          </a:lstStyle>
          <a:p>
            <a:pPr marL="0" indent="0" algn="ctr">
              <a:lnSpc>
                <a:spcPct val="150000"/>
              </a:lnSpc>
            </a:pPr>
            <a:r>
              <a:rPr lang="ar-SA" altLang="ar-SA" sz="40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مفهوم الأزمة</a:t>
            </a:r>
            <a:r>
              <a:rPr lang="ar-SA" altLang="ar-SA" sz="40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p>
          <a:p>
            <a:pPr algn="just">
              <a:lnSpc>
                <a:spcPct val="150000"/>
              </a:lnSpc>
              <a:buFontTx/>
              <a:buChar char="•"/>
            </a:pPr>
            <a:r>
              <a:rPr lang="ar-SA" alt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هي </a:t>
            </a:r>
            <a:r>
              <a:rPr lang="ar-SA" altLang="ar-SA" sz="3200" b="1" dirty="0">
                <a:effectLst>
                  <a:outerShdw blurRad="38100" dist="38100" dir="2700000" algn="tl">
                    <a:srgbClr val="000000">
                      <a:alpha val="43137"/>
                    </a:srgbClr>
                  </a:outerShdw>
                </a:effectLst>
                <a:latin typeface="Traditional Arabic" pitchFamily="18" charset="-78"/>
                <a:cs typeface="Traditional Arabic" pitchFamily="18" charset="-78"/>
              </a:rPr>
              <a:t>خلل يؤثر تأثيراً مادياً في النظام كله ، كما أنه يهدد الافتراضات الرئيسة التي يقوم عليها هذا النظام</a:t>
            </a:r>
            <a:r>
              <a:rPr lang="ar-SA" altLang="ar-SA" sz="3600" b="1" dirty="0">
                <a:effectLst>
                  <a:outerShdw blurRad="38100" dist="38100" dir="2700000" algn="tl">
                    <a:srgbClr val="000000">
                      <a:alpha val="43137"/>
                    </a:srgbClr>
                  </a:outerShdw>
                </a:effectLst>
                <a:latin typeface="Traditional Arabic" pitchFamily="18" charset="-78"/>
                <a:cs typeface="Traditional Arabic" pitchFamily="18" charset="-78"/>
              </a:rPr>
              <a:t>.</a:t>
            </a:r>
            <a:endParaRPr lang="en-US" altLang="ar-SA"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buFontTx/>
              <a:buChar char="•"/>
            </a:pPr>
            <a:r>
              <a:rPr lang="ar-SA" altLang="ar-SA" sz="3600" b="1" dirty="0">
                <a:effectLst>
                  <a:outerShdw blurRad="38100" dist="38100" dir="2700000" algn="tl">
                    <a:srgbClr val="000000">
                      <a:alpha val="43137"/>
                    </a:srgbClr>
                  </a:outerShdw>
                </a:effectLst>
                <a:latin typeface="Traditional Arabic" pitchFamily="18" charset="-78"/>
                <a:cs typeface="Traditional Arabic" pitchFamily="18" charset="-78"/>
              </a:rPr>
              <a:t>والأزمة هي فترة حرجة أو حالة غير مستقرة يترتب عليها حدوث نتيجة مؤثرة وتنطوي في الغالب على أحداث سريعة وتهديد للقيم أو للأهداف التي يؤمن بها من يتأثر بالأزمة.</a:t>
            </a:r>
            <a:endParaRPr lang="en-US" altLang="ar-SA"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1126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1126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243C653E-68A3-4D90-93C6-A66EA77D56EE}"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67</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6268193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6" y="188912"/>
            <a:ext cx="7416824" cy="5904383"/>
          </a:xfrm>
          <a:prstGeom prst="rect">
            <a:avLst/>
          </a:prstGeom>
          <a:solidFill>
            <a:schemeClr val="bg1"/>
          </a:solidFill>
          <a:ln w="82550" cmpd="tri">
            <a:solidFill>
              <a:srgbClr val="FFFF00"/>
            </a:solidFill>
            <a:miter lim="800000"/>
            <a:headEnd/>
            <a:tailEnd/>
          </a:ln>
          <a:effectLst>
            <a:outerShdw dist="107763" dir="18900000" algn="ctr" rotWithShape="0">
              <a:schemeClr val="bg2"/>
            </a:outerShdw>
          </a:effectLst>
        </p:spPr>
        <p:txBody>
          <a:bodyPr/>
          <a:lstStyle>
            <a:lvl1pPr marL="571500" indent="-571500" eaLnBrk="0" hangingPunct="0">
              <a:defRPr sz="2400">
                <a:solidFill>
                  <a:schemeClr val="tx1"/>
                </a:solidFill>
                <a:latin typeface="Times New Roman" pitchFamily="18" charset="0"/>
                <a:ea typeface="Times New Roman (Arabic)"/>
                <a:cs typeface="Times New Roman (Arabic)"/>
              </a:defRPr>
            </a:lvl1pPr>
            <a:lvl2pPr marL="742950" indent="-285750" eaLnBrk="0" hangingPunct="0">
              <a:defRPr sz="2400">
                <a:solidFill>
                  <a:schemeClr val="tx1"/>
                </a:solidFill>
                <a:latin typeface="Times New Roman" pitchFamily="18" charset="0"/>
                <a:ea typeface="Times New Roman (Arabic)"/>
                <a:cs typeface="Times New Roman (Arabic)"/>
              </a:defRPr>
            </a:lvl2pPr>
            <a:lvl3pPr marL="1143000" indent="-228600" eaLnBrk="0" hangingPunct="0">
              <a:defRPr sz="2400">
                <a:solidFill>
                  <a:schemeClr val="tx1"/>
                </a:solidFill>
                <a:latin typeface="Times New Roman" pitchFamily="18" charset="0"/>
                <a:ea typeface="Times New Roman (Arabic)"/>
                <a:cs typeface="Times New Roman (Arabic)"/>
              </a:defRPr>
            </a:lvl3pPr>
            <a:lvl4pPr marL="1600200" indent="-228600" eaLnBrk="0" hangingPunct="0">
              <a:defRPr sz="2400">
                <a:solidFill>
                  <a:schemeClr val="tx1"/>
                </a:solidFill>
                <a:latin typeface="Times New Roman" pitchFamily="18" charset="0"/>
                <a:ea typeface="Times New Roman (Arabic)"/>
                <a:cs typeface="Times New Roman (Arabic)"/>
              </a:defRPr>
            </a:lvl4pPr>
            <a:lvl5pPr marL="2057400" indent="-228600" eaLnBrk="0" hangingPunct="0">
              <a:defRPr sz="2400">
                <a:solidFill>
                  <a:schemeClr val="tx1"/>
                </a:solidFill>
                <a:latin typeface="Times New Roman" pitchFamily="18" charset="0"/>
                <a:ea typeface="Times New Roman (Arabic)"/>
                <a:cs typeface="Times New Roman (Arabic)"/>
              </a:defRPr>
            </a:lvl5pPr>
            <a:lvl6pPr marL="25146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6pPr>
            <a:lvl7pPr marL="29718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7pPr>
            <a:lvl8pPr marL="34290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8pPr>
            <a:lvl9pPr marL="38862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9pPr>
          </a:lstStyle>
          <a:p>
            <a:pPr algn="just">
              <a:lnSpc>
                <a:spcPct val="150000"/>
              </a:lnSpc>
              <a:buFontTx/>
              <a:buChar char="•"/>
            </a:pPr>
            <a:r>
              <a:rPr lang="ar-SA" altLang="ar-SA" sz="3600" b="1" dirty="0">
                <a:effectLst>
                  <a:outerShdw blurRad="38100" dist="38100" dir="2700000" algn="tl">
                    <a:srgbClr val="000000">
                      <a:alpha val="43137"/>
                    </a:srgbClr>
                  </a:outerShdw>
                </a:effectLst>
                <a:latin typeface="Traditional Arabic" pitchFamily="18" charset="-78"/>
                <a:cs typeface="Traditional Arabic" pitchFamily="18" charset="-78"/>
              </a:rPr>
              <a:t>وتعرف الأزمة بأنها تعني تهديداً خطراً متوقعاً أو غير متوقع لأهداف ومعتقدات وممتلكات الأفراد والمنظمات والدول والتي تحد من عملية اتخاذ القرار.</a:t>
            </a:r>
          </a:p>
          <a:p>
            <a:pPr algn="just">
              <a:lnSpc>
                <a:spcPct val="150000"/>
              </a:lnSpc>
              <a:buFontTx/>
              <a:buChar char="•"/>
            </a:pPr>
            <a:r>
              <a:rPr lang="ar-SA" altLang="ar-SA" sz="3600" b="1" dirty="0">
                <a:effectLst>
                  <a:outerShdw blurRad="38100" dist="38100" dir="2700000" algn="tl">
                    <a:srgbClr val="000000">
                      <a:alpha val="43137"/>
                    </a:srgbClr>
                  </a:outerShdw>
                </a:effectLst>
                <a:latin typeface="Traditional Arabic" pitchFamily="18" charset="-78"/>
                <a:cs typeface="Traditional Arabic" pitchFamily="18" charset="-78"/>
              </a:rPr>
              <a:t>ولذلك فإن مفهوم الأزمة هو ما يحدث داخل المنظمة وما يحدث في استجابة الحدث للأزمة وبالتالي يمكن وصفها بأنها استجابة المنظمة الداخلية لحدث </a:t>
            </a:r>
            <a:r>
              <a:rPr lang="ar-SA" alt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مفاجئ. </a:t>
            </a:r>
            <a:endParaRPr lang="en-US" altLang="ar-SA"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12291"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12292"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BEFC12C4-906B-4D82-92BC-BE334AB8B9DA}"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68</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773633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971601" y="889910"/>
            <a:ext cx="7272808" cy="5256584"/>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algn="ctr" eaLnBrk="0" hangingPunct="0">
              <a:defRPr/>
            </a:pPr>
            <a:r>
              <a:rPr lang="ar-SA" sz="40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مفهوم الجودة وإدارة الجودة الشاملة:</a:t>
            </a:r>
            <a:endParaRPr lang="en-US" sz="40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algn="just" eaLnBrk="0" hangingPunct="0">
              <a:defRPr/>
            </a:pPr>
            <a:r>
              <a:rPr lang="ar-SA" sz="36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أ- مفهوم الجودة : </a:t>
            </a:r>
            <a:endParaRPr lang="en-US" sz="36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buFont typeface="+mj-lt"/>
              <a:buAutoNum type="arabicParenR"/>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الأول</a:t>
            </a:r>
            <a:r>
              <a:rPr lang="ar-SA" sz="3600" b="1" dirty="0">
                <a:solidFill>
                  <a:srgbClr val="66FF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هي أداء العمل بطريقة صحيحة بما مكن العميل المستفيد من الخدمة من حصوله على متطلباته واعتزاز مقدمي الخدمة بعملهم والخدمة التي يقدمونها.</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buFont typeface="+mj-lt"/>
              <a:buAutoNum type="arabicParenR"/>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الثاني</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هي تصميم منتجات وتوفير خدمات مستقبلية لتلبية متطلبات العملاء وفقاً لاحتياجاتهم وما يتوقعونه وما يرضيهم.</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072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3072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7B84AD45-46CA-4115-8288-05967077BC92}"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69</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3152485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7" presetClass="entr" presetSubtype="10" fill="hold" grpId="0" nodeType="afterEffect">
                                  <p:stCondLst>
                                    <p:cond delay="0"/>
                                  </p:stCondLst>
                                  <p:childTnLst>
                                    <p:set>
                                      <p:cBhvr>
                                        <p:cTn id="21" dur="1" fill="hold">
                                          <p:stCondLst>
                                            <p:cond delay="0"/>
                                          </p:stCondLst>
                                        </p:cTn>
                                        <p:tgtEl>
                                          <p:spTgt spid="128003">
                                            <p:txEl>
                                              <p:pRg st="3" end="3"/>
                                            </p:txEl>
                                          </p:spTgt>
                                        </p:tgtEl>
                                        <p:attrNameLst>
                                          <p:attrName>style.visibility</p:attrName>
                                        </p:attrNameLst>
                                      </p:cBhvr>
                                      <p:to>
                                        <p:strVal val="visible"/>
                                      </p:to>
                                    </p:set>
                                    <p:anim calcmode="lin" valueType="num">
                                      <p:cBhvr>
                                        <p:cTn id="22" dur="500" fill="hold"/>
                                        <p:tgtEl>
                                          <p:spTgt spid="12800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2800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836712"/>
            <a:ext cx="7488832" cy="5113238"/>
          </a:xfrm>
          <a:prstGeom prst="rect">
            <a:avLst/>
          </a:prstGeom>
          <a:solidFill>
            <a:schemeClr val="bg1"/>
          </a:solidFill>
          <a:ln w="85725" cmpd="dbl">
            <a:solidFill>
              <a:srgbClr val="FFFF00"/>
            </a:solidFill>
            <a:miter lim="800000"/>
            <a:headEnd/>
            <a:tailEnd/>
          </a:ln>
          <a:effectLst>
            <a:outerShdw dist="107763" dir="18900000" algn="ctr" rotWithShape="0">
              <a:schemeClr val="bg2"/>
            </a:outerShdw>
          </a:effectLst>
        </p:spPr>
        <p:txBody>
          <a:bodyPr/>
          <a:lstStyle/>
          <a:p>
            <a:pPr algn="just" eaLnBrk="0" hangingPunct="0">
              <a:lnSpc>
                <a:spcPct val="150000"/>
              </a:lnSpc>
              <a:defRPr/>
            </a:pPr>
            <a:r>
              <a:rPr lang="ar-SA" sz="40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ب- مفهوم إدارة الجودة الشاملة</a:t>
            </a:r>
            <a:endParaRPr lang="en-US" sz="40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lnSpc>
                <a:spcPct val="150000"/>
              </a:lnSpc>
              <a:buFont typeface="+mj-lt"/>
              <a:buAutoNum type="arabicParenR"/>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الأول</a:t>
            </a:r>
            <a:r>
              <a:rPr lang="ar-SA" sz="3600" b="1" dirty="0">
                <a:latin typeface="Traditional Arabic" panose="02020603050405020304" pitchFamily="18" charset="-78"/>
                <a:ea typeface="Times New Roman (Arabic)" charset="0"/>
                <a:cs typeface="Traditional Arabic" panose="02020603050405020304" pitchFamily="18" charset="-78"/>
              </a:rPr>
              <a:t>: </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طريقة لإدارة المنظمة أو تهدف إلى التعاون والمشاركة المستمرة من العاملين بالمنظمة أو المسئولين عن برامجها من أجل تحسين الخدمات والأنشطة التي تحقق رضا العملاء وسعادة العاملين ومتطلبات المجتمع.</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174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3174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BC61ECD4-2FBE-4512-95DE-54AB14C87EBE}"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70</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498804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683320" y="941388"/>
            <a:ext cx="7705104" cy="5151908"/>
          </a:xfrm>
          <a:prstGeom prst="rect">
            <a:avLst/>
          </a:prstGeom>
          <a:solidFill>
            <a:schemeClr val="bg1"/>
          </a:solidFill>
          <a:ln w="85725" cmpd="dbl">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lnSpc>
                <a:spcPct val="150000"/>
              </a:lnSpc>
              <a:buFont typeface="+mj-lt"/>
              <a:buAutoNum type="arabicParenR" startAt="2"/>
              <a:defRPr/>
            </a:pPr>
            <a:r>
              <a:rPr lang="ar-SA" sz="40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الثاني</a:t>
            </a:r>
            <a:r>
              <a:rPr lang="ar-SA" sz="40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توجهات لإدارة منظمات الخدمات الإنسانية لرفع مستوى جودة الخدمات المقدمة من وجهة نظر العملاء المستفيدين ويتحقق من خلالها رضاهم وتمكين الموظفين من أداء أعمالهم بصور أفضل.</a:t>
            </a:r>
            <a:endParaRPr lang="en-US" sz="40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2771"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32772"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705BAD34-D59A-4794-90D2-C03348E79DCD}"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71</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8963320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764704"/>
            <a:ext cx="7344816" cy="5328591"/>
          </a:xfrm>
          <a:prstGeom prst="rect">
            <a:avLst/>
          </a:prstGeom>
          <a:solidFill>
            <a:schemeClr val="bg1"/>
          </a:solidFill>
          <a:ln w="85725" cmpd="dbl">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buFont typeface="+mj-lt"/>
              <a:buAutoNum type="arabicParenR" startAt="3"/>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الثالث</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من وجهة نظر المؤلف يمكن تعريفها بأنها القيام بتخطيط وتنفيذ ومتابعة وتقويم برامج وأنشطة المنظمات الاجتماعية على أساس من التعاون بين المشاركين والمسئولين بها بهدف تحسين جودة وزيادة إنتاجية الخدمات التي تقدمها بما يحقق الكفاءة والفعالية المطلوبة بصفة مستمرة، وينتج عنها الرضا الكامل للعملاء المستفيدين وافتخار مقدمي الخدمة واعتزازهم بعملهم ومستوى الخدمة التي يقدمونها.</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3795"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smtClean="0">
                <a:solidFill>
                  <a:srgbClr val="FF0000"/>
                </a:solidFill>
                <a:effectLst>
                  <a:outerShdw blurRad="38100" dist="38100" dir="2700000" algn="tl">
                    <a:srgbClr val="000000">
                      <a:alpha val="43137"/>
                    </a:srgbClr>
                  </a:outerShdw>
                </a:effectLst>
              </a:rPr>
              <a:t>إعداد/ د. منى محروس</a:t>
            </a:r>
            <a:endParaRPr lang="en-US" altLang="en-US" sz="1400" b="1" smtClean="0">
              <a:solidFill>
                <a:srgbClr val="FF0000"/>
              </a:solidFill>
              <a:effectLst>
                <a:outerShdw blurRad="38100" dist="38100" dir="2700000" algn="tl">
                  <a:srgbClr val="000000">
                    <a:alpha val="43137"/>
                  </a:srgbClr>
                </a:outerShdw>
              </a:effectLst>
            </a:endParaRPr>
          </a:p>
        </p:txBody>
      </p:sp>
      <p:sp>
        <p:nvSpPr>
          <p:cNvPr id="33796"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BB9FF9FB-16BA-47CB-862F-6E43A7EBCE62}"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72</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305530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5" y="692695"/>
            <a:ext cx="7776865" cy="5400129"/>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algn="just" eaLnBrk="0" hangingPunct="0">
              <a:defRPr/>
            </a:pPr>
            <a:r>
              <a:rPr lang="ar-SA" sz="36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ومن التعريف يتضح ما يلي:- </a:t>
            </a:r>
            <a:endParaRPr lang="en-US" sz="36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buFont typeface="+mj-lt"/>
              <a:buAutoNum type="arabicParenR"/>
              <a:defRPr/>
            </a:pP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أن الجودة الشاملة في المنظمات الاجتماعية تتضمن العمل </a:t>
            </a:r>
            <a:r>
              <a:rPr lang="ar-SA" sz="3600" b="1" dirty="0" err="1">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الفريقي</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التعاوني من كافة المسئولين والمشاركين في المنظمة في كل مراحل العمل تخطيطاً وتنفيذاً ومتابعة وتقويماً بما يتضمنه ذلك من جودة المدخلات والعمليات التحويلية.</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buFont typeface="+mj-lt"/>
              <a:buAutoNum type="arabicParenR"/>
              <a:defRPr/>
            </a:pP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هذا العمل يقوم على أساس التكامل بين جميع العمليات والوظائف الخاصة بالمنظمة على المستوى الجغرافي والوظيفي والاستراتيجي والتكتيكي.</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4819"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34820"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60F23A70-0324-48A3-A572-DA6C2F7E0A45}"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73</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15088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1125538"/>
            <a:ext cx="7344816" cy="4967758"/>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lvl1pPr marL="742950" indent="-742950" eaLnBrk="0" hangingPunct="0">
              <a:defRPr sz="2400">
                <a:solidFill>
                  <a:schemeClr val="tx1"/>
                </a:solidFill>
                <a:latin typeface="Times New Roman" pitchFamily="18" charset="0"/>
                <a:ea typeface="Times New Roman (Arabic)"/>
                <a:cs typeface="Times New Roman (Arabic)"/>
              </a:defRPr>
            </a:lvl1pPr>
            <a:lvl2pPr marL="742950" indent="-285750" eaLnBrk="0" hangingPunct="0">
              <a:defRPr sz="2400">
                <a:solidFill>
                  <a:schemeClr val="tx1"/>
                </a:solidFill>
                <a:latin typeface="Times New Roman" pitchFamily="18" charset="0"/>
                <a:ea typeface="Times New Roman (Arabic)"/>
                <a:cs typeface="Times New Roman (Arabic)"/>
              </a:defRPr>
            </a:lvl2pPr>
            <a:lvl3pPr marL="1143000" indent="-228600" eaLnBrk="0" hangingPunct="0">
              <a:defRPr sz="2400">
                <a:solidFill>
                  <a:schemeClr val="tx1"/>
                </a:solidFill>
                <a:latin typeface="Times New Roman" pitchFamily="18" charset="0"/>
                <a:ea typeface="Times New Roman (Arabic)"/>
                <a:cs typeface="Times New Roman (Arabic)"/>
              </a:defRPr>
            </a:lvl3pPr>
            <a:lvl4pPr marL="1600200" indent="-228600" eaLnBrk="0" hangingPunct="0">
              <a:defRPr sz="2400">
                <a:solidFill>
                  <a:schemeClr val="tx1"/>
                </a:solidFill>
                <a:latin typeface="Times New Roman" pitchFamily="18" charset="0"/>
                <a:ea typeface="Times New Roman (Arabic)"/>
                <a:cs typeface="Times New Roman (Arabic)"/>
              </a:defRPr>
            </a:lvl4pPr>
            <a:lvl5pPr marL="2057400" indent="-228600" eaLnBrk="0" hangingPunct="0">
              <a:defRPr sz="2400">
                <a:solidFill>
                  <a:schemeClr val="tx1"/>
                </a:solidFill>
                <a:latin typeface="Times New Roman" pitchFamily="18" charset="0"/>
                <a:ea typeface="Times New Roman (Arabic)"/>
                <a:cs typeface="Times New Roman (Arabic)"/>
              </a:defRPr>
            </a:lvl5pPr>
            <a:lvl6pPr marL="25146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6pPr>
            <a:lvl7pPr marL="29718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7pPr>
            <a:lvl8pPr marL="34290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8pPr>
            <a:lvl9pPr marL="38862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9pPr>
          </a:lstStyle>
          <a:p>
            <a:pPr algn="just">
              <a:lnSpc>
                <a:spcPct val="150000"/>
              </a:lnSpc>
              <a:buFont typeface="Times New Roman" pitchFamily="18" charset="0"/>
              <a:buAutoNum type="arabicParenR" startAt="3"/>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rPr>
              <a:t>الهدف النهائي من هذا العمل هو تحسين جودة وزيادة إنتاجية مخرجات المنظمة المتمثلة في الخدمات التي تقدم للعملاء المستفيدين منها بأعلى قدر من الكفاءة والفعالية المطلوبة بصفة مستمرة.</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3584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3584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061556C1-A39A-4160-B7AB-812527342859}"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74</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252339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5" y="620713"/>
            <a:ext cx="7560841" cy="5472583"/>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lvl1pPr marL="742950" indent="-742950" eaLnBrk="0" hangingPunct="0">
              <a:defRPr sz="2400">
                <a:solidFill>
                  <a:schemeClr val="tx1"/>
                </a:solidFill>
                <a:latin typeface="Times New Roman" pitchFamily="18" charset="0"/>
                <a:ea typeface="Times New Roman (Arabic)"/>
                <a:cs typeface="Times New Roman (Arabic)"/>
              </a:defRPr>
            </a:lvl1pPr>
            <a:lvl2pPr marL="742950" indent="-285750" eaLnBrk="0" hangingPunct="0">
              <a:defRPr sz="2400">
                <a:solidFill>
                  <a:schemeClr val="tx1"/>
                </a:solidFill>
                <a:latin typeface="Times New Roman" pitchFamily="18" charset="0"/>
                <a:ea typeface="Times New Roman (Arabic)"/>
                <a:cs typeface="Times New Roman (Arabic)"/>
              </a:defRPr>
            </a:lvl2pPr>
            <a:lvl3pPr marL="1143000" indent="-228600" eaLnBrk="0" hangingPunct="0">
              <a:defRPr sz="2400">
                <a:solidFill>
                  <a:schemeClr val="tx1"/>
                </a:solidFill>
                <a:latin typeface="Times New Roman" pitchFamily="18" charset="0"/>
                <a:ea typeface="Times New Roman (Arabic)"/>
                <a:cs typeface="Times New Roman (Arabic)"/>
              </a:defRPr>
            </a:lvl3pPr>
            <a:lvl4pPr marL="1600200" indent="-228600" eaLnBrk="0" hangingPunct="0">
              <a:defRPr sz="2400">
                <a:solidFill>
                  <a:schemeClr val="tx1"/>
                </a:solidFill>
                <a:latin typeface="Times New Roman" pitchFamily="18" charset="0"/>
                <a:ea typeface="Times New Roman (Arabic)"/>
                <a:cs typeface="Times New Roman (Arabic)"/>
              </a:defRPr>
            </a:lvl4pPr>
            <a:lvl5pPr marL="2057400" indent="-228600" eaLnBrk="0" hangingPunct="0">
              <a:defRPr sz="2400">
                <a:solidFill>
                  <a:schemeClr val="tx1"/>
                </a:solidFill>
                <a:latin typeface="Times New Roman" pitchFamily="18" charset="0"/>
                <a:ea typeface="Times New Roman (Arabic)"/>
                <a:cs typeface="Times New Roman (Arabic)"/>
              </a:defRPr>
            </a:lvl5pPr>
            <a:lvl6pPr marL="25146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6pPr>
            <a:lvl7pPr marL="29718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7pPr>
            <a:lvl8pPr marL="34290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8pPr>
            <a:lvl9pPr marL="38862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9pPr>
          </a:lstStyle>
          <a:p>
            <a:pPr algn="just">
              <a:buFont typeface="Times New Roman" pitchFamily="18" charset="0"/>
              <a:buAutoNum type="arabicParenR" startAt="4"/>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rPr>
              <a:t>ينتج عن تحقيق أهداف المنظمة في ضوء الجودة الشاملة ما يلي:- </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Tx/>
              <a:buChar char="•"/>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rPr>
              <a:t>توفر الرضا الكامل للعملاء المستفيدين من الخدمات التي توفرها المنظمة.</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Tx/>
              <a:buChar char="•"/>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rPr>
              <a:t>شعور المسئولين والمشاركين في المنظمة بالافتخار والاعتزاز بعملهم ومستوى الخدمة التي يقدمونها.</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Tx/>
              <a:buChar char="•"/>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rPr>
              <a:t>تقوية مركز المنظمة لتقديم أفضل الخدمات التي يستفيد منها العملاء.</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3686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3686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827C7EB8-597C-45A6-A0ED-68294D29087F}"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75</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712392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7" presetClass="entr" presetSubtype="10" fill="hold" grpId="0" nodeType="afterEffect">
                                  <p:stCondLst>
                                    <p:cond delay="0"/>
                                  </p:stCondLst>
                                  <p:childTnLst>
                                    <p:set>
                                      <p:cBhvr>
                                        <p:cTn id="21" dur="1" fill="hold">
                                          <p:stCondLst>
                                            <p:cond delay="0"/>
                                          </p:stCondLst>
                                        </p:cTn>
                                        <p:tgtEl>
                                          <p:spTgt spid="128003">
                                            <p:txEl>
                                              <p:pRg st="3" end="3"/>
                                            </p:txEl>
                                          </p:spTgt>
                                        </p:tgtEl>
                                        <p:attrNameLst>
                                          <p:attrName>style.visibility</p:attrName>
                                        </p:attrNameLst>
                                      </p:cBhvr>
                                      <p:to>
                                        <p:strVal val="visible"/>
                                      </p:to>
                                    </p:set>
                                    <p:anim calcmode="lin" valueType="num">
                                      <p:cBhvr>
                                        <p:cTn id="22" dur="500" fill="hold"/>
                                        <p:tgtEl>
                                          <p:spTgt spid="12800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2800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ChangeArrowheads="1"/>
          </p:cNvSpPr>
          <p:nvPr/>
        </p:nvSpPr>
        <p:spPr bwMode="auto">
          <a:xfrm>
            <a:off x="827584" y="866401"/>
            <a:ext cx="7344816" cy="5170646"/>
          </a:xfrm>
          <a:prstGeom prst="rect">
            <a:avLst/>
          </a:prstGeom>
          <a:solidFill>
            <a:schemeClr val="bg1"/>
          </a:solidFill>
          <a:ln w="79375" cap="sq">
            <a:solidFill>
              <a:srgbClr val="FFFF00"/>
            </a:solidFill>
            <a:miter lim="800000"/>
            <a:headEnd type="none" w="sm" len="sm"/>
            <a:tailEnd type="none" w="sm" len="sm"/>
          </a:ln>
          <a:extLst/>
        </p:spPr>
        <p:txBody>
          <a:bodyPr wrap="square" anchor="ctr">
            <a:spAutoFit/>
          </a:bodyPr>
          <a:lstStyle>
            <a:lvl1pPr marL="571500" indent="-571500"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marL="0" indent="0" algn="ctr" rtl="1">
              <a:lnSpc>
                <a:spcPct val="150000"/>
              </a:lnSpc>
              <a:spcBef>
                <a:spcPct val="0"/>
              </a:spcBef>
              <a:buNone/>
            </a:pPr>
            <a:r>
              <a:rPr lang="ar-SA" altLang="ar-SA" sz="4400" b="1" dirty="0">
                <a:solidFill>
                  <a:srgbClr val="FF0000"/>
                </a:solidFill>
                <a:cs typeface="PT Bold Heading" pitchFamily="2" charset="-78"/>
              </a:rPr>
              <a:t>مفهوم إدارة </a:t>
            </a:r>
            <a:r>
              <a:rPr lang="ar-SA" altLang="ar-SA" sz="4400" b="1" dirty="0" smtClean="0">
                <a:solidFill>
                  <a:srgbClr val="FF0000"/>
                </a:solidFill>
                <a:cs typeface="PT Bold Heading" pitchFamily="2" charset="-78"/>
              </a:rPr>
              <a:t>الوقت </a:t>
            </a:r>
            <a:endParaRPr lang="ar-SA" altLang="ar-SA" sz="4400" b="1" dirty="0">
              <a:solidFill>
                <a:srgbClr val="FF0000"/>
              </a:solidFill>
              <a:cs typeface="PT Bold Heading" pitchFamily="2" charset="-78"/>
            </a:endParaRPr>
          </a:p>
          <a:p>
            <a:pPr algn="just" rtl="1">
              <a:lnSpc>
                <a:spcPct val="150000"/>
              </a:lnSpc>
              <a:spcBef>
                <a:spcPct val="0"/>
              </a:spcBef>
            </a:pPr>
            <a:r>
              <a:rPr lang="ar-SA" altLang="ar-SA" sz="4400" b="1" dirty="0" smtClean="0">
                <a:effectLst>
                  <a:outerShdw blurRad="38100" dist="38100" dir="2700000" algn="tl">
                    <a:srgbClr val="000000">
                      <a:alpha val="43137"/>
                    </a:srgbClr>
                  </a:outerShdw>
                </a:effectLst>
                <a:latin typeface="Traditional Arabic" pitchFamily="18" charset="-78"/>
                <a:cs typeface="Traditional Arabic" pitchFamily="18" charset="-78"/>
              </a:rPr>
              <a:t>هي </a:t>
            </a:r>
            <a:r>
              <a:rPr lang="ar-SA" altLang="ar-SA" sz="4400" b="1" dirty="0">
                <a:effectLst>
                  <a:outerShdw blurRad="38100" dist="38100" dir="2700000" algn="tl">
                    <a:srgbClr val="000000">
                      <a:alpha val="43137"/>
                    </a:srgbClr>
                  </a:outerShdw>
                </a:effectLst>
                <a:latin typeface="Traditional Arabic" pitchFamily="18" charset="-78"/>
                <a:cs typeface="Traditional Arabic" pitchFamily="18" charset="-78"/>
              </a:rPr>
              <a:t>الطرق والوسائل التي تعين المرء على الاستفادة القصوى من وقته في تحقيق أهدافه وخلق التوازن في حياته ما بين الواجبــات والرغبات والأهداف.</a:t>
            </a:r>
            <a:endParaRPr lang="en-US" altLang="ar-SA" sz="44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939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3936908D-B9E5-4C6A-87B3-37920E9F0476}"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76</a:t>
            </a:fld>
            <a:endParaRPr lang="en-US" altLang="en-US" sz="1400" b="1" smtClean="0">
              <a:solidFill>
                <a:srgbClr val="FF0000"/>
              </a:solidFill>
              <a:effectLst>
                <a:outerShdw blurRad="38100" dist="38100" dir="2700000" algn="tl">
                  <a:srgbClr val="000000">
                    <a:alpha val="43137"/>
                  </a:srgbClr>
                </a:outerShdw>
              </a:effectLst>
            </a:endParaRPr>
          </a:p>
        </p:txBody>
      </p:sp>
      <p:sp>
        <p:nvSpPr>
          <p:cNvPr id="59397" name="عنصر نائب للتذييل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546230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82947"/>
                                        </p:tgtEl>
                                        <p:attrNameLst>
                                          <p:attrName>style.visibility</p:attrName>
                                        </p:attrNameLst>
                                      </p:cBhvr>
                                      <p:to>
                                        <p:strVal val="visible"/>
                                      </p:to>
                                    </p:set>
                                    <p:animEffect transition="in" filter="fade">
                                      <p:cBhvr>
                                        <p:cTn id="7" dur="770" decel="100000"/>
                                        <p:tgtEl>
                                          <p:spTgt spid="82947"/>
                                        </p:tgtEl>
                                      </p:cBhvr>
                                    </p:animEffect>
                                    <p:animScale>
                                      <p:cBhvr>
                                        <p:cTn id="8" dur="770" decel="100000"/>
                                        <p:tgtEl>
                                          <p:spTgt spid="82947"/>
                                        </p:tgtEl>
                                      </p:cBhvr>
                                      <p:from x="10000" y="10000"/>
                                      <p:to x="200000" y="450000"/>
                                    </p:animScale>
                                    <p:animScale>
                                      <p:cBhvr>
                                        <p:cTn id="9" dur="1230" accel="100000" fill="hold">
                                          <p:stCondLst>
                                            <p:cond delay="770"/>
                                          </p:stCondLst>
                                        </p:cTn>
                                        <p:tgtEl>
                                          <p:spTgt spid="82947"/>
                                        </p:tgtEl>
                                      </p:cBhvr>
                                      <p:from x="200000" y="450000"/>
                                      <p:to x="100000" y="100000"/>
                                    </p:animScale>
                                    <p:set>
                                      <p:cBhvr>
                                        <p:cTn id="10" dur="770" fill="hold"/>
                                        <p:tgtEl>
                                          <p:spTgt spid="82947"/>
                                        </p:tgtEl>
                                        <p:attrNameLst>
                                          <p:attrName>ppt_x</p:attrName>
                                        </p:attrNameLst>
                                      </p:cBhvr>
                                      <p:to>
                                        <p:strVal val="(0.5)"/>
                                      </p:to>
                                    </p:set>
                                    <p:anim from="(0.5)" to="(#ppt_x)" calcmode="lin" valueType="num">
                                      <p:cBhvr>
                                        <p:cTn id="11" dur="1230" accel="100000" fill="hold">
                                          <p:stCondLst>
                                            <p:cond delay="770"/>
                                          </p:stCondLst>
                                        </p:cTn>
                                        <p:tgtEl>
                                          <p:spTgt spid="82947"/>
                                        </p:tgtEl>
                                        <p:attrNameLst>
                                          <p:attrName>ppt_x</p:attrName>
                                        </p:attrNameLst>
                                      </p:cBhvr>
                                    </p:anim>
                                    <p:set>
                                      <p:cBhvr>
                                        <p:cTn id="12" dur="770" fill="hold"/>
                                        <p:tgtEl>
                                          <p:spTgt spid="82947"/>
                                        </p:tgtEl>
                                        <p:attrNameLst>
                                          <p:attrName>ppt_y</p:attrName>
                                        </p:attrNameLst>
                                      </p:cBhvr>
                                      <p:to>
                                        <p:strVal val="(#ppt_y+0.4)"/>
                                      </p:to>
                                    </p:set>
                                    <p:anim from="(#ppt_y+0.4)" to="(#ppt_y)" calcmode="lin" valueType="num">
                                      <p:cBhvr>
                                        <p:cTn id="13" dur="1230" accel="100000" fill="hold">
                                          <p:stCondLst>
                                            <p:cond delay="770"/>
                                          </p:stCondLst>
                                        </p:cTn>
                                        <p:tgtEl>
                                          <p:spTgt spid="8294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971600" y="928688"/>
            <a:ext cx="7315150" cy="5236616"/>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algn="ctr" eaLnBrk="0" hangingPunct="0">
              <a:defRPr/>
            </a:pP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a:t>
            </a:r>
            <a:r>
              <a:rPr lang="ar-SA" altLang="ar-SA" sz="4400" b="1" dirty="0">
                <a:solidFill>
                  <a:srgbClr val="C00000"/>
                </a:solidFill>
                <a:effectLst>
                  <a:outerShdw blurRad="38100" dist="38100" dir="2700000" algn="tl">
                    <a:srgbClr val="000000">
                      <a:alpha val="43137"/>
                    </a:srgbClr>
                  </a:outerShdw>
                </a:effectLst>
                <a:cs typeface="PT Bold Heading" pitchFamily="2" charset="-78"/>
              </a:rPr>
              <a:t>مفهوم الإدارة بالأهداف </a:t>
            </a:r>
            <a:endParaRPr lang="en-US" altLang="ar-SA" sz="4400" b="1" dirty="0">
              <a:solidFill>
                <a:srgbClr val="C00000"/>
              </a:solidFill>
              <a:effectLst>
                <a:outerShdw blurRad="38100" dist="38100" dir="2700000" algn="tl">
                  <a:srgbClr val="000000">
                    <a:alpha val="43137"/>
                  </a:srgbClr>
                </a:outerShdw>
              </a:effectLst>
              <a:cs typeface="PT Bold Heading" pitchFamily="2" charset="-78"/>
            </a:endParaRPr>
          </a:p>
          <a:p>
            <a:pPr algn="just" eaLnBrk="0" hangingPunct="0">
              <a:buFont typeface="Arial" pitchFamily="34" charset="0"/>
              <a:buChar char="•"/>
              <a:defRPr/>
            </a:pPr>
            <a:r>
              <a:rPr lang="ar-SA" altLang="ar-SA" sz="4400" b="1" dirty="0" smtClean="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لقد </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تعددت تعاريف الإدارة بالأهداف ومنها:- </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a:p>
            <a:pPr marL="531813" indent="-531813" algn="just" eaLnBrk="0" hangingPunct="0">
              <a:lnSpc>
                <a:spcPct val="150000"/>
              </a:lnSpc>
              <a:buFont typeface="Arial" pitchFamily="34" charset="0"/>
              <a:buChar char="•"/>
              <a:defRPr/>
            </a:pPr>
            <a:r>
              <a:rPr lang="ar-SA" altLang="ar-SA" sz="44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الأول</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هي الإدماج بين الخطط الفردية وحاجات الإداريين في المستويات المختلفة وتوجيهها نحو إنجاز مشترك في فترة زمنية محددة.</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69635"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69636"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BBCD1739-75E1-45A9-8398-07B04FC7812B}"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77</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1968690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1000125" y="1516732"/>
            <a:ext cx="7000875" cy="4000500"/>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531813" indent="-531813" algn="just" eaLnBrk="0" hangingPunct="0">
              <a:lnSpc>
                <a:spcPct val="150000"/>
              </a:lnSpc>
              <a:buFont typeface="Arial" pitchFamily="34" charset="0"/>
              <a:buChar char="•"/>
              <a:defRPr/>
            </a:pPr>
            <a:r>
              <a:rPr lang="ar-SA" altLang="ar-SA" sz="44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الثاني</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إستراتيجية للتخطيط والوصول إلى النتائج التي ترغبها الإدارة وفي نفس الوقت تحقيق أهداف ورغبات المشتركين في التنفيذ.</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0659"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smtClean="0">
                <a:solidFill>
                  <a:srgbClr val="FF0000"/>
                </a:solidFill>
                <a:effectLst>
                  <a:outerShdw blurRad="38100" dist="38100" dir="2700000" algn="tl">
                    <a:srgbClr val="000000">
                      <a:alpha val="43137"/>
                    </a:srgbClr>
                  </a:outerShdw>
                </a:effectLst>
              </a:rPr>
              <a:t>إعداد/ د. منى محروس</a:t>
            </a:r>
            <a:endParaRPr lang="en-US" altLang="en-US" sz="1400" b="1" smtClean="0">
              <a:solidFill>
                <a:srgbClr val="FF0000"/>
              </a:solidFill>
              <a:effectLst>
                <a:outerShdw blurRad="38100" dist="38100" dir="2700000" algn="tl">
                  <a:srgbClr val="000000">
                    <a:alpha val="43137"/>
                  </a:srgbClr>
                </a:outerShdw>
              </a:effectLst>
            </a:endParaRPr>
          </a:p>
        </p:txBody>
      </p:sp>
      <p:sp>
        <p:nvSpPr>
          <p:cNvPr id="70660"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47619C4D-E7B1-4A1A-AB4E-A2E6E9D38B77}"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78</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832200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99591" y="1071563"/>
            <a:ext cx="7244283" cy="4357687"/>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531813" indent="-531813" algn="just" eaLnBrk="0" hangingPunct="0">
              <a:lnSpc>
                <a:spcPct val="150000"/>
              </a:lnSpc>
              <a:buFont typeface="Arial" pitchFamily="34" charset="0"/>
              <a:buChar char="•"/>
              <a:defRPr/>
            </a:pPr>
            <a:r>
              <a:rPr lang="ar-SA" altLang="ar-SA" sz="44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الثالث</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هي نوع من الإدارة تتخذ الأهداف منهجاً لها في العمل الإداري، كما أنها في نفس الوقت إدارة تقوم على أساس انجاز الأهداف والالتزام بالعمل.</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168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7168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10760B03-B7A1-4309-B969-841D03CEDF11}"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79</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156039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6" y="980728"/>
            <a:ext cx="7488832" cy="5112568"/>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627063" indent="-627063" algn="just" eaLnBrk="0" hangingPunct="0">
              <a:lnSpc>
                <a:spcPct val="150000"/>
              </a:lnSpc>
              <a:buFont typeface="Arial" pitchFamily="34" charset="0"/>
              <a:buChar char="•"/>
              <a:defRPr/>
            </a:pP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a:t>
            </a:r>
            <a:r>
              <a:rPr lang="ar-SA" altLang="ar-SA" sz="40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الرابع </a:t>
            </a: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ومن وجهة نظر المؤلف يمكن تعريف الإدارة بالأهداف بأنها العملية التي يسهم بها العاملون في المنظمة في تخطيط ووضع أهدافها وأغراضها التنظيمية بطريقة </a:t>
            </a:r>
            <a:r>
              <a:rPr lang="ar-SA" altLang="ar-SA" sz="4000" b="1" dirty="0" err="1">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تشاركية</a:t>
            </a: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في شكل انجازات متوقعة في فترة زمنية محددة. </a:t>
            </a:r>
            <a:endParaRPr lang="en-US"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270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smtClean="0">
                <a:solidFill>
                  <a:srgbClr val="FF0000"/>
                </a:solidFill>
                <a:effectLst>
                  <a:outerShdw blurRad="38100" dist="38100" dir="2700000" algn="tl">
                    <a:srgbClr val="000000">
                      <a:alpha val="43137"/>
                    </a:srgbClr>
                  </a:outerShdw>
                </a:effectLst>
              </a:rPr>
              <a:t>إعداد/ د. منى محروس</a:t>
            </a:r>
            <a:endParaRPr lang="en-US" altLang="en-US" sz="1400" b="1" smtClean="0">
              <a:solidFill>
                <a:srgbClr val="FF0000"/>
              </a:solidFill>
              <a:effectLst>
                <a:outerShdw blurRad="38100" dist="38100" dir="2700000" algn="tl">
                  <a:srgbClr val="000000">
                    <a:alpha val="43137"/>
                  </a:srgbClr>
                </a:outerShdw>
              </a:effectLst>
            </a:endParaRPr>
          </a:p>
        </p:txBody>
      </p:sp>
      <p:sp>
        <p:nvSpPr>
          <p:cNvPr id="7270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CCAE2A91-8B3A-407B-9C69-153B72F81DCA}"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80</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0698500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573856" y="836712"/>
            <a:ext cx="7958584" cy="5256584"/>
          </a:xfrm>
          <a:solidFill>
            <a:schemeClr val="bg1"/>
          </a:solidFill>
          <a:ln w="85725">
            <a:solidFill>
              <a:srgbClr val="FFFF00"/>
            </a:solidFill>
          </a:ln>
        </p:spPr>
        <p:txBody>
          <a:bodyPr>
            <a:normAutofit/>
          </a:bodyPr>
          <a:lstStyle/>
          <a:p>
            <a:pPr marL="742950" indent="-742950" algn="ctr">
              <a:spcBef>
                <a:spcPct val="0"/>
              </a:spcBef>
              <a:buNone/>
              <a:defRPr/>
            </a:pPr>
            <a:r>
              <a:rPr lang="ar-SA" altLang="ar-SA" sz="4400" b="1" kern="1200" dirty="0" smtClean="0">
                <a:solidFill>
                  <a:srgbClr val="FF0000"/>
                </a:solidFill>
                <a:effectLst>
                  <a:outerShdw blurRad="38100" dist="38100" dir="2700000" algn="tl">
                    <a:srgbClr val="FFFFFF"/>
                  </a:outerShdw>
                </a:effectLst>
                <a:latin typeface="Traditional Arabic" pitchFamily="18" charset="-78"/>
                <a:cs typeface="Traditional Arabic" pitchFamily="18" charset="-78"/>
                <a:sym typeface="Wingdings 2" pitchFamily="18" charset="2"/>
              </a:rPr>
              <a:t> </a:t>
            </a:r>
            <a:r>
              <a:rPr lang="ar-SA" altLang="ar-SA" sz="4800" b="1" kern="1200" dirty="0" smtClean="0">
                <a:solidFill>
                  <a:srgbClr val="FF0000"/>
                </a:solidFill>
                <a:effectLst>
                  <a:outerShdw blurRad="38100" dist="38100" dir="2700000" algn="tl">
                    <a:srgbClr val="FFFFFF"/>
                  </a:outerShdw>
                </a:effectLst>
                <a:latin typeface="Traditional Arabic" pitchFamily="18" charset="-78"/>
                <a:cs typeface="Traditional Arabic" pitchFamily="18" charset="-78"/>
                <a:sym typeface="Wingdings 2" pitchFamily="18" charset="2"/>
              </a:rPr>
              <a:t>مفهوم المشروعات الصغيرة</a:t>
            </a:r>
            <a:endParaRPr lang="ar-SA" altLang="ar-SA" sz="4400" b="1" kern="1200" dirty="0" smtClean="0">
              <a:solidFill>
                <a:srgbClr val="FF0000"/>
              </a:solidFill>
              <a:effectLst>
                <a:outerShdw blurRad="38100" dist="38100" dir="2700000" algn="tl">
                  <a:srgbClr val="FFFFFF"/>
                </a:outerShdw>
              </a:effectLst>
              <a:latin typeface="Traditional Arabic" pitchFamily="18" charset="-78"/>
              <a:cs typeface="Traditional Arabic" pitchFamily="18" charset="-78"/>
              <a:sym typeface="Wingdings 2" pitchFamily="18" charset="2"/>
            </a:endParaRPr>
          </a:p>
          <a:p>
            <a:pPr marL="742950" indent="-742950" algn="just" rtl="1">
              <a:spcBef>
                <a:spcPct val="0"/>
              </a:spcBef>
              <a:defRPr/>
            </a:pPr>
            <a:r>
              <a:rPr lang="ar-SA" altLang="ar-SA" sz="4000" b="1" kern="1200" dirty="0" smtClean="0">
                <a:effectLst>
                  <a:outerShdw blurRad="38100" dist="38100" dir="2700000" algn="tl">
                    <a:srgbClr val="000000">
                      <a:alpha val="43137"/>
                    </a:srgbClr>
                  </a:outerShdw>
                </a:effectLst>
                <a:latin typeface="Traditional Arabic" pitchFamily="18" charset="-78"/>
                <a:cs typeface="Traditional Arabic" pitchFamily="18" charset="-78"/>
              </a:rPr>
              <a:t>عرفتها لجنة التنمية الاقتصادية الأمريكية بأنها تلك المشاريع التي يجب أن تستوفي شرطين على الأقل مما يلي:</a:t>
            </a:r>
          </a:p>
          <a:p>
            <a:pPr marL="1143000" lvl="1" indent="-742950" algn="just" rtl="1">
              <a:spcBef>
                <a:spcPct val="0"/>
              </a:spcBef>
              <a:defRPr/>
            </a:pPr>
            <a:r>
              <a:rPr lang="ar-SA" altLang="ar-SA" sz="3200" b="1" kern="1200" dirty="0" smtClean="0">
                <a:effectLst>
                  <a:outerShdw blurRad="38100" dist="38100" dir="2700000" algn="tl">
                    <a:srgbClr val="000000">
                      <a:alpha val="43137"/>
                    </a:srgbClr>
                  </a:outerShdw>
                </a:effectLst>
                <a:latin typeface="Traditional Arabic" pitchFamily="18" charset="-78"/>
                <a:cs typeface="Traditional Arabic" pitchFamily="18" charset="-78"/>
              </a:rPr>
              <a:t>المديرون هم أنفسهم ملاك المشروع بصفة عامة.</a:t>
            </a:r>
          </a:p>
          <a:p>
            <a:pPr marL="1143000" lvl="1" indent="-742950" algn="just" rtl="1">
              <a:spcBef>
                <a:spcPct val="0"/>
              </a:spcBef>
              <a:defRPr/>
            </a:pPr>
            <a:r>
              <a:rPr lang="ar-SA" altLang="ar-SA" sz="3200" b="1" kern="1200" dirty="0" smtClean="0">
                <a:effectLst>
                  <a:outerShdw blurRad="38100" dist="38100" dir="2700000" algn="tl">
                    <a:srgbClr val="000000">
                      <a:alpha val="43137"/>
                    </a:srgbClr>
                  </a:outerShdw>
                </a:effectLst>
                <a:latin typeface="Traditional Arabic" pitchFamily="18" charset="-78"/>
                <a:cs typeface="Traditional Arabic" pitchFamily="18" charset="-78"/>
              </a:rPr>
              <a:t>رأس المال يتم توفيره بواسطة المالك (الفرد أو مجموعة).</a:t>
            </a:r>
          </a:p>
          <a:p>
            <a:pPr marL="1143000" lvl="1" indent="-742950" algn="just" rtl="1">
              <a:spcBef>
                <a:spcPct val="0"/>
              </a:spcBef>
              <a:defRPr/>
            </a:pPr>
            <a:r>
              <a:rPr lang="ar-SA" altLang="ar-SA" sz="3200" b="1" kern="1200" dirty="0" smtClean="0">
                <a:effectLst>
                  <a:outerShdw blurRad="38100" dist="38100" dir="2700000" algn="tl">
                    <a:srgbClr val="000000">
                      <a:alpha val="43137"/>
                    </a:srgbClr>
                  </a:outerShdw>
                </a:effectLst>
                <a:latin typeface="Traditional Arabic" pitchFamily="18" charset="-78"/>
                <a:cs typeface="Traditional Arabic" pitchFamily="18" charset="-78"/>
              </a:rPr>
              <a:t>العاملون والملاك يعملون في مجتمع واحد.</a:t>
            </a:r>
            <a:endParaRPr lang="en-US" altLang="ar-SA" sz="3200" b="1" kern="1200"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1143000" lvl="1" indent="-742950" algn="just" rtl="1">
              <a:spcBef>
                <a:spcPct val="0"/>
              </a:spcBef>
              <a:defRPr/>
            </a:pPr>
            <a:r>
              <a:rPr lang="ar-SA" altLang="ar-SA" sz="3200" b="1" kern="1200" dirty="0" smtClean="0">
                <a:effectLst>
                  <a:outerShdw blurRad="38100" dist="38100" dir="2700000" algn="tl">
                    <a:srgbClr val="000000">
                      <a:alpha val="43137"/>
                    </a:srgbClr>
                  </a:outerShdw>
                </a:effectLst>
                <a:latin typeface="Traditional Arabic" pitchFamily="18" charset="-78"/>
                <a:cs typeface="Traditional Arabic" pitchFamily="18" charset="-78"/>
              </a:rPr>
              <a:t>حجم المشروع صغير نسبياً بالنسبة للصناعة المنتمي لها.</a:t>
            </a:r>
            <a:endParaRPr lang="en-US" altLang="ar-SA" sz="3200" b="1" kern="1200"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94211" name="عنصر نائب لرقم الشريحة 7"/>
          <p:cNvSpPr>
            <a:spLocks noGrp="1"/>
          </p:cNvSpPr>
          <p:nvPr>
            <p:ph type="sldNum" sz="quarter" idx="12"/>
          </p:nvPr>
        </p:nvSpPr>
        <p:spPr>
          <a:xfrm>
            <a:off x="6553200" y="6400800"/>
            <a:ext cx="2133600" cy="320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7B36244E-965D-45E6-BB5B-542FDB81D9D6}" type="slidenum">
              <a:rPr lang="ar-SA" altLang="ar-SA" sz="1400" b="1" smtClean="0">
                <a:solidFill>
                  <a:srgbClr val="FF0000"/>
                </a:solidFill>
                <a:effectLst>
                  <a:outerShdw blurRad="38100" dist="38100" dir="2700000" algn="tl">
                    <a:srgbClr val="000000">
                      <a:alpha val="43137"/>
                    </a:srgbClr>
                  </a:outerShdw>
                </a:effectLst>
              </a:rPr>
              <a:pPr algn="r">
                <a:spcBef>
                  <a:spcPct val="0"/>
                </a:spcBef>
                <a:buFontTx/>
                <a:buNone/>
              </a:pPr>
              <a:t>81</a:t>
            </a:fld>
            <a:endParaRPr lang="en-US" altLang="ar-SA" sz="1400" b="1" smtClean="0">
              <a:solidFill>
                <a:srgbClr val="FF0000"/>
              </a:solidFill>
              <a:effectLst>
                <a:outerShdw blurRad="38100" dist="38100" dir="2700000" algn="tl">
                  <a:srgbClr val="000000">
                    <a:alpha val="43137"/>
                  </a:srgbClr>
                </a:outerShdw>
              </a:effectLst>
            </a:endParaRPr>
          </a:p>
        </p:txBody>
      </p:sp>
      <p:sp>
        <p:nvSpPr>
          <p:cNvPr id="94212" name="عنصر نائب للتذييل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637513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arn(inHorizontal)">
                                      <p:cBhvr>
                                        <p:cTn id="7" dur="500"/>
                                        <p:tgtEl>
                                          <p:spTgt spid="41987">
                                            <p:txEl>
                                              <p:pRg st="0" end="0"/>
                                            </p:txEl>
                                          </p:spTgt>
                                        </p:tgtEl>
                                      </p:cBhvr>
                                    </p:animEffect>
                                  </p:childTnLst>
                                </p:cTn>
                              </p:par>
                            </p:childTnLst>
                          </p:cTn>
                        </p:par>
                        <p:par>
                          <p:cTn id="8" fill="hold" nodeType="afterGroup">
                            <p:stCondLst>
                              <p:cond delay="500"/>
                            </p:stCondLst>
                            <p:childTnLst>
                              <p:par>
                                <p:cTn id="9" presetID="16" presetClass="entr" presetSubtype="26" fill="hold" nodeType="after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barn(inHorizontal)">
                                      <p:cBhvr>
                                        <p:cTn id="11" dur="500"/>
                                        <p:tgtEl>
                                          <p:spTgt spid="41987">
                                            <p:txEl>
                                              <p:pRg st="1" end="1"/>
                                            </p:txEl>
                                          </p:spTgt>
                                        </p:tgtEl>
                                      </p:cBhvr>
                                    </p:animEffect>
                                  </p:childTnLst>
                                </p:cTn>
                              </p:par>
                            </p:childTnLst>
                          </p:cTn>
                        </p:par>
                        <p:par>
                          <p:cTn id="12" fill="hold" nodeType="afterGroup">
                            <p:stCondLst>
                              <p:cond delay="1000"/>
                            </p:stCondLst>
                            <p:childTnLst>
                              <p:par>
                                <p:cTn id="13" presetID="16" presetClass="entr" presetSubtype="26" fill="hold" nodeType="after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animEffect transition="in" filter="barn(inHorizontal)">
                                      <p:cBhvr>
                                        <p:cTn id="15" dur="500"/>
                                        <p:tgtEl>
                                          <p:spTgt spid="41987">
                                            <p:txEl>
                                              <p:pRg st="2" end="2"/>
                                            </p:txEl>
                                          </p:spTgt>
                                        </p:tgtEl>
                                      </p:cBhvr>
                                    </p:animEffect>
                                  </p:childTnLst>
                                </p:cTn>
                              </p:par>
                            </p:childTnLst>
                          </p:cTn>
                        </p:par>
                        <p:par>
                          <p:cTn id="16" fill="hold" nodeType="afterGroup">
                            <p:stCondLst>
                              <p:cond delay="1500"/>
                            </p:stCondLst>
                            <p:childTnLst>
                              <p:par>
                                <p:cTn id="17" presetID="16" presetClass="entr" presetSubtype="26" fill="hold" nodeType="after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animEffect transition="in" filter="barn(inHorizontal)">
                                      <p:cBhvr>
                                        <p:cTn id="19" dur="500"/>
                                        <p:tgtEl>
                                          <p:spTgt spid="41987">
                                            <p:txEl>
                                              <p:pRg st="3" end="3"/>
                                            </p:txEl>
                                          </p:spTgt>
                                        </p:tgtEl>
                                      </p:cBhvr>
                                    </p:animEffect>
                                  </p:childTnLst>
                                </p:cTn>
                              </p:par>
                            </p:childTnLst>
                          </p:cTn>
                        </p:par>
                        <p:par>
                          <p:cTn id="20" fill="hold" nodeType="afterGroup">
                            <p:stCondLst>
                              <p:cond delay="2000"/>
                            </p:stCondLst>
                            <p:childTnLst>
                              <p:par>
                                <p:cTn id="21" presetID="16" presetClass="entr" presetSubtype="26" fill="hold" nodeType="afterEffect">
                                  <p:stCondLst>
                                    <p:cond delay="0"/>
                                  </p:stCondLst>
                                  <p:childTnLst>
                                    <p:set>
                                      <p:cBhvr>
                                        <p:cTn id="22" dur="1" fill="hold">
                                          <p:stCondLst>
                                            <p:cond delay="0"/>
                                          </p:stCondLst>
                                        </p:cTn>
                                        <p:tgtEl>
                                          <p:spTgt spid="41987">
                                            <p:txEl>
                                              <p:pRg st="4" end="4"/>
                                            </p:txEl>
                                          </p:spTgt>
                                        </p:tgtEl>
                                        <p:attrNameLst>
                                          <p:attrName>style.visibility</p:attrName>
                                        </p:attrNameLst>
                                      </p:cBhvr>
                                      <p:to>
                                        <p:strVal val="visible"/>
                                      </p:to>
                                    </p:set>
                                    <p:animEffect transition="in" filter="barn(inHorizontal)">
                                      <p:cBhvr>
                                        <p:cTn id="23" dur="500"/>
                                        <p:tgtEl>
                                          <p:spTgt spid="41987">
                                            <p:txEl>
                                              <p:pRg st="4" end="4"/>
                                            </p:txEl>
                                          </p:spTgt>
                                        </p:tgtEl>
                                      </p:cBhvr>
                                    </p:animEffect>
                                  </p:childTnLst>
                                </p:cTn>
                              </p:par>
                            </p:childTnLst>
                          </p:cTn>
                        </p:par>
                        <p:par>
                          <p:cTn id="24" fill="hold" nodeType="afterGroup">
                            <p:stCondLst>
                              <p:cond delay="2500"/>
                            </p:stCondLst>
                            <p:childTnLst>
                              <p:par>
                                <p:cTn id="25" presetID="16" presetClass="entr" presetSubtype="26" fill="hold" nodeType="after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Effect transition="in" filter="barn(inHorizontal)">
                                      <p:cBhvr>
                                        <p:cTn id="27" dur="500"/>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1700213"/>
            <a:ext cx="7344816" cy="2728912"/>
          </a:xfrm>
          <a:prstGeom prst="rect">
            <a:avLst/>
          </a:prstGeom>
          <a:noFill/>
          <a:ln w="82550">
            <a:solidFill>
              <a:srgbClr val="FFFF00"/>
            </a:solidFill>
            <a:miter lim="800000"/>
            <a:headEnd/>
            <a:tailEnd/>
          </a:ln>
          <a:effectLst>
            <a:outerShdw dist="107763" dir="18900000" algn="ctr" rotWithShape="0">
              <a:schemeClr val="bg2"/>
            </a:outerShdw>
          </a:effectLst>
        </p:spPr>
        <p:txBody>
          <a:bodyPr/>
          <a:lstStyle/>
          <a:p>
            <a:pPr algn="ctr" eaLnBrk="0" hangingPunct="0">
              <a:defRPr/>
            </a:pPr>
            <a:endParaRPr lang="ar-SA" sz="6000" b="1" dirty="0">
              <a:solidFill>
                <a:srgbClr val="FFFF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algn="ctr" eaLnBrk="0" hangingPunct="0">
              <a:defRPr/>
            </a:pPr>
            <a:r>
              <a:rPr lang="ar-SA" sz="60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أسئلة المحاضرة </a:t>
            </a:r>
            <a:endParaRPr lang="en-US" sz="54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101379"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101380"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4E5144C7-624D-485C-8354-AB006225A7C9}"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82</a:t>
            </a:fld>
            <a:endParaRPr lang="en-US" altLang="en-US" sz="1400" b="1" smtClean="0">
              <a:solidFill>
                <a:srgbClr val="FF0000"/>
              </a:solidFill>
              <a:effectLst>
                <a:outerShdw blurRad="38100" dist="38100" dir="2700000" algn="tl">
                  <a:srgbClr val="000000">
                    <a:alpha val="43137"/>
                  </a:srgbClr>
                </a:outerShdw>
              </a:effectLst>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87624" y="2255044"/>
            <a:ext cx="1584175" cy="1619250"/>
          </a:xfrm>
          <a:prstGeom prst="rect">
            <a:avLst/>
          </a:prstGeom>
        </p:spPr>
      </p:pic>
    </p:spTree>
    <p:extLst>
      <p:ext uri="{BB962C8B-B14F-4D97-AF65-F5344CB8AC3E}">
        <p14:creationId xmlns:p14="http://schemas.microsoft.com/office/powerpoint/2010/main" val="329924139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 calcmode="lin" valueType="num">
                                      <p:cBhvr>
                                        <p:cTn id="7"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a:noFill/>
          <a:ln>
            <a:noFill/>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endParaRPr lang="ar-SA"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raditional Arabic" pitchFamily="18" charset="-78"/>
              <a:cs typeface="Traditional Arabic" pitchFamily="18" charset="-78"/>
            </a:endParaRPr>
          </a:p>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السؤال الأول</a:t>
            </a:r>
          </a:p>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فسر / فسري </a:t>
            </a:r>
            <a:r>
              <a:rPr lang="ar-SA" sz="48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بدائل عملية صنع القرار؟</a:t>
            </a: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83</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203848" y="6277192"/>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410894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20688"/>
            <a:ext cx="7500990" cy="5616624"/>
          </a:xfrm>
          <a:solidFill>
            <a:schemeClr val="bg1"/>
          </a:solidFill>
        </p:spPr>
        <p:txBody>
          <a:bodyPr>
            <a:noAutofit/>
          </a:bodyPr>
          <a:lstStyle/>
          <a:p>
            <a:pPr marL="0" indent="0" algn="ctr">
              <a:buNone/>
            </a:pPr>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الإجابة </a:t>
            </a:r>
          </a:p>
          <a:p>
            <a:pPr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الملاحظ علمياً أن المستويات الإدارية بالمنظمات الحالية لا يتبعون الخطوات المحددة لمواجهة المشكلات، ولعل ذلك يرجع إلى ضغوط العمل، وغياب المعلومات الدقيقة والمناسبة، ومحدودية الموارد المتاحة لمواجهة المشكلة، بالإضافة لعوامل أخرى تؤثر جميعها في قدرة المدير على اتخاذ قرار عقلاني رشيد، مما يجعله مضطراً للأخذ بمنهج مقيد في ضوء الاعتبارات السابقة لاتخاذ القرار، وفي ظل هذا المنهج المقيد نحدد الفروض الآتية:-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84</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79912"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4599266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0990" cy="5184576"/>
          </a:xfrm>
          <a:solidFill>
            <a:schemeClr val="bg1"/>
          </a:solidFill>
        </p:spPr>
        <p:txBody>
          <a:bodyPr>
            <a:noAutofit/>
          </a:bodyPr>
          <a:lstStyle/>
          <a:p>
            <a:pPr marL="742950" lvl="0" indent="-742950" algn="just">
              <a:lnSpc>
                <a:spcPct val="150000"/>
              </a:lnSpc>
              <a:buFont typeface="+mj-lt"/>
              <a:buAutoNum type="arabicParenR"/>
            </a:pP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من النادر أن يحتاج المدير هنا للمعلومات المتوافرة لديه.</a:t>
            </a:r>
            <a:endParaRPr lang="en-US"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42950" lvl="0" indent="-742950" algn="just">
              <a:lnSpc>
                <a:spcPct val="150000"/>
              </a:lnSpc>
              <a:buFont typeface="+mj-lt"/>
              <a:buAutoNum type="arabicParenR"/>
            </a:pP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المدير غير واعٍ بأهمية وجود البدائل المتاحة للمشكلة.</a:t>
            </a:r>
            <a:endParaRPr lang="en-US"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42950" lvl="0" indent="-742950" algn="just">
              <a:buFont typeface="+mj-lt"/>
              <a:buAutoNum type="arabicParenR"/>
            </a:pP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يتم تجاهل أي بدائل تظهر مبكراً لوجود المعوقات والقيود التي تقلل من أهميتها.</a:t>
            </a:r>
            <a:endParaRPr lang="en-US"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42950" lvl="0" indent="-742950" algn="just">
              <a:buFont typeface="+mj-lt"/>
              <a:buAutoNum type="arabicParenR"/>
            </a:pP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أن الغايات التي تسعى المنظمة لها تقيد هي أيضا من عملية اتخاذ القرارات.</a:t>
            </a:r>
          </a:p>
          <a:p>
            <a:pPr marL="742950" lvl="0" indent="-742950" algn="just">
              <a:lnSpc>
                <a:spcPct val="150000"/>
              </a:lnSpc>
              <a:buFont typeface="+mj-lt"/>
              <a:buAutoNum type="arabicParenR"/>
            </a:pP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أن تعارض الغايات التي تسعى المنظمة لتحقيقها تؤثر سلبياً في قدرة الإدارة على اتخاذ القرارات.</a:t>
            </a:r>
            <a:endParaRPr lang="en-US"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85</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79912"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077453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4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8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par>
                          <p:cTn id="25" fill="hold">
                            <p:stCondLst>
                              <p:cond delay="4500"/>
                            </p:stCondLst>
                            <p:childTnLst>
                              <p:par>
                                <p:cTn id="26" presetID="31" presetClass="entr" presetSubtype="0" fill="hold" nodeType="afterEffect">
                                  <p:stCondLst>
                                    <p:cond delay="0"/>
                                  </p:stCondLst>
                                  <p:iterate type="wd">
                                    <p:tmPct val="5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3" end="3"/>
                                            </p:txEl>
                                          </p:spTgt>
                                        </p:tgtEl>
                                      </p:cBhvr>
                                    </p:animEffect>
                                  </p:childTnLst>
                                </p:cTn>
                              </p:par>
                            </p:childTnLst>
                          </p:cTn>
                        </p:par>
                        <p:par>
                          <p:cTn id="32" fill="hold">
                            <p:stCondLst>
                              <p:cond delay="6150"/>
                            </p:stCondLst>
                            <p:childTnLst>
                              <p:par>
                                <p:cTn id="33" presetID="31" presetClass="entr" presetSubtype="0" fill="hold" nodeType="afterEffect">
                                  <p:stCondLst>
                                    <p:cond delay="0"/>
                                  </p:stCondLst>
                                  <p:iterate type="wd">
                                    <p:tmPct val="5000"/>
                                  </p:iterate>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57802"/>
            <a:ext cx="7560840" cy="4875454"/>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ولذا نجد أن عملية صنع القرار تتم في ضوء الحدود الدنيا من الموارد والمعلومات المتاحة أمام تلك المستويات، ولكن يبقى أن نذكر أن هذه القرارات المقيدة تظل في النهاية قرارات تسعى للتعامل الجدي من جانب الإدارة مع المشكلة التي تواجه المنظمة.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86</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07904"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3673084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714356"/>
            <a:ext cx="7560840" cy="5286412"/>
          </a:xfrm>
          <a:solidFill>
            <a:schemeClr val="bg1"/>
          </a:solidFill>
        </p:spPr>
        <p:txBody>
          <a:bodyPr>
            <a:noAutofit/>
          </a:bodyPr>
          <a:lstStyle/>
          <a:p>
            <a:pPr algn="just">
              <a:lnSpc>
                <a:spcPct val="20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وفي أحيان كثيرة يضطر المدير بسبب غياب أو نقص المعلومات للاعتماد على حدسه الشخصي وعلى قدرته على الحكم على الأمور لاتخاذ القرار المناسب من وجهة نظره، ولعل لهذه النوعية من القرارات مبرراتها على النحو التالي:-</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87</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07904"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128185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764704"/>
            <a:ext cx="7344816" cy="5307502"/>
          </a:xfrm>
          <a:solidFill>
            <a:schemeClr val="bg1"/>
          </a:solidFill>
        </p:spPr>
        <p:txBody>
          <a:bodyPr>
            <a:noAutofit/>
          </a:bodyPr>
          <a:lstStyle/>
          <a:p>
            <a:pPr marL="742950" lvl="0" indent="-742950" algn="just">
              <a:lnSpc>
                <a:spcPct val="150000"/>
              </a:lnSpc>
              <a:buFont typeface="+mj-lt"/>
              <a:buAutoNum type="arabicParenR"/>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المستويات العالية من عدم اليقين المصاحب للمشكلة أو الأهداف التي تسعى المنظمة لها أو حتى إزاء معايير صنع القرارات ذاتها بالمنظمة.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42950" lvl="0" indent="-742950" algn="just">
              <a:lnSpc>
                <a:spcPct val="150000"/>
              </a:lnSpc>
              <a:buFont typeface="+mj-lt"/>
              <a:buAutoNum type="arabicParenR"/>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في بعض المواقف أو الأحداث قد لا تتوافر خلفية معرفية أو خبرات سابقة عن المشكلة تبرر للمدير اتخاذ القرار.</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88</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07904"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148065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0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28662" y="907580"/>
            <a:ext cx="7344816" cy="5307502"/>
          </a:xfrm>
          <a:solidFill>
            <a:schemeClr val="bg1"/>
          </a:solidFill>
        </p:spPr>
        <p:txBody>
          <a:bodyPr>
            <a:noAutofit/>
          </a:bodyPr>
          <a:lstStyle/>
          <a:p>
            <a:pPr marL="742950" lvl="0" indent="-742950" algn="just">
              <a:lnSpc>
                <a:spcPct val="200000"/>
              </a:lnSpc>
              <a:buFont typeface="+mj-lt"/>
              <a:buAutoNum type="arabicParenR" startAt="3"/>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ضغوط العمل التي لا تتيح للمدير اتخاذ قرار موضوعي طبقاً لدراسة متأنية.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42950" lvl="0" indent="-742950" algn="just">
              <a:lnSpc>
                <a:spcPct val="200000"/>
              </a:lnSpc>
              <a:buFont typeface="+mj-lt"/>
              <a:buAutoNum type="arabicParenR" startAt="3"/>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زيادة عدد البدائل أحياناً يكون مبرراً لإعاقة عملية اتخاذ قرار موضوعي.</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89</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a:spLocks noGrp="1"/>
          </p:cNvSpPr>
          <p:nvPr>
            <p:ph type="ftr" sz="quarter" idx="11"/>
          </p:nvPr>
        </p:nvSpPr>
        <p:spPr>
          <a:xfrm>
            <a:off x="3707904"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198056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6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a:noFill/>
          <a:ln>
            <a:noFill/>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r>
              <a:rPr lang="ar-SA"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raditional Arabic" pitchFamily="18" charset="-78"/>
                <a:cs typeface="Traditional Arabic" pitchFamily="18" charset="-78"/>
              </a:rPr>
              <a:t>  </a:t>
            </a: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السؤال الثاني </a:t>
            </a:r>
          </a:p>
          <a:p>
            <a:pPr marL="0" indent="0" algn="ctr">
              <a:lnSpc>
                <a:spcPct val="160000"/>
              </a:lnSpc>
              <a:buNone/>
            </a:pPr>
            <a:r>
              <a:rPr lang="ar-SA" sz="48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ناقش / ناقشي مداخل </a:t>
            </a:r>
            <a:r>
              <a:rPr lang="ar-SA" sz="48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وأساليب عملية اتخاذ </a:t>
            </a:r>
            <a:r>
              <a:rPr lang="ar-SA" sz="48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القرار؟</a:t>
            </a:r>
            <a:endParaRPr lang="en-US" sz="48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marL="0" indent="0" algn="ctr">
              <a:lnSpc>
                <a:spcPct val="160000"/>
              </a:lnSpc>
              <a:buNone/>
            </a:pPr>
            <a:endParaRPr lang="ar-SA" sz="48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90</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3635896" y="6292604"/>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8099104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788644"/>
            <a:ext cx="7560840" cy="5160636"/>
          </a:xfrm>
          <a:solidFill>
            <a:schemeClr val="bg1"/>
          </a:solidFill>
        </p:spPr>
        <p:txBody>
          <a:bodyPr>
            <a:noAutofit/>
          </a:bodyPr>
          <a:lstStyle/>
          <a:p>
            <a:pPr marL="0" indent="0" algn="ctr">
              <a:lnSpc>
                <a:spcPct val="150000"/>
              </a:lnSpc>
              <a:buNone/>
            </a:pPr>
            <a:r>
              <a:rPr lang="ar-SA" sz="4000" b="1" dirty="0" smtClean="0">
                <a:solidFill>
                  <a:srgbClr val="00B050"/>
                </a:solidFill>
                <a:effectLst>
                  <a:outerShdw blurRad="38100" dist="38100" dir="2700000" algn="tl">
                    <a:srgbClr val="000000">
                      <a:alpha val="43137"/>
                    </a:srgbClr>
                  </a:outerShdw>
                </a:effectLst>
                <a:latin typeface="Traditional Arabic" pitchFamily="18" charset="-78"/>
                <a:cs typeface="Traditional Arabic" pitchFamily="18" charset="-78"/>
              </a:rPr>
              <a:t>الاجابة</a:t>
            </a:r>
            <a:r>
              <a:rPr lang="ar-SA"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 </a:t>
            </a: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من المهم لخبراء الخدمة الاجتماعية أن يفهموا الوسائل التي نستطيع بها اتخاذ القرار، وأن الأسلوب المهيمن لعملية اتخاذ القرار في الخدمات الإنسانية هو عملية اتخاذ القرار المناسب، وهي الطريقة التي تعكس الأساليب الحديثة والعملية للإدارة.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a:xfrm>
            <a:off x="3563888"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91</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81575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76672"/>
            <a:ext cx="8064896" cy="5904656"/>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وتتأثر التنظيمات بالاقتصاديات الكلاسيكية التي تفترض بأن الناس يتصرفون بطريقة منطقية وبعقلانية، حيث أنهم يختارون البدائل التي تحقق أقصى مقدار من الدخل ولكن بأقل التكاليف الممكنة.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وإن عملية اتخاذ القرار الرشيد لها أساليب ايجابية على تطوير المعلومات، والتي تنعكس في استخدامها وذلك كوسيلة لتقييم ولاختيار سلسلة الأحداث المطلوب تنفيذها.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a:xfrm>
            <a:off x="3563888"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92</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34127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3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836712"/>
            <a:ext cx="7992888" cy="5256584"/>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ومن الممكن أن تكون العملية الإدراكية دائرية، حيث أن المشكلات الجديدة يتم تعريفها على أساس تقييم القرارات التي تم اتخاذها سابقاً وهذا الأسلوب المنطقي في اتخاذ القرار، هو مشابه لذلك الذي اقترحه مؤيدو الممارسة المرتكزة على الأدلة، والتي تركز على اختبار وتطبيق معلومات ونتائج البحوث وذلك في عمليات اتخاذ القرارات.</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a:xfrm>
            <a:off x="3563888" y="6309320"/>
            <a:ext cx="1779984" cy="365125"/>
          </a:xfrm>
        </p:spPr>
        <p:txBody>
          <a:bodyPr/>
          <a:lstStyle/>
          <a:p>
            <a:r>
              <a:rPr lang="ar-SA" sz="1400" b="1" dirty="0"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93</a:t>
            </a:fld>
            <a:endParaRPr lang="ar-SA" sz="1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013518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58962" y="1700212"/>
            <a:ext cx="7385446" cy="3817019"/>
          </a:xfrm>
          <a:prstGeom prst="rect">
            <a:avLst/>
          </a:prstGeom>
          <a:noFill/>
          <a:ln w="82550">
            <a:solidFill>
              <a:srgbClr val="FFFF00"/>
            </a:solidFill>
            <a:miter lim="800000"/>
            <a:headEnd/>
            <a:tailEnd/>
          </a:ln>
          <a:effectLst>
            <a:outerShdw dist="107763" dir="18900000" algn="ctr" rotWithShape="0">
              <a:schemeClr val="bg2"/>
            </a:outerShdw>
          </a:effectLst>
        </p:spPr>
        <p:txBody>
          <a:bodyPr/>
          <a:lstStyle/>
          <a:p>
            <a:pPr algn="ctr" eaLnBrk="0" hangingPunct="0">
              <a:defRPr/>
            </a:pPr>
            <a:r>
              <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السؤال </a:t>
            </a:r>
            <a:r>
              <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الثالث</a:t>
            </a:r>
            <a:endPar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algn="ctr" eaLnBrk="0" hangingPunct="0">
              <a:defRPr/>
            </a:pPr>
            <a:r>
              <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ناقش / ناقشي خطوات إدارة الأزمة؟ </a:t>
            </a:r>
            <a:endParaRPr lang="en-US" sz="54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10240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10240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35DDC899-A1D3-458B-AC0D-34F456B3BAEE}"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94</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692208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28003">
                                            <p:txEl>
                                              <p:pRg st="1" end="1"/>
                                            </p:txEl>
                                          </p:spTgt>
                                        </p:tgtEl>
                                        <p:attrNameLst>
                                          <p:attrName>style.visibility</p:attrName>
                                        </p:attrNameLst>
                                      </p:cBhvr>
                                      <p:to>
                                        <p:strVal val="visible"/>
                                      </p:to>
                                    </p:set>
                                    <p:anim calcmode="lin" valueType="num">
                                      <p:cBhvr>
                                        <p:cTn id="13"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836712"/>
            <a:ext cx="7488833" cy="5256113"/>
          </a:xfrm>
          <a:prstGeom prst="rect">
            <a:avLst/>
          </a:prstGeom>
          <a:solidFill>
            <a:schemeClr val="bg1"/>
          </a:solidFill>
          <a:ln w="73025">
            <a:solidFill>
              <a:srgbClr val="FFFF00"/>
            </a:solidFill>
            <a:miter lim="800000"/>
            <a:headEnd/>
            <a:tailEnd/>
          </a:ln>
          <a:effectLst>
            <a:outerShdw dist="107763" dir="18900000" algn="ctr" rotWithShape="0">
              <a:schemeClr val="bg2"/>
            </a:outerShdw>
          </a:effectLst>
        </p:spPr>
        <p:txBody>
          <a:bodyPr/>
          <a:lstStyle>
            <a:lvl1pPr marL="742950" indent="-742950" eaLnBrk="0" hangingPunct="0">
              <a:defRPr sz="2400">
                <a:solidFill>
                  <a:schemeClr val="tx1"/>
                </a:solidFill>
                <a:latin typeface="Times New Roman" pitchFamily="18" charset="0"/>
                <a:ea typeface="Times New Roman (Arabic)"/>
                <a:cs typeface="Times New Roman (Arabic)"/>
              </a:defRPr>
            </a:lvl1pPr>
            <a:lvl2pPr marL="742950" indent="-285750" eaLnBrk="0" hangingPunct="0">
              <a:defRPr sz="2400">
                <a:solidFill>
                  <a:schemeClr val="tx1"/>
                </a:solidFill>
                <a:latin typeface="Times New Roman" pitchFamily="18" charset="0"/>
                <a:ea typeface="Times New Roman (Arabic)"/>
                <a:cs typeface="Times New Roman (Arabic)"/>
              </a:defRPr>
            </a:lvl2pPr>
            <a:lvl3pPr marL="1143000" indent="-228600" eaLnBrk="0" hangingPunct="0">
              <a:defRPr sz="2400">
                <a:solidFill>
                  <a:schemeClr val="tx1"/>
                </a:solidFill>
                <a:latin typeface="Times New Roman" pitchFamily="18" charset="0"/>
                <a:ea typeface="Times New Roman (Arabic)"/>
                <a:cs typeface="Times New Roman (Arabic)"/>
              </a:defRPr>
            </a:lvl3pPr>
            <a:lvl4pPr marL="1600200" indent="-228600" eaLnBrk="0" hangingPunct="0">
              <a:defRPr sz="2400">
                <a:solidFill>
                  <a:schemeClr val="tx1"/>
                </a:solidFill>
                <a:latin typeface="Times New Roman" pitchFamily="18" charset="0"/>
                <a:ea typeface="Times New Roman (Arabic)"/>
                <a:cs typeface="Times New Roman (Arabic)"/>
              </a:defRPr>
            </a:lvl4pPr>
            <a:lvl5pPr marL="2057400" indent="-228600" eaLnBrk="0" hangingPunct="0">
              <a:defRPr sz="2400">
                <a:solidFill>
                  <a:schemeClr val="tx1"/>
                </a:solidFill>
                <a:latin typeface="Times New Roman" pitchFamily="18" charset="0"/>
                <a:ea typeface="Times New Roman (Arabic)"/>
                <a:cs typeface="Times New Roman (Arabic)"/>
              </a:defRPr>
            </a:lvl5pPr>
            <a:lvl6pPr marL="25146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6pPr>
            <a:lvl7pPr marL="29718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7pPr>
            <a:lvl8pPr marL="34290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8pPr>
            <a:lvl9pPr marL="3886200" indent="-228600" eaLnBrk="0" fontAlgn="base" hangingPunct="0">
              <a:spcBef>
                <a:spcPct val="0"/>
              </a:spcBef>
              <a:spcAft>
                <a:spcPct val="0"/>
              </a:spcAft>
              <a:defRPr sz="2400">
                <a:solidFill>
                  <a:schemeClr val="tx1"/>
                </a:solidFill>
                <a:latin typeface="Times New Roman" pitchFamily="18" charset="0"/>
                <a:ea typeface="Times New Roman (Arabic)"/>
                <a:cs typeface="Times New Roman (Arabic)"/>
              </a:defRPr>
            </a:lvl9pPr>
          </a:lstStyle>
          <a:p>
            <a:pPr marL="0" indent="0" algn="ctr"/>
            <a:r>
              <a:rPr lang="ar-SA" altLang="ar-SA" sz="3200" b="1" dirty="0" smtClean="0">
                <a:solidFill>
                  <a:srgbClr val="FF0000"/>
                </a:solidFill>
                <a:ea typeface="Times New Roman (Arabic)" charset="0"/>
                <a:cs typeface="Times New Roman (Arabic)" charset="0"/>
              </a:rPr>
              <a:t>الاجابة</a:t>
            </a:r>
            <a:r>
              <a:rPr lang="ar-SA" altLang="ar-SA" sz="3200" b="1" dirty="0" smtClean="0">
                <a:solidFill>
                  <a:srgbClr val="92D050"/>
                </a:solidFill>
                <a:ea typeface="Times New Roman (Arabic)" charset="0"/>
                <a:cs typeface="Times New Roman (Arabic)" charset="0"/>
              </a:rPr>
              <a:t> </a:t>
            </a:r>
          </a:p>
          <a:p>
            <a:pPr marL="0" indent="0" algn="just"/>
            <a:r>
              <a:rPr lang="ar-SA" altLang="ar-SA" sz="3200" b="1" dirty="0" smtClean="0">
                <a:solidFill>
                  <a:srgbClr val="FF0000"/>
                </a:solidFill>
                <a:ea typeface="Times New Roman (Arabic)" charset="0"/>
                <a:cs typeface="Times New Roman (Arabic)" charset="0"/>
              </a:rPr>
              <a:t>تتضمن خطوات </a:t>
            </a:r>
            <a:r>
              <a:rPr lang="ar-SA" altLang="ar-SA" sz="3200" b="1" dirty="0">
                <a:solidFill>
                  <a:srgbClr val="FF0000"/>
                </a:solidFill>
                <a:ea typeface="Times New Roman (Arabic)" charset="0"/>
                <a:cs typeface="Times New Roman (Arabic)" charset="0"/>
              </a:rPr>
              <a:t>إدارة الأزمة </a:t>
            </a:r>
            <a:r>
              <a:rPr lang="ar-SA" altLang="ar-SA" sz="3200" b="1" dirty="0" smtClean="0">
                <a:solidFill>
                  <a:srgbClr val="FF0000"/>
                </a:solidFill>
                <a:ea typeface="Times New Roman (Arabic)" charset="0"/>
                <a:cs typeface="Times New Roman (Arabic)" charset="0"/>
              </a:rPr>
              <a:t>:</a:t>
            </a:r>
            <a:endParaRPr lang="en-US" altLang="ar-SA" sz="3200" dirty="0">
              <a:solidFill>
                <a:srgbClr val="FF0000"/>
              </a:solidFill>
              <a:ea typeface="Times New Roman (Arabic)" charset="0"/>
              <a:cs typeface="Times New Roman (Arabic)" charset="0"/>
            </a:endParaRPr>
          </a:p>
          <a:p>
            <a:pPr algn="just">
              <a:buFont typeface="Times New Roman" pitchFamily="18" charset="0"/>
              <a:buAutoNum type="arabicParenR"/>
            </a:pPr>
            <a:r>
              <a:rPr lang="ar-SA" alt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تشخيص </a:t>
            </a:r>
            <a:r>
              <a:rPr lang="ar-SA" altLang="ar-SA" sz="3200" b="1" dirty="0">
                <a:effectLst>
                  <a:outerShdw blurRad="38100" dist="38100" dir="2700000" algn="tl">
                    <a:srgbClr val="000000">
                      <a:alpha val="43137"/>
                    </a:srgbClr>
                  </a:outerShdw>
                </a:effectLst>
                <a:latin typeface="Traditional Arabic" pitchFamily="18" charset="-78"/>
                <a:cs typeface="Traditional Arabic" pitchFamily="18" charset="-78"/>
              </a:rPr>
              <a:t>الأزمة وتحديد ماهيتها وقوتها وأسبابها وكيفية تشخيصها وتحديد الأهداف وأساليب تحديدها.</a:t>
            </a:r>
            <a:endParaRPr lang="en-US" altLang="ar-SA" sz="32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 typeface="Times New Roman" pitchFamily="18" charset="0"/>
              <a:buAutoNum type="arabicParenR"/>
            </a:pPr>
            <a:r>
              <a:rPr lang="ar-SA" altLang="ar-SA" sz="3200" b="1" dirty="0">
                <a:effectLst>
                  <a:outerShdw blurRad="38100" dist="38100" dir="2700000" algn="tl">
                    <a:srgbClr val="000000">
                      <a:alpha val="43137"/>
                    </a:srgbClr>
                  </a:outerShdw>
                </a:effectLst>
                <a:latin typeface="Traditional Arabic" pitchFamily="18" charset="-78"/>
                <a:cs typeface="Traditional Arabic" pitchFamily="18" charset="-78"/>
              </a:rPr>
              <a:t>الحد من تفاقم الأزمة ونموها وزيادة قوة تأثيرها.</a:t>
            </a:r>
            <a:endParaRPr lang="en-US" altLang="ar-SA" sz="32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 typeface="Times New Roman" pitchFamily="18" charset="0"/>
              <a:buAutoNum type="arabicParenR"/>
            </a:pPr>
            <a:r>
              <a:rPr lang="ar-SA" altLang="ar-SA" sz="3200" b="1" dirty="0">
                <a:effectLst>
                  <a:outerShdw blurRad="38100" dist="38100" dir="2700000" algn="tl">
                    <a:srgbClr val="000000">
                      <a:alpha val="43137"/>
                    </a:srgbClr>
                  </a:outerShdw>
                </a:effectLst>
                <a:latin typeface="Traditional Arabic" pitchFamily="18" charset="-78"/>
                <a:cs typeface="Traditional Arabic" pitchFamily="18" charset="-78"/>
              </a:rPr>
              <a:t>تحديد البدائل الممكنة وكيفية توليد أكبر عدد ممكن من البدائل.</a:t>
            </a:r>
            <a:endParaRPr lang="en-US" altLang="ar-SA" sz="32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 typeface="Times New Roman" pitchFamily="18" charset="0"/>
              <a:buAutoNum type="arabicParenR"/>
            </a:pPr>
            <a:r>
              <a:rPr lang="ar-SA" altLang="ar-SA" sz="3200" b="1" dirty="0">
                <a:effectLst>
                  <a:outerShdw blurRad="38100" dist="38100" dir="2700000" algn="tl">
                    <a:srgbClr val="000000">
                      <a:alpha val="43137"/>
                    </a:srgbClr>
                  </a:outerShdw>
                </a:effectLst>
                <a:latin typeface="Traditional Arabic" pitchFamily="18" charset="-78"/>
                <a:cs typeface="Traditional Arabic" pitchFamily="18" charset="-78"/>
              </a:rPr>
              <a:t>اختيار أفضل البدائل من خلال تقييم كل بديل بمعايير التفضيل.</a:t>
            </a:r>
            <a:endParaRPr lang="en-US" altLang="ar-SA" sz="32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a:buFont typeface="Times New Roman" pitchFamily="18" charset="0"/>
              <a:buAutoNum type="arabicParenR"/>
            </a:pPr>
            <a:r>
              <a:rPr lang="ar-SA" altLang="ar-SA" sz="3200" b="1" dirty="0">
                <a:effectLst>
                  <a:outerShdw blurRad="38100" dist="38100" dir="2700000" algn="tl">
                    <a:srgbClr val="000000">
                      <a:alpha val="43137"/>
                    </a:srgbClr>
                  </a:outerShdw>
                </a:effectLst>
                <a:latin typeface="Traditional Arabic" pitchFamily="18" charset="-78"/>
                <a:cs typeface="Traditional Arabic" pitchFamily="18" charset="-78"/>
              </a:rPr>
              <a:t>التدخل السريع لمواجهة الأزمة وتحقيق الأهداف .</a:t>
            </a:r>
            <a:endParaRPr lang="en-US" altLang="ar-SA" sz="32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1536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1536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3D664CD9-9685-459D-833E-1EF0B236419E}"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95</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827544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7" presetClass="entr" presetSubtype="10" fill="hold" grpId="0" nodeType="afterEffect">
                                  <p:stCondLst>
                                    <p:cond delay="0"/>
                                  </p:stCondLst>
                                  <p:childTnLst>
                                    <p:set>
                                      <p:cBhvr>
                                        <p:cTn id="21" dur="1" fill="hold">
                                          <p:stCondLst>
                                            <p:cond delay="0"/>
                                          </p:stCondLst>
                                        </p:cTn>
                                        <p:tgtEl>
                                          <p:spTgt spid="128003">
                                            <p:txEl>
                                              <p:pRg st="3" end="3"/>
                                            </p:txEl>
                                          </p:spTgt>
                                        </p:tgtEl>
                                        <p:attrNameLst>
                                          <p:attrName>style.visibility</p:attrName>
                                        </p:attrNameLst>
                                      </p:cBhvr>
                                      <p:to>
                                        <p:strVal val="visible"/>
                                      </p:to>
                                    </p:set>
                                    <p:anim calcmode="lin" valueType="num">
                                      <p:cBhvr>
                                        <p:cTn id="22" dur="500" fill="hold"/>
                                        <p:tgtEl>
                                          <p:spTgt spid="12800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28003">
                                            <p:txEl>
                                              <p:pRg st="3" end="3"/>
                                            </p:txEl>
                                          </p:spTgt>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2000"/>
                            </p:stCondLst>
                            <p:childTnLst>
                              <p:par>
                                <p:cTn id="25" presetID="17" presetClass="entr" presetSubtype="10" fill="hold" grpId="0" nodeType="afterEffect">
                                  <p:stCondLst>
                                    <p:cond delay="0"/>
                                  </p:stCondLst>
                                  <p:childTnLst>
                                    <p:set>
                                      <p:cBhvr>
                                        <p:cTn id="26" dur="1" fill="hold">
                                          <p:stCondLst>
                                            <p:cond delay="0"/>
                                          </p:stCondLst>
                                        </p:cTn>
                                        <p:tgtEl>
                                          <p:spTgt spid="128003">
                                            <p:txEl>
                                              <p:pRg st="4" end="4"/>
                                            </p:txEl>
                                          </p:spTgt>
                                        </p:tgtEl>
                                        <p:attrNameLst>
                                          <p:attrName>style.visibility</p:attrName>
                                        </p:attrNameLst>
                                      </p:cBhvr>
                                      <p:to>
                                        <p:strVal val="visible"/>
                                      </p:to>
                                    </p:set>
                                    <p:anim calcmode="lin" valueType="num">
                                      <p:cBhvr>
                                        <p:cTn id="27" dur="500" fill="hold"/>
                                        <p:tgtEl>
                                          <p:spTgt spid="12800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28003">
                                            <p:txEl>
                                              <p:pRg st="4" end="4"/>
                                            </p:txEl>
                                          </p:spTgt>
                                        </p:tgtEl>
                                        <p:attrNameLst>
                                          <p:attrName>ppt_h</p:attrName>
                                        </p:attrNameLst>
                                      </p:cBhvr>
                                      <p:tavLst>
                                        <p:tav tm="0">
                                          <p:val>
                                            <p:strVal val="#ppt_h"/>
                                          </p:val>
                                        </p:tav>
                                        <p:tav tm="100000">
                                          <p:val>
                                            <p:strVal val="#ppt_h"/>
                                          </p:val>
                                        </p:tav>
                                      </p:tavLst>
                                    </p:anim>
                                  </p:childTnLst>
                                </p:cTn>
                              </p:par>
                            </p:childTnLst>
                          </p:cTn>
                        </p:par>
                        <p:par>
                          <p:cTn id="29" fill="hold" nodeType="afterGroup">
                            <p:stCondLst>
                              <p:cond delay="2500"/>
                            </p:stCondLst>
                            <p:childTnLst>
                              <p:par>
                                <p:cTn id="30" presetID="17" presetClass="entr" presetSubtype="10" fill="hold" grpId="0" nodeType="afterEffect">
                                  <p:stCondLst>
                                    <p:cond delay="0"/>
                                  </p:stCondLst>
                                  <p:childTnLst>
                                    <p:set>
                                      <p:cBhvr>
                                        <p:cTn id="31" dur="1" fill="hold">
                                          <p:stCondLst>
                                            <p:cond delay="0"/>
                                          </p:stCondLst>
                                        </p:cTn>
                                        <p:tgtEl>
                                          <p:spTgt spid="128003">
                                            <p:txEl>
                                              <p:pRg st="5" end="5"/>
                                            </p:txEl>
                                          </p:spTgt>
                                        </p:tgtEl>
                                        <p:attrNameLst>
                                          <p:attrName>style.visibility</p:attrName>
                                        </p:attrNameLst>
                                      </p:cBhvr>
                                      <p:to>
                                        <p:strVal val="visible"/>
                                      </p:to>
                                    </p:set>
                                    <p:anim calcmode="lin" valueType="num">
                                      <p:cBhvr>
                                        <p:cTn id="32" dur="500" fill="hold"/>
                                        <p:tgtEl>
                                          <p:spTgt spid="128003">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28003">
                                            <p:txEl>
                                              <p:pRg st="5" end="5"/>
                                            </p:txEl>
                                          </p:spTgt>
                                        </p:tgtEl>
                                        <p:attrNameLst>
                                          <p:attrName>ppt_h</p:attrName>
                                        </p:attrNameLst>
                                      </p:cBhvr>
                                      <p:tavLst>
                                        <p:tav tm="0">
                                          <p:val>
                                            <p:strVal val="#ppt_h"/>
                                          </p:val>
                                        </p:tav>
                                        <p:tav tm="100000">
                                          <p:val>
                                            <p:strVal val="#ppt_h"/>
                                          </p:val>
                                        </p:tav>
                                      </p:tavLst>
                                    </p:anim>
                                  </p:childTnLst>
                                </p:cTn>
                              </p:par>
                            </p:childTnLst>
                          </p:cTn>
                        </p:par>
                        <p:par>
                          <p:cTn id="34" fill="hold" nodeType="afterGroup">
                            <p:stCondLst>
                              <p:cond delay="3000"/>
                            </p:stCondLst>
                            <p:childTnLst>
                              <p:par>
                                <p:cTn id="35" presetID="17" presetClass="entr" presetSubtype="10" fill="hold" grpId="0" nodeType="afterEffect">
                                  <p:stCondLst>
                                    <p:cond delay="0"/>
                                  </p:stCondLst>
                                  <p:childTnLst>
                                    <p:set>
                                      <p:cBhvr>
                                        <p:cTn id="36" dur="1" fill="hold">
                                          <p:stCondLst>
                                            <p:cond delay="0"/>
                                          </p:stCondLst>
                                        </p:cTn>
                                        <p:tgtEl>
                                          <p:spTgt spid="128003">
                                            <p:txEl>
                                              <p:pRg st="6" end="6"/>
                                            </p:txEl>
                                          </p:spTgt>
                                        </p:tgtEl>
                                        <p:attrNameLst>
                                          <p:attrName>style.visibility</p:attrName>
                                        </p:attrNameLst>
                                      </p:cBhvr>
                                      <p:to>
                                        <p:strVal val="visible"/>
                                      </p:to>
                                    </p:set>
                                    <p:anim calcmode="lin" valueType="num">
                                      <p:cBhvr>
                                        <p:cTn id="37" dur="500" fill="hold"/>
                                        <p:tgtEl>
                                          <p:spTgt spid="128003">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2800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99592" y="1268760"/>
            <a:ext cx="7385446" cy="4321075"/>
          </a:xfrm>
          <a:prstGeom prst="rect">
            <a:avLst/>
          </a:prstGeom>
          <a:noFill/>
          <a:ln w="82550">
            <a:solidFill>
              <a:srgbClr val="FFFF00"/>
            </a:solidFill>
            <a:miter lim="800000"/>
            <a:headEnd/>
            <a:tailEnd/>
          </a:ln>
          <a:effectLst>
            <a:outerShdw dist="107763" dir="18900000" algn="ctr" rotWithShape="0">
              <a:schemeClr val="bg2"/>
            </a:outerShdw>
          </a:effectLst>
        </p:spPr>
        <p:txBody>
          <a:bodyPr/>
          <a:lstStyle/>
          <a:p>
            <a:pPr algn="ctr" eaLnBrk="0" hangingPunct="0">
              <a:lnSpc>
                <a:spcPct val="150000"/>
              </a:lnSpc>
              <a:defRPr/>
            </a:pPr>
            <a:r>
              <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السؤال </a:t>
            </a:r>
            <a:r>
              <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الرابع</a:t>
            </a:r>
            <a:endParaRPr lang="ar-SA" sz="60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algn="ctr" eaLnBrk="0" hangingPunct="0">
              <a:defRPr/>
            </a:pPr>
            <a:r>
              <a:rPr lang="ar-SA" sz="5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فسر / فسري </a:t>
            </a:r>
            <a:r>
              <a:rPr lang="ar-SA" altLang="ar-SA" sz="5400" b="1" dirty="0" smtClean="0">
                <a:solidFill>
                  <a:srgbClr val="FF0000"/>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rPr>
              <a:t>أهداف </a:t>
            </a:r>
            <a:r>
              <a:rPr lang="ar-SA" altLang="ar-SA" sz="5400" b="1" dirty="0">
                <a:solidFill>
                  <a:srgbClr val="FF0000"/>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rPr>
              <a:t>الإدارة بالأهداف والنتائج في مجال المؤسسات الاجتماعية </a:t>
            </a:r>
            <a:r>
              <a:rPr lang="ar-SA" altLang="ar-SA" sz="5400" b="1" dirty="0" smtClean="0">
                <a:solidFill>
                  <a:srgbClr val="FF0000"/>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rPr>
              <a:t>؟</a:t>
            </a:r>
            <a:endParaRPr lang="en-US" altLang="ar-SA" sz="5400" b="1" dirty="0">
              <a:solidFill>
                <a:srgbClr val="FF0000"/>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endParaRPr>
          </a:p>
          <a:p>
            <a:pPr algn="ctr" eaLnBrk="0" hangingPunct="0">
              <a:defRPr/>
            </a:pPr>
            <a:endParaRPr lang="en-US" sz="54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10240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10240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35DDC899-A1D3-458B-AC0D-34F456B3BAEE}"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96</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803327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28003">
                                            <p:txEl>
                                              <p:pRg st="1" end="1"/>
                                            </p:txEl>
                                          </p:spTgt>
                                        </p:tgtEl>
                                        <p:attrNameLst>
                                          <p:attrName>style.visibility</p:attrName>
                                        </p:attrNameLst>
                                      </p:cBhvr>
                                      <p:to>
                                        <p:strVal val="visible"/>
                                      </p:to>
                                    </p:set>
                                    <p:anim calcmode="lin" valueType="num">
                                      <p:cBhvr>
                                        <p:cTn id="13"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673744" y="908720"/>
            <a:ext cx="7786688" cy="5328592"/>
          </a:xfrm>
          <a:prstGeom prst="rect">
            <a:avLst/>
          </a:prstGeom>
          <a:solidFill>
            <a:schemeClr val="bg1"/>
          </a:solidFill>
          <a:ln w="85725">
            <a:solidFill>
              <a:srgbClr val="FFFF00"/>
            </a:solidFill>
            <a:miter lim="800000"/>
            <a:headEnd/>
            <a:tailEnd/>
          </a:ln>
          <a:effectLst>
            <a:outerShdw dist="107763" dir="18900000" algn="ctr" rotWithShape="0">
              <a:schemeClr val="bg2"/>
            </a:outerShdw>
          </a:effectLst>
        </p:spPr>
        <p:txBody>
          <a:bodyPr/>
          <a:lstStyle/>
          <a:p>
            <a:pPr marL="804863" indent="-804863" algn="ctr" eaLnBrk="0" hangingPunct="0">
              <a:defRPr/>
            </a:pPr>
            <a:r>
              <a:rPr lang="ar-SA" altLang="ar-SA" sz="4400" b="1" dirty="0" smtClean="0">
                <a:solidFill>
                  <a:srgbClr val="FF0000"/>
                </a:solidFill>
                <a:effectLst>
                  <a:outerShdw blurRad="38100" dist="38100" dir="2700000" algn="tl">
                    <a:srgbClr val="FFFFFF"/>
                  </a:outerShdw>
                </a:effectLst>
                <a:latin typeface="Traditional Arabic" pitchFamily="18" charset="-78"/>
                <a:ea typeface="Times New Roman (Arabic)" charset="0"/>
                <a:cs typeface="Traditional Arabic" pitchFamily="18" charset="-78"/>
              </a:rPr>
              <a:t>الاجابة </a:t>
            </a:r>
          </a:p>
          <a:p>
            <a:pPr marL="804863" indent="-804863" algn="just" eaLnBrk="0" hangingPunct="0">
              <a:defRPr/>
            </a:pPr>
            <a:r>
              <a:rPr lang="ar-SA" altLang="ar-SA" sz="4400" b="1" dirty="0" smtClean="0">
                <a:solidFill>
                  <a:srgbClr val="FF0000"/>
                </a:solidFill>
                <a:effectLst>
                  <a:outerShdw blurRad="38100" dist="38100" dir="2700000" algn="tl">
                    <a:srgbClr val="FFFFFF"/>
                  </a:outerShdw>
                </a:effectLst>
                <a:latin typeface="Traditional Arabic" pitchFamily="18" charset="-78"/>
                <a:ea typeface="Times New Roman (Arabic)" charset="0"/>
                <a:cs typeface="Traditional Arabic" pitchFamily="18" charset="-78"/>
              </a:rPr>
              <a:t> </a:t>
            </a:r>
            <a:r>
              <a:rPr lang="ar-SA" altLang="ar-SA" sz="4400" b="1" dirty="0" smtClean="0">
                <a:solidFill>
                  <a:schemeClr val="accent1"/>
                </a:solidFill>
                <a:effectLst>
                  <a:outerShdw blurRad="38100" dist="38100" dir="2700000" algn="tl">
                    <a:srgbClr val="FFFFFF"/>
                  </a:outerShdw>
                </a:effectLst>
                <a:latin typeface="Traditional Arabic" pitchFamily="18" charset="-78"/>
                <a:ea typeface="Times New Roman (Arabic)" charset="0"/>
                <a:cs typeface="Traditional Arabic" pitchFamily="18" charset="-78"/>
              </a:rPr>
              <a:t>تتمثل </a:t>
            </a:r>
            <a:r>
              <a:rPr lang="ar-SA" altLang="ar-SA" sz="4400" b="1" dirty="0" smtClean="0">
                <a:solidFill>
                  <a:schemeClr val="accent1"/>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rPr>
              <a:t>أهداف </a:t>
            </a:r>
            <a:r>
              <a:rPr lang="ar-SA" altLang="ar-SA" sz="4400" b="1" dirty="0">
                <a:solidFill>
                  <a:schemeClr val="accent1"/>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rPr>
              <a:t>الإدارة بالأهداف والنتائج في مجال المؤسسات </a:t>
            </a:r>
            <a:r>
              <a:rPr lang="ar-SA" altLang="ar-SA" sz="4400" b="1" dirty="0" smtClean="0">
                <a:solidFill>
                  <a:schemeClr val="accent1"/>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rPr>
              <a:t>الاجتماعية فيما يلى :</a:t>
            </a:r>
            <a:endParaRPr lang="en-US" altLang="ar-SA" sz="4400" b="1" dirty="0">
              <a:solidFill>
                <a:schemeClr val="accent1"/>
              </a:solidFill>
              <a:effectLst>
                <a:outerShdw blurRad="38100" dist="38100" dir="2700000" algn="tl">
                  <a:srgbClr val="FFFFFF"/>
                </a:outerShdw>
              </a:effectLst>
              <a:latin typeface="Traditional Arabic" pitchFamily="18" charset="-78"/>
              <a:ea typeface="Times New Roman (Arabic)" charset="0"/>
              <a:cs typeface="Traditional Arabic" pitchFamily="18" charset="-78"/>
              <a:sym typeface="Wingdings 2" pitchFamily="18" charset="2"/>
            </a:endParaRPr>
          </a:p>
          <a:p>
            <a:pPr marL="723900" indent="-723900" algn="just" eaLnBrk="0" hangingPunct="0">
              <a:buFont typeface="Arial" pitchFamily="34" charset="0"/>
              <a:buChar char="•"/>
              <a:defRPr/>
            </a:pP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يحقق نظام الإدارة بالأهداف في مجال المؤسسات الاجتماعية المزايا التالية:- </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a:p>
            <a:pPr marL="742950" indent="-742950" algn="just" eaLnBrk="0" hangingPunct="0">
              <a:buFont typeface="+mj-lt"/>
              <a:buAutoNum type="arabicParenR"/>
              <a:defRPr/>
            </a:pP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إيجاد تخطيط طويل المدى لبرامج الرعاية الاجتماعية يحقق تحسن أداء تلك البرامج على المدى البعيد.</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782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smtClean="0">
                <a:solidFill>
                  <a:srgbClr val="FF0000"/>
                </a:solidFill>
                <a:effectLst>
                  <a:outerShdw blurRad="38100" dist="38100" dir="2700000" algn="tl">
                    <a:srgbClr val="000000">
                      <a:alpha val="43137"/>
                    </a:srgbClr>
                  </a:outerShdw>
                </a:effectLst>
              </a:rPr>
              <a:t>إعداد/ د. منى محروس</a:t>
            </a:r>
            <a:endParaRPr lang="en-US" altLang="en-US" sz="1400" b="1" smtClean="0">
              <a:solidFill>
                <a:srgbClr val="FF0000"/>
              </a:solidFill>
              <a:effectLst>
                <a:outerShdw blurRad="38100" dist="38100" dir="2700000" algn="tl">
                  <a:srgbClr val="000000">
                    <a:alpha val="43137"/>
                  </a:srgbClr>
                </a:outerShdw>
              </a:effectLst>
            </a:endParaRPr>
          </a:p>
        </p:txBody>
      </p:sp>
      <p:sp>
        <p:nvSpPr>
          <p:cNvPr id="7782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58EB747A-1357-48D7-9187-D8B1D6996264}"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97</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489233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7" presetClass="entr" presetSubtype="10" fill="hold" grpId="0" nodeType="afterEffect">
                                  <p:stCondLst>
                                    <p:cond delay="0"/>
                                  </p:stCondLst>
                                  <p:childTnLst>
                                    <p:set>
                                      <p:cBhvr>
                                        <p:cTn id="21" dur="1" fill="hold">
                                          <p:stCondLst>
                                            <p:cond delay="0"/>
                                          </p:stCondLst>
                                        </p:cTn>
                                        <p:tgtEl>
                                          <p:spTgt spid="128003">
                                            <p:txEl>
                                              <p:pRg st="3" end="3"/>
                                            </p:txEl>
                                          </p:spTgt>
                                        </p:tgtEl>
                                        <p:attrNameLst>
                                          <p:attrName>style.visibility</p:attrName>
                                        </p:attrNameLst>
                                      </p:cBhvr>
                                      <p:to>
                                        <p:strVal val="visible"/>
                                      </p:to>
                                    </p:set>
                                    <p:anim calcmode="lin" valueType="num">
                                      <p:cBhvr>
                                        <p:cTn id="22" dur="500" fill="hold"/>
                                        <p:tgtEl>
                                          <p:spTgt spid="12800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2800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533598" y="949796"/>
            <a:ext cx="8070850" cy="5143500"/>
          </a:xfrm>
          <a:prstGeom prst="rect">
            <a:avLst/>
          </a:prstGeom>
          <a:solidFill>
            <a:schemeClr val="bg1"/>
          </a:solidFill>
          <a:ln w="85725">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lnSpc>
                <a:spcPct val="150000"/>
              </a:lnSpc>
              <a:buFont typeface="+mj-lt"/>
              <a:buAutoNum type="arabicParenR" startAt="2"/>
              <a:defRPr/>
            </a:pP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نجاح تكامل برامج الرعاية الاجتماعية وذلك عن طريق التنسيق بينهما لتحقيق الهدف.</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a:p>
            <a:pPr marL="742950" indent="-742950" algn="just" eaLnBrk="0" hangingPunct="0">
              <a:buFont typeface="+mj-lt"/>
              <a:buAutoNum type="arabicParenR" startAt="2"/>
              <a:defRPr/>
            </a:pP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التزام جميع العاملين بالمؤسسة الاجتماعية بنتائج محددة تحفزهم على الاجتهاد لتحقيق النتائج المرتقبة ومساعدة المدير على تركيز انتباهه على النتائج النهائية.</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8851"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78852"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FD9848FE-9313-4315-BC72-83DF4241DC79}"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98</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8188172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85813" y="1089819"/>
            <a:ext cx="7458595" cy="4643437"/>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lnSpc>
                <a:spcPct val="150000"/>
              </a:lnSpc>
              <a:buFont typeface="+mj-lt"/>
              <a:buAutoNum type="arabicParenR" startAt="4"/>
              <a:defRPr/>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rPr>
              <a:t>رفع </a:t>
            </a: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sym typeface="Wingdings 2" pitchFamily="18" charset="2"/>
              </a:rPr>
              <a:t>الروح المعنوية للعاملين بالمؤسسة الاجتماعية وزيادة ثقتهم بالإدارة لإدراكهم بأنهم يشاركون في تحديد الأهداف والنتائج على أساس علمي، وتفويض الصلاحيات اللازمة للتنفيذ وتحفيزهم للعمل على أساس النتائج.</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sym typeface="Wingdings 2" pitchFamily="18" charset="2"/>
            </a:endParaRPr>
          </a:p>
        </p:txBody>
      </p:sp>
      <p:sp>
        <p:nvSpPr>
          <p:cNvPr id="79875"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79876"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4B3B2AAC-28A8-4B10-8A48-890B163E8CBD}"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99</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176317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6" y="908720"/>
            <a:ext cx="7531174" cy="5020593"/>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buFont typeface="+mj-lt"/>
              <a:buAutoNum type="arabicParenR" startAt="5"/>
              <a:defRPr/>
            </a:pPr>
            <a:r>
              <a:rPr lang="ar-SA" altLang="ar-SA" sz="4000" b="1" dirty="0">
                <a:effectLst>
                  <a:outerShdw blurRad="38100" dist="38100" dir="2700000" algn="tl">
                    <a:srgbClr val="000000">
                      <a:alpha val="43137"/>
                    </a:srgbClr>
                  </a:outerShdw>
                </a:effectLst>
                <a:latin typeface="Traditional Arabic" pitchFamily="18" charset="-78"/>
                <a:cs typeface="Traditional Arabic" pitchFamily="18" charset="-78"/>
                <a:sym typeface="Wingdings 2" pitchFamily="18" charset="2"/>
              </a:rPr>
              <a:t>تطوير وتحسين أداء عناصر برامج الرعاية الاجتماعية من خلال تفهم العاملين بتلك المؤسسة الاجتماعية لطبيعة تلك البرامج وعلاقتها بأهداف المؤسسة، ومشاركتهم في تحديد أهدافهم الفردية وقياس النتائج وتقييمها الكافي من الرؤساء لتطوير العمل والتفكير في الاتجاه المستقبلي.</a:t>
            </a:r>
            <a:endParaRPr lang="en-US" altLang="ar-SA" sz="4000" b="1" dirty="0">
              <a:effectLst>
                <a:outerShdw blurRad="38100" dist="38100" dir="2700000" algn="tl">
                  <a:srgbClr val="000000">
                    <a:alpha val="43137"/>
                  </a:srgbClr>
                </a:outerShdw>
              </a:effectLst>
              <a:latin typeface="Traditional Arabic" pitchFamily="18" charset="-78"/>
              <a:cs typeface="Traditional Arabic" pitchFamily="18" charset="-78"/>
              <a:sym typeface="Wingdings 2" pitchFamily="18" charset="2"/>
            </a:endParaRPr>
          </a:p>
        </p:txBody>
      </p:sp>
      <p:sp>
        <p:nvSpPr>
          <p:cNvPr id="80899"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80900"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532A408B-7513-4E81-A919-BD072341228B}"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100</a:t>
            </a:fld>
            <a:endParaRPr lang="en-US" altLang="en-US" sz="1400" b="1"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5046238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99592" y="857250"/>
            <a:ext cx="7344816" cy="5072063"/>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buFont typeface="+mj-lt"/>
              <a:buAutoNum type="arabicParenR" startAt="6"/>
              <a:defRPr/>
            </a:pP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إيجاد التغيير في مجال الرقابة والسيطرة على الأفراد إلى الرقابة والسيطرة على العمليات وخاصة أن تقييم المدير يتم على أساس مدى إدارته للعمليات المسئول عنها.</a:t>
            </a:r>
            <a:endParaRPr lang="en-US"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a:p>
            <a:pPr marL="742950" indent="-742950" algn="just" eaLnBrk="0" hangingPunct="0">
              <a:buFont typeface="Times New Roman" pitchFamily="18" charset="0"/>
              <a:buAutoNum type="arabicParenR" startAt="6"/>
              <a:defRPr/>
            </a:pP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تحسين نظم تقييم الأداء باستخدام المؤشرات ومستويات الأداء المدروسة والبعد عن الرقابة التفصيلية بقدر الإمكان.</a:t>
            </a:r>
            <a:endParaRPr lang="en-US"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8192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smtClean="0">
                <a:solidFill>
                  <a:srgbClr val="FF0000"/>
                </a:solidFill>
              </a:rPr>
              <a:t>إعداد/ د. منى محروس</a:t>
            </a:r>
            <a:endParaRPr lang="en-US" altLang="en-US" sz="1400" b="1" smtClean="0">
              <a:solidFill>
                <a:srgbClr val="FF0000"/>
              </a:solidFill>
            </a:endParaRPr>
          </a:p>
        </p:txBody>
      </p:sp>
      <p:sp>
        <p:nvSpPr>
          <p:cNvPr id="8192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F082340C-2C93-4855-A928-D24FDEC7EC0B}" type="slidenum">
              <a:rPr lang="ar-SA" altLang="en-US" sz="1400" b="1" smtClean="0">
                <a:solidFill>
                  <a:srgbClr val="FF0000"/>
                </a:solidFill>
              </a:rPr>
              <a:pPr algn="r">
                <a:spcBef>
                  <a:spcPct val="0"/>
                </a:spcBef>
                <a:buFontTx/>
                <a:buNone/>
              </a:pPr>
              <a:t>101</a:t>
            </a:fld>
            <a:endParaRPr lang="en-US" altLang="en-US" sz="1400" b="1" smtClean="0">
              <a:solidFill>
                <a:srgbClr val="FF0000"/>
              </a:solidFill>
            </a:endParaRPr>
          </a:p>
        </p:txBody>
      </p:sp>
    </p:spTree>
    <p:extLst>
      <p:ext uri="{BB962C8B-B14F-4D97-AF65-F5344CB8AC3E}">
        <p14:creationId xmlns:p14="http://schemas.microsoft.com/office/powerpoint/2010/main" val="26113833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3" y="1071563"/>
            <a:ext cx="7316291" cy="4643437"/>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lnSpc>
                <a:spcPct val="150000"/>
              </a:lnSpc>
              <a:buFont typeface="+mj-lt"/>
              <a:buAutoNum type="arabicParenR" startAt="8"/>
              <a:defRPr/>
            </a:pP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الاستجابة المباشرة والسريعة للتغيرات التي تحدث في البيئة الخارجية والداخلية للمؤسسة الاجتماعية لإلمام المدير بالأهداف المطلوبة وأولويات كل منها بما يسهم في تحقيق الأهداف بطريقة أفضل.</a:t>
            </a:r>
            <a:endParaRPr lang="en-US"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8294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b="1" dirty="0" smtClean="0">
                <a:solidFill>
                  <a:srgbClr val="FF0000"/>
                </a:solidFill>
                <a:effectLst>
                  <a:outerShdw blurRad="38100" dist="38100" dir="2700000" algn="tl">
                    <a:srgbClr val="000000">
                      <a:alpha val="43137"/>
                    </a:srgbClr>
                  </a:outerShdw>
                </a:effectLst>
              </a:rPr>
              <a:t>إعداد/ د. منى محروس</a:t>
            </a:r>
            <a:endParaRPr lang="en-US" altLang="en-US" sz="1400" b="1" dirty="0" smtClean="0">
              <a:solidFill>
                <a:srgbClr val="FF0000"/>
              </a:solidFill>
              <a:effectLst>
                <a:outerShdw blurRad="38100" dist="38100" dir="2700000" algn="tl">
                  <a:srgbClr val="000000">
                    <a:alpha val="43137"/>
                  </a:srgbClr>
                </a:outerShdw>
              </a:effectLst>
            </a:endParaRPr>
          </a:p>
        </p:txBody>
      </p:sp>
      <p:sp>
        <p:nvSpPr>
          <p:cNvPr id="8294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D5C90120-1BA4-4BB5-9C9C-72F101E53774}" type="slidenum">
              <a:rPr lang="ar-SA" altLang="en-US" sz="1400" b="1" smtClean="0">
                <a:solidFill>
                  <a:srgbClr val="FF0000"/>
                </a:solidFill>
                <a:effectLst>
                  <a:outerShdw blurRad="38100" dist="38100" dir="2700000" algn="tl">
                    <a:srgbClr val="000000">
                      <a:alpha val="43137"/>
                    </a:srgbClr>
                  </a:outerShdw>
                </a:effectLst>
              </a:rPr>
              <a:pPr algn="r">
                <a:spcBef>
                  <a:spcPct val="0"/>
                </a:spcBef>
                <a:buFontTx/>
                <a:buNone/>
              </a:pPr>
              <a:t>102</a:t>
            </a:fld>
            <a:endParaRPr lang="en-US" altLang="en-US" sz="1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934779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699792" y="4491136"/>
            <a:ext cx="3286125" cy="954088"/>
          </a:xfrm>
          <a:prstGeom prst="rect">
            <a:avLst/>
          </a:prstGeom>
          <a:solidFill>
            <a:schemeClr val="bg1">
              <a:lumMod val="95000"/>
            </a:schemeClr>
          </a:solidFill>
          <a:ln w="38100">
            <a:solidFill>
              <a:srgbClr val="FF0000"/>
            </a:solidFill>
          </a:ln>
        </p:spPr>
        <p:txBody>
          <a:bodyPr rtlCol="1">
            <a:spAutoFit/>
          </a:bodyPr>
          <a:lstStyle/>
          <a:p>
            <a:pPr algn="ctr">
              <a:defRPr/>
            </a:pPr>
            <a:r>
              <a:rPr lang="ar-SA" sz="2800" b="1" dirty="0">
                <a:latin typeface="Arial Unicode MS" pitchFamily="34" charset="-128"/>
                <a:ea typeface="Arial Unicode MS" pitchFamily="34" charset="-128"/>
                <a:cs typeface="Akhbar MT" pitchFamily="2" charset="-78"/>
              </a:rPr>
              <a:t>مع دعواتنا لكم بالنجاح والتوفيق</a:t>
            </a:r>
          </a:p>
          <a:p>
            <a:pPr algn="ctr">
              <a:defRPr/>
            </a:pPr>
            <a:r>
              <a:rPr lang="ar-SA" sz="2800" b="1" dirty="0">
                <a:latin typeface="Arial Unicode MS" pitchFamily="34" charset="-128"/>
                <a:ea typeface="Arial Unicode MS" pitchFamily="34" charset="-128"/>
                <a:cs typeface="Akhbar MT" pitchFamily="2" charset="-78"/>
              </a:rPr>
              <a:t>د. منى محروس</a:t>
            </a:r>
          </a:p>
        </p:txBody>
      </p:sp>
      <p:sp>
        <p:nvSpPr>
          <p:cNvPr id="2" name="عنصر نائب للمحتوى 1"/>
          <p:cNvSpPr>
            <a:spLocks noGrp="1"/>
          </p:cNvSpPr>
          <p:nvPr>
            <p:ph idx="1"/>
          </p:nvPr>
        </p:nvSpPr>
        <p:spPr>
          <a:xfrm>
            <a:off x="457200" y="836712"/>
            <a:ext cx="8229600" cy="4525963"/>
          </a:xfrm>
          <a:blipFill>
            <a:blip r:embed="rId2"/>
            <a:stretch>
              <a:fillRect/>
            </a:stretch>
          </a:blipFill>
        </p:spPr>
        <p:txBody>
          <a:bodyPr/>
          <a:lstStyle/>
          <a:p>
            <a:pPr algn="ctr"/>
            <a:endParaRPr lang="ar-SA" dirty="0" smtClean="0"/>
          </a:p>
          <a:p>
            <a:pPr algn="ctr"/>
            <a:endParaRPr lang="ar-SA" dirty="0"/>
          </a:p>
          <a:p>
            <a:pPr marL="0" indent="0" algn="ctr">
              <a:buNone/>
            </a:pPr>
            <a:endParaRPr lang="ar-SA" dirty="0"/>
          </a:p>
        </p:txBody>
      </p:sp>
    </p:spTree>
    <p:extLst>
      <p:ext uri="{BB962C8B-B14F-4D97-AF65-F5344CB8AC3E}">
        <p14:creationId xmlns:p14="http://schemas.microsoft.com/office/powerpoint/2010/main" val="34730563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1772816"/>
            <a:ext cx="7745505" cy="3921299"/>
          </a:xfrm>
          <a:blipFill>
            <a:blip r:embed="rId3"/>
            <a:stretch>
              <a:fillRect/>
            </a:stretch>
          </a:blipFill>
        </p:spPr>
        <p:txBody>
          <a:bodyPr>
            <a:normAutofit/>
          </a:bodyPr>
          <a:lstStyle/>
          <a:p>
            <a:pPr marL="0" indent="0" algn="ctr">
              <a:buNone/>
            </a:pPr>
            <a:endParaRPr lang="ar-SA"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marL="0" indent="0" algn="ctr">
              <a:buNone/>
            </a:pPr>
            <a:endParaRPr lang="ar-SA"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p:txBody>
      </p:sp>
      <p:sp>
        <p:nvSpPr>
          <p:cNvPr id="2" name="مستطيل 1"/>
          <p:cNvSpPr/>
          <p:nvPr/>
        </p:nvSpPr>
        <p:spPr>
          <a:xfrm>
            <a:off x="3131840" y="1027299"/>
            <a:ext cx="4104456" cy="769441"/>
          </a:xfrm>
          <a:prstGeom prst="rect">
            <a:avLst/>
          </a:prstGeom>
        </p:spPr>
        <p:txBody>
          <a:bodyPr wrap="square">
            <a:spAutoFit/>
          </a:bodyPr>
          <a:lstStyle/>
          <a:p>
            <a:pPr algn="ctr"/>
            <a:r>
              <a:rPr lang="ar-SA" sz="4400" b="1" dirty="0">
                <a:solidFill>
                  <a:srgbClr val="C00000"/>
                </a:solidFill>
                <a:effectLst>
                  <a:outerShdw blurRad="38100" dist="38100" dir="2700000" algn="tl">
                    <a:srgbClr val="000000">
                      <a:alpha val="43137"/>
                    </a:srgbClr>
                  </a:outerShdw>
                </a:effectLst>
                <a:cs typeface="DecoType Naskh" panose="02010400000000000000" pitchFamily="2" charset="-78"/>
              </a:rPr>
              <a:t>ووفقكم الله وسدد خطاكم  </a:t>
            </a:r>
          </a:p>
        </p:txBody>
      </p:sp>
      <p:pic>
        <p:nvPicPr>
          <p:cNvPr id="5" name="Picture 5" descr="صورة2"/>
          <p:cNvPicPr>
            <a:picLocks noChangeAspect="1" noChangeArrowheads="1" noCrop="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141201" y="4293096"/>
            <a:ext cx="1655762"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59697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5063</Words>
  <Application>Microsoft Office PowerPoint</Application>
  <PresentationFormat>عرض على الشاشة (3:4)‏</PresentationFormat>
  <Paragraphs>424</Paragraphs>
  <Slides>104</Slides>
  <Notes>1</Notes>
  <HiddenSlides>0</HiddenSlides>
  <MMClips>0</MMClips>
  <ScaleCrop>false</ScaleCrop>
  <HeadingPairs>
    <vt:vector size="4" baseType="variant">
      <vt:variant>
        <vt:lpstr>نسق</vt:lpstr>
      </vt:variant>
      <vt:variant>
        <vt:i4>1</vt:i4>
      </vt:variant>
      <vt:variant>
        <vt:lpstr>عناوين الشرائح</vt:lpstr>
      </vt:variant>
      <vt:variant>
        <vt:i4>104</vt:i4>
      </vt:variant>
    </vt:vector>
  </HeadingPairs>
  <TitlesOfParts>
    <vt:vector size="105" baseType="lpstr">
      <vt:lpstr>سمة Office</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mona taha mahrous</dc:creator>
  <cp:lastModifiedBy>mona taha mahrous</cp:lastModifiedBy>
  <cp:revision>10</cp:revision>
  <dcterms:created xsi:type="dcterms:W3CDTF">2015-04-30T18:47:54Z</dcterms:created>
  <dcterms:modified xsi:type="dcterms:W3CDTF">2015-05-01T07:41:40Z</dcterms:modified>
</cp:coreProperties>
</file>