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8" r:id="rId2"/>
    <p:sldId id="256" r:id="rId3"/>
    <p:sldId id="257"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8" r:id="rId62"/>
    <p:sldId id="319" r:id="rId63"/>
    <p:sldId id="320" r:id="rId64"/>
    <p:sldId id="321" r:id="rId65"/>
    <p:sldId id="322" r:id="rId66"/>
    <p:sldId id="324" r:id="rId67"/>
    <p:sldId id="325" r:id="rId68"/>
    <p:sldId id="327" r:id="rId69"/>
    <p:sldId id="328" r:id="rId70"/>
    <p:sldId id="330" r:id="rId71"/>
    <p:sldId id="329" r:id="rId72"/>
    <p:sldId id="331" r:id="rId7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BE9DFD1-C96A-4293-AD6B-DAC7B9DF1E07}" type="datetimeFigureOut">
              <a:rPr lang="ar-SA" smtClean="0"/>
              <a:t>22/02/1437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13B1FD4-2601-47C1-A81E-EFDE991BB00A}" type="slidenum">
              <a:rPr lang="ar-SA" smtClean="0"/>
              <a:t>‹#›</a:t>
            </a:fld>
            <a:endParaRPr lang="ar-SA"/>
          </a:p>
        </p:txBody>
      </p:sp>
    </p:spTree>
    <p:extLst>
      <p:ext uri="{BB962C8B-B14F-4D97-AF65-F5344CB8AC3E}">
        <p14:creationId xmlns:p14="http://schemas.microsoft.com/office/powerpoint/2010/main" val="823882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BE9DFD1-C96A-4293-AD6B-DAC7B9DF1E07}" type="datetimeFigureOut">
              <a:rPr lang="ar-SA" smtClean="0"/>
              <a:t>22/02/1437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13B1FD4-2601-47C1-A81E-EFDE991BB00A}" type="slidenum">
              <a:rPr lang="ar-SA" smtClean="0"/>
              <a:t>‹#›</a:t>
            </a:fld>
            <a:endParaRPr lang="ar-SA"/>
          </a:p>
        </p:txBody>
      </p:sp>
    </p:spTree>
    <p:extLst>
      <p:ext uri="{BB962C8B-B14F-4D97-AF65-F5344CB8AC3E}">
        <p14:creationId xmlns:p14="http://schemas.microsoft.com/office/powerpoint/2010/main" val="854232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BE9DFD1-C96A-4293-AD6B-DAC7B9DF1E07}" type="datetimeFigureOut">
              <a:rPr lang="ar-SA" smtClean="0"/>
              <a:t>22/02/1437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13B1FD4-2601-47C1-A81E-EFDE991BB00A}" type="slidenum">
              <a:rPr lang="ar-SA" smtClean="0"/>
              <a:t>‹#›</a:t>
            </a:fld>
            <a:endParaRPr lang="ar-SA"/>
          </a:p>
        </p:txBody>
      </p:sp>
    </p:spTree>
    <p:extLst>
      <p:ext uri="{BB962C8B-B14F-4D97-AF65-F5344CB8AC3E}">
        <p14:creationId xmlns:p14="http://schemas.microsoft.com/office/powerpoint/2010/main" val="4066022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BE9DFD1-C96A-4293-AD6B-DAC7B9DF1E07}" type="datetimeFigureOut">
              <a:rPr lang="ar-SA" smtClean="0"/>
              <a:t>22/02/1437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13B1FD4-2601-47C1-A81E-EFDE991BB00A}" type="slidenum">
              <a:rPr lang="ar-SA" smtClean="0"/>
              <a:t>‹#›</a:t>
            </a:fld>
            <a:endParaRPr lang="ar-SA"/>
          </a:p>
        </p:txBody>
      </p:sp>
    </p:spTree>
    <p:extLst>
      <p:ext uri="{BB962C8B-B14F-4D97-AF65-F5344CB8AC3E}">
        <p14:creationId xmlns:p14="http://schemas.microsoft.com/office/powerpoint/2010/main" val="903269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4BE9DFD1-C96A-4293-AD6B-DAC7B9DF1E07}" type="datetimeFigureOut">
              <a:rPr lang="ar-SA" smtClean="0"/>
              <a:t>22/02/1437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313B1FD4-2601-47C1-A81E-EFDE991BB00A}" type="slidenum">
              <a:rPr lang="ar-SA" smtClean="0"/>
              <a:t>‹#›</a:t>
            </a:fld>
            <a:endParaRPr lang="ar-SA"/>
          </a:p>
        </p:txBody>
      </p:sp>
    </p:spTree>
    <p:extLst>
      <p:ext uri="{BB962C8B-B14F-4D97-AF65-F5344CB8AC3E}">
        <p14:creationId xmlns:p14="http://schemas.microsoft.com/office/powerpoint/2010/main" val="3186278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BE9DFD1-C96A-4293-AD6B-DAC7B9DF1E07}" type="datetimeFigureOut">
              <a:rPr lang="ar-SA" smtClean="0"/>
              <a:t>22/02/1437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313B1FD4-2601-47C1-A81E-EFDE991BB00A}" type="slidenum">
              <a:rPr lang="ar-SA" smtClean="0"/>
              <a:t>‹#›</a:t>
            </a:fld>
            <a:endParaRPr lang="ar-SA"/>
          </a:p>
        </p:txBody>
      </p:sp>
    </p:spTree>
    <p:extLst>
      <p:ext uri="{BB962C8B-B14F-4D97-AF65-F5344CB8AC3E}">
        <p14:creationId xmlns:p14="http://schemas.microsoft.com/office/powerpoint/2010/main" val="330551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BE9DFD1-C96A-4293-AD6B-DAC7B9DF1E07}" type="datetimeFigureOut">
              <a:rPr lang="ar-SA" smtClean="0"/>
              <a:t>22/02/1437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313B1FD4-2601-47C1-A81E-EFDE991BB00A}" type="slidenum">
              <a:rPr lang="ar-SA" smtClean="0"/>
              <a:t>‹#›</a:t>
            </a:fld>
            <a:endParaRPr lang="ar-SA"/>
          </a:p>
        </p:txBody>
      </p:sp>
    </p:spTree>
    <p:extLst>
      <p:ext uri="{BB962C8B-B14F-4D97-AF65-F5344CB8AC3E}">
        <p14:creationId xmlns:p14="http://schemas.microsoft.com/office/powerpoint/2010/main" val="3051379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BE9DFD1-C96A-4293-AD6B-DAC7B9DF1E07}" type="datetimeFigureOut">
              <a:rPr lang="ar-SA" smtClean="0"/>
              <a:t>22/02/1437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13B1FD4-2601-47C1-A81E-EFDE991BB00A}" type="slidenum">
              <a:rPr lang="ar-SA" smtClean="0"/>
              <a:t>‹#›</a:t>
            </a:fld>
            <a:endParaRPr lang="ar-SA"/>
          </a:p>
        </p:txBody>
      </p:sp>
    </p:spTree>
    <p:extLst>
      <p:ext uri="{BB962C8B-B14F-4D97-AF65-F5344CB8AC3E}">
        <p14:creationId xmlns:p14="http://schemas.microsoft.com/office/powerpoint/2010/main" val="3392861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BE9DFD1-C96A-4293-AD6B-DAC7B9DF1E07}" type="datetimeFigureOut">
              <a:rPr lang="ar-SA" smtClean="0"/>
              <a:t>22/02/1437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13B1FD4-2601-47C1-A81E-EFDE991BB00A}" type="slidenum">
              <a:rPr lang="ar-SA" smtClean="0"/>
              <a:t>‹#›</a:t>
            </a:fld>
            <a:endParaRPr lang="ar-SA"/>
          </a:p>
        </p:txBody>
      </p:sp>
    </p:spTree>
    <p:extLst>
      <p:ext uri="{BB962C8B-B14F-4D97-AF65-F5344CB8AC3E}">
        <p14:creationId xmlns:p14="http://schemas.microsoft.com/office/powerpoint/2010/main" val="3679978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BE9DFD1-C96A-4293-AD6B-DAC7B9DF1E07}" type="datetimeFigureOut">
              <a:rPr lang="ar-SA" smtClean="0"/>
              <a:t>22/02/1437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13B1FD4-2601-47C1-A81E-EFDE991BB00A}" type="slidenum">
              <a:rPr lang="ar-SA" smtClean="0"/>
              <a:t>‹#›</a:t>
            </a:fld>
            <a:endParaRPr lang="ar-SA"/>
          </a:p>
        </p:txBody>
      </p:sp>
    </p:spTree>
    <p:extLst>
      <p:ext uri="{BB962C8B-B14F-4D97-AF65-F5344CB8AC3E}">
        <p14:creationId xmlns:p14="http://schemas.microsoft.com/office/powerpoint/2010/main" val="413740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BE9DFD1-C96A-4293-AD6B-DAC7B9DF1E07}" type="datetimeFigureOut">
              <a:rPr lang="ar-SA" smtClean="0"/>
              <a:t>22/02/1437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13B1FD4-2601-47C1-A81E-EFDE991BB00A}" type="slidenum">
              <a:rPr lang="ar-SA" smtClean="0"/>
              <a:t>‹#›</a:t>
            </a:fld>
            <a:endParaRPr lang="ar-SA"/>
          </a:p>
        </p:txBody>
      </p:sp>
    </p:spTree>
    <p:extLst>
      <p:ext uri="{BB962C8B-B14F-4D97-AF65-F5344CB8AC3E}">
        <p14:creationId xmlns:p14="http://schemas.microsoft.com/office/powerpoint/2010/main" val="658548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BE9DFD1-C96A-4293-AD6B-DAC7B9DF1E07}" type="datetimeFigureOut">
              <a:rPr lang="ar-SA" smtClean="0"/>
              <a:t>22/02/1437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13B1FD4-2601-47C1-A81E-EFDE991BB00A}" type="slidenum">
              <a:rPr lang="ar-SA" smtClean="0"/>
              <a:t>‹#›</a:t>
            </a:fld>
            <a:endParaRPr lang="ar-SA"/>
          </a:p>
        </p:txBody>
      </p:sp>
    </p:spTree>
    <p:extLst>
      <p:ext uri="{BB962C8B-B14F-4D97-AF65-F5344CB8AC3E}">
        <p14:creationId xmlns:p14="http://schemas.microsoft.com/office/powerpoint/2010/main" val="3298893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9952"/>
            <a:ext cx="9323511"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0"/>
            <a:ext cx="7128792" cy="3789040"/>
          </a:xfrm>
          <a:prstGeom prst="rect">
            <a:avLst/>
          </a:prstGeom>
          <a:scene3d>
            <a:camera prst="perspectiveBelow"/>
            <a:lightRig rig="threePt" dir="t"/>
          </a:scene3d>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001335">
            <a:off x="1956350" y="3236557"/>
            <a:ext cx="6785633" cy="255527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21593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1556793"/>
            <a:ext cx="7772400" cy="2043658"/>
          </a:xfrm>
        </p:spPr>
        <p:txBody>
          <a:bodyPr>
            <a:noAutofit/>
          </a:bodyPr>
          <a:lstStyle/>
          <a:p>
            <a:r>
              <a:rPr lang="ar-SA" sz="7200" b="1" dirty="0" smtClean="0">
                <a:ln>
                  <a:solidFill>
                    <a:sysClr val="windowText" lastClr="000000"/>
                  </a:solidFill>
                </a:ln>
                <a:solidFill>
                  <a:schemeClr val="accent6">
                    <a:lumMod val="60000"/>
                    <a:lumOff val="40000"/>
                  </a:schemeClr>
                </a:solidFill>
              </a:rPr>
              <a:t>المحاضرة الخامسة عشر </a:t>
            </a:r>
            <a:endParaRPr lang="ar-SA" sz="7200" b="1" dirty="0">
              <a:ln>
                <a:solidFill>
                  <a:sysClr val="windowText" lastClr="000000"/>
                </a:solidFill>
              </a:ln>
              <a:solidFill>
                <a:schemeClr val="accent6">
                  <a:lumMod val="60000"/>
                  <a:lumOff val="40000"/>
                </a:schemeClr>
              </a:solidFill>
            </a:endParaRPr>
          </a:p>
        </p:txBody>
      </p:sp>
      <p:pic>
        <p:nvPicPr>
          <p:cNvPr id="1026" name="Picture 2" descr="C:\Users\aasaleh\Pictures\20971641774d9abe95246e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3501008"/>
            <a:ext cx="5472608" cy="26504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624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1124744"/>
            <a:ext cx="8229600" cy="4525963"/>
          </a:xfrm>
          <a:ln w="76200">
            <a:prstDash val="sysDash"/>
          </a:ln>
        </p:spPr>
        <p:style>
          <a:lnRef idx="2">
            <a:schemeClr val="accent1"/>
          </a:lnRef>
          <a:fillRef idx="1">
            <a:schemeClr val="lt1"/>
          </a:fillRef>
          <a:effectRef idx="0">
            <a:schemeClr val="accent1"/>
          </a:effectRef>
          <a:fontRef idx="minor">
            <a:schemeClr val="dk1"/>
          </a:fontRef>
        </p:style>
        <p:txBody>
          <a:bodyPr>
            <a:normAutofit/>
          </a:bodyPr>
          <a:lstStyle/>
          <a:p>
            <a:pPr algn="ctr"/>
            <a:r>
              <a:rPr lang="ar-SA" sz="8000" b="1" dirty="0" smtClean="0">
                <a:ln>
                  <a:solidFill>
                    <a:sysClr val="windowText" lastClr="000000"/>
                  </a:solidFill>
                </a:ln>
                <a:solidFill>
                  <a:srgbClr val="FF0000"/>
                </a:solidFill>
              </a:rPr>
              <a:t>تابع المراجعة العامة </a:t>
            </a:r>
          </a:p>
          <a:p>
            <a:pPr marL="0" indent="0" algn="ctr">
              <a:buNone/>
            </a:pPr>
            <a:r>
              <a:rPr lang="ar-SA" sz="8000" b="1" dirty="0" smtClean="0">
                <a:ln>
                  <a:solidFill>
                    <a:sysClr val="windowText" lastClr="000000"/>
                  </a:solidFill>
                </a:ln>
                <a:solidFill>
                  <a:srgbClr val="FF0000"/>
                </a:solidFill>
              </a:rPr>
              <a:t>و</a:t>
            </a:r>
          </a:p>
          <a:p>
            <a:pPr marL="0" indent="0" algn="ctr">
              <a:buNone/>
            </a:pPr>
            <a:r>
              <a:rPr lang="ar-SA" sz="8000" b="1" dirty="0" smtClean="0">
                <a:ln>
                  <a:solidFill>
                    <a:sysClr val="windowText" lastClr="000000"/>
                  </a:solidFill>
                </a:ln>
                <a:solidFill>
                  <a:srgbClr val="FF0000"/>
                </a:solidFill>
              </a:rPr>
              <a:t>التهيئة للاختبار</a:t>
            </a:r>
            <a:endParaRPr lang="ar-SA" sz="8000" b="1" dirty="0">
              <a:ln>
                <a:solidFill>
                  <a:sysClr val="windowText" lastClr="000000"/>
                </a:solidFill>
              </a:ln>
              <a:solidFill>
                <a:srgbClr val="FF0000"/>
              </a:solidFill>
            </a:endParaRPr>
          </a:p>
        </p:txBody>
      </p:sp>
    </p:spTree>
    <p:extLst>
      <p:ext uri="{BB962C8B-B14F-4D97-AF65-F5344CB8AC3E}">
        <p14:creationId xmlns:p14="http://schemas.microsoft.com/office/powerpoint/2010/main" val="27404860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3800"/>
            <a:ext cx="9144000" cy="6881584"/>
          </a:xfrm>
          <a:ln/>
          <a:scene3d>
            <a:camera prst="perspectiveBelow"/>
            <a:lightRig rig="threePt" dir="t"/>
          </a:scene3d>
        </p:spPr>
        <p:style>
          <a:lnRef idx="2">
            <a:schemeClr val="accent2"/>
          </a:lnRef>
          <a:fillRef idx="1">
            <a:schemeClr val="lt1"/>
          </a:fillRef>
          <a:effectRef idx="0">
            <a:schemeClr val="accent2"/>
          </a:effectRef>
          <a:fontRef idx="minor">
            <a:schemeClr val="dk1"/>
          </a:fontRef>
        </p:style>
        <p:txBody>
          <a:bodyPr>
            <a:prstTxWarp prst="textDoubleWave1">
              <a:avLst/>
            </a:prstTxWarp>
            <a:normAutofit/>
            <a:scene3d>
              <a:camera prst="orthographicFront"/>
              <a:lightRig rig="soft" dir="t"/>
            </a:scene3d>
            <a:sp3d prstMaterial="softEdge">
              <a:bevelT w="25400" h="25400"/>
            </a:sp3d>
          </a:bodyPr>
          <a:lstStyle/>
          <a:p>
            <a:pPr algn="ctr"/>
            <a:r>
              <a:rPr lang="ar-SA" sz="6600" dirty="0" smtClean="0">
                <a:ln w="24500" cmpd="dbl">
                  <a:solidFill>
                    <a:schemeClr val="accent2">
                      <a:shade val="85000"/>
                      <a:satMod val="155000"/>
                    </a:schemeClr>
                  </a:solidFill>
                  <a:prstDash val="solid"/>
                  <a:miter lim="800000"/>
                </a:ln>
                <a:solidFill>
                  <a:srgbClr val="002060"/>
                </a:solidFill>
                <a:effectLst>
                  <a:glow rad="139700">
                    <a:schemeClr val="accent3">
                      <a:satMod val="175000"/>
                      <a:alpha val="40000"/>
                    </a:schemeClr>
                  </a:glow>
                  <a:outerShdw blurRad="38100" dist="38100" dir="7020000" algn="tl">
                    <a:srgbClr val="000000">
                      <a:alpha val="35000"/>
                    </a:srgbClr>
                  </a:outerShdw>
                </a:effectLst>
                <a:cs typeface="PT Bold Heading" panose="02010400000000000000" pitchFamily="2" charset="-78"/>
              </a:rPr>
              <a:t>المحاضرة السابعة </a:t>
            </a:r>
            <a:br>
              <a:rPr lang="ar-SA" sz="6600" dirty="0" smtClean="0">
                <a:ln w="24500" cmpd="dbl">
                  <a:solidFill>
                    <a:schemeClr val="accent2">
                      <a:shade val="85000"/>
                      <a:satMod val="155000"/>
                    </a:schemeClr>
                  </a:solidFill>
                  <a:prstDash val="solid"/>
                  <a:miter lim="800000"/>
                </a:ln>
                <a:solidFill>
                  <a:srgbClr val="002060"/>
                </a:solidFill>
                <a:effectLst>
                  <a:glow rad="139700">
                    <a:schemeClr val="accent3">
                      <a:satMod val="175000"/>
                      <a:alpha val="40000"/>
                    </a:schemeClr>
                  </a:glow>
                  <a:outerShdw blurRad="38100" dist="38100" dir="7020000" algn="tl">
                    <a:srgbClr val="000000">
                      <a:alpha val="35000"/>
                    </a:srgbClr>
                  </a:outerShdw>
                </a:effectLst>
                <a:cs typeface="PT Bold Heading" panose="02010400000000000000" pitchFamily="2" charset="-78"/>
              </a:rPr>
            </a:br>
            <a:r>
              <a:rPr lang="ar-SA" sz="6600" dirty="0">
                <a:ln w="24500" cmpd="dbl">
                  <a:solidFill>
                    <a:schemeClr val="accent2">
                      <a:shade val="85000"/>
                      <a:satMod val="155000"/>
                    </a:schemeClr>
                  </a:solidFill>
                  <a:prstDash val="solid"/>
                  <a:miter lim="800000"/>
                </a:ln>
                <a:solidFill>
                  <a:srgbClr val="002060"/>
                </a:solidFill>
                <a:effectLst>
                  <a:glow rad="139700">
                    <a:schemeClr val="accent3">
                      <a:satMod val="175000"/>
                      <a:alpha val="40000"/>
                    </a:schemeClr>
                  </a:glow>
                  <a:outerShdw blurRad="38100" dist="38100" dir="7020000" algn="tl">
                    <a:srgbClr val="000000">
                      <a:alpha val="35000"/>
                    </a:srgbClr>
                  </a:outerShdw>
                </a:effectLst>
                <a:cs typeface="PT Bold Heading" panose="02010400000000000000" pitchFamily="2" charset="-78"/>
              </a:rPr>
              <a:t>تابع نظريات العمل التطوعي</a:t>
            </a:r>
            <a:r>
              <a:rPr lang="ar-SA" dirty="0"/>
              <a:t/>
            </a:r>
            <a:br>
              <a:rPr lang="ar-SA" dirty="0"/>
            </a:br>
            <a:endParaRPr lang="ar-SA" dirty="0"/>
          </a:p>
        </p:txBody>
      </p:sp>
    </p:spTree>
    <p:extLst>
      <p:ext uri="{BB962C8B-B14F-4D97-AF65-F5344CB8AC3E}">
        <p14:creationId xmlns:p14="http://schemas.microsoft.com/office/powerpoint/2010/main" val="35281661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11960" y="274638"/>
            <a:ext cx="4474840" cy="1282154"/>
          </a:xfrm>
        </p:spPr>
        <p:txBody>
          <a:bodyPr/>
          <a:lstStyle/>
          <a:p>
            <a:r>
              <a:rPr lang="ar-SA" b="1" dirty="0" smtClean="0">
                <a:effectLst>
                  <a:outerShdw blurRad="38100" dist="38100" dir="2700000" algn="tl">
                    <a:srgbClr val="000000">
                      <a:alpha val="43137"/>
                    </a:srgbClr>
                  </a:outerShdw>
                </a:effectLst>
              </a:rPr>
              <a:t>نظرية السلم الامتدادي</a:t>
            </a:r>
            <a:endParaRPr lang="ar-SA" dirty="0"/>
          </a:p>
        </p:txBody>
      </p:sp>
      <p:sp>
        <p:nvSpPr>
          <p:cNvPr id="3" name="عنصر نائب للمحتوى 2"/>
          <p:cNvSpPr>
            <a:spLocks noGrp="1"/>
          </p:cNvSpPr>
          <p:nvPr>
            <p:ph idx="1"/>
          </p:nvPr>
        </p:nvSpPr>
        <p:spPr>
          <a:ln w="57150">
            <a:solidFill>
              <a:srgbClr val="0070C0"/>
            </a:solidFill>
          </a:ln>
        </p:spPr>
        <p:style>
          <a:lnRef idx="2">
            <a:schemeClr val="accent1"/>
          </a:lnRef>
          <a:fillRef idx="1">
            <a:schemeClr val="lt1"/>
          </a:fillRef>
          <a:effectRef idx="0">
            <a:schemeClr val="accent1"/>
          </a:effectRef>
          <a:fontRef idx="minor">
            <a:schemeClr val="dk1"/>
          </a:fontRef>
        </p:style>
        <p:txBody>
          <a:bodyPr>
            <a:normAutofit fontScale="92500"/>
          </a:bodyPr>
          <a:lstStyle/>
          <a:p>
            <a:pPr marL="457200" indent="-457200">
              <a:buFont typeface="Wingdings" panose="05000000000000000000" pitchFamily="2" charset="2"/>
              <a:buChar char="Ø"/>
            </a:pPr>
            <a:r>
              <a:rPr lang="ar-SA" dirty="0" smtClean="0"/>
              <a:t>يبنى أساس نظرية السلم الامتدادي </a:t>
            </a:r>
            <a:r>
              <a:rPr lang="ar-SA" u="sng" dirty="0" smtClean="0">
                <a:solidFill>
                  <a:srgbClr val="7030A0"/>
                </a:solidFill>
                <a:effectLst>
                  <a:outerShdw blurRad="38100" dist="38100" dir="2700000" algn="tl">
                    <a:srgbClr val="000000">
                      <a:alpha val="43137"/>
                    </a:srgbClr>
                  </a:outerShdw>
                </a:effectLst>
              </a:rPr>
              <a:t>لسيدني ويب </a:t>
            </a:r>
            <a:r>
              <a:rPr lang="ar-SA" dirty="0" smtClean="0"/>
              <a:t>للعمل التطوعي على تولي الدولة مهمة توفير الخدمة والرعاية للمواطنين سابقا </a:t>
            </a:r>
          </a:p>
          <a:p>
            <a:pPr marL="457200" indent="-457200">
              <a:buFont typeface="Wingdings" panose="05000000000000000000" pitchFamily="2" charset="2"/>
              <a:buChar char="Ø"/>
            </a:pPr>
            <a:r>
              <a:rPr lang="ar-SA" dirty="0" smtClean="0"/>
              <a:t>ويتولى القطاع التطوعي استكمال النقص فيه وبذلك يتكامل  العمل لخير المجتمع فالجهود الحكومية تأتي في البداية والجهود التطوعية تكون امتدادا لها أي انها منظومة متناغمة بين الطرفين لما فيه المصلحة العامة</a:t>
            </a:r>
          </a:p>
          <a:p>
            <a:pPr marL="457200" indent="-457200">
              <a:buFont typeface="Wingdings" panose="05000000000000000000" pitchFamily="2" charset="2"/>
              <a:buChar char="Ø"/>
            </a:pPr>
            <a:r>
              <a:rPr lang="ar-SA" dirty="0" smtClean="0"/>
              <a:t>وتقوم هذه النظرية على انه يجب على كل مجتمع ان يوفر لأبنائه حد ادنى من الرعاية وعلى الهيئات الاهلية ان تعمل جاهدة على رفع عملائه درجة على السلم الامتدادي  </a:t>
            </a:r>
          </a:p>
          <a:p>
            <a:endParaRPr lang="ar-SA" dirty="0"/>
          </a:p>
        </p:txBody>
      </p:sp>
    </p:spTree>
    <p:extLst>
      <p:ext uri="{BB962C8B-B14F-4D97-AF65-F5344CB8AC3E}">
        <p14:creationId xmlns:p14="http://schemas.microsoft.com/office/powerpoint/2010/main" val="1093232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27384"/>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3745055" y="548680"/>
            <a:ext cx="4355680" cy="523220"/>
          </a:xfrm>
          <a:prstGeom prst="rect">
            <a:avLst/>
          </a:prstGeom>
          <a:solidFill>
            <a:srgbClr val="FCFAE0"/>
          </a:solidFill>
          <a:scene3d>
            <a:camera prst="orthographicFront"/>
            <a:lightRig rig="threePt" dir="t"/>
          </a:scene3d>
          <a:sp3d>
            <a:bevelT prst="convex"/>
          </a:sp3d>
        </p:spPr>
        <p:txBody>
          <a:bodyPr wrap="none">
            <a:spAutoFit/>
          </a:bodyPr>
          <a:lstStyle/>
          <a:p>
            <a:r>
              <a:rPr lang="ar-SA" sz="2800" b="1" dirty="0" smtClean="0">
                <a:effectLst>
                  <a:outerShdw blurRad="38100" dist="38100" dir="2700000" algn="tl">
                    <a:srgbClr val="000000">
                      <a:alpha val="43137"/>
                    </a:srgbClr>
                  </a:outerShdw>
                </a:effectLst>
              </a:rPr>
              <a:t>نظرية التحفيز او التعزيز او التقوية </a:t>
            </a:r>
            <a:endParaRPr lang="ar-SA" sz="2800" b="1" dirty="0">
              <a:effectLst>
                <a:outerShdw blurRad="38100" dist="38100" dir="2700000" algn="tl">
                  <a:srgbClr val="000000">
                    <a:alpha val="43137"/>
                  </a:srgbClr>
                </a:outerShdw>
              </a:effectLst>
            </a:endParaRPr>
          </a:p>
        </p:txBody>
      </p:sp>
      <p:sp>
        <p:nvSpPr>
          <p:cNvPr id="3" name="مستطيل 2"/>
          <p:cNvSpPr/>
          <p:nvPr/>
        </p:nvSpPr>
        <p:spPr>
          <a:xfrm>
            <a:off x="2123728" y="1124744"/>
            <a:ext cx="6318448" cy="4524315"/>
          </a:xfrm>
          <a:prstGeom prst="rect">
            <a:avLst/>
          </a:prstGeom>
          <a:solidFill>
            <a:srgbClr val="FCFAE0"/>
          </a:solidFill>
          <a:scene3d>
            <a:camera prst="orthographicFront"/>
            <a:lightRig rig="threePt" dir="t"/>
          </a:scene3d>
          <a:sp3d>
            <a:bevelT prst="convex"/>
          </a:sp3d>
        </p:spPr>
        <p:txBody>
          <a:bodyPr wrap="square">
            <a:spAutoFit/>
          </a:bodyPr>
          <a:lstStyle/>
          <a:p>
            <a:pPr marL="285750" indent="-285750">
              <a:buFont typeface="Wingdings" panose="05000000000000000000" pitchFamily="2" charset="2"/>
              <a:buChar char="v"/>
            </a:pPr>
            <a:r>
              <a:rPr lang="ar-SA" sz="2400" dirty="0" smtClean="0"/>
              <a:t>عندما يجري الانسان عمل  منظم وناجح  ويقابل ذلك شكر الناس فانه يحاول تكرار نفس العمل اما اذا لقي استياء الاخرين او عدم اهتمام فانك لا تحاول بذل مجهود لتكرار نفس العمل</a:t>
            </a:r>
          </a:p>
          <a:p>
            <a:pPr marL="285750" indent="-285750">
              <a:buFont typeface="Wingdings" panose="05000000000000000000" pitchFamily="2" charset="2"/>
              <a:buChar char="v"/>
            </a:pPr>
            <a:r>
              <a:rPr lang="ar-SA" sz="2400" dirty="0" smtClean="0"/>
              <a:t> ان بالتعزيز يعني تعزيز السلوك الناجح عن طريق ايجاد عائد ايجابي نتيجة لهذا السلوك الجيد هذا التعزيز يكون بالشكر او المديح او المكافآت المالية </a:t>
            </a:r>
          </a:p>
          <a:p>
            <a:pPr marL="285750" indent="-285750">
              <a:buFont typeface="Wingdings" panose="05000000000000000000" pitchFamily="2" charset="2"/>
              <a:buChar char="v"/>
            </a:pPr>
            <a:r>
              <a:rPr lang="ar-SA" sz="2400" dirty="0" smtClean="0"/>
              <a:t>او التصرف الغير مرغوب فيه يحتاج الي تغيير عن طريق التركيز على تحسين الاداء والسلوك </a:t>
            </a:r>
          </a:p>
          <a:p>
            <a:pPr marL="285750" indent="-285750">
              <a:buFont typeface="Wingdings" panose="05000000000000000000" pitchFamily="2" charset="2"/>
              <a:buChar char="v"/>
            </a:pPr>
            <a:r>
              <a:rPr lang="ar-SA" sz="2400" dirty="0" smtClean="0"/>
              <a:t>ويلاحظ ان التعزيز الايجابي يشجع على الانجاز في كثير من الاحيان و على المسؤول خلق الكثير من الفرص للشكر والتقدير </a:t>
            </a:r>
            <a:endParaRPr lang="ar-SA" sz="2400" dirty="0"/>
          </a:p>
        </p:txBody>
      </p:sp>
    </p:spTree>
    <p:extLst>
      <p:ext uri="{BB962C8B-B14F-4D97-AF65-F5344CB8AC3E}">
        <p14:creationId xmlns:p14="http://schemas.microsoft.com/office/powerpoint/2010/main" val="8031794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195736" y="846416"/>
            <a:ext cx="5724128" cy="4401205"/>
          </a:xfrm>
          <a:prstGeom prst="rect">
            <a:avLst/>
          </a:prstGeom>
          <a:solidFill>
            <a:srgbClr val="FCFAE0"/>
          </a:solidFill>
          <a:scene3d>
            <a:camera prst="orthographicFront"/>
            <a:lightRig rig="threePt" dir="t"/>
          </a:scene3d>
          <a:sp3d>
            <a:bevelT prst="convex"/>
          </a:sp3d>
        </p:spPr>
        <p:txBody>
          <a:bodyPr wrap="square">
            <a:spAutoFit/>
          </a:bodyPr>
          <a:lstStyle/>
          <a:p>
            <a:r>
              <a:rPr lang="ar-SA" sz="2800" b="1" u="sng" dirty="0"/>
              <a:t>ما هو </a:t>
            </a:r>
            <a:r>
              <a:rPr lang="ar-SA" sz="2800" b="1" u="sng" dirty="0" smtClean="0"/>
              <a:t>التحفيز الذي نبحث عنه ؟</a:t>
            </a:r>
            <a:endParaRPr lang="en-US" sz="2800" u="sng" dirty="0"/>
          </a:p>
          <a:p>
            <a:r>
              <a:rPr lang="ar-SA" sz="2800" dirty="0"/>
              <a:t>التحفيز</a:t>
            </a:r>
            <a:r>
              <a:rPr lang="en-US" sz="2800" dirty="0"/>
              <a:t> Motivation </a:t>
            </a:r>
            <a:r>
              <a:rPr lang="ar-SA" sz="2800" dirty="0"/>
              <a:t>هو أن تجعل شخصا مُتحفزا أي مُتَحمسا لأداء شيء ما. كل منا له ما يحفزه لفعل أشياء ما. ما الذي يجعلك تتحفز لمشاهدة مباراة لكرة القدم مع أنك لن تحصل على أي مقابل مادي</a:t>
            </a:r>
            <a:r>
              <a:rPr lang="ar-SA" sz="2800" dirty="0" smtClean="0"/>
              <a:t>؟ </a:t>
            </a:r>
            <a:r>
              <a:rPr lang="ar-SA" sz="2800" dirty="0"/>
              <a:t>ما الذي يحفز الإنسان على قصّ نجاحاته في العمل؟ ما الذي يجعل العاملين في مؤسسة ما متحفزين لأداء أفضل ما عندهم وما الذي يجعل نفس العاملين في ظروف أخرى مُثَبطين؟</a:t>
            </a:r>
            <a:endParaRPr lang="en-US" sz="2800" dirty="0"/>
          </a:p>
        </p:txBody>
      </p:sp>
    </p:spTree>
    <p:extLst>
      <p:ext uri="{BB962C8B-B14F-4D97-AF65-F5344CB8AC3E}">
        <p14:creationId xmlns:p14="http://schemas.microsoft.com/office/powerpoint/2010/main" val="30232961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123727" y="1556792"/>
            <a:ext cx="5773757" cy="3785652"/>
          </a:xfrm>
          <a:prstGeom prst="rect">
            <a:avLst/>
          </a:prstGeom>
        </p:spPr>
        <p:txBody>
          <a:bodyPr wrap="square">
            <a:spAutoFit/>
          </a:bodyPr>
          <a:lstStyle/>
          <a:p>
            <a:pPr algn="ctr"/>
            <a:r>
              <a:rPr lang="ar-SA" sz="2400" b="1" dirty="0"/>
              <a:t>وتنظر نظرية الأنساق العامة إلى العالم على أساس ترابطي، فكل كيان قائم بذاته ينظر إليه من ناحية علاقاته بالكيانات الأخرى والتي تؤثر وتتأثر به، ولا ينظر إليه من ناحية الخصائص المكونة له </a:t>
            </a:r>
            <a:r>
              <a:rPr lang="ar-SA" sz="2400" b="1" dirty="0" smtClean="0"/>
              <a:t>كما </a:t>
            </a:r>
            <a:r>
              <a:rPr lang="ar-SA" sz="2400" b="1" dirty="0"/>
              <a:t>تفترض نظرية الأنساق العامة بأن الكل أكبر من مجموع الأجزاء المكونة له، وأن الارتباط القائم بين الأجزاء المكونة لأي نسق يؤدي إلى وجود خصائص جديدة في النسق هي بالضرورة نتيجة لهذا الارتباط والاعتمادية المتبادلة بين الأجزاء المكونة للنسق. فالأسرة كنسق اجتماعي قائم تتكون من مجموعة من </a:t>
            </a:r>
            <a:r>
              <a:rPr lang="ar-SA" sz="2400" b="1" dirty="0" smtClean="0"/>
              <a:t>الأفراد</a:t>
            </a:r>
            <a:endParaRPr lang="ar-SA" sz="2400" dirty="0"/>
          </a:p>
        </p:txBody>
      </p:sp>
      <p:sp>
        <p:nvSpPr>
          <p:cNvPr id="3" name="مستطيل 2"/>
          <p:cNvSpPr/>
          <p:nvPr/>
        </p:nvSpPr>
        <p:spPr>
          <a:xfrm>
            <a:off x="4355976" y="836712"/>
            <a:ext cx="3541509" cy="584775"/>
          </a:xfrm>
          <a:prstGeom prst="rect">
            <a:avLst/>
          </a:prstGeom>
        </p:spPr>
        <p:txBody>
          <a:bodyPr wrap="square">
            <a:spAutoFit/>
          </a:bodyPr>
          <a:lstStyle/>
          <a:p>
            <a:pPr algn="ctr"/>
            <a:r>
              <a:rPr lang="ar-SA" sz="3200" b="1" dirty="0"/>
              <a:t>نظرية الأنساق العامة </a:t>
            </a:r>
            <a:endParaRPr lang="ar-SA" sz="3200" dirty="0"/>
          </a:p>
        </p:txBody>
      </p:sp>
    </p:spTree>
    <p:extLst>
      <p:ext uri="{BB962C8B-B14F-4D97-AF65-F5344CB8AC3E}">
        <p14:creationId xmlns:p14="http://schemas.microsoft.com/office/powerpoint/2010/main" val="18066436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195736" y="764704"/>
            <a:ext cx="5652120" cy="4401205"/>
          </a:xfrm>
          <a:prstGeom prst="rect">
            <a:avLst/>
          </a:prstGeom>
        </p:spPr>
        <p:txBody>
          <a:bodyPr wrap="square">
            <a:spAutoFit/>
          </a:bodyPr>
          <a:lstStyle/>
          <a:p>
            <a:r>
              <a:rPr lang="ar-SA" sz="2800" b="1" dirty="0">
                <a:effectLst>
                  <a:outerShdw blurRad="38100" dist="38100" dir="2700000" algn="tl">
                    <a:srgbClr val="000000">
                      <a:alpha val="43137"/>
                    </a:srgbClr>
                  </a:outerShdw>
                </a:effectLst>
              </a:rPr>
              <a:t>تصور نظرية الأنساق العامة الأنساق الحية على أنها أنساق مفتوحة دائماً</a:t>
            </a:r>
            <a:r>
              <a:rPr lang="ar-SA" sz="2800" b="1" dirty="0" smtClean="0"/>
              <a:t>،</a:t>
            </a:r>
          </a:p>
          <a:p>
            <a:r>
              <a:rPr lang="ar-SA" sz="2800" b="1" dirty="0" smtClean="0"/>
              <a:t> </a:t>
            </a:r>
            <a:r>
              <a:rPr lang="ar-SA" sz="2800" b="1" dirty="0"/>
              <a:t>أي أنها لا تصل إلى مرحلة الانغلاق التام أبدا. فعلى الرغم من وجود حدود لهذه الأنساق إلا أن هذه الحدود يجب أن تكون مرنة إلى حد ما بحيث تسمح بمرور المعلومات والطاقة. ويجب أن تستورد الأنساق الحية، إذا ما أرادت المحافظة على وضعها والاستمرار في الوجود، المعلومات والطاقة من خارج محيطها، أي من البيئة المحيطة بها وهو ما يسمى بالطاقة الداخلة</a:t>
            </a:r>
            <a:r>
              <a:rPr lang="ar-SA" b="1" dirty="0"/>
              <a:t>.</a:t>
            </a:r>
            <a:endParaRPr lang="ar-SA" dirty="0"/>
          </a:p>
        </p:txBody>
      </p:sp>
    </p:spTree>
    <p:extLst>
      <p:ext uri="{BB962C8B-B14F-4D97-AF65-F5344CB8AC3E}">
        <p14:creationId xmlns:p14="http://schemas.microsoft.com/office/powerpoint/2010/main" val="17155041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1763688" y="836712"/>
            <a:ext cx="6552728" cy="4832092"/>
          </a:xfrm>
          <a:prstGeom prst="rect">
            <a:avLst/>
          </a:prstGeom>
          <a:solidFill>
            <a:srgbClr val="FCFAE0"/>
          </a:solidFill>
        </p:spPr>
        <p:txBody>
          <a:bodyPr wrap="square">
            <a:spAutoFit/>
          </a:bodyPr>
          <a:lstStyle/>
          <a:p>
            <a:r>
              <a:rPr lang="ar-SA" sz="2800" b="1" u="sng" dirty="0" smtClean="0"/>
              <a:t>نظرية ثقافة الفقر </a:t>
            </a:r>
            <a:r>
              <a:rPr lang="ar-SA" sz="2000" b="1" u="sng" dirty="0" smtClean="0"/>
              <a:t>: </a:t>
            </a:r>
            <a:endParaRPr lang="ar-SA" sz="2400" b="1" u="sng" dirty="0" smtClean="0"/>
          </a:p>
          <a:p>
            <a:r>
              <a:rPr lang="ar-SA" sz="2800" b="1" dirty="0" smtClean="0"/>
              <a:t>لقد </a:t>
            </a:r>
            <a:r>
              <a:rPr lang="ar-SA" sz="2800" b="1" dirty="0"/>
              <a:t>استحوذ التفسير الثقافي للفقر على معظم الدراسات الاجتماعية التي تناقش الفقر، حيث حظي مفهوم "ثقافة الفقر" "</a:t>
            </a:r>
            <a:r>
              <a:rPr lang="en-US" sz="2800" b="1" dirty="0"/>
              <a:t>culture of poverty</a:t>
            </a:r>
            <a:r>
              <a:rPr lang="ar-SA" sz="2800" b="1" dirty="0"/>
              <a:t>" باهتمام كثير من علماء الاجتماع. وقد ظهر هذا المفهوم لأول مرة في دراسة العالم </a:t>
            </a:r>
            <a:r>
              <a:rPr lang="ar-SA" sz="2800" b="1" dirty="0" err="1"/>
              <a:t>الإنتثرولوجي</a:t>
            </a:r>
            <a:r>
              <a:rPr lang="ar-SA" sz="2800" b="1" dirty="0"/>
              <a:t> الأمريكي الأصل "أوسكار لويس </a:t>
            </a:r>
            <a:r>
              <a:rPr lang="en-US" sz="2800" b="1" dirty="0"/>
              <a:t>Oscar Lewis</a:t>
            </a:r>
            <a:r>
              <a:rPr lang="ar-SA" sz="2800" b="1" dirty="0"/>
              <a:t>" عام 1960م، حيث قام بملاحظة خمس أسر فقيرة، في كل من "المكسيك </a:t>
            </a:r>
            <a:r>
              <a:rPr lang="ar-SA" sz="2800" b="1" dirty="0" err="1"/>
              <a:t>وبورتريكو</a:t>
            </a:r>
            <a:r>
              <a:rPr lang="ar-SA" sz="2800" b="1" dirty="0"/>
              <a:t>"، وقد استنتجت هذه الدراسة مجموعة من السمات الخاصة بالفقراء، فرأت أنهم يشعرون بالتهميش، وبالنقص والدونية، </a:t>
            </a:r>
            <a:endParaRPr lang="ar-SA" sz="2800" dirty="0"/>
          </a:p>
        </p:txBody>
      </p:sp>
    </p:spTree>
    <p:extLst>
      <p:ext uri="{BB962C8B-B14F-4D97-AF65-F5344CB8AC3E}">
        <p14:creationId xmlns:p14="http://schemas.microsoft.com/office/powerpoint/2010/main" val="1090167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267744" y="1052736"/>
            <a:ext cx="5508104" cy="4524315"/>
          </a:xfrm>
          <a:prstGeom prst="rect">
            <a:avLst/>
          </a:prstGeom>
        </p:spPr>
        <p:txBody>
          <a:bodyPr wrap="square">
            <a:spAutoFit/>
          </a:bodyPr>
          <a:lstStyle/>
          <a:p>
            <a:r>
              <a:rPr lang="ar-SA" sz="3600" b="1" dirty="0">
                <a:effectLst>
                  <a:outerShdw blurRad="38100" dist="38100" dir="2700000" algn="tl">
                    <a:srgbClr val="000000">
                      <a:alpha val="43137"/>
                    </a:srgbClr>
                  </a:outerShdw>
                </a:effectLst>
              </a:rPr>
              <a:t>ومن خلال سرد النظريات المفسرة للعمل التطوعي </a:t>
            </a:r>
            <a:r>
              <a:rPr lang="ar-SA" sz="3600" b="1" dirty="0" smtClean="0">
                <a:effectLst>
                  <a:outerShdw blurRad="38100" dist="38100" dir="2700000" algn="tl">
                    <a:srgbClr val="000000">
                      <a:alpha val="43137"/>
                    </a:srgbClr>
                  </a:outerShdw>
                </a:effectLst>
              </a:rPr>
              <a:t>نلاحظ وجود</a:t>
            </a:r>
          </a:p>
          <a:p>
            <a:pPr algn="ctr"/>
            <a:r>
              <a:rPr lang="ar-SA" sz="2800" b="1" dirty="0" smtClean="0">
                <a:effectLst>
                  <a:outerShdw blurRad="38100" dist="38100" dir="2700000" algn="tl">
                    <a:srgbClr val="000000">
                      <a:alpha val="43137"/>
                    </a:srgbClr>
                  </a:outerShdw>
                </a:effectLst>
              </a:rPr>
              <a:t> </a:t>
            </a:r>
            <a:r>
              <a:rPr lang="ar-SA" sz="3600" dirty="0" smtClean="0"/>
              <a:t>ارتباط وثيق </a:t>
            </a:r>
            <a:r>
              <a:rPr lang="ar-SA" sz="3600" dirty="0"/>
              <a:t>بالعمل التطوعي أو ما يسمى بالمساندة الاجتماعية التي تعني المعاضدة والمؤازرة والمساعدة  على مواجهة المواقف المختلفة ، وهي مفهوم أضيق بكثير من مفهوم شبكة </a:t>
            </a:r>
            <a:r>
              <a:rPr lang="ar-SA" sz="3600" dirty="0" smtClean="0"/>
              <a:t>العلاقات</a:t>
            </a:r>
            <a:endParaRPr lang="ar-SA" sz="2800" dirty="0"/>
          </a:p>
        </p:txBody>
      </p:sp>
    </p:spTree>
    <p:extLst>
      <p:ext uri="{BB962C8B-B14F-4D97-AF65-F5344CB8AC3E}">
        <p14:creationId xmlns:p14="http://schemas.microsoft.com/office/powerpoint/2010/main" val="18585910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915816" y="1268760"/>
            <a:ext cx="4572000" cy="3970318"/>
          </a:xfrm>
          <a:prstGeom prst="rect">
            <a:avLst/>
          </a:prstGeom>
        </p:spPr>
        <p:txBody>
          <a:bodyPr>
            <a:spAutoFit/>
          </a:bodyPr>
          <a:lstStyle/>
          <a:p>
            <a:pPr algn="ctr"/>
            <a:r>
              <a:rPr lang="ar-SA" sz="2800" b="1" dirty="0"/>
              <a:t>الاجتماعية حيث يعتمد العمل التطوعي والمساندة على إدراك الأفراد بشبكاتهم الاجتماعية باعتبارها الأطر التي تشمل أولئك الأفراد الذي يثقون فيهم ويمكن الاعتماد عليهم ، </a:t>
            </a:r>
            <a:endParaRPr lang="ar-SA" sz="2800" b="1" dirty="0" smtClean="0"/>
          </a:p>
          <a:p>
            <a:pPr algn="ctr"/>
            <a:r>
              <a:rPr lang="ar-SA" sz="2800" b="1" dirty="0" smtClean="0"/>
              <a:t>وتركز </a:t>
            </a:r>
            <a:r>
              <a:rPr lang="ar-SA" sz="2800" b="1" dirty="0"/>
              <a:t>النظريات في مجملها على </a:t>
            </a:r>
            <a:r>
              <a:rPr lang="ar-SA" sz="2800" b="1" dirty="0">
                <a:solidFill>
                  <a:srgbClr val="FF0000"/>
                </a:solidFill>
                <a:effectLst>
                  <a:outerShdw blurRad="38100" dist="38100" dir="2700000" algn="tl">
                    <a:srgbClr val="000000">
                      <a:alpha val="43137"/>
                    </a:srgbClr>
                  </a:outerShdw>
                </a:effectLst>
              </a:rPr>
              <a:t>التفاعل الاجتماعي الإيجابي </a:t>
            </a:r>
            <a:r>
              <a:rPr lang="ar-SA" sz="2800" b="1" dirty="0"/>
              <a:t>المحقق للأمن والانتماء واحترام الذات ومعايير الصحة النفسية السليمة</a:t>
            </a:r>
            <a:r>
              <a:rPr lang="en-US" sz="2800" b="1" dirty="0"/>
              <a:t>.</a:t>
            </a:r>
            <a:endParaRPr lang="ar-SA" sz="2800" dirty="0"/>
          </a:p>
        </p:txBody>
      </p:sp>
    </p:spTree>
    <p:extLst>
      <p:ext uri="{BB962C8B-B14F-4D97-AF65-F5344CB8AC3E}">
        <p14:creationId xmlns:p14="http://schemas.microsoft.com/office/powerpoint/2010/main" val="21714631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ربع نص 1"/>
          <p:cNvSpPr txBox="1"/>
          <p:nvPr/>
        </p:nvSpPr>
        <p:spPr>
          <a:xfrm>
            <a:off x="2555776" y="836712"/>
            <a:ext cx="4968552" cy="5755422"/>
          </a:xfrm>
          <a:prstGeom prst="rect">
            <a:avLst/>
          </a:prstGeom>
          <a:noFill/>
        </p:spPr>
        <p:txBody>
          <a:bodyPr wrap="square" rtlCol="1">
            <a:spAutoFit/>
          </a:bodyPr>
          <a:lstStyle/>
          <a:p>
            <a:pPr algn="ctr"/>
            <a:r>
              <a:rPr lang="ar-SA" sz="4000" b="1" u="sng" dirty="0" smtClean="0"/>
              <a:t>اسئلة</a:t>
            </a:r>
          </a:p>
          <a:p>
            <a:r>
              <a:rPr lang="ar-SA" sz="3200" dirty="0"/>
              <a:t>س :  (</a:t>
            </a:r>
            <a:r>
              <a:rPr lang="ar-SA" sz="2800" dirty="0"/>
              <a:t>تتضمن نظرية التبادل الاجتماعي كأحد النظريات التي تناقش قضية التطوع عدة فرضيات  )</a:t>
            </a:r>
            <a:endParaRPr lang="en-US" sz="2800" dirty="0"/>
          </a:p>
          <a:p>
            <a:r>
              <a:rPr lang="ar-SA" sz="3200" dirty="0"/>
              <a:t>اذكر / اذكري اربعة من هذه الفرضيات </a:t>
            </a:r>
            <a:endParaRPr lang="en-US" sz="3200" dirty="0"/>
          </a:p>
          <a:p>
            <a:r>
              <a:rPr lang="ar-SA" sz="3200" dirty="0"/>
              <a:t>س : عدد / عددي العوامل المساعدة على تحفيز الابناء للمشاركة في العمل التطوعي </a:t>
            </a:r>
            <a:endParaRPr lang="en-US" sz="3200" dirty="0"/>
          </a:p>
          <a:p>
            <a:r>
              <a:rPr lang="ar-SA" sz="4000" b="1" dirty="0" smtClean="0"/>
              <a:t> </a:t>
            </a:r>
          </a:p>
          <a:p>
            <a:pPr algn="ctr"/>
            <a:endParaRPr lang="ar-SA" sz="4000" b="1" dirty="0"/>
          </a:p>
        </p:txBody>
      </p:sp>
    </p:spTree>
    <p:extLst>
      <p:ext uri="{BB962C8B-B14F-4D97-AF65-F5344CB8AC3E}">
        <p14:creationId xmlns:p14="http://schemas.microsoft.com/office/powerpoint/2010/main" val="5003232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3" name="مربع نص 2"/>
          <p:cNvSpPr txBox="1"/>
          <p:nvPr/>
        </p:nvSpPr>
        <p:spPr>
          <a:xfrm rot="20965150">
            <a:off x="2656089" y="1960589"/>
            <a:ext cx="4998399" cy="1862048"/>
          </a:xfrm>
          <a:prstGeom prst="rect">
            <a:avLst/>
          </a:prstGeom>
          <a:noFill/>
        </p:spPr>
        <p:txBody>
          <a:bodyPr wrap="square" rtlCol="1">
            <a:spAutoFit/>
          </a:bodyPr>
          <a:lstStyle/>
          <a:p>
            <a:pPr algn="ctr"/>
            <a:r>
              <a:rPr lang="ar-SA" sz="11500" dirty="0" smtClean="0"/>
              <a:t>الاجابة</a:t>
            </a:r>
            <a:endParaRPr lang="ar-SA" sz="11500" dirty="0"/>
          </a:p>
        </p:txBody>
      </p:sp>
    </p:spTree>
    <p:extLst>
      <p:ext uri="{BB962C8B-B14F-4D97-AF65-F5344CB8AC3E}">
        <p14:creationId xmlns:p14="http://schemas.microsoft.com/office/powerpoint/2010/main" val="22235594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627784" y="980728"/>
            <a:ext cx="5184576" cy="4278094"/>
          </a:xfrm>
          <a:prstGeom prst="rect">
            <a:avLst/>
          </a:prstGeom>
        </p:spPr>
        <p:txBody>
          <a:bodyPr wrap="square">
            <a:spAutoFit/>
          </a:bodyPr>
          <a:lstStyle/>
          <a:p>
            <a:r>
              <a:rPr lang="ar-SA" sz="2800" b="1" dirty="0"/>
              <a:t>(</a:t>
            </a:r>
            <a:r>
              <a:rPr lang="ar-SA" sz="2400" b="1" dirty="0"/>
              <a:t>تتضمن نظرية التبادل الاجتماعي كأحد النظريات التي تناقش قضية التطوع عدة فرضيات  )</a:t>
            </a:r>
            <a:endParaRPr lang="en-US" sz="2400" b="1" dirty="0"/>
          </a:p>
          <a:p>
            <a:r>
              <a:rPr lang="ar-SA" sz="2800" b="1" dirty="0"/>
              <a:t>اذكر / اذكري اربعة من هذه الفرضيات </a:t>
            </a:r>
            <a:endParaRPr lang="en-US" sz="2800" b="1" dirty="0"/>
          </a:p>
          <a:p>
            <a:r>
              <a:rPr lang="ar-SA" sz="24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ج : </a:t>
            </a:r>
          </a:p>
          <a:p>
            <a:pPr marL="342900" indent="-342900">
              <a:buFont typeface="Courier New" panose="02070309020205020404" pitchFamily="49" charset="0"/>
              <a:buChar char="o"/>
            </a:pPr>
            <a:r>
              <a:rPr lang="ar-SA" sz="28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ارتباط </a:t>
            </a:r>
            <a:r>
              <a:rPr lang="ar-SA" sz="28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مكاسب العمل أو النشاط الذي يقوم به الفرد بتكرار ذلك العمل والنشاط اعتماداً على المكاسب التي يجنيها الفرد من عمله</a:t>
            </a:r>
            <a:r>
              <a:rPr lang="en-US" sz="28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p>
          <a:p>
            <a:pPr marL="342900" indent="-342900">
              <a:buFont typeface="Courier New" panose="02070309020205020404" pitchFamily="49" charset="0"/>
              <a:buChar char="o"/>
            </a:pPr>
            <a:r>
              <a:rPr lang="ar-SA" sz="28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مراعاة عدم وجود فاصل طويل «توقف» بين القيام بالعمل والمكاسب</a:t>
            </a:r>
            <a:r>
              <a:rPr lang="en-US" sz="28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endParaRPr lang="en-US" sz="28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12209210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3059832" y="1484784"/>
            <a:ext cx="4752528" cy="3108543"/>
          </a:xfrm>
          <a:prstGeom prst="rect">
            <a:avLst/>
          </a:prstGeom>
        </p:spPr>
        <p:txBody>
          <a:bodyPr wrap="square">
            <a:spAutoFit/>
          </a:bodyPr>
          <a:lstStyle/>
          <a:p>
            <a:pPr marL="342900" indent="-342900">
              <a:buFont typeface="Courier New" panose="02070309020205020404" pitchFamily="49" charset="0"/>
              <a:buChar char="o"/>
            </a:pPr>
            <a:r>
              <a:rPr lang="ar-SA" sz="28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المكاسب المنتظمة قد لا تكون مجدية في تشجيع الفرد على تكرار العمل ، مثل المكاسب غير المنتظمة. فحصول الفرد على مكاسب متكررة في فترات متقاربة تقلل من قيمتها ، وهذا يرتبط بعملية الإشباع والحرمان، فتكرار المكاسب نفسها يُحدث إشباعاً للفرد ، </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4499151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987824" y="1412776"/>
            <a:ext cx="4572000" cy="3970318"/>
          </a:xfrm>
          <a:prstGeom prst="rect">
            <a:avLst/>
          </a:prstGeom>
        </p:spPr>
        <p:txBody>
          <a:bodyPr>
            <a:spAutoFit/>
          </a:bodyPr>
          <a:lstStyle/>
          <a:p>
            <a:r>
              <a:rPr lang="ar-SA" sz="28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لكن إذا زادت قيمة المكاسب التي يحصل عليها الفرد من قيامه بفعل ما زادت احتمالية قيامه بهذا الفعل</a:t>
            </a:r>
            <a:r>
              <a:rPr lang="en-US" sz="28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endParaRPr lang="en-US" sz="28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endParaRPr lang="en-US" sz="28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buFont typeface="Courier New" panose="02070309020205020404" pitchFamily="49" charset="0"/>
              <a:buChar char="o"/>
            </a:pPr>
            <a:r>
              <a:rPr lang="ar-SA" sz="2800" b="1" dirty="0" smtClean="0">
                <a:ln w="12700">
                  <a:solidFill>
                    <a:sysClr val="windowText" lastClr="000000"/>
                  </a:solidFill>
                  <a:prstDash val="solid"/>
                </a:ln>
                <a:solidFill>
                  <a:schemeClr val="bg2">
                    <a:lumMod val="50000"/>
                  </a:schemeClr>
                </a:solidFill>
                <a:effectLst>
                  <a:outerShdw blurRad="41275" dist="20320" dir="1800000" algn="tl" rotWithShape="0">
                    <a:srgbClr val="000000">
                      <a:alpha val="40000"/>
                    </a:srgbClr>
                  </a:outerShdw>
                </a:effectLst>
              </a:rPr>
              <a:t>إذا </a:t>
            </a:r>
            <a:r>
              <a:rPr lang="ar-SA" sz="2800" b="1" dirty="0">
                <a:ln w="12700">
                  <a:solidFill>
                    <a:sysClr val="windowText" lastClr="000000"/>
                  </a:solidFill>
                  <a:prstDash val="solid"/>
                </a:ln>
                <a:solidFill>
                  <a:schemeClr val="bg2">
                    <a:lumMod val="50000"/>
                  </a:schemeClr>
                </a:solidFill>
                <a:effectLst>
                  <a:outerShdw blurRad="41275" dist="20320" dir="1800000" algn="tl" rotWithShape="0">
                    <a:srgbClr val="000000">
                      <a:alpha val="40000"/>
                    </a:srgbClr>
                  </a:outerShdw>
                </a:effectLst>
              </a:rPr>
              <a:t>كانت هناك مؤثرات في الماضي أدت إلى وجود مكاسب للفرد ، فإن وجود مؤثرات مشابهه ستدفع الفرد للقيام بالعمل السابق أو بعمل مشابه له</a:t>
            </a:r>
            <a:r>
              <a:rPr lang="en-US" sz="2800" b="1" dirty="0" smtClean="0">
                <a:ln w="12700">
                  <a:solidFill>
                    <a:sysClr val="windowText" lastClr="000000"/>
                  </a:solidFill>
                  <a:prstDash val="solid"/>
                </a:ln>
                <a:solidFill>
                  <a:schemeClr val="bg2">
                    <a:lumMod val="50000"/>
                  </a:schemeClr>
                </a:solidFill>
                <a:effectLst>
                  <a:outerShdw blurRad="41275" dist="20320" dir="1800000" algn="tl" rotWithShape="0">
                    <a:srgbClr val="000000">
                      <a:alpha val="40000"/>
                    </a:srgbClr>
                  </a:outerShdw>
                </a:effectLst>
              </a:rPr>
              <a:t>.</a:t>
            </a:r>
            <a:endParaRPr lang="ar-SA" sz="2800" b="1" dirty="0">
              <a:ln w="12700">
                <a:solidFill>
                  <a:sysClr val="windowText" lastClr="000000"/>
                </a:solidFill>
                <a:prstDash val="solid"/>
              </a:ln>
              <a:solidFill>
                <a:schemeClr val="bg2">
                  <a:lumMod val="50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3146614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915816" y="847333"/>
            <a:ext cx="4860032" cy="1384995"/>
          </a:xfrm>
          <a:prstGeom prst="rect">
            <a:avLst/>
          </a:prstGeom>
        </p:spPr>
        <p:txBody>
          <a:bodyPr wrap="square">
            <a:spAutoFit/>
          </a:bodyPr>
          <a:lstStyle/>
          <a:p>
            <a:r>
              <a:rPr lang="ar-SA" sz="2800" dirty="0"/>
              <a:t>عدد / عددي العوامل المساعدة على تحفيز الابناء للمشاركة في العمل التطوعي </a:t>
            </a:r>
            <a:endParaRPr lang="ar-SA" sz="2800" dirty="0" smtClean="0"/>
          </a:p>
          <a:p>
            <a:endParaRPr lang="ar-SA" sz="2800" dirty="0"/>
          </a:p>
        </p:txBody>
      </p:sp>
      <p:pic>
        <p:nvPicPr>
          <p:cNvPr id="6" name="Picture 2"/>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2051720" y="1844824"/>
            <a:ext cx="6048672" cy="4608512"/>
          </a:xfrm>
          <a:prstGeom prst="rect">
            <a:avLst/>
          </a:prstGeom>
          <a:noFill/>
          <a:ln>
            <a:noFill/>
          </a:ln>
          <a:scene3d>
            <a:camera prst="orthographicFront"/>
            <a:lightRig rig="threePt" dir="t"/>
          </a:scene3d>
          <a:sp3d>
            <a:bevelT prst="slop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08404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3275856" y="1124744"/>
            <a:ext cx="4572000" cy="4031873"/>
          </a:xfrm>
          <a:prstGeom prst="rect">
            <a:avLst/>
          </a:prstGeom>
        </p:spPr>
        <p:txBody>
          <a:bodyPr>
            <a:spAutoFit/>
          </a:bodyPr>
          <a:lstStyle/>
          <a:p>
            <a:r>
              <a:rPr lang="ar-SA" sz="3200" b="1" u="sng" dirty="0" smtClean="0"/>
              <a:t>اختيار من متعدد : </a:t>
            </a:r>
          </a:p>
          <a:p>
            <a:r>
              <a:rPr lang="ar-SA" sz="2800" dirty="0" smtClean="0"/>
              <a:t>العالم </a:t>
            </a:r>
            <a:r>
              <a:rPr lang="ar-SA" sz="2800" dirty="0"/>
              <a:t>الذي أوضح أن الفقر ليس مجرد نقص وحرمان اقتصادي وسوء تنظيم وإنما هو طريقة في الحياة حيث تظهر في فترات التغير السريع هو </a:t>
            </a:r>
            <a:r>
              <a:rPr lang="ar-SA" sz="2800" dirty="0" smtClean="0"/>
              <a:t>: </a:t>
            </a:r>
            <a:endParaRPr lang="en-US" sz="2800" dirty="0"/>
          </a:p>
          <a:p>
            <a:pPr lvl="0"/>
            <a:r>
              <a:rPr lang="ar-SA" sz="2800" dirty="0" smtClean="0"/>
              <a:t>- ماكس </a:t>
            </a:r>
            <a:r>
              <a:rPr lang="ar-SA" sz="2800" dirty="0"/>
              <a:t>فيبر </a:t>
            </a:r>
            <a:endParaRPr lang="ar-SA" sz="2800" dirty="0" smtClean="0"/>
          </a:p>
          <a:p>
            <a:pPr lvl="0"/>
            <a:r>
              <a:rPr lang="ar-SA" sz="2800" dirty="0" smtClean="0"/>
              <a:t>– </a:t>
            </a:r>
            <a:r>
              <a:rPr lang="ar-SA" sz="2800" b="1" u="sng" dirty="0" smtClean="0"/>
              <a:t>أوسكار </a:t>
            </a:r>
            <a:r>
              <a:rPr lang="ar-SA" sz="2800" u="sng" dirty="0" smtClean="0"/>
              <a:t>لويس </a:t>
            </a:r>
          </a:p>
          <a:p>
            <a:pPr lvl="0"/>
            <a:r>
              <a:rPr lang="ar-SA" sz="2800" dirty="0" smtClean="0"/>
              <a:t>– </a:t>
            </a:r>
            <a:r>
              <a:rPr lang="ar-SA" sz="2800" dirty="0"/>
              <a:t>روبرت مرتون </a:t>
            </a:r>
            <a:endParaRPr lang="ar-SA" sz="2800" dirty="0" smtClean="0"/>
          </a:p>
          <a:p>
            <a:pPr lvl="0"/>
            <a:r>
              <a:rPr lang="ar-SA" sz="2800" dirty="0" smtClean="0"/>
              <a:t>– </a:t>
            </a:r>
            <a:r>
              <a:rPr lang="ar-SA" sz="2800" dirty="0" err="1"/>
              <a:t>دوركايم</a:t>
            </a:r>
            <a:endParaRPr lang="en-US" sz="2800" dirty="0"/>
          </a:p>
        </p:txBody>
      </p:sp>
    </p:spTree>
    <p:extLst>
      <p:ext uri="{BB962C8B-B14F-4D97-AF65-F5344CB8AC3E}">
        <p14:creationId xmlns:p14="http://schemas.microsoft.com/office/powerpoint/2010/main" val="30312059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3203848" y="1484784"/>
            <a:ext cx="4572000" cy="2308324"/>
          </a:xfrm>
          <a:prstGeom prst="rect">
            <a:avLst/>
          </a:prstGeom>
        </p:spPr>
        <p:txBody>
          <a:bodyPr>
            <a:spAutoFit/>
          </a:bodyPr>
          <a:lstStyle/>
          <a:p>
            <a:r>
              <a:rPr lang="ar-SA" sz="2400" dirty="0"/>
              <a:t>س: </a:t>
            </a:r>
            <a:r>
              <a:rPr lang="ar-SA" sz="2400" b="1" dirty="0"/>
              <a:t>تركز نظريات العمل التطوعي في مجملها </a:t>
            </a:r>
            <a:r>
              <a:rPr lang="ar-SA" sz="2400" b="1" dirty="0" smtClean="0"/>
              <a:t>على </a:t>
            </a:r>
            <a:r>
              <a:rPr lang="ar-SA" sz="2400" dirty="0" smtClean="0"/>
              <a:t>: </a:t>
            </a:r>
            <a:endParaRPr lang="en-US" sz="2400" dirty="0"/>
          </a:p>
          <a:p>
            <a:r>
              <a:rPr lang="ar-SA" sz="2400" dirty="0" smtClean="0"/>
              <a:t>- الصراع </a:t>
            </a:r>
          </a:p>
          <a:p>
            <a:r>
              <a:rPr lang="ar-SA" sz="2400" dirty="0" smtClean="0"/>
              <a:t>– </a:t>
            </a:r>
            <a:r>
              <a:rPr lang="ar-SA" sz="2400" b="1" u="sng" dirty="0"/>
              <a:t>التفاعل</a:t>
            </a:r>
            <a:r>
              <a:rPr lang="ar-SA" sz="2400" b="1" dirty="0"/>
              <a:t> </a:t>
            </a:r>
            <a:endParaRPr lang="ar-SA" sz="2400" b="1" dirty="0" smtClean="0"/>
          </a:p>
          <a:p>
            <a:r>
              <a:rPr lang="ar-SA" sz="2400" dirty="0" smtClean="0"/>
              <a:t>– </a:t>
            </a:r>
            <a:r>
              <a:rPr lang="ar-SA" sz="2400" dirty="0"/>
              <a:t>المنافسة </a:t>
            </a:r>
            <a:endParaRPr lang="ar-SA" sz="2400" dirty="0" smtClean="0"/>
          </a:p>
          <a:p>
            <a:r>
              <a:rPr lang="ar-SA" sz="2400" dirty="0" smtClean="0"/>
              <a:t>- </a:t>
            </a:r>
            <a:r>
              <a:rPr lang="ar-SA" sz="2400" dirty="0"/>
              <a:t>التكامل</a:t>
            </a:r>
            <a:endParaRPr lang="en-US" sz="2400" dirty="0"/>
          </a:p>
        </p:txBody>
      </p:sp>
    </p:spTree>
    <p:extLst>
      <p:ext uri="{BB962C8B-B14F-4D97-AF65-F5344CB8AC3E}">
        <p14:creationId xmlns:p14="http://schemas.microsoft.com/office/powerpoint/2010/main" val="5664862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987824" y="1196752"/>
            <a:ext cx="4572000" cy="3539430"/>
          </a:xfrm>
          <a:prstGeom prst="rect">
            <a:avLst/>
          </a:prstGeom>
        </p:spPr>
        <p:txBody>
          <a:bodyPr>
            <a:spAutoFit/>
          </a:bodyPr>
          <a:lstStyle/>
          <a:p>
            <a:r>
              <a:rPr lang="ar-SA" sz="3200" b="1" dirty="0"/>
              <a:t>النظرية تحاول تفسير السلوك الاجتماعي بالرجوع إلى تفسير النتائج</a:t>
            </a:r>
            <a:r>
              <a:rPr lang="ar-SA" sz="3200" dirty="0"/>
              <a:t> </a:t>
            </a:r>
            <a:r>
              <a:rPr lang="ar-SA" sz="3200" b="1" dirty="0"/>
              <a:t>هي : </a:t>
            </a:r>
            <a:endParaRPr lang="en-US" sz="3200" b="1" dirty="0"/>
          </a:p>
          <a:p>
            <a:pPr marL="457200" lvl="0" indent="-457200">
              <a:buFontTx/>
              <a:buChar char="-"/>
            </a:pPr>
            <a:r>
              <a:rPr lang="ar-SA" sz="3200" dirty="0" smtClean="0"/>
              <a:t>الدور</a:t>
            </a:r>
          </a:p>
          <a:p>
            <a:pPr lvl="0"/>
            <a:r>
              <a:rPr lang="ar-SA" sz="3200" dirty="0" smtClean="0"/>
              <a:t>- التبادل </a:t>
            </a:r>
            <a:r>
              <a:rPr lang="ar-SA" sz="3200" dirty="0"/>
              <a:t>الاجتماعي </a:t>
            </a:r>
            <a:endParaRPr lang="ar-SA" sz="3200" dirty="0" smtClean="0"/>
          </a:p>
          <a:p>
            <a:pPr lvl="0"/>
            <a:r>
              <a:rPr lang="ar-SA" sz="3200" dirty="0" smtClean="0"/>
              <a:t>– </a:t>
            </a:r>
            <a:r>
              <a:rPr lang="ar-SA" sz="3200" b="1" u="sng" dirty="0" smtClean="0"/>
              <a:t>البنائية</a:t>
            </a:r>
          </a:p>
          <a:p>
            <a:pPr lvl="0"/>
            <a:r>
              <a:rPr lang="ar-SA" sz="3200" dirty="0" smtClean="0"/>
              <a:t>– </a:t>
            </a:r>
            <a:r>
              <a:rPr lang="ar-SA" sz="3200" dirty="0"/>
              <a:t>الازمة</a:t>
            </a:r>
            <a:endParaRPr lang="en-US" sz="2400" dirty="0"/>
          </a:p>
        </p:txBody>
      </p:sp>
    </p:spTree>
    <p:extLst>
      <p:ext uri="{BB962C8B-B14F-4D97-AF65-F5344CB8AC3E}">
        <p14:creationId xmlns:p14="http://schemas.microsoft.com/office/powerpoint/2010/main" val="20193944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a:ln w="127000" cap="sq">
            <a:solidFill>
              <a:srgbClr val="0070C0"/>
            </a:solidFill>
            <a:miter lim="800000"/>
          </a:ln>
          <a:effectLst>
            <a:outerShdw blurRad="57150" dist="50800" dir="2700000" algn="tl" rotWithShape="0">
              <a:srgbClr val="000000">
                <a:alpha val="40000"/>
              </a:srgbClr>
            </a:outerShdw>
          </a:effectLst>
          <a:scene3d>
            <a:camera prst="orthographicFront"/>
            <a:lightRig rig="threePt" dir="t"/>
          </a:scene3d>
          <a:sp3d>
            <a:bevelT/>
          </a:sp3d>
        </p:spPr>
      </p:pic>
      <p:sp>
        <p:nvSpPr>
          <p:cNvPr id="2" name="مستطيل 1"/>
          <p:cNvSpPr/>
          <p:nvPr/>
        </p:nvSpPr>
        <p:spPr>
          <a:xfrm>
            <a:off x="2915816" y="1124744"/>
            <a:ext cx="4572000" cy="3539430"/>
          </a:xfrm>
          <a:prstGeom prst="rect">
            <a:avLst/>
          </a:prstGeom>
        </p:spPr>
        <p:txBody>
          <a:bodyPr>
            <a:spAutoFit/>
          </a:bodyPr>
          <a:lstStyle/>
          <a:p>
            <a:r>
              <a:rPr lang="ar-SA" b="1" dirty="0"/>
              <a:t>: </a:t>
            </a:r>
            <a:r>
              <a:rPr lang="ar-SA" sz="3200" b="1" dirty="0" smtClean="0"/>
              <a:t>نمط متكرر من الأفعال المكتسبة التي يؤديها الشخص في موقف معين يشير الى </a:t>
            </a:r>
            <a:r>
              <a:rPr lang="ar-SA" sz="3200" b="1" dirty="0"/>
              <a:t>: </a:t>
            </a:r>
            <a:r>
              <a:rPr lang="ar-SA" sz="3200" b="1" dirty="0" smtClean="0"/>
              <a:t>- </a:t>
            </a:r>
            <a:endParaRPr lang="en-US" sz="3200" b="1" dirty="0"/>
          </a:p>
          <a:p>
            <a:pPr lvl="0"/>
            <a:r>
              <a:rPr lang="ar-SA" sz="3200" b="1" dirty="0" smtClean="0"/>
              <a:t> -المهنة </a:t>
            </a:r>
          </a:p>
          <a:p>
            <a:pPr lvl="0"/>
            <a:r>
              <a:rPr lang="ar-SA" sz="3200" b="1" dirty="0" smtClean="0"/>
              <a:t>– </a:t>
            </a:r>
            <a:r>
              <a:rPr lang="ar-SA" sz="3200" b="1" u="sng" dirty="0" smtClean="0"/>
              <a:t>الدور</a:t>
            </a:r>
          </a:p>
          <a:p>
            <a:pPr lvl="0"/>
            <a:r>
              <a:rPr lang="ar-SA" sz="3200" b="1" dirty="0" smtClean="0"/>
              <a:t> </a:t>
            </a:r>
            <a:r>
              <a:rPr lang="ar-SA" sz="3200" b="1" dirty="0"/>
              <a:t>– </a:t>
            </a:r>
            <a:r>
              <a:rPr lang="ar-SA" sz="3200" b="1" dirty="0" smtClean="0"/>
              <a:t>التفاعل</a:t>
            </a:r>
          </a:p>
          <a:p>
            <a:pPr lvl="0"/>
            <a:r>
              <a:rPr lang="ar-SA" sz="3200" b="1" dirty="0" smtClean="0"/>
              <a:t> </a:t>
            </a:r>
            <a:r>
              <a:rPr lang="ar-SA" sz="3200" b="1" dirty="0"/>
              <a:t>-  الروتين </a:t>
            </a:r>
            <a:endParaRPr lang="en-US" sz="3200" b="1" dirty="0"/>
          </a:p>
        </p:txBody>
      </p:sp>
    </p:spTree>
    <p:extLst>
      <p:ext uri="{BB962C8B-B14F-4D97-AF65-F5344CB8AC3E}">
        <p14:creationId xmlns:p14="http://schemas.microsoft.com/office/powerpoint/2010/main" val="9062852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a:ln>
            <a:solidFill>
              <a:srgbClr val="7030A0"/>
            </a:solidFill>
          </a:ln>
          <a:scene3d>
            <a:camera prst="orthographicFront"/>
            <a:lightRig rig="threePt" dir="t"/>
          </a:scene3d>
          <a:sp3d>
            <a:bevelT w="114300" prst="artDeco"/>
          </a:sp3d>
        </p:spPr>
      </p:pic>
      <p:sp>
        <p:nvSpPr>
          <p:cNvPr id="5" name="مستطيل 4"/>
          <p:cNvSpPr/>
          <p:nvPr/>
        </p:nvSpPr>
        <p:spPr>
          <a:xfrm>
            <a:off x="1172384" y="764704"/>
            <a:ext cx="6552728" cy="5232782"/>
          </a:xfrm>
          <a:prstGeom prst="rect">
            <a:avLst/>
          </a:prstGeom>
          <a:solidFill>
            <a:srgbClr val="FFFFCC"/>
          </a:solidFill>
          <a:effectLst>
            <a:glow rad="139700">
              <a:schemeClr val="accent3">
                <a:satMod val="175000"/>
                <a:alpha val="40000"/>
              </a:schemeClr>
            </a:glow>
          </a:effectLst>
          <a:scene3d>
            <a:camera prst="orthographicFront"/>
            <a:lightRig rig="threePt" dir="t"/>
          </a:scene3d>
          <a:sp3d>
            <a:bevelT prst="angle"/>
          </a:sp3d>
        </p:spPr>
        <p:txBody>
          <a:bodyPr wrap="square">
            <a:prstTxWarp prst="textCanDown">
              <a:avLst/>
            </a:prstTxWarp>
            <a:spAutoFit/>
          </a:bodyPr>
          <a:lstStyle/>
          <a:p>
            <a:pPr algn="ctr"/>
            <a:r>
              <a:rPr lang="ar-SA" sz="11500" b="1" dirty="0" smtClean="0">
                <a:ln w="18000">
                  <a:solidFill>
                    <a:schemeClr val="tx1"/>
                  </a:solidFill>
                  <a:prstDash val="solid"/>
                  <a:miter lim="800000"/>
                </a:ln>
                <a:solidFill>
                  <a:schemeClr val="accent3"/>
                </a:solidFill>
                <a:effectLst>
                  <a:outerShdw blurRad="25500" dist="23000" dir="7020000" algn="tl">
                    <a:srgbClr val="000000">
                      <a:alpha val="50000"/>
                    </a:srgbClr>
                  </a:outerShdw>
                </a:effectLst>
              </a:rPr>
              <a:t>المحاضرة الثامنة</a:t>
            </a:r>
            <a:br>
              <a:rPr lang="ar-SA" sz="11500" b="1" dirty="0" smtClean="0">
                <a:ln w="18000">
                  <a:solidFill>
                    <a:schemeClr val="tx1"/>
                  </a:solidFill>
                  <a:prstDash val="solid"/>
                  <a:miter lim="800000"/>
                </a:ln>
                <a:solidFill>
                  <a:schemeClr val="accent3"/>
                </a:solidFill>
                <a:effectLst>
                  <a:outerShdw blurRad="25500" dist="23000" dir="7020000" algn="tl">
                    <a:srgbClr val="000000">
                      <a:alpha val="50000"/>
                    </a:srgbClr>
                  </a:outerShdw>
                </a:effectLst>
              </a:rPr>
            </a:br>
            <a:r>
              <a:rPr lang="ar-SA" sz="11500" b="1" dirty="0" smtClean="0">
                <a:ln w="18000">
                  <a:solidFill>
                    <a:schemeClr val="tx1"/>
                  </a:solidFill>
                  <a:prstDash val="solid"/>
                  <a:miter lim="800000"/>
                </a:ln>
                <a:solidFill>
                  <a:schemeClr val="accent3"/>
                </a:solidFill>
                <a:effectLst>
                  <a:outerShdw blurRad="25500" dist="23000" dir="7020000" algn="tl">
                    <a:srgbClr val="000000">
                      <a:alpha val="50000"/>
                    </a:srgbClr>
                  </a:outerShdw>
                </a:effectLst>
              </a:rPr>
              <a:t>منظمات العمل التطوعي</a:t>
            </a:r>
            <a:r>
              <a:rPr lang="ar-SA" sz="8000" b="1" dirty="0" smtClean="0">
                <a:ln>
                  <a:solidFill>
                    <a:schemeClr val="tx1"/>
                  </a:solidFill>
                </a:ln>
              </a:rPr>
              <a:t/>
            </a:r>
            <a:br>
              <a:rPr lang="ar-SA" sz="8000" b="1" dirty="0" smtClean="0">
                <a:ln>
                  <a:solidFill>
                    <a:schemeClr val="tx1"/>
                  </a:solidFill>
                </a:ln>
              </a:rPr>
            </a:br>
            <a:endParaRPr lang="ar-SA" sz="8000" dirty="0"/>
          </a:p>
        </p:txBody>
      </p:sp>
    </p:spTree>
    <p:extLst>
      <p:ext uri="{BB962C8B-B14F-4D97-AF65-F5344CB8AC3E}">
        <p14:creationId xmlns:p14="http://schemas.microsoft.com/office/powerpoint/2010/main" val="32846299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ربع نص 4"/>
          <p:cNvSpPr txBox="1"/>
          <p:nvPr/>
        </p:nvSpPr>
        <p:spPr>
          <a:xfrm>
            <a:off x="2483768" y="20608"/>
            <a:ext cx="4608512" cy="646331"/>
          </a:xfrm>
          <a:prstGeom prst="rect">
            <a:avLst/>
          </a:prstGeom>
          <a:noFill/>
        </p:spPr>
        <p:txBody>
          <a:bodyPr wrap="square" rtlCol="1">
            <a:spAutoFit/>
          </a:bodyPr>
          <a:lstStyle/>
          <a:p>
            <a:pPr algn="ctr"/>
            <a:r>
              <a:rPr lang="ar-SA" sz="3600" b="1" dirty="0" smtClean="0">
                <a:effectLst>
                  <a:outerShdw blurRad="38100" dist="38100" dir="2700000" algn="tl">
                    <a:srgbClr val="000000">
                      <a:alpha val="43137"/>
                    </a:srgbClr>
                  </a:outerShdw>
                </a:effectLst>
              </a:rPr>
              <a:t>منظمات العمل التطوعي</a:t>
            </a:r>
            <a:endParaRPr lang="ar-SA" sz="3600" b="1" dirty="0">
              <a:effectLst>
                <a:outerShdw blurRad="38100" dist="38100" dir="2700000" algn="tl">
                  <a:srgbClr val="000000">
                    <a:alpha val="43137"/>
                  </a:srgbClr>
                </a:outerShdw>
              </a:effectLst>
            </a:endParaRPr>
          </a:p>
        </p:txBody>
      </p:sp>
      <p:sp>
        <p:nvSpPr>
          <p:cNvPr id="6" name="مربع نص 5"/>
          <p:cNvSpPr txBox="1"/>
          <p:nvPr/>
        </p:nvSpPr>
        <p:spPr>
          <a:xfrm>
            <a:off x="1064568" y="548680"/>
            <a:ext cx="6840760" cy="6124754"/>
          </a:xfrm>
          <a:prstGeom prst="rect">
            <a:avLst/>
          </a:prstGeom>
          <a:noFill/>
        </p:spPr>
        <p:txBody>
          <a:bodyPr wrap="square" rtlCol="1">
            <a:spAutoFit/>
          </a:bodyPr>
          <a:lstStyle/>
          <a:p>
            <a:r>
              <a:rPr lang="ar-SA" sz="2800" b="1" u="sng" dirty="0" smtClean="0"/>
              <a:t>قسم العلماء المنظمات وفقا لعدة اعتبارات من اهمها : -</a:t>
            </a:r>
          </a:p>
          <a:p>
            <a:pPr marL="285750" indent="-285750">
              <a:buFontTx/>
              <a:buChar char="-"/>
            </a:pPr>
            <a:r>
              <a:rPr lang="ar-SA" sz="2800" dirty="0" smtClean="0"/>
              <a:t>شروط القبول في العضوية </a:t>
            </a:r>
          </a:p>
          <a:p>
            <a:pPr marL="285750" indent="-285750">
              <a:buFontTx/>
              <a:buChar char="-"/>
            </a:pPr>
            <a:r>
              <a:rPr lang="ar-SA" sz="2800" dirty="0" smtClean="0"/>
              <a:t>الاغراض والوظائف </a:t>
            </a:r>
          </a:p>
          <a:p>
            <a:pPr marL="285750" indent="-285750">
              <a:buFontTx/>
              <a:buChar char="-"/>
            </a:pPr>
            <a:r>
              <a:rPr lang="ar-SA" sz="2800" dirty="0" smtClean="0"/>
              <a:t>الدوام والاستقرار </a:t>
            </a:r>
          </a:p>
          <a:p>
            <a:pPr marL="285750" indent="-285750">
              <a:buFontTx/>
              <a:buChar char="-"/>
            </a:pPr>
            <a:r>
              <a:rPr lang="ar-SA" sz="2800" dirty="0" smtClean="0"/>
              <a:t>الانتشار الاقليمي </a:t>
            </a:r>
          </a:p>
          <a:p>
            <a:r>
              <a:rPr lang="ar-SA" sz="2800" b="1" dirty="0" smtClean="0"/>
              <a:t>تعددت </a:t>
            </a:r>
            <a:r>
              <a:rPr lang="ar-SA" sz="2800" b="1" dirty="0"/>
              <a:t>تعاريف المنظمة وفق الاتجاهات المختلفة للمدارس </a:t>
            </a:r>
            <a:r>
              <a:rPr lang="ar-SA" sz="2800" b="1" dirty="0" smtClean="0"/>
              <a:t>الإدارية </a:t>
            </a:r>
            <a:r>
              <a:rPr lang="ar-SA" sz="2800" b="1" u="sng" dirty="0">
                <a:solidFill>
                  <a:srgbClr val="FF0000"/>
                </a:solidFill>
              </a:rPr>
              <a:t>منها </a:t>
            </a:r>
            <a:r>
              <a:rPr lang="ar-SA" sz="2800" b="1" dirty="0" smtClean="0"/>
              <a:t>:</a:t>
            </a:r>
            <a:r>
              <a:rPr lang="ar-SA" sz="2800" b="1" dirty="0"/>
              <a:t>	</a:t>
            </a:r>
            <a:endParaRPr lang="en-US" sz="2800" b="1" dirty="0"/>
          </a:p>
          <a:p>
            <a:pPr marL="457200" indent="-457200">
              <a:buFontTx/>
              <a:buChar char="-"/>
            </a:pPr>
            <a:r>
              <a:rPr lang="ar-SA" sz="2800" dirty="0" smtClean="0">
                <a:solidFill>
                  <a:srgbClr val="FFC000"/>
                </a:solidFill>
                <a:effectLst>
                  <a:outerShdw blurRad="38100" dist="38100" dir="2700000" algn="tl">
                    <a:srgbClr val="000000">
                      <a:alpha val="43137"/>
                    </a:srgbClr>
                  </a:outerShdw>
                </a:effectLst>
              </a:rPr>
              <a:t>عرفت </a:t>
            </a:r>
            <a:r>
              <a:rPr lang="ar-SA" sz="2800" dirty="0">
                <a:solidFill>
                  <a:srgbClr val="FFC000"/>
                </a:solidFill>
                <a:effectLst>
                  <a:outerShdw blurRad="38100" dist="38100" dir="2700000" algn="tl">
                    <a:srgbClr val="000000">
                      <a:alpha val="43137"/>
                    </a:srgbClr>
                  </a:outerShdw>
                </a:effectLst>
              </a:rPr>
              <a:t>من قبل أصحاب </a:t>
            </a:r>
            <a:r>
              <a:rPr lang="ar-SA" sz="2800" b="1" dirty="0">
                <a:solidFill>
                  <a:srgbClr val="FFC000"/>
                </a:solidFill>
                <a:effectLst>
                  <a:outerShdw blurRad="38100" dist="38100" dir="2700000" algn="tl">
                    <a:srgbClr val="000000">
                      <a:alpha val="43137"/>
                    </a:srgbClr>
                  </a:outerShdw>
                </a:effectLst>
              </a:rPr>
              <a:t>الاتجاه الاجتماعي</a:t>
            </a:r>
            <a:r>
              <a:rPr lang="ar-SA" sz="2800" dirty="0">
                <a:solidFill>
                  <a:srgbClr val="FFC000"/>
                </a:solidFill>
                <a:effectLst>
                  <a:outerShdw blurRad="38100" dist="38100" dir="2700000" algn="tl">
                    <a:srgbClr val="000000">
                      <a:alpha val="43137"/>
                    </a:srgbClr>
                  </a:outerShdw>
                </a:effectLst>
              </a:rPr>
              <a:t>: </a:t>
            </a:r>
            <a:endParaRPr lang="ar-SA" sz="2800" dirty="0" smtClean="0">
              <a:solidFill>
                <a:srgbClr val="FFC000"/>
              </a:solidFill>
              <a:effectLst>
                <a:outerShdw blurRad="38100" dist="38100" dir="2700000" algn="tl">
                  <a:srgbClr val="000000">
                    <a:alpha val="43137"/>
                  </a:srgbClr>
                </a:outerShdw>
              </a:effectLst>
            </a:endParaRPr>
          </a:p>
          <a:p>
            <a:r>
              <a:rPr lang="ar-SA" sz="2800" dirty="0" smtClean="0">
                <a:solidFill>
                  <a:srgbClr val="FFC000"/>
                </a:solidFill>
                <a:effectLst>
                  <a:outerShdw blurRad="38100" dist="38100" dir="2700000" algn="tl">
                    <a:srgbClr val="000000">
                      <a:alpha val="43137"/>
                    </a:srgbClr>
                  </a:outerShdw>
                </a:effectLst>
              </a:rPr>
              <a:t>على </a:t>
            </a:r>
            <a:r>
              <a:rPr lang="ar-SA" sz="2800" dirty="0">
                <a:solidFill>
                  <a:srgbClr val="FFC000"/>
                </a:solidFill>
                <a:effectLst>
                  <a:outerShdw blurRad="38100" dist="38100" dir="2700000" algn="tl">
                    <a:srgbClr val="000000">
                      <a:alpha val="43137"/>
                    </a:srgbClr>
                  </a:outerShdw>
                </a:effectLst>
              </a:rPr>
              <a:t>أنها تنظيم اجتماعي يحتوي على فعاليات ونظم اجتماعية محددة متخصصة</a:t>
            </a:r>
            <a:r>
              <a:rPr lang="ar-SA" sz="2800" dirty="0"/>
              <a:t>. </a:t>
            </a:r>
            <a:endParaRPr lang="en-US" sz="2800" dirty="0"/>
          </a:p>
          <a:p>
            <a:r>
              <a:rPr lang="ar-SA" sz="2800" dirty="0"/>
              <a:t>- </a:t>
            </a:r>
            <a:r>
              <a:rPr lang="ar-SA" sz="2800" dirty="0">
                <a:solidFill>
                  <a:schemeClr val="accent3">
                    <a:lumMod val="75000"/>
                  </a:schemeClr>
                </a:solidFill>
                <a:effectLst>
                  <a:outerShdw blurRad="38100" dist="38100" dir="2700000" algn="tl">
                    <a:srgbClr val="000000">
                      <a:alpha val="43137"/>
                    </a:srgbClr>
                  </a:outerShdw>
                </a:effectLst>
              </a:rPr>
              <a:t>وعرفت </a:t>
            </a:r>
            <a:r>
              <a:rPr lang="ar-SA" sz="2800" dirty="0" smtClean="0">
                <a:solidFill>
                  <a:schemeClr val="accent3">
                    <a:lumMod val="75000"/>
                  </a:schemeClr>
                </a:solidFill>
                <a:effectLst>
                  <a:outerShdw blurRad="38100" dist="38100" dir="2700000" algn="tl">
                    <a:srgbClr val="000000">
                      <a:alpha val="43137"/>
                    </a:srgbClr>
                  </a:outerShdw>
                </a:effectLst>
              </a:rPr>
              <a:t>من</a:t>
            </a:r>
            <a:r>
              <a:rPr lang="ar-SA" sz="2800" dirty="0">
                <a:solidFill>
                  <a:schemeClr val="accent3">
                    <a:lumMod val="75000"/>
                  </a:schemeClr>
                </a:solidFill>
                <a:effectLst>
                  <a:outerShdw blurRad="38100" dist="38100" dir="2700000" algn="tl">
                    <a:srgbClr val="000000">
                      <a:alpha val="43137"/>
                    </a:srgbClr>
                  </a:outerShdw>
                </a:effectLst>
              </a:rPr>
              <a:t> أصحاب</a:t>
            </a:r>
            <a:r>
              <a:rPr lang="ar-SA" sz="2800" dirty="0" smtClean="0">
                <a:solidFill>
                  <a:schemeClr val="accent3">
                    <a:lumMod val="75000"/>
                  </a:schemeClr>
                </a:solidFill>
                <a:effectLst>
                  <a:outerShdw blurRad="38100" dist="38100" dir="2700000" algn="tl">
                    <a:srgbClr val="000000">
                      <a:alpha val="43137"/>
                    </a:srgbClr>
                  </a:outerShdw>
                </a:effectLst>
              </a:rPr>
              <a:t> </a:t>
            </a:r>
            <a:r>
              <a:rPr lang="ar-SA" sz="2800" b="1" dirty="0">
                <a:solidFill>
                  <a:schemeClr val="accent3">
                    <a:lumMod val="75000"/>
                  </a:schemeClr>
                </a:solidFill>
                <a:effectLst>
                  <a:outerShdw blurRad="38100" dist="38100" dir="2700000" algn="tl">
                    <a:srgbClr val="000000">
                      <a:alpha val="43137"/>
                    </a:srgbClr>
                  </a:outerShdw>
                </a:effectLst>
              </a:rPr>
              <a:t>الجانب الوظيفي</a:t>
            </a:r>
            <a:r>
              <a:rPr lang="ar-SA" sz="2800" dirty="0">
                <a:solidFill>
                  <a:schemeClr val="accent3">
                    <a:lumMod val="75000"/>
                  </a:schemeClr>
                </a:solidFill>
                <a:effectLst>
                  <a:outerShdw blurRad="38100" dist="38100" dir="2700000" algn="tl">
                    <a:srgbClr val="000000">
                      <a:alpha val="43137"/>
                    </a:srgbClr>
                  </a:outerShdw>
                </a:effectLst>
              </a:rPr>
              <a:t>: بأنها عملية تهدف إلى توجيه وتوظيف جهود عدد من الأفراد لتحقيق هدف معين.</a:t>
            </a:r>
            <a:endParaRPr lang="en-US" sz="2800" dirty="0">
              <a:solidFill>
                <a:schemeClr val="accent3">
                  <a:lumMod val="75000"/>
                </a:schemeClr>
              </a:solidFill>
              <a:effectLst>
                <a:outerShdw blurRad="38100" dist="38100" dir="2700000" algn="tl">
                  <a:srgbClr val="000000">
                    <a:alpha val="43137"/>
                  </a:srgbClr>
                </a:outerShdw>
              </a:effectLst>
            </a:endParaRPr>
          </a:p>
          <a:p>
            <a:endParaRPr lang="ar-SA" sz="2800" b="1" dirty="0"/>
          </a:p>
        </p:txBody>
      </p:sp>
    </p:spTree>
    <p:extLst>
      <p:ext uri="{BB962C8B-B14F-4D97-AF65-F5344CB8AC3E}">
        <p14:creationId xmlns:p14="http://schemas.microsoft.com/office/powerpoint/2010/main" val="3587519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043608" y="836712"/>
            <a:ext cx="6984776" cy="5262979"/>
          </a:xfrm>
          <a:prstGeom prst="rect">
            <a:avLst/>
          </a:prstGeom>
        </p:spPr>
        <p:txBody>
          <a:bodyPr wrap="square">
            <a:spAutoFit/>
          </a:bodyPr>
          <a:lstStyle/>
          <a:p>
            <a:r>
              <a:rPr lang="ar-SA" sz="2800" dirty="0" smtClean="0"/>
              <a:t>-     وعرفها </a:t>
            </a:r>
            <a:r>
              <a:rPr lang="ar-SA" sz="2800" dirty="0"/>
              <a:t>أصحاب </a:t>
            </a:r>
            <a:r>
              <a:rPr lang="ar-SA" sz="2800" b="1" dirty="0"/>
              <a:t>المدرسة السلوكية </a:t>
            </a:r>
            <a:r>
              <a:rPr lang="ar-SA" sz="2800" dirty="0"/>
              <a:t>بأنها: </a:t>
            </a:r>
            <a:endParaRPr lang="ar-SA" sz="2800" dirty="0" smtClean="0"/>
          </a:p>
          <a:p>
            <a:r>
              <a:rPr lang="ar-SA" sz="2800" dirty="0"/>
              <a:t> </a:t>
            </a:r>
            <a:r>
              <a:rPr lang="ar-SA" sz="2800" dirty="0" smtClean="0"/>
              <a:t> </a:t>
            </a:r>
            <a:r>
              <a:rPr lang="ar-SA" sz="2800" dirty="0" smtClean="0">
                <a:solidFill>
                  <a:srgbClr val="FF0000"/>
                </a:solidFill>
              </a:rPr>
              <a:t>نشاط </a:t>
            </a:r>
            <a:r>
              <a:rPr lang="ar-SA" sz="2800" dirty="0">
                <a:solidFill>
                  <a:srgbClr val="FF0000"/>
                </a:solidFill>
              </a:rPr>
              <a:t>إنساني موجه لتحقيق هدف أو أهداف محددة</a:t>
            </a:r>
            <a:r>
              <a:rPr lang="ar-SA" sz="2800" dirty="0"/>
              <a:t>.</a:t>
            </a:r>
            <a:endParaRPr lang="en-US" sz="2800" dirty="0"/>
          </a:p>
          <a:p>
            <a:pPr marL="457200" indent="-457200">
              <a:buFontTx/>
              <a:buChar char="-"/>
            </a:pPr>
            <a:r>
              <a:rPr lang="ar-SA" sz="2800" dirty="0" smtClean="0"/>
              <a:t>واهتم </a:t>
            </a:r>
            <a:r>
              <a:rPr lang="ar-SA" sz="2800" dirty="0"/>
              <a:t>كتاب </a:t>
            </a:r>
            <a:r>
              <a:rPr lang="ar-SA" sz="2800" b="1" dirty="0"/>
              <a:t>الإدارة الحديثون </a:t>
            </a:r>
            <a:r>
              <a:rPr lang="ar-SA" sz="2800" dirty="0"/>
              <a:t>بالمنظمة بجميع جوانبها فقالوا</a:t>
            </a:r>
            <a:r>
              <a:rPr lang="ar-SA" sz="2800" dirty="0" smtClean="0"/>
              <a:t>:</a:t>
            </a:r>
          </a:p>
          <a:p>
            <a:pPr marL="457200" indent="-457200">
              <a:buFontTx/>
              <a:buChar char="-"/>
            </a:pPr>
            <a:r>
              <a:rPr lang="ar-SA" sz="2800" dirty="0" smtClean="0"/>
              <a:t> </a:t>
            </a:r>
            <a:r>
              <a:rPr lang="ar-SA" sz="2800" dirty="0"/>
              <a:t>إن المنظمة نظام تعاوني يقوم على أساس تعاون شخصين أو أكثر من أجل تحقيق هدف معين، </a:t>
            </a:r>
            <a:r>
              <a:rPr lang="ar-SA" sz="2800" b="1" u="sng" dirty="0">
                <a:solidFill>
                  <a:srgbClr val="00B050"/>
                </a:solidFill>
                <a:effectLst>
                  <a:outerShdw blurRad="38100" dist="38100" dir="2700000" algn="tl">
                    <a:srgbClr val="000000">
                      <a:alpha val="43137"/>
                    </a:srgbClr>
                  </a:outerShdw>
                </a:effectLst>
              </a:rPr>
              <a:t>وهي تمثل نظاماً مفتوحاً، </a:t>
            </a:r>
            <a:endParaRPr lang="ar-SA" sz="2800" b="1" u="sng" dirty="0" smtClean="0">
              <a:solidFill>
                <a:srgbClr val="00B050"/>
              </a:solidFill>
              <a:effectLst>
                <a:outerShdw blurRad="38100" dist="38100" dir="2700000" algn="tl">
                  <a:srgbClr val="000000">
                    <a:alpha val="43137"/>
                  </a:srgbClr>
                </a:outerShdw>
              </a:effectLst>
            </a:endParaRPr>
          </a:p>
          <a:p>
            <a:pPr marL="457200" indent="-457200">
              <a:buFontTx/>
              <a:buChar char="-"/>
            </a:pPr>
            <a:r>
              <a:rPr lang="ar-SA" sz="2800" dirty="0" smtClean="0">
                <a:solidFill>
                  <a:srgbClr val="FF0000"/>
                </a:solidFill>
                <a:effectLst>
                  <a:outerShdw blurRad="38100" dist="38100" dir="2700000" algn="tl">
                    <a:srgbClr val="000000">
                      <a:alpha val="43137"/>
                    </a:srgbClr>
                  </a:outerShdw>
                </a:effectLst>
              </a:rPr>
              <a:t>وترى </a:t>
            </a:r>
            <a:r>
              <a:rPr lang="ar-SA" sz="2800" dirty="0">
                <a:solidFill>
                  <a:srgbClr val="FF0000"/>
                </a:solidFill>
                <a:effectLst>
                  <a:outerShdw blurRad="38100" dist="38100" dir="2700000" algn="tl">
                    <a:srgbClr val="000000">
                      <a:alpha val="43137"/>
                    </a:srgbClr>
                  </a:outerShdw>
                </a:effectLst>
              </a:rPr>
              <a:t>نظرية النظم أن المنظمة يجب أن تدرس ككل مع الأخذ في الاعتبار </a:t>
            </a:r>
            <a:r>
              <a:rPr lang="ar-SA" sz="2800" b="1" dirty="0"/>
              <a:t>العلاقات المتداخلة بين أجزائها </a:t>
            </a:r>
            <a:r>
              <a:rPr lang="ar-SA" sz="2800" dirty="0"/>
              <a:t>وعلاقة المنظمة ببيئتها </a:t>
            </a:r>
            <a:r>
              <a:rPr lang="ar-SA" sz="2800" b="1" dirty="0">
                <a:solidFill>
                  <a:schemeClr val="accent1"/>
                </a:solidFill>
              </a:rPr>
              <a:t>وعرفها بعضهم بأنها</a:t>
            </a:r>
            <a:r>
              <a:rPr lang="ar-SA" sz="2800" dirty="0"/>
              <a:t>: مجموعة من الناس يعملون معاً خلال مدة من الزمن لتحقيق هدف أو غرض مشترك.</a:t>
            </a:r>
            <a:endParaRPr lang="en-US" sz="2800" dirty="0"/>
          </a:p>
        </p:txBody>
      </p:sp>
    </p:spTree>
    <p:extLst>
      <p:ext uri="{BB962C8B-B14F-4D97-AF65-F5344CB8AC3E}">
        <p14:creationId xmlns:p14="http://schemas.microsoft.com/office/powerpoint/2010/main" val="2288475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971600" y="548680"/>
            <a:ext cx="6912768" cy="6001643"/>
          </a:xfrm>
          <a:prstGeom prst="rect">
            <a:avLst/>
          </a:prstGeom>
        </p:spPr>
        <p:txBody>
          <a:bodyPr wrap="square">
            <a:spAutoFit/>
          </a:bodyPr>
          <a:lstStyle/>
          <a:p>
            <a:r>
              <a:rPr lang="ar-SA" sz="3200" dirty="0" smtClean="0"/>
              <a:t>وتختلف </a:t>
            </a:r>
            <a:r>
              <a:rPr lang="ar-SA" sz="3200" dirty="0"/>
              <a:t>الأسباب الداعية إلى تكوين المنظمات حسب الحاجة التي أنشئت المنظمة من أجلها، وبالتالي يمكن تصنيف المنظمات من حيث الحاجة لاستهداف الربح </a:t>
            </a:r>
            <a:r>
              <a:rPr lang="ar-SA" sz="3200" b="1" dirty="0"/>
              <a:t>إلى نوعين</a:t>
            </a:r>
            <a:r>
              <a:rPr lang="ar-SA" sz="3200" dirty="0"/>
              <a:t>:</a:t>
            </a:r>
          </a:p>
          <a:p>
            <a:r>
              <a:rPr lang="ar-SA" sz="3200" u="sng" dirty="0">
                <a:solidFill>
                  <a:srgbClr val="FF0000"/>
                </a:solidFill>
              </a:rPr>
              <a:t>النوع الأول: </a:t>
            </a:r>
            <a:r>
              <a:rPr lang="ar-SA" sz="3200" dirty="0"/>
              <a:t>منظمات ربحية: تستهدف الربح وتسعى إليه وأقيمت من أجله، وقد تغلق لو زادت مصاريفها ونفقاتها على مقدار الدخل الذي تحصل عليه ما لم تدعم مادياً.</a:t>
            </a:r>
          </a:p>
          <a:p>
            <a:r>
              <a:rPr lang="ar-SA" sz="3200" u="sng" dirty="0">
                <a:solidFill>
                  <a:srgbClr val="FF0000"/>
                </a:solidFill>
              </a:rPr>
              <a:t>النوع الثاني</a:t>
            </a:r>
            <a:r>
              <a:rPr lang="ar-SA" sz="3200" dirty="0"/>
              <a:t>: منظمات غير ربحية: لا تستهدف الربح ولم تنشأ من أجله وإنما أنشئت من أجل حاجات أخرى لفئات مختلفة في المجتمع </a:t>
            </a:r>
            <a:r>
              <a:rPr lang="ar-SA" sz="3200" b="1" dirty="0"/>
              <a:t>ويمكن تمييز نوعين من المنظمات غير الربحية:</a:t>
            </a:r>
            <a:endParaRPr lang="ar-SA" sz="3200" b="1" dirty="0">
              <a:effectLst/>
            </a:endParaRPr>
          </a:p>
        </p:txBody>
      </p:sp>
    </p:spTree>
    <p:extLst>
      <p:ext uri="{BB962C8B-B14F-4D97-AF65-F5344CB8AC3E}">
        <p14:creationId xmlns:p14="http://schemas.microsoft.com/office/powerpoint/2010/main" val="3108810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259632" y="692696"/>
            <a:ext cx="6552728" cy="3970318"/>
          </a:xfrm>
          <a:prstGeom prst="rect">
            <a:avLst/>
          </a:prstGeom>
        </p:spPr>
        <p:txBody>
          <a:bodyPr wrap="square">
            <a:spAutoFit/>
          </a:bodyPr>
          <a:lstStyle/>
          <a:p>
            <a:r>
              <a:rPr lang="ar-SA" sz="2800" b="1" u="sng" dirty="0" smtClean="0"/>
              <a:t>أ) المنظمات </a:t>
            </a:r>
            <a:r>
              <a:rPr lang="ar-SA" sz="2800" b="1" u="sng" dirty="0"/>
              <a:t>الخيرية</a:t>
            </a:r>
            <a:r>
              <a:rPr lang="ar-SA" sz="2800" dirty="0"/>
              <a:t>: وهي المنظمات التي تعنى بحاجات الذين لا يستطيعون سد حاجتهم بأنفسهم سواء كانت الحاجة مادية أو صحية أو تعليمية أو غير ذلك، وتقوم على التبرعات والهبات.</a:t>
            </a:r>
          </a:p>
          <a:p>
            <a:r>
              <a:rPr lang="ar-SA" sz="2800" b="1" u="sng" dirty="0"/>
              <a:t>ب) المنظمات غير الربحية وغير الخيرية</a:t>
            </a:r>
            <a:r>
              <a:rPr lang="ar-SA" sz="2800" dirty="0"/>
              <a:t>: وهي التي تعنى بحاجات الذين لهم الهواية نفسها أو يشاركون في النشاط الاجتماعي أو الرياضي نفسه، مثل النوادي الرياضية ومنظمات هواة جمع الطوابع وما شابه ذلك، وتقوم على الاشتراكات وأحياناً الهبات</a:t>
            </a:r>
            <a:r>
              <a:rPr lang="ar-SA" dirty="0"/>
              <a:t>.</a:t>
            </a:r>
            <a:endParaRPr lang="ar-SA" dirty="0">
              <a:effectLst/>
            </a:endParaRPr>
          </a:p>
        </p:txBody>
      </p:sp>
    </p:spTree>
    <p:extLst>
      <p:ext uri="{BB962C8B-B14F-4D97-AF65-F5344CB8AC3E}">
        <p14:creationId xmlns:p14="http://schemas.microsoft.com/office/powerpoint/2010/main" val="3144003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043608" y="836712"/>
            <a:ext cx="6912768" cy="5447645"/>
          </a:xfrm>
          <a:prstGeom prst="rect">
            <a:avLst/>
          </a:prstGeom>
        </p:spPr>
        <p:txBody>
          <a:bodyPr wrap="square">
            <a:spAutoFit/>
          </a:bodyPr>
          <a:lstStyle/>
          <a:p>
            <a:r>
              <a:rPr lang="ar-SA" sz="2800" b="1" dirty="0" smtClean="0"/>
              <a:t>ومن خلال العرض السابق فان </a:t>
            </a:r>
            <a:r>
              <a:rPr lang="ar-SA" sz="2800" b="1" dirty="0"/>
              <a:t>المنظّمـة </a:t>
            </a:r>
            <a:r>
              <a:rPr lang="ar-SA" sz="2800" b="1" dirty="0" smtClean="0"/>
              <a:t>الرسمية</a:t>
            </a:r>
            <a:r>
              <a:rPr lang="ar-SA" sz="2800" b="1" dirty="0"/>
              <a:t> </a:t>
            </a:r>
            <a:r>
              <a:rPr lang="ar-SA" sz="2800" b="1" dirty="0" smtClean="0"/>
              <a:t>تعرّف : </a:t>
            </a:r>
          </a:p>
          <a:p>
            <a:r>
              <a:rPr lang="ar-SA" sz="3200" dirty="0" smtClean="0"/>
              <a:t>بأنها </a:t>
            </a:r>
            <a:r>
              <a:rPr lang="ar-SA" sz="3200" dirty="0"/>
              <a:t>جماعة من الناس يعملون معًا لأداء عمل ما، وهذا العمل يحمل عنوانًا ما يسميه البعض هدف ويسميه الآخرون غرض أو غاية</a:t>
            </a:r>
            <a:r>
              <a:rPr lang="ar-SA" sz="2400" dirty="0" smtClean="0"/>
              <a:t>.</a:t>
            </a:r>
          </a:p>
          <a:p>
            <a:pPr algn="ctr"/>
            <a:r>
              <a:rPr lang="ar-SA" sz="3200" b="1" u="sng" dirty="0" smtClean="0">
                <a:solidFill>
                  <a:srgbClr val="FF0000"/>
                </a:solidFill>
                <a:effectLst>
                  <a:outerShdw blurRad="38100" dist="38100" dir="2700000" algn="tl">
                    <a:srgbClr val="000000">
                      <a:alpha val="43137"/>
                    </a:srgbClr>
                  </a:outerShdw>
                </a:effectLst>
              </a:rPr>
              <a:t>رابعا : *الخصائص </a:t>
            </a:r>
            <a:r>
              <a:rPr lang="ar-SA" sz="3200" b="1" u="sng" dirty="0">
                <a:solidFill>
                  <a:srgbClr val="FF0000"/>
                </a:solidFill>
                <a:effectLst>
                  <a:outerShdw blurRad="38100" dist="38100" dir="2700000" algn="tl">
                    <a:srgbClr val="000000">
                      <a:alpha val="43137"/>
                    </a:srgbClr>
                  </a:outerShdw>
                </a:effectLst>
              </a:rPr>
              <a:t>العامة للمنظمات التطوعيّة</a:t>
            </a:r>
            <a:r>
              <a:rPr lang="ar-SA" sz="3200" b="1" u="sng" dirty="0" smtClean="0">
                <a:solidFill>
                  <a:srgbClr val="FF0000"/>
                </a:solidFill>
                <a:effectLst>
                  <a:outerShdw blurRad="38100" dist="38100" dir="2700000" algn="tl">
                    <a:srgbClr val="000000">
                      <a:alpha val="43137"/>
                    </a:srgbClr>
                  </a:outerShdw>
                </a:effectLst>
              </a:rPr>
              <a:t>:</a:t>
            </a:r>
          </a:p>
          <a:p>
            <a:r>
              <a:rPr lang="ar-SA" sz="3200" dirty="0" smtClean="0"/>
              <a:t>1- </a:t>
            </a:r>
            <a:r>
              <a:rPr lang="ar-SA" sz="3200" dirty="0"/>
              <a:t>أن تنشأ مستقلّة عن الدولة، وأن تحكم نفسها من خلال مجلس أمناء.</a:t>
            </a:r>
          </a:p>
          <a:p>
            <a:r>
              <a:rPr lang="ar-SA" sz="3200" dirty="0"/>
              <a:t>2- أم تستفيد من الصدقات والهبات النقديّة من قبل الأفراد أو الشركات، أو التبرع بالوقت أو استقطاع من الراتب </a:t>
            </a:r>
            <a:r>
              <a:rPr lang="ar-SA" sz="3200" dirty="0">
                <a:solidFill>
                  <a:schemeClr val="bg1"/>
                </a:solidFill>
              </a:rPr>
              <a:t>والتركات.</a:t>
            </a:r>
          </a:p>
          <a:p>
            <a:endParaRPr lang="ar-SA" sz="3200" b="1"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52360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331640" y="764704"/>
            <a:ext cx="6480720" cy="5786199"/>
          </a:xfrm>
          <a:prstGeom prst="rect">
            <a:avLst/>
          </a:prstGeom>
        </p:spPr>
        <p:txBody>
          <a:bodyPr wrap="square">
            <a:spAutoFit/>
          </a:bodyPr>
          <a:lstStyle/>
          <a:p>
            <a:r>
              <a:rPr lang="ar-SA" sz="2400" dirty="0"/>
              <a:t>3- </a:t>
            </a:r>
            <a:r>
              <a:rPr lang="ar-SA" sz="3200" dirty="0"/>
              <a:t>أن تكون أدوات جلب منافع للآخرين أي منافع تستفيد منها فئات خاصة، أو جميع الناس.</a:t>
            </a:r>
          </a:p>
          <a:p>
            <a:r>
              <a:rPr lang="ar-SA" sz="3200" dirty="0"/>
              <a:t>4- أن لا تكون مؤسسة ربحيّة.</a:t>
            </a:r>
          </a:p>
          <a:p>
            <a:r>
              <a:rPr lang="ar-SA" sz="3200" dirty="0"/>
              <a:t>5- تخضع الهيئات والمؤسسات الخيرية لرقابة ضريبية صارمة</a:t>
            </a:r>
            <a:r>
              <a:rPr lang="ar-SA" sz="3200" dirty="0" smtClean="0"/>
              <a:t>.</a:t>
            </a:r>
          </a:p>
          <a:p>
            <a:r>
              <a:rPr lang="ar-SA" sz="3200" dirty="0"/>
              <a:t>6- الحرص على ترك مجال واسع من حرية للتحرك والمبادرة لمجالس الأمناء التي تدير هذه المؤسسات لتقرر في كل زمان أولويات العمل ومواطنه.</a:t>
            </a:r>
          </a:p>
          <a:p>
            <a:r>
              <a:rPr lang="ar-SA" sz="3200" dirty="0"/>
              <a:t>7- ارتباط مؤسسات القطاع الخيري عادةً بالضمير الحي لدى العاملين</a:t>
            </a:r>
            <a:r>
              <a:rPr lang="ar-SA" sz="3200" dirty="0" smtClean="0"/>
              <a:t>.</a:t>
            </a:r>
            <a:endParaRPr lang="ar-SA" sz="3200" dirty="0"/>
          </a:p>
          <a:p>
            <a:endParaRPr lang="ar-SA" dirty="0"/>
          </a:p>
        </p:txBody>
      </p:sp>
    </p:spTree>
    <p:extLst>
      <p:ext uri="{BB962C8B-B14F-4D97-AF65-F5344CB8AC3E}">
        <p14:creationId xmlns:p14="http://schemas.microsoft.com/office/powerpoint/2010/main" val="15607581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403648" y="836712"/>
            <a:ext cx="6264696" cy="5447645"/>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rPr>
              <a:t>سابعا *تمويل </a:t>
            </a:r>
            <a:r>
              <a:rPr lang="ar-SA" sz="4800" b="1" dirty="0">
                <a:effectLst>
                  <a:outerShdw blurRad="38100" dist="38100" dir="2700000" algn="tl">
                    <a:srgbClr val="000000">
                      <a:alpha val="43137"/>
                    </a:srgbClr>
                  </a:outerShdw>
                </a:effectLst>
              </a:rPr>
              <a:t>المنظمات التطوعية</a:t>
            </a:r>
            <a:r>
              <a:rPr lang="ar-SA" sz="4800" b="1" dirty="0" smtClean="0">
                <a:effectLst>
                  <a:outerShdw blurRad="38100" dist="38100" dir="2700000" algn="tl">
                    <a:srgbClr val="000000">
                      <a:alpha val="43137"/>
                    </a:srgbClr>
                  </a:outerShdw>
                </a:effectLst>
              </a:rPr>
              <a:t>:</a:t>
            </a:r>
            <a:endParaRPr lang="ar-SA" sz="3600" b="1" dirty="0" smtClean="0"/>
          </a:p>
          <a:p>
            <a:r>
              <a:rPr lang="ar-SA" sz="3600" b="1" dirty="0">
                <a:effectLst>
                  <a:outerShdw blurRad="38100" dist="38100" dir="2700000" algn="tl">
                    <a:srgbClr val="000000">
                      <a:alpha val="43137"/>
                    </a:srgbClr>
                  </a:outerShdw>
                </a:effectLst>
              </a:rPr>
              <a:t> </a:t>
            </a:r>
            <a:r>
              <a:rPr lang="ar-SA" sz="3600" dirty="0" smtClean="0"/>
              <a:t>يعتبر التمويل عصب الحياة للمنظمات غير الحكومية والتغلب على مشكلة الموارد المالية وتوفيرها من مصادرها المختلفة كلما استطاعت هذه المنظمات تحقيق الدور المنوط بها حيث اثبتت الدراسات ان مشكلة التمويل من اهم المشاكل التي تعاني منها المنظمات </a:t>
            </a:r>
            <a:endParaRPr lang="ar-SA" sz="3600" dirty="0"/>
          </a:p>
        </p:txBody>
      </p:sp>
      <p:cxnSp>
        <p:nvCxnSpPr>
          <p:cNvPr id="24" name="رابط منحني 23"/>
          <p:cNvCxnSpPr/>
          <p:nvPr/>
        </p:nvCxnSpPr>
        <p:spPr>
          <a:xfrm rot="5400000" flipH="1" flipV="1">
            <a:off x="1649152" y="1730288"/>
            <a:ext cx="1165176" cy="504056"/>
          </a:xfrm>
          <a:prstGeom prst="curvedConnector3">
            <a:avLst>
              <a:gd name="adj1" fmla="val 50000"/>
            </a:avLst>
          </a:prstGeom>
          <a:ln>
            <a:headEnd type="arrow"/>
            <a:tailEnd type="arrow"/>
          </a:ln>
          <a:effectLst>
            <a:glow rad="228600">
              <a:schemeClr val="accent3">
                <a:satMod val="175000"/>
                <a:alpha val="40000"/>
              </a:schemeClr>
            </a:glow>
            <a:outerShdw blurRad="40000" dist="20000" dir="5400000" rotWithShape="0">
              <a:srgbClr val="000000">
                <a:alpha val="38000"/>
              </a:srgbClr>
            </a:outerShdw>
          </a:effectLst>
          <a:scene3d>
            <a:camera prst="orthographicFront"/>
            <a:lightRig rig="threePt" dir="t"/>
          </a:scene3d>
          <a:sp3d>
            <a:bevelT prst="angle"/>
          </a:sp3d>
        </p:spPr>
        <p:style>
          <a:lnRef idx="2">
            <a:schemeClr val="accent3"/>
          </a:lnRef>
          <a:fillRef idx="0">
            <a:schemeClr val="accent3"/>
          </a:fillRef>
          <a:effectRef idx="1">
            <a:schemeClr val="accent3"/>
          </a:effectRef>
          <a:fontRef idx="minor">
            <a:schemeClr val="tx1"/>
          </a:fontRef>
        </p:style>
      </p:cxnSp>
      <p:cxnSp>
        <p:nvCxnSpPr>
          <p:cNvPr id="25" name="رابط منحني 24"/>
          <p:cNvCxnSpPr/>
          <p:nvPr/>
        </p:nvCxnSpPr>
        <p:spPr>
          <a:xfrm rot="16200000" flipH="1">
            <a:off x="6474237" y="1406252"/>
            <a:ext cx="1165175" cy="1152128"/>
          </a:xfrm>
          <a:prstGeom prst="curvedConnector3">
            <a:avLst>
              <a:gd name="adj1" fmla="val 50000"/>
            </a:avLst>
          </a:prstGeom>
          <a:ln>
            <a:headEnd type="arrow"/>
            <a:tailEnd type="arrow"/>
          </a:ln>
          <a:effectLst>
            <a:glow rad="228600">
              <a:schemeClr val="accent5">
                <a:satMod val="175000"/>
                <a:alpha val="40000"/>
              </a:schemeClr>
            </a:glow>
            <a:outerShdw blurRad="40000" dist="20000" dir="5400000" rotWithShape="0">
              <a:srgbClr val="000000">
                <a:alpha val="38000"/>
              </a:srgbClr>
            </a:outerShdw>
          </a:effectLst>
          <a:scene3d>
            <a:camera prst="orthographicFront"/>
            <a:lightRig rig="threePt" dir="t"/>
          </a:scene3d>
          <a:sp3d>
            <a:bevelT w="114300" prst="artDeco"/>
          </a:sp3d>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9367554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850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403648" y="874454"/>
            <a:ext cx="6336704" cy="4832092"/>
          </a:xfrm>
          <a:prstGeom prst="rect">
            <a:avLst/>
          </a:prstGeom>
        </p:spPr>
        <p:txBody>
          <a:bodyPr wrap="square">
            <a:spAutoFit/>
          </a:bodyPr>
          <a:lstStyle/>
          <a:p>
            <a:r>
              <a:rPr lang="ar-SA" sz="2800" b="1" dirty="0"/>
              <a:t>بصورة عامة يتم تمويل المنظمات من خلال ثلاث </a:t>
            </a:r>
            <a:r>
              <a:rPr lang="ar-SA" sz="2800" b="1" u="sng" dirty="0"/>
              <a:t>مصادر أساسية، تتمثل في</a:t>
            </a:r>
            <a:r>
              <a:rPr lang="ar-SA" sz="2800" b="1" u="sng" dirty="0" smtClean="0"/>
              <a:t>:</a:t>
            </a:r>
          </a:p>
          <a:p>
            <a:endParaRPr lang="ar-SA" sz="2800" b="1" dirty="0"/>
          </a:p>
          <a:p>
            <a:r>
              <a:rPr lang="ar-SA" sz="2800" b="1" dirty="0"/>
              <a:t>التمويل العام </a:t>
            </a:r>
            <a:r>
              <a:rPr lang="ar-SA" sz="2800" dirty="0"/>
              <a:t>(حكومي</a:t>
            </a:r>
            <a:r>
              <a:rPr lang="ar-SA" sz="2800" dirty="0" smtClean="0"/>
              <a:t>).</a:t>
            </a:r>
          </a:p>
          <a:p>
            <a:endParaRPr lang="ar-SA" sz="2800" dirty="0"/>
          </a:p>
          <a:p>
            <a:r>
              <a:rPr lang="ar-SA" sz="2800" b="1" dirty="0"/>
              <a:t>والتمويل الذاتي: </a:t>
            </a:r>
            <a:r>
              <a:rPr lang="ar-SA" sz="2800" dirty="0"/>
              <a:t>من خلال مساهمات واشتراكات الأعضاء والهبات والوصايا، إضافة إلى ممارسة الأنشطة المولدة للدخل</a:t>
            </a:r>
            <a:r>
              <a:rPr lang="ar-SA" sz="2800" dirty="0" smtClean="0"/>
              <a:t>.</a:t>
            </a:r>
          </a:p>
          <a:p>
            <a:endParaRPr lang="ar-SA" sz="2800" dirty="0"/>
          </a:p>
          <a:p>
            <a:r>
              <a:rPr lang="ar-SA" sz="2800" dirty="0"/>
              <a:t>أما المصدر الثالث فهو </a:t>
            </a:r>
            <a:r>
              <a:rPr lang="ar-SA" sz="2800" b="1" u="sng" dirty="0"/>
              <a:t>التمويل الخارجي </a:t>
            </a:r>
            <a:r>
              <a:rPr lang="ar-SA" sz="2800" dirty="0"/>
              <a:t>ممثلًا في معونات نقديّة أو عينية تقدمها دوَل أو منظمات.</a:t>
            </a:r>
          </a:p>
        </p:txBody>
      </p:sp>
    </p:spTree>
    <p:extLst>
      <p:ext uri="{BB962C8B-B14F-4D97-AF65-F5344CB8AC3E}">
        <p14:creationId xmlns:p14="http://schemas.microsoft.com/office/powerpoint/2010/main" val="16346967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a:ln>
            <a:solidFill>
              <a:srgbClr val="7030A0"/>
            </a:solidFill>
          </a:ln>
          <a:scene3d>
            <a:camera prst="orthographicFront"/>
            <a:lightRig rig="threePt" dir="t"/>
          </a:scene3d>
          <a:sp3d>
            <a:bevelT w="114300" prst="artDeco"/>
          </a:sp3d>
        </p:spPr>
      </p:pic>
      <p:sp>
        <p:nvSpPr>
          <p:cNvPr id="5" name="مربع نص 4"/>
          <p:cNvSpPr txBox="1"/>
          <p:nvPr/>
        </p:nvSpPr>
        <p:spPr>
          <a:xfrm>
            <a:off x="1115616" y="729690"/>
            <a:ext cx="6696744" cy="5139869"/>
          </a:xfrm>
          <a:prstGeom prst="rect">
            <a:avLst/>
          </a:prstGeom>
          <a:noFill/>
        </p:spPr>
        <p:txBody>
          <a:bodyPr wrap="square" rtlCol="1">
            <a:spAutoFit/>
          </a:bodyPr>
          <a:lstStyle/>
          <a:p>
            <a:pPr algn="ctr"/>
            <a:r>
              <a:rPr lang="ar-SA" sz="4400" b="1" u="sng" dirty="0" smtClean="0"/>
              <a:t>اسئلة</a:t>
            </a:r>
          </a:p>
          <a:p>
            <a:r>
              <a:rPr lang="ar-SA" sz="2400" dirty="0" smtClean="0"/>
              <a:t>س : </a:t>
            </a:r>
            <a:r>
              <a:rPr lang="ar-SA" sz="2800" dirty="0" smtClean="0"/>
              <a:t>اذكر</a:t>
            </a:r>
            <a:r>
              <a:rPr lang="ar-SA" sz="2800" b="1" dirty="0" smtClean="0"/>
              <a:t>/</a:t>
            </a:r>
            <a:r>
              <a:rPr lang="ar-SA" sz="4400" dirty="0" smtClean="0"/>
              <a:t> </a:t>
            </a:r>
            <a:r>
              <a:rPr lang="ar-SA" sz="2400" dirty="0" smtClean="0"/>
              <a:t>اذكري ما تعرفوا عن خصائص المنظمات التطوعية الاجتماعية</a:t>
            </a:r>
          </a:p>
          <a:p>
            <a:r>
              <a:rPr lang="ar-SA" sz="2400" dirty="0" smtClean="0"/>
              <a:t>س</a:t>
            </a:r>
            <a:r>
              <a:rPr lang="ar-SA" sz="2400" dirty="0"/>
              <a:t>: (يعتبر التمويل عصب الحياة للمنظمات غير الحكومية </a:t>
            </a:r>
            <a:r>
              <a:rPr lang="ar-SA" sz="2400" dirty="0" smtClean="0"/>
              <a:t>) </a:t>
            </a:r>
          </a:p>
          <a:p>
            <a:pPr marL="342900" indent="-342900">
              <a:buFontTx/>
              <a:buChar char="-"/>
            </a:pPr>
            <a:r>
              <a:rPr lang="ar-SA" sz="2400" dirty="0" smtClean="0"/>
              <a:t>اشرح / اشرحي العبارة السابقة </a:t>
            </a:r>
          </a:p>
          <a:p>
            <a:pPr marL="571500" indent="-571500">
              <a:buFontTx/>
              <a:buChar char="-"/>
            </a:pPr>
            <a:r>
              <a:rPr lang="ar-SA" sz="2400" dirty="0" smtClean="0"/>
              <a:t>وضح / وضحي مصادر تمويل المنظمات غير الحكومية  </a:t>
            </a:r>
          </a:p>
          <a:p>
            <a:r>
              <a:rPr lang="ar-SA" sz="2400" dirty="0"/>
              <a:t> </a:t>
            </a:r>
            <a:r>
              <a:rPr lang="ar-SA" sz="2400" dirty="0" smtClean="0"/>
              <a:t>     ( الاهلية التطوعية )</a:t>
            </a:r>
          </a:p>
          <a:p>
            <a:r>
              <a:rPr lang="ar-SA" sz="2000" dirty="0" smtClean="0"/>
              <a:t>س : </a:t>
            </a:r>
            <a:r>
              <a:rPr lang="ar-SA" altLang="ar-SA" sz="2400" dirty="0" smtClean="0">
                <a:latin typeface="Times New Roman" pitchFamily="18" charset="0"/>
                <a:cs typeface="Times New Roman" pitchFamily="18" charset="0"/>
              </a:rPr>
              <a:t>قارن/ قارني  بين كل من  </a:t>
            </a:r>
            <a:r>
              <a:rPr lang="ar-SA" altLang="ar-SA" sz="2400" dirty="0">
                <a:latin typeface="Times New Roman" pitchFamily="18" charset="0"/>
                <a:cs typeface="Times New Roman" pitchFamily="18" charset="0"/>
              </a:rPr>
              <a:t>المنظمات الخيرية والمنظمات غير الربحية وعير </a:t>
            </a:r>
            <a:r>
              <a:rPr lang="ar-SA" altLang="ar-SA" sz="2400" dirty="0" smtClean="0">
                <a:latin typeface="Times New Roman" pitchFamily="18" charset="0"/>
                <a:cs typeface="Times New Roman" pitchFamily="18" charset="0"/>
              </a:rPr>
              <a:t>الخيرية</a:t>
            </a:r>
          </a:p>
          <a:p>
            <a:r>
              <a:rPr lang="ar-SA" sz="2400" dirty="0" smtClean="0">
                <a:latin typeface="Times New Roman" pitchFamily="18" charset="0"/>
                <a:cs typeface="Times New Roman" pitchFamily="18" charset="0"/>
              </a:rPr>
              <a:t>س: (</a:t>
            </a:r>
            <a:r>
              <a:rPr lang="ar-SA" sz="2400" dirty="0"/>
              <a:t>قسم العلماء المنظمات وفقا لعدة اعتبارات </a:t>
            </a:r>
            <a:r>
              <a:rPr lang="ar-SA" sz="2400" dirty="0" smtClean="0"/>
              <a:t>)</a:t>
            </a:r>
          </a:p>
          <a:p>
            <a:r>
              <a:rPr lang="ar-SA" sz="2400" dirty="0" smtClean="0"/>
              <a:t>عدد / عددي هذه الاعتبارات التي قسم العلماء المنظمات وفقا لها . </a:t>
            </a:r>
          </a:p>
          <a:p>
            <a:endParaRPr lang="ar-SA" sz="2400" dirty="0"/>
          </a:p>
        </p:txBody>
      </p:sp>
    </p:spTree>
    <p:extLst>
      <p:ext uri="{BB962C8B-B14F-4D97-AF65-F5344CB8AC3E}">
        <p14:creationId xmlns:p14="http://schemas.microsoft.com/office/powerpoint/2010/main" val="40572391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536"/>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439652" y="1196752"/>
            <a:ext cx="6264696" cy="3970318"/>
          </a:xfrm>
          <a:prstGeom prst="rect">
            <a:avLst/>
          </a:prstGeom>
        </p:spPr>
        <p:txBody>
          <a:bodyPr wrap="square">
            <a:spAutoFit/>
          </a:bodyPr>
          <a:lstStyle/>
          <a:p>
            <a:r>
              <a:rPr lang="ar-SA" sz="3600" b="1" u="sng" dirty="0" smtClean="0"/>
              <a:t>اختيار من متعدد :</a:t>
            </a:r>
          </a:p>
          <a:p>
            <a:r>
              <a:rPr lang="ar-SA" sz="3600" dirty="0" smtClean="0"/>
              <a:t>س : ترى </a:t>
            </a:r>
            <a:r>
              <a:rPr lang="ar-SA" sz="3600" dirty="0"/>
              <a:t>نظرية النظم أن المنظمة يجب أن تدرس ككل مع الأخذ في الاعتبار </a:t>
            </a:r>
            <a:endParaRPr lang="en-US" sz="3600" dirty="0"/>
          </a:p>
          <a:p>
            <a:pPr lvl="0"/>
            <a:r>
              <a:rPr lang="ar-SA" sz="3600" dirty="0" smtClean="0"/>
              <a:t>- الجوانب </a:t>
            </a:r>
            <a:r>
              <a:rPr lang="ar-SA" sz="3600" dirty="0"/>
              <a:t>المالية </a:t>
            </a:r>
            <a:endParaRPr lang="ar-SA" sz="3600" dirty="0" smtClean="0"/>
          </a:p>
          <a:p>
            <a:pPr lvl="0"/>
            <a:r>
              <a:rPr lang="ar-SA" sz="3600" b="1" u="sng" dirty="0" smtClean="0"/>
              <a:t>- العلاقات </a:t>
            </a:r>
            <a:r>
              <a:rPr lang="ar-SA" sz="3600" b="1" u="sng" dirty="0"/>
              <a:t>المتداخلة</a:t>
            </a:r>
            <a:r>
              <a:rPr lang="ar-SA" sz="3600" dirty="0"/>
              <a:t> </a:t>
            </a:r>
            <a:endParaRPr lang="ar-SA" sz="3600" dirty="0" smtClean="0"/>
          </a:p>
          <a:p>
            <a:pPr lvl="0"/>
            <a:r>
              <a:rPr lang="ar-SA" sz="3600" dirty="0" smtClean="0"/>
              <a:t>– </a:t>
            </a:r>
            <a:r>
              <a:rPr lang="ar-SA" sz="3600" dirty="0"/>
              <a:t>الثقافات الغربية </a:t>
            </a:r>
            <a:endParaRPr lang="ar-SA" sz="3600" dirty="0" smtClean="0"/>
          </a:p>
          <a:p>
            <a:pPr lvl="0"/>
            <a:r>
              <a:rPr lang="ar-SA" sz="3600" dirty="0" smtClean="0"/>
              <a:t>– </a:t>
            </a:r>
            <a:r>
              <a:rPr lang="ar-SA" sz="3600" dirty="0"/>
              <a:t>التراث العربي</a:t>
            </a:r>
            <a:endParaRPr lang="en-US" sz="3600" dirty="0"/>
          </a:p>
        </p:txBody>
      </p:sp>
    </p:spTree>
    <p:extLst>
      <p:ext uri="{BB962C8B-B14F-4D97-AF65-F5344CB8AC3E}">
        <p14:creationId xmlns:p14="http://schemas.microsoft.com/office/powerpoint/2010/main" val="36063473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115616" y="1052736"/>
            <a:ext cx="6768752" cy="3970318"/>
          </a:xfrm>
          <a:prstGeom prst="rect">
            <a:avLst/>
          </a:prstGeom>
        </p:spPr>
        <p:txBody>
          <a:bodyPr wrap="square">
            <a:spAutoFit/>
          </a:bodyPr>
          <a:lstStyle/>
          <a:p>
            <a:r>
              <a:rPr lang="ar-SA" sz="3600" dirty="0" smtClean="0"/>
              <a:t>س : نشاط </a:t>
            </a:r>
            <a:r>
              <a:rPr lang="ar-SA" sz="3600" dirty="0"/>
              <a:t>إنساني موجه لتحقيق هدف أو أهداف محددة </a:t>
            </a:r>
            <a:r>
              <a:rPr lang="ar-SA" sz="3600" dirty="0" smtClean="0"/>
              <a:t>هو : </a:t>
            </a:r>
          </a:p>
          <a:p>
            <a:endParaRPr lang="en-US" sz="3600" dirty="0"/>
          </a:p>
          <a:p>
            <a:pPr marL="457200" lvl="0" indent="-457200">
              <a:buFontTx/>
              <a:buChar char="-"/>
            </a:pPr>
            <a:r>
              <a:rPr lang="ar-SA" sz="3600" u="sng" dirty="0" smtClean="0"/>
              <a:t>منظمة</a:t>
            </a:r>
            <a:r>
              <a:rPr lang="ar-SA" sz="3600" dirty="0" smtClean="0"/>
              <a:t> </a:t>
            </a:r>
          </a:p>
          <a:p>
            <a:pPr marL="457200" lvl="0" indent="-457200">
              <a:buFontTx/>
              <a:buChar char="-"/>
            </a:pPr>
            <a:r>
              <a:rPr lang="ar-SA" sz="3600" dirty="0" smtClean="0"/>
              <a:t>تفاعل </a:t>
            </a:r>
          </a:p>
          <a:p>
            <a:pPr marL="457200" lvl="0" indent="-457200">
              <a:buFontTx/>
              <a:buChar char="-"/>
            </a:pPr>
            <a:r>
              <a:rPr lang="ar-SA" sz="3600" dirty="0" smtClean="0"/>
              <a:t>سلوك </a:t>
            </a:r>
          </a:p>
          <a:p>
            <a:pPr marL="457200" lvl="0" indent="-457200">
              <a:buFontTx/>
              <a:buChar char="-"/>
            </a:pPr>
            <a:r>
              <a:rPr lang="ar-SA" sz="3600" dirty="0" smtClean="0"/>
              <a:t>ثقافة</a:t>
            </a:r>
            <a:endParaRPr lang="en-US" sz="3600" dirty="0"/>
          </a:p>
        </p:txBody>
      </p:sp>
    </p:spTree>
    <p:extLst>
      <p:ext uri="{BB962C8B-B14F-4D97-AF65-F5344CB8AC3E}">
        <p14:creationId xmlns:p14="http://schemas.microsoft.com/office/powerpoint/2010/main" val="6389879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475656" y="1196752"/>
            <a:ext cx="6120680" cy="3046988"/>
          </a:xfrm>
          <a:prstGeom prst="rect">
            <a:avLst/>
          </a:prstGeom>
        </p:spPr>
        <p:txBody>
          <a:bodyPr wrap="square">
            <a:spAutoFit/>
          </a:bodyPr>
          <a:lstStyle/>
          <a:p>
            <a:r>
              <a:rPr lang="ar-SA" sz="3200" dirty="0" smtClean="0"/>
              <a:t>س : اهتم </a:t>
            </a:r>
            <a:r>
              <a:rPr lang="ar-SA" sz="3200" dirty="0"/>
              <a:t>كتاب الإدارة الحديثون بالمنظمة بجميع جوانبها فقالوا إن المنظمة نظام :</a:t>
            </a:r>
            <a:endParaRPr lang="en-US" sz="3200" dirty="0"/>
          </a:p>
          <a:p>
            <a:pPr lvl="0"/>
            <a:r>
              <a:rPr lang="ar-SA" sz="3200" dirty="0" smtClean="0"/>
              <a:t>- هيكلي</a:t>
            </a:r>
          </a:p>
          <a:p>
            <a:pPr lvl="0"/>
            <a:r>
              <a:rPr lang="ar-SA" sz="3200" dirty="0" smtClean="0"/>
              <a:t> </a:t>
            </a:r>
            <a:r>
              <a:rPr lang="ar-SA" sz="3200" b="1" u="sng" dirty="0"/>
              <a:t>– تعاوني </a:t>
            </a:r>
            <a:endParaRPr lang="ar-SA" sz="3200" b="1" u="sng" dirty="0" smtClean="0"/>
          </a:p>
          <a:p>
            <a:pPr lvl="0"/>
            <a:r>
              <a:rPr lang="ar-SA" sz="3200" dirty="0" smtClean="0"/>
              <a:t>– </a:t>
            </a:r>
            <a:r>
              <a:rPr lang="ar-SA" sz="3200" dirty="0"/>
              <a:t>بيروقراطي </a:t>
            </a:r>
            <a:endParaRPr lang="ar-SA" sz="3200" dirty="0" smtClean="0"/>
          </a:p>
          <a:p>
            <a:pPr lvl="0"/>
            <a:r>
              <a:rPr lang="ar-SA" sz="3200" dirty="0" smtClean="0"/>
              <a:t>– </a:t>
            </a:r>
            <a:r>
              <a:rPr lang="ar-SA" sz="3200" dirty="0"/>
              <a:t>طبقي </a:t>
            </a:r>
            <a:endParaRPr lang="en-US" sz="3200" dirty="0"/>
          </a:p>
        </p:txBody>
      </p:sp>
    </p:spTree>
    <p:extLst>
      <p:ext uri="{BB962C8B-B14F-4D97-AF65-F5344CB8AC3E}">
        <p14:creationId xmlns:p14="http://schemas.microsoft.com/office/powerpoint/2010/main" val="3645627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عنصر نائب للمحتوى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7030A0"/>
            </a:solidFill>
          </a:ln>
          <a:scene3d>
            <a:camera prst="orthographicFront"/>
            <a:lightRig rig="threePt" dir="t"/>
          </a:scene3d>
          <a:sp3d>
            <a:bevelT w="114300" prst="artDeco"/>
          </a:sp3d>
        </p:spPr>
      </p:pic>
      <p:sp>
        <p:nvSpPr>
          <p:cNvPr id="5" name="مستطيل 4"/>
          <p:cNvSpPr/>
          <p:nvPr/>
        </p:nvSpPr>
        <p:spPr>
          <a:xfrm>
            <a:off x="1691680" y="1556792"/>
            <a:ext cx="5904656" cy="2554545"/>
          </a:xfrm>
          <a:prstGeom prst="rect">
            <a:avLst/>
          </a:prstGeom>
        </p:spPr>
        <p:txBody>
          <a:bodyPr wrap="square">
            <a:spAutoFit/>
          </a:bodyPr>
          <a:lstStyle/>
          <a:p>
            <a:r>
              <a:rPr lang="ar-SA" sz="3200" dirty="0" smtClean="0"/>
              <a:t>س : تختلف </a:t>
            </a:r>
            <a:r>
              <a:rPr lang="ar-SA" sz="3200" dirty="0"/>
              <a:t>المنظمة عن المجتمع بأنها : </a:t>
            </a:r>
            <a:endParaRPr lang="en-US" sz="3200" dirty="0"/>
          </a:p>
          <a:p>
            <a:pPr marL="457200" lvl="0" indent="-457200">
              <a:buFontTx/>
              <a:buChar char="-"/>
            </a:pPr>
            <a:r>
              <a:rPr lang="ar-SA" sz="3200" b="1" u="sng" dirty="0" smtClean="0"/>
              <a:t>مقصودة</a:t>
            </a:r>
            <a:r>
              <a:rPr lang="ar-SA" sz="3200" b="1" dirty="0" smtClean="0"/>
              <a:t> </a:t>
            </a:r>
          </a:p>
          <a:p>
            <a:pPr marL="457200" lvl="0" indent="-457200">
              <a:buFontTx/>
              <a:buChar char="-"/>
            </a:pPr>
            <a:r>
              <a:rPr lang="ar-SA" sz="3200" dirty="0" smtClean="0"/>
              <a:t>مؤقته </a:t>
            </a:r>
          </a:p>
          <a:p>
            <a:pPr lvl="0"/>
            <a:r>
              <a:rPr lang="ar-SA" sz="3200" dirty="0" smtClean="0"/>
              <a:t>-  </a:t>
            </a:r>
            <a:r>
              <a:rPr lang="ar-SA" sz="3200" dirty="0"/>
              <a:t>متعددة </a:t>
            </a:r>
            <a:endParaRPr lang="ar-SA" sz="3200" dirty="0" smtClean="0"/>
          </a:p>
          <a:p>
            <a:pPr lvl="0"/>
            <a:r>
              <a:rPr lang="ar-SA" sz="3200" dirty="0" smtClean="0"/>
              <a:t>-  </a:t>
            </a:r>
            <a:r>
              <a:rPr lang="ar-SA" sz="3200" dirty="0"/>
              <a:t>اعتبارية</a:t>
            </a:r>
            <a:endParaRPr lang="en-US" sz="3200" dirty="0"/>
          </a:p>
        </p:txBody>
      </p:sp>
    </p:spTree>
    <p:extLst>
      <p:ext uri="{BB962C8B-B14F-4D97-AF65-F5344CB8AC3E}">
        <p14:creationId xmlns:p14="http://schemas.microsoft.com/office/powerpoint/2010/main" val="39239544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611560" y="1700808"/>
            <a:ext cx="8208912" cy="3096344"/>
          </a:xfrm>
          <a:solidFill>
            <a:srgbClr val="FFD9F8"/>
          </a:solidFill>
          <a:ln w="57150">
            <a:solidFill>
              <a:schemeClr val="accent1"/>
            </a:solidFill>
          </a:ln>
          <a:scene3d>
            <a:camera prst="perspectiveBelow"/>
            <a:lightRig rig="threePt" dir="t"/>
          </a:scene3d>
          <a:sp3d>
            <a:bevelT w="114300" prst="artDeco"/>
          </a:sp3d>
        </p:spPr>
        <p:txBody>
          <a:bodyPr>
            <a:noAutofit/>
          </a:bodyPr>
          <a:lstStyle/>
          <a:p>
            <a:pPr algn="ctr"/>
            <a:r>
              <a:rPr lang="ar-SA" sz="5400" spc="300" dirty="0">
                <a:ln w="11430" cmpd="sng">
                  <a:solidFill>
                    <a:sysClr val="windowText" lastClr="00000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المحاضرة التاسعة</a:t>
            </a:r>
            <a:endParaRPr lang="ar-SA" sz="5400" spc="300" dirty="0" smtClean="0">
              <a:ln w="11430" cmpd="sng">
                <a:solidFill>
                  <a:sysClr val="windowText" lastClr="00000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cs typeface="PT Bold Heading" panose="02010400000000000000" pitchFamily="2" charset="-78"/>
            </a:endParaRPr>
          </a:p>
          <a:p>
            <a:pPr algn="ctr"/>
            <a:r>
              <a:rPr lang="ar-SA" sz="5400" dirty="0" smtClean="0">
                <a:solidFill>
                  <a:schemeClr val="accent1">
                    <a:lumMod val="75000"/>
                  </a:schemeClr>
                </a:solidFill>
                <a:cs typeface="PT Bold Heading" panose="02010400000000000000" pitchFamily="2" charset="-78"/>
              </a:rPr>
              <a:t>الفصل السادس </a:t>
            </a:r>
          </a:p>
          <a:p>
            <a:pPr algn="ctr"/>
            <a:r>
              <a:rPr lang="ar-SA" sz="5400" dirty="0" smtClean="0">
                <a:solidFill>
                  <a:schemeClr val="accent1">
                    <a:lumMod val="75000"/>
                  </a:schemeClr>
                </a:solidFill>
                <a:cs typeface="PT Bold Heading" panose="02010400000000000000" pitchFamily="2" charset="-78"/>
              </a:rPr>
              <a:t>برنامج العمل التطوعي </a:t>
            </a:r>
            <a:endParaRPr lang="ar-SA" sz="5400" dirty="0">
              <a:solidFill>
                <a:schemeClr val="accent1">
                  <a:lumMod val="75000"/>
                </a:schemeClr>
              </a:solidFill>
              <a:cs typeface="PT Bold Heading" panose="02010400000000000000" pitchFamily="2" charset="-78"/>
            </a:endParaRPr>
          </a:p>
        </p:txBody>
      </p:sp>
      <p:pic>
        <p:nvPicPr>
          <p:cNvPr id="1026" name="Picture 2" descr="C:\Users\aasaleh\Desktop\volontari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797152"/>
            <a:ext cx="8712968" cy="1872208"/>
          </a:xfrm>
          <a:prstGeom prst="rect">
            <a:avLst/>
          </a:prstGeom>
          <a:ln w="57150">
            <a:solidFill>
              <a:schemeClr val="accent1"/>
            </a:solidFill>
          </a:ln>
          <a:effectLst>
            <a:outerShdw blurRad="292100" dist="139700" dir="2700000" algn="tl" rotWithShape="0">
              <a:srgbClr val="333333">
                <a:alpha val="65000"/>
              </a:srgbClr>
            </a:outerShdw>
          </a:effectLst>
          <a:scene3d>
            <a:camera prst="perspectiveAbove"/>
            <a:lightRig rig="threePt" dir="t"/>
          </a:scene3d>
          <a:extLst>
            <a:ext uri="{909E8E84-426E-40DD-AFC4-6F175D3DCCD1}">
              <a14:hiddenFill xmlns:a14="http://schemas.microsoft.com/office/drawing/2010/main">
                <a:solidFill>
                  <a:srgbClr val="FFFFFF"/>
                </a:solidFill>
              </a14:hiddenFill>
            </a:ext>
          </a:extLst>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0"/>
            <a:ext cx="8208912" cy="1628800"/>
          </a:xfrm>
          <a:prstGeom prst="rect">
            <a:avLst/>
          </a:prstGeom>
        </p:spPr>
      </p:pic>
    </p:spTree>
    <p:extLst>
      <p:ext uri="{BB962C8B-B14F-4D97-AF65-F5344CB8AC3E}">
        <p14:creationId xmlns:p14="http://schemas.microsoft.com/office/powerpoint/2010/main" val="36392493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23528" y="332656"/>
            <a:ext cx="7776864" cy="6141296"/>
          </a:xfrm>
        </p:spPr>
        <p:txBody>
          <a:bodyPr>
            <a:normAutofit lnSpcReduction="10000"/>
          </a:bodyPr>
          <a:lstStyle/>
          <a:p>
            <a:pPr>
              <a:buNone/>
            </a:pPr>
            <a:r>
              <a:rPr lang="ar-SA" sz="4000" u="sng" dirty="0">
                <a:solidFill>
                  <a:srgbClr val="FF0000"/>
                </a:solidFill>
              </a:rPr>
              <a:t>رابعا: تقييم البرنامج:</a:t>
            </a:r>
          </a:p>
          <a:p>
            <a:pPr>
              <a:buNone/>
            </a:pPr>
            <a:r>
              <a:rPr lang="ar-SA" sz="2800" dirty="0"/>
              <a:t>من الأخطاء الشائعة عند التخطيط للبرنامج انه لا يتم التخطيط لهذه المرحلة .عند التخطيط  لهذه </a:t>
            </a:r>
            <a:r>
              <a:rPr lang="ar-SA" sz="2800" dirty="0" smtClean="0"/>
              <a:t>المرحلة </a:t>
            </a:r>
            <a:r>
              <a:rPr lang="ar-SA" sz="2800" dirty="0"/>
              <a:t>من المفضل وضع جدول يبين فيه الشخص الذي سيقيم , والمؤشر الذي سنفحصه ,ومصدر المعلومات المطلوبة.</a:t>
            </a:r>
            <a:endParaRPr lang="en-US" sz="2800" dirty="0"/>
          </a:p>
          <a:p>
            <a:r>
              <a:rPr lang="ar-SA" sz="3600" dirty="0">
                <a:solidFill>
                  <a:srgbClr val="FF0000"/>
                </a:solidFill>
                <a:effectLst>
                  <a:outerShdw blurRad="50800" dist="38100" dir="10800000" algn="r" rotWithShape="0">
                    <a:prstClr val="black">
                      <a:alpha val="40000"/>
                    </a:prstClr>
                  </a:outerShdw>
                  <a:reflection blurRad="6350" stA="60000" endA="900" endPos="58000" dir="5400000" sy="-100000" algn="bl" rotWithShape="0"/>
                </a:effectLst>
              </a:rPr>
              <a:t>كيفية انهاء خدمة المتطوع : </a:t>
            </a:r>
          </a:p>
          <a:p>
            <a:endParaRPr lang="ar-SA" dirty="0">
              <a:solidFill>
                <a:srgbClr val="FF0000"/>
              </a:solidFill>
              <a:effectLst>
                <a:outerShdw blurRad="50800" dist="38100" dir="10800000" algn="r" rotWithShape="0">
                  <a:prstClr val="black">
                    <a:alpha val="40000"/>
                  </a:prstClr>
                </a:outerShdw>
                <a:reflection blurRad="6350" stA="60000" endA="900" endPos="58000" dir="5400000" sy="-100000" algn="bl" rotWithShape="0"/>
              </a:effectLst>
            </a:endParaRPr>
          </a:p>
          <a:p>
            <a:r>
              <a:rPr lang="ar-SA" sz="3200" dirty="0"/>
              <a:t>كقاعدة اساسية يجب ان يتم انهاء خدمة المتطوع بصورة انسانية , ومن الضروري ان يكون هناك نظام ثابت تتبعه المؤسسة في انهاء خدمة المتطوعين بصورة تجعلهم فخورين بالمشاركة بهذا العمل ويتطلعون للمشاركة بغيره </a:t>
            </a:r>
            <a:r>
              <a:rPr lang="ar-SA" sz="3200" dirty="0" smtClean="0"/>
              <a:t>من البرامج المستقبلية </a:t>
            </a:r>
            <a:r>
              <a:rPr lang="ar-SA" sz="3200" dirty="0"/>
              <a:t>بالمؤسسة . </a:t>
            </a:r>
            <a:endParaRPr lang="ar-SA" sz="2800" dirty="0"/>
          </a:p>
          <a:p>
            <a:endParaRPr lang="ar-SA" dirty="0"/>
          </a:p>
        </p:txBody>
      </p:sp>
    </p:spTree>
    <p:extLst>
      <p:ext uri="{BB962C8B-B14F-4D97-AF65-F5344CB8AC3E}">
        <p14:creationId xmlns:p14="http://schemas.microsoft.com/office/powerpoint/2010/main" val="12215455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260648"/>
            <a:ext cx="7467600" cy="6213304"/>
          </a:xfrm>
        </p:spPr>
        <p:txBody>
          <a:bodyPr>
            <a:normAutofit lnSpcReduction="10000"/>
          </a:bodyPr>
          <a:lstStyle/>
          <a:p>
            <a:r>
              <a:rPr lang="ar-SA" sz="3600" b="1" u="sng" dirty="0">
                <a:solidFill>
                  <a:srgbClr val="FF0000"/>
                </a:solidFill>
              </a:rPr>
              <a:t>ويمكن انهاء خدمة المتطوع بواحد من هذه الاساليب : </a:t>
            </a:r>
          </a:p>
          <a:p>
            <a:r>
              <a:rPr lang="ar-SA" sz="3600" dirty="0" smtClean="0"/>
              <a:t>1- </a:t>
            </a:r>
            <a:r>
              <a:rPr lang="ar-SA" sz="3600" dirty="0"/>
              <a:t>عمل حفل تكريم للمتطوعين ويتم منحهم </a:t>
            </a:r>
            <a:r>
              <a:rPr lang="ar-SA" sz="3600" dirty="0" smtClean="0"/>
              <a:t>شهادات</a:t>
            </a:r>
          </a:p>
          <a:p>
            <a:r>
              <a:rPr lang="ar-SA" sz="3600" dirty="0" smtClean="0"/>
              <a:t> </a:t>
            </a:r>
            <a:r>
              <a:rPr lang="ar-SA" sz="3600" dirty="0"/>
              <a:t>2- اطلاق اسماء المتميزين منهم على بعض البرامج </a:t>
            </a:r>
          </a:p>
          <a:p>
            <a:r>
              <a:rPr lang="ar-SA" sz="3600" dirty="0"/>
              <a:t>3- تكريمهم في حفلات عامة </a:t>
            </a:r>
            <a:endParaRPr lang="ar-SA" sz="3600" dirty="0" smtClean="0"/>
          </a:p>
          <a:p>
            <a:r>
              <a:rPr lang="ar-SA" sz="3600" dirty="0" smtClean="0"/>
              <a:t>4- </a:t>
            </a:r>
            <a:r>
              <a:rPr lang="ar-SA" sz="3600" dirty="0"/>
              <a:t>الترشيح لفرص العمل المتاحة </a:t>
            </a:r>
          </a:p>
          <a:p>
            <a:r>
              <a:rPr lang="ar-SA" sz="3600" dirty="0"/>
              <a:t>5- الاشادة بمجهوداتهم في الندوات </a:t>
            </a:r>
            <a:endParaRPr lang="ar-SA" sz="3600" dirty="0" smtClean="0"/>
          </a:p>
          <a:p>
            <a:r>
              <a:rPr lang="ar-SA" sz="3600" dirty="0" smtClean="0"/>
              <a:t>6- </a:t>
            </a:r>
            <a:r>
              <a:rPr lang="ar-SA" sz="3600" dirty="0"/>
              <a:t>وضع اسمائهم في لوحات الشرف داخل المؤسسة  </a:t>
            </a:r>
          </a:p>
          <a:p>
            <a:endParaRPr lang="ar-SA" dirty="0"/>
          </a:p>
        </p:txBody>
      </p:sp>
    </p:spTree>
    <p:extLst>
      <p:ext uri="{BB962C8B-B14F-4D97-AF65-F5344CB8AC3E}">
        <p14:creationId xmlns:p14="http://schemas.microsoft.com/office/powerpoint/2010/main" val="42209368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p:txBody>
          <a:bodyPr/>
          <a:lstStyle/>
          <a:p>
            <a:r>
              <a:rPr lang="ar-SA" sz="3600" dirty="0">
                <a:solidFill>
                  <a:srgbClr val="FF0000"/>
                </a:solidFill>
              </a:rPr>
              <a:t>* </a:t>
            </a:r>
            <a:r>
              <a:rPr lang="ar-SA" sz="3600" u="sng" dirty="0"/>
              <a:t>ان للعمل التطوعي الاجتماعي فوائد جمة تعود </a:t>
            </a:r>
            <a:r>
              <a:rPr lang="ar-SA" sz="3600" u="sng" dirty="0" smtClean="0"/>
              <a:t>على :-</a:t>
            </a:r>
          </a:p>
          <a:p>
            <a:r>
              <a:rPr lang="ar-SA" sz="3600" dirty="0" smtClean="0">
                <a:solidFill>
                  <a:srgbClr val="FF0000"/>
                </a:solidFill>
              </a:rPr>
              <a:t>الفرد </a:t>
            </a:r>
            <a:r>
              <a:rPr lang="ar-SA" sz="3600" dirty="0">
                <a:solidFill>
                  <a:srgbClr val="FF0000"/>
                </a:solidFill>
              </a:rPr>
              <a:t>المتطوع نفسه </a:t>
            </a:r>
          </a:p>
          <a:p>
            <a:r>
              <a:rPr lang="ar-SA" sz="3600" dirty="0" smtClean="0">
                <a:solidFill>
                  <a:srgbClr val="FF0000"/>
                </a:solidFill>
              </a:rPr>
              <a:t>على </a:t>
            </a:r>
            <a:r>
              <a:rPr lang="ar-SA" sz="3600" dirty="0">
                <a:solidFill>
                  <a:srgbClr val="FF0000"/>
                </a:solidFill>
              </a:rPr>
              <a:t>المجتمع بأكمله </a:t>
            </a:r>
            <a:endParaRPr lang="ar-SA" sz="3600" dirty="0" smtClean="0">
              <a:solidFill>
                <a:srgbClr val="FF0000"/>
              </a:solidFill>
            </a:endParaRPr>
          </a:p>
          <a:p>
            <a:r>
              <a:rPr lang="ar-SA" sz="3600" dirty="0">
                <a:solidFill>
                  <a:srgbClr val="FF0000"/>
                </a:solidFill>
              </a:rPr>
              <a:t> </a:t>
            </a:r>
            <a:r>
              <a:rPr lang="ar-SA" sz="3600" dirty="0" smtClean="0">
                <a:solidFill>
                  <a:srgbClr val="FF0000"/>
                </a:solidFill>
              </a:rPr>
              <a:t>وتؤدي </a:t>
            </a:r>
            <a:r>
              <a:rPr lang="ar-SA" sz="3600" dirty="0">
                <a:solidFill>
                  <a:srgbClr val="FF0000"/>
                </a:solidFill>
              </a:rPr>
              <a:t>الى </a:t>
            </a:r>
            <a:r>
              <a:rPr lang="ar-SA" sz="3600" dirty="0" smtClean="0">
                <a:solidFill>
                  <a:srgbClr val="FF0000"/>
                </a:solidFill>
              </a:rPr>
              <a:t>استثمار امثل </a:t>
            </a:r>
            <a:r>
              <a:rPr lang="ar-SA" sz="3600" dirty="0">
                <a:solidFill>
                  <a:srgbClr val="FF0000"/>
                </a:solidFill>
              </a:rPr>
              <a:t>لطاقات الافراد و خاصة الشباب في مجالات غنية ومثمرة لمصلحة </a:t>
            </a:r>
            <a:r>
              <a:rPr lang="ar-SA" sz="3600" dirty="0" smtClean="0">
                <a:solidFill>
                  <a:srgbClr val="FF0000"/>
                </a:solidFill>
              </a:rPr>
              <a:t>التنمية </a:t>
            </a:r>
            <a:r>
              <a:rPr lang="ar-SA" sz="3600" dirty="0">
                <a:solidFill>
                  <a:srgbClr val="FF0000"/>
                </a:solidFill>
              </a:rPr>
              <a:t>الاجتماعية .</a:t>
            </a:r>
            <a:endParaRPr lang="en-US" sz="3600" dirty="0">
              <a:solidFill>
                <a:srgbClr val="FF0000"/>
              </a:solidFill>
            </a:endParaRPr>
          </a:p>
          <a:p>
            <a:endParaRPr lang="ar-SA" dirty="0"/>
          </a:p>
        </p:txBody>
      </p:sp>
    </p:spTree>
    <p:extLst>
      <p:ext uri="{BB962C8B-B14F-4D97-AF65-F5344CB8AC3E}">
        <p14:creationId xmlns:p14="http://schemas.microsoft.com/office/powerpoint/2010/main" val="19996254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rot="20829125">
            <a:off x="801423" y="2147235"/>
            <a:ext cx="7467600" cy="1900808"/>
          </a:xfrm>
        </p:spPr>
        <p:txBody>
          <a:bodyPr/>
          <a:lstStyle/>
          <a:p>
            <a:pPr algn="ctr"/>
            <a:r>
              <a:rPr lang="ar-SA" sz="8800" b="1" u="sng" dirty="0" smtClean="0">
                <a:ln w="12700">
                  <a:solidFill>
                    <a:sysClr val="windowText" lastClr="000000"/>
                  </a:solidFill>
                  <a:prstDash val="solid"/>
                </a:ln>
                <a:solidFill>
                  <a:schemeClr val="bg2">
                    <a:tint val="85000"/>
                    <a:satMod val="155000"/>
                  </a:schemeClr>
                </a:solidFill>
                <a:effectLst>
                  <a:outerShdw blurRad="41275" dist="20320" dir="1800000" algn="tl" rotWithShape="0">
                    <a:srgbClr val="000000">
                      <a:alpha val="40000"/>
                    </a:srgbClr>
                  </a:outerShdw>
                </a:effectLst>
              </a:rPr>
              <a:t>   اســئلـــة</a:t>
            </a:r>
            <a:endParaRPr lang="ar-SA" sz="8800" b="1" u="sng" dirty="0">
              <a:ln w="12700">
                <a:solidFill>
                  <a:sysClr val="windowText" lastClr="000000"/>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endParaRPr lang="ar-SA" b="1" dirty="0">
              <a:ln w="12700">
                <a:solidFill>
                  <a:sysClr val="windowText" lastClr="000000"/>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7753121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51520" y="548680"/>
            <a:ext cx="7920880" cy="5925272"/>
          </a:xfrm>
        </p:spPr>
        <p:txBody>
          <a:bodyPr>
            <a:normAutofit fontScale="92500"/>
          </a:bodyPr>
          <a:lstStyle/>
          <a:p>
            <a:r>
              <a:rPr lang="ar-SA" sz="4400" b="1" u="sng" dirty="0" smtClean="0">
                <a:solidFill>
                  <a:schemeClr val="accent1"/>
                </a:solidFill>
              </a:rPr>
              <a:t>1- اسئلة مقاليه : </a:t>
            </a:r>
          </a:p>
          <a:p>
            <a:pPr marL="0" indent="0">
              <a:buNone/>
            </a:pPr>
            <a:endParaRPr lang="ar-SA" sz="4400" b="1" u="sng" dirty="0" smtClean="0">
              <a:solidFill>
                <a:schemeClr val="accent1"/>
              </a:solidFill>
            </a:endParaRPr>
          </a:p>
          <a:p>
            <a:r>
              <a:rPr lang="ar-SA" sz="2800" b="1" dirty="0" smtClean="0"/>
              <a:t>س : </a:t>
            </a:r>
            <a:r>
              <a:rPr lang="ar-SA" sz="3200" dirty="0" smtClean="0"/>
              <a:t>ما هي </a:t>
            </a:r>
            <a:r>
              <a:rPr lang="ar-SA" sz="3200" dirty="0"/>
              <a:t>اختصاصات برنامج العمل التطوعي ومهامه </a:t>
            </a:r>
            <a:r>
              <a:rPr lang="ar-SA" sz="3200" dirty="0" smtClean="0"/>
              <a:t>؟</a:t>
            </a:r>
          </a:p>
          <a:p>
            <a:r>
              <a:rPr lang="ar-SA" sz="3200" dirty="0" smtClean="0"/>
              <a:t>س : ما هي الاساليب التي يمكن بها انهاء </a:t>
            </a:r>
            <a:r>
              <a:rPr lang="ar-SA" sz="3200" dirty="0"/>
              <a:t>خدمة </a:t>
            </a:r>
            <a:r>
              <a:rPr lang="ar-SA" sz="3200" dirty="0" smtClean="0"/>
              <a:t>المتطوع ؟</a:t>
            </a:r>
          </a:p>
          <a:p>
            <a:r>
              <a:rPr lang="ar-SA" sz="3200" dirty="0" smtClean="0"/>
              <a:t>س: ما هي الانشطة التي يمكن اقتراحها للبرامج التطوعية ؟</a:t>
            </a:r>
          </a:p>
          <a:p>
            <a:r>
              <a:rPr lang="ar-SA" sz="3200" dirty="0"/>
              <a:t> </a:t>
            </a:r>
            <a:r>
              <a:rPr lang="ar-SA" sz="3200" dirty="0" smtClean="0"/>
              <a:t>س: ( للتخطيط للبرامج التطوعية العديد من الاجراءات )</a:t>
            </a:r>
          </a:p>
          <a:p>
            <a:r>
              <a:rPr lang="ar-SA" sz="3200" dirty="0" smtClean="0"/>
              <a:t>1- في ضوء دراستك لهذه الاجراءات عددي اربع منها </a:t>
            </a:r>
          </a:p>
          <a:p>
            <a:r>
              <a:rPr lang="ar-SA" sz="3200" dirty="0" smtClean="0"/>
              <a:t>2- ناقش / ناقشي واحدة من هذه الاجراءات بالتفصيل</a:t>
            </a:r>
          </a:p>
          <a:p>
            <a:endParaRPr lang="ar-SA" sz="2800" b="1" dirty="0"/>
          </a:p>
        </p:txBody>
      </p:sp>
    </p:spTree>
    <p:extLst>
      <p:ext uri="{BB962C8B-B14F-4D97-AF65-F5344CB8AC3E}">
        <p14:creationId xmlns:p14="http://schemas.microsoft.com/office/powerpoint/2010/main" val="3772299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4400" b="1" u="sng" dirty="0" smtClean="0">
                <a:solidFill>
                  <a:schemeClr val="accent1"/>
                </a:solidFill>
              </a:rPr>
              <a:t>2- اسئلة موضوعية اختيار من متعدد</a:t>
            </a:r>
            <a:endParaRPr lang="ar-SA" sz="4400" b="1" u="sng" dirty="0">
              <a:solidFill>
                <a:schemeClr val="accent1"/>
              </a:solidFill>
            </a:endParaRPr>
          </a:p>
        </p:txBody>
      </p:sp>
      <p:sp>
        <p:nvSpPr>
          <p:cNvPr id="3" name="عنصر نائب للمحتوى 2"/>
          <p:cNvSpPr>
            <a:spLocks noGrp="1"/>
          </p:cNvSpPr>
          <p:nvPr>
            <p:ph sz="quarter" idx="1"/>
          </p:nvPr>
        </p:nvSpPr>
        <p:spPr>
          <a:xfrm>
            <a:off x="467544" y="1984248"/>
            <a:ext cx="7467600" cy="4181056"/>
          </a:xfrm>
        </p:spPr>
        <p:txBody>
          <a:bodyPr/>
          <a:lstStyle/>
          <a:p>
            <a:r>
              <a:rPr lang="ar-SA" sz="2800" u="sng" dirty="0" smtClean="0"/>
              <a:t>س</a:t>
            </a:r>
            <a:r>
              <a:rPr lang="ar-SA" sz="2800" b="1" u="sng" dirty="0" smtClean="0"/>
              <a:t> : البرنامج </a:t>
            </a:r>
            <a:r>
              <a:rPr lang="ar-SA" sz="2800" b="1" u="sng" dirty="0"/>
              <a:t>التطوعي يسعى الى الرصد المستمر لـ.....</a:t>
            </a:r>
            <a:endParaRPr lang="en-US" sz="2800" b="1" dirty="0"/>
          </a:p>
          <a:p>
            <a:pPr lvl="0"/>
            <a:r>
              <a:rPr lang="ar-SA" sz="3200" dirty="0"/>
              <a:t>التكامل البنائي الوظيفي للمؤسسات </a:t>
            </a:r>
            <a:endParaRPr lang="en-US" sz="3200" dirty="0"/>
          </a:p>
          <a:p>
            <a:pPr lvl="0"/>
            <a:r>
              <a:rPr lang="ar-SA" sz="3200" u="sng" dirty="0"/>
              <a:t>حاجات المجتمع بغرض التفاعل الاجتماعي معها</a:t>
            </a:r>
            <a:endParaRPr lang="en-US" sz="3200" dirty="0"/>
          </a:p>
          <a:p>
            <a:pPr lvl="0"/>
            <a:r>
              <a:rPr lang="ar-SA" sz="3200" dirty="0"/>
              <a:t>التغيرات الايكولوجية </a:t>
            </a:r>
            <a:endParaRPr lang="en-US" sz="3200" dirty="0"/>
          </a:p>
          <a:p>
            <a:pPr lvl="0"/>
            <a:r>
              <a:rPr lang="ar-SA" sz="3200" dirty="0"/>
              <a:t>العادات والتقاليد  واجراء المقارنات </a:t>
            </a:r>
            <a:endParaRPr lang="en-US" sz="3200" dirty="0"/>
          </a:p>
          <a:p>
            <a:endParaRPr lang="ar-SA" dirty="0"/>
          </a:p>
        </p:txBody>
      </p:sp>
    </p:spTree>
    <p:extLst>
      <p:ext uri="{BB962C8B-B14F-4D97-AF65-F5344CB8AC3E}">
        <p14:creationId xmlns:p14="http://schemas.microsoft.com/office/powerpoint/2010/main" val="19853650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908720"/>
            <a:ext cx="7467600" cy="4873752"/>
          </a:xfrm>
        </p:spPr>
        <p:txBody>
          <a:bodyPr/>
          <a:lstStyle/>
          <a:p>
            <a:r>
              <a:rPr lang="ar-SA" b="1" u="sng" dirty="0" smtClean="0"/>
              <a:t> </a:t>
            </a:r>
            <a:r>
              <a:rPr lang="ar-SA" sz="3200" b="1" u="sng" dirty="0" smtClean="0"/>
              <a:t>س: يتم  </a:t>
            </a:r>
            <a:r>
              <a:rPr lang="ar-SA" sz="3200" b="1" u="sng" dirty="0"/>
              <a:t>تقيم البرنامج التطوعي حتى يمكن الاستفادة من : </a:t>
            </a:r>
            <a:endParaRPr lang="en-US" sz="3200" b="1" dirty="0"/>
          </a:p>
          <a:p>
            <a:pPr lvl="0"/>
            <a:r>
              <a:rPr lang="ar-SA" sz="3200" dirty="0"/>
              <a:t>انشطة القطاع الاهلي الربحية</a:t>
            </a:r>
            <a:endParaRPr lang="en-US" sz="3200" dirty="0"/>
          </a:p>
          <a:p>
            <a:pPr lvl="0"/>
            <a:r>
              <a:rPr lang="ar-SA" sz="3200" dirty="0"/>
              <a:t>الجهود الحكومية في مجال التنمية البشرية </a:t>
            </a:r>
            <a:endParaRPr lang="en-US" sz="3200" dirty="0"/>
          </a:p>
          <a:p>
            <a:pPr lvl="0"/>
            <a:r>
              <a:rPr lang="ar-SA" sz="3200" dirty="0"/>
              <a:t>رصد خدمات الرعاية الاجتماعية الدولية </a:t>
            </a:r>
            <a:endParaRPr lang="en-US" sz="3200" dirty="0"/>
          </a:p>
          <a:p>
            <a:pPr lvl="0"/>
            <a:r>
              <a:rPr lang="ar-SA" sz="3200" u="sng" dirty="0"/>
              <a:t>كافه المعلومات التي تم الحصول عليها</a:t>
            </a:r>
            <a:endParaRPr lang="en-US" sz="3200" dirty="0"/>
          </a:p>
          <a:p>
            <a:endParaRPr lang="ar-SA" dirty="0"/>
          </a:p>
        </p:txBody>
      </p:sp>
    </p:spTree>
    <p:extLst>
      <p:ext uri="{BB962C8B-B14F-4D97-AF65-F5344CB8AC3E}">
        <p14:creationId xmlns:p14="http://schemas.microsoft.com/office/powerpoint/2010/main" val="21065007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980728"/>
            <a:ext cx="7467600" cy="4464496"/>
          </a:xfrm>
        </p:spPr>
        <p:txBody>
          <a:bodyPr/>
          <a:lstStyle/>
          <a:p>
            <a:r>
              <a:rPr lang="ar-SA" u="sng" dirty="0" smtClean="0"/>
              <a:t>س : </a:t>
            </a:r>
            <a:r>
              <a:rPr lang="ar-SA" sz="3200" u="sng" dirty="0" smtClean="0"/>
              <a:t>العمل </a:t>
            </a:r>
            <a:r>
              <a:rPr lang="ar-SA" sz="3200" u="sng" dirty="0"/>
              <a:t>الذي يؤدي الى استثمار امثل لطاقات الافراد و خاصة الشباب في مجالات غنية ومثمرة لمصلحة التنمية الاجتماعية هو </a:t>
            </a:r>
            <a:r>
              <a:rPr lang="ar-SA" sz="3200" u="sng" dirty="0" smtClean="0"/>
              <a:t>: </a:t>
            </a:r>
            <a:endParaRPr lang="en-US" sz="3200" dirty="0"/>
          </a:p>
          <a:p>
            <a:pPr lvl="0"/>
            <a:r>
              <a:rPr lang="ar-SA" sz="3200" dirty="0"/>
              <a:t>الانشطة الرياضية المتنوعة</a:t>
            </a:r>
            <a:endParaRPr lang="en-US" sz="3200" dirty="0"/>
          </a:p>
          <a:p>
            <a:pPr lvl="0"/>
            <a:r>
              <a:rPr lang="ar-SA" sz="3200" dirty="0"/>
              <a:t>تأسيس </a:t>
            </a:r>
            <a:r>
              <a:rPr lang="ar-SA" sz="3200" dirty="0" smtClean="0"/>
              <a:t>المشاريع الربحية</a:t>
            </a:r>
            <a:endParaRPr lang="en-US" sz="3200" dirty="0"/>
          </a:p>
          <a:p>
            <a:pPr lvl="0"/>
            <a:r>
              <a:rPr lang="ar-SA" sz="3200" u="sng" dirty="0"/>
              <a:t>البرامج  التطوعية </a:t>
            </a:r>
            <a:endParaRPr lang="en-US" sz="3200" dirty="0"/>
          </a:p>
          <a:p>
            <a:pPr lvl="0"/>
            <a:r>
              <a:rPr lang="ar-SA" sz="3200" dirty="0"/>
              <a:t>الانفتاح على الثقافات الدولية </a:t>
            </a:r>
            <a:endParaRPr lang="en-US" sz="3200" dirty="0"/>
          </a:p>
          <a:p>
            <a:endParaRPr lang="ar-SA" dirty="0"/>
          </a:p>
        </p:txBody>
      </p:sp>
    </p:spTree>
    <p:extLst>
      <p:ext uri="{BB962C8B-B14F-4D97-AF65-F5344CB8AC3E}">
        <p14:creationId xmlns:p14="http://schemas.microsoft.com/office/powerpoint/2010/main" val="4342256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فرعي 4"/>
          <p:cNvSpPr>
            <a:spLocks noGrp="1"/>
          </p:cNvSpPr>
          <p:nvPr>
            <p:ph type="subTitle" idx="1"/>
          </p:nvPr>
        </p:nvSpPr>
        <p:spPr>
          <a:xfrm>
            <a:off x="285720" y="1268760"/>
            <a:ext cx="3571900" cy="5328592"/>
          </a:xfrm>
        </p:spPr>
        <p:txBody>
          <a:bodyPr>
            <a:noAutofit/>
          </a:bodyPr>
          <a:lstStyle/>
          <a:p>
            <a:r>
              <a:rPr lang="ar-SA" sz="8000" b="1" dirty="0" smtClean="0">
                <a:solidFill>
                  <a:srgbClr val="FF0000"/>
                </a:solidFill>
                <a:latin typeface="Arabic Typesetting" pitchFamily="66" charset="-78"/>
                <a:cs typeface="Old Antic Outline Shaded" panose="02010400000000000000" pitchFamily="2" charset="-78"/>
              </a:rPr>
              <a:t>العمل التطوعي في المملكة</a:t>
            </a:r>
            <a:endParaRPr lang="ar-SA" sz="8000" b="1" dirty="0">
              <a:solidFill>
                <a:srgbClr val="FF0000"/>
              </a:solidFill>
              <a:latin typeface="Arabic Typesetting" pitchFamily="66" charset="-78"/>
              <a:cs typeface="Old Antic Outline Shaded" panose="02010400000000000000" pitchFamily="2" charset="-78"/>
            </a:endParaRPr>
          </a:p>
        </p:txBody>
      </p:sp>
      <p:sp>
        <p:nvSpPr>
          <p:cNvPr id="2" name="مستطيل 1"/>
          <p:cNvSpPr/>
          <p:nvPr/>
        </p:nvSpPr>
        <p:spPr>
          <a:xfrm>
            <a:off x="3923928" y="764704"/>
            <a:ext cx="4968552" cy="3631763"/>
          </a:xfrm>
          <a:prstGeom prst="rect">
            <a:avLst/>
          </a:prstGeom>
          <a:ln w="76200"/>
        </p:spPr>
        <p:style>
          <a:lnRef idx="2">
            <a:schemeClr val="accent2"/>
          </a:lnRef>
          <a:fillRef idx="1">
            <a:schemeClr val="lt1"/>
          </a:fillRef>
          <a:effectRef idx="0">
            <a:schemeClr val="accent2"/>
          </a:effectRef>
          <a:fontRef idx="minor">
            <a:schemeClr val="dk1"/>
          </a:fontRef>
        </p:style>
        <p:txBody>
          <a:bodyPr wrap="square">
            <a:spAutoFit/>
          </a:bodyPr>
          <a:lstStyle/>
          <a:p>
            <a:r>
              <a:rPr lang="ar-SA" sz="11500" dirty="0" smtClean="0">
                <a:ln>
                  <a:solidFill>
                    <a:schemeClr val="tx1"/>
                  </a:solidFill>
                </a:ln>
                <a:solidFill>
                  <a:schemeClr val="accent2">
                    <a:lumMod val="75000"/>
                  </a:schemeClr>
                </a:solidFill>
                <a:cs typeface="Old Antic Outline Shaded" panose="02010400000000000000" pitchFamily="2" charset="-78"/>
              </a:rPr>
              <a:t>المحاضرة العاشرة</a:t>
            </a:r>
            <a:endParaRPr lang="ar-SA" sz="2000" dirty="0"/>
          </a:p>
        </p:txBody>
      </p:sp>
      <p:sp>
        <p:nvSpPr>
          <p:cNvPr id="3" name="مستطيل 2"/>
          <p:cNvSpPr/>
          <p:nvPr/>
        </p:nvSpPr>
        <p:spPr>
          <a:xfrm>
            <a:off x="4355976" y="4725144"/>
            <a:ext cx="4320480" cy="1107996"/>
          </a:xfrm>
          <a:prstGeom prst="rect">
            <a:avLst/>
          </a:prstGeom>
        </p:spPr>
        <p:txBody>
          <a:bodyPr wrap="square">
            <a:spAutoFit/>
          </a:bodyPr>
          <a:lstStyle/>
          <a:p>
            <a:pPr algn="ctr"/>
            <a:r>
              <a:rPr lang="ar-SA" sz="6600" b="1" dirty="0" smtClean="0">
                <a:ln>
                  <a:solidFill>
                    <a:schemeClr val="tx1"/>
                  </a:solidFill>
                </a:ln>
                <a:solidFill>
                  <a:schemeClr val="accent3">
                    <a:lumMod val="75000"/>
                  </a:schemeClr>
                </a:solidFill>
                <a:latin typeface="Arabic Typesetting" pitchFamily="66" charset="-78"/>
                <a:cs typeface="Old Antic Outline Shaded" panose="02010400000000000000" pitchFamily="2" charset="-78"/>
              </a:rPr>
              <a:t>الفصل السابع</a:t>
            </a:r>
            <a:endParaRPr lang="ar-SA" sz="6600" dirty="0"/>
          </a:p>
        </p:txBody>
      </p:sp>
    </p:spTree>
    <p:extLst>
      <p:ext uri="{BB962C8B-B14F-4D97-AF65-F5344CB8AC3E}">
        <p14:creationId xmlns:p14="http://schemas.microsoft.com/office/powerpoint/2010/main" val="36129186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03648" y="764704"/>
            <a:ext cx="7492183" cy="1143000"/>
          </a:xfrm>
        </p:spPr>
        <p:txBody>
          <a:bodyPr>
            <a:normAutofit/>
          </a:bodyPr>
          <a:lstStyle/>
          <a:p>
            <a:pPr algn="r"/>
            <a:r>
              <a:rPr lang="ar-SA" b="1" u="sng" dirty="0" smtClean="0">
                <a:solidFill>
                  <a:schemeClr val="accent1">
                    <a:lumMod val="75000"/>
                  </a:schemeClr>
                </a:solidFill>
                <a:latin typeface="Arabic Typesetting" pitchFamily="66" charset="-78"/>
              </a:rPr>
              <a:t>أولا:نشأه العمل التطوعي في المملكة:</a:t>
            </a:r>
            <a:endParaRPr lang="ar-SA" b="1" u="sng" dirty="0">
              <a:solidFill>
                <a:schemeClr val="accent1">
                  <a:lumMod val="75000"/>
                </a:schemeClr>
              </a:solidFill>
              <a:latin typeface="Arabic Typesetting" pitchFamily="66" charset="-78"/>
            </a:endParaRPr>
          </a:p>
        </p:txBody>
      </p:sp>
      <p:sp>
        <p:nvSpPr>
          <p:cNvPr id="3" name="عنصر نائب للمحتوى 2"/>
          <p:cNvSpPr>
            <a:spLocks noGrp="1"/>
          </p:cNvSpPr>
          <p:nvPr>
            <p:ph idx="1"/>
          </p:nvPr>
        </p:nvSpPr>
        <p:spPr>
          <a:xfrm>
            <a:off x="539552" y="2060848"/>
            <a:ext cx="8229600" cy="4320480"/>
          </a:xfrm>
        </p:spPr>
        <p:txBody>
          <a:bodyPr>
            <a:normAutofit lnSpcReduction="10000"/>
          </a:bodyPr>
          <a:lstStyle/>
          <a:p>
            <a:pPr>
              <a:buNone/>
            </a:pPr>
            <a:r>
              <a:rPr lang="ar-SA" dirty="0" smtClean="0">
                <a:latin typeface="Arabic Typesetting" pitchFamily="66" charset="-78"/>
                <a:cs typeface="+mj-cs"/>
              </a:rPr>
              <a:t>بدأ </a:t>
            </a:r>
            <a:r>
              <a:rPr lang="ar-SA" dirty="0">
                <a:latin typeface="Arabic Typesetting" pitchFamily="66" charset="-78"/>
                <a:cs typeface="+mj-cs"/>
              </a:rPr>
              <a:t>العمل التطوعي بالمملكة منذ </a:t>
            </a:r>
            <a:r>
              <a:rPr lang="ar-SA" dirty="0" smtClean="0">
                <a:latin typeface="Arabic Typesetting" pitchFamily="66" charset="-78"/>
                <a:cs typeface="+mj-cs"/>
              </a:rPr>
              <a:t>أقدم </a:t>
            </a:r>
            <a:r>
              <a:rPr lang="ar-SA" dirty="0">
                <a:latin typeface="Arabic Typesetting" pitchFamily="66" charset="-78"/>
                <a:cs typeface="+mj-cs"/>
              </a:rPr>
              <a:t>العصور في </a:t>
            </a:r>
            <a:r>
              <a:rPr lang="ar-SA" dirty="0" smtClean="0">
                <a:latin typeface="Arabic Typesetting" pitchFamily="66" charset="-78"/>
                <a:cs typeface="+mj-cs"/>
              </a:rPr>
              <a:t>أشكال مختلفة تتلائم </a:t>
            </a:r>
            <a:r>
              <a:rPr lang="ar-SA" dirty="0">
                <a:latin typeface="Arabic Typesetting" pitchFamily="66" charset="-78"/>
                <a:cs typeface="+mj-cs"/>
              </a:rPr>
              <a:t>مع البيئة الاجتماعية والاقتصادية للمجتمع السعودي ولم يؤخذ الشكل المؤسسي </a:t>
            </a:r>
            <a:r>
              <a:rPr lang="ar-SA" dirty="0" smtClean="0">
                <a:solidFill>
                  <a:srgbClr val="FF0000"/>
                </a:solidFill>
                <a:latin typeface="Arabic Typesetting" pitchFamily="66" charset="-78"/>
                <a:cs typeface="+mj-cs"/>
              </a:rPr>
              <a:t>إلا </a:t>
            </a:r>
            <a:r>
              <a:rPr lang="ar-SA" dirty="0">
                <a:solidFill>
                  <a:srgbClr val="FF0000"/>
                </a:solidFill>
                <a:latin typeface="Arabic Typesetting" pitchFamily="66" charset="-78"/>
                <a:cs typeface="+mj-cs"/>
              </a:rPr>
              <a:t>في الستينات </a:t>
            </a:r>
            <a:r>
              <a:rPr lang="ar-SA" dirty="0" smtClean="0">
                <a:solidFill>
                  <a:srgbClr val="FF0000"/>
                </a:solidFill>
                <a:latin typeface="Arabic Typesetting" pitchFamily="66" charset="-78"/>
                <a:cs typeface="+mj-cs"/>
              </a:rPr>
              <a:t>الهجرية </a:t>
            </a:r>
            <a:r>
              <a:rPr lang="ar-SA" dirty="0">
                <a:solidFill>
                  <a:srgbClr val="FF0000"/>
                </a:solidFill>
                <a:latin typeface="Arabic Typesetting" pitchFamily="66" charset="-78"/>
                <a:cs typeface="+mj-cs"/>
              </a:rPr>
              <a:t>بعد توحيد </a:t>
            </a:r>
            <a:r>
              <a:rPr lang="ar-SA" dirty="0" smtClean="0">
                <a:solidFill>
                  <a:srgbClr val="FF0000"/>
                </a:solidFill>
                <a:latin typeface="Arabic Typesetting" pitchFamily="66" charset="-78"/>
                <a:cs typeface="+mj-cs"/>
              </a:rPr>
              <a:t>المملكة</a:t>
            </a:r>
            <a:r>
              <a:rPr lang="ar-SA" dirty="0" smtClean="0">
                <a:latin typeface="Arabic Typesetting" pitchFamily="66" charset="-78"/>
                <a:cs typeface="+mj-cs"/>
              </a:rPr>
              <a:t>:</a:t>
            </a:r>
          </a:p>
          <a:p>
            <a:pPr>
              <a:buNone/>
            </a:pPr>
            <a:r>
              <a:rPr lang="ar-SA" dirty="0" smtClean="0">
                <a:latin typeface="Arabic Typesetting" pitchFamily="66" charset="-78"/>
                <a:cs typeface="+mj-cs"/>
              </a:rPr>
              <a:t> </a:t>
            </a:r>
            <a:r>
              <a:rPr lang="ar-SA" dirty="0">
                <a:latin typeface="Arabic Typesetting" pitchFamily="66" charset="-78"/>
                <a:cs typeface="+mj-cs"/>
              </a:rPr>
              <a:t>1- </a:t>
            </a:r>
            <a:r>
              <a:rPr lang="ar-SA" u="sng" dirty="0">
                <a:solidFill>
                  <a:srgbClr val="FF0000"/>
                </a:solidFill>
                <a:latin typeface="Arabic Typesetting" pitchFamily="66" charset="-78"/>
                <a:cs typeface="+mj-cs"/>
              </a:rPr>
              <a:t>في عام 1354 </a:t>
            </a:r>
            <a:r>
              <a:rPr lang="ar-SA" dirty="0" smtClean="0">
                <a:latin typeface="Arabic Typesetting" pitchFamily="66" charset="-78"/>
                <a:cs typeface="+mj-cs"/>
              </a:rPr>
              <a:t>أنشئت </a:t>
            </a:r>
            <a:r>
              <a:rPr lang="ar-SA" dirty="0">
                <a:solidFill>
                  <a:srgbClr val="FF0000"/>
                </a:solidFill>
                <a:latin typeface="Arabic Typesetting" pitchFamily="66" charset="-78"/>
                <a:cs typeface="+mj-cs"/>
              </a:rPr>
              <a:t>جمعية </a:t>
            </a:r>
            <a:r>
              <a:rPr lang="ar-SA" dirty="0" smtClean="0">
                <a:solidFill>
                  <a:srgbClr val="FF0000"/>
                </a:solidFill>
                <a:latin typeface="Arabic Typesetting" pitchFamily="66" charset="-78"/>
                <a:cs typeface="+mj-cs"/>
              </a:rPr>
              <a:t>الإسعاف </a:t>
            </a:r>
            <a:r>
              <a:rPr lang="ar-SA" dirty="0">
                <a:solidFill>
                  <a:srgbClr val="FF0000"/>
                </a:solidFill>
                <a:latin typeface="Arabic Typesetting" pitchFamily="66" charset="-78"/>
                <a:cs typeface="+mj-cs"/>
              </a:rPr>
              <a:t>الخيري </a:t>
            </a:r>
            <a:r>
              <a:rPr lang="ar-SA" dirty="0" smtClean="0">
                <a:solidFill>
                  <a:srgbClr val="FF0000"/>
                </a:solidFill>
                <a:latin typeface="Arabic Typesetting" pitchFamily="66" charset="-78"/>
                <a:cs typeface="+mj-cs"/>
              </a:rPr>
              <a:t>بمكة </a:t>
            </a:r>
            <a:r>
              <a:rPr lang="ar-SA" dirty="0">
                <a:solidFill>
                  <a:srgbClr val="FF0000"/>
                </a:solidFill>
                <a:latin typeface="Arabic Typesetting" pitchFamily="66" charset="-78"/>
                <a:cs typeface="+mj-cs"/>
              </a:rPr>
              <a:t>المكرمة </a:t>
            </a:r>
            <a:r>
              <a:rPr lang="ar-SA" dirty="0">
                <a:latin typeface="Arabic Typesetting" pitchFamily="66" charset="-78"/>
                <a:cs typeface="+mj-cs"/>
              </a:rPr>
              <a:t>وانحصرت خدماتها في تقديم المساعدات للحجاج</a:t>
            </a:r>
            <a:endParaRPr lang="en-US" dirty="0">
              <a:latin typeface="Arabic Typesetting" pitchFamily="66" charset="-78"/>
              <a:cs typeface="+mj-cs"/>
            </a:endParaRPr>
          </a:p>
          <a:p>
            <a:pPr>
              <a:buNone/>
            </a:pPr>
            <a:r>
              <a:rPr lang="ar-SA" dirty="0">
                <a:latin typeface="Arabic Typesetting" pitchFamily="66" charset="-78"/>
                <a:cs typeface="+mj-cs"/>
              </a:rPr>
              <a:t>2- </a:t>
            </a:r>
            <a:r>
              <a:rPr lang="ar-SA" u="sng" dirty="0">
                <a:solidFill>
                  <a:srgbClr val="FF0000"/>
                </a:solidFill>
                <a:latin typeface="Arabic Typesetting" pitchFamily="66" charset="-78"/>
                <a:cs typeface="+mj-cs"/>
              </a:rPr>
              <a:t>في عام 1382</a:t>
            </a:r>
            <a:r>
              <a:rPr lang="ar-SA" dirty="0">
                <a:latin typeface="Arabic Typesetting" pitchFamily="66" charset="-78"/>
                <a:cs typeface="+mj-cs"/>
              </a:rPr>
              <a:t> </a:t>
            </a:r>
            <a:r>
              <a:rPr lang="ar-SA" dirty="0">
                <a:solidFill>
                  <a:srgbClr val="FF0000"/>
                </a:solidFill>
                <a:latin typeface="Arabic Typesetting" pitchFamily="66" charset="-78"/>
                <a:cs typeface="+mj-cs"/>
              </a:rPr>
              <a:t>صدرت </a:t>
            </a:r>
            <a:r>
              <a:rPr lang="ar-SA" dirty="0" smtClean="0">
                <a:solidFill>
                  <a:srgbClr val="FF0000"/>
                </a:solidFill>
                <a:latin typeface="Arabic Typesetting" pitchFamily="66" charset="-78"/>
                <a:cs typeface="+mj-cs"/>
              </a:rPr>
              <a:t>اللائحة المنظمة </a:t>
            </a:r>
            <a:r>
              <a:rPr lang="ar-SA" dirty="0">
                <a:solidFill>
                  <a:srgbClr val="FF0000"/>
                </a:solidFill>
                <a:latin typeface="Arabic Typesetting" pitchFamily="66" charset="-78"/>
                <a:cs typeface="+mj-cs"/>
              </a:rPr>
              <a:t>للنشاط التطوعي </a:t>
            </a:r>
            <a:r>
              <a:rPr lang="ar-SA" dirty="0">
                <a:latin typeface="Arabic Typesetting" pitchFamily="66" charset="-78"/>
                <a:cs typeface="+mj-cs"/>
              </a:rPr>
              <a:t>وسمي بنظام الجمعيات والمؤسسات </a:t>
            </a:r>
            <a:r>
              <a:rPr lang="ar-SA" dirty="0" smtClean="0">
                <a:latin typeface="Arabic Typesetting" pitchFamily="66" charset="-78"/>
                <a:cs typeface="+mj-cs"/>
              </a:rPr>
              <a:t>الخيرية </a:t>
            </a:r>
            <a:r>
              <a:rPr lang="ar-SA" dirty="0">
                <a:latin typeface="Arabic Typesetting" pitchFamily="66" charset="-78"/>
                <a:cs typeface="+mj-cs"/>
              </a:rPr>
              <a:t>الاجتماعية </a:t>
            </a:r>
            <a:r>
              <a:rPr lang="ar-SA" dirty="0" smtClean="0">
                <a:latin typeface="Arabic Typesetting" pitchFamily="66" charset="-78"/>
                <a:cs typeface="+mj-cs"/>
              </a:rPr>
              <a:t>الأهلية </a:t>
            </a:r>
            <a:endParaRPr lang="en-US" dirty="0">
              <a:latin typeface="Arabic Typesetting" pitchFamily="66" charset="-78"/>
              <a:cs typeface="+mj-cs"/>
            </a:endParaRPr>
          </a:p>
        </p:txBody>
      </p:sp>
    </p:spTree>
    <p:extLst>
      <p:ext uri="{BB962C8B-B14F-4D97-AF65-F5344CB8AC3E}">
        <p14:creationId xmlns:p14="http://schemas.microsoft.com/office/powerpoint/2010/main" val="12053961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426930"/>
            <a:ext cx="8620990" cy="1273878"/>
          </a:xfrm>
        </p:spPr>
        <p:txBody>
          <a:bodyPr>
            <a:normAutofit/>
          </a:bodyPr>
          <a:lstStyle/>
          <a:p>
            <a:r>
              <a:rPr lang="ar-SA" b="1" u="sng" dirty="0" smtClean="0">
                <a:solidFill>
                  <a:schemeClr val="accent2">
                    <a:lumMod val="60000"/>
                    <a:lumOff val="40000"/>
                  </a:schemeClr>
                </a:solidFill>
                <a:latin typeface="Arabic Typesetting" pitchFamily="66" charset="-78"/>
              </a:rPr>
              <a:t>ثانيا:مجالات </a:t>
            </a:r>
            <a:r>
              <a:rPr lang="ar-SA" b="1" u="sng" dirty="0">
                <a:solidFill>
                  <a:schemeClr val="accent2">
                    <a:lumMod val="60000"/>
                    <a:lumOff val="40000"/>
                  </a:schemeClr>
                </a:solidFill>
                <a:latin typeface="Arabic Typesetting" pitchFamily="66" charset="-78"/>
              </a:rPr>
              <a:t>العمل التطوعي في </a:t>
            </a:r>
            <a:r>
              <a:rPr lang="ar-SA" b="1" u="sng" dirty="0" smtClean="0">
                <a:solidFill>
                  <a:schemeClr val="accent2">
                    <a:lumMod val="60000"/>
                    <a:lumOff val="40000"/>
                  </a:schemeClr>
                </a:solidFill>
                <a:latin typeface="Arabic Typesetting" pitchFamily="66" charset="-78"/>
              </a:rPr>
              <a:t>المملكة</a:t>
            </a:r>
            <a:r>
              <a:rPr lang="ar-SA" b="1" u="sng" dirty="0" smtClean="0">
                <a:solidFill>
                  <a:schemeClr val="accent2">
                    <a:lumMod val="60000"/>
                    <a:lumOff val="40000"/>
                  </a:schemeClr>
                </a:solidFill>
                <a:latin typeface="Arabic Typesetting" pitchFamily="66" charset="-78"/>
                <a:cs typeface="Arabic Typesetting" pitchFamily="66" charset="-78"/>
              </a:rPr>
              <a:t>:</a:t>
            </a:r>
            <a:endParaRPr lang="ar-SA" b="1" u="sng" dirty="0">
              <a:solidFill>
                <a:schemeClr val="accent2">
                  <a:lumMod val="60000"/>
                  <a:lumOff val="40000"/>
                </a:schemeClr>
              </a:solidFill>
              <a:latin typeface="Arabic Typesetting" pitchFamily="66" charset="-78"/>
              <a:cs typeface="Arabic Typesetting" pitchFamily="66" charset="-78"/>
            </a:endParaRPr>
          </a:p>
        </p:txBody>
      </p:sp>
      <p:sp>
        <p:nvSpPr>
          <p:cNvPr id="3" name="عنصر نائب للمحتوى 2"/>
          <p:cNvSpPr>
            <a:spLocks noGrp="1"/>
          </p:cNvSpPr>
          <p:nvPr>
            <p:ph idx="1"/>
          </p:nvPr>
        </p:nvSpPr>
        <p:spPr>
          <a:xfrm>
            <a:off x="539552" y="1268760"/>
            <a:ext cx="8229600" cy="5271504"/>
          </a:xfrm>
        </p:spPr>
        <p:txBody>
          <a:bodyPr>
            <a:normAutofit/>
          </a:bodyPr>
          <a:lstStyle/>
          <a:p>
            <a:pPr>
              <a:buNone/>
            </a:pPr>
            <a:r>
              <a:rPr lang="ar-SA" b="1" dirty="0">
                <a:latin typeface="Arabic Typesetting" pitchFamily="66" charset="-78"/>
                <a:cs typeface="+mj-cs"/>
              </a:rPr>
              <a:t>تعددت مجالات العمل التطوعي في المملكة فشملت : </a:t>
            </a:r>
            <a:endParaRPr lang="en-US" b="1" dirty="0">
              <a:latin typeface="Arabic Typesetting" pitchFamily="66" charset="-78"/>
              <a:cs typeface="+mj-cs"/>
            </a:endParaRPr>
          </a:p>
          <a:p>
            <a:pPr>
              <a:buNone/>
            </a:pPr>
            <a:r>
              <a:rPr lang="ar-SA" b="1" u="sng" dirty="0" smtClean="0">
                <a:solidFill>
                  <a:schemeClr val="accent2">
                    <a:lumMod val="75000"/>
                  </a:schemeClr>
                </a:solidFill>
                <a:latin typeface="Arabic Typesetting" pitchFamily="66" charset="-78"/>
                <a:cs typeface="+mj-cs"/>
              </a:rPr>
              <a:t>أولا: المجال الديني:</a:t>
            </a:r>
            <a:endParaRPr lang="en-US" b="1" u="sng" dirty="0">
              <a:solidFill>
                <a:schemeClr val="accent2">
                  <a:lumMod val="75000"/>
                </a:schemeClr>
              </a:solidFill>
              <a:latin typeface="Arabic Typesetting" pitchFamily="66" charset="-78"/>
              <a:cs typeface="+mj-cs"/>
            </a:endParaRPr>
          </a:p>
          <a:p>
            <a:pPr>
              <a:buNone/>
            </a:pPr>
            <a:r>
              <a:rPr lang="ar-SA" dirty="0">
                <a:latin typeface="Arabic Typesetting" pitchFamily="66" charset="-78"/>
                <a:cs typeface="+mj-cs"/>
              </a:rPr>
              <a:t>ويشمل ذلك </a:t>
            </a:r>
            <a:r>
              <a:rPr lang="ar-SA" dirty="0" smtClean="0">
                <a:latin typeface="Arabic Typesetting" pitchFamily="66" charset="-78"/>
                <a:cs typeface="+mj-cs"/>
              </a:rPr>
              <a:t>الدعوة إلى </a:t>
            </a:r>
            <a:r>
              <a:rPr lang="ar-SA" dirty="0">
                <a:latin typeface="Arabic Typesetting" pitchFamily="66" charset="-78"/>
                <a:cs typeface="+mj-cs"/>
              </a:rPr>
              <a:t>الله عز وجل والتوعية والإرشاد </a:t>
            </a:r>
            <a:r>
              <a:rPr lang="ar-SA" dirty="0" smtClean="0">
                <a:latin typeface="Arabic Typesetting" pitchFamily="66" charset="-78"/>
                <a:cs typeface="+mj-cs"/>
              </a:rPr>
              <a:t>بأمور الدين </a:t>
            </a:r>
            <a:r>
              <a:rPr lang="ar-SA" dirty="0">
                <a:latin typeface="Arabic Typesetting" pitchFamily="66" charset="-78"/>
                <a:cs typeface="+mj-cs"/>
              </a:rPr>
              <a:t>من قبل المتطوعين ، </a:t>
            </a:r>
            <a:endParaRPr lang="ar-SA" dirty="0" smtClean="0">
              <a:latin typeface="Arabic Typesetting" pitchFamily="66" charset="-78"/>
              <a:cs typeface="+mj-cs"/>
            </a:endParaRPr>
          </a:p>
          <a:p>
            <a:pPr>
              <a:buNone/>
            </a:pPr>
            <a:r>
              <a:rPr lang="ar-SA" sz="4000" b="1" u="sng" dirty="0">
                <a:solidFill>
                  <a:schemeClr val="accent2">
                    <a:lumMod val="75000"/>
                  </a:schemeClr>
                </a:solidFill>
                <a:latin typeface="Arabic Typesetting" pitchFamily="66" charset="-78"/>
              </a:rPr>
              <a:t>2/المجال الصحي:</a:t>
            </a:r>
            <a:endParaRPr lang="en-US" sz="4000" b="1" u="sng" dirty="0">
              <a:solidFill>
                <a:schemeClr val="accent2">
                  <a:lumMod val="75000"/>
                </a:schemeClr>
              </a:solidFill>
              <a:latin typeface="Arabic Typesetting" pitchFamily="66" charset="-78"/>
            </a:endParaRPr>
          </a:p>
          <a:p>
            <a:pPr>
              <a:buNone/>
            </a:pPr>
            <a:r>
              <a:rPr lang="ar-SA" dirty="0">
                <a:latin typeface="Arabic Typesetting" pitchFamily="66" charset="-78"/>
              </a:rPr>
              <a:t>يشمل هذا المجال العديد من الأنشطة التي تساهم في نشر الوعي الصحي والقضاء على</a:t>
            </a:r>
          </a:p>
          <a:p>
            <a:pPr>
              <a:buNone/>
            </a:pPr>
            <a:r>
              <a:rPr lang="ar-SA" dirty="0">
                <a:latin typeface="Arabic Typesetting" pitchFamily="66" charset="-78"/>
              </a:rPr>
              <a:t>الأمراض .</a:t>
            </a:r>
            <a:endParaRPr lang="en-US" dirty="0">
              <a:latin typeface="Arabic Typesetting" pitchFamily="66" charset="-78"/>
            </a:endParaRPr>
          </a:p>
          <a:p>
            <a:pPr>
              <a:buNone/>
            </a:pPr>
            <a:endParaRPr lang="ar-SA" dirty="0">
              <a:latin typeface="Arabic Typesetting" pitchFamily="66" charset="-78"/>
              <a:cs typeface="Arabic Typesetting" pitchFamily="66" charset="-78"/>
            </a:endParaRPr>
          </a:p>
        </p:txBody>
      </p:sp>
    </p:spTree>
    <p:extLst>
      <p:ext uri="{BB962C8B-B14F-4D97-AF65-F5344CB8AC3E}">
        <p14:creationId xmlns:p14="http://schemas.microsoft.com/office/powerpoint/2010/main" val="10821188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332656"/>
            <a:ext cx="8229600" cy="5904656"/>
          </a:xfrm>
        </p:spPr>
        <p:txBody>
          <a:bodyPr>
            <a:normAutofit fontScale="92500" lnSpcReduction="20000"/>
          </a:bodyPr>
          <a:lstStyle/>
          <a:p>
            <a:pPr lvl="0">
              <a:buNone/>
            </a:pPr>
            <a:r>
              <a:rPr lang="ar-SA" sz="4000" b="1" u="sng" dirty="0">
                <a:solidFill>
                  <a:schemeClr val="accent2">
                    <a:lumMod val="75000"/>
                  </a:schemeClr>
                </a:solidFill>
                <a:latin typeface="Arabic Typesetting" pitchFamily="66" charset="-78"/>
              </a:rPr>
              <a:t>3/المجال التعليمي:</a:t>
            </a:r>
            <a:endParaRPr lang="en-US" sz="4000" b="1" u="sng" dirty="0">
              <a:solidFill>
                <a:schemeClr val="accent2">
                  <a:lumMod val="75000"/>
                </a:schemeClr>
              </a:solidFill>
              <a:latin typeface="Arabic Typesetting" pitchFamily="66" charset="-78"/>
            </a:endParaRPr>
          </a:p>
          <a:p>
            <a:pPr>
              <a:buNone/>
            </a:pPr>
            <a:r>
              <a:rPr lang="ar-SA" dirty="0">
                <a:latin typeface="Arabic Typesetting" pitchFamily="66" charset="-78"/>
              </a:rPr>
              <a:t>ومن أبرز الأنشطة في مجال التعليم ما يقدمه المتطوعون والجمعيات الخيرية من إنشاء للمدارس </a:t>
            </a:r>
            <a:r>
              <a:rPr lang="ar-SA" dirty="0" smtClean="0">
                <a:latin typeface="Arabic Typesetting" pitchFamily="66" charset="-78"/>
              </a:rPr>
              <a:t>والمعاهد</a:t>
            </a:r>
          </a:p>
          <a:p>
            <a:pPr>
              <a:buNone/>
            </a:pPr>
            <a:r>
              <a:rPr lang="ar-SA" u="sng" dirty="0">
                <a:solidFill>
                  <a:schemeClr val="accent2">
                    <a:lumMod val="75000"/>
                  </a:schemeClr>
                </a:solidFill>
                <a:latin typeface="Arabic Typesetting" pitchFamily="66" charset="-78"/>
              </a:rPr>
              <a:t>4</a:t>
            </a:r>
            <a:r>
              <a:rPr lang="ar-SA" b="1" u="sng" dirty="0">
                <a:solidFill>
                  <a:schemeClr val="accent2">
                    <a:lumMod val="75000"/>
                  </a:schemeClr>
                </a:solidFill>
                <a:latin typeface="Arabic Typesetting" pitchFamily="66" charset="-78"/>
              </a:rPr>
              <a:t>/مجال المساعدات الاجتماعية: </a:t>
            </a:r>
            <a:endParaRPr lang="en-US" u="sng" dirty="0">
              <a:solidFill>
                <a:schemeClr val="accent2">
                  <a:lumMod val="75000"/>
                </a:schemeClr>
              </a:solidFill>
              <a:latin typeface="Arabic Typesetting" pitchFamily="66" charset="-78"/>
            </a:endParaRPr>
          </a:p>
          <a:p>
            <a:pPr>
              <a:buNone/>
            </a:pPr>
            <a:r>
              <a:rPr lang="ar-SA" dirty="0">
                <a:latin typeface="Arabic Typesetting" pitchFamily="66" charset="-78"/>
              </a:rPr>
              <a:t>يشمل العمل التطوعي في هذا المجال إنشاء مراكز إيواء وكفالة الأيتام والاهتمام بتوزيع فائض من الولائم ولحوم الهدي والأضاحي والتمور</a:t>
            </a:r>
            <a:r>
              <a:rPr lang="ar-SA" dirty="0" smtClean="0">
                <a:latin typeface="Arabic Typesetting" pitchFamily="66" charset="-78"/>
              </a:rPr>
              <a:t>،</a:t>
            </a:r>
          </a:p>
          <a:p>
            <a:pPr lvl="0">
              <a:buNone/>
            </a:pPr>
            <a:r>
              <a:rPr lang="ar-SA" sz="2000" b="1" u="sng" dirty="0">
                <a:solidFill>
                  <a:schemeClr val="accent2">
                    <a:lumMod val="75000"/>
                  </a:schemeClr>
                </a:solidFill>
                <a:latin typeface="Arabic Typesetting" pitchFamily="66" charset="-78"/>
              </a:rPr>
              <a:t>5</a:t>
            </a:r>
            <a:r>
              <a:rPr lang="ar-SA" b="1" u="sng" dirty="0">
                <a:solidFill>
                  <a:schemeClr val="accent2">
                    <a:lumMod val="75000"/>
                  </a:schemeClr>
                </a:solidFill>
                <a:latin typeface="Arabic Typesetting" pitchFamily="66" charset="-78"/>
              </a:rPr>
              <a:t>/المجال الثقافي:</a:t>
            </a:r>
            <a:endParaRPr lang="en-US" b="1" u="sng" dirty="0">
              <a:solidFill>
                <a:schemeClr val="accent2">
                  <a:lumMod val="75000"/>
                </a:schemeClr>
              </a:solidFill>
              <a:latin typeface="Arabic Typesetting" pitchFamily="66" charset="-78"/>
            </a:endParaRPr>
          </a:p>
          <a:p>
            <a:pPr>
              <a:buNone/>
            </a:pPr>
            <a:r>
              <a:rPr lang="ar-SA" dirty="0">
                <a:latin typeface="Arabic Typesetting" pitchFamily="66" charset="-78"/>
              </a:rPr>
              <a:t>ومن أهم الأنشطة في هذا المجال تقديم محاضرات دينيه </a:t>
            </a:r>
            <a:r>
              <a:rPr lang="ar-SA" dirty="0" smtClean="0">
                <a:latin typeface="Arabic Typesetting" pitchFamily="66" charset="-78"/>
              </a:rPr>
              <a:t>وعلميه</a:t>
            </a:r>
          </a:p>
          <a:p>
            <a:pPr lvl="0">
              <a:buNone/>
            </a:pPr>
            <a:r>
              <a:rPr lang="ar-SA" b="1" u="sng" dirty="0">
                <a:solidFill>
                  <a:schemeClr val="accent2">
                    <a:lumMod val="75000"/>
                  </a:schemeClr>
                </a:solidFill>
                <a:latin typeface="Arabic Typesetting" pitchFamily="66" charset="-78"/>
              </a:rPr>
              <a:t>6/مجال العمل الشبابي:</a:t>
            </a:r>
            <a:endParaRPr lang="en-US" b="1" u="sng" dirty="0">
              <a:solidFill>
                <a:schemeClr val="accent2">
                  <a:lumMod val="75000"/>
                </a:schemeClr>
              </a:solidFill>
              <a:latin typeface="Arabic Typesetting" pitchFamily="66" charset="-78"/>
            </a:endParaRPr>
          </a:p>
          <a:p>
            <a:pPr>
              <a:buNone/>
            </a:pPr>
            <a:r>
              <a:rPr lang="ar-SA" dirty="0">
                <a:latin typeface="Arabic Typesetting" pitchFamily="66" charset="-78"/>
              </a:rPr>
              <a:t>يشمل العمل التطوعي في هذا المجال معسكرات الشباب ومخيمات الكشافة والتي تقوم بتقديم</a:t>
            </a:r>
          </a:p>
          <a:p>
            <a:pPr>
              <a:buNone/>
            </a:pPr>
            <a:r>
              <a:rPr lang="ar-SA" dirty="0">
                <a:latin typeface="Arabic Typesetting" pitchFamily="66" charset="-78"/>
              </a:rPr>
              <a:t>خدمات للحجاج والمعتمرين</a:t>
            </a:r>
            <a:endParaRPr lang="ar-SA" dirty="0"/>
          </a:p>
        </p:txBody>
      </p:sp>
    </p:spTree>
    <p:extLst>
      <p:ext uri="{BB962C8B-B14F-4D97-AF65-F5344CB8AC3E}">
        <p14:creationId xmlns:p14="http://schemas.microsoft.com/office/powerpoint/2010/main" val="30490970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120680"/>
          </a:xfrm>
        </p:spPr>
        <p:txBody>
          <a:bodyPr/>
          <a:lstStyle/>
          <a:p>
            <a:r>
              <a:rPr lang="ar-SA" b="1" u="sng" dirty="0">
                <a:solidFill>
                  <a:schemeClr val="accent1">
                    <a:lumMod val="75000"/>
                  </a:schemeClr>
                </a:solidFill>
                <a:latin typeface="Arabic Typesetting" pitchFamily="66" charset="-78"/>
                <a:cs typeface="+mj-cs"/>
              </a:rPr>
              <a:t>ومن أهم المعوقات التي واجهت المنظمات التطوعية في المملكة </a:t>
            </a:r>
            <a:r>
              <a:rPr lang="ar-SA" b="1" u="sng" dirty="0" smtClean="0">
                <a:solidFill>
                  <a:schemeClr val="accent1">
                    <a:lumMod val="75000"/>
                  </a:schemeClr>
                </a:solidFill>
                <a:latin typeface="Arabic Typesetting" pitchFamily="66" charset="-78"/>
                <a:cs typeface="+mj-cs"/>
              </a:rPr>
              <a:t>:</a:t>
            </a:r>
          </a:p>
          <a:p>
            <a:pPr>
              <a:buNone/>
            </a:pPr>
            <a:r>
              <a:rPr lang="ar-SA" dirty="0" smtClean="0">
                <a:latin typeface="Arabic Typesetting" pitchFamily="66" charset="-78"/>
                <a:cs typeface="+mj-cs"/>
              </a:rPr>
              <a:t>1-عدم </a:t>
            </a:r>
            <a:r>
              <a:rPr lang="ar-SA" dirty="0">
                <a:latin typeface="Arabic Typesetting" pitchFamily="66" charset="-78"/>
                <a:cs typeface="+mj-cs"/>
              </a:rPr>
              <a:t>ادراك المجتمع بأهمية العمل التطوعي مما يحول دون مساهمة المتطوعين مساهمة فعاله.</a:t>
            </a:r>
          </a:p>
          <a:p>
            <a:pPr>
              <a:buNone/>
            </a:pPr>
            <a:r>
              <a:rPr lang="ar-SA" dirty="0">
                <a:solidFill>
                  <a:schemeClr val="accent1">
                    <a:lumMod val="75000"/>
                  </a:schemeClr>
                </a:solidFill>
                <a:latin typeface="Arabic Typesetting" pitchFamily="66" charset="-78"/>
                <a:cs typeface="+mj-cs"/>
              </a:rPr>
              <a:t>2. </a:t>
            </a:r>
            <a:r>
              <a:rPr lang="ar-SA" dirty="0">
                <a:latin typeface="Arabic Typesetting" pitchFamily="66" charset="-78"/>
                <a:cs typeface="+mj-cs"/>
              </a:rPr>
              <a:t>قصور الاجهزة الاعلامية </a:t>
            </a:r>
            <a:r>
              <a:rPr lang="ar-SA" dirty="0" smtClean="0">
                <a:latin typeface="Arabic Typesetting" pitchFamily="66" charset="-78"/>
                <a:cs typeface="+mj-cs"/>
              </a:rPr>
              <a:t>في </a:t>
            </a:r>
            <a:r>
              <a:rPr lang="ar-SA" dirty="0">
                <a:latin typeface="Arabic Typesetting" pitchFamily="66" charset="-78"/>
                <a:cs typeface="+mj-cs"/>
              </a:rPr>
              <a:t>تعميق فكرة التطوع في اذهان افراد المجتمع.</a:t>
            </a:r>
          </a:p>
          <a:p>
            <a:pPr>
              <a:buNone/>
            </a:pPr>
            <a:r>
              <a:rPr lang="ar-SA" dirty="0">
                <a:solidFill>
                  <a:schemeClr val="accent1">
                    <a:lumMod val="75000"/>
                  </a:schemeClr>
                </a:solidFill>
                <a:latin typeface="Arabic Typesetting" pitchFamily="66" charset="-78"/>
                <a:cs typeface="+mj-cs"/>
              </a:rPr>
              <a:t>3. </a:t>
            </a:r>
            <a:r>
              <a:rPr lang="ar-SA" dirty="0">
                <a:latin typeface="Arabic Typesetting" pitchFamily="66" charset="-78"/>
                <a:cs typeface="+mj-cs"/>
              </a:rPr>
              <a:t>عدم وجود إدارة خاصة للمتطوعين بالمنظمات التطوعية تهتم بشئون الموظفين .</a:t>
            </a:r>
          </a:p>
          <a:p>
            <a:pPr>
              <a:buNone/>
            </a:pPr>
            <a:r>
              <a:rPr lang="ar-SA" dirty="0">
                <a:solidFill>
                  <a:schemeClr val="accent1">
                    <a:lumMod val="75000"/>
                  </a:schemeClr>
                </a:solidFill>
                <a:latin typeface="Arabic Typesetting" pitchFamily="66" charset="-78"/>
                <a:cs typeface="+mj-cs"/>
              </a:rPr>
              <a:t>4. </a:t>
            </a:r>
            <a:r>
              <a:rPr lang="ar-SA" dirty="0">
                <a:latin typeface="Arabic Typesetting" pitchFamily="66" charset="-78"/>
                <a:cs typeface="+mj-cs"/>
              </a:rPr>
              <a:t>تعاني هذه المنظمات من قصور في خبره المتطوعين والقائمين على اداره هذه المنظمات.</a:t>
            </a:r>
            <a:endParaRPr lang="ar-SA" sz="1200" dirty="0">
              <a:latin typeface="Arabic Typesetting" pitchFamily="66" charset="-78"/>
              <a:cs typeface="+mj-cs"/>
            </a:endParaRPr>
          </a:p>
          <a:p>
            <a:pPr marL="0" indent="0">
              <a:buNone/>
            </a:pPr>
            <a:endParaRPr lang="ar-SA" b="1" u="sng" dirty="0">
              <a:latin typeface="Arabic Typesetting" pitchFamily="66" charset="-78"/>
              <a:cs typeface="+mj-cs"/>
            </a:endParaRPr>
          </a:p>
          <a:p>
            <a:pPr marL="0" indent="0">
              <a:buNone/>
            </a:pPr>
            <a:endParaRPr lang="ar-SA" dirty="0"/>
          </a:p>
        </p:txBody>
      </p:sp>
    </p:spTree>
    <p:extLst>
      <p:ext uri="{BB962C8B-B14F-4D97-AF65-F5344CB8AC3E}">
        <p14:creationId xmlns:p14="http://schemas.microsoft.com/office/powerpoint/2010/main" val="19932100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20" y="260648"/>
            <a:ext cx="8501122" cy="6408712"/>
          </a:xfrm>
          <a:noFill/>
          <a:ln w="76200">
            <a:noFill/>
          </a:ln>
        </p:spPr>
        <p:style>
          <a:lnRef idx="2">
            <a:schemeClr val="accent4"/>
          </a:lnRef>
          <a:fillRef idx="1">
            <a:schemeClr val="lt1"/>
          </a:fillRef>
          <a:effectRef idx="0">
            <a:schemeClr val="accent4"/>
          </a:effectRef>
          <a:fontRef idx="minor">
            <a:schemeClr val="dk1"/>
          </a:fontRef>
        </p:style>
        <p:txBody>
          <a:bodyPr>
            <a:normAutofit fontScale="77500" lnSpcReduction="20000"/>
          </a:bodyPr>
          <a:lstStyle/>
          <a:p>
            <a:pPr>
              <a:buNone/>
            </a:pPr>
            <a:endParaRPr lang="ar-SA" sz="3800" b="1" u="sng" dirty="0" smtClean="0">
              <a:solidFill>
                <a:schemeClr val="accent4">
                  <a:lumMod val="60000"/>
                  <a:lumOff val="40000"/>
                </a:schemeClr>
              </a:solidFill>
              <a:latin typeface="Arabic Typesetting" pitchFamily="66" charset="-78"/>
              <a:cs typeface="Arabic Typesetting" pitchFamily="66" charset="-78"/>
            </a:endParaRPr>
          </a:p>
          <a:p>
            <a:pPr>
              <a:buNone/>
            </a:pPr>
            <a:r>
              <a:rPr lang="ar-SA" sz="4600" b="1" u="sng" dirty="0" smtClean="0">
                <a:solidFill>
                  <a:schemeClr val="accent4">
                    <a:lumMod val="60000"/>
                    <a:lumOff val="40000"/>
                  </a:schemeClr>
                </a:solidFill>
                <a:latin typeface="Arabic Typesetting" pitchFamily="66" charset="-78"/>
                <a:cs typeface="+mj-cs"/>
              </a:rPr>
              <a:t>أولا:التخطيط الاستراتيجي:</a:t>
            </a:r>
          </a:p>
          <a:p>
            <a:pPr>
              <a:buNone/>
            </a:pPr>
            <a:r>
              <a:rPr lang="ar-SA" sz="3400" dirty="0" smtClean="0">
                <a:latin typeface="Arabic Typesetting" pitchFamily="66" charset="-78"/>
                <a:cs typeface="+mj-cs"/>
              </a:rPr>
              <a:t>حضي التخطيط الاستراتيجي بقبول كبير </a:t>
            </a:r>
            <a:r>
              <a:rPr lang="ar-SA" sz="3400" b="1" u="sng" dirty="0" smtClean="0">
                <a:solidFill>
                  <a:schemeClr val="accent4">
                    <a:lumMod val="75000"/>
                  </a:schemeClr>
                </a:solidFill>
                <a:latin typeface="Arabic Typesetting" pitchFamily="66" charset="-78"/>
                <a:cs typeface="+mj-cs"/>
              </a:rPr>
              <a:t>خاصة في ظل البيئة الحالية والتي تتسم بالتغييرات المتسارعه والتعقيد وتزايد</a:t>
            </a:r>
          </a:p>
          <a:p>
            <a:pPr>
              <a:buNone/>
            </a:pPr>
            <a:r>
              <a:rPr lang="ar-SA" sz="3400" b="1" u="sng" dirty="0" smtClean="0">
                <a:solidFill>
                  <a:schemeClr val="accent4">
                    <a:lumMod val="75000"/>
                  </a:schemeClr>
                </a:solidFill>
                <a:latin typeface="Arabic Typesetting" pitchFamily="66" charset="-78"/>
                <a:cs typeface="+mj-cs"/>
              </a:rPr>
              <a:t>المنافسة.</a:t>
            </a:r>
          </a:p>
          <a:p>
            <a:pPr>
              <a:buNone/>
            </a:pPr>
            <a:r>
              <a:rPr lang="ar-SA" sz="4600" b="1" u="sng" dirty="0" smtClean="0">
                <a:solidFill>
                  <a:schemeClr val="accent4">
                    <a:lumMod val="75000"/>
                  </a:schemeClr>
                </a:solidFill>
                <a:latin typeface="Arabic Typesetting" pitchFamily="66" charset="-78"/>
                <a:cs typeface="+mj-cs"/>
              </a:rPr>
              <a:t>وحتى تصبح هذه المنظمات قادر على تلبية احتياجات المجتمع تحتاج إلى خطة مؤسسيه</a:t>
            </a:r>
          </a:p>
          <a:p>
            <a:pPr>
              <a:buNone/>
            </a:pPr>
            <a:r>
              <a:rPr lang="ar-SA" sz="4600" b="1" u="sng" dirty="0" smtClean="0">
                <a:solidFill>
                  <a:schemeClr val="accent4">
                    <a:lumMod val="75000"/>
                  </a:schemeClr>
                </a:solidFill>
                <a:latin typeface="Arabic Typesetting" pitchFamily="66" charset="-78"/>
                <a:cs typeface="+mj-cs"/>
              </a:rPr>
              <a:t>محكمة ومجموعة من القيادات تؤمن بأن:</a:t>
            </a:r>
          </a:p>
          <a:p>
            <a:pPr>
              <a:buNone/>
            </a:pPr>
            <a:r>
              <a:rPr lang="ar-SA" sz="3400" dirty="0" smtClean="0">
                <a:solidFill>
                  <a:schemeClr val="accent4">
                    <a:lumMod val="75000"/>
                  </a:schemeClr>
                </a:solidFill>
                <a:latin typeface="Arabic Typesetting" pitchFamily="66" charset="-78"/>
                <a:cs typeface="+mj-cs"/>
              </a:rPr>
              <a:t>1/ </a:t>
            </a:r>
            <a:r>
              <a:rPr lang="ar-SA" sz="3400" dirty="0" smtClean="0">
                <a:latin typeface="Arabic Typesetting" pitchFamily="66" charset="-78"/>
                <a:cs typeface="+mj-cs"/>
              </a:rPr>
              <a:t>التخطيط مكمل للقيادة الفعالة والإدارة القديرة.</a:t>
            </a:r>
          </a:p>
          <a:p>
            <a:pPr>
              <a:buNone/>
            </a:pPr>
            <a:r>
              <a:rPr lang="ar-SA" sz="3400" dirty="0" smtClean="0">
                <a:solidFill>
                  <a:schemeClr val="accent4">
                    <a:lumMod val="75000"/>
                  </a:schemeClr>
                </a:solidFill>
                <a:latin typeface="Arabic Typesetting" pitchFamily="66" charset="-78"/>
                <a:cs typeface="+mj-cs"/>
              </a:rPr>
              <a:t>2/</a:t>
            </a:r>
            <a:r>
              <a:rPr lang="ar-SA" sz="3400" dirty="0" smtClean="0">
                <a:latin typeface="Arabic Typesetting" pitchFamily="66" charset="-78"/>
                <a:cs typeface="+mj-cs"/>
              </a:rPr>
              <a:t>يدركون أن الخطة المؤسسية المصاغة بإحكام تساهم في نقل رؤية ورسالة وأهداف البرامج التي تلهم الناس للتطوع وتقديم خدمات للمجتمع.</a:t>
            </a:r>
          </a:p>
          <a:p>
            <a:pPr>
              <a:buNone/>
            </a:pPr>
            <a:r>
              <a:rPr lang="ar-SA" sz="3400" dirty="0" smtClean="0">
                <a:solidFill>
                  <a:schemeClr val="accent4">
                    <a:lumMod val="75000"/>
                  </a:schemeClr>
                </a:solidFill>
                <a:latin typeface="Arabic Typesetting" pitchFamily="66" charset="-78"/>
                <a:cs typeface="+mj-cs"/>
              </a:rPr>
              <a:t>3/ </a:t>
            </a:r>
            <a:r>
              <a:rPr lang="ar-SA" sz="3400" dirty="0" smtClean="0">
                <a:latin typeface="Arabic Typesetting" pitchFamily="66" charset="-78"/>
                <a:cs typeface="+mj-cs"/>
              </a:rPr>
              <a:t>إضافة لكونها أداه داخلية محوريه للحفاظ على الاستقرار في وقت </a:t>
            </a:r>
            <a:r>
              <a:rPr lang="ar-SA" sz="3400" dirty="0">
                <a:latin typeface="Arabic Typesetting" pitchFamily="66" charset="-78"/>
                <a:cs typeface="+mj-cs"/>
              </a:rPr>
              <a:t>ي</a:t>
            </a:r>
            <a:r>
              <a:rPr lang="ar-SA" sz="3400" dirty="0" smtClean="0">
                <a:latin typeface="Arabic Typesetting" pitchFamily="66" charset="-78"/>
                <a:cs typeface="+mj-cs"/>
              </a:rPr>
              <a:t>تسم بالتغييرات السريعة. </a:t>
            </a:r>
          </a:p>
          <a:p>
            <a:pPr>
              <a:buNone/>
            </a:pPr>
            <a:r>
              <a:rPr lang="ar-SA" sz="3400" dirty="0" smtClean="0">
                <a:solidFill>
                  <a:schemeClr val="accent4">
                    <a:lumMod val="75000"/>
                  </a:schemeClr>
                </a:solidFill>
                <a:latin typeface="Arabic Typesetting" pitchFamily="66" charset="-78"/>
                <a:cs typeface="+mj-cs"/>
              </a:rPr>
              <a:t>4/</a:t>
            </a:r>
            <a:r>
              <a:rPr lang="ar-SA" sz="3400" dirty="0" smtClean="0">
                <a:latin typeface="Arabic Typesetting" pitchFamily="66" charset="-78"/>
                <a:cs typeface="+mj-cs"/>
              </a:rPr>
              <a:t>كما أنها تكون مساعدة خارجية مهمة. لجذب الممولين والمتطوعين.</a:t>
            </a:r>
          </a:p>
        </p:txBody>
      </p:sp>
    </p:spTree>
    <p:extLst>
      <p:ext uri="{BB962C8B-B14F-4D97-AF65-F5344CB8AC3E}">
        <p14:creationId xmlns:p14="http://schemas.microsoft.com/office/powerpoint/2010/main" val="206816208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188640"/>
            <a:ext cx="8229600" cy="1143000"/>
          </a:xfrm>
        </p:spPr>
        <p:txBody>
          <a:bodyPr>
            <a:normAutofit/>
          </a:bodyPr>
          <a:lstStyle/>
          <a:p>
            <a:r>
              <a:rPr lang="ar-SA" b="1" dirty="0" smtClean="0">
                <a:solidFill>
                  <a:schemeClr val="accent4">
                    <a:lumMod val="75000"/>
                  </a:schemeClr>
                </a:solidFill>
                <a:effectLst>
                  <a:outerShdw blurRad="38100" dist="38100" dir="2700000" algn="tl">
                    <a:srgbClr val="000000">
                      <a:alpha val="43137"/>
                    </a:srgbClr>
                  </a:outerShdw>
                </a:effectLst>
                <a:latin typeface="Adobe Arabic" pitchFamily="18" charset="-78"/>
                <a:cs typeface="Adobe Arabic" pitchFamily="18" charset="-78"/>
              </a:rPr>
              <a:t>وهناك وسيلتان لوضع الخطة الإستراتيجية</a:t>
            </a:r>
            <a:r>
              <a:rPr lang="ar-SA" dirty="0" smtClean="0">
                <a:solidFill>
                  <a:schemeClr val="accent4">
                    <a:lumMod val="75000"/>
                  </a:schemeClr>
                </a:solidFill>
                <a:latin typeface="Adobe Arabic" pitchFamily="18" charset="-78"/>
                <a:cs typeface="Adobe Arabic" pitchFamily="18" charset="-78"/>
              </a:rPr>
              <a:t>:</a:t>
            </a:r>
            <a:endParaRPr lang="ar-SA" dirty="0"/>
          </a:p>
        </p:txBody>
      </p:sp>
      <p:sp>
        <p:nvSpPr>
          <p:cNvPr id="6" name="عنصر نائب للمحتوى 2"/>
          <p:cNvSpPr>
            <a:spLocks noGrp="1"/>
          </p:cNvSpPr>
          <p:nvPr>
            <p:ph idx="1"/>
          </p:nvPr>
        </p:nvSpPr>
        <p:spPr>
          <a:xfrm>
            <a:off x="179512" y="1124744"/>
            <a:ext cx="8712968" cy="5472608"/>
          </a:xfrm>
          <a:noFill/>
          <a:ln w="76200">
            <a:noFill/>
          </a:ln>
        </p:spPr>
        <p:style>
          <a:lnRef idx="2">
            <a:schemeClr val="accent6"/>
          </a:lnRef>
          <a:fillRef idx="1">
            <a:schemeClr val="lt1"/>
          </a:fillRef>
          <a:effectRef idx="0">
            <a:schemeClr val="accent6"/>
          </a:effectRef>
          <a:fontRef idx="minor">
            <a:schemeClr val="dk1"/>
          </a:fontRef>
        </p:style>
        <p:txBody>
          <a:bodyPr>
            <a:normAutofit fontScale="92500" lnSpcReduction="20000"/>
          </a:bodyPr>
          <a:lstStyle/>
          <a:p>
            <a:pPr algn="r">
              <a:buNone/>
            </a:pPr>
            <a:r>
              <a:rPr lang="ar-SA" sz="4000" b="1" u="sng" dirty="0" smtClean="0">
                <a:solidFill>
                  <a:schemeClr val="accent3">
                    <a:lumMod val="75000"/>
                  </a:schemeClr>
                </a:solidFill>
                <a:latin typeface="Adobe Arabic" pitchFamily="18" charset="-78"/>
                <a:cs typeface="Adobe Arabic" pitchFamily="18" charset="-78"/>
              </a:rPr>
              <a:t>1/وضع الخطة بواسطة المدير التنفيذي ثم عرضها على مجلس إدارة:</a:t>
            </a:r>
          </a:p>
          <a:p>
            <a:pPr>
              <a:buNone/>
            </a:pPr>
            <a:r>
              <a:rPr lang="ar-SA" dirty="0" smtClean="0">
                <a:solidFill>
                  <a:schemeClr val="accent4">
                    <a:lumMod val="75000"/>
                  </a:schemeClr>
                </a:solidFill>
                <a:latin typeface="Adobe Arabic" pitchFamily="18" charset="-78"/>
                <a:cs typeface="Adobe Arabic" pitchFamily="18" charset="-78"/>
              </a:rPr>
              <a:t>تسمى بالتخطيط الموجه من قبل الطاقم الإداري التنفيذي بالمنظمة وهم الذين</a:t>
            </a:r>
          </a:p>
          <a:p>
            <a:pPr>
              <a:buNone/>
            </a:pPr>
            <a:r>
              <a:rPr lang="ar-SA" dirty="0" smtClean="0">
                <a:solidFill>
                  <a:schemeClr val="accent4">
                    <a:lumMod val="75000"/>
                  </a:schemeClr>
                </a:solidFill>
                <a:latin typeface="Adobe Arabic" pitchFamily="18" charset="-78"/>
                <a:cs typeface="Adobe Arabic" pitchFamily="18" charset="-78"/>
              </a:rPr>
              <a:t>يضعون الخطة ويقدمونها إلى مجلس الاداره للموافقة عليها</a:t>
            </a:r>
          </a:p>
          <a:p>
            <a:pPr algn="r">
              <a:buNone/>
            </a:pPr>
            <a:r>
              <a:rPr lang="ar-SA" dirty="0" smtClean="0">
                <a:solidFill>
                  <a:schemeClr val="accent4">
                    <a:lumMod val="75000"/>
                  </a:schemeClr>
                </a:solidFill>
                <a:latin typeface="Adobe Arabic" pitchFamily="18" charset="-78"/>
                <a:cs typeface="Adobe Arabic" pitchFamily="18" charset="-78"/>
              </a:rPr>
              <a:t> </a:t>
            </a:r>
            <a:r>
              <a:rPr lang="ar-SA" sz="4000" b="1" u="sng" dirty="0" smtClean="0">
                <a:solidFill>
                  <a:schemeClr val="accent3">
                    <a:lumMod val="75000"/>
                  </a:schemeClr>
                </a:solidFill>
                <a:latin typeface="Adobe Arabic" pitchFamily="18" charset="-78"/>
                <a:cs typeface="Adobe Arabic" pitchFamily="18" charset="-78"/>
              </a:rPr>
              <a:t>2/مشاركة الجميع في وضع الخطة:</a:t>
            </a:r>
          </a:p>
          <a:p>
            <a:pPr algn="r">
              <a:buNone/>
            </a:pPr>
            <a:r>
              <a:rPr lang="ar-SA" dirty="0" smtClean="0">
                <a:solidFill>
                  <a:schemeClr val="accent4">
                    <a:lumMod val="75000"/>
                  </a:schemeClr>
                </a:solidFill>
                <a:latin typeface="Adobe Arabic" pitchFamily="18" charset="-78"/>
                <a:cs typeface="Adobe Arabic" pitchFamily="18" charset="-78"/>
              </a:rPr>
              <a:t>تسمى التقاسمية وفقا لهذه الطريقة فإن أعضاء مجلس الاداره والعاملين بالمنظمة</a:t>
            </a:r>
          </a:p>
          <a:p>
            <a:pPr algn="r">
              <a:buNone/>
            </a:pPr>
            <a:r>
              <a:rPr lang="ar-SA" dirty="0" smtClean="0">
                <a:solidFill>
                  <a:schemeClr val="accent4">
                    <a:lumMod val="75000"/>
                  </a:schemeClr>
                </a:solidFill>
                <a:latin typeface="Adobe Arabic" pitchFamily="18" charset="-78"/>
                <a:cs typeface="Adobe Arabic" pitchFamily="18" charset="-78"/>
              </a:rPr>
              <a:t>يشاركون مشاركة فعلية في وضع خطة إستراتيجية وذلك من خلال مجموعات عمل</a:t>
            </a:r>
          </a:p>
          <a:p>
            <a:pPr algn="r">
              <a:buNone/>
            </a:pPr>
            <a:r>
              <a:rPr lang="ar-SA" dirty="0" smtClean="0">
                <a:solidFill>
                  <a:schemeClr val="accent4">
                    <a:lumMod val="75000"/>
                  </a:schemeClr>
                </a:solidFill>
                <a:latin typeface="Adobe Arabic" pitchFamily="18" charset="-78"/>
                <a:cs typeface="Adobe Arabic" pitchFamily="18" charset="-78"/>
              </a:rPr>
              <a:t>أو لجان لوضع الخطط الفرعية ومن ثم التنسيق بينها للوصول إلى الخطة العامة</a:t>
            </a:r>
            <a:endParaRPr lang="ar-SA" dirty="0">
              <a:solidFill>
                <a:schemeClr val="accent4">
                  <a:lumMod val="75000"/>
                </a:schemeClr>
              </a:solidFill>
              <a:latin typeface="Adobe Arabic" pitchFamily="18" charset="-78"/>
              <a:cs typeface="Adobe Arabic" pitchFamily="18" charset="-78"/>
            </a:endParaRPr>
          </a:p>
        </p:txBody>
      </p:sp>
    </p:spTree>
    <p:extLst>
      <p:ext uri="{BB962C8B-B14F-4D97-AF65-F5344CB8AC3E}">
        <p14:creationId xmlns:p14="http://schemas.microsoft.com/office/powerpoint/2010/main" val="1050243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ln w="76200">
            <a:noFill/>
          </a:ln>
        </p:spPr>
        <p:style>
          <a:lnRef idx="2">
            <a:schemeClr val="accent2"/>
          </a:lnRef>
          <a:fillRef idx="1">
            <a:schemeClr val="lt1"/>
          </a:fillRef>
          <a:effectRef idx="0">
            <a:schemeClr val="accent2"/>
          </a:effectRef>
          <a:fontRef idx="minor">
            <a:schemeClr val="dk1"/>
          </a:fontRef>
        </p:style>
        <p:txBody>
          <a:bodyPr>
            <a:normAutofit/>
          </a:bodyPr>
          <a:lstStyle/>
          <a:p>
            <a:r>
              <a:rPr lang="ar-SA" sz="6000" b="1" dirty="0" smtClean="0">
                <a:solidFill>
                  <a:schemeClr val="accent4">
                    <a:lumMod val="75000"/>
                  </a:schemeClr>
                </a:solidFill>
                <a:latin typeface="Adobe Arabic" pitchFamily="18" charset="-78"/>
                <a:cs typeface="+mj-cs"/>
              </a:rPr>
              <a:t>1/مكونات الخطة الإستراتيجية:</a:t>
            </a:r>
            <a:endParaRPr lang="ar-SA" sz="6000" b="1" dirty="0">
              <a:cs typeface="+mj-cs"/>
            </a:endParaRPr>
          </a:p>
        </p:txBody>
      </p:sp>
      <p:sp>
        <p:nvSpPr>
          <p:cNvPr id="3" name="عنصر نائب للمحتوى 2"/>
          <p:cNvSpPr>
            <a:spLocks noGrp="1"/>
          </p:cNvSpPr>
          <p:nvPr>
            <p:ph idx="1"/>
          </p:nvPr>
        </p:nvSpPr>
        <p:spPr/>
        <p:txBody>
          <a:bodyPr>
            <a:normAutofit fontScale="92500" lnSpcReduction="10000"/>
          </a:bodyPr>
          <a:lstStyle/>
          <a:p>
            <a:pPr>
              <a:buNone/>
            </a:pPr>
            <a:r>
              <a:rPr lang="ar-SA" sz="3600" b="1" u="sng" dirty="0" smtClean="0">
                <a:solidFill>
                  <a:srgbClr val="C00000"/>
                </a:solidFill>
                <a:latin typeface="Adobe Arabic" pitchFamily="18" charset="-78"/>
                <a:cs typeface="Adobe Arabic" pitchFamily="18" charset="-78"/>
              </a:rPr>
              <a:t>تتكون من أربع مكونات أساسية: </a:t>
            </a:r>
            <a:endParaRPr lang="ar-SA" sz="3600" b="1" u="sng" dirty="0" smtClean="0">
              <a:solidFill>
                <a:schemeClr val="accent4">
                  <a:lumMod val="75000"/>
                </a:schemeClr>
              </a:solidFill>
              <a:latin typeface="Adobe Arabic" pitchFamily="18" charset="-78"/>
              <a:cs typeface="Adobe Arabic" pitchFamily="18" charset="-78"/>
            </a:endParaRPr>
          </a:p>
          <a:p>
            <a:pPr>
              <a:buNone/>
            </a:pPr>
            <a:r>
              <a:rPr lang="ar-SA" sz="3600" b="1" u="sng" dirty="0" smtClean="0">
                <a:solidFill>
                  <a:srgbClr val="C00000"/>
                </a:solidFill>
                <a:latin typeface="Adobe Arabic" pitchFamily="18" charset="-78"/>
                <a:cs typeface="Adobe Arabic" pitchFamily="18" charset="-78"/>
              </a:rPr>
              <a:t>1/رؤية المنظمة:</a:t>
            </a:r>
          </a:p>
          <a:p>
            <a:pPr>
              <a:buNone/>
            </a:pPr>
            <a:r>
              <a:rPr lang="ar-SA" b="1" u="sng" dirty="0" smtClean="0">
                <a:solidFill>
                  <a:srgbClr val="C00000"/>
                </a:solidFill>
                <a:latin typeface="Adobe Arabic" pitchFamily="18" charset="-78"/>
                <a:cs typeface="Adobe Arabic" pitchFamily="18" charset="-78"/>
              </a:rPr>
              <a:t>تعريف الرؤية:</a:t>
            </a:r>
            <a:r>
              <a:rPr lang="ar-SA" b="1" dirty="0" smtClean="0">
                <a:solidFill>
                  <a:srgbClr val="C00000"/>
                </a:solidFill>
                <a:latin typeface="Adobe Arabic" pitchFamily="18" charset="-78"/>
                <a:cs typeface="Adobe Arabic" pitchFamily="18" charset="-78"/>
              </a:rPr>
              <a:t> </a:t>
            </a:r>
          </a:p>
          <a:p>
            <a:pPr>
              <a:buNone/>
            </a:pPr>
            <a:r>
              <a:rPr lang="ar-SA" dirty="0" smtClean="0">
                <a:solidFill>
                  <a:schemeClr val="accent4">
                    <a:lumMod val="75000"/>
                  </a:schemeClr>
                </a:solidFill>
                <a:latin typeface="Adobe Arabic" pitchFamily="18" charset="-78"/>
                <a:cs typeface="Adobe Arabic" pitchFamily="18" charset="-78"/>
              </a:rPr>
              <a:t>عبارة على عما تأمل المنظمة حدوثه في المستقبل وهي توجه جميع أجهزه</a:t>
            </a:r>
          </a:p>
          <a:p>
            <a:pPr>
              <a:buNone/>
            </a:pPr>
            <a:r>
              <a:rPr lang="ar-SA" dirty="0" smtClean="0">
                <a:solidFill>
                  <a:schemeClr val="accent4">
                    <a:lumMod val="75000"/>
                  </a:schemeClr>
                </a:solidFill>
                <a:latin typeface="Adobe Arabic" pitchFamily="18" charset="-78"/>
                <a:cs typeface="Adobe Arabic" pitchFamily="18" charset="-78"/>
              </a:rPr>
              <a:t>المنظمة.</a:t>
            </a:r>
          </a:p>
          <a:p>
            <a:pPr>
              <a:buNone/>
            </a:pPr>
            <a:r>
              <a:rPr lang="ar-SA" dirty="0" smtClean="0">
                <a:solidFill>
                  <a:schemeClr val="accent4">
                    <a:lumMod val="75000"/>
                  </a:schemeClr>
                </a:solidFill>
                <a:latin typeface="Adobe Arabic" pitchFamily="18" charset="-78"/>
                <a:cs typeface="Adobe Arabic" pitchFamily="18" charset="-78"/>
              </a:rPr>
              <a:t>ولابد من اشتراك الجميع حتى تأتي الرؤية واقعية ومنسجمة مع الواقع</a:t>
            </a:r>
          </a:p>
          <a:p>
            <a:pPr>
              <a:buNone/>
            </a:pPr>
            <a:r>
              <a:rPr lang="ar-SA" dirty="0" smtClean="0">
                <a:solidFill>
                  <a:schemeClr val="accent4">
                    <a:lumMod val="75000"/>
                  </a:schemeClr>
                </a:solidFill>
                <a:latin typeface="Adobe Arabic" pitchFamily="18" charset="-78"/>
                <a:cs typeface="Adobe Arabic" pitchFamily="18" charset="-78"/>
              </a:rPr>
              <a:t>الاجتماعي وظروف المنظمة.</a:t>
            </a:r>
            <a:endParaRPr lang="ar-SA" dirty="0"/>
          </a:p>
        </p:txBody>
      </p:sp>
    </p:spTree>
    <p:extLst>
      <p:ext uri="{BB962C8B-B14F-4D97-AF65-F5344CB8AC3E}">
        <p14:creationId xmlns:p14="http://schemas.microsoft.com/office/powerpoint/2010/main" val="10312929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20" y="332656"/>
            <a:ext cx="8643998" cy="6192688"/>
          </a:xfrm>
          <a:ln w="76200">
            <a:noFill/>
          </a:ln>
        </p:spPr>
        <p:txBody>
          <a:bodyPr>
            <a:normAutofit/>
          </a:bodyPr>
          <a:lstStyle/>
          <a:p>
            <a:pPr>
              <a:buNone/>
            </a:pPr>
            <a:r>
              <a:rPr lang="ar-SA" sz="3400" b="1" u="sng" dirty="0" smtClean="0">
                <a:solidFill>
                  <a:srgbClr val="FFC000"/>
                </a:solidFill>
                <a:latin typeface="Adobe Arabic" pitchFamily="18" charset="-78"/>
                <a:cs typeface="Adobe Arabic" pitchFamily="18" charset="-78"/>
              </a:rPr>
              <a:t>2/</a:t>
            </a:r>
            <a:r>
              <a:rPr lang="ar-SA" sz="3400" b="1" u="sng" dirty="0" smtClean="0">
                <a:latin typeface="Adobe Arabic" pitchFamily="18" charset="-78"/>
                <a:cs typeface="Adobe Arabic" pitchFamily="18" charset="-78"/>
              </a:rPr>
              <a:t> </a:t>
            </a:r>
            <a:r>
              <a:rPr lang="ar-SA" sz="3400" b="1" u="sng" dirty="0" smtClean="0">
                <a:solidFill>
                  <a:srgbClr val="FFC000"/>
                </a:solidFill>
                <a:latin typeface="Adobe Arabic" pitchFamily="18" charset="-78"/>
                <a:cs typeface="Adobe Arabic" pitchFamily="18" charset="-78"/>
              </a:rPr>
              <a:t>تحديد الأهداف العامة للمنظمة:</a:t>
            </a:r>
          </a:p>
          <a:p>
            <a:pPr>
              <a:buNone/>
            </a:pPr>
            <a:r>
              <a:rPr lang="ar-SA" dirty="0" smtClean="0">
                <a:latin typeface="Adobe Arabic" pitchFamily="18" charset="-78"/>
                <a:cs typeface="Adobe Arabic" pitchFamily="18" charset="-78"/>
              </a:rPr>
              <a:t>تعتبر الأهداف العامة ترخيص البرنامج الرئيسي الذي تهدف المنظمة إلى تحقيقه من أجل الوصول إلى رؤيتها. </a:t>
            </a:r>
          </a:p>
          <a:p>
            <a:pPr>
              <a:buNone/>
            </a:pPr>
            <a:r>
              <a:rPr lang="ar-SA" sz="3400" b="1" u="sng" dirty="0" smtClean="0">
                <a:solidFill>
                  <a:srgbClr val="FFC000"/>
                </a:solidFill>
                <a:latin typeface="Adobe Arabic" pitchFamily="18" charset="-78"/>
                <a:cs typeface="Adobe Arabic" pitchFamily="18" charset="-78"/>
              </a:rPr>
              <a:t>صفات الأهداف العمومية :</a:t>
            </a:r>
            <a:endParaRPr lang="ar-SA" dirty="0" smtClean="0">
              <a:latin typeface="Adobe Arabic" pitchFamily="18" charset="-78"/>
              <a:cs typeface="Adobe Arabic" pitchFamily="18" charset="-78"/>
            </a:endParaRPr>
          </a:p>
          <a:p>
            <a:pPr>
              <a:buNone/>
            </a:pPr>
            <a:r>
              <a:rPr lang="ar-SA" dirty="0">
                <a:latin typeface="Adobe Arabic" pitchFamily="18" charset="-78"/>
                <a:cs typeface="Adobe Arabic" pitchFamily="18" charset="-78"/>
              </a:rPr>
              <a:t>1</a:t>
            </a:r>
            <a:r>
              <a:rPr lang="ar-SA" dirty="0" smtClean="0">
                <a:latin typeface="Adobe Arabic" pitchFamily="18" charset="-78"/>
                <a:cs typeface="Adobe Arabic" pitchFamily="18" charset="-78"/>
              </a:rPr>
              <a:t>/غير قابله للقياس الكمي </a:t>
            </a:r>
          </a:p>
          <a:p>
            <a:pPr>
              <a:buNone/>
            </a:pPr>
            <a:r>
              <a:rPr lang="ar-SA" dirty="0" smtClean="0">
                <a:latin typeface="Adobe Arabic" pitchFamily="18" charset="-78"/>
                <a:cs typeface="Adobe Arabic" pitchFamily="18" charset="-78"/>
              </a:rPr>
              <a:t>2/طويلة أو قصيرة المدى. </a:t>
            </a:r>
          </a:p>
          <a:p>
            <a:pPr>
              <a:buNone/>
            </a:pPr>
            <a:r>
              <a:rPr lang="ar-SA" b="1" u="sng" dirty="0" smtClean="0">
                <a:solidFill>
                  <a:srgbClr val="FFC000"/>
                </a:solidFill>
                <a:latin typeface="Adobe Arabic" pitchFamily="18" charset="-78"/>
                <a:cs typeface="Adobe Arabic" pitchFamily="18" charset="-78"/>
              </a:rPr>
              <a:t>يتم التواصل الأهداف العامة عن طريق ”</a:t>
            </a:r>
          </a:p>
          <a:p>
            <a:pPr>
              <a:buNone/>
            </a:pPr>
            <a:r>
              <a:rPr lang="ar-SA" b="1" u="sng" dirty="0" smtClean="0">
                <a:solidFill>
                  <a:srgbClr val="FFC000"/>
                </a:solidFill>
                <a:latin typeface="Adobe Arabic" pitchFamily="18" charset="-78"/>
                <a:cs typeface="Adobe Arabic" pitchFamily="18" charset="-78"/>
              </a:rPr>
              <a:t>- </a:t>
            </a:r>
            <a:r>
              <a:rPr lang="ar-SA" dirty="0" smtClean="0">
                <a:latin typeface="Adobe Arabic" pitchFamily="18" charset="-78"/>
                <a:cs typeface="Adobe Arabic" pitchFamily="18" charset="-78"/>
              </a:rPr>
              <a:t>تقسيم مجلس إدارة إلى مجموعات عمل تقوم كل مجموعة</a:t>
            </a:r>
          </a:p>
          <a:p>
            <a:pPr>
              <a:buNone/>
            </a:pPr>
            <a:r>
              <a:rPr lang="ar-SA" dirty="0" smtClean="0">
                <a:latin typeface="Adobe Arabic" pitchFamily="18" charset="-78"/>
                <a:cs typeface="Adobe Arabic" pitchFamily="18" charset="-78"/>
              </a:rPr>
              <a:t>- اقتراح عدد من الأهداف ثم تأتي مرحلة اختزال الأهداف والعمليات الأهداف العامة</a:t>
            </a:r>
            <a:r>
              <a:rPr lang="ar-SA" b="1" dirty="0" smtClean="0">
                <a:solidFill>
                  <a:srgbClr val="FFC000"/>
                </a:solidFill>
                <a:latin typeface="Adobe Arabic" pitchFamily="18" charset="-78"/>
                <a:cs typeface="Adobe Arabic" pitchFamily="18" charset="-78"/>
              </a:rPr>
              <a:t>“</a:t>
            </a:r>
          </a:p>
        </p:txBody>
      </p:sp>
    </p:spTree>
    <p:extLst>
      <p:ext uri="{BB962C8B-B14F-4D97-AF65-F5344CB8AC3E}">
        <p14:creationId xmlns:p14="http://schemas.microsoft.com/office/powerpoint/2010/main" val="355846292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lstStyle/>
          <a:p>
            <a:pPr algn="ctr"/>
            <a:r>
              <a:rPr lang="ar-SA" sz="5400" u="sng" dirty="0" smtClean="0"/>
              <a:t>اسئلة</a:t>
            </a:r>
          </a:p>
          <a:p>
            <a:pPr>
              <a:lnSpc>
                <a:spcPct val="200000"/>
              </a:lnSpc>
            </a:pPr>
            <a:r>
              <a:rPr lang="ar-SA" b="1" dirty="0" smtClean="0"/>
              <a:t>ما هي مجالات </a:t>
            </a:r>
            <a:r>
              <a:rPr lang="ar-SA" b="1" dirty="0"/>
              <a:t>العمل التطوعي في </a:t>
            </a:r>
            <a:r>
              <a:rPr lang="ar-SA" b="1" dirty="0" smtClean="0"/>
              <a:t>المملكة؟</a:t>
            </a:r>
            <a:endParaRPr lang="en-US" dirty="0"/>
          </a:p>
          <a:p>
            <a:pPr>
              <a:lnSpc>
                <a:spcPct val="200000"/>
              </a:lnSpc>
            </a:pPr>
            <a:r>
              <a:rPr lang="ar-SA" b="1" dirty="0" smtClean="0"/>
              <a:t>عدد / عددي المعوقات </a:t>
            </a:r>
            <a:r>
              <a:rPr lang="ar-SA" b="1" dirty="0"/>
              <a:t>التي تواجه منظمات العمل التطوعي</a:t>
            </a:r>
            <a:endParaRPr lang="en-US" dirty="0"/>
          </a:p>
          <a:p>
            <a:pPr>
              <a:lnSpc>
                <a:spcPct val="200000"/>
              </a:lnSpc>
            </a:pPr>
            <a:r>
              <a:rPr lang="ar-SA" b="1" dirty="0" smtClean="0"/>
              <a:t>ناقش / ناقشي مناهج </a:t>
            </a:r>
            <a:r>
              <a:rPr lang="ar-SA" b="1" dirty="0"/>
              <a:t>وأساليب تفعيل منظمات العمل التطوعي في المملكة</a:t>
            </a:r>
          </a:p>
          <a:p>
            <a:endParaRPr lang="ar-SA" dirty="0"/>
          </a:p>
        </p:txBody>
      </p:sp>
    </p:spTree>
    <p:extLst>
      <p:ext uri="{BB962C8B-B14F-4D97-AF65-F5344CB8AC3E}">
        <p14:creationId xmlns:p14="http://schemas.microsoft.com/office/powerpoint/2010/main" val="27251272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txBody>
          <a:bodyPr>
            <a:normAutofit lnSpcReduction="10000"/>
          </a:bodyPr>
          <a:lstStyle/>
          <a:p>
            <a:pPr algn="ctr"/>
            <a:r>
              <a:rPr lang="ar-SA" sz="11500" b="1" dirty="0"/>
              <a:t>ما هي مجالات العمل التطوعي في المملكة؟</a:t>
            </a:r>
            <a:endParaRPr lang="en-US" sz="11500" dirty="0"/>
          </a:p>
          <a:p>
            <a:pPr marL="0" indent="0">
              <a:buNone/>
            </a:pPr>
            <a:endParaRPr lang="ar-SA" dirty="0"/>
          </a:p>
        </p:txBody>
      </p:sp>
    </p:spTree>
    <p:extLst>
      <p:ext uri="{BB962C8B-B14F-4D97-AF65-F5344CB8AC3E}">
        <p14:creationId xmlns:p14="http://schemas.microsoft.com/office/powerpoint/2010/main" val="26328617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120680"/>
          </a:xfrm>
        </p:spPr>
        <p:txBody>
          <a:bodyPr>
            <a:normAutofit/>
          </a:bodyPr>
          <a:lstStyle/>
          <a:p>
            <a:r>
              <a:rPr lang="ar-SA" b="1" dirty="0"/>
              <a:t>تعددت مجالات العمل التطوعي في المملكة فشملت المجالات التالية </a:t>
            </a:r>
            <a:r>
              <a:rPr lang="ar-SA" b="1" dirty="0" smtClean="0"/>
              <a:t>:</a:t>
            </a:r>
            <a:endParaRPr lang="en-US" dirty="0"/>
          </a:p>
          <a:p>
            <a:r>
              <a:rPr lang="ar-SA" dirty="0"/>
              <a:t>المجال الديني</a:t>
            </a:r>
            <a:endParaRPr lang="en-US" dirty="0"/>
          </a:p>
          <a:p>
            <a:r>
              <a:rPr lang="ar-SA" dirty="0"/>
              <a:t>المجال التعليمي </a:t>
            </a:r>
            <a:endParaRPr lang="en-US" dirty="0"/>
          </a:p>
          <a:p>
            <a:r>
              <a:rPr lang="ar-SA" dirty="0"/>
              <a:t>المجال الصحي</a:t>
            </a:r>
            <a:endParaRPr lang="en-US" dirty="0"/>
          </a:p>
          <a:p>
            <a:r>
              <a:rPr lang="ar-SA" dirty="0" smtClean="0"/>
              <a:t>مجال </a:t>
            </a:r>
            <a:r>
              <a:rPr lang="ar-SA" dirty="0"/>
              <a:t>المساعدات الاجتماعية</a:t>
            </a:r>
            <a:endParaRPr lang="en-US" dirty="0"/>
          </a:p>
          <a:p>
            <a:r>
              <a:rPr lang="ar-SA" dirty="0" smtClean="0"/>
              <a:t>المجال </a:t>
            </a:r>
            <a:r>
              <a:rPr lang="ar-SA" dirty="0"/>
              <a:t>الثقافي</a:t>
            </a:r>
            <a:endParaRPr lang="en-US" dirty="0"/>
          </a:p>
          <a:p>
            <a:r>
              <a:rPr lang="ar-SA" dirty="0" smtClean="0"/>
              <a:t>مجال </a:t>
            </a:r>
            <a:r>
              <a:rPr lang="ar-SA" dirty="0"/>
              <a:t>العمل الشبابي</a:t>
            </a:r>
            <a:endParaRPr lang="en-US" dirty="0"/>
          </a:p>
          <a:p>
            <a:r>
              <a:rPr lang="ar-SA" dirty="0" smtClean="0"/>
              <a:t>مجال </a:t>
            </a:r>
            <a:r>
              <a:rPr lang="ar-SA" dirty="0"/>
              <a:t>الإغاثة</a:t>
            </a:r>
            <a:endParaRPr lang="en-US" dirty="0"/>
          </a:p>
          <a:p>
            <a:r>
              <a:rPr lang="ar-SA" dirty="0" smtClean="0"/>
              <a:t>مجال </a:t>
            </a:r>
            <a:r>
              <a:rPr lang="ar-SA" dirty="0"/>
              <a:t>الأمن الوطني</a:t>
            </a:r>
            <a:endParaRPr lang="en-US" dirty="0"/>
          </a:p>
          <a:p>
            <a:endParaRPr lang="ar-SA" dirty="0"/>
          </a:p>
        </p:txBody>
      </p:sp>
    </p:spTree>
    <p:extLst>
      <p:ext uri="{BB962C8B-B14F-4D97-AF65-F5344CB8AC3E}">
        <p14:creationId xmlns:p14="http://schemas.microsoft.com/office/powerpoint/2010/main" val="2586372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txBody>
          <a:bodyPr/>
          <a:lstStyle/>
          <a:p>
            <a:pPr algn="ctr"/>
            <a:r>
              <a:rPr lang="ar-SA" sz="8000" b="1" dirty="0"/>
              <a:t>عدد / عددي المعوقات التي تواجه منظمات العمل التطوعي</a:t>
            </a:r>
            <a:endParaRPr lang="en-US" sz="8000" dirty="0"/>
          </a:p>
          <a:p>
            <a:pPr marL="0" indent="0">
              <a:buNone/>
            </a:pPr>
            <a:endParaRPr lang="ar-SA" sz="3600" dirty="0"/>
          </a:p>
        </p:txBody>
      </p:sp>
    </p:spTree>
    <p:extLst>
      <p:ext uri="{BB962C8B-B14F-4D97-AF65-F5344CB8AC3E}">
        <p14:creationId xmlns:p14="http://schemas.microsoft.com/office/powerpoint/2010/main" val="40101985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120680"/>
          </a:xfrm>
        </p:spPr>
        <p:txBody>
          <a:bodyPr/>
          <a:lstStyle/>
          <a:p>
            <a:r>
              <a:rPr lang="ar-SA" b="1" u="sng" dirty="0">
                <a:solidFill>
                  <a:schemeClr val="accent1">
                    <a:lumMod val="75000"/>
                  </a:schemeClr>
                </a:solidFill>
                <a:latin typeface="Arabic Typesetting" pitchFamily="66" charset="-78"/>
                <a:cs typeface="+mj-cs"/>
              </a:rPr>
              <a:t>ومن أهم المعوقات التي واجهت المنظمات التطوعية في المملكة </a:t>
            </a:r>
            <a:r>
              <a:rPr lang="ar-SA" b="1" u="sng" dirty="0" smtClean="0">
                <a:solidFill>
                  <a:schemeClr val="accent1">
                    <a:lumMod val="75000"/>
                  </a:schemeClr>
                </a:solidFill>
                <a:latin typeface="Arabic Typesetting" pitchFamily="66" charset="-78"/>
                <a:cs typeface="+mj-cs"/>
              </a:rPr>
              <a:t>:</a:t>
            </a:r>
          </a:p>
          <a:p>
            <a:pPr>
              <a:buNone/>
            </a:pPr>
            <a:r>
              <a:rPr lang="ar-SA" dirty="0" smtClean="0">
                <a:latin typeface="Arabic Typesetting" pitchFamily="66" charset="-78"/>
                <a:cs typeface="+mj-cs"/>
              </a:rPr>
              <a:t>1-عدم </a:t>
            </a:r>
            <a:r>
              <a:rPr lang="ar-SA" dirty="0">
                <a:latin typeface="Arabic Typesetting" pitchFamily="66" charset="-78"/>
                <a:cs typeface="+mj-cs"/>
              </a:rPr>
              <a:t>ادراك المجتمع بأهمية العمل التطوعي مما يحول دون مساهمة المتطوعين مساهمة فعاله.</a:t>
            </a:r>
          </a:p>
          <a:p>
            <a:pPr>
              <a:buNone/>
            </a:pPr>
            <a:r>
              <a:rPr lang="ar-SA" dirty="0">
                <a:solidFill>
                  <a:schemeClr val="accent1">
                    <a:lumMod val="75000"/>
                  </a:schemeClr>
                </a:solidFill>
                <a:latin typeface="Arabic Typesetting" pitchFamily="66" charset="-78"/>
                <a:cs typeface="+mj-cs"/>
              </a:rPr>
              <a:t>2. </a:t>
            </a:r>
            <a:r>
              <a:rPr lang="ar-SA" dirty="0">
                <a:latin typeface="Arabic Typesetting" pitchFamily="66" charset="-78"/>
                <a:cs typeface="+mj-cs"/>
              </a:rPr>
              <a:t>قصور الاجهزة الاعلامية </a:t>
            </a:r>
            <a:r>
              <a:rPr lang="ar-SA" dirty="0" smtClean="0">
                <a:latin typeface="Arabic Typesetting" pitchFamily="66" charset="-78"/>
                <a:cs typeface="+mj-cs"/>
              </a:rPr>
              <a:t>في </a:t>
            </a:r>
            <a:r>
              <a:rPr lang="ar-SA" dirty="0">
                <a:latin typeface="Arabic Typesetting" pitchFamily="66" charset="-78"/>
                <a:cs typeface="+mj-cs"/>
              </a:rPr>
              <a:t>تعميق فكرة التطوع في اذهان افراد المجتمع.</a:t>
            </a:r>
          </a:p>
          <a:p>
            <a:pPr>
              <a:buNone/>
            </a:pPr>
            <a:r>
              <a:rPr lang="ar-SA" dirty="0">
                <a:solidFill>
                  <a:schemeClr val="accent1">
                    <a:lumMod val="75000"/>
                  </a:schemeClr>
                </a:solidFill>
                <a:latin typeface="Arabic Typesetting" pitchFamily="66" charset="-78"/>
                <a:cs typeface="+mj-cs"/>
              </a:rPr>
              <a:t>3. </a:t>
            </a:r>
            <a:r>
              <a:rPr lang="ar-SA" dirty="0">
                <a:latin typeface="Arabic Typesetting" pitchFamily="66" charset="-78"/>
                <a:cs typeface="+mj-cs"/>
              </a:rPr>
              <a:t>عدم وجود إدارة خاصة للمتطوعين بالمنظمات التطوعية تهتم بشئون الموظفين .</a:t>
            </a:r>
          </a:p>
          <a:p>
            <a:pPr>
              <a:buNone/>
            </a:pPr>
            <a:r>
              <a:rPr lang="ar-SA" dirty="0">
                <a:solidFill>
                  <a:schemeClr val="accent1">
                    <a:lumMod val="75000"/>
                  </a:schemeClr>
                </a:solidFill>
                <a:latin typeface="Arabic Typesetting" pitchFamily="66" charset="-78"/>
                <a:cs typeface="+mj-cs"/>
              </a:rPr>
              <a:t>4. </a:t>
            </a:r>
            <a:r>
              <a:rPr lang="ar-SA" dirty="0">
                <a:latin typeface="Arabic Typesetting" pitchFamily="66" charset="-78"/>
                <a:cs typeface="+mj-cs"/>
              </a:rPr>
              <a:t>تعاني هذه المنظمات من قصور في خبره المتطوعين والقائمين على اداره هذه المنظمات.</a:t>
            </a:r>
            <a:endParaRPr lang="ar-SA" sz="1200" dirty="0">
              <a:latin typeface="Arabic Typesetting" pitchFamily="66" charset="-78"/>
              <a:cs typeface="+mj-cs"/>
            </a:endParaRPr>
          </a:p>
          <a:p>
            <a:pPr marL="0" indent="0">
              <a:buNone/>
            </a:pPr>
            <a:endParaRPr lang="ar-SA" b="1" u="sng" dirty="0">
              <a:latin typeface="Arabic Typesetting" pitchFamily="66" charset="-78"/>
              <a:cs typeface="+mj-cs"/>
            </a:endParaRPr>
          </a:p>
          <a:p>
            <a:pPr marL="0" indent="0">
              <a:buNone/>
            </a:pPr>
            <a:endParaRPr lang="ar-SA" dirty="0"/>
          </a:p>
        </p:txBody>
      </p:sp>
    </p:spTree>
    <p:extLst>
      <p:ext uri="{BB962C8B-B14F-4D97-AF65-F5344CB8AC3E}">
        <p14:creationId xmlns:p14="http://schemas.microsoft.com/office/powerpoint/2010/main" val="16498547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23528" y="260648"/>
            <a:ext cx="8468380" cy="6408712"/>
          </a:xfrm>
        </p:spPr>
        <p:txBody>
          <a:bodyPr>
            <a:normAutofit lnSpcReduction="10000"/>
          </a:bodyPr>
          <a:lstStyle/>
          <a:p>
            <a:pPr lvl="0">
              <a:buNone/>
              <a:defRPr/>
            </a:pPr>
            <a:r>
              <a:rPr lang="ar-SA" dirty="0">
                <a:solidFill>
                  <a:schemeClr val="accent1">
                    <a:lumMod val="75000"/>
                  </a:schemeClr>
                </a:solidFill>
                <a:latin typeface="Arabic Typesetting" pitchFamily="66" charset="-78"/>
                <a:cs typeface="+mj-cs"/>
              </a:rPr>
              <a:t>5. </a:t>
            </a:r>
            <a:r>
              <a:rPr lang="ar-SA" dirty="0">
                <a:latin typeface="Arabic Typesetting" pitchFamily="66" charset="-78"/>
                <a:cs typeface="+mj-cs"/>
              </a:rPr>
              <a:t>تعاني بعض المنظمات من نقص الموارد المالية وضعف المشاركة </a:t>
            </a:r>
          </a:p>
          <a:p>
            <a:pPr lvl="0">
              <a:buNone/>
              <a:defRPr/>
            </a:pPr>
            <a:r>
              <a:rPr lang="ar-SA" dirty="0">
                <a:solidFill>
                  <a:schemeClr val="accent1">
                    <a:lumMod val="75000"/>
                  </a:schemeClr>
                </a:solidFill>
                <a:latin typeface="Arabic Typesetting" pitchFamily="66" charset="-78"/>
                <a:cs typeface="+mj-cs"/>
              </a:rPr>
              <a:t>6. </a:t>
            </a:r>
            <a:r>
              <a:rPr lang="ar-SA" dirty="0">
                <a:latin typeface="Arabic Typesetting" pitchFamily="66" charset="-78"/>
                <a:cs typeface="+mj-cs"/>
              </a:rPr>
              <a:t>نقص بعض مستلزمات النشاط وصعوبة الحصول على تسهيلات الرسمية لبعض الأنشطة.</a:t>
            </a:r>
            <a:endParaRPr lang="ar-SA" sz="4400" dirty="0">
              <a:latin typeface="Arabic Typesetting" pitchFamily="66" charset="-78"/>
              <a:cs typeface="+mj-cs"/>
            </a:endParaRPr>
          </a:p>
          <a:p>
            <a:pPr lvl="0">
              <a:buNone/>
              <a:defRPr/>
            </a:pPr>
            <a:r>
              <a:rPr lang="ar-SA" dirty="0">
                <a:solidFill>
                  <a:schemeClr val="accent1">
                    <a:lumMod val="75000"/>
                  </a:schemeClr>
                </a:solidFill>
                <a:latin typeface="Arabic Typesetting" pitchFamily="66" charset="-78"/>
                <a:cs typeface="+mj-cs"/>
              </a:rPr>
              <a:t>7. </a:t>
            </a:r>
            <a:r>
              <a:rPr lang="ar-SA" dirty="0">
                <a:latin typeface="Arabic Typesetting" pitchFamily="66" charset="-78"/>
                <a:cs typeface="+mj-cs"/>
              </a:rPr>
              <a:t>تركز واقتصار أنشطة المنظمات في المدن والمناطق الحضرية وابتعادها عن المناطق الريفية</a:t>
            </a:r>
            <a:r>
              <a:rPr lang="ar-SA" dirty="0" smtClean="0">
                <a:latin typeface="Arabic Typesetting" pitchFamily="66" charset="-78"/>
                <a:cs typeface="+mj-cs"/>
              </a:rPr>
              <a:t>.</a:t>
            </a:r>
          </a:p>
          <a:p>
            <a:pPr lvl="0">
              <a:buNone/>
              <a:defRPr/>
            </a:pPr>
            <a:r>
              <a:rPr lang="ar-SA" sz="3600" dirty="0">
                <a:solidFill>
                  <a:schemeClr val="accent1">
                    <a:lumMod val="75000"/>
                  </a:schemeClr>
                </a:solidFill>
                <a:latin typeface="Arabic Typesetting" pitchFamily="66" charset="-78"/>
                <a:cs typeface="+mj-cs"/>
              </a:rPr>
              <a:t>8. </a:t>
            </a:r>
            <a:r>
              <a:rPr lang="ar-SA" sz="3600" dirty="0">
                <a:latin typeface="Arabic Typesetting" pitchFamily="66" charset="-78"/>
                <a:cs typeface="+mj-cs"/>
              </a:rPr>
              <a:t>عدم وضوح أهداف الجمعيات للأعضاء ولبقية أفراد المجتمع .</a:t>
            </a:r>
            <a:endParaRPr lang="ar-SA" dirty="0">
              <a:latin typeface="Arabic Typesetting" pitchFamily="66" charset="-78"/>
              <a:cs typeface="+mj-cs"/>
            </a:endParaRPr>
          </a:p>
          <a:p>
            <a:pPr lvl="0">
              <a:buNone/>
              <a:defRPr/>
            </a:pPr>
            <a:r>
              <a:rPr lang="ar-SA" dirty="0">
                <a:solidFill>
                  <a:schemeClr val="accent1">
                    <a:lumMod val="75000"/>
                  </a:schemeClr>
                </a:solidFill>
                <a:latin typeface="Arabic Typesetting" pitchFamily="66" charset="-78"/>
                <a:cs typeface="+mj-cs"/>
              </a:rPr>
              <a:t>9. </a:t>
            </a:r>
            <a:r>
              <a:rPr lang="ar-SA" dirty="0">
                <a:latin typeface="Arabic Typesetting" pitchFamily="66" charset="-78"/>
                <a:cs typeface="+mj-cs"/>
              </a:rPr>
              <a:t>الظروف الأسرية والاجتماعية ووجود الأطفال والمسئوليات الأسرية .</a:t>
            </a:r>
          </a:p>
          <a:p>
            <a:pPr lvl="0">
              <a:buNone/>
              <a:defRPr/>
            </a:pPr>
            <a:r>
              <a:rPr lang="ar-SA" dirty="0">
                <a:solidFill>
                  <a:schemeClr val="accent1">
                    <a:lumMod val="75000"/>
                  </a:schemeClr>
                </a:solidFill>
                <a:latin typeface="Arabic Typesetting" pitchFamily="66" charset="-78"/>
                <a:cs typeface="+mj-cs"/>
              </a:rPr>
              <a:t>10. </a:t>
            </a:r>
            <a:r>
              <a:rPr lang="ar-SA" dirty="0">
                <a:latin typeface="Arabic Typesetting" pitchFamily="66" charset="-78"/>
                <a:cs typeface="+mj-cs"/>
              </a:rPr>
              <a:t>حصر نشاط المنظمات التطوعية في أشخاص تقليديين والتحيز في الانتخابات من الأسباب التي تؤدي إلى ترك بعض المتطوعات نشاطهن.</a:t>
            </a:r>
          </a:p>
          <a:p>
            <a:pPr lvl="0">
              <a:buNone/>
              <a:defRPr/>
            </a:pPr>
            <a:endParaRPr lang="ar-SA"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252886217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096" y="2969568"/>
            <a:ext cx="8784976" cy="3888432"/>
          </a:xfrm>
        </p:spPr>
        <p:txBody>
          <a:bodyPr>
            <a:prstTxWarp prst="textDoubleWave1">
              <a:avLst/>
            </a:prstTxWarp>
            <a:noAutofit/>
          </a:bodyPr>
          <a:lstStyle/>
          <a:p>
            <a:pPr algn="ctr"/>
            <a:r>
              <a:rPr lang="ar-SA" sz="9600" b="1" dirty="0">
                <a:ln>
                  <a:solidFill>
                    <a:srgbClr val="EA08BA"/>
                  </a:solidFill>
                </a:ln>
                <a:solidFill>
                  <a:schemeClr val="tx2">
                    <a:lumMod val="60000"/>
                    <a:lumOff val="40000"/>
                  </a:schemeClr>
                </a:solidFill>
              </a:rPr>
              <a:t>تابع العمل التطوعي بالمملكة العربية السعودية </a:t>
            </a:r>
            <a:endParaRPr lang="ar-SA" sz="4000" b="1" dirty="0">
              <a:ln>
                <a:solidFill>
                  <a:srgbClr val="EA08BA"/>
                </a:solidFill>
              </a:ln>
              <a:solidFill>
                <a:schemeClr val="tx2">
                  <a:lumMod val="60000"/>
                  <a:lumOff val="40000"/>
                </a:schemeClr>
              </a:solidFill>
            </a:endParaRPr>
          </a:p>
          <a:p>
            <a:pPr algn="ctr"/>
            <a:endParaRPr lang="ar-SA" b="1" dirty="0"/>
          </a:p>
        </p:txBody>
      </p:sp>
      <p:sp>
        <p:nvSpPr>
          <p:cNvPr id="2" name="مستطيل 1"/>
          <p:cNvSpPr/>
          <p:nvPr/>
        </p:nvSpPr>
        <p:spPr>
          <a:xfrm>
            <a:off x="323528" y="260648"/>
            <a:ext cx="8424936" cy="3046988"/>
          </a:xfrm>
          <a:prstGeom prst="rect">
            <a:avLst/>
          </a:prstGeom>
        </p:spPr>
        <p:txBody>
          <a:bodyPr wrap="square">
            <a:spAutoFit/>
          </a:bodyPr>
          <a:lstStyle/>
          <a:p>
            <a:pPr algn="ctr"/>
            <a:r>
              <a:rPr lang="ar-SA" sz="9600" b="1" dirty="0" smtClean="0">
                <a:ln w="18000">
                  <a:solidFill>
                    <a:schemeClr val="accent2">
                      <a:satMod val="140000"/>
                    </a:schemeClr>
                  </a:solidFill>
                  <a:prstDash val="solid"/>
                  <a:miter lim="800000"/>
                </a:ln>
                <a:solidFill>
                  <a:schemeClr val="tx2">
                    <a:lumMod val="60000"/>
                    <a:lumOff val="40000"/>
                  </a:schemeClr>
                </a:solidFill>
                <a:effectLst>
                  <a:outerShdw blurRad="25500" dist="23000" dir="7020000" algn="tl">
                    <a:srgbClr val="000000">
                      <a:alpha val="50000"/>
                    </a:srgbClr>
                  </a:outerShdw>
                </a:effectLst>
              </a:rPr>
              <a:t>المحاضرة الحادية عشر </a:t>
            </a:r>
            <a:endParaRPr lang="ar-SA" dirty="0">
              <a:solidFill>
                <a:schemeClr val="tx2">
                  <a:lumMod val="60000"/>
                  <a:lumOff val="40000"/>
                </a:schemeClr>
              </a:solidFill>
            </a:endParaRPr>
          </a:p>
        </p:txBody>
      </p:sp>
    </p:spTree>
    <p:extLst>
      <p:ext uri="{BB962C8B-B14F-4D97-AF65-F5344CB8AC3E}">
        <p14:creationId xmlns:p14="http://schemas.microsoft.com/office/powerpoint/2010/main" val="33682495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00034" y="928670"/>
            <a:ext cx="8229600" cy="5357850"/>
          </a:xfrm>
          <a:ln w="76200">
            <a:solidFill>
              <a:srgbClr val="00B0F0"/>
            </a:solidFill>
            <a:prstDash val="lgDash"/>
          </a:ln>
        </p:spPr>
        <p:txBody>
          <a:bodyPr>
            <a:noAutofit/>
          </a:bodyPr>
          <a:lstStyle/>
          <a:p>
            <a:pPr>
              <a:buNone/>
            </a:pPr>
            <a:r>
              <a:rPr lang="ar-SA" sz="3600" b="1" u="sng" dirty="0" smtClean="0">
                <a:solidFill>
                  <a:srgbClr val="00B0F0"/>
                </a:solidFill>
                <a:latin typeface="Adobe Arabic" pitchFamily="18" charset="-78"/>
                <a:cs typeface="Adobe Arabic" pitchFamily="18" charset="-78"/>
              </a:rPr>
              <a:t>وتكون مهام الهيئة العليا للعمل التطوعي كما يلي :</a:t>
            </a:r>
            <a:endParaRPr lang="en-US" sz="3600" b="1" u="sng" dirty="0" smtClean="0">
              <a:solidFill>
                <a:srgbClr val="00B0F0"/>
              </a:solidFill>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إستراتيجية طويلة المدى للعمل التطوعي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السياسات العامة للعمل التطوعي بالمملكة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تنسيق كافة الجهود الرسمية والأهلية في مجال العمل التطوعي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استقطاب الدعم المادي والمعنوي للمنظمات التطوعية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خطة إعلامية لتوعية المجتمع بهذا المجال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خطة تدريبية لتدريب المتطوعين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آلية لتوحيد قنوات المساعدات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عمل قواعد بيانات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آلية لمراقبة وتقويم أداء المنظمات التطوعية .</a:t>
            </a:r>
            <a:endParaRPr lang="en-US" sz="2800" dirty="0" smtClean="0">
              <a:latin typeface="Adobe Arabic" pitchFamily="18" charset="-78"/>
              <a:cs typeface="Adobe Arabic" pitchFamily="18" charset="-78"/>
            </a:endParaRPr>
          </a:p>
        </p:txBody>
      </p:sp>
    </p:spTree>
    <p:extLst>
      <p:ext uri="{BB962C8B-B14F-4D97-AF65-F5344CB8AC3E}">
        <p14:creationId xmlns:p14="http://schemas.microsoft.com/office/powerpoint/2010/main" val="399675087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normAutofit fontScale="90000"/>
          </a:bodyPr>
          <a:lstStyle/>
          <a:p>
            <a:r>
              <a:rPr lang="ar-SA" sz="4900" b="1" u="sng" dirty="0" smtClean="0">
                <a:solidFill>
                  <a:srgbClr val="00B0F0"/>
                </a:solidFill>
                <a:latin typeface="Adobe Arabic" pitchFamily="18" charset="-78"/>
                <a:cs typeface="Adobe Arabic" pitchFamily="18" charset="-78"/>
              </a:rPr>
              <a:t>خامسا:تفعيل دور الإعلام في توعية المتطوعين:</a:t>
            </a:r>
            <a:r>
              <a:rPr lang="ar-SA" dirty="0" smtClean="0"/>
              <a:t> </a:t>
            </a:r>
            <a:endParaRPr lang="ar-SA" dirty="0"/>
          </a:p>
        </p:txBody>
      </p:sp>
      <p:sp>
        <p:nvSpPr>
          <p:cNvPr id="3" name="عنصر نائب للمحتوى 2"/>
          <p:cNvSpPr>
            <a:spLocks noGrp="1"/>
          </p:cNvSpPr>
          <p:nvPr>
            <p:ph idx="1"/>
          </p:nvPr>
        </p:nvSpPr>
        <p:spPr>
          <a:ln w="76200"/>
        </p:spPr>
        <p:style>
          <a:lnRef idx="2">
            <a:schemeClr val="accent4"/>
          </a:lnRef>
          <a:fillRef idx="1">
            <a:schemeClr val="lt1"/>
          </a:fillRef>
          <a:effectRef idx="0">
            <a:schemeClr val="accent4"/>
          </a:effectRef>
          <a:fontRef idx="minor">
            <a:schemeClr val="dk1"/>
          </a:fontRef>
        </p:style>
        <p:txBody>
          <a:bodyPr>
            <a:normAutofit fontScale="47500" lnSpcReduction="20000"/>
          </a:bodyPr>
          <a:lstStyle/>
          <a:p>
            <a:pPr algn="ctr">
              <a:buNone/>
            </a:pPr>
            <a:r>
              <a:rPr lang="ar-SA" sz="8000" dirty="0" smtClean="0">
                <a:latin typeface="Adobe Arabic" pitchFamily="18" charset="-78"/>
                <a:cs typeface="Adobe Arabic" pitchFamily="18" charset="-78"/>
              </a:rPr>
              <a:t>تقوم الأجهزة الإعلامية في المملكة بدور مقدر في توعية المجتمع بأمور دينه ودنياه وعلى بث روح التعاون والتعاضد والتكافل بين الأفراد كما تسعى لغرس حب الوطن في قلوب الشباب . </a:t>
            </a:r>
            <a:endParaRPr lang="en-US" sz="8000" dirty="0" smtClean="0">
              <a:latin typeface="Adobe Arabic" pitchFamily="18" charset="-78"/>
              <a:cs typeface="Adobe Arabic" pitchFamily="18" charset="-78"/>
            </a:endParaRPr>
          </a:p>
          <a:p>
            <a:pPr algn="ctr">
              <a:buNone/>
            </a:pPr>
            <a:r>
              <a:rPr lang="ar-SA" sz="8000" dirty="0" smtClean="0">
                <a:latin typeface="Adobe Arabic" pitchFamily="18" charset="-78"/>
                <a:cs typeface="Adobe Arabic" pitchFamily="18" charset="-78"/>
              </a:rPr>
              <a:t>إن استنهاض أفراد المجتمع للمساهمة في العمل التطوعي يبدأ من اقتناع كافة أو معظم أفراد المجتمع بأن هناك مشكلات اجتماعية واجبة الحل ويقع حلها على عاتق كافة أفراد المجتمع </a:t>
            </a:r>
            <a:endParaRPr lang="en-US" sz="8000" dirty="0" smtClean="0">
              <a:latin typeface="Adobe Arabic" pitchFamily="18" charset="-78"/>
              <a:cs typeface="Adobe Arabic" pitchFamily="18" charset="-78"/>
            </a:endParaRPr>
          </a:p>
          <a:p>
            <a:pPr algn="ctr">
              <a:buNone/>
            </a:pPr>
            <a:endParaRPr lang="ar-SA" sz="8000" dirty="0" smtClean="0">
              <a:latin typeface="Adobe Arabic" pitchFamily="18" charset="-78"/>
              <a:cs typeface="Adobe Arabic" pitchFamily="18" charset="-78"/>
            </a:endParaRPr>
          </a:p>
        </p:txBody>
      </p:sp>
    </p:spTree>
    <p:extLst>
      <p:ext uri="{BB962C8B-B14F-4D97-AF65-F5344CB8AC3E}">
        <p14:creationId xmlns:p14="http://schemas.microsoft.com/office/powerpoint/2010/main" val="40191266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85794"/>
            <a:ext cx="8229600" cy="5340369"/>
          </a:xfrm>
          <a:ln w="76200">
            <a:prstDash val="sysDash"/>
          </a:ln>
        </p:spPr>
        <p:style>
          <a:lnRef idx="2">
            <a:schemeClr val="accent6"/>
          </a:lnRef>
          <a:fillRef idx="1">
            <a:schemeClr val="lt1"/>
          </a:fillRef>
          <a:effectRef idx="0">
            <a:schemeClr val="accent6"/>
          </a:effectRef>
          <a:fontRef idx="minor">
            <a:schemeClr val="dk1"/>
          </a:fontRef>
        </p:style>
        <p:txBody>
          <a:bodyPr>
            <a:normAutofit fontScale="92500" lnSpcReduction="10000"/>
          </a:bodyPr>
          <a:lstStyle/>
          <a:p>
            <a:pPr>
              <a:buNone/>
            </a:pPr>
            <a:r>
              <a:rPr lang="ar-SA" sz="4000" b="1" u="sng" dirty="0" smtClean="0">
                <a:latin typeface="Adobe Arabic" pitchFamily="18" charset="-78"/>
                <a:cs typeface="Adobe Arabic" pitchFamily="18" charset="-78"/>
              </a:rPr>
              <a:t>إن تحقيق هذه الأهداف تتطلب من الاجهزه الإعلامية المرئية والمسموعة ومقروءة العمل على: </a:t>
            </a:r>
            <a:endParaRPr lang="en-US" sz="4000" b="1" u="sng" dirty="0" smtClean="0">
              <a:latin typeface="Adobe Arabic" pitchFamily="18" charset="-78"/>
              <a:cs typeface="Adobe Arabic" pitchFamily="18" charset="-78"/>
            </a:endParaRPr>
          </a:p>
          <a:p>
            <a:pPr marL="514350" indent="-514350">
              <a:buFont typeface="+mj-lt"/>
              <a:buAutoNum type="arabicParenR"/>
            </a:pPr>
            <a:r>
              <a:rPr lang="ar-SA" sz="3600" dirty="0" smtClean="0">
                <a:solidFill>
                  <a:schemeClr val="tx1"/>
                </a:solidFill>
                <a:latin typeface="Adobe Arabic" pitchFamily="18" charset="-78"/>
                <a:cs typeface="Adobe Arabic" pitchFamily="18" charset="-78"/>
              </a:rPr>
              <a:t>تخصيص برامج توعية للمجتمع وخاصة الشباب بأهمية العمل التطوعي وأهداف ومجالات وتوضيح مشروعيتها من الناحية الدينية وأهميتها كواجب وطني واجتماعي على كافة أفراد المجتمع </a:t>
            </a:r>
            <a:endParaRPr lang="en-US" sz="3600" dirty="0" smtClean="0">
              <a:solidFill>
                <a:schemeClr val="tx1"/>
              </a:solidFill>
              <a:latin typeface="Adobe Arabic" pitchFamily="18" charset="-78"/>
              <a:cs typeface="Adobe Arabic" pitchFamily="18" charset="-78"/>
            </a:endParaRPr>
          </a:p>
          <a:p>
            <a:pPr marL="514350" indent="-514350">
              <a:buFont typeface="+mj-lt"/>
              <a:buAutoNum type="arabicParenR"/>
            </a:pPr>
            <a:r>
              <a:rPr lang="ar-SA" sz="3600" dirty="0" smtClean="0">
                <a:solidFill>
                  <a:schemeClr val="tx1"/>
                </a:solidFill>
                <a:latin typeface="Adobe Arabic" pitchFamily="18" charset="-78"/>
                <a:cs typeface="Adobe Arabic" pitchFamily="18" charset="-78"/>
              </a:rPr>
              <a:t>إتاحة الفرصة في الأجهزة الإعلامية للمنظمات التطوعية للإعلان عن حاجاتها التطوعية من المواطنين </a:t>
            </a:r>
            <a:endParaRPr lang="en-US" sz="3600" dirty="0" smtClean="0">
              <a:solidFill>
                <a:schemeClr val="tx1"/>
              </a:solidFill>
              <a:latin typeface="Adobe Arabic" pitchFamily="18" charset="-78"/>
              <a:cs typeface="Adobe Arabic" pitchFamily="18" charset="-78"/>
            </a:endParaRPr>
          </a:p>
          <a:p>
            <a:pPr marL="514350" indent="-514350">
              <a:buFont typeface="+mj-lt"/>
              <a:buAutoNum type="arabicParenR"/>
            </a:pPr>
            <a:r>
              <a:rPr lang="ar-SA" sz="3600" dirty="0" smtClean="0">
                <a:solidFill>
                  <a:schemeClr val="tx1"/>
                </a:solidFill>
                <a:latin typeface="Adobe Arabic" pitchFamily="18" charset="-78"/>
                <a:cs typeface="Adobe Arabic" pitchFamily="18" charset="-78"/>
              </a:rPr>
              <a:t>عمل مقابلات مع بعض المسئولين من المنظمات التطوعية لشرح مشاريعها واحتياجاتها .</a:t>
            </a:r>
            <a:endParaRPr lang="en-US" sz="3600" dirty="0" smtClean="0">
              <a:solidFill>
                <a:schemeClr val="tx1"/>
              </a:solidFill>
              <a:latin typeface="Adobe Arabic" pitchFamily="18" charset="-78"/>
              <a:cs typeface="Adobe Arabic" pitchFamily="18" charset="-78"/>
            </a:endParaRPr>
          </a:p>
          <a:p>
            <a:pPr>
              <a:buNone/>
            </a:pPr>
            <a:endParaRPr lang="ar-SA" dirty="0"/>
          </a:p>
        </p:txBody>
      </p:sp>
    </p:spTree>
    <p:extLst>
      <p:ext uri="{BB962C8B-B14F-4D97-AF65-F5344CB8AC3E}">
        <p14:creationId xmlns:p14="http://schemas.microsoft.com/office/powerpoint/2010/main" val="41262828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57150">
            <a:prstDash val="sysDash"/>
          </a:ln>
        </p:spPr>
        <p:style>
          <a:lnRef idx="2">
            <a:schemeClr val="accent2"/>
          </a:lnRef>
          <a:fillRef idx="1">
            <a:schemeClr val="lt1"/>
          </a:fillRef>
          <a:effectRef idx="0">
            <a:schemeClr val="accent2"/>
          </a:effectRef>
          <a:fontRef idx="minor">
            <a:schemeClr val="dk1"/>
          </a:fontRef>
        </p:style>
        <p:txBody>
          <a:bodyPr>
            <a:normAutofit/>
          </a:bodyPr>
          <a:lstStyle/>
          <a:p>
            <a:pPr marL="514350" indent="-514350">
              <a:buFont typeface="+mj-lt"/>
              <a:buAutoNum type="arabicParenR"/>
            </a:pPr>
            <a:r>
              <a:rPr lang="ar-SA" dirty="0">
                <a:latin typeface="Adobe Arabic" pitchFamily="18" charset="-78"/>
                <a:cs typeface="Adobe Arabic" pitchFamily="18" charset="-78"/>
              </a:rPr>
              <a:t>عمل مقابلات مع بعض المتطوعين من الشباب ذوي الأداء المميز في العمل التطوعي لشرح تجاربهم الشخصية في هذا المجال . </a:t>
            </a:r>
            <a:endParaRPr lang="en-US" dirty="0">
              <a:latin typeface="Adobe Arabic" pitchFamily="18" charset="-78"/>
              <a:cs typeface="Adobe Arabic" pitchFamily="18" charset="-78"/>
            </a:endParaRPr>
          </a:p>
          <a:p>
            <a:pPr marL="514350" indent="-514350">
              <a:buFont typeface="+mj-lt"/>
              <a:buAutoNum type="arabicParenR"/>
            </a:pPr>
            <a:r>
              <a:rPr lang="ar-SA" dirty="0">
                <a:latin typeface="Adobe Arabic" pitchFamily="18" charset="-78"/>
                <a:cs typeface="Adobe Arabic" pitchFamily="18" charset="-78"/>
              </a:rPr>
              <a:t>أبرز إنجازات المنظمات والأفراد بشكل واضح في الأجهزة الإعلامية . </a:t>
            </a:r>
            <a:endParaRPr lang="en-US" dirty="0">
              <a:latin typeface="Adobe Arabic" pitchFamily="18" charset="-78"/>
              <a:cs typeface="Adobe Arabic" pitchFamily="18" charset="-78"/>
            </a:endParaRPr>
          </a:p>
          <a:p>
            <a:pPr marL="514350" indent="-514350">
              <a:buFont typeface="+mj-lt"/>
              <a:buAutoNum type="arabicParenR"/>
            </a:pPr>
            <a:r>
              <a:rPr lang="ar-SA" dirty="0">
                <a:latin typeface="Adobe Arabic" pitchFamily="18" charset="-78"/>
                <a:cs typeface="Adobe Arabic" pitchFamily="18" charset="-78"/>
              </a:rPr>
              <a:t>تخصيص جوائز عينية للمتميزين من الشباب في هذا المجال </a:t>
            </a:r>
            <a:endParaRPr lang="en-US" dirty="0">
              <a:latin typeface="Adobe Arabic" pitchFamily="18" charset="-78"/>
              <a:cs typeface="Adobe Arabic" pitchFamily="18" charset="-78"/>
            </a:endParaRPr>
          </a:p>
          <a:p>
            <a:pPr marL="514350" indent="-514350">
              <a:buFont typeface="+mj-lt"/>
              <a:buAutoNum type="arabicParenR"/>
            </a:pPr>
            <a:r>
              <a:rPr lang="ar-SA" dirty="0">
                <a:latin typeface="Adobe Arabic" pitchFamily="18" charset="-78"/>
                <a:cs typeface="Adobe Arabic" pitchFamily="18" charset="-78"/>
              </a:rPr>
              <a:t>مساعدة المرأة على كيفية التوفيق بين مشاركاتها في العمل التطوعي ومتطلبات الحياة الأسرية عن طريق التوعية وتهيئة كافة الظروف للتوفيق بينهما .</a:t>
            </a:r>
            <a:endParaRPr lang="en-US" dirty="0">
              <a:latin typeface="Adobe Arabic" pitchFamily="18" charset="-78"/>
              <a:cs typeface="Adobe Arabic" pitchFamily="18" charset="-78"/>
            </a:endParaRPr>
          </a:p>
          <a:p>
            <a:endParaRPr lang="ar-SA" dirty="0"/>
          </a:p>
        </p:txBody>
      </p:sp>
    </p:spTree>
    <p:extLst>
      <p:ext uri="{BB962C8B-B14F-4D97-AF65-F5344CB8AC3E}">
        <p14:creationId xmlns:p14="http://schemas.microsoft.com/office/powerpoint/2010/main" val="34293896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fontScale="92500" lnSpcReduction="20000"/>
          </a:bodyPr>
          <a:lstStyle/>
          <a:p>
            <a:pPr>
              <a:buNone/>
            </a:pPr>
            <a:r>
              <a:rPr lang="ar-SA" sz="4000" b="1" u="sng" dirty="0">
                <a:solidFill>
                  <a:srgbClr val="00B0F0"/>
                </a:solidFill>
                <a:latin typeface="Adobe Arabic" pitchFamily="18" charset="-78"/>
                <a:cs typeface="Adobe Arabic" pitchFamily="18" charset="-78"/>
              </a:rPr>
              <a:t>اهم مساهمات الغرفة التجارية الصناعية بالرياض في مجال خدمة المجتمع والمساعدات الانسانية : </a:t>
            </a:r>
            <a:endParaRPr lang="en-US" sz="4000" b="1" u="sng" dirty="0">
              <a:solidFill>
                <a:srgbClr val="00B0F0"/>
              </a:solidFill>
              <a:latin typeface="Adobe Arabic" pitchFamily="18" charset="-78"/>
              <a:cs typeface="Adobe Arabic" pitchFamily="18" charset="-78"/>
            </a:endParaRPr>
          </a:p>
          <a:p>
            <a:pPr>
              <a:buNone/>
            </a:pPr>
            <a:r>
              <a:rPr lang="ar-SA" dirty="0">
                <a:solidFill>
                  <a:schemeClr val="dk1"/>
                </a:solidFill>
                <a:latin typeface="Adobe Arabic" pitchFamily="18" charset="-78"/>
                <a:cs typeface="Adobe Arabic" pitchFamily="18" charset="-78"/>
              </a:rPr>
              <a:t>تقوم الغرف التجارية الصناعية بالمملكة برعاية انشطة لجنة اصدقاء لمرضى وذلك من خلال تقديم الدعم المستمر لها منذ انشاء هذه اللجان بموجب</a:t>
            </a:r>
          </a:p>
          <a:p>
            <a:pPr>
              <a:buNone/>
            </a:pPr>
            <a:r>
              <a:rPr lang="ar-SA" dirty="0">
                <a:solidFill>
                  <a:schemeClr val="dk1"/>
                </a:solidFill>
                <a:latin typeface="Adobe Arabic" pitchFamily="18" charset="-78"/>
                <a:cs typeface="Adobe Arabic" pitchFamily="18" charset="-78"/>
              </a:rPr>
              <a:t>البرقية الملكية رقم 99902 وتاريخ 24/8/1405هـ والتي تضمنت الموافقة الكريمة بان تقوم الغرف التجارية الصناعية الراغبة في مساعدة المرضى</a:t>
            </a:r>
          </a:p>
          <a:p>
            <a:pPr>
              <a:buNone/>
            </a:pPr>
            <a:r>
              <a:rPr lang="ar-SA" dirty="0">
                <a:solidFill>
                  <a:schemeClr val="dk1"/>
                </a:solidFill>
                <a:latin typeface="Adobe Arabic" pitchFamily="18" charset="-78"/>
                <a:cs typeface="Adobe Arabic" pitchFamily="18" charset="-78"/>
              </a:rPr>
              <a:t>بتكوين لجنة صحية يراسها مدير عام الشؤون الصحية بالمنطقة تسمى "لجنة اصدقاء المرضى" تعمل ضمن نشاطات الغرف التجارية وبالتنسيق مع</a:t>
            </a:r>
          </a:p>
          <a:p>
            <a:pPr>
              <a:buNone/>
            </a:pPr>
            <a:r>
              <a:rPr lang="ar-SA" dirty="0">
                <a:solidFill>
                  <a:schemeClr val="dk1"/>
                </a:solidFill>
                <a:latin typeface="Adobe Arabic" pitchFamily="18" charset="-78"/>
                <a:cs typeface="Adobe Arabic" pitchFamily="18" charset="-78"/>
              </a:rPr>
              <a:t>وزارة الصحة وقد </a:t>
            </a:r>
            <a:r>
              <a:rPr lang="ar-SA" dirty="0" err="1">
                <a:solidFill>
                  <a:schemeClr val="dk1"/>
                </a:solidFill>
                <a:latin typeface="Adobe Arabic" pitchFamily="18" charset="-78"/>
                <a:cs typeface="Adobe Arabic" pitchFamily="18" charset="-78"/>
              </a:rPr>
              <a:t>بدات</a:t>
            </a:r>
            <a:r>
              <a:rPr lang="ar-SA" dirty="0">
                <a:solidFill>
                  <a:schemeClr val="dk1"/>
                </a:solidFill>
                <a:latin typeface="Adobe Arabic" pitchFamily="18" charset="-78"/>
                <a:cs typeface="Adobe Arabic" pitchFamily="18" charset="-78"/>
              </a:rPr>
              <a:t> لجنة اصدقاء المرضى بمنطقة الرياض بممارسة نشاطها في 1/2/1406هـ .</a:t>
            </a:r>
            <a:endParaRPr lang="en-US" dirty="0">
              <a:solidFill>
                <a:schemeClr val="dk1"/>
              </a:solidFill>
              <a:latin typeface="Adobe Arabic" pitchFamily="18" charset="-78"/>
              <a:cs typeface="Adobe Arabic" pitchFamily="18" charset="-78"/>
            </a:endParaRPr>
          </a:p>
          <a:p>
            <a:endParaRPr lang="ar-SA" dirty="0"/>
          </a:p>
        </p:txBody>
      </p:sp>
    </p:spTree>
    <p:extLst>
      <p:ext uri="{BB962C8B-B14F-4D97-AF65-F5344CB8AC3E}">
        <p14:creationId xmlns:p14="http://schemas.microsoft.com/office/powerpoint/2010/main" val="27934383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sz="3600" b="1" u="sng" dirty="0" smtClean="0">
                <a:solidFill>
                  <a:schemeClr val="accent3">
                    <a:lumMod val="75000"/>
                  </a:schemeClr>
                </a:solidFill>
                <a:latin typeface="Adobe Arabic" pitchFamily="18" charset="-78"/>
                <a:ea typeface="+mn-ea"/>
                <a:cs typeface="Adobe Arabic" pitchFamily="18" charset="-78"/>
              </a:rPr>
              <a:t>سادسا:نماذج من الإعمال التطوعية بالمملكة العربية السعودية:</a:t>
            </a:r>
          </a:p>
        </p:txBody>
      </p:sp>
      <p:sp>
        <p:nvSpPr>
          <p:cNvPr id="3" name="عنصر نائب للمحتوى 2"/>
          <p:cNvSpPr>
            <a:spLocks noGrp="1"/>
          </p:cNvSpPr>
          <p:nvPr>
            <p:ph idx="1"/>
          </p:nvPr>
        </p:nvSpPr>
        <p:spPr>
          <a:xfrm>
            <a:off x="2771800" y="1357298"/>
            <a:ext cx="5957834" cy="5072098"/>
          </a:xfrm>
        </p:spPr>
        <p:txBody>
          <a:bodyPr>
            <a:noAutofit/>
          </a:bodyPr>
          <a:lstStyle/>
          <a:p>
            <a:pPr>
              <a:buNone/>
            </a:pPr>
            <a:r>
              <a:rPr lang="ar-SA" sz="4800" b="1" u="sng" dirty="0" smtClean="0">
                <a:solidFill>
                  <a:srgbClr val="FFC000"/>
                </a:solidFill>
                <a:latin typeface="Arabic Typesetting" pitchFamily="66" charset="-78"/>
                <a:cs typeface="Arabic Typesetting" pitchFamily="66" charset="-78"/>
              </a:rPr>
              <a:t>أولا:المكتب التعاوني للدعوة والإرشاد: </a:t>
            </a:r>
            <a:endParaRPr lang="en-US" sz="4800" b="1" u="sng" dirty="0" smtClean="0">
              <a:solidFill>
                <a:srgbClr val="FFC000"/>
              </a:solidFill>
              <a:latin typeface="Arabic Typesetting" pitchFamily="66" charset="-78"/>
              <a:cs typeface="Arabic Typesetting" pitchFamily="66" charset="-78"/>
            </a:endParaRPr>
          </a:p>
          <a:p>
            <a:pPr>
              <a:buNone/>
            </a:pPr>
            <a:r>
              <a:rPr lang="ar-SA" sz="4000" b="1" u="sng" dirty="0" smtClean="0">
                <a:solidFill>
                  <a:srgbClr val="FFC000"/>
                </a:solidFill>
                <a:latin typeface="Arabic Typesetting" pitchFamily="66" charset="-78"/>
                <a:cs typeface="Arabic Typesetting" pitchFamily="66" charset="-78"/>
              </a:rPr>
              <a:t>تعريف المؤسسة: </a:t>
            </a:r>
            <a:r>
              <a:rPr lang="ar-SA" sz="3600" dirty="0" smtClean="0">
                <a:latin typeface="Arabic Typesetting" pitchFamily="66" charset="-78"/>
                <a:cs typeface="Arabic Typesetting" pitchFamily="66" charset="-78"/>
              </a:rPr>
              <a:t>هي مؤسسة دعوية خيرية يهتم بمجالات الدعوة للمسلمين وغير المسلمين وذلك بنشر الوعي الديني</a:t>
            </a:r>
          </a:p>
          <a:p>
            <a:pPr>
              <a:buNone/>
            </a:pPr>
            <a:r>
              <a:rPr lang="ar-SA" sz="3600" dirty="0" smtClean="0">
                <a:latin typeface="Arabic Typesetting" pitchFamily="66" charset="-78"/>
                <a:cs typeface="Arabic Typesetting" pitchFamily="66" charset="-78"/>
              </a:rPr>
              <a:t>الإسلامي والثقافة الدينية بينهم وتبصيرهم بأمور دينهم بمختلف الوسائل المتاحة للتوعية. ويقوم المكتب بمهمة الدعوة إلى</a:t>
            </a:r>
          </a:p>
          <a:p>
            <a:pPr>
              <a:buNone/>
            </a:pPr>
            <a:r>
              <a:rPr lang="ar-SA" sz="3600" dirty="0" smtClean="0">
                <a:latin typeface="Arabic Typesetting" pitchFamily="66" charset="-78"/>
                <a:cs typeface="Arabic Typesetting" pitchFamily="66" charset="-78"/>
              </a:rPr>
              <a:t>الله في نطاقه الجغرافي المصرح به وهو احد صروح الدعوة إلى الله</a:t>
            </a:r>
            <a:endParaRPr lang="en-US" sz="3600" dirty="0" smtClean="0">
              <a:latin typeface="Arabic Typesetting" pitchFamily="66" charset="-78"/>
              <a:cs typeface="Arabic Typesetting" pitchFamily="66" charset="-78"/>
            </a:endParaRPr>
          </a:p>
        </p:txBody>
      </p:sp>
      <p:pic>
        <p:nvPicPr>
          <p:cNvPr id="4" name="صورة 3" descr="logo.png"/>
          <p:cNvPicPr>
            <a:picLocks noChangeAspect="1"/>
          </p:cNvPicPr>
          <p:nvPr/>
        </p:nvPicPr>
        <p:blipFill>
          <a:blip r:embed="rId2" cstate="print"/>
          <a:stretch>
            <a:fillRect/>
          </a:stretch>
        </p:blipFill>
        <p:spPr>
          <a:xfrm>
            <a:off x="357158" y="2285992"/>
            <a:ext cx="2753343" cy="2643206"/>
          </a:xfrm>
          <a:prstGeom prst="rect">
            <a:avLst/>
          </a:prstGeom>
        </p:spPr>
      </p:pic>
    </p:spTree>
    <p:extLst>
      <p:ext uri="{BB962C8B-B14F-4D97-AF65-F5344CB8AC3E}">
        <p14:creationId xmlns:p14="http://schemas.microsoft.com/office/powerpoint/2010/main" val="110216865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pPr>
              <a:buNone/>
            </a:pPr>
            <a:r>
              <a:rPr lang="ar-SA" sz="3600" b="1" u="sng" dirty="0">
                <a:solidFill>
                  <a:srgbClr val="FF0000"/>
                </a:solidFill>
                <a:latin typeface="Arabic Typesetting" pitchFamily="66" charset="-78"/>
              </a:rPr>
              <a:t>ثانيا : هيئة الإغاثة الإسلامية العالمية </a:t>
            </a:r>
            <a:endParaRPr lang="en-US" sz="3600" b="1" u="sng" dirty="0">
              <a:solidFill>
                <a:srgbClr val="FF0000"/>
              </a:solidFill>
              <a:latin typeface="Arabic Typesetting" pitchFamily="66" charset="-78"/>
            </a:endParaRPr>
          </a:p>
          <a:p>
            <a:pPr>
              <a:buNone/>
            </a:pPr>
            <a:r>
              <a:rPr lang="ar-SA" dirty="0" smtClean="0">
                <a:latin typeface="Arabic Typesetting" pitchFamily="66" charset="-78"/>
              </a:rPr>
              <a:t>منظمة </a:t>
            </a:r>
            <a:r>
              <a:rPr lang="ar-SA" dirty="0">
                <a:latin typeface="Arabic Typesetting" pitchFamily="66" charset="-78"/>
              </a:rPr>
              <a:t>خيريه إسلامية منبثقة من رابطة العالم الإسلامي عالمية الأداء تتعاون مع المحسنين لتقديم تبرعاتهم لإخوانهم المحتاجين والمنكوبين في العالم لتثبيتهم على الإسلام وإغاثتهم ورفع معنوياتهم وتنمية مجتمعاتهم أنشئت بقرار المجلس التأسيسي للرابطة في دورته العشرين عام 1398. وهي ذات شخصية اعتبارية مستقلة ولها كيانها التنظيمي والإداري والمالي الخاص بها في إطار أحكام نظامها الاساسي ولوائحه</a:t>
            </a:r>
            <a:endParaRPr lang="ar-SA" dirty="0"/>
          </a:p>
        </p:txBody>
      </p:sp>
    </p:spTree>
    <p:extLst>
      <p:ext uri="{BB962C8B-B14F-4D97-AF65-F5344CB8AC3E}">
        <p14:creationId xmlns:p14="http://schemas.microsoft.com/office/powerpoint/2010/main" val="11097010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lstStyle/>
          <a:p>
            <a:pPr>
              <a:buNone/>
            </a:pPr>
            <a:r>
              <a:rPr lang="ar-SA" sz="6000" b="1" u="sng" dirty="0" smtClean="0">
                <a:solidFill>
                  <a:srgbClr val="0070C0"/>
                </a:solidFill>
                <a:latin typeface="Arabic Typesetting" pitchFamily="66" charset="-78"/>
                <a:cs typeface="Arabic Typesetting" pitchFamily="66" charset="-78"/>
              </a:rPr>
              <a:t>مؤسسة مكة الخيرية </a:t>
            </a:r>
            <a:endParaRPr lang="ar-SA" sz="6000" dirty="0" smtClean="0">
              <a:latin typeface="Arabic Typesetting" pitchFamily="66" charset="-78"/>
              <a:cs typeface="Arabic Typesetting" pitchFamily="66" charset="-78"/>
            </a:endParaRPr>
          </a:p>
          <a:p>
            <a:pPr>
              <a:buNone/>
            </a:pPr>
            <a:r>
              <a:rPr lang="ar-SA" sz="4000" dirty="0" smtClean="0">
                <a:latin typeface="Arabic Typesetting" pitchFamily="66" charset="-78"/>
                <a:cs typeface="Arabic Typesetting" pitchFamily="66" charset="-78"/>
              </a:rPr>
              <a:t>كافل لرعاية الأيتام بمنطقة مكة المكرمة هي مؤسسة خيرية غير ربحية تعنى بكفالة ورعاية أبنائنا الأيتام رعاية شاملة لينالوا نصيبهم من الرعاية الاجتماعية والتربوية والصحية</a:t>
            </a:r>
          </a:p>
          <a:p>
            <a:pPr>
              <a:buNone/>
            </a:pPr>
            <a:r>
              <a:rPr lang="ar-SA" sz="4000" dirty="0" smtClean="0">
                <a:latin typeface="Arabic Typesetting" pitchFamily="66" charset="-78"/>
                <a:cs typeface="Arabic Typesetting" pitchFamily="66" charset="-78"/>
              </a:rPr>
              <a:t>والترفيهية وتدريبهم وتأهيلهم لسوق العمل بما يضمن نشأتهم نشاه طيبه حتى يستغنوا وليكونوا لبنة صالحه في مجتمعهم </a:t>
            </a:r>
            <a:r>
              <a:rPr lang="ar-SA" dirty="0" smtClean="0">
                <a:latin typeface="Arabic Typesetting" pitchFamily="66" charset="-78"/>
                <a:cs typeface="Arabic Typesetting" pitchFamily="66" charset="-78"/>
              </a:rPr>
              <a:t>.</a:t>
            </a:r>
            <a:endParaRPr lang="en-US" dirty="0" smtClean="0">
              <a:latin typeface="Arabic Typesetting" pitchFamily="66" charset="-78"/>
              <a:cs typeface="Arabic Typesetting" pitchFamily="66" charset="-78"/>
            </a:endParaRPr>
          </a:p>
          <a:p>
            <a:endParaRPr lang="ar-SA" dirty="0" smtClean="0"/>
          </a:p>
          <a:p>
            <a:endParaRPr lang="ar-SA" dirty="0"/>
          </a:p>
        </p:txBody>
      </p:sp>
    </p:spTree>
    <p:extLst>
      <p:ext uri="{BB962C8B-B14F-4D97-AF65-F5344CB8AC3E}">
        <p14:creationId xmlns:p14="http://schemas.microsoft.com/office/powerpoint/2010/main" val="39249412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00034" y="620688"/>
            <a:ext cx="8229600" cy="5904656"/>
          </a:xfrm>
          <a:ln w="76200">
            <a:solidFill>
              <a:srgbClr val="00B0F0"/>
            </a:solidFill>
            <a:prstDash val="lgDash"/>
          </a:ln>
        </p:spPr>
        <p:txBody>
          <a:bodyPr>
            <a:noAutofit/>
          </a:bodyPr>
          <a:lstStyle/>
          <a:p>
            <a:pPr>
              <a:buNone/>
            </a:pPr>
            <a:r>
              <a:rPr lang="ar-SA" sz="3600" b="1" dirty="0" smtClean="0"/>
              <a:t>عدد </a:t>
            </a:r>
            <a:r>
              <a:rPr lang="ar-SA" sz="3600" b="1" dirty="0"/>
              <a:t>/ عددي مهام الهيئة العليا للعمل </a:t>
            </a:r>
            <a:r>
              <a:rPr lang="ar-SA" sz="3600" b="1" dirty="0" smtClean="0"/>
              <a:t>التطوعي</a:t>
            </a:r>
            <a:endParaRPr lang="ar-SA" sz="3600" b="1" u="sng" dirty="0">
              <a:solidFill>
                <a:srgbClr val="00B0F0"/>
              </a:solidFill>
              <a:latin typeface="Adobe Arabic" pitchFamily="18" charset="-78"/>
              <a:cs typeface="Adobe Arabic" pitchFamily="18" charset="-78"/>
            </a:endParaRPr>
          </a:p>
          <a:p>
            <a:pPr>
              <a:buNone/>
            </a:pPr>
            <a:r>
              <a:rPr lang="ar-SA" sz="3600" b="1" u="sng" dirty="0" smtClean="0">
                <a:solidFill>
                  <a:srgbClr val="00B0F0"/>
                </a:solidFill>
                <a:latin typeface="Adobe Arabic" pitchFamily="18" charset="-78"/>
                <a:cs typeface="Adobe Arabic" pitchFamily="18" charset="-78"/>
              </a:rPr>
              <a:t>تكون مهام الهيئة العليا للعمل التطوعي كما يلي :</a:t>
            </a:r>
            <a:endParaRPr lang="en-US" sz="3600" b="1" u="sng" dirty="0" smtClean="0">
              <a:solidFill>
                <a:srgbClr val="00B0F0"/>
              </a:solidFill>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إستراتيجية طويلة المدى للعمل التطوعي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السياسات العامة للعمل التطوعي بالمملكة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تنسيق كافة الجهود الرسمية والأهلية في مجال العمل التطوعي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استقطاب الدعم المادي والمعنوي للمنظمات التطوعية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خطة إعلامية لتوعية المجتمع بهذا المجال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خطة تدريبية لتدريب المتطوعين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آلية لتوحيد قنوات المساعدات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عمل قواعد بيانات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آلية لمراقبة وتقويم أداء المنظمات التطوعية .</a:t>
            </a:r>
            <a:endParaRPr lang="en-US" sz="2800" dirty="0" smtClean="0">
              <a:latin typeface="Adobe Arabic" pitchFamily="18" charset="-78"/>
              <a:cs typeface="Adobe Arabic" pitchFamily="18" charset="-78"/>
            </a:endParaRPr>
          </a:p>
        </p:txBody>
      </p:sp>
    </p:spTree>
    <p:extLst>
      <p:ext uri="{BB962C8B-B14F-4D97-AF65-F5344CB8AC3E}">
        <p14:creationId xmlns:p14="http://schemas.microsoft.com/office/powerpoint/2010/main" val="383793326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normAutofit fontScale="70000" lnSpcReduction="20000"/>
          </a:bodyPr>
          <a:lstStyle/>
          <a:p>
            <a:pPr algn="ctr"/>
            <a:r>
              <a:rPr lang="ar-SA" sz="6600" b="1" u="sng" dirty="0" smtClean="0">
                <a:solidFill>
                  <a:srgbClr val="FF0000"/>
                </a:solidFill>
                <a:effectLst>
                  <a:outerShdw blurRad="38100" dist="38100" dir="2700000" algn="tl">
                    <a:srgbClr val="000000">
                      <a:alpha val="43137"/>
                    </a:srgbClr>
                  </a:outerShdw>
                </a:effectLst>
              </a:rPr>
              <a:t>نصائح الاختبار</a:t>
            </a:r>
          </a:p>
          <a:p>
            <a:pPr algn="ctr"/>
            <a:r>
              <a:rPr lang="ar-SA" sz="6600" b="1" dirty="0" smtClean="0">
                <a:effectLst>
                  <a:outerShdw blurRad="38100" dist="38100" dir="2700000" algn="tl">
                    <a:srgbClr val="000000">
                      <a:alpha val="43137"/>
                    </a:srgbClr>
                  </a:outerShdw>
                </a:effectLst>
              </a:rPr>
              <a:t>الاعتماد على الله </a:t>
            </a:r>
          </a:p>
          <a:p>
            <a:pPr algn="ctr"/>
            <a:r>
              <a:rPr lang="ar-SA" sz="6600" b="1" dirty="0" smtClean="0">
                <a:effectLst>
                  <a:outerShdw blurRad="38100" dist="38100" dir="2700000" algn="tl">
                    <a:srgbClr val="000000">
                      <a:alpha val="43137"/>
                    </a:srgbClr>
                  </a:outerShdw>
                </a:effectLst>
              </a:rPr>
              <a:t>الاستعداد للاختبار جيدا</a:t>
            </a:r>
          </a:p>
          <a:p>
            <a:pPr algn="ctr"/>
            <a:r>
              <a:rPr lang="ar-SA" sz="6600" b="1" dirty="0" smtClean="0">
                <a:effectLst>
                  <a:outerShdw blurRad="38100" dist="38100" dir="2700000" algn="tl">
                    <a:srgbClr val="000000">
                      <a:alpha val="43137"/>
                    </a:srgbClr>
                  </a:outerShdw>
                </a:effectLst>
              </a:rPr>
              <a:t>الحضور قبل بداية الاختبار بوقت مناسب</a:t>
            </a:r>
          </a:p>
          <a:p>
            <a:pPr algn="ctr"/>
            <a:r>
              <a:rPr lang="ar-SA" sz="6600" b="1" dirty="0" smtClean="0">
                <a:effectLst>
                  <a:outerShdw blurRad="38100" dist="38100" dir="2700000" algn="tl">
                    <a:srgbClr val="000000">
                      <a:alpha val="43137"/>
                    </a:srgbClr>
                  </a:outerShdw>
                </a:effectLst>
              </a:rPr>
              <a:t>قراءة الاسئلة بعناية </a:t>
            </a:r>
          </a:p>
          <a:p>
            <a:pPr algn="ctr"/>
            <a:r>
              <a:rPr lang="ar-SA" sz="6600" b="1" dirty="0" smtClean="0">
                <a:effectLst>
                  <a:outerShdw blurRad="38100" dist="38100" dir="2700000" algn="tl">
                    <a:srgbClr val="000000">
                      <a:alpha val="43137"/>
                    </a:srgbClr>
                  </a:outerShdw>
                </a:effectLst>
              </a:rPr>
              <a:t>تحسين الخط وترتيب الاجابة في الاسئلة المقالية</a:t>
            </a:r>
          </a:p>
          <a:p>
            <a:pPr marL="0" indent="0" algn="ctr">
              <a:buNone/>
            </a:pPr>
            <a:r>
              <a:rPr lang="ar-SA" sz="6600" b="1" dirty="0" smtClean="0">
                <a:solidFill>
                  <a:srgbClr val="FF0000"/>
                </a:solidFill>
                <a:effectLst>
                  <a:outerShdw blurRad="38100" dist="38100" dir="2700000" algn="tl">
                    <a:srgbClr val="000000">
                      <a:alpha val="43137"/>
                    </a:srgbClr>
                  </a:outerShdw>
                </a:effectLst>
              </a:rPr>
              <a:t>اتمنى للجميع التوفيق</a:t>
            </a:r>
            <a:endParaRPr lang="ar-SA" sz="66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311948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صر نائب للمحتوى 6"/>
          <p:cNvSpPr>
            <a:spLocks noGrp="1"/>
          </p:cNvSpPr>
          <p:nvPr>
            <p:ph idx="1"/>
          </p:nvPr>
        </p:nvSpPr>
        <p:spPr/>
        <p:txBody>
          <a:bodyPr/>
          <a:lstStyle/>
          <a:p>
            <a:endParaRPr lang="ar-SA"/>
          </a:p>
        </p:txBody>
      </p:sp>
      <p:pic>
        <p:nvPicPr>
          <p:cNvPr id="2051" name="Picture 3"/>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179512" y="188640"/>
            <a:ext cx="8712968" cy="6408711"/>
          </a:xfrm>
          <a:prstGeom prst="rect">
            <a:avLst/>
          </a:prstGeom>
          <a:ln w="9525">
            <a:solidFill>
              <a:schemeClr val="accent6">
                <a:lumMod val="75000"/>
              </a:schemeClr>
            </a:solidFill>
            <a:miter lim="800000"/>
            <a:headEnd/>
            <a:tailEnd/>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73203047"/>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659</TotalTime>
  <Words>3330</Words>
  <Application>Microsoft Office PowerPoint</Application>
  <PresentationFormat>عرض على الشاشة (3:4)‏</PresentationFormat>
  <Paragraphs>322</Paragraphs>
  <Slides>72</Slides>
  <Notes>0</Notes>
  <HiddenSlides>0</HiddenSlides>
  <MMClips>0</MMClips>
  <ScaleCrop>false</ScaleCrop>
  <HeadingPairs>
    <vt:vector size="4" baseType="variant">
      <vt:variant>
        <vt:lpstr>نسق</vt:lpstr>
      </vt:variant>
      <vt:variant>
        <vt:i4>1</vt:i4>
      </vt:variant>
      <vt:variant>
        <vt:lpstr>عناوين الشرائح</vt:lpstr>
      </vt:variant>
      <vt:variant>
        <vt:i4>72</vt:i4>
      </vt:variant>
    </vt:vector>
  </HeadingPairs>
  <TitlesOfParts>
    <vt:vector size="73" baseType="lpstr">
      <vt:lpstr>نسق Office</vt:lpstr>
      <vt:lpstr>عرض تقديمي في PowerPoint</vt:lpstr>
      <vt:lpstr>المحاضرة الخامسة عشر </vt:lpstr>
      <vt:lpstr>عرض تقديمي في PowerPoint</vt:lpstr>
      <vt:lpstr>المحاضرة السابعة  تابع نظريات العمل التطوعي </vt:lpstr>
      <vt:lpstr>نظرية السلم الامتدادي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2- اسئلة موضوعية اختيار من متعدد</vt:lpstr>
      <vt:lpstr>عرض تقديمي في PowerPoint</vt:lpstr>
      <vt:lpstr>عرض تقديمي في PowerPoint</vt:lpstr>
      <vt:lpstr>عرض تقديمي في PowerPoint</vt:lpstr>
      <vt:lpstr>أولا:نشأه العمل التطوعي في المملكة:</vt:lpstr>
      <vt:lpstr>ثانيا:مجالات العمل التطوعي في المملكة:</vt:lpstr>
      <vt:lpstr>عرض تقديمي في PowerPoint</vt:lpstr>
      <vt:lpstr>عرض تقديمي في PowerPoint</vt:lpstr>
      <vt:lpstr>عرض تقديمي في PowerPoint</vt:lpstr>
      <vt:lpstr>وهناك وسيلتان لوضع الخطة الإستراتيجية:</vt:lpstr>
      <vt:lpstr>1/مكونات الخطة الإستراتيجية: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خامسا:تفعيل دور الإعلام في توعية المتطوعين: </vt:lpstr>
      <vt:lpstr>عرض تقديمي في PowerPoint</vt:lpstr>
      <vt:lpstr>عرض تقديمي في PowerPoint</vt:lpstr>
      <vt:lpstr>عرض تقديمي في PowerPoint</vt:lpstr>
      <vt:lpstr>سادسا:نماذج من الإعمال التطوعية بالمملكة العربية السعودية:</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Asmaa A. Saleh</dc:creator>
  <cp:lastModifiedBy>Asmaa A. Saleh</cp:lastModifiedBy>
  <cp:revision>20</cp:revision>
  <dcterms:created xsi:type="dcterms:W3CDTF">2015-12-03T04:51:23Z</dcterms:created>
  <dcterms:modified xsi:type="dcterms:W3CDTF">2015-12-04T14:11:30Z</dcterms:modified>
</cp:coreProperties>
</file>