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0"/>
  </p:notesMasterIdLst>
  <p:sldIdLst>
    <p:sldId id="285" r:id="rId2"/>
    <p:sldId id="286" r:id="rId3"/>
    <p:sldId id="287" r:id="rId4"/>
    <p:sldId id="288" r:id="rId5"/>
    <p:sldId id="309"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40" r:id="rId22"/>
    <p:sldId id="341" r:id="rId23"/>
    <p:sldId id="342" r:id="rId24"/>
    <p:sldId id="343" r:id="rId25"/>
    <p:sldId id="344" r:id="rId26"/>
    <p:sldId id="348" r:id="rId27"/>
    <p:sldId id="349" r:id="rId28"/>
    <p:sldId id="350" r:id="rId29"/>
    <p:sldId id="351" r:id="rId30"/>
    <p:sldId id="359" r:id="rId31"/>
    <p:sldId id="360" r:id="rId32"/>
    <p:sldId id="361" r:id="rId33"/>
    <p:sldId id="362" r:id="rId34"/>
    <p:sldId id="364" r:id="rId35"/>
    <p:sldId id="365" r:id="rId36"/>
    <p:sldId id="366" r:id="rId37"/>
    <p:sldId id="367" r:id="rId38"/>
    <p:sldId id="368" r:id="rId39"/>
    <p:sldId id="369" r:id="rId40"/>
    <p:sldId id="370" r:id="rId41"/>
    <p:sldId id="371" r:id="rId42"/>
    <p:sldId id="372"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7" r:id="rId56"/>
    <p:sldId id="386" r:id="rId57"/>
    <p:sldId id="407" r:id="rId58"/>
    <p:sldId id="388" r:id="rId59"/>
    <p:sldId id="389" r:id="rId60"/>
    <p:sldId id="391" r:id="rId61"/>
    <p:sldId id="392" r:id="rId62"/>
    <p:sldId id="394" r:id="rId63"/>
    <p:sldId id="395" r:id="rId64"/>
    <p:sldId id="397" r:id="rId65"/>
    <p:sldId id="398" r:id="rId66"/>
    <p:sldId id="399" r:id="rId67"/>
    <p:sldId id="400" r:id="rId68"/>
    <p:sldId id="401" r:id="rId69"/>
    <p:sldId id="402" r:id="rId70"/>
    <p:sldId id="403" r:id="rId71"/>
    <p:sldId id="404" r:id="rId72"/>
    <p:sldId id="405" r:id="rId73"/>
    <p:sldId id="257" r:id="rId74"/>
    <p:sldId id="258" r:id="rId75"/>
    <p:sldId id="292" r:id="rId76"/>
    <p:sldId id="261" r:id="rId77"/>
    <p:sldId id="267" r:id="rId78"/>
    <p:sldId id="293" r:id="rId79"/>
    <p:sldId id="294" r:id="rId80"/>
    <p:sldId id="268" r:id="rId81"/>
    <p:sldId id="295" r:id="rId82"/>
    <p:sldId id="260" r:id="rId83"/>
    <p:sldId id="259" r:id="rId84"/>
    <p:sldId id="296" r:id="rId85"/>
    <p:sldId id="411" r:id="rId86"/>
    <p:sldId id="412" r:id="rId87"/>
    <p:sldId id="414" r:id="rId88"/>
    <p:sldId id="416" r:id="rId89"/>
    <p:sldId id="418" r:id="rId90"/>
    <p:sldId id="422" r:id="rId91"/>
    <p:sldId id="423" r:id="rId92"/>
    <p:sldId id="424" r:id="rId93"/>
    <p:sldId id="425" r:id="rId94"/>
    <p:sldId id="426" r:id="rId95"/>
    <p:sldId id="428" r:id="rId96"/>
    <p:sldId id="429" r:id="rId97"/>
    <p:sldId id="431" r:id="rId98"/>
    <p:sldId id="432" r:id="rId99"/>
    <p:sldId id="433" r:id="rId100"/>
    <p:sldId id="434" r:id="rId101"/>
    <p:sldId id="436" r:id="rId102"/>
    <p:sldId id="437" r:id="rId103"/>
    <p:sldId id="438" r:id="rId104"/>
    <p:sldId id="439" r:id="rId105"/>
    <p:sldId id="440" r:id="rId106"/>
    <p:sldId id="441" r:id="rId107"/>
    <p:sldId id="442" r:id="rId108"/>
    <p:sldId id="443" r:id="rId109"/>
    <p:sldId id="444" r:id="rId110"/>
    <p:sldId id="445" r:id="rId111"/>
    <p:sldId id="446" r:id="rId112"/>
    <p:sldId id="447" r:id="rId113"/>
    <p:sldId id="266" r:id="rId114"/>
    <p:sldId id="298" r:id="rId115"/>
    <p:sldId id="265" r:id="rId116"/>
    <p:sldId id="269" r:id="rId117"/>
    <p:sldId id="272" r:id="rId118"/>
    <p:sldId id="297"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p:normalViewPr>
  <p:slideViewPr>
    <p:cSldViewPr>
      <p:cViewPr>
        <p:scale>
          <a:sx n="76" d="100"/>
          <a:sy n="76" d="100"/>
        </p:scale>
        <p:origin x="-114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C4324F-9D61-4622-895F-EDD1BCF046F9}" type="doc">
      <dgm:prSet loTypeId="urn:microsoft.com/office/officeart/2005/8/layout/hierarchy2" loCatId="hierarchy" qsTypeId="urn:microsoft.com/office/officeart/2005/8/quickstyle/simple4" qsCatId="simple" csTypeId="urn:microsoft.com/office/officeart/2005/8/colors/accent4_4" csCatId="accent4" phldr="1"/>
      <dgm:spPr/>
      <dgm:t>
        <a:bodyPr/>
        <a:lstStyle/>
        <a:p>
          <a:pPr rtl="1"/>
          <a:endParaRPr lang="ar-SA"/>
        </a:p>
      </dgm:t>
    </dgm:pt>
    <dgm:pt modelId="{BB14BD84-817C-49D4-A4A9-ADBDE3147CBC}">
      <dgm:prSet phldrT="[نص]" custT="1"/>
      <dgm:spPr/>
      <dgm:t>
        <a:bodyPr/>
        <a:lstStyle/>
        <a:p>
          <a:pPr rtl="1"/>
          <a:r>
            <a:rPr lang="ar-SA" sz="2400" b="1" u="none" dirty="0" smtClean="0">
              <a:solidFill>
                <a:schemeClr val="tx2"/>
              </a:solidFill>
              <a:latin typeface="Estrangelo Edessa" pitchFamily="66" charset="0"/>
              <a:cs typeface="+mn-cs"/>
            </a:rPr>
            <a:t>أهم تصنيفات أنواع البحوث الاعلامية ومجالاتها</a:t>
          </a:r>
          <a:endParaRPr lang="ar-SA" sz="2400" dirty="0"/>
        </a:p>
      </dgm:t>
    </dgm:pt>
    <dgm:pt modelId="{1FA39F8D-2B03-462A-9492-8B8C9F1FABEE}" type="parTrans" cxnId="{9B79D34D-4363-41E6-987A-7C75FCCA1C93}">
      <dgm:prSet/>
      <dgm:spPr/>
      <dgm:t>
        <a:bodyPr/>
        <a:lstStyle/>
        <a:p>
          <a:pPr rtl="1"/>
          <a:endParaRPr lang="ar-SA"/>
        </a:p>
      </dgm:t>
    </dgm:pt>
    <dgm:pt modelId="{FBE745CA-5C9D-450F-BAEA-5C7340550DBD}" type="sibTrans" cxnId="{9B79D34D-4363-41E6-987A-7C75FCCA1C93}">
      <dgm:prSet/>
      <dgm:spPr/>
      <dgm:t>
        <a:bodyPr/>
        <a:lstStyle/>
        <a:p>
          <a:pPr rtl="1"/>
          <a:endParaRPr lang="ar-SA"/>
        </a:p>
      </dgm:t>
    </dgm:pt>
    <dgm:pt modelId="{7929BA6B-C987-4C13-A8D2-A973B5676CC7}">
      <dgm:prSet phldrT="[نص]" custT="1"/>
      <dgm:spPr/>
      <dgm:t>
        <a:bodyPr/>
        <a:lstStyle/>
        <a:p>
          <a:pPr algn="r" rtl="1">
            <a:lnSpc>
              <a:spcPct val="100000"/>
            </a:lnSpc>
            <a:spcAft>
              <a:spcPts val="0"/>
            </a:spcAft>
          </a:pPr>
          <a:r>
            <a:rPr lang="ar-SA" sz="1800" b="1" u="sng" dirty="0" smtClean="0">
              <a:solidFill>
                <a:srgbClr val="C00000"/>
              </a:solidFill>
              <a:latin typeface="Adobe Arabic" pitchFamily="18" charset="-78"/>
              <a:cs typeface="Adobe Arabic" pitchFamily="18" charset="-78"/>
            </a:rPr>
            <a:t>حسب </a:t>
          </a:r>
          <a:r>
            <a:rPr lang="ar-SA" sz="1800" b="1" u="sng" dirty="0" err="1" smtClean="0">
              <a:solidFill>
                <a:srgbClr val="C00000"/>
              </a:solidFill>
              <a:latin typeface="Adobe Arabic" pitchFamily="18" charset="-78"/>
              <a:cs typeface="Adobe Arabic" pitchFamily="18" charset="-78"/>
            </a:rPr>
            <a:t>الوسيلة:</a:t>
          </a:r>
          <a:endParaRPr lang="ar-SA" sz="1800" b="1" u="sng" dirty="0" smtClean="0">
            <a:solidFill>
              <a:srgbClr val="C00000"/>
            </a:solidFill>
            <a:latin typeface="Adobe Arabic" pitchFamily="18" charset="-78"/>
            <a:cs typeface="Adobe Arabic" pitchFamily="18" charset="-78"/>
          </a:endParaRPr>
        </a:p>
        <a:p>
          <a:pPr algn="r" rtl="1">
            <a:lnSpc>
              <a:spcPct val="100000"/>
            </a:lnSpc>
            <a:spcAft>
              <a:spcPts val="0"/>
            </a:spcAft>
          </a:pPr>
          <a:r>
            <a:rPr lang="ar-SA" sz="1800" b="1" dirty="0" smtClean="0">
              <a:solidFill>
                <a:schemeClr val="tx1"/>
              </a:solidFill>
              <a:latin typeface="Adobe Arabic" pitchFamily="18" charset="-78"/>
              <a:cs typeface="Adobe Arabic" pitchFamily="18" charset="-78"/>
            </a:rPr>
            <a:t>بحوث </a:t>
          </a:r>
          <a:r>
            <a:rPr lang="ar-SA" sz="1800" b="1" dirty="0" err="1" smtClean="0">
              <a:solidFill>
                <a:schemeClr val="tx1"/>
              </a:solidFill>
              <a:latin typeface="Adobe Arabic" pitchFamily="18" charset="-78"/>
              <a:cs typeface="Adobe Arabic" pitchFamily="18" charset="-78"/>
            </a:rPr>
            <a:t>التلفزيون </a:t>
          </a:r>
          <a:r>
            <a:rPr lang="ar-SA" sz="1800" b="1" dirty="0" smtClean="0">
              <a:solidFill>
                <a:schemeClr val="tx1"/>
              </a:solidFill>
              <a:latin typeface="Adobe Arabic" pitchFamily="18" charset="-78"/>
              <a:cs typeface="Adobe Arabic" pitchFamily="18" charset="-78"/>
            </a:rPr>
            <a:t>، وبحوث الصحافة وبحوث الإذاعة </a:t>
          </a:r>
        </a:p>
      </dgm:t>
    </dgm:pt>
    <dgm:pt modelId="{D22C9155-3ADA-4553-BBA7-5F6DF2A64E01}" type="parTrans" cxnId="{747330D1-049C-45DD-B6B6-D87B56B5465B}">
      <dgm:prSet/>
      <dgm:spPr/>
      <dgm:t>
        <a:bodyPr/>
        <a:lstStyle/>
        <a:p>
          <a:pPr rtl="1"/>
          <a:endParaRPr lang="ar-SA"/>
        </a:p>
      </dgm:t>
    </dgm:pt>
    <dgm:pt modelId="{F180CFFF-8CDE-4FD5-8723-6E0E0387759D}" type="sibTrans" cxnId="{747330D1-049C-45DD-B6B6-D87B56B5465B}">
      <dgm:prSet/>
      <dgm:spPr/>
      <dgm:t>
        <a:bodyPr/>
        <a:lstStyle/>
        <a:p>
          <a:pPr rtl="1"/>
          <a:endParaRPr lang="ar-SA"/>
        </a:p>
      </dgm:t>
    </dgm:pt>
    <dgm:pt modelId="{C3CC6609-7276-40D3-82A8-6FB3319379AF}">
      <dgm:prSet phldrT="[نص]" custT="1"/>
      <dgm:spPr/>
      <dgm:t>
        <a:bodyPr/>
        <a:lstStyle/>
        <a:p>
          <a:pPr rtl="1">
            <a:lnSpc>
              <a:spcPct val="100000"/>
            </a:lnSpc>
            <a:spcAft>
              <a:spcPts val="0"/>
            </a:spcAft>
          </a:pPr>
          <a:r>
            <a:rPr lang="ar-SA" sz="1800" b="1" u="sng" dirty="0" smtClean="0">
              <a:solidFill>
                <a:srgbClr val="C00000"/>
              </a:solidFill>
              <a:latin typeface="Adobe Arabic" pitchFamily="18" charset="-78"/>
              <a:cs typeface="Adobe Arabic" pitchFamily="18" charset="-78"/>
            </a:rPr>
            <a:t>حسب المجال</a:t>
          </a:r>
        </a:p>
        <a:p>
          <a:pPr rtl="1">
            <a:lnSpc>
              <a:spcPct val="100000"/>
            </a:lnSpc>
            <a:spcAft>
              <a:spcPts val="0"/>
            </a:spcAft>
          </a:pPr>
          <a:r>
            <a:rPr lang="ar-SA" sz="1800" b="1" dirty="0" smtClean="0">
              <a:solidFill>
                <a:schemeClr val="tx1"/>
              </a:solidFill>
              <a:latin typeface="Adobe Arabic" pitchFamily="18" charset="-78"/>
              <a:cs typeface="Adobe Arabic" pitchFamily="18" charset="-78"/>
            </a:rPr>
            <a:t>بحوث سياسية بحوث الرأي العام وبحوث البرلمان والإعلان</a:t>
          </a:r>
          <a:r>
            <a:rPr lang="ar-SA" sz="1800" dirty="0" smtClean="0">
              <a:latin typeface="Adobe Arabic" pitchFamily="18" charset="-78"/>
              <a:cs typeface="Adobe Arabic" pitchFamily="18" charset="-78"/>
            </a:rPr>
            <a:t>.</a:t>
          </a:r>
          <a:r>
            <a:rPr lang="ar-SA" sz="1800" b="1" dirty="0" smtClean="0">
              <a:latin typeface="Adobe Arabic" pitchFamily="18" charset="-78"/>
              <a:cs typeface="Adobe Arabic" pitchFamily="18" charset="-78"/>
            </a:rPr>
            <a:t> </a:t>
          </a:r>
          <a:endParaRPr lang="ar-SA" sz="1800" b="1" dirty="0">
            <a:latin typeface="Adobe Arabic" pitchFamily="18" charset="-78"/>
            <a:cs typeface="Adobe Arabic" pitchFamily="18" charset="-78"/>
          </a:endParaRPr>
        </a:p>
      </dgm:t>
    </dgm:pt>
    <dgm:pt modelId="{6EC39CCA-B74A-4098-BB44-8C7AB2441FBA}" type="parTrans" cxnId="{A7ED9400-A0D2-4A9D-8E66-6F8418B667E4}">
      <dgm:prSet/>
      <dgm:spPr/>
      <dgm:t>
        <a:bodyPr/>
        <a:lstStyle/>
        <a:p>
          <a:pPr rtl="1"/>
          <a:endParaRPr lang="ar-SA"/>
        </a:p>
      </dgm:t>
    </dgm:pt>
    <dgm:pt modelId="{01875C44-03AE-4ECE-B4C8-4FDF55942591}" type="sibTrans" cxnId="{A7ED9400-A0D2-4A9D-8E66-6F8418B667E4}">
      <dgm:prSet/>
      <dgm:spPr/>
      <dgm:t>
        <a:bodyPr/>
        <a:lstStyle/>
        <a:p>
          <a:pPr rtl="1"/>
          <a:endParaRPr lang="ar-SA"/>
        </a:p>
      </dgm:t>
    </dgm:pt>
    <dgm:pt modelId="{CC74CE4A-D98C-424F-9408-BC2A7155FEF2}">
      <dgm:prSet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1800" b="1" u="sng" dirty="0" smtClean="0">
              <a:solidFill>
                <a:srgbClr val="C00000"/>
              </a:solidFill>
              <a:latin typeface="Adobe Arabic" pitchFamily="18" charset="-78"/>
              <a:cs typeface="Adobe Arabic" pitchFamily="18" charset="-78"/>
            </a:rPr>
            <a:t>حسب مكونات عملية الاتصال </a:t>
          </a:r>
        </a:p>
        <a:p>
          <a:pPr defTabSz="755650" rtl="1">
            <a:lnSpc>
              <a:spcPct val="90000"/>
            </a:lnSpc>
            <a:spcBef>
              <a:spcPct val="0"/>
            </a:spcBef>
            <a:spcAft>
              <a:spcPct val="35000"/>
            </a:spcAft>
          </a:pPr>
          <a:endParaRPr lang="ar-SA" sz="1400" dirty="0"/>
        </a:p>
      </dgm:t>
    </dgm:pt>
    <dgm:pt modelId="{0465E8EA-5647-4F4B-8C66-7B47FEA63D43}" type="parTrans" cxnId="{62DA6809-1FA1-4AD5-B2D1-31C25B0739D1}">
      <dgm:prSet/>
      <dgm:spPr/>
      <dgm:t>
        <a:bodyPr/>
        <a:lstStyle/>
        <a:p>
          <a:pPr rtl="1"/>
          <a:endParaRPr lang="ar-SA"/>
        </a:p>
      </dgm:t>
    </dgm:pt>
    <dgm:pt modelId="{A14AE38D-2D2C-4BEB-BEF6-49CEDF7DEC27}" type="sibTrans" cxnId="{62DA6809-1FA1-4AD5-B2D1-31C25B0739D1}">
      <dgm:prSet/>
      <dgm:spPr/>
      <dgm:t>
        <a:bodyPr/>
        <a:lstStyle/>
        <a:p>
          <a:pPr rtl="1"/>
          <a:endParaRPr lang="ar-SA"/>
        </a:p>
      </dgm:t>
    </dgm:pt>
    <dgm:pt modelId="{150C31AC-BB92-469C-A80B-0DF44D4BCD10}">
      <dgm:prSet custT="1"/>
      <dgm:spPr/>
      <dgm:t>
        <a:bodyPr/>
        <a:lstStyle/>
        <a:p>
          <a:pPr rtl="1"/>
          <a:r>
            <a:rPr lang="ar-SA" sz="1800" b="1" dirty="0" smtClean="0">
              <a:solidFill>
                <a:schemeClr val="tx1"/>
              </a:solidFill>
              <a:latin typeface="Adobe Arabic" pitchFamily="18" charset="-78"/>
              <a:cs typeface="Adobe Arabic" pitchFamily="18" charset="-78"/>
            </a:rPr>
            <a:t>البحوث القائمة بالاتصال</a:t>
          </a:r>
          <a:endParaRPr lang="ar-SA" sz="1800" b="1" dirty="0">
            <a:solidFill>
              <a:schemeClr val="tx1"/>
            </a:solidFill>
            <a:latin typeface="Adobe Arabic" pitchFamily="18" charset="-78"/>
            <a:cs typeface="Adobe Arabic" pitchFamily="18" charset="-78"/>
          </a:endParaRPr>
        </a:p>
      </dgm:t>
    </dgm:pt>
    <dgm:pt modelId="{0EA2808C-546D-424B-9D3C-20203E5391BC}" type="parTrans" cxnId="{7E0CB3DC-9DDE-4CF2-884A-8E30D7CE1B52}">
      <dgm:prSet/>
      <dgm:spPr/>
      <dgm:t>
        <a:bodyPr/>
        <a:lstStyle/>
        <a:p>
          <a:pPr rtl="1"/>
          <a:endParaRPr lang="ar-SA"/>
        </a:p>
      </dgm:t>
    </dgm:pt>
    <dgm:pt modelId="{4D5E04F0-43BF-4280-A33E-81B00C62FC93}" type="sibTrans" cxnId="{7E0CB3DC-9DDE-4CF2-884A-8E30D7CE1B52}">
      <dgm:prSet/>
      <dgm:spPr/>
      <dgm:t>
        <a:bodyPr/>
        <a:lstStyle/>
        <a:p>
          <a:pPr rtl="1"/>
          <a:endParaRPr lang="ar-SA"/>
        </a:p>
      </dgm:t>
    </dgm:pt>
    <dgm:pt modelId="{55C7873B-26D2-4D67-A9B1-0F1037437AA2}">
      <dgm:prSet custT="1"/>
      <dgm:spPr/>
      <dgm:t>
        <a:bodyPr/>
        <a:lstStyle/>
        <a:p>
          <a:pPr marL="0" marR="0" lvl="3" indent="0" defTabSz="914400" rtl="1" eaLnBrk="1" fontAlgn="auto" latinLnBrk="0" hangingPunct="1">
            <a:lnSpc>
              <a:spcPct val="100000"/>
            </a:lnSpc>
            <a:spcBef>
              <a:spcPts val="0"/>
            </a:spcBef>
            <a:spcAft>
              <a:spcPts val="0"/>
            </a:spcAft>
            <a:buClrTx/>
            <a:buSzTx/>
            <a:buFontTx/>
            <a:buNone/>
            <a:tabLst/>
            <a:defRPr/>
          </a:pPr>
          <a:r>
            <a:rPr lang="ar-SA" sz="1800" b="1" dirty="0" smtClean="0">
              <a:solidFill>
                <a:schemeClr val="tx1"/>
              </a:solidFill>
              <a:latin typeface="Adobe Arabic" pitchFamily="18" charset="-78"/>
              <a:cs typeface="Adobe Arabic" pitchFamily="18" charset="-78"/>
            </a:rPr>
            <a:t>بحوث دراسة مضمون وسائل الاتصال</a:t>
          </a:r>
          <a:r>
            <a:rPr lang="ar-SA" b="1" dirty="0" smtClean="0">
              <a:solidFill>
                <a:schemeClr val="tx1"/>
              </a:solidFill>
            </a:rPr>
            <a:t>.</a:t>
          </a:r>
          <a:endParaRPr lang="en-US" sz="1800" b="1" dirty="0" smtClean="0">
            <a:solidFill>
              <a:schemeClr val="tx1"/>
            </a:solidFill>
          </a:endParaRPr>
        </a:p>
        <a:p>
          <a:pPr defTabSz="755650" rtl="1">
            <a:lnSpc>
              <a:spcPct val="90000"/>
            </a:lnSpc>
            <a:spcBef>
              <a:spcPct val="0"/>
            </a:spcBef>
            <a:spcAft>
              <a:spcPct val="35000"/>
            </a:spcAft>
          </a:pPr>
          <a:endParaRPr lang="ar-SA" dirty="0"/>
        </a:p>
      </dgm:t>
    </dgm:pt>
    <dgm:pt modelId="{051B7AB9-3960-4B4A-8856-08939F2B4F72}" type="parTrans" cxnId="{533B13C9-A9EB-41E5-9ECD-43D31B77D5D3}">
      <dgm:prSet/>
      <dgm:spPr/>
      <dgm:t>
        <a:bodyPr/>
        <a:lstStyle/>
        <a:p>
          <a:pPr rtl="1"/>
          <a:endParaRPr lang="ar-SA"/>
        </a:p>
      </dgm:t>
    </dgm:pt>
    <dgm:pt modelId="{5AAD0E82-298E-4ABF-AA27-97807912FBEB}" type="sibTrans" cxnId="{533B13C9-A9EB-41E5-9ECD-43D31B77D5D3}">
      <dgm:prSet/>
      <dgm:spPr/>
      <dgm:t>
        <a:bodyPr/>
        <a:lstStyle/>
        <a:p>
          <a:pPr rtl="1"/>
          <a:endParaRPr lang="ar-SA"/>
        </a:p>
      </dgm:t>
    </dgm:pt>
    <dgm:pt modelId="{42FAC7D1-FDC0-4675-925E-9CB0E432343A}">
      <dgm:prSet custT="1"/>
      <dgm:spPr/>
      <dgm:t>
        <a:bodyPr/>
        <a:lstStyle/>
        <a:p>
          <a:pPr marL="0" marR="0" lvl="3" indent="0" defTabSz="914400" rtl="1" eaLnBrk="1" fontAlgn="auto" latinLnBrk="0" hangingPunct="1">
            <a:lnSpc>
              <a:spcPct val="100000"/>
            </a:lnSpc>
            <a:spcBef>
              <a:spcPts val="0"/>
            </a:spcBef>
            <a:spcAft>
              <a:spcPts val="0"/>
            </a:spcAft>
            <a:buClrTx/>
            <a:buSzTx/>
            <a:buFontTx/>
            <a:buNone/>
            <a:tabLst/>
            <a:defRPr/>
          </a:pPr>
          <a:r>
            <a:rPr lang="ar-SA" sz="1800" b="1" dirty="0" smtClean="0">
              <a:solidFill>
                <a:schemeClr val="tx1"/>
              </a:solidFill>
              <a:latin typeface="Adobe Arabic" pitchFamily="18" charset="-78"/>
              <a:cs typeface="Adobe Arabic" pitchFamily="18" charset="-78"/>
            </a:rPr>
            <a:t>بحوث جمهور وسائل الاتصال</a:t>
          </a:r>
          <a:endParaRPr lang="en-US" sz="1800" b="1" dirty="0" smtClean="0">
            <a:solidFill>
              <a:schemeClr val="tx1"/>
            </a:solidFill>
            <a:latin typeface="Adobe Arabic" pitchFamily="18" charset="-78"/>
            <a:cs typeface="Adobe Arabic" pitchFamily="18" charset="-78"/>
          </a:endParaRPr>
        </a:p>
        <a:p>
          <a:pPr defTabSz="488950" rtl="1">
            <a:lnSpc>
              <a:spcPct val="90000"/>
            </a:lnSpc>
            <a:spcBef>
              <a:spcPct val="0"/>
            </a:spcBef>
            <a:spcAft>
              <a:spcPct val="35000"/>
            </a:spcAft>
          </a:pPr>
          <a:endParaRPr lang="ar-SA" dirty="0"/>
        </a:p>
      </dgm:t>
    </dgm:pt>
    <dgm:pt modelId="{F8B852B5-3EAA-49BC-B89E-EE8ECCED7F87}" type="parTrans" cxnId="{FCE63B43-2364-4F71-9446-09A9214BFFF3}">
      <dgm:prSet/>
      <dgm:spPr/>
      <dgm:t>
        <a:bodyPr/>
        <a:lstStyle/>
        <a:p>
          <a:pPr rtl="1"/>
          <a:endParaRPr lang="ar-SA"/>
        </a:p>
      </dgm:t>
    </dgm:pt>
    <dgm:pt modelId="{554B211A-FDCF-48C2-8EB8-0C06EB07D00E}" type="sibTrans" cxnId="{FCE63B43-2364-4F71-9446-09A9214BFFF3}">
      <dgm:prSet/>
      <dgm:spPr/>
      <dgm:t>
        <a:bodyPr/>
        <a:lstStyle/>
        <a:p>
          <a:pPr rtl="1"/>
          <a:endParaRPr lang="ar-SA"/>
        </a:p>
      </dgm:t>
    </dgm:pt>
    <dgm:pt modelId="{35BF4250-E281-45CD-BEA6-93175502E590}">
      <dgm:prSet custT="1"/>
      <dgm:spPr/>
      <dgm:t>
        <a:bodyPr/>
        <a:lstStyle/>
        <a:p>
          <a:pPr marL="0" marR="0" lvl="3" indent="0" defTabSz="914400" rtl="1" eaLnBrk="1" fontAlgn="auto" latinLnBrk="0" hangingPunct="1">
            <a:lnSpc>
              <a:spcPct val="100000"/>
            </a:lnSpc>
            <a:spcBef>
              <a:spcPts val="0"/>
            </a:spcBef>
            <a:spcAft>
              <a:spcPts val="0"/>
            </a:spcAft>
            <a:buClrTx/>
            <a:buSzTx/>
            <a:buFontTx/>
            <a:buNone/>
            <a:tabLst/>
            <a:defRPr/>
          </a:pPr>
          <a:r>
            <a:rPr lang="ar-SA" sz="1800" b="1" dirty="0" smtClean="0">
              <a:solidFill>
                <a:schemeClr val="tx1"/>
              </a:solidFill>
              <a:latin typeface="Adobe Arabic" pitchFamily="18" charset="-78"/>
              <a:cs typeface="Adobe Arabic" pitchFamily="18" charset="-78"/>
            </a:rPr>
            <a:t>بحوث دراسة عملية الاتصال عامة</a:t>
          </a:r>
          <a:endParaRPr lang="en-US" sz="1800" b="1" dirty="0" smtClean="0">
            <a:solidFill>
              <a:schemeClr val="tx1"/>
            </a:solidFill>
            <a:latin typeface="Adobe Arabic" pitchFamily="18" charset="-78"/>
            <a:cs typeface="Adobe Arabic" pitchFamily="18" charset="-78"/>
          </a:endParaRPr>
        </a:p>
        <a:p>
          <a:pPr defTabSz="488950" rtl="1">
            <a:lnSpc>
              <a:spcPct val="90000"/>
            </a:lnSpc>
            <a:spcBef>
              <a:spcPct val="0"/>
            </a:spcBef>
            <a:spcAft>
              <a:spcPct val="35000"/>
            </a:spcAft>
          </a:pPr>
          <a:endParaRPr lang="ar-SA" dirty="0"/>
        </a:p>
      </dgm:t>
    </dgm:pt>
    <dgm:pt modelId="{85448DA7-E270-48DF-9371-0B4EBF9E8B07}" type="parTrans" cxnId="{6A698A22-0810-4435-8B2A-296A5612E9A9}">
      <dgm:prSet/>
      <dgm:spPr/>
      <dgm:t>
        <a:bodyPr/>
        <a:lstStyle/>
        <a:p>
          <a:pPr rtl="1"/>
          <a:endParaRPr lang="ar-SA"/>
        </a:p>
      </dgm:t>
    </dgm:pt>
    <dgm:pt modelId="{D98E718A-2013-4F2E-B86D-28D60DDEB4E0}" type="sibTrans" cxnId="{6A698A22-0810-4435-8B2A-296A5612E9A9}">
      <dgm:prSet/>
      <dgm:spPr/>
      <dgm:t>
        <a:bodyPr/>
        <a:lstStyle/>
        <a:p>
          <a:pPr rtl="1"/>
          <a:endParaRPr lang="ar-SA"/>
        </a:p>
      </dgm:t>
    </dgm:pt>
    <dgm:pt modelId="{7784E5F5-A887-4E0C-AED3-D36599253A51}" type="pres">
      <dgm:prSet presAssocID="{DDC4324F-9D61-4622-895F-EDD1BCF046F9}" presName="diagram" presStyleCnt="0">
        <dgm:presLayoutVars>
          <dgm:chPref val="1"/>
          <dgm:dir val="rev"/>
          <dgm:animOne val="branch"/>
          <dgm:animLvl val="lvl"/>
          <dgm:resizeHandles val="exact"/>
        </dgm:presLayoutVars>
      </dgm:prSet>
      <dgm:spPr/>
      <dgm:t>
        <a:bodyPr/>
        <a:lstStyle/>
        <a:p>
          <a:pPr rtl="1"/>
          <a:endParaRPr lang="ar-SA"/>
        </a:p>
      </dgm:t>
    </dgm:pt>
    <dgm:pt modelId="{21F5BCCA-65CF-4A50-AF64-359F0B705D79}" type="pres">
      <dgm:prSet presAssocID="{BB14BD84-817C-49D4-A4A9-ADBDE3147CBC}" presName="root1" presStyleCnt="0"/>
      <dgm:spPr/>
    </dgm:pt>
    <dgm:pt modelId="{BC66D85C-C0B9-4A4F-A770-6739471466EB}" type="pres">
      <dgm:prSet presAssocID="{BB14BD84-817C-49D4-A4A9-ADBDE3147CBC}" presName="LevelOneTextNode" presStyleLbl="node0" presStyleIdx="0" presStyleCnt="1" custScaleX="190860" custScaleY="657578" custLinFactNeighborX="529" custLinFactNeighborY="4870">
        <dgm:presLayoutVars>
          <dgm:chPref val="3"/>
        </dgm:presLayoutVars>
      </dgm:prSet>
      <dgm:spPr/>
      <dgm:t>
        <a:bodyPr/>
        <a:lstStyle/>
        <a:p>
          <a:pPr rtl="1"/>
          <a:endParaRPr lang="ar-SA"/>
        </a:p>
      </dgm:t>
    </dgm:pt>
    <dgm:pt modelId="{C4DAD3FD-C44A-4FD1-BE75-BA96AAE7AAA6}" type="pres">
      <dgm:prSet presAssocID="{BB14BD84-817C-49D4-A4A9-ADBDE3147CBC}" presName="level2hierChild" presStyleCnt="0"/>
      <dgm:spPr/>
    </dgm:pt>
    <dgm:pt modelId="{D96A107F-D89E-4746-86CF-116BD751A626}" type="pres">
      <dgm:prSet presAssocID="{0465E8EA-5647-4F4B-8C66-7B47FEA63D43}" presName="conn2-1" presStyleLbl="parChTrans1D2" presStyleIdx="0" presStyleCnt="3"/>
      <dgm:spPr/>
      <dgm:t>
        <a:bodyPr/>
        <a:lstStyle/>
        <a:p>
          <a:pPr rtl="1"/>
          <a:endParaRPr lang="ar-SA"/>
        </a:p>
      </dgm:t>
    </dgm:pt>
    <dgm:pt modelId="{7FECC215-48FF-44F7-9E42-483FA1832AF1}" type="pres">
      <dgm:prSet presAssocID="{0465E8EA-5647-4F4B-8C66-7B47FEA63D43}" presName="connTx" presStyleLbl="parChTrans1D2" presStyleIdx="0" presStyleCnt="3"/>
      <dgm:spPr/>
      <dgm:t>
        <a:bodyPr/>
        <a:lstStyle/>
        <a:p>
          <a:pPr rtl="1"/>
          <a:endParaRPr lang="ar-SA"/>
        </a:p>
      </dgm:t>
    </dgm:pt>
    <dgm:pt modelId="{EB58011C-4A5D-4C14-9EE2-4741C3210DEC}" type="pres">
      <dgm:prSet presAssocID="{CC74CE4A-D98C-424F-9408-BC2A7155FEF2}" presName="root2" presStyleCnt="0"/>
      <dgm:spPr/>
    </dgm:pt>
    <dgm:pt modelId="{BA628127-8D4F-4FD7-BCEA-8C311C8E82FF}" type="pres">
      <dgm:prSet presAssocID="{CC74CE4A-D98C-424F-9408-BC2A7155FEF2}" presName="LevelTwoTextNode" presStyleLbl="node2" presStyleIdx="0" presStyleCnt="3" custScaleX="204219" custScaleY="234971" custLinFactNeighborX="-24667">
        <dgm:presLayoutVars>
          <dgm:chPref val="3"/>
        </dgm:presLayoutVars>
      </dgm:prSet>
      <dgm:spPr/>
      <dgm:t>
        <a:bodyPr/>
        <a:lstStyle/>
        <a:p>
          <a:pPr rtl="1"/>
          <a:endParaRPr lang="ar-SA"/>
        </a:p>
      </dgm:t>
    </dgm:pt>
    <dgm:pt modelId="{486D59F2-03E9-4806-B2AE-B6DFBB425465}" type="pres">
      <dgm:prSet presAssocID="{CC74CE4A-D98C-424F-9408-BC2A7155FEF2}" presName="level3hierChild" presStyleCnt="0"/>
      <dgm:spPr/>
    </dgm:pt>
    <dgm:pt modelId="{522D2894-D8CA-4613-8B40-8589793D8340}" type="pres">
      <dgm:prSet presAssocID="{0EA2808C-546D-424B-9D3C-20203E5391BC}" presName="conn2-1" presStyleLbl="parChTrans1D3" presStyleIdx="0" presStyleCnt="1"/>
      <dgm:spPr/>
      <dgm:t>
        <a:bodyPr/>
        <a:lstStyle/>
        <a:p>
          <a:pPr rtl="1"/>
          <a:endParaRPr lang="ar-SA"/>
        </a:p>
      </dgm:t>
    </dgm:pt>
    <dgm:pt modelId="{CB63B027-1C90-4591-A8C9-F2E1B21C3C7D}" type="pres">
      <dgm:prSet presAssocID="{0EA2808C-546D-424B-9D3C-20203E5391BC}" presName="connTx" presStyleLbl="parChTrans1D3" presStyleIdx="0" presStyleCnt="1"/>
      <dgm:spPr/>
      <dgm:t>
        <a:bodyPr/>
        <a:lstStyle/>
        <a:p>
          <a:pPr rtl="1"/>
          <a:endParaRPr lang="ar-SA"/>
        </a:p>
      </dgm:t>
    </dgm:pt>
    <dgm:pt modelId="{0F495874-4D63-4557-BE59-EEB883F5A5EC}" type="pres">
      <dgm:prSet presAssocID="{150C31AC-BB92-469C-A80B-0DF44D4BCD10}" presName="root2" presStyleCnt="0"/>
      <dgm:spPr/>
    </dgm:pt>
    <dgm:pt modelId="{AF88AB85-9624-4A08-8FD2-9407FFB12592}" type="pres">
      <dgm:prSet presAssocID="{150C31AC-BB92-469C-A80B-0DF44D4BCD10}" presName="LevelTwoTextNode" presStyleLbl="node3" presStyleIdx="0" presStyleCnt="1" custScaleX="136205" custScaleY="386329">
        <dgm:presLayoutVars>
          <dgm:chPref val="3"/>
        </dgm:presLayoutVars>
      </dgm:prSet>
      <dgm:spPr/>
      <dgm:t>
        <a:bodyPr/>
        <a:lstStyle/>
        <a:p>
          <a:pPr rtl="1"/>
          <a:endParaRPr lang="ar-SA"/>
        </a:p>
      </dgm:t>
    </dgm:pt>
    <dgm:pt modelId="{BE2FF7BA-E06E-4DA7-930F-C748A0734E56}" type="pres">
      <dgm:prSet presAssocID="{150C31AC-BB92-469C-A80B-0DF44D4BCD10}" presName="level3hierChild" presStyleCnt="0"/>
      <dgm:spPr/>
    </dgm:pt>
    <dgm:pt modelId="{E6605804-7E90-43C0-BF21-E1C3B2473F8D}" type="pres">
      <dgm:prSet presAssocID="{051B7AB9-3960-4B4A-8856-08939F2B4F72}" presName="conn2-1" presStyleLbl="parChTrans1D4" presStyleIdx="0" presStyleCnt="3"/>
      <dgm:spPr/>
      <dgm:t>
        <a:bodyPr/>
        <a:lstStyle/>
        <a:p>
          <a:pPr rtl="1"/>
          <a:endParaRPr lang="ar-SA"/>
        </a:p>
      </dgm:t>
    </dgm:pt>
    <dgm:pt modelId="{B5593BFE-29B3-4FCC-A488-EC7EEEF2D10C}" type="pres">
      <dgm:prSet presAssocID="{051B7AB9-3960-4B4A-8856-08939F2B4F72}" presName="connTx" presStyleLbl="parChTrans1D4" presStyleIdx="0" presStyleCnt="3"/>
      <dgm:spPr/>
      <dgm:t>
        <a:bodyPr/>
        <a:lstStyle/>
        <a:p>
          <a:pPr rtl="1"/>
          <a:endParaRPr lang="ar-SA"/>
        </a:p>
      </dgm:t>
    </dgm:pt>
    <dgm:pt modelId="{9CC8516E-0FD0-40F1-8A33-C9C7E8C1F13D}" type="pres">
      <dgm:prSet presAssocID="{55C7873B-26D2-4D67-A9B1-0F1037437AA2}" presName="root2" presStyleCnt="0"/>
      <dgm:spPr/>
    </dgm:pt>
    <dgm:pt modelId="{B321545D-A17C-4B5D-9DD2-506354AFE694}" type="pres">
      <dgm:prSet presAssocID="{55C7873B-26D2-4D67-A9B1-0F1037437AA2}" presName="LevelTwoTextNode" presStyleLbl="node4" presStyleIdx="0" presStyleCnt="3" custScaleX="135921" custScaleY="385851">
        <dgm:presLayoutVars>
          <dgm:chPref val="3"/>
        </dgm:presLayoutVars>
      </dgm:prSet>
      <dgm:spPr/>
      <dgm:t>
        <a:bodyPr/>
        <a:lstStyle/>
        <a:p>
          <a:pPr rtl="1"/>
          <a:endParaRPr lang="ar-SA"/>
        </a:p>
      </dgm:t>
    </dgm:pt>
    <dgm:pt modelId="{F2EF810D-5086-4899-A2E4-F0E9E1E89578}" type="pres">
      <dgm:prSet presAssocID="{55C7873B-26D2-4D67-A9B1-0F1037437AA2}" presName="level3hierChild" presStyleCnt="0"/>
      <dgm:spPr/>
    </dgm:pt>
    <dgm:pt modelId="{DAA21769-80B3-4C0E-B1DE-D82E67ECD625}" type="pres">
      <dgm:prSet presAssocID="{F8B852B5-3EAA-49BC-B89E-EE8ECCED7F87}" presName="conn2-1" presStyleLbl="parChTrans1D4" presStyleIdx="1" presStyleCnt="3"/>
      <dgm:spPr/>
      <dgm:t>
        <a:bodyPr/>
        <a:lstStyle/>
        <a:p>
          <a:pPr rtl="1"/>
          <a:endParaRPr lang="ar-SA"/>
        </a:p>
      </dgm:t>
    </dgm:pt>
    <dgm:pt modelId="{6B73E553-293B-4DFE-A88D-89C3FD9257D6}" type="pres">
      <dgm:prSet presAssocID="{F8B852B5-3EAA-49BC-B89E-EE8ECCED7F87}" presName="connTx" presStyleLbl="parChTrans1D4" presStyleIdx="1" presStyleCnt="3"/>
      <dgm:spPr/>
      <dgm:t>
        <a:bodyPr/>
        <a:lstStyle/>
        <a:p>
          <a:pPr rtl="1"/>
          <a:endParaRPr lang="ar-SA"/>
        </a:p>
      </dgm:t>
    </dgm:pt>
    <dgm:pt modelId="{0CE98DB7-98AE-4C18-8BE3-B66D9D7DE3D7}" type="pres">
      <dgm:prSet presAssocID="{42FAC7D1-FDC0-4675-925E-9CB0E432343A}" presName="root2" presStyleCnt="0"/>
      <dgm:spPr/>
    </dgm:pt>
    <dgm:pt modelId="{DAE6C3E3-C1B8-4070-BE88-6F2F5D1B6692}" type="pres">
      <dgm:prSet presAssocID="{42FAC7D1-FDC0-4675-925E-9CB0E432343A}" presName="LevelTwoTextNode" presStyleLbl="node4" presStyleIdx="1" presStyleCnt="3" custScaleX="122588" custScaleY="385851">
        <dgm:presLayoutVars>
          <dgm:chPref val="3"/>
        </dgm:presLayoutVars>
      </dgm:prSet>
      <dgm:spPr/>
      <dgm:t>
        <a:bodyPr/>
        <a:lstStyle/>
        <a:p>
          <a:pPr rtl="1"/>
          <a:endParaRPr lang="ar-SA"/>
        </a:p>
      </dgm:t>
    </dgm:pt>
    <dgm:pt modelId="{D326B303-E536-4874-8E8C-A033FF946868}" type="pres">
      <dgm:prSet presAssocID="{42FAC7D1-FDC0-4675-925E-9CB0E432343A}" presName="level3hierChild" presStyleCnt="0"/>
      <dgm:spPr/>
    </dgm:pt>
    <dgm:pt modelId="{F88C75A4-3DAD-4904-A25B-A061C9456176}" type="pres">
      <dgm:prSet presAssocID="{85448DA7-E270-48DF-9371-0B4EBF9E8B07}" presName="conn2-1" presStyleLbl="parChTrans1D4" presStyleIdx="2" presStyleCnt="3"/>
      <dgm:spPr/>
      <dgm:t>
        <a:bodyPr/>
        <a:lstStyle/>
        <a:p>
          <a:pPr rtl="1"/>
          <a:endParaRPr lang="ar-SA"/>
        </a:p>
      </dgm:t>
    </dgm:pt>
    <dgm:pt modelId="{E7AA48B4-31F7-4B12-AD27-8EB67BD7F850}" type="pres">
      <dgm:prSet presAssocID="{85448DA7-E270-48DF-9371-0B4EBF9E8B07}" presName="connTx" presStyleLbl="parChTrans1D4" presStyleIdx="2" presStyleCnt="3"/>
      <dgm:spPr/>
      <dgm:t>
        <a:bodyPr/>
        <a:lstStyle/>
        <a:p>
          <a:pPr rtl="1"/>
          <a:endParaRPr lang="ar-SA"/>
        </a:p>
      </dgm:t>
    </dgm:pt>
    <dgm:pt modelId="{64CC1373-86D5-4405-BFE3-29F6F44E773C}" type="pres">
      <dgm:prSet presAssocID="{35BF4250-E281-45CD-BEA6-93175502E590}" presName="root2" presStyleCnt="0"/>
      <dgm:spPr/>
    </dgm:pt>
    <dgm:pt modelId="{84744A92-A345-4299-89A4-B5D0C82F8A4B}" type="pres">
      <dgm:prSet presAssocID="{35BF4250-E281-45CD-BEA6-93175502E590}" presName="LevelTwoTextNode" presStyleLbl="node4" presStyleIdx="2" presStyleCnt="3" custScaleX="117709" custScaleY="385851">
        <dgm:presLayoutVars>
          <dgm:chPref val="3"/>
        </dgm:presLayoutVars>
      </dgm:prSet>
      <dgm:spPr/>
      <dgm:t>
        <a:bodyPr/>
        <a:lstStyle/>
        <a:p>
          <a:pPr rtl="1"/>
          <a:endParaRPr lang="ar-SA"/>
        </a:p>
      </dgm:t>
    </dgm:pt>
    <dgm:pt modelId="{FCD54788-5227-4FA0-8BBC-C49226D9E658}" type="pres">
      <dgm:prSet presAssocID="{35BF4250-E281-45CD-BEA6-93175502E590}" presName="level3hierChild" presStyleCnt="0"/>
      <dgm:spPr/>
    </dgm:pt>
    <dgm:pt modelId="{727B11CD-B901-49DF-97E6-515556C97A01}" type="pres">
      <dgm:prSet presAssocID="{D22C9155-3ADA-4553-BBA7-5F6DF2A64E01}" presName="conn2-1" presStyleLbl="parChTrans1D2" presStyleIdx="1" presStyleCnt="3"/>
      <dgm:spPr/>
      <dgm:t>
        <a:bodyPr/>
        <a:lstStyle/>
        <a:p>
          <a:pPr rtl="1"/>
          <a:endParaRPr lang="ar-SA"/>
        </a:p>
      </dgm:t>
    </dgm:pt>
    <dgm:pt modelId="{CA8F50D4-F747-4319-B13A-7F5AB5BE994B}" type="pres">
      <dgm:prSet presAssocID="{D22C9155-3ADA-4553-BBA7-5F6DF2A64E01}" presName="connTx" presStyleLbl="parChTrans1D2" presStyleIdx="1" presStyleCnt="3"/>
      <dgm:spPr/>
      <dgm:t>
        <a:bodyPr/>
        <a:lstStyle/>
        <a:p>
          <a:pPr rtl="1"/>
          <a:endParaRPr lang="ar-SA"/>
        </a:p>
      </dgm:t>
    </dgm:pt>
    <dgm:pt modelId="{6CFC4BCE-DBF9-476E-B436-1DE9AA33A398}" type="pres">
      <dgm:prSet presAssocID="{7929BA6B-C987-4C13-A8D2-A973B5676CC7}" presName="root2" presStyleCnt="0"/>
      <dgm:spPr/>
    </dgm:pt>
    <dgm:pt modelId="{2A2A62ED-8AF7-49D3-966C-03228203A296}" type="pres">
      <dgm:prSet presAssocID="{7929BA6B-C987-4C13-A8D2-A973B5676CC7}" presName="LevelTwoTextNode" presStyleLbl="node2" presStyleIdx="1" presStyleCnt="3" custScaleX="208784" custScaleY="249805" custLinFactNeighborX="-20102" custLinFactNeighborY="53572">
        <dgm:presLayoutVars>
          <dgm:chPref val="3"/>
        </dgm:presLayoutVars>
      </dgm:prSet>
      <dgm:spPr/>
      <dgm:t>
        <a:bodyPr/>
        <a:lstStyle/>
        <a:p>
          <a:pPr rtl="1"/>
          <a:endParaRPr lang="ar-SA"/>
        </a:p>
      </dgm:t>
    </dgm:pt>
    <dgm:pt modelId="{2C3B1CDD-A33E-4548-962A-8451566D64D4}" type="pres">
      <dgm:prSet presAssocID="{7929BA6B-C987-4C13-A8D2-A973B5676CC7}" presName="level3hierChild" presStyleCnt="0"/>
      <dgm:spPr/>
    </dgm:pt>
    <dgm:pt modelId="{A653BD6A-48E8-4018-A808-D01D8893813C}" type="pres">
      <dgm:prSet presAssocID="{6EC39CCA-B74A-4098-BB44-8C7AB2441FBA}" presName="conn2-1" presStyleLbl="parChTrans1D2" presStyleIdx="2" presStyleCnt="3"/>
      <dgm:spPr/>
      <dgm:t>
        <a:bodyPr/>
        <a:lstStyle/>
        <a:p>
          <a:pPr rtl="1"/>
          <a:endParaRPr lang="ar-SA"/>
        </a:p>
      </dgm:t>
    </dgm:pt>
    <dgm:pt modelId="{E97399D5-909C-4495-B706-656DD94925BB}" type="pres">
      <dgm:prSet presAssocID="{6EC39CCA-B74A-4098-BB44-8C7AB2441FBA}" presName="connTx" presStyleLbl="parChTrans1D2" presStyleIdx="2" presStyleCnt="3"/>
      <dgm:spPr/>
      <dgm:t>
        <a:bodyPr/>
        <a:lstStyle/>
        <a:p>
          <a:pPr rtl="1"/>
          <a:endParaRPr lang="ar-SA"/>
        </a:p>
      </dgm:t>
    </dgm:pt>
    <dgm:pt modelId="{9FA4586A-CBB4-466B-A933-705B9EEE25A3}" type="pres">
      <dgm:prSet presAssocID="{C3CC6609-7276-40D3-82A8-6FB3319379AF}" presName="root2" presStyleCnt="0"/>
      <dgm:spPr/>
    </dgm:pt>
    <dgm:pt modelId="{61084B9F-AEDB-42D5-9EC7-C8A0C999EDB0}" type="pres">
      <dgm:prSet presAssocID="{C3CC6609-7276-40D3-82A8-6FB3319379AF}" presName="LevelTwoTextNode" presStyleLbl="node2" presStyleIdx="2" presStyleCnt="3" custScaleX="206797" custScaleY="434929" custLinFactY="17138" custLinFactNeighborX="-22089" custLinFactNeighborY="100000">
        <dgm:presLayoutVars>
          <dgm:chPref val="3"/>
        </dgm:presLayoutVars>
      </dgm:prSet>
      <dgm:spPr/>
      <dgm:t>
        <a:bodyPr/>
        <a:lstStyle/>
        <a:p>
          <a:pPr rtl="1"/>
          <a:endParaRPr lang="ar-SA"/>
        </a:p>
      </dgm:t>
    </dgm:pt>
    <dgm:pt modelId="{92CE869E-A660-4C79-86E5-85770E68838F}" type="pres">
      <dgm:prSet presAssocID="{C3CC6609-7276-40D3-82A8-6FB3319379AF}" presName="level3hierChild" presStyleCnt="0"/>
      <dgm:spPr/>
    </dgm:pt>
  </dgm:ptLst>
  <dgm:cxnLst>
    <dgm:cxn modelId="{36F6808D-3D5D-4D41-A4FD-4764A0011B9A}" type="presOf" srcId="{0465E8EA-5647-4F4B-8C66-7B47FEA63D43}" destId="{7FECC215-48FF-44F7-9E42-483FA1832AF1}" srcOrd="1" destOrd="0" presId="urn:microsoft.com/office/officeart/2005/8/layout/hierarchy2"/>
    <dgm:cxn modelId="{7E95461E-0B40-4C9B-BB18-050609AA1B27}" type="presOf" srcId="{0EA2808C-546D-424B-9D3C-20203E5391BC}" destId="{522D2894-D8CA-4613-8B40-8589793D8340}" srcOrd="0" destOrd="0" presId="urn:microsoft.com/office/officeart/2005/8/layout/hierarchy2"/>
    <dgm:cxn modelId="{5A3D0FCC-3808-4B83-8844-BC7B18D894E0}" type="presOf" srcId="{DDC4324F-9D61-4622-895F-EDD1BCF046F9}" destId="{7784E5F5-A887-4E0C-AED3-D36599253A51}" srcOrd="0" destOrd="0" presId="urn:microsoft.com/office/officeart/2005/8/layout/hierarchy2"/>
    <dgm:cxn modelId="{A7ED9400-A0D2-4A9D-8E66-6F8418B667E4}" srcId="{BB14BD84-817C-49D4-A4A9-ADBDE3147CBC}" destId="{C3CC6609-7276-40D3-82A8-6FB3319379AF}" srcOrd="2" destOrd="0" parTransId="{6EC39CCA-B74A-4098-BB44-8C7AB2441FBA}" sibTransId="{01875C44-03AE-4ECE-B4C8-4FDF55942591}"/>
    <dgm:cxn modelId="{6A698A22-0810-4435-8B2A-296A5612E9A9}" srcId="{42FAC7D1-FDC0-4675-925E-9CB0E432343A}" destId="{35BF4250-E281-45CD-BEA6-93175502E590}" srcOrd="0" destOrd="0" parTransId="{85448DA7-E270-48DF-9371-0B4EBF9E8B07}" sibTransId="{D98E718A-2013-4F2E-B86D-28D60DDEB4E0}"/>
    <dgm:cxn modelId="{F19A850C-4C7C-4895-A30F-1B4073720A0A}" type="presOf" srcId="{CC74CE4A-D98C-424F-9408-BC2A7155FEF2}" destId="{BA628127-8D4F-4FD7-BCEA-8C311C8E82FF}" srcOrd="0" destOrd="0" presId="urn:microsoft.com/office/officeart/2005/8/layout/hierarchy2"/>
    <dgm:cxn modelId="{4A44EDF0-0F0A-4468-B9E9-EF97AF8C4020}" type="presOf" srcId="{D22C9155-3ADA-4553-BBA7-5F6DF2A64E01}" destId="{727B11CD-B901-49DF-97E6-515556C97A01}" srcOrd="0" destOrd="0" presId="urn:microsoft.com/office/officeart/2005/8/layout/hierarchy2"/>
    <dgm:cxn modelId="{FCE63B43-2364-4F71-9446-09A9214BFFF3}" srcId="{55C7873B-26D2-4D67-A9B1-0F1037437AA2}" destId="{42FAC7D1-FDC0-4675-925E-9CB0E432343A}" srcOrd="0" destOrd="0" parTransId="{F8B852B5-3EAA-49BC-B89E-EE8ECCED7F87}" sibTransId="{554B211A-FDCF-48C2-8EB8-0C06EB07D00E}"/>
    <dgm:cxn modelId="{0EBBB1C4-4327-4A49-B8C0-0A8F401F91A6}" type="presOf" srcId="{42FAC7D1-FDC0-4675-925E-9CB0E432343A}" destId="{DAE6C3E3-C1B8-4070-BE88-6F2F5D1B6692}" srcOrd="0" destOrd="0" presId="urn:microsoft.com/office/officeart/2005/8/layout/hierarchy2"/>
    <dgm:cxn modelId="{5174B71E-0099-4D9D-B325-13CA93B127D8}" type="presOf" srcId="{85448DA7-E270-48DF-9371-0B4EBF9E8B07}" destId="{E7AA48B4-31F7-4B12-AD27-8EB67BD7F850}" srcOrd="1" destOrd="0" presId="urn:microsoft.com/office/officeart/2005/8/layout/hierarchy2"/>
    <dgm:cxn modelId="{62DA6809-1FA1-4AD5-B2D1-31C25B0739D1}" srcId="{BB14BD84-817C-49D4-A4A9-ADBDE3147CBC}" destId="{CC74CE4A-D98C-424F-9408-BC2A7155FEF2}" srcOrd="0" destOrd="0" parTransId="{0465E8EA-5647-4F4B-8C66-7B47FEA63D43}" sibTransId="{A14AE38D-2D2C-4BEB-BEF6-49CEDF7DEC27}"/>
    <dgm:cxn modelId="{C7D49FB6-0DA7-4993-BE5E-89ECC43CBE15}" type="presOf" srcId="{35BF4250-E281-45CD-BEA6-93175502E590}" destId="{84744A92-A345-4299-89A4-B5D0C82F8A4B}" srcOrd="0" destOrd="0" presId="urn:microsoft.com/office/officeart/2005/8/layout/hierarchy2"/>
    <dgm:cxn modelId="{6AD3EC8B-D66D-44E4-9C6B-80EDE9B55878}" type="presOf" srcId="{051B7AB9-3960-4B4A-8856-08939F2B4F72}" destId="{B5593BFE-29B3-4FCC-A488-EC7EEEF2D10C}" srcOrd="1" destOrd="0" presId="urn:microsoft.com/office/officeart/2005/8/layout/hierarchy2"/>
    <dgm:cxn modelId="{F9DEBD54-A7A2-4494-820B-C5B680A4336D}" type="presOf" srcId="{051B7AB9-3960-4B4A-8856-08939F2B4F72}" destId="{E6605804-7E90-43C0-BF21-E1C3B2473F8D}" srcOrd="0" destOrd="0" presId="urn:microsoft.com/office/officeart/2005/8/layout/hierarchy2"/>
    <dgm:cxn modelId="{8649B5A2-E797-4022-B74F-7A7AF194AEF0}" type="presOf" srcId="{55C7873B-26D2-4D67-A9B1-0F1037437AA2}" destId="{B321545D-A17C-4B5D-9DD2-506354AFE694}" srcOrd="0" destOrd="0" presId="urn:microsoft.com/office/officeart/2005/8/layout/hierarchy2"/>
    <dgm:cxn modelId="{19244728-EC4D-442C-BFFD-AE2FBA24BE36}" type="presOf" srcId="{0465E8EA-5647-4F4B-8C66-7B47FEA63D43}" destId="{D96A107F-D89E-4746-86CF-116BD751A626}" srcOrd="0" destOrd="0" presId="urn:microsoft.com/office/officeart/2005/8/layout/hierarchy2"/>
    <dgm:cxn modelId="{E4AB9349-D7F0-44AC-88C7-382483788E0D}" type="presOf" srcId="{7929BA6B-C987-4C13-A8D2-A973B5676CC7}" destId="{2A2A62ED-8AF7-49D3-966C-03228203A296}" srcOrd="0" destOrd="0" presId="urn:microsoft.com/office/officeart/2005/8/layout/hierarchy2"/>
    <dgm:cxn modelId="{61DE6728-F538-4DF3-8881-9036F4DED5F6}" type="presOf" srcId="{F8B852B5-3EAA-49BC-B89E-EE8ECCED7F87}" destId="{DAA21769-80B3-4C0E-B1DE-D82E67ECD625}" srcOrd="0" destOrd="0" presId="urn:microsoft.com/office/officeart/2005/8/layout/hierarchy2"/>
    <dgm:cxn modelId="{165B0198-41B2-42F7-9203-B09B31EBC3C1}" type="presOf" srcId="{C3CC6609-7276-40D3-82A8-6FB3319379AF}" destId="{61084B9F-AEDB-42D5-9EC7-C8A0C999EDB0}" srcOrd="0" destOrd="0" presId="urn:microsoft.com/office/officeart/2005/8/layout/hierarchy2"/>
    <dgm:cxn modelId="{9B79D34D-4363-41E6-987A-7C75FCCA1C93}" srcId="{DDC4324F-9D61-4622-895F-EDD1BCF046F9}" destId="{BB14BD84-817C-49D4-A4A9-ADBDE3147CBC}" srcOrd="0" destOrd="0" parTransId="{1FA39F8D-2B03-462A-9492-8B8C9F1FABEE}" sibTransId="{FBE745CA-5C9D-450F-BAEA-5C7340550DBD}"/>
    <dgm:cxn modelId="{747330D1-049C-45DD-B6B6-D87B56B5465B}" srcId="{BB14BD84-817C-49D4-A4A9-ADBDE3147CBC}" destId="{7929BA6B-C987-4C13-A8D2-A973B5676CC7}" srcOrd="1" destOrd="0" parTransId="{D22C9155-3ADA-4553-BBA7-5F6DF2A64E01}" sibTransId="{F180CFFF-8CDE-4FD5-8723-6E0E0387759D}"/>
    <dgm:cxn modelId="{533B13C9-A9EB-41E5-9ECD-43D31B77D5D3}" srcId="{150C31AC-BB92-469C-A80B-0DF44D4BCD10}" destId="{55C7873B-26D2-4D67-A9B1-0F1037437AA2}" srcOrd="0" destOrd="0" parTransId="{051B7AB9-3960-4B4A-8856-08939F2B4F72}" sibTransId="{5AAD0E82-298E-4ABF-AA27-97807912FBEB}"/>
    <dgm:cxn modelId="{FEE60C53-BCAF-47DE-B783-F2668ACD5413}" type="presOf" srcId="{0EA2808C-546D-424B-9D3C-20203E5391BC}" destId="{CB63B027-1C90-4591-A8C9-F2E1B21C3C7D}" srcOrd="1" destOrd="0" presId="urn:microsoft.com/office/officeart/2005/8/layout/hierarchy2"/>
    <dgm:cxn modelId="{79EA44C3-812C-4905-A0F8-8F72ADB36345}" type="presOf" srcId="{6EC39CCA-B74A-4098-BB44-8C7AB2441FBA}" destId="{A653BD6A-48E8-4018-A808-D01D8893813C}" srcOrd="0" destOrd="0" presId="urn:microsoft.com/office/officeart/2005/8/layout/hierarchy2"/>
    <dgm:cxn modelId="{EA8129A2-FC57-4946-8995-E1357F9A3650}" type="presOf" srcId="{6EC39CCA-B74A-4098-BB44-8C7AB2441FBA}" destId="{E97399D5-909C-4495-B706-656DD94925BB}" srcOrd="1" destOrd="0" presId="urn:microsoft.com/office/officeart/2005/8/layout/hierarchy2"/>
    <dgm:cxn modelId="{022F1639-06F9-462B-8B34-9A257710592C}" type="presOf" srcId="{BB14BD84-817C-49D4-A4A9-ADBDE3147CBC}" destId="{BC66D85C-C0B9-4A4F-A770-6739471466EB}" srcOrd="0" destOrd="0" presId="urn:microsoft.com/office/officeart/2005/8/layout/hierarchy2"/>
    <dgm:cxn modelId="{50C88DB8-DCB9-4804-B3F6-B2E4689548E2}" type="presOf" srcId="{F8B852B5-3EAA-49BC-B89E-EE8ECCED7F87}" destId="{6B73E553-293B-4DFE-A88D-89C3FD9257D6}" srcOrd="1" destOrd="0" presId="urn:microsoft.com/office/officeart/2005/8/layout/hierarchy2"/>
    <dgm:cxn modelId="{EDA30179-31F6-4344-9A2F-80951B89E548}" type="presOf" srcId="{150C31AC-BB92-469C-A80B-0DF44D4BCD10}" destId="{AF88AB85-9624-4A08-8FD2-9407FFB12592}" srcOrd="0" destOrd="0" presId="urn:microsoft.com/office/officeart/2005/8/layout/hierarchy2"/>
    <dgm:cxn modelId="{9011A49B-6982-406B-94A6-C85734BBEDE9}" type="presOf" srcId="{85448DA7-E270-48DF-9371-0B4EBF9E8B07}" destId="{F88C75A4-3DAD-4904-A25B-A061C9456176}" srcOrd="0" destOrd="0" presId="urn:microsoft.com/office/officeart/2005/8/layout/hierarchy2"/>
    <dgm:cxn modelId="{84D9801B-7496-4F83-803E-934F1CDBBA56}" type="presOf" srcId="{D22C9155-3ADA-4553-BBA7-5F6DF2A64E01}" destId="{CA8F50D4-F747-4319-B13A-7F5AB5BE994B}" srcOrd="1" destOrd="0" presId="urn:microsoft.com/office/officeart/2005/8/layout/hierarchy2"/>
    <dgm:cxn modelId="{7E0CB3DC-9DDE-4CF2-884A-8E30D7CE1B52}" srcId="{CC74CE4A-D98C-424F-9408-BC2A7155FEF2}" destId="{150C31AC-BB92-469C-A80B-0DF44D4BCD10}" srcOrd="0" destOrd="0" parTransId="{0EA2808C-546D-424B-9D3C-20203E5391BC}" sibTransId="{4D5E04F0-43BF-4280-A33E-81B00C62FC93}"/>
    <dgm:cxn modelId="{A3D13DFA-FA51-48CD-86B8-D4092A2F00AD}" type="presParOf" srcId="{7784E5F5-A887-4E0C-AED3-D36599253A51}" destId="{21F5BCCA-65CF-4A50-AF64-359F0B705D79}" srcOrd="0" destOrd="0" presId="urn:microsoft.com/office/officeart/2005/8/layout/hierarchy2"/>
    <dgm:cxn modelId="{89E7E3D9-6646-4B7B-B7FD-3CF7DD5FE331}" type="presParOf" srcId="{21F5BCCA-65CF-4A50-AF64-359F0B705D79}" destId="{BC66D85C-C0B9-4A4F-A770-6739471466EB}" srcOrd="0" destOrd="0" presId="urn:microsoft.com/office/officeart/2005/8/layout/hierarchy2"/>
    <dgm:cxn modelId="{9C56F794-1C8C-4CDD-96A4-C463A678A4CD}" type="presParOf" srcId="{21F5BCCA-65CF-4A50-AF64-359F0B705D79}" destId="{C4DAD3FD-C44A-4FD1-BE75-BA96AAE7AAA6}" srcOrd="1" destOrd="0" presId="urn:microsoft.com/office/officeart/2005/8/layout/hierarchy2"/>
    <dgm:cxn modelId="{84C6C833-304A-4DAA-91C9-21D5B15ABADE}" type="presParOf" srcId="{C4DAD3FD-C44A-4FD1-BE75-BA96AAE7AAA6}" destId="{D96A107F-D89E-4746-86CF-116BD751A626}" srcOrd="0" destOrd="0" presId="urn:microsoft.com/office/officeart/2005/8/layout/hierarchy2"/>
    <dgm:cxn modelId="{C58E203B-C3E9-4EB2-9D71-DEE5E7C1795F}" type="presParOf" srcId="{D96A107F-D89E-4746-86CF-116BD751A626}" destId="{7FECC215-48FF-44F7-9E42-483FA1832AF1}" srcOrd="0" destOrd="0" presId="urn:microsoft.com/office/officeart/2005/8/layout/hierarchy2"/>
    <dgm:cxn modelId="{051951B2-FD47-4B92-9345-8D03939ADAF7}" type="presParOf" srcId="{C4DAD3FD-C44A-4FD1-BE75-BA96AAE7AAA6}" destId="{EB58011C-4A5D-4C14-9EE2-4741C3210DEC}" srcOrd="1" destOrd="0" presId="urn:microsoft.com/office/officeart/2005/8/layout/hierarchy2"/>
    <dgm:cxn modelId="{C2C5E075-BC79-49F2-8B01-23B8FF65AB09}" type="presParOf" srcId="{EB58011C-4A5D-4C14-9EE2-4741C3210DEC}" destId="{BA628127-8D4F-4FD7-BCEA-8C311C8E82FF}" srcOrd="0" destOrd="0" presId="urn:microsoft.com/office/officeart/2005/8/layout/hierarchy2"/>
    <dgm:cxn modelId="{FC143070-BCD3-45CF-9570-3F668E05C40E}" type="presParOf" srcId="{EB58011C-4A5D-4C14-9EE2-4741C3210DEC}" destId="{486D59F2-03E9-4806-B2AE-B6DFBB425465}" srcOrd="1" destOrd="0" presId="urn:microsoft.com/office/officeart/2005/8/layout/hierarchy2"/>
    <dgm:cxn modelId="{5201EFF2-C566-4216-BEC9-CD0E8047B0E8}" type="presParOf" srcId="{486D59F2-03E9-4806-B2AE-B6DFBB425465}" destId="{522D2894-D8CA-4613-8B40-8589793D8340}" srcOrd="0" destOrd="0" presId="urn:microsoft.com/office/officeart/2005/8/layout/hierarchy2"/>
    <dgm:cxn modelId="{06DC6B72-1507-4892-8363-50F209DD0DFF}" type="presParOf" srcId="{522D2894-D8CA-4613-8B40-8589793D8340}" destId="{CB63B027-1C90-4591-A8C9-F2E1B21C3C7D}" srcOrd="0" destOrd="0" presId="urn:microsoft.com/office/officeart/2005/8/layout/hierarchy2"/>
    <dgm:cxn modelId="{6EDB48BF-EBBD-4D5E-B6DE-603798D78C93}" type="presParOf" srcId="{486D59F2-03E9-4806-B2AE-B6DFBB425465}" destId="{0F495874-4D63-4557-BE59-EEB883F5A5EC}" srcOrd="1" destOrd="0" presId="urn:microsoft.com/office/officeart/2005/8/layout/hierarchy2"/>
    <dgm:cxn modelId="{B2B2C9D8-611D-4D7F-AA14-E045B6149019}" type="presParOf" srcId="{0F495874-4D63-4557-BE59-EEB883F5A5EC}" destId="{AF88AB85-9624-4A08-8FD2-9407FFB12592}" srcOrd="0" destOrd="0" presId="urn:microsoft.com/office/officeart/2005/8/layout/hierarchy2"/>
    <dgm:cxn modelId="{69B361DD-3619-4A55-BD44-1F393B047851}" type="presParOf" srcId="{0F495874-4D63-4557-BE59-EEB883F5A5EC}" destId="{BE2FF7BA-E06E-4DA7-930F-C748A0734E56}" srcOrd="1" destOrd="0" presId="urn:microsoft.com/office/officeart/2005/8/layout/hierarchy2"/>
    <dgm:cxn modelId="{E3BF3CAE-5606-4422-9E81-67417273420F}" type="presParOf" srcId="{BE2FF7BA-E06E-4DA7-930F-C748A0734E56}" destId="{E6605804-7E90-43C0-BF21-E1C3B2473F8D}" srcOrd="0" destOrd="0" presId="urn:microsoft.com/office/officeart/2005/8/layout/hierarchy2"/>
    <dgm:cxn modelId="{90BBB295-38F4-440E-92ED-B75A680F0EAF}" type="presParOf" srcId="{E6605804-7E90-43C0-BF21-E1C3B2473F8D}" destId="{B5593BFE-29B3-4FCC-A488-EC7EEEF2D10C}" srcOrd="0" destOrd="0" presId="urn:microsoft.com/office/officeart/2005/8/layout/hierarchy2"/>
    <dgm:cxn modelId="{3A90B7BE-2304-4604-B03B-DE7455788417}" type="presParOf" srcId="{BE2FF7BA-E06E-4DA7-930F-C748A0734E56}" destId="{9CC8516E-0FD0-40F1-8A33-C9C7E8C1F13D}" srcOrd="1" destOrd="0" presId="urn:microsoft.com/office/officeart/2005/8/layout/hierarchy2"/>
    <dgm:cxn modelId="{3DD914D9-5199-4F1A-95AF-06DDA13A4871}" type="presParOf" srcId="{9CC8516E-0FD0-40F1-8A33-C9C7E8C1F13D}" destId="{B321545D-A17C-4B5D-9DD2-506354AFE694}" srcOrd="0" destOrd="0" presId="urn:microsoft.com/office/officeart/2005/8/layout/hierarchy2"/>
    <dgm:cxn modelId="{26289483-6F04-4B14-BB9C-73EA27B08E44}" type="presParOf" srcId="{9CC8516E-0FD0-40F1-8A33-C9C7E8C1F13D}" destId="{F2EF810D-5086-4899-A2E4-F0E9E1E89578}" srcOrd="1" destOrd="0" presId="urn:microsoft.com/office/officeart/2005/8/layout/hierarchy2"/>
    <dgm:cxn modelId="{1A0CBD42-001D-4227-B8AC-509ACBDCE7DA}" type="presParOf" srcId="{F2EF810D-5086-4899-A2E4-F0E9E1E89578}" destId="{DAA21769-80B3-4C0E-B1DE-D82E67ECD625}" srcOrd="0" destOrd="0" presId="urn:microsoft.com/office/officeart/2005/8/layout/hierarchy2"/>
    <dgm:cxn modelId="{49D275B1-66B2-4F10-A446-D2C1B811193C}" type="presParOf" srcId="{DAA21769-80B3-4C0E-B1DE-D82E67ECD625}" destId="{6B73E553-293B-4DFE-A88D-89C3FD9257D6}" srcOrd="0" destOrd="0" presId="urn:microsoft.com/office/officeart/2005/8/layout/hierarchy2"/>
    <dgm:cxn modelId="{BF7ADEE8-2FAB-413C-B7C5-6D0C79047659}" type="presParOf" srcId="{F2EF810D-5086-4899-A2E4-F0E9E1E89578}" destId="{0CE98DB7-98AE-4C18-8BE3-B66D9D7DE3D7}" srcOrd="1" destOrd="0" presId="urn:microsoft.com/office/officeart/2005/8/layout/hierarchy2"/>
    <dgm:cxn modelId="{C21D063B-E55F-439F-9A42-8A116D789C91}" type="presParOf" srcId="{0CE98DB7-98AE-4C18-8BE3-B66D9D7DE3D7}" destId="{DAE6C3E3-C1B8-4070-BE88-6F2F5D1B6692}" srcOrd="0" destOrd="0" presId="urn:microsoft.com/office/officeart/2005/8/layout/hierarchy2"/>
    <dgm:cxn modelId="{974669D9-21AA-4A60-B5E5-E81071F42885}" type="presParOf" srcId="{0CE98DB7-98AE-4C18-8BE3-B66D9D7DE3D7}" destId="{D326B303-E536-4874-8E8C-A033FF946868}" srcOrd="1" destOrd="0" presId="urn:microsoft.com/office/officeart/2005/8/layout/hierarchy2"/>
    <dgm:cxn modelId="{A2D9633A-7654-440E-839C-BA7B6E720473}" type="presParOf" srcId="{D326B303-E536-4874-8E8C-A033FF946868}" destId="{F88C75A4-3DAD-4904-A25B-A061C9456176}" srcOrd="0" destOrd="0" presId="urn:microsoft.com/office/officeart/2005/8/layout/hierarchy2"/>
    <dgm:cxn modelId="{F03FD744-95F5-44A4-8340-97CF753EA7BD}" type="presParOf" srcId="{F88C75A4-3DAD-4904-A25B-A061C9456176}" destId="{E7AA48B4-31F7-4B12-AD27-8EB67BD7F850}" srcOrd="0" destOrd="0" presId="urn:microsoft.com/office/officeart/2005/8/layout/hierarchy2"/>
    <dgm:cxn modelId="{D1D6FDC8-4AF3-4F5A-8018-A41340114E43}" type="presParOf" srcId="{D326B303-E536-4874-8E8C-A033FF946868}" destId="{64CC1373-86D5-4405-BFE3-29F6F44E773C}" srcOrd="1" destOrd="0" presId="urn:microsoft.com/office/officeart/2005/8/layout/hierarchy2"/>
    <dgm:cxn modelId="{54809FBB-3A8A-4E0D-B0AB-8FE66849240E}" type="presParOf" srcId="{64CC1373-86D5-4405-BFE3-29F6F44E773C}" destId="{84744A92-A345-4299-89A4-B5D0C82F8A4B}" srcOrd="0" destOrd="0" presId="urn:microsoft.com/office/officeart/2005/8/layout/hierarchy2"/>
    <dgm:cxn modelId="{232E15C2-200F-42E7-9C5A-8033D83323C5}" type="presParOf" srcId="{64CC1373-86D5-4405-BFE3-29F6F44E773C}" destId="{FCD54788-5227-4FA0-8BBC-C49226D9E658}" srcOrd="1" destOrd="0" presId="urn:microsoft.com/office/officeart/2005/8/layout/hierarchy2"/>
    <dgm:cxn modelId="{1D7020D3-3F47-43DB-90F4-67B2843D1A6D}" type="presParOf" srcId="{C4DAD3FD-C44A-4FD1-BE75-BA96AAE7AAA6}" destId="{727B11CD-B901-49DF-97E6-515556C97A01}" srcOrd="2" destOrd="0" presId="urn:microsoft.com/office/officeart/2005/8/layout/hierarchy2"/>
    <dgm:cxn modelId="{59198887-2BD3-42BF-BD19-EF812DE56611}" type="presParOf" srcId="{727B11CD-B901-49DF-97E6-515556C97A01}" destId="{CA8F50D4-F747-4319-B13A-7F5AB5BE994B}" srcOrd="0" destOrd="0" presId="urn:microsoft.com/office/officeart/2005/8/layout/hierarchy2"/>
    <dgm:cxn modelId="{9D118750-AA2F-49B1-B3C3-5D69CD7524CD}" type="presParOf" srcId="{C4DAD3FD-C44A-4FD1-BE75-BA96AAE7AAA6}" destId="{6CFC4BCE-DBF9-476E-B436-1DE9AA33A398}" srcOrd="3" destOrd="0" presId="urn:microsoft.com/office/officeart/2005/8/layout/hierarchy2"/>
    <dgm:cxn modelId="{783F4EE0-158A-469D-B33F-C3AF0EC74297}" type="presParOf" srcId="{6CFC4BCE-DBF9-476E-B436-1DE9AA33A398}" destId="{2A2A62ED-8AF7-49D3-966C-03228203A296}" srcOrd="0" destOrd="0" presId="urn:microsoft.com/office/officeart/2005/8/layout/hierarchy2"/>
    <dgm:cxn modelId="{BC493942-6042-4410-A892-65BC60907C21}" type="presParOf" srcId="{6CFC4BCE-DBF9-476E-B436-1DE9AA33A398}" destId="{2C3B1CDD-A33E-4548-962A-8451566D64D4}" srcOrd="1" destOrd="0" presId="urn:microsoft.com/office/officeart/2005/8/layout/hierarchy2"/>
    <dgm:cxn modelId="{80781019-A4CA-4780-B9F5-D421D26DBB8A}" type="presParOf" srcId="{C4DAD3FD-C44A-4FD1-BE75-BA96AAE7AAA6}" destId="{A653BD6A-48E8-4018-A808-D01D8893813C}" srcOrd="4" destOrd="0" presId="urn:microsoft.com/office/officeart/2005/8/layout/hierarchy2"/>
    <dgm:cxn modelId="{63A7C7C7-B17D-49E3-A4D1-97886C33522C}" type="presParOf" srcId="{A653BD6A-48E8-4018-A808-D01D8893813C}" destId="{E97399D5-909C-4495-B706-656DD94925BB}" srcOrd="0" destOrd="0" presId="urn:microsoft.com/office/officeart/2005/8/layout/hierarchy2"/>
    <dgm:cxn modelId="{1650B193-B5F5-4212-A578-5A29F9739B9C}" type="presParOf" srcId="{C4DAD3FD-C44A-4FD1-BE75-BA96AAE7AAA6}" destId="{9FA4586A-CBB4-466B-A933-705B9EEE25A3}" srcOrd="5" destOrd="0" presId="urn:microsoft.com/office/officeart/2005/8/layout/hierarchy2"/>
    <dgm:cxn modelId="{857D89F6-855B-446E-81F9-4E493E687399}" type="presParOf" srcId="{9FA4586A-CBB4-466B-A933-705B9EEE25A3}" destId="{61084B9F-AEDB-42D5-9EC7-C8A0C999EDB0}" srcOrd="0" destOrd="0" presId="urn:microsoft.com/office/officeart/2005/8/layout/hierarchy2"/>
    <dgm:cxn modelId="{AD04E77F-7577-48FE-8461-3D9E36917C67}" type="presParOf" srcId="{9FA4586A-CBB4-466B-A933-705B9EEE25A3}" destId="{92CE869E-A660-4C79-86E5-85770E68838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024655-A805-4D51-81E1-9218D1BCE046}" type="doc">
      <dgm:prSet loTypeId="urn:microsoft.com/office/officeart/2005/8/layout/hierarchy3" loCatId="list" qsTypeId="urn:microsoft.com/office/officeart/2005/8/quickstyle/simple1" qsCatId="simple" csTypeId="urn:microsoft.com/office/officeart/2005/8/colors/colorful5" csCatId="colorful" phldr="1"/>
      <dgm:spPr/>
      <dgm:t>
        <a:bodyPr/>
        <a:lstStyle/>
        <a:p>
          <a:pPr rtl="1"/>
          <a:endParaRPr lang="ar-SA"/>
        </a:p>
      </dgm:t>
    </dgm:pt>
    <dgm:pt modelId="{260FD1ED-2B07-4A5C-8902-012A720D7976}">
      <dgm:prSet phldrT="[نص]">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ضرورة وجود نسق من السلطة الداخلي </a:t>
          </a:r>
          <a:endParaRPr lang="ar-SA" dirty="0"/>
        </a:p>
      </dgm:t>
    </dgm:pt>
    <dgm:pt modelId="{8684B517-72FA-4B5D-A616-8F52FC3E8C4C}" type="parTrans" cxnId="{B44D33BB-5097-41EA-8177-F54D338357DA}">
      <dgm:prSet/>
      <dgm:spPr/>
      <dgm:t>
        <a:bodyPr/>
        <a:lstStyle/>
        <a:p>
          <a:pPr rtl="1"/>
          <a:endParaRPr lang="ar-SA"/>
        </a:p>
      </dgm:t>
    </dgm:pt>
    <dgm:pt modelId="{9D9E1231-E05A-4E83-A357-D35A3475DBC7}" type="sibTrans" cxnId="{B44D33BB-5097-41EA-8177-F54D338357DA}">
      <dgm:prSet/>
      <dgm:spPr/>
      <dgm:t>
        <a:bodyPr/>
        <a:lstStyle/>
        <a:p>
          <a:pPr rtl="1"/>
          <a:endParaRPr lang="ar-SA"/>
        </a:p>
      </dgm:t>
    </dgm:pt>
    <dgm:pt modelId="{AC88B688-57C0-4A62-8424-0F5FB30E6E49}">
      <dgm:prSet phldrT="[نص]">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تحديد قواعد العمل الداخلي </a:t>
          </a:r>
          <a:endParaRPr lang="ar-SA" dirty="0"/>
        </a:p>
      </dgm:t>
    </dgm:pt>
    <dgm:pt modelId="{48EE3EF1-6382-45C0-A965-A81DA46D330E}" type="parTrans" cxnId="{158D5A52-9EB1-4A1E-93E1-BA21B7D446B7}">
      <dgm:prSet/>
      <dgm:spPr/>
      <dgm:t>
        <a:bodyPr/>
        <a:lstStyle/>
        <a:p>
          <a:pPr rtl="1"/>
          <a:endParaRPr lang="ar-SA"/>
        </a:p>
      </dgm:t>
    </dgm:pt>
    <dgm:pt modelId="{8A8CB3EE-53F0-488E-B40E-30A8F0358237}" type="sibTrans" cxnId="{158D5A52-9EB1-4A1E-93E1-BA21B7D446B7}">
      <dgm:prSet/>
      <dgm:spPr/>
      <dgm:t>
        <a:bodyPr/>
        <a:lstStyle/>
        <a:p>
          <a:pPr rtl="1"/>
          <a:endParaRPr lang="ar-SA"/>
        </a:p>
      </dgm:t>
    </dgm:pt>
    <dgm:pt modelId="{3C9911A1-B13D-4040-9215-4CDA1EA37030}">
      <dgm:prSet phldrT="[نص]">
        <dgm:style>
          <a:lnRef idx="1">
            <a:schemeClr val="accent5"/>
          </a:lnRef>
          <a:fillRef idx="2">
            <a:schemeClr val="accent5"/>
          </a:fillRef>
          <a:effectRef idx="1">
            <a:schemeClr val="accent5"/>
          </a:effectRef>
          <a:fontRef idx="minor">
            <a:schemeClr val="dk1"/>
          </a:fontRef>
        </dgm:style>
      </dgm:prSet>
      <dgm:spPr/>
      <dgm:t>
        <a:bodyPr/>
        <a:lstStyle/>
        <a:p>
          <a:pPr rtl="1"/>
          <a:r>
            <a:rPr lang="ar-SA" dirty="0" smtClean="0"/>
            <a:t>استبعاد العلاقات الشخصية من نظم العمل </a:t>
          </a:r>
          <a:endParaRPr lang="ar-SA" dirty="0"/>
        </a:p>
      </dgm:t>
    </dgm:pt>
    <dgm:pt modelId="{7FD362D8-13EA-40F8-970F-A2937D0D3386}" type="parTrans" cxnId="{67954996-3EDE-4D95-807E-0BF0F836BAA8}">
      <dgm:prSet/>
      <dgm:spPr/>
      <dgm:t>
        <a:bodyPr/>
        <a:lstStyle/>
        <a:p>
          <a:pPr rtl="1"/>
          <a:endParaRPr lang="ar-SA"/>
        </a:p>
      </dgm:t>
    </dgm:pt>
    <dgm:pt modelId="{B88D45AC-B85F-4AD9-8D0B-35943034EE21}" type="sibTrans" cxnId="{67954996-3EDE-4D95-807E-0BF0F836BAA8}">
      <dgm:prSet/>
      <dgm:spPr/>
      <dgm:t>
        <a:bodyPr/>
        <a:lstStyle/>
        <a:p>
          <a:pPr rtl="1"/>
          <a:endParaRPr lang="ar-SA"/>
        </a:p>
      </dgm:t>
    </dgm:pt>
    <dgm:pt modelId="{F396FA6B-B5BD-4C2A-8744-CF3867890121}">
      <dgm:prSet phldrT="[نص]">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تحديد القواعد الداخلية للمؤسسة بصورة دقيقة </a:t>
          </a:r>
          <a:endParaRPr lang="ar-SA" dirty="0"/>
        </a:p>
      </dgm:t>
    </dgm:pt>
    <dgm:pt modelId="{69CE4D85-5D12-4CFE-BFD7-E1FA282CAA9A}" type="parTrans" cxnId="{A1A2EF32-D354-4A6B-8FB9-45F87C03B65E}">
      <dgm:prSet/>
      <dgm:spPr/>
      <dgm:t>
        <a:bodyPr/>
        <a:lstStyle/>
        <a:p>
          <a:pPr rtl="1"/>
          <a:endParaRPr lang="ar-SA"/>
        </a:p>
      </dgm:t>
    </dgm:pt>
    <dgm:pt modelId="{B913AE51-CBDB-4108-AB93-A8009D544AEB}" type="sibTrans" cxnId="{A1A2EF32-D354-4A6B-8FB9-45F87C03B65E}">
      <dgm:prSet/>
      <dgm:spPr/>
      <dgm:t>
        <a:bodyPr/>
        <a:lstStyle/>
        <a:p>
          <a:pPr rtl="1"/>
          <a:endParaRPr lang="ar-SA"/>
        </a:p>
      </dgm:t>
    </dgm:pt>
    <dgm:pt modelId="{E7BB3AC9-AEBF-4289-B30B-A8DD615B0910}">
      <dgm:prSet phldrT="[نص]">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يتم توظيف الافراد على اساس التخصص والشهادة العلمية وتقسيم العمل </a:t>
          </a:r>
          <a:endParaRPr lang="ar-SA" dirty="0"/>
        </a:p>
      </dgm:t>
    </dgm:pt>
    <dgm:pt modelId="{4674A283-6445-4336-8211-1F09BC7183B2}" type="parTrans" cxnId="{45FD6BA1-1155-4B2A-98AA-2AE0E7749CF3}">
      <dgm:prSet/>
      <dgm:spPr/>
      <dgm:t>
        <a:bodyPr/>
        <a:lstStyle/>
        <a:p>
          <a:pPr rtl="1"/>
          <a:endParaRPr lang="ar-SA"/>
        </a:p>
      </dgm:t>
    </dgm:pt>
    <dgm:pt modelId="{047101D2-8B71-473F-92C8-A78E6A33F5D7}" type="sibTrans" cxnId="{45FD6BA1-1155-4B2A-98AA-2AE0E7749CF3}">
      <dgm:prSet/>
      <dgm:spPr/>
      <dgm:t>
        <a:bodyPr/>
        <a:lstStyle/>
        <a:p>
          <a:pPr rtl="1"/>
          <a:endParaRPr lang="ar-SA"/>
        </a:p>
      </dgm:t>
    </dgm:pt>
    <dgm:pt modelId="{04F438FF-9EF2-418C-B942-F6125933C526}">
      <dgm:prSet phldrT="[نص]">
        <dgm:style>
          <a:lnRef idx="1">
            <a:schemeClr val="accent6"/>
          </a:lnRef>
          <a:fillRef idx="2">
            <a:schemeClr val="accent6"/>
          </a:fillRef>
          <a:effectRef idx="1">
            <a:schemeClr val="accent6"/>
          </a:effectRef>
          <a:fontRef idx="minor">
            <a:schemeClr val="dk1"/>
          </a:fontRef>
        </dgm:style>
      </dgm:prSet>
      <dgm:spPr/>
      <dgm:t>
        <a:bodyPr/>
        <a:lstStyle/>
        <a:p>
          <a:pPr rtl="1"/>
          <a:r>
            <a:rPr lang="ar-SA" dirty="0" smtClean="0"/>
            <a:t>يتم طاعة الاوامر وتنفيذها حسب العلاقات الرسمية </a:t>
          </a:r>
          <a:endParaRPr lang="ar-SA" dirty="0"/>
        </a:p>
      </dgm:t>
    </dgm:pt>
    <dgm:pt modelId="{570AB727-F1FB-4B6D-8D6B-8CF11C08A261}" type="parTrans" cxnId="{0BCDE267-BB39-4756-8857-86E39736CAD1}">
      <dgm:prSet/>
      <dgm:spPr/>
      <dgm:t>
        <a:bodyPr/>
        <a:lstStyle/>
        <a:p>
          <a:pPr rtl="1"/>
          <a:endParaRPr lang="ar-SA"/>
        </a:p>
      </dgm:t>
    </dgm:pt>
    <dgm:pt modelId="{3B9E47C8-37DE-4D80-9B24-7417831AD030}" type="sibTrans" cxnId="{0BCDE267-BB39-4756-8857-86E39736CAD1}">
      <dgm:prSet/>
      <dgm:spPr/>
      <dgm:t>
        <a:bodyPr/>
        <a:lstStyle/>
        <a:p>
          <a:pPr rtl="1"/>
          <a:endParaRPr lang="ar-SA"/>
        </a:p>
      </dgm:t>
    </dgm:pt>
    <dgm:pt modelId="{A2BBA41C-0577-42BB-9522-6EA29F17739E}" type="pres">
      <dgm:prSet presAssocID="{AF024655-A805-4D51-81E1-9218D1BCE046}" presName="diagram" presStyleCnt="0">
        <dgm:presLayoutVars>
          <dgm:chPref val="1"/>
          <dgm:dir/>
          <dgm:animOne val="branch"/>
          <dgm:animLvl val="lvl"/>
          <dgm:resizeHandles/>
        </dgm:presLayoutVars>
      </dgm:prSet>
      <dgm:spPr/>
      <dgm:t>
        <a:bodyPr/>
        <a:lstStyle/>
        <a:p>
          <a:pPr rtl="1"/>
          <a:endParaRPr lang="ar-SA"/>
        </a:p>
      </dgm:t>
    </dgm:pt>
    <dgm:pt modelId="{93F53645-1792-4A21-9413-152DF9A7FC1A}" type="pres">
      <dgm:prSet presAssocID="{260FD1ED-2B07-4A5C-8902-012A720D7976}" presName="root" presStyleCnt="0"/>
      <dgm:spPr/>
    </dgm:pt>
    <dgm:pt modelId="{80DB105F-FC9D-44CC-9D58-9442CF4BAC7D}" type="pres">
      <dgm:prSet presAssocID="{260FD1ED-2B07-4A5C-8902-012A720D7976}" presName="rootComposite" presStyleCnt="0"/>
      <dgm:spPr/>
    </dgm:pt>
    <dgm:pt modelId="{688EDB4F-9294-4ABC-9C1F-DA5C5E5B5AE7}" type="pres">
      <dgm:prSet presAssocID="{260FD1ED-2B07-4A5C-8902-012A720D7976}" presName="rootText" presStyleLbl="node1" presStyleIdx="0" presStyleCnt="2"/>
      <dgm:spPr/>
      <dgm:t>
        <a:bodyPr/>
        <a:lstStyle/>
        <a:p>
          <a:pPr rtl="1"/>
          <a:endParaRPr lang="ar-SA"/>
        </a:p>
      </dgm:t>
    </dgm:pt>
    <dgm:pt modelId="{F069BEA9-D5E9-4EA8-A5BF-F6B27C0CA711}" type="pres">
      <dgm:prSet presAssocID="{260FD1ED-2B07-4A5C-8902-012A720D7976}" presName="rootConnector" presStyleLbl="node1" presStyleIdx="0" presStyleCnt="2"/>
      <dgm:spPr/>
      <dgm:t>
        <a:bodyPr/>
        <a:lstStyle/>
        <a:p>
          <a:pPr rtl="1"/>
          <a:endParaRPr lang="ar-SA"/>
        </a:p>
      </dgm:t>
    </dgm:pt>
    <dgm:pt modelId="{A5EDD901-F968-473E-9244-27966AB5C695}" type="pres">
      <dgm:prSet presAssocID="{260FD1ED-2B07-4A5C-8902-012A720D7976}" presName="childShape" presStyleCnt="0"/>
      <dgm:spPr/>
    </dgm:pt>
    <dgm:pt modelId="{26AD771E-06DB-44FF-AA6E-E4DF23463461}" type="pres">
      <dgm:prSet presAssocID="{48EE3EF1-6382-45C0-A965-A81DA46D330E}" presName="Name13" presStyleLbl="parChTrans1D2" presStyleIdx="0" presStyleCnt="4"/>
      <dgm:spPr/>
      <dgm:t>
        <a:bodyPr/>
        <a:lstStyle/>
        <a:p>
          <a:pPr rtl="1"/>
          <a:endParaRPr lang="ar-SA"/>
        </a:p>
      </dgm:t>
    </dgm:pt>
    <dgm:pt modelId="{3DD0E3AB-A0AA-4D11-8FCA-2C6C9152880A}" type="pres">
      <dgm:prSet presAssocID="{AC88B688-57C0-4A62-8424-0F5FB30E6E49}" presName="childText" presStyleLbl="bgAcc1" presStyleIdx="0" presStyleCnt="4">
        <dgm:presLayoutVars>
          <dgm:bulletEnabled val="1"/>
        </dgm:presLayoutVars>
      </dgm:prSet>
      <dgm:spPr/>
      <dgm:t>
        <a:bodyPr/>
        <a:lstStyle/>
        <a:p>
          <a:pPr rtl="1"/>
          <a:endParaRPr lang="ar-SA"/>
        </a:p>
      </dgm:t>
    </dgm:pt>
    <dgm:pt modelId="{2524DA7B-9628-4BB6-9EF8-AD024CE6D3FE}" type="pres">
      <dgm:prSet presAssocID="{7FD362D8-13EA-40F8-970F-A2937D0D3386}" presName="Name13" presStyleLbl="parChTrans1D2" presStyleIdx="1" presStyleCnt="4"/>
      <dgm:spPr/>
      <dgm:t>
        <a:bodyPr/>
        <a:lstStyle/>
        <a:p>
          <a:pPr rtl="1"/>
          <a:endParaRPr lang="ar-SA"/>
        </a:p>
      </dgm:t>
    </dgm:pt>
    <dgm:pt modelId="{414BC642-7B65-4027-9839-50190815F3DC}" type="pres">
      <dgm:prSet presAssocID="{3C9911A1-B13D-4040-9215-4CDA1EA37030}" presName="childText" presStyleLbl="bgAcc1" presStyleIdx="1" presStyleCnt="4">
        <dgm:presLayoutVars>
          <dgm:bulletEnabled val="1"/>
        </dgm:presLayoutVars>
      </dgm:prSet>
      <dgm:spPr/>
      <dgm:t>
        <a:bodyPr/>
        <a:lstStyle/>
        <a:p>
          <a:pPr rtl="1"/>
          <a:endParaRPr lang="ar-SA"/>
        </a:p>
      </dgm:t>
    </dgm:pt>
    <dgm:pt modelId="{4A9F7062-32CF-426D-BBD1-FA8A4DE063D6}" type="pres">
      <dgm:prSet presAssocID="{F396FA6B-B5BD-4C2A-8744-CF3867890121}" presName="root" presStyleCnt="0"/>
      <dgm:spPr/>
    </dgm:pt>
    <dgm:pt modelId="{C8D8C9F6-6FFC-4C1C-85FD-2C9D53073B49}" type="pres">
      <dgm:prSet presAssocID="{F396FA6B-B5BD-4C2A-8744-CF3867890121}" presName="rootComposite" presStyleCnt="0"/>
      <dgm:spPr/>
    </dgm:pt>
    <dgm:pt modelId="{059D5193-8DC9-4440-B382-9D96E37C0291}" type="pres">
      <dgm:prSet presAssocID="{F396FA6B-B5BD-4C2A-8744-CF3867890121}" presName="rootText" presStyleLbl="node1" presStyleIdx="1" presStyleCnt="2"/>
      <dgm:spPr/>
      <dgm:t>
        <a:bodyPr/>
        <a:lstStyle/>
        <a:p>
          <a:pPr rtl="1"/>
          <a:endParaRPr lang="ar-SA"/>
        </a:p>
      </dgm:t>
    </dgm:pt>
    <dgm:pt modelId="{5CBE556C-9BF6-4195-BF1B-56EEA48D40DB}" type="pres">
      <dgm:prSet presAssocID="{F396FA6B-B5BD-4C2A-8744-CF3867890121}" presName="rootConnector" presStyleLbl="node1" presStyleIdx="1" presStyleCnt="2"/>
      <dgm:spPr/>
      <dgm:t>
        <a:bodyPr/>
        <a:lstStyle/>
        <a:p>
          <a:pPr rtl="1"/>
          <a:endParaRPr lang="ar-SA"/>
        </a:p>
      </dgm:t>
    </dgm:pt>
    <dgm:pt modelId="{B6AE1A06-968A-415E-B1E0-97B42FA2C032}" type="pres">
      <dgm:prSet presAssocID="{F396FA6B-B5BD-4C2A-8744-CF3867890121}" presName="childShape" presStyleCnt="0"/>
      <dgm:spPr/>
    </dgm:pt>
    <dgm:pt modelId="{8D68BD62-6DB4-4D3D-B639-53B97DD9EAAE}" type="pres">
      <dgm:prSet presAssocID="{4674A283-6445-4336-8211-1F09BC7183B2}" presName="Name13" presStyleLbl="parChTrans1D2" presStyleIdx="2" presStyleCnt="4"/>
      <dgm:spPr/>
      <dgm:t>
        <a:bodyPr/>
        <a:lstStyle/>
        <a:p>
          <a:pPr rtl="1"/>
          <a:endParaRPr lang="ar-SA"/>
        </a:p>
      </dgm:t>
    </dgm:pt>
    <dgm:pt modelId="{EF02123E-3E4F-4984-889F-C798B86B41B7}" type="pres">
      <dgm:prSet presAssocID="{E7BB3AC9-AEBF-4289-B30B-A8DD615B0910}" presName="childText" presStyleLbl="bgAcc1" presStyleIdx="2" presStyleCnt="4">
        <dgm:presLayoutVars>
          <dgm:bulletEnabled val="1"/>
        </dgm:presLayoutVars>
      </dgm:prSet>
      <dgm:spPr/>
      <dgm:t>
        <a:bodyPr/>
        <a:lstStyle/>
        <a:p>
          <a:pPr rtl="1"/>
          <a:endParaRPr lang="ar-SA"/>
        </a:p>
      </dgm:t>
    </dgm:pt>
    <dgm:pt modelId="{F081132B-9B05-4783-98C7-69DE2F2EA48B}" type="pres">
      <dgm:prSet presAssocID="{570AB727-F1FB-4B6D-8D6B-8CF11C08A261}" presName="Name13" presStyleLbl="parChTrans1D2" presStyleIdx="3" presStyleCnt="4"/>
      <dgm:spPr/>
      <dgm:t>
        <a:bodyPr/>
        <a:lstStyle/>
        <a:p>
          <a:pPr rtl="1"/>
          <a:endParaRPr lang="ar-SA"/>
        </a:p>
      </dgm:t>
    </dgm:pt>
    <dgm:pt modelId="{9D84E7B7-1EC4-4CFF-BF08-37E4B26ADBB9}" type="pres">
      <dgm:prSet presAssocID="{04F438FF-9EF2-418C-B942-F6125933C526}" presName="childText" presStyleLbl="bgAcc1" presStyleIdx="3" presStyleCnt="4">
        <dgm:presLayoutVars>
          <dgm:bulletEnabled val="1"/>
        </dgm:presLayoutVars>
      </dgm:prSet>
      <dgm:spPr/>
      <dgm:t>
        <a:bodyPr/>
        <a:lstStyle/>
        <a:p>
          <a:pPr rtl="1"/>
          <a:endParaRPr lang="ar-SA"/>
        </a:p>
      </dgm:t>
    </dgm:pt>
  </dgm:ptLst>
  <dgm:cxnLst>
    <dgm:cxn modelId="{698DFD33-35C7-4EC6-B788-3174AF5D889A}" type="presOf" srcId="{AF024655-A805-4D51-81E1-9218D1BCE046}" destId="{A2BBA41C-0577-42BB-9522-6EA29F17739E}" srcOrd="0" destOrd="0" presId="urn:microsoft.com/office/officeart/2005/8/layout/hierarchy3"/>
    <dgm:cxn modelId="{A241C9C1-A398-4B70-8027-515E3CD66089}" type="presOf" srcId="{7FD362D8-13EA-40F8-970F-A2937D0D3386}" destId="{2524DA7B-9628-4BB6-9EF8-AD024CE6D3FE}" srcOrd="0" destOrd="0" presId="urn:microsoft.com/office/officeart/2005/8/layout/hierarchy3"/>
    <dgm:cxn modelId="{D9F632FC-6181-4A1D-88AF-E7791D87E3C6}" type="presOf" srcId="{3C9911A1-B13D-4040-9215-4CDA1EA37030}" destId="{414BC642-7B65-4027-9839-50190815F3DC}" srcOrd="0" destOrd="0" presId="urn:microsoft.com/office/officeart/2005/8/layout/hierarchy3"/>
    <dgm:cxn modelId="{0504B1D4-6818-4945-A94D-416122E5C461}" type="presOf" srcId="{260FD1ED-2B07-4A5C-8902-012A720D7976}" destId="{F069BEA9-D5E9-4EA8-A5BF-F6B27C0CA711}" srcOrd="1" destOrd="0" presId="urn:microsoft.com/office/officeart/2005/8/layout/hierarchy3"/>
    <dgm:cxn modelId="{A1A2EF32-D354-4A6B-8FB9-45F87C03B65E}" srcId="{AF024655-A805-4D51-81E1-9218D1BCE046}" destId="{F396FA6B-B5BD-4C2A-8744-CF3867890121}" srcOrd="1" destOrd="0" parTransId="{69CE4D85-5D12-4CFE-BFD7-E1FA282CAA9A}" sibTransId="{B913AE51-CBDB-4108-AB93-A8009D544AEB}"/>
    <dgm:cxn modelId="{AB059AA0-6DE8-4F50-82A7-1D9792270771}" type="presOf" srcId="{AC88B688-57C0-4A62-8424-0F5FB30E6E49}" destId="{3DD0E3AB-A0AA-4D11-8FCA-2C6C9152880A}" srcOrd="0" destOrd="0" presId="urn:microsoft.com/office/officeart/2005/8/layout/hierarchy3"/>
    <dgm:cxn modelId="{45FD6BA1-1155-4B2A-98AA-2AE0E7749CF3}" srcId="{F396FA6B-B5BD-4C2A-8744-CF3867890121}" destId="{E7BB3AC9-AEBF-4289-B30B-A8DD615B0910}" srcOrd="0" destOrd="0" parTransId="{4674A283-6445-4336-8211-1F09BC7183B2}" sibTransId="{047101D2-8B71-473F-92C8-A78E6A33F5D7}"/>
    <dgm:cxn modelId="{074AFFFA-6B88-472D-8C78-B4AEF8A5910C}" type="presOf" srcId="{48EE3EF1-6382-45C0-A965-A81DA46D330E}" destId="{26AD771E-06DB-44FF-AA6E-E4DF23463461}" srcOrd="0" destOrd="0" presId="urn:microsoft.com/office/officeart/2005/8/layout/hierarchy3"/>
    <dgm:cxn modelId="{A3F2C84B-A564-4582-9859-9736DCA8972F}" type="presOf" srcId="{E7BB3AC9-AEBF-4289-B30B-A8DD615B0910}" destId="{EF02123E-3E4F-4984-889F-C798B86B41B7}" srcOrd="0" destOrd="0" presId="urn:microsoft.com/office/officeart/2005/8/layout/hierarchy3"/>
    <dgm:cxn modelId="{B44D33BB-5097-41EA-8177-F54D338357DA}" srcId="{AF024655-A805-4D51-81E1-9218D1BCE046}" destId="{260FD1ED-2B07-4A5C-8902-012A720D7976}" srcOrd="0" destOrd="0" parTransId="{8684B517-72FA-4B5D-A616-8F52FC3E8C4C}" sibTransId="{9D9E1231-E05A-4E83-A357-D35A3475DBC7}"/>
    <dgm:cxn modelId="{26145A84-C37F-4ABA-9E59-8D7B3C28122D}" type="presOf" srcId="{F396FA6B-B5BD-4C2A-8744-CF3867890121}" destId="{5CBE556C-9BF6-4195-BF1B-56EEA48D40DB}" srcOrd="1" destOrd="0" presId="urn:microsoft.com/office/officeart/2005/8/layout/hierarchy3"/>
    <dgm:cxn modelId="{E2567D70-1CFB-4E39-8B53-E410C2013A13}" type="presOf" srcId="{04F438FF-9EF2-418C-B942-F6125933C526}" destId="{9D84E7B7-1EC4-4CFF-BF08-37E4B26ADBB9}" srcOrd="0" destOrd="0" presId="urn:microsoft.com/office/officeart/2005/8/layout/hierarchy3"/>
    <dgm:cxn modelId="{67954996-3EDE-4D95-807E-0BF0F836BAA8}" srcId="{260FD1ED-2B07-4A5C-8902-012A720D7976}" destId="{3C9911A1-B13D-4040-9215-4CDA1EA37030}" srcOrd="1" destOrd="0" parTransId="{7FD362D8-13EA-40F8-970F-A2937D0D3386}" sibTransId="{B88D45AC-B85F-4AD9-8D0B-35943034EE21}"/>
    <dgm:cxn modelId="{9A81DE7B-AE13-4962-B41E-4F74034E5E75}" type="presOf" srcId="{570AB727-F1FB-4B6D-8D6B-8CF11C08A261}" destId="{F081132B-9B05-4783-98C7-69DE2F2EA48B}" srcOrd="0" destOrd="0" presId="urn:microsoft.com/office/officeart/2005/8/layout/hierarchy3"/>
    <dgm:cxn modelId="{0BCDE267-BB39-4756-8857-86E39736CAD1}" srcId="{F396FA6B-B5BD-4C2A-8744-CF3867890121}" destId="{04F438FF-9EF2-418C-B942-F6125933C526}" srcOrd="1" destOrd="0" parTransId="{570AB727-F1FB-4B6D-8D6B-8CF11C08A261}" sibTransId="{3B9E47C8-37DE-4D80-9B24-7417831AD030}"/>
    <dgm:cxn modelId="{02CDF0BD-3D51-4747-B0AE-0A21FDA54F59}" type="presOf" srcId="{260FD1ED-2B07-4A5C-8902-012A720D7976}" destId="{688EDB4F-9294-4ABC-9C1F-DA5C5E5B5AE7}" srcOrd="0" destOrd="0" presId="urn:microsoft.com/office/officeart/2005/8/layout/hierarchy3"/>
    <dgm:cxn modelId="{F7532EE4-CACC-4F96-A57F-37CFB93F3F7F}" type="presOf" srcId="{4674A283-6445-4336-8211-1F09BC7183B2}" destId="{8D68BD62-6DB4-4D3D-B639-53B97DD9EAAE}" srcOrd="0" destOrd="0" presId="urn:microsoft.com/office/officeart/2005/8/layout/hierarchy3"/>
    <dgm:cxn modelId="{158D5A52-9EB1-4A1E-93E1-BA21B7D446B7}" srcId="{260FD1ED-2B07-4A5C-8902-012A720D7976}" destId="{AC88B688-57C0-4A62-8424-0F5FB30E6E49}" srcOrd="0" destOrd="0" parTransId="{48EE3EF1-6382-45C0-A965-A81DA46D330E}" sibTransId="{8A8CB3EE-53F0-488E-B40E-30A8F0358237}"/>
    <dgm:cxn modelId="{7702A5C5-F079-4918-B7DB-A90994CFFE57}" type="presOf" srcId="{F396FA6B-B5BD-4C2A-8744-CF3867890121}" destId="{059D5193-8DC9-4440-B382-9D96E37C0291}" srcOrd="0" destOrd="0" presId="urn:microsoft.com/office/officeart/2005/8/layout/hierarchy3"/>
    <dgm:cxn modelId="{A5BBDEA1-CC22-40BE-AC0D-FA9EAB414A0D}" type="presParOf" srcId="{A2BBA41C-0577-42BB-9522-6EA29F17739E}" destId="{93F53645-1792-4A21-9413-152DF9A7FC1A}" srcOrd="0" destOrd="0" presId="urn:microsoft.com/office/officeart/2005/8/layout/hierarchy3"/>
    <dgm:cxn modelId="{2F29615F-40A6-4DB4-9CAD-906052C7F6F0}" type="presParOf" srcId="{93F53645-1792-4A21-9413-152DF9A7FC1A}" destId="{80DB105F-FC9D-44CC-9D58-9442CF4BAC7D}" srcOrd="0" destOrd="0" presId="urn:microsoft.com/office/officeart/2005/8/layout/hierarchy3"/>
    <dgm:cxn modelId="{4E28E456-5099-4BC9-9CD0-7EA073EE6713}" type="presParOf" srcId="{80DB105F-FC9D-44CC-9D58-9442CF4BAC7D}" destId="{688EDB4F-9294-4ABC-9C1F-DA5C5E5B5AE7}" srcOrd="0" destOrd="0" presId="urn:microsoft.com/office/officeart/2005/8/layout/hierarchy3"/>
    <dgm:cxn modelId="{4DFCFFD3-C568-4715-AB23-A6F821B62493}" type="presParOf" srcId="{80DB105F-FC9D-44CC-9D58-9442CF4BAC7D}" destId="{F069BEA9-D5E9-4EA8-A5BF-F6B27C0CA711}" srcOrd="1" destOrd="0" presId="urn:microsoft.com/office/officeart/2005/8/layout/hierarchy3"/>
    <dgm:cxn modelId="{E1F7D9DB-3940-4BB2-816E-63C4826D8750}" type="presParOf" srcId="{93F53645-1792-4A21-9413-152DF9A7FC1A}" destId="{A5EDD901-F968-473E-9244-27966AB5C695}" srcOrd="1" destOrd="0" presId="urn:microsoft.com/office/officeart/2005/8/layout/hierarchy3"/>
    <dgm:cxn modelId="{7B684730-9D02-44E7-A1A2-F0C124A3B084}" type="presParOf" srcId="{A5EDD901-F968-473E-9244-27966AB5C695}" destId="{26AD771E-06DB-44FF-AA6E-E4DF23463461}" srcOrd="0" destOrd="0" presId="urn:microsoft.com/office/officeart/2005/8/layout/hierarchy3"/>
    <dgm:cxn modelId="{C3E8C207-2B22-44C5-97EF-801223C39604}" type="presParOf" srcId="{A5EDD901-F968-473E-9244-27966AB5C695}" destId="{3DD0E3AB-A0AA-4D11-8FCA-2C6C9152880A}" srcOrd="1" destOrd="0" presId="urn:microsoft.com/office/officeart/2005/8/layout/hierarchy3"/>
    <dgm:cxn modelId="{9E424910-102E-4293-854E-500350C019A8}" type="presParOf" srcId="{A5EDD901-F968-473E-9244-27966AB5C695}" destId="{2524DA7B-9628-4BB6-9EF8-AD024CE6D3FE}" srcOrd="2" destOrd="0" presId="urn:microsoft.com/office/officeart/2005/8/layout/hierarchy3"/>
    <dgm:cxn modelId="{2C626CD8-AA4F-468B-A24E-D964B0A95DEC}" type="presParOf" srcId="{A5EDD901-F968-473E-9244-27966AB5C695}" destId="{414BC642-7B65-4027-9839-50190815F3DC}" srcOrd="3" destOrd="0" presId="urn:microsoft.com/office/officeart/2005/8/layout/hierarchy3"/>
    <dgm:cxn modelId="{BFB21DC9-855B-4657-A6CA-546EEA4148BB}" type="presParOf" srcId="{A2BBA41C-0577-42BB-9522-6EA29F17739E}" destId="{4A9F7062-32CF-426D-BBD1-FA8A4DE063D6}" srcOrd="1" destOrd="0" presId="urn:microsoft.com/office/officeart/2005/8/layout/hierarchy3"/>
    <dgm:cxn modelId="{3B699E4C-52D2-4CE9-B4E8-205FBBDF52B8}" type="presParOf" srcId="{4A9F7062-32CF-426D-BBD1-FA8A4DE063D6}" destId="{C8D8C9F6-6FFC-4C1C-85FD-2C9D53073B49}" srcOrd="0" destOrd="0" presId="urn:microsoft.com/office/officeart/2005/8/layout/hierarchy3"/>
    <dgm:cxn modelId="{A16D3A37-553C-45F6-BAAC-9587D759F222}" type="presParOf" srcId="{C8D8C9F6-6FFC-4C1C-85FD-2C9D53073B49}" destId="{059D5193-8DC9-4440-B382-9D96E37C0291}" srcOrd="0" destOrd="0" presId="urn:microsoft.com/office/officeart/2005/8/layout/hierarchy3"/>
    <dgm:cxn modelId="{01AD5755-9D94-4F24-B279-6D329AFEAFBD}" type="presParOf" srcId="{C8D8C9F6-6FFC-4C1C-85FD-2C9D53073B49}" destId="{5CBE556C-9BF6-4195-BF1B-56EEA48D40DB}" srcOrd="1" destOrd="0" presId="urn:microsoft.com/office/officeart/2005/8/layout/hierarchy3"/>
    <dgm:cxn modelId="{DFF94897-A5CC-4885-938C-B83219442CEC}" type="presParOf" srcId="{4A9F7062-32CF-426D-BBD1-FA8A4DE063D6}" destId="{B6AE1A06-968A-415E-B1E0-97B42FA2C032}" srcOrd="1" destOrd="0" presId="urn:microsoft.com/office/officeart/2005/8/layout/hierarchy3"/>
    <dgm:cxn modelId="{FAC69083-17F1-4AE3-A695-DD0D64817228}" type="presParOf" srcId="{B6AE1A06-968A-415E-B1E0-97B42FA2C032}" destId="{8D68BD62-6DB4-4D3D-B639-53B97DD9EAAE}" srcOrd="0" destOrd="0" presId="urn:microsoft.com/office/officeart/2005/8/layout/hierarchy3"/>
    <dgm:cxn modelId="{A4A8D16A-47A7-46A4-BDA7-D2133DAE2AE5}" type="presParOf" srcId="{B6AE1A06-968A-415E-B1E0-97B42FA2C032}" destId="{EF02123E-3E4F-4984-889F-C798B86B41B7}" srcOrd="1" destOrd="0" presId="urn:microsoft.com/office/officeart/2005/8/layout/hierarchy3"/>
    <dgm:cxn modelId="{CEB3DB09-ADB0-4F41-8C20-C3FD3F8C6303}" type="presParOf" srcId="{B6AE1A06-968A-415E-B1E0-97B42FA2C032}" destId="{F081132B-9B05-4783-98C7-69DE2F2EA48B}" srcOrd="2" destOrd="0" presId="urn:microsoft.com/office/officeart/2005/8/layout/hierarchy3"/>
    <dgm:cxn modelId="{34A421B1-2356-4A5E-BA21-FE6F45CBB022}" type="presParOf" srcId="{B6AE1A06-968A-415E-B1E0-97B42FA2C032}" destId="{9D84E7B7-1EC4-4CFF-BF08-37E4B26ADBB9}"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AF9B030-F8A6-4583-8341-1461C7E955DE}" type="datetimeFigureOut">
              <a:rPr lang="ar-SA" smtClean="0"/>
              <a:t>2/14/1438</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0E34296-F051-4652-B884-848C758917DF}" type="slidenum">
              <a:rPr lang="ar-SA" smtClean="0"/>
              <a:t>‹#›</a:t>
            </a:fld>
            <a:endParaRPr lang="ar-SA"/>
          </a:p>
        </p:txBody>
      </p:sp>
    </p:spTree>
    <p:extLst>
      <p:ext uri="{BB962C8B-B14F-4D97-AF65-F5344CB8AC3E}">
        <p14:creationId xmlns:p14="http://schemas.microsoft.com/office/powerpoint/2010/main" val="8924338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2AC231B2-F010-44B7-A207-6A40F78C3CC6}" type="slidenum">
              <a:rPr lang="ar-SA" smtClean="0"/>
              <a:pPr/>
              <a:t>12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53216F06-E330-448E-B45B-DA5D92DC68E5}" type="slidenum">
              <a:rPr lang="ar-SA" smtClean="0"/>
              <a:t>32</a:t>
            </a:fld>
            <a:endParaRPr lang="ar-SA"/>
          </a:p>
        </p:txBody>
      </p:sp>
    </p:spTree>
    <p:extLst>
      <p:ext uri="{BB962C8B-B14F-4D97-AF65-F5344CB8AC3E}">
        <p14:creationId xmlns:p14="http://schemas.microsoft.com/office/powerpoint/2010/main" val="1713405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eaLnBrk="1" latinLnBrk="0" hangingPunct="1"/>
            <a:fld id="{1AA718D6-5D50-48EE-8EDC-95504205DA40}" type="datetime1">
              <a:rPr lang="en-US" smtClean="0"/>
              <a:t>11/14/2016</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kumimoji="0" lang="en-US">
              <a:solidFill>
                <a:schemeClr val="accent1">
                  <a:tint val="20000"/>
                </a:schemeClr>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4ECFF100-CC32-44FE-858F-39707D8B60C7}" type="datetime1">
              <a:rPr lang="en-US" smtClean="0"/>
              <a:t>11/14/2016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8D99DE23-96D3-4B39-9450-27064B334DC0}" type="datetime1">
              <a:rPr lang="en-US" smtClean="0"/>
              <a:t>11/14/2016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eaLnBrk="1" latinLnBrk="0" hangingPunct="1"/>
            <a:fld id="{188D6BBE-82E3-410B-AB77-C58F9F3165C2}" type="datetime1">
              <a:rPr lang="en-US" smtClean="0"/>
              <a:t>11/14/2016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eaLnBrk="1" latinLnBrk="0" hangingPunct="1"/>
            <a:fld id="{F0D38854-DB82-4BAD-9FAC-174C05E8C99C}" type="datetime1">
              <a:rPr lang="en-US" smtClean="0"/>
              <a:t>11/14/2016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eaLnBrk="1" latinLnBrk="0" hangingPunct="1"/>
            <a:fld id="{493435D6-620F-4172-8292-EB3296B627D4}" type="datetime1">
              <a:rPr lang="en-US" smtClean="0"/>
              <a:t>11/14/2016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pPr eaLnBrk="1" latinLnBrk="0" hangingPunct="1"/>
            <a:fld id="{919CF657-D202-4C3E-9A17-3E160678F27D}" type="datetime1">
              <a:rPr lang="en-US" smtClean="0"/>
              <a:t>11/14/2016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eaLnBrk="1" latinLnBrk="0" hangingPunct="1"/>
            <a:fld id="{FF8782B0-FEAB-4528-B58B-3D8DDD207EB7}" type="datetime1">
              <a:rPr lang="en-US" smtClean="0"/>
              <a:t>11/14/2016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2532AFCE-D7C8-4EA0-8DE0-ECBB7885E4B0}" type="datetime1">
              <a:rPr lang="en-US" smtClean="0"/>
              <a:t>11/14/2016</a:t>
            </a:fld>
            <a:endParaRPr lang="en-US">
              <a:solidFill>
                <a:schemeClr val="tx1"/>
              </a:solidFill>
            </a:endParaRPr>
          </a:p>
        </p:txBody>
      </p:sp>
      <p:sp>
        <p:nvSpPr>
          <p:cNvPr id="6" name="Footer Placeholder 5"/>
          <p:cNvSpPr>
            <a:spLocks noGrp="1"/>
          </p:cNvSpPr>
          <p:nvPr>
            <p:ph type="ftr" sz="quarter" idx="11"/>
          </p:nvPr>
        </p:nvSpPr>
        <p:spPr/>
        <p:txBody>
          <a:bodyPr/>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solidFill>
                <a:schemeClr val="tx1"/>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B8205FCF-779D-41D6-86AD-2F0A7CAEDB42}" type="datetime1">
              <a:rPr lang="en-US" smtClean="0"/>
              <a:t>11/14/2016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pPr eaLnBrk="1" latinLnBrk="0" hangingPunct="1"/>
            <a:fld id="{48B289C8-2006-45A5-A9BB-C5EF0914036A}" type="datetime1">
              <a:rPr lang="en-US" smtClean="0"/>
              <a:t>11/14/2016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eaLnBrk="1" latinLnBrk="0" hangingPunct="1"/>
            <a:fld id="{6DD60247-A3E1-4020-AA76-2FB3DA1B518A}" type="datetime1">
              <a:rPr lang="en-US" smtClean="0"/>
              <a:t>11/14/2016</a:t>
            </a:fld>
            <a:endParaRPr lang="en-US" sz="1000" dirty="0">
              <a:solidFill>
                <a:schemeClr val="tx1"/>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5BBC35B-A44B-4119-B8DA-DE9E3DFADA20}" type="slidenum">
              <a:rPr kumimoji="0" lang="en-US" smtClean="0"/>
              <a:pPr eaLnBrk="1" latinLnBrk="0" hangingPunct="1"/>
              <a:t>‹#›</a:t>
            </a:fld>
            <a:endParaRPr kumimoji="0" lang="en-US" sz="1000" b="0">
              <a:solidFill>
                <a:schemeClr val="tx1"/>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590800"/>
            <a:ext cx="7772400" cy="1447800"/>
          </a:xfrm>
        </p:spPr>
        <p:txBody>
          <a:bodyPr rtlCol="0">
            <a:normAutofit fontScale="90000"/>
          </a:bodyPr>
          <a:lstStyle/>
          <a:p>
            <a:pPr eaLnBrk="1" fontAlgn="auto" hangingPunct="1">
              <a:spcAft>
                <a:spcPts val="0"/>
              </a:spcAft>
              <a:defRPr/>
            </a:pPr>
            <a:r>
              <a:rPr lang="ar-SA" sz="6000" b="1" dirty="0" smtClean="0">
                <a:solidFill>
                  <a:schemeClr val="tx2">
                    <a:satMod val="130000"/>
                  </a:schemeClr>
                </a:solidFill>
              </a:rPr>
              <a:t>المحاضرة الخامسة عشر </a:t>
            </a:r>
            <a:r>
              <a:rPr lang="ar-EG" sz="6000" b="1" dirty="0" smtClean="0">
                <a:solidFill>
                  <a:schemeClr val="tx2">
                    <a:satMod val="130000"/>
                  </a:schemeClr>
                </a:solidFill>
              </a:rPr>
              <a:t>علم اجتماع ال</a:t>
            </a:r>
            <a:r>
              <a:rPr lang="ar-SA" sz="6000" b="1" dirty="0" smtClean="0">
                <a:solidFill>
                  <a:schemeClr val="tx2">
                    <a:satMod val="130000"/>
                  </a:schemeClr>
                </a:solidFill>
              </a:rPr>
              <a:t>إ</a:t>
            </a:r>
            <a:r>
              <a:rPr lang="ar-EG" sz="6000" b="1" dirty="0" smtClean="0">
                <a:solidFill>
                  <a:schemeClr val="tx2">
                    <a:satMod val="130000"/>
                  </a:schemeClr>
                </a:solidFill>
              </a:rPr>
              <a:t>علام</a:t>
            </a:r>
            <a:r>
              <a:rPr lang="ar-SA" sz="6000" b="1" dirty="0" smtClean="0">
                <a:solidFill>
                  <a:schemeClr val="tx2">
                    <a:satMod val="130000"/>
                  </a:schemeClr>
                </a:solidFill>
              </a:rPr>
              <a:t/>
            </a:r>
            <a:br>
              <a:rPr lang="ar-SA" sz="6000" b="1" dirty="0" smtClean="0">
                <a:solidFill>
                  <a:schemeClr val="tx2">
                    <a:satMod val="130000"/>
                  </a:schemeClr>
                </a:solidFill>
              </a:rPr>
            </a:br>
            <a:r>
              <a:rPr lang="ar-SA" sz="6000" b="1" dirty="0" smtClean="0">
                <a:solidFill>
                  <a:srgbClr val="FF0000"/>
                </a:solidFill>
              </a:rPr>
              <a:t>مراجعة عامة الجزء الثاني</a:t>
            </a:r>
          </a:p>
        </p:txBody>
      </p:sp>
      <p:sp>
        <p:nvSpPr>
          <p:cNvPr id="819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eaLnBrk="1" hangingPunct="1"/>
            <a:fld id="{A78B41E5-DF7F-4056-8BD0-8A1354030EFE}" type="slidenum">
              <a:rPr lang="ar-SA" sz="1000" smtClean="0">
                <a:solidFill>
                  <a:schemeClr val="tx2"/>
                </a:solidFill>
              </a:rPr>
              <a:pPr eaLnBrk="1" hangingPunct="1"/>
              <a:t>1</a:t>
            </a:fld>
            <a:endParaRPr lang="en-US" sz="1000" smtClean="0">
              <a:solidFill>
                <a:schemeClr val="tx2"/>
              </a:solidFill>
            </a:endParaRPr>
          </a:p>
        </p:txBody>
      </p:sp>
      <p:sp>
        <p:nvSpPr>
          <p:cNvPr id="8196" name="Rectangle 2"/>
          <p:cNvSpPr txBox="1">
            <a:spLocks noChangeArrowheads="1"/>
          </p:cNvSpPr>
          <p:nvPr/>
        </p:nvSpPr>
        <p:spPr bwMode="auto">
          <a:xfrm>
            <a:off x="1295400" y="4572000"/>
            <a:ext cx="6400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eaLnBrk="1" hangingPunct="1">
              <a:lnSpc>
                <a:spcPct val="90000"/>
              </a:lnSpc>
            </a:pPr>
            <a:r>
              <a:rPr lang="ar-SA" sz="2800" b="1">
                <a:latin typeface="Tahoma" pitchFamily="34" charset="0"/>
              </a:rPr>
              <a:t>أ. </a:t>
            </a:r>
            <a:r>
              <a:rPr lang="ar-EG" sz="2800" b="1">
                <a:latin typeface="Tahoma" pitchFamily="34" charset="0"/>
              </a:rPr>
              <a:t>د/ </a:t>
            </a:r>
            <a:r>
              <a:rPr lang="ar-SA" sz="2800" b="1">
                <a:latin typeface="Tahoma" pitchFamily="34" charset="0"/>
              </a:rPr>
              <a:t>عائشة التايب</a:t>
            </a:r>
            <a:endParaRPr lang="ar-EG" sz="2800">
              <a:latin typeface="Tahoma" pitchFamily="34" charset="0"/>
            </a:endParaRPr>
          </a:p>
          <a:p>
            <a:pPr eaLnBrk="1" hangingPunct="1">
              <a:lnSpc>
                <a:spcPct val="90000"/>
              </a:lnSpc>
            </a:pPr>
            <a:r>
              <a:rPr lang="ar-EG" sz="2800" b="1">
                <a:latin typeface="Tahoma" pitchFamily="34" charset="0"/>
              </a:rPr>
              <a:t>أستاذ علم الاجتماع والخدمة الاجتماعية</a:t>
            </a:r>
          </a:p>
          <a:p>
            <a:pPr eaLnBrk="1" hangingPunct="1">
              <a:lnSpc>
                <a:spcPct val="90000"/>
              </a:lnSpc>
            </a:pPr>
            <a:endParaRPr lang="ar-EG" sz="2800">
              <a:latin typeface="Tahoma" pitchFamily="34" charset="0"/>
            </a:endParaRPr>
          </a:p>
          <a:p>
            <a:pPr eaLnBrk="1" hangingPunct="1">
              <a:lnSpc>
                <a:spcPct val="90000"/>
              </a:lnSpc>
            </a:pPr>
            <a:r>
              <a:rPr lang="ar-EG" sz="6000">
                <a:latin typeface="Tahoma" pitchFamily="34" charset="0"/>
              </a:rPr>
              <a:t> </a:t>
            </a:r>
          </a:p>
          <a:p>
            <a:pPr rtl="1" eaLnBrk="1" hangingPunct="1">
              <a:lnSpc>
                <a:spcPct val="90000"/>
              </a:lnSpc>
            </a:pPr>
            <a:endParaRPr lang="ar-EG" sz="6000">
              <a:latin typeface="Tahoma" pitchFamily="34" charset="0"/>
            </a:endParaRPr>
          </a:p>
        </p:txBody>
      </p:sp>
      <p:sp>
        <p:nvSpPr>
          <p:cNvPr id="8197" name="Text Box 4"/>
          <p:cNvSpPr txBox="1">
            <a:spLocks noChangeArrowheads="1"/>
          </p:cNvSpPr>
          <p:nvPr/>
        </p:nvSpPr>
        <p:spPr bwMode="auto">
          <a:xfrm>
            <a:off x="6742112" y="-27384"/>
            <a:ext cx="2438400" cy="968375"/>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lIns="36195" tIns="36195" rIns="36195" bIns="36195"/>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rtl="1" eaLnBrk="1" hangingPunct="1"/>
            <a:r>
              <a:rPr lang="ar-EG" sz="1400" b="1" dirty="0">
                <a:solidFill>
                  <a:srgbClr val="000000"/>
                </a:solidFill>
                <a:latin typeface="Times New Roman" pitchFamily="18" charset="0"/>
              </a:rPr>
              <a:t>المملكة العربية السعودية</a:t>
            </a:r>
          </a:p>
          <a:p>
            <a:pPr rtl="1" eaLnBrk="1" hangingPunct="1"/>
            <a:r>
              <a:rPr lang="ar-EG" sz="1400" b="1" dirty="0">
                <a:solidFill>
                  <a:srgbClr val="000000"/>
                </a:solidFill>
                <a:latin typeface="Times New Roman" pitchFamily="18" charset="0"/>
              </a:rPr>
              <a:t>كلية الآداب للبنات</a:t>
            </a:r>
          </a:p>
          <a:p>
            <a:pPr rtl="1" eaLnBrk="1" hangingPunct="1"/>
            <a:r>
              <a:rPr lang="ar-EG" sz="1400" b="1" dirty="0">
                <a:solidFill>
                  <a:srgbClr val="000000"/>
                </a:solidFill>
                <a:latin typeface="Times New Roman" pitchFamily="18" charset="0"/>
              </a:rPr>
              <a:t>قسم علم الاجتماع والخدمة الاجتماعية</a:t>
            </a:r>
            <a:endParaRPr lang="en-US" sz="1400" dirty="0"/>
          </a:p>
        </p:txBody>
      </p:sp>
      <p:pic>
        <p:nvPicPr>
          <p:cNvPr id="8198" name="Picture 5" descr="FD00397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 y="-27384"/>
            <a:ext cx="2286000" cy="9683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Tree>
    <p:extLst>
      <p:ext uri="{BB962C8B-B14F-4D97-AF65-F5344CB8AC3E}">
        <p14:creationId xmlns:p14="http://schemas.microsoft.com/office/powerpoint/2010/main" val="1954298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bettaib\Desktop\y788787878877878.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9891" y="734096"/>
            <a:ext cx="7611414" cy="531897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6D22F896-40B5-4ADD-8801-0D06FADFA095}" type="slidenum">
              <a:rPr lang="en-US" smtClean="0"/>
              <a:pPr/>
              <a:t>2</a:t>
            </a:fld>
            <a:endParaRPr lang="en-US" dirty="0"/>
          </a:p>
        </p:txBody>
      </p:sp>
    </p:spTree>
    <p:extLst>
      <p:ext uri="{BB962C8B-B14F-4D97-AF65-F5344CB8AC3E}">
        <p14:creationId xmlns:p14="http://schemas.microsoft.com/office/powerpoint/2010/main" val="42610634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600200" y="838200"/>
            <a:ext cx="7162800" cy="1447800"/>
          </a:xfrm>
        </p:spPr>
        <p:txBody>
          <a:bodyPr rtlCol="0">
            <a:normAutofit/>
          </a:bodyPr>
          <a:lstStyle/>
          <a:p>
            <a:pPr eaLnBrk="1" fontAlgn="auto" hangingPunct="1">
              <a:spcAft>
                <a:spcPts val="0"/>
              </a:spcAft>
              <a:defRPr/>
            </a:pPr>
            <a:r>
              <a:rPr lang="ar-EG" b="1" dirty="0" smtClean="0">
                <a:solidFill>
                  <a:schemeClr val="tx2">
                    <a:satMod val="130000"/>
                  </a:schemeClr>
                </a:solidFill>
              </a:rPr>
              <a:t>أهداف المحاضرة</a:t>
            </a:r>
          </a:p>
        </p:txBody>
      </p:sp>
      <p:sp>
        <p:nvSpPr>
          <p:cNvPr id="4" name="Content Placeholder 3"/>
          <p:cNvSpPr>
            <a:spLocks noGrp="1"/>
          </p:cNvSpPr>
          <p:nvPr>
            <p:ph sz="quarter" idx="13"/>
          </p:nvPr>
        </p:nvSpPr>
        <p:spPr>
          <a:xfrm>
            <a:off x="381000" y="2845296"/>
            <a:ext cx="8382000" cy="2599928"/>
          </a:xfrm>
        </p:spPr>
        <p:txBody>
          <a:bodyPr/>
          <a:lstStyle/>
          <a:p>
            <a:r>
              <a:rPr lang="ar-EG" sz="2800" b="1" dirty="0" smtClean="0">
                <a:solidFill>
                  <a:schemeClr val="tx1"/>
                </a:solidFill>
                <a:ea typeface="Majalla UI"/>
              </a:rPr>
              <a:t>أن يتعرف الدارسون على</a:t>
            </a:r>
            <a:r>
              <a:rPr lang="ar-SA" sz="2800" b="1" dirty="0" smtClean="0">
                <a:solidFill>
                  <a:schemeClr val="tx1"/>
                </a:solidFill>
                <a:ea typeface="Majalla UI"/>
              </a:rPr>
              <a:t> اهم الأفكار التي تمّ تناولها في الجزء الثاني من المحاضرات</a:t>
            </a:r>
            <a:endParaRPr lang="ar-EG" sz="2800" b="1" dirty="0" smtClean="0">
              <a:solidFill>
                <a:schemeClr val="tx1"/>
              </a:solidFill>
              <a:ea typeface="Majalla UI"/>
            </a:endParaRPr>
          </a:p>
          <a:p>
            <a:r>
              <a:rPr lang="ar-SA" sz="2800" b="1" dirty="0" smtClean="0">
                <a:solidFill>
                  <a:schemeClr val="tx1"/>
                </a:solidFill>
                <a:ea typeface="Majalla UI"/>
              </a:rPr>
              <a:t>الوقوف على ابرز الأفكار الواردة بالمحاضرات الأخيرة</a:t>
            </a:r>
            <a:endParaRPr lang="ar-SA" b="1" dirty="0" smtClean="0">
              <a:solidFill>
                <a:schemeClr val="tx1"/>
              </a:solidFill>
            </a:endParaRPr>
          </a:p>
          <a:p>
            <a:endParaRPr lang="ar-EG" b="1" dirty="0" smtClean="0">
              <a:solidFill>
                <a:schemeClr val="tx1"/>
              </a:solidFill>
              <a:ea typeface="Majalla UI"/>
            </a:endParaRPr>
          </a:p>
        </p:txBody>
      </p:sp>
      <p:sp>
        <p:nvSpPr>
          <p:cNvPr id="9221" name="Slide Number Placeholder 1"/>
          <p:cNvSpPr>
            <a:spLocks noGrp="1"/>
          </p:cNvSpPr>
          <p:nvPr>
            <p:ph type="sldNum" sz="quarter" idx="4294967295"/>
          </p:nvPr>
        </p:nvSpPr>
        <p:spPr bwMode="auto">
          <a:xfrm>
            <a:off x="3990975" y="6249988"/>
            <a:ext cx="116205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eaLnBrk="1" hangingPunct="1"/>
            <a:fld id="{C9D10002-E3F6-45A6-B475-89223235080A}" type="slidenum">
              <a:rPr lang="ar-SA" sz="1000" smtClean="0">
                <a:solidFill>
                  <a:schemeClr val="tx2"/>
                </a:solidFill>
              </a:rPr>
              <a:pPr eaLnBrk="1" hangingPunct="1"/>
              <a:t>3</a:t>
            </a:fld>
            <a:endParaRPr lang="en-US" sz="1000" smtClean="0">
              <a:solidFill>
                <a:schemeClr val="tx2"/>
              </a:solidFill>
            </a:endParaRPr>
          </a:p>
        </p:txBody>
      </p:sp>
    </p:spTree>
    <p:extLst>
      <p:ext uri="{BB962C8B-B14F-4D97-AF65-F5344CB8AC3E}">
        <p14:creationId xmlns:p14="http://schemas.microsoft.com/office/powerpoint/2010/main" val="13800991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6553200" y="98425"/>
            <a:ext cx="2438400" cy="968375"/>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lIns="36195" tIns="36195" rIns="36195" bIns="36195"/>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rtl="1" eaLnBrk="1" hangingPunct="1"/>
            <a:r>
              <a:rPr lang="ar-EG" sz="1400" b="1">
                <a:solidFill>
                  <a:srgbClr val="000000"/>
                </a:solidFill>
                <a:latin typeface="Times New Roman" pitchFamily="18" charset="0"/>
              </a:rPr>
              <a:t>المملكة العربية السعودية</a:t>
            </a:r>
          </a:p>
          <a:p>
            <a:pPr rtl="1" eaLnBrk="1" hangingPunct="1"/>
            <a:r>
              <a:rPr lang="ar-EG" sz="1400" b="1">
                <a:solidFill>
                  <a:srgbClr val="000000"/>
                </a:solidFill>
                <a:latin typeface="Times New Roman" pitchFamily="18" charset="0"/>
              </a:rPr>
              <a:t>كلية الآداب للبنات</a:t>
            </a:r>
          </a:p>
          <a:p>
            <a:pPr rtl="1" eaLnBrk="1" hangingPunct="1"/>
            <a:r>
              <a:rPr lang="ar-EG" sz="1400" b="1">
                <a:solidFill>
                  <a:srgbClr val="000000"/>
                </a:solidFill>
                <a:latin typeface="Times New Roman" pitchFamily="18" charset="0"/>
              </a:rPr>
              <a:t>قسم علم الاجتماع والخدمة الاجتماعية</a:t>
            </a:r>
            <a:endParaRPr lang="en-US" sz="1400"/>
          </a:p>
        </p:txBody>
      </p:sp>
      <p:pic>
        <p:nvPicPr>
          <p:cNvPr id="10243" name="Picture 5" descr="FD00397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 y="0"/>
            <a:ext cx="2286000" cy="9683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2" name="Title 1"/>
          <p:cNvSpPr>
            <a:spLocks noGrp="1"/>
          </p:cNvSpPr>
          <p:nvPr>
            <p:ph type="ctrTitle"/>
          </p:nvPr>
        </p:nvSpPr>
        <p:spPr>
          <a:xfrm>
            <a:off x="2339752" y="1052736"/>
            <a:ext cx="4432300" cy="1219200"/>
          </a:xfrm>
        </p:spPr>
        <p:txBody>
          <a:bodyPr rtlCol="0"/>
          <a:lstStyle/>
          <a:p>
            <a:pPr algn="r" eaLnBrk="1" fontAlgn="auto" hangingPunct="1">
              <a:spcAft>
                <a:spcPts val="0"/>
              </a:spcAft>
              <a:defRPr/>
            </a:pPr>
            <a:r>
              <a:rPr lang="ar-EG" b="1" dirty="0" smtClean="0">
                <a:solidFill>
                  <a:schemeClr val="tx2">
                    <a:satMod val="130000"/>
                  </a:schemeClr>
                </a:solidFill>
              </a:rPr>
              <a:t>عناصر المحاضرة</a:t>
            </a:r>
            <a:endParaRPr lang="en-US" b="1" dirty="0">
              <a:solidFill>
                <a:schemeClr val="tx2">
                  <a:satMod val="130000"/>
                </a:schemeClr>
              </a:solidFill>
            </a:endParaRPr>
          </a:p>
        </p:txBody>
      </p:sp>
      <p:sp>
        <p:nvSpPr>
          <p:cNvPr id="10246" name="TextBox 3"/>
          <p:cNvSpPr txBox="1">
            <a:spLocks noChangeArrowheads="1"/>
          </p:cNvSpPr>
          <p:nvPr/>
        </p:nvSpPr>
        <p:spPr bwMode="auto">
          <a:xfrm>
            <a:off x="990600" y="2276872"/>
            <a:ext cx="7696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algn="r" eaLnBrk="1" hangingPunct="1"/>
            <a:r>
              <a:rPr lang="ar-SA" sz="3600" b="1" dirty="0" smtClean="0">
                <a:cs typeface="Simplified Arabic" pitchFamily="18" charset="-78"/>
              </a:rPr>
              <a:t>المحاضرة الثامنة: </a:t>
            </a:r>
            <a:r>
              <a:rPr lang="ar-SA" sz="3600" b="1" dirty="0" smtClean="0">
                <a:solidFill>
                  <a:srgbClr val="FF0000"/>
                </a:solidFill>
                <a:cs typeface="Simplified Arabic" pitchFamily="18" charset="-78"/>
              </a:rPr>
              <a:t>تذكير</a:t>
            </a:r>
          </a:p>
          <a:p>
            <a:pPr algn="r" eaLnBrk="1" hangingPunct="1"/>
            <a:r>
              <a:rPr lang="en-US" sz="3600" b="1" dirty="0" smtClean="0">
                <a:ea typeface="Majalla UI"/>
                <a:cs typeface="Simplified Arabic" pitchFamily="18" charset="-78"/>
              </a:rPr>
              <a:t> </a:t>
            </a:r>
            <a:r>
              <a:rPr lang="en-US" sz="3600" b="1" dirty="0" smtClean="0">
                <a:solidFill>
                  <a:srgbClr val="FF0000"/>
                </a:solidFill>
                <a:ea typeface="Majalla UI"/>
                <a:cs typeface="Simplified Arabic" pitchFamily="18" charset="-78"/>
              </a:rPr>
              <a:t> </a:t>
            </a:r>
            <a:r>
              <a:rPr lang="ar-SA" sz="3600" b="1" dirty="0" smtClean="0">
                <a:ea typeface="Majalla UI"/>
                <a:cs typeface="Simplified Arabic" pitchFamily="18" charset="-78"/>
              </a:rPr>
              <a:t>لمحاضرة التاسعة:</a:t>
            </a:r>
          </a:p>
          <a:p>
            <a:pPr algn="r" eaLnBrk="1" hangingPunct="1"/>
            <a:r>
              <a:rPr lang="ar-SA" sz="3600" b="1" dirty="0" smtClean="0">
                <a:ea typeface="Majalla UI"/>
                <a:cs typeface="Simplified Arabic" pitchFamily="18" charset="-78"/>
              </a:rPr>
              <a:t>المحاضرة العاشرة:</a:t>
            </a:r>
          </a:p>
          <a:p>
            <a:pPr algn="r" eaLnBrk="1" hangingPunct="1"/>
            <a:r>
              <a:rPr lang="ar-SA" sz="3600" b="1" dirty="0" smtClean="0">
                <a:ea typeface="Majalla UI"/>
                <a:cs typeface="Simplified Arabic" pitchFamily="18" charset="-78"/>
              </a:rPr>
              <a:t>المحاضرة الحادية عشر:</a:t>
            </a:r>
          </a:p>
          <a:p>
            <a:pPr algn="r" eaLnBrk="1" hangingPunct="1"/>
            <a:r>
              <a:rPr lang="ar-SA" sz="3600" b="1" dirty="0" smtClean="0">
                <a:ea typeface="Majalla UI"/>
                <a:cs typeface="Simplified Arabic" pitchFamily="18" charset="-78"/>
              </a:rPr>
              <a:t>المحاضرة الثانية عشر:</a:t>
            </a:r>
          </a:p>
          <a:p>
            <a:pPr algn="r" eaLnBrk="1" hangingPunct="1"/>
            <a:r>
              <a:rPr lang="ar-SA" sz="3600" b="1" dirty="0" smtClean="0">
                <a:ea typeface="Majalla UI"/>
                <a:cs typeface="Simplified Arabic" pitchFamily="18" charset="-78"/>
              </a:rPr>
              <a:t>المحاضرة الثالثة عشر:</a:t>
            </a:r>
            <a:endParaRPr lang="ar-SA" sz="3600" b="1" dirty="0" smtClean="0">
              <a:solidFill>
                <a:srgbClr val="FF0000"/>
              </a:solidFill>
              <a:cs typeface="Simplified Arabic" pitchFamily="18" charset="-78"/>
            </a:endParaRPr>
          </a:p>
        </p:txBody>
      </p:sp>
      <p:sp>
        <p:nvSpPr>
          <p:cNvPr id="1024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2400">
                <a:solidFill>
                  <a:schemeClr val="tx1"/>
                </a:solidFill>
                <a:latin typeface="Arial" pitchFamily="34" charset="0"/>
                <a:cs typeface="Arial" pitchFamily="34" charset="0"/>
              </a:defRPr>
            </a:lvl1pPr>
            <a:lvl2pPr marL="742950" indent="-285750" eaLnBrk="0" hangingPunct="0">
              <a:defRPr kumimoji="1" sz="2400">
                <a:solidFill>
                  <a:schemeClr val="tx1"/>
                </a:solidFill>
                <a:latin typeface="Arial" pitchFamily="34" charset="0"/>
                <a:cs typeface="Arial" pitchFamily="34" charset="0"/>
              </a:defRPr>
            </a:lvl2pPr>
            <a:lvl3pPr marL="1143000" indent="-228600" eaLnBrk="0" hangingPunct="0">
              <a:defRPr kumimoji="1" sz="2400">
                <a:solidFill>
                  <a:schemeClr val="tx1"/>
                </a:solidFill>
                <a:latin typeface="Arial" pitchFamily="34" charset="0"/>
                <a:cs typeface="Arial" pitchFamily="34" charset="0"/>
              </a:defRPr>
            </a:lvl3pPr>
            <a:lvl4pPr marL="1600200" indent="-228600" eaLnBrk="0" hangingPunct="0">
              <a:defRPr kumimoji="1" sz="2400">
                <a:solidFill>
                  <a:schemeClr val="tx1"/>
                </a:solidFill>
                <a:latin typeface="Arial" pitchFamily="34" charset="0"/>
                <a:cs typeface="Arial" pitchFamily="34" charset="0"/>
              </a:defRPr>
            </a:lvl4pPr>
            <a:lvl5pPr marL="2057400" indent="-228600" eaLnBrk="0" hangingPunct="0">
              <a:defRPr kumimoji="1" sz="2400">
                <a:solidFill>
                  <a:schemeClr val="tx1"/>
                </a:solidFill>
                <a:latin typeface="Arial" pitchFamily="34" charset="0"/>
                <a:cs typeface="Arial" pitchFamily="34" charset="0"/>
              </a:defRPr>
            </a:lvl5pPr>
            <a:lvl6pPr marL="25146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6pPr>
            <a:lvl7pPr marL="29718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7pPr>
            <a:lvl8pPr marL="34290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8pPr>
            <a:lvl9pPr marL="3886200" indent="-228600" algn="ctr" rtl="0" eaLnBrk="0" fontAlgn="base" hangingPunct="0">
              <a:spcBef>
                <a:spcPct val="0"/>
              </a:spcBef>
              <a:spcAft>
                <a:spcPct val="0"/>
              </a:spcAft>
              <a:defRPr kumimoji="1" sz="2400">
                <a:solidFill>
                  <a:schemeClr val="tx1"/>
                </a:solidFill>
                <a:latin typeface="Arial" pitchFamily="34" charset="0"/>
                <a:cs typeface="Arial" pitchFamily="34" charset="0"/>
              </a:defRPr>
            </a:lvl9pPr>
          </a:lstStyle>
          <a:p>
            <a:pPr eaLnBrk="1" hangingPunct="1"/>
            <a:fld id="{3AF81E30-A7F5-4838-8C90-C896153194A1}" type="slidenum">
              <a:rPr lang="ar-SA" sz="1000" smtClean="0">
                <a:solidFill>
                  <a:schemeClr val="tx2"/>
                </a:solidFill>
              </a:rPr>
              <a:pPr eaLnBrk="1" hangingPunct="1"/>
              <a:t>4</a:t>
            </a:fld>
            <a:endParaRPr lang="en-US" sz="1000" smtClean="0">
              <a:solidFill>
                <a:schemeClr val="tx2"/>
              </a:solidFill>
            </a:endParaRPr>
          </a:p>
        </p:txBody>
      </p:sp>
    </p:spTree>
    <p:extLst>
      <p:ext uri="{BB962C8B-B14F-4D97-AF65-F5344CB8AC3E}">
        <p14:creationId xmlns:p14="http://schemas.microsoft.com/office/powerpoint/2010/main" val="1984943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bettaib\Desktop\y788787878877878.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9891" y="734096"/>
            <a:ext cx="7611414" cy="531897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6D22F896-40B5-4ADD-8801-0D06FADFA095}" type="slidenum">
              <a:rPr lang="en-US" smtClean="0"/>
              <a:pPr/>
              <a:t>5</a:t>
            </a:fld>
            <a:endParaRPr lang="en-US" dirty="0"/>
          </a:p>
        </p:txBody>
      </p:sp>
    </p:spTree>
    <p:extLst>
      <p:ext uri="{BB962C8B-B14F-4D97-AF65-F5344CB8AC3E}">
        <p14:creationId xmlns:p14="http://schemas.microsoft.com/office/powerpoint/2010/main" val="133688344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420888"/>
            <a:ext cx="8424936" cy="3661867"/>
          </a:xfrm>
        </p:spPr>
        <p:txBody>
          <a:bodyPr>
            <a:normAutofit fontScale="70000" lnSpcReduction="20000"/>
          </a:bodyPr>
          <a:lstStyle/>
          <a:p>
            <a:endParaRPr lang="ar-SA" sz="4000" b="1" dirty="0" smtClean="0"/>
          </a:p>
          <a:p>
            <a:pPr algn="just">
              <a:buNone/>
            </a:pPr>
            <a:r>
              <a:rPr lang="ar-SA" sz="4600" b="1" dirty="0" smtClean="0">
                <a:solidFill>
                  <a:schemeClr val="tx1"/>
                </a:solidFill>
                <a:latin typeface="Adobe Arabic" pitchFamily="18" charset="-78"/>
                <a:ea typeface="Tahoma" pitchFamily="34" charset="0"/>
              </a:rPr>
              <a:t>برزت أهمية اسهامات علماء الاجتماع في تطوير بحوث الاتصال</a:t>
            </a:r>
          </a:p>
          <a:p>
            <a:pPr algn="just">
              <a:buNone/>
            </a:pPr>
            <a:r>
              <a:rPr lang="ar-SA" sz="4600" b="1" dirty="0" smtClean="0">
                <a:solidFill>
                  <a:schemeClr val="tx1"/>
                </a:solidFill>
                <a:latin typeface="Adobe Arabic" pitchFamily="18" charset="-78"/>
                <a:ea typeface="Tahoma" pitchFamily="34" charset="0"/>
              </a:rPr>
              <a:t>والإعلام عندما: </a:t>
            </a:r>
          </a:p>
          <a:p>
            <a:pPr algn="just">
              <a:buNone/>
            </a:pPr>
            <a:r>
              <a:rPr lang="ar-SA" sz="4600" b="1" dirty="0" smtClean="0">
                <a:solidFill>
                  <a:schemeClr val="accent3">
                    <a:lumMod val="50000"/>
                  </a:schemeClr>
                </a:solidFill>
                <a:latin typeface="Adobe Arabic" pitchFamily="18" charset="-78"/>
                <a:ea typeface="Tahoma" pitchFamily="34" charset="0"/>
              </a:rPr>
              <a:t>استخدموا النظريات السوسيولوجية كموجهات تصورية تحليلية وتفسيرية لتناول العملية الاتصالية ودراستها بصورة متعمقة ومعرفة العوامل والمتغيرات التي تتداخل فيها بصورة مباشرة</a:t>
            </a:r>
            <a:endParaRPr lang="en-US" sz="4600" b="1" dirty="0" smtClean="0">
              <a:solidFill>
                <a:schemeClr val="accent3">
                  <a:lumMod val="50000"/>
                </a:schemeClr>
              </a:solidFill>
              <a:latin typeface="Adobe Arabic" pitchFamily="18" charset="-78"/>
              <a:ea typeface="Tahoma" pitchFamily="34" charset="0"/>
            </a:endParaRPr>
          </a:p>
          <a:p>
            <a:pPr algn="ctr">
              <a:buNone/>
            </a:pPr>
            <a:endParaRPr lang="ar-SA" sz="2800" dirty="0"/>
          </a:p>
        </p:txBody>
      </p:sp>
      <p:sp>
        <p:nvSpPr>
          <p:cNvPr id="2" name="عنوان 1"/>
          <p:cNvSpPr>
            <a:spLocks noGrp="1"/>
          </p:cNvSpPr>
          <p:nvPr>
            <p:ph type="title"/>
          </p:nvPr>
        </p:nvSpPr>
        <p:spPr/>
        <p:txBody>
          <a:bodyPr>
            <a:noAutofit/>
          </a:bodyPr>
          <a:lstStyle/>
          <a:p>
            <a:r>
              <a:rPr lang="ar-SA" sz="3600" b="1" dirty="0" smtClean="0">
                <a:solidFill>
                  <a:srgbClr val="C00000"/>
                </a:solidFill>
                <a:latin typeface="Estrangelo Edessa" pitchFamily="66" charset="0"/>
                <a:cs typeface="+mn-cs"/>
              </a:rPr>
              <a:t>أوّلا: اسهامات علماء الاجتماع في بحوث</a:t>
            </a:r>
            <a:br>
              <a:rPr lang="ar-SA" sz="3600" b="1" dirty="0" smtClean="0">
                <a:solidFill>
                  <a:srgbClr val="C00000"/>
                </a:solidFill>
                <a:latin typeface="Estrangelo Edessa" pitchFamily="66" charset="0"/>
                <a:cs typeface="+mn-cs"/>
              </a:rPr>
            </a:br>
            <a:r>
              <a:rPr lang="ar-SA" sz="3600" b="1" dirty="0" smtClean="0">
                <a:solidFill>
                  <a:srgbClr val="C00000"/>
                </a:solidFill>
                <a:latin typeface="Estrangelo Edessa" pitchFamily="66" charset="0"/>
                <a:cs typeface="+mn-cs"/>
              </a:rPr>
              <a:t> الاتصال  و الإعلام</a:t>
            </a:r>
            <a:endParaRPr lang="ar-SA" sz="3600" b="1" dirty="0">
              <a:solidFill>
                <a:srgbClr val="C00000"/>
              </a:solidFill>
              <a:latin typeface="Estrangelo Edessa" pitchFamily="66" charset="0"/>
              <a:cs typeface="+mn-cs"/>
            </a:endParaRPr>
          </a:p>
        </p:txBody>
      </p:sp>
      <p:sp>
        <p:nvSpPr>
          <p:cNvPr id="5" name="Cloud Callout 4"/>
          <p:cNvSpPr/>
          <p:nvPr/>
        </p:nvSpPr>
        <p:spPr>
          <a:xfrm>
            <a:off x="0" y="980728"/>
            <a:ext cx="2411760" cy="1656184"/>
          </a:xfrm>
          <a:prstGeom prst="cloud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tx1"/>
                </a:solidFill>
              </a:rPr>
              <a:t>المحاضرة الثامنة</a:t>
            </a:r>
            <a:endParaRPr lang="ar-SA" sz="3200" b="1" dirty="0">
              <a:solidFill>
                <a:schemeClr val="tx1"/>
              </a:solidFill>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6</a:t>
            </a:fld>
            <a:endParaRPr lang="ar-SA"/>
          </a:p>
        </p:txBody>
      </p:sp>
    </p:spTree>
    <p:extLst>
      <p:ext uri="{BB962C8B-B14F-4D97-AF65-F5344CB8AC3E}">
        <p14:creationId xmlns:p14="http://schemas.microsoft.com/office/powerpoint/2010/main" val="1750233851"/>
      </p:ext>
    </p:extLst>
  </p:cSld>
  <p:clrMapOvr>
    <a:masterClrMapping/>
  </p:clrMapOvr>
  <p:transition spd="slow">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16832"/>
            <a:ext cx="7408333" cy="4209331"/>
          </a:xfrm>
        </p:spPr>
        <p:txBody>
          <a:bodyPr/>
          <a:lstStyle/>
          <a:p>
            <a:pPr>
              <a:buFont typeface="Wingdings" pitchFamily="2" charset="2"/>
              <a:buChar char="q"/>
            </a:pPr>
            <a:r>
              <a:rPr lang="ar-SA" b="1" dirty="0" smtClean="0">
                <a:solidFill>
                  <a:schemeClr val="tx1"/>
                </a:solidFill>
                <a:latin typeface="Adobe Arabic" pitchFamily="18" charset="-78"/>
                <a:ea typeface="Tahoma" pitchFamily="34" charset="0"/>
                <a:cs typeface="Adobe Arabic" pitchFamily="18" charset="-78"/>
              </a:rPr>
              <a:t>عززت </a:t>
            </a:r>
            <a:r>
              <a:rPr lang="ar-SA" b="1" dirty="0">
                <a:solidFill>
                  <a:schemeClr val="tx1"/>
                </a:solidFill>
                <a:latin typeface="Adobe Arabic" pitchFamily="18" charset="-78"/>
                <a:ea typeface="Tahoma" pitchFamily="34" charset="0"/>
                <a:cs typeface="Adobe Arabic" pitchFamily="18" charset="-78"/>
              </a:rPr>
              <a:t>النظريات السوسيولوجية </a:t>
            </a:r>
            <a:r>
              <a:rPr lang="ar-SA" b="1" dirty="0" smtClean="0">
                <a:solidFill>
                  <a:schemeClr val="tx1"/>
                </a:solidFill>
                <a:latin typeface="Adobe Arabic" pitchFamily="18" charset="-78"/>
                <a:ea typeface="Tahoma" pitchFamily="34" charset="0"/>
                <a:cs typeface="Adobe Arabic" pitchFamily="18" charset="-78"/>
              </a:rPr>
              <a:t>مداخلها </a:t>
            </a:r>
            <a:r>
              <a:rPr lang="ar-SA" b="1" dirty="0">
                <a:solidFill>
                  <a:schemeClr val="tx1"/>
                </a:solidFill>
                <a:latin typeface="Adobe Arabic" pitchFamily="18" charset="-78"/>
                <a:ea typeface="Tahoma" pitchFamily="34" charset="0"/>
                <a:cs typeface="Adobe Arabic" pitchFamily="18" charset="-78"/>
              </a:rPr>
              <a:t>الحديثة لتضيف </a:t>
            </a:r>
            <a:r>
              <a:rPr lang="ar-SA" b="1" dirty="0" smtClean="0">
                <a:solidFill>
                  <a:schemeClr val="tx1"/>
                </a:solidFill>
                <a:latin typeface="Adobe Arabic" pitchFamily="18" charset="-78"/>
                <a:ea typeface="Tahoma" pitchFamily="34" charset="0"/>
                <a:cs typeface="Adobe Arabic" pitchFamily="18" charset="-78"/>
              </a:rPr>
              <a:t>أبعادا </a:t>
            </a:r>
            <a:r>
              <a:rPr lang="ar-SA" b="1" dirty="0">
                <a:solidFill>
                  <a:schemeClr val="tx1"/>
                </a:solidFill>
                <a:latin typeface="Adobe Arabic" pitchFamily="18" charset="-78"/>
                <a:ea typeface="Tahoma" pitchFamily="34" charset="0"/>
                <a:cs typeface="Adobe Arabic" pitchFamily="18" charset="-78"/>
              </a:rPr>
              <a:t>منهجية وبحثية جديدة على دراسة عملية الاتصال الاعلامي والجماهيري </a:t>
            </a:r>
            <a:endParaRPr lang="ar-SA" b="1" dirty="0" smtClean="0">
              <a:solidFill>
                <a:schemeClr val="tx1"/>
              </a:solidFill>
              <a:latin typeface="Adobe Arabic" pitchFamily="18" charset="-78"/>
              <a:ea typeface="Tahoma" pitchFamily="34" charset="0"/>
              <a:cs typeface="Adobe Arabic" pitchFamily="18" charset="-78"/>
            </a:endParaRPr>
          </a:p>
          <a:p>
            <a:pPr>
              <a:buFont typeface="Wingdings" pitchFamily="2" charset="2"/>
              <a:buChar char="q"/>
            </a:pPr>
            <a:r>
              <a:rPr lang="ar-SA" b="1" dirty="0" smtClean="0">
                <a:solidFill>
                  <a:schemeClr val="tx1"/>
                </a:solidFill>
                <a:latin typeface="Adobe Arabic" pitchFamily="18" charset="-78"/>
                <a:ea typeface="Tahoma" pitchFamily="34" charset="0"/>
                <a:cs typeface="Adobe Arabic" pitchFamily="18" charset="-78"/>
              </a:rPr>
              <a:t>وخاصة </a:t>
            </a:r>
            <a:r>
              <a:rPr lang="ar-SA" b="1" dirty="0">
                <a:solidFill>
                  <a:schemeClr val="tx1"/>
                </a:solidFill>
                <a:latin typeface="Adobe Arabic" pitchFamily="18" charset="-78"/>
                <a:ea typeface="Tahoma" pitchFamily="34" charset="0"/>
                <a:cs typeface="Adobe Arabic" pitchFamily="18" charset="-78"/>
              </a:rPr>
              <a:t>استخدام المناهج الكمية والكيفية </a:t>
            </a:r>
            <a:endParaRPr lang="ar-SA" b="1" dirty="0" smtClean="0">
              <a:solidFill>
                <a:schemeClr val="tx1"/>
              </a:solidFill>
              <a:latin typeface="Adobe Arabic" pitchFamily="18" charset="-78"/>
              <a:ea typeface="Tahoma" pitchFamily="34" charset="0"/>
              <a:cs typeface="Adobe Arabic" pitchFamily="18" charset="-78"/>
            </a:endParaRPr>
          </a:p>
          <a:p>
            <a:pPr>
              <a:buFont typeface="Wingdings" pitchFamily="2" charset="2"/>
              <a:buChar char="q"/>
            </a:pPr>
            <a:r>
              <a:rPr lang="ar-SA" b="1" dirty="0" smtClean="0">
                <a:solidFill>
                  <a:schemeClr val="tx1"/>
                </a:solidFill>
                <a:latin typeface="Adobe Arabic" pitchFamily="18" charset="-78"/>
                <a:ea typeface="Tahoma" pitchFamily="34" charset="0"/>
                <a:cs typeface="Adobe Arabic" pitchFamily="18" charset="-78"/>
              </a:rPr>
              <a:t>وتبني </a:t>
            </a:r>
            <a:r>
              <a:rPr lang="ar-SA" b="1" dirty="0">
                <a:solidFill>
                  <a:schemeClr val="tx1"/>
                </a:solidFill>
                <a:latin typeface="Adobe Arabic" pitchFamily="18" charset="-78"/>
                <a:ea typeface="Tahoma" pitchFamily="34" charset="0"/>
                <a:cs typeface="Adobe Arabic" pitchFamily="18" charset="-78"/>
              </a:rPr>
              <a:t>العديد </a:t>
            </a:r>
            <a:r>
              <a:rPr lang="ar-SA" b="1" u="sng" dirty="0">
                <a:solidFill>
                  <a:schemeClr val="tx1"/>
                </a:solidFill>
                <a:latin typeface="Adobe Arabic" pitchFamily="18" charset="-78"/>
                <a:ea typeface="Tahoma" pitchFamily="34" charset="0"/>
                <a:cs typeface="Adobe Arabic" pitchFamily="18" charset="-78"/>
              </a:rPr>
              <a:t>من</a:t>
            </a:r>
            <a:r>
              <a:rPr lang="ar-SA" b="1" u="sng" dirty="0">
                <a:solidFill>
                  <a:srgbClr val="C00000"/>
                </a:solidFill>
                <a:latin typeface="Adobe Arabic" pitchFamily="18" charset="-78"/>
                <a:ea typeface="Tahoma" pitchFamily="34" charset="0"/>
                <a:cs typeface="Adobe Arabic" pitchFamily="18" charset="-78"/>
              </a:rPr>
              <a:t> اساليب طرق جمع وتحليل البيانات </a:t>
            </a:r>
            <a:r>
              <a:rPr lang="ar-SA" b="1" u="sng" dirty="0">
                <a:solidFill>
                  <a:schemeClr val="tx1"/>
                </a:solidFill>
                <a:latin typeface="Adobe Arabic" pitchFamily="18" charset="-78"/>
                <a:ea typeface="Tahoma" pitchFamily="34" charset="0"/>
                <a:cs typeface="Adobe Arabic" pitchFamily="18" charset="-78"/>
              </a:rPr>
              <a:t>مثل </a:t>
            </a:r>
            <a:r>
              <a:rPr lang="ar-SA" b="1" dirty="0">
                <a:solidFill>
                  <a:schemeClr val="tx1"/>
                </a:solidFill>
                <a:latin typeface="Adobe Arabic" pitchFamily="18" charset="-78"/>
                <a:ea typeface="Tahoma" pitchFamily="34" charset="0"/>
                <a:cs typeface="Adobe Arabic" pitchFamily="18" charset="-78"/>
              </a:rPr>
              <a:t>الملاحظة بأنواعها، واستمارة البحث، وتحليل المضمون، والمقابلات، والوثائق والسجلات </a:t>
            </a:r>
            <a:endParaRPr lang="ar-SA" b="1" dirty="0" smtClean="0">
              <a:solidFill>
                <a:schemeClr val="tx1"/>
              </a:solidFill>
              <a:latin typeface="Adobe Arabic" pitchFamily="18" charset="-78"/>
              <a:ea typeface="Tahoma" pitchFamily="34" charset="0"/>
              <a:cs typeface="Adobe Arabic" pitchFamily="18" charset="-78"/>
            </a:endParaRPr>
          </a:p>
          <a:p>
            <a:pPr>
              <a:buFont typeface="Wingdings" pitchFamily="2" charset="2"/>
              <a:buChar char="q"/>
            </a:pPr>
            <a:r>
              <a:rPr lang="ar-SA" b="1" dirty="0" smtClean="0">
                <a:solidFill>
                  <a:schemeClr val="tx1"/>
                </a:solidFill>
                <a:latin typeface="Adobe Arabic" pitchFamily="18" charset="-78"/>
                <a:ea typeface="Tahoma" pitchFamily="34" charset="0"/>
                <a:cs typeface="Adobe Arabic" pitchFamily="18" charset="-78"/>
              </a:rPr>
              <a:t>وغير </a:t>
            </a:r>
            <a:r>
              <a:rPr lang="ar-SA" b="1" dirty="0">
                <a:solidFill>
                  <a:schemeClr val="tx1"/>
                </a:solidFill>
                <a:latin typeface="Adobe Arabic" pitchFamily="18" charset="-78"/>
                <a:ea typeface="Tahoma" pitchFamily="34" charset="0"/>
                <a:cs typeface="Adobe Arabic" pitchFamily="18" charset="-78"/>
              </a:rPr>
              <a:t>ذلك من وسائل متعددة أسهمت بصورة كبيرة في تطوير مجالات البحث العلمي المرتبطة بالاتصال والإعلام</a:t>
            </a:r>
            <a:endParaRPr lang="ar-SA" dirty="0">
              <a:solidFill>
                <a:schemeClr val="tx1"/>
              </a:solidFill>
            </a:endParaRPr>
          </a:p>
        </p:txBody>
      </p:sp>
      <p:sp>
        <p:nvSpPr>
          <p:cNvPr id="3" name="Title 2"/>
          <p:cNvSpPr>
            <a:spLocks noGrp="1"/>
          </p:cNvSpPr>
          <p:nvPr>
            <p:ph type="title"/>
          </p:nvPr>
        </p:nvSpPr>
        <p:spPr/>
        <p:txBody>
          <a:bodyPr>
            <a:normAutofit fontScale="90000"/>
          </a:bodyPr>
          <a:lstStyle/>
          <a:p>
            <a:r>
              <a:rPr lang="ar-SA" b="1" dirty="0">
                <a:solidFill>
                  <a:srgbClr val="C00000"/>
                </a:solidFill>
                <a:latin typeface="Estrangelo Edessa" pitchFamily="66" charset="0"/>
              </a:rPr>
              <a:t>أوّلا: اسهامات علماء الاجتماع في بحوث</a:t>
            </a:r>
            <a:br>
              <a:rPr lang="ar-SA" b="1" dirty="0">
                <a:solidFill>
                  <a:srgbClr val="C00000"/>
                </a:solidFill>
                <a:latin typeface="Estrangelo Edessa" pitchFamily="66" charset="0"/>
              </a:rPr>
            </a:br>
            <a:r>
              <a:rPr lang="ar-SA" b="1" dirty="0">
                <a:solidFill>
                  <a:srgbClr val="C00000"/>
                </a:solidFill>
                <a:latin typeface="Estrangelo Edessa" pitchFamily="66" charset="0"/>
              </a:rPr>
              <a:t> الاتصال  و الإعلام</a:t>
            </a:r>
            <a:endParaRPr lang="ar-SA" dirty="0">
              <a:solidFill>
                <a:srgbClr val="C00000"/>
              </a:solidFill>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7</a:t>
            </a:fld>
            <a:endParaRPr lang="ar-SA"/>
          </a:p>
        </p:txBody>
      </p:sp>
    </p:spTree>
    <p:extLst>
      <p:ext uri="{BB962C8B-B14F-4D97-AF65-F5344CB8AC3E}">
        <p14:creationId xmlns:p14="http://schemas.microsoft.com/office/powerpoint/2010/main" val="2606845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636912"/>
            <a:ext cx="8229600" cy="3168352"/>
          </a:xfrm>
          <a:solidFill>
            <a:srgbClr val="7F7F7F">
              <a:alpha val="38824"/>
            </a:srgbClr>
          </a:solidFill>
          <a:ln w="76200">
            <a:solidFill>
              <a:srgbClr val="FF9999"/>
            </a:solidFill>
          </a:ln>
        </p:spPr>
        <p:style>
          <a:lnRef idx="2">
            <a:schemeClr val="accent6"/>
          </a:lnRef>
          <a:fillRef idx="1">
            <a:schemeClr val="lt1"/>
          </a:fillRef>
          <a:effectRef idx="0">
            <a:schemeClr val="accent6"/>
          </a:effectRef>
          <a:fontRef idx="minor">
            <a:schemeClr val="dk1"/>
          </a:fontRef>
        </p:style>
        <p:txBody>
          <a:bodyPr/>
          <a:lstStyle/>
          <a:p>
            <a:pPr algn="ctr">
              <a:buNone/>
            </a:pPr>
            <a:endParaRPr lang="ar-SA" b="1" dirty="0" smtClean="0"/>
          </a:p>
          <a:p>
            <a:pPr algn="ctr">
              <a:buFont typeface="Wingdings" pitchFamily="2" charset="2"/>
              <a:buChar char="Ø"/>
            </a:pPr>
            <a:r>
              <a:rPr lang="ar-SA" b="1" dirty="0" smtClean="0">
                <a:solidFill>
                  <a:srgbClr val="FF5050"/>
                </a:solidFill>
                <a:latin typeface="Adobe Arabic" pitchFamily="18" charset="-78"/>
                <a:ea typeface="Tahoma" pitchFamily="34" charset="0"/>
                <a:cs typeface="Adobe Arabic" pitchFamily="18" charset="-78"/>
              </a:rPr>
              <a:t>ظهرت العديد من الدراسات الاتصالية والإعلامية في معظم الدول النامية </a:t>
            </a:r>
            <a:r>
              <a:rPr lang="ar-SA" b="1" u="sng" dirty="0" smtClean="0">
                <a:solidFill>
                  <a:schemeClr val="accent3">
                    <a:lumMod val="75000"/>
                  </a:schemeClr>
                </a:solidFill>
                <a:latin typeface="Adobe Arabic" pitchFamily="18" charset="-78"/>
                <a:ea typeface="Tahoma" pitchFamily="34" charset="0"/>
                <a:cs typeface="Adobe Arabic" pitchFamily="18" charset="-78"/>
              </a:rPr>
              <a:t>منذ أواخر التسعينات </a:t>
            </a:r>
            <a:r>
              <a:rPr lang="ar-SA" b="1" dirty="0" smtClean="0">
                <a:solidFill>
                  <a:srgbClr val="FF5050"/>
                </a:solidFill>
                <a:latin typeface="Adobe Arabic" pitchFamily="18" charset="-78"/>
                <a:ea typeface="Tahoma" pitchFamily="34" charset="0"/>
                <a:cs typeface="Adobe Arabic" pitchFamily="18" charset="-78"/>
              </a:rPr>
              <a:t> </a:t>
            </a:r>
          </a:p>
          <a:p>
            <a:pPr algn="ctr">
              <a:buFont typeface="Wingdings" pitchFamily="2" charset="2"/>
              <a:buChar char="Ø"/>
            </a:pPr>
            <a:r>
              <a:rPr lang="ar-SA" b="1" dirty="0" smtClean="0">
                <a:solidFill>
                  <a:srgbClr val="FF5050"/>
                </a:solidFill>
                <a:latin typeface="Adobe Arabic" pitchFamily="18" charset="-78"/>
                <a:ea typeface="Tahoma" pitchFamily="34" charset="0"/>
                <a:cs typeface="Adobe Arabic" pitchFamily="18" charset="-78"/>
              </a:rPr>
              <a:t>ركزت على أهمية استخدام وسائل </a:t>
            </a:r>
            <a:r>
              <a:rPr lang="ar-SA" b="1" u="sng" dirty="0" smtClean="0">
                <a:solidFill>
                  <a:schemeClr val="accent3">
                    <a:lumMod val="75000"/>
                  </a:schemeClr>
                </a:solidFill>
                <a:latin typeface="Adobe Arabic" pitchFamily="18" charset="-78"/>
                <a:ea typeface="Tahoma" pitchFamily="34" charset="0"/>
                <a:cs typeface="Adobe Arabic" pitchFamily="18" charset="-78"/>
              </a:rPr>
              <a:t>الاتصال في التنمية الريفية والحضرية </a:t>
            </a:r>
          </a:p>
          <a:p>
            <a:pPr algn="ctr">
              <a:buFont typeface="Wingdings" pitchFamily="2" charset="2"/>
              <a:buChar char="Ø"/>
            </a:pPr>
            <a:r>
              <a:rPr lang="ar-SA" b="1" dirty="0" smtClean="0">
                <a:solidFill>
                  <a:srgbClr val="FF5050"/>
                </a:solidFill>
                <a:latin typeface="Adobe Arabic" pitchFamily="18" charset="-78"/>
                <a:ea typeface="Tahoma" pitchFamily="34" charset="0"/>
                <a:cs typeface="Adobe Arabic" pitchFamily="18" charset="-78"/>
              </a:rPr>
              <a:t>وتقييم الدور التنموي للإعلام والاتصال في كافة المجالات والتي يصعب تحليلها حاليا. </a:t>
            </a:r>
            <a:endParaRPr lang="en-US" b="1" dirty="0" smtClean="0">
              <a:solidFill>
                <a:srgbClr val="FF5050"/>
              </a:solidFill>
              <a:latin typeface="Adobe Arabic" pitchFamily="18" charset="-78"/>
              <a:ea typeface="Tahoma" pitchFamily="34" charset="0"/>
              <a:cs typeface="Adobe Arabic" pitchFamily="18" charset="-78"/>
            </a:endParaRPr>
          </a:p>
          <a:p>
            <a:pPr algn="ctr">
              <a:buNone/>
            </a:pPr>
            <a:endParaRPr lang="ar-SA" dirty="0"/>
          </a:p>
        </p:txBody>
      </p:sp>
      <p:sp>
        <p:nvSpPr>
          <p:cNvPr id="2" name="Rectangle 1"/>
          <p:cNvSpPr/>
          <p:nvPr/>
        </p:nvSpPr>
        <p:spPr>
          <a:xfrm>
            <a:off x="1691680" y="620688"/>
            <a:ext cx="5904656" cy="1077218"/>
          </a:xfrm>
          <a:prstGeom prst="rect">
            <a:avLst/>
          </a:prstGeom>
        </p:spPr>
        <p:txBody>
          <a:bodyPr wrap="square">
            <a:spAutoFit/>
          </a:bodyPr>
          <a:lstStyle/>
          <a:p>
            <a:r>
              <a:rPr lang="ar-SA" sz="3200" b="1" dirty="0">
                <a:solidFill>
                  <a:srgbClr val="C00000"/>
                </a:solidFill>
                <a:latin typeface="Estrangelo Edessa" pitchFamily="66" charset="0"/>
              </a:rPr>
              <a:t>أوّلا: اسهامات علماء الاجتماع في بحوث</a:t>
            </a:r>
            <a:br>
              <a:rPr lang="ar-SA" sz="3200" b="1" dirty="0">
                <a:solidFill>
                  <a:srgbClr val="C00000"/>
                </a:solidFill>
                <a:latin typeface="Estrangelo Edessa" pitchFamily="66" charset="0"/>
              </a:rPr>
            </a:br>
            <a:r>
              <a:rPr lang="ar-SA" sz="3200" b="1" dirty="0">
                <a:solidFill>
                  <a:srgbClr val="C00000"/>
                </a:solidFill>
                <a:latin typeface="Estrangelo Edessa" pitchFamily="66" charset="0"/>
              </a:rPr>
              <a:t> الاتصال  و الإعلام</a:t>
            </a:r>
            <a:endParaRPr lang="ar-SA" sz="3200" dirty="0"/>
          </a:p>
        </p:txBody>
      </p:sp>
      <p:sp>
        <p:nvSpPr>
          <p:cNvPr id="4" name="Slide Number Placeholder 3"/>
          <p:cNvSpPr>
            <a:spLocks noGrp="1"/>
          </p:cNvSpPr>
          <p:nvPr>
            <p:ph type="sldNum" sz="quarter" idx="12"/>
          </p:nvPr>
        </p:nvSpPr>
        <p:spPr/>
        <p:txBody>
          <a:bodyPr/>
          <a:lstStyle/>
          <a:p>
            <a:fld id="{94F4A10F-AB38-4394-9537-315AD56FBAE8}" type="slidenum">
              <a:rPr lang="ar-SA" smtClean="0"/>
              <a:pPr/>
              <a:t>8</a:t>
            </a:fld>
            <a:endParaRPr lang="ar-SA"/>
          </a:p>
        </p:txBody>
      </p:sp>
    </p:spTree>
    <p:extLst>
      <p:ext uri="{BB962C8B-B14F-4D97-AF65-F5344CB8AC3E}">
        <p14:creationId xmlns:p14="http://schemas.microsoft.com/office/powerpoint/2010/main" val="2459068690"/>
      </p:ext>
    </p:extLst>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2204864"/>
            <a:ext cx="7344816" cy="2808312"/>
          </a:xfrm>
        </p:spPr>
        <p:txBody>
          <a:bodyPr numCol="1">
            <a:noAutofit/>
          </a:bodyPr>
          <a:lstStyle/>
          <a:p>
            <a:pPr algn="ctr">
              <a:buNone/>
            </a:pPr>
            <a:r>
              <a:rPr lang="ar-SA" sz="2800" b="1" dirty="0" smtClean="0">
                <a:solidFill>
                  <a:schemeClr val="tx1"/>
                </a:solidFill>
                <a:latin typeface="Adobe Arabic" pitchFamily="18" charset="-78"/>
                <a:ea typeface="Tahoma" pitchFamily="34" charset="0"/>
              </a:rPr>
              <a:t>إن طبيعة البحوث الإعلامية و الإتصالية و الميدانية لم تظهر إلا </a:t>
            </a:r>
            <a:r>
              <a:rPr lang="ar-SA" sz="2800" b="1" dirty="0" smtClean="0">
                <a:solidFill>
                  <a:srgbClr val="C00000"/>
                </a:solidFill>
                <a:latin typeface="Adobe Arabic" pitchFamily="18" charset="-78"/>
                <a:ea typeface="Tahoma" pitchFamily="34" charset="0"/>
              </a:rPr>
              <a:t>مع بداية الثلاثينات من القرن العشرين</a:t>
            </a:r>
          </a:p>
          <a:p>
            <a:pPr algn="ctr">
              <a:buNone/>
            </a:pPr>
            <a:r>
              <a:rPr lang="ar-SA" sz="2800" b="1" dirty="0" smtClean="0">
                <a:solidFill>
                  <a:schemeClr val="tx1"/>
                </a:solidFill>
                <a:latin typeface="Adobe Arabic" pitchFamily="18" charset="-78"/>
                <a:ea typeface="Tahoma" pitchFamily="34" charset="0"/>
              </a:rPr>
              <a:t>لاسيما بعد ظهور الكثير من الاحداث الاجتماعية و التاريخية </a:t>
            </a:r>
          </a:p>
          <a:p>
            <a:pPr algn="ctr">
              <a:buNone/>
            </a:pPr>
            <a:r>
              <a:rPr lang="ar-SA" sz="2800" b="1" dirty="0" smtClean="0">
                <a:solidFill>
                  <a:schemeClr val="tx1"/>
                </a:solidFill>
                <a:latin typeface="Adobe Arabic" pitchFamily="18" charset="-78"/>
                <a:ea typeface="Tahoma" pitchFamily="34" charset="0"/>
              </a:rPr>
              <a:t>والواقعية</a:t>
            </a:r>
            <a:endParaRPr lang="ar-SA" sz="2800" b="1" dirty="0">
              <a:solidFill>
                <a:schemeClr val="tx1"/>
              </a:solidFill>
              <a:latin typeface="Adobe Arabic" pitchFamily="18" charset="-78"/>
              <a:ea typeface="Tahoma" pitchFamily="34" charset="0"/>
            </a:endParaRPr>
          </a:p>
        </p:txBody>
      </p:sp>
      <p:sp>
        <p:nvSpPr>
          <p:cNvPr id="2" name="عنوان 1"/>
          <p:cNvSpPr>
            <a:spLocks noGrp="1"/>
          </p:cNvSpPr>
          <p:nvPr>
            <p:ph type="title"/>
          </p:nvPr>
        </p:nvSpPr>
        <p:spPr>
          <a:xfrm>
            <a:off x="457200" y="338328"/>
            <a:ext cx="8229600" cy="1074448"/>
          </a:xfrm>
        </p:spPr>
        <p:txBody>
          <a:bodyPr>
            <a:noAutofit/>
          </a:bodyPr>
          <a:lstStyle/>
          <a:p>
            <a:r>
              <a:rPr lang="ar-SA" sz="3200" b="1" dirty="0" smtClean="0">
                <a:solidFill>
                  <a:srgbClr val="C00000"/>
                </a:solidFill>
                <a:latin typeface="Arial" pitchFamily="34" charset="0"/>
                <a:cs typeface="Arial" pitchFamily="34" charset="0"/>
              </a:rPr>
              <a:t>ثانيا: أنواع </a:t>
            </a:r>
            <a:r>
              <a:rPr lang="ar-SA" sz="3200" b="1" dirty="0">
                <a:solidFill>
                  <a:srgbClr val="C00000"/>
                </a:solidFill>
                <a:latin typeface="Arial" pitchFamily="34" charset="0"/>
                <a:cs typeface="Arial" pitchFamily="34" charset="0"/>
              </a:rPr>
              <a:t>البحوث </a:t>
            </a:r>
            <a:r>
              <a:rPr lang="ar-SA" sz="3200" b="1" dirty="0" smtClean="0">
                <a:solidFill>
                  <a:srgbClr val="C00000"/>
                </a:solidFill>
                <a:latin typeface="Arial" pitchFamily="34" charset="0"/>
                <a:cs typeface="Arial" pitchFamily="34" charset="0"/>
              </a:rPr>
              <a:t>الإعلامية </a:t>
            </a:r>
            <a:r>
              <a:rPr lang="ar-SA" sz="3200" b="1" dirty="0">
                <a:solidFill>
                  <a:srgbClr val="C00000"/>
                </a:solidFill>
                <a:latin typeface="Arial" pitchFamily="34" charset="0"/>
                <a:cs typeface="Arial" pitchFamily="34" charset="0"/>
              </a:rPr>
              <a:t>ومجالاتها</a:t>
            </a:r>
          </a:p>
        </p:txBody>
      </p:sp>
      <p:sp>
        <p:nvSpPr>
          <p:cNvPr id="4" name="Slide Number Placeholder 3"/>
          <p:cNvSpPr>
            <a:spLocks noGrp="1"/>
          </p:cNvSpPr>
          <p:nvPr>
            <p:ph type="sldNum" sz="quarter" idx="12"/>
          </p:nvPr>
        </p:nvSpPr>
        <p:spPr/>
        <p:txBody>
          <a:bodyPr/>
          <a:lstStyle/>
          <a:p>
            <a:fld id="{94F4A10F-AB38-4394-9537-315AD56FBAE8}" type="slidenum">
              <a:rPr lang="ar-SA" smtClean="0"/>
              <a:pPr/>
              <a:t>9</a:t>
            </a:fld>
            <a:endParaRPr lang="ar-SA"/>
          </a:p>
        </p:txBody>
      </p:sp>
    </p:spTree>
    <p:extLst>
      <p:ext uri="{BB962C8B-B14F-4D97-AF65-F5344CB8AC3E}">
        <p14:creationId xmlns:p14="http://schemas.microsoft.com/office/powerpoint/2010/main" val="2575209256"/>
      </p:ext>
    </p:extLst>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03848" y="3068960"/>
            <a:ext cx="5554960" cy="3384376"/>
          </a:xfrm>
          <a:ln w="76200">
            <a:solidFill>
              <a:srgbClr val="FF9999"/>
            </a:solidFill>
          </a:ln>
        </p:spPr>
        <p:txBody>
          <a:bodyPr>
            <a:noAutofit/>
          </a:bodyPr>
          <a:lstStyle/>
          <a:p>
            <a:pPr marL="216000" algn="ctr">
              <a:buNone/>
            </a:pPr>
            <a:r>
              <a:rPr lang="ar-SA" sz="2800" b="1" dirty="0" smtClean="0">
                <a:solidFill>
                  <a:schemeClr val="tx1"/>
                </a:solidFill>
                <a:latin typeface="Adobe Arabic" pitchFamily="18" charset="-78"/>
                <a:ea typeface="Tahoma" pitchFamily="34" charset="0"/>
                <a:cs typeface="Adobe Arabic" pitchFamily="18" charset="-78"/>
              </a:rPr>
              <a:t>تقوم </a:t>
            </a:r>
            <a:r>
              <a:rPr lang="ar-SA" sz="2800" b="1" dirty="0">
                <a:solidFill>
                  <a:schemeClr val="tx1"/>
                </a:solidFill>
                <a:latin typeface="Adobe Arabic" pitchFamily="18" charset="-78"/>
                <a:ea typeface="Tahoma" pitchFamily="34" charset="0"/>
                <a:cs typeface="Adobe Arabic" pitchFamily="18" charset="-78"/>
              </a:rPr>
              <a:t>بإنتاج سلع </a:t>
            </a:r>
            <a:r>
              <a:rPr lang="ar-SA" sz="2800" b="1" dirty="0" smtClean="0">
                <a:solidFill>
                  <a:schemeClr val="tx1"/>
                </a:solidFill>
                <a:latin typeface="Adobe Arabic" pitchFamily="18" charset="-78"/>
                <a:ea typeface="Tahoma" pitchFamily="34" charset="0"/>
                <a:cs typeface="Adobe Arabic" pitchFamily="18" charset="-78"/>
              </a:rPr>
              <a:t>استهلاكيّة يتم الترويج والإعلام </a:t>
            </a:r>
            <a:r>
              <a:rPr lang="ar-SA" sz="2800" b="1" dirty="0">
                <a:solidFill>
                  <a:schemeClr val="tx1"/>
                </a:solidFill>
                <a:latin typeface="Adobe Arabic" pitchFamily="18" charset="-78"/>
                <a:ea typeface="Tahoma" pitchFamily="34" charset="0"/>
                <a:cs typeface="Adobe Arabic" pitchFamily="18" charset="-78"/>
              </a:rPr>
              <a:t>والتسويق والدعاية </a:t>
            </a:r>
            <a:r>
              <a:rPr lang="ar-SA" sz="2800" b="1" dirty="0" smtClean="0">
                <a:solidFill>
                  <a:schemeClr val="tx1"/>
                </a:solidFill>
                <a:latin typeface="Adobe Arabic" pitchFamily="18" charset="-78"/>
                <a:ea typeface="Tahoma" pitchFamily="34" charset="0"/>
                <a:cs typeface="Adobe Arabic" pitchFamily="18" charset="-78"/>
              </a:rPr>
              <a:t>لها ويتم تحديد أسعارها حسب</a:t>
            </a:r>
          </a:p>
          <a:p>
            <a:pPr marL="216000" algn="ctr">
              <a:buNone/>
            </a:pPr>
            <a:r>
              <a:rPr lang="ar-SA" sz="2800" b="1" dirty="0" smtClean="0">
                <a:solidFill>
                  <a:schemeClr val="tx1"/>
                </a:solidFill>
                <a:latin typeface="Adobe Arabic" pitchFamily="18" charset="-78"/>
                <a:ea typeface="Tahoma" pitchFamily="34" charset="0"/>
                <a:cs typeface="Adobe Arabic" pitchFamily="18" charset="-78"/>
              </a:rPr>
              <a:t>طبيعة الأسواق </a:t>
            </a:r>
            <a:r>
              <a:rPr lang="ar-SA" sz="2800" b="1" dirty="0">
                <a:solidFill>
                  <a:schemeClr val="tx1"/>
                </a:solidFill>
                <a:latin typeface="Adobe Arabic" pitchFamily="18" charset="-78"/>
                <a:ea typeface="Tahoma" pitchFamily="34" charset="0"/>
                <a:cs typeface="Adobe Arabic" pitchFamily="18" charset="-78"/>
              </a:rPr>
              <a:t>و أ</a:t>
            </a:r>
            <a:r>
              <a:rPr lang="ar-SA" sz="2800" b="1" dirty="0" smtClean="0">
                <a:solidFill>
                  <a:schemeClr val="tx1"/>
                </a:solidFill>
                <a:latin typeface="Adobe Arabic" pitchFamily="18" charset="-78"/>
                <a:ea typeface="Tahoma" pitchFamily="34" charset="0"/>
                <a:cs typeface="Adobe Arabic" pitchFamily="18" charset="-78"/>
              </a:rPr>
              <a:t>ذواق المستهلكين ونوعيّة الطبقات </a:t>
            </a:r>
            <a:r>
              <a:rPr lang="ar-SA" sz="2800" b="1" dirty="0">
                <a:solidFill>
                  <a:schemeClr val="tx1"/>
                </a:solidFill>
                <a:latin typeface="Adobe Arabic" pitchFamily="18" charset="-78"/>
                <a:ea typeface="Tahoma" pitchFamily="34" charset="0"/>
                <a:cs typeface="Adobe Arabic" pitchFamily="18" charset="-78"/>
              </a:rPr>
              <a:t>والفئات </a:t>
            </a:r>
            <a:r>
              <a:rPr lang="ar-SA" sz="2800" b="1" dirty="0" smtClean="0">
                <a:solidFill>
                  <a:schemeClr val="tx1"/>
                </a:solidFill>
                <a:latin typeface="Adobe Arabic" pitchFamily="18" charset="-78"/>
                <a:ea typeface="Tahoma" pitchFamily="34" charset="0"/>
                <a:cs typeface="Adobe Arabic" pitchFamily="18" charset="-78"/>
              </a:rPr>
              <a:t>المهنية التي</a:t>
            </a:r>
          </a:p>
          <a:p>
            <a:pPr marL="216000" algn="ctr">
              <a:buNone/>
            </a:pPr>
            <a:r>
              <a:rPr lang="ar-SA" sz="2800" b="1" dirty="0" smtClean="0">
                <a:solidFill>
                  <a:schemeClr val="tx1"/>
                </a:solidFill>
                <a:latin typeface="Adobe Arabic" pitchFamily="18" charset="-78"/>
                <a:ea typeface="Tahoma" pitchFamily="34" charset="0"/>
                <a:cs typeface="Adobe Arabic" pitchFamily="18" charset="-78"/>
              </a:rPr>
              <a:t>ينتمون إليها</a:t>
            </a:r>
            <a:r>
              <a:rPr lang="ar-SA" sz="2800" b="1" dirty="0">
                <a:solidFill>
                  <a:schemeClr val="tx1"/>
                </a:solidFill>
                <a:latin typeface="Adobe Arabic" pitchFamily="18" charset="-78"/>
                <a:ea typeface="Tahoma" pitchFamily="34" charset="0"/>
                <a:cs typeface="Adobe Arabic" pitchFamily="18" charset="-78"/>
              </a:rPr>
              <a:t>.</a:t>
            </a:r>
            <a:endParaRPr lang="en-US" sz="2800" b="1" dirty="0">
              <a:solidFill>
                <a:schemeClr val="tx1"/>
              </a:solidFill>
              <a:latin typeface="Adobe Arabic" pitchFamily="18" charset="-78"/>
              <a:ea typeface="Tahoma" pitchFamily="34" charset="0"/>
              <a:cs typeface="Adobe Arabic" pitchFamily="18" charset="-78"/>
            </a:endParaRPr>
          </a:p>
          <a:p>
            <a:pPr marL="216000" algn="ctr">
              <a:buNone/>
            </a:pPr>
            <a:endParaRPr lang="ar-SA" dirty="0">
              <a:solidFill>
                <a:schemeClr val="accent1">
                  <a:lumMod val="75000"/>
                </a:schemeClr>
              </a:solidFill>
              <a:latin typeface="Adobe Arabic" pitchFamily="18" charset="-78"/>
              <a:ea typeface="Tahoma" pitchFamily="34" charset="0"/>
              <a:cs typeface="Adobe Arabic" pitchFamily="18" charset="-78"/>
            </a:endParaRPr>
          </a:p>
        </p:txBody>
      </p:sp>
      <p:sp>
        <p:nvSpPr>
          <p:cNvPr id="4" name="شكل بيضاوي 3"/>
          <p:cNvSpPr/>
          <p:nvPr/>
        </p:nvSpPr>
        <p:spPr>
          <a:xfrm>
            <a:off x="251520" y="260648"/>
            <a:ext cx="3672408" cy="2664296"/>
          </a:xfrm>
          <a:prstGeom prst="ellipse">
            <a:avLst/>
          </a:prstGeom>
          <a:ln w="57150">
            <a:solidFill>
              <a:schemeClr val="accent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6" name="مربع نص 5"/>
          <p:cNvSpPr txBox="1"/>
          <p:nvPr/>
        </p:nvSpPr>
        <p:spPr>
          <a:xfrm>
            <a:off x="179512" y="404664"/>
            <a:ext cx="3744416" cy="2862322"/>
          </a:xfrm>
          <a:prstGeom prst="rect">
            <a:avLst/>
          </a:prstGeom>
          <a:noFill/>
        </p:spPr>
        <p:txBody>
          <a:bodyPr wrap="square" rtlCol="1">
            <a:spAutoFit/>
          </a:bodyPr>
          <a:lstStyle/>
          <a:p>
            <a:pPr algn="ctr">
              <a:buNone/>
            </a:pPr>
            <a:r>
              <a:rPr lang="ar-SA" sz="3600" b="1" dirty="0" smtClean="0">
                <a:solidFill>
                  <a:schemeClr val="accent1">
                    <a:lumMod val="75000"/>
                  </a:schemeClr>
                </a:solidFill>
                <a:latin typeface="Adobe Arabic" pitchFamily="18" charset="-78"/>
                <a:ea typeface="Tahoma" pitchFamily="34" charset="0"/>
                <a:cs typeface="Adobe Arabic" pitchFamily="18" charset="-78"/>
              </a:rPr>
              <a:t>جعلت الاحداث الاجتماعية و التاريخية و الواقعية من الاتصال </a:t>
            </a:r>
          </a:p>
          <a:p>
            <a:pPr algn="ctr">
              <a:buNone/>
            </a:pPr>
            <a:r>
              <a:rPr lang="ar-SA" sz="3600" b="1" dirty="0" smtClean="0">
                <a:solidFill>
                  <a:schemeClr val="accent1">
                    <a:lumMod val="75000"/>
                  </a:schemeClr>
                </a:solidFill>
                <a:latin typeface="Adobe Arabic" pitchFamily="18" charset="-78"/>
                <a:ea typeface="Tahoma" pitchFamily="34" charset="0"/>
                <a:cs typeface="Adobe Arabic" pitchFamily="18" charset="-78"/>
              </a:rPr>
              <a:t>والإعلام نوع من </a:t>
            </a:r>
          </a:p>
          <a:p>
            <a:pPr algn="ctr"/>
            <a:endParaRPr lang="ar-SA" sz="3600" dirty="0"/>
          </a:p>
        </p:txBody>
      </p:sp>
      <p:sp>
        <p:nvSpPr>
          <p:cNvPr id="13" name="مستطيل ذو زاوية واحدة مستديرة 12"/>
          <p:cNvSpPr/>
          <p:nvPr/>
        </p:nvSpPr>
        <p:spPr>
          <a:xfrm>
            <a:off x="5148064" y="1268760"/>
            <a:ext cx="3312368" cy="720080"/>
          </a:xfrm>
          <a:prstGeom prst="round1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13"/>
          <p:cNvSpPr/>
          <p:nvPr/>
        </p:nvSpPr>
        <p:spPr>
          <a:xfrm>
            <a:off x="5159156" y="1340768"/>
            <a:ext cx="3363421" cy="707886"/>
          </a:xfrm>
          <a:prstGeom prst="rect">
            <a:avLst/>
          </a:prstGeom>
        </p:spPr>
        <p:txBody>
          <a:bodyPr wrap="none">
            <a:spAutoFit/>
          </a:bodyPr>
          <a:lstStyle/>
          <a:p>
            <a:pPr lvl="0" algn="ctr"/>
            <a:r>
              <a:rPr lang="ar-SA" sz="4000" dirty="0" smtClean="0">
                <a:solidFill>
                  <a:srgbClr val="FF5050"/>
                </a:solidFill>
                <a:latin typeface="Estrangelo Edessa" pitchFamily="66" charset="0"/>
                <a:ea typeface="+mj-ea"/>
                <a:cs typeface="Estrangelo Edessa" pitchFamily="66" charset="0"/>
              </a:rPr>
              <a:t> </a:t>
            </a:r>
            <a:r>
              <a:rPr lang="ar-SA" sz="4000" b="1" dirty="0">
                <a:solidFill>
                  <a:srgbClr val="FF5050"/>
                </a:solidFill>
                <a:latin typeface="Arial" pitchFamily="34" charset="0"/>
                <a:ea typeface="+mj-ea"/>
                <a:cs typeface="Arial" pitchFamily="34" charset="0"/>
              </a:rPr>
              <a:t>الصناعة الإنتاجية:</a:t>
            </a:r>
          </a:p>
        </p:txBody>
      </p:sp>
      <p:cxnSp>
        <p:nvCxnSpPr>
          <p:cNvPr id="16" name="رابط كسهم مستقيم 15"/>
          <p:cNvCxnSpPr/>
          <p:nvPr/>
        </p:nvCxnSpPr>
        <p:spPr>
          <a:xfrm>
            <a:off x="3995936" y="1628800"/>
            <a:ext cx="1008112" cy="0"/>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18" name="رابط كسهم مستقيم 17"/>
          <p:cNvCxnSpPr>
            <a:stCxn id="14" idx="2"/>
          </p:cNvCxnSpPr>
          <p:nvPr/>
        </p:nvCxnSpPr>
        <p:spPr>
          <a:xfrm>
            <a:off x="6840867" y="2048654"/>
            <a:ext cx="5020" cy="948298"/>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p:txBody>
          <a:bodyPr/>
          <a:lstStyle/>
          <a:p>
            <a:fld id="{94F4A10F-AB38-4394-9537-315AD56FBAE8}" type="slidenum">
              <a:rPr lang="ar-SA" smtClean="0"/>
              <a:pPr/>
              <a:t>10</a:t>
            </a:fld>
            <a:endParaRPr lang="ar-SA"/>
          </a:p>
        </p:txBody>
      </p:sp>
    </p:spTree>
    <p:extLst>
      <p:ext uri="{BB962C8B-B14F-4D97-AF65-F5344CB8AC3E}">
        <p14:creationId xmlns:p14="http://schemas.microsoft.com/office/powerpoint/2010/main" val="3512363143"/>
      </p:ext>
    </p:extLst>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1772816"/>
            <a:ext cx="7408333" cy="3450696"/>
          </a:xfrm>
          <a:ln w="76200">
            <a:solidFill>
              <a:schemeClr val="accent4">
                <a:lumMod val="75000"/>
              </a:schemeClr>
            </a:solidFill>
          </a:ln>
        </p:spPr>
        <p:txBody>
          <a:bodyPr>
            <a:normAutofit/>
          </a:bodyPr>
          <a:lstStyle/>
          <a:p>
            <a:r>
              <a:rPr lang="ar-SA" sz="3500" b="1" dirty="0">
                <a:solidFill>
                  <a:schemeClr val="tx1"/>
                </a:solidFill>
                <a:latin typeface="Adobe Arabic" pitchFamily="18" charset="-78"/>
                <a:cs typeface="Adobe Arabic" pitchFamily="18" charset="-78"/>
              </a:rPr>
              <a:t>أ</a:t>
            </a:r>
            <a:r>
              <a:rPr lang="ar-SA" sz="3500" b="1" dirty="0" smtClean="0">
                <a:solidFill>
                  <a:schemeClr val="tx1"/>
                </a:solidFill>
                <a:latin typeface="Adobe Arabic" pitchFamily="18" charset="-78"/>
                <a:cs typeface="Adobe Arabic" pitchFamily="18" charset="-78"/>
              </a:rPr>
              <a:t>صبحت تلعب دورا أساسيّا في تشكيل الرأي العام.</a:t>
            </a:r>
          </a:p>
          <a:p>
            <a:r>
              <a:rPr lang="ar-SA" sz="3500" b="1" dirty="0" smtClean="0">
                <a:solidFill>
                  <a:schemeClr val="tx1"/>
                </a:solidFill>
                <a:latin typeface="Adobe Arabic" pitchFamily="18" charset="-78"/>
                <a:cs typeface="Adobe Arabic" pitchFamily="18" charset="-78"/>
              </a:rPr>
              <a:t>تعتبر بمثابة أجهزة للضغط السياسي و الاجتماعي على النظم السياسيه و الحكومات.</a:t>
            </a:r>
          </a:p>
          <a:p>
            <a:r>
              <a:rPr lang="ar-SA" sz="3500" b="1" dirty="0" smtClean="0">
                <a:solidFill>
                  <a:schemeClr val="tx1"/>
                </a:solidFill>
                <a:latin typeface="Adobe Arabic" pitchFamily="18" charset="-78"/>
                <a:cs typeface="Adobe Arabic" pitchFamily="18" charset="-78"/>
              </a:rPr>
              <a:t>تشكل الاتجاهات و الآراء و الميول و القيم الثقافيه و غيرها.</a:t>
            </a:r>
            <a:endParaRPr lang="ar-SA" sz="3500" b="1" dirty="0">
              <a:solidFill>
                <a:schemeClr val="tx1"/>
              </a:solidFill>
              <a:latin typeface="Adobe Arabic" pitchFamily="18" charset="-78"/>
              <a:cs typeface="Adobe Arabic" pitchFamily="18" charset="-78"/>
            </a:endParaRPr>
          </a:p>
        </p:txBody>
      </p:sp>
      <p:sp>
        <p:nvSpPr>
          <p:cNvPr id="2" name="Title 1"/>
          <p:cNvSpPr>
            <a:spLocks noGrp="1"/>
          </p:cNvSpPr>
          <p:nvPr>
            <p:ph type="title"/>
          </p:nvPr>
        </p:nvSpPr>
        <p:spPr>
          <a:xfrm>
            <a:off x="457200" y="548680"/>
            <a:ext cx="8229600" cy="1042376"/>
          </a:xfrm>
        </p:spPr>
        <p:txBody>
          <a:bodyPr>
            <a:normAutofit fontScale="90000"/>
          </a:bodyPr>
          <a:lstStyle/>
          <a:p>
            <a:r>
              <a:rPr lang="ar-SA" b="1" dirty="0" smtClean="0">
                <a:solidFill>
                  <a:srgbClr val="C00000"/>
                </a:solidFill>
                <a:latin typeface="Arial" pitchFamily="34" charset="0"/>
                <a:cs typeface="Arial" pitchFamily="34" charset="0"/>
              </a:rPr>
              <a:t>أسباب </a:t>
            </a:r>
            <a:r>
              <a:rPr lang="ar-SA" b="1" dirty="0">
                <a:solidFill>
                  <a:srgbClr val="C00000"/>
                </a:solidFill>
                <a:latin typeface="Arial" pitchFamily="34" charset="0"/>
                <a:cs typeface="Arial" pitchFamily="34" charset="0"/>
              </a:rPr>
              <a:t>زيادة </a:t>
            </a:r>
            <a:r>
              <a:rPr lang="ar-SA" b="1" dirty="0" smtClean="0">
                <a:solidFill>
                  <a:srgbClr val="C00000"/>
                </a:solidFill>
                <a:latin typeface="Arial" pitchFamily="34" charset="0"/>
                <a:cs typeface="Arial" pitchFamily="34" charset="0"/>
              </a:rPr>
              <a:t>أهمية صناعة </a:t>
            </a:r>
            <a:r>
              <a:rPr lang="ar-SA" b="1" dirty="0">
                <a:solidFill>
                  <a:srgbClr val="C00000"/>
                </a:solidFill>
                <a:latin typeface="Arial" pitchFamily="34" charset="0"/>
                <a:cs typeface="Arial" pitchFamily="34" charset="0"/>
              </a:rPr>
              <a:t>الاتصال و الإعلام</a:t>
            </a:r>
            <a:r>
              <a:rPr lang="ar-SA" b="1" u="sng" dirty="0">
                <a:solidFill>
                  <a:schemeClr val="accent4">
                    <a:lumMod val="75000"/>
                  </a:schemeClr>
                </a:solidFill>
                <a:latin typeface="Estrangelo Edessa" pitchFamily="66" charset="0"/>
                <a:cs typeface="Estrangelo Edessa" pitchFamily="66" charset="0"/>
              </a:rPr>
              <a:t/>
            </a:r>
            <a:br>
              <a:rPr lang="ar-SA" b="1" u="sng" dirty="0">
                <a:solidFill>
                  <a:schemeClr val="accent4">
                    <a:lumMod val="75000"/>
                  </a:schemeClr>
                </a:solidFill>
                <a:latin typeface="Estrangelo Edessa" pitchFamily="66" charset="0"/>
                <a:cs typeface="Estrangelo Edessa" pitchFamily="66" charset="0"/>
              </a:rPr>
            </a:br>
            <a:endParaRPr lang="ar-SA" dirty="0"/>
          </a:p>
        </p:txBody>
      </p:sp>
      <p:sp>
        <p:nvSpPr>
          <p:cNvPr id="4" name="Slide Number Placeholder 3"/>
          <p:cNvSpPr>
            <a:spLocks noGrp="1"/>
          </p:cNvSpPr>
          <p:nvPr>
            <p:ph type="sldNum" sz="quarter" idx="12"/>
          </p:nvPr>
        </p:nvSpPr>
        <p:spPr/>
        <p:txBody>
          <a:bodyPr/>
          <a:lstStyle/>
          <a:p>
            <a:fld id="{94F4A10F-AB38-4394-9537-315AD56FBAE8}" type="slidenum">
              <a:rPr lang="ar-SA" smtClean="0"/>
              <a:pPr/>
              <a:t>11</a:t>
            </a:fld>
            <a:endParaRPr lang="ar-SA"/>
          </a:p>
        </p:txBody>
      </p:sp>
    </p:spTree>
    <p:extLst>
      <p:ext uri="{BB962C8B-B14F-4D97-AF65-F5344CB8AC3E}">
        <p14:creationId xmlns:p14="http://schemas.microsoft.com/office/powerpoint/2010/main" val="1649276592"/>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ln w="76200">
            <a:solidFill>
              <a:schemeClr val="accent4">
                <a:lumMod val="75000"/>
              </a:schemeClr>
            </a:solidFill>
          </a:ln>
        </p:spPr>
        <p:style>
          <a:lnRef idx="2">
            <a:schemeClr val="accent4"/>
          </a:lnRef>
          <a:fillRef idx="1">
            <a:schemeClr val="lt1"/>
          </a:fillRef>
          <a:effectRef idx="0">
            <a:schemeClr val="accent4"/>
          </a:effectRef>
          <a:fontRef idx="minor">
            <a:schemeClr val="dk1"/>
          </a:fontRef>
        </p:style>
        <p:txBody>
          <a:bodyPr>
            <a:normAutofit/>
          </a:bodyPr>
          <a:lstStyle/>
          <a:p>
            <a:r>
              <a:rPr lang="ar-SA" b="1" dirty="0">
                <a:solidFill>
                  <a:schemeClr val="tx1"/>
                </a:solidFill>
                <a:latin typeface="Adobe Arabic" pitchFamily="18" charset="-78"/>
                <a:cs typeface="Adobe Arabic" pitchFamily="18" charset="-78"/>
              </a:rPr>
              <a:t>أ</a:t>
            </a:r>
            <a:r>
              <a:rPr lang="ar-SA" b="1" dirty="0" smtClean="0">
                <a:solidFill>
                  <a:schemeClr val="tx1"/>
                </a:solidFill>
                <a:latin typeface="Adobe Arabic" pitchFamily="18" charset="-78"/>
                <a:cs typeface="Adobe Arabic" pitchFamily="18" charset="-78"/>
              </a:rPr>
              <a:t>صبحت تدخل ضمن النظام الثقافي و التعليمي و الذي يتكون منه المركب الاجتماعي ككل في نفس الوقت.</a:t>
            </a:r>
          </a:p>
          <a:p>
            <a:r>
              <a:rPr lang="ar-SA" b="1" dirty="0">
                <a:solidFill>
                  <a:schemeClr val="tx1"/>
                </a:solidFill>
                <a:latin typeface="Adobe Arabic" pitchFamily="18" charset="-78"/>
                <a:cs typeface="Adobe Arabic" pitchFamily="18" charset="-78"/>
              </a:rPr>
              <a:t>أ</a:t>
            </a:r>
            <a:r>
              <a:rPr lang="ar-SA" b="1" dirty="0" smtClean="0">
                <a:solidFill>
                  <a:schemeClr val="tx1"/>
                </a:solidFill>
                <a:latin typeface="Adobe Arabic" pitchFamily="18" charset="-78"/>
                <a:cs typeface="Adobe Arabic" pitchFamily="18" charset="-78"/>
              </a:rPr>
              <a:t>صبحت تلعب دورا هاما في عمليات الانتخاب و التصويت و تغيير مجريات العملية السياسية نتيجة لأنواع و أهداف العملية الاتصالية ذاتها.</a:t>
            </a:r>
          </a:p>
        </p:txBody>
      </p:sp>
      <p:sp>
        <p:nvSpPr>
          <p:cNvPr id="2" name="Title 1"/>
          <p:cNvSpPr>
            <a:spLocks noGrp="1"/>
          </p:cNvSpPr>
          <p:nvPr>
            <p:ph type="title"/>
          </p:nvPr>
        </p:nvSpPr>
        <p:spPr/>
        <p:txBody>
          <a:bodyPr/>
          <a:lstStyle/>
          <a:p>
            <a:r>
              <a:rPr lang="ar-SA" b="1" dirty="0">
                <a:solidFill>
                  <a:srgbClr val="C00000"/>
                </a:solidFill>
                <a:latin typeface="Arial" pitchFamily="34" charset="0"/>
                <a:cs typeface="Arial" pitchFamily="34" charset="0"/>
              </a:rPr>
              <a:t>أسباب زيادة أهمية صناعة الاتصال و الإعلام</a:t>
            </a:r>
            <a:endParaRPr lang="ar-SA" dirty="0"/>
          </a:p>
        </p:txBody>
      </p:sp>
      <p:sp>
        <p:nvSpPr>
          <p:cNvPr id="4" name="Slide Number Placeholder 3"/>
          <p:cNvSpPr>
            <a:spLocks noGrp="1"/>
          </p:cNvSpPr>
          <p:nvPr>
            <p:ph type="sldNum" sz="quarter" idx="12"/>
          </p:nvPr>
        </p:nvSpPr>
        <p:spPr/>
        <p:txBody>
          <a:bodyPr/>
          <a:lstStyle/>
          <a:p>
            <a:fld id="{94F4A10F-AB38-4394-9537-315AD56FBAE8}" type="slidenum">
              <a:rPr lang="ar-SA" smtClean="0"/>
              <a:pPr/>
              <a:t>12</a:t>
            </a:fld>
            <a:endParaRPr lang="ar-SA"/>
          </a:p>
        </p:txBody>
      </p:sp>
    </p:spTree>
    <p:extLst>
      <p:ext uri="{BB962C8B-B14F-4D97-AF65-F5344CB8AC3E}">
        <p14:creationId xmlns:p14="http://schemas.microsoft.com/office/powerpoint/2010/main" val="72911213"/>
      </p:ext>
    </p:extLst>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2067" y="1988840"/>
            <a:ext cx="7408333" cy="3450696"/>
          </a:xfrm>
          <a:solidFill>
            <a:schemeClr val="accent1">
              <a:lumMod val="20000"/>
              <a:lumOff val="80000"/>
            </a:schemeClr>
          </a:solidFill>
          <a:ln w="76200"/>
        </p:spPr>
        <p:style>
          <a:lnRef idx="2">
            <a:schemeClr val="accent5"/>
          </a:lnRef>
          <a:fillRef idx="1">
            <a:schemeClr val="lt1"/>
          </a:fillRef>
          <a:effectRef idx="0">
            <a:schemeClr val="accent5"/>
          </a:effectRef>
          <a:fontRef idx="minor">
            <a:schemeClr val="dk1"/>
          </a:fontRef>
        </p:style>
        <p:txBody>
          <a:bodyPr>
            <a:normAutofit/>
          </a:bodyPr>
          <a:lstStyle/>
          <a:p>
            <a:pPr marL="539750" indent="-457200">
              <a:buFont typeface="Wingdings" pitchFamily="2" charset="2"/>
              <a:buChar char="ü"/>
            </a:pPr>
            <a:r>
              <a:rPr lang="ar-SA" sz="2800" b="1" dirty="0" smtClean="0"/>
              <a:t>بإيجاز يمكن القول أن مجالات البحوث الإعلامية تعددت وتنوعت نتيجة لتنوّع هذه الوسائل </a:t>
            </a:r>
          </a:p>
          <a:p>
            <a:pPr marL="539750" indent="-457200">
              <a:buFont typeface="Wingdings" pitchFamily="2" charset="2"/>
              <a:buChar char="ü"/>
            </a:pPr>
            <a:r>
              <a:rPr lang="ar-SA" sz="2800" b="1" dirty="0" smtClean="0"/>
              <a:t>ظهرت في السنوات الأخيرة من القرن العشرين توازيا مع ما ظهر من نوعيات المشكلات الاجتماعية و المؤثرات التي تتركها في حياة الفرد و الجماعة و المجتمع المحلي والنظام العالمي الجديد.</a:t>
            </a:r>
          </a:p>
          <a:p>
            <a:pPr marL="82550" indent="0">
              <a:buNone/>
            </a:pPr>
            <a:endParaRPr lang="ar-SA" sz="3600" dirty="0">
              <a:cs typeface="DecoType Naskh" pitchFamily="2" charset="-78"/>
            </a:endParaRPr>
          </a:p>
        </p:txBody>
      </p:sp>
      <p:sp>
        <p:nvSpPr>
          <p:cNvPr id="2" name="Title 1"/>
          <p:cNvSpPr>
            <a:spLocks noGrp="1"/>
          </p:cNvSpPr>
          <p:nvPr>
            <p:ph type="title"/>
          </p:nvPr>
        </p:nvSpPr>
        <p:spPr/>
        <p:txBody>
          <a:bodyPr/>
          <a:lstStyle/>
          <a:p>
            <a:r>
              <a:rPr lang="ar-SA" b="1" dirty="0">
                <a:solidFill>
                  <a:srgbClr val="C00000"/>
                </a:solidFill>
                <a:latin typeface="Arial" pitchFamily="34" charset="0"/>
                <a:cs typeface="Arial" pitchFamily="34" charset="0"/>
              </a:rPr>
              <a:t>أسباب زيادة أهمية صناعة الاتصال و الإعلام</a:t>
            </a:r>
            <a:endParaRPr lang="ar-SA" dirty="0"/>
          </a:p>
        </p:txBody>
      </p:sp>
      <p:sp>
        <p:nvSpPr>
          <p:cNvPr id="4" name="Slide Number Placeholder 3"/>
          <p:cNvSpPr>
            <a:spLocks noGrp="1"/>
          </p:cNvSpPr>
          <p:nvPr>
            <p:ph type="sldNum" sz="quarter" idx="12"/>
          </p:nvPr>
        </p:nvSpPr>
        <p:spPr/>
        <p:txBody>
          <a:bodyPr/>
          <a:lstStyle/>
          <a:p>
            <a:fld id="{94F4A10F-AB38-4394-9537-315AD56FBAE8}" type="slidenum">
              <a:rPr lang="ar-SA" smtClean="0"/>
              <a:pPr/>
              <a:t>13</a:t>
            </a:fld>
            <a:endParaRPr lang="ar-SA"/>
          </a:p>
        </p:txBody>
      </p:sp>
    </p:spTree>
    <p:extLst>
      <p:ext uri="{BB962C8B-B14F-4D97-AF65-F5344CB8AC3E}">
        <p14:creationId xmlns:p14="http://schemas.microsoft.com/office/powerpoint/2010/main" val="1709202513"/>
      </p:ext>
    </p:extLst>
  </p:cSld>
  <p:clrMapOvr>
    <a:masterClrMapping/>
  </p:clrMapOvr>
  <p:transition spd="slow">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2904285661"/>
              </p:ext>
            </p:extLst>
          </p:nvPr>
        </p:nvGraphicFramePr>
        <p:xfrm>
          <a:off x="395536" y="836712"/>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94F4A10F-AB38-4394-9537-315AD56FBAE8}" type="slidenum">
              <a:rPr lang="ar-SA" smtClean="0"/>
              <a:pPr/>
              <a:t>14</a:t>
            </a:fld>
            <a:endParaRPr lang="ar-SA"/>
          </a:p>
        </p:txBody>
      </p:sp>
    </p:spTree>
    <p:extLst>
      <p:ext uri="{BB962C8B-B14F-4D97-AF65-F5344CB8AC3E}">
        <p14:creationId xmlns:p14="http://schemas.microsoft.com/office/powerpoint/2010/main" val="830309124"/>
      </p:ext>
    </p:extLst>
  </p:cSld>
  <p:clrMapOvr>
    <a:masterClrMapping/>
  </p:clrMapOvr>
  <p:transition spd="med">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420888"/>
            <a:ext cx="7272808" cy="3456384"/>
          </a:xfrm>
          <a:solidFill>
            <a:schemeClr val="accent3">
              <a:lumMod val="40000"/>
              <a:lumOff val="60000"/>
            </a:schemeClr>
          </a:solidFill>
          <a:ln w="76200"/>
        </p:spPr>
        <p:style>
          <a:lnRef idx="2">
            <a:schemeClr val="accent5"/>
          </a:lnRef>
          <a:fillRef idx="1">
            <a:schemeClr val="lt1"/>
          </a:fillRef>
          <a:effectRef idx="0">
            <a:schemeClr val="accent5"/>
          </a:effectRef>
          <a:fontRef idx="minor">
            <a:schemeClr val="dk1"/>
          </a:fontRef>
        </p:style>
        <p:txBody>
          <a:bodyPr>
            <a:normAutofit/>
          </a:bodyPr>
          <a:lstStyle/>
          <a:p>
            <a:pPr algn="just">
              <a:buNone/>
            </a:pPr>
            <a:r>
              <a:rPr lang="ar-SA" sz="2800" b="1" dirty="0" smtClean="0">
                <a:solidFill>
                  <a:schemeClr val="dk1"/>
                </a:solidFill>
              </a:rPr>
              <a:t>تزايد اهتمام الباحثين بدراسة </a:t>
            </a:r>
          </a:p>
          <a:p>
            <a:pPr algn="ctr">
              <a:buNone/>
            </a:pPr>
            <a:r>
              <a:rPr lang="ar-SA" sz="2800" b="1" u="sng" dirty="0" smtClean="0">
                <a:solidFill>
                  <a:schemeClr val="tx2">
                    <a:lumMod val="60000"/>
                    <a:lumOff val="40000"/>
                  </a:schemeClr>
                </a:solidFill>
                <a:latin typeface="Estrangelo Edessa" pitchFamily="66" charset="0"/>
                <a:ea typeface="+mj-ea"/>
              </a:rPr>
              <a:t>الفئات المهنية</a:t>
            </a:r>
          </a:p>
          <a:p>
            <a:pPr algn="just">
              <a:buNone/>
            </a:pPr>
            <a:r>
              <a:rPr lang="ar-SA" sz="2800" b="1" dirty="0" smtClean="0">
                <a:solidFill>
                  <a:schemeClr val="dk1"/>
                </a:solidFill>
              </a:rPr>
              <a:t>التي تقوم بإعداد وإنتاج محتوى الرسائل الاعلامية أي كان نوع هذه الرسائل كتب مطبوعة أو صحف او مجلات أو اذاعة أو تليفزيون أو مجموعة الاتصالات السلكية واللاسلكية أو الاقمار الصناعية أو شبكات</a:t>
            </a:r>
            <a:r>
              <a:rPr lang="ar-SA" sz="2800" b="1" dirty="0" smtClean="0"/>
              <a:t> </a:t>
            </a:r>
            <a:r>
              <a:rPr lang="ar-SA" sz="2800" b="1" dirty="0" smtClean="0">
                <a:solidFill>
                  <a:schemeClr val="dk1"/>
                </a:solidFill>
              </a:rPr>
              <a:t>المعلومات</a:t>
            </a:r>
            <a:r>
              <a:rPr lang="ar-SA" sz="2800" b="1" dirty="0" smtClean="0"/>
              <a:t> </a:t>
            </a:r>
            <a:r>
              <a:rPr lang="ar-SA" sz="2800" b="1" dirty="0"/>
              <a:t>أ</a:t>
            </a:r>
            <a:r>
              <a:rPr lang="ar-SA" sz="2800" b="1" dirty="0" smtClean="0">
                <a:solidFill>
                  <a:schemeClr val="dk1"/>
                </a:solidFill>
              </a:rPr>
              <a:t>و الحاسبات الآلية . </a:t>
            </a:r>
          </a:p>
        </p:txBody>
      </p:sp>
      <p:sp>
        <p:nvSpPr>
          <p:cNvPr id="2" name="عنوان 1"/>
          <p:cNvSpPr>
            <a:spLocks noGrp="1"/>
          </p:cNvSpPr>
          <p:nvPr>
            <p:ph type="title"/>
          </p:nvPr>
        </p:nvSpPr>
        <p:spPr>
          <a:xfrm>
            <a:off x="683568" y="260648"/>
            <a:ext cx="8147248" cy="1143000"/>
          </a:xfrm>
        </p:spPr>
        <p:txBody>
          <a:bodyPr>
            <a:normAutofit/>
          </a:bodyPr>
          <a:lstStyle/>
          <a:p>
            <a:r>
              <a:rPr lang="ar-SA" b="1" dirty="0" smtClean="0">
                <a:solidFill>
                  <a:srgbClr val="7030A0"/>
                </a:solidFill>
                <a:latin typeface="Arial" pitchFamily="34" charset="0"/>
                <a:cs typeface="Arial" pitchFamily="34" charset="0"/>
              </a:rPr>
              <a:t>1- بحوث القائمين بالإتصال </a:t>
            </a:r>
            <a:endParaRPr lang="ar-SA" b="1" dirty="0">
              <a:solidFill>
                <a:srgbClr val="7030A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15</a:t>
            </a:fld>
            <a:endParaRPr lang="ar-SA"/>
          </a:p>
        </p:txBody>
      </p:sp>
    </p:spTree>
    <p:extLst>
      <p:ext uri="{BB962C8B-B14F-4D97-AF65-F5344CB8AC3E}">
        <p14:creationId xmlns:p14="http://schemas.microsoft.com/office/powerpoint/2010/main" val="3868331924"/>
      </p:ext>
    </p:extLst>
  </p:cSld>
  <p:clrMapOvr>
    <a:masterClrMapping/>
  </p:clrMapOvr>
  <p:transition spd="slow">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420888"/>
            <a:ext cx="7272808" cy="3456384"/>
          </a:xfrm>
          <a:solidFill>
            <a:schemeClr val="accent3">
              <a:lumMod val="40000"/>
              <a:lumOff val="60000"/>
            </a:schemeClr>
          </a:solidFill>
          <a:ln w="76200"/>
        </p:spPr>
        <p:style>
          <a:lnRef idx="2">
            <a:schemeClr val="accent5"/>
          </a:lnRef>
          <a:fillRef idx="1">
            <a:schemeClr val="lt1"/>
          </a:fillRef>
          <a:effectRef idx="0">
            <a:schemeClr val="accent5"/>
          </a:effectRef>
          <a:fontRef idx="minor">
            <a:schemeClr val="dk1"/>
          </a:fontRef>
        </p:style>
        <p:txBody>
          <a:bodyPr>
            <a:normAutofit/>
          </a:bodyPr>
          <a:lstStyle/>
          <a:p>
            <a:pPr>
              <a:buFont typeface="Wingdings" pitchFamily="2" charset="2"/>
              <a:buChar char="ü"/>
            </a:pPr>
            <a:r>
              <a:rPr lang="ar-SA" sz="2800" b="1" dirty="0" smtClean="0"/>
              <a:t>ركّز  </a:t>
            </a:r>
            <a:r>
              <a:rPr lang="ar-SA" sz="2800" b="1" dirty="0"/>
              <a:t>عدد من </a:t>
            </a:r>
            <a:r>
              <a:rPr lang="ar-SA" sz="2800" b="1" dirty="0" smtClean="0"/>
              <a:t>الدراسات في هذا المجال </a:t>
            </a:r>
            <a:r>
              <a:rPr lang="ar-SA" sz="2800" b="1" dirty="0"/>
              <a:t>على تحليل </a:t>
            </a:r>
            <a:r>
              <a:rPr lang="ar-SA" sz="2800" b="1" dirty="0" smtClean="0"/>
              <a:t>كلّ </a:t>
            </a:r>
            <a:r>
              <a:rPr lang="ar-SA" sz="2800" b="1" dirty="0"/>
              <a:t>من مركب الشخصية </a:t>
            </a:r>
            <a:r>
              <a:rPr lang="ar-SA" sz="2800" b="1" dirty="0" smtClean="0"/>
              <a:t>المهنية وسلوكياتها </a:t>
            </a:r>
            <a:r>
              <a:rPr lang="ar-SA" sz="2800" b="1" dirty="0"/>
              <a:t>وأدوارها </a:t>
            </a:r>
            <a:r>
              <a:rPr lang="ar-SA" sz="2800" b="1" dirty="0" smtClean="0"/>
              <a:t>التطبيقية </a:t>
            </a:r>
            <a:r>
              <a:rPr lang="ar-SA" sz="2800" b="1" dirty="0"/>
              <a:t>او المهنية، </a:t>
            </a:r>
          </a:p>
          <a:p>
            <a:pPr>
              <a:buFont typeface="Wingdings" pitchFamily="2" charset="2"/>
              <a:buChar char="ü"/>
            </a:pPr>
            <a:r>
              <a:rPr lang="ar-SA" sz="2800" b="1" dirty="0"/>
              <a:t>والتي تتمثل في عمليات الذكاء الفردي وسمات الشخصية العامة والقدرات المعرفية والاتصالية والتقويمية وغير ذلك من المقومات التي يهتم بها علماء اجتماع التنظيم </a:t>
            </a:r>
          </a:p>
          <a:p>
            <a:pPr>
              <a:buFont typeface="Wingdings" pitchFamily="2" charset="2"/>
              <a:buChar char="ü"/>
            </a:pPr>
            <a:r>
              <a:rPr lang="ar-SA" sz="2800" b="1" dirty="0"/>
              <a:t>والتركيز عموما على بحوث الادارة الاعلامية</a:t>
            </a:r>
          </a:p>
          <a:p>
            <a:pPr algn="just">
              <a:buNone/>
            </a:pPr>
            <a:endParaRPr lang="ar-SA" sz="2800" b="1" dirty="0" smtClean="0">
              <a:solidFill>
                <a:schemeClr val="dk1"/>
              </a:solidFill>
            </a:endParaRPr>
          </a:p>
        </p:txBody>
      </p:sp>
      <p:sp>
        <p:nvSpPr>
          <p:cNvPr id="2" name="عنوان 1"/>
          <p:cNvSpPr>
            <a:spLocks noGrp="1"/>
          </p:cNvSpPr>
          <p:nvPr>
            <p:ph type="title"/>
          </p:nvPr>
        </p:nvSpPr>
        <p:spPr>
          <a:xfrm>
            <a:off x="683568" y="260648"/>
            <a:ext cx="8147248" cy="1143000"/>
          </a:xfrm>
        </p:spPr>
        <p:txBody>
          <a:bodyPr>
            <a:normAutofit/>
          </a:bodyPr>
          <a:lstStyle/>
          <a:p>
            <a:r>
              <a:rPr lang="ar-SA" b="1" dirty="0" smtClean="0">
                <a:solidFill>
                  <a:srgbClr val="7030A0"/>
                </a:solidFill>
                <a:latin typeface="Arial" pitchFamily="34" charset="0"/>
                <a:cs typeface="Arial" pitchFamily="34" charset="0"/>
              </a:rPr>
              <a:t>1- بحوث القائمين بالإتصال </a:t>
            </a:r>
            <a:endParaRPr lang="ar-SA" b="1" dirty="0">
              <a:solidFill>
                <a:srgbClr val="7030A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16</a:t>
            </a:fld>
            <a:endParaRPr lang="ar-SA"/>
          </a:p>
        </p:txBody>
      </p:sp>
    </p:spTree>
    <p:extLst>
      <p:ext uri="{BB962C8B-B14F-4D97-AF65-F5344CB8AC3E}">
        <p14:creationId xmlns:p14="http://schemas.microsoft.com/office/powerpoint/2010/main" val="4143115035"/>
      </p:ext>
    </p:extLst>
  </p:cSld>
  <p:clrMapOvr>
    <a:masterClrMapping/>
  </p:clrMapOvr>
  <p:transition spd="slow">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420888"/>
            <a:ext cx="7272808" cy="3456384"/>
          </a:xfrm>
          <a:solidFill>
            <a:schemeClr val="accent3">
              <a:lumMod val="40000"/>
              <a:lumOff val="60000"/>
            </a:schemeClr>
          </a:solidFill>
          <a:ln w="76200"/>
        </p:spPr>
        <p:style>
          <a:lnRef idx="2">
            <a:schemeClr val="accent5"/>
          </a:lnRef>
          <a:fillRef idx="1">
            <a:schemeClr val="lt1"/>
          </a:fillRef>
          <a:effectRef idx="0">
            <a:schemeClr val="accent5"/>
          </a:effectRef>
          <a:fontRef idx="minor">
            <a:schemeClr val="dk1"/>
          </a:fontRef>
        </p:style>
        <p:txBody>
          <a:bodyPr>
            <a:normAutofit/>
          </a:bodyPr>
          <a:lstStyle/>
          <a:p>
            <a:pPr>
              <a:buFont typeface="Wingdings" pitchFamily="2" charset="2"/>
              <a:buChar char="ü"/>
            </a:pPr>
            <a:r>
              <a:rPr lang="ar-SA" sz="2800" b="1" dirty="0"/>
              <a:t>في نفس الوقت تركز البحوث دراستها على </a:t>
            </a:r>
            <a:r>
              <a:rPr lang="ar-SA" sz="2800" b="1" dirty="0" smtClean="0"/>
              <a:t>تحليل الأدوار المجتمعيّة </a:t>
            </a:r>
            <a:r>
              <a:rPr lang="ar-SA" sz="2800" b="1" dirty="0"/>
              <a:t>للقائمين على الاتصال مثل عمل الصحافة والمحررين </a:t>
            </a:r>
            <a:r>
              <a:rPr lang="ar-SA" sz="2800" b="1" dirty="0" smtClean="0"/>
              <a:t>الصحفيين في </a:t>
            </a:r>
            <a:r>
              <a:rPr lang="ar-SA" sz="2800" b="1" dirty="0"/>
              <a:t>عمليات الضغط والتأثير على العمليات </a:t>
            </a:r>
            <a:r>
              <a:rPr lang="ar-SA" sz="2800" b="1" dirty="0" smtClean="0"/>
              <a:t>الحكومية </a:t>
            </a:r>
            <a:r>
              <a:rPr lang="ar-SA" sz="2800" b="1" dirty="0"/>
              <a:t>والتأثير على </a:t>
            </a:r>
            <a:r>
              <a:rPr lang="ar-SA" sz="2800" b="1" dirty="0" smtClean="0"/>
              <a:t>آراء الجماهير وتعبئة </a:t>
            </a:r>
            <a:r>
              <a:rPr lang="ar-SA" sz="2800" b="1" dirty="0"/>
              <a:t>الرأي العام, وبالطبع يتم ذلك في حدود البيئة الاجتماعية </a:t>
            </a:r>
            <a:r>
              <a:rPr lang="ar-SA" sz="2800" b="1" dirty="0" smtClean="0"/>
              <a:t>ومركب السياسة الداخلية </a:t>
            </a:r>
            <a:r>
              <a:rPr lang="ar-SA" sz="2800" b="1" dirty="0"/>
              <a:t>والخارجية التي تحيط بالمؤسسة </a:t>
            </a:r>
            <a:r>
              <a:rPr lang="ar-SA" sz="2800" b="1" dirty="0" smtClean="0"/>
              <a:t>الاعلامية.</a:t>
            </a:r>
            <a:endParaRPr lang="ar-SA" sz="2800" b="1" dirty="0"/>
          </a:p>
          <a:p>
            <a:pPr algn="just">
              <a:buNone/>
            </a:pPr>
            <a:endParaRPr lang="ar-SA" sz="2800" b="1" dirty="0" smtClean="0">
              <a:solidFill>
                <a:schemeClr val="dk1"/>
              </a:solidFill>
            </a:endParaRPr>
          </a:p>
        </p:txBody>
      </p:sp>
      <p:sp>
        <p:nvSpPr>
          <p:cNvPr id="2" name="عنوان 1"/>
          <p:cNvSpPr>
            <a:spLocks noGrp="1"/>
          </p:cNvSpPr>
          <p:nvPr>
            <p:ph type="title"/>
          </p:nvPr>
        </p:nvSpPr>
        <p:spPr>
          <a:xfrm>
            <a:off x="683568" y="260648"/>
            <a:ext cx="8147248" cy="1143000"/>
          </a:xfrm>
        </p:spPr>
        <p:txBody>
          <a:bodyPr>
            <a:normAutofit/>
          </a:bodyPr>
          <a:lstStyle/>
          <a:p>
            <a:r>
              <a:rPr lang="ar-SA" b="1" dirty="0" smtClean="0">
                <a:solidFill>
                  <a:srgbClr val="7030A0"/>
                </a:solidFill>
                <a:latin typeface="Arial" pitchFamily="34" charset="0"/>
                <a:cs typeface="Arial" pitchFamily="34" charset="0"/>
              </a:rPr>
              <a:t>1- بحوث القائمين بالإتصال </a:t>
            </a:r>
            <a:endParaRPr lang="ar-SA" b="1" dirty="0">
              <a:solidFill>
                <a:srgbClr val="7030A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17</a:t>
            </a:fld>
            <a:endParaRPr lang="ar-SA"/>
          </a:p>
        </p:txBody>
      </p:sp>
    </p:spTree>
    <p:extLst>
      <p:ext uri="{BB962C8B-B14F-4D97-AF65-F5344CB8AC3E}">
        <p14:creationId xmlns:p14="http://schemas.microsoft.com/office/powerpoint/2010/main" val="3244307340"/>
      </p:ext>
    </p:extLst>
  </p:cSld>
  <p:clrMapOvr>
    <a:masterClrMapping/>
  </p:clrMapOvr>
  <p:transition spd="slow">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060848"/>
            <a:ext cx="8229600" cy="2476872"/>
          </a:xfrm>
        </p:spPr>
        <p:txBody>
          <a:bodyPr>
            <a:normAutofit fontScale="92500" lnSpcReduction="10000"/>
          </a:bodyPr>
          <a:lstStyle/>
          <a:p>
            <a:pPr algn="just">
              <a:lnSpc>
                <a:spcPct val="80000"/>
              </a:lnSpc>
              <a:buFont typeface="Wingdings" pitchFamily="2" charset="2"/>
              <a:buChar char="q"/>
            </a:pPr>
            <a:r>
              <a:rPr lang="ar-SA" sz="3300" b="1" dirty="0" smtClean="0">
                <a:solidFill>
                  <a:schemeClr val="tx1"/>
                </a:solidFill>
              </a:rPr>
              <a:t>ظهر هذا النوع من البحوث مركزا على استخدام المناهج الكيفية لفترات طويلة</a:t>
            </a:r>
          </a:p>
          <a:p>
            <a:pPr algn="just">
              <a:lnSpc>
                <a:spcPct val="80000"/>
              </a:lnSpc>
              <a:buFont typeface="Wingdings" pitchFamily="2" charset="2"/>
              <a:buChar char="q"/>
            </a:pPr>
            <a:endParaRPr lang="ar-SA" sz="3300" b="1" dirty="0">
              <a:solidFill>
                <a:schemeClr val="tx1"/>
              </a:solidFill>
            </a:endParaRPr>
          </a:p>
          <a:p>
            <a:pPr marL="0" indent="0" algn="just">
              <a:lnSpc>
                <a:spcPct val="80000"/>
              </a:lnSpc>
              <a:buNone/>
            </a:pPr>
            <a:endParaRPr lang="ar-SA" sz="3300" b="1" dirty="0" smtClean="0">
              <a:solidFill>
                <a:schemeClr val="tx1"/>
              </a:solidFill>
            </a:endParaRPr>
          </a:p>
          <a:p>
            <a:pPr algn="just">
              <a:lnSpc>
                <a:spcPct val="80000"/>
              </a:lnSpc>
              <a:buFont typeface="Wingdings" pitchFamily="2" charset="2"/>
              <a:buChar char="q"/>
            </a:pPr>
            <a:r>
              <a:rPr lang="ar-SA" sz="3300" b="1" dirty="0" smtClean="0">
                <a:solidFill>
                  <a:schemeClr val="tx1"/>
                </a:solidFill>
              </a:rPr>
              <a:t>لكن بعد تطور استخدام الحاسب الالي تم تحديث المناهج الكمية التي لعبت دوراً كبيرا في تطور هذا النوع من البحوث</a:t>
            </a:r>
            <a:r>
              <a:rPr lang="ar-SA" sz="3300" b="1" dirty="0" smtClean="0">
                <a:solidFill>
                  <a:schemeClr val="tx2">
                    <a:lumMod val="60000"/>
                    <a:lumOff val="40000"/>
                  </a:schemeClr>
                </a:solidFill>
              </a:rPr>
              <a:t>.</a:t>
            </a:r>
          </a:p>
          <a:p>
            <a:pPr>
              <a:buNone/>
            </a:pPr>
            <a:endParaRPr lang="ar-SA" dirty="0"/>
          </a:p>
        </p:txBody>
      </p:sp>
      <p:sp>
        <p:nvSpPr>
          <p:cNvPr id="2" name="عنوان 1"/>
          <p:cNvSpPr>
            <a:spLocks noGrp="1"/>
          </p:cNvSpPr>
          <p:nvPr>
            <p:ph type="title"/>
          </p:nvPr>
        </p:nvSpPr>
        <p:spPr/>
        <p:txBody>
          <a:bodyPr>
            <a:normAutofit/>
          </a:bodyPr>
          <a:lstStyle/>
          <a:p>
            <a:r>
              <a:rPr lang="ar-SA" b="1" dirty="0" smtClean="0">
                <a:solidFill>
                  <a:srgbClr val="7030A0"/>
                </a:solidFill>
                <a:latin typeface="Estrangelo Edessa" pitchFamily="66" charset="0"/>
                <a:cs typeface="+mn-cs"/>
              </a:rPr>
              <a:t>2 : بحوث مضمون الرسالة الاتصالية</a:t>
            </a:r>
            <a:r>
              <a:rPr lang="ar-SA" b="1" dirty="0" smtClean="0">
                <a:solidFill>
                  <a:srgbClr val="C00000"/>
                </a:solidFill>
                <a:latin typeface="Estrangelo Edessa" pitchFamily="66" charset="0"/>
                <a:cs typeface="+mn-cs"/>
              </a:rPr>
              <a:t>.</a:t>
            </a:r>
          </a:p>
        </p:txBody>
      </p:sp>
      <p:sp>
        <p:nvSpPr>
          <p:cNvPr id="4" name="Slide Number Placeholder 3"/>
          <p:cNvSpPr>
            <a:spLocks noGrp="1"/>
          </p:cNvSpPr>
          <p:nvPr>
            <p:ph type="sldNum" sz="quarter" idx="12"/>
          </p:nvPr>
        </p:nvSpPr>
        <p:spPr/>
        <p:txBody>
          <a:bodyPr/>
          <a:lstStyle/>
          <a:p>
            <a:fld id="{94F4A10F-AB38-4394-9537-315AD56FBAE8}" type="slidenum">
              <a:rPr lang="ar-SA" smtClean="0"/>
              <a:pPr/>
              <a:t>18</a:t>
            </a:fld>
            <a:endParaRPr lang="ar-SA"/>
          </a:p>
        </p:txBody>
      </p:sp>
    </p:spTree>
    <p:extLst>
      <p:ext uri="{BB962C8B-B14F-4D97-AF65-F5344CB8AC3E}">
        <p14:creationId xmlns:p14="http://schemas.microsoft.com/office/powerpoint/2010/main" val="1891281310"/>
      </p:ext>
    </p:extLst>
  </p:cSld>
  <p:clrMapOvr>
    <a:masterClrMapping/>
  </p:clrMapOvr>
  <p:transition spd="slow">
    <p:wheel spokes="2"/>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2780928"/>
            <a:ext cx="7920880" cy="3268959"/>
          </a:xfrm>
          <a:ln w="7620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a:normAutofit/>
          </a:bodyPr>
          <a:lstStyle/>
          <a:p>
            <a:pPr>
              <a:buNone/>
            </a:pPr>
            <a:r>
              <a:rPr lang="ar-SA" sz="3000" b="1" dirty="0" smtClean="0">
                <a:solidFill>
                  <a:schemeClr val="tx1"/>
                </a:solidFill>
                <a:latin typeface="Arial" pitchFamily="34" charset="0"/>
                <a:cs typeface="Arial" pitchFamily="34" charset="0"/>
              </a:rPr>
              <a:t>يؤكد كثير من الباحثين المهتمين بدراسة بحوث الاعلام والاتصال ان البدايات الأولى العلمية المنظمة لجمهور الاتصال ،أو ما يعرف بجمهور المستقبلين للمادة العلمية ،</a:t>
            </a:r>
            <a:r>
              <a:rPr lang="ar-SA" sz="3000" b="1" dirty="0" smtClean="0">
                <a:solidFill>
                  <a:srgbClr val="C00000"/>
                </a:solidFill>
                <a:latin typeface="Arial" pitchFamily="34" charset="0"/>
                <a:cs typeface="Arial" pitchFamily="34" charset="0"/>
              </a:rPr>
              <a:t>كانت بحوث علماء النفس الاجتماعي وأيضا علماء الاجتماع الذين ظهروا في العقود الأولى من القرن العشرين</a:t>
            </a:r>
            <a:r>
              <a:rPr lang="ar-SA" sz="3000" b="1" dirty="0" smtClean="0">
                <a:solidFill>
                  <a:schemeClr val="tx1"/>
                </a:solidFill>
                <a:latin typeface="Arial" pitchFamily="34" charset="0"/>
                <a:cs typeface="Arial" pitchFamily="34" charset="0"/>
              </a:rPr>
              <a:t>.</a:t>
            </a:r>
          </a:p>
          <a:p>
            <a:pPr algn="ctr">
              <a:buNone/>
            </a:pPr>
            <a:endParaRPr lang="ar-SA" sz="3500" dirty="0" smtClean="0">
              <a:solidFill>
                <a:schemeClr val="tx2">
                  <a:lumMod val="60000"/>
                  <a:lumOff val="40000"/>
                </a:schemeClr>
              </a:solidFill>
              <a:cs typeface="DecoType Naskh" pitchFamily="2" charset="-78"/>
            </a:endParaRPr>
          </a:p>
        </p:txBody>
      </p:sp>
      <p:sp>
        <p:nvSpPr>
          <p:cNvPr id="2" name="عنوان 1"/>
          <p:cNvSpPr>
            <a:spLocks noGrp="1"/>
          </p:cNvSpPr>
          <p:nvPr>
            <p:ph type="title"/>
          </p:nvPr>
        </p:nvSpPr>
        <p:spPr/>
        <p:txBody>
          <a:bodyPr>
            <a:normAutofit/>
          </a:bodyPr>
          <a:lstStyle/>
          <a:p>
            <a:r>
              <a:rPr lang="ar-SA" b="1" dirty="0" smtClean="0">
                <a:solidFill>
                  <a:srgbClr val="7030A0"/>
                </a:solidFill>
                <a:latin typeface="Arial" pitchFamily="34" charset="0"/>
                <a:cs typeface="Arial" pitchFamily="34" charset="0"/>
              </a:rPr>
              <a:t>3- بحوث جمهور الاتصال</a:t>
            </a:r>
          </a:p>
        </p:txBody>
      </p:sp>
      <p:sp>
        <p:nvSpPr>
          <p:cNvPr id="4" name="Slide Number Placeholder 3"/>
          <p:cNvSpPr>
            <a:spLocks noGrp="1"/>
          </p:cNvSpPr>
          <p:nvPr>
            <p:ph type="sldNum" sz="quarter" idx="12"/>
          </p:nvPr>
        </p:nvSpPr>
        <p:spPr/>
        <p:txBody>
          <a:bodyPr/>
          <a:lstStyle/>
          <a:p>
            <a:fld id="{94F4A10F-AB38-4394-9537-315AD56FBAE8}" type="slidenum">
              <a:rPr lang="ar-SA" smtClean="0"/>
              <a:pPr/>
              <a:t>19</a:t>
            </a:fld>
            <a:endParaRPr lang="ar-SA"/>
          </a:p>
        </p:txBody>
      </p:sp>
    </p:spTree>
    <p:extLst>
      <p:ext uri="{BB962C8B-B14F-4D97-AF65-F5344CB8AC3E}">
        <p14:creationId xmlns:p14="http://schemas.microsoft.com/office/powerpoint/2010/main" val="908810046"/>
      </p:ext>
    </p:extLst>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104256"/>
            <a:ext cx="8229600" cy="3556992"/>
          </a:xfrm>
          <a:ln w="76200">
            <a:solidFill>
              <a:srgbClr val="FF9999"/>
            </a:solidFill>
          </a:ln>
        </p:spPr>
        <p:txBody>
          <a:bodyPr>
            <a:normAutofit/>
          </a:bodyPr>
          <a:lstStyle/>
          <a:p>
            <a:pPr algn="ctr">
              <a:buFont typeface="Wingdings" pitchFamily="2" charset="2"/>
              <a:buChar char="q"/>
            </a:pPr>
            <a:r>
              <a:rPr lang="ar-SA" sz="2800" b="1" dirty="0" smtClean="0">
                <a:solidFill>
                  <a:schemeClr val="tx1"/>
                </a:solidFill>
              </a:rPr>
              <a:t>نلاحظ وجود نوعين من المناهج من أكثر المناهج استخداما وملاءمة لطبيعة هذه البحوث وأيضا لطبيعة الظاهرة الاعلامية باعتبارها من الظواهر الاجتماعية الاكثر تعقيدا وتركيبا ,</a:t>
            </a:r>
          </a:p>
          <a:p>
            <a:pPr algn="ctr">
              <a:buFont typeface="Wingdings" pitchFamily="2" charset="2"/>
              <a:buChar char="q"/>
            </a:pPr>
            <a:r>
              <a:rPr lang="ar-SA" sz="2800" b="1" dirty="0" smtClean="0">
                <a:solidFill>
                  <a:schemeClr val="tx1"/>
                </a:solidFill>
              </a:rPr>
              <a:t> بالاضافة الى ذلك ان طبيعة المناهج المستخدمة ارتبطت ايضا بنوعية النظريات التي استخدمت كموجهات تصورية عامة لتوجيه الباحثين والمتخصصين في هذا النوع من البحوث الاجتماعية والانسانية التي تناولت قضايا ومشكلات وظواهر متعددة ومتنوعة.</a:t>
            </a:r>
            <a:endParaRPr lang="en-US" sz="2800" b="1" dirty="0" smtClean="0">
              <a:solidFill>
                <a:schemeClr val="tx1"/>
              </a:solidFill>
            </a:endParaRPr>
          </a:p>
        </p:txBody>
      </p:sp>
      <p:sp>
        <p:nvSpPr>
          <p:cNvPr id="2" name="عنوان 1"/>
          <p:cNvSpPr>
            <a:spLocks noGrp="1"/>
          </p:cNvSpPr>
          <p:nvPr>
            <p:ph type="title"/>
          </p:nvPr>
        </p:nvSpPr>
        <p:spPr/>
        <p:txBody>
          <a:bodyPr>
            <a:noAutofit/>
          </a:bodyPr>
          <a:lstStyle/>
          <a:p>
            <a:r>
              <a:rPr lang="ar-SA" b="1" dirty="0" smtClean="0">
                <a:solidFill>
                  <a:srgbClr val="7030A0"/>
                </a:solidFill>
                <a:latin typeface="Estrangelo Edessa" pitchFamily="66" charset="0"/>
                <a:cs typeface="+mn-cs"/>
              </a:rPr>
              <a:t>4-اهم المناهج البحثية</a:t>
            </a:r>
            <a:endParaRPr lang="ar-SA" b="1" dirty="0">
              <a:solidFill>
                <a:srgbClr val="7030A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20</a:t>
            </a:fld>
            <a:endParaRPr lang="ar-SA"/>
          </a:p>
        </p:txBody>
      </p:sp>
    </p:spTree>
    <p:extLst>
      <p:ext uri="{BB962C8B-B14F-4D97-AF65-F5344CB8AC3E}">
        <p14:creationId xmlns:p14="http://schemas.microsoft.com/office/powerpoint/2010/main" val="303412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2492897"/>
            <a:ext cx="7139136" cy="2664296"/>
          </a:xfrm>
        </p:spPr>
        <p:txBody>
          <a:bodyPr>
            <a:normAutofit/>
          </a:bodyPr>
          <a:lstStyle/>
          <a:p>
            <a:pPr algn="just">
              <a:lnSpc>
                <a:spcPct val="80000"/>
              </a:lnSpc>
              <a:buNone/>
            </a:pPr>
            <a:r>
              <a:rPr lang="ar-SA" sz="2800" b="1" dirty="0" smtClean="0">
                <a:solidFill>
                  <a:schemeClr val="tx1"/>
                </a:solidFill>
              </a:rPr>
              <a:t>ماذا يقصد بالمناهج </a:t>
            </a:r>
            <a:r>
              <a:rPr lang="ar-SA" sz="2800" b="1" dirty="0" err="1" smtClean="0">
                <a:solidFill>
                  <a:schemeClr val="tx1"/>
                </a:solidFill>
              </a:rPr>
              <a:t>الكمية؟</a:t>
            </a:r>
            <a:endParaRPr lang="ar-SA" sz="2800" b="1" dirty="0" smtClean="0">
              <a:solidFill>
                <a:schemeClr val="tx1"/>
              </a:solidFill>
            </a:endParaRPr>
          </a:p>
          <a:p>
            <a:pPr algn="just">
              <a:lnSpc>
                <a:spcPct val="80000"/>
              </a:lnSpc>
              <a:buNone/>
            </a:pPr>
            <a:r>
              <a:rPr lang="ar-SA" sz="2800" b="1" dirty="0" smtClean="0">
                <a:solidFill>
                  <a:schemeClr val="tx1"/>
                </a:solidFill>
              </a:rPr>
              <a:t>يقصد بالمناهج الكمية: </a:t>
            </a:r>
          </a:p>
          <a:p>
            <a:pPr algn="just">
              <a:lnSpc>
                <a:spcPct val="80000"/>
              </a:lnSpc>
              <a:buNone/>
            </a:pPr>
            <a:r>
              <a:rPr lang="ar-SA" sz="2800" b="1" dirty="0" smtClean="0">
                <a:solidFill>
                  <a:srgbClr val="FF0000"/>
                </a:solidFill>
              </a:rPr>
              <a:t> تلك المناهج التي تعتمد على استخدام المؤشرات العددية</a:t>
            </a:r>
          </a:p>
          <a:p>
            <a:pPr algn="just">
              <a:lnSpc>
                <a:spcPct val="80000"/>
              </a:lnSpc>
              <a:buNone/>
            </a:pPr>
            <a:r>
              <a:rPr lang="ar-SA" sz="2800" b="1" dirty="0" smtClean="0">
                <a:solidFill>
                  <a:srgbClr val="FF0000"/>
                </a:solidFill>
              </a:rPr>
              <a:t>والإحصائية لدراسة الظواهر الاجتماعية وتحليلها بصورة يسهل  فهمها والتعرف على مشاكلها والعوامل المتداخلة بها.</a:t>
            </a:r>
          </a:p>
        </p:txBody>
      </p:sp>
      <p:sp>
        <p:nvSpPr>
          <p:cNvPr id="2" name="عنوان 1"/>
          <p:cNvSpPr>
            <a:spLocks noGrp="1"/>
          </p:cNvSpPr>
          <p:nvPr>
            <p:ph type="title"/>
          </p:nvPr>
        </p:nvSpPr>
        <p:spPr/>
        <p:txBody>
          <a:bodyPr>
            <a:noAutofit/>
          </a:bodyPr>
          <a:lstStyle/>
          <a:p>
            <a:r>
              <a:rPr lang="ar-SA" b="1" dirty="0" smtClean="0">
                <a:solidFill>
                  <a:srgbClr val="7030A0"/>
                </a:solidFill>
                <a:latin typeface="Arial" pitchFamily="34" charset="0"/>
                <a:cs typeface="Arial" pitchFamily="34" charset="0"/>
              </a:rPr>
              <a:t>4-1 المناهج الكميّة</a:t>
            </a:r>
            <a:endParaRPr lang="ar-SA" b="1" dirty="0">
              <a:solidFill>
                <a:srgbClr val="7030A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21</a:t>
            </a:fld>
            <a:endParaRPr lang="ar-SA"/>
          </a:p>
        </p:txBody>
      </p:sp>
    </p:spTree>
    <p:extLst>
      <p:ext uri="{BB962C8B-B14F-4D97-AF65-F5344CB8AC3E}">
        <p14:creationId xmlns:p14="http://schemas.microsoft.com/office/powerpoint/2010/main" val="2019885492"/>
      </p:ext>
    </p:extLst>
  </p:cSld>
  <p:clrMapOvr>
    <a:masterClrMapping/>
  </p:clrMapOvr>
  <p:transition spd="slow">
    <p:cover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2492897"/>
            <a:ext cx="7139136" cy="2664296"/>
          </a:xfrm>
        </p:spPr>
        <p:txBody>
          <a:bodyPr>
            <a:normAutofit/>
          </a:bodyPr>
          <a:lstStyle/>
          <a:p>
            <a:pPr algn="just">
              <a:lnSpc>
                <a:spcPct val="80000"/>
              </a:lnSpc>
              <a:buNone/>
            </a:pPr>
            <a:r>
              <a:rPr lang="ar-SA" sz="2800" b="1" dirty="0" smtClean="0">
                <a:solidFill>
                  <a:schemeClr val="tx1"/>
                </a:solidFill>
              </a:rPr>
              <a:t>تطوّر هذا </a:t>
            </a:r>
            <a:r>
              <a:rPr lang="ar-SA" sz="2800" b="1" dirty="0">
                <a:solidFill>
                  <a:schemeClr val="tx1"/>
                </a:solidFill>
              </a:rPr>
              <a:t>النوع من المناهج الكمية ولاسيما في السنوات</a:t>
            </a:r>
          </a:p>
          <a:p>
            <a:pPr algn="just">
              <a:lnSpc>
                <a:spcPct val="80000"/>
              </a:lnSpc>
              <a:buNone/>
            </a:pPr>
            <a:r>
              <a:rPr lang="ar-SA" sz="2800" b="1" dirty="0">
                <a:solidFill>
                  <a:schemeClr val="tx1"/>
                </a:solidFill>
              </a:rPr>
              <a:t>الأخيرة بعد (استخدام الحاسب الآلي) في أجراء العديد من </a:t>
            </a:r>
            <a:r>
              <a:rPr lang="ar-SA" sz="2800" b="1" dirty="0" smtClean="0">
                <a:solidFill>
                  <a:schemeClr val="tx1"/>
                </a:solidFill>
              </a:rPr>
              <a:t>أنماط البحوث أو </a:t>
            </a:r>
            <a:r>
              <a:rPr lang="ar-SA" sz="2800" b="1" dirty="0">
                <a:solidFill>
                  <a:schemeClr val="tx1"/>
                </a:solidFill>
              </a:rPr>
              <a:t>استخدامه في تحليل البيانات والإحصاءات </a:t>
            </a:r>
            <a:r>
              <a:rPr lang="ar-SA" sz="2800" b="1" dirty="0" smtClean="0">
                <a:solidFill>
                  <a:schemeClr val="tx1"/>
                </a:solidFill>
              </a:rPr>
              <a:t>المرتبطة بالبحوث </a:t>
            </a:r>
            <a:r>
              <a:rPr lang="ar-SA" sz="2800" b="1" dirty="0">
                <a:solidFill>
                  <a:schemeClr val="tx1"/>
                </a:solidFill>
              </a:rPr>
              <a:t>الاجتماعية المتنوعة .</a:t>
            </a:r>
            <a:endParaRPr lang="en-US" sz="2800" b="1" dirty="0">
              <a:solidFill>
                <a:schemeClr val="tx1"/>
              </a:solidFill>
            </a:endParaRPr>
          </a:p>
          <a:p>
            <a:pPr algn="just">
              <a:lnSpc>
                <a:spcPct val="80000"/>
              </a:lnSpc>
              <a:buNone/>
            </a:pPr>
            <a:endParaRPr lang="ar-SA" sz="2800" b="1" dirty="0" smtClean="0">
              <a:solidFill>
                <a:srgbClr val="FF0000"/>
              </a:solidFill>
            </a:endParaRPr>
          </a:p>
        </p:txBody>
      </p:sp>
      <p:sp>
        <p:nvSpPr>
          <p:cNvPr id="2" name="عنوان 1"/>
          <p:cNvSpPr>
            <a:spLocks noGrp="1"/>
          </p:cNvSpPr>
          <p:nvPr>
            <p:ph type="title"/>
          </p:nvPr>
        </p:nvSpPr>
        <p:spPr/>
        <p:txBody>
          <a:bodyPr>
            <a:noAutofit/>
          </a:bodyPr>
          <a:lstStyle/>
          <a:p>
            <a:r>
              <a:rPr lang="ar-SA" b="1" dirty="0" smtClean="0">
                <a:solidFill>
                  <a:srgbClr val="7030A0"/>
                </a:solidFill>
                <a:latin typeface="Arial" pitchFamily="34" charset="0"/>
                <a:cs typeface="Arial" pitchFamily="34" charset="0"/>
              </a:rPr>
              <a:t>4-1 المناهج الكميّة</a:t>
            </a:r>
            <a:endParaRPr lang="ar-SA" b="1" dirty="0">
              <a:solidFill>
                <a:srgbClr val="7030A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22</a:t>
            </a:fld>
            <a:endParaRPr lang="ar-SA"/>
          </a:p>
        </p:txBody>
      </p:sp>
    </p:spTree>
    <p:extLst>
      <p:ext uri="{BB962C8B-B14F-4D97-AF65-F5344CB8AC3E}">
        <p14:creationId xmlns:p14="http://schemas.microsoft.com/office/powerpoint/2010/main" val="1952806386"/>
      </p:ext>
    </p:extLst>
  </p:cSld>
  <p:clrMapOvr>
    <a:masterClrMapping/>
  </p:clrMapOvr>
  <p:transition spd="slow">
    <p:cover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nSpc>
                <a:spcPct val="90000"/>
              </a:lnSpc>
              <a:buNone/>
            </a:pPr>
            <a:r>
              <a:rPr lang="ar-SA" b="1" dirty="0" smtClean="0">
                <a:solidFill>
                  <a:srgbClr val="C00000"/>
                </a:solidFill>
                <a:latin typeface="Arial" pitchFamily="34" charset="0"/>
                <a:cs typeface="Arial" pitchFamily="34" charset="0"/>
              </a:rPr>
              <a:t>1- أن استخدام المناهج الكمية والإحصائية </a:t>
            </a:r>
            <a:r>
              <a:rPr lang="ar-SA" b="1" dirty="0" smtClean="0">
                <a:solidFill>
                  <a:schemeClr val="accent2">
                    <a:lumMod val="75000"/>
                  </a:schemeClr>
                </a:solidFill>
                <a:latin typeface="Arial" pitchFamily="34" charset="0"/>
                <a:cs typeface="Arial" pitchFamily="34" charset="0"/>
              </a:rPr>
              <a:t>يساعدنا في التعرف على الكثير من المظاهر والمشاكل والعلاقات المفسرة لظاهرة الاتصال ووسائلها المختلفة.</a:t>
            </a:r>
          </a:p>
          <a:p>
            <a:pPr>
              <a:lnSpc>
                <a:spcPct val="90000"/>
              </a:lnSpc>
              <a:buNone/>
            </a:pPr>
            <a:endParaRPr lang="en-US" b="1" dirty="0" smtClean="0">
              <a:solidFill>
                <a:schemeClr val="tx2">
                  <a:lumMod val="60000"/>
                  <a:lumOff val="40000"/>
                </a:schemeClr>
              </a:solidFill>
              <a:latin typeface="Arial" pitchFamily="34" charset="0"/>
              <a:cs typeface="Arial" pitchFamily="34" charset="0"/>
            </a:endParaRPr>
          </a:p>
          <a:p>
            <a:pPr>
              <a:lnSpc>
                <a:spcPct val="90000"/>
              </a:lnSpc>
              <a:buNone/>
            </a:pPr>
            <a:r>
              <a:rPr lang="ar-SA" b="1" dirty="0" smtClean="0">
                <a:solidFill>
                  <a:srgbClr val="C00000"/>
                </a:solidFill>
                <a:latin typeface="Arial" pitchFamily="34" charset="0"/>
                <a:cs typeface="Arial" pitchFamily="34" charset="0"/>
              </a:rPr>
              <a:t>2- ويساعدنا استخدام المناهج الكمية في </a:t>
            </a:r>
            <a:r>
              <a:rPr lang="ar-SA" b="1" dirty="0" smtClean="0">
                <a:solidFill>
                  <a:schemeClr val="accent2">
                    <a:lumMod val="75000"/>
                  </a:schemeClr>
                </a:solidFill>
                <a:latin typeface="Arial" pitchFamily="34" charset="0"/>
                <a:cs typeface="Arial" pitchFamily="34" charset="0"/>
              </a:rPr>
              <a:t>فهم الأسباب التي تؤدي إلى الإقبال الجماهيري على قراءة أو سماع ومشاهدة برامج إذاعية أو تلفزيون أو مقالات صحفية معينة داخل هذه الوسائل ذاتها.</a:t>
            </a:r>
            <a:endParaRPr lang="ar-SA" b="1" dirty="0">
              <a:solidFill>
                <a:schemeClr val="accent2">
                  <a:lumMod val="75000"/>
                </a:schemeClr>
              </a:solidFill>
              <a:latin typeface="Arial" pitchFamily="34" charset="0"/>
              <a:cs typeface="Arial" pitchFamily="34" charset="0"/>
            </a:endParaRPr>
          </a:p>
        </p:txBody>
      </p:sp>
      <p:sp>
        <p:nvSpPr>
          <p:cNvPr id="2" name="عنوان 1"/>
          <p:cNvSpPr>
            <a:spLocks noGrp="1"/>
          </p:cNvSpPr>
          <p:nvPr>
            <p:ph type="title"/>
          </p:nvPr>
        </p:nvSpPr>
        <p:spPr/>
        <p:txBody>
          <a:bodyPr>
            <a:normAutofit/>
          </a:bodyPr>
          <a:lstStyle/>
          <a:p>
            <a:r>
              <a:rPr lang="ar-SA" b="1" dirty="0" smtClean="0">
                <a:solidFill>
                  <a:srgbClr val="FF0000"/>
                </a:solidFill>
                <a:latin typeface="Estrangelo Edessa" pitchFamily="66" charset="0"/>
                <a:cs typeface="+mn-cs"/>
              </a:rPr>
              <a:t>فيما يساعد استخدام المناهج الكمية ؟ </a:t>
            </a:r>
            <a:endParaRPr lang="ar-SA" b="1" dirty="0">
              <a:solidFill>
                <a:srgbClr val="FF000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23</a:t>
            </a:fld>
            <a:endParaRPr lang="ar-SA"/>
          </a:p>
        </p:txBody>
      </p:sp>
    </p:spTree>
    <p:extLst>
      <p:ext uri="{BB962C8B-B14F-4D97-AF65-F5344CB8AC3E}">
        <p14:creationId xmlns:p14="http://schemas.microsoft.com/office/powerpoint/2010/main" val="1427512335"/>
      </p:ext>
    </p:extLst>
  </p:cSld>
  <p:clrMapOvr>
    <a:masterClrMapping/>
  </p:clrMapOvr>
  <p:transition spd="slow">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2675467"/>
            <a:ext cx="7488832" cy="2049677"/>
          </a:xfrm>
          <a:ln w="76200">
            <a:solidFill>
              <a:schemeClr val="accent1">
                <a:lumMod val="75000"/>
              </a:schemeClr>
            </a:solidFill>
          </a:ln>
        </p:spPr>
        <p:txBody>
          <a:bodyPr>
            <a:noAutofit/>
          </a:bodyPr>
          <a:lstStyle/>
          <a:p>
            <a:pPr algn="just">
              <a:buNone/>
            </a:pPr>
            <a:r>
              <a:rPr lang="ar-SA" sz="2800" b="1" dirty="0" smtClean="0">
                <a:solidFill>
                  <a:schemeClr val="tx1"/>
                </a:solidFill>
                <a:latin typeface="Arial" pitchFamily="34" charset="0"/>
                <a:cs typeface="Arial" pitchFamily="34" charset="0"/>
              </a:rPr>
              <a:t>انتشر وتطور في إطار البحوث الكميّة  ما يعرف </a:t>
            </a:r>
            <a:r>
              <a:rPr lang="ar-SA" sz="2800" b="1" u="sng" dirty="0" smtClean="0">
                <a:solidFill>
                  <a:schemeClr val="tx1"/>
                </a:solidFill>
                <a:latin typeface="Arial" pitchFamily="34" charset="0"/>
                <a:cs typeface="Arial" pitchFamily="34" charset="0"/>
              </a:rPr>
              <a:t>(بالبحوث المسحية) </a:t>
            </a:r>
            <a:r>
              <a:rPr lang="ar-SA" sz="2800" b="1" dirty="0" smtClean="0">
                <a:solidFill>
                  <a:schemeClr val="tx1"/>
                </a:solidFill>
                <a:latin typeface="Arial" pitchFamily="34" charset="0"/>
                <a:cs typeface="Arial" pitchFamily="34" charset="0"/>
              </a:rPr>
              <a:t>وخاصة بحوث الاتصال والتي لعبت دورا ولا تزال في عمليات </a:t>
            </a:r>
            <a:r>
              <a:rPr lang="ar-SA" sz="2800" b="1" dirty="0" smtClean="0">
                <a:solidFill>
                  <a:srgbClr val="FF0000"/>
                </a:solidFill>
                <a:latin typeface="Arial" pitchFamily="34" charset="0"/>
                <a:cs typeface="Arial" pitchFamily="34" charset="0"/>
              </a:rPr>
              <a:t>استطلاع أراء الجماهير </a:t>
            </a:r>
            <a:r>
              <a:rPr lang="ar-SA" sz="2800" b="1" dirty="0" smtClean="0">
                <a:solidFill>
                  <a:schemeClr val="tx1"/>
                </a:solidFill>
                <a:latin typeface="Arial" pitchFamily="34" charset="0"/>
                <a:cs typeface="Arial" pitchFamily="34" charset="0"/>
              </a:rPr>
              <a:t>والباحثين المتخصصين والقائمين على عمليات الاتصال الجماهيري.</a:t>
            </a:r>
            <a:endParaRPr lang="en-US" sz="2800" b="1" dirty="0" smtClean="0">
              <a:solidFill>
                <a:schemeClr val="tx1"/>
              </a:solidFill>
              <a:latin typeface="Arial" pitchFamily="34" charset="0"/>
              <a:cs typeface="Arial" pitchFamily="34" charset="0"/>
            </a:endParaRPr>
          </a:p>
        </p:txBody>
      </p:sp>
      <p:sp>
        <p:nvSpPr>
          <p:cNvPr id="2" name="Title 1"/>
          <p:cNvSpPr>
            <a:spLocks noGrp="1"/>
          </p:cNvSpPr>
          <p:nvPr>
            <p:ph type="title"/>
          </p:nvPr>
        </p:nvSpPr>
        <p:spPr/>
        <p:txBody>
          <a:bodyPr/>
          <a:lstStyle/>
          <a:p>
            <a:r>
              <a:rPr lang="ar-SA" b="1" dirty="0">
                <a:solidFill>
                  <a:srgbClr val="FF0000"/>
                </a:solidFill>
                <a:latin typeface="Estrangelo Edessa" pitchFamily="66" charset="0"/>
              </a:rPr>
              <a:t>فيما يساعد استخدام المناهج الكمية ؟ </a:t>
            </a:r>
            <a:endParaRPr lang="ar-SA" dirty="0"/>
          </a:p>
        </p:txBody>
      </p:sp>
      <p:sp>
        <p:nvSpPr>
          <p:cNvPr id="5" name="Slide Number Placeholder 4"/>
          <p:cNvSpPr>
            <a:spLocks noGrp="1"/>
          </p:cNvSpPr>
          <p:nvPr>
            <p:ph type="sldNum" sz="quarter" idx="12"/>
          </p:nvPr>
        </p:nvSpPr>
        <p:spPr/>
        <p:txBody>
          <a:bodyPr/>
          <a:lstStyle/>
          <a:p>
            <a:fld id="{94F4A10F-AB38-4394-9537-315AD56FBAE8}" type="slidenum">
              <a:rPr lang="ar-SA" smtClean="0"/>
              <a:pPr/>
              <a:t>24</a:t>
            </a:fld>
            <a:endParaRPr lang="ar-SA"/>
          </a:p>
        </p:txBody>
      </p:sp>
    </p:spTree>
    <p:extLst>
      <p:ext uri="{BB962C8B-B14F-4D97-AF65-F5344CB8AC3E}">
        <p14:creationId xmlns:p14="http://schemas.microsoft.com/office/powerpoint/2010/main" val="2418787264"/>
      </p:ext>
    </p:extLst>
  </p:cSld>
  <p:clrMapOvr>
    <a:masterClrMapping/>
  </p:clrMapOvr>
  <p:transition spd="slow">
    <p:plu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1700808"/>
            <a:ext cx="7408333" cy="3450696"/>
          </a:xfrm>
          <a:ln w="76200"/>
        </p:spPr>
        <p:style>
          <a:lnRef idx="2">
            <a:schemeClr val="accent3"/>
          </a:lnRef>
          <a:fillRef idx="1">
            <a:schemeClr val="lt1"/>
          </a:fillRef>
          <a:effectRef idx="0">
            <a:schemeClr val="accent3"/>
          </a:effectRef>
          <a:fontRef idx="minor">
            <a:schemeClr val="dk1"/>
          </a:fontRef>
        </p:style>
        <p:txBody>
          <a:bodyPr/>
          <a:lstStyle/>
          <a:p>
            <a:pPr algn="ctr">
              <a:buFont typeface="Wingdings" pitchFamily="2" charset="2"/>
              <a:buChar char="q"/>
            </a:pPr>
            <a:r>
              <a:rPr lang="ar-SA" sz="2800" b="1" dirty="0" smtClean="0">
                <a:solidFill>
                  <a:schemeClr val="tx1"/>
                </a:solidFill>
              </a:rPr>
              <a:t>عززت المناهج الكمية من عمليات البحث العلمي وقدرته في الكشف عن التنبؤات السريعة أو الحاضرة وبعيدة المدى حول العديد من المشكلات والظواهر والعمليات والوسائل الإعلامية والاتصالية ذاتها , </a:t>
            </a:r>
          </a:p>
          <a:p>
            <a:pPr algn="ctr">
              <a:buFont typeface="Wingdings" pitchFamily="2" charset="2"/>
              <a:buChar char="q"/>
            </a:pPr>
            <a:r>
              <a:rPr lang="ar-SA" sz="2800" b="1" dirty="0" smtClean="0">
                <a:solidFill>
                  <a:schemeClr val="tx1"/>
                </a:solidFill>
              </a:rPr>
              <a:t>ولاسيما بعد أن أصبحت لغة الإحصاء لغة المناهج الكمية هي اللغة الفعلية للكشف عن الكثير من القضايا التي تشغل الإنسان في الوقت الحاضر</a:t>
            </a:r>
            <a:r>
              <a:rPr lang="ar-SA" b="1" dirty="0" smtClean="0">
                <a:solidFill>
                  <a:schemeClr val="tx1"/>
                </a:solidFill>
                <a:cs typeface="DecoType Naskh" pitchFamily="2" charset="-78"/>
              </a:rPr>
              <a:t>.</a:t>
            </a:r>
          </a:p>
          <a:p>
            <a:pPr algn="ctr">
              <a:buNone/>
            </a:pPr>
            <a:endParaRPr lang="ar-SA" b="1" dirty="0">
              <a:solidFill>
                <a:srgbClr val="7F7F7F"/>
              </a:solidFill>
            </a:endParaRPr>
          </a:p>
        </p:txBody>
      </p:sp>
      <p:sp>
        <p:nvSpPr>
          <p:cNvPr id="2" name="Title 1"/>
          <p:cNvSpPr>
            <a:spLocks noGrp="1"/>
          </p:cNvSpPr>
          <p:nvPr>
            <p:ph type="title"/>
          </p:nvPr>
        </p:nvSpPr>
        <p:spPr/>
        <p:txBody>
          <a:bodyPr/>
          <a:lstStyle/>
          <a:p>
            <a:r>
              <a:rPr lang="ar-SA" b="1" dirty="0">
                <a:solidFill>
                  <a:srgbClr val="FF0000"/>
                </a:solidFill>
                <a:latin typeface="Estrangelo Edessa" pitchFamily="66" charset="0"/>
              </a:rPr>
              <a:t>فيما يساعد استخدام المناهج الكمية ؟ </a:t>
            </a:r>
            <a:endParaRPr lang="ar-SA" dirty="0"/>
          </a:p>
        </p:txBody>
      </p:sp>
      <p:sp>
        <p:nvSpPr>
          <p:cNvPr id="5" name="Slide Number Placeholder 4"/>
          <p:cNvSpPr>
            <a:spLocks noGrp="1"/>
          </p:cNvSpPr>
          <p:nvPr>
            <p:ph type="sldNum" sz="quarter" idx="12"/>
          </p:nvPr>
        </p:nvSpPr>
        <p:spPr/>
        <p:txBody>
          <a:bodyPr/>
          <a:lstStyle/>
          <a:p>
            <a:fld id="{94F4A10F-AB38-4394-9537-315AD56FBAE8}" type="slidenum">
              <a:rPr lang="ar-SA" smtClean="0"/>
              <a:pPr/>
              <a:t>25</a:t>
            </a:fld>
            <a:endParaRPr lang="ar-SA"/>
          </a:p>
        </p:txBody>
      </p:sp>
    </p:spTree>
    <p:extLst>
      <p:ext uri="{BB962C8B-B14F-4D97-AF65-F5344CB8AC3E}">
        <p14:creationId xmlns:p14="http://schemas.microsoft.com/office/powerpoint/2010/main" val="1545092742"/>
      </p:ext>
    </p:extLst>
  </p:cSld>
  <p:clrMapOvr>
    <a:masterClrMapping/>
  </p:clrMapOvr>
  <p:transition spd="slow">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1916832"/>
            <a:ext cx="7869560" cy="4824536"/>
          </a:xfrm>
          <a:ln w="76200"/>
        </p:spPr>
        <p:style>
          <a:lnRef idx="2">
            <a:schemeClr val="accent3"/>
          </a:lnRef>
          <a:fillRef idx="1">
            <a:schemeClr val="lt1"/>
          </a:fillRef>
          <a:effectRef idx="0">
            <a:schemeClr val="accent3"/>
          </a:effectRef>
          <a:fontRef idx="minor">
            <a:schemeClr val="dk1"/>
          </a:fontRef>
        </p:style>
        <p:txBody>
          <a:bodyPr>
            <a:noAutofit/>
          </a:bodyPr>
          <a:lstStyle/>
          <a:p>
            <a:pPr>
              <a:buFont typeface="Wingdings" pitchFamily="2" charset="2"/>
              <a:buChar char="v"/>
            </a:pPr>
            <a:r>
              <a:rPr lang="ar-SA" sz="2800" b="1" dirty="0" smtClean="0">
                <a:solidFill>
                  <a:srgbClr val="C00000"/>
                </a:solidFill>
              </a:rPr>
              <a:t>تعد المناهج الكيفية </a:t>
            </a:r>
            <a:r>
              <a:rPr lang="ar-SA" sz="2800" b="1" u="sng" dirty="0" smtClean="0">
                <a:solidFill>
                  <a:srgbClr val="C00000"/>
                </a:solidFill>
              </a:rPr>
              <a:t>أكثر</a:t>
            </a:r>
            <a:r>
              <a:rPr lang="ar-SA" sz="2800" b="1" dirty="0" smtClean="0">
                <a:solidFill>
                  <a:srgbClr val="C00000"/>
                </a:solidFill>
              </a:rPr>
              <a:t> المناهج استخداما وشيوعا في البحوث </a:t>
            </a:r>
          </a:p>
          <a:p>
            <a:pPr>
              <a:buNone/>
            </a:pPr>
            <a:r>
              <a:rPr lang="ar-SA" sz="2800" b="1" dirty="0" smtClean="0">
                <a:solidFill>
                  <a:srgbClr val="C00000"/>
                </a:solidFill>
              </a:rPr>
              <a:t>الاجتماعية بصورة عامة, وعلم الاجتماع على وجه الخصوص.</a:t>
            </a:r>
          </a:p>
          <a:p>
            <a:pPr algn="just">
              <a:buFont typeface="Wingdings" pitchFamily="2" charset="2"/>
              <a:buChar char="v"/>
            </a:pPr>
            <a:r>
              <a:rPr lang="ar-SA" sz="2800" b="1" dirty="0" smtClean="0">
                <a:solidFill>
                  <a:schemeClr val="tx1"/>
                </a:solidFill>
              </a:rPr>
              <a:t>ارتبطت عملية تطور هذه المناهج واستخدامها بتطور</a:t>
            </a:r>
          </a:p>
          <a:p>
            <a:pPr algn="just">
              <a:buNone/>
            </a:pPr>
            <a:r>
              <a:rPr lang="ar-SA" sz="2800" b="1" dirty="0" smtClean="0">
                <a:solidFill>
                  <a:schemeClr val="tx1"/>
                </a:solidFill>
              </a:rPr>
              <a:t>كل من نظريات علم الاجتماع و موضوعاته وقضاياه المتعددة و</a:t>
            </a:r>
          </a:p>
          <a:p>
            <a:pPr algn="just">
              <a:buNone/>
            </a:pPr>
            <a:r>
              <a:rPr lang="ar-SA" sz="2800" b="1" dirty="0" smtClean="0">
                <a:solidFill>
                  <a:schemeClr val="tx1"/>
                </a:solidFill>
              </a:rPr>
              <a:t>المتزايدة بصورة مستمرة </a:t>
            </a:r>
          </a:p>
          <a:p>
            <a:pPr algn="just">
              <a:buFont typeface="Wingdings" pitchFamily="2" charset="2"/>
              <a:buChar char="v"/>
            </a:pPr>
            <a:r>
              <a:rPr lang="ar-SA" sz="2800" b="1" dirty="0" smtClean="0">
                <a:solidFill>
                  <a:schemeClr val="tx1"/>
                </a:solidFill>
              </a:rPr>
              <a:t> لاسيما أن هذه المناهج تقوم بعمليات تفسير السلوك والعلاقات والعمليات و الأدوار الاجتماعية , </a:t>
            </a:r>
          </a:p>
          <a:p>
            <a:pPr algn="just">
              <a:buFont typeface="Wingdings" pitchFamily="2" charset="2"/>
              <a:buChar char="v"/>
            </a:pPr>
            <a:r>
              <a:rPr lang="ar-SA" sz="2800" b="1" dirty="0" smtClean="0">
                <a:solidFill>
                  <a:schemeClr val="tx1"/>
                </a:solidFill>
              </a:rPr>
              <a:t>كما تقوم أيضاً بتحليل العوامل و الأسباب و النتائج التي ترتبط بالمشكلات والظواهر والقضايا الاجتماعية التي يهتم بها علماء الاجتماع  والمتخصصين في فروعه العلمية المختلفة</a:t>
            </a:r>
            <a:endParaRPr lang="en-US" sz="2800" b="1" dirty="0" smtClean="0">
              <a:solidFill>
                <a:schemeClr val="tx1"/>
              </a:solidFill>
            </a:endParaRPr>
          </a:p>
        </p:txBody>
      </p:sp>
      <p:sp>
        <p:nvSpPr>
          <p:cNvPr id="2" name="عنوان 1"/>
          <p:cNvSpPr>
            <a:spLocks noGrp="1"/>
          </p:cNvSpPr>
          <p:nvPr>
            <p:ph type="title"/>
          </p:nvPr>
        </p:nvSpPr>
        <p:spPr>
          <a:xfrm>
            <a:off x="467544" y="476672"/>
            <a:ext cx="8229600" cy="1143000"/>
          </a:xfrm>
        </p:spPr>
        <p:txBody>
          <a:bodyPr>
            <a:noAutofit/>
          </a:bodyPr>
          <a:lstStyle/>
          <a:p>
            <a:r>
              <a:rPr lang="ar-SA" b="1" dirty="0" smtClean="0">
                <a:solidFill>
                  <a:srgbClr val="7030A0"/>
                </a:solidFill>
                <a:latin typeface="Estrangelo Edessa" pitchFamily="66" charset="0"/>
                <a:cs typeface="+mn-cs"/>
              </a:rPr>
              <a:t>4- 2 المناهج الكيفية</a:t>
            </a:r>
            <a:endParaRPr lang="ar-SA" b="1" dirty="0">
              <a:solidFill>
                <a:srgbClr val="7030A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26</a:t>
            </a:fld>
            <a:endParaRPr lang="ar-SA"/>
          </a:p>
        </p:txBody>
      </p:sp>
    </p:spTree>
    <p:extLst>
      <p:ext uri="{BB962C8B-B14F-4D97-AF65-F5344CB8AC3E}">
        <p14:creationId xmlns:p14="http://schemas.microsoft.com/office/powerpoint/2010/main" val="1141614190"/>
      </p:ext>
    </p:extLst>
  </p:cSld>
  <p:clrMapOvr>
    <a:masterClrMapping/>
  </p:clrMapOvr>
  <p:transition spd="slow">
    <p:blind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2348880"/>
            <a:ext cx="7437512" cy="2664296"/>
          </a:xfrm>
          <a:ln w="76200"/>
        </p:spPr>
        <p:style>
          <a:lnRef idx="2">
            <a:schemeClr val="accent3"/>
          </a:lnRef>
          <a:fillRef idx="1">
            <a:schemeClr val="lt1"/>
          </a:fillRef>
          <a:effectRef idx="0">
            <a:schemeClr val="accent3"/>
          </a:effectRef>
          <a:fontRef idx="minor">
            <a:schemeClr val="dk1"/>
          </a:fontRef>
        </p:style>
        <p:txBody>
          <a:bodyPr>
            <a:noAutofit/>
          </a:bodyPr>
          <a:lstStyle/>
          <a:p>
            <a:pPr algn="just">
              <a:buNone/>
            </a:pPr>
            <a:r>
              <a:rPr lang="ar-SA" sz="2800" b="1" dirty="0" smtClean="0">
                <a:solidFill>
                  <a:schemeClr val="tx1"/>
                </a:solidFill>
                <a:latin typeface="Arial" pitchFamily="34" charset="0"/>
                <a:cs typeface="Arial" pitchFamily="34" charset="0"/>
              </a:rPr>
              <a:t>ظهرت تعريفات متعددة للمنهج الكيفي ويمكن أن نشير أليه بأنه</a:t>
            </a:r>
            <a:r>
              <a:rPr lang="ar-SA" sz="2800" b="1" dirty="0" smtClean="0">
                <a:solidFill>
                  <a:srgbClr val="C00000"/>
                </a:solidFill>
                <a:latin typeface="Arial" pitchFamily="34" charset="0"/>
                <a:cs typeface="Arial" pitchFamily="34" charset="0"/>
              </a:rPr>
              <a:t>:</a:t>
            </a:r>
          </a:p>
          <a:p>
            <a:pPr algn="just">
              <a:buNone/>
            </a:pPr>
            <a:r>
              <a:rPr lang="ar-SA" sz="2800" b="1" dirty="0" smtClean="0">
                <a:solidFill>
                  <a:srgbClr val="C00000"/>
                </a:solidFill>
                <a:latin typeface="Arial" pitchFamily="34" charset="0"/>
                <a:cs typeface="Arial" pitchFamily="34" charset="0"/>
              </a:rPr>
              <a:t>«الطريقة العلمية المميزة التي بواسطتها يستطيع الباحث أن يلاحظ وصف ويفسر ويحلل البيانات و النتائج التي يتوصل أليها حول الظاهرة أو المشكلة المراد دراستها بصورة مستفيضة ومتعمقة»</a:t>
            </a:r>
            <a:endParaRPr lang="en-US" sz="2800" b="1" dirty="0" smtClean="0">
              <a:solidFill>
                <a:srgbClr val="C00000"/>
              </a:solidFill>
              <a:latin typeface="Arial" pitchFamily="34" charset="0"/>
              <a:cs typeface="Arial" pitchFamily="34" charset="0"/>
            </a:endParaRPr>
          </a:p>
        </p:txBody>
      </p:sp>
      <p:sp>
        <p:nvSpPr>
          <p:cNvPr id="2" name="عنوان 1"/>
          <p:cNvSpPr>
            <a:spLocks noGrp="1"/>
          </p:cNvSpPr>
          <p:nvPr>
            <p:ph type="title"/>
          </p:nvPr>
        </p:nvSpPr>
        <p:spPr>
          <a:xfrm>
            <a:off x="467544" y="476672"/>
            <a:ext cx="8229600" cy="1143000"/>
          </a:xfrm>
        </p:spPr>
        <p:txBody>
          <a:bodyPr>
            <a:noAutofit/>
          </a:bodyPr>
          <a:lstStyle/>
          <a:p>
            <a:r>
              <a:rPr lang="ar-SA" b="1" dirty="0" smtClean="0">
                <a:solidFill>
                  <a:srgbClr val="7030A0"/>
                </a:solidFill>
                <a:latin typeface="Estrangelo Edessa" pitchFamily="66" charset="0"/>
                <a:cs typeface="+mn-cs"/>
              </a:rPr>
              <a:t>4- 2 المناهج الكيفية</a:t>
            </a:r>
            <a:endParaRPr lang="ar-SA" b="1" dirty="0">
              <a:solidFill>
                <a:srgbClr val="7030A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27</a:t>
            </a:fld>
            <a:endParaRPr lang="ar-SA"/>
          </a:p>
        </p:txBody>
      </p:sp>
    </p:spTree>
    <p:extLst>
      <p:ext uri="{BB962C8B-B14F-4D97-AF65-F5344CB8AC3E}">
        <p14:creationId xmlns:p14="http://schemas.microsoft.com/office/powerpoint/2010/main" val="101914874"/>
      </p:ext>
    </p:extLst>
  </p:cSld>
  <p:clrMapOvr>
    <a:masterClrMapping/>
  </p:clrMapOvr>
  <p:transition spd="slow">
    <p:blind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2564904"/>
            <a:ext cx="8568952" cy="3528392"/>
          </a:xfrm>
          <a:ln w="76200">
            <a:solidFill>
              <a:schemeClr val="bg2">
                <a:lumMod val="50000"/>
              </a:schemeClr>
            </a:solidFill>
          </a:ln>
        </p:spPr>
        <p:style>
          <a:lnRef idx="1">
            <a:schemeClr val="accent3"/>
          </a:lnRef>
          <a:fillRef idx="2">
            <a:schemeClr val="accent3"/>
          </a:fillRef>
          <a:effectRef idx="1">
            <a:schemeClr val="accent3"/>
          </a:effectRef>
          <a:fontRef idx="minor">
            <a:schemeClr val="dk1"/>
          </a:fontRef>
        </p:style>
        <p:txBody>
          <a:bodyPr>
            <a:normAutofit lnSpcReduction="10000"/>
          </a:bodyPr>
          <a:lstStyle/>
          <a:p>
            <a:pPr>
              <a:lnSpc>
                <a:spcPct val="80000"/>
              </a:lnSpc>
              <a:buNone/>
            </a:pPr>
            <a:endParaRPr lang="ar-SA" sz="3600" b="1" dirty="0" smtClean="0">
              <a:solidFill>
                <a:schemeClr val="tx2">
                  <a:lumMod val="60000"/>
                  <a:lumOff val="40000"/>
                </a:schemeClr>
              </a:solidFill>
              <a:cs typeface="DecoType Naskh" pitchFamily="2" charset="-78"/>
            </a:endParaRPr>
          </a:p>
          <a:p>
            <a:pPr>
              <a:lnSpc>
                <a:spcPct val="80000"/>
              </a:lnSpc>
              <a:buFont typeface="Wingdings" pitchFamily="2" charset="2"/>
              <a:buChar char="q"/>
            </a:pPr>
            <a:r>
              <a:rPr lang="ar-SA" sz="3300" b="1" dirty="0" smtClean="0">
                <a:solidFill>
                  <a:schemeClr val="tx1"/>
                </a:solidFill>
                <a:latin typeface="Arial" pitchFamily="34" charset="0"/>
                <a:cs typeface="Arial" pitchFamily="34" charset="0"/>
              </a:rPr>
              <a:t> أن استخدام طريقة تحليل المضمون ارتبطت من الناحية</a:t>
            </a:r>
          </a:p>
          <a:p>
            <a:pPr>
              <a:lnSpc>
                <a:spcPct val="80000"/>
              </a:lnSpc>
              <a:buNone/>
            </a:pPr>
            <a:r>
              <a:rPr lang="ar-SA" sz="3300" b="1" dirty="0" smtClean="0">
                <a:solidFill>
                  <a:schemeClr val="tx1"/>
                </a:solidFill>
                <a:latin typeface="Arial" pitchFamily="34" charset="0"/>
                <a:cs typeface="Arial" pitchFamily="34" charset="0"/>
              </a:rPr>
              <a:t>العلمية أو البحثية الإجرائية بدراسة وسائل الاتصال أو</a:t>
            </a:r>
          </a:p>
          <a:p>
            <a:pPr>
              <a:lnSpc>
                <a:spcPct val="80000"/>
              </a:lnSpc>
              <a:buNone/>
            </a:pPr>
            <a:r>
              <a:rPr lang="ar-SA" sz="3300" b="1" dirty="0" smtClean="0">
                <a:solidFill>
                  <a:schemeClr val="tx1"/>
                </a:solidFill>
                <a:latin typeface="Arial" pitchFamily="34" charset="0"/>
                <a:cs typeface="Arial" pitchFamily="34" charset="0"/>
              </a:rPr>
              <a:t>الظاهرة الاتصالية بصورة خاصة.</a:t>
            </a:r>
            <a:endParaRPr lang="en-US" sz="3300" b="1" dirty="0" smtClean="0">
              <a:solidFill>
                <a:schemeClr val="tx1"/>
              </a:solidFill>
              <a:latin typeface="Arial" pitchFamily="34" charset="0"/>
              <a:cs typeface="Arial" pitchFamily="34" charset="0"/>
            </a:endParaRPr>
          </a:p>
          <a:p>
            <a:pPr>
              <a:lnSpc>
                <a:spcPct val="80000"/>
              </a:lnSpc>
              <a:buFont typeface="Wingdings" pitchFamily="2" charset="2"/>
              <a:buChar char="q"/>
            </a:pPr>
            <a:r>
              <a:rPr lang="ar-SA" sz="3300" b="1" dirty="0" smtClean="0">
                <a:solidFill>
                  <a:schemeClr val="tx1"/>
                </a:solidFill>
                <a:latin typeface="Arial" pitchFamily="34" charset="0"/>
                <a:cs typeface="Arial" pitchFamily="34" charset="0"/>
              </a:rPr>
              <a:t> وهذا ما يؤكده لنا علماء المناهج السوسيولوجية وطرق</a:t>
            </a:r>
          </a:p>
          <a:p>
            <a:pPr>
              <a:lnSpc>
                <a:spcPct val="80000"/>
              </a:lnSpc>
              <a:buNone/>
            </a:pPr>
            <a:r>
              <a:rPr lang="ar-SA" sz="3300" b="1" dirty="0" smtClean="0">
                <a:solidFill>
                  <a:schemeClr val="tx1"/>
                </a:solidFill>
                <a:latin typeface="Arial" pitchFamily="34" charset="0"/>
                <a:cs typeface="Arial" pitchFamily="34" charset="0"/>
              </a:rPr>
              <a:t>البحث الاجتماعي لعلم الاجتماع خلال النصف الأخير</a:t>
            </a:r>
          </a:p>
          <a:p>
            <a:pPr>
              <a:lnSpc>
                <a:spcPct val="80000"/>
              </a:lnSpc>
              <a:buNone/>
            </a:pPr>
            <a:r>
              <a:rPr lang="ar-SA" sz="3300" b="1" dirty="0" smtClean="0">
                <a:solidFill>
                  <a:schemeClr val="tx1"/>
                </a:solidFill>
                <a:latin typeface="Arial" pitchFamily="34" charset="0"/>
                <a:cs typeface="Arial" pitchFamily="34" charset="0"/>
              </a:rPr>
              <a:t>من القرن العشرين.</a:t>
            </a:r>
          </a:p>
          <a:p>
            <a:pPr>
              <a:lnSpc>
                <a:spcPct val="80000"/>
              </a:lnSpc>
              <a:buNone/>
            </a:pPr>
            <a:endParaRPr lang="ar-SA" sz="3300" b="1" dirty="0" smtClean="0">
              <a:solidFill>
                <a:schemeClr val="bg2">
                  <a:lumMod val="50000"/>
                </a:schemeClr>
              </a:solidFill>
              <a:latin typeface="Arial" pitchFamily="34" charset="0"/>
              <a:cs typeface="Arial" pitchFamily="34" charset="0"/>
            </a:endParaRPr>
          </a:p>
        </p:txBody>
      </p:sp>
      <p:sp>
        <p:nvSpPr>
          <p:cNvPr id="2" name="عنوان 1"/>
          <p:cNvSpPr>
            <a:spLocks noGrp="1"/>
          </p:cNvSpPr>
          <p:nvPr>
            <p:ph type="title"/>
          </p:nvPr>
        </p:nvSpPr>
        <p:spPr/>
        <p:txBody>
          <a:bodyPr>
            <a:noAutofit/>
          </a:bodyPr>
          <a:lstStyle/>
          <a:p>
            <a:r>
              <a:rPr lang="ar-SA" b="1" dirty="0" smtClean="0">
                <a:solidFill>
                  <a:srgbClr val="7030A0"/>
                </a:solidFill>
                <a:latin typeface="Estrangelo Edessa" pitchFamily="66" charset="0"/>
                <a:cs typeface="+mn-cs"/>
              </a:rPr>
              <a:t>5- تحليل</a:t>
            </a:r>
            <a:r>
              <a:rPr lang="ar-SA" b="1" dirty="0" smtClean="0">
                <a:solidFill>
                  <a:srgbClr val="7030A0"/>
                </a:solidFill>
                <a:cs typeface="+mn-cs"/>
              </a:rPr>
              <a:t> </a:t>
            </a:r>
            <a:r>
              <a:rPr lang="ar-SA" b="1" dirty="0" smtClean="0">
                <a:solidFill>
                  <a:srgbClr val="7030A0"/>
                </a:solidFill>
                <a:latin typeface="Estrangelo Edessa" pitchFamily="66" charset="0"/>
                <a:cs typeface="+mn-cs"/>
              </a:rPr>
              <a:t>المضمون ووسائل الاتصال </a:t>
            </a:r>
            <a:br>
              <a:rPr lang="ar-SA" b="1" dirty="0" smtClean="0">
                <a:solidFill>
                  <a:srgbClr val="7030A0"/>
                </a:solidFill>
                <a:latin typeface="Estrangelo Edessa" pitchFamily="66" charset="0"/>
                <a:cs typeface="+mn-cs"/>
              </a:rPr>
            </a:br>
            <a:r>
              <a:rPr lang="ar-SA" b="1" dirty="0" smtClean="0">
                <a:solidFill>
                  <a:srgbClr val="7030A0"/>
                </a:solidFill>
                <a:latin typeface="Estrangelo Edessa" pitchFamily="66" charset="0"/>
                <a:cs typeface="+mn-cs"/>
              </a:rPr>
              <a:t>و الاعلام</a:t>
            </a:r>
            <a:endParaRPr lang="ar-SA" b="1" dirty="0">
              <a:solidFill>
                <a:srgbClr val="7030A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28</a:t>
            </a:fld>
            <a:endParaRPr lang="ar-SA"/>
          </a:p>
        </p:txBody>
      </p:sp>
    </p:spTree>
    <p:extLst>
      <p:ext uri="{BB962C8B-B14F-4D97-AF65-F5344CB8AC3E}">
        <p14:creationId xmlns:p14="http://schemas.microsoft.com/office/powerpoint/2010/main" val="4096519512"/>
      </p:ext>
    </p:extLst>
  </p:cSld>
  <p:clrMapOvr>
    <a:masterClrMapping/>
  </p:clrMapOvr>
  <p:transition spd="slow">
    <p:comb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2348880"/>
            <a:ext cx="7859216" cy="3384376"/>
          </a:xfrm>
          <a:ln w="76200">
            <a:solidFill>
              <a:schemeClr val="bg2">
                <a:lumMod val="50000"/>
              </a:schemeClr>
            </a:solidFill>
          </a:ln>
        </p:spPr>
        <p:style>
          <a:lnRef idx="1">
            <a:schemeClr val="accent3"/>
          </a:lnRef>
          <a:fillRef idx="2">
            <a:schemeClr val="accent3"/>
          </a:fillRef>
          <a:effectRef idx="1">
            <a:schemeClr val="accent3"/>
          </a:effectRef>
          <a:fontRef idx="minor">
            <a:schemeClr val="dk1"/>
          </a:fontRef>
        </p:style>
        <p:txBody>
          <a:bodyPr>
            <a:normAutofit/>
          </a:bodyPr>
          <a:lstStyle/>
          <a:p>
            <a:pPr>
              <a:lnSpc>
                <a:spcPct val="80000"/>
              </a:lnSpc>
              <a:buNone/>
            </a:pPr>
            <a:endParaRPr lang="ar-SA" sz="3600" b="1" dirty="0" smtClean="0">
              <a:solidFill>
                <a:schemeClr val="tx2">
                  <a:lumMod val="60000"/>
                  <a:lumOff val="40000"/>
                </a:schemeClr>
              </a:solidFill>
              <a:cs typeface="DecoType Naskh" pitchFamily="2" charset="-78"/>
            </a:endParaRPr>
          </a:p>
          <a:p>
            <a:pPr>
              <a:lnSpc>
                <a:spcPct val="80000"/>
              </a:lnSpc>
              <a:buNone/>
            </a:pPr>
            <a:endParaRPr lang="ar-SA" sz="3300" b="1" dirty="0" smtClean="0">
              <a:solidFill>
                <a:schemeClr val="bg2">
                  <a:lumMod val="50000"/>
                </a:schemeClr>
              </a:solidFill>
              <a:latin typeface="Arial" pitchFamily="34" charset="0"/>
              <a:cs typeface="Arial" pitchFamily="34" charset="0"/>
            </a:endParaRPr>
          </a:p>
          <a:p>
            <a:pPr algn="just">
              <a:lnSpc>
                <a:spcPct val="80000"/>
              </a:lnSpc>
              <a:buFont typeface="Wingdings" pitchFamily="2" charset="2"/>
              <a:buChar char="v"/>
            </a:pPr>
            <a:r>
              <a:rPr lang="ar-SA" sz="3300" b="1" dirty="0" smtClean="0">
                <a:solidFill>
                  <a:schemeClr val="tx1"/>
                </a:solidFill>
                <a:latin typeface="Arial" pitchFamily="34" charset="0"/>
                <a:cs typeface="Arial" pitchFamily="34" charset="0"/>
              </a:rPr>
              <a:t>تعريف "</a:t>
            </a:r>
            <a:r>
              <a:rPr lang="ar-SA" sz="3300" b="1" dirty="0" smtClean="0">
                <a:solidFill>
                  <a:schemeClr val="tx2"/>
                </a:solidFill>
                <a:latin typeface="Arial" pitchFamily="34" charset="0"/>
                <a:cs typeface="Arial" pitchFamily="34" charset="0"/>
              </a:rPr>
              <a:t>سيفرن"و"تنكارد" </a:t>
            </a:r>
            <a:r>
              <a:rPr lang="ar-SA" sz="3300" b="1" dirty="0" smtClean="0">
                <a:solidFill>
                  <a:schemeClr val="tx1"/>
                </a:solidFill>
                <a:latin typeface="Arial" pitchFamily="34" charset="0"/>
                <a:cs typeface="Arial" pitchFamily="34" charset="0"/>
              </a:rPr>
              <a:t>بحيث يتم تعريف تحليل</a:t>
            </a:r>
          </a:p>
          <a:p>
            <a:pPr algn="just">
              <a:lnSpc>
                <a:spcPct val="80000"/>
              </a:lnSpc>
              <a:buNone/>
            </a:pPr>
            <a:r>
              <a:rPr lang="ar-SA" sz="3300" b="1" dirty="0" smtClean="0">
                <a:solidFill>
                  <a:schemeClr val="tx1"/>
                </a:solidFill>
                <a:latin typeface="Arial" pitchFamily="34" charset="0"/>
                <a:cs typeface="Arial" pitchFamily="34" charset="0"/>
              </a:rPr>
              <a:t>المضمون </a:t>
            </a:r>
            <a:r>
              <a:rPr lang="ar-SA" sz="3300" b="1" dirty="0" smtClean="0">
                <a:solidFill>
                  <a:srgbClr val="C00000"/>
                </a:solidFill>
                <a:latin typeface="Arial" pitchFamily="34" charset="0"/>
                <a:cs typeface="Arial" pitchFamily="34" charset="0"/>
              </a:rPr>
              <a:t>بأنه طريقة منظمة ومنسقة تستخدم في تحليل</a:t>
            </a:r>
          </a:p>
          <a:p>
            <a:pPr algn="just">
              <a:lnSpc>
                <a:spcPct val="80000"/>
              </a:lnSpc>
              <a:buNone/>
            </a:pPr>
            <a:r>
              <a:rPr lang="ar-SA" sz="3300" b="1" dirty="0" smtClean="0">
                <a:solidFill>
                  <a:srgbClr val="C00000"/>
                </a:solidFill>
                <a:latin typeface="Arial" pitchFamily="34" charset="0"/>
                <a:cs typeface="Arial" pitchFamily="34" charset="0"/>
              </a:rPr>
              <a:t>محتوى الرسالة وخاصة في تحليل الرسالة المرتبطة</a:t>
            </a:r>
          </a:p>
          <a:p>
            <a:pPr algn="just">
              <a:lnSpc>
                <a:spcPct val="80000"/>
              </a:lnSpc>
              <a:buNone/>
            </a:pPr>
            <a:r>
              <a:rPr lang="ar-SA" sz="3300" b="1" dirty="0" smtClean="0">
                <a:solidFill>
                  <a:srgbClr val="C00000"/>
                </a:solidFill>
                <a:latin typeface="Arial" pitchFamily="34" charset="0"/>
                <a:cs typeface="Arial" pitchFamily="34" charset="0"/>
              </a:rPr>
              <a:t>بالاتصال و الإعلام والثقافة ككل.</a:t>
            </a:r>
            <a:endParaRPr lang="ar-SA" sz="3300" b="1" dirty="0">
              <a:solidFill>
                <a:srgbClr val="C00000"/>
              </a:solidFill>
              <a:latin typeface="Arial" pitchFamily="34" charset="0"/>
              <a:cs typeface="Arial" pitchFamily="34" charset="0"/>
            </a:endParaRPr>
          </a:p>
        </p:txBody>
      </p:sp>
      <p:sp>
        <p:nvSpPr>
          <p:cNvPr id="2" name="عنوان 1"/>
          <p:cNvSpPr>
            <a:spLocks noGrp="1"/>
          </p:cNvSpPr>
          <p:nvPr>
            <p:ph type="title"/>
          </p:nvPr>
        </p:nvSpPr>
        <p:spPr/>
        <p:txBody>
          <a:bodyPr>
            <a:noAutofit/>
          </a:bodyPr>
          <a:lstStyle/>
          <a:p>
            <a:r>
              <a:rPr lang="ar-SA" b="1" dirty="0" smtClean="0">
                <a:solidFill>
                  <a:srgbClr val="7030A0"/>
                </a:solidFill>
                <a:latin typeface="Estrangelo Edessa" pitchFamily="66" charset="0"/>
                <a:cs typeface="+mn-cs"/>
              </a:rPr>
              <a:t>5- تحليل</a:t>
            </a:r>
            <a:r>
              <a:rPr lang="ar-SA" b="1" dirty="0" smtClean="0">
                <a:solidFill>
                  <a:srgbClr val="7030A0"/>
                </a:solidFill>
                <a:cs typeface="+mn-cs"/>
              </a:rPr>
              <a:t> </a:t>
            </a:r>
            <a:r>
              <a:rPr lang="ar-SA" b="1" dirty="0" smtClean="0">
                <a:solidFill>
                  <a:srgbClr val="7030A0"/>
                </a:solidFill>
                <a:latin typeface="Estrangelo Edessa" pitchFamily="66" charset="0"/>
                <a:cs typeface="+mn-cs"/>
              </a:rPr>
              <a:t>المضمون ووسائل الاتصال </a:t>
            </a:r>
            <a:br>
              <a:rPr lang="ar-SA" b="1" dirty="0" smtClean="0">
                <a:solidFill>
                  <a:srgbClr val="7030A0"/>
                </a:solidFill>
                <a:latin typeface="Estrangelo Edessa" pitchFamily="66" charset="0"/>
                <a:cs typeface="+mn-cs"/>
              </a:rPr>
            </a:br>
            <a:r>
              <a:rPr lang="ar-SA" b="1" dirty="0" smtClean="0">
                <a:solidFill>
                  <a:srgbClr val="7030A0"/>
                </a:solidFill>
                <a:latin typeface="Estrangelo Edessa" pitchFamily="66" charset="0"/>
                <a:cs typeface="+mn-cs"/>
              </a:rPr>
              <a:t>و الاعلام</a:t>
            </a:r>
            <a:endParaRPr lang="ar-SA" b="1" dirty="0">
              <a:solidFill>
                <a:srgbClr val="7030A0"/>
              </a:solidFill>
              <a:latin typeface="Estrangelo Edessa" pitchFamily="66" charset="0"/>
              <a:cs typeface="+mn-cs"/>
            </a:endParaRPr>
          </a:p>
        </p:txBody>
      </p:sp>
      <p:sp>
        <p:nvSpPr>
          <p:cNvPr id="4" name="Slide Number Placeholder 3"/>
          <p:cNvSpPr>
            <a:spLocks noGrp="1"/>
          </p:cNvSpPr>
          <p:nvPr>
            <p:ph type="sldNum" sz="quarter" idx="12"/>
          </p:nvPr>
        </p:nvSpPr>
        <p:spPr/>
        <p:txBody>
          <a:bodyPr/>
          <a:lstStyle/>
          <a:p>
            <a:fld id="{94F4A10F-AB38-4394-9537-315AD56FBAE8}" type="slidenum">
              <a:rPr lang="ar-SA" smtClean="0"/>
              <a:pPr/>
              <a:t>29</a:t>
            </a:fld>
            <a:endParaRPr lang="ar-SA"/>
          </a:p>
        </p:txBody>
      </p:sp>
    </p:spTree>
    <p:extLst>
      <p:ext uri="{BB962C8B-B14F-4D97-AF65-F5344CB8AC3E}">
        <p14:creationId xmlns:p14="http://schemas.microsoft.com/office/powerpoint/2010/main" val="3974341332"/>
      </p:ext>
    </p:extLst>
  </p:cSld>
  <p:clrMapOvr>
    <a:masterClrMapping/>
  </p:clrMapOvr>
  <p:transition spd="slow">
    <p:comb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772816"/>
            <a:ext cx="8229600" cy="4525963"/>
          </a:xfrm>
        </p:spPr>
        <p:txBody>
          <a:bodyPr>
            <a:normAutofit lnSpcReduction="10000"/>
          </a:bodyPr>
          <a:lstStyle/>
          <a:p>
            <a:pPr algn="just">
              <a:buFont typeface="Wingdings" pitchFamily="2" charset="2"/>
              <a:buChar char="Ø"/>
            </a:pPr>
            <a:r>
              <a:rPr lang="ar-SA" sz="2800" b="1" dirty="0" smtClean="0">
                <a:solidFill>
                  <a:schemeClr val="tx1"/>
                </a:solidFill>
              </a:rPr>
              <a:t>يرى </a:t>
            </a:r>
            <a:r>
              <a:rPr lang="ar-SA" sz="2800" b="1" dirty="0">
                <a:solidFill>
                  <a:schemeClr val="tx1"/>
                </a:solidFill>
              </a:rPr>
              <a:t>كثير من مؤرخي السياسة والاجتماع والاقتصاد وعلماء الاتصال ان مفهوم الرأي العام لم يظهر كمصطلح </a:t>
            </a:r>
            <a:r>
              <a:rPr lang="ar-SA" sz="2800" b="1" dirty="0">
                <a:solidFill>
                  <a:srgbClr val="FF0000"/>
                </a:solidFill>
              </a:rPr>
              <a:t>يحمل هذا المعنى الا في أواخر القرن </a:t>
            </a:r>
            <a:r>
              <a:rPr lang="ar-SA" sz="2800" b="1" dirty="0" smtClean="0">
                <a:solidFill>
                  <a:srgbClr val="FF0000"/>
                </a:solidFill>
              </a:rPr>
              <a:t>١٨ </a:t>
            </a:r>
          </a:p>
          <a:p>
            <a:pPr algn="just">
              <a:buFont typeface="Wingdings" pitchFamily="2" charset="2"/>
              <a:buChar char="Ø"/>
            </a:pPr>
            <a:r>
              <a:rPr lang="ar-SA" sz="2800" b="1" dirty="0" smtClean="0">
                <a:solidFill>
                  <a:schemeClr val="tx1"/>
                </a:solidFill>
              </a:rPr>
              <a:t>جاء نتيجة </a:t>
            </a:r>
            <a:r>
              <a:rPr lang="ar-SA" sz="2800" b="1" dirty="0">
                <a:solidFill>
                  <a:schemeClr val="tx1"/>
                </a:solidFill>
              </a:rPr>
              <a:t>لتطور </a:t>
            </a:r>
            <a:r>
              <a:rPr lang="ar-SA" sz="2800" b="1" dirty="0" smtClean="0">
                <a:solidFill>
                  <a:schemeClr val="tx1"/>
                </a:solidFill>
              </a:rPr>
              <a:t>الحركة </a:t>
            </a:r>
            <a:r>
              <a:rPr lang="ar-SA" sz="2800" b="1" dirty="0">
                <a:solidFill>
                  <a:schemeClr val="tx1"/>
                </a:solidFill>
              </a:rPr>
              <a:t>العمرانية </a:t>
            </a:r>
            <a:r>
              <a:rPr lang="ar-SA" sz="2800" b="1" dirty="0" smtClean="0">
                <a:solidFill>
                  <a:schemeClr val="tx1"/>
                </a:solidFill>
              </a:rPr>
              <a:t>وزيادة </a:t>
            </a:r>
            <a:r>
              <a:rPr lang="ar-SA" sz="2800" b="1" dirty="0">
                <a:solidFill>
                  <a:schemeClr val="tx1"/>
                </a:solidFill>
              </a:rPr>
              <a:t>ظهور الجماعات في التجمعات البشرية </a:t>
            </a:r>
            <a:r>
              <a:rPr lang="ar-SA" sz="2800" b="1" dirty="0" smtClean="0">
                <a:solidFill>
                  <a:schemeClr val="tx1"/>
                </a:solidFill>
              </a:rPr>
              <a:t>بصورة مضطردة </a:t>
            </a:r>
            <a:r>
              <a:rPr lang="ar-SA" sz="2800" b="1" dirty="0">
                <a:solidFill>
                  <a:schemeClr val="tx1"/>
                </a:solidFill>
              </a:rPr>
              <a:t>كما حدث خلال البدايات الاولى للعصر الحديث وظهور مجتمع المدينة الذي جاء </a:t>
            </a:r>
            <a:r>
              <a:rPr lang="ar-SA" sz="2800" b="1" dirty="0" smtClean="0">
                <a:solidFill>
                  <a:schemeClr val="tx1"/>
                </a:solidFill>
              </a:rPr>
              <a:t>نتيجة طبيعية </a:t>
            </a:r>
            <a:r>
              <a:rPr lang="ar-SA" sz="2800" b="1" dirty="0">
                <a:solidFill>
                  <a:schemeClr val="tx1"/>
                </a:solidFill>
              </a:rPr>
              <a:t>لنشأة </a:t>
            </a:r>
            <a:r>
              <a:rPr lang="ar-SA" sz="2800" b="1" dirty="0" smtClean="0">
                <a:solidFill>
                  <a:schemeClr val="tx1"/>
                </a:solidFill>
              </a:rPr>
              <a:t>الصناعة </a:t>
            </a:r>
            <a:r>
              <a:rPr lang="ar-SA" sz="2800" b="1" dirty="0">
                <a:solidFill>
                  <a:schemeClr val="tx1"/>
                </a:solidFill>
              </a:rPr>
              <a:t>وظهور المصنع </a:t>
            </a:r>
            <a:r>
              <a:rPr lang="ar-SA" sz="2800" b="1" dirty="0" smtClean="0">
                <a:solidFill>
                  <a:schemeClr val="tx1"/>
                </a:solidFill>
              </a:rPr>
              <a:t>كوحدة </a:t>
            </a:r>
            <a:r>
              <a:rPr lang="ar-SA" sz="2800" b="1" dirty="0">
                <a:solidFill>
                  <a:schemeClr val="tx1"/>
                </a:solidFill>
              </a:rPr>
              <a:t>إنتاجية واقتصادية </a:t>
            </a:r>
            <a:r>
              <a:rPr lang="ar-SA" sz="2800" b="1" dirty="0" smtClean="0">
                <a:solidFill>
                  <a:schemeClr val="tx1"/>
                </a:solidFill>
              </a:rPr>
              <a:t>وتبلور طبيعة الحياة الاقتصادية </a:t>
            </a:r>
            <a:r>
              <a:rPr lang="ar-SA" sz="2800" b="1" dirty="0">
                <a:solidFill>
                  <a:schemeClr val="tx1"/>
                </a:solidFill>
              </a:rPr>
              <a:t>الاجتماعية </a:t>
            </a:r>
            <a:r>
              <a:rPr lang="ar-SA" sz="2800" b="1" dirty="0" smtClean="0">
                <a:solidFill>
                  <a:schemeClr val="tx1"/>
                </a:solidFill>
              </a:rPr>
              <a:t>وظهور الثقافة الجديدة وما تتيحه من انتشار </a:t>
            </a:r>
            <a:r>
              <a:rPr lang="ar-SA" sz="2800" b="1" dirty="0">
                <a:solidFill>
                  <a:schemeClr val="tx1"/>
                </a:solidFill>
              </a:rPr>
              <a:t>التعليم وظهور وسائل الاتصال والإعلام ونمو </a:t>
            </a:r>
            <a:r>
              <a:rPr lang="ar-SA" sz="2800" b="1" dirty="0" smtClean="0">
                <a:solidFill>
                  <a:schemeClr val="tx1"/>
                </a:solidFill>
              </a:rPr>
              <a:t>الحرية </a:t>
            </a:r>
            <a:r>
              <a:rPr lang="ar-SA" sz="2800" b="1" dirty="0">
                <a:solidFill>
                  <a:schemeClr val="tx1"/>
                </a:solidFill>
              </a:rPr>
              <a:t>السياسية وغيرها من العوامل التي </a:t>
            </a:r>
            <a:r>
              <a:rPr lang="ar-SA" sz="2800" b="1" dirty="0" smtClean="0">
                <a:solidFill>
                  <a:schemeClr val="tx1"/>
                </a:solidFill>
              </a:rPr>
              <a:t>لعبت دورا أساسيا </a:t>
            </a:r>
            <a:r>
              <a:rPr lang="ar-SA" sz="2800" b="1" dirty="0">
                <a:solidFill>
                  <a:schemeClr val="tx1"/>
                </a:solidFill>
              </a:rPr>
              <a:t>في تشكيل الرأي العام وظهوره كما هو محدد في الوقت </a:t>
            </a:r>
            <a:r>
              <a:rPr lang="ar-SA" sz="2800" b="1" dirty="0" smtClean="0">
                <a:solidFill>
                  <a:schemeClr val="tx1"/>
                </a:solidFill>
              </a:rPr>
              <a:t>الحاضر.</a:t>
            </a:r>
            <a:endParaRPr lang="ar-SA" sz="2800" b="1" dirty="0">
              <a:solidFill>
                <a:schemeClr val="tx1"/>
              </a:solidFill>
            </a:endParaRPr>
          </a:p>
          <a:p>
            <a:endParaRPr lang="ar-SA" dirty="0"/>
          </a:p>
        </p:txBody>
      </p:sp>
      <p:sp>
        <p:nvSpPr>
          <p:cNvPr id="2" name="عنوان 1"/>
          <p:cNvSpPr>
            <a:spLocks noGrp="1"/>
          </p:cNvSpPr>
          <p:nvPr>
            <p:ph type="title"/>
          </p:nvPr>
        </p:nvSpPr>
        <p:spPr>
          <a:xfrm>
            <a:off x="467544" y="764704"/>
            <a:ext cx="8229600" cy="1143000"/>
          </a:xfrm>
        </p:spPr>
        <p:txBody>
          <a:bodyPr>
            <a:noAutofit/>
          </a:bodyPr>
          <a:lstStyle/>
          <a:p>
            <a:r>
              <a:rPr lang="ar-SA" b="1" dirty="0" smtClean="0">
                <a:solidFill>
                  <a:schemeClr val="bg1"/>
                </a:solidFill>
                <a:latin typeface="Andalus" pitchFamily="18" charset="-78"/>
                <a:cs typeface="+mn-cs"/>
              </a:rPr>
              <a:t>أولا: تطوّر </a:t>
            </a:r>
            <a:r>
              <a:rPr lang="ar-SA" b="1" dirty="0">
                <a:solidFill>
                  <a:schemeClr val="bg1"/>
                </a:solidFill>
                <a:latin typeface="Andalus" pitchFamily="18" charset="-78"/>
                <a:cs typeface="+mn-cs"/>
              </a:rPr>
              <a:t>الرأي العام </a:t>
            </a:r>
            <a:r>
              <a:rPr lang="ar-SA" dirty="0">
                <a:solidFill>
                  <a:srgbClr val="FF0000"/>
                </a:solidFill>
                <a:latin typeface="Andalus" pitchFamily="18" charset="-78"/>
                <a:cs typeface="Andalus" pitchFamily="18" charset="-78"/>
              </a:rPr>
              <a:t/>
            </a:r>
            <a:br>
              <a:rPr lang="ar-SA" dirty="0">
                <a:solidFill>
                  <a:srgbClr val="FF0000"/>
                </a:solidFill>
                <a:latin typeface="Andalus" pitchFamily="18" charset="-78"/>
                <a:cs typeface="Andalus" pitchFamily="18" charset="-78"/>
              </a:rPr>
            </a:br>
            <a:endParaRPr lang="ar-SA" dirty="0">
              <a:solidFill>
                <a:srgbClr val="FF0000"/>
              </a:solidFill>
              <a:latin typeface="Andalus" pitchFamily="18" charset="-78"/>
              <a:cs typeface="Andalus" pitchFamily="18" charset="-78"/>
            </a:endParaRPr>
          </a:p>
        </p:txBody>
      </p:sp>
      <p:sp>
        <p:nvSpPr>
          <p:cNvPr id="4" name="Slide Number Placeholder 3"/>
          <p:cNvSpPr>
            <a:spLocks noGrp="1"/>
          </p:cNvSpPr>
          <p:nvPr>
            <p:ph type="sldNum" sz="quarter" idx="12"/>
          </p:nvPr>
        </p:nvSpPr>
        <p:spPr/>
        <p:txBody>
          <a:bodyPr/>
          <a:lstStyle/>
          <a:p>
            <a:fld id="{BD3DBB4F-4585-41AF-9228-6425159ED374}" type="slidenum">
              <a:rPr lang="ar-SA" smtClean="0"/>
              <a:t>30</a:t>
            </a:fld>
            <a:endParaRPr lang="ar-SA"/>
          </a:p>
        </p:txBody>
      </p:sp>
      <p:sp>
        <p:nvSpPr>
          <p:cNvPr id="5" name="Cloud Callout 4"/>
          <p:cNvSpPr/>
          <p:nvPr/>
        </p:nvSpPr>
        <p:spPr>
          <a:xfrm rot="20267391">
            <a:off x="43023" y="-65044"/>
            <a:ext cx="2411760" cy="1656184"/>
          </a:xfrm>
          <a:prstGeom prst="cloud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tx1"/>
                </a:solidFill>
              </a:rPr>
              <a:t>المحاضرة التاسعة</a:t>
            </a:r>
            <a:endParaRPr lang="ar-SA" sz="3200" b="1" dirty="0">
              <a:solidFill>
                <a:schemeClr val="tx1"/>
              </a:solidFill>
            </a:endParaRPr>
          </a:p>
        </p:txBody>
      </p:sp>
    </p:spTree>
    <p:extLst>
      <p:ext uri="{BB962C8B-B14F-4D97-AF65-F5344CB8AC3E}">
        <p14:creationId xmlns:p14="http://schemas.microsoft.com/office/powerpoint/2010/main" val="37375123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87624" y="188640"/>
            <a:ext cx="6984776" cy="1224136"/>
          </a:xfrm>
        </p:spPr>
        <p:txBody>
          <a:bodyPr>
            <a:normAutofit fontScale="90000"/>
          </a:bodyPr>
          <a:lstStyle/>
          <a:p>
            <a:pPr algn="ctr"/>
            <a:r>
              <a:rPr lang="ar-SA" sz="4400" b="1" dirty="0" smtClean="0">
                <a:solidFill>
                  <a:schemeClr val="bg1"/>
                </a:solidFill>
                <a:latin typeface="Andalus" pitchFamily="18" charset="-78"/>
                <a:cs typeface="+mn-cs"/>
              </a:rPr>
              <a:t/>
            </a:r>
            <a:br>
              <a:rPr lang="ar-SA" sz="4400" b="1" dirty="0" smtClean="0">
                <a:solidFill>
                  <a:schemeClr val="bg1"/>
                </a:solidFill>
                <a:latin typeface="Andalus" pitchFamily="18" charset="-78"/>
                <a:cs typeface="+mn-cs"/>
              </a:rPr>
            </a:br>
            <a:r>
              <a:rPr lang="ar-SA" sz="4400" b="1" dirty="0">
                <a:solidFill>
                  <a:schemeClr val="bg1"/>
                </a:solidFill>
                <a:latin typeface="Andalus" pitchFamily="18" charset="-78"/>
                <a:cs typeface="+mn-cs"/>
              </a:rPr>
              <a:t/>
            </a:r>
            <a:br>
              <a:rPr lang="ar-SA" sz="4400" b="1" dirty="0">
                <a:solidFill>
                  <a:schemeClr val="bg1"/>
                </a:solidFill>
                <a:latin typeface="Andalus" pitchFamily="18" charset="-78"/>
                <a:cs typeface="+mn-cs"/>
              </a:rPr>
            </a:br>
            <a:r>
              <a:rPr lang="ar-SA" sz="4400" b="1" dirty="0" smtClean="0">
                <a:solidFill>
                  <a:schemeClr val="bg1"/>
                </a:solidFill>
                <a:latin typeface="Andalus" pitchFamily="18" charset="-78"/>
                <a:cs typeface="+mn-cs"/>
              </a:rPr>
              <a:t/>
            </a:r>
            <a:br>
              <a:rPr lang="ar-SA" sz="4400" b="1" dirty="0" smtClean="0">
                <a:solidFill>
                  <a:schemeClr val="bg1"/>
                </a:solidFill>
                <a:latin typeface="Andalus" pitchFamily="18" charset="-78"/>
                <a:cs typeface="+mn-cs"/>
              </a:rPr>
            </a:br>
            <a:r>
              <a:rPr lang="ar-SA" sz="4400" b="1" dirty="0" smtClean="0">
                <a:solidFill>
                  <a:schemeClr val="bg1"/>
                </a:solidFill>
                <a:latin typeface="Andalus" pitchFamily="18" charset="-78"/>
                <a:cs typeface="+mn-cs"/>
              </a:rPr>
              <a:t>أولا</a:t>
            </a:r>
            <a:r>
              <a:rPr lang="ar-SA" sz="4400" b="1" dirty="0">
                <a:solidFill>
                  <a:schemeClr val="bg1"/>
                </a:solidFill>
                <a:latin typeface="Andalus" pitchFamily="18" charset="-78"/>
                <a:cs typeface="+mn-cs"/>
              </a:rPr>
              <a:t>: تطوّر الرأي العام</a:t>
            </a:r>
            <a:r>
              <a:rPr lang="ar-SA" sz="4000" b="1" dirty="0" smtClean="0">
                <a:solidFill>
                  <a:srgbClr val="FF0000"/>
                </a:solidFill>
                <a:latin typeface="Andalus" pitchFamily="18" charset="-78"/>
                <a:cs typeface="+mn-cs"/>
              </a:rPr>
              <a:t/>
            </a:r>
            <a:br>
              <a:rPr lang="ar-SA" sz="4000" b="1" dirty="0" smtClean="0">
                <a:solidFill>
                  <a:srgbClr val="FF0000"/>
                </a:solidFill>
                <a:latin typeface="Andalus" pitchFamily="18" charset="-78"/>
                <a:cs typeface="+mn-cs"/>
              </a:rPr>
            </a:br>
            <a:endParaRPr lang="ar-SA" dirty="0">
              <a:solidFill>
                <a:srgbClr val="FF0000"/>
              </a:solidFill>
              <a:latin typeface="Andalus" pitchFamily="18" charset="-78"/>
              <a:cs typeface="Andalus" pitchFamily="18" charset="-78"/>
            </a:endParaRPr>
          </a:p>
        </p:txBody>
      </p:sp>
      <p:sp>
        <p:nvSpPr>
          <p:cNvPr id="3" name="عنصر نائب للمحتوى 2"/>
          <p:cNvSpPr>
            <a:spLocks noGrp="1"/>
          </p:cNvSpPr>
          <p:nvPr>
            <p:ph idx="1"/>
          </p:nvPr>
        </p:nvSpPr>
        <p:spPr>
          <a:xfrm>
            <a:off x="539552" y="1811957"/>
            <a:ext cx="7992888" cy="4209331"/>
          </a:xfrm>
        </p:spPr>
        <p:txBody>
          <a:bodyPr>
            <a:normAutofit fontScale="92500" lnSpcReduction="10000"/>
          </a:bodyPr>
          <a:lstStyle/>
          <a:p>
            <a:pPr marL="0" indent="0" algn="ctr">
              <a:buNone/>
            </a:pPr>
            <a:r>
              <a:rPr lang="ar-SA" sz="2800" b="1" dirty="0">
                <a:solidFill>
                  <a:srgbClr val="FF0000"/>
                </a:solidFill>
                <a:latin typeface="Andalus" pitchFamily="18" charset="-78"/>
              </a:rPr>
              <a:t>1- في عصر الإصلاح </a:t>
            </a:r>
            <a:r>
              <a:rPr lang="ar-SA" sz="2800" b="1" dirty="0" smtClean="0">
                <a:solidFill>
                  <a:srgbClr val="FF0000"/>
                </a:solidFill>
                <a:latin typeface="Andalus" pitchFamily="18" charset="-78"/>
              </a:rPr>
              <a:t>والتنوير</a:t>
            </a:r>
          </a:p>
          <a:p>
            <a:pPr algn="just">
              <a:buFont typeface="Wingdings" pitchFamily="2" charset="2"/>
              <a:buChar char="v"/>
            </a:pPr>
            <a:r>
              <a:rPr lang="ar-SA" sz="2800" b="1" dirty="0" smtClean="0">
                <a:solidFill>
                  <a:schemeClr val="tx1"/>
                </a:solidFill>
              </a:rPr>
              <a:t>بعد قرون طويلة من الظلام الدامس الذي غطي معظم اوروبا لقرون طويلة نتيجة لسيطرة الكنيسة ومصادرتها حرية الفكر والتعبير عن الرأي أو الحكم على الأشياء مهما كانت نوعيتها ومصادرة وإحراق الكتب او اصحابها وإعدامهم , </a:t>
            </a:r>
          </a:p>
          <a:p>
            <a:pPr algn="just">
              <a:buFont typeface="Wingdings" pitchFamily="2" charset="2"/>
              <a:buChar char="v"/>
            </a:pPr>
            <a:r>
              <a:rPr lang="ar-SA" sz="2800" b="1" dirty="0" smtClean="0">
                <a:solidFill>
                  <a:schemeClr val="tx1"/>
                </a:solidFill>
              </a:rPr>
              <a:t>واعتبار التفكير في العالم الطبيعي أو استخدام العقل في نقل ومعرفة الاشياء الذي كان يعتبر امرا مخالفا لتعاليم الدينية .</a:t>
            </a:r>
          </a:p>
          <a:p>
            <a:pPr algn="just">
              <a:buFont typeface="Wingdings" pitchFamily="2" charset="2"/>
              <a:buChar char="v"/>
            </a:pPr>
            <a:r>
              <a:rPr lang="ar-SA" sz="2800" b="1" dirty="0" smtClean="0">
                <a:solidFill>
                  <a:srgbClr val="C00000"/>
                </a:solidFill>
              </a:rPr>
              <a:t>ظهر </a:t>
            </a:r>
            <a:r>
              <a:rPr lang="ar-SA" sz="2800" b="1" dirty="0">
                <a:solidFill>
                  <a:srgbClr val="C00000"/>
                </a:solidFill>
              </a:rPr>
              <a:t>بعد ذلك نوع من الرأي العام المستنير الذي يهتم بدراسة وتفسير الأشياء الخارجية التي تحيط بالإنسان بما فيها نسق معتقداته الدينية والروحية</a:t>
            </a:r>
            <a:endParaRPr lang="ar-SA" sz="2800" b="1" dirty="0" smtClean="0">
              <a:solidFill>
                <a:srgbClr val="C00000"/>
              </a:solidFill>
            </a:endParaRPr>
          </a:p>
          <a:p>
            <a:pPr marL="0" indent="0">
              <a:buNone/>
            </a:pPr>
            <a:endParaRPr lang="en-US" dirty="0"/>
          </a:p>
        </p:txBody>
      </p:sp>
      <p:sp>
        <p:nvSpPr>
          <p:cNvPr id="4" name="Slide Number Placeholder 3"/>
          <p:cNvSpPr>
            <a:spLocks noGrp="1"/>
          </p:cNvSpPr>
          <p:nvPr>
            <p:ph type="sldNum" sz="quarter" idx="12"/>
          </p:nvPr>
        </p:nvSpPr>
        <p:spPr/>
        <p:txBody>
          <a:bodyPr/>
          <a:lstStyle/>
          <a:p>
            <a:fld id="{BD3DBB4F-4585-41AF-9228-6425159ED374}" type="slidenum">
              <a:rPr lang="ar-SA" smtClean="0"/>
              <a:t>31</a:t>
            </a:fld>
            <a:endParaRPr lang="ar-SA"/>
          </a:p>
        </p:txBody>
      </p:sp>
    </p:spTree>
    <p:extLst>
      <p:ext uri="{BB962C8B-B14F-4D97-AF65-F5344CB8AC3E}">
        <p14:creationId xmlns:p14="http://schemas.microsoft.com/office/powerpoint/2010/main" val="37749364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2067" y="1844824"/>
            <a:ext cx="7408333" cy="4281339"/>
          </a:xfrm>
        </p:spPr>
        <p:txBody>
          <a:bodyPr>
            <a:normAutofit lnSpcReduction="10000"/>
          </a:bodyPr>
          <a:lstStyle/>
          <a:p>
            <a:pPr marL="0" indent="0" algn="ctr">
              <a:buNone/>
            </a:pPr>
            <a:r>
              <a:rPr lang="ar-SA" b="1" dirty="0" smtClean="0">
                <a:solidFill>
                  <a:srgbClr val="FF0000"/>
                </a:solidFill>
                <a:latin typeface="Andalus" pitchFamily="18" charset="-78"/>
              </a:rPr>
              <a:t>1 - </a:t>
            </a:r>
            <a:r>
              <a:rPr lang="ar-SA" b="1" dirty="0">
                <a:solidFill>
                  <a:srgbClr val="FF0000"/>
                </a:solidFill>
                <a:latin typeface="Andalus" pitchFamily="18" charset="-78"/>
              </a:rPr>
              <a:t>في عصر </a:t>
            </a:r>
            <a:r>
              <a:rPr lang="ar-SA" b="1" dirty="0" smtClean="0">
                <a:solidFill>
                  <a:srgbClr val="FF0000"/>
                </a:solidFill>
                <a:latin typeface="Andalus" pitchFamily="18" charset="-78"/>
              </a:rPr>
              <a:t>الإصلاح والتنوير</a:t>
            </a:r>
          </a:p>
          <a:p>
            <a:pPr algn="just">
              <a:buFont typeface="Wingdings" pitchFamily="2" charset="2"/>
              <a:buChar char="q"/>
            </a:pPr>
            <a:r>
              <a:rPr lang="ar-SA" sz="2800" b="1" dirty="0" smtClean="0">
                <a:solidFill>
                  <a:schemeClr val="tx1"/>
                </a:solidFill>
              </a:rPr>
              <a:t>جاءت </a:t>
            </a:r>
            <a:r>
              <a:rPr lang="ar-SA" sz="2800" b="1" dirty="0">
                <a:solidFill>
                  <a:schemeClr val="tx1"/>
                </a:solidFill>
              </a:rPr>
              <a:t>الكثير من آراء الفلاسفة والحكماء ورجال الدين أنفسهم </a:t>
            </a:r>
            <a:r>
              <a:rPr lang="ar-SA" sz="2800" b="1" dirty="0" smtClean="0">
                <a:solidFill>
                  <a:schemeClr val="tx1"/>
                </a:solidFill>
              </a:rPr>
              <a:t>لتتمرد </a:t>
            </a:r>
            <a:r>
              <a:rPr lang="ar-SA" sz="2800" b="1" dirty="0">
                <a:solidFill>
                  <a:schemeClr val="tx1"/>
                </a:solidFill>
              </a:rPr>
              <a:t>على </a:t>
            </a:r>
            <a:r>
              <a:rPr lang="ar-SA" sz="2800" b="1" dirty="0" smtClean="0">
                <a:solidFill>
                  <a:schemeClr val="tx1"/>
                </a:solidFill>
              </a:rPr>
              <a:t>ذلك </a:t>
            </a:r>
            <a:r>
              <a:rPr lang="ar-SA" sz="2800" b="1" dirty="0">
                <a:solidFill>
                  <a:schemeClr val="tx1"/>
                </a:solidFill>
              </a:rPr>
              <a:t>الواقع المتجمد , وتنادي بضرورة احترام العقل وإمكانيته في دراسة وتحليل </a:t>
            </a:r>
            <a:r>
              <a:rPr lang="ar-SA" sz="2800" b="1" dirty="0" smtClean="0">
                <a:solidFill>
                  <a:schemeClr val="tx1"/>
                </a:solidFill>
              </a:rPr>
              <a:t>ومناقشة </a:t>
            </a:r>
            <a:r>
              <a:rPr lang="ar-SA" sz="2800" b="1" dirty="0">
                <a:solidFill>
                  <a:schemeClr val="tx1"/>
                </a:solidFill>
              </a:rPr>
              <a:t>القضايا والمشكلات التي تربط الإنسان </a:t>
            </a:r>
            <a:r>
              <a:rPr lang="ar-SA" sz="2800" b="1" dirty="0" smtClean="0">
                <a:solidFill>
                  <a:schemeClr val="tx1"/>
                </a:solidFill>
              </a:rPr>
              <a:t>بذاته </a:t>
            </a:r>
            <a:r>
              <a:rPr lang="ar-SA" sz="2800" b="1" dirty="0">
                <a:solidFill>
                  <a:schemeClr val="tx1"/>
                </a:solidFill>
              </a:rPr>
              <a:t>أو </a:t>
            </a:r>
            <a:r>
              <a:rPr lang="ar-SA" sz="2800" b="1" dirty="0" smtClean="0">
                <a:solidFill>
                  <a:schemeClr val="tx1"/>
                </a:solidFill>
              </a:rPr>
              <a:t>بعالمه </a:t>
            </a:r>
            <a:r>
              <a:rPr lang="ar-SA" sz="2800" b="1" dirty="0">
                <a:solidFill>
                  <a:schemeClr val="tx1"/>
                </a:solidFill>
              </a:rPr>
              <a:t>الخارجي . </a:t>
            </a:r>
            <a:endParaRPr lang="ar-SA" sz="2800" b="1" dirty="0" smtClean="0">
              <a:solidFill>
                <a:schemeClr val="tx1"/>
              </a:solidFill>
            </a:endParaRPr>
          </a:p>
          <a:p>
            <a:pPr algn="just">
              <a:buFont typeface="Wingdings" pitchFamily="2" charset="2"/>
              <a:buChar char="q"/>
            </a:pPr>
            <a:r>
              <a:rPr lang="ar-SA" sz="2800" b="1" dirty="0" smtClean="0">
                <a:solidFill>
                  <a:schemeClr val="tx1"/>
                </a:solidFill>
              </a:rPr>
              <a:t>هذا </a:t>
            </a:r>
            <a:r>
              <a:rPr lang="ar-SA" sz="2800" b="1" dirty="0">
                <a:solidFill>
                  <a:schemeClr val="tx1"/>
                </a:solidFill>
              </a:rPr>
              <a:t>ما أدى الى ظهور صحف علمية وثقافية وسياسية ودينية مختلفة تماما عما كانت موجودة عليه خلال العصور الوسطى وتهدف </a:t>
            </a:r>
            <a:r>
              <a:rPr lang="ar-SA" sz="2800" b="1" dirty="0">
                <a:solidFill>
                  <a:srgbClr val="00B050"/>
                </a:solidFill>
              </a:rPr>
              <a:t>الى ظهور المجتمع الحديث </a:t>
            </a:r>
            <a:r>
              <a:rPr lang="ar-SA" sz="2800" b="1" dirty="0">
                <a:solidFill>
                  <a:schemeClr val="tx1"/>
                </a:solidFill>
              </a:rPr>
              <a:t>, والذي تبلورت فيه كثير من معالم الحياة الاقتصادية والسياسية والثقافية </a:t>
            </a:r>
            <a:r>
              <a:rPr lang="ar-SA" sz="2800" b="1" dirty="0">
                <a:solidFill>
                  <a:srgbClr val="C00000"/>
                </a:solidFill>
              </a:rPr>
              <a:t>نتيجة لظهور مفهوم الراي العام لدى الجماهير والشعوب .</a:t>
            </a:r>
            <a:endParaRPr lang="en-US" sz="2800" b="1" dirty="0">
              <a:solidFill>
                <a:srgbClr val="C00000"/>
              </a:solidFill>
            </a:endParaRP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32</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أولا: تطوّر الرأي العام</a:t>
            </a:r>
            <a:endParaRPr lang="ar-SA" dirty="0"/>
          </a:p>
        </p:txBody>
      </p:sp>
    </p:spTree>
    <p:extLst>
      <p:ext uri="{BB962C8B-B14F-4D97-AF65-F5344CB8AC3E}">
        <p14:creationId xmlns:p14="http://schemas.microsoft.com/office/powerpoint/2010/main" val="188642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16632"/>
            <a:ext cx="8229600" cy="1600200"/>
          </a:xfrm>
        </p:spPr>
        <p:txBody>
          <a:bodyPr>
            <a:normAutofit/>
          </a:bodyPr>
          <a:lstStyle/>
          <a:p>
            <a:r>
              <a:rPr lang="ar-SA" b="1" dirty="0" smtClean="0">
                <a:solidFill>
                  <a:schemeClr val="bg1"/>
                </a:solidFill>
                <a:latin typeface="Andalus" pitchFamily="18" charset="-78"/>
                <a:cs typeface="+mn-cs"/>
              </a:rPr>
              <a:t>ثانيا: تعريف </a:t>
            </a:r>
            <a:r>
              <a:rPr lang="ar-SA" b="1" dirty="0">
                <a:solidFill>
                  <a:schemeClr val="bg1"/>
                </a:solidFill>
                <a:latin typeface="Andalus" pitchFamily="18" charset="-78"/>
                <a:cs typeface="+mn-cs"/>
              </a:rPr>
              <a:t>الرأي العام وعناصره </a:t>
            </a:r>
            <a:endParaRPr lang="ar-SA" dirty="0">
              <a:solidFill>
                <a:schemeClr val="bg1"/>
              </a:solidFill>
              <a:latin typeface="Andalus" pitchFamily="18" charset="-78"/>
              <a:cs typeface="+mn-cs"/>
            </a:endParaRPr>
          </a:p>
        </p:txBody>
      </p:sp>
      <p:sp>
        <p:nvSpPr>
          <p:cNvPr id="3" name="عنصر نائب للمحتوى 2"/>
          <p:cNvSpPr>
            <a:spLocks noGrp="1"/>
          </p:cNvSpPr>
          <p:nvPr>
            <p:ph sz="quarter" idx="13"/>
          </p:nvPr>
        </p:nvSpPr>
        <p:spPr>
          <a:xfrm>
            <a:off x="971600" y="3068960"/>
            <a:ext cx="7200800" cy="2232248"/>
          </a:xfrm>
        </p:spPr>
        <p:txBody>
          <a:bodyPr>
            <a:noAutofit/>
          </a:bodyPr>
          <a:lstStyle/>
          <a:p>
            <a:pPr marL="0" indent="0" algn="just">
              <a:buNone/>
            </a:pPr>
            <a:r>
              <a:rPr lang="ar-SA" sz="2800" b="1" dirty="0">
                <a:solidFill>
                  <a:schemeClr val="tx1"/>
                </a:solidFill>
              </a:rPr>
              <a:t>تنوعت تعريفات الرأي العام , حسب اهتمامات الباحثين والمتخصصين ونوعية اتجاهاتهم وارائهم وتصوراتهم , حول </a:t>
            </a:r>
            <a:r>
              <a:rPr lang="ar-SA" sz="2800" b="1" dirty="0" smtClean="0">
                <a:solidFill>
                  <a:schemeClr val="tx1"/>
                </a:solidFill>
              </a:rPr>
              <a:t>ما يحدثه </a:t>
            </a:r>
            <a:r>
              <a:rPr lang="ar-SA" sz="2800" b="1" dirty="0">
                <a:solidFill>
                  <a:schemeClr val="tx1"/>
                </a:solidFill>
              </a:rPr>
              <a:t>الرأي العام في المجتمع الحديث ونوعية </a:t>
            </a:r>
            <a:r>
              <a:rPr lang="ar-SA" sz="2800" b="1" dirty="0" smtClean="0">
                <a:solidFill>
                  <a:schemeClr val="tx1"/>
                </a:solidFill>
              </a:rPr>
              <a:t>التأثيرات </a:t>
            </a:r>
            <a:r>
              <a:rPr lang="ar-SA" sz="2800" b="1" dirty="0">
                <a:solidFill>
                  <a:schemeClr val="tx1"/>
                </a:solidFill>
              </a:rPr>
              <a:t>والعوامل التي تشكل عمليات تكوينه وتغيره بصورة مستمرة </a:t>
            </a:r>
            <a:r>
              <a:rPr lang="ar-SA" sz="2800" b="1" dirty="0" smtClean="0">
                <a:solidFill>
                  <a:schemeClr val="tx1"/>
                </a:solidFill>
              </a:rPr>
              <a:t>.</a:t>
            </a:r>
            <a:endParaRPr lang="en-US" sz="2800" b="1" dirty="0">
              <a:solidFill>
                <a:schemeClr val="tx1"/>
              </a:solidFill>
            </a:endParaRPr>
          </a:p>
        </p:txBody>
      </p:sp>
      <p:sp>
        <p:nvSpPr>
          <p:cNvPr id="4" name="Slide Number Placeholder 3"/>
          <p:cNvSpPr>
            <a:spLocks noGrp="1"/>
          </p:cNvSpPr>
          <p:nvPr>
            <p:ph type="sldNum" sz="quarter" idx="12"/>
          </p:nvPr>
        </p:nvSpPr>
        <p:spPr/>
        <p:txBody>
          <a:bodyPr/>
          <a:lstStyle/>
          <a:p>
            <a:fld id="{BD3DBB4F-4585-41AF-9228-6425159ED374}" type="slidenum">
              <a:rPr lang="ar-SA" smtClean="0"/>
              <a:t>33</a:t>
            </a:fld>
            <a:endParaRPr lang="ar-SA"/>
          </a:p>
        </p:txBody>
      </p:sp>
    </p:spTree>
    <p:extLst>
      <p:ext uri="{BB962C8B-B14F-4D97-AF65-F5344CB8AC3E}">
        <p14:creationId xmlns:p14="http://schemas.microsoft.com/office/powerpoint/2010/main" val="42320291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lvl="0" algn="just">
              <a:buFont typeface="Wingdings" pitchFamily="2" charset="2"/>
              <a:buChar char="v"/>
            </a:pPr>
            <a:r>
              <a:rPr lang="ar-SA" sz="3000" b="1" dirty="0">
                <a:solidFill>
                  <a:srgbClr val="FF0000"/>
                </a:solidFill>
              </a:rPr>
              <a:t>تعريف " </a:t>
            </a:r>
            <a:r>
              <a:rPr lang="ar-SA" sz="3000" b="1" dirty="0" err="1">
                <a:solidFill>
                  <a:srgbClr val="FF0000"/>
                </a:solidFill>
              </a:rPr>
              <a:t>دافيسون</a:t>
            </a:r>
            <a:r>
              <a:rPr lang="ar-SA" sz="3000" b="1" dirty="0">
                <a:solidFill>
                  <a:srgbClr val="FF0000"/>
                </a:solidFill>
              </a:rPr>
              <a:t> " </a:t>
            </a:r>
            <a:r>
              <a:rPr lang="en-US" sz="3000" b="1" dirty="0">
                <a:solidFill>
                  <a:srgbClr val="FF0000"/>
                </a:solidFill>
              </a:rPr>
              <a:t>Davison </a:t>
            </a:r>
            <a:r>
              <a:rPr lang="ar-SA" sz="3000" b="1" dirty="0">
                <a:solidFill>
                  <a:srgbClr val="FF0000"/>
                </a:solidFill>
              </a:rPr>
              <a:t> </a:t>
            </a:r>
            <a:r>
              <a:rPr lang="ar-SA" sz="3000" b="1" dirty="0" smtClean="0">
                <a:solidFill>
                  <a:schemeClr val="tx1"/>
                </a:solidFill>
              </a:rPr>
              <a:t>,</a:t>
            </a:r>
          </a:p>
          <a:p>
            <a:pPr marL="0" lvl="0" indent="0" algn="just">
              <a:buNone/>
            </a:pPr>
            <a:r>
              <a:rPr lang="ar-SA" sz="3000" b="1" dirty="0" smtClean="0">
                <a:solidFill>
                  <a:schemeClr val="tx1"/>
                </a:solidFill>
              </a:rPr>
              <a:t>يصور </a:t>
            </a:r>
            <a:r>
              <a:rPr lang="ar-SA" sz="3000" b="1" dirty="0">
                <a:solidFill>
                  <a:schemeClr val="tx1"/>
                </a:solidFill>
              </a:rPr>
              <a:t>الرأي العام على ان مركب من مجموعة من  آ</a:t>
            </a:r>
            <a:r>
              <a:rPr lang="ar-SA" sz="3000" b="1" dirty="0" smtClean="0">
                <a:solidFill>
                  <a:schemeClr val="tx1"/>
                </a:solidFill>
              </a:rPr>
              <a:t>راء الأفراد </a:t>
            </a:r>
            <a:r>
              <a:rPr lang="ar-SA" sz="3000" b="1" dirty="0">
                <a:solidFill>
                  <a:schemeClr val="tx1"/>
                </a:solidFill>
              </a:rPr>
              <a:t>حول قضية ذات اهتمامات ( مصالح عامة ) وغالبا ما تمارس هذه </a:t>
            </a:r>
            <a:r>
              <a:rPr lang="ar-SA" sz="3000" b="1" dirty="0" smtClean="0">
                <a:solidFill>
                  <a:schemeClr val="tx1"/>
                </a:solidFill>
              </a:rPr>
              <a:t>الآراء تأثيرها </a:t>
            </a:r>
            <a:r>
              <a:rPr lang="ar-SA" sz="3000" b="1" dirty="0">
                <a:solidFill>
                  <a:schemeClr val="tx1"/>
                </a:solidFill>
              </a:rPr>
              <a:t>على سلوك الفرد والجماعة وسياسة الحكومة </a:t>
            </a:r>
            <a:r>
              <a:rPr lang="ar-SA" sz="3000" b="1" dirty="0" smtClean="0">
                <a:solidFill>
                  <a:schemeClr val="tx1"/>
                </a:solidFill>
              </a:rPr>
              <a:t>.</a:t>
            </a:r>
          </a:p>
          <a:p>
            <a:pPr marL="0" lvl="0" indent="0" algn="just">
              <a:buNone/>
            </a:pPr>
            <a:endParaRPr lang="en-US" sz="3000" b="1" dirty="0">
              <a:solidFill>
                <a:schemeClr val="tx1"/>
              </a:solidFill>
            </a:endParaRP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34</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ثانيا: تعريف الرأي العام وعناصره </a:t>
            </a:r>
            <a:endParaRPr lang="ar-SA" dirty="0"/>
          </a:p>
        </p:txBody>
      </p:sp>
    </p:spTree>
    <p:extLst>
      <p:ext uri="{BB962C8B-B14F-4D97-AF65-F5344CB8AC3E}">
        <p14:creationId xmlns:p14="http://schemas.microsoft.com/office/powerpoint/2010/main" val="22257518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9" y="2132856"/>
            <a:ext cx="8208912" cy="3993307"/>
          </a:xfrm>
        </p:spPr>
        <p:txBody>
          <a:bodyPr>
            <a:normAutofit/>
          </a:bodyPr>
          <a:lstStyle/>
          <a:p>
            <a:pPr algn="just">
              <a:buFont typeface="Wingdings" pitchFamily="2" charset="2"/>
              <a:buChar char="ü"/>
            </a:pPr>
            <a:r>
              <a:rPr lang="ar-SA" sz="3000" b="1" dirty="0" smtClean="0">
                <a:solidFill>
                  <a:schemeClr val="tx1"/>
                </a:solidFill>
              </a:rPr>
              <a:t>في </a:t>
            </a:r>
            <a:r>
              <a:rPr lang="ar-SA" sz="3000" b="1" dirty="0">
                <a:solidFill>
                  <a:schemeClr val="tx1"/>
                </a:solidFill>
              </a:rPr>
              <a:t>إطار تناول التعريفات السابقة </a:t>
            </a:r>
            <a:r>
              <a:rPr lang="ar-SA" sz="3000" b="1" dirty="0" smtClean="0">
                <a:solidFill>
                  <a:schemeClr val="tx1"/>
                </a:solidFill>
              </a:rPr>
              <a:t>للرأي العام </a:t>
            </a:r>
            <a:r>
              <a:rPr lang="ar-SA" sz="3000" b="1" dirty="0">
                <a:solidFill>
                  <a:schemeClr val="tx1"/>
                </a:solidFill>
              </a:rPr>
              <a:t>, يمكن </a:t>
            </a:r>
            <a:r>
              <a:rPr lang="ar-SA" sz="3000" b="1" dirty="0" smtClean="0">
                <a:solidFill>
                  <a:schemeClr val="tx1"/>
                </a:solidFill>
              </a:rPr>
              <a:t>القول: </a:t>
            </a:r>
          </a:p>
          <a:p>
            <a:pPr marL="0" indent="0" algn="just">
              <a:buNone/>
            </a:pPr>
            <a:r>
              <a:rPr lang="ar-SA" sz="3000" b="1" dirty="0" smtClean="0">
                <a:solidFill>
                  <a:srgbClr val="C00000"/>
                </a:solidFill>
              </a:rPr>
              <a:t>بأن الرأي </a:t>
            </a:r>
            <a:r>
              <a:rPr lang="ar-SA" sz="3000" b="1" dirty="0">
                <a:solidFill>
                  <a:srgbClr val="C00000"/>
                </a:solidFill>
              </a:rPr>
              <a:t>العام هو اتفاق جمعي حول مشكلة او قضية او فكرة معينة تكون موضع الاهتمام مشترك للجماعة الاجتماعية او المجتمع ككل , يحدث حولها ردود افعال يتبلور في خلق نوع من الشعور العام , حول هذه المشكلة , والقضية , او الفكرة , والتي يطلق عليها بالرأي العام .</a:t>
            </a:r>
            <a:endParaRPr lang="en-US" sz="3000" b="1" dirty="0">
              <a:solidFill>
                <a:srgbClr val="C00000"/>
              </a:solidFill>
            </a:endParaRP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35</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ثانيا: تعريف الرأي العام وعناصره </a:t>
            </a:r>
            <a:endParaRPr lang="ar-SA" dirty="0"/>
          </a:p>
        </p:txBody>
      </p:sp>
    </p:spTree>
    <p:extLst>
      <p:ext uri="{BB962C8B-B14F-4D97-AF65-F5344CB8AC3E}">
        <p14:creationId xmlns:p14="http://schemas.microsoft.com/office/powerpoint/2010/main" val="13284150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67544" y="2348880"/>
            <a:ext cx="8229600" cy="2376264"/>
          </a:xfrm>
        </p:spPr>
        <p:txBody>
          <a:bodyPr/>
          <a:lstStyle/>
          <a:p>
            <a:pPr marL="0" indent="0" algn="ctr">
              <a:buNone/>
            </a:pPr>
            <a:r>
              <a:rPr lang="ar-SA" sz="2800" b="1" dirty="0" smtClean="0">
                <a:solidFill>
                  <a:srgbClr val="FF0000"/>
                </a:solidFill>
                <a:latin typeface="Andalus" pitchFamily="18" charset="-78"/>
              </a:rPr>
              <a:t>1 - </a:t>
            </a:r>
            <a:r>
              <a:rPr lang="ar-SA" sz="2800" b="1" dirty="0">
                <a:solidFill>
                  <a:srgbClr val="FF0000"/>
                </a:solidFill>
                <a:latin typeface="Andalus" pitchFamily="18" charset="-78"/>
              </a:rPr>
              <a:t>وجود مشكلة أو قضية عامة</a:t>
            </a:r>
            <a:endParaRPr lang="ar-SA" sz="2800" dirty="0" smtClean="0">
              <a:solidFill>
                <a:schemeClr val="tx1"/>
              </a:solidFill>
            </a:endParaRPr>
          </a:p>
          <a:p>
            <a:pPr marL="0" indent="0" algn="ctr">
              <a:buNone/>
            </a:pPr>
            <a:r>
              <a:rPr lang="ar-SA" sz="2800" b="1" dirty="0" smtClean="0">
                <a:solidFill>
                  <a:schemeClr val="tx1"/>
                </a:solidFill>
              </a:rPr>
              <a:t>حيث </a:t>
            </a:r>
            <a:r>
              <a:rPr lang="ar-SA" sz="2800" b="1" dirty="0">
                <a:solidFill>
                  <a:schemeClr val="tx1"/>
                </a:solidFill>
              </a:rPr>
              <a:t>يشعر </a:t>
            </a:r>
            <a:r>
              <a:rPr lang="ar-SA" sz="2800" b="1" dirty="0" smtClean="0">
                <a:solidFill>
                  <a:schemeClr val="tx1"/>
                </a:solidFill>
              </a:rPr>
              <a:t>أفراد </a:t>
            </a:r>
            <a:r>
              <a:rPr lang="ar-SA" sz="2800" b="1" dirty="0">
                <a:solidFill>
                  <a:schemeClr val="tx1"/>
                </a:solidFill>
              </a:rPr>
              <a:t>الجماعة بأن هناك قضية معينة تشغلهم كمجموعة وليس أفراد منعزلين, وترتبط بمسألة وجودهم أو علاقتهم بالبيئة الخارجية التي يوجدون فيها.</a:t>
            </a:r>
          </a:p>
          <a:p>
            <a:endParaRPr lang="ar-SA" dirty="0"/>
          </a:p>
        </p:txBody>
      </p:sp>
      <p:sp>
        <p:nvSpPr>
          <p:cNvPr id="4" name="عنوان 3"/>
          <p:cNvSpPr>
            <a:spLocks noGrp="1"/>
          </p:cNvSpPr>
          <p:nvPr>
            <p:ph type="title"/>
          </p:nvPr>
        </p:nvSpPr>
        <p:spPr>
          <a:xfrm>
            <a:off x="467544" y="836712"/>
            <a:ext cx="8229600" cy="1143000"/>
          </a:xfrm>
        </p:spPr>
        <p:txBody>
          <a:bodyPr>
            <a:normAutofit/>
          </a:bodyPr>
          <a:lstStyle/>
          <a:p>
            <a:r>
              <a:rPr lang="ar-SA" b="1" dirty="0">
                <a:solidFill>
                  <a:schemeClr val="bg1"/>
                </a:solidFill>
                <a:latin typeface="Andalus" pitchFamily="18" charset="-78"/>
              </a:rPr>
              <a:t>ثالثا: عناصر الرأي </a:t>
            </a:r>
            <a:r>
              <a:rPr lang="ar-SA" b="1" dirty="0" smtClean="0">
                <a:solidFill>
                  <a:schemeClr val="bg1"/>
                </a:solidFill>
                <a:latin typeface="Andalus" pitchFamily="18" charset="-78"/>
              </a:rPr>
              <a:t>العام</a:t>
            </a:r>
            <a:endParaRPr lang="ar-SA" b="1" dirty="0">
              <a:solidFill>
                <a:srgbClr val="FF0000"/>
              </a:solidFill>
              <a:latin typeface="Andalus" pitchFamily="18" charset="-78"/>
              <a:cs typeface="+mn-cs"/>
            </a:endParaRPr>
          </a:p>
        </p:txBody>
      </p:sp>
      <p:sp>
        <p:nvSpPr>
          <p:cNvPr id="2" name="Slide Number Placeholder 1"/>
          <p:cNvSpPr>
            <a:spLocks noGrp="1"/>
          </p:cNvSpPr>
          <p:nvPr>
            <p:ph type="sldNum" sz="quarter" idx="12"/>
          </p:nvPr>
        </p:nvSpPr>
        <p:spPr/>
        <p:txBody>
          <a:bodyPr/>
          <a:lstStyle/>
          <a:p>
            <a:fld id="{BD3DBB4F-4585-41AF-9228-6425159ED374}" type="slidenum">
              <a:rPr lang="ar-SA" smtClean="0"/>
              <a:t>36</a:t>
            </a:fld>
            <a:endParaRPr lang="ar-SA"/>
          </a:p>
        </p:txBody>
      </p:sp>
    </p:spTree>
    <p:extLst>
      <p:ext uri="{BB962C8B-B14F-4D97-AF65-F5344CB8AC3E}">
        <p14:creationId xmlns:p14="http://schemas.microsoft.com/office/powerpoint/2010/main" val="1925365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chemeClr val="bg1"/>
                </a:solidFill>
                <a:latin typeface="Andalus" pitchFamily="18" charset="-78"/>
              </a:rPr>
              <a:t>ثالثا: عناصر الرأي العام</a:t>
            </a:r>
            <a:endParaRPr lang="ar-SA" b="1" dirty="0">
              <a:solidFill>
                <a:srgbClr val="FF0000"/>
              </a:solidFill>
              <a:latin typeface="Andalus" pitchFamily="18" charset="-78"/>
              <a:cs typeface="+mn-cs"/>
            </a:endParaRPr>
          </a:p>
        </p:txBody>
      </p:sp>
      <p:sp>
        <p:nvSpPr>
          <p:cNvPr id="3" name="عنصر نائب للمحتوى 2"/>
          <p:cNvSpPr>
            <a:spLocks noGrp="1"/>
          </p:cNvSpPr>
          <p:nvPr>
            <p:ph sz="half" idx="2"/>
          </p:nvPr>
        </p:nvSpPr>
        <p:spPr>
          <a:xfrm>
            <a:off x="539552" y="2276872"/>
            <a:ext cx="7992888" cy="3600400"/>
          </a:xfrm>
        </p:spPr>
        <p:txBody>
          <a:bodyPr>
            <a:normAutofit fontScale="92500"/>
          </a:bodyPr>
          <a:lstStyle/>
          <a:p>
            <a:pPr marL="0" indent="0" algn="ctr">
              <a:buNone/>
            </a:pPr>
            <a:endParaRPr lang="ar-SA" sz="3600" b="1" dirty="0" smtClean="0">
              <a:solidFill>
                <a:schemeClr val="tx1"/>
              </a:solidFill>
            </a:endParaRPr>
          </a:p>
          <a:p>
            <a:pPr marL="0" indent="0" algn="ctr">
              <a:buNone/>
            </a:pPr>
            <a:r>
              <a:rPr lang="ar-SA" sz="3600" b="1" dirty="0" smtClean="0">
                <a:solidFill>
                  <a:srgbClr val="FF0000"/>
                </a:solidFill>
                <a:latin typeface="Andalus" pitchFamily="18" charset="-78"/>
              </a:rPr>
              <a:t>2- طبيعة </a:t>
            </a:r>
            <a:r>
              <a:rPr lang="ar-SA" sz="3600" b="1" dirty="0">
                <a:solidFill>
                  <a:srgbClr val="FF0000"/>
                </a:solidFill>
                <a:latin typeface="Andalus" pitchFamily="18" charset="-78"/>
              </a:rPr>
              <a:t>الجمهور</a:t>
            </a:r>
          </a:p>
          <a:p>
            <a:pPr marL="0" indent="0" algn="ctr">
              <a:buNone/>
            </a:pPr>
            <a:r>
              <a:rPr lang="ar-SA" sz="3600" b="1" dirty="0" smtClean="0">
                <a:solidFill>
                  <a:schemeClr val="tx1"/>
                </a:solidFill>
              </a:rPr>
              <a:t>تشكل </a:t>
            </a:r>
            <a:r>
              <a:rPr lang="ar-SA" sz="3600" b="1" dirty="0">
                <a:solidFill>
                  <a:schemeClr val="tx1"/>
                </a:solidFill>
              </a:rPr>
              <a:t>نوعية الجمهور أحد عناصر الرأي العام, وغالباً ما يتسم جمهور الرأي العام بالاتفاق حول المشكلة وأهميتها, وإن كان يختلف هذا الجمهور ذاته من حيث انتماءات أفراده ومستوياتهم التعليمية والثقافية.</a:t>
            </a:r>
          </a:p>
          <a:p>
            <a:pPr algn="ctr"/>
            <a:endParaRPr lang="ar-SA" dirty="0"/>
          </a:p>
        </p:txBody>
      </p:sp>
      <p:sp>
        <p:nvSpPr>
          <p:cNvPr id="4" name="Slide Number Placeholder 3"/>
          <p:cNvSpPr>
            <a:spLocks noGrp="1"/>
          </p:cNvSpPr>
          <p:nvPr>
            <p:ph type="sldNum" sz="quarter" idx="12"/>
          </p:nvPr>
        </p:nvSpPr>
        <p:spPr/>
        <p:txBody>
          <a:bodyPr/>
          <a:lstStyle/>
          <a:p>
            <a:fld id="{BD3DBB4F-4585-41AF-9228-6425159ED374}" type="slidenum">
              <a:rPr lang="ar-SA" smtClean="0"/>
              <a:t>37</a:t>
            </a:fld>
            <a:endParaRPr lang="ar-SA"/>
          </a:p>
        </p:txBody>
      </p:sp>
    </p:spTree>
    <p:extLst>
      <p:ext uri="{BB962C8B-B14F-4D97-AF65-F5344CB8AC3E}">
        <p14:creationId xmlns:p14="http://schemas.microsoft.com/office/powerpoint/2010/main" val="3031814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36913"/>
            <a:ext cx="8229600" cy="2664296"/>
          </a:xfrm>
        </p:spPr>
        <p:txBody>
          <a:bodyPr/>
          <a:lstStyle/>
          <a:p>
            <a:pPr marL="0" indent="0" algn="ctr">
              <a:buNone/>
            </a:pPr>
            <a:r>
              <a:rPr lang="ar-SA" sz="2800" b="1" dirty="0" smtClean="0">
                <a:solidFill>
                  <a:srgbClr val="FF0000"/>
                </a:solidFill>
                <a:latin typeface="Andalus" pitchFamily="18" charset="-78"/>
              </a:rPr>
              <a:t>3- أولويات </a:t>
            </a:r>
            <a:r>
              <a:rPr lang="ar-SA" sz="2800" b="1" dirty="0">
                <a:solidFill>
                  <a:srgbClr val="FF0000"/>
                </a:solidFill>
                <a:latin typeface="Andalus" pitchFamily="18" charset="-78"/>
              </a:rPr>
              <a:t>وأهمية المشكلة لدى الجمهور</a:t>
            </a:r>
          </a:p>
          <a:p>
            <a:pPr marL="0" indent="0" algn="ctr">
              <a:buNone/>
            </a:pPr>
            <a:r>
              <a:rPr lang="ar-SA" sz="2800" b="1" dirty="0" smtClean="0">
                <a:solidFill>
                  <a:schemeClr val="tx1"/>
                </a:solidFill>
              </a:rPr>
              <a:t>يعكس </a:t>
            </a:r>
            <a:r>
              <a:rPr lang="ar-SA" sz="2800" b="1" dirty="0">
                <a:solidFill>
                  <a:schemeClr val="tx1"/>
                </a:solidFill>
              </a:rPr>
              <a:t>الرأي العام رأي الجماعة ككل, ويعبر عن مدى حجم المشكلة ومحاولة حلها وتناولها وعرضها بصورة ملائمة في ضوء متطلباتهم واهتماماتهم الواقعية.</a:t>
            </a:r>
          </a:p>
          <a:p>
            <a:endParaRPr lang="ar-SA" dirty="0"/>
          </a:p>
        </p:txBody>
      </p:sp>
      <p:sp>
        <p:nvSpPr>
          <p:cNvPr id="2" name="عنوان 1"/>
          <p:cNvSpPr>
            <a:spLocks noGrp="1"/>
          </p:cNvSpPr>
          <p:nvPr>
            <p:ph type="title"/>
          </p:nvPr>
        </p:nvSpPr>
        <p:spPr>
          <a:xfrm>
            <a:off x="395536" y="849217"/>
            <a:ext cx="8229600" cy="1274511"/>
          </a:xfrm>
        </p:spPr>
        <p:txBody>
          <a:bodyPr>
            <a:normAutofit/>
          </a:bodyPr>
          <a:lstStyle/>
          <a:p>
            <a:r>
              <a:rPr lang="ar-SA" b="1" dirty="0">
                <a:solidFill>
                  <a:schemeClr val="bg1"/>
                </a:solidFill>
                <a:latin typeface="Andalus" pitchFamily="18" charset="-78"/>
              </a:rPr>
              <a:t>ثالثا: عناصر الرأي </a:t>
            </a:r>
            <a:r>
              <a:rPr lang="ar-SA" b="1" dirty="0" smtClean="0">
                <a:solidFill>
                  <a:schemeClr val="bg1"/>
                </a:solidFill>
                <a:latin typeface="Andalus" pitchFamily="18" charset="-78"/>
              </a:rPr>
              <a:t>العام</a:t>
            </a:r>
            <a:endParaRPr lang="ar-SA" dirty="0">
              <a:solidFill>
                <a:srgbClr val="FF0000"/>
              </a:solidFill>
              <a:latin typeface="Andalus" pitchFamily="18" charset="-78"/>
              <a:cs typeface="Andalus" pitchFamily="18" charset="-78"/>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38</a:t>
            </a:fld>
            <a:endParaRPr lang="ar-SA"/>
          </a:p>
        </p:txBody>
      </p:sp>
    </p:spTree>
    <p:extLst>
      <p:ext uri="{BB962C8B-B14F-4D97-AF65-F5344CB8AC3E}">
        <p14:creationId xmlns:p14="http://schemas.microsoft.com/office/powerpoint/2010/main" val="26099858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2060848"/>
            <a:ext cx="8229600" cy="3993307"/>
          </a:xfrm>
        </p:spPr>
        <p:txBody>
          <a:bodyPr/>
          <a:lstStyle/>
          <a:p>
            <a:pPr marL="0" indent="0" algn="ctr">
              <a:buNone/>
            </a:pPr>
            <a:r>
              <a:rPr lang="ar-SA" sz="2800" b="1" dirty="0">
                <a:solidFill>
                  <a:srgbClr val="FF0000"/>
                </a:solidFill>
                <a:latin typeface="Andalus" pitchFamily="18" charset="-78"/>
              </a:rPr>
              <a:t>4-التعبير عن الرأي </a:t>
            </a:r>
          </a:p>
          <a:p>
            <a:pPr algn="just">
              <a:buFont typeface="Wingdings" pitchFamily="2" charset="2"/>
              <a:buChar char="q"/>
            </a:pPr>
            <a:r>
              <a:rPr lang="ar-SA" sz="2800" b="1" dirty="0" smtClean="0">
                <a:solidFill>
                  <a:schemeClr val="tx1"/>
                </a:solidFill>
              </a:rPr>
              <a:t>كثيراً </a:t>
            </a:r>
            <a:r>
              <a:rPr lang="ar-SA" sz="2800" b="1" dirty="0">
                <a:solidFill>
                  <a:schemeClr val="tx1"/>
                </a:solidFill>
              </a:rPr>
              <a:t>ما تطرح الأفكار حول موضوع </a:t>
            </a:r>
            <a:r>
              <a:rPr lang="ar-SA" sz="2800" b="1" dirty="0" smtClean="0">
                <a:solidFill>
                  <a:schemeClr val="tx1"/>
                </a:solidFill>
              </a:rPr>
              <a:t>أو </a:t>
            </a:r>
            <a:r>
              <a:rPr lang="ar-SA" sz="2800" b="1" dirty="0">
                <a:solidFill>
                  <a:schemeClr val="tx1"/>
                </a:solidFill>
              </a:rPr>
              <a:t>مشكلة الرأي في صور متباينة عند التعبير عنها, </a:t>
            </a:r>
            <a:endParaRPr lang="ar-SA" sz="2800" b="1" dirty="0" smtClean="0">
              <a:solidFill>
                <a:schemeClr val="tx1"/>
              </a:solidFill>
            </a:endParaRPr>
          </a:p>
          <a:p>
            <a:pPr algn="just">
              <a:buFont typeface="Wingdings" pitchFamily="2" charset="2"/>
              <a:buChar char="q"/>
            </a:pPr>
            <a:r>
              <a:rPr lang="ar-SA" sz="2800" b="1" dirty="0" smtClean="0">
                <a:solidFill>
                  <a:schemeClr val="tx1"/>
                </a:solidFill>
              </a:rPr>
              <a:t>وهذا </a:t>
            </a:r>
            <a:r>
              <a:rPr lang="ar-SA" sz="2800" b="1" dirty="0">
                <a:solidFill>
                  <a:schemeClr val="tx1"/>
                </a:solidFill>
              </a:rPr>
              <a:t>يعد نوع من الاختلاف حول المشكلة ولكن يوجد اتفاق جوهري حول المضمون العام لها. </a:t>
            </a:r>
            <a:endParaRPr lang="ar-SA" sz="2800" b="1" dirty="0" smtClean="0">
              <a:solidFill>
                <a:schemeClr val="tx1"/>
              </a:solidFill>
            </a:endParaRPr>
          </a:p>
          <a:p>
            <a:pPr algn="just">
              <a:buFont typeface="Wingdings" pitchFamily="2" charset="2"/>
              <a:buChar char="q"/>
            </a:pPr>
            <a:r>
              <a:rPr lang="ar-SA" sz="2800" b="1" dirty="0" smtClean="0">
                <a:solidFill>
                  <a:schemeClr val="tx1"/>
                </a:solidFill>
              </a:rPr>
              <a:t>ولذا </a:t>
            </a:r>
            <a:r>
              <a:rPr lang="ar-SA" sz="2800" b="1" dirty="0">
                <a:solidFill>
                  <a:schemeClr val="tx1"/>
                </a:solidFill>
              </a:rPr>
              <a:t>يستخدم الكثير من الوسائل للتعبير عن هذا الرأي حتى يعزز أهميته لدى الجماعة وخلق نوع من الاتفاق والرأي العام حولها.</a:t>
            </a:r>
          </a:p>
          <a:p>
            <a:endParaRPr lang="ar-SA" dirty="0"/>
          </a:p>
        </p:txBody>
      </p:sp>
      <p:sp>
        <p:nvSpPr>
          <p:cNvPr id="2" name="عنوان 1"/>
          <p:cNvSpPr>
            <a:spLocks noGrp="1"/>
          </p:cNvSpPr>
          <p:nvPr>
            <p:ph type="title"/>
          </p:nvPr>
        </p:nvSpPr>
        <p:spPr>
          <a:xfrm>
            <a:off x="467544" y="692696"/>
            <a:ext cx="8229600" cy="1143000"/>
          </a:xfrm>
        </p:spPr>
        <p:txBody>
          <a:bodyPr/>
          <a:lstStyle/>
          <a:p>
            <a:r>
              <a:rPr lang="ar-SA" b="1" dirty="0">
                <a:solidFill>
                  <a:schemeClr val="bg1"/>
                </a:solidFill>
                <a:latin typeface="Andalus" pitchFamily="18" charset="-78"/>
              </a:rPr>
              <a:t>ثالثا: عناصر الرأي العام</a:t>
            </a:r>
            <a:endParaRPr lang="ar-SA" dirty="0">
              <a:solidFill>
                <a:srgbClr val="FF0000"/>
              </a:solidFill>
              <a:latin typeface="Andalus" pitchFamily="18" charset="-78"/>
              <a:cs typeface="Andalus" pitchFamily="18" charset="-78"/>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39</a:t>
            </a:fld>
            <a:endParaRPr lang="ar-SA"/>
          </a:p>
        </p:txBody>
      </p:sp>
    </p:spTree>
    <p:extLst>
      <p:ext uri="{BB962C8B-B14F-4D97-AF65-F5344CB8AC3E}">
        <p14:creationId xmlns:p14="http://schemas.microsoft.com/office/powerpoint/2010/main" val="27242497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chemeClr val="bg1"/>
                </a:solidFill>
                <a:latin typeface="Andalus" pitchFamily="18" charset="-78"/>
              </a:rPr>
              <a:t>ثالثا: عناصر الرأي العام</a:t>
            </a:r>
            <a:endParaRPr lang="ar-SA" dirty="0">
              <a:solidFill>
                <a:srgbClr val="FF0000"/>
              </a:solidFill>
              <a:latin typeface="Andalus" pitchFamily="18" charset="-78"/>
              <a:cs typeface="Andalus" pitchFamily="18" charset="-78"/>
            </a:endParaRPr>
          </a:p>
        </p:txBody>
      </p:sp>
      <p:sp>
        <p:nvSpPr>
          <p:cNvPr id="3" name="عنصر نائب للمحتوى 2"/>
          <p:cNvSpPr>
            <a:spLocks noGrp="1"/>
          </p:cNvSpPr>
          <p:nvPr>
            <p:ph sz="quarter" idx="13"/>
          </p:nvPr>
        </p:nvSpPr>
        <p:spPr>
          <a:xfrm>
            <a:off x="611560" y="1916832"/>
            <a:ext cx="7848872" cy="4176464"/>
          </a:xfrm>
        </p:spPr>
        <p:txBody>
          <a:bodyPr/>
          <a:lstStyle/>
          <a:p>
            <a:pPr marL="0" indent="0" algn="ctr">
              <a:buNone/>
            </a:pPr>
            <a:r>
              <a:rPr lang="ar-SA" sz="3200" b="1" dirty="0">
                <a:solidFill>
                  <a:srgbClr val="FF0000"/>
                </a:solidFill>
                <a:latin typeface="Andalus" pitchFamily="18" charset="-78"/>
              </a:rPr>
              <a:t>5-حجم الجمهور</a:t>
            </a:r>
          </a:p>
          <a:p>
            <a:pPr algn="just">
              <a:buFont typeface="Wingdings" pitchFamily="2" charset="2"/>
              <a:buChar char="ü"/>
            </a:pPr>
            <a:r>
              <a:rPr lang="ar-SA" sz="3200" b="1" dirty="0" smtClean="0">
                <a:solidFill>
                  <a:schemeClr val="tx1"/>
                </a:solidFill>
              </a:rPr>
              <a:t>تبرز </a:t>
            </a:r>
            <a:r>
              <a:rPr lang="ar-SA" sz="3200" b="1" dirty="0">
                <a:solidFill>
                  <a:schemeClr val="tx1"/>
                </a:solidFill>
              </a:rPr>
              <a:t>أهمية الرأي العام وتكوينه وتأثيره طبقاً لحجم الجماعة والجمهور الذين يشكلون قوة ضغط سياسية واجتماعية وثقافية أو دينية حول الموضوع المثار حوله الآراء </a:t>
            </a:r>
            <a:endParaRPr lang="ar-SA" sz="3200" b="1" dirty="0" smtClean="0">
              <a:solidFill>
                <a:schemeClr val="tx1"/>
              </a:solidFill>
            </a:endParaRPr>
          </a:p>
          <a:p>
            <a:pPr algn="just">
              <a:buFont typeface="Wingdings" pitchFamily="2" charset="2"/>
              <a:buChar char="ü"/>
            </a:pPr>
            <a:r>
              <a:rPr lang="ar-SA" sz="3200" b="1" dirty="0" smtClean="0">
                <a:solidFill>
                  <a:schemeClr val="tx1"/>
                </a:solidFill>
              </a:rPr>
              <a:t>وتتبلور </a:t>
            </a:r>
            <a:r>
              <a:rPr lang="ar-SA" sz="3200" b="1" dirty="0">
                <a:solidFill>
                  <a:schemeClr val="tx1"/>
                </a:solidFill>
              </a:rPr>
              <a:t>في نوع من التنظيم لزيادة الفاعلية والتأثير للرأي العام</a:t>
            </a:r>
            <a:r>
              <a:rPr lang="ar-SA" sz="3200" b="1" dirty="0" smtClean="0">
                <a:solidFill>
                  <a:schemeClr val="tx1"/>
                </a:solidFill>
              </a:rPr>
              <a:t>.</a:t>
            </a:r>
            <a:endParaRPr lang="ar-SA" sz="3200" b="1" dirty="0">
              <a:solidFill>
                <a:schemeClr val="tx1"/>
              </a:solidFill>
            </a:endParaRPr>
          </a:p>
        </p:txBody>
      </p:sp>
      <p:sp>
        <p:nvSpPr>
          <p:cNvPr id="4" name="Slide Number Placeholder 3"/>
          <p:cNvSpPr>
            <a:spLocks noGrp="1"/>
          </p:cNvSpPr>
          <p:nvPr>
            <p:ph type="sldNum" sz="quarter" idx="12"/>
          </p:nvPr>
        </p:nvSpPr>
        <p:spPr/>
        <p:txBody>
          <a:bodyPr/>
          <a:lstStyle/>
          <a:p>
            <a:fld id="{BD3DBB4F-4585-41AF-9228-6425159ED374}" type="slidenum">
              <a:rPr lang="ar-SA" smtClean="0"/>
              <a:t>40</a:t>
            </a:fld>
            <a:endParaRPr lang="ar-SA"/>
          </a:p>
        </p:txBody>
      </p:sp>
    </p:spTree>
    <p:extLst>
      <p:ext uri="{BB962C8B-B14F-4D97-AF65-F5344CB8AC3E}">
        <p14:creationId xmlns:p14="http://schemas.microsoft.com/office/powerpoint/2010/main" val="18142061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18864" y="2276872"/>
            <a:ext cx="8229600" cy="3672408"/>
          </a:xfrm>
        </p:spPr>
        <p:txBody>
          <a:bodyPr>
            <a:normAutofit fontScale="92500"/>
          </a:bodyPr>
          <a:lstStyle/>
          <a:p>
            <a:pPr marL="0" indent="0" algn="ctr">
              <a:buNone/>
            </a:pPr>
            <a:r>
              <a:rPr lang="ar-SA" sz="3000" b="1" dirty="0">
                <a:solidFill>
                  <a:srgbClr val="FF0000"/>
                </a:solidFill>
                <a:latin typeface="Andalus" pitchFamily="18" charset="-78"/>
              </a:rPr>
              <a:t>6- تأثير الرأي العام</a:t>
            </a:r>
          </a:p>
          <a:p>
            <a:pPr marL="0" indent="0" algn="just">
              <a:buNone/>
            </a:pPr>
            <a:r>
              <a:rPr lang="ar-SA" sz="2800" b="1" dirty="0" smtClean="0">
                <a:solidFill>
                  <a:schemeClr val="tx1"/>
                </a:solidFill>
              </a:rPr>
              <a:t>يلعب </a:t>
            </a:r>
            <a:r>
              <a:rPr lang="ar-SA" sz="2800" b="1" dirty="0">
                <a:solidFill>
                  <a:schemeClr val="tx1"/>
                </a:solidFill>
              </a:rPr>
              <a:t>الرأي العام أدواراً متعددة على سلوك الأفراد والجماعات والسياسات الحكومية والعالمية. </a:t>
            </a:r>
            <a:endParaRPr lang="ar-SA" sz="2800" b="1" dirty="0" smtClean="0">
              <a:solidFill>
                <a:schemeClr val="tx1"/>
              </a:solidFill>
            </a:endParaRPr>
          </a:p>
          <a:p>
            <a:pPr marL="0" indent="0" algn="just">
              <a:buNone/>
            </a:pPr>
            <a:r>
              <a:rPr lang="ar-SA" sz="2800" b="1" dirty="0" smtClean="0">
                <a:solidFill>
                  <a:schemeClr val="tx1"/>
                </a:solidFill>
              </a:rPr>
              <a:t>ومن </a:t>
            </a:r>
            <a:r>
              <a:rPr lang="ar-SA" sz="2800" b="1" dirty="0">
                <a:solidFill>
                  <a:schemeClr val="tx1"/>
                </a:solidFill>
              </a:rPr>
              <a:t>ثم تسعى كل المؤسسات والمنظمات المرتبطة بتشكيل هذه السياسات بأن تلبي حاجات الجماهير, والتي عبرت في صور متعددة للرأي العام. </a:t>
            </a:r>
            <a:endParaRPr lang="ar-SA" sz="2800" b="1" dirty="0" smtClean="0">
              <a:solidFill>
                <a:schemeClr val="tx1"/>
              </a:solidFill>
            </a:endParaRPr>
          </a:p>
          <a:p>
            <a:pPr marL="0" indent="0" algn="just">
              <a:buNone/>
            </a:pPr>
            <a:r>
              <a:rPr lang="ar-SA" sz="2800" b="1" dirty="0" smtClean="0">
                <a:solidFill>
                  <a:schemeClr val="tx1"/>
                </a:solidFill>
              </a:rPr>
              <a:t>وهذا </a:t>
            </a:r>
            <a:r>
              <a:rPr lang="ar-SA" sz="2800" b="1" dirty="0">
                <a:solidFill>
                  <a:schemeClr val="tx1"/>
                </a:solidFill>
              </a:rPr>
              <a:t>بالإضافة إلى </a:t>
            </a:r>
            <a:r>
              <a:rPr lang="ar-SA" sz="2800" b="1" dirty="0">
                <a:solidFill>
                  <a:srgbClr val="FF0000"/>
                </a:solidFill>
              </a:rPr>
              <a:t>أن طبيعة القوانين والسياسات </a:t>
            </a:r>
            <a:r>
              <a:rPr lang="ar-SA" sz="2800" b="1" dirty="0" smtClean="0">
                <a:solidFill>
                  <a:srgbClr val="FF0000"/>
                </a:solidFill>
              </a:rPr>
              <a:t>الحكومية </a:t>
            </a:r>
            <a:r>
              <a:rPr lang="ar-SA" sz="2800" b="1" dirty="0">
                <a:solidFill>
                  <a:srgbClr val="FF0000"/>
                </a:solidFill>
              </a:rPr>
              <a:t>لا يمكن أن يكتب لها النجاح, إلا من خلال وجود نوع من التوافق والانسجام مع الرأي العام أو رأي الأغلبية من الجمهور.</a:t>
            </a:r>
          </a:p>
          <a:p>
            <a:endParaRPr lang="ar-SA" dirty="0"/>
          </a:p>
        </p:txBody>
      </p:sp>
      <p:sp>
        <p:nvSpPr>
          <p:cNvPr id="2" name="عنوان 1"/>
          <p:cNvSpPr>
            <a:spLocks noGrp="1"/>
          </p:cNvSpPr>
          <p:nvPr>
            <p:ph type="title"/>
          </p:nvPr>
        </p:nvSpPr>
        <p:spPr/>
        <p:txBody>
          <a:bodyPr/>
          <a:lstStyle/>
          <a:p>
            <a:r>
              <a:rPr lang="ar-SA" b="1" dirty="0">
                <a:solidFill>
                  <a:schemeClr val="bg1"/>
                </a:solidFill>
                <a:latin typeface="Andalus" pitchFamily="18" charset="-78"/>
              </a:rPr>
              <a:t>ثالثا: عناصر الرأي العام</a:t>
            </a:r>
            <a:endParaRPr lang="ar-SA" dirty="0">
              <a:solidFill>
                <a:srgbClr val="FF0000"/>
              </a:solidFill>
              <a:latin typeface="Andalus" pitchFamily="18" charset="-78"/>
              <a:cs typeface="Andalus" pitchFamily="18" charset="-78"/>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41</a:t>
            </a:fld>
            <a:endParaRPr lang="ar-SA"/>
          </a:p>
        </p:txBody>
      </p:sp>
    </p:spTree>
    <p:extLst>
      <p:ext uri="{BB962C8B-B14F-4D97-AF65-F5344CB8AC3E}">
        <p14:creationId xmlns:p14="http://schemas.microsoft.com/office/powerpoint/2010/main" val="35086241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916832"/>
            <a:ext cx="8229600" cy="3600400"/>
          </a:xfrm>
        </p:spPr>
        <p:txBody>
          <a:bodyPr>
            <a:normAutofit/>
          </a:bodyPr>
          <a:lstStyle/>
          <a:p>
            <a:pPr marL="0" indent="0" algn="ctr">
              <a:buNone/>
            </a:pPr>
            <a:r>
              <a:rPr lang="ar-SA" sz="3000" b="1" dirty="0" smtClean="0">
                <a:solidFill>
                  <a:srgbClr val="FF0000"/>
                </a:solidFill>
                <a:latin typeface="Andalus" pitchFamily="18" charset="-78"/>
              </a:rPr>
              <a:t>1- العوامل الثقافيّة</a:t>
            </a:r>
            <a:endParaRPr lang="ar-SA" sz="3000" b="1" dirty="0">
              <a:solidFill>
                <a:srgbClr val="FF0000"/>
              </a:solidFill>
              <a:latin typeface="Andalus" pitchFamily="18" charset="-78"/>
            </a:endParaRPr>
          </a:p>
          <a:p>
            <a:pPr marL="0" indent="0" algn="just">
              <a:buNone/>
            </a:pPr>
            <a:r>
              <a:rPr lang="ar-SA" sz="3000" b="1" dirty="0" smtClean="0">
                <a:solidFill>
                  <a:schemeClr val="tx1"/>
                </a:solidFill>
              </a:rPr>
              <a:t>تعرّف </a:t>
            </a:r>
            <a:r>
              <a:rPr lang="ar-SA" sz="3000" b="1" dirty="0">
                <a:solidFill>
                  <a:schemeClr val="tx1"/>
                </a:solidFill>
              </a:rPr>
              <a:t>الثقافة بمفهومها العام كما حدده </a:t>
            </a:r>
            <a:r>
              <a:rPr lang="ar-SA" sz="3000" b="1" dirty="0">
                <a:solidFill>
                  <a:srgbClr val="FF0000"/>
                </a:solidFill>
              </a:rPr>
              <a:t>تايلور</a:t>
            </a:r>
            <a:r>
              <a:rPr lang="ar-SA" sz="3000" b="1" dirty="0">
                <a:solidFill>
                  <a:schemeClr val="tx1"/>
                </a:solidFill>
              </a:rPr>
              <a:t> بأنها </a:t>
            </a:r>
            <a:r>
              <a:rPr lang="ar-SA" sz="3000" b="1" dirty="0" smtClean="0">
                <a:solidFill>
                  <a:schemeClr val="tx1"/>
                </a:solidFill>
              </a:rPr>
              <a:t>«</a:t>
            </a:r>
            <a:r>
              <a:rPr lang="ar-SA" sz="3000" b="1" dirty="0" smtClean="0">
                <a:solidFill>
                  <a:schemeClr val="accent2"/>
                </a:solidFill>
              </a:rPr>
              <a:t>ذلك الكل المركب المعقد </a:t>
            </a:r>
            <a:r>
              <a:rPr lang="ar-SA" sz="3000" b="1" dirty="0">
                <a:solidFill>
                  <a:schemeClr val="accent2"/>
                </a:solidFill>
              </a:rPr>
              <a:t>الذي يتكون من العادات والتقاليد والقيم </a:t>
            </a:r>
            <a:r>
              <a:rPr lang="ar-SA" sz="3000" b="1" dirty="0" smtClean="0">
                <a:solidFill>
                  <a:schemeClr val="accent2"/>
                </a:solidFill>
              </a:rPr>
              <a:t>ونسق </a:t>
            </a:r>
            <a:r>
              <a:rPr lang="ar-SA" sz="3000" b="1" dirty="0">
                <a:solidFill>
                  <a:schemeClr val="accent2"/>
                </a:solidFill>
              </a:rPr>
              <a:t>الاخلاق و الدين والقانون وكل مايكتسبه الفرد في </a:t>
            </a:r>
            <a:r>
              <a:rPr lang="ar-SA" sz="3000" b="1" dirty="0" smtClean="0">
                <a:solidFill>
                  <a:schemeClr val="accent2"/>
                </a:solidFill>
              </a:rPr>
              <a:t>المجتمع» </a:t>
            </a:r>
          </a:p>
          <a:p>
            <a:pPr marL="0" indent="0" algn="just">
              <a:buNone/>
            </a:pPr>
            <a:r>
              <a:rPr lang="ar-SA" sz="3000" b="1" dirty="0" smtClean="0">
                <a:solidFill>
                  <a:schemeClr val="tx1"/>
                </a:solidFill>
              </a:rPr>
              <a:t>وهذا </a:t>
            </a:r>
            <a:r>
              <a:rPr lang="ar-SA" sz="3000" b="1" dirty="0">
                <a:solidFill>
                  <a:schemeClr val="tx1"/>
                </a:solidFill>
              </a:rPr>
              <a:t>المركب الثقافي يلعب دورا اساسيا في تشكيل  </a:t>
            </a:r>
            <a:r>
              <a:rPr lang="ar-SA" sz="3000" b="1" dirty="0" smtClean="0">
                <a:solidFill>
                  <a:schemeClr val="tx1"/>
                </a:solidFill>
              </a:rPr>
              <a:t>آراء الأفراد </a:t>
            </a:r>
            <a:r>
              <a:rPr lang="ar-SA" sz="3000" b="1" dirty="0">
                <a:solidFill>
                  <a:schemeClr val="tx1"/>
                </a:solidFill>
              </a:rPr>
              <a:t>وثقافاتهم واتجاهاتهم وتكوين وجهات نظر </a:t>
            </a:r>
            <a:r>
              <a:rPr lang="ar-SA" sz="3000" b="1" dirty="0" smtClean="0">
                <a:solidFill>
                  <a:schemeClr val="tx1"/>
                </a:solidFill>
              </a:rPr>
              <a:t>محددة </a:t>
            </a:r>
            <a:r>
              <a:rPr lang="ar-SA" sz="3000" b="1" dirty="0">
                <a:solidFill>
                  <a:schemeClr val="tx1"/>
                </a:solidFill>
              </a:rPr>
              <a:t>حول القضايا والمشكلات والظواهر الاجتماعية والاقتصادية والسياسية </a:t>
            </a:r>
            <a:endParaRPr lang="en-US" sz="3000" b="1" dirty="0">
              <a:solidFill>
                <a:schemeClr val="tx1"/>
              </a:solidFill>
            </a:endParaRPr>
          </a:p>
          <a:p>
            <a:pPr marL="0" indent="0">
              <a:buNone/>
            </a:pPr>
            <a:endParaRPr lang="ar-SA" dirty="0"/>
          </a:p>
        </p:txBody>
      </p:sp>
      <p:sp>
        <p:nvSpPr>
          <p:cNvPr id="2" name="عنوان 1"/>
          <p:cNvSpPr>
            <a:spLocks noGrp="1"/>
          </p:cNvSpPr>
          <p:nvPr>
            <p:ph type="title"/>
          </p:nvPr>
        </p:nvSpPr>
        <p:spPr/>
        <p:txBody>
          <a:bodyPr>
            <a:normAutofit/>
          </a:bodyPr>
          <a:lstStyle/>
          <a:p>
            <a:r>
              <a:rPr lang="ar-SA" b="1" dirty="0">
                <a:solidFill>
                  <a:schemeClr val="bg1"/>
                </a:solidFill>
                <a:latin typeface="Andalus" pitchFamily="18" charset="-78"/>
              </a:rPr>
              <a:t>رابعا: عوامل تكوين الرأي </a:t>
            </a:r>
            <a:r>
              <a:rPr lang="ar-SA" b="1" dirty="0" smtClean="0">
                <a:solidFill>
                  <a:schemeClr val="bg1"/>
                </a:solidFill>
                <a:latin typeface="Andalus" pitchFamily="18" charset="-78"/>
              </a:rPr>
              <a:t>العام</a:t>
            </a:r>
            <a:endParaRPr lang="ar-SA" b="1" dirty="0">
              <a:solidFill>
                <a:srgbClr val="FF0000"/>
              </a:solidFill>
              <a:latin typeface="Andalus" pitchFamily="18" charset="-78"/>
              <a:cs typeface="Andalus" pitchFamily="18" charset="-78"/>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42</a:t>
            </a:fld>
            <a:endParaRPr lang="ar-SA"/>
          </a:p>
        </p:txBody>
      </p:sp>
    </p:spTree>
    <p:extLst>
      <p:ext uri="{BB962C8B-B14F-4D97-AF65-F5344CB8AC3E}">
        <p14:creationId xmlns:p14="http://schemas.microsoft.com/office/powerpoint/2010/main" val="3494186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244005"/>
            <a:ext cx="8229600" cy="3633267"/>
          </a:xfrm>
        </p:spPr>
        <p:txBody>
          <a:bodyPr>
            <a:normAutofit/>
          </a:bodyPr>
          <a:lstStyle/>
          <a:p>
            <a:pPr marL="0" indent="0" algn="ctr">
              <a:buNone/>
            </a:pPr>
            <a:r>
              <a:rPr lang="ar-SA" sz="3200" b="1" dirty="0" smtClean="0">
                <a:solidFill>
                  <a:srgbClr val="FF0000"/>
                </a:solidFill>
                <a:latin typeface="Andalus" pitchFamily="18" charset="-78"/>
              </a:rPr>
              <a:t>2- العوامل السياسية</a:t>
            </a:r>
          </a:p>
          <a:p>
            <a:pPr marL="0" indent="0" algn="just">
              <a:buNone/>
            </a:pPr>
            <a:r>
              <a:rPr lang="ar-SA" sz="3200" b="1" dirty="0" smtClean="0">
                <a:solidFill>
                  <a:schemeClr val="tx1"/>
                </a:solidFill>
              </a:rPr>
              <a:t>ان </a:t>
            </a:r>
            <a:r>
              <a:rPr lang="ar-SA" sz="3200" b="1" dirty="0">
                <a:solidFill>
                  <a:schemeClr val="tx1"/>
                </a:solidFill>
              </a:rPr>
              <a:t>طبيعة النظام الحكومي </a:t>
            </a:r>
            <a:r>
              <a:rPr lang="ar-SA" sz="3200" b="1" dirty="0" smtClean="0">
                <a:solidFill>
                  <a:schemeClr val="tx1"/>
                </a:solidFill>
              </a:rPr>
              <a:t>والأحزاب </a:t>
            </a:r>
            <a:r>
              <a:rPr lang="ar-SA" sz="3200" b="1" dirty="0">
                <a:solidFill>
                  <a:schemeClr val="tx1"/>
                </a:solidFill>
              </a:rPr>
              <a:t>السياسية ونوعية مشاركتها في الحكم وممارسة السلطة وجماعات الضغط وعملية الانتخاب والتصويت والمشاركة السياسية والديمقراطية والحرية </a:t>
            </a:r>
            <a:r>
              <a:rPr lang="ar-SA" sz="3200" b="1" dirty="0" smtClean="0">
                <a:solidFill>
                  <a:schemeClr val="tx1"/>
                </a:solidFill>
              </a:rPr>
              <a:t>وغيرها </a:t>
            </a:r>
            <a:r>
              <a:rPr lang="ar-SA" sz="3200" b="1" dirty="0"/>
              <a:t>تلعب </a:t>
            </a:r>
            <a:r>
              <a:rPr lang="ar-SA" sz="3200" b="1" dirty="0" smtClean="0"/>
              <a:t>دورا أساسيّا </a:t>
            </a:r>
            <a:r>
              <a:rPr lang="ar-SA" sz="3200" b="1" dirty="0"/>
              <a:t>في تكوين الرأي العام </a:t>
            </a:r>
            <a:r>
              <a:rPr lang="ar-SA" sz="3200" b="1" dirty="0" smtClean="0"/>
              <a:t>وتشكيله</a:t>
            </a:r>
            <a:endParaRPr lang="ar-SA" sz="3200" b="1" dirty="0"/>
          </a:p>
        </p:txBody>
      </p:sp>
      <p:sp>
        <p:nvSpPr>
          <p:cNvPr id="2" name="عنوان 1"/>
          <p:cNvSpPr>
            <a:spLocks noGrp="1"/>
          </p:cNvSpPr>
          <p:nvPr>
            <p:ph type="title"/>
          </p:nvPr>
        </p:nvSpPr>
        <p:spPr>
          <a:xfrm>
            <a:off x="467544" y="548680"/>
            <a:ext cx="8229600" cy="1143000"/>
          </a:xfrm>
        </p:spPr>
        <p:txBody>
          <a:bodyPr>
            <a:normAutofit fontScale="90000"/>
          </a:bodyPr>
          <a:lstStyle/>
          <a:p>
            <a:r>
              <a:rPr lang="ar-SA" dirty="0" smtClean="0">
                <a:solidFill>
                  <a:srgbClr val="FF0000"/>
                </a:solidFill>
                <a:latin typeface="Andalus" pitchFamily="18" charset="-78"/>
                <a:cs typeface="Andalus" pitchFamily="18" charset="-78"/>
              </a:rPr>
              <a:t/>
            </a:r>
            <a:br>
              <a:rPr lang="ar-SA" dirty="0" smtClean="0">
                <a:solidFill>
                  <a:srgbClr val="FF0000"/>
                </a:solidFill>
                <a:latin typeface="Andalus" pitchFamily="18" charset="-78"/>
                <a:cs typeface="Andalus" pitchFamily="18" charset="-78"/>
              </a:rPr>
            </a:br>
            <a:r>
              <a:rPr lang="ar-SA" b="1" dirty="0">
                <a:solidFill>
                  <a:schemeClr val="bg1"/>
                </a:solidFill>
                <a:latin typeface="Andalus" pitchFamily="18" charset="-78"/>
              </a:rPr>
              <a:t>رابعا: عوامل تكوين الرأي العام</a:t>
            </a:r>
            <a:endParaRPr lang="ar-SA" dirty="0">
              <a:solidFill>
                <a:srgbClr val="FF0000"/>
              </a:solidFill>
              <a:latin typeface="Andalus" pitchFamily="18" charset="-78"/>
              <a:cs typeface="Andalus" pitchFamily="18" charset="-78"/>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43</a:t>
            </a:fld>
            <a:endParaRPr lang="ar-SA"/>
          </a:p>
        </p:txBody>
      </p:sp>
    </p:spTree>
    <p:extLst>
      <p:ext uri="{BB962C8B-B14F-4D97-AF65-F5344CB8AC3E}">
        <p14:creationId xmlns:p14="http://schemas.microsoft.com/office/powerpoint/2010/main" val="11559597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179512" y="1844824"/>
            <a:ext cx="8640959" cy="4281339"/>
          </a:xfrm>
        </p:spPr>
        <p:txBody>
          <a:bodyPr>
            <a:normAutofit/>
          </a:bodyPr>
          <a:lstStyle/>
          <a:p>
            <a:pPr marL="0" indent="0" algn="ctr">
              <a:buNone/>
            </a:pPr>
            <a:r>
              <a:rPr lang="ar-SA" sz="3600" b="1" dirty="0" smtClean="0">
                <a:solidFill>
                  <a:srgbClr val="FF0000"/>
                </a:solidFill>
                <a:latin typeface="Andalus" pitchFamily="18" charset="-78"/>
              </a:rPr>
              <a:t>3- العوامل النفسية</a:t>
            </a:r>
          </a:p>
          <a:p>
            <a:r>
              <a:rPr lang="ar-SA" sz="2800" b="1" dirty="0" smtClean="0">
                <a:solidFill>
                  <a:schemeClr val="tx1"/>
                </a:solidFill>
              </a:rPr>
              <a:t>يتكون الرأي العام للجماعة من مجموعة اراء او تصورات الافراد وردود افعالهم نحو المشكلات والقضايا التي تخصهم كأفراد ومصالحهم الفردية التي يتشكل منها بعد ذلك المصالح الجمعية والمجتمعية</a:t>
            </a:r>
          </a:p>
          <a:p>
            <a:r>
              <a:rPr lang="ar-SA" sz="2800" b="1" dirty="0" smtClean="0">
                <a:solidFill>
                  <a:schemeClr val="tx1"/>
                </a:solidFill>
              </a:rPr>
              <a:t>كما قد تتكون هذه الآراء من خلال انطباعات وشعور الافراد واهوائهم وميولهم وعواطفهم وغرائزهم والتعبير عنها بطريقه مثلى وصحيحة وبعيدا عن عناصر التعبير غير السليم او السوي </a:t>
            </a:r>
          </a:p>
          <a:p>
            <a:endParaRPr lang="ar-SA" sz="2400" b="1" dirty="0">
              <a:solidFill>
                <a:schemeClr val="tx1"/>
              </a:solidFill>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44</a:t>
            </a:fld>
            <a:endParaRPr lang="ar-SA"/>
          </a:p>
        </p:txBody>
      </p:sp>
      <p:sp>
        <p:nvSpPr>
          <p:cNvPr id="6" name="Title 5"/>
          <p:cNvSpPr>
            <a:spLocks noGrp="1"/>
          </p:cNvSpPr>
          <p:nvPr>
            <p:ph type="title"/>
          </p:nvPr>
        </p:nvSpPr>
        <p:spPr/>
        <p:txBody>
          <a:bodyPr>
            <a:normAutofit fontScale="90000"/>
          </a:bodyPr>
          <a:lstStyle/>
          <a:p>
            <a:r>
              <a:rPr lang="ar-SA" dirty="0">
                <a:solidFill>
                  <a:srgbClr val="FF0000"/>
                </a:solidFill>
                <a:latin typeface="Andalus" pitchFamily="18" charset="-78"/>
                <a:cs typeface="Andalus" pitchFamily="18" charset="-78"/>
              </a:rPr>
              <a:t/>
            </a:r>
            <a:br>
              <a:rPr lang="ar-SA" dirty="0">
                <a:solidFill>
                  <a:srgbClr val="FF0000"/>
                </a:solidFill>
                <a:latin typeface="Andalus" pitchFamily="18" charset="-78"/>
                <a:cs typeface="Andalus" pitchFamily="18" charset="-78"/>
              </a:rPr>
            </a:br>
            <a:r>
              <a:rPr lang="ar-SA" b="1" dirty="0">
                <a:solidFill>
                  <a:schemeClr val="bg1"/>
                </a:solidFill>
                <a:latin typeface="Andalus" pitchFamily="18" charset="-78"/>
              </a:rPr>
              <a:t>رابعا: عوامل تكوين الرأي العام</a:t>
            </a:r>
            <a:endParaRPr lang="ar-SA" dirty="0"/>
          </a:p>
        </p:txBody>
      </p:sp>
    </p:spTree>
    <p:extLst>
      <p:ext uri="{BB962C8B-B14F-4D97-AF65-F5344CB8AC3E}">
        <p14:creationId xmlns:p14="http://schemas.microsoft.com/office/powerpoint/2010/main" val="4122044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179512" y="1844824"/>
            <a:ext cx="8640959" cy="4281339"/>
          </a:xfrm>
        </p:spPr>
        <p:txBody>
          <a:bodyPr>
            <a:normAutofit/>
          </a:bodyPr>
          <a:lstStyle/>
          <a:p>
            <a:pPr marL="0" indent="0" algn="ctr">
              <a:buNone/>
            </a:pPr>
            <a:r>
              <a:rPr lang="ar-SA" sz="2800" b="1" dirty="0" smtClean="0">
                <a:solidFill>
                  <a:srgbClr val="FF0000"/>
                </a:solidFill>
                <a:latin typeface="Andalus" pitchFamily="18" charset="-78"/>
              </a:rPr>
              <a:t>3- العوامل النفسية</a:t>
            </a:r>
          </a:p>
          <a:p>
            <a:pPr algn="just"/>
            <a:r>
              <a:rPr lang="ar-SA" sz="2800" b="1" dirty="0" smtClean="0">
                <a:solidFill>
                  <a:schemeClr val="tx1"/>
                </a:solidFill>
              </a:rPr>
              <a:t>كما قد تتكون اراء الافراد وانطباعاتهم نتيجة عوامل ودوافع شعورية ولا شعورية مثل الكبت والشعور بالكراهية او الحقد او الرغبة في الانتقام </a:t>
            </a:r>
          </a:p>
          <a:p>
            <a:pPr algn="just"/>
            <a:r>
              <a:rPr lang="ar-SA" sz="2800" b="1" dirty="0" smtClean="0">
                <a:solidFill>
                  <a:schemeClr val="tx1"/>
                </a:solidFill>
              </a:rPr>
              <a:t>وغير ذلك من مجموع العوامل السيكولوجية التي تؤثر في عمليات تكوين الرأي العام الفردي والجمعي الذي يلعب دورا أساسيّا في تشكيل رأي الغالبية من الجماهير</a:t>
            </a:r>
          </a:p>
          <a:p>
            <a:endParaRPr lang="ar-SA" sz="2400" b="1" dirty="0">
              <a:solidFill>
                <a:schemeClr val="tx1"/>
              </a:solidFill>
            </a:endParaRPr>
          </a:p>
        </p:txBody>
      </p:sp>
      <p:sp>
        <p:nvSpPr>
          <p:cNvPr id="5" name="Slide Number Placeholder 4"/>
          <p:cNvSpPr>
            <a:spLocks noGrp="1"/>
          </p:cNvSpPr>
          <p:nvPr>
            <p:ph type="sldNum" sz="quarter" idx="12"/>
          </p:nvPr>
        </p:nvSpPr>
        <p:spPr/>
        <p:txBody>
          <a:bodyPr/>
          <a:lstStyle/>
          <a:p>
            <a:fld id="{BD3DBB4F-4585-41AF-9228-6425159ED374}" type="slidenum">
              <a:rPr lang="ar-SA" smtClean="0"/>
              <a:t>45</a:t>
            </a:fld>
            <a:endParaRPr lang="ar-SA"/>
          </a:p>
        </p:txBody>
      </p:sp>
      <p:sp>
        <p:nvSpPr>
          <p:cNvPr id="6" name="Title 5"/>
          <p:cNvSpPr>
            <a:spLocks noGrp="1"/>
          </p:cNvSpPr>
          <p:nvPr>
            <p:ph type="title"/>
          </p:nvPr>
        </p:nvSpPr>
        <p:spPr/>
        <p:txBody>
          <a:bodyPr>
            <a:normAutofit fontScale="90000"/>
          </a:bodyPr>
          <a:lstStyle/>
          <a:p>
            <a:r>
              <a:rPr lang="ar-SA" dirty="0">
                <a:solidFill>
                  <a:srgbClr val="FF0000"/>
                </a:solidFill>
                <a:latin typeface="Andalus" pitchFamily="18" charset="-78"/>
                <a:cs typeface="Andalus" pitchFamily="18" charset="-78"/>
              </a:rPr>
              <a:t/>
            </a:r>
            <a:br>
              <a:rPr lang="ar-SA" dirty="0">
                <a:solidFill>
                  <a:srgbClr val="FF0000"/>
                </a:solidFill>
                <a:latin typeface="Andalus" pitchFamily="18" charset="-78"/>
                <a:cs typeface="Andalus" pitchFamily="18" charset="-78"/>
              </a:rPr>
            </a:br>
            <a:r>
              <a:rPr lang="ar-SA" b="1" dirty="0">
                <a:solidFill>
                  <a:schemeClr val="bg1"/>
                </a:solidFill>
                <a:latin typeface="Andalus" pitchFamily="18" charset="-78"/>
              </a:rPr>
              <a:t>رابعا: عوامل تكوين الرأي العام</a:t>
            </a:r>
            <a:endParaRPr lang="ar-SA" dirty="0"/>
          </a:p>
        </p:txBody>
      </p:sp>
    </p:spTree>
    <p:extLst>
      <p:ext uri="{BB962C8B-B14F-4D97-AF65-F5344CB8AC3E}">
        <p14:creationId xmlns:p14="http://schemas.microsoft.com/office/powerpoint/2010/main" val="41151549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772816"/>
            <a:ext cx="8424936" cy="4392488"/>
          </a:xfrm>
        </p:spPr>
        <p:txBody>
          <a:bodyPr>
            <a:noAutofit/>
          </a:bodyPr>
          <a:lstStyle/>
          <a:p>
            <a:pPr marL="0" indent="0" algn="ctr">
              <a:buNone/>
            </a:pPr>
            <a:r>
              <a:rPr lang="ar-SA" sz="2800" b="1" dirty="0" smtClean="0">
                <a:solidFill>
                  <a:srgbClr val="FF0000"/>
                </a:solidFill>
                <a:latin typeface="Andalus" pitchFamily="18" charset="-78"/>
              </a:rPr>
              <a:t>4- الأحداث والمشكلات </a:t>
            </a:r>
          </a:p>
          <a:p>
            <a:pPr marL="0" indent="0">
              <a:buNone/>
            </a:pPr>
            <a:r>
              <a:rPr lang="ar-SA" sz="2800" b="1" dirty="0" smtClean="0">
                <a:solidFill>
                  <a:schemeClr val="tx1"/>
                </a:solidFill>
              </a:rPr>
              <a:t>تعتبر المشكلة احدى العناصر الاساسية التي يتكون منها الرأي العام وهذا حسب تحديد  التعريفات والمفاهيم التي تناولت قضية الرأي العام </a:t>
            </a:r>
          </a:p>
          <a:p>
            <a:pPr marL="0" indent="0">
              <a:buNone/>
            </a:pPr>
            <a:r>
              <a:rPr lang="ar-SA" sz="2800" b="1" dirty="0" smtClean="0">
                <a:solidFill>
                  <a:srgbClr val="C00000"/>
                </a:solidFill>
              </a:rPr>
              <a:t>فلا وجود للرأي العام بدون وجود مشكلة أو قضية أو فكرة عامة </a:t>
            </a:r>
            <a:r>
              <a:rPr lang="ar-SA" sz="2800" b="1" dirty="0" smtClean="0">
                <a:solidFill>
                  <a:schemeClr val="tx1"/>
                </a:solidFill>
              </a:rPr>
              <a:t>تصبح موضوع النقاش والاختلاف وتتحدد مدى أهميتها واولوياتها بالنسبة لحاجات الأفراد او الجماعات والمجتمعات فجميع هذه المشكلات والازمات السياسية والاقتصادية والاجتماعية التي واجهت المجتمعات الحديثة هي التي تكون حولها الرأي العام</a:t>
            </a:r>
          </a:p>
        </p:txBody>
      </p:sp>
      <p:sp>
        <p:nvSpPr>
          <p:cNvPr id="2" name="Slide Number Placeholder 1"/>
          <p:cNvSpPr>
            <a:spLocks noGrp="1"/>
          </p:cNvSpPr>
          <p:nvPr>
            <p:ph type="sldNum" sz="quarter" idx="12"/>
          </p:nvPr>
        </p:nvSpPr>
        <p:spPr/>
        <p:txBody>
          <a:bodyPr/>
          <a:lstStyle/>
          <a:p>
            <a:fld id="{BD3DBB4F-4585-41AF-9228-6425159ED374}" type="slidenum">
              <a:rPr lang="ar-SA" smtClean="0"/>
              <a:t>46</a:t>
            </a:fld>
            <a:endParaRPr lang="ar-SA"/>
          </a:p>
        </p:txBody>
      </p:sp>
      <p:sp>
        <p:nvSpPr>
          <p:cNvPr id="5" name="Title 4"/>
          <p:cNvSpPr>
            <a:spLocks noGrp="1"/>
          </p:cNvSpPr>
          <p:nvPr>
            <p:ph type="title"/>
          </p:nvPr>
        </p:nvSpPr>
        <p:spPr/>
        <p:txBody>
          <a:bodyPr/>
          <a:lstStyle/>
          <a:p>
            <a:r>
              <a:rPr lang="ar-SA" b="1" dirty="0">
                <a:solidFill>
                  <a:schemeClr val="bg1"/>
                </a:solidFill>
                <a:latin typeface="Andalus" pitchFamily="18" charset="-78"/>
              </a:rPr>
              <a:t>رابعا: عوامل تكوين الرأي العام</a:t>
            </a:r>
            <a:endParaRPr lang="ar-SA" dirty="0"/>
          </a:p>
        </p:txBody>
      </p:sp>
    </p:spTree>
    <p:extLst>
      <p:ext uri="{BB962C8B-B14F-4D97-AF65-F5344CB8AC3E}">
        <p14:creationId xmlns:p14="http://schemas.microsoft.com/office/powerpoint/2010/main" val="22008671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412776"/>
            <a:ext cx="7408333" cy="4248472"/>
          </a:xfrm>
        </p:spPr>
        <p:txBody>
          <a:bodyPr>
            <a:noAutofit/>
          </a:bodyPr>
          <a:lstStyle/>
          <a:p>
            <a:pPr marL="0" indent="0" algn="ctr">
              <a:buNone/>
            </a:pPr>
            <a:r>
              <a:rPr lang="ar-SA" sz="2800" b="1" dirty="0" smtClean="0">
                <a:solidFill>
                  <a:srgbClr val="FF0000"/>
                </a:solidFill>
                <a:latin typeface="Andalus" pitchFamily="18" charset="-78"/>
              </a:rPr>
              <a:t>4- الاحداث والمشكلات </a:t>
            </a:r>
          </a:p>
          <a:p>
            <a:pPr marL="0" indent="0" algn="just">
              <a:buNone/>
            </a:pPr>
            <a:r>
              <a:rPr lang="ar-SA" sz="2800" b="1" dirty="0" smtClean="0">
                <a:solidFill>
                  <a:schemeClr val="tx1"/>
                </a:solidFill>
              </a:rPr>
              <a:t>من ناحيه اخرى ان تزايد الرأي العام حول </a:t>
            </a:r>
            <a:r>
              <a:rPr lang="ar-SA" sz="2800" b="1" dirty="0" smtClean="0">
                <a:solidFill>
                  <a:srgbClr val="C00000"/>
                </a:solidFill>
              </a:rPr>
              <a:t>مشكلات العنصرية في كثير من دول العالم وخاصة في جنوب افريقيا</a:t>
            </a:r>
            <a:r>
              <a:rPr lang="ar-SA" sz="2800" b="1" dirty="0" smtClean="0">
                <a:solidFill>
                  <a:schemeClr val="tx1"/>
                </a:solidFill>
              </a:rPr>
              <a:t> هو الذي أدى الى تغيير نظام الحكم بها وجعله في ايدي الاغلبية السوداء بزعامة نيلسون «مانديلا»</a:t>
            </a:r>
          </a:p>
          <a:p>
            <a:pPr marL="0" indent="0" algn="just">
              <a:buNone/>
            </a:pPr>
            <a:r>
              <a:rPr lang="ar-SA" sz="2800" b="1" dirty="0" smtClean="0">
                <a:solidFill>
                  <a:schemeClr val="tx1"/>
                </a:solidFill>
              </a:rPr>
              <a:t> كما ان ظهور المعدلات المرتفعة للجريمة في المجتمع الحضري ,مثل المخدرات والاغتصاب , جعل الرأي العام يثور على القوانين وتحديثها وتطبيق عقوبه (الاعدام) على مرتكبيها بعد  ان كانت مجرد قضاء سنوات قليله في السجون</a:t>
            </a:r>
            <a:endParaRPr lang="ar-SA" sz="2800" b="1" dirty="0">
              <a:solidFill>
                <a:schemeClr val="tx1"/>
              </a:solidFill>
            </a:endParaRPr>
          </a:p>
        </p:txBody>
      </p:sp>
      <p:sp>
        <p:nvSpPr>
          <p:cNvPr id="2" name="Slide Number Placeholder 1"/>
          <p:cNvSpPr>
            <a:spLocks noGrp="1"/>
          </p:cNvSpPr>
          <p:nvPr>
            <p:ph type="sldNum" sz="quarter" idx="12"/>
          </p:nvPr>
        </p:nvSpPr>
        <p:spPr/>
        <p:txBody>
          <a:bodyPr/>
          <a:lstStyle/>
          <a:p>
            <a:fld id="{BD3DBB4F-4585-41AF-9228-6425159ED374}" type="slidenum">
              <a:rPr lang="ar-SA" smtClean="0"/>
              <a:t>47</a:t>
            </a:fld>
            <a:endParaRPr lang="ar-SA"/>
          </a:p>
        </p:txBody>
      </p:sp>
      <p:sp>
        <p:nvSpPr>
          <p:cNvPr id="5" name="Title 4"/>
          <p:cNvSpPr>
            <a:spLocks noGrp="1"/>
          </p:cNvSpPr>
          <p:nvPr>
            <p:ph type="title"/>
          </p:nvPr>
        </p:nvSpPr>
        <p:spPr/>
        <p:txBody>
          <a:bodyPr/>
          <a:lstStyle/>
          <a:p>
            <a:r>
              <a:rPr lang="ar-SA" b="1" dirty="0">
                <a:solidFill>
                  <a:schemeClr val="bg1"/>
                </a:solidFill>
                <a:latin typeface="Andalus" pitchFamily="18" charset="-78"/>
              </a:rPr>
              <a:t>رابعا: عوامل تكوين الرأي العام</a:t>
            </a:r>
            <a:endParaRPr lang="ar-SA" dirty="0"/>
          </a:p>
        </p:txBody>
      </p:sp>
    </p:spTree>
    <p:extLst>
      <p:ext uri="{BB962C8B-B14F-4D97-AF65-F5344CB8AC3E}">
        <p14:creationId xmlns:p14="http://schemas.microsoft.com/office/powerpoint/2010/main" val="20827813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534" y="244624"/>
            <a:ext cx="8229600" cy="1600200"/>
          </a:xfrm>
        </p:spPr>
        <p:txBody>
          <a:bodyPr/>
          <a:lstStyle/>
          <a:p>
            <a:r>
              <a:rPr lang="ar-SA" b="1" dirty="0">
                <a:solidFill>
                  <a:schemeClr val="bg1"/>
                </a:solidFill>
                <a:latin typeface="Andalus" pitchFamily="18" charset="-78"/>
              </a:rPr>
              <a:t>رابعا: عوامل تكوين الرأي العام</a:t>
            </a:r>
            <a:endParaRPr lang="ar-SA" dirty="0">
              <a:solidFill>
                <a:srgbClr val="FF0000"/>
              </a:solidFill>
              <a:latin typeface="Andalus" pitchFamily="18" charset="-78"/>
              <a:cs typeface="Andalus" pitchFamily="18" charset="-78"/>
            </a:endParaRPr>
          </a:p>
        </p:txBody>
      </p:sp>
      <p:sp>
        <p:nvSpPr>
          <p:cNvPr id="3" name="Content Placeholder 2"/>
          <p:cNvSpPr>
            <a:spLocks noGrp="1"/>
          </p:cNvSpPr>
          <p:nvPr>
            <p:ph sz="quarter" idx="13"/>
          </p:nvPr>
        </p:nvSpPr>
        <p:spPr>
          <a:xfrm>
            <a:off x="676654" y="2204864"/>
            <a:ext cx="7495745" cy="3921616"/>
          </a:xfrm>
        </p:spPr>
        <p:txBody>
          <a:bodyPr>
            <a:normAutofit lnSpcReduction="10000"/>
          </a:bodyPr>
          <a:lstStyle/>
          <a:p>
            <a:pPr marL="0" indent="0" algn="ctr">
              <a:buNone/>
            </a:pPr>
            <a:r>
              <a:rPr lang="ar-SA" sz="2800" b="1" dirty="0" smtClean="0">
                <a:solidFill>
                  <a:srgbClr val="FF0000"/>
                </a:solidFill>
                <a:latin typeface="Andalus" pitchFamily="18" charset="-78"/>
              </a:rPr>
              <a:t>5- الشائعات</a:t>
            </a:r>
            <a:endParaRPr lang="ar-SA" sz="2800" b="1" dirty="0">
              <a:solidFill>
                <a:srgbClr val="FF0000"/>
              </a:solidFill>
              <a:latin typeface="Andalus" pitchFamily="18" charset="-78"/>
            </a:endParaRPr>
          </a:p>
          <a:p>
            <a:pPr marL="0" lvl="0" indent="0" algn="just">
              <a:buNone/>
            </a:pPr>
            <a:r>
              <a:rPr lang="ar-SA" sz="2800" b="1" dirty="0" smtClean="0">
                <a:solidFill>
                  <a:schemeClr val="tx1"/>
                </a:solidFill>
              </a:rPr>
              <a:t>تعد </a:t>
            </a:r>
            <a:r>
              <a:rPr lang="ar-SA" sz="2800" b="1" dirty="0">
                <a:solidFill>
                  <a:schemeClr val="tx1"/>
                </a:solidFill>
              </a:rPr>
              <a:t>الشائعات من العوامل المؤثرة في تكوين الرأي العام </a:t>
            </a:r>
            <a:endParaRPr lang="ar-SA" sz="2800" b="1" dirty="0" smtClean="0">
              <a:solidFill>
                <a:schemeClr val="tx1"/>
              </a:solidFill>
            </a:endParaRPr>
          </a:p>
          <a:p>
            <a:pPr marL="0" lvl="0" indent="0" algn="just">
              <a:buNone/>
            </a:pPr>
            <a:r>
              <a:rPr lang="ar-SA" sz="2800" b="1" dirty="0" smtClean="0">
                <a:solidFill>
                  <a:schemeClr val="tx1"/>
                </a:solidFill>
              </a:rPr>
              <a:t>وهذا </a:t>
            </a:r>
            <a:r>
              <a:rPr lang="ar-SA" sz="2800" b="1" dirty="0">
                <a:solidFill>
                  <a:schemeClr val="tx1"/>
                </a:solidFill>
              </a:rPr>
              <a:t>ما يجعل كثير من علماء النفس والنفس الاجتماعي وسوسيولوجيا الاتصال والإعلام  </a:t>
            </a:r>
            <a:r>
              <a:rPr lang="ar-SA" sz="2800" b="1" dirty="0" smtClean="0">
                <a:solidFill>
                  <a:schemeClr val="tx1"/>
                </a:solidFill>
              </a:rPr>
              <a:t>يهتمون </a:t>
            </a:r>
            <a:r>
              <a:rPr lang="ar-SA" sz="2800" b="1" dirty="0">
                <a:solidFill>
                  <a:schemeClr val="tx1"/>
                </a:solidFill>
              </a:rPr>
              <a:t>بدراسة سيكولوجية الإشاعة وأسباب انتشارها بسرعة بين أفراد المجتمع المحلي والعالمي </a:t>
            </a:r>
            <a:endParaRPr lang="ar-SA" sz="2800" b="1" dirty="0" smtClean="0">
              <a:solidFill>
                <a:schemeClr val="tx1"/>
              </a:solidFill>
            </a:endParaRPr>
          </a:p>
          <a:p>
            <a:pPr marL="0" lvl="0" indent="0" algn="just">
              <a:buNone/>
            </a:pPr>
            <a:r>
              <a:rPr lang="ar-SA" sz="2800" b="1" dirty="0" smtClean="0"/>
              <a:t>وتشمل </a:t>
            </a:r>
            <a:r>
              <a:rPr lang="ar-SA" sz="2800" b="1" dirty="0"/>
              <a:t>الشائعات الكثير من المجالات السياسية والاقتصادية والعسكرية والثقافية كما تعكس في الوقت ذاته الكثير من العناصر الثقافية .</a:t>
            </a:r>
            <a:endParaRPr lang="en-US" sz="2800" b="1" dirty="0"/>
          </a:p>
          <a:p>
            <a:endParaRPr lang="ar-SA" dirty="0"/>
          </a:p>
        </p:txBody>
      </p:sp>
      <p:sp>
        <p:nvSpPr>
          <p:cNvPr id="6" name="Slide Number Placeholder 5"/>
          <p:cNvSpPr>
            <a:spLocks noGrp="1"/>
          </p:cNvSpPr>
          <p:nvPr>
            <p:ph type="sldNum" sz="quarter" idx="12"/>
          </p:nvPr>
        </p:nvSpPr>
        <p:spPr/>
        <p:txBody>
          <a:bodyPr/>
          <a:lstStyle/>
          <a:p>
            <a:fld id="{BD3DBB4F-4585-41AF-9228-6425159ED374}" type="slidenum">
              <a:rPr lang="ar-SA" smtClean="0"/>
              <a:t>48</a:t>
            </a:fld>
            <a:endParaRPr lang="ar-SA"/>
          </a:p>
        </p:txBody>
      </p:sp>
    </p:spTree>
    <p:extLst>
      <p:ext uri="{BB962C8B-B14F-4D97-AF65-F5344CB8AC3E}">
        <p14:creationId xmlns:p14="http://schemas.microsoft.com/office/powerpoint/2010/main" val="14452927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3" y="2060848"/>
            <a:ext cx="7992888" cy="4065315"/>
          </a:xfrm>
        </p:spPr>
        <p:txBody>
          <a:bodyPr>
            <a:normAutofit/>
          </a:bodyPr>
          <a:lstStyle/>
          <a:p>
            <a:pPr marL="0" indent="0" algn="ctr">
              <a:buNone/>
            </a:pPr>
            <a:r>
              <a:rPr lang="ar-SA" sz="3300" b="1" dirty="0">
                <a:solidFill>
                  <a:srgbClr val="FF0000"/>
                </a:solidFill>
                <a:latin typeface="Andalus" pitchFamily="18" charset="-78"/>
              </a:rPr>
              <a:t>5- </a:t>
            </a:r>
            <a:r>
              <a:rPr lang="ar-SA" sz="3300" b="1" dirty="0" smtClean="0">
                <a:solidFill>
                  <a:srgbClr val="FF0000"/>
                </a:solidFill>
                <a:latin typeface="Andalus" pitchFamily="18" charset="-78"/>
              </a:rPr>
              <a:t>الشائعات</a:t>
            </a:r>
            <a:endParaRPr lang="ar-SA" sz="3300" b="1" dirty="0" smtClean="0">
              <a:solidFill>
                <a:schemeClr val="tx1"/>
              </a:solidFill>
            </a:endParaRPr>
          </a:p>
          <a:p>
            <a:pPr marL="0" lvl="0" indent="0" algn="ctr">
              <a:buNone/>
            </a:pPr>
            <a:r>
              <a:rPr lang="ar-SA" sz="3300" b="1" dirty="0" smtClean="0">
                <a:solidFill>
                  <a:schemeClr val="tx1"/>
                </a:solidFill>
              </a:rPr>
              <a:t>ونظرا </a:t>
            </a:r>
            <a:r>
              <a:rPr lang="ar-SA" sz="3300" b="1" dirty="0">
                <a:solidFill>
                  <a:schemeClr val="tx1"/>
                </a:solidFill>
              </a:rPr>
              <a:t>لخطورة الشائعات على تكوين الرأي العام لاتخاذ ردود أفعال سلبية على الأفراد والجماعات والممتلكات والأرواح مثل : حدوث الشائعات المروجة لوجود خلافات طائفية أو عنصرية في أماكن معينة من المجتمع والعالم قد تؤثر بصورة سلبية واندلاع مزيد من العنف في أماكن أخرى من المجتمع والعالم أيضا .  </a:t>
            </a:r>
            <a:endParaRPr lang="en-US" sz="3300" b="1" dirty="0">
              <a:solidFill>
                <a:schemeClr val="tx1"/>
              </a:solidFill>
            </a:endParaRP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49</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رابعا: عوامل تكوين الرأي العام</a:t>
            </a:r>
            <a:endParaRPr lang="ar-SA" dirty="0"/>
          </a:p>
        </p:txBody>
      </p:sp>
    </p:spTree>
    <p:extLst>
      <p:ext uri="{BB962C8B-B14F-4D97-AF65-F5344CB8AC3E}">
        <p14:creationId xmlns:p14="http://schemas.microsoft.com/office/powerpoint/2010/main" val="18778594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76513" y="2780928"/>
            <a:ext cx="8291264" cy="2448272"/>
          </a:xfrm>
        </p:spPr>
        <p:txBody>
          <a:bodyPr>
            <a:normAutofit/>
          </a:bodyPr>
          <a:lstStyle/>
          <a:p>
            <a:pPr marL="0" indent="0" algn="just">
              <a:buNone/>
            </a:pPr>
            <a:r>
              <a:rPr lang="ar-SA" sz="2800" b="1" dirty="0">
                <a:solidFill>
                  <a:schemeClr val="tx1"/>
                </a:solidFill>
              </a:rPr>
              <a:t>بعد أن تحددت العوامل المشكلة للرأي العام توجد مجموعة من المراحل التي تمر بها عملية تكوين ولقد تعددت وجهات نظر الباحثين والمتخصصين ومحاولتهم تحديد نقاط البداية والنهاية لهذه المراحل ويمكن الإشارة إلى أهم هذه المحاولات فيما يلي:</a:t>
            </a:r>
          </a:p>
          <a:p>
            <a:endParaRPr lang="ar-SA" dirty="0"/>
          </a:p>
        </p:txBody>
      </p:sp>
      <p:sp>
        <p:nvSpPr>
          <p:cNvPr id="2" name="عنوان 1"/>
          <p:cNvSpPr>
            <a:spLocks noGrp="1"/>
          </p:cNvSpPr>
          <p:nvPr>
            <p:ph type="title"/>
          </p:nvPr>
        </p:nvSpPr>
        <p:spPr>
          <a:xfrm>
            <a:off x="467544" y="485800"/>
            <a:ext cx="8229600" cy="1143000"/>
          </a:xfrm>
        </p:spPr>
        <p:txBody>
          <a:bodyPr/>
          <a:lstStyle/>
          <a:p>
            <a:r>
              <a:rPr lang="ar-SA" sz="4800" b="1" dirty="0" smtClean="0">
                <a:solidFill>
                  <a:schemeClr val="bg1"/>
                </a:solidFill>
                <a:latin typeface="Andalus" pitchFamily="18" charset="-78"/>
                <a:cs typeface="+mn-cs"/>
              </a:rPr>
              <a:t>خامسا: مراحل </a:t>
            </a:r>
            <a:r>
              <a:rPr lang="ar-SA" sz="4800" b="1" dirty="0">
                <a:solidFill>
                  <a:schemeClr val="bg1"/>
                </a:solidFill>
                <a:latin typeface="Andalus" pitchFamily="18" charset="-78"/>
                <a:cs typeface="+mn-cs"/>
              </a:rPr>
              <a:t>تكوين الرأي العام </a:t>
            </a:r>
            <a:endParaRPr lang="ar-SA" sz="4800" dirty="0">
              <a:solidFill>
                <a:schemeClr val="bg1"/>
              </a:solidFill>
              <a:latin typeface="Andalus" pitchFamily="18" charset="-78"/>
              <a:cs typeface="+mn-cs"/>
            </a:endParaRPr>
          </a:p>
        </p:txBody>
      </p:sp>
      <p:sp>
        <p:nvSpPr>
          <p:cNvPr id="4" name="Slide Number Placeholder 3"/>
          <p:cNvSpPr>
            <a:spLocks noGrp="1"/>
          </p:cNvSpPr>
          <p:nvPr>
            <p:ph type="sldNum" sz="quarter" idx="12"/>
          </p:nvPr>
        </p:nvSpPr>
        <p:spPr/>
        <p:txBody>
          <a:bodyPr/>
          <a:lstStyle/>
          <a:p>
            <a:fld id="{BD3DBB4F-4585-41AF-9228-6425159ED374}" type="slidenum">
              <a:rPr lang="ar-SA" smtClean="0"/>
              <a:t>50</a:t>
            </a:fld>
            <a:endParaRPr lang="ar-SA"/>
          </a:p>
        </p:txBody>
      </p:sp>
    </p:spTree>
    <p:extLst>
      <p:ext uri="{BB962C8B-B14F-4D97-AF65-F5344CB8AC3E}">
        <p14:creationId xmlns:p14="http://schemas.microsoft.com/office/powerpoint/2010/main" val="2799567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76513" y="2348880"/>
            <a:ext cx="8291264" cy="4925144"/>
          </a:xfrm>
        </p:spPr>
        <p:txBody>
          <a:bodyPr>
            <a:normAutofit/>
          </a:bodyPr>
          <a:lstStyle/>
          <a:p>
            <a:pPr marL="0" indent="0" algn="ctr">
              <a:buNone/>
            </a:pPr>
            <a:r>
              <a:rPr lang="ar-SA" sz="2800" b="1" dirty="0" smtClean="0">
                <a:solidFill>
                  <a:schemeClr val="tx1"/>
                </a:solidFill>
              </a:rPr>
              <a:t> </a:t>
            </a:r>
            <a:r>
              <a:rPr lang="ar-SA" sz="2800" b="1" dirty="0" smtClean="0">
                <a:solidFill>
                  <a:srgbClr val="FF0000"/>
                </a:solidFill>
              </a:rPr>
              <a:t>محاولة(جيمس بريس</a:t>
            </a:r>
            <a:r>
              <a:rPr lang="ar-SA" sz="2800" b="1" dirty="0">
                <a:solidFill>
                  <a:srgbClr val="FF0000"/>
                </a:solidFill>
              </a:rPr>
              <a:t>)        </a:t>
            </a:r>
            <a:r>
              <a:rPr lang="ar-SA" sz="2800" b="1" dirty="0" smtClean="0">
                <a:solidFill>
                  <a:srgbClr val="FF0000"/>
                </a:solidFill>
              </a:rPr>
              <a:t>     </a:t>
            </a:r>
          </a:p>
          <a:p>
            <a:pPr marL="0" indent="0" algn="just">
              <a:buNone/>
            </a:pPr>
            <a:r>
              <a:rPr lang="ar-SA" sz="2800" b="1" dirty="0" smtClean="0">
                <a:solidFill>
                  <a:schemeClr val="tx1"/>
                </a:solidFill>
              </a:rPr>
              <a:t>يرى </a:t>
            </a:r>
            <a:r>
              <a:rPr lang="ar-SA" sz="2800" b="1" dirty="0">
                <a:solidFill>
                  <a:srgbClr val="C00000"/>
                </a:solidFill>
              </a:rPr>
              <a:t>بريس</a:t>
            </a:r>
            <a:r>
              <a:rPr lang="ar-SA" sz="2800" b="1" dirty="0">
                <a:solidFill>
                  <a:schemeClr val="tx1"/>
                </a:solidFill>
              </a:rPr>
              <a:t> أن الرأي العام يتكون منذ المرحلة الأولى التي تعرف بالمرحلة السلبية إلى مرحلة الرأي العام الواعي أو النشط </a:t>
            </a:r>
            <a:r>
              <a:rPr lang="ar-SA" sz="2800" b="1" dirty="0" smtClean="0">
                <a:solidFill>
                  <a:schemeClr val="tx1"/>
                </a:solidFill>
              </a:rPr>
              <a:t>ويتعد </a:t>
            </a:r>
            <a:r>
              <a:rPr lang="ar-SA" sz="2800" b="1" dirty="0">
                <a:solidFill>
                  <a:schemeClr val="tx1"/>
                </a:solidFill>
              </a:rPr>
              <a:t>الرأي العام خلال هذه العملية بأربع مراحل داخلية وهي :</a:t>
            </a:r>
          </a:p>
          <a:p>
            <a:endParaRPr lang="ar-SA" dirty="0"/>
          </a:p>
        </p:txBody>
      </p:sp>
      <p:sp>
        <p:nvSpPr>
          <p:cNvPr id="2" name="عنوان 1"/>
          <p:cNvSpPr>
            <a:spLocks noGrp="1"/>
          </p:cNvSpPr>
          <p:nvPr>
            <p:ph type="title"/>
          </p:nvPr>
        </p:nvSpPr>
        <p:spPr>
          <a:xfrm>
            <a:off x="467544" y="485800"/>
            <a:ext cx="8229600" cy="1143000"/>
          </a:xfrm>
        </p:spPr>
        <p:txBody>
          <a:bodyPr/>
          <a:lstStyle/>
          <a:p>
            <a:r>
              <a:rPr lang="ar-SA" sz="4800" b="1" dirty="0" smtClean="0">
                <a:solidFill>
                  <a:schemeClr val="bg1"/>
                </a:solidFill>
                <a:latin typeface="Andalus" pitchFamily="18" charset="-78"/>
                <a:cs typeface="+mn-cs"/>
              </a:rPr>
              <a:t>خامسا: مراحل </a:t>
            </a:r>
            <a:r>
              <a:rPr lang="ar-SA" sz="4800" b="1" dirty="0">
                <a:solidFill>
                  <a:schemeClr val="bg1"/>
                </a:solidFill>
                <a:latin typeface="Andalus" pitchFamily="18" charset="-78"/>
                <a:cs typeface="+mn-cs"/>
              </a:rPr>
              <a:t>تكوين الرأي العام </a:t>
            </a:r>
            <a:endParaRPr lang="ar-SA" sz="4800" dirty="0">
              <a:solidFill>
                <a:schemeClr val="bg1"/>
              </a:solidFill>
              <a:latin typeface="Andalus" pitchFamily="18" charset="-78"/>
              <a:cs typeface="+mn-cs"/>
            </a:endParaRPr>
          </a:p>
        </p:txBody>
      </p:sp>
      <p:sp>
        <p:nvSpPr>
          <p:cNvPr id="4" name="Slide Number Placeholder 3"/>
          <p:cNvSpPr>
            <a:spLocks noGrp="1"/>
          </p:cNvSpPr>
          <p:nvPr>
            <p:ph type="sldNum" sz="quarter" idx="12"/>
          </p:nvPr>
        </p:nvSpPr>
        <p:spPr/>
        <p:txBody>
          <a:bodyPr/>
          <a:lstStyle/>
          <a:p>
            <a:fld id="{BD3DBB4F-4585-41AF-9228-6425159ED374}" type="slidenum">
              <a:rPr lang="ar-SA" smtClean="0"/>
              <a:t>51</a:t>
            </a:fld>
            <a:endParaRPr lang="ar-SA"/>
          </a:p>
        </p:txBody>
      </p:sp>
    </p:spTree>
    <p:extLst>
      <p:ext uri="{BB962C8B-B14F-4D97-AF65-F5344CB8AC3E}">
        <p14:creationId xmlns:p14="http://schemas.microsoft.com/office/powerpoint/2010/main" val="13192627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2067" y="2348880"/>
            <a:ext cx="7408333" cy="3777283"/>
          </a:xfrm>
        </p:spPr>
        <p:txBody>
          <a:bodyPr>
            <a:normAutofit/>
          </a:bodyPr>
          <a:lstStyle/>
          <a:p>
            <a:pPr algn="ctr"/>
            <a:r>
              <a:rPr lang="ar-SA" sz="2800" b="1" dirty="0">
                <a:solidFill>
                  <a:schemeClr val="tx1"/>
                </a:solidFill>
              </a:rPr>
              <a:t> </a:t>
            </a:r>
            <a:r>
              <a:rPr lang="ar-SA" sz="2800" b="1" dirty="0">
                <a:solidFill>
                  <a:srgbClr val="FF0000"/>
                </a:solidFill>
              </a:rPr>
              <a:t>محاولة(جيمس بريس)             </a:t>
            </a:r>
          </a:p>
          <a:p>
            <a:endParaRPr lang="ar-SA" sz="3600" dirty="0" smtClean="0">
              <a:solidFill>
                <a:srgbClr val="FF0000"/>
              </a:solidFill>
            </a:endParaRPr>
          </a:p>
          <a:p>
            <a:pPr marL="0" indent="0" algn="ctr">
              <a:buNone/>
            </a:pPr>
            <a:r>
              <a:rPr lang="ar-SA" sz="2800" b="1" dirty="0" smtClean="0"/>
              <a:t>المرحلة الأولى</a:t>
            </a:r>
            <a:r>
              <a:rPr lang="ar-SA" sz="2800" b="1" dirty="0" smtClean="0">
                <a:solidFill>
                  <a:srgbClr val="FF0000"/>
                </a:solidFill>
              </a:rPr>
              <a:t> </a:t>
            </a:r>
          </a:p>
          <a:p>
            <a:pPr marL="0" indent="0" algn="ctr">
              <a:buNone/>
            </a:pPr>
            <a:r>
              <a:rPr lang="ar-SA" sz="2800" b="1" dirty="0" smtClean="0">
                <a:solidFill>
                  <a:schemeClr val="tx1"/>
                </a:solidFill>
              </a:rPr>
              <a:t>رضا الرأي العام بالسلطة في هذه المرحلة يتعرف الرأي العام على نسق السلطة القائم وسلبياتها ولكن لا يحدد سبل الإصلاح السياسي.</a:t>
            </a:r>
          </a:p>
          <a:p>
            <a:pPr marL="0" indent="0">
              <a:buNone/>
            </a:pPr>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52</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خامسا: مراحل تكوين الرأي العام </a:t>
            </a:r>
            <a:endParaRPr lang="ar-SA" dirty="0"/>
          </a:p>
        </p:txBody>
      </p:sp>
    </p:spTree>
    <p:extLst>
      <p:ext uri="{BB962C8B-B14F-4D97-AF65-F5344CB8AC3E}">
        <p14:creationId xmlns:p14="http://schemas.microsoft.com/office/powerpoint/2010/main" val="28858210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2067" y="2348880"/>
            <a:ext cx="7408333" cy="3777283"/>
          </a:xfrm>
        </p:spPr>
        <p:txBody>
          <a:bodyPr>
            <a:normAutofit fontScale="92500" lnSpcReduction="10000"/>
          </a:bodyPr>
          <a:lstStyle/>
          <a:p>
            <a:pPr algn="ctr"/>
            <a:r>
              <a:rPr lang="ar-SA" sz="3600" b="1" dirty="0">
                <a:solidFill>
                  <a:schemeClr val="tx1"/>
                </a:solidFill>
              </a:rPr>
              <a:t> </a:t>
            </a:r>
            <a:r>
              <a:rPr lang="ar-SA" sz="3600" b="1" dirty="0">
                <a:solidFill>
                  <a:srgbClr val="FF0000"/>
                </a:solidFill>
              </a:rPr>
              <a:t>محاولة(جيمس بريس)             </a:t>
            </a:r>
          </a:p>
          <a:p>
            <a:endParaRPr lang="ar-SA" sz="3600" dirty="0" smtClean="0">
              <a:solidFill>
                <a:srgbClr val="FF0000"/>
              </a:solidFill>
            </a:endParaRPr>
          </a:p>
          <a:p>
            <a:pPr marL="0" indent="0" algn="ctr">
              <a:buNone/>
            </a:pPr>
            <a:r>
              <a:rPr lang="ar-SA" sz="3600" b="1" dirty="0" smtClean="0"/>
              <a:t>المرحلة الثانية </a:t>
            </a:r>
          </a:p>
          <a:p>
            <a:pPr algn="just"/>
            <a:r>
              <a:rPr lang="ar-SA" sz="3600" b="1" dirty="0" smtClean="0">
                <a:solidFill>
                  <a:schemeClr val="tx1"/>
                </a:solidFill>
              </a:rPr>
              <a:t>مرحلة التصادم والصراع حيث يحدث نوع من الصراع المستمر بين قوى الرأي العام والقوى السياسية ذات الطابع الاستبدادي والمطلق وبين القوى التقدمية والمستقلة</a:t>
            </a:r>
            <a:r>
              <a:rPr lang="ar-SA" sz="5100" b="1" dirty="0" smtClean="0">
                <a:solidFill>
                  <a:schemeClr val="tx1"/>
                </a:solidFill>
              </a:rPr>
              <a:t>.</a:t>
            </a: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53</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خامسا: مراحل تكوين الرأي العام </a:t>
            </a:r>
            <a:endParaRPr lang="ar-SA" dirty="0"/>
          </a:p>
        </p:txBody>
      </p:sp>
    </p:spTree>
    <p:extLst>
      <p:ext uri="{BB962C8B-B14F-4D97-AF65-F5344CB8AC3E}">
        <p14:creationId xmlns:p14="http://schemas.microsoft.com/office/powerpoint/2010/main" val="18846510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2067" y="2348880"/>
            <a:ext cx="7408333" cy="3777283"/>
          </a:xfrm>
        </p:spPr>
        <p:txBody>
          <a:bodyPr>
            <a:normAutofit/>
          </a:bodyPr>
          <a:lstStyle/>
          <a:p>
            <a:pPr marL="0" indent="0" algn="ctr">
              <a:buNone/>
            </a:pPr>
            <a:r>
              <a:rPr lang="ar-SA" sz="3600" b="1" dirty="0">
                <a:solidFill>
                  <a:schemeClr val="tx1"/>
                </a:solidFill>
              </a:rPr>
              <a:t> </a:t>
            </a:r>
            <a:r>
              <a:rPr lang="ar-SA" sz="2800" b="1" dirty="0">
                <a:solidFill>
                  <a:srgbClr val="FF0000"/>
                </a:solidFill>
              </a:rPr>
              <a:t>محاولة(جيمس بريس)             </a:t>
            </a:r>
            <a:endParaRPr lang="ar-SA" sz="2800" dirty="0" smtClean="0">
              <a:solidFill>
                <a:srgbClr val="FF0000"/>
              </a:solidFill>
            </a:endParaRPr>
          </a:p>
          <a:p>
            <a:pPr marL="0" indent="0" algn="ctr">
              <a:buNone/>
            </a:pPr>
            <a:r>
              <a:rPr lang="ar-SA" sz="2800" b="1" dirty="0" smtClean="0"/>
              <a:t>المرحلة الثالثة </a:t>
            </a:r>
          </a:p>
          <a:p>
            <a:pPr algn="just"/>
            <a:r>
              <a:rPr lang="ar-SA" sz="2800" b="1" dirty="0" smtClean="0">
                <a:solidFill>
                  <a:schemeClr val="tx1"/>
                </a:solidFill>
              </a:rPr>
              <a:t>مرحلة سيطرة الرأي العام وفي هذه المرحلة يكون الرأي العام قد وصل إلى مرحلة لا يسود فيها ولكن يصل إلى مرحلة الحكم والسيطرة.</a:t>
            </a:r>
          </a:p>
          <a:p>
            <a:endParaRPr lang="ar-SA" dirty="0"/>
          </a:p>
        </p:txBody>
      </p:sp>
      <p:sp>
        <p:nvSpPr>
          <p:cNvPr id="2" name="Slide Number Placeholder 1"/>
          <p:cNvSpPr>
            <a:spLocks noGrp="1"/>
          </p:cNvSpPr>
          <p:nvPr>
            <p:ph type="sldNum" sz="quarter" idx="12"/>
          </p:nvPr>
        </p:nvSpPr>
        <p:spPr/>
        <p:txBody>
          <a:bodyPr/>
          <a:lstStyle/>
          <a:p>
            <a:fld id="{BD3DBB4F-4585-41AF-9228-6425159ED374}" type="slidenum">
              <a:rPr lang="ar-SA" smtClean="0"/>
              <a:t>54</a:t>
            </a:fld>
            <a:endParaRPr lang="ar-SA"/>
          </a:p>
        </p:txBody>
      </p:sp>
      <p:sp>
        <p:nvSpPr>
          <p:cNvPr id="4" name="Title 3"/>
          <p:cNvSpPr>
            <a:spLocks noGrp="1"/>
          </p:cNvSpPr>
          <p:nvPr>
            <p:ph type="title"/>
          </p:nvPr>
        </p:nvSpPr>
        <p:spPr/>
        <p:txBody>
          <a:bodyPr/>
          <a:lstStyle/>
          <a:p>
            <a:r>
              <a:rPr lang="ar-SA" b="1" dirty="0">
                <a:solidFill>
                  <a:schemeClr val="bg1"/>
                </a:solidFill>
                <a:latin typeface="Andalus" pitchFamily="18" charset="-78"/>
              </a:rPr>
              <a:t>خامسا: مراحل تكوين الرأي العام </a:t>
            </a:r>
            <a:endParaRPr lang="ar-SA" dirty="0"/>
          </a:p>
        </p:txBody>
      </p:sp>
    </p:spTree>
    <p:extLst>
      <p:ext uri="{BB962C8B-B14F-4D97-AF65-F5344CB8AC3E}">
        <p14:creationId xmlns:p14="http://schemas.microsoft.com/office/powerpoint/2010/main" val="35497800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محطة طرفية 2"/>
          <p:cNvSpPr/>
          <p:nvPr/>
        </p:nvSpPr>
        <p:spPr>
          <a:xfrm>
            <a:off x="1331640" y="336177"/>
            <a:ext cx="6048672" cy="1788459"/>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400" b="1" dirty="0" smtClean="0"/>
              <a:t>خصائص الرأي العام</a:t>
            </a:r>
            <a:endParaRPr lang="ar-SA" sz="4400" b="1" dirty="0"/>
          </a:p>
        </p:txBody>
      </p:sp>
      <p:sp>
        <p:nvSpPr>
          <p:cNvPr id="4" name="مخطط انسيابي: معالجة متعاقبة 3"/>
          <p:cNvSpPr/>
          <p:nvPr/>
        </p:nvSpPr>
        <p:spPr>
          <a:xfrm>
            <a:off x="100853" y="2743199"/>
            <a:ext cx="5047211" cy="377862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solidFill>
                  <a:srgbClr val="FF0000"/>
                </a:solidFill>
              </a:rPr>
              <a:t>كشف تحليل التراث العلمي للرأي العام كظاهره اتصالية عن وجود الكثير من التباين والتماثل والاختلاف بين الرأي العام في كل من الدول النامية والسياسة والحضارية التي توجد داخل هذه المجتمعات وتلعب دورا أساسيا في تشكيل الرأي العام وتكوينه.</a:t>
            </a:r>
            <a:endParaRPr lang="ar-SA" sz="2400" b="1" dirty="0">
              <a:solidFill>
                <a:srgbClr val="FF0000"/>
              </a:solidFill>
            </a:endParaRPr>
          </a:p>
        </p:txBody>
      </p:sp>
      <p:cxnSp>
        <p:nvCxnSpPr>
          <p:cNvPr id="8" name="رابط بشكل مرفق 7"/>
          <p:cNvCxnSpPr/>
          <p:nvPr/>
        </p:nvCxnSpPr>
        <p:spPr>
          <a:xfrm>
            <a:off x="4255994" y="2850777"/>
            <a:ext cx="2550167" cy="478636"/>
          </a:xfrm>
          <a:prstGeom prst="bentConnector3">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9" name="مستطيل مستدير الزوايا 8"/>
          <p:cNvSpPr/>
          <p:nvPr/>
        </p:nvSpPr>
        <p:spPr>
          <a:xfrm>
            <a:off x="7397844" y="2850777"/>
            <a:ext cx="1134596" cy="1075765"/>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000" dirty="0" smtClean="0"/>
              <a:t>وتنقسم الى خصائص</a:t>
            </a:r>
            <a:endParaRPr lang="ar-SA" sz="2000" dirty="0"/>
          </a:p>
        </p:txBody>
      </p:sp>
      <p:cxnSp>
        <p:nvCxnSpPr>
          <p:cNvPr id="13" name="رابط كسهم مستقيم 12"/>
          <p:cNvCxnSpPr/>
          <p:nvPr/>
        </p:nvCxnSpPr>
        <p:spPr>
          <a:xfrm>
            <a:off x="8100392" y="3886199"/>
            <a:ext cx="0" cy="7395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رابط كسهم مستقيم 14"/>
          <p:cNvCxnSpPr/>
          <p:nvPr/>
        </p:nvCxnSpPr>
        <p:spPr>
          <a:xfrm flipH="1">
            <a:off x="6156176" y="3886199"/>
            <a:ext cx="1224136" cy="7799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مستطيل 17"/>
          <p:cNvSpPr/>
          <p:nvPr/>
        </p:nvSpPr>
        <p:spPr>
          <a:xfrm>
            <a:off x="7092280" y="4666129"/>
            <a:ext cx="1656184" cy="1344706"/>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ايجابية</a:t>
            </a:r>
            <a:endParaRPr lang="ar-SA" sz="2400" dirty="0"/>
          </a:p>
        </p:txBody>
      </p:sp>
      <p:sp>
        <p:nvSpPr>
          <p:cNvPr id="19" name="مستطيل 18"/>
          <p:cNvSpPr/>
          <p:nvPr/>
        </p:nvSpPr>
        <p:spPr>
          <a:xfrm>
            <a:off x="5386969" y="4679577"/>
            <a:ext cx="1489287" cy="1331259"/>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smtClean="0"/>
              <a:t>سلبية</a:t>
            </a:r>
            <a:endParaRPr lang="ar-SA" sz="2400" dirty="0"/>
          </a:p>
        </p:txBody>
      </p:sp>
      <p:sp>
        <p:nvSpPr>
          <p:cNvPr id="7" name="Explosion 1 6"/>
          <p:cNvSpPr/>
          <p:nvPr/>
        </p:nvSpPr>
        <p:spPr>
          <a:xfrm>
            <a:off x="100853" y="476672"/>
            <a:ext cx="2166891" cy="20882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المحاضرة العاشرة </a:t>
            </a:r>
            <a:endParaRPr lang="ar-SA" sz="2400" b="1" dirty="0">
              <a:solidFill>
                <a:schemeClr val="tx1"/>
              </a:solidFill>
            </a:endParaRPr>
          </a:p>
        </p:txBody>
      </p:sp>
    </p:spTree>
    <p:extLst>
      <p:ext uri="{BB962C8B-B14F-4D97-AF65-F5344CB8AC3E}">
        <p14:creationId xmlns:p14="http://schemas.microsoft.com/office/powerpoint/2010/main" val="233999673"/>
      </p:ext>
    </p:extLst>
  </p:cSld>
  <p:clrMapOvr>
    <a:masterClrMapping/>
  </p:clrMapOvr>
  <p:transition spd="slow">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184814" y="2060848"/>
            <a:ext cx="6915578" cy="410445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dirty="0" smtClean="0"/>
          </a:p>
          <a:p>
            <a:pPr algn="ctr"/>
            <a:r>
              <a:rPr lang="ar-SA" sz="2400" b="1" dirty="0" smtClean="0">
                <a:solidFill>
                  <a:schemeClr val="tx1"/>
                </a:solidFill>
              </a:rPr>
              <a:t>3- </a:t>
            </a:r>
            <a:r>
              <a:rPr lang="ar-SA" sz="2400" b="1" dirty="0">
                <a:solidFill>
                  <a:schemeClr val="tx1"/>
                </a:solidFill>
              </a:rPr>
              <a:t>تبرز أهمية الرأي العام لخير الوجود عندما تظهر نوع من الدوافع والحاجات والمتطلبات الفردية لدى الجماهير بأهمية التعبير عن وجود المشكلة والسعي بمناقشتها دراستها وتحليلها بصورة جماعية.</a:t>
            </a:r>
          </a:p>
          <a:p>
            <a:pPr algn="ctr"/>
            <a:endParaRPr lang="ar-SA" sz="2400" b="1" dirty="0">
              <a:solidFill>
                <a:schemeClr val="tx1"/>
              </a:solidFill>
            </a:endParaRPr>
          </a:p>
          <a:p>
            <a:pPr algn="ctr"/>
            <a:r>
              <a:rPr lang="ar-SA" sz="2400" b="1" dirty="0">
                <a:solidFill>
                  <a:schemeClr val="tx1"/>
                </a:solidFill>
              </a:rPr>
              <a:t>4- تشكل القيادات والزعامة خاصية هامة بالنسبة لتكوين الرأي العام وتحديد اتجاهاته وإبراز فاعلية والعمل على تنظيمه بصورة تجعل من الرأي العام قوة خارجية لحل المشكلة أو القضية التي يتكون من </a:t>
            </a:r>
            <a:r>
              <a:rPr lang="ar-SA" sz="2400" b="1" dirty="0" smtClean="0">
                <a:solidFill>
                  <a:schemeClr val="tx1"/>
                </a:solidFill>
              </a:rPr>
              <a:t>أجلها </a:t>
            </a:r>
            <a:r>
              <a:rPr lang="ar-SA" sz="2400" b="1" dirty="0">
                <a:solidFill>
                  <a:schemeClr val="tx1"/>
                </a:solidFill>
              </a:rPr>
              <a:t>الرأي العام</a:t>
            </a:r>
            <a:r>
              <a:rPr lang="ar-SA" sz="2400" b="1" dirty="0" smtClean="0">
                <a:solidFill>
                  <a:schemeClr val="tx1"/>
                </a:solidFill>
              </a:rPr>
              <a:t>. </a:t>
            </a:r>
          </a:p>
          <a:p>
            <a:pPr algn="ctr"/>
            <a:endParaRPr lang="ar-SA" sz="2400" b="1" dirty="0" smtClean="0">
              <a:solidFill>
                <a:schemeClr val="tx1"/>
              </a:solidFill>
            </a:endParaRPr>
          </a:p>
        </p:txBody>
      </p:sp>
      <p:sp>
        <p:nvSpPr>
          <p:cNvPr id="5" name="مخطط انسيابي: محطة طرفية 2"/>
          <p:cNvSpPr/>
          <p:nvPr/>
        </p:nvSpPr>
        <p:spPr>
          <a:xfrm>
            <a:off x="755576" y="476672"/>
            <a:ext cx="7488832" cy="164796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400" b="1" dirty="0" smtClean="0"/>
              <a:t>خصائص الرأي العام</a:t>
            </a:r>
          </a:p>
          <a:p>
            <a:pPr algn="ctr"/>
            <a:r>
              <a:rPr lang="ar-SA" sz="4400" b="1" dirty="0" smtClean="0">
                <a:solidFill>
                  <a:srgbClr val="FF0000"/>
                </a:solidFill>
              </a:rPr>
              <a:t>1 -</a:t>
            </a:r>
            <a:r>
              <a:rPr lang="ar-SA" sz="4400" dirty="0" smtClean="0">
                <a:solidFill>
                  <a:srgbClr val="FF0000"/>
                </a:solidFill>
              </a:rPr>
              <a:t> </a:t>
            </a:r>
            <a:r>
              <a:rPr lang="ar-SA" sz="4400" b="1" dirty="0">
                <a:solidFill>
                  <a:srgbClr val="FF0000"/>
                </a:solidFill>
              </a:rPr>
              <a:t>خصائص الرأي العام الإيجابية </a:t>
            </a:r>
            <a:endParaRPr lang="ar-SA" sz="4400" b="1" dirty="0" smtClean="0">
              <a:solidFill>
                <a:srgbClr val="FF0000"/>
              </a:solidFill>
            </a:endParaRPr>
          </a:p>
          <a:p>
            <a:pPr algn="ctr"/>
            <a:r>
              <a:rPr lang="ar-SA" sz="4400" b="1" dirty="0" smtClean="0">
                <a:solidFill>
                  <a:srgbClr val="FF0000"/>
                </a:solidFill>
              </a:rPr>
              <a:t>( العامة)</a:t>
            </a:r>
            <a:endParaRPr lang="ar-SA" sz="4400" b="1" dirty="0"/>
          </a:p>
        </p:txBody>
      </p:sp>
    </p:spTree>
    <p:extLst>
      <p:ext uri="{BB962C8B-B14F-4D97-AF65-F5344CB8AC3E}">
        <p14:creationId xmlns:p14="http://schemas.microsoft.com/office/powerpoint/2010/main" val="2383041834"/>
      </p:ext>
    </p:extLst>
  </p:cSld>
  <p:clrMapOvr>
    <a:masterClrMapping/>
  </p:clrMapOvr>
  <p:transition spd="slow">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184814" y="2060848"/>
            <a:ext cx="6915578" cy="410445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dirty="0" smtClean="0"/>
          </a:p>
          <a:p>
            <a:pPr algn="ctr"/>
            <a:r>
              <a:rPr lang="ar-SA" sz="2400" dirty="0" smtClean="0">
                <a:solidFill>
                  <a:srgbClr val="00B050"/>
                </a:solidFill>
              </a:rPr>
              <a:t>1</a:t>
            </a:r>
            <a:r>
              <a:rPr lang="ar-SA" sz="2400" b="1" dirty="0" smtClean="0">
                <a:solidFill>
                  <a:schemeClr val="tx1"/>
                </a:solidFill>
              </a:rPr>
              <a:t>- يتميز الرأي العام بنوع من السكون وعدم ظهوره الا عندما تظهر مشكلة او قضية معينة ويحدث نوع من الإحساس الجماهيري بأهمية مناقشة وتحليله.</a:t>
            </a:r>
          </a:p>
          <a:p>
            <a:pPr algn="ctr"/>
            <a:r>
              <a:rPr lang="ar-SA" sz="2400" b="1" dirty="0" smtClean="0">
                <a:solidFill>
                  <a:schemeClr val="tx1"/>
                </a:solidFill>
              </a:rPr>
              <a:t> </a:t>
            </a:r>
          </a:p>
          <a:p>
            <a:pPr algn="ctr"/>
            <a:r>
              <a:rPr lang="ar-SA" sz="2400" b="1" dirty="0" smtClean="0">
                <a:solidFill>
                  <a:schemeClr val="tx1"/>
                </a:solidFill>
              </a:rPr>
              <a:t>2- تمثل عملية ظهور الرأي العام نوع من التعبير عن أراء الجماهير كمحاولة للتخفيف من مظاهر القلق الفردي والجماعي تجاه الاثار السلبية الناتجة عن استمرارية وجود هذه المشكلة أو القضية.</a:t>
            </a:r>
          </a:p>
        </p:txBody>
      </p:sp>
      <p:sp>
        <p:nvSpPr>
          <p:cNvPr id="5" name="مخطط انسيابي: محطة طرفية 2"/>
          <p:cNvSpPr/>
          <p:nvPr/>
        </p:nvSpPr>
        <p:spPr>
          <a:xfrm>
            <a:off x="755576" y="476672"/>
            <a:ext cx="7488832" cy="164796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400" b="1" dirty="0" smtClean="0"/>
              <a:t>خصائص الرأي العام </a:t>
            </a:r>
          </a:p>
          <a:p>
            <a:pPr algn="ctr"/>
            <a:r>
              <a:rPr lang="ar-SA" sz="4400" b="1" dirty="0" smtClean="0">
                <a:solidFill>
                  <a:srgbClr val="FF0000"/>
                </a:solidFill>
              </a:rPr>
              <a:t>1-</a:t>
            </a:r>
            <a:r>
              <a:rPr lang="ar-SA" sz="4400" dirty="0" smtClean="0">
                <a:solidFill>
                  <a:srgbClr val="FF0000"/>
                </a:solidFill>
              </a:rPr>
              <a:t> </a:t>
            </a:r>
            <a:r>
              <a:rPr lang="ar-SA" sz="4400" b="1" dirty="0">
                <a:solidFill>
                  <a:srgbClr val="FF0000"/>
                </a:solidFill>
              </a:rPr>
              <a:t>خصائص الرأي العام الإيجابية </a:t>
            </a:r>
            <a:endParaRPr lang="ar-SA" sz="4400" b="1" dirty="0" smtClean="0">
              <a:solidFill>
                <a:srgbClr val="FF0000"/>
              </a:solidFill>
            </a:endParaRPr>
          </a:p>
          <a:p>
            <a:pPr algn="ctr"/>
            <a:r>
              <a:rPr lang="ar-SA" sz="4400" b="1" dirty="0" smtClean="0">
                <a:solidFill>
                  <a:srgbClr val="FF0000"/>
                </a:solidFill>
              </a:rPr>
              <a:t>( العامة)</a:t>
            </a:r>
            <a:endParaRPr lang="ar-SA" sz="4400" b="1" dirty="0"/>
          </a:p>
        </p:txBody>
      </p:sp>
    </p:spTree>
    <p:extLst>
      <p:ext uri="{BB962C8B-B14F-4D97-AF65-F5344CB8AC3E}">
        <p14:creationId xmlns:p14="http://schemas.microsoft.com/office/powerpoint/2010/main" val="4129380611"/>
      </p:ext>
    </p:extLst>
  </p:cSld>
  <p:clrMapOvr>
    <a:masterClrMapping/>
  </p:clrMapOvr>
  <p:transition spd="slow">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184814" y="2060848"/>
            <a:ext cx="6915578" cy="410445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400" b="1" dirty="0" smtClean="0">
                <a:solidFill>
                  <a:schemeClr val="tx1"/>
                </a:solidFill>
              </a:rPr>
              <a:t>1 - </a:t>
            </a:r>
            <a:r>
              <a:rPr lang="ar-SA" sz="2400" b="1" dirty="0">
                <a:solidFill>
                  <a:schemeClr val="tx1"/>
                </a:solidFill>
              </a:rPr>
              <a:t>يكون الرأي العام سلبيا اذا حدث صراع جماهيري متساوي بينهما حول طبيعة المشكلة أو القضية ويعكس هذا الصراع وجهات النظر المؤيدة </a:t>
            </a:r>
            <a:r>
              <a:rPr lang="ar-SA" sz="2400" b="1" dirty="0" smtClean="0">
                <a:solidFill>
                  <a:schemeClr val="tx1"/>
                </a:solidFill>
              </a:rPr>
              <a:t>والمعارضة</a:t>
            </a:r>
          </a:p>
          <a:p>
            <a:pPr algn="ctr"/>
            <a:r>
              <a:rPr lang="ar-SA" sz="2400" b="1" dirty="0" smtClean="0">
                <a:solidFill>
                  <a:schemeClr val="tx1"/>
                </a:solidFill>
              </a:rPr>
              <a:t>2 - </a:t>
            </a:r>
            <a:r>
              <a:rPr lang="ar-SA" sz="2400" b="1" dirty="0">
                <a:solidFill>
                  <a:schemeClr val="tx1"/>
                </a:solidFill>
              </a:rPr>
              <a:t>في حالة وجود صراع بين عناصر جماهير الرأي العام يتفوق العنصر الأكثر تنظيما وتأثيرا مما يضعف الروح العامة للجماعة أو الفئة أو الطبقة الاجتماعية ككل.</a:t>
            </a:r>
          </a:p>
          <a:p>
            <a:pPr algn="ctr"/>
            <a:r>
              <a:rPr lang="ar-SA" sz="2400" b="1" dirty="0" smtClean="0">
                <a:solidFill>
                  <a:schemeClr val="tx1"/>
                </a:solidFill>
              </a:rPr>
              <a:t> </a:t>
            </a:r>
          </a:p>
          <a:p>
            <a:pPr algn="ctr"/>
            <a:endParaRPr lang="ar-SA" sz="2400" b="1" dirty="0" smtClean="0">
              <a:solidFill>
                <a:schemeClr val="tx1"/>
              </a:solidFill>
            </a:endParaRPr>
          </a:p>
        </p:txBody>
      </p:sp>
      <p:sp>
        <p:nvSpPr>
          <p:cNvPr id="5" name="مخطط انسيابي: محطة طرفية 2"/>
          <p:cNvSpPr/>
          <p:nvPr/>
        </p:nvSpPr>
        <p:spPr>
          <a:xfrm>
            <a:off x="755576" y="476672"/>
            <a:ext cx="7488832" cy="164796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400" b="1" dirty="0" smtClean="0"/>
              <a:t>خصائص الرأي العام</a:t>
            </a:r>
          </a:p>
          <a:p>
            <a:pPr algn="ctr"/>
            <a:r>
              <a:rPr lang="ar-SA" sz="4400" b="1" dirty="0" smtClean="0">
                <a:solidFill>
                  <a:srgbClr val="FF0000"/>
                </a:solidFill>
              </a:rPr>
              <a:t>1 -</a:t>
            </a:r>
            <a:r>
              <a:rPr lang="ar-SA" sz="4400" dirty="0" smtClean="0">
                <a:solidFill>
                  <a:srgbClr val="FF0000"/>
                </a:solidFill>
              </a:rPr>
              <a:t> </a:t>
            </a:r>
            <a:r>
              <a:rPr lang="ar-SA" sz="4400" b="1" dirty="0">
                <a:solidFill>
                  <a:srgbClr val="FF0000"/>
                </a:solidFill>
              </a:rPr>
              <a:t>خصائص الرأي العام </a:t>
            </a:r>
            <a:r>
              <a:rPr lang="ar-SA" sz="4400" b="1" dirty="0" smtClean="0">
                <a:solidFill>
                  <a:srgbClr val="FF0000"/>
                </a:solidFill>
              </a:rPr>
              <a:t>السلبية </a:t>
            </a:r>
          </a:p>
        </p:txBody>
      </p:sp>
    </p:spTree>
    <p:extLst>
      <p:ext uri="{BB962C8B-B14F-4D97-AF65-F5344CB8AC3E}">
        <p14:creationId xmlns:p14="http://schemas.microsoft.com/office/powerpoint/2010/main" val="3714858644"/>
      </p:ext>
    </p:extLst>
  </p:cSld>
  <p:clrMapOvr>
    <a:masterClrMapping/>
  </p:clrMapOvr>
  <p:transition spd="slow">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184814" y="2060848"/>
            <a:ext cx="6915578" cy="410445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800" b="1" dirty="0" smtClean="0">
                <a:solidFill>
                  <a:schemeClr val="tx1"/>
                </a:solidFill>
              </a:rPr>
              <a:t>3- </a:t>
            </a:r>
            <a:r>
              <a:rPr lang="ar-SA" sz="2800" b="1" dirty="0">
                <a:solidFill>
                  <a:schemeClr val="tx1"/>
                </a:solidFill>
              </a:rPr>
              <a:t>يتعرض الرأي العام للانهيار بسرعة اذا لم يكن قويا خاصة وان ضعفت قوة الرأي العام تنهار بعد اختفاء المشكلة والظاهرة.</a:t>
            </a:r>
          </a:p>
          <a:p>
            <a:pPr algn="ctr"/>
            <a:r>
              <a:rPr lang="ar-SA" sz="2800" b="1" dirty="0">
                <a:solidFill>
                  <a:schemeClr val="tx1"/>
                </a:solidFill>
              </a:rPr>
              <a:t> </a:t>
            </a:r>
          </a:p>
          <a:p>
            <a:pPr algn="ctr"/>
            <a:r>
              <a:rPr lang="ar-SA" sz="2800" b="1" dirty="0">
                <a:solidFill>
                  <a:schemeClr val="tx1"/>
                </a:solidFill>
              </a:rPr>
              <a:t>4- قد ينشأ الرأي العام نتيجة شحنة عاطفية وانفعالية بعيدة عن الواقع.</a:t>
            </a:r>
          </a:p>
          <a:p>
            <a:pPr algn="ctr"/>
            <a:r>
              <a:rPr lang="ar-SA" sz="2800" b="1" dirty="0" smtClean="0">
                <a:solidFill>
                  <a:schemeClr val="tx1"/>
                </a:solidFill>
              </a:rPr>
              <a:t> </a:t>
            </a:r>
          </a:p>
          <a:p>
            <a:pPr algn="ctr"/>
            <a:endParaRPr lang="ar-SA" sz="2400" b="1" dirty="0" smtClean="0">
              <a:solidFill>
                <a:schemeClr val="tx1"/>
              </a:solidFill>
            </a:endParaRPr>
          </a:p>
        </p:txBody>
      </p:sp>
      <p:sp>
        <p:nvSpPr>
          <p:cNvPr id="5" name="مخطط انسيابي: محطة طرفية 2"/>
          <p:cNvSpPr/>
          <p:nvPr/>
        </p:nvSpPr>
        <p:spPr>
          <a:xfrm>
            <a:off x="755576" y="476672"/>
            <a:ext cx="7488832" cy="164796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4400" b="1" dirty="0" smtClean="0"/>
              <a:t>خصائص الرأي العام</a:t>
            </a:r>
          </a:p>
          <a:p>
            <a:pPr algn="ctr"/>
            <a:r>
              <a:rPr lang="ar-SA" sz="4400" b="1" dirty="0" smtClean="0">
                <a:solidFill>
                  <a:srgbClr val="FF0000"/>
                </a:solidFill>
              </a:rPr>
              <a:t>1 -</a:t>
            </a:r>
            <a:r>
              <a:rPr lang="ar-SA" sz="4400" dirty="0" smtClean="0">
                <a:solidFill>
                  <a:srgbClr val="FF0000"/>
                </a:solidFill>
              </a:rPr>
              <a:t> </a:t>
            </a:r>
            <a:r>
              <a:rPr lang="ar-SA" sz="4400" b="1" dirty="0">
                <a:solidFill>
                  <a:srgbClr val="FF0000"/>
                </a:solidFill>
              </a:rPr>
              <a:t>خصائص الرأي العام </a:t>
            </a:r>
            <a:r>
              <a:rPr lang="ar-SA" sz="4400" b="1" dirty="0" smtClean="0">
                <a:solidFill>
                  <a:srgbClr val="FF0000"/>
                </a:solidFill>
              </a:rPr>
              <a:t>السلبية </a:t>
            </a:r>
          </a:p>
        </p:txBody>
      </p:sp>
    </p:spTree>
    <p:extLst>
      <p:ext uri="{BB962C8B-B14F-4D97-AF65-F5344CB8AC3E}">
        <p14:creationId xmlns:p14="http://schemas.microsoft.com/office/powerpoint/2010/main" val="1770785593"/>
      </p:ext>
    </p:extLst>
  </p:cSld>
  <p:clrMapOvr>
    <a:masterClrMapping/>
  </p:clrMapOvr>
  <p:transition spd="slow">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924945"/>
            <a:ext cx="7408333" cy="2880320"/>
          </a:xfrm>
        </p:spPr>
        <p:txBody>
          <a:bodyPr/>
          <a:lstStyle/>
          <a:p>
            <a:pPr algn="ctr"/>
            <a:r>
              <a:rPr lang="ar-SA" sz="3200" b="1" u="sng" dirty="0" smtClean="0">
                <a:solidFill>
                  <a:schemeClr val="tx2">
                    <a:lumMod val="60000"/>
                    <a:lumOff val="40000"/>
                  </a:schemeClr>
                </a:solidFill>
              </a:rPr>
              <a:t>رأي عام ظاهر</a:t>
            </a:r>
          </a:p>
          <a:p>
            <a:pPr algn="just"/>
            <a:r>
              <a:rPr lang="ar-SA" b="1" dirty="0" smtClean="0"/>
              <a:t>يظهر في المجتمعات التي تتمتع بنوع من الحرية والتعبيير عن الرأي </a:t>
            </a:r>
          </a:p>
          <a:p>
            <a:pPr algn="just"/>
            <a:r>
              <a:rPr lang="ar-SA" b="1" dirty="0" smtClean="0"/>
              <a:t>مجتمعات ديمقراطية حيث يوجد حرية شاملة للافراد والتعبير عن ارئهم ووجهات نظرهم حول المشكلات والقضايا التي تشغل بالهم في حياتهم العامة والمجامعية</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60</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b="1" dirty="0" smtClean="0">
                <a:solidFill>
                  <a:schemeClr val="tx1"/>
                </a:solidFill>
              </a:rPr>
              <a:t/>
            </a:r>
            <a:br>
              <a:rPr lang="ar-SA" b="1" dirty="0" smtClean="0">
                <a:solidFill>
                  <a:schemeClr val="tx1"/>
                </a:solidFill>
              </a:rPr>
            </a:br>
            <a:r>
              <a:rPr lang="ar-SA" b="1" dirty="0" smtClean="0">
                <a:solidFill>
                  <a:srgbClr val="FF0000"/>
                </a:solidFill>
              </a:rPr>
              <a:t> تصنيف </a:t>
            </a:r>
            <a:r>
              <a:rPr lang="ar-SA" b="1" dirty="0">
                <a:solidFill>
                  <a:srgbClr val="FF0000"/>
                </a:solidFill>
              </a:rPr>
              <a:t>الرأي حسب </a:t>
            </a:r>
            <a:r>
              <a:rPr lang="ar-SA" b="1" dirty="0" smtClean="0">
                <a:solidFill>
                  <a:srgbClr val="FF0000"/>
                </a:solidFill>
              </a:rPr>
              <a:t>الظهور</a:t>
            </a:r>
            <a:endParaRPr lang="ar-SA" dirty="0"/>
          </a:p>
        </p:txBody>
      </p:sp>
    </p:spTree>
    <p:extLst>
      <p:ext uri="{BB962C8B-B14F-4D97-AF65-F5344CB8AC3E}">
        <p14:creationId xmlns:p14="http://schemas.microsoft.com/office/powerpoint/2010/main" val="777154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sz="3200" b="1" u="sng" dirty="0" smtClean="0">
                <a:solidFill>
                  <a:schemeClr val="tx2">
                    <a:lumMod val="60000"/>
                    <a:lumOff val="40000"/>
                  </a:schemeClr>
                </a:solidFill>
              </a:rPr>
              <a:t>رأي عام كامن</a:t>
            </a:r>
          </a:p>
          <a:p>
            <a:pPr algn="just"/>
            <a:r>
              <a:rPr lang="ar-SA" b="1" dirty="0" smtClean="0"/>
              <a:t>يظهر في المجتمعات التي تتسم بالطابع التسلطي او المجتمعات الشيوعية، التي تصادر حرية الراي. كما يخشى الافراد عن التعبير عن ارائهم ووجهات نظرهم</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61</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a:t>
            </a:r>
            <a:r>
              <a:rPr lang="ar-SA" b="1" dirty="0" smtClean="0">
                <a:solidFill>
                  <a:schemeClr val="tx1"/>
                </a:solidFill>
              </a:rPr>
              <a:t>وتصنيفاته</a:t>
            </a:r>
            <a:r>
              <a:rPr lang="ar-SA" b="1" dirty="0" smtClean="0">
                <a:solidFill>
                  <a:srgbClr val="FF0000"/>
                </a:solidFill>
              </a:rPr>
              <a:t/>
            </a:r>
            <a:br>
              <a:rPr lang="ar-SA" b="1" dirty="0" smtClean="0">
                <a:solidFill>
                  <a:srgbClr val="FF0000"/>
                </a:solidFill>
              </a:rPr>
            </a:br>
            <a:r>
              <a:rPr lang="ar-SA" b="1" dirty="0" smtClean="0">
                <a:solidFill>
                  <a:srgbClr val="FF0000"/>
                </a:solidFill>
              </a:rPr>
              <a:t> تصنيف </a:t>
            </a:r>
            <a:r>
              <a:rPr lang="ar-SA" b="1" dirty="0">
                <a:solidFill>
                  <a:srgbClr val="FF0000"/>
                </a:solidFill>
              </a:rPr>
              <a:t>الرأي حسب الظهور</a:t>
            </a:r>
            <a:endParaRPr lang="ar-SA" dirty="0"/>
          </a:p>
        </p:txBody>
      </p:sp>
    </p:spTree>
    <p:extLst>
      <p:ext uri="{BB962C8B-B14F-4D97-AF65-F5344CB8AC3E}">
        <p14:creationId xmlns:p14="http://schemas.microsoft.com/office/powerpoint/2010/main" val="195283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92897"/>
            <a:ext cx="7408333" cy="2376263"/>
          </a:xfrm>
        </p:spPr>
        <p:txBody>
          <a:bodyPr/>
          <a:lstStyle/>
          <a:p>
            <a:pPr algn="ctr"/>
            <a:r>
              <a:rPr lang="ar-SA" b="1" dirty="0">
                <a:solidFill>
                  <a:srgbClr val="C00000"/>
                </a:solidFill>
              </a:rPr>
              <a:t>رأي عام موجود بالفعل</a:t>
            </a:r>
          </a:p>
          <a:p>
            <a:pPr algn="just"/>
            <a:r>
              <a:rPr lang="ar-SA" sz="2800" b="1" dirty="0" smtClean="0"/>
              <a:t>يميل الأول الى الحالة الواقعية لوجود الرأي العام وتشكيله بعد مروره بمجموعة من المراحل او العمليات التي تبدأ من المراهقة السلمية الى مرحلة الصراع الى مرحلة الظهور الفعلي ويحدث نوع من الاتفاق حوله </a:t>
            </a:r>
            <a:endParaRPr lang="ar-SA" sz="2800"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62</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b="1" dirty="0">
                <a:solidFill>
                  <a:srgbClr val="FF0000"/>
                </a:solidFill>
              </a:rPr>
              <a:t/>
            </a:r>
            <a:br>
              <a:rPr lang="ar-SA" b="1" dirty="0">
                <a:solidFill>
                  <a:srgbClr val="FF0000"/>
                </a:solidFill>
              </a:rPr>
            </a:br>
            <a:r>
              <a:rPr lang="ar-SA" b="1" dirty="0" smtClean="0">
                <a:solidFill>
                  <a:srgbClr val="FF0000"/>
                </a:solidFill>
              </a:rPr>
              <a:t>تصنيف </a:t>
            </a:r>
            <a:r>
              <a:rPr lang="ar-SA" b="1" dirty="0">
                <a:solidFill>
                  <a:srgbClr val="FF0000"/>
                </a:solidFill>
              </a:rPr>
              <a:t>الرأي حسب وجوده</a:t>
            </a:r>
            <a:endParaRPr lang="ar-SA" dirty="0"/>
          </a:p>
        </p:txBody>
      </p:sp>
    </p:spTree>
    <p:extLst>
      <p:ext uri="{BB962C8B-B14F-4D97-AF65-F5344CB8AC3E}">
        <p14:creationId xmlns:p14="http://schemas.microsoft.com/office/powerpoint/2010/main" val="769450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b="1" dirty="0" smtClean="0">
                <a:solidFill>
                  <a:srgbClr val="C00000"/>
                </a:solidFill>
              </a:rPr>
              <a:t>رأي عام متوقع وجوده</a:t>
            </a:r>
          </a:p>
          <a:p>
            <a:r>
              <a:rPr lang="ar-SA" b="1" dirty="0" smtClean="0"/>
              <a:t>يتشكل بعد ظهور المشكلات او القضايا المحتمل ظهورها في مراحل تاريخية او المواقف او احداث معينة</a:t>
            </a:r>
          </a:p>
          <a:p>
            <a:r>
              <a:rPr lang="ar-SA" b="1" dirty="0" smtClean="0"/>
              <a:t>يتم على ضوئها ظهور العوامل المسببة لظهور الراي العام وخلق نوع من الاتجاهات حولها او ما يمسمى بردود الافعال والسلوكيات الجماهرية تجاه المشكلة</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63</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b="1" dirty="0">
                <a:solidFill>
                  <a:srgbClr val="FF0000"/>
                </a:solidFill>
              </a:rPr>
              <a:t/>
            </a:r>
            <a:br>
              <a:rPr lang="ar-SA" b="1" dirty="0">
                <a:solidFill>
                  <a:srgbClr val="FF0000"/>
                </a:solidFill>
              </a:rPr>
            </a:br>
            <a:r>
              <a:rPr lang="ar-SA" b="1" dirty="0" smtClean="0">
                <a:solidFill>
                  <a:srgbClr val="FF0000"/>
                </a:solidFill>
              </a:rPr>
              <a:t>1- تصنيف </a:t>
            </a:r>
            <a:r>
              <a:rPr lang="ar-SA" b="1" dirty="0">
                <a:solidFill>
                  <a:srgbClr val="FF0000"/>
                </a:solidFill>
              </a:rPr>
              <a:t>الرأي حسب وجوده</a:t>
            </a:r>
            <a:endParaRPr lang="ar-SA" dirty="0"/>
          </a:p>
        </p:txBody>
      </p:sp>
    </p:spTree>
    <p:extLst>
      <p:ext uri="{BB962C8B-B14F-4D97-AF65-F5344CB8AC3E}">
        <p14:creationId xmlns:p14="http://schemas.microsoft.com/office/powerpoint/2010/main" val="11195064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7" y="1883965"/>
            <a:ext cx="8280920" cy="4281339"/>
          </a:xfrm>
        </p:spPr>
        <p:txBody>
          <a:bodyPr>
            <a:noAutofit/>
          </a:bodyPr>
          <a:lstStyle/>
          <a:p>
            <a:pPr algn="ctr"/>
            <a:r>
              <a:rPr lang="ar-SA" sz="2800" b="1" dirty="0" smtClean="0">
                <a:solidFill>
                  <a:srgbClr val="C00000"/>
                </a:solidFill>
              </a:rPr>
              <a:t>رأي عام دائم </a:t>
            </a:r>
          </a:p>
          <a:p>
            <a:pPr marL="0" indent="0" algn="just">
              <a:buNone/>
            </a:pPr>
            <a:r>
              <a:rPr lang="ar-SA" sz="2800" b="1" dirty="0" smtClean="0"/>
              <a:t>يتشكل حسب نسق المعتقدات والاتجاهات السياسية والدينية والطائفية والثقافية الموجودة التي تعكس التباين واختلاف الراي حولها وينتج عنها مشكلات وقضايا بين الفئات والطبقات والمجتمعات والشعوب</a:t>
            </a:r>
          </a:p>
          <a:p>
            <a:pPr marL="0" indent="0" algn="just">
              <a:buNone/>
            </a:pPr>
            <a:r>
              <a:rPr lang="ar-SA" sz="2800" b="1" dirty="0" smtClean="0"/>
              <a:t>مثل الراي العام العربي الاسرائيلي</a:t>
            </a:r>
          </a:p>
          <a:p>
            <a:pPr marL="0" indent="0" algn="just">
              <a:buNone/>
            </a:pPr>
            <a:r>
              <a:rPr lang="ar-SA" sz="2800" b="1" dirty="0" smtClean="0"/>
              <a:t>او الراي العام العنصري وكراهية الزنوج في الولايات المتحدة الامريكية</a:t>
            </a:r>
          </a:p>
          <a:p>
            <a:pPr marL="0" indent="0" algn="just">
              <a:buNone/>
            </a:pPr>
            <a:r>
              <a:rPr lang="ar-SA" sz="2800" b="1" dirty="0" smtClean="0"/>
              <a:t>يعتبر راي عام دائم وقد يكون ظاهر او مؤقت ولكن يتميز بالديمومة والاستمرارية طالما هناك اتجاهات ومعتقدات قوية تؤثر على معدلات الكراهية والتفرقة العنصرية</a:t>
            </a:r>
            <a:endParaRPr lang="ar-SA" sz="2800"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64</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dirty="0"/>
              <a:t/>
            </a:r>
            <a:br>
              <a:rPr lang="ar-SA" dirty="0"/>
            </a:br>
            <a:r>
              <a:rPr lang="ar-SA" b="1" dirty="0">
                <a:solidFill>
                  <a:srgbClr val="FF0000"/>
                </a:solidFill>
              </a:rPr>
              <a:t>تصنيف الراي العام حسب الاستمرارية</a:t>
            </a:r>
            <a:endParaRPr lang="ar-SA" dirty="0"/>
          </a:p>
        </p:txBody>
      </p:sp>
    </p:spTree>
    <p:extLst>
      <p:ext uri="{BB962C8B-B14F-4D97-AF65-F5344CB8AC3E}">
        <p14:creationId xmlns:p14="http://schemas.microsoft.com/office/powerpoint/2010/main" val="3187908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b="1" dirty="0" smtClean="0">
                <a:solidFill>
                  <a:srgbClr val="C00000"/>
                </a:solidFill>
              </a:rPr>
              <a:t>رأي عام مؤقت</a:t>
            </a:r>
          </a:p>
          <a:p>
            <a:r>
              <a:rPr lang="ar-SA" b="1" dirty="0" smtClean="0"/>
              <a:t>ينشأ هذا الراي نتيجة مشكلات وقضايا مؤقتة وعارضة ويزول بزوالها </a:t>
            </a:r>
          </a:p>
          <a:p>
            <a:r>
              <a:rPr lang="ar-SA" b="1" dirty="0" smtClean="0"/>
              <a:t>ولكن قد يظهر مرة اخرى اذا تكرر حدوث هذه المشكلات والقضايا مرة اخرى</a:t>
            </a:r>
          </a:p>
          <a:p>
            <a:r>
              <a:rPr lang="ar-SA" b="1" dirty="0" smtClean="0"/>
              <a:t>مثل الاضطرابات داخل الشركات الصناعية الكبرى في الدول المتقدمة نتيجة تغير سياسات الشركة حول رفع الاجور او تحسين ظروف العمل</a:t>
            </a:r>
          </a:p>
          <a:p>
            <a:r>
              <a:rPr lang="ar-SA" b="1" dirty="0" smtClean="0"/>
              <a:t>او محاولات بعض الدول الفقيرة وضع النفايات الملوثة للبيئة في مناطق معينة فتظهر ردة فعل الجمهور وبعد تراجع الدولة يختفي الراي العام</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65</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dirty="0"/>
              <a:t/>
            </a:r>
            <a:br>
              <a:rPr lang="ar-SA" dirty="0"/>
            </a:br>
            <a:r>
              <a:rPr lang="ar-SA" b="1" dirty="0">
                <a:solidFill>
                  <a:srgbClr val="FF0000"/>
                </a:solidFill>
              </a:rPr>
              <a:t>تصنيف الراي العام حسب الاستمرارية</a:t>
            </a:r>
            <a:endParaRPr lang="ar-SA" dirty="0"/>
          </a:p>
        </p:txBody>
      </p:sp>
    </p:spTree>
    <p:extLst>
      <p:ext uri="{BB962C8B-B14F-4D97-AF65-F5344CB8AC3E}">
        <p14:creationId xmlns:p14="http://schemas.microsoft.com/office/powerpoint/2010/main" val="948260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2049677"/>
          </a:xfrm>
        </p:spPr>
        <p:txBody>
          <a:bodyPr>
            <a:normAutofit/>
          </a:bodyPr>
          <a:lstStyle/>
          <a:p>
            <a:r>
              <a:rPr lang="ar-SA" sz="2800" b="1" dirty="0" smtClean="0"/>
              <a:t>رأي عام مستنير </a:t>
            </a:r>
          </a:p>
          <a:p>
            <a:r>
              <a:rPr lang="ar-SA" sz="2800" b="1" dirty="0" smtClean="0"/>
              <a:t>رأي عام غير مستنير</a:t>
            </a:r>
            <a:endParaRPr lang="ar-SA" sz="2800"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66</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dirty="0"/>
              <a:t/>
            </a:r>
            <a:br>
              <a:rPr lang="ar-SA" dirty="0"/>
            </a:br>
            <a:r>
              <a:rPr lang="ar-SA" b="1" dirty="0">
                <a:solidFill>
                  <a:srgbClr val="FF0000"/>
                </a:solidFill>
              </a:rPr>
              <a:t>تصنيف الراي العام حسب </a:t>
            </a:r>
            <a:r>
              <a:rPr lang="ar-SA" b="1" dirty="0" smtClean="0">
                <a:solidFill>
                  <a:srgbClr val="FF0000"/>
                </a:solidFill>
              </a:rPr>
              <a:t>درجة التعبير عنه</a:t>
            </a:r>
            <a:endParaRPr lang="ar-SA" dirty="0"/>
          </a:p>
        </p:txBody>
      </p:sp>
    </p:spTree>
    <p:extLst>
      <p:ext uri="{BB962C8B-B14F-4D97-AF65-F5344CB8AC3E}">
        <p14:creationId xmlns:p14="http://schemas.microsoft.com/office/powerpoint/2010/main" val="7875137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ctr"/>
            <a:r>
              <a:rPr lang="ar-SA" b="1" dirty="0" smtClean="0">
                <a:solidFill>
                  <a:srgbClr val="C00000"/>
                </a:solidFill>
              </a:rPr>
              <a:t>رأي عام مستنير </a:t>
            </a:r>
          </a:p>
          <a:p>
            <a:pPr algn="just"/>
            <a:r>
              <a:rPr lang="ar-SA" b="1" dirty="0" smtClean="0"/>
              <a:t>يعتمد على سياسات الاقناع واحترام وجهات النظر المعارضة والموضوعية في تبادل الاراء وبعيدة عن مظاهر الانفعالية والمواقف واتخاذ القرارات السطحية</a:t>
            </a:r>
          </a:p>
          <a:p>
            <a:pPr algn="just"/>
            <a:r>
              <a:rPr lang="ar-SA" b="1" dirty="0" smtClean="0"/>
              <a:t>يظهر في المجتمعات التي فيه درجة مبيرة من التعليم والثقافة والحرية بمفهومها العام </a:t>
            </a:r>
          </a:p>
          <a:p>
            <a:pPr algn="just"/>
            <a:r>
              <a:rPr lang="ar-SA" b="1" dirty="0" smtClean="0"/>
              <a:t>والتي توجد بينها روابط الولاء والانمتماء والاحساس بالمسؤولية الجمعية والعامة والتمتع بالكثير من عناصر الرفاهية الاقتصادية والاجتماعية والثقافية</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67</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dirty="0"/>
              <a:t/>
            </a:r>
            <a:br>
              <a:rPr lang="ar-SA" dirty="0"/>
            </a:br>
            <a:r>
              <a:rPr lang="ar-SA" b="1" dirty="0">
                <a:solidFill>
                  <a:srgbClr val="FF0000"/>
                </a:solidFill>
              </a:rPr>
              <a:t>تصنيف الراي العام حسب درجة التعبير عنه</a:t>
            </a:r>
            <a:endParaRPr lang="ar-SA" dirty="0"/>
          </a:p>
        </p:txBody>
      </p:sp>
    </p:spTree>
    <p:extLst>
      <p:ext uri="{BB962C8B-B14F-4D97-AF65-F5344CB8AC3E}">
        <p14:creationId xmlns:p14="http://schemas.microsoft.com/office/powerpoint/2010/main" val="912766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b="1" dirty="0" smtClean="0">
                <a:solidFill>
                  <a:srgbClr val="C00000"/>
                </a:solidFill>
              </a:rPr>
              <a:t>رأي عام غير مستنير</a:t>
            </a:r>
          </a:p>
          <a:p>
            <a:r>
              <a:rPr lang="ar-SA" b="1" dirty="0" smtClean="0"/>
              <a:t>يعكس ردود الافعال الانفعالية والعاطفية التي تتبنى الاساليب الفوضوية </a:t>
            </a:r>
            <a:r>
              <a:rPr lang="ar-SA" b="1" dirty="0"/>
              <a:t>أ</a:t>
            </a:r>
            <a:r>
              <a:rPr lang="ar-SA" b="1" dirty="0" smtClean="0"/>
              <a:t>و أسلوب الغوغاء.</a:t>
            </a:r>
          </a:p>
          <a:p>
            <a:r>
              <a:rPr lang="ar-SA" b="1" dirty="0" smtClean="0"/>
              <a:t>كما يظهر الطابع التسلطي لعدد من الافراد او الاقليات التي تفرض رايها على الاخرين بالقوة او وسائل الاقناع الاجباري</a:t>
            </a:r>
          </a:p>
          <a:p>
            <a:r>
              <a:rPr lang="ar-SA" b="1" dirty="0" smtClean="0"/>
              <a:t>يظهر في المجتمعات المتخلفة التي  يسودها الجهل او انخفاض مستويات التعليم.</a:t>
            </a:r>
            <a:endParaRPr lang="ar-SA" b="1" dirty="0"/>
          </a:p>
        </p:txBody>
      </p:sp>
      <p:sp>
        <p:nvSpPr>
          <p:cNvPr id="3" name="Slide Number Placeholder 2"/>
          <p:cNvSpPr>
            <a:spLocks noGrp="1"/>
          </p:cNvSpPr>
          <p:nvPr>
            <p:ph type="sldNum" sz="quarter" idx="12"/>
          </p:nvPr>
        </p:nvSpPr>
        <p:spPr/>
        <p:txBody>
          <a:bodyPr/>
          <a:lstStyle/>
          <a:p>
            <a:fld id="{BD3DBB4F-4585-41AF-9228-6425159ED374}" type="slidenum">
              <a:rPr lang="ar-SA" smtClean="0"/>
              <a:t>68</a:t>
            </a:fld>
            <a:endParaRPr lang="ar-SA"/>
          </a:p>
        </p:txBody>
      </p:sp>
      <p:sp>
        <p:nvSpPr>
          <p:cNvPr id="4" name="Title 3"/>
          <p:cNvSpPr>
            <a:spLocks noGrp="1"/>
          </p:cNvSpPr>
          <p:nvPr>
            <p:ph type="title"/>
          </p:nvPr>
        </p:nvSpPr>
        <p:spPr/>
        <p:txBody>
          <a:bodyPr>
            <a:normAutofit fontScale="90000"/>
          </a:bodyPr>
          <a:lstStyle/>
          <a:p>
            <a:r>
              <a:rPr lang="ar-SA" b="1" dirty="0">
                <a:solidFill>
                  <a:schemeClr val="tx1"/>
                </a:solidFill>
              </a:rPr>
              <a:t>أنواع الرأي العام وتصنيفاته</a:t>
            </a:r>
            <a:r>
              <a:rPr lang="ar-SA" dirty="0"/>
              <a:t/>
            </a:r>
            <a:br>
              <a:rPr lang="ar-SA" dirty="0"/>
            </a:br>
            <a:r>
              <a:rPr lang="ar-SA" b="1" dirty="0">
                <a:solidFill>
                  <a:srgbClr val="FF0000"/>
                </a:solidFill>
              </a:rPr>
              <a:t>تصنيف الراي العام حسب درجة التعبير عنه</a:t>
            </a:r>
            <a:endParaRPr lang="ar-SA" dirty="0"/>
          </a:p>
        </p:txBody>
      </p:sp>
    </p:spTree>
    <p:extLst>
      <p:ext uri="{BB962C8B-B14F-4D97-AF65-F5344CB8AC3E}">
        <p14:creationId xmlns:p14="http://schemas.microsoft.com/office/powerpoint/2010/main" val="15166335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just">
              <a:buNone/>
            </a:pPr>
            <a:r>
              <a:rPr lang="ar-SA" sz="2800" b="1" dirty="0" smtClean="0"/>
              <a:t>اصبحت قوة الراي العام من العوامل الرئيسية التي تشكل الكثير من السياسات الحكومية واختيار انظمة الحكم ونوعية الاحزاب وزيادة نفوذ قوى الضغط، وتكوين الصفوات وإظهار قوة الاغلبية والأقليات والاهتمام بالديمقراطية، وتشكيل الوعي السياسي والاجتماعي والثقافي، والتأثير على السياسات الداخلية والخا رجية.</a:t>
            </a:r>
          </a:p>
        </p:txBody>
      </p:sp>
      <p:sp>
        <p:nvSpPr>
          <p:cNvPr id="3" name="Slide Number Placeholder 2"/>
          <p:cNvSpPr>
            <a:spLocks noGrp="1"/>
          </p:cNvSpPr>
          <p:nvPr>
            <p:ph type="sldNum" sz="quarter" idx="12"/>
          </p:nvPr>
        </p:nvSpPr>
        <p:spPr/>
        <p:txBody>
          <a:bodyPr/>
          <a:lstStyle/>
          <a:p>
            <a:fld id="{BD3DBB4F-4585-41AF-9228-6425159ED374}" type="slidenum">
              <a:rPr lang="ar-SA" smtClean="0"/>
              <a:t>69</a:t>
            </a:fld>
            <a:endParaRPr lang="ar-SA"/>
          </a:p>
        </p:txBody>
      </p:sp>
      <p:sp>
        <p:nvSpPr>
          <p:cNvPr id="4" name="Title 3"/>
          <p:cNvSpPr>
            <a:spLocks noGrp="1"/>
          </p:cNvSpPr>
          <p:nvPr>
            <p:ph type="title"/>
          </p:nvPr>
        </p:nvSpPr>
        <p:spPr/>
        <p:txBody>
          <a:bodyPr/>
          <a:lstStyle/>
          <a:p>
            <a:r>
              <a:rPr lang="ar-SA" b="1" dirty="0" smtClean="0">
                <a:solidFill>
                  <a:schemeClr val="tx1"/>
                </a:solidFill>
              </a:rPr>
              <a:t>وظائف الرأي العام </a:t>
            </a:r>
            <a:endParaRPr lang="ar-SA" b="1" dirty="0">
              <a:solidFill>
                <a:schemeClr val="tx1"/>
              </a:solidFill>
            </a:endParaRPr>
          </a:p>
        </p:txBody>
      </p:sp>
    </p:spTree>
    <p:extLst>
      <p:ext uri="{BB962C8B-B14F-4D97-AF65-F5344CB8AC3E}">
        <p14:creationId xmlns:p14="http://schemas.microsoft.com/office/powerpoint/2010/main" val="37682734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Wingdings" pitchFamily="2" charset="2"/>
              <a:buChar char="q"/>
            </a:pPr>
            <a:r>
              <a:rPr lang="ar-SA" b="1" dirty="0" smtClean="0"/>
              <a:t>إن تاثير الرأي العام أدّى الى ظهور الثورات السياسية الكبرى الذي شهدتها المجتمعات الحديثة مثل الثورة الفرنسية ومقاومة الفساد وهيمنة الكنيسة خلال العصور الوسطى. </a:t>
            </a:r>
          </a:p>
          <a:p>
            <a:pPr algn="just">
              <a:buFont typeface="Wingdings" pitchFamily="2" charset="2"/>
              <a:buChar char="q"/>
            </a:pPr>
            <a:r>
              <a:rPr lang="ar-SA" b="1" dirty="0" smtClean="0"/>
              <a:t>كما أن قوة تأثير الراي العام تستطيع ان توجه السياسات الحكومية في كثير من المجالات علاقتها بالافراد والجماعات وهذا ما ظهر على وجه الخصوص عند وضع القوانين والتشريعات التي تحدد علاقة الافراد بالدولة او علاقاتهم ببعض، بحيث تلائم هذه القوانين لتحقيق الصالح العام. </a:t>
            </a:r>
          </a:p>
        </p:txBody>
      </p:sp>
      <p:sp>
        <p:nvSpPr>
          <p:cNvPr id="3" name="Slide Number Placeholder 2"/>
          <p:cNvSpPr>
            <a:spLocks noGrp="1"/>
          </p:cNvSpPr>
          <p:nvPr>
            <p:ph type="sldNum" sz="quarter" idx="12"/>
          </p:nvPr>
        </p:nvSpPr>
        <p:spPr/>
        <p:txBody>
          <a:bodyPr/>
          <a:lstStyle/>
          <a:p>
            <a:fld id="{BD3DBB4F-4585-41AF-9228-6425159ED374}" type="slidenum">
              <a:rPr lang="ar-SA" smtClean="0"/>
              <a:t>70</a:t>
            </a:fld>
            <a:endParaRPr lang="ar-SA"/>
          </a:p>
        </p:txBody>
      </p:sp>
      <p:sp>
        <p:nvSpPr>
          <p:cNvPr id="4" name="Title 3"/>
          <p:cNvSpPr>
            <a:spLocks noGrp="1"/>
          </p:cNvSpPr>
          <p:nvPr>
            <p:ph type="title"/>
          </p:nvPr>
        </p:nvSpPr>
        <p:spPr/>
        <p:txBody>
          <a:bodyPr>
            <a:normAutofit fontScale="90000"/>
          </a:bodyPr>
          <a:lstStyle/>
          <a:p>
            <a:r>
              <a:rPr lang="ar-SA" b="1" dirty="0" smtClean="0">
                <a:solidFill>
                  <a:schemeClr val="tx1"/>
                </a:solidFill>
              </a:rPr>
              <a:t>وظائف الرأي العام</a:t>
            </a:r>
            <a:r>
              <a:rPr lang="ar-SA" b="1" dirty="0" smtClean="0"/>
              <a:t/>
            </a:r>
            <a:br>
              <a:rPr lang="ar-SA" b="1" dirty="0" smtClean="0"/>
            </a:br>
            <a:r>
              <a:rPr lang="ar-SA" b="1" dirty="0" smtClean="0">
                <a:solidFill>
                  <a:srgbClr val="FF0000"/>
                </a:solidFill>
              </a:rPr>
              <a:t>1- تحديد القوانين والسياسات  </a:t>
            </a:r>
            <a:endParaRPr lang="ar-SA" b="1" dirty="0">
              <a:solidFill>
                <a:srgbClr val="FF0000"/>
              </a:solidFill>
            </a:endParaRPr>
          </a:p>
        </p:txBody>
      </p:sp>
    </p:spTree>
    <p:extLst>
      <p:ext uri="{BB962C8B-B14F-4D97-AF65-F5344CB8AC3E}">
        <p14:creationId xmlns:p14="http://schemas.microsoft.com/office/powerpoint/2010/main" val="24958604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Wingdings" pitchFamily="2" charset="2"/>
              <a:buChar char="q"/>
            </a:pPr>
            <a:r>
              <a:rPr lang="ar-SA" b="1" dirty="0" smtClean="0"/>
              <a:t> يؤثر الراي العام بصورة كبيرة في مساندة مؤسسات المجتمع بمختلف أشكالها ومجالاتها الاقتصادية والسياسية والاجتماعية والثقافية، ولا سيما أن هذه المؤسسات لا تستطيع التعامل الاّ مع الأفراد والجماهير وهم المستفيدون أو المستهلكون لمنتجاتها وخدماتها.</a:t>
            </a:r>
          </a:p>
          <a:p>
            <a:pPr algn="just">
              <a:buFont typeface="Wingdings" pitchFamily="2" charset="2"/>
              <a:buChar char="q"/>
            </a:pPr>
            <a:r>
              <a:rPr lang="ar-SA" b="1" dirty="0" smtClean="0"/>
              <a:t>كثيرا ما تفشل مشروعات اقتصادية او ثقافية لانها لم تراع رغبات الجماهير وتطلعاتهم وهذا ما يحتم على هذه المؤسسات أن تقوم بدراسات الجدوى الاجتماعيّة؟ </a:t>
            </a:r>
          </a:p>
          <a:p>
            <a:pPr algn="just">
              <a:buFont typeface="Wingdings" pitchFamily="2" charset="2"/>
              <a:buChar char="q"/>
            </a:pPr>
            <a:endParaRPr lang="ar-SA" b="1" dirty="0" smtClean="0"/>
          </a:p>
        </p:txBody>
      </p:sp>
      <p:sp>
        <p:nvSpPr>
          <p:cNvPr id="3" name="Slide Number Placeholder 2"/>
          <p:cNvSpPr>
            <a:spLocks noGrp="1"/>
          </p:cNvSpPr>
          <p:nvPr>
            <p:ph type="sldNum" sz="quarter" idx="12"/>
          </p:nvPr>
        </p:nvSpPr>
        <p:spPr/>
        <p:txBody>
          <a:bodyPr/>
          <a:lstStyle/>
          <a:p>
            <a:fld id="{BD3DBB4F-4585-41AF-9228-6425159ED374}" type="slidenum">
              <a:rPr lang="ar-SA" smtClean="0"/>
              <a:t>71</a:t>
            </a:fld>
            <a:endParaRPr lang="ar-SA"/>
          </a:p>
        </p:txBody>
      </p:sp>
      <p:sp>
        <p:nvSpPr>
          <p:cNvPr id="4" name="Title 3"/>
          <p:cNvSpPr>
            <a:spLocks noGrp="1"/>
          </p:cNvSpPr>
          <p:nvPr>
            <p:ph type="title"/>
          </p:nvPr>
        </p:nvSpPr>
        <p:spPr/>
        <p:txBody>
          <a:bodyPr>
            <a:normAutofit fontScale="90000"/>
          </a:bodyPr>
          <a:lstStyle/>
          <a:p>
            <a:r>
              <a:rPr lang="ar-SA" b="1" dirty="0" smtClean="0">
                <a:solidFill>
                  <a:schemeClr val="tx1"/>
                </a:solidFill>
              </a:rPr>
              <a:t>وظائف الرأي العام</a:t>
            </a:r>
            <a:r>
              <a:rPr lang="ar-SA" b="1" dirty="0" smtClean="0"/>
              <a:t/>
            </a:r>
            <a:br>
              <a:rPr lang="ar-SA" b="1" dirty="0" smtClean="0"/>
            </a:br>
            <a:r>
              <a:rPr lang="ar-SA" b="1" dirty="0" smtClean="0">
                <a:solidFill>
                  <a:srgbClr val="FF0000"/>
                </a:solidFill>
              </a:rPr>
              <a:t>2- مساندة المؤسسات المجتمعية  </a:t>
            </a:r>
            <a:endParaRPr lang="ar-SA" b="1" dirty="0">
              <a:solidFill>
                <a:srgbClr val="FF0000"/>
              </a:solidFill>
            </a:endParaRPr>
          </a:p>
        </p:txBody>
      </p:sp>
    </p:spTree>
    <p:extLst>
      <p:ext uri="{BB962C8B-B14F-4D97-AF65-F5344CB8AC3E}">
        <p14:creationId xmlns:p14="http://schemas.microsoft.com/office/powerpoint/2010/main" val="3229334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16832"/>
            <a:ext cx="7660373" cy="4209331"/>
          </a:xfrm>
        </p:spPr>
        <p:txBody>
          <a:bodyPr>
            <a:normAutofit lnSpcReduction="10000"/>
          </a:bodyPr>
          <a:lstStyle/>
          <a:p>
            <a:pPr algn="just">
              <a:buFont typeface="Wingdings" pitchFamily="2" charset="2"/>
              <a:buChar char="q"/>
            </a:pPr>
            <a:r>
              <a:rPr lang="ar-SA" b="1" dirty="0" smtClean="0"/>
              <a:t>توضح هذه الوظيفة الايجابية أو السلبية المتبادلة بين قوة الرأي العام أو ضعفه بطبيعة الروح المعنوية الموجودة بين الجماهير، كما توضح نوعية العلاقات والتماسك الاجتماعي بين أفراده وطبقاته.</a:t>
            </a:r>
          </a:p>
          <a:p>
            <a:pPr algn="just">
              <a:buFont typeface="Wingdings" pitchFamily="2" charset="2"/>
              <a:buChar char="q"/>
            </a:pPr>
            <a:r>
              <a:rPr lang="ar-SA" b="1" dirty="0" smtClean="0"/>
              <a:t>كثيرا ما نجد العديد من مظاهر ضعف الروح المعنوية في العديد من المجتمعات الديمقراطية، ولكن تسعى الدول الى تجديد هذه المفاهيم وتقويتها بشتى الوسائل.</a:t>
            </a:r>
          </a:p>
          <a:p>
            <a:pPr algn="just">
              <a:buFont typeface="Wingdings" pitchFamily="2" charset="2"/>
              <a:buChar char="q"/>
            </a:pPr>
            <a:r>
              <a:rPr lang="ar-SA" b="1" dirty="0" smtClean="0"/>
              <a:t>هذا ما يظهر في الولايات المتحدة عندما تشعر بضعف الروح المعنوية عند الزنوج والأقليات ، إذ تقوم بالعديد من الإصلاحات والتشريعات للرفع من معنوياتهم. </a:t>
            </a:r>
          </a:p>
          <a:p>
            <a:pPr algn="just">
              <a:buFont typeface="Wingdings" pitchFamily="2" charset="2"/>
              <a:buChar char="q"/>
            </a:pPr>
            <a:r>
              <a:rPr lang="ar-SA" b="1" dirty="0" smtClean="0"/>
              <a:t>او قد تسعى لتحقيق انواع من العدالة الاجتماعية والاقتصادية والتشريعية، حرصا لعدم اضعاف الروح المعنوية لدى قطاع كبير من فئات المجتمع</a:t>
            </a:r>
          </a:p>
          <a:p>
            <a:pPr algn="just">
              <a:buFont typeface="Wingdings" pitchFamily="2" charset="2"/>
              <a:buChar char="q"/>
            </a:pPr>
            <a:endParaRPr lang="ar-SA" b="1" dirty="0" smtClean="0"/>
          </a:p>
        </p:txBody>
      </p:sp>
      <p:sp>
        <p:nvSpPr>
          <p:cNvPr id="3" name="Slide Number Placeholder 2"/>
          <p:cNvSpPr>
            <a:spLocks noGrp="1"/>
          </p:cNvSpPr>
          <p:nvPr>
            <p:ph type="sldNum" sz="quarter" idx="12"/>
          </p:nvPr>
        </p:nvSpPr>
        <p:spPr/>
        <p:txBody>
          <a:bodyPr/>
          <a:lstStyle/>
          <a:p>
            <a:fld id="{BD3DBB4F-4585-41AF-9228-6425159ED374}" type="slidenum">
              <a:rPr lang="ar-SA" smtClean="0"/>
              <a:t>72</a:t>
            </a:fld>
            <a:endParaRPr lang="ar-SA"/>
          </a:p>
        </p:txBody>
      </p:sp>
      <p:sp>
        <p:nvSpPr>
          <p:cNvPr id="4" name="Title 3"/>
          <p:cNvSpPr>
            <a:spLocks noGrp="1"/>
          </p:cNvSpPr>
          <p:nvPr>
            <p:ph type="title"/>
          </p:nvPr>
        </p:nvSpPr>
        <p:spPr/>
        <p:txBody>
          <a:bodyPr>
            <a:normAutofit fontScale="90000"/>
          </a:bodyPr>
          <a:lstStyle/>
          <a:p>
            <a:r>
              <a:rPr lang="ar-SA" b="1" dirty="0" smtClean="0">
                <a:solidFill>
                  <a:schemeClr val="tx1"/>
                </a:solidFill>
              </a:rPr>
              <a:t>وظائف الرأي العام</a:t>
            </a:r>
            <a:r>
              <a:rPr lang="ar-SA" b="1" dirty="0" smtClean="0"/>
              <a:t/>
            </a:r>
            <a:br>
              <a:rPr lang="ar-SA" b="1" dirty="0" smtClean="0"/>
            </a:br>
            <a:r>
              <a:rPr lang="ar-SA" b="1" dirty="0" smtClean="0">
                <a:solidFill>
                  <a:srgbClr val="FF0000"/>
                </a:solidFill>
              </a:rPr>
              <a:t>3- تقوية الروح المعنويّة  </a:t>
            </a:r>
            <a:endParaRPr lang="ar-SA" b="1" dirty="0">
              <a:solidFill>
                <a:srgbClr val="FF0000"/>
              </a:solidFill>
            </a:endParaRPr>
          </a:p>
        </p:txBody>
      </p:sp>
    </p:spTree>
    <p:extLst>
      <p:ext uri="{BB962C8B-B14F-4D97-AF65-F5344CB8AC3E}">
        <p14:creationId xmlns:p14="http://schemas.microsoft.com/office/powerpoint/2010/main" val="6575312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132856"/>
            <a:ext cx="8136903" cy="3993307"/>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ar-SA" sz="3200" b="1" dirty="0"/>
              <a:t>في إطار تحليلنا لاسهامات علماء الاجتماع في بحوث الاتصال والاعلام </a:t>
            </a:r>
            <a:r>
              <a:rPr lang="ar-SA" sz="3200" b="1" dirty="0" smtClean="0"/>
              <a:t>عامة </a:t>
            </a:r>
            <a:r>
              <a:rPr lang="ar-SA" sz="3200" b="1" dirty="0"/>
              <a:t>، نجد ان البدايات الاولى ظهرت مع اواخر القرن التاسع عشر ، </a:t>
            </a:r>
            <a:endParaRPr lang="ar-SA" sz="3200" b="1" dirty="0" smtClean="0"/>
          </a:p>
          <a:p>
            <a:pPr algn="just"/>
            <a:r>
              <a:rPr lang="ar-SA" sz="3200" b="1" dirty="0" smtClean="0"/>
              <a:t>عندما </a:t>
            </a:r>
            <a:r>
              <a:rPr lang="ar-SA" sz="3200" b="1" dirty="0"/>
              <a:t>اهتم كل من «جورج فينست « و « البون سيول « ، بتأسيس قسم لعلم الاجتماع بجامعة شيكاغو </a:t>
            </a:r>
            <a:r>
              <a:rPr lang="ar-SA" sz="3200" b="1" dirty="0" smtClean="0"/>
              <a:t>،</a:t>
            </a:r>
          </a:p>
          <a:p>
            <a:pPr algn="just"/>
            <a:r>
              <a:rPr lang="ar-SA" sz="3200" b="1" dirty="0" smtClean="0"/>
              <a:t> </a:t>
            </a:r>
            <a:r>
              <a:rPr lang="ar-SA" sz="3200" b="1" dirty="0"/>
              <a:t>ووضعوا مؤلفا مميزا يركز على دراسة وسائل الاتصال والاعلام واهتموا بدراسة النظام او النسق الاتصالي ، و وصفوه بالنظام العصبي الاجتماعي الذي يؤثر على الافراد و الجماعات والمجتمعات . </a:t>
            </a:r>
          </a:p>
          <a:p>
            <a:endParaRPr lang="ar-SA" dirty="0"/>
          </a:p>
        </p:txBody>
      </p:sp>
      <p:sp>
        <p:nvSpPr>
          <p:cNvPr id="4" name="Title 3"/>
          <p:cNvSpPr>
            <a:spLocks noGrp="1"/>
          </p:cNvSpPr>
          <p:nvPr>
            <p:ph type="title"/>
          </p:nvPr>
        </p:nvSpPr>
        <p:spPr/>
        <p:txBody>
          <a:bodyPr>
            <a:normAutofit fontScale="90000"/>
          </a:bodyPr>
          <a:lstStyle/>
          <a:p>
            <a:r>
              <a:rPr lang="ar-SA" b="1" dirty="0">
                <a:ea typeface="Majalla UI"/>
              </a:rPr>
              <a:t>تطور دراسة إدارة المؤسسات </a:t>
            </a:r>
            <a:r>
              <a:rPr lang="ar-SA" b="1" dirty="0" smtClean="0">
                <a:ea typeface="Majalla UI"/>
              </a:rPr>
              <a:t/>
            </a:r>
            <a:br>
              <a:rPr lang="ar-SA" b="1" dirty="0" smtClean="0">
                <a:ea typeface="Majalla UI"/>
              </a:rPr>
            </a:br>
            <a:r>
              <a:rPr lang="ar-SA" b="1" dirty="0" smtClean="0">
                <a:ea typeface="Majalla UI"/>
              </a:rPr>
              <a:t>الاعلامية</a:t>
            </a:r>
            <a:endParaRPr lang="ar-SA" dirty="0"/>
          </a:p>
        </p:txBody>
      </p:sp>
      <p:sp>
        <p:nvSpPr>
          <p:cNvPr id="3" name="Slide Number Placeholder 2"/>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73</a:t>
            </a:fld>
            <a:endParaRPr kumimoji="0" lang="en-US"/>
          </a:p>
        </p:txBody>
      </p:sp>
      <p:sp>
        <p:nvSpPr>
          <p:cNvPr id="5" name="Cloud 4"/>
          <p:cNvSpPr/>
          <p:nvPr/>
        </p:nvSpPr>
        <p:spPr>
          <a:xfrm rot="20950259">
            <a:off x="-102935" y="156636"/>
            <a:ext cx="2191075" cy="1800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المحاضرة الثانية عشر </a:t>
            </a:r>
            <a:endParaRPr lang="ar-SA" sz="2400" b="1" dirty="0">
              <a:solidFill>
                <a:schemeClr val="tx1"/>
              </a:solidFill>
            </a:endParaRPr>
          </a:p>
        </p:txBody>
      </p:sp>
    </p:spTree>
    <p:extLst>
      <p:ext uri="{BB962C8B-B14F-4D97-AF65-F5344CB8AC3E}">
        <p14:creationId xmlns:p14="http://schemas.microsoft.com/office/powerpoint/2010/main" val="10447554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852936"/>
            <a:ext cx="7772400" cy="2448272"/>
          </a:xfrm>
        </p:spPr>
        <p:style>
          <a:lnRef idx="2">
            <a:schemeClr val="accent2"/>
          </a:lnRef>
          <a:fillRef idx="1">
            <a:schemeClr val="lt1"/>
          </a:fillRef>
          <a:effectRef idx="0">
            <a:schemeClr val="accent2"/>
          </a:effectRef>
          <a:fontRef idx="minor">
            <a:schemeClr val="dk1"/>
          </a:fontRef>
        </p:style>
        <p:txBody>
          <a:bodyPr>
            <a:normAutofit/>
          </a:bodyPr>
          <a:lstStyle/>
          <a:p>
            <a:r>
              <a:rPr lang="ar-SA" sz="2800" b="1" dirty="0" smtClean="0"/>
              <a:t>منذ </a:t>
            </a:r>
            <a:r>
              <a:rPr lang="ar-SA" sz="2800" b="1" dirty="0"/>
              <a:t>بداية الثمانينات حتى الوقت الحاضر ، تم تطوير مجالات سوسيولوجيا الاتصال والاعلام ، </a:t>
            </a:r>
            <a:endParaRPr lang="ar-SA" sz="2800" b="1" dirty="0" smtClean="0"/>
          </a:p>
          <a:p>
            <a:r>
              <a:rPr lang="ar-SA" sz="2800" b="1" dirty="0" smtClean="0"/>
              <a:t>وتطوّر اهتمامها </a:t>
            </a:r>
            <a:r>
              <a:rPr lang="ar-SA" sz="2800" b="1" dirty="0"/>
              <a:t>بتحليل العمليات الداخلية والبناءات التنظيمة في مؤسسات الاتصال والاعلام الجماهيري .</a:t>
            </a:r>
            <a:endParaRPr lang="ar-SA" sz="2800" b="1" dirty="0" smtClean="0"/>
          </a:p>
        </p:txBody>
      </p:sp>
      <p:sp>
        <p:nvSpPr>
          <p:cNvPr id="3" name="Title 2"/>
          <p:cNvSpPr>
            <a:spLocks noGrp="1"/>
          </p:cNvSpPr>
          <p:nvPr>
            <p:ph type="title"/>
          </p:nvPr>
        </p:nvSpPr>
        <p:spPr/>
        <p:txBody>
          <a:bodyPr/>
          <a:lstStyle/>
          <a:p>
            <a:r>
              <a:rPr lang="ar-SA" b="1" dirty="0">
                <a:ea typeface="Majalla UI"/>
              </a:rPr>
              <a:t>تطور دراسة إدارة المؤسسات الاعلاميّة</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74</a:t>
            </a:fld>
            <a:endParaRPr kumimoji="0" lang="en-US"/>
          </a:p>
        </p:txBody>
      </p:sp>
    </p:spTree>
    <p:extLst>
      <p:ext uri="{BB962C8B-B14F-4D97-AF65-F5344CB8AC3E}">
        <p14:creationId xmlns:p14="http://schemas.microsoft.com/office/powerpoint/2010/main" val="4684700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2193693"/>
          </a:xfrm>
        </p:spPr>
        <p:txBody>
          <a:bodyPr/>
          <a:lstStyle/>
          <a:p>
            <a:pPr algn="just"/>
            <a:r>
              <a:rPr lang="ar-SA" b="1" dirty="0" smtClean="0"/>
              <a:t>سوف نشير الى أهم اسهامات نظريات علم اجتماع التنظيم في دراسة المؤسسات الاعلامية المختلفة</a:t>
            </a:r>
          </a:p>
          <a:p>
            <a:pPr algn="just"/>
            <a:r>
              <a:rPr lang="ar-SA" b="1" dirty="0" smtClean="0"/>
              <a:t>مع التركيز على اهم النظريات التي لا تزال مرجعا للكثر من الباحثين والمتخصصين في هذا المجال، والتي كشفت عنها التحليلات الحديثة في هذا المجال.</a:t>
            </a:r>
          </a:p>
          <a:p>
            <a:endParaRPr lang="ar-SA" b="1" dirty="0"/>
          </a:p>
        </p:txBody>
      </p:sp>
      <p:sp>
        <p:nvSpPr>
          <p:cNvPr id="3" name="Title 2"/>
          <p:cNvSpPr>
            <a:spLocks noGrp="1"/>
          </p:cNvSpPr>
          <p:nvPr>
            <p:ph type="title"/>
          </p:nvPr>
        </p:nvSpPr>
        <p:spPr/>
        <p:txBody>
          <a:bodyPr>
            <a:normAutofit fontScale="90000"/>
          </a:bodyPr>
          <a:lstStyle/>
          <a:p>
            <a:r>
              <a:rPr lang="ar-SA" b="1" dirty="0">
                <a:ea typeface="Majalla UI"/>
              </a:rPr>
              <a:t>اسهامات نظرية التنظيم في دراسة المؤسسات الاعلامية</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75</a:t>
            </a:fld>
            <a:endParaRPr kumimoji="0" lang="en-US"/>
          </a:p>
        </p:txBody>
      </p:sp>
    </p:spTree>
    <p:extLst>
      <p:ext uri="{BB962C8B-B14F-4D97-AF65-F5344CB8AC3E}">
        <p14:creationId xmlns:p14="http://schemas.microsoft.com/office/powerpoint/2010/main" val="27433079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700808"/>
            <a:ext cx="8291264" cy="4824536"/>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ar-SA" sz="3600" b="1" dirty="0" smtClean="0"/>
              <a:t>النظريّة البيروقراطيّة </a:t>
            </a:r>
            <a:r>
              <a:rPr lang="ar-SA" sz="3600" b="1" dirty="0"/>
              <a:t>التي طرحها فيبر لدراسة التنظيمات تعتبر </a:t>
            </a:r>
            <a:r>
              <a:rPr lang="ar-SA" sz="3600" b="1" dirty="0" smtClean="0"/>
              <a:t>إطارا </a:t>
            </a:r>
            <a:r>
              <a:rPr lang="ar-SA" sz="3600" b="1" dirty="0"/>
              <a:t>مرجعيا لكثير من الدراسات الاتصالية والاعلامية الحديثة والتي انطلقت من الافكار العامة لهذه النظرية وتركيزها على التنظيم الداخلي للمؤسسات الاجتماعية المختلفة أي كان نوع هذه التنظيمات التي تتحدد مقوماتها الادارية من خلال مجموعة من المبادئ العامة من أهمها .. </a:t>
            </a:r>
            <a:endParaRPr lang="ar-SA" sz="3600" b="1" dirty="0" smtClean="0"/>
          </a:p>
        </p:txBody>
      </p:sp>
      <p:sp>
        <p:nvSpPr>
          <p:cNvPr id="3" name="Title 2"/>
          <p:cNvSpPr>
            <a:spLocks noGrp="1"/>
          </p:cNvSpPr>
          <p:nvPr>
            <p:ph type="title"/>
          </p:nvPr>
        </p:nvSpPr>
        <p:spPr>
          <a:xfrm>
            <a:off x="914400" y="346646"/>
            <a:ext cx="7772400" cy="1210146"/>
          </a:xfrm>
        </p:spPr>
        <p:txBody>
          <a:bodyPr>
            <a:normAutofit/>
          </a:bodyPr>
          <a:lstStyle/>
          <a:p>
            <a:r>
              <a:rPr lang="ar-SA" b="1" dirty="0" smtClean="0">
                <a:solidFill>
                  <a:schemeClr val="bg1"/>
                </a:solidFill>
              </a:rPr>
              <a:t>أ- النظرية </a:t>
            </a:r>
            <a:r>
              <a:rPr lang="ar-SA" b="1" dirty="0">
                <a:solidFill>
                  <a:schemeClr val="bg1"/>
                </a:solidFill>
              </a:rPr>
              <a:t>البيروقراطية</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76</a:t>
            </a:fld>
            <a:endParaRPr kumimoji="0" lang="en-US"/>
          </a:p>
        </p:txBody>
      </p:sp>
    </p:spTree>
    <p:extLst>
      <p:ext uri="{BB962C8B-B14F-4D97-AF65-F5344CB8AC3E}">
        <p14:creationId xmlns:p14="http://schemas.microsoft.com/office/powerpoint/2010/main" val="279311605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783516046"/>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ar-SA" b="1" dirty="0">
                <a:solidFill>
                  <a:schemeClr val="bg1"/>
                </a:solidFill>
              </a:rPr>
              <a:t>النظرية البيروقراطية</a:t>
            </a:r>
            <a:endParaRPr lang="ar-SA" dirty="0"/>
          </a:p>
        </p:txBody>
      </p:sp>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77</a:t>
            </a:fld>
            <a:endParaRPr kumimoji="0" lang="en-US"/>
          </a:p>
        </p:txBody>
      </p:sp>
    </p:spTree>
    <p:extLst>
      <p:ext uri="{BB962C8B-B14F-4D97-AF65-F5344CB8AC3E}">
        <p14:creationId xmlns:p14="http://schemas.microsoft.com/office/powerpoint/2010/main" val="39256664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72816"/>
            <a:ext cx="7408333" cy="4536504"/>
          </a:xfrm>
        </p:spPr>
        <p:txBody>
          <a:bodyPr>
            <a:noAutofit/>
          </a:bodyPr>
          <a:lstStyle/>
          <a:p>
            <a:pPr algn="just"/>
            <a:r>
              <a:rPr lang="ar-SA" sz="2800" b="1" dirty="0" smtClean="0"/>
              <a:t>ترتبط باسهامات التون مايو وزملائه في جامعة هارفارد وتجاربهم الشهيرة التي أجريت بمصانع الهاوثورن التابع لشركة وسترن الكتريك والتي بدات في عام 1928</a:t>
            </a:r>
          </a:p>
          <a:p>
            <a:pPr algn="just"/>
            <a:r>
              <a:rPr lang="ar-SA" sz="2800" b="1" dirty="0" smtClean="0"/>
              <a:t>استطاعت ان تركز على التنظيمات المختلفة وسعيها لتحليل العمليات والبناءات الداخلية فيها</a:t>
            </a:r>
          </a:p>
          <a:p>
            <a:pPr algn="just"/>
            <a:r>
              <a:rPr lang="ar-SA" sz="2800" b="1" dirty="0" smtClean="0"/>
              <a:t>والكشف عن سبل الزيادة الانتاج وزيادة تحسين ظروف العمل ورفع الروح المعنوية وربط العلاقات الاجتماعية والانسانية داخل المؤسسات وخطوط الانتاج وتحسين الظروف الفيزيقية في مجالات العمل مثل الاضاءة والتهوية.....</a:t>
            </a:r>
            <a:endParaRPr lang="ar-SA" sz="2800" b="1" dirty="0"/>
          </a:p>
        </p:txBody>
      </p:sp>
      <p:sp>
        <p:nvSpPr>
          <p:cNvPr id="3" name="Title 2"/>
          <p:cNvSpPr>
            <a:spLocks noGrp="1"/>
          </p:cNvSpPr>
          <p:nvPr>
            <p:ph type="title"/>
          </p:nvPr>
        </p:nvSpPr>
        <p:spPr/>
        <p:txBody>
          <a:bodyPr/>
          <a:lstStyle/>
          <a:p>
            <a:r>
              <a:rPr lang="ar-SA" b="1" dirty="0" smtClean="0"/>
              <a:t>ب- نظرية العلاقات الانسانية</a:t>
            </a:r>
            <a:endParaRPr lang="ar-SA" b="1"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78</a:t>
            </a:fld>
            <a:endParaRPr kumimoji="0" lang="en-US"/>
          </a:p>
        </p:txBody>
      </p:sp>
    </p:spTree>
    <p:extLst>
      <p:ext uri="{BB962C8B-B14F-4D97-AF65-F5344CB8AC3E}">
        <p14:creationId xmlns:p14="http://schemas.microsoft.com/office/powerpoint/2010/main" val="8145164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72816"/>
            <a:ext cx="7408333" cy="4536504"/>
          </a:xfrm>
        </p:spPr>
        <p:txBody>
          <a:bodyPr>
            <a:noAutofit/>
          </a:bodyPr>
          <a:lstStyle/>
          <a:p>
            <a:pPr algn="just"/>
            <a:r>
              <a:rPr lang="ar-SA" sz="2800" b="1" dirty="0" smtClean="0"/>
              <a:t>ولكنها لم ترتبط فقط باسهامات التون مايو وزملائه في جامعة هارفارد، بقدر ما فتحت المجال لكثير من المدارس والجامعات الامريكية والاوربية للاسهام في اجراء الدراسات النظرية الميدانية على المؤسسات العمل والتنظيمات الصناعية</a:t>
            </a:r>
          </a:p>
          <a:p>
            <a:pPr algn="just"/>
            <a:r>
              <a:rPr lang="ar-SA" sz="2800" b="1" dirty="0" smtClean="0"/>
              <a:t>وقد ركز الكثيرون بعد ذلك على دراسة العلاقات المتبادلة بين التنظيمات الصناعية والمجتمع المحلي من ناحية وتفسير العلاقات الداخلية الموجودة بالفعل داخل المؤسسات الصناعية من ناحية اخرى.</a:t>
            </a:r>
          </a:p>
          <a:p>
            <a:pPr algn="just"/>
            <a:endParaRPr lang="ar-SA" sz="2800" b="1" dirty="0"/>
          </a:p>
          <a:p>
            <a:pPr algn="just"/>
            <a:r>
              <a:rPr lang="ar-SA" sz="2800" b="1" dirty="0" smtClean="0"/>
              <a:t> </a:t>
            </a:r>
            <a:endParaRPr lang="ar-SA" sz="2800" b="1" dirty="0"/>
          </a:p>
        </p:txBody>
      </p:sp>
      <p:sp>
        <p:nvSpPr>
          <p:cNvPr id="3" name="Title 2"/>
          <p:cNvSpPr>
            <a:spLocks noGrp="1"/>
          </p:cNvSpPr>
          <p:nvPr>
            <p:ph type="title"/>
          </p:nvPr>
        </p:nvSpPr>
        <p:spPr/>
        <p:txBody>
          <a:bodyPr/>
          <a:lstStyle/>
          <a:p>
            <a:r>
              <a:rPr lang="ar-SA" b="1" dirty="0" smtClean="0"/>
              <a:t>ب- نظرية العلاقات الانسانية</a:t>
            </a:r>
            <a:endParaRPr lang="ar-SA" b="1"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79</a:t>
            </a:fld>
            <a:endParaRPr kumimoji="0" lang="en-US"/>
          </a:p>
        </p:txBody>
      </p:sp>
    </p:spTree>
    <p:extLst>
      <p:ext uri="{BB962C8B-B14F-4D97-AF65-F5344CB8AC3E}">
        <p14:creationId xmlns:p14="http://schemas.microsoft.com/office/powerpoint/2010/main" val="21463101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276872"/>
            <a:ext cx="7772400" cy="324036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endParaRPr lang="ar-SA" sz="2800" b="1" dirty="0" smtClean="0"/>
          </a:p>
          <a:p>
            <a:r>
              <a:rPr lang="ar-SA" sz="2800" b="1" dirty="0" smtClean="0"/>
              <a:t>ترتبط </a:t>
            </a:r>
            <a:r>
              <a:rPr lang="ar-SA" sz="2800" b="1" dirty="0"/>
              <a:t>نشأة هذه النظرية بالنظرية البنائية الوظيفية السوسيولوجية التي ظهرت في الولايات المتحدة و أوربا خلال بداية الخمسينات من القرن العشرين ,ولقد انتشرت باستخدلم هذه النظرية على ايدي عالم الاجتماع الامريكي «تالكوت بارسونز» ولا تزال ترتبط بأفكاره حتى الوقت الحاضر . </a:t>
            </a:r>
            <a:endParaRPr lang="ar-SA" sz="2800" b="1" dirty="0" smtClean="0"/>
          </a:p>
          <a:p>
            <a:r>
              <a:rPr lang="ar-SA" sz="2800" b="1" dirty="0"/>
              <a:t>وأثرت هذه النظرية في تطوير مجال البحوث و الدراسات الاتصالية والاعلامية . </a:t>
            </a:r>
          </a:p>
          <a:p>
            <a:endParaRPr lang="ar-SA" sz="2800" b="1" dirty="0"/>
          </a:p>
        </p:txBody>
      </p:sp>
      <p:sp>
        <p:nvSpPr>
          <p:cNvPr id="3" name="Title 2"/>
          <p:cNvSpPr>
            <a:spLocks noGrp="1"/>
          </p:cNvSpPr>
          <p:nvPr>
            <p:ph type="title"/>
          </p:nvPr>
        </p:nvSpPr>
        <p:spPr/>
        <p:txBody>
          <a:bodyPr/>
          <a:lstStyle/>
          <a:p>
            <a:endParaRPr lang="ar-SA" dirty="0"/>
          </a:p>
        </p:txBody>
      </p:sp>
      <p:sp>
        <p:nvSpPr>
          <p:cNvPr id="4" name="Rounded Rectangle 3"/>
          <p:cNvSpPr/>
          <p:nvPr/>
        </p:nvSpPr>
        <p:spPr>
          <a:xfrm>
            <a:off x="1907704" y="260648"/>
            <a:ext cx="5328592" cy="129614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b="1" dirty="0">
                <a:solidFill>
                  <a:schemeClr val="tx1"/>
                </a:solidFill>
              </a:rPr>
              <a:t>نظرية النسق الاجتماعي</a:t>
            </a:r>
            <a:r>
              <a:rPr lang="ar-SA" sz="3200" dirty="0"/>
              <a:t> </a:t>
            </a:r>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80</a:t>
            </a:fld>
            <a:endParaRPr kumimoji="0" lang="en-US"/>
          </a:p>
        </p:txBody>
      </p:sp>
    </p:spTree>
    <p:extLst>
      <p:ext uri="{BB962C8B-B14F-4D97-AF65-F5344CB8AC3E}">
        <p14:creationId xmlns:p14="http://schemas.microsoft.com/office/powerpoint/2010/main" val="7299800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708920"/>
            <a:ext cx="7772400" cy="3312368"/>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endParaRPr lang="ar-SA" sz="2800" b="1" dirty="0" smtClean="0"/>
          </a:p>
          <a:p>
            <a:r>
              <a:rPr lang="ar-SA" sz="2800" b="1" dirty="0" smtClean="0"/>
              <a:t>وتعتبر </a:t>
            </a:r>
            <a:r>
              <a:rPr lang="ar-SA" sz="2800" b="1" dirty="0"/>
              <a:t>محاولة عدد من الباحثين و المتخصصين في مجال الاتصال من امثال «نيو كومب» من اهم محاولات التصورية التي وضعت نماذج للاتصال تعرف بنموذج نيو كومب والذي يقوم على افتراض مؤداه أن الاتصال بين الكائنات البشرية يحقق وظيفة اساسية بين فردين واكثر وذلك بهدف الحفاظ على التوجيهات المتبادلة لكل منهما الاخر ونحو تحقيق اهداف معينه وللحصول على معلومات او حقائق توجد بالفعل في النسق البيئي الخارجي </a:t>
            </a:r>
          </a:p>
          <a:p>
            <a:endParaRPr lang="ar-SA" sz="2800" b="1" dirty="0"/>
          </a:p>
        </p:txBody>
      </p:sp>
      <p:sp>
        <p:nvSpPr>
          <p:cNvPr id="3" name="Title 2"/>
          <p:cNvSpPr>
            <a:spLocks noGrp="1"/>
          </p:cNvSpPr>
          <p:nvPr>
            <p:ph type="title"/>
          </p:nvPr>
        </p:nvSpPr>
        <p:spPr/>
        <p:txBody>
          <a:bodyPr/>
          <a:lstStyle/>
          <a:p>
            <a:endParaRPr lang="ar-SA" dirty="0"/>
          </a:p>
        </p:txBody>
      </p:sp>
      <p:sp>
        <p:nvSpPr>
          <p:cNvPr id="4" name="Rounded Rectangle 3"/>
          <p:cNvSpPr/>
          <p:nvPr/>
        </p:nvSpPr>
        <p:spPr>
          <a:xfrm>
            <a:off x="1907704" y="260648"/>
            <a:ext cx="5328592" cy="129614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3200" b="1" dirty="0">
                <a:solidFill>
                  <a:schemeClr val="tx1"/>
                </a:solidFill>
              </a:rPr>
              <a:t>نظرية النسق الاجتماعي</a:t>
            </a:r>
            <a:r>
              <a:rPr lang="ar-SA" sz="3200" dirty="0"/>
              <a:t> </a:t>
            </a:r>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81</a:t>
            </a:fld>
            <a:endParaRPr kumimoji="0" lang="en-US"/>
          </a:p>
        </p:txBody>
      </p:sp>
    </p:spTree>
    <p:extLst>
      <p:ext uri="{BB962C8B-B14F-4D97-AF65-F5344CB8AC3E}">
        <p14:creationId xmlns:p14="http://schemas.microsoft.com/office/powerpoint/2010/main" val="326458051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2132856"/>
            <a:ext cx="8003232" cy="3960440"/>
          </a:xfrm>
        </p:spPr>
        <p:txBody>
          <a:bodyPr>
            <a:noAutofit/>
          </a:bodyPr>
          <a:lstStyle/>
          <a:p>
            <a:pPr algn="just"/>
            <a:r>
              <a:rPr lang="ar-SA" sz="3200" b="1" dirty="0"/>
              <a:t>ترتبط نظرية  اتخاذ القرارات بالدراسات التنظيمية المكثفة التي أجراها كل من مارش وسيمون في كتابهما عن التظيم ،حيث أشارا الى ان طبيعة البناءات الداخلية والعمليات التنظيميه للمؤسسات الاجتماعية لا تقوم الا عن طريق وجود عدد من المتغيرات الاساسية مثل تقسيم العمل والتخصص ، </a:t>
            </a:r>
            <a:endParaRPr lang="ar-SA" sz="3200" b="1" dirty="0" smtClean="0"/>
          </a:p>
          <a:p>
            <a:pPr algn="just"/>
            <a:r>
              <a:rPr lang="ar-SA" sz="3200" b="1" dirty="0" smtClean="0"/>
              <a:t>وتعتبر </a:t>
            </a:r>
            <a:r>
              <a:rPr lang="ar-SA" sz="3200" b="1" dirty="0"/>
              <a:t>هذه المتغيرات من العوامل الهامة التي تؤثر في عملية اتخاذ القرار.</a:t>
            </a:r>
          </a:p>
        </p:txBody>
      </p:sp>
      <p:sp>
        <p:nvSpPr>
          <p:cNvPr id="3" name="Title 2"/>
          <p:cNvSpPr>
            <a:spLocks noGrp="1"/>
          </p:cNvSpPr>
          <p:nvPr>
            <p:ph type="title"/>
          </p:nvPr>
        </p:nvSpPr>
        <p:spPr/>
        <p:txBody>
          <a:bodyPr>
            <a:normAutofit/>
          </a:bodyPr>
          <a:lstStyle/>
          <a:p>
            <a:r>
              <a:rPr lang="ar-SA" sz="2400" dirty="0" smtClean="0"/>
              <a:t> </a:t>
            </a:r>
            <a:endParaRPr lang="ar-SA" sz="2400" dirty="0"/>
          </a:p>
        </p:txBody>
      </p:sp>
      <p:sp>
        <p:nvSpPr>
          <p:cNvPr id="4" name="Rounded Rectangle 3"/>
          <p:cNvSpPr/>
          <p:nvPr/>
        </p:nvSpPr>
        <p:spPr>
          <a:xfrm>
            <a:off x="2555776" y="476672"/>
            <a:ext cx="3960440" cy="1296144"/>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3200" b="1" dirty="0" smtClean="0">
                <a:solidFill>
                  <a:schemeClr val="tx1"/>
                </a:solidFill>
              </a:rPr>
              <a:t>نظريّة </a:t>
            </a:r>
            <a:r>
              <a:rPr lang="ar-SA" sz="3200" b="1" dirty="0">
                <a:solidFill>
                  <a:schemeClr val="tx1"/>
                </a:solidFill>
              </a:rPr>
              <a:t>اتخاذ القرارات</a:t>
            </a:r>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82</a:t>
            </a:fld>
            <a:endParaRPr kumimoji="0" lang="en-US"/>
          </a:p>
        </p:txBody>
      </p:sp>
    </p:spTree>
    <p:extLst>
      <p:ext uri="{BB962C8B-B14F-4D97-AF65-F5344CB8AC3E}">
        <p14:creationId xmlns:p14="http://schemas.microsoft.com/office/powerpoint/2010/main" val="118125110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132856"/>
            <a:ext cx="7772400" cy="3886944"/>
          </a:xfrm>
        </p:spPr>
        <p:style>
          <a:lnRef idx="2">
            <a:schemeClr val="accent1"/>
          </a:lnRef>
          <a:fillRef idx="1">
            <a:schemeClr val="lt1"/>
          </a:fillRef>
          <a:effectRef idx="0">
            <a:schemeClr val="accent1"/>
          </a:effectRef>
          <a:fontRef idx="minor">
            <a:schemeClr val="dk1"/>
          </a:fontRef>
        </p:style>
        <p:txBody>
          <a:bodyPr>
            <a:noAutofit/>
          </a:bodyPr>
          <a:lstStyle/>
          <a:p>
            <a:pPr algn="just"/>
            <a:r>
              <a:rPr lang="ar-SA" sz="3200" b="1" dirty="0" smtClean="0"/>
              <a:t>يوضح </a:t>
            </a:r>
            <a:r>
              <a:rPr lang="ar-SA" sz="3200" b="1" dirty="0"/>
              <a:t>كل من مارش وسيمون  العديد من الاجراءات والخطوات التي يمكن عن طريقها تتم عملية اتخاذ القرارات</a:t>
            </a:r>
            <a:r>
              <a:rPr lang="ar-SA" sz="3200" b="1" dirty="0" smtClean="0"/>
              <a:t>،</a:t>
            </a:r>
          </a:p>
          <a:p>
            <a:pPr algn="just"/>
            <a:r>
              <a:rPr lang="ar-SA" sz="3200" b="1" dirty="0" smtClean="0"/>
              <a:t>ولاسيما </a:t>
            </a:r>
            <a:r>
              <a:rPr lang="ar-SA" sz="3200" b="1" dirty="0"/>
              <a:t>ضرورة وجود الطابع العقلاني الرشيد الذي يعتمد على الكثير من المعايير الاقتصادية والاحصائية والمعيارية عند عملية دراسة وتحليل </a:t>
            </a:r>
            <a:r>
              <a:rPr lang="ar-SA" sz="3200" b="1" dirty="0" smtClean="0"/>
              <a:t>واتخاذ القرار.</a:t>
            </a:r>
            <a:endParaRPr lang="ar-SA" sz="3200" b="1" dirty="0"/>
          </a:p>
        </p:txBody>
      </p:sp>
      <p:sp>
        <p:nvSpPr>
          <p:cNvPr id="3" name="Title 2"/>
          <p:cNvSpPr>
            <a:spLocks noGrp="1"/>
          </p:cNvSpPr>
          <p:nvPr>
            <p:ph type="title"/>
          </p:nvPr>
        </p:nvSpPr>
        <p:spPr/>
        <p:txBody>
          <a:bodyPr>
            <a:normAutofit/>
          </a:bodyPr>
          <a:lstStyle/>
          <a:p>
            <a:r>
              <a:rPr lang="ar-SA" b="1" dirty="0">
                <a:solidFill>
                  <a:schemeClr val="tx1"/>
                </a:solidFill>
              </a:rPr>
              <a:t>نظريّة اتخاذ </a:t>
            </a:r>
            <a:r>
              <a:rPr lang="ar-SA" b="1" dirty="0" smtClean="0">
                <a:solidFill>
                  <a:schemeClr val="tx1"/>
                </a:solidFill>
              </a:rPr>
              <a:t>القرارات</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83</a:t>
            </a:fld>
            <a:endParaRPr kumimoji="0" lang="en-US"/>
          </a:p>
        </p:txBody>
      </p:sp>
    </p:spTree>
    <p:extLst>
      <p:ext uri="{BB962C8B-B14F-4D97-AF65-F5344CB8AC3E}">
        <p14:creationId xmlns:p14="http://schemas.microsoft.com/office/powerpoint/2010/main" val="32018982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780928"/>
            <a:ext cx="7772400" cy="3238872"/>
          </a:xfrm>
        </p:spPr>
        <p:style>
          <a:lnRef idx="2">
            <a:schemeClr val="accent1"/>
          </a:lnRef>
          <a:fillRef idx="1">
            <a:schemeClr val="lt1"/>
          </a:fillRef>
          <a:effectRef idx="0">
            <a:schemeClr val="accent1"/>
          </a:effectRef>
          <a:fontRef idx="minor">
            <a:schemeClr val="dk1"/>
          </a:fontRef>
        </p:style>
        <p:txBody>
          <a:bodyPr>
            <a:noAutofit/>
          </a:bodyPr>
          <a:lstStyle/>
          <a:p>
            <a:pPr algn="just"/>
            <a:r>
              <a:rPr lang="ar-SA" sz="3200" b="1" dirty="0" smtClean="0"/>
              <a:t> </a:t>
            </a:r>
            <a:r>
              <a:rPr lang="ar-SA" sz="3200" b="1" dirty="0"/>
              <a:t>إن عملية اتخاذ القرارات تعتبر مهمة جدا لدراسة المؤسسات الاعلامية، ولاسيما تحليل عملية اتخاذ القرارات الخاصة بالانتاج الاعلامي وصناعته،في كافة المجالات الاعلامية والاتصالية سواء اكانت دار للتشر والمطبوعات ،او صحف محلية وعالمية ،او محطات تلفزيونيه لنقل المعلومات.</a:t>
            </a:r>
          </a:p>
        </p:txBody>
      </p:sp>
      <p:sp>
        <p:nvSpPr>
          <p:cNvPr id="3" name="Title 2"/>
          <p:cNvSpPr>
            <a:spLocks noGrp="1"/>
          </p:cNvSpPr>
          <p:nvPr>
            <p:ph type="title"/>
          </p:nvPr>
        </p:nvSpPr>
        <p:spPr>
          <a:xfrm rot="10800000" flipV="1">
            <a:off x="457200" y="764704"/>
            <a:ext cx="8229600" cy="1368152"/>
          </a:xfrm>
        </p:spPr>
        <p:txBody>
          <a:bodyPr>
            <a:normAutofit/>
          </a:bodyPr>
          <a:lstStyle/>
          <a:p>
            <a:r>
              <a:rPr lang="ar-SA" b="1" dirty="0">
                <a:solidFill>
                  <a:schemeClr val="bg1"/>
                </a:solidFill>
              </a:rPr>
              <a:t>نظريّة اتخاذ القرارات</a:t>
            </a:r>
            <a:endParaRPr lang="ar-SA" dirty="0">
              <a:solidFill>
                <a:schemeClr val="bg1"/>
              </a:solidFill>
            </a:endParaRPr>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84</a:t>
            </a:fld>
            <a:endParaRPr kumimoji="0" lang="en-US"/>
          </a:p>
        </p:txBody>
      </p:sp>
    </p:spTree>
    <p:extLst>
      <p:ext uri="{BB962C8B-B14F-4D97-AF65-F5344CB8AC3E}">
        <p14:creationId xmlns:p14="http://schemas.microsoft.com/office/powerpoint/2010/main" val="331144688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العصر الحديث وتعريف </a:t>
            </a:r>
            <a:br>
              <a:rPr lang="ar-SA" b="1" dirty="0" smtClean="0"/>
            </a:br>
            <a:r>
              <a:rPr lang="ar-SA" b="1" dirty="0" smtClean="0"/>
              <a:t>الداعية  </a:t>
            </a:r>
            <a:endParaRPr lang="ar-SA" dirty="0"/>
          </a:p>
        </p:txBody>
      </p:sp>
      <p:sp>
        <p:nvSpPr>
          <p:cNvPr id="3" name="Rectangle 2"/>
          <p:cNvSpPr/>
          <p:nvPr/>
        </p:nvSpPr>
        <p:spPr>
          <a:xfrm>
            <a:off x="755576" y="2136339"/>
            <a:ext cx="7632848" cy="3970318"/>
          </a:xfrm>
          <a:prstGeom prst="rect">
            <a:avLst/>
          </a:prstGeom>
        </p:spPr>
        <p:txBody>
          <a:bodyPr wrap="square">
            <a:spAutoFit/>
          </a:bodyPr>
          <a:lstStyle/>
          <a:p>
            <a:pPr marL="457200" indent="-457200" algn="just" rtl="1">
              <a:buFont typeface="Wingdings" pitchFamily="2" charset="2"/>
              <a:buChar char="v"/>
            </a:pPr>
            <a:r>
              <a:rPr lang="ar-SA" sz="2800" b="1" dirty="0">
                <a:solidFill>
                  <a:schemeClr val="accent2">
                    <a:lumMod val="75000"/>
                  </a:schemeClr>
                </a:solidFill>
              </a:rPr>
              <a:t>يرجع بعض المؤرخين لظهور الدعاية في العصر الحديث الى القرن الثامن عشر وخلال الثورة الامريكية عندما استخدم (سام ادمز) النشرات المطبوعة التي كانت تقوم بترويج الاشاعات0</a:t>
            </a:r>
          </a:p>
          <a:p>
            <a:pPr marL="457200" indent="-457200" algn="just" rtl="1">
              <a:buFont typeface="Wingdings" pitchFamily="2" charset="2"/>
              <a:buChar char="v"/>
            </a:pPr>
            <a:r>
              <a:rPr lang="ar-SA" sz="2800" b="1" dirty="0" smtClean="0">
                <a:solidFill>
                  <a:schemeClr val="accent2">
                    <a:lumMod val="75000"/>
                  </a:schemeClr>
                </a:solidFill>
              </a:rPr>
              <a:t>ساعدت </a:t>
            </a:r>
            <a:r>
              <a:rPr lang="ar-SA" sz="2800" b="1" dirty="0">
                <a:solidFill>
                  <a:schemeClr val="accent2">
                    <a:lumMod val="75000"/>
                  </a:schemeClr>
                </a:solidFill>
              </a:rPr>
              <a:t>كثير من وسائل وأساليب الاتصال التي ظهرت من خلال القرن الثامن عشر وما قبله من تطور الدعاية كأسلوب اتصالي ومن أهم هذه الوسائل انتشار فنون الطباعة والكتابة ووسائل النقل الحديث مثل استخدام القطارات </a:t>
            </a:r>
            <a:r>
              <a:rPr lang="ar-SA" sz="2800" dirty="0">
                <a:solidFill>
                  <a:schemeClr val="accent2">
                    <a:lumMod val="75000"/>
                  </a:schemeClr>
                </a:solidFill>
              </a:rPr>
              <a:t>وبعد ذلك استخدم الاتصالات السلكية واللاسلكية</a:t>
            </a:r>
            <a:endParaRPr lang="ar-SA" sz="2800" dirty="0"/>
          </a:p>
        </p:txBody>
      </p:sp>
      <p:sp>
        <p:nvSpPr>
          <p:cNvPr id="4" name="Slide Number Placeholder 3"/>
          <p:cNvSpPr>
            <a:spLocks noGrp="1"/>
          </p:cNvSpPr>
          <p:nvPr>
            <p:ph type="sldNum" sz="quarter" idx="12"/>
          </p:nvPr>
        </p:nvSpPr>
        <p:spPr/>
        <p:txBody>
          <a:bodyPr/>
          <a:lstStyle/>
          <a:p>
            <a:fld id="{02767A8D-BBFC-4EC0-8DCF-431F5AB418FE}" type="slidenum">
              <a:rPr lang="ar-SA" smtClean="0"/>
              <a:pPr/>
              <a:t>85</a:t>
            </a:fld>
            <a:endParaRPr lang="ar-SA"/>
          </a:p>
        </p:txBody>
      </p:sp>
      <p:sp>
        <p:nvSpPr>
          <p:cNvPr id="5" name="Cloud 4"/>
          <p:cNvSpPr/>
          <p:nvPr/>
        </p:nvSpPr>
        <p:spPr>
          <a:xfrm rot="20950259">
            <a:off x="-104432" y="140846"/>
            <a:ext cx="2359169" cy="1800200"/>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400" b="1" dirty="0" smtClean="0">
                <a:solidFill>
                  <a:schemeClr val="tx1"/>
                </a:solidFill>
              </a:rPr>
              <a:t>المحاضرة الحادية عشر </a:t>
            </a:r>
            <a:endParaRPr lang="ar-SA" sz="2400" b="1" dirty="0">
              <a:solidFill>
                <a:schemeClr val="tx1"/>
              </a:solidFill>
            </a:endParaRPr>
          </a:p>
        </p:txBody>
      </p:sp>
    </p:spTree>
    <p:extLst>
      <p:ext uri="{BB962C8B-B14F-4D97-AF65-F5344CB8AC3E}">
        <p14:creationId xmlns:p14="http://schemas.microsoft.com/office/powerpoint/2010/main" val="374093050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b="1" dirty="0" smtClean="0"/>
              <a:t>العصر الحديث وتعريف الداعية  </a:t>
            </a:r>
            <a:endParaRPr lang="ar-SA" dirty="0"/>
          </a:p>
        </p:txBody>
      </p:sp>
      <p:sp>
        <p:nvSpPr>
          <p:cNvPr id="4" name="Rectangle 3"/>
          <p:cNvSpPr/>
          <p:nvPr/>
        </p:nvSpPr>
        <p:spPr>
          <a:xfrm>
            <a:off x="1043608" y="2551837"/>
            <a:ext cx="7128792" cy="3108543"/>
          </a:xfrm>
          <a:prstGeom prst="rect">
            <a:avLst/>
          </a:prstGeom>
        </p:spPr>
        <p:txBody>
          <a:bodyPr wrap="square">
            <a:spAutoFit/>
          </a:bodyPr>
          <a:lstStyle/>
          <a:p>
            <a:pPr marL="457200" indent="-457200" algn="just" rtl="1">
              <a:buFont typeface="Wingdings" pitchFamily="2" charset="2"/>
              <a:buChar char="q"/>
            </a:pPr>
            <a:r>
              <a:rPr lang="ar-SA" sz="2800" b="1" dirty="0" smtClean="0">
                <a:solidFill>
                  <a:schemeClr val="accent2">
                    <a:lumMod val="75000"/>
                  </a:schemeClr>
                </a:solidFill>
              </a:rPr>
              <a:t>حرص </a:t>
            </a:r>
            <a:r>
              <a:rPr lang="ar-SA" sz="2800" b="1" dirty="0">
                <a:solidFill>
                  <a:schemeClr val="accent2">
                    <a:lumMod val="75000"/>
                  </a:schemeClr>
                </a:solidFill>
              </a:rPr>
              <a:t>(نابليون)على استخدام الدعاية بمختلف </a:t>
            </a:r>
            <a:r>
              <a:rPr lang="ar-SA" sz="2800" b="1" dirty="0" smtClean="0">
                <a:solidFill>
                  <a:schemeClr val="accent2">
                    <a:lumMod val="75000"/>
                  </a:schemeClr>
                </a:solidFill>
              </a:rPr>
              <a:t>أنواعها </a:t>
            </a:r>
            <a:r>
              <a:rPr lang="ar-SA" sz="2800" b="1" dirty="0">
                <a:solidFill>
                  <a:schemeClr val="accent2">
                    <a:lumMod val="75000"/>
                  </a:schemeClr>
                </a:solidFill>
              </a:rPr>
              <a:t>لاستمالة الشعب الفرنسي وكسب تأييده لفتوحاته العسكرية وايضا تقوية </a:t>
            </a:r>
            <a:r>
              <a:rPr lang="ar-SA" sz="2800" b="1" dirty="0" smtClean="0">
                <a:solidFill>
                  <a:schemeClr val="accent2">
                    <a:lumMod val="75000"/>
                  </a:schemeClr>
                </a:solidFill>
              </a:rPr>
              <a:t>جيشه</a:t>
            </a:r>
          </a:p>
          <a:p>
            <a:pPr marL="457200" indent="-457200" algn="just" rtl="1">
              <a:buFont typeface="Wingdings" pitchFamily="2" charset="2"/>
              <a:buChar char="q"/>
            </a:pPr>
            <a:r>
              <a:rPr lang="ar-SA" sz="2800" b="1" dirty="0" smtClean="0">
                <a:solidFill>
                  <a:schemeClr val="accent2">
                    <a:lumMod val="75000"/>
                  </a:schemeClr>
                </a:solidFill>
              </a:rPr>
              <a:t> قام </a:t>
            </a:r>
            <a:r>
              <a:rPr lang="ar-SA" sz="2800" b="1" dirty="0">
                <a:solidFill>
                  <a:schemeClr val="accent2">
                    <a:lumMod val="75000"/>
                  </a:schemeClr>
                </a:solidFill>
              </a:rPr>
              <a:t>(نابليون) </a:t>
            </a:r>
            <a:r>
              <a:rPr lang="ar-SA" sz="2800" b="1" dirty="0" smtClean="0">
                <a:solidFill>
                  <a:schemeClr val="accent2">
                    <a:lumMod val="75000"/>
                  </a:schemeClr>
                </a:solidFill>
              </a:rPr>
              <a:t>بإصدار </a:t>
            </a:r>
            <a:r>
              <a:rPr lang="ar-SA" sz="2800" b="1" dirty="0">
                <a:solidFill>
                  <a:schemeClr val="accent2">
                    <a:lumMod val="75000"/>
                  </a:schemeClr>
                </a:solidFill>
              </a:rPr>
              <a:t>صحف </a:t>
            </a:r>
            <a:r>
              <a:rPr lang="ar-SA" sz="2800" b="1" dirty="0" smtClean="0">
                <a:solidFill>
                  <a:schemeClr val="accent2">
                    <a:lumMod val="75000"/>
                  </a:schemeClr>
                </a:solidFill>
              </a:rPr>
              <a:t>إعلانية </a:t>
            </a:r>
            <a:r>
              <a:rPr lang="ar-SA" sz="2800" b="1" dirty="0">
                <a:solidFill>
                  <a:schemeClr val="accent2">
                    <a:lumMod val="75000"/>
                  </a:schemeClr>
                </a:solidFill>
              </a:rPr>
              <a:t>موجه خاصة الى جيوشه في فرنسا وايطاليا وذلك بهدف رفع الروح المعنوية عندهم وتوضيح رسالتهم واقناعهم بها بصورة مستمرة</a:t>
            </a:r>
            <a:endParaRPr lang="ar-SA" sz="2800" dirty="0"/>
          </a:p>
        </p:txBody>
      </p:sp>
      <p:sp>
        <p:nvSpPr>
          <p:cNvPr id="3" name="Slide Number Placeholder 2"/>
          <p:cNvSpPr>
            <a:spLocks noGrp="1"/>
          </p:cNvSpPr>
          <p:nvPr>
            <p:ph type="sldNum" sz="quarter" idx="12"/>
          </p:nvPr>
        </p:nvSpPr>
        <p:spPr/>
        <p:txBody>
          <a:bodyPr/>
          <a:lstStyle/>
          <a:p>
            <a:fld id="{02767A8D-BBFC-4EC0-8DCF-431F5AB418FE}" type="slidenum">
              <a:rPr lang="ar-SA" smtClean="0"/>
              <a:pPr/>
              <a:t>86</a:t>
            </a:fld>
            <a:endParaRPr lang="ar-SA"/>
          </a:p>
        </p:txBody>
      </p:sp>
    </p:spTree>
    <p:extLst>
      <p:ext uri="{BB962C8B-B14F-4D97-AF65-F5344CB8AC3E}">
        <p14:creationId xmlns:p14="http://schemas.microsoft.com/office/powerpoint/2010/main" val="381040556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تعريف الدعاية</a:t>
            </a:r>
            <a:endParaRPr lang="ar-SA" b="1" dirty="0"/>
          </a:p>
        </p:txBody>
      </p:sp>
      <p:sp>
        <p:nvSpPr>
          <p:cNvPr id="3" name="Rectangle 2"/>
          <p:cNvSpPr/>
          <p:nvPr/>
        </p:nvSpPr>
        <p:spPr>
          <a:xfrm>
            <a:off x="971600" y="2828835"/>
            <a:ext cx="7704856" cy="2246769"/>
          </a:xfrm>
          <a:prstGeom prst="rect">
            <a:avLst/>
          </a:prstGeom>
        </p:spPr>
        <p:txBody>
          <a:bodyPr wrap="square">
            <a:spAutoFit/>
          </a:bodyPr>
          <a:lstStyle/>
          <a:p>
            <a:pPr algn="ctr"/>
            <a:r>
              <a:rPr lang="ar-SA" sz="2800" b="1" dirty="0">
                <a:solidFill>
                  <a:srgbClr val="FF0000"/>
                </a:solidFill>
              </a:rPr>
              <a:t>تعريف *لاسويل* </a:t>
            </a:r>
            <a:endParaRPr lang="ar-SA" sz="2800" b="1" dirty="0" smtClean="0">
              <a:solidFill>
                <a:srgbClr val="FF0000"/>
              </a:solidFill>
            </a:endParaRPr>
          </a:p>
          <a:p>
            <a:pPr algn="just"/>
            <a:r>
              <a:rPr lang="ar-SA" sz="2800" b="1" dirty="0" smtClean="0">
                <a:solidFill>
                  <a:schemeClr val="accent2">
                    <a:lumMod val="75000"/>
                  </a:schemeClr>
                </a:solidFill>
              </a:rPr>
              <a:t>تعتبر </a:t>
            </a:r>
            <a:r>
              <a:rPr lang="ar-SA" sz="2800" b="1" dirty="0">
                <a:solidFill>
                  <a:schemeClr val="accent2">
                    <a:lumMod val="75000"/>
                  </a:schemeClr>
                </a:solidFill>
              </a:rPr>
              <a:t>الدعاية  التعبير المدروس عن الأراء والأفعال الذي يصدر عن الجماعات والافراد والذي يهدف للتعرف على اراء  أو افعال جماعات اخرى وذلك </a:t>
            </a:r>
            <a:r>
              <a:rPr lang="ar-SA" sz="2800" b="1" u="sng" dirty="0">
                <a:solidFill>
                  <a:schemeClr val="accent2">
                    <a:lumMod val="75000"/>
                  </a:schemeClr>
                </a:solidFill>
              </a:rPr>
              <a:t>من أجل أهداف مسبقا ومن خلال تحكم نفسي</a:t>
            </a:r>
            <a:r>
              <a:rPr lang="ar-SA" b="1" i="1" u="sng" dirty="0">
                <a:solidFill>
                  <a:schemeClr val="accent2">
                    <a:lumMod val="75000"/>
                  </a:schemeClr>
                </a:solidFill>
              </a:rPr>
              <a:t>0</a:t>
            </a:r>
          </a:p>
        </p:txBody>
      </p:sp>
      <p:sp>
        <p:nvSpPr>
          <p:cNvPr id="4" name="Slide Number Placeholder 3"/>
          <p:cNvSpPr>
            <a:spLocks noGrp="1"/>
          </p:cNvSpPr>
          <p:nvPr>
            <p:ph type="sldNum" sz="quarter" idx="12"/>
          </p:nvPr>
        </p:nvSpPr>
        <p:spPr/>
        <p:txBody>
          <a:bodyPr/>
          <a:lstStyle/>
          <a:p>
            <a:fld id="{02767A8D-BBFC-4EC0-8DCF-431F5AB418FE}" type="slidenum">
              <a:rPr lang="ar-SA" smtClean="0"/>
              <a:pPr/>
              <a:t>87</a:t>
            </a:fld>
            <a:endParaRPr lang="ar-SA"/>
          </a:p>
        </p:txBody>
      </p:sp>
    </p:spTree>
    <p:extLst>
      <p:ext uri="{BB962C8B-B14F-4D97-AF65-F5344CB8AC3E}">
        <p14:creationId xmlns:p14="http://schemas.microsoft.com/office/powerpoint/2010/main" val="86251285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تعريف الدعاية</a:t>
            </a:r>
            <a:endParaRPr lang="ar-SA" dirty="0"/>
          </a:p>
        </p:txBody>
      </p:sp>
      <p:sp>
        <p:nvSpPr>
          <p:cNvPr id="3" name="Rectangle 2"/>
          <p:cNvSpPr/>
          <p:nvPr/>
        </p:nvSpPr>
        <p:spPr>
          <a:xfrm>
            <a:off x="1115616" y="2837254"/>
            <a:ext cx="7056784" cy="1815882"/>
          </a:xfrm>
          <a:prstGeom prst="rect">
            <a:avLst/>
          </a:prstGeom>
        </p:spPr>
        <p:txBody>
          <a:bodyPr wrap="square">
            <a:spAutoFit/>
          </a:bodyPr>
          <a:lstStyle/>
          <a:p>
            <a:pPr algn="ctr"/>
            <a:r>
              <a:rPr lang="ar-SA" sz="2800" b="1" dirty="0">
                <a:solidFill>
                  <a:srgbClr val="FF0000"/>
                </a:solidFill>
              </a:rPr>
              <a:t>تعريف </a:t>
            </a:r>
            <a:r>
              <a:rPr lang="ar-SA" sz="2800" b="1" dirty="0" smtClean="0">
                <a:solidFill>
                  <a:srgbClr val="FF0000"/>
                </a:solidFill>
              </a:rPr>
              <a:t>مرتون</a:t>
            </a:r>
          </a:p>
          <a:p>
            <a:pPr algn="ctr"/>
            <a:r>
              <a:rPr lang="ar-SA" sz="2800" b="1" dirty="0" smtClean="0">
                <a:solidFill>
                  <a:schemeClr val="accent2">
                    <a:lumMod val="75000"/>
                  </a:schemeClr>
                </a:solidFill>
              </a:rPr>
              <a:t>تعتبر </a:t>
            </a:r>
            <a:r>
              <a:rPr lang="ar-SA" sz="2800" b="1" dirty="0">
                <a:solidFill>
                  <a:schemeClr val="accent2">
                    <a:lumMod val="75000"/>
                  </a:schemeClr>
                </a:solidFill>
              </a:rPr>
              <a:t>الدعاية مجموعة من الرموز التي تؤثر على الرأي العام أو الاعتقاد أو السلوك وذلك بالنسبة للقضايا غير المتفق عليها في المجتمع</a:t>
            </a:r>
            <a:endParaRPr lang="ar-SA" sz="2800" b="1" dirty="0" smtClean="0">
              <a:solidFill>
                <a:srgbClr val="FF0000"/>
              </a:solidFill>
            </a:endParaRPr>
          </a:p>
        </p:txBody>
      </p:sp>
      <p:sp>
        <p:nvSpPr>
          <p:cNvPr id="4" name="Slide Number Placeholder 3"/>
          <p:cNvSpPr>
            <a:spLocks noGrp="1"/>
          </p:cNvSpPr>
          <p:nvPr>
            <p:ph type="sldNum" sz="quarter" idx="12"/>
          </p:nvPr>
        </p:nvSpPr>
        <p:spPr/>
        <p:txBody>
          <a:bodyPr/>
          <a:lstStyle/>
          <a:p>
            <a:fld id="{02767A8D-BBFC-4EC0-8DCF-431F5AB418FE}" type="slidenum">
              <a:rPr lang="ar-SA" smtClean="0"/>
              <a:pPr/>
              <a:t>88</a:t>
            </a:fld>
            <a:endParaRPr lang="ar-SA"/>
          </a:p>
        </p:txBody>
      </p:sp>
    </p:spTree>
    <p:extLst>
      <p:ext uri="{BB962C8B-B14F-4D97-AF65-F5344CB8AC3E}">
        <p14:creationId xmlns:p14="http://schemas.microsoft.com/office/powerpoint/2010/main" val="325511294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sz="2800" b="1" dirty="0">
                <a:solidFill>
                  <a:srgbClr val="FF0000"/>
                </a:solidFill>
              </a:rPr>
              <a:t>تعريف*جاك* </a:t>
            </a:r>
            <a:endParaRPr lang="ar-SA" sz="2800" b="1" dirty="0" smtClean="0">
              <a:solidFill>
                <a:srgbClr val="FF0000"/>
              </a:solidFill>
            </a:endParaRPr>
          </a:p>
          <a:p>
            <a:pPr algn="just"/>
            <a:r>
              <a:rPr lang="ar-SA" sz="2800" b="1" dirty="0" smtClean="0">
                <a:solidFill>
                  <a:schemeClr val="accent2">
                    <a:lumMod val="75000"/>
                  </a:schemeClr>
                </a:solidFill>
              </a:rPr>
              <a:t>عرف </a:t>
            </a:r>
            <a:r>
              <a:rPr lang="ar-SA" sz="2800" b="1" dirty="0">
                <a:solidFill>
                  <a:schemeClr val="accent2">
                    <a:lumMod val="75000"/>
                  </a:schemeClr>
                </a:solidFill>
              </a:rPr>
              <a:t>الدعاية بأنها تكتيك للضغط الاجتماعي الذي يميل الى خلق جماعات في بناء نفس أو اجتماعي موحد غير متجانس في الحالات العقلية والعاطفية للأفراد أو موضع اعتبار0</a:t>
            </a:r>
          </a:p>
          <a:p>
            <a:endParaRPr lang="ar-SA" dirty="0"/>
          </a:p>
        </p:txBody>
      </p:sp>
      <p:sp>
        <p:nvSpPr>
          <p:cNvPr id="3" name="Title 2"/>
          <p:cNvSpPr>
            <a:spLocks noGrp="1"/>
          </p:cNvSpPr>
          <p:nvPr>
            <p:ph type="title"/>
          </p:nvPr>
        </p:nvSpPr>
        <p:spPr/>
        <p:txBody>
          <a:bodyPr/>
          <a:lstStyle/>
          <a:p>
            <a:r>
              <a:rPr lang="ar-SA" b="1" dirty="0"/>
              <a:t>تعريف الدعاية</a:t>
            </a:r>
            <a:endParaRPr lang="ar-SA" dirty="0"/>
          </a:p>
        </p:txBody>
      </p:sp>
      <p:sp>
        <p:nvSpPr>
          <p:cNvPr id="4" name="Slide Number Placeholder 3"/>
          <p:cNvSpPr>
            <a:spLocks noGrp="1"/>
          </p:cNvSpPr>
          <p:nvPr>
            <p:ph type="sldNum" sz="quarter" idx="12"/>
          </p:nvPr>
        </p:nvSpPr>
        <p:spPr/>
        <p:txBody>
          <a:bodyPr/>
          <a:lstStyle/>
          <a:p>
            <a:fld id="{02767A8D-BBFC-4EC0-8DCF-431F5AB418FE}" type="slidenum">
              <a:rPr lang="ar-SA" smtClean="0"/>
              <a:pPr/>
              <a:t>89</a:t>
            </a:fld>
            <a:endParaRPr lang="ar-SA"/>
          </a:p>
        </p:txBody>
      </p:sp>
    </p:spTree>
    <p:extLst>
      <p:ext uri="{BB962C8B-B14F-4D97-AF65-F5344CB8AC3E}">
        <p14:creationId xmlns:p14="http://schemas.microsoft.com/office/powerpoint/2010/main" val="300127051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556792"/>
            <a:ext cx="7408333" cy="4569371"/>
          </a:xfrm>
        </p:spPr>
        <p:txBody>
          <a:bodyPr>
            <a:normAutofit/>
          </a:bodyPr>
          <a:lstStyle/>
          <a:p>
            <a:pPr algn="ctr"/>
            <a:r>
              <a:rPr lang="ar-SA" sz="2800" b="1" dirty="0">
                <a:solidFill>
                  <a:srgbClr val="FF0000"/>
                </a:solidFill>
                <a:latin typeface="Arabic Typesetting" pitchFamily="66" charset="-78"/>
                <a:cs typeface="+mj-cs"/>
              </a:rPr>
              <a:t>يمكن تحديد انواع  الدعايه وذلك حسب نوعية الرسائل الاعلامية تقوم بها: </a:t>
            </a:r>
            <a:endParaRPr lang="ar-SA" sz="2800" b="1" dirty="0" smtClean="0">
              <a:solidFill>
                <a:srgbClr val="FF0000"/>
              </a:solidFill>
              <a:latin typeface="Arabic Typesetting" pitchFamily="66" charset="-78"/>
              <a:cs typeface="+mj-cs"/>
            </a:endParaRPr>
          </a:p>
          <a:p>
            <a:pPr algn="ctr"/>
            <a:endParaRPr lang="ar-SA" sz="2800" b="1" dirty="0">
              <a:solidFill>
                <a:srgbClr val="FF0000"/>
              </a:solidFill>
              <a:latin typeface="Arabic Typesetting" pitchFamily="66" charset="-78"/>
              <a:cs typeface="+mj-cs"/>
            </a:endParaRPr>
          </a:p>
          <a:p>
            <a:pPr algn="ctr"/>
            <a:r>
              <a:rPr lang="ar-SA" b="1" dirty="0" smtClean="0">
                <a:solidFill>
                  <a:schemeClr val="accent6">
                    <a:lumMod val="75000"/>
                  </a:schemeClr>
                </a:solidFill>
                <a:latin typeface="Arabic Typesetting" pitchFamily="66" charset="-78"/>
                <a:cs typeface="+mj-cs"/>
              </a:rPr>
              <a:t>1</a:t>
            </a:r>
            <a:r>
              <a:rPr lang="ar-SA" b="1" dirty="0" smtClean="0">
                <a:solidFill>
                  <a:schemeClr val="tx1"/>
                </a:solidFill>
                <a:latin typeface="Arabic Typesetting" pitchFamily="66" charset="-78"/>
                <a:cs typeface="+mj-cs"/>
              </a:rPr>
              <a:t>-الدعاية السياسية</a:t>
            </a:r>
          </a:p>
          <a:p>
            <a:pPr algn="just"/>
            <a:r>
              <a:rPr lang="ar-SA" b="1" dirty="0">
                <a:latin typeface="Arabic Typesetting" pitchFamily="66" charset="-78"/>
              </a:rPr>
              <a:t>يستخدم هذا النوع من الدعايه </a:t>
            </a:r>
            <a:r>
              <a:rPr lang="ar-SA" b="1" dirty="0" smtClean="0">
                <a:latin typeface="Arabic Typesetting" pitchFamily="66" charset="-78"/>
              </a:rPr>
              <a:t>بواسطة </a:t>
            </a:r>
            <a:r>
              <a:rPr lang="ar-SA" b="1" dirty="0">
                <a:latin typeface="Arabic Typesetting" pitchFamily="66" charset="-78"/>
              </a:rPr>
              <a:t>الحكومات والدول </a:t>
            </a:r>
            <a:r>
              <a:rPr lang="ar-SA" b="1" dirty="0" smtClean="0">
                <a:latin typeface="Arabic Typesetting" pitchFamily="66" charset="-78"/>
              </a:rPr>
              <a:t>أو الأحزاب أو </a:t>
            </a:r>
            <a:endParaRPr lang="ar-SA" b="1" dirty="0">
              <a:latin typeface="Arabic Typesetting" pitchFamily="66" charset="-78"/>
            </a:endParaRPr>
          </a:p>
          <a:p>
            <a:pPr algn="just"/>
            <a:r>
              <a:rPr lang="ar-SA" b="1" dirty="0">
                <a:latin typeface="Arabic Typesetting" pitchFamily="66" charset="-78"/>
              </a:rPr>
              <a:t>جماعات الضعط او الجيوش وذلك بهدف تغيير اراء الجمهور وتوجية </a:t>
            </a:r>
            <a:r>
              <a:rPr lang="ar-SA" b="1" dirty="0" smtClean="0">
                <a:latin typeface="Arabic Typesetting" pitchFamily="66" charset="-78"/>
              </a:rPr>
              <a:t>أفكارهم </a:t>
            </a:r>
            <a:r>
              <a:rPr lang="ar-SA" b="1" dirty="0">
                <a:latin typeface="Arabic Typesetting" pitchFamily="66" charset="-78"/>
              </a:rPr>
              <a:t>نحو </a:t>
            </a:r>
            <a:r>
              <a:rPr lang="ar-SA" b="1" dirty="0" smtClean="0">
                <a:latin typeface="Arabic Typesetting" pitchFamily="66" charset="-78"/>
              </a:rPr>
              <a:t>أغراض أصحاب </a:t>
            </a:r>
            <a:r>
              <a:rPr lang="ar-SA" b="1" dirty="0">
                <a:latin typeface="Arabic Typesetting" pitchFamily="66" charset="-78"/>
              </a:rPr>
              <a:t>الدعاية </a:t>
            </a:r>
            <a:endParaRPr lang="ar-SA" b="1" dirty="0" smtClean="0">
              <a:latin typeface="Arabic Typesetting" pitchFamily="66" charset="-78"/>
            </a:endParaRPr>
          </a:p>
          <a:p>
            <a:pPr algn="just"/>
            <a:r>
              <a:rPr lang="ar-SA" b="1" dirty="0" smtClean="0">
                <a:latin typeface="Arabic Typesetting" pitchFamily="66" charset="-78"/>
              </a:rPr>
              <a:t>كما </a:t>
            </a:r>
            <a:r>
              <a:rPr lang="ar-SA" b="1" dirty="0">
                <a:latin typeface="Arabic Typesetting" pitchFamily="66" charset="-78"/>
              </a:rPr>
              <a:t>يحدث </a:t>
            </a:r>
            <a:r>
              <a:rPr lang="ar-SA" b="1" dirty="0" smtClean="0">
                <a:latin typeface="Arabic Typesetting" pitchFamily="66" charset="-78"/>
              </a:rPr>
              <a:t>في الحملات السياسية الانتخابية </a:t>
            </a:r>
            <a:r>
              <a:rPr lang="ar-SA" b="1" dirty="0">
                <a:latin typeface="Arabic Typesetting" pitchFamily="66" charset="-78"/>
              </a:rPr>
              <a:t>وكسب أراء الناخبين </a:t>
            </a:r>
            <a:endParaRPr lang="ar-SA" dirty="0"/>
          </a:p>
          <a:p>
            <a:pPr algn="ctr"/>
            <a:endParaRPr lang="ar-SA" b="1" dirty="0">
              <a:solidFill>
                <a:schemeClr val="accent6">
                  <a:lumMod val="75000"/>
                </a:schemeClr>
              </a:solidFill>
              <a:latin typeface="Arabic Typesetting" pitchFamily="66" charset="-78"/>
              <a:cs typeface="+mj-cs"/>
            </a:endParaRPr>
          </a:p>
          <a:p>
            <a:pPr algn="ctr"/>
            <a:endParaRPr lang="ar-SA" dirty="0"/>
          </a:p>
        </p:txBody>
      </p:sp>
      <p:sp>
        <p:nvSpPr>
          <p:cNvPr id="3" name="Title 2"/>
          <p:cNvSpPr>
            <a:spLocks noGrp="1"/>
          </p:cNvSpPr>
          <p:nvPr>
            <p:ph type="title"/>
          </p:nvPr>
        </p:nvSpPr>
        <p:spPr/>
        <p:txBody>
          <a:bodyPr>
            <a:normAutofit/>
          </a:bodyPr>
          <a:lstStyle/>
          <a:p>
            <a:r>
              <a:rPr lang="ar-SA" b="1" dirty="0">
                <a:solidFill>
                  <a:schemeClr val="bg1"/>
                </a:solidFill>
                <a:latin typeface="Andalus" pitchFamily="18" charset="-78"/>
              </a:rPr>
              <a:t>تصنيف الدعاية حسب مستوى </a:t>
            </a:r>
            <a:r>
              <a:rPr lang="ar-SA" b="1" dirty="0" smtClean="0">
                <a:solidFill>
                  <a:schemeClr val="bg1"/>
                </a:solidFill>
                <a:latin typeface="Andalus" pitchFamily="18" charset="-78"/>
              </a:rPr>
              <a:t>النشاط</a:t>
            </a:r>
            <a:endParaRPr lang="ar-SA" b="1" dirty="0">
              <a:solidFill>
                <a:schemeClr val="bg1"/>
              </a:solidFill>
            </a:endParaRPr>
          </a:p>
        </p:txBody>
      </p:sp>
      <p:sp>
        <p:nvSpPr>
          <p:cNvPr id="6" name="Slide Number Placeholder 5"/>
          <p:cNvSpPr>
            <a:spLocks noGrp="1"/>
          </p:cNvSpPr>
          <p:nvPr>
            <p:ph type="sldNum" sz="quarter" idx="12"/>
          </p:nvPr>
        </p:nvSpPr>
        <p:spPr/>
        <p:txBody>
          <a:bodyPr/>
          <a:lstStyle/>
          <a:p>
            <a:fld id="{02767A8D-BBFC-4EC0-8DCF-431F5AB418FE}" type="slidenum">
              <a:rPr lang="ar-SA" smtClean="0"/>
              <a:pPr/>
              <a:t>90</a:t>
            </a:fld>
            <a:endParaRPr lang="ar-SA"/>
          </a:p>
        </p:txBody>
      </p:sp>
    </p:spTree>
    <p:extLst>
      <p:ext uri="{BB962C8B-B14F-4D97-AF65-F5344CB8AC3E}">
        <p14:creationId xmlns:p14="http://schemas.microsoft.com/office/powerpoint/2010/main" val="80631177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556792"/>
            <a:ext cx="7408333" cy="4569371"/>
          </a:xfrm>
        </p:spPr>
        <p:txBody>
          <a:bodyPr/>
          <a:lstStyle/>
          <a:p>
            <a:pPr algn="ctr"/>
            <a:r>
              <a:rPr lang="ar-SA" sz="2800" b="1" dirty="0">
                <a:solidFill>
                  <a:srgbClr val="FF0000"/>
                </a:solidFill>
                <a:latin typeface="Arabic Typesetting" pitchFamily="66" charset="-78"/>
                <a:cs typeface="+mj-cs"/>
              </a:rPr>
              <a:t>يمكن تحديد انواع  الدعايه وذلك حسب نوعية الرسائل الاعلامية تقوم بها: </a:t>
            </a:r>
            <a:endParaRPr lang="ar-SA" sz="2800" b="1" dirty="0" smtClean="0">
              <a:solidFill>
                <a:srgbClr val="FF0000"/>
              </a:solidFill>
              <a:latin typeface="Arabic Typesetting" pitchFamily="66" charset="-78"/>
              <a:cs typeface="+mj-cs"/>
            </a:endParaRPr>
          </a:p>
          <a:p>
            <a:pPr algn="ctr"/>
            <a:r>
              <a:rPr lang="ar-SA" sz="2800" b="1" dirty="0">
                <a:solidFill>
                  <a:schemeClr val="tx1"/>
                </a:solidFill>
                <a:latin typeface="Andalus" pitchFamily="18" charset="-78"/>
                <a:cs typeface="+mj-cs"/>
              </a:rPr>
              <a:t>2-الدعاية الاجتماعية ..</a:t>
            </a:r>
            <a:endParaRPr lang="ar-SA" sz="2800" b="1" dirty="0">
              <a:solidFill>
                <a:schemeClr val="tx1"/>
              </a:solidFill>
              <a:latin typeface="Arabic Typesetting" pitchFamily="66" charset="-78"/>
              <a:cs typeface="+mj-cs"/>
            </a:endParaRPr>
          </a:p>
          <a:p>
            <a:pPr algn="ctr"/>
            <a:endParaRPr lang="ar-SA" b="1" dirty="0">
              <a:solidFill>
                <a:schemeClr val="accent6">
                  <a:lumMod val="75000"/>
                </a:schemeClr>
              </a:solidFill>
              <a:latin typeface="Arabic Typesetting" pitchFamily="66" charset="-78"/>
              <a:cs typeface="+mj-cs"/>
            </a:endParaRPr>
          </a:p>
          <a:p>
            <a:pPr algn="ctr"/>
            <a:endParaRPr lang="ar-SA" dirty="0"/>
          </a:p>
        </p:txBody>
      </p:sp>
      <p:sp>
        <p:nvSpPr>
          <p:cNvPr id="3" name="Title 2"/>
          <p:cNvSpPr>
            <a:spLocks noGrp="1"/>
          </p:cNvSpPr>
          <p:nvPr>
            <p:ph type="title"/>
          </p:nvPr>
        </p:nvSpPr>
        <p:spPr/>
        <p:txBody>
          <a:bodyPr>
            <a:normAutofit/>
          </a:bodyPr>
          <a:lstStyle/>
          <a:p>
            <a:r>
              <a:rPr lang="ar-SA" b="1" dirty="0">
                <a:solidFill>
                  <a:schemeClr val="bg1"/>
                </a:solidFill>
                <a:latin typeface="Andalus" pitchFamily="18" charset="-78"/>
              </a:rPr>
              <a:t>تصنيف الدعاية حسب مستوى </a:t>
            </a:r>
            <a:r>
              <a:rPr lang="ar-SA" b="1" dirty="0" smtClean="0">
                <a:solidFill>
                  <a:schemeClr val="bg1"/>
                </a:solidFill>
                <a:latin typeface="Andalus" pitchFamily="18" charset="-78"/>
              </a:rPr>
              <a:t>النشاط</a:t>
            </a:r>
            <a:endParaRPr lang="ar-SA" b="1" dirty="0">
              <a:solidFill>
                <a:schemeClr val="bg1"/>
              </a:solidFill>
            </a:endParaRPr>
          </a:p>
        </p:txBody>
      </p:sp>
      <p:sp>
        <p:nvSpPr>
          <p:cNvPr id="4" name="Rectangle 3"/>
          <p:cNvSpPr/>
          <p:nvPr/>
        </p:nvSpPr>
        <p:spPr>
          <a:xfrm>
            <a:off x="1115616" y="2967335"/>
            <a:ext cx="7344816" cy="2677656"/>
          </a:xfrm>
          <a:prstGeom prst="rect">
            <a:avLst/>
          </a:prstGeom>
        </p:spPr>
        <p:txBody>
          <a:bodyPr wrap="square">
            <a:spAutoFit/>
          </a:bodyPr>
          <a:lstStyle/>
          <a:p>
            <a:pPr marL="457200" indent="-457200" algn="just">
              <a:buFont typeface="Wingdings" pitchFamily="2" charset="2"/>
              <a:buChar char="q"/>
            </a:pPr>
            <a:r>
              <a:rPr lang="ar-SA" sz="2800" b="1" dirty="0">
                <a:solidFill>
                  <a:schemeClr val="tx2"/>
                </a:solidFill>
                <a:latin typeface="Arabic Typesetting" pitchFamily="66" charset="-78"/>
              </a:rPr>
              <a:t>يهدف هذا النوع من الدعاية </a:t>
            </a:r>
            <a:r>
              <a:rPr lang="ar-SA" sz="2800" b="1" dirty="0" smtClean="0">
                <a:solidFill>
                  <a:schemeClr val="tx2"/>
                </a:solidFill>
                <a:latin typeface="Arabic Typesetting" pitchFamily="66" charset="-78"/>
              </a:rPr>
              <a:t>إلى </a:t>
            </a:r>
            <a:r>
              <a:rPr lang="ar-SA" sz="2800" b="1" dirty="0">
                <a:solidFill>
                  <a:schemeClr val="tx2"/>
                </a:solidFill>
                <a:latin typeface="Arabic Typesetting" pitchFamily="66" charset="-78"/>
              </a:rPr>
              <a:t>دمج </a:t>
            </a:r>
            <a:r>
              <a:rPr lang="ar-SA" sz="2800" b="1" dirty="0" smtClean="0">
                <a:solidFill>
                  <a:schemeClr val="tx2"/>
                </a:solidFill>
                <a:latin typeface="Arabic Typesetting" pitchFamily="66" charset="-78"/>
              </a:rPr>
              <a:t>أفراد </a:t>
            </a:r>
            <a:r>
              <a:rPr lang="ar-SA" sz="2800" b="1" dirty="0">
                <a:solidFill>
                  <a:schemeClr val="tx2"/>
                </a:solidFill>
                <a:latin typeface="Arabic Typesetting" pitchFamily="66" charset="-78"/>
              </a:rPr>
              <a:t>المجتمع وجماعاته والسعي لتوحيد افكارهم وآرائهم </a:t>
            </a:r>
            <a:r>
              <a:rPr lang="ar-SA" sz="2800" b="1" dirty="0" smtClean="0">
                <a:solidFill>
                  <a:schemeClr val="tx2"/>
                </a:solidFill>
                <a:latin typeface="Arabic Typesetting" pitchFamily="66" charset="-78"/>
              </a:rPr>
              <a:t>وسلوكهم </a:t>
            </a:r>
            <a:r>
              <a:rPr lang="ar-SA" sz="2800" b="1" dirty="0">
                <a:solidFill>
                  <a:schemeClr val="tx2"/>
                </a:solidFill>
                <a:latin typeface="Arabic Typesetting" pitchFamily="66" charset="-78"/>
              </a:rPr>
              <a:t>وقيمهم </a:t>
            </a:r>
            <a:endParaRPr lang="ar-SA" sz="2800" b="1" dirty="0" smtClean="0">
              <a:solidFill>
                <a:schemeClr val="tx2"/>
              </a:solidFill>
              <a:latin typeface="Arabic Typesetting" pitchFamily="66" charset="-78"/>
            </a:endParaRPr>
          </a:p>
          <a:p>
            <a:pPr marL="457200" indent="-457200" algn="just">
              <a:buFont typeface="Wingdings" pitchFamily="2" charset="2"/>
              <a:buChar char="q"/>
            </a:pPr>
            <a:r>
              <a:rPr lang="ar-SA" sz="2800" b="1" dirty="0" smtClean="0">
                <a:solidFill>
                  <a:schemeClr val="tx2"/>
                </a:solidFill>
                <a:latin typeface="Arabic Typesetting" pitchFamily="66" charset="-78"/>
              </a:rPr>
              <a:t>وذلك </a:t>
            </a:r>
            <a:r>
              <a:rPr lang="ar-SA" sz="2800" b="1" dirty="0">
                <a:solidFill>
                  <a:schemeClr val="tx2"/>
                </a:solidFill>
                <a:latin typeface="Arabic Typesetting" pitchFamily="66" charset="-78"/>
              </a:rPr>
              <a:t>لخلق نوع من التكامل الاجتماعي الداخلي </a:t>
            </a:r>
            <a:r>
              <a:rPr lang="ar-SA" sz="2800" b="1" dirty="0" smtClean="0">
                <a:solidFill>
                  <a:schemeClr val="tx2"/>
                </a:solidFill>
                <a:latin typeface="Arabic Typesetting" pitchFamily="66" charset="-78"/>
              </a:rPr>
              <a:t>,وايضا </a:t>
            </a:r>
            <a:r>
              <a:rPr lang="ar-SA" sz="2800" b="1" dirty="0">
                <a:solidFill>
                  <a:schemeClr val="tx2"/>
                </a:solidFill>
                <a:latin typeface="Arabic Typesetting" pitchFamily="66" charset="-78"/>
              </a:rPr>
              <a:t>نموذجا مميزا يمكن </a:t>
            </a:r>
            <a:r>
              <a:rPr lang="ar-SA" sz="2800" b="1" dirty="0" smtClean="0">
                <a:solidFill>
                  <a:schemeClr val="tx2"/>
                </a:solidFill>
                <a:latin typeface="Arabic Typesetting" pitchFamily="66" charset="-78"/>
              </a:rPr>
              <a:t>نشره </a:t>
            </a:r>
            <a:r>
              <a:rPr lang="ar-SA" sz="2800" b="1" dirty="0">
                <a:solidFill>
                  <a:schemeClr val="tx2"/>
                </a:solidFill>
                <a:latin typeface="Arabic Typesetting" pitchFamily="66" charset="-78"/>
              </a:rPr>
              <a:t>خارجيا وذلك عن طريق استخدام وسائل الاتصال والاعلام الجماهيري .</a:t>
            </a:r>
          </a:p>
        </p:txBody>
      </p:sp>
      <p:sp>
        <p:nvSpPr>
          <p:cNvPr id="5" name="Slide Number Placeholder 4"/>
          <p:cNvSpPr>
            <a:spLocks noGrp="1"/>
          </p:cNvSpPr>
          <p:nvPr>
            <p:ph type="sldNum" sz="quarter" idx="12"/>
          </p:nvPr>
        </p:nvSpPr>
        <p:spPr/>
        <p:txBody>
          <a:bodyPr/>
          <a:lstStyle/>
          <a:p>
            <a:fld id="{02767A8D-BBFC-4EC0-8DCF-431F5AB418FE}" type="slidenum">
              <a:rPr lang="ar-SA" smtClean="0"/>
              <a:pPr/>
              <a:t>91</a:t>
            </a:fld>
            <a:endParaRPr lang="ar-SA"/>
          </a:p>
        </p:txBody>
      </p:sp>
    </p:spTree>
    <p:extLst>
      <p:ext uri="{BB962C8B-B14F-4D97-AF65-F5344CB8AC3E}">
        <p14:creationId xmlns:p14="http://schemas.microsoft.com/office/powerpoint/2010/main" val="400999942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1066800" y="1600201"/>
            <a:ext cx="7543800" cy="4343399"/>
          </a:xfrm>
        </p:spPr>
        <p:txBody>
          <a:bodyPr>
            <a:normAutofit/>
          </a:bodyPr>
          <a:lstStyle/>
          <a:p>
            <a:pPr marL="0" indent="0" algn="ctr">
              <a:buNone/>
            </a:pPr>
            <a:r>
              <a:rPr lang="ar-SA" dirty="0" smtClean="0"/>
              <a:t> .</a:t>
            </a:r>
            <a:endParaRPr lang="ar-SA" dirty="0"/>
          </a:p>
        </p:txBody>
      </p:sp>
      <p:sp>
        <p:nvSpPr>
          <p:cNvPr id="2" name="Title 1"/>
          <p:cNvSpPr>
            <a:spLocks noGrp="1"/>
          </p:cNvSpPr>
          <p:nvPr>
            <p:ph type="title"/>
          </p:nvPr>
        </p:nvSpPr>
        <p:spPr>
          <a:xfrm>
            <a:off x="395536" y="485800"/>
            <a:ext cx="7560840" cy="1143000"/>
          </a:xfrm>
        </p:spPr>
        <p:txBody>
          <a:bodyPr>
            <a:normAutofit/>
          </a:bodyPr>
          <a:lstStyle/>
          <a:p>
            <a:r>
              <a:rPr lang="ar-SA" sz="4800" b="1" dirty="0" smtClean="0">
                <a:solidFill>
                  <a:schemeClr val="tx1"/>
                </a:solidFill>
                <a:latin typeface="Andalus" pitchFamily="18" charset="-78"/>
                <a:cs typeface="+mn-cs"/>
              </a:rPr>
              <a:t>3- الدعاية الدينية..</a:t>
            </a:r>
            <a:endParaRPr lang="en-US" sz="4800" b="1" dirty="0">
              <a:solidFill>
                <a:schemeClr val="tx1"/>
              </a:solidFill>
              <a:latin typeface="Andalus" pitchFamily="18" charset="-78"/>
              <a:cs typeface="+mn-cs"/>
            </a:endParaRPr>
          </a:p>
        </p:txBody>
      </p:sp>
      <p:sp>
        <p:nvSpPr>
          <p:cNvPr id="6" name="مخطط انسيابي: معالجة 5"/>
          <p:cNvSpPr/>
          <p:nvPr/>
        </p:nvSpPr>
        <p:spPr>
          <a:xfrm>
            <a:off x="323528" y="2492896"/>
            <a:ext cx="8177562" cy="3960440"/>
          </a:xfrm>
          <a:prstGeom prst="flowChartProcess">
            <a:avLst/>
          </a:prstGeom>
        </p:spPr>
        <p:style>
          <a:lnRef idx="2">
            <a:schemeClr val="accent3"/>
          </a:lnRef>
          <a:fillRef idx="1">
            <a:schemeClr val="lt1"/>
          </a:fillRef>
          <a:effectRef idx="0">
            <a:schemeClr val="accent3"/>
          </a:effectRef>
          <a:fontRef idx="minor">
            <a:schemeClr val="dk1"/>
          </a:fontRef>
        </p:style>
        <p:txBody>
          <a:bodyPr rtlCol="1" anchor="ctr"/>
          <a:lstStyle/>
          <a:p>
            <a:pPr marL="457200" indent="-457200" algn="just">
              <a:buFont typeface="Wingdings" pitchFamily="2" charset="2"/>
              <a:buChar char="q"/>
            </a:pPr>
            <a:r>
              <a:rPr lang="ar-SA" sz="2800" b="1" dirty="0" smtClean="0">
                <a:solidFill>
                  <a:schemeClr val="tx2"/>
                </a:solidFill>
              </a:rPr>
              <a:t>هذا النوع من الدعاية يهدف الى  نشر الآراء والمعتقدات الدينية والروحية ,</a:t>
            </a:r>
          </a:p>
          <a:p>
            <a:pPr marL="457200" indent="-457200" algn="just">
              <a:buFont typeface="Wingdings" pitchFamily="2" charset="2"/>
              <a:buChar char="q"/>
            </a:pPr>
            <a:r>
              <a:rPr lang="ar-SA" sz="2800" b="1" dirty="0" smtClean="0">
                <a:solidFill>
                  <a:schemeClr val="tx2"/>
                </a:solidFill>
              </a:rPr>
              <a:t>وهذا ما تمثل في نشر الاديان السماوية مثل اليهودية والمسيحية,والاسلام كما استخدم مصطلح  الدعاية من جانب سيدنا (محمد)عليه الصلاة والسلام عندما كان يكتب رسائله الى قادة البلاد الاخرى المفتوحة ,بقوله (ادعوك بدعاية الاسلام )</a:t>
            </a:r>
          </a:p>
          <a:p>
            <a:pPr marL="457200" indent="-457200" algn="just">
              <a:buFont typeface="Wingdings" pitchFamily="2" charset="2"/>
              <a:buChar char="q"/>
            </a:pPr>
            <a:r>
              <a:rPr lang="ar-SA" sz="2800" b="1" dirty="0">
                <a:solidFill>
                  <a:schemeClr val="tx2"/>
                </a:solidFill>
              </a:rPr>
              <a:t>إ</a:t>
            </a:r>
            <a:r>
              <a:rPr lang="ar-SA" sz="2800" b="1" dirty="0" smtClean="0">
                <a:solidFill>
                  <a:schemeClr val="tx2"/>
                </a:solidFill>
              </a:rPr>
              <a:t>ن هذه الدعاية تعتبر دعوة صريحة للهدى والخير والسلام كما استخدمت الحملات التبشرية المسيحية  ,الدعاية الدينيه لنشر الدين المسيحي , كما ظهرت خلال العصور الوسطى .</a:t>
            </a:r>
            <a:endParaRPr lang="ar-SA" sz="2800" b="1" dirty="0">
              <a:solidFill>
                <a:schemeClr val="tx2"/>
              </a:solidFill>
            </a:endParaRPr>
          </a:p>
        </p:txBody>
      </p:sp>
      <p:sp>
        <p:nvSpPr>
          <p:cNvPr id="3" name="Slide Number Placeholder 2"/>
          <p:cNvSpPr>
            <a:spLocks noGrp="1"/>
          </p:cNvSpPr>
          <p:nvPr>
            <p:ph type="sldNum" sz="quarter" idx="12"/>
          </p:nvPr>
        </p:nvSpPr>
        <p:spPr/>
        <p:txBody>
          <a:bodyPr/>
          <a:lstStyle/>
          <a:p>
            <a:fld id="{02767A8D-BBFC-4EC0-8DCF-431F5AB418FE}" type="slidenum">
              <a:rPr lang="ar-SA" smtClean="0"/>
              <a:pPr/>
              <a:t>92</a:t>
            </a:fld>
            <a:endParaRPr lang="ar-SA"/>
          </a:p>
        </p:txBody>
      </p:sp>
    </p:spTree>
    <p:extLst>
      <p:ext uri="{BB962C8B-B14F-4D97-AF65-F5344CB8AC3E}">
        <p14:creationId xmlns:p14="http://schemas.microsoft.com/office/powerpoint/2010/main" val="283896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3"/>
          <p:cNvSpPr>
            <a:spLocks noGrp="1"/>
          </p:cNvSpPr>
          <p:nvPr>
            <p:ph type="title"/>
          </p:nvPr>
        </p:nvSpPr>
        <p:spPr>
          <a:xfrm>
            <a:off x="480219" y="908720"/>
            <a:ext cx="8183562" cy="1050925"/>
          </a:xfrm>
        </p:spPr>
        <p:txBody>
          <a:bodyPr>
            <a:noAutofit/>
          </a:bodyPr>
          <a:lstStyle/>
          <a:p>
            <a:r>
              <a:rPr lang="ar-SA" sz="4400" b="1" dirty="0" smtClean="0">
                <a:solidFill>
                  <a:schemeClr val="tx1"/>
                </a:solidFill>
                <a:latin typeface="Andalus" pitchFamily="18" charset="-78"/>
              </a:rPr>
              <a:t>4- الدعاية للحرب النفسية ..</a:t>
            </a:r>
            <a:endParaRPr lang="ar-SA" sz="4400" dirty="0"/>
          </a:p>
        </p:txBody>
      </p:sp>
      <p:sp>
        <p:nvSpPr>
          <p:cNvPr id="6" name="تمرير أفقي 5"/>
          <p:cNvSpPr/>
          <p:nvPr/>
        </p:nvSpPr>
        <p:spPr>
          <a:xfrm>
            <a:off x="214282" y="1928802"/>
            <a:ext cx="8715436" cy="4596542"/>
          </a:xfrm>
          <a:prstGeom prst="horizontalScroll">
            <a:avLst/>
          </a:prstGeom>
        </p:spPr>
        <p:style>
          <a:lnRef idx="2">
            <a:schemeClr val="accent3"/>
          </a:lnRef>
          <a:fillRef idx="1">
            <a:schemeClr val="lt1"/>
          </a:fillRef>
          <a:effectRef idx="0">
            <a:schemeClr val="accent3"/>
          </a:effectRef>
          <a:fontRef idx="minor">
            <a:schemeClr val="dk1"/>
          </a:fontRef>
        </p:style>
        <p:txBody>
          <a:bodyPr rtlCol="1" anchor="ctr"/>
          <a:lstStyle/>
          <a:p>
            <a:pPr marL="457200" indent="-457200" algn="just">
              <a:buFont typeface="Wingdings" pitchFamily="2" charset="2"/>
              <a:buChar char="q"/>
            </a:pPr>
            <a:r>
              <a:rPr lang="ar-SA" sz="2800" b="1" dirty="0">
                <a:latin typeface="Andalus" pitchFamily="18" charset="-78"/>
                <a:cs typeface="+mj-cs"/>
              </a:rPr>
              <a:t>ا</a:t>
            </a:r>
            <a:r>
              <a:rPr lang="ar-SA" sz="2800" b="1" dirty="0" smtClean="0">
                <a:latin typeface="Andalus" pitchFamily="18" charset="-78"/>
                <a:cs typeface="+mj-cs"/>
              </a:rPr>
              <a:t>ستخدم هذا النوع من الدعاية في معظم حروب القرن العشرين بدء من الحرب  العالمية الأولى والثاني , حتى حروب منطقة الشرق الأوسط , وثم حروب البلقان الدعائية للولايات المتحدة </a:t>
            </a:r>
            <a:r>
              <a:rPr lang="ar-SA" sz="2800" b="1" dirty="0" smtClean="0">
                <a:solidFill>
                  <a:srgbClr val="FF0000"/>
                </a:solidFill>
                <a:latin typeface="Andalus" pitchFamily="18" charset="-78"/>
                <a:cs typeface="+mj-cs"/>
              </a:rPr>
              <a:t>مثل حرب كوسوفا بيوغسلافيا,</a:t>
            </a:r>
          </a:p>
          <a:p>
            <a:pPr marL="457200" indent="-457200" algn="just">
              <a:buFont typeface="Wingdings" pitchFamily="2" charset="2"/>
              <a:buChar char="q"/>
            </a:pPr>
            <a:r>
              <a:rPr lang="ar-SA" sz="2800" b="1" dirty="0" smtClean="0">
                <a:solidFill>
                  <a:srgbClr val="FF0000"/>
                </a:solidFill>
                <a:latin typeface="Andalus" pitchFamily="18" charset="-78"/>
                <a:cs typeface="+mj-cs"/>
              </a:rPr>
              <a:t>يدعو هذا النوع عموما الى توجية انظار العالم الى القيادة العالمية الجديدة للولايات المتحدة </a:t>
            </a:r>
            <a:r>
              <a:rPr lang="ar-SA" sz="2800" b="1" dirty="0" smtClean="0">
                <a:latin typeface="Andalus" pitchFamily="18" charset="-78"/>
                <a:cs typeface="+mj-cs"/>
              </a:rPr>
              <a:t>, وسعيها لخلق نوع من القوي العظمى الوحيدة , ولاسيما بعد انهيار الاتحاد السوفيتي ومحاولتها  خلق نوع من التكتلات العالمية واقناع جماهير العالم وتسيسهم بالسياسة الامريكيه ككل.</a:t>
            </a:r>
            <a:endParaRPr lang="en-US" sz="2800" b="1" dirty="0">
              <a:latin typeface="Andalus" pitchFamily="18" charset="-78"/>
              <a:cs typeface="+mj-cs"/>
            </a:endParaRPr>
          </a:p>
        </p:txBody>
      </p:sp>
      <p:sp>
        <p:nvSpPr>
          <p:cNvPr id="2" name="Slide Number Placeholder 1"/>
          <p:cNvSpPr>
            <a:spLocks noGrp="1"/>
          </p:cNvSpPr>
          <p:nvPr>
            <p:ph type="sldNum" sz="quarter" idx="12"/>
          </p:nvPr>
        </p:nvSpPr>
        <p:spPr/>
        <p:txBody>
          <a:bodyPr/>
          <a:lstStyle/>
          <a:p>
            <a:fld id="{02767A8D-BBFC-4EC0-8DCF-431F5AB418FE}" type="slidenum">
              <a:rPr lang="ar-SA" smtClean="0"/>
              <a:pPr/>
              <a:t>93</a:t>
            </a:fld>
            <a:endParaRPr lang="ar-SA"/>
          </a:p>
        </p:txBody>
      </p:sp>
    </p:spTree>
    <p:extLst>
      <p:ext uri="{BB962C8B-B14F-4D97-AF65-F5344CB8AC3E}">
        <p14:creationId xmlns:p14="http://schemas.microsoft.com/office/powerpoint/2010/main" val="359418365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0568" y="577240"/>
            <a:ext cx="8183880" cy="1051560"/>
          </a:xfrm>
        </p:spPr>
        <p:txBody>
          <a:bodyPr>
            <a:noAutofit/>
          </a:bodyPr>
          <a:lstStyle/>
          <a:p>
            <a:r>
              <a:rPr lang="ar-SA" sz="4400" dirty="0" smtClean="0">
                <a:solidFill>
                  <a:srgbClr val="00B050"/>
                </a:solidFill>
                <a:latin typeface="Andalus" pitchFamily="18" charset="-78"/>
                <a:cs typeface="Andalus" pitchFamily="18" charset="-78"/>
              </a:rPr>
              <a:t/>
            </a:r>
            <a:br>
              <a:rPr lang="ar-SA" sz="4400" dirty="0" smtClean="0">
                <a:solidFill>
                  <a:srgbClr val="00B050"/>
                </a:solidFill>
                <a:latin typeface="Andalus" pitchFamily="18" charset="-78"/>
                <a:cs typeface="Andalus" pitchFamily="18" charset="-78"/>
              </a:rPr>
            </a:br>
            <a:r>
              <a:rPr lang="ar-SA" sz="4400" b="1" dirty="0" smtClean="0">
                <a:solidFill>
                  <a:schemeClr val="tx1"/>
                </a:solidFill>
                <a:latin typeface="Andalus" pitchFamily="18" charset="-78"/>
              </a:rPr>
              <a:t>5- دعاية غسيل المخ ... </a:t>
            </a:r>
            <a:endParaRPr lang="ar-SA" sz="4400" b="1" dirty="0">
              <a:solidFill>
                <a:schemeClr val="tx1"/>
              </a:solidFill>
            </a:endParaRPr>
          </a:p>
        </p:txBody>
      </p:sp>
      <p:sp>
        <p:nvSpPr>
          <p:cNvPr id="4" name="مخطط انسيابي: معالجة 3"/>
          <p:cNvSpPr/>
          <p:nvPr/>
        </p:nvSpPr>
        <p:spPr>
          <a:xfrm>
            <a:off x="539552" y="2492896"/>
            <a:ext cx="8064896" cy="3500462"/>
          </a:xfrm>
          <a:prstGeom prst="flowChartProcess">
            <a:avLst/>
          </a:prstGeom>
        </p:spPr>
        <p:style>
          <a:lnRef idx="2">
            <a:schemeClr val="accent3"/>
          </a:lnRef>
          <a:fillRef idx="1">
            <a:schemeClr val="lt1"/>
          </a:fillRef>
          <a:effectRef idx="0">
            <a:schemeClr val="accent3"/>
          </a:effectRef>
          <a:fontRef idx="minor">
            <a:schemeClr val="dk1"/>
          </a:fontRef>
        </p:style>
        <p:txBody>
          <a:bodyPr rtlCol="1" anchor="ctr"/>
          <a:lstStyle/>
          <a:p>
            <a:pPr algn="just"/>
            <a:r>
              <a:rPr lang="ar-SA" sz="2800" b="1" dirty="0" smtClean="0">
                <a:solidFill>
                  <a:schemeClr val="tx2"/>
                </a:solidFill>
              </a:rPr>
              <a:t>يركز هذا النوع من الدعاية على ضرورة تغيير نسق المعلومات والقيم والمعتقدات والاتجاهات والميول لدي الأفراد واكتسابهم  آراء ومعتقدات </a:t>
            </a:r>
            <a:r>
              <a:rPr lang="ar-SA" sz="2800" b="1" dirty="0">
                <a:solidFill>
                  <a:schemeClr val="tx2"/>
                </a:solidFill>
              </a:rPr>
              <a:t>أ</a:t>
            </a:r>
            <a:r>
              <a:rPr lang="ar-SA" sz="2800" b="1" dirty="0" smtClean="0">
                <a:solidFill>
                  <a:schemeClr val="tx2"/>
                </a:solidFill>
              </a:rPr>
              <a:t>صحاب الدعاية , وهذا ما يتم خلال عمليات الجاسوسية ,والمسجونين والأسرى .</a:t>
            </a:r>
            <a:endParaRPr lang="en-US" sz="2800" b="1" dirty="0">
              <a:solidFill>
                <a:schemeClr val="tx2"/>
              </a:solidFill>
            </a:endParaRPr>
          </a:p>
        </p:txBody>
      </p:sp>
      <p:sp>
        <p:nvSpPr>
          <p:cNvPr id="3" name="Slide Number Placeholder 2"/>
          <p:cNvSpPr>
            <a:spLocks noGrp="1"/>
          </p:cNvSpPr>
          <p:nvPr>
            <p:ph type="sldNum" sz="quarter" idx="12"/>
          </p:nvPr>
        </p:nvSpPr>
        <p:spPr/>
        <p:txBody>
          <a:bodyPr/>
          <a:lstStyle/>
          <a:p>
            <a:fld id="{02767A8D-BBFC-4EC0-8DCF-431F5AB418FE}" type="slidenum">
              <a:rPr lang="ar-SA" smtClean="0"/>
              <a:pPr/>
              <a:t>94</a:t>
            </a:fld>
            <a:endParaRPr lang="ar-SA"/>
          </a:p>
        </p:txBody>
      </p:sp>
    </p:spTree>
    <p:extLst>
      <p:ext uri="{BB962C8B-B14F-4D97-AF65-F5344CB8AC3E}">
        <p14:creationId xmlns:p14="http://schemas.microsoft.com/office/powerpoint/2010/main" val="117157570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132856"/>
            <a:ext cx="8352927" cy="3993307"/>
          </a:xfrm>
        </p:spPr>
        <p:txBody>
          <a:bodyPr>
            <a:noAutofit/>
          </a:bodyPr>
          <a:lstStyle/>
          <a:p>
            <a:pPr algn="just"/>
            <a:r>
              <a:rPr lang="ar-SA" sz="2800" b="1" dirty="0" smtClean="0"/>
              <a:t>يمثل </a:t>
            </a:r>
            <a:r>
              <a:rPr lang="ar-SA" sz="2800" b="1" dirty="0"/>
              <a:t>هذا النوع من الدعاية التقليدية التي كانت تستلزم وجود قائد كاريزمي سياسي اوديني ويحصل على زعامته من خلال التقاليد  وبحكم سطلته وتوقعه القايدي المتميز ويسعى دائما للتأثير على الجماهيروتتم الدعاية بصورة عمودية أي من اعلى لأسفل </a:t>
            </a:r>
            <a:endParaRPr lang="ar-SA" sz="2800" b="1" dirty="0" smtClean="0"/>
          </a:p>
          <a:p>
            <a:pPr algn="just"/>
            <a:r>
              <a:rPr lang="ar-SA" sz="2800" b="1" dirty="0" smtClean="0"/>
              <a:t>كما </a:t>
            </a:r>
            <a:r>
              <a:rPr lang="ar-SA" sz="2800" b="1" dirty="0"/>
              <a:t>تستخدم كافة أساليب ووسائل الاتصال الجماهيري والتقليدي كما يتميز هذا النوع من الدعاية أن الرئيس او القائد او صاحب الدعاية يظل بعيدا خارج فئة الجمهور ولايندمج مع جماعته بصوره تامه كما ان الجمهور يتقبل ارائه بصورة تامة</a:t>
            </a:r>
          </a:p>
        </p:txBody>
      </p:sp>
      <p:sp>
        <p:nvSpPr>
          <p:cNvPr id="3" name="Title 2"/>
          <p:cNvSpPr>
            <a:spLocks noGrp="1"/>
          </p:cNvSpPr>
          <p:nvPr>
            <p:ph type="title"/>
          </p:nvPr>
        </p:nvSpPr>
        <p:spPr/>
        <p:txBody>
          <a:bodyPr>
            <a:normAutofit/>
          </a:bodyPr>
          <a:lstStyle/>
          <a:p>
            <a:r>
              <a:rPr lang="ar-SA" b="1" dirty="0" smtClean="0"/>
              <a:t>1- الدعاية العمودية</a:t>
            </a:r>
            <a:endParaRPr lang="ar-SA" b="1" dirty="0"/>
          </a:p>
        </p:txBody>
      </p:sp>
      <p:sp>
        <p:nvSpPr>
          <p:cNvPr id="4" name="Slide Number Placeholder 3"/>
          <p:cNvSpPr>
            <a:spLocks noGrp="1"/>
          </p:cNvSpPr>
          <p:nvPr>
            <p:ph type="sldNum" sz="quarter" idx="12"/>
          </p:nvPr>
        </p:nvSpPr>
        <p:spPr/>
        <p:txBody>
          <a:bodyPr/>
          <a:lstStyle/>
          <a:p>
            <a:fld id="{02767A8D-BBFC-4EC0-8DCF-431F5AB418FE}" type="slidenum">
              <a:rPr lang="ar-SA" smtClean="0"/>
              <a:pPr/>
              <a:t>95</a:t>
            </a:fld>
            <a:endParaRPr lang="ar-SA"/>
          </a:p>
        </p:txBody>
      </p:sp>
    </p:spTree>
    <p:extLst>
      <p:ext uri="{BB962C8B-B14F-4D97-AF65-F5344CB8AC3E}">
        <p14:creationId xmlns:p14="http://schemas.microsoft.com/office/powerpoint/2010/main" val="41211000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14290"/>
            <a:ext cx="8183880" cy="1265874"/>
          </a:xfrm>
        </p:spPr>
        <p:txBody>
          <a:bodyPr>
            <a:noAutofit/>
          </a:bodyPr>
          <a:lstStyle/>
          <a:p>
            <a:r>
              <a:rPr lang="ar-SA" sz="4000" b="1" dirty="0" smtClean="0"/>
              <a:t>2-الدعاية الأفقية</a:t>
            </a:r>
            <a:endParaRPr lang="ar-SA" sz="4000" dirty="0"/>
          </a:p>
        </p:txBody>
      </p:sp>
      <p:sp>
        <p:nvSpPr>
          <p:cNvPr id="4" name="تمرير أفقي 3"/>
          <p:cNvSpPr/>
          <p:nvPr/>
        </p:nvSpPr>
        <p:spPr>
          <a:xfrm>
            <a:off x="179512" y="1628800"/>
            <a:ext cx="8568952" cy="4608512"/>
          </a:xfrm>
          <a:prstGeom prst="horizontalScroll">
            <a:avLst/>
          </a:prstGeom>
          <a:ln>
            <a:prstDash val="lgDash"/>
          </a:ln>
        </p:spPr>
        <p:style>
          <a:lnRef idx="2">
            <a:schemeClr val="accent3"/>
          </a:lnRef>
          <a:fillRef idx="1">
            <a:schemeClr val="lt1"/>
          </a:fillRef>
          <a:effectRef idx="0">
            <a:schemeClr val="accent3"/>
          </a:effectRef>
          <a:fontRef idx="minor">
            <a:schemeClr val="dk1"/>
          </a:fontRef>
        </p:style>
        <p:txBody>
          <a:bodyPr rtlCol="1" anchor="ctr"/>
          <a:lstStyle/>
          <a:p>
            <a:pPr algn="just"/>
            <a:r>
              <a:rPr lang="ar-SA" sz="2800" b="1" dirty="0" smtClean="0"/>
              <a:t>ويعد هذا النوع من الدعاية نوعا متطورا من أنواع الدعاية التقليدية (العمودية) </a:t>
            </a:r>
          </a:p>
          <a:p>
            <a:pPr algn="just"/>
            <a:r>
              <a:rPr lang="ar-SA" sz="2800" b="1" dirty="0" smtClean="0"/>
              <a:t>وقد تكون الدعاية سياسية او اجتماعية ولكن يحدث نوع من الاندماج من حيث الدور الذي تلعبه الدعاية ووسائلها المختلفة وايضا صاحب الدعاية وتسمى بالأفقية لانها تتم داخل الجماعة ذاتها ولاسيما ان يكون الأفراد متساوين وعلى مستوى واحد وتهدف هذه الدعاية الى وجود نوع من الوعي الاجتماعي المتماسك ويستلزم هذا النوع من الدعاية تميز جماعتها بالحجم الصغير ومشاركة القائد (صاحب الدعاية) في جميع أنشطة الجماعة ويقوم بأقناع جماعته بصورة تدريجية وغالبا ما تنتشر الدعاية بصورة سريعة.</a:t>
            </a:r>
            <a:endParaRPr lang="en-US" sz="2800" b="1" dirty="0"/>
          </a:p>
        </p:txBody>
      </p:sp>
      <p:sp>
        <p:nvSpPr>
          <p:cNvPr id="3" name="Slide Number Placeholder 2"/>
          <p:cNvSpPr>
            <a:spLocks noGrp="1"/>
          </p:cNvSpPr>
          <p:nvPr>
            <p:ph type="sldNum" sz="quarter" idx="12"/>
          </p:nvPr>
        </p:nvSpPr>
        <p:spPr/>
        <p:txBody>
          <a:bodyPr/>
          <a:lstStyle/>
          <a:p>
            <a:fld id="{02767A8D-BBFC-4EC0-8DCF-431F5AB418FE}" type="slidenum">
              <a:rPr lang="ar-SA" smtClean="0"/>
              <a:pPr/>
              <a:t>96</a:t>
            </a:fld>
            <a:endParaRPr lang="ar-SA"/>
          </a:p>
        </p:txBody>
      </p:sp>
    </p:spTree>
    <p:extLst>
      <p:ext uri="{BB962C8B-B14F-4D97-AF65-F5344CB8AC3E}">
        <p14:creationId xmlns:p14="http://schemas.microsoft.com/office/powerpoint/2010/main" val="40224944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معالجة 4"/>
          <p:cNvSpPr/>
          <p:nvPr/>
        </p:nvSpPr>
        <p:spPr>
          <a:xfrm>
            <a:off x="428596" y="2852936"/>
            <a:ext cx="8286808" cy="2160240"/>
          </a:xfrm>
          <a:prstGeom prst="flowChartProcess">
            <a:avLst/>
          </a:prstGeom>
          <a:ln>
            <a:prstDash val="lgDash"/>
          </a:ln>
        </p:spPr>
        <p:style>
          <a:lnRef idx="2">
            <a:schemeClr val="accent3"/>
          </a:lnRef>
          <a:fillRef idx="1">
            <a:schemeClr val="lt1"/>
          </a:fillRef>
          <a:effectRef idx="0">
            <a:schemeClr val="accent3"/>
          </a:effectRef>
          <a:fontRef idx="minor">
            <a:schemeClr val="dk1"/>
          </a:fontRef>
        </p:style>
        <p:txBody>
          <a:bodyPr rtlCol="1" anchor="ctr"/>
          <a:lstStyle/>
          <a:p>
            <a:pPr algn="just"/>
            <a:r>
              <a:rPr lang="ar-SA" sz="2800" b="1" dirty="0" smtClean="0">
                <a:solidFill>
                  <a:schemeClr val="tx2"/>
                </a:solidFill>
              </a:rPr>
              <a:t>يهدف هذا النوع من الدعاية </a:t>
            </a:r>
            <a:r>
              <a:rPr lang="ar-SA" sz="2800" b="1" dirty="0">
                <a:solidFill>
                  <a:schemeClr val="tx2"/>
                </a:solidFill>
              </a:rPr>
              <a:t>إ</a:t>
            </a:r>
            <a:r>
              <a:rPr lang="ar-SA" sz="2800" b="1" dirty="0" smtClean="0">
                <a:solidFill>
                  <a:schemeClr val="tx2"/>
                </a:solidFill>
              </a:rPr>
              <a:t>لى هدم </a:t>
            </a:r>
            <a:r>
              <a:rPr lang="ar-SA" sz="2800" b="1" dirty="0">
                <a:solidFill>
                  <a:schemeClr val="tx2"/>
                </a:solidFill>
              </a:rPr>
              <a:t>أ</a:t>
            </a:r>
            <a:r>
              <a:rPr lang="ar-SA" sz="2800" b="1" dirty="0" smtClean="0">
                <a:solidFill>
                  <a:schemeClr val="tx2"/>
                </a:solidFill>
              </a:rPr>
              <a:t>فكار ومثل وقيم الأفراد المستهدفين للدعاية وقد شمل ذلك </a:t>
            </a:r>
            <a:r>
              <a:rPr lang="ar-SA" sz="2800" b="1" dirty="0">
                <a:solidFill>
                  <a:schemeClr val="tx2"/>
                </a:solidFill>
              </a:rPr>
              <a:t>أ</a:t>
            </a:r>
            <a:r>
              <a:rPr lang="ar-SA" sz="2800" b="1" dirty="0" smtClean="0">
                <a:solidFill>
                  <a:schemeClr val="tx2"/>
                </a:solidFill>
              </a:rPr>
              <a:t>يضا النظم الاجتماعية وسياسات الحكومية وتهدف </a:t>
            </a:r>
            <a:r>
              <a:rPr lang="ar-SA" sz="2800" b="1" dirty="0">
                <a:solidFill>
                  <a:schemeClr val="tx2"/>
                </a:solidFill>
              </a:rPr>
              <a:t>إ</a:t>
            </a:r>
            <a:r>
              <a:rPr lang="ar-SA" sz="2800" b="1" dirty="0" smtClean="0">
                <a:solidFill>
                  <a:schemeClr val="tx2"/>
                </a:solidFill>
              </a:rPr>
              <a:t>لى </a:t>
            </a:r>
            <a:r>
              <a:rPr lang="ar-SA" sz="2800" b="1" dirty="0">
                <a:solidFill>
                  <a:schemeClr val="tx2"/>
                </a:solidFill>
              </a:rPr>
              <a:t>إ</a:t>
            </a:r>
            <a:r>
              <a:rPr lang="ar-SA" sz="2800" b="1" dirty="0" smtClean="0">
                <a:solidFill>
                  <a:schemeClr val="tx2"/>
                </a:solidFill>
              </a:rPr>
              <a:t>حلال </a:t>
            </a:r>
            <a:r>
              <a:rPr lang="ar-SA" sz="2800" b="1" dirty="0">
                <a:solidFill>
                  <a:schemeClr val="tx2"/>
                </a:solidFill>
              </a:rPr>
              <a:t>ا</a:t>
            </a:r>
            <a:r>
              <a:rPr lang="ar-SA" sz="2800" b="1" dirty="0" smtClean="0">
                <a:solidFill>
                  <a:schemeClr val="tx2"/>
                </a:solidFill>
              </a:rPr>
              <a:t>فكار جديدة بعد ذلك.</a:t>
            </a:r>
          </a:p>
        </p:txBody>
      </p:sp>
      <p:sp>
        <p:nvSpPr>
          <p:cNvPr id="7" name="تمرير أفقي 6"/>
          <p:cNvSpPr/>
          <p:nvPr/>
        </p:nvSpPr>
        <p:spPr>
          <a:xfrm>
            <a:off x="1691680" y="916130"/>
            <a:ext cx="5832648" cy="928694"/>
          </a:xfrm>
          <a:prstGeom prst="horizontalScroll">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SA" sz="4000" b="1" dirty="0" smtClean="0"/>
              <a:t>1- الدعاية الهدامة</a:t>
            </a:r>
            <a:endParaRPr lang="ar-SA" sz="4000" b="1" dirty="0"/>
          </a:p>
        </p:txBody>
      </p:sp>
      <p:sp>
        <p:nvSpPr>
          <p:cNvPr id="8" name="عنوان 1"/>
          <p:cNvSpPr txBox="1">
            <a:spLocks/>
          </p:cNvSpPr>
          <p:nvPr/>
        </p:nvSpPr>
        <p:spPr>
          <a:xfrm>
            <a:off x="428596" y="142852"/>
            <a:ext cx="8183880" cy="1051560"/>
          </a:xfrm>
          <a:prstGeom prst="rect">
            <a:avLst/>
          </a:prstGeom>
        </p:spPr>
        <p:txBody>
          <a:bodyPr vert="horz" anchor="b">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smtClean="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rPr>
              <a:t> </a:t>
            </a:r>
            <a:endParaRPr kumimoji="0" lang="ar-SA" sz="4400" b="1" i="0" u="none" strike="noStrike" kern="1200" cap="none" spc="0" normalizeH="0" baseline="0" noProof="0" dirty="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767A8D-BBFC-4EC0-8DCF-431F5AB418FE}" type="slidenum">
              <a:rPr lang="ar-SA" smtClean="0"/>
              <a:pPr/>
              <a:t>97</a:t>
            </a:fld>
            <a:endParaRPr lang="ar-SA"/>
          </a:p>
        </p:txBody>
      </p:sp>
    </p:spTree>
    <p:extLst>
      <p:ext uri="{BB962C8B-B14F-4D97-AF65-F5344CB8AC3E}">
        <p14:creationId xmlns:p14="http://schemas.microsoft.com/office/powerpoint/2010/main" val="30490741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1"/>
          <p:cNvSpPr txBox="1">
            <a:spLocks/>
          </p:cNvSpPr>
          <p:nvPr/>
        </p:nvSpPr>
        <p:spPr>
          <a:xfrm>
            <a:off x="428596" y="142852"/>
            <a:ext cx="8183880" cy="1051560"/>
          </a:xfrm>
          <a:prstGeom prst="rect">
            <a:avLst/>
          </a:prstGeom>
        </p:spPr>
        <p:txBody>
          <a:bodyPr vert="horz" anchor="b">
            <a:normAutofit/>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smtClean="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rPr>
              <a:t> </a:t>
            </a:r>
            <a:endParaRPr kumimoji="0" lang="ar-SA" sz="4400" b="1" i="0" u="none" strike="noStrike" kern="1200" cap="none" spc="0" normalizeH="0" baseline="0" noProof="0" dirty="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endParaRPr>
          </a:p>
        </p:txBody>
      </p:sp>
      <p:sp>
        <p:nvSpPr>
          <p:cNvPr id="9" name="تمرير أفقي 8"/>
          <p:cNvSpPr/>
          <p:nvPr/>
        </p:nvSpPr>
        <p:spPr>
          <a:xfrm>
            <a:off x="1979712" y="650581"/>
            <a:ext cx="5616624" cy="928694"/>
          </a:xfrm>
          <a:prstGeom prst="horizontalScroll">
            <a:avLst/>
          </a:prstGeom>
        </p:spPr>
        <p:style>
          <a:lnRef idx="2">
            <a:schemeClr val="accent3"/>
          </a:lnRef>
          <a:fillRef idx="1">
            <a:schemeClr val="lt1"/>
          </a:fillRef>
          <a:effectRef idx="0">
            <a:schemeClr val="accent3"/>
          </a:effectRef>
          <a:fontRef idx="minor">
            <a:schemeClr val="dk1"/>
          </a:fontRef>
        </p:style>
        <p:txBody>
          <a:bodyPr rtlCol="1" anchor="ctr"/>
          <a:lstStyle/>
          <a:p>
            <a:pPr lvl="0" algn="ctr"/>
            <a:r>
              <a:rPr lang="ar-SA" sz="4000" b="1" dirty="0" smtClean="0">
                <a:solidFill>
                  <a:prstClr val="black"/>
                </a:solidFill>
              </a:rPr>
              <a:t>2- الدعاية العقائدية</a:t>
            </a:r>
            <a:endParaRPr lang="en-US" sz="4000" b="1" dirty="0">
              <a:solidFill>
                <a:prstClr val="black"/>
              </a:solidFill>
            </a:endParaRPr>
          </a:p>
        </p:txBody>
      </p:sp>
      <p:sp>
        <p:nvSpPr>
          <p:cNvPr id="10" name="مخطط انسيابي: معالجة 9"/>
          <p:cNvSpPr/>
          <p:nvPr/>
        </p:nvSpPr>
        <p:spPr>
          <a:xfrm>
            <a:off x="500034" y="2708920"/>
            <a:ext cx="8143932" cy="2448272"/>
          </a:xfrm>
          <a:prstGeom prst="flowChartProcess">
            <a:avLst/>
          </a:prstGeom>
          <a:ln>
            <a:prstDash val="lgDash"/>
          </a:ln>
        </p:spPr>
        <p:style>
          <a:lnRef idx="2">
            <a:schemeClr val="accent3"/>
          </a:lnRef>
          <a:fillRef idx="1">
            <a:schemeClr val="lt1"/>
          </a:fillRef>
          <a:effectRef idx="0">
            <a:schemeClr val="accent3"/>
          </a:effectRef>
          <a:fontRef idx="minor">
            <a:schemeClr val="dk1"/>
          </a:fontRef>
        </p:style>
        <p:txBody>
          <a:bodyPr rtlCol="1" anchor="ctr"/>
          <a:lstStyle/>
          <a:p>
            <a:pPr algn="just"/>
            <a:r>
              <a:rPr lang="ar-SA" sz="2800" b="1" dirty="0" smtClean="0">
                <a:solidFill>
                  <a:schemeClr val="tx2"/>
                </a:solidFill>
              </a:rPr>
              <a:t>يركز هذا النوع من الدعاية تصوراته وأفكاره على تغيير النمو الفكري والعقائدي لدى الأفراد والجماعات </a:t>
            </a:r>
            <a:r>
              <a:rPr lang="ar-SA" sz="2800" b="1" dirty="0">
                <a:solidFill>
                  <a:schemeClr val="tx2"/>
                </a:solidFill>
              </a:rPr>
              <a:t>أ</a:t>
            </a:r>
            <a:r>
              <a:rPr lang="ar-SA" sz="2800" b="1" dirty="0" smtClean="0">
                <a:solidFill>
                  <a:schemeClr val="tx2"/>
                </a:solidFill>
              </a:rPr>
              <a:t>و جمهور الداعية ولاسيما القيادات</a:t>
            </a:r>
            <a:r>
              <a:rPr lang="ar-SA" sz="2400" b="1" i="1" dirty="0" smtClean="0"/>
              <a:t>.</a:t>
            </a:r>
          </a:p>
        </p:txBody>
      </p:sp>
      <p:sp>
        <p:nvSpPr>
          <p:cNvPr id="2" name="Slide Number Placeholder 1"/>
          <p:cNvSpPr>
            <a:spLocks noGrp="1"/>
          </p:cNvSpPr>
          <p:nvPr>
            <p:ph type="sldNum" sz="quarter" idx="12"/>
          </p:nvPr>
        </p:nvSpPr>
        <p:spPr/>
        <p:txBody>
          <a:bodyPr/>
          <a:lstStyle/>
          <a:p>
            <a:fld id="{02767A8D-BBFC-4EC0-8DCF-431F5AB418FE}" type="slidenum">
              <a:rPr lang="ar-SA" smtClean="0"/>
              <a:pPr/>
              <a:t>98</a:t>
            </a:fld>
            <a:endParaRPr lang="ar-SA"/>
          </a:p>
        </p:txBody>
      </p:sp>
    </p:spTree>
    <p:extLst>
      <p:ext uri="{BB962C8B-B14F-4D97-AF65-F5344CB8AC3E}">
        <p14:creationId xmlns:p14="http://schemas.microsoft.com/office/powerpoint/2010/main" val="210664576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183880" cy="1051560"/>
          </a:xfrm>
        </p:spPr>
        <p:txBody>
          <a:bodyPr/>
          <a:lstStyle/>
          <a:p>
            <a:pPr algn="r"/>
            <a:r>
              <a:rPr lang="ar-SA" dirty="0" smtClean="0"/>
              <a:t> </a:t>
            </a:r>
            <a:endParaRPr lang="ar-SA" dirty="0"/>
          </a:p>
        </p:txBody>
      </p:sp>
      <p:sp>
        <p:nvSpPr>
          <p:cNvPr id="4" name="مستطيل 3"/>
          <p:cNvSpPr/>
          <p:nvPr/>
        </p:nvSpPr>
        <p:spPr>
          <a:xfrm>
            <a:off x="785786" y="3196133"/>
            <a:ext cx="7643866" cy="1384995"/>
          </a:xfrm>
          <a:prstGeom prst="rect">
            <a:avLst/>
          </a:prstGeom>
        </p:spPr>
        <p:txBody>
          <a:bodyPr wrap="square">
            <a:spAutoFit/>
          </a:bodyPr>
          <a:lstStyle/>
          <a:p>
            <a:pPr algn="just"/>
            <a:r>
              <a:rPr lang="ar-SA" sz="2800" b="1" dirty="0" smtClean="0">
                <a:solidFill>
                  <a:schemeClr val="tx2"/>
                </a:solidFill>
              </a:rPr>
              <a:t>يهدف هذا النوع من الدعاية الاندماجية للعمل على إعادة توازن المجتمع وتماسكه وتعزيز عناصر مقومات التضامن الاجتماعي بصوره عامة.</a:t>
            </a:r>
          </a:p>
        </p:txBody>
      </p:sp>
      <p:sp>
        <p:nvSpPr>
          <p:cNvPr id="6" name="تمرير أفقي 5"/>
          <p:cNvSpPr/>
          <p:nvPr/>
        </p:nvSpPr>
        <p:spPr>
          <a:xfrm>
            <a:off x="1547664" y="700106"/>
            <a:ext cx="5803578" cy="928694"/>
          </a:xfrm>
          <a:prstGeom prst="horizontalScroll">
            <a:avLst/>
          </a:prstGeom>
          <a:ln>
            <a:prstDash val="lgDash"/>
          </a:ln>
        </p:spPr>
        <p:style>
          <a:lnRef idx="2">
            <a:schemeClr val="accent3"/>
          </a:lnRef>
          <a:fillRef idx="1">
            <a:schemeClr val="lt1"/>
          </a:fillRef>
          <a:effectRef idx="0">
            <a:schemeClr val="accent3"/>
          </a:effectRef>
          <a:fontRef idx="minor">
            <a:schemeClr val="dk1"/>
          </a:fontRef>
        </p:style>
        <p:txBody>
          <a:bodyPr rtlCol="1" anchor="ctr"/>
          <a:lstStyle/>
          <a:p>
            <a:pPr algn="ctr"/>
            <a:r>
              <a:rPr lang="ar-SA" sz="4000" b="1" dirty="0" smtClean="0"/>
              <a:t>3-الدعاية الاندماجيّة</a:t>
            </a:r>
            <a:endParaRPr lang="ar-SA" sz="4000" b="1" dirty="0"/>
          </a:p>
        </p:txBody>
      </p:sp>
      <p:sp>
        <p:nvSpPr>
          <p:cNvPr id="3" name="Slide Number Placeholder 2"/>
          <p:cNvSpPr>
            <a:spLocks noGrp="1"/>
          </p:cNvSpPr>
          <p:nvPr>
            <p:ph type="sldNum" sz="quarter" idx="12"/>
          </p:nvPr>
        </p:nvSpPr>
        <p:spPr/>
        <p:txBody>
          <a:bodyPr/>
          <a:lstStyle/>
          <a:p>
            <a:fld id="{02767A8D-BBFC-4EC0-8DCF-431F5AB418FE}" type="slidenum">
              <a:rPr lang="ar-SA" smtClean="0"/>
              <a:pPr/>
              <a:t>99</a:t>
            </a:fld>
            <a:endParaRPr lang="ar-SA"/>
          </a:p>
        </p:txBody>
      </p:sp>
    </p:spTree>
    <p:extLst>
      <p:ext uri="{BB962C8B-B14F-4D97-AF65-F5344CB8AC3E}">
        <p14:creationId xmlns:p14="http://schemas.microsoft.com/office/powerpoint/2010/main" val="10071177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183880" cy="1051560"/>
          </a:xfrm>
        </p:spPr>
        <p:txBody>
          <a:bodyPr/>
          <a:lstStyle/>
          <a:p>
            <a:pPr algn="r"/>
            <a:r>
              <a:rPr lang="ar-SA" dirty="0" smtClean="0"/>
              <a:t> </a:t>
            </a:r>
            <a:endParaRPr lang="ar-SA" dirty="0"/>
          </a:p>
        </p:txBody>
      </p:sp>
      <p:sp>
        <p:nvSpPr>
          <p:cNvPr id="5" name="تمرير أفقي 4"/>
          <p:cNvSpPr/>
          <p:nvPr/>
        </p:nvSpPr>
        <p:spPr>
          <a:xfrm>
            <a:off x="2483768" y="620688"/>
            <a:ext cx="5072098" cy="1071570"/>
          </a:xfrm>
          <a:prstGeom prst="horizontalScroll">
            <a:avLst/>
          </a:prstGeom>
          <a:ln>
            <a:prstDash val="lgDashDotDot"/>
          </a:ln>
        </p:spPr>
        <p:style>
          <a:lnRef idx="2">
            <a:schemeClr val="accent3"/>
          </a:lnRef>
          <a:fillRef idx="1">
            <a:schemeClr val="lt1"/>
          </a:fillRef>
          <a:effectRef idx="0">
            <a:schemeClr val="accent3"/>
          </a:effectRef>
          <a:fontRef idx="minor">
            <a:schemeClr val="dk1"/>
          </a:fontRef>
        </p:style>
        <p:txBody>
          <a:bodyPr rtlCol="1" anchor="ctr"/>
          <a:lstStyle/>
          <a:p>
            <a:pPr algn="ctr"/>
            <a:r>
              <a:rPr lang="ar-SA" sz="4000" b="1" dirty="0" smtClean="0"/>
              <a:t>4-الدعاية التحريضية </a:t>
            </a:r>
            <a:endParaRPr lang="ar-SA" sz="4000" b="1" dirty="0"/>
          </a:p>
        </p:txBody>
      </p:sp>
      <p:sp>
        <p:nvSpPr>
          <p:cNvPr id="7" name="مستطيل 6"/>
          <p:cNvSpPr/>
          <p:nvPr/>
        </p:nvSpPr>
        <p:spPr>
          <a:xfrm>
            <a:off x="827584" y="2708920"/>
            <a:ext cx="7286676" cy="2246769"/>
          </a:xfrm>
          <a:prstGeom prst="rect">
            <a:avLst/>
          </a:prstGeom>
        </p:spPr>
        <p:txBody>
          <a:bodyPr wrap="square">
            <a:spAutoFit/>
          </a:bodyPr>
          <a:lstStyle/>
          <a:p>
            <a:pPr algn="just"/>
            <a:r>
              <a:rPr lang="ar-SA" sz="2800" b="1" dirty="0" smtClean="0">
                <a:solidFill>
                  <a:schemeClr val="tx2"/>
                </a:solidFill>
              </a:rPr>
              <a:t>ويظهر هذا النوع من الدعاية من خلال مفهومها اللفظي الذي يقوم على تحريض الجماهير من أجل التخلص من النظام الحكومي </a:t>
            </a:r>
            <a:r>
              <a:rPr lang="ar-SA" sz="2800" b="1" dirty="0">
                <a:solidFill>
                  <a:schemeClr val="tx2"/>
                </a:solidFill>
              </a:rPr>
              <a:t>أ</a:t>
            </a:r>
            <a:r>
              <a:rPr lang="ar-SA" sz="2800" b="1" dirty="0" smtClean="0">
                <a:solidFill>
                  <a:schemeClr val="tx2"/>
                </a:solidFill>
              </a:rPr>
              <a:t>و الحزبي أو النضالي </a:t>
            </a:r>
            <a:r>
              <a:rPr lang="ar-SA" sz="2800" b="1" dirty="0">
                <a:solidFill>
                  <a:schemeClr val="tx2"/>
                </a:solidFill>
              </a:rPr>
              <a:t>أ</a:t>
            </a:r>
            <a:r>
              <a:rPr lang="ar-SA" sz="2800" b="1" dirty="0" smtClean="0">
                <a:solidFill>
                  <a:schemeClr val="tx2"/>
                </a:solidFill>
              </a:rPr>
              <a:t>و التحريك للدخول في الحرب </a:t>
            </a:r>
            <a:r>
              <a:rPr lang="ar-SA" sz="2800" b="1" dirty="0">
                <a:solidFill>
                  <a:schemeClr val="tx2"/>
                </a:solidFill>
              </a:rPr>
              <a:t>أ</a:t>
            </a:r>
            <a:r>
              <a:rPr lang="ar-SA" sz="2800" b="1" dirty="0" smtClean="0">
                <a:solidFill>
                  <a:schemeClr val="tx2"/>
                </a:solidFill>
              </a:rPr>
              <a:t>و الخروج منها </a:t>
            </a:r>
            <a:r>
              <a:rPr lang="ar-SA" sz="2800" b="1" dirty="0">
                <a:solidFill>
                  <a:schemeClr val="tx2"/>
                </a:solidFill>
              </a:rPr>
              <a:t>أ</a:t>
            </a:r>
            <a:r>
              <a:rPr lang="ar-SA" sz="2800" b="1" dirty="0" smtClean="0">
                <a:solidFill>
                  <a:schemeClr val="tx2"/>
                </a:solidFill>
              </a:rPr>
              <a:t>و غير ذلك من مظاهر كثيرة يستخدم فيها هذا النوع من الدعاية</a:t>
            </a:r>
            <a:endParaRPr lang="ar-SA" sz="2800" b="1" dirty="0">
              <a:solidFill>
                <a:schemeClr val="tx2"/>
              </a:solidFill>
            </a:endParaRPr>
          </a:p>
        </p:txBody>
      </p:sp>
      <p:sp>
        <p:nvSpPr>
          <p:cNvPr id="3" name="Slide Number Placeholder 2"/>
          <p:cNvSpPr>
            <a:spLocks noGrp="1"/>
          </p:cNvSpPr>
          <p:nvPr>
            <p:ph type="sldNum" sz="quarter" idx="12"/>
          </p:nvPr>
        </p:nvSpPr>
        <p:spPr/>
        <p:txBody>
          <a:bodyPr/>
          <a:lstStyle/>
          <a:p>
            <a:fld id="{02767A8D-BBFC-4EC0-8DCF-431F5AB418FE}" type="slidenum">
              <a:rPr lang="ar-SA" smtClean="0"/>
              <a:pPr/>
              <a:t>100</a:t>
            </a:fld>
            <a:endParaRPr lang="ar-SA"/>
          </a:p>
        </p:txBody>
      </p:sp>
    </p:spTree>
    <p:extLst>
      <p:ext uri="{BB962C8B-B14F-4D97-AF65-F5344CB8AC3E}">
        <p14:creationId xmlns:p14="http://schemas.microsoft.com/office/powerpoint/2010/main" val="173567459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ع سهم إلى الأسفل 3"/>
          <p:cNvSpPr/>
          <p:nvPr/>
        </p:nvSpPr>
        <p:spPr>
          <a:xfrm>
            <a:off x="1547664" y="836712"/>
            <a:ext cx="6264696" cy="165618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C00000"/>
                </a:solidFill>
              </a:rPr>
              <a:t>1- الدعاية المباشرة </a:t>
            </a:r>
            <a:endParaRPr lang="ar-SA" sz="4000" b="1" dirty="0">
              <a:solidFill>
                <a:srgbClr val="C00000"/>
              </a:solidFill>
            </a:endParaRPr>
          </a:p>
        </p:txBody>
      </p:sp>
      <p:sp>
        <p:nvSpPr>
          <p:cNvPr id="5" name="مخطط انسيابي: بطاقة 4"/>
          <p:cNvSpPr/>
          <p:nvPr/>
        </p:nvSpPr>
        <p:spPr>
          <a:xfrm>
            <a:off x="1043608" y="2924944"/>
            <a:ext cx="7200800" cy="2520280"/>
          </a:xfrm>
          <a:prstGeom prst="flowChartPunchedCard">
            <a:avLst/>
          </a:prstGeom>
        </p:spPr>
        <p:style>
          <a:lnRef idx="2">
            <a:schemeClr val="dk1"/>
          </a:lnRef>
          <a:fillRef idx="1">
            <a:schemeClr val="lt1"/>
          </a:fillRef>
          <a:effectRef idx="0">
            <a:schemeClr val="dk1"/>
          </a:effectRef>
          <a:fontRef idx="minor">
            <a:schemeClr val="dk1"/>
          </a:fontRef>
        </p:style>
        <p:txBody>
          <a:bodyPr rtlCol="1" anchor="ctr"/>
          <a:lstStyle/>
          <a:p>
            <a:pPr algn="just"/>
            <a:r>
              <a:rPr lang="ar-SA" sz="2800" b="1" dirty="0" smtClean="0">
                <a:latin typeface="ALW Cool Alsalam. " pitchFamily="2" charset="0"/>
                <a:cs typeface="+mj-cs"/>
              </a:rPr>
              <a:t>يهدف هذا النوع إلى تغيير آراء واتجاهات الجماهير المستهدفين بصورة مباشرة وواضحة , ومسبوقة بمجموعة من الخطوات والإجراءات المباشرة والبطئية والشاملة  للبحث عن مناخ مناسب لتغيير الاتجاهات والآراء .</a:t>
            </a:r>
          </a:p>
          <a:p>
            <a:pPr algn="ctr"/>
            <a:endParaRPr lang="ar-SA" dirty="0"/>
          </a:p>
        </p:txBody>
      </p:sp>
      <p:sp>
        <p:nvSpPr>
          <p:cNvPr id="1026" name="AutoShape 2" descr="نتيجة بحث الصور عن الدعاية"/>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028" name="AutoShape 4" descr="نتيجة بحث الصور عن الدعاية"/>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 name="Slide Number Placeholder 1"/>
          <p:cNvSpPr>
            <a:spLocks noGrp="1"/>
          </p:cNvSpPr>
          <p:nvPr>
            <p:ph type="sldNum" sz="quarter" idx="12"/>
          </p:nvPr>
        </p:nvSpPr>
        <p:spPr/>
        <p:txBody>
          <a:bodyPr/>
          <a:lstStyle/>
          <a:p>
            <a:fld id="{02767A8D-BBFC-4EC0-8DCF-431F5AB418FE}" type="slidenum">
              <a:rPr lang="ar-SA" smtClean="0"/>
              <a:pPr/>
              <a:t>101</a:t>
            </a:fld>
            <a:endParaRPr lang="ar-SA"/>
          </a:p>
        </p:txBody>
      </p:sp>
    </p:spTree>
    <p:extLst>
      <p:ext uri="{BB962C8B-B14F-4D97-AF65-F5344CB8AC3E}">
        <p14:creationId xmlns:p14="http://schemas.microsoft.com/office/powerpoint/2010/main" val="269733948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ع سهم إلى الأسفل 3"/>
          <p:cNvSpPr/>
          <p:nvPr/>
        </p:nvSpPr>
        <p:spPr>
          <a:xfrm>
            <a:off x="1691680" y="692696"/>
            <a:ext cx="6120680" cy="172819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t>1- الدعاية المباشرة </a:t>
            </a:r>
            <a:endParaRPr lang="ar-SA" sz="4000" b="1" dirty="0"/>
          </a:p>
        </p:txBody>
      </p:sp>
      <p:sp>
        <p:nvSpPr>
          <p:cNvPr id="5" name="وسيلة شرح مستطيلة مستديرة الزوايا 4"/>
          <p:cNvSpPr/>
          <p:nvPr/>
        </p:nvSpPr>
        <p:spPr>
          <a:xfrm>
            <a:off x="395536" y="2636912"/>
            <a:ext cx="8280920" cy="3384376"/>
          </a:xfrm>
          <a:prstGeom prst="wedgeRoundRectCallout">
            <a:avLst/>
          </a:prstGeom>
        </p:spPr>
        <p:style>
          <a:lnRef idx="2">
            <a:schemeClr val="dk1"/>
          </a:lnRef>
          <a:fillRef idx="1">
            <a:schemeClr val="lt1"/>
          </a:fillRef>
          <a:effectRef idx="0">
            <a:schemeClr val="dk1"/>
          </a:effectRef>
          <a:fontRef idx="minor">
            <a:schemeClr val="dk1"/>
          </a:fontRef>
        </p:style>
        <p:txBody>
          <a:bodyPr rtlCol="1" anchor="ctr"/>
          <a:lstStyle/>
          <a:p>
            <a:pPr marL="457200" indent="-457200" algn="just">
              <a:buFont typeface="Wingdings" pitchFamily="2" charset="2"/>
              <a:buChar char="q"/>
            </a:pPr>
            <a:r>
              <a:rPr lang="ar-SA" sz="2800" b="1" dirty="0" smtClean="0"/>
              <a:t>غالباً ما يكون القائمين على الدعاية دائماً مدافعين عن آرائهم وتصوراتهم ومحاولتهم التصدي لها , لإحداث استجابات مباشرة لدى الجمهور</a:t>
            </a:r>
          </a:p>
          <a:p>
            <a:pPr marL="457200" indent="-457200" algn="just">
              <a:buFont typeface="Wingdings" pitchFamily="2" charset="2"/>
              <a:buChar char="q"/>
            </a:pPr>
            <a:r>
              <a:rPr lang="ar-SA" sz="2800" b="1" dirty="0" smtClean="0"/>
              <a:t>كثيراً ما توصف هذه الدعاية </a:t>
            </a:r>
            <a:r>
              <a:rPr lang="ar-SA" sz="2800" b="1" dirty="0" smtClean="0">
                <a:solidFill>
                  <a:srgbClr val="C00000"/>
                </a:solidFill>
              </a:rPr>
              <a:t>بالدعاية الظاهرة أو المكشوفة </a:t>
            </a:r>
            <a:r>
              <a:rPr lang="ar-SA" sz="2800" b="1" dirty="0" smtClean="0"/>
              <a:t>, أو الدعاية البيضاء وأيضاً بالدعاية الظاهرة إذا جاز لنا استخدام مفاهيم أحد علماء الاجتماع البارزين الذين اهتموا بدراسة أنماط الاتصال الجماهيري , وهو </a:t>
            </a:r>
            <a:r>
              <a:rPr lang="ar-SA" sz="2800" b="1" dirty="0" smtClean="0">
                <a:solidFill>
                  <a:srgbClr val="C00000"/>
                </a:solidFill>
              </a:rPr>
              <a:t>”روبرت ميرتون </a:t>
            </a:r>
            <a:r>
              <a:rPr lang="ar-SA" sz="2000" dirty="0" smtClean="0">
                <a:solidFill>
                  <a:srgbClr val="C00000"/>
                </a:solidFill>
              </a:rPr>
              <a:t>”</a:t>
            </a:r>
            <a:endParaRPr lang="ar-SA" sz="2000" dirty="0">
              <a:solidFill>
                <a:srgbClr val="C00000"/>
              </a:solidFill>
            </a:endParaRPr>
          </a:p>
        </p:txBody>
      </p:sp>
      <p:sp>
        <p:nvSpPr>
          <p:cNvPr id="2" name="Slide Number Placeholder 1"/>
          <p:cNvSpPr>
            <a:spLocks noGrp="1"/>
          </p:cNvSpPr>
          <p:nvPr>
            <p:ph type="sldNum" sz="quarter" idx="12"/>
          </p:nvPr>
        </p:nvSpPr>
        <p:spPr/>
        <p:txBody>
          <a:bodyPr/>
          <a:lstStyle/>
          <a:p>
            <a:fld id="{02767A8D-BBFC-4EC0-8DCF-431F5AB418FE}" type="slidenum">
              <a:rPr lang="ar-SA" smtClean="0"/>
              <a:pPr/>
              <a:t>102</a:t>
            </a:fld>
            <a:endParaRPr lang="ar-SA"/>
          </a:p>
        </p:txBody>
      </p:sp>
    </p:spTree>
    <p:extLst>
      <p:ext uri="{BB962C8B-B14F-4D97-AF65-F5344CB8AC3E}">
        <p14:creationId xmlns:p14="http://schemas.microsoft.com/office/powerpoint/2010/main" val="101108880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تمرير عمودي 4"/>
          <p:cNvSpPr/>
          <p:nvPr/>
        </p:nvSpPr>
        <p:spPr>
          <a:xfrm>
            <a:off x="395536" y="1873082"/>
            <a:ext cx="8424936" cy="4436238"/>
          </a:xfrm>
          <a:prstGeom prst="verticalScroll">
            <a:avLst/>
          </a:prstGeom>
        </p:spPr>
        <p:style>
          <a:lnRef idx="2">
            <a:schemeClr val="dk1"/>
          </a:lnRef>
          <a:fillRef idx="1">
            <a:schemeClr val="lt1"/>
          </a:fillRef>
          <a:effectRef idx="0">
            <a:schemeClr val="dk1"/>
          </a:effectRef>
          <a:fontRef idx="minor">
            <a:schemeClr val="dk1"/>
          </a:fontRef>
        </p:style>
        <p:txBody>
          <a:bodyPr rtlCol="1" anchor="ctr"/>
          <a:lstStyle/>
          <a:p>
            <a:pPr marL="457200" indent="-457200" algn="just">
              <a:buFont typeface="Wingdings" pitchFamily="2" charset="2"/>
              <a:buChar char="v"/>
            </a:pPr>
            <a:r>
              <a:rPr lang="ar-SA" sz="2800" b="1" dirty="0" smtClean="0"/>
              <a:t>هي على عكس الدعاية السابقة  خاصة يلجأ القائمين عليها أو مصادرها الاساسية باستخدام الطرق أو الوسائل غير المباشرة , بدون إجراءات مسبقة .</a:t>
            </a:r>
          </a:p>
          <a:p>
            <a:pPr marL="457200" indent="-457200" algn="just">
              <a:buFont typeface="Wingdings" pitchFamily="2" charset="2"/>
              <a:buChar char="v"/>
            </a:pPr>
            <a:r>
              <a:rPr lang="ar-SA" sz="2800" b="1" dirty="0" smtClean="0"/>
              <a:t>كما تقوم أساليب الاتصال غير الظاهر لإخفاء أهدافها ونواياها وهويتها وأهميتها ومصادرها عامة.</a:t>
            </a:r>
          </a:p>
          <a:p>
            <a:pPr marL="457200" indent="-457200" algn="just">
              <a:buFont typeface="Wingdings" pitchFamily="2" charset="2"/>
              <a:buChar char="v"/>
            </a:pPr>
            <a:r>
              <a:rPr lang="ar-SA" sz="2800" b="1" dirty="0" smtClean="0"/>
              <a:t>يطلق على هذا النوع أيضاً مسميات مختلفة مثل </a:t>
            </a:r>
            <a:r>
              <a:rPr lang="ar-SA" sz="2800" b="1" dirty="0" smtClean="0">
                <a:solidFill>
                  <a:srgbClr val="C00000"/>
                </a:solidFill>
              </a:rPr>
              <a:t>الدعاية المقنّعة له والمستورة أو الكامنة أو الدعاية السوداء</a:t>
            </a:r>
            <a:r>
              <a:rPr lang="ar-SA" sz="2800" b="1" dirty="0" smtClean="0"/>
              <a:t> وغير ذلك من المسميات .</a:t>
            </a:r>
            <a:r>
              <a:rPr lang="ar-SA" sz="2800" b="1" dirty="0"/>
              <a:t> </a:t>
            </a:r>
          </a:p>
        </p:txBody>
      </p:sp>
      <p:sp>
        <p:nvSpPr>
          <p:cNvPr id="2" name="Rectangle 1"/>
          <p:cNvSpPr/>
          <p:nvPr/>
        </p:nvSpPr>
        <p:spPr>
          <a:xfrm>
            <a:off x="2555776" y="1165196"/>
            <a:ext cx="4424609" cy="707886"/>
          </a:xfrm>
          <a:prstGeom prst="rect">
            <a:avLst/>
          </a:prstGeom>
        </p:spPr>
        <p:txBody>
          <a:bodyPr wrap="none">
            <a:spAutoFit/>
          </a:bodyPr>
          <a:lstStyle/>
          <a:p>
            <a:pPr lvl="0" algn="ctr"/>
            <a:r>
              <a:rPr lang="ar-SA" sz="4000" b="1" dirty="0">
                <a:solidFill>
                  <a:schemeClr val="bg1"/>
                </a:solidFill>
              </a:rPr>
              <a:t>2- الدعاية غير المباشرة </a:t>
            </a:r>
          </a:p>
        </p:txBody>
      </p:sp>
      <p:sp>
        <p:nvSpPr>
          <p:cNvPr id="3" name="Slide Number Placeholder 2"/>
          <p:cNvSpPr>
            <a:spLocks noGrp="1"/>
          </p:cNvSpPr>
          <p:nvPr>
            <p:ph type="sldNum" sz="quarter" idx="12"/>
          </p:nvPr>
        </p:nvSpPr>
        <p:spPr/>
        <p:txBody>
          <a:bodyPr/>
          <a:lstStyle/>
          <a:p>
            <a:fld id="{02767A8D-BBFC-4EC0-8DCF-431F5AB418FE}" type="slidenum">
              <a:rPr lang="ar-SA" smtClean="0"/>
              <a:pPr/>
              <a:t>103</a:t>
            </a:fld>
            <a:endParaRPr lang="ar-SA"/>
          </a:p>
        </p:txBody>
      </p:sp>
    </p:spTree>
    <p:extLst>
      <p:ext uri="{BB962C8B-B14F-4D97-AF65-F5344CB8AC3E}">
        <p14:creationId xmlns:p14="http://schemas.microsoft.com/office/powerpoint/2010/main" val="147053348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2974300"/>
            <a:ext cx="7344816" cy="3108543"/>
          </a:xfrm>
          <a:prstGeom prst="rect">
            <a:avLst/>
          </a:prstGeom>
        </p:spPr>
        <p:txBody>
          <a:bodyPr wrap="square">
            <a:spAutoFit/>
          </a:bodyPr>
          <a:lstStyle/>
          <a:p>
            <a:pPr marL="457200" lvl="0" indent="-457200" algn="just" rtl="1">
              <a:buFont typeface="Wingdings" pitchFamily="2" charset="2"/>
              <a:buChar char="q"/>
            </a:pPr>
            <a:r>
              <a:rPr lang="ar-SA" sz="2800" b="1" dirty="0" smtClean="0">
                <a:solidFill>
                  <a:prstClr val="black"/>
                </a:solidFill>
              </a:rPr>
              <a:t>أحياناً يكون </a:t>
            </a:r>
            <a:r>
              <a:rPr lang="ar-SA" sz="2800" b="1" dirty="0">
                <a:solidFill>
                  <a:prstClr val="black"/>
                </a:solidFill>
              </a:rPr>
              <a:t>هذا النوع من الدعاية غير المباشرة ,  أكثر فاعلية وتأثيرها , من حيث النتائج وتحقيق الأهداف والوصول إلى الغايات لا من حيث الوقت والحجم لكن من الناحية التأثيرية .</a:t>
            </a:r>
          </a:p>
          <a:p>
            <a:pPr marL="457200" lvl="0" indent="-457200" algn="just" rtl="1">
              <a:buFont typeface="Wingdings" pitchFamily="2" charset="2"/>
              <a:buChar char="q"/>
            </a:pPr>
            <a:r>
              <a:rPr lang="ar-SA" sz="2800" b="1" dirty="0" smtClean="0">
                <a:solidFill>
                  <a:prstClr val="black"/>
                </a:solidFill>
              </a:rPr>
              <a:t> </a:t>
            </a:r>
            <a:r>
              <a:rPr lang="ar-SA" sz="2800" b="1" dirty="0">
                <a:solidFill>
                  <a:prstClr val="black"/>
                </a:solidFill>
              </a:rPr>
              <a:t>استخدم هذا </a:t>
            </a:r>
            <a:r>
              <a:rPr lang="ar-SA" sz="2800" b="1" dirty="0">
                <a:solidFill>
                  <a:srgbClr val="C00000"/>
                </a:solidFill>
              </a:rPr>
              <a:t>( الدعاية السوداء )</a:t>
            </a:r>
            <a:r>
              <a:rPr lang="ar-SA" sz="2800" b="1" dirty="0">
                <a:solidFill>
                  <a:prstClr val="black"/>
                </a:solidFill>
              </a:rPr>
              <a:t> خلال الحرب العالمية الثانية , وكثيراً ماظهرت وسائل سرية مثل الأذاعات المجهولة وغيرها , لغرس أفكارها بصورة سرية وتدريجية </a:t>
            </a:r>
          </a:p>
        </p:txBody>
      </p:sp>
      <p:sp>
        <p:nvSpPr>
          <p:cNvPr id="3" name="Rectangle 2"/>
          <p:cNvSpPr/>
          <p:nvPr/>
        </p:nvSpPr>
        <p:spPr>
          <a:xfrm>
            <a:off x="1979712" y="1138664"/>
            <a:ext cx="5806976" cy="707886"/>
          </a:xfrm>
          <a:prstGeom prst="rect">
            <a:avLst/>
          </a:prstGeom>
        </p:spPr>
        <p:txBody>
          <a:bodyPr wrap="square">
            <a:spAutoFit/>
          </a:bodyPr>
          <a:lstStyle/>
          <a:p>
            <a:pPr lvl="0" algn="ctr"/>
            <a:r>
              <a:rPr lang="ar-SA" sz="4000" b="1" dirty="0">
                <a:solidFill>
                  <a:schemeClr val="bg1"/>
                </a:solidFill>
              </a:rPr>
              <a:t>2- الدعاية غير المباشرة </a:t>
            </a:r>
          </a:p>
        </p:txBody>
      </p:sp>
      <p:sp>
        <p:nvSpPr>
          <p:cNvPr id="8" name="Slide Number Placeholder 7"/>
          <p:cNvSpPr>
            <a:spLocks noGrp="1"/>
          </p:cNvSpPr>
          <p:nvPr>
            <p:ph type="sldNum" sz="quarter" idx="12"/>
          </p:nvPr>
        </p:nvSpPr>
        <p:spPr/>
        <p:txBody>
          <a:bodyPr/>
          <a:lstStyle/>
          <a:p>
            <a:fld id="{02767A8D-BBFC-4EC0-8DCF-431F5AB418FE}" type="slidenum">
              <a:rPr lang="ar-SA" smtClean="0"/>
              <a:pPr/>
              <a:t>104</a:t>
            </a:fld>
            <a:endParaRPr lang="ar-SA"/>
          </a:p>
        </p:txBody>
      </p:sp>
    </p:spTree>
    <p:extLst>
      <p:ext uri="{BB962C8B-B14F-4D97-AF65-F5344CB8AC3E}">
        <p14:creationId xmlns:p14="http://schemas.microsoft.com/office/powerpoint/2010/main" val="86871892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1331640" y="548680"/>
            <a:ext cx="6564932" cy="108012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tx1"/>
                </a:solidFill>
              </a:rPr>
              <a:t>تعريف الإعلان</a:t>
            </a:r>
            <a:endParaRPr lang="en-US" sz="2800" dirty="0">
              <a:solidFill>
                <a:schemeClr val="tx1"/>
              </a:solidFill>
            </a:endParaRPr>
          </a:p>
          <a:p>
            <a:pPr algn="ctr"/>
            <a:endParaRPr lang="ar-SA" dirty="0"/>
          </a:p>
        </p:txBody>
      </p:sp>
      <p:sp>
        <p:nvSpPr>
          <p:cNvPr id="5" name="مستطيل مستدير الزوايا 4"/>
          <p:cNvSpPr/>
          <p:nvPr/>
        </p:nvSpPr>
        <p:spPr>
          <a:xfrm>
            <a:off x="825758" y="2492896"/>
            <a:ext cx="7070814" cy="3096344"/>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C00000"/>
                </a:solidFill>
              </a:rPr>
              <a:t>تعريف معجم المصطلحات الإعلامية </a:t>
            </a:r>
            <a:endParaRPr lang="ar-SA" sz="2800" b="1" dirty="0" smtClean="0">
              <a:solidFill>
                <a:srgbClr val="C00000"/>
              </a:solidFill>
            </a:endParaRPr>
          </a:p>
          <a:p>
            <a:r>
              <a:rPr lang="ar-SA" sz="2800" b="1" dirty="0" smtClean="0">
                <a:solidFill>
                  <a:schemeClr val="tx2">
                    <a:lumMod val="75000"/>
                  </a:schemeClr>
                </a:solidFill>
              </a:rPr>
              <a:t>يحدد </a:t>
            </a:r>
            <a:r>
              <a:rPr lang="ar-SA" sz="2800" b="1" dirty="0">
                <a:solidFill>
                  <a:schemeClr val="tx2">
                    <a:lumMod val="75000"/>
                  </a:schemeClr>
                </a:solidFill>
              </a:rPr>
              <a:t>الإعلان والاتصال الإعلامي بأنه النشر بالوسائل المختلفة لتوجيه نظر الجمهور إلى سلعة معينة أو إلى عمل من الأعمال ويمر الإعلان بمراحل مختلفة وهي جذب الانتباه وإثارة الاهتمام وخلق الرغبة واقتناع الفرد ثم </a:t>
            </a:r>
            <a:r>
              <a:rPr lang="ar-SA" sz="2800" b="1" dirty="0" smtClean="0">
                <a:solidFill>
                  <a:schemeClr val="tx2">
                    <a:lumMod val="75000"/>
                  </a:schemeClr>
                </a:solidFill>
              </a:rPr>
              <a:t>حثه </a:t>
            </a:r>
            <a:r>
              <a:rPr lang="ar-SA" sz="2800" b="1" dirty="0">
                <a:solidFill>
                  <a:schemeClr val="tx2">
                    <a:lumMod val="75000"/>
                  </a:schemeClr>
                </a:solidFill>
              </a:rPr>
              <a:t>على العمل .</a:t>
            </a:r>
            <a:endParaRPr lang="en-US" sz="2800" dirty="0">
              <a:solidFill>
                <a:schemeClr val="tx2">
                  <a:lumMod val="75000"/>
                </a:schemeClr>
              </a:solidFill>
            </a:endParaRPr>
          </a:p>
        </p:txBody>
      </p:sp>
      <p:sp>
        <p:nvSpPr>
          <p:cNvPr id="2" name="Slide Number Placeholder 1"/>
          <p:cNvSpPr>
            <a:spLocks noGrp="1"/>
          </p:cNvSpPr>
          <p:nvPr>
            <p:ph type="sldNum" sz="quarter" idx="12"/>
          </p:nvPr>
        </p:nvSpPr>
        <p:spPr/>
        <p:txBody>
          <a:bodyPr/>
          <a:lstStyle/>
          <a:p>
            <a:fld id="{02767A8D-BBFC-4EC0-8DCF-431F5AB418FE}" type="slidenum">
              <a:rPr lang="ar-SA" smtClean="0"/>
              <a:pPr/>
              <a:t>105</a:t>
            </a:fld>
            <a:endParaRPr lang="ar-SA"/>
          </a:p>
        </p:txBody>
      </p:sp>
    </p:spTree>
    <p:extLst>
      <p:ext uri="{BB962C8B-B14F-4D97-AF65-F5344CB8AC3E}">
        <p14:creationId xmlns:p14="http://schemas.microsoft.com/office/powerpoint/2010/main" val="421356563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1331640" y="548680"/>
            <a:ext cx="6564932" cy="108012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tx1"/>
                </a:solidFill>
              </a:rPr>
              <a:t>تعريف الإعلان</a:t>
            </a:r>
            <a:endParaRPr lang="en-US" sz="2800" dirty="0">
              <a:solidFill>
                <a:schemeClr val="tx1"/>
              </a:solidFill>
            </a:endParaRPr>
          </a:p>
          <a:p>
            <a:pPr algn="ctr"/>
            <a:endParaRPr lang="ar-SA" dirty="0"/>
          </a:p>
        </p:txBody>
      </p:sp>
      <p:sp>
        <p:nvSpPr>
          <p:cNvPr id="6" name="تمرير أفقي 5"/>
          <p:cNvSpPr/>
          <p:nvPr/>
        </p:nvSpPr>
        <p:spPr>
          <a:xfrm>
            <a:off x="827584" y="2060848"/>
            <a:ext cx="7344816" cy="3456384"/>
          </a:xfrm>
          <a:prstGeom prst="horizontalScroll">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C00000"/>
                </a:solidFill>
              </a:rPr>
              <a:t>تعريف بوفي </a:t>
            </a:r>
            <a:r>
              <a:rPr lang="ar-SA" sz="2800" b="1" dirty="0" smtClean="0">
                <a:solidFill>
                  <a:srgbClr val="C00000"/>
                </a:solidFill>
              </a:rPr>
              <a:t>وارينز</a:t>
            </a:r>
          </a:p>
          <a:p>
            <a:r>
              <a:rPr lang="ar-SA" sz="2800" b="1" dirty="0" smtClean="0">
                <a:solidFill>
                  <a:schemeClr val="tx2">
                    <a:lumMod val="75000"/>
                  </a:schemeClr>
                </a:solidFill>
              </a:rPr>
              <a:t>أشار </a:t>
            </a:r>
            <a:r>
              <a:rPr lang="ar-SA" sz="2800" b="1" dirty="0">
                <a:solidFill>
                  <a:schemeClr val="tx2">
                    <a:lumMod val="75000"/>
                  </a:schemeClr>
                </a:solidFill>
              </a:rPr>
              <a:t>إلى أن الإعلان هو اتصال غير شخصي للمعلومات وهو ذو طبيعة إقناعيه حول المنتجات والخدمات والأفكار لممول معروف يدفع ثمن إعلانه في الوسائل الإعلامية المختلفة.</a:t>
            </a:r>
            <a:endParaRPr lang="en-US" sz="2800" dirty="0">
              <a:solidFill>
                <a:schemeClr val="tx2">
                  <a:lumMod val="75000"/>
                </a:schemeClr>
              </a:solidFill>
            </a:endParaRPr>
          </a:p>
        </p:txBody>
      </p:sp>
      <p:sp>
        <p:nvSpPr>
          <p:cNvPr id="2" name="Slide Number Placeholder 1"/>
          <p:cNvSpPr>
            <a:spLocks noGrp="1"/>
          </p:cNvSpPr>
          <p:nvPr>
            <p:ph type="sldNum" sz="quarter" idx="12"/>
          </p:nvPr>
        </p:nvSpPr>
        <p:spPr/>
        <p:txBody>
          <a:bodyPr/>
          <a:lstStyle/>
          <a:p>
            <a:fld id="{02767A8D-BBFC-4EC0-8DCF-431F5AB418FE}" type="slidenum">
              <a:rPr lang="ar-SA" smtClean="0"/>
              <a:pPr/>
              <a:t>106</a:t>
            </a:fld>
            <a:endParaRPr lang="ar-SA"/>
          </a:p>
        </p:txBody>
      </p:sp>
    </p:spTree>
    <p:extLst>
      <p:ext uri="{BB962C8B-B14F-4D97-AF65-F5344CB8AC3E}">
        <p14:creationId xmlns:p14="http://schemas.microsoft.com/office/powerpoint/2010/main" val="168747601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636912"/>
            <a:ext cx="8352928" cy="3539430"/>
          </a:xfrm>
          <a:prstGeom prst="rect">
            <a:avLst/>
          </a:prstGeom>
        </p:spPr>
        <p:txBody>
          <a:bodyPr wrap="square">
            <a:spAutoFit/>
          </a:bodyPr>
          <a:lstStyle/>
          <a:p>
            <a:pPr marL="457200" lvl="0" indent="-457200" algn="just" rtl="1">
              <a:buFont typeface="Wingdings" pitchFamily="2" charset="2"/>
              <a:buChar char="Ø"/>
            </a:pPr>
            <a:r>
              <a:rPr lang="ar-SA" sz="2800" b="1" dirty="0"/>
              <a:t>بعد انتشار وسائل الإعلام الحديثة اهتمت الشركات الصناعية والتجارية والخدمية بالسعي لتسويق منتجاتها وخدماتها </a:t>
            </a:r>
            <a:endParaRPr lang="ar-SA" sz="2800" b="1" dirty="0" smtClean="0"/>
          </a:p>
          <a:p>
            <a:pPr marL="457200" lvl="0" indent="-457200" algn="just" rtl="1">
              <a:buFont typeface="Wingdings" pitchFamily="2" charset="2"/>
              <a:buChar char="Ø"/>
            </a:pPr>
            <a:r>
              <a:rPr lang="ar-SA" sz="2800" b="1" dirty="0" smtClean="0"/>
              <a:t>يلعب </a:t>
            </a:r>
            <a:r>
              <a:rPr lang="ar-SA" sz="2800" b="1" dirty="0"/>
              <a:t>الإعلان دورا أساسيا في تسويق هذه المنتجات إلى الجمهور من خلال التركيز على نوعية المنتج والخدمات وتشويق </a:t>
            </a:r>
            <a:r>
              <a:rPr lang="ar-SA" sz="2800" b="1" dirty="0" smtClean="0"/>
              <a:t>الجمهور </a:t>
            </a:r>
            <a:r>
              <a:rPr lang="ar-SA" sz="2800" b="1" dirty="0"/>
              <a:t>عن طريق توضيح عروض الأسعار وانخفاضها وأهميتها للاستخدام وخصائصها وإعطاء معلومات كاملة حول مكوناتها إذا لزم الأمر </a:t>
            </a:r>
            <a:endParaRPr lang="ar-SA" sz="2800" b="1" dirty="0" smtClean="0"/>
          </a:p>
          <a:p>
            <a:pPr marL="457200" lvl="0" indent="-457200" algn="just" rtl="1">
              <a:buFont typeface="Wingdings" pitchFamily="2" charset="2"/>
              <a:buChar char="Ø"/>
            </a:pPr>
            <a:r>
              <a:rPr lang="ar-SA" sz="2800" b="1" dirty="0" smtClean="0">
                <a:solidFill>
                  <a:srgbClr val="C00000"/>
                </a:solidFill>
              </a:rPr>
              <a:t>كما </a:t>
            </a:r>
            <a:r>
              <a:rPr lang="ar-SA" sz="2800" b="1" dirty="0">
                <a:solidFill>
                  <a:srgbClr val="C00000"/>
                </a:solidFill>
              </a:rPr>
              <a:t>يستخدم الإعلان العديد من الأساليب الإقناعية لحث المستهلك لشراء السلع المعلن عنها وتكرار عملية الشراء في المستقبل.</a:t>
            </a:r>
            <a:endParaRPr lang="en-US" sz="2800" dirty="0">
              <a:solidFill>
                <a:srgbClr val="C00000"/>
              </a:solidFill>
            </a:endParaRPr>
          </a:p>
        </p:txBody>
      </p:sp>
      <p:sp>
        <p:nvSpPr>
          <p:cNvPr id="3" name="Rectangle 2"/>
          <p:cNvSpPr/>
          <p:nvPr/>
        </p:nvSpPr>
        <p:spPr>
          <a:xfrm>
            <a:off x="2915816" y="1772816"/>
            <a:ext cx="2980303" cy="646331"/>
          </a:xfrm>
          <a:prstGeom prst="rect">
            <a:avLst/>
          </a:prstGeom>
        </p:spPr>
        <p:txBody>
          <a:bodyPr wrap="none">
            <a:spAutoFit/>
          </a:bodyPr>
          <a:lstStyle/>
          <a:p>
            <a:pPr lvl="0"/>
            <a:r>
              <a:rPr lang="ar-SA" sz="3600" b="1" dirty="0">
                <a:solidFill>
                  <a:srgbClr val="FF0000"/>
                </a:solidFill>
              </a:rPr>
              <a:t>الوظيفة التسويقية </a:t>
            </a:r>
            <a:endParaRPr lang="en-US" sz="3600" dirty="0">
              <a:solidFill>
                <a:srgbClr val="FF0000"/>
              </a:solidFill>
            </a:endParaRPr>
          </a:p>
        </p:txBody>
      </p:sp>
      <p:sp>
        <p:nvSpPr>
          <p:cNvPr id="7" name="Rectangle 6"/>
          <p:cNvSpPr/>
          <p:nvPr/>
        </p:nvSpPr>
        <p:spPr>
          <a:xfrm>
            <a:off x="3171191" y="933421"/>
            <a:ext cx="2912977" cy="707886"/>
          </a:xfrm>
          <a:prstGeom prst="rect">
            <a:avLst/>
          </a:prstGeom>
        </p:spPr>
        <p:txBody>
          <a:bodyPr wrap="none">
            <a:spAutoFit/>
          </a:bodyPr>
          <a:lstStyle/>
          <a:p>
            <a:pPr lvl="0"/>
            <a:r>
              <a:rPr lang="ar-SA" sz="4000" b="1" dirty="0" smtClean="0">
                <a:solidFill>
                  <a:schemeClr val="bg1"/>
                </a:solidFill>
                <a:cs typeface="+mj-cs"/>
              </a:rPr>
              <a:t>وظـائف </a:t>
            </a:r>
            <a:r>
              <a:rPr lang="ar-SA" sz="4000" b="1" dirty="0">
                <a:solidFill>
                  <a:schemeClr val="bg1"/>
                </a:solidFill>
                <a:cs typeface="+mj-cs"/>
              </a:rPr>
              <a:t>الإعلان </a:t>
            </a:r>
            <a:endParaRPr lang="en-US" sz="4000" dirty="0">
              <a:solidFill>
                <a:schemeClr val="bg1"/>
              </a:solidFill>
              <a:cs typeface="+mj-cs"/>
            </a:endParaRPr>
          </a:p>
        </p:txBody>
      </p:sp>
      <p:sp>
        <p:nvSpPr>
          <p:cNvPr id="8" name="Slide Number Placeholder 7"/>
          <p:cNvSpPr>
            <a:spLocks noGrp="1"/>
          </p:cNvSpPr>
          <p:nvPr>
            <p:ph type="sldNum" sz="quarter" idx="12"/>
          </p:nvPr>
        </p:nvSpPr>
        <p:spPr/>
        <p:txBody>
          <a:bodyPr/>
          <a:lstStyle/>
          <a:p>
            <a:fld id="{02767A8D-BBFC-4EC0-8DCF-431F5AB418FE}" type="slidenum">
              <a:rPr lang="ar-SA" smtClean="0"/>
              <a:pPr/>
              <a:t>107</a:t>
            </a:fld>
            <a:endParaRPr lang="ar-SA"/>
          </a:p>
        </p:txBody>
      </p:sp>
    </p:spTree>
    <p:extLst>
      <p:ext uri="{BB962C8B-B14F-4D97-AF65-F5344CB8AC3E}">
        <p14:creationId xmlns:p14="http://schemas.microsoft.com/office/powerpoint/2010/main" val="71957822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834946"/>
            <a:ext cx="7272808" cy="4401205"/>
          </a:xfrm>
          <a:prstGeom prst="rect">
            <a:avLst/>
          </a:prstGeom>
        </p:spPr>
        <p:txBody>
          <a:bodyPr wrap="square">
            <a:spAutoFit/>
          </a:bodyPr>
          <a:lstStyle/>
          <a:p>
            <a:pPr marL="457200" lvl="0" indent="-457200" algn="just" rtl="1">
              <a:buFont typeface="Wingdings" pitchFamily="2" charset="2"/>
              <a:buChar char="ü"/>
            </a:pPr>
            <a:r>
              <a:rPr lang="ar-SA" sz="2800" b="1" dirty="0"/>
              <a:t>بالرغم من طبيعة هدف </a:t>
            </a:r>
            <a:r>
              <a:rPr lang="ar-SA" sz="2800" b="1" dirty="0" smtClean="0"/>
              <a:t>الإعلان </a:t>
            </a:r>
            <a:r>
              <a:rPr lang="ar-SA" sz="2800" b="1" dirty="0"/>
              <a:t>أنها تسويقيه تماما , إلا أنها تقوم بخدمات تعليميه للجمهور وذلك عن طريق معلومات كثيره حول </a:t>
            </a:r>
            <a:r>
              <a:rPr lang="ar-SA" sz="2800" b="1" dirty="0" smtClean="0"/>
              <a:t>الشيء </a:t>
            </a:r>
            <a:r>
              <a:rPr lang="ar-SA" sz="2800" b="1" dirty="0"/>
              <a:t>المعلن عنه من حيث الخصائص والمكونات والأسعار وكيفيه الحصول عليها وأيضا طرق استخدامها وصياغتها والفوائد التي يحصلون عليها بعد احتكارها أو شرائها </a:t>
            </a:r>
            <a:endParaRPr lang="ar-SA" sz="2800" b="1" dirty="0" smtClean="0"/>
          </a:p>
          <a:p>
            <a:pPr marL="457200" lvl="0" indent="-457200" algn="just" rtl="1">
              <a:buFont typeface="Wingdings" pitchFamily="2" charset="2"/>
              <a:buChar char="ü"/>
            </a:pPr>
            <a:r>
              <a:rPr lang="ar-SA" sz="2800" b="1" dirty="0" smtClean="0"/>
              <a:t>قد </a:t>
            </a:r>
            <a:r>
              <a:rPr lang="ar-SA" sz="2800" b="1" dirty="0"/>
              <a:t>تكون هذه المعلومات ذات فائدة كبيره لتطوير أساليب المعيشة والحياه والدخل الاقتصادي, وهذا ما ظهر كثيرا من خلال بيع المنتجات التكنولوجية والإلكترونية وغيرها من السلع والخدمات الأخرى.</a:t>
            </a:r>
            <a:endParaRPr lang="en-US" sz="2800" dirty="0"/>
          </a:p>
        </p:txBody>
      </p:sp>
      <p:sp>
        <p:nvSpPr>
          <p:cNvPr id="3" name="Rectangle 2"/>
          <p:cNvSpPr/>
          <p:nvPr/>
        </p:nvSpPr>
        <p:spPr>
          <a:xfrm>
            <a:off x="2339752" y="764704"/>
            <a:ext cx="5592745" cy="707886"/>
          </a:xfrm>
          <a:prstGeom prst="rect">
            <a:avLst/>
          </a:prstGeom>
        </p:spPr>
        <p:txBody>
          <a:bodyPr wrap="square">
            <a:spAutoFit/>
          </a:bodyPr>
          <a:lstStyle/>
          <a:p>
            <a:pPr lvl="0" algn="ctr"/>
            <a:r>
              <a:rPr lang="ar-SA" sz="4000" b="1" dirty="0" smtClean="0">
                <a:solidFill>
                  <a:schemeClr val="bg1"/>
                </a:solidFill>
                <a:cs typeface="+mj-cs"/>
              </a:rPr>
              <a:t> 2- </a:t>
            </a:r>
            <a:r>
              <a:rPr lang="ar-SA" sz="4000" b="1" dirty="0">
                <a:solidFill>
                  <a:schemeClr val="bg1"/>
                </a:solidFill>
                <a:cs typeface="+mj-cs"/>
              </a:rPr>
              <a:t>الوظيفة التعليمية</a:t>
            </a:r>
            <a:endParaRPr lang="en-US" sz="4000" dirty="0">
              <a:solidFill>
                <a:schemeClr val="bg1"/>
              </a:solidFill>
              <a:cs typeface="+mj-cs"/>
            </a:endParaRPr>
          </a:p>
        </p:txBody>
      </p:sp>
      <p:sp>
        <p:nvSpPr>
          <p:cNvPr id="6" name="Slide Number Placeholder 5"/>
          <p:cNvSpPr>
            <a:spLocks noGrp="1"/>
          </p:cNvSpPr>
          <p:nvPr>
            <p:ph type="sldNum" sz="quarter" idx="12"/>
          </p:nvPr>
        </p:nvSpPr>
        <p:spPr/>
        <p:txBody>
          <a:bodyPr/>
          <a:lstStyle/>
          <a:p>
            <a:fld id="{02767A8D-BBFC-4EC0-8DCF-431F5AB418FE}" type="slidenum">
              <a:rPr lang="ar-SA" smtClean="0"/>
              <a:pPr/>
              <a:t>108</a:t>
            </a:fld>
            <a:endParaRPr lang="ar-SA"/>
          </a:p>
        </p:txBody>
      </p:sp>
    </p:spTree>
    <p:extLst>
      <p:ext uri="{BB962C8B-B14F-4D97-AF65-F5344CB8AC3E}">
        <p14:creationId xmlns:p14="http://schemas.microsoft.com/office/powerpoint/2010/main" val="354152784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340768"/>
            <a:ext cx="8784976" cy="3450696"/>
          </a:xfrm>
        </p:spPr>
        <p:txBody>
          <a:bodyPr>
            <a:noAutofit/>
          </a:bodyPr>
          <a:lstStyle/>
          <a:p>
            <a:pPr algn="just"/>
            <a:r>
              <a:rPr lang="ar-SA" sz="2800" b="1" dirty="0" smtClean="0">
                <a:solidFill>
                  <a:schemeClr val="tx1"/>
                </a:solidFill>
              </a:rPr>
              <a:t>تكمن أهمية </a:t>
            </a:r>
            <a:r>
              <a:rPr lang="ar-SA" sz="2800" b="1" dirty="0">
                <a:solidFill>
                  <a:schemeClr val="tx1"/>
                </a:solidFill>
              </a:rPr>
              <a:t>الإعلان في </a:t>
            </a:r>
            <a:r>
              <a:rPr lang="ar-SA" sz="2800" b="1" dirty="0" smtClean="0">
                <a:solidFill>
                  <a:schemeClr val="tx1"/>
                </a:solidFill>
              </a:rPr>
              <a:t>وظيفته </a:t>
            </a:r>
            <a:r>
              <a:rPr lang="ar-SA" sz="2800" b="1" dirty="0">
                <a:solidFill>
                  <a:schemeClr val="tx1"/>
                </a:solidFill>
              </a:rPr>
              <a:t>الاجتماعية المتعددة والتي قد تسهم في عمليات التعليم والتثقيف للفرد وإعطائه معلومات لاقتناء سلع وخدمات معينه تساعده على تغيير نمط الحياه وأسلوب المعيشة ومستويات الدخل التي يحصل عليها نتيجة لاقتنائه هذه السلعة </a:t>
            </a:r>
            <a:endParaRPr lang="ar-SA" sz="2800" b="1" dirty="0" smtClean="0">
              <a:solidFill>
                <a:schemeClr val="tx1"/>
              </a:solidFill>
            </a:endParaRPr>
          </a:p>
          <a:p>
            <a:pPr algn="just"/>
            <a:r>
              <a:rPr lang="ar-SA" sz="2800" b="1" dirty="0" smtClean="0">
                <a:solidFill>
                  <a:schemeClr val="tx1"/>
                </a:solidFill>
              </a:rPr>
              <a:t>كما تؤدي </a:t>
            </a:r>
            <a:r>
              <a:rPr lang="ar-SA" sz="2800" b="1" dirty="0">
                <a:solidFill>
                  <a:schemeClr val="tx1"/>
                </a:solidFill>
              </a:rPr>
              <a:t>الإعلانات غير الربحية </a:t>
            </a:r>
            <a:r>
              <a:rPr lang="ar-SA" sz="2800" b="1" dirty="0" smtClean="0">
                <a:solidFill>
                  <a:schemeClr val="tx1"/>
                </a:solidFill>
              </a:rPr>
              <a:t>الى تحقيق </a:t>
            </a:r>
            <a:r>
              <a:rPr lang="ar-SA" sz="2800" b="1" dirty="0">
                <a:solidFill>
                  <a:schemeClr val="tx1"/>
                </a:solidFill>
              </a:rPr>
              <a:t>منافع </a:t>
            </a:r>
            <a:r>
              <a:rPr lang="ar-SA" sz="2800" b="1" dirty="0" smtClean="0">
                <a:solidFill>
                  <a:schemeClr val="tx1"/>
                </a:solidFill>
              </a:rPr>
              <a:t>اجتماعية متنوعة </a:t>
            </a:r>
            <a:r>
              <a:rPr lang="ar-SA" sz="2800" b="1" dirty="0">
                <a:solidFill>
                  <a:schemeClr val="tx1"/>
                </a:solidFill>
              </a:rPr>
              <a:t>مثل </a:t>
            </a:r>
            <a:r>
              <a:rPr lang="ar-SA" sz="2800" b="1" dirty="0" smtClean="0">
                <a:solidFill>
                  <a:schemeClr val="tx1"/>
                </a:solidFill>
              </a:rPr>
              <a:t>إعلانات حماية </a:t>
            </a:r>
            <a:r>
              <a:rPr lang="ar-SA" sz="2800" b="1" dirty="0">
                <a:solidFill>
                  <a:schemeClr val="tx1"/>
                </a:solidFill>
              </a:rPr>
              <a:t>المستهلك والحصول على سلع </a:t>
            </a:r>
            <a:r>
              <a:rPr lang="ar-SA" sz="2800" b="1" dirty="0" smtClean="0">
                <a:solidFill>
                  <a:schemeClr val="tx1"/>
                </a:solidFill>
              </a:rPr>
              <a:t>معينة </a:t>
            </a:r>
            <a:r>
              <a:rPr lang="ar-SA" sz="2800" b="1" dirty="0">
                <a:solidFill>
                  <a:schemeClr val="tx1"/>
                </a:solidFill>
              </a:rPr>
              <a:t>وخدمات متعددة مثل الإعلانات التي ترشد المواطنين أو جمهور المؤسسات الخيرية التي تقدم الرعاية الصحية و الإيوائية ك</a:t>
            </a:r>
            <a:r>
              <a:rPr lang="ar-SA" sz="2800" b="1" dirty="0" smtClean="0">
                <a:solidFill>
                  <a:schemeClr val="tx1"/>
                </a:solidFill>
              </a:rPr>
              <a:t>السكن  </a:t>
            </a:r>
            <a:r>
              <a:rPr lang="ar-SA" sz="2800" b="1" dirty="0">
                <a:solidFill>
                  <a:schemeClr val="tx1"/>
                </a:solidFill>
              </a:rPr>
              <a:t>المجاني </a:t>
            </a:r>
            <a:endParaRPr lang="ar-SA" sz="2800" b="1" dirty="0" smtClean="0">
              <a:solidFill>
                <a:schemeClr val="tx1"/>
              </a:solidFill>
            </a:endParaRPr>
          </a:p>
          <a:p>
            <a:pPr algn="just"/>
            <a:r>
              <a:rPr lang="ar-SA" sz="2800" b="1" dirty="0" smtClean="0">
                <a:solidFill>
                  <a:schemeClr val="tx1"/>
                </a:solidFill>
              </a:rPr>
              <a:t>أو </a:t>
            </a:r>
            <a:r>
              <a:rPr lang="ar-SA" sz="2800" b="1" dirty="0">
                <a:solidFill>
                  <a:schemeClr val="tx1"/>
                </a:solidFill>
              </a:rPr>
              <a:t>الإعلانات التي تفيد الصالح العام مثل المحافظة على البيئة والصحة العام أو المؤسسات التي تقدم خدمات </a:t>
            </a:r>
            <a:r>
              <a:rPr lang="ar-SA" sz="2800" b="1" dirty="0" smtClean="0">
                <a:solidFill>
                  <a:schemeClr val="tx1"/>
                </a:solidFill>
              </a:rPr>
              <a:t>لحماية </a:t>
            </a:r>
            <a:r>
              <a:rPr lang="ar-SA" sz="2800" b="1" dirty="0">
                <a:solidFill>
                  <a:schemeClr val="tx1"/>
                </a:solidFill>
              </a:rPr>
              <a:t>المواطنين والجمهور وحل مشكلاتهم بصوره سريعة </a:t>
            </a:r>
            <a:endParaRPr lang="ar-SA" sz="2800" dirty="0">
              <a:solidFill>
                <a:schemeClr val="tx1"/>
              </a:solidFill>
            </a:endParaRPr>
          </a:p>
        </p:txBody>
      </p:sp>
      <p:sp>
        <p:nvSpPr>
          <p:cNvPr id="2" name="عنوان 1"/>
          <p:cNvSpPr>
            <a:spLocks noGrp="1"/>
          </p:cNvSpPr>
          <p:nvPr>
            <p:ph type="title"/>
          </p:nvPr>
        </p:nvSpPr>
        <p:spPr/>
        <p:txBody>
          <a:bodyPr>
            <a:normAutofit fontScale="90000"/>
          </a:bodyPr>
          <a:lstStyle/>
          <a:p>
            <a:r>
              <a:rPr lang="ar-SA" b="1" dirty="0" smtClean="0"/>
              <a:t>3</a:t>
            </a:r>
            <a:r>
              <a:rPr lang="ar-SA" b="1" dirty="0" smtClean="0">
                <a:solidFill>
                  <a:schemeClr val="tx1"/>
                </a:solidFill>
              </a:rPr>
              <a:t>-</a:t>
            </a:r>
            <a:r>
              <a:rPr lang="ar-SA" b="1" dirty="0" smtClean="0"/>
              <a:t> </a:t>
            </a:r>
            <a:r>
              <a:rPr lang="ar-SA" b="1" dirty="0">
                <a:solidFill>
                  <a:schemeClr val="tx1"/>
                </a:solidFill>
              </a:rPr>
              <a:t>الوظيفة الاجتماعية </a:t>
            </a:r>
            <a:r>
              <a:rPr lang="en-US" dirty="0">
                <a:solidFill>
                  <a:schemeClr val="tx1"/>
                </a:solidFill>
              </a:rPr>
              <a:t/>
            </a:r>
            <a:br>
              <a:rPr lang="en-US" dirty="0">
                <a:solidFill>
                  <a:schemeClr val="tx1"/>
                </a:solidFill>
              </a:rPr>
            </a:br>
            <a:endParaRPr lang="ar-SA" dirty="0">
              <a:solidFill>
                <a:schemeClr val="tx1"/>
              </a:solidFill>
            </a:endParaRPr>
          </a:p>
        </p:txBody>
      </p:sp>
      <p:sp>
        <p:nvSpPr>
          <p:cNvPr id="6" name="Slide Number Placeholder 5"/>
          <p:cNvSpPr>
            <a:spLocks noGrp="1"/>
          </p:cNvSpPr>
          <p:nvPr>
            <p:ph type="sldNum" sz="quarter" idx="12"/>
          </p:nvPr>
        </p:nvSpPr>
        <p:spPr/>
        <p:txBody>
          <a:bodyPr/>
          <a:lstStyle/>
          <a:p>
            <a:fld id="{02767A8D-BBFC-4EC0-8DCF-431F5AB418FE}" type="slidenum">
              <a:rPr lang="ar-SA" smtClean="0"/>
              <a:pPr/>
              <a:t>109</a:t>
            </a:fld>
            <a:endParaRPr lang="ar-SA"/>
          </a:p>
        </p:txBody>
      </p:sp>
    </p:spTree>
    <p:extLst>
      <p:ext uri="{BB962C8B-B14F-4D97-AF65-F5344CB8AC3E}">
        <p14:creationId xmlns:p14="http://schemas.microsoft.com/office/powerpoint/2010/main" val="8349132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772816"/>
            <a:ext cx="8208912" cy="4832092"/>
          </a:xfrm>
          <a:prstGeom prst="rect">
            <a:avLst/>
          </a:prstGeom>
        </p:spPr>
        <p:txBody>
          <a:bodyPr wrap="square">
            <a:spAutoFit/>
          </a:bodyPr>
          <a:lstStyle/>
          <a:p>
            <a:pPr algn="just"/>
            <a:r>
              <a:rPr lang="ar-SA" sz="2800" b="1" dirty="0"/>
              <a:t>تعتبر الوسائل الإعلامية من اهم الوسائل التي تقوم بوظيفه ترفيه الأنسان في المجتمع الحديث وقد توجه إعلانات </a:t>
            </a:r>
            <a:r>
              <a:rPr lang="ar-SA" sz="2800" b="1" dirty="0" smtClean="0"/>
              <a:t>متخصصة </a:t>
            </a:r>
            <a:r>
              <a:rPr lang="ar-SA" sz="2800" b="1" dirty="0"/>
              <a:t>في المجال الترفيهي مثل الرحلات الترفيهية والمناطق السياحية </a:t>
            </a:r>
            <a:r>
              <a:rPr lang="ar-SA" sz="2800" b="1" dirty="0" smtClean="0"/>
              <a:t>وكيفية </a:t>
            </a:r>
            <a:r>
              <a:rPr lang="ar-SA" sz="2800" b="1" dirty="0"/>
              <a:t>قضاء وقت الإجازات محليا وعالميا عن طريق نظم المشارك أو التأجير بين القرى والمنتجعات السياحية وغيرها كما تقوم الإعلانات بعمليات الترفيه على الصغار والكبار </a:t>
            </a:r>
            <a:endParaRPr lang="ar-SA" sz="2800" b="1" dirty="0" smtClean="0"/>
          </a:p>
          <a:p>
            <a:pPr algn="just"/>
            <a:r>
              <a:rPr lang="ar-SA" sz="2800" b="1" dirty="0" smtClean="0"/>
              <a:t>ان صناعة </a:t>
            </a:r>
            <a:r>
              <a:rPr lang="ar-SA" sz="2800" b="1" dirty="0"/>
              <a:t>الإعلانات قد تقدم </a:t>
            </a:r>
            <a:r>
              <a:rPr lang="ar-SA" sz="2800" b="1" dirty="0" smtClean="0"/>
              <a:t>بصورة </a:t>
            </a:r>
            <a:r>
              <a:rPr lang="ar-SA" sz="2800" b="1" dirty="0"/>
              <a:t>فكاهية </a:t>
            </a:r>
            <a:r>
              <a:rPr lang="ar-SA" sz="2800" b="1" dirty="0" smtClean="0"/>
              <a:t>مرحة </a:t>
            </a:r>
            <a:r>
              <a:rPr lang="ar-SA" sz="2800" b="1" dirty="0"/>
              <a:t>, إذ تستخدم ألعاب الكرتون والأغاني القصيرة للمشاهير  من الفنانين والمطربين وتكون موضوع جذب للاستماع أو ترديد الإعلانات ذاتها وقد يعطي الأطفال ساعات طويله لمشاهير الإعلانات لذا تعتبر جزء من تقضيه أوقات الفراغ عدد الكثير من الفئات العمرية مثل الأطفال والشباب وكبار السن </a:t>
            </a:r>
            <a:endParaRPr lang="ar-SA" sz="2800" dirty="0"/>
          </a:p>
        </p:txBody>
      </p:sp>
      <p:sp>
        <p:nvSpPr>
          <p:cNvPr id="3" name="Rectangle 2"/>
          <p:cNvSpPr/>
          <p:nvPr/>
        </p:nvSpPr>
        <p:spPr>
          <a:xfrm>
            <a:off x="2771800" y="548680"/>
            <a:ext cx="3794629" cy="707886"/>
          </a:xfrm>
          <a:prstGeom prst="rect">
            <a:avLst/>
          </a:prstGeom>
        </p:spPr>
        <p:txBody>
          <a:bodyPr wrap="none">
            <a:spAutoFit/>
          </a:bodyPr>
          <a:lstStyle/>
          <a:p>
            <a:pPr lvl="0"/>
            <a:r>
              <a:rPr lang="ar-SA" sz="4000" b="1" dirty="0">
                <a:solidFill>
                  <a:schemeClr val="bg1"/>
                </a:solidFill>
              </a:rPr>
              <a:t>4- الوظيفة الترفيهية </a:t>
            </a:r>
            <a:endParaRPr lang="en-US" sz="4000" dirty="0">
              <a:solidFill>
                <a:schemeClr val="bg1"/>
              </a:solidFill>
            </a:endParaRPr>
          </a:p>
        </p:txBody>
      </p:sp>
      <p:sp>
        <p:nvSpPr>
          <p:cNvPr id="6" name="Slide Number Placeholder 5"/>
          <p:cNvSpPr>
            <a:spLocks noGrp="1"/>
          </p:cNvSpPr>
          <p:nvPr>
            <p:ph type="sldNum" sz="quarter" idx="12"/>
          </p:nvPr>
        </p:nvSpPr>
        <p:spPr/>
        <p:txBody>
          <a:bodyPr/>
          <a:lstStyle/>
          <a:p>
            <a:fld id="{02767A8D-BBFC-4EC0-8DCF-431F5AB418FE}" type="slidenum">
              <a:rPr lang="ar-SA" smtClean="0"/>
              <a:pPr/>
              <a:t>110</a:t>
            </a:fld>
            <a:endParaRPr lang="ar-SA"/>
          </a:p>
        </p:txBody>
      </p:sp>
    </p:spTree>
    <p:extLst>
      <p:ext uri="{BB962C8B-B14F-4D97-AF65-F5344CB8AC3E}">
        <p14:creationId xmlns:p14="http://schemas.microsoft.com/office/powerpoint/2010/main" val="415673514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57224" y="0"/>
            <a:ext cx="8001056" cy="769441"/>
          </a:xfrm>
          <a:prstGeom prst="rect">
            <a:avLst/>
          </a:prstGeom>
          <a:noFill/>
        </p:spPr>
        <p:txBody>
          <a:bodyPr wrap="square" lIns="91440" tIns="45720" rIns="91440" bIns="45720">
            <a:spAutoFit/>
          </a:bodyPr>
          <a:lstStyle/>
          <a:p>
            <a:pPr algn="ctr"/>
            <a:r>
              <a:rPr lang="ar-SA" sz="4400" b="1" cap="none" spc="0" dirty="0" smtClean="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 </a:t>
            </a:r>
            <a:endParaRPr lang="ar-SA" sz="4400" b="1" cap="none" spc="0"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endParaRPr>
          </a:p>
        </p:txBody>
      </p:sp>
      <p:sp>
        <p:nvSpPr>
          <p:cNvPr id="6" name="مستطيل 5"/>
          <p:cNvSpPr/>
          <p:nvPr/>
        </p:nvSpPr>
        <p:spPr>
          <a:xfrm>
            <a:off x="1465950" y="764704"/>
            <a:ext cx="6922474" cy="1138773"/>
          </a:xfrm>
          <a:prstGeom prst="rect">
            <a:avLst/>
          </a:prstGeom>
          <a:noFill/>
        </p:spPr>
        <p:txBody>
          <a:bodyPr wrap="square" lIns="91440" tIns="45720" rIns="91440" bIns="45720">
            <a:spAutoFit/>
          </a:bodyPr>
          <a:lstStyle/>
          <a:p>
            <a:pPr algn="ctr"/>
            <a:r>
              <a:rPr lang="ar-SA"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1"/>
                </a:solidFill>
                <a:effectLst>
                  <a:outerShdw blurRad="50800" dist="40000" dir="5400000" algn="tl" rotWithShape="0">
                    <a:srgbClr val="000000">
                      <a:shade val="5000"/>
                      <a:satMod val="120000"/>
                      <a:alpha val="33000"/>
                    </a:srgbClr>
                  </a:outerShdw>
                </a:effectLst>
                <a:cs typeface="+mj-cs"/>
              </a:rPr>
              <a:t> </a:t>
            </a:r>
            <a:r>
              <a:rPr lang="ar-SA" sz="4000" b="1" dirty="0">
                <a:solidFill>
                  <a:schemeClr val="bg1"/>
                </a:solidFill>
                <a:cs typeface="+mj-cs"/>
              </a:rPr>
              <a:t> تأثير الإعلان في المجتمعات الحديثة </a:t>
            </a:r>
          </a:p>
          <a:p>
            <a:pPr algn="ctr"/>
            <a:endParaRPr lang="ar-SA" sz="2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2" name="Rectangle 1"/>
          <p:cNvSpPr/>
          <p:nvPr/>
        </p:nvSpPr>
        <p:spPr>
          <a:xfrm>
            <a:off x="827584" y="2192665"/>
            <a:ext cx="7560840" cy="3539430"/>
          </a:xfrm>
          <a:prstGeom prst="rect">
            <a:avLst/>
          </a:prstGeom>
        </p:spPr>
        <p:txBody>
          <a:bodyPr wrap="square">
            <a:spAutoFit/>
          </a:bodyPr>
          <a:lstStyle/>
          <a:p>
            <a:pPr marL="457200" indent="-457200" algn="just" rtl="1">
              <a:buFont typeface="Wingdings" pitchFamily="2" charset="2"/>
              <a:buChar char="v"/>
            </a:pPr>
            <a:r>
              <a:rPr lang="ar-SA" sz="2800" b="1" dirty="0">
                <a:solidFill>
                  <a:prstClr val="black"/>
                </a:solidFill>
              </a:rPr>
              <a:t>أصبح الاعلان من أهم العمليات الاتصاليه التي اهتم بتحليلها والكثير من المتخصصين في مجال </a:t>
            </a:r>
            <a:r>
              <a:rPr lang="ar-SA" sz="2800" b="1" dirty="0" smtClean="0">
                <a:solidFill>
                  <a:prstClr val="black"/>
                </a:solidFill>
              </a:rPr>
              <a:t>سوسيولوجيا الاتصال </a:t>
            </a:r>
            <a:r>
              <a:rPr lang="ar-SA" sz="2800" b="1" dirty="0">
                <a:solidFill>
                  <a:prstClr val="black"/>
                </a:solidFill>
              </a:rPr>
              <a:t>الاعلامي ولاسيما  بعد أن تعددت هذه الوسائل وانتشرت عملية الاعلان وأصبحت تجد قبولا واسعا بين </a:t>
            </a:r>
            <a:r>
              <a:rPr lang="ar-SA" sz="2800" b="1" dirty="0" smtClean="0">
                <a:solidFill>
                  <a:prstClr val="black"/>
                </a:solidFill>
              </a:rPr>
              <a:t>الأوساط العمرية </a:t>
            </a:r>
            <a:r>
              <a:rPr lang="ar-SA" sz="2800" b="1" dirty="0">
                <a:solidFill>
                  <a:prstClr val="black"/>
                </a:solidFill>
              </a:rPr>
              <a:t>والاجتماعية والمهنية والثقافية المختلفة  </a:t>
            </a:r>
            <a:endParaRPr lang="ar-SA" sz="2800" b="1" dirty="0" smtClean="0">
              <a:solidFill>
                <a:prstClr val="black"/>
              </a:solidFill>
            </a:endParaRPr>
          </a:p>
          <a:p>
            <a:pPr marL="457200" indent="-457200" algn="just" rtl="1">
              <a:buFont typeface="Wingdings" pitchFamily="2" charset="2"/>
              <a:buChar char="v"/>
            </a:pPr>
            <a:r>
              <a:rPr lang="ar-SA" sz="2800" b="1" dirty="0" smtClean="0">
                <a:solidFill>
                  <a:prstClr val="black"/>
                </a:solidFill>
              </a:rPr>
              <a:t>أصبح </a:t>
            </a:r>
            <a:r>
              <a:rPr lang="ar-SA" sz="2800" b="1" dirty="0">
                <a:solidFill>
                  <a:prstClr val="black"/>
                </a:solidFill>
              </a:rPr>
              <a:t>الاعلان وصناعته من أهم الصناعات المروجه لصناعة الاتصال من ناحية ,والصناعات الانتاجية والخدمية في مختلف </a:t>
            </a:r>
            <a:r>
              <a:rPr lang="ar-SA" sz="2800" b="1" dirty="0" smtClean="0">
                <a:solidFill>
                  <a:prstClr val="black"/>
                </a:solidFill>
              </a:rPr>
              <a:t>الأنشطة </a:t>
            </a:r>
            <a:r>
              <a:rPr lang="ar-SA" sz="2800" b="1" dirty="0">
                <a:solidFill>
                  <a:prstClr val="black"/>
                </a:solidFill>
              </a:rPr>
              <a:t>من ناحية أخرى </a:t>
            </a:r>
            <a:endParaRPr lang="ar-SA" sz="2800" b="1" dirty="0"/>
          </a:p>
        </p:txBody>
      </p:sp>
      <p:sp>
        <p:nvSpPr>
          <p:cNvPr id="3" name="Slide Number Placeholder 2"/>
          <p:cNvSpPr>
            <a:spLocks noGrp="1"/>
          </p:cNvSpPr>
          <p:nvPr>
            <p:ph type="sldNum" sz="quarter" idx="12"/>
          </p:nvPr>
        </p:nvSpPr>
        <p:spPr/>
        <p:txBody>
          <a:bodyPr/>
          <a:lstStyle/>
          <a:p>
            <a:fld id="{02767A8D-BBFC-4EC0-8DCF-431F5AB418FE}" type="slidenum">
              <a:rPr lang="ar-SA" smtClean="0"/>
              <a:pPr/>
              <a:t>111</a:t>
            </a:fld>
            <a:endParaRPr lang="ar-SA"/>
          </a:p>
        </p:txBody>
      </p:sp>
    </p:spTree>
    <p:extLst>
      <p:ext uri="{BB962C8B-B14F-4D97-AF65-F5344CB8AC3E}">
        <p14:creationId xmlns:p14="http://schemas.microsoft.com/office/powerpoint/2010/main" val="14122157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43042" y="0"/>
            <a:ext cx="6715172" cy="707886"/>
          </a:xfrm>
          <a:prstGeom prst="rect">
            <a:avLst/>
          </a:prstGeom>
          <a:noFill/>
        </p:spPr>
        <p:txBody>
          <a:bodyPr wrap="square" lIns="91440" tIns="45720" rIns="91440" bIns="45720">
            <a:spAutoFit/>
          </a:bodyPr>
          <a:lstStyle/>
          <a:p>
            <a:pPr algn="ctr"/>
            <a:r>
              <a:rPr lang="ar-SA"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rPr>
              <a:t> </a:t>
            </a:r>
            <a:endParaRPr lang="ar-SA"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endParaRPr>
          </a:p>
        </p:txBody>
      </p:sp>
      <p:sp>
        <p:nvSpPr>
          <p:cNvPr id="3" name="مستطيل 2"/>
          <p:cNvSpPr/>
          <p:nvPr/>
        </p:nvSpPr>
        <p:spPr>
          <a:xfrm>
            <a:off x="-252536" y="1000108"/>
            <a:ext cx="8001056" cy="461665"/>
          </a:xfrm>
          <a:prstGeom prst="rect">
            <a:avLst/>
          </a:prstGeom>
          <a:noFill/>
        </p:spPr>
        <p:txBody>
          <a:bodyPr wrap="square" lIns="91440" tIns="45720" rIns="91440" bIns="45720">
            <a:spAutoFit/>
          </a:bodyPr>
          <a:lstStyle/>
          <a:p>
            <a:pPr algn="ctr"/>
            <a:r>
              <a:rPr lang="ar-SA" sz="2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 </a:t>
            </a:r>
            <a:endParaRPr lang="ar-SA" sz="32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4" name="Rectangle 3"/>
          <p:cNvSpPr/>
          <p:nvPr/>
        </p:nvSpPr>
        <p:spPr>
          <a:xfrm>
            <a:off x="1259632" y="2172920"/>
            <a:ext cx="7098582" cy="3539430"/>
          </a:xfrm>
          <a:prstGeom prst="rect">
            <a:avLst/>
          </a:prstGeom>
        </p:spPr>
        <p:txBody>
          <a:bodyPr wrap="square">
            <a:spAutoFit/>
          </a:bodyPr>
          <a:lstStyle/>
          <a:p>
            <a:pPr marL="457200" lvl="0" indent="-457200" algn="just" rtl="1">
              <a:buFont typeface="Wingdings" pitchFamily="2" charset="2"/>
              <a:buChar char="q"/>
            </a:pPr>
            <a:r>
              <a:rPr lang="ar-SA" sz="2800" b="1" dirty="0">
                <a:solidFill>
                  <a:prstClr val="black"/>
                </a:solidFill>
              </a:rPr>
              <a:t> يقوم الاعلان بتغير أفكار الجماهير </a:t>
            </a:r>
            <a:r>
              <a:rPr lang="ar-SA" sz="2800" b="1" dirty="0" smtClean="0">
                <a:solidFill>
                  <a:prstClr val="black"/>
                </a:solidFill>
              </a:rPr>
              <a:t>على </a:t>
            </a:r>
            <a:r>
              <a:rPr lang="ar-SA" sz="2800" b="1" dirty="0">
                <a:solidFill>
                  <a:prstClr val="black"/>
                </a:solidFill>
              </a:rPr>
              <a:t>قطاع  معين من الأفراد أوالجماعات والمجتمعات </a:t>
            </a:r>
            <a:endParaRPr lang="ar-SA" sz="2800" b="1" dirty="0" smtClean="0">
              <a:solidFill>
                <a:prstClr val="black"/>
              </a:solidFill>
            </a:endParaRPr>
          </a:p>
          <a:p>
            <a:pPr marL="457200" lvl="0" indent="-457200" algn="just" rtl="1">
              <a:buFont typeface="Wingdings" pitchFamily="2" charset="2"/>
              <a:buChar char="q"/>
            </a:pPr>
            <a:r>
              <a:rPr lang="ar-SA" sz="2800" b="1" dirty="0" smtClean="0">
                <a:solidFill>
                  <a:prstClr val="black"/>
                </a:solidFill>
              </a:rPr>
              <a:t>قد </a:t>
            </a:r>
            <a:r>
              <a:rPr lang="ar-SA" sz="2800" b="1" dirty="0">
                <a:solidFill>
                  <a:prstClr val="black"/>
                </a:solidFill>
              </a:rPr>
              <a:t>يستغل  في العمليات </a:t>
            </a:r>
            <a:r>
              <a:rPr lang="ar-SA" sz="2800" b="1" dirty="0" smtClean="0">
                <a:solidFill>
                  <a:prstClr val="black"/>
                </a:solidFill>
              </a:rPr>
              <a:t>الانتخابية </a:t>
            </a:r>
            <a:r>
              <a:rPr lang="ar-SA" sz="2800" b="1" dirty="0">
                <a:solidFill>
                  <a:prstClr val="black"/>
                </a:solidFill>
              </a:rPr>
              <a:t>واستقطاب أ</a:t>
            </a:r>
            <a:r>
              <a:rPr lang="ar-SA" sz="2800" b="1" dirty="0" smtClean="0">
                <a:solidFill>
                  <a:prstClr val="black"/>
                </a:solidFill>
              </a:rPr>
              <a:t>صوات </a:t>
            </a:r>
            <a:r>
              <a:rPr lang="ar-SA" sz="2800" b="1" dirty="0">
                <a:solidFill>
                  <a:prstClr val="black"/>
                </a:solidFill>
              </a:rPr>
              <a:t>المنتخبين </a:t>
            </a:r>
            <a:r>
              <a:rPr lang="ar-SA" sz="2800" b="1" dirty="0" smtClean="0">
                <a:solidFill>
                  <a:prstClr val="black"/>
                </a:solidFill>
              </a:rPr>
              <a:t>.</a:t>
            </a:r>
          </a:p>
          <a:p>
            <a:pPr marL="457200" lvl="0" indent="-457200" algn="just" rtl="1">
              <a:buFont typeface="Wingdings" pitchFamily="2" charset="2"/>
              <a:buChar char="q"/>
            </a:pPr>
            <a:r>
              <a:rPr lang="ar-SA" sz="2800" b="1" dirty="0" smtClean="0">
                <a:solidFill>
                  <a:prstClr val="black"/>
                </a:solidFill>
              </a:rPr>
              <a:t>كما </a:t>
            </a:r>
            <a:r>
              <a:rPr lang="ar-SA" sz="2800" b="1" dirty="0">
                <a:solidFill>
                  <a:prstClr val="black"/>
                </a:solidFill>
              </a:rPr>
              <a:t>قد يثير انتباه الجماهيره ووحماسهم مثل استغلال الصور الفوتوغرافية </a:t>
            </a:r>
            <a:r>
              <a:rPr lang="ar-SA" sz="2800" b="1" dirty="0" smtClean="0">
                <a:solidFill>
                  <a:prstClr val="black"/>
                </a:solidFill>
              </a:rPr>
              <a:t>أوالمادة </a:t>
            </a:r>
            <a:r>
              <a:rPr lang="ar-SA" sz="2800" b="1" dirty="0">
                <a:solidFill>
                  <a:prstClr val="black"/>
                </a:solidFill>
              </a:rPr>
              <a:t>المصورة , مما يحرك الرأي العام مثل بشاعة وانتشار حواداث الاغتصاب والقتل الجماعي والفساد دون ذلك   </a:t>
            </a:r>
          </a:p>
        </p:txBody>
      </p:sp>
      <p:sp>
        <p:nvSpPr>
          <p:cNvPr id="5" name="Rectangle 4"/>
          <p:cNvSpPr/>
          <p:nvPr/>
        </p:nvSpPr>
        <p:spPr>
          <a:xfrm>
            <a:off x="1547664" y="848906"/>
            <a:ext cx="6149702" cy="707886"/>
          </a:xfrm>
          <a:prstGeom prst="rect">
            <a:avLst/>
          </a:prstGeom>
        </p:spPr>
        <p:txBody>
          <a:bodyPr wrap="square">
            <a:spAutoFit/>
          </a:bodyPr>
          <a:lstStyle/>
          <a:p>
            <a:r>
              <a:rPr lang="ar-SA" sz="4000" b="1" dirty="0">
                <a:solidFill>
                  <a:prstClr val="black"/>
                </a:solidFill>
              </a:rPr>
              <a:t>تأثير الإعلان على الرأي العام </a:t>
            </a:r>
            <a:endParaRPr lang="ar-SA" dirty="0"/>
          </a:p>
        </p:txBody>
      </p:sp>
      <p:sp>
        <p:nvSpPr>
          <p:cNvPr id="8" name="Slide Number Placeholder 7"/>
          <p:cNvSpPr>
            <a:spLocks noGrp="1"/>
          </p:cNvSpPr>
          <p:nvPr>
            <p:ph type="sldNum" sz="quarter" idx="12"/>
          </p:nvPr>
        </p:nvSpPr>
        <p:spPr/>
        <p:txBody>
          <a:bodyPr/>
          <a:lstStyle/>
          <a:p>
            <a:fld id="{02767A8D-BBFC-4EC0-8DCF-431F5AB418FE}" type="slidenum">
              <a:rPr lang="ar-SA" smtClean="0"/>
              <a:pPr/>
              <a:t>112</a:t>
            </a:fld>
            <a:endParaRPr lang="ar-SA"/>
          </a:p>
        </p:txBody>
      </p:sp>
    </p:spTree>
    <p:extLst>
      <p:ext uri="{BB962C8B-B14F-4D97-AF65-F5344CB8AC3E}">
        <p14:creationId xmlns:p14="http://schemas.microsoft.com/office/powerpoint/2010/main" val="202053656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636912"/>
            <a:ext cx="8219256" cy="3744416"/>
          </a:xfrm>
        </p:spPr>
        <p:txBody>
          <a:bodyPr>
            <a:normAutofit/>
          </a:bodyPr>
          <a:lstStyle/>
          <a:p>
            <a:endParaRPr lang="ar-SA" sz="2800" b="1" dirty="0" smtClean="0"/>
          </a:p>
          <a:p>
            <a:pPr algn="just"/>
            <a:r>
              <a:rPr lang="ar-SA" sz="2800" b="1" dirty="0" smtClean="0"/>
              <a:t>انتشر </a:t>
            </a:r>
            <a:r>
              <a:rPr lang="ar-SA" sz="2800" b="1" dirty="0"/>
              <a:t>استخدام مفهوم المسؤلية الاخلاقيه والمهنية عند دراسة المؤسسات والتنظيمات الاجتماعية والاقتصادية خلال الربع الاخير من القرن العشرين.وان كانت تمتد جذور استخدام هذا المصطلح الى العديد من علماء الاجتماع التقليديين من امثال ماكس فيبر عند ماهتم بدراسة العديد من التنظيمات القانونية والتعليمية مثل المدارس والجامعات في المانيا خلال اواخر القرن التاسع عشر واوائل القرت العشرين.</a:t>
            </a:r>
          </a:p>
          <a:p>
            <a:endParaRPr lang="ar-SA" dirty="0"/>
          </a:p>
        </p:txBody>
      </p:sp>
      <p:sp>
        <p:nvSpPr>
          <p:cNvPr id="3" name="Title 2"/>
          <p:cNvSpPr>
            <a:spLocks noGrp="1"/>
          </p:cNvSpPr>
          <p:nvPr>
            <p:ph type="title"/>
          </p:nvPr>
        </p:nvSpPr>
        <p:spPr/>
        <p:txBody>
          <a:bodyPr>
            <a:normAutofit fontScale="90000"/>
          </a:bodyPr>
          <a:lstStyle/>
          <a:p>
            <a:r>
              <a:rPr lang="ar-SA" sz="4000" b="1" dirty="0">
                <a:solidFill>
                  <a:schemeClr val="bg1"/>
                </a:solidFill>
                <a:cs typeface="+mn-cs"/>
              </a:rPr>
              <a:t>المسؤليات الاخلاقيه والمهنية للمؤسسات الاعلامية</a:t>
            </a:r>
            <a:r>
              <a:rPr lang="ar-SA" sz="1800" dirty="0">
                <a:solidFill>
                  <a:schemeClr val="tx1"/>
                </a:solidFill>
              </a:rPr>
              <a:t/>
            </a:r>
            <a:br>
              <a:rPr lang="ar-SA" sz="1800" dirty="0">
                <a:solidFill>
                  <a:schemeClr val="tx1"/>
                </a:solidFill>
              </a:rPr>
            </a:br>
            <a:endParaRPr lang="ar-SA" sz="1800" b="1" dirty="0"/>
          </a:p>
        </p:txBody>
      </p:sp>
      <p:sp>
        <p:nvSpPr>
          <p:cNvPr id="6" name="Cloud Callout 5"/>
          <p:cNvSpPr/>
          <p:nvPr/>
        </p:nvSpPr>
        <p:spPr>
          <a:xfrm>
            <a:off x="107504" y="1124744"/>
            <a:ext cx="2592288" cy="129614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المحاضرة الثالثة عشر</a:t>
            </a:r>
            <a:endParaRPr lang="ar-SA" sz="2400" b="1" dirty="0">
              <a:solidFill>
                <a:schemeClr val="tx1"/>
              </a:solidFill>
            </a:endParaRPr>
          </a:p>
        </p:txBody>
      </p:sp>
      <p:sp>
        <p:nvSpPr>
          <p:cNvPr id="7" name="Slide Number Placeholder 6"/>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113</a:t>
            </a:fld>
            <a:endParaRPr kumimoji="0" lang="en-US"/>
          </a:p>
        </p:txBody>
      </p:sp>
    </p:spTree>
    <p:extLst>
      <p:ext uri="{BB962C8B-B14F-4D97-AF65-F5344CB8AC3E}">
        <p14:creationId xmlns:p14="http://schemas.microsoft.com/office/powerpoint/2010/main" val="30052633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420888"/>
            <a:ext cx="7772400" cy="2736304"/>
          </a:xfrm>
        </p:spPr>
        <p:txBody>
          <a:bodyPr>
            <a:normAutofit/>
          </a:bodyPr>
          <a:lstStyle/>
          <a:p>
            <a:endParaRPr lang="ar-SA" sz="2800" b="1" dirty="0" smtClean="0"/>
          </a:p>
          <a:p>
            <a:pPr algn="just"/>
            <a:r>
              <a:rPr lang="ar-SA" sz="2800" b="1" dirty="0" smtClean="0"/>
              <a:t>وفي </a:t>
            </a:r>
            <a:r>
              <a:rPr lang="ar-SA" sz="2800" b="1" dirty="0"/>
              <a:t>اطار اهتمامنا بمؤسسات ووسائل الاعلام والاتصال في الوقت الحاضر،ظهر استخدام هذا المفهوم بصورة كبيره،ولاسيما بعد أن نشر </a:t>
            </a:r>
            <a:r>
              <a:rPr lang="ar-SA" sz="2800" b="1" dirty="0" smtClean="0"/>
              <a:t>«سيبرت» </a:t>
            </a:r>
            <a:r>
              <a:rPr lang="ar-SA" sz="2800" b="1" dirty="0"/>
              <a:t>وزملاؤه تصوراتهم  عن النظريات </a:t>
            </a:r>
            <a:r>
              <a:rPr lang="ar-SA" sz="2800" b="1" dirty="0" smtClean="0"/>
              <a:t>الأربع </a:t>
            </a:r>
            <a:r>
              <a:rPr lang="ar-SA" sz="2800" b="1" dirty="0"/>
              <a:t>للصحافة .</a:t>
            </a:r>
          </a:p>
          <a:p>
            <a:endParaRPr lang="ar-SA" dirty="0"/>
          </a:p>
        </p:txBody>
      </p:sp>
      <p:sp>
        <p:nvSpPr>
          <p:cNvPr id="3" name="Title 2"/>
          <p:cNvSpPr>
            <a:spLocks noGrp="1"/>
          </p:cNvSpPr>
          <p:nvPr>
            <p:ph type="title"/>
          </p:nvPr>
        </p:nvSpPr>
        <p:spPr/>
        <p:txBody>
          <a:bodyPr>
            <a:normAutofit fontScale="90000"/>
          </a:bodyPr>
          <a:lstStyle/>
          <a:p>
            <a:r>
              <a:rPr lang="ar-SA" sz="4000" b="1" dirty="0">
                <a:solidFill>
                  <a:schemeClr val="bg1"/>
                </a:solidFill>
                <a:cs typeface="+mn-cs"/>
              </a:rPr>
              <a:t>المسؤليات الاخلاقيه والمهنية للمؤسسات الاعلامية</a:t>
            </a:r>
            <a:r>
              <a:rPr lang="ar-SA" sz="1800" dirty="0">
                <a:solidFill>
                  <a:schemeClr val="tx1"/>
                </a:solidFill>
              </a:rPr>
              <a:t/>
            </a:r>
            <a:br>
              <a:rPr lang="ar-SA" sz="1800" dirty="0">
                <a:solidFill>
                  <a:schemeClr val="tx1"/>
                </a:solidFill>
              </a:rPr>
            </a:br>
            <a:endParaRPr lang="ar-SA" sz="1800" b="1" dirty="0"/>
          </a:p>
        </p:txBody>
      </p:sp>
      <p:sp>
        <p:nvSpPr>
          <p:cNvPr id="6" name="Cloud Callout 5"/>
          <p:cNvSpPr/>
          <p:nvPr/>
        </p:nvSpPr>
        <p:spPr>
          <a:xfrm>
            <a:off x="107504" y="1124744"/>
            <a:ext cx="2592288" cy="129614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المحاضرة الثالثة عشر</a:t>
            </a:r>
            <a:endParaRPr lang="ar-SA" sz="2400" b="1" dirty="0">
              <a:solidFill>
                <a:schemeClr val="tx1"/>
              </a:solidFill>
            </a:endParaRPr>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114</a:t>
            </a:fld>
            <a:endParaRPr kumimoji="0" lang="en-US"/>
          </a:p>
        </p:txBody>
      </p:sp>
    </p:spTree>
    <p:extLst>
      <p:ext uri="{BB962C8B-B14F-4D97-AF65-F5344CB8AC3E}">
        <p14:creationId xmlns:p14="http://schemas.microsoft.com/office/powerpoint/2010/main" val="368139811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990328"/>
            <a:ext cx="7772400" cy="4174976"/>
          </a:xfrm>
        </p:spPr>
        <p:style>
          <a:lnRef idx="1">
            <a:schemeClr val="accent2"/>
          </a:lnRef>
          <a:fillRef idx="2">
            <a:schemeClr val="accent2"/>
          </a:fillRef>
          <a:effectRef idx="1">
            <a:schemeClr val="accent2"/>
          </a:effectRef>
          <a:fontRef idx="minor">
            <a:schemeClr val="dk1"/>
          </a:fontRef>
        </p:style>
        <p:txBody>
          <a:bodyPr>
            <a:normAutofit/>
          </a:bodyPr>
          <a:lstStyle/>
          <a:p>
            <a:endParaRPr lang="ar-SA" sz="3200" b="1" dirty="0" smtClean="0"/>
          </a:p>
          <a:p>
            <a:pPr algn="just"/>
            <a:r>
              <a:rPr lang="ar-SA" sz="3200" b="1" dirty="0" smtClean="0"/>
              <a:t>ووضع سبيرت نظرية </a:t>
            </a:r>
            <a:r>
              <a:rPr lang="ar-SA" sz="3200" b="1" dirty="0"/>
              <a:t>المسؤلية الاجتماعية كأحد النظريات الاساسية التي حاول فيها أن يؤكد على وظائف الاتصال والاعلام في المجتمعات الحديث ، والتي تشمل المساعدة في عملية التعليم والثقافة،اوالوظيفة الثقافية والوظيفة الاقتصادية والوظيفة الترفيهية ووظيفة الاتصال بالجماهير وغير ذلك من وظائف اخرى متعددة.</a:t>
            </a:r>
          </a:p>
          <a:p>
            <a:endParaRPr lang="ar-SA" dirty="0"/>
          </a:p>
        </p:txBody>
      </p:sp>
      <p:sp>
        <p:nvSpPr>
          <p:cNvPr id="3" name="Title 2"/>
          <p:cNvSpPr>
            <a:spLocks noGrp="1"/>
          </p:cNvSpPr>
          <p:nvPr>
            <p:ph type="title"/>
          </p:nvPr>
        </p:nvSpPr>
        <p:spPr/>
        <p:txBody>
          <a:bodyPr>
            <a:normAutofit fontScale="90000"/>
          </a:bodyPr>
          <a:lstStyle/>
          <a:p>
            <a:r>
              <a:rPr lang="ar-SA" b="1" dirty="0">
                <a:solidFill>
                  <a:schemeClr val="bg1"/>
                </a:solidFill>
              </a:rPr>
              <a:t>المسؤليات </a:t>
            </a:r>
            <a:r>
              <a:rPr lang="ar-SA" b="1" dirty="0" smtClean="0">
                <a:solidFill>
                  <a:schemeClr val="bg1"/>
                </a:solidFill>
              </a:rPr>
              <a:t>الاخلاقية </a:t>
            </a:r>
            <a:r>
              <a:rPr lang="ar-SA" b="1" dirty="0">
                <a:solidFill>
                  <a:schemeClr val="bg1"/>
                </a:solidFill>
              </a:rPr>
              <a:t>والمهنية للمؤسسات الاعلامية</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115</a:t>
            </a:fld>
            <a:endParaRPr kumimoji="0" lang="en-US"/>
          </a:p>
        </p:txBody>
      </p:sp>
      <p:sp>
        <p:nvSpPr>
          <p:cNvPr id="5" name="Cloud Callout 4"/>
          <p:cNvSpPr/>
          <p:nvPr/>
        </p:nvSpPr>
        <p:spPr>
          <a:xfrm rot="20889170">
            <a:off x="-75087" y="1016464"/>
            <a:ext cx="2592288" cy="129614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المحاضرة الثالثة عشر</a:t>
            </a:r>
            <a:endParaRPr lang="ar-SA" sz="2400" b="1" dirty="0">
              <a:solidFill>
                <a:schemeClr val="tx1"/>
              </a:solidFill>
            </a:endParaRPr>
          </a:p>
        </p:txBody>
      </p:sp>
    </p:spTree>
    <p:extLst>
      <p:ext uri="{BB962C8B-B14F-4D97-AF65-F5344CB8AC3E}">
        <p14:creationId xmlns:p14="http://schemas.microsoft.com/office/powerpoint/2010/main" val="201761720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554930"/>
            <a:ext cx="7772400" cy="2818286"/>
          </a:xfrm>
        </p:spPr>
        <p:txBody>
          <a:bodyPr/>
          <a:lstStyle/>
          <a:p>
            <a:pPr algn="just"/>
            <a:r>
              <a:rPr lang="ar-SA" b="1" dirty="0"/>
              <a:t>تعد عملية القوة والصراع من اهم العمليات التنظيمية و الوظيفية التي أهتمت بمعالجتها علماء اجتماع التنظيم من خلال تحليلاتهم النظرية والميدانية على واقع التنظيمات الحديثة مثل الأحزاب السياسية والمصانع و الادارات الحكومية والمستشفيات وغيرها</a:t>
            </a:r>
          </a:p>
          <a:p>
            <a:endParaRPr lang="ar-SA" dirty="0"/>
          </a:p>
        </p:txBody>
      </p:sp>
      <p:sp>
        <p:nvSpPr>
          <p:cNvPr id="2" name="Title 1"/>
          <p:cNvSpPr>
            <a:spLocks noGrp="1"/>
          </p:cNvSpPr>
          <p:nvPr>
            <p:ph type="title"/>
          </p:nvPr>
        </p:nvSpPr>
        <p:spPr/>
        <p:txBody>
          <a:bodyPr>
            <a:normAutofit/>
          </a:bodyPr>
          <a:lstStyle/>
          <a:p>
            <a:r>
              <a:rPr lang="ar-SA" sz="2000" dirty="0" smtClean="0">
                <a:solidFill>
                  <a:schemeClr val="tx1"/>
                </a:solidFill>
              </a:rPr>
              <a:t>اريج  الزرع</a:t>
            </a:r>
            <a:endParaRPr lang="ar-SA" sz="2000" dirty="0">
              <a:solidFill>
                <a:schemeClr val="tx1"/>
              </a:solidFill>
            </a:endParaRPr>
          </a:p>
        </p:txBody>
      </p:sp>
      <p:sp>
        <p:nvSpPr>
          <p:cNvPr id="4" name="Flowchart: Punched Tape 3"/>
          <p:cNvSpPr/>
          <p:nvPr/>
        </p:nvSpPr>
        <p:spPr>
          <a:xfrm>
            <a:off x="899592" y="34651"/>
            <a:ext cx="6984776" cy="1738165"/>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3600" b="1" dirty="0">
                <a:solidFill>
                  <a:schemeClr val="bg1"/>
                </a:solidFill>
              </a:rPr>
              <a:t>القوة والصراع في المؤسسات الإعلامية</a:t>
            </a:r>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116</a:t>
            </a:fld>
            <a:endParaRPr kumimoji="0" lang="en-US"/>
          </a:p>
        </p:txBody>
      </p:sp>
    </p:spTree>
    <p:extLst>
      <p:ext uri="{BB962C8B-B14F-4D97-AF65-F5344CB8AC3E}">
        <p14:creationId xmlns:p14="http://schemas.microsoft.com/office/powerpoint/2010/main" val="351181499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276872"/>
            <a:ext cx="8147248" cy="3528392"/>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ar-SA" sz="2800" b="1" dirty="0"/>
              <a:t>1- في جميع نظم الصحف العالمية تعتبر عملية الأخبار الإعلامية كوكلاء للناس الذين يمارسون ويمتلكون القوة السياسية والاقتصادية لجميع المؤسسات الصحفية والمجلات لا يمكن اعتبارها كتنظيمات مستقلة </a:t>
            </a:r>
          </a:p>
          <a:p>
            <a:r>
              <a:rPr lang="ar-SA" sz="2800" b="1" dirty="0"/>
              <a:t>2- أن مضمون جميع الأخبار الإعلامية دائما ما تعكس مصالح من يملكون وينفقون على هذه المؤسسة الصحفية </a:t>
            </a:r>
          </a:p>
          <a:p>
            <a:r>
              <a:rPr lang="ar-SA" sz="2800" b="1" dirty="0"/>
              <a:t>3- تقوم جميع نظم الصحافة العالمية على مبدأ حرية التعبير كمفهوم يتم تفسيره حسب وجهات نظر متعددة </a:t>
            </a:r>
          </a:p>
          <a:p>
            <a:pPr marL="0" indent="0">
              <a:buNone/>
            </a:pPr>
            <a:endParaRPr lang="ar-SA" dirty="0"/>
          </a:p>
        </p:txBody>
      </p:sp>
      <p:sp>
        <p:nvSpPr>
          <p:cNvPr id="2" name="Title 1"/>
          <p:cNvSpPr>
            <a:spLocks noGrp="1"/>
          </p:cNvSpPr>
          <p:nvPr>
            <p:ph type="title"/>
          </p:nvPr>
        </p:nvSpPr>
        <p:spPr/>
        <p:txBody>
          <a:bodyPr/>
          <a:lstStyle/>
          <a:p>
            <a:r>
              <a:rPr lang="ar-SA" b="1" dirty="0">
                <a:solidFill>
                  <a:schemeClr val="bg1"/>
                </a:solidFill>
              </a:rPr>
              <a:t>القوة والصراع في المؤسسات الإعلامية</a:t>
            </a:r>
            <a:endParaRPr lang="ar-SA" dirty="0"/>
          </a:p>
        </p:txBody>
      </p:sp>
      <p:sp>
        <p:nvSpPr>
          <p:cNvPr id="4" name="Slide Number Placeholder 3"/>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117</a:t>
            </a:fld>
            <a:endParaRPr kumimoji="0" lang="en-US"/>
          </a:p>
        </p:txBody>
      </p:sp>
    </p:spTree>
    <p:extLst>
      <p:ext uri="{BB962C8B-B14F-4D97-AF65-F5344CB8AC3E}">
        <p14:creationId xmlns:p14="http://schemas.microsoft.com/office/powerpoint/2010/main" val="99889018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0" y="548680"/>
            <a:ext cx="8964488" cy="5904656"/>
          </a:xfrm>
          <a:prstGeom prst="rect">
            <a:avLst/>
          </a:prstGeom>
          <a:noFill/>
        </p:spPr>
        <p:txBody>
          <a:bodyPr wrap="square" rtlCol="1">
            <a:prstTxWarp prst="textArchDownPour">
              <a:avLst/>
            </a:prstTxWarp>
            <a:spAutoFit/>
          </a:bodyPr>
          <a:lstStyle/>
          <a:p>
            <a:pPr algn="r"/>
            <a:r>
              <a:rPr lang="ar-SA"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والسلام عليكم ورحمة الله وبركاته</a:t>
            </a:r>
          </a:p>
          <a:p>
            <a:pPr algn="r"/>
            <a:r>
              <a:rPr lang="ar-SA" sz="48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r>
              <a:rPr lang="ar-SA" sz="4800" b="1" dirty="0" smtClean="0">
                <a:ln w="12700">
                  <a:solidFill>
                    <a:schemeClr val="tx2">
                      <a:lumMod val="75000"/>
                    </a:schemeClr>
                  </a:solidFill>
                  <a:prstDash val="solid"/>
                </a:ln>
                <a:solidFill>
                  <a:srgbClr val="7030A0"/>
                </a:solidFill>
                <a:effectLst>
                  <a:outerShdw dist="38100" dir="2640000" algn="bl" rotWithShape="0">
                    <a:schemeClr val="tx2">
                      <a:lumMod val="75000"/>
                    </a:schemeClr>
                  </a:outerShdw>
                </a:effectLst>
              </a:rPr>
              <a:t>أ.د / عائشة التائب.</a:t>
            </a:r>
            <a:endParaRPr lang="ar-SA" sz="4800" b="1" dirty="0">
              <a:ln w="12700">
                <a:solidFill>
                  <a:schemeClr val="tx2">
                    <a:lumMod val="75000"/>
                  </a:schemeClr>
                </a:solidFill>
                <a:prstDash val="solid"/>
              </a:ln>
              <a:solidFill>
                <a:srgbClr val="7030A0"/>
              </a:solidFill>
              <a:effectLst>
                <a:outerShdw dist="38100" dir="2640000" algn="bl" rotWithShape="0">
                  <a:schemeClr val="tx2">
                    <a:lumMod val="75000"/>
                  </a:schemeClr>
                </a:outerShdw>
              </a:effectLst>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pPr/>
              <a:t>118</a:t>
            </a:fld>
            <a:endParaRPr lang="en-US" dirty="0"/>
          </a:p>
        </p:txBody>
      </p:sp>
    </p:spTree>
    <p:extLst>
      <p:ext uri="{BB962C8B-B14F-4D97-AF65-F5344CB8AC3E}">
        <p14:creationId xmlns:p14="http://schemas.microsoft.com/office/powerpoint/2010/main" val="272103184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574</TotalTime>
  <Words>6238</Words>
  <Application>Microsoft Office PowerPoint</Application>
  <PresentationFormat>عرض على الشاشة (3:4)‏</PresentationFormat>
  <Paragraphs>588</Paragraphs>
  <Slides>118</Slides>
  <Notes>2</Notes>
  <HiddenSlides>0</HiddenSlides>
  <MMClips>0</MMClips>
  <ScaleCrop>false</ScaleCrop>
  <HeadingPairs>
    <vt:vector size="4" baseType="variant">
      <vt:variant>
        <vt:lpstr>نسق</vt:lpstr>
      </vt:variant>
      <vt:variant>
        <vt:i4>1</vt:i4>
      </vt:variant>
      <vt:variant>
        <vt:lpstr>عناوين الشرائح</vt:lpstr>
      </vt:variant>
      <vt:variant>
        <vt:i4>118</vt:i4>
      </vt:variant>
    </vt:vector>
  </HeadingPairs>
  <TitlesOfParts>
    <vt:vector size="119" baseType="lpstr">
      <vt:lpstr>Waveform</vt:lpstr>
      <vt:lpstr>المحاضرة الخامسة عشر علم اجتماع الإعلام مراجعة عامة الجزء الثاني</vt:lpstr>
      <vt:lpstr>عرض تقديمي في PowerPoint</vt:lpstr>
      <vt:lpstr>أهداف المحاضرة</vt:lpstr>
      <vt:lpstr>عناصر المحاضرة</vt:lpstr>
      <vt:lpstr>عرض تقديمي في PowerPoint</vt:lpstr>
      <vt:lpstr>أوّلا: اسهامات علماء الاجتماع في بحوث  الاتصال  و الإعلام</vt:lpstr>
      <vt:lpstr>أوّلا: اسهامات علماء الاجتماع في بحوث  الاتصال  و الإعلام</vt:lpstr>
      <vt:lpstr>عرض تقديمي في PowerPoint</vt:lpstr>
      <vt:lpstr>ثانيا: أنواع البحوث الإعلامية ومجالاتها</vt:lpstr>
      <vt:lpstr>عرض تقديمي في PowerPoint</vt:lpstr>
      <vt:lpstr>أسباب زيادة أهمية صناعة الاتصال و الإعلام </vt:lpstr>
      <vt:lpstr>أسباب زيادة أهمية صناعة الاتصال و الإعلام</vt:lpstr>
      <vt:lpstr>أسباب زيادة أهمية صناعة الاتصال و الإعلام</vt:lpstr>
      <vt:lpstr>عرض تقديمي في PowerPoint</vt:lpstr>
      <vt:lpstr>1- بحوث القائمين بالإتصال </vt:lpstr>
      <vt:lpstr>1- بحوث القائمين بالإتصال </vt:lpstr>
      <vt:lpstr>1- بحوث القائمين بالإتصال </vt:lpstr>
      <vt:lpstr>2 : بحوث مضمون الرسالة الاتصالية.</vt:lpstr>
      <vt:lpstr>3- بحوث جمهور الاتصال</vt:lpstr>
      <vt:lpstr>4-اهم المناهج البحثية</vt:lpstr>
      <vt:lpstr>4-1 المناهج الكميّة</vt:lpstr>
      <vt:lpstr>4-1 المناهج الكميّة</vt:lpstr>
      <vt:lpstr>فيما يساعد استخدام المناهج الكمية ؟ </vt:lpstr>
      <vt:lpstr>فيما يساعد استخدام المناهج الكمية ؟ </vt:lpstr>
      <vt:lpstr>فيما يساعد استخدام المناهج الكمية ؟ </vt:lpstr>
      <vt:lpstr>4- 2 المناهج الكيفية</vt:lpstr>
      <vt:lpstr>4- 2 المناهج الكيفية</vt:lpstr>
      <vt:lpstr>5- تحليل المضمون ووسائل الاتصال  و الاعلام</vt:lpstr>
      <vt:lpstr>5- تحليل المضمون ووسائل الاتصال  و الاعلام</vt:lpstr>
      <vt:lpstr>أولا: تطوّر الرأي العام  </vt:lpstr>
      <vt:lpstr>   أولا: تطوّر الرأي العام </vt:lpstr>
      <vt:lpstr>أولا: تطوّر الرأي العام</vt:lpstr>
      <vt:lpstr>ثانيا: تعريف الرأي العام وعناصره </vt:lpstr>
      <vt:lpstr>ثانيا: تعريف الرأي العام وعناصره </vt:lpstr>
      <vt:lpstr>ثانيا: تعريف الرأي العام وعناصره </vt:lpstr>
      <vt:lpstr>ثالثا: عناصر الرأي العام</vt:lpstr>
      <vt:lpstr>ثالثا: عناصر الرأي العام</vt:lpstr>
      <vt:lpstr>ثالثا: عناصر الرأي العام</vt:lpstr>
      <vt:lpstr>ثالثا: عناصر الرأي العام</vt:lpstr>
      <vt:lpstr>ثالثا: عناصر الرأي العام</vt:lpstr>
      <vt:lpstr>ثالثا: عناصر الرأي العام</vt:lpstr>
      <vt:lpstr>رابعا: عوامل تكوين الرأي العام</vt:lpstr>
      <vt:lpstr> رابعا: عوامل تكوين الرأي العام</vt:lpstr>
      <vt:lpstr> رابعا: عوامل تكوين الرأي العام</vt:lpstr>
      <vt:lpstr> رابعا: عوامل تكوين الرأي العام</vt:lpstr>
      <vt:lpstr>رابعا: عوامل تكوين الرأي العام</vt:lpstr>
      <vt:lpstr>رابعا: عوامل تكوين الرأي العام</vt:lpstr>
      <vt:lpstr>رابعا: عوامل تكوين الرأي العام</vt:lpstr>
      <vt:lpstr>رابعا: عوامل تكوين الرأي العام</vt:lpstr>
      <vt:lpstr>خامسا: مراحل تكوين الرأي العام </vt:lpstr>
      <vt:lpstr>خامسا: مراحل تكوين الرأي العام </vt:lpstr>
      <vt:lpstr>خامسا: مراحل تكوين الرأي العام </vt:lpstr>
      <vt:lpstr>خامسا: مراحل تكوين الرأي العام </vt:lpstr>
      <vt:lpstr>خامسا: مراحل تكوين الرأي العام </vt:lpstr>
      <vt:lpstr>عرض تقديمي في PowerPoint</vt:lpstr>
      <vt:lpstr>عرض تقديمي في PowerPoint</vt:lpstr>
      <vt:lpstr>عرض تقديمي في PowerPoint</vt:lpstr>
      <vt:lpstr>عرض تقديمي في PowerPoint</vt:lpstr>
      <vt:lpstr>عرض تقديمي في PowerPoint</vt:lpstr>
      <vt:lpstr>أنواع الرأي العام وتصنيفاته  تصنيف الرأي حسب الظهور</vt:lpstr>
      <vt:lpstr>أنواع الرأي العام وتصنيفاته  تصنيف الرأي حسب الظهور</vt:lpstr>
      <vt:lpstr>أنواع الرأي العام وتصنيفاته تصنيف الرأي حسب وجوده</vt:lpstr>
      <vt:lpstr>أنواع الرأي العام وتصنيفاته 1- تصنيف الرأي حسب وجوده</vt:lpstr>
      <vt:lpstr>أنواع الرأي العام وتصنيفاته تصنيف الراي العام حسب الاستمرارية</vt:lpstr>
      <vt:lpstr>أنواع الرأي العام وتصنيفاته تصنيف الراي العام حسب الاستمرارية</vt:lpstr>
      <vt:lpstr>أنواع الرأي العام وتصنيفاته تصنيف الراي العام حسب درجة التعبير عنه</vt:lpstr>
      <vt:lpstr>أنواع الرأي العام وتصنيفاته تصنيف الراي العام حسب درجة التعبير عنه</vt:lpstr>
      <vt:lpstr>أنواع الرأي العام وتصنيفاته تصنيف الراي العام حسب درجة التعبير عنه</vt:lpstr>
      <vt:lpstr>وظائف الرأي العام </vt:lpstr>
      <vt:lpstr>وظائف الرأي العام 1- تحديد القوانين والسياسات  </vt:lpstr>
      <vt:lpstr>وظائف الرأي العام 2- مساندة المؤسسات المجتمعية  </vt:lpstr>
      <vt:lpstr>وظائف الرأي العام 3- تقوية الروح المعنويّة  </vt:lpstr>
      <vt:lpstr>تطور دراسة إدارة المؤسسات  الاعلامية</vt:lpstr>
      <vt:lpstr>تطور دراسة إدارة المؤسسات الاعلاميّة</vt:lpstr>
      <vt:lpstr>اسهامات نظرية التنظيم في دراسة المؤسسات الاعلامية</vt:lpstr>
      <vt:lpstr>أ- النظرية البيروقراطية</vt:lpstr>
      <vt:lpstr>النظرية البيروقراطية</vt:lpstr>
      <vt:lpstr>ب- نظرية العلاقات الانسانية</vt:lpstr>
      <vt:lpstr>ب- نظرية العلاقات الانسانية</vt:lpstr>
      <vt:lpstr>عرض تقديمي في PowerPoint</vt:lpstr>
      <vt:lpstr>عرض تقديمي في PowerPoint</vt:lpstr>
      <vt:lpstr> </vt:lpstr>
      <vt:lpstr>نظريّة اتخاذ القرارات</vt:lpstr>
      <vt:lpstr>نظريّة اتخاذ القرارات</vt:lpstr>
      <vt:lpstr>العصر الحديث وتعريف  الداعية  </vt:lpstr>
      <vt:lpstr>العصر الحديث وتعريف الداعية  </vt:lpstr>
      <vt:lpstr>تعريف الدعاية</vt:lpstr>
      <vt:lpstr>تعريف الدعاية</vt:lpstr>
      <vt:lpstr>تعريف الدعاية</vt:lpstr>
      <vt:lpstr>تصنيف الدعاية حسب مستوى النشاط</vt:lpstr>
      <vt:lpstr>تصنيف الدعاية حسب مستوى النشاط</vt:lpstr>
      <vt:lpstr>3- الدعاية الدينية..</vt:lpstr>
      <vt:lpstr>4- الدعاية للحرب النفسية ..</vt:lpstr>
      <vt:lpstr> 5- دعاية غسيل المخ ... </vt:lpstr>
      <vt:lpstr>1- الدعاية العمودية</vt:lpstr>
      <vt:lpstr>2-الدعاية الأفقية</vt:lpstr>
      <vt:lpstr>عرض تقديمي في PowerPoint</vt:lpstr>
      <vt:lpstr>عرض تقديمي في PowerPoint</vt:lpstr>
      <vt:lpstr> </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3- الوظيفة الاجتماعية  </vt:lpstr>
      <vt:lpstr>عرض تقديمي في PowerPoint</vt:lpstr>
      <vt:lpstr>عرض تقديمي في PowerPoint</vt:lpstr>
      <vt:lpstr>عرض تقديمي في PowerPoint</vt:lpstr>
      <vt:lpstr>المسؤليات الاخلاقيه والمهنية للمؤسسات الاعلامية </vt:lpstr>
      <vt:lpstr>المسؤليات الاخلاقيه والمهنية للمؤسسات الاعلامية </vt:lpstr>
      <vt:lpstr>المسؤليات الاخلاقية والمهنية للمؤسسات الاعلامية</vt:lpstr>
      <vt:lpstr>اريج  الزرع</vt:lpstr>
      <vt:lpstr>القوة والصراع في المؤسسات الإعلامية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تطور دراسة ادارة المؤسسات الاعلامية :</dc:title>
  <dc:creator>تهاني</dc:creator>
  <cp:lastModifiedBy>pc</cp:lastModifiedBy>
  <cp:revision>34</cp:revision>
  <dcterms:created xsi:type="dcterms:W3CDTF">2015-05-03T20:38:21Z</dcterms:created>
  <dcterms:modified xsi:type="dcterms:W3CDTF">2016-11-14T15:51:28Z</dcterms:modified>
</cp:coreProperties>
</file>