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5" r:id="rId2"/>
    <p:sldMasterId id="2147483689" r:id="rId3"/>
    <p:sldMasterId id="2147483701" r:id="rId4"/>
  </p:sldMasterIdLst>
  <p:notesMasterIdLst>
    <p:notesMasterId r:id="rId50"/>
  </p:notesMasterIdLst>
  <p:sldIdLst>
    <p:sldId id="356" r:id="rId5"/>
    <p:sldId id="359" r:id="rId6"/>
    <p:sldId id="358" r:id="rId7"/>
    <p:sldId id="360" r:id="rId8"/>
    <p:sldId id="316" r:id="rId9"/>
    <p:sldId id="317" r:id="rId10"/>
    <p:sldId id="318" r:id="rId11"/>
    <p:sldId id="319" r:id="rId12"/>
    <p:sldId id="320" r:id="rId13"/>
    <p:sldId id="321" r:id="rId14"/>
    <p:sldId id="355"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53" r:id="rId39"/>
    <p:sldId id="346" r:id="rId40"/>
    <p:sldId id="347" r:id="rId41"/>
    <p:sldId id="348" r:id="rId42"/>
    <p:sldId id="349" r:id="rId43"/>
    <p:sldId id="350" r:id="rId44"/>
    <p:sldId id="351" r:id="rId45"/>
    <p:sldId id="352" r:id="rId46"/>
    <p:sldId id="361" r:id="rId47"/>
    <p:sldId id="354" r:id="rId48"/>
    <p:sldId id="357" r:id="rId49"/>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FFCCCC"/>
    <a:srgbClr val="FF99FF"/>
    <a:srgbClr val="FF3399"/>
    <a:srgbClr val="003366"/>
    <a:srgbClr val="FF9999"/>
    <a:srgbClr val="9933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37" autoAdjust="0"/>
  </p:normalViewPr>
  <p:slideViewPr>
    <p:cSldViewPr>
      <p:cViewPr varScale="1">
        <p:scale>
          <a:sx n="71" d="100"/>
          <a:sy n="71" d="100"/>
        </p:scale>
        <p:origin x="-13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8862F61B-07C1-465E-A66B-503EC0124871}" type="datetimeFigureOut">
              <a:rPr lang="en-US"/>
              <a:pPr>
                <a:defRPr/>
              </a:pPr>
              <a:t>10/1/2016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63330DAC-0EA6-4D47-9716-5D34B2C28CE7}" type="slidenum">
              <a:rPr lang="en-US"/>
              <a:pPr>
                <a:defRPr/>
              </a:pPr>
              <a:t>‹#›</a:t>
            </a:fld>
            <a:endParaRPr lang="en-US"/>
          </a:p>
        </p:txBody>
      </p:sp>
    </p:spTree>
    <p:extLst>
      <p:ext uri="{BB962C8B-B14F-4D97-AF65-F5344CB8AC3E}">
        <p14:creationId xmlns:p14="http://schemas.microsoft.com/office/powerpoint/2010/main" val="32375050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5</a:t>
            </a:fld>
            <a:endParaRPr lang="en-US"/>
          </a:p>
        </p:txBody>
      </p:sp>
    </p:spTree>
    <p:extLst>
      <p:ext uri="{BB962C8B-B14F-4D97-AF65-F5344CB8AC3E}">
        <p14:creationId xmlns:p14="http://schemas.microsoft.com/office/powerpoint/2010/main" val="834059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6</a:t>
            </a:fld>
            <a:endParaRPr lang="en-US"/>
          </a:p>
        </p:txBody>
      </p:sp>
    </p:spTree>
    <p:extLst>
      <p:ext uri="{BB962C8B-B14F-4D97-AF65-F5344CB8AC3E}">
        <p14:creationId xmlns:p14="http://schemas.microsoft.com/office/powerpoint/2010/main" val="713578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7</a:t>
            </a:fld>
            <a:endParaRPr lang="en-US"/>
          </a:p>
        </p:txBody>
      </p:sp>
    </p:spTree>
    <p:extLst>
      <p:ext uri="{BB962C8B-B14F-4D97-AF65-F5344CB8AC3E}">
        <p14:creationId xmlns:p14="http://schemas.microsoft.com/office/powerpoint/2010/main" val="92212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8</a:t>
            </a:fld>
            <a:endParaRPr lang="en-US"/>
          </a:p>
        </p:txBody>
      </p:sp>
    </p:spTree>
    <p:extLst>
      <p:ext uri="{BB962C8B-B14F-4D97-AF65-F5344CB8AC3E}">
        <p14:creationId xmlns:p14="http://schemas.microsoft.com/office/powerpoint/2010/main" val="555933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9</a:t>
            </a:fld>
            <a:endParaRPr lang="en-US"/>
          </a:p>
        </p:txBody>
      </p:sp>
    </p:spTree>
    <p:extLst>
      <p:ext uri="{BB962C8B-B14F-4D97-AF65-F5344CB8AC3E}">
        <p14:creationId xmlns:p14="http://schemas.microsoft.com/office/powerpoint/2010/main" val="3378208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10</a:t>
            </a:fld>
            <a:endParaRPr lang="en-US"/>
          </a:p>
        </p:txBody>
      </p:sp>
    </p:spTree>
    <p:extLst>
      <p:ext uri="{BB962C8B-B14F-4D97-AF65-F5344CB8AC3E}">
        <p14:creationId xmlns:p14="http://schemas.microsoft.com/office/powerpoint/2010/main" val="1692093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12</a:t>
            </a:fld>
            <a:endParaRPr lang="en-US"/>
          </a:p>
        </p:txBody>
      </p:sp>
    </p:spTree>
    <p:extLst>
      <p:ext uri="{BB962C8B-B14F-4D97-AF65-F5344CB8AC3E}">
        <p14:creationId xmlns:p14="http://schemas.microsoft.com/office/powerpoint/2010/main" val="318671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13</a:t>
            </a:fld>
            <a:endParaRPr lang="en-US"/>
          </a:p>
        </p:txBody>
      </p:sp>
    </p:spTree>
    <p:extLst>
      <p:ext uri="{BB962C8B-B14F-4D97-AF65-F5344CB8AC3E}">
        <p14:creationId xmlns:p14="http://schemas.microsoft.com/office/powerpoint/2010/main" val="2950292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14</a:t>
            </a:fld>
            <a:endParaRPr lang="en-US"/>
          </a:p>
        </p:txBody>
      </p:sp>
    </p:spTree>
    <p:extLst>
      <p:ext uri="{BB962C8B-B14F-4D97-AF65-F5344CB8AC3E}">
        <p14:creationId xmlns:p14="http://schemas.microsoft.com/office/powerpoint/2010/main" val="1746417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15</a:t>
            </a:fld>
            <a:endParaRPr lang="en-US"/>
          </a:p>
        </p:txBody>
      </p:sp>
    </p:spTree>
    <p:extLst>
      <p:ext uri="{BB962C8B-B14F-4D97-AF65-F5344CB8AC3E}">
        <p14:creationId xmlns:p14="http://schemas.microsoft.com/office/powerpoint/2010/main" val="2861166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ar-SA"/>
              <a:t>انقر لتحرير نمط العنوان الرئيسي</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2D15D8D-9F12-4A1B-8291-EE4FA505FE00}"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04E7382-0373-4513-889E-11F5AC46B041}"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ar-SA"/>
              <a:t>انقر لتحرير نمط العنوان الرئيسي</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924353A-5EAD-402F-A807-3B78F7F1118C}"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ar-SA"/>
              <a:t>انقر لتحرير نمط العنوان الرئيسي</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E84C8F9-0FED-429F-8865-65920C0ACC1D}"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C426447-296C-464B-9EDB-6F6306D462B7}"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0825A05-5963-4653-94E7-517FCD217565}"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5502046-95B1-49C4-BF62-7E6C6FB2E892}"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ar-SA"/>
              <a:t>انقر لتحرير نمط العنوان الرئيسي</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D2ECA86-61EF-4ECC-8661-F4815BCE9E05}"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ar-SA"/>
              <a:t>انقر لتحرير نمط العنوان الرئيسي</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539D9B7-B450-4706-B9F6-FD37D5120976}" type="slidenum">
              <a:rPr lang="ar-SA" smtClean="0"/>
              <a:pPr>
                <a:defRPr/>
              </a:pPr>
              <a:t>‹#›</a:t>
            </a:fld>
            <a:endParaRPr lang="en-US"/>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ar-SA"/>
              <a:t>انقر فوق الأيقونة لإضافة صورة</a:t>
            </a: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995BF9-648B-483C-BACC-B1F7B5281A26}"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ar-SA"/>
              <a:t>انقر لتحرير نمط العنوان الرئيسي</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BB3EA9A-21C3-44A0-8DD7-B685E84812C7}" type="slidenum">
              <a:rPr lang="ar-SA"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B3D7585-734E-44EE-A87A-2D02D0D27B5C}" type="slidenum">
              <a:rPr lang="ar-SA" altLang="ar-SA"/>
              <a:pPr/>
              <a:t>‹#›</a:t>
            </a:fld>
            <a:endParaRPr lang="en-US" altLang="ar-SA"/>
          </a:p>
        </p:txBody>
      </p:sp>
    </p:spTree>
    <p:extLst>
      <p:ext uri="{BB962C8B-B14F-4D97-AF65-F5344CB8AC3E}">
        <p14:creationId xmlns:p14="http://schemas.microsoft.com/office/powerpoint/2010/main" val="2956173375"/>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5A4ED19-1C49-4212-B268-3D7A580203DE}" type="slidenum">
              <a:rPr lang="ar-SA" altLang="ar-SA"/>
              <a:pPr/>
              <a:t>‹#›</a:t>
            </a:fld>
            <a:endParaRPr lang="en-US" altLang="ar-SA"/>
          </a:p>
        </p:txBody>
      </p:sp>
    </p:spTree>
    <p:extLst>
      <p:ext uri="{BB962C8B-B14F-4D97-AF65-F5344CB8AC3E}">
        <p14:creationId xmlns:p14="http://schemas.microsoft.com/office/powerpoint/2010/main" val="1583669847"/>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DD3F54-2F37-4B0A-9AFA-FE2C8B621122}" type="slidenum">
              <a:rPr lang="ar-SA" altLang="ar-SA"/>
              <a:pPr/>
              <a:t>‹#›</a:t>
            </a:fld>
            <a:endParaRPr lang="en-US" altLang="ar-SA"/>
          </a:p>
        </p:txBody>
      </p:sp>
    </p:spTree>
    <p:extLst>
      <p:ext uri="{BB962C8B-B14F-4D97-AF65-F5344CB8AC3E}">
        <p14:creationId xmlns:p14="http://schemas.microsoft.com/office/powerpoint/2010/main" val="2958254399"/>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6FD8A1F-A3C9-4B91-93D0-2A0EF714E966}" type="slidenum">
              <a:rPr lang="ar-SA" altLang="ar-SA"/>
              <a:pPr/>
              <a:t>‹#›</a:t>
            </a:fld>
            <a:endParaRPr lang="en-US" altLang="ar-SA"/>
          </a:p>
        </p:txBody>
      </p:sp>
    </p:spTree>
    <p:extLst>
      <p:ext uri="{BB962C8B-B14F-4D97-AF65-F5344CB8AC3E}">
        <p14:creationId xmlns:p14="http://schemas.microsoft.com/office/powerpoint/2010/main" val="1839580023"/>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2E2A41E-69B9-41EB-B639-7A52B2948543}" type="slidenum">
              <a:rPr lang="ar-SA" altLang="ar-SA"/>
              <a:pPr/>
              <a:t>‹#›</a:t>
            </a:fld>
            <a:endParaRPr lang="en-US" altLang="ar-SA"/>
          </a:p>
        </p:txBody>
      </p:sp>
    </p:spTree>
    <p:extLst>
      <p:ext uri="{BB962C8B-B14F-4D97-AF65-F5344CB8AC3E}">
        <p14:creationId xmlns:p14="http://schemas.microsoft.com/office/powerpoint/2010/main" val="3548181387"/>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706516E5-FD64-4844-A9F8-58AA885674FA}" type="slidenum">
              <a:rPr lang="ar-SA" altLang="ar-SA"/>
              <a:pPr/>
              <a:t>‹#›</a:t>
            </a:fld>
            <a:endParaRPr lang="en-US" altLang="ar-SA"/>
          </a:p>
        </p:txBody>
      </p:sp>
    </p:spTree>
    <p:extLst>
      <p:ext uri="{BB962C8B-B14F-4D97-AF65-F5344CB8AC3E}">
        <p14:creationId xmlns:p14="http://schemas.microsoft.com/office/powerpoint/2010/main" val="1450987925"/>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FE14CC0A-FBBB-48CE-A4A0-3CB3A70C9AC0}" type="slidenum">
              <a:rPr lang="ar-SA" altLang="ar-SA"/>
              <a:pPr/>
              <a:t>‹#›</a:t>
            </a:fld>
            <a:endParaRPr lang="en-US" altLang="ar-SA"/>
          </a:p>
        </p:txBody>
      </p:sp>
    </p:spTree>
    <p:extLst>
      <p:ext uri="{BB962C8B-B14F-4D97-AF65-F5344CB8AC3E}">
        <p14:creationId xmlns:p14="http://schemas.microsoft.com/office/powerpoint/2010/main" val="2132972883"/>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84F5D82-5229-4DEA-BA69-C927C6F83700}" type="slidenum">
              <a:rPr lang="ar-SA" altLang="ar-SA"/>
              <a:pPr/>
              <a:t>‹#›</a:t>
            </a:fld>
            <a:endParaRPr lang="en-US" altLang="ar-SA"/>
          </a:p>
        </p:txBody>
      </p:sp>
    </p:spTree>
    <p:extLst>
      <p:ext uri="{BB962C8B-B14F-4D97-AF65-F5344CB8AC3E}">
        <p14:creationId xmlns:p14="http://schemas.microsoft.com/office/powerpoint/2010/main" val="1875282337"/>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18EF824-04CB-405E-97B9-8573CACDF36C}" type="slidenum">
              <a:rPr lang="ar-SA" altLang="ar-SA"/>
              <a:pPr/>
              <a:t>‹#›</a:t>
            </a:fld>
            <a:endParaRPr lang="en-US" altLang="ar-SA"/>
          </a:p>
        </p:txBody>
      </p:sp>
    </p:spTree>
    <p:extLst>
      <p:ext uri="{BB962C8B-B14F-4D97-AF65-F5344CB8AC3E}">
        <p14:creationId xmlns:p14="http://schemas.microsoft.com/office/powerpoint/2010/main" val="2263466205"/>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201701B-6EE4-4BE5-9CBD-3F339D3BD3B8}" type="slidenum">
              <a:rPr lang="ar-SA" altLang="ar-SA"/>
              <a:pPr/>
              <a:t>‹#›</a:t>
            </a:fld>
            <a:endParaRPr lang="en-US" altLang="ar-SA"/>
          </a:p>
        </p:txBody>
      </p:sp>
    </p:spTree>
    <p:extLst>
      <p:ext uri="{BB962C8B-B14F-4D97-AF65-F5344CB8AC3E}">
        <p14:creationId xmlns:p14="http://schemas.microsoft.com/office/powerpoint/2010/main" val="3840309629"/>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6DEAD90-83C0-4057-951E-17E3FE77C05A}" type="slidenum">
              <a:rPr lang="ar-SA" altLang="ar-SA"/>
              <a:pPr/>
              <a:t>‹#›</a:t>
            </a:fld>
            <a:endParaRPr lang="en-US" altLang="ar-SA"/>
          </a:p>
        </p:txBody>
      </p:sp>
    </p:spTree>
    <p:extLst>
      <p:ext uri="{BB962C8B-B14F-4D97-AF65-F5344CB8AC3E}">
        <p14:creationId xmlns:p14="http://schemas.microsoft.com/office/powerpoint/2010/main" val="1228588076"/>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AndTx" preserve="1">
  <p:cSld name="عنوان، ومحتوى، ونص">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648200" y="1600200"/>
            <a:ext cx="4038600" cy="4525963"/>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958B1A8-6197-431E-91E4-490AA261F6FE}" type="slidenum">
              <a:rPr lang="ar-SA" altLang="ar-SA"/>
              <a:pPr/>
              <a:t>‹#›</a:t>
            </a:fld>
            <a:endParaRPr lang="en-US" altLang="ar-SA"/>
          </a:p>
        </p:txBody>
      </p:sp>
    </p:spTree>
    <p:extLst>
      <p:ext uri="{BB962C8B-B14F-4D97-AF65-F5344CB8AC3E}">
        <p14:creationId xmlns:p14="http://schemas.microsoft.com/office/powerpoint/2010/main" val="32744684"/>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ObjAndTx" preserve="1">
  <p:cSld name="عنوان، واثنان من المحتوى والنص">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a:t>انقر لتحرير نمط العنوان الرئيسي</a:t>
            </a:r>
          </a:p>
        </p:txBody>
      </p:sp>
      <p:sp>
        <p:nvSpPr>
          <p:cNvPr id="3" name="عنصر نائب للمحتوى 2"/>
          <p:cNvSpPr>
            <a:spLocks noGrp="1"/>
          </p:cNvSpPr>
          <p:nvPr>
            <p:ph sz="quarter" idx="1"/>
          </p:nvPr>
        </p:nvSpPr>
        <p:spPr>
          <a:xfrm>
            <a:off x="457200" y="1600200"/>
            <a:ext cx="4038600" cy="21859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quarter" idx="2"/>
          </p:nvPr>
        </p:nvSpPr>
        <p:spPr>
          <a:xfrm>
            <a:off x="457200" y="3938588"/>
            <a:ext cx="4038600" cy="2187575"/>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half" idx="3"/>
          </p:nvPr>
        </p:nvSpPr>
        <p:spPr>
          <a:xfrm>
            <a:off x="4648200" y="1600200"/>
            <a:ext cx="4038600" cy="4525963"/>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F15620FE-D495-4E6A-BA9D-9BBEBE03CA70}" type="slidenum">
              <a:rPr lang="ar-SA" altLang="ar-SA"/>
              <a:pPr/>
              <a:t>‹#›</a:t>
            </a:fld>
            <a:endParaRPr lang="en-US" altLang="ar-SA"/>
          </a:p>
        </p:txBody>
      </p:sp>
    </p:spTree>
    <p:extLst>
      <p:ext uri="{BB962C8B-B14F-4D97-AF65-F5344CB8AC3E}">
        <p14:creationId xmlns:p14="http://schemas.microsoft.com/office/powerpoint/2010/main" val="1086398757"/>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77377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217277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8541550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19203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648094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5345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99686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51925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162292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855530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464159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2EC90A4-4116-4996-A2B5-CCC38072D24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634628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24AE0D1B-FB55-4740-B962-B07431EEDFE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904962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A60CAE9-568E-4940-BC5C-9B5B2978E50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739151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484438"/>
            <a:ext cx="4038600" cy="3535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484438"/>
            <a:ext cx="4038600" cy="3535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A58B3604-6252-48E8-898C-FAA2B7B4E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287800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a:defRPr/>
            </a:lvl1pPr>
          </a:lstStyle>
          <a:p>
            <a:endParaRPr lang="en-US">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6EBB45AE-A876-4DE5-875E-AB74C9545D9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963764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a:defRPr/>
            </a:lvl1pPr>
          </a:lstStyle>
          <a:p>
            <a:endParaRPr lang="en-US">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8F60B444-AE5E-4C5F-B9D1-3C794BA058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952922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C23DA05A-CC29-4BE4-8FB2-DBDBD7EB04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488001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B87E988D-1A1A-4DA5-B973-DAB58E92B42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583550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8BE7E172-8D35-4250-ACD1-5A954A91A58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108999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2C78E1E1-118E-4BA3-AC7A-5570490170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214460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1371600"/>
            <a:ext cx="2057400" cy="46482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1371600"/>
            <a:ext cx="6019800" cy="46482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4B649E22-12AA-4B99-A369-81AD3546986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94888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alpha val="72000"/>
          </a:srgbClr>
        </a:solidFill>
        <a:effectLst/>
      </p:bgPr>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pPr>
              <a:defRPr/>
            </a:pPr>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pPr>
              <a:defRPr/>
            </a:pPr>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pPr>
              <a:defRPr/>
            </a:pPr>
            <a:fld id="{56C1F5B0-C869-4D5D-8EC5-447EC210F77C}" type="slidenum">
              <a:rPr lang="ar-SA"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457200" rtl="1" eaLnBrk="1" latinLnBrk="0" hangingPunct="1">
        <a:spcBef>
          <a:spcPct val="0"/>
        </a:spcBef>
        <a:buNone/>
        <a:defRPr sz="3200" kern="1200">
          <a:solidFill>
            <a:schemeClr val="tx1">
              <a:lumMod val="75000"/>
              <a:lumOff val="25000"/>
            </a:schemeClr>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B0F0">
            <a:alpha val="72000"/>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a:t>انقر لتحرير أنماط النص الرئيسي</a:t>
            </a:r>
          </a:p>
          <a:p>
            <a:pPr lvl="1"/>
            <a:r>
              <a:rPr lang="ar-SA" altLang="ar-SA"/>
              <a:t>المستوى الثاني</a:t>
            </a:r>
          </a:p>
          <a:p>
            <a:pPr lvl="2"/>
            <a:r>
              <a:rPr lang="ar-SA" altLang="ar-SA"/>
              <a:t>المستوى الثالث</a:t>
            </a:r>
          </a:p>
          <a:p>
            <a:pPr lvl="3"/>
            <a:r>
              <a:rPr lang="ar-SA" altLang="ar-SA"/>
              <a:t>المستوى الرابع</a:t>
            </a:r>
          </a:p>
          <a:p>
            <a:pPr lvl="4"/>
            <a:r>
              <a:rPr lang="ar-SA" altLang="ar-SA"/>
              <a:t>المستوى الخامس</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400"/>
            </a:lvl1pPr>
          </a:lstStyle>
          <a:p>
            <a:fld id="{FADADDAB-C00F-4740-B480-95687E8203E7}" type="slidenum">
              <a:rPr lang="ar-SA" altLang="ar-SA"/>
              <a:pPr/>
              <a:t>‹#›</a:t>
            </a:fld>
            <a:endParaRPr lang="en-US" altLang="ar-SA"/>
          </a:p>
        </p:txBody>
      </p:sp>
    </p:spTree>
    <p:extLst>
      <p:ext uri="{BB962C8B-B14F-4D97-AF65-F5344CB8AC3E}">
        <p14:creationId xmlns:p14="http://schemas.microsoft.com/office/powerpoint/2010/main" val="3559869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ransition spd="slow">
    <p:wipe/>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en-US"/>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2499276157"/>
      </p:ext>
    </p:extLst>
  </p:cSld>
  <p:clrMap bg1="dk2" tx1="lt1" bg2="dk1"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371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en-US"/>
          </a:p>
        </p:txBody>
      </p:sp>
      <p:sp>
        <p:nvSpPr>
          <p:cNvPr id="8195" name="Rectangle 3"/>
          <p:cNvSpPr>
            <a:spLocks noGrp="1" noChangeArrowheads="1"/>
          </p:cNvSpPr>
          <p:nvPr>
            <p:ph type="body" idx="1"/>
          </p:nvPr>
        </p:nvSpPr>
        <p:spPr bwMode="auto">
          <a:xfrm>
            <a:off x="457200" y="2484438"/>
            <a:ext cx="8229600" cy="353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a:solidFill>
                <a:srgbClr val="000000"/>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a:solidFill>
                <a:srgbClr val="000000"/>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0C9B1D1A-3B47-4CEB-9A1A-4E5643590F4B}" type="slidenum">
              <a:rPr lang="en-US" smtClean="0">
                <a:solidFill>
                  <a:srgbClr val="000000"/>
                </a:solidFill>
              </a:rPr>
              <a:pPr rtl="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28813363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charset="0"/>
        </a:defRPr>
      </a:lvl2pPr>
      <a:lvl3pPr algn="ctr" rtl="1" eaLnBrk="1" fontAlgn="base" hangingPunct="1">
        <a:spcBef>
          <a:spcPct val="0"/>
        </a:spcBef>
        <a:spcAft>
          <a:spcPct val="0"/>
        </a:spcAft>
        <a:defRPr sz="4000">
          <a:solidFill>
            <a:schemeClr val="tx2"/>
          </a:solidFill>
          <a:latin typeface="Arial" charset="0"/>
        </a:defRPr>
      </a:lvl3pPr>
      <a:lvl4pPr algn="ctr" rtl="1" eaLnBrk="1" fontAlgn="base" hangingPunct="1">
        <a:spcBef>
          <a:spcPct val="0"/>
        </a:spcBef>
        <a:spcAft>
          <a:spcPct val="0"/>
        </a:spcAft>
        <a:defRPr sz="4000">
          <a:solidFill>
            <a:schemeClr val="tx2"/>
          </a:solidFill>
          <a:latin typeface="Arial" charset="0"/>
        </a:defRPr>
      </a:lvl4pPr>
      <a:lvl5pPr algn="ctr" rtl="1" eaLnBrk="1" fontAlgn="base" hangingPunct="1">
        <a:spcBef>
          <a:spcPct val="0"/>
        </a:spcBef>
        <a:spcAft>
          <a:spcPct val="0"/>
        </a:spcAft>
        <a:defRPr sz="4000">
          <a:solidFill>
            <a:schemeClr val="tx2"/>
          </a:solidFill>
          <a:latin typeface="Arial" charset="0"/>
        </a:defRPr>
      </a:lvl5pPr>
      <a:lvl6pPr marL="457200" algn="ctr" rtl="1" eaLnBrk="1" fontAlgn="base" hangingPunct="1">
        <a:spcBef>
          <a:spcPct val="0"/>
        </a:spcBef>
        <a:spcAft>
          <a:spcPct val="0"/>
        </a:spcAft>
        <a:defRPr sz="4000">
          <a:solidFill>
            <a:schemeClr val="tx2"/>
          </a:solidFill>
          <a:latin typeface="Arial" charset="0"/>
        </a:defRPr>
      </a:lvl6pPr>
      <a:lvl7pPr marL="914400" algn="ctr" rtl="1" eaLnBrk="1" fontAlgn="base" hangingPunct="1">
        <a:spcBef>
          <a:spcPct val="0"/>
        </a:spcBef>
        <a:spcAft>
          <a:spcPct val="0"/>
        </a:spcAft>
        <a:defRPr sz="4000">
          <a:solidFill>
            <a:schemeClr val="tx2"/>
          </a:solidFill>
          <a:latin typeface="Arial" charset="0"/>
        </a:defRPr>
      </a:lvl7pPr>
      <a:lvl8pPr marL="1371600" algn="ctr" rtl="1" eaLnBrk="1" fontAlgn="base" hangingPunct="1">
        <a:spcBef>
          <a:spcPct val="0"/>
        </a:spcBef>
        <a:spcAft>
          <a:spcPct val="0"/>
        </a:spcAft>
        <a:defRPr sz="4000">
          <a:solidFill>
            <a:schemeClr val="tx2"/>
          </a:solidFill>
          <a:latin typeface="Arial" charset="0"/>
        </a:defRPr>
      </a:lvl8pPr>
      <a:lvl9pPr marL="1828800" algn="ctr" rtl="1" eaLnBrk="1" fontAlgn="base" hangingPunct="1">
        <a:spcBef>
          <a:spcPct val="0"/>
        </a:spcBef>
        <a:spcAft>
          <a:spcPct val="0"/>
        </a:spcAft>
        <a:defRPr sz="4000">
          <a:solidFill>
            <a:schemeClr val="tx2"/>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gif"/><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gif"/><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mmelfeky@uod.edu.sa"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norelhaq.com/showthread.php?t=28860" TargetMode="External"/><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310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ctrTitle"/>
          </p:nvPr>
        </p:nvSpPr>
        <p:spPr>
          <a:xfrm>
            <a:off x="685800" y="152401"/>
            <a:ext cx="7772400" cy="2743200"/>
          </a:xfrm>
        </p:spPr>
        <p:txBody>
          <a:bodyPr/>
          <a:lstStyle/>
          <a:p>
            <a:r>
              <a:rPr lang="ar-SA" sz="5400" dirty="0">
                <a:solidFill>
                  <a:schemeClr val="accent5">
                    <a:lumMod val="75000"/>
                  </a:schemeClr>
                </a:solidFill>
                <a:cs typeface="PT Bold Mirror" panose="02010400000000000000" pitchFamily="2" charset="-78"/>
              </a:rPr>
              <a:t>خدمة الفرد والجماعة</a:t>
            </a:r>
            <a:br>
              <a:rPr lang="ar-SA" sz="5400" dirty="0">
                <a:solidFill>
                  <a:schemeClr val="accent5">
                    <a:lumMod val="75000"/>
                  </a:schemeClr>
                </a:solidFill>
                <a:cs typeface="PT Bold Mirror" panose="02010400000000000000" pitchFamily="2" charset="-78"/>
              </a:rPr>
            </a:br>
            <a:endParaRPr lang="ar-SA" sz="5400" dirty="0">
              <a:solidFill>
                <a:schemeClr val="accent5">
                  <a:lumMod val="75000"/>
                </a:schemeClr>
              </a:solidFill>
              <a:cs typeface="PT Bold Mirror" panose="02010400000000000000" pitchFamily="2" charset="-78"/>
            </a:endParaRPr>
          </a:p>
        </p:txBody>
      </p:sp>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2204864"/>
            <a:ext cx="3733800" cy="4272136"/>
          </a:xfrm>
          <a:prstGeom prst="rect">
            <a:avLst/>
          </a:prstGeom>
        </p:spPr>
      </p:pic>
    </p:spTree>
    <p:extLst>
      <p:ext uri="{BB962C8B-B14F-4D97-AF65-F5344CB8AC3E}">
        <p14:creationId xmlns:p14="http://schemas.microsoft.com/office/powerpoint/2010/main" val="698587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339752" y="2132856"/>
            <a:ext cx="4089623" cy="864096"/>
          </a:xfrm>
        </p:spPr>
        <p:txBody>
          <a:bodyPr/>
          <a:lstStyle/>
          <a:p>
            <a:pPr>
              <a:defRPr/>
            </a:pPr>
            <a:r>
              <a:rPr lang="ar-SA" b="1" kern="10" dirty="0">
                <a:ln w="1905"/>
                <a:solidFill>
                  <a:srgbClr val="FF0000"/>
                </a:solidFill>
                <a:effectLst>
                  <a:innerShdw blurRad="69850" dist="43180" dir="5400000">
                    <a:srgbClr val="000000">
                      <a:alpha val="65000"/>
                    </a:srgbClr>
                  </a:innerShdw>
                </a:effectLst>
                <a:cs typeface="PT Bold Dusky"/>
              </a:rPr>
              <a:t>   المحاضرة الأولى</a:t>
            </a:r>
          </a:p>
        </p:txBody>
      </p:sp>
      <p:sp>
        <p:nvSpPr>
          <p:cNvPr id="3" name="عنوان فرعي 2"/>
          <p:cNvSpPr>
            <a:spLocks noGrp="1"/>
          </p:cNvSpPr>
          <p:nvPr>
            <p:ph type="subTitle" idx="1"/>
          </p:nvPr>
        </p:nvSpPr>
        <p:spPr>
          <a:xfrm>
            <a:off x="1691680" y="3177372"/>
            <a:ext cx="4737695" cy="1331747"/>
          </a:xfrm>
        </p:spPr>
        <p:txBody>
          <a:bodyPr/>
          <a:lstStyle/>
          <a:p>
            <a:pPr>
              <a:spcBef>
                <a:spcPct val="0"/>
              </a:spcBef>
              <a:defRPr/>
            </a:pPr>
            <a:r>
              <a:rPr lang="ar-SA" b="1" kern="10" dirty="0">
                <a:ln w="1905"/>
                <a:solidFill>
                  <a:srgbClr val="FFC000"/>
                </a:solidFill>
                <a:effectLst>
                  <a:innerShdw blurRad="69850" dist="43180" dir="5400000">
                    <a:srgbClr val="000000">
                      <a:alpha val="65000"/>
                    </a:srgbClr>
                  </a:innerShdw>
                </a:effectLst>
                <a:cs typeface="PT Bold Dusky"/>
              </a:rPr>
              <a:t>اعداد</a:t>
            </a: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err="1">
                <a:ln w="1905"/>
                <a:solidFill>
                  <a:srgbClr val="00B050"/>
                </a:solidFill>
                <a:effectLst>
                  <a:innerShdw blurRad="69850" dist="43180" dir="5400000">
                    <a:srgbClr val="000000">
                      <a:alpha val="65000"/>
                    </a:srgbClr>
                  </a:innerShdw>
                </a:effectLst>
                <a:cs typeface="PT Bold Dusky"/>
              </a:rPr>
              <a:t>الفقى</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6429375" y="3861048"/>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ar-SA" sz="2800" b="1" i="0" u="none" strike="noStrike" kern="0" cap="none" spc="0" normalizeH="0" baseline="0" noProof="0" dirty="0">
                <a:ln>
                  <a:noFill/>
                </a:ln>
                <a:solidFill>
                  <a:srgbClr val="FF0000"/>
                </a:solidFill>
                <a:effectLst/>
                <a:uLnTx/>
                <a:uFillTx/>
                <a:cs typeface="Arial"/>
              </a:rPr>
              <a:t>مراجع المحاضرة</a:t>
            </a:r>
          </a:p>
        </p:txBody>
      </p:sp>
      <p:sp>
        <p:nvSpPr>
          <p:cNvPr id="17" name="مستطيل مستدير الزوايا 16"/>
          <p:cNvSpPr/>
          <p:nvPr/>
        </p:nvSpPr>
        <p:spPr>
          <a:xfrm>
            <a:off x="1979712" y="5014359"/>
            <a:ext cx="51942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lvl="0">
              <a:spcBef>
                <a:spcPts val="1200"/>
              </a:spcBef>
              <a:spcAft>
                <a:spcPts val="1000"/>
              </a:spcAft>
              <a:defRPr/>
            </a:pPr>
            <a:r>
              <a:rPr lang="ar-SA" b="1" kern="0" dirty="0">
                <a:solidFill>
                  <a:srgbClr val="FF0000"/>
                </a:solidFill>
                <a:cs typeface="Arial"/>
              </a:rPr>
              <a:t>- عبد الفتاح عثمان : خدمة الفرد في المجتمع النامي ( القاهرة : مكتبة الانجلو ، 2010 ).</a:t>
            </a: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SA" sz="3600" b="1" i="0" u="none" strike="noStrike" kern="10" cap="none" spc="50" normalizeH="0" baseline="0" noProof="0" dirty="0">
                <a:ln w="11430"/>
                <a:solidFill>
                  <a:srgbClr val="FF0000"/>
                </a:solidFill>
                <a:effectLst>
                  <a:outerShdw blurRad="76200" dist="50800" dir="5400000" algn="tl" rotWithShape="0">
                    <a:srgbClr val="000000">
                      <a:alpha val="65000"/>
                    </a:srgbClr>
                  </a:outerShdw>
                </a:effectLst>
                <a:uLnTx/>
                <a:uFillTx/>
                <a:latin typeface="Arial"/>
                <a:ea typeface="+mn-ea"/>
                <a:cs typeface="PT Bold Arch" pitchFamily="2" charset="-78"/>
              </a:rPr>
              <a:t>قسم علم الاجتماع والخدمة الاجتماعية</a:t>
            </a:r>
            <a:endParaRPr kumimoji="0" lang="ar-SA" sz="5400" b="1" i="0" u="none" strike="noStrike" kern="10" cap="none" spc="0" normalizeH="0" baseline="0" noProof="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uLnTx/>
              <a:uFillTx/>
              <a:latin typeface="Arial" pitchFamily="34" charset="0"/>
              <a:ea typeface="+mn-ea"/>
              <a:cs typeface="PT Bold Arch" pitchFamily="2" charset="-78"/>
            </a:endParaRPr>
          </a:p>
        </p:txBody>
      </p:sp>
    </p:spTree>
    <p:extLst>
      <p:ext uri="{BB962C8B-B14F-4D97-AF65-F5344CB8AC3E}">
        <p14:creationId xmlns:p14="http://schemas.microsoft.com/office/powerpoint/2010/main" val="69503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990600" y="914400"/>
            <a:ext cx="7086600" cy="4724400"/>
          </a:xfrm>
        </p:spPr>
        <p:txBody>
          <a:bodyPr/>
          <a:lstStyle/>
          <a:p>
            <a:r>
              <a:rPr lang="ar-SA" b="1" dirty="0">
                <a:solidFill>
                  <a:srgbClr val="FF0000"/>
                </a:solidFill>
              </a:rPr>
              <a:t>الوصية الأولى:</a:t>
            </a:r>
          </a:p>
          <a:p>
            <a:r>
              <a:rPr lang="ar-SA" sz="2800" b="1" dirty="0">
                <a:solidFill>
                  <a:srgbClr val="663300"/>
                </a:solidFill>
              </a:rPr>
              <a:t>عَنْ أَبِي هُريرةَ رَضِيَ اللهُ عَنْهُ عَنِ النَّبِيَّ صَلى اللهُ عَليهِ وَسَلَّمَ قَالَ : « مَنْ نَفَّسَ عَنْ مُؤْمِنٍ كُرْبَةً مِنْ كُرَبِ الدُّنْيَا نَفَّسَ اللهُ عَنْهُ كُرْبَةً مِنْ كُرَبِ يَوْمِ الْقِيَامَةِ ، وَمَنْ يَسَّرَ عَلى مُعْسِرٍ يَسَّرَ اللهُ عَلَيْهِ فِي الدُّنْيَا وَالآَخِرَةِ ، وَمَنْ سَتَرَ مُسْلِمَاً سَتَرَهُ اللهُ فِي الدُّنْيَا وَالآَخِرَةِ، وَاللهُ فِي عَوْنِ الْعَبْدِ مَا كَانَ الْعَبْدُ فِي عَوْنِ أَخِيهِ ، وَمَنْ سَلَكَ طَرِيقَاً يَلْتَمِسُ فِيهِ عِلْمَاً سَهَّلَ اللهُ لَهُ بِهِ طَرِيقَاً إِلى الْجَنَّةِ ، وَمَا اِجْتَمَعَ قَوْمٌ فِي بَيْتٍ مِنْ بُيُوتِ اللهِ تَعَالى يَتْلُونَ كِتَابَ اللهِ </a:t>
            </a:r>
            <a:r>
              <a:rPr lang="ar-SA" sz="2800" b="1" dirty="0" err="1">
                <a:solidFill>
                  <a:srgbClr val="663300"/>
                </a:solidFill>
              </a:rPr>
              <a:t>وَيَتَدَارَسُونَهُ</a:t>
            </a:r>
            <a:r>
              <a:rPr lang="ar-SA" sz="2800" b="1" dirty="0">
                <a:solidFill>
                  <a:srgbClr val="663300"/>
                </a:solidFill>
              </a:rPr>
              <a:t> بَيْنَهُمْ إِلاَّ نَزَلَتْ عَلَيْهِمُ السَّكِينَةُ وَغَشِيَتْهُمُ الرَّحْمَةُ وَحَفًَّتْهُمُ المَلائِكَةُ ، وَذَكَرَهُمُ اللهُ فِيمَنْ عِنْدَهُ ، وَمَنْ بَطَأَ بِهِ عَمَلُهُ ، لَمْ يُسْرِعْ بِهِ نَسَبُهُ » .</a:t>
            </a:r>
            <a:endParaRPr lang="ar-SA" sz="2800" b="1" dirty="0">
              <a:solidFill>
                <a:srgbClr val="663300"/>
              </a:solidFill>
              <a:latin typeface="Britannic Bold" pitchFamily="34" charset="0"/>
              <a:cs typeface="Bold Italic Art" pitchFamily="2" charset="-78"/>
            </a:endParaRPr>
          </a:p>
        </p:txBody>
      </p:sp>
    </p:spTree>
    <p:extLst>
      <p:ext uri="{BB962C8B-B14F-4D97-AF65-F5344CB8AC3E}">
        <p14:creationId xmlns:p14="http://schemas.microsoft.com/office/powerpoint/2010/main" val="2139561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8"/>
          <p:cNvSpPr>
            <a:spLocks noChangeArrowheads="1"/>
          </p:cNvSpPr>
          <p:nvPr/>
        </p:nvSpPr>
        <p:spPr bwMode="auto">
          <a:xfrm>
            <a:off x="914400" y="1447800"/>
            <a:ext cx="7010400" cy="3886200"/>
          </a:xfrm>
          <a:prstGeom prst="rect">
            <a:avLst/>
          </a:prstGeom>
          <a:solidFill>
            <a:schemeClr val="bg1">
              <a:alpha val="45097"/>
            </a:schemeClr>
          </a:solidFill>
          <a:ln w="9525">
            <a:solidFill>
              <a:srgbClr val="663300"/>
            </a:solidFill>
            <a:miter lim="800000"/>
            <a:headEnd/>
            <a:tailEnd/>
          </a:ln>
        </p:spPr>
        <p:txBody>
          <a:bodyPr wrap="none" anchor="ctr"/>
          <a:lstStyle/>
          <a:p>
            <a:endParaRPr lang="ar-EG"/>
          </a:p>
        </p:txBody>
      </p:sp>
      <p:sp>
        <p:nvSpPr>
          <p:cNvPr id="5125" name="Rectangle 5"/>
          <p:cNvSpPr>
            <a:spLocks noGrp="1" noChangeArrowheads="1"/>
          </p:cNvSpPr>
          <p:nvPr>
            <p:ph type="ctrTitle" idx="4294967295"/>
          </p:nvPr>
        </p:nvSpPr>
        <p:spPr>
          <a:xfrm>
            <a:off x="800100" y="1828800"/>
            <a:ext cx="7239000" cy="2743200"/>
          </a:xfrm>
          <a:ln>
            <a:miter lim="800000"/>
            <a:headEnd/>
            <a:tailEnd/>
          </a:ln>
        </p:spPr>
        <p:txBody>
          <a:bodyPr/>
          <a:lstStyle/>
          <a:p>
            <a:pPr algn="ctr">
              <a:defRPr/>
            </a:pPr>
            <a:r>
              <a:rPr lang="ar-SA" sz="5400" b="1" dirty="0">
                <a:ln w="1905"/>
                <a:solidFill>
                  <a:srgbClr val="C00000"/>
                </a:solidFill>
                <a:effectLst>
                  <a:innerShdw blurRad="69850" dist="43180" dir="5400000">
                    <a:srgbClr val="000000">
                      <a:alpha val="65000"/>
                    </a:srgbClr>
                  </a:innerShdw>
                </a:effectLst>
              </a:rPr>
              <a:t>موضوع المحاضرة الأولى</a:t>
            </a:r>
            <a:br>
              <a:rPr lang="ar-SA" sz="5400" b="1" dirty="0">
                <a:ln w="1905"/>
                <a:solidFill>
                  <a:srgbClr val="C00000"/>
                </a:solidFill>
                <a:effectLst>
                  <a:innerShdw blurRad="69850" dist="43180" dir="5400000">
                    <a:srgbClr val="000000">
                      <a:alpha val="65000"/>
                    </a:srgbClr>
                  </a:innerShdw>
                </a:effectLst>
              </a:rPr>
            </a:br>
            <a:r>
              <a:rPr lang="ar-SA" sz="5400" b="1" dirty="0">
                <a:ln w="1905"/>
                <a:solidFill>
                  <a:srgbClr val="C00000"/>
                </a:solidFill>
                <a:effectLst>
                  <a:innerShdw blurRad="69850" dist="43180" dir="5400000">
                    <a:srgbClr val="000000">
                      <a:alpha val="65000"/>
                    </a:srgbClr>
                  </a:innerShdw>
                </a:effectLst>
              </a:rPr>
              <a:t> التطور التاريخي لخدمة الفرد </a:t>
            </a:r>
          </a:p>
        </p:txBody>
      </p:sp>
      <p:sp>
        <p:nvSpPr>
          <p:cNvPr id="7172" name="Rectangle 9"/>
          <p:cNvSpPr>
            <a:spLocks noChangeArrowheads="1"/>
          </p:cNvSpPr>
          <p:nvPr/>
        </p:nvSpPr>
        <p:spPr bwMode="auto">
          <a:xfrm>
            <a:off x="5029200" y="0"/>
            <a:ext cx="3886200" cy="1295400"/>
          </a:xfrm>
          <a:prstGeom prst="rect">
            <a:avLst/>
          </a:prstGeom>
          <a:gradFill rotWithShape="0">
            <a:gsLst>
              <a:gs pos="0">
                <a:srgbClr val="03D4A8"/>
              </a:gs>
              <a:gs pos="25000">
                <a:srgbClr val="21D6E0"/>
              </a:gs>
              <a:gs pos="75000">
                <a:srgbClr val="0087E6"/>
              </a:gs>
              <a:gs pos="100000">
                <a:srgbClr val="005CBF"/>
              </a:gs>
            </a:gsLst>
            <a:lin ang="5400000"/>
          </a:gradFill>
          <a:ln w="9525">
            <a:solidFill>
              <a:srgbClr val="663300"/>
            </a:solidFill>
            <a:miter lim="800000"/>
            <a:headEnd/>
            <a:tailEnd/>
          </a:ln>
        </p:spPr>
        <p:txBody>
          <a:bodyPr wrap="none" anchor="ctr"/>
          <a:lstStyle/>
          <a:p>
            <a:pPr algn="ctr"/>
            <a:r>
              <a:rPr lang="ar-EG" sz="3200" b="1" dirty="0"/>
              <a:t>مقرر خدمة الفرد والجماعة</a:t>
            </a:r>
            <a:endParaRPr lang="en-US" sz="3200" b="1" dirty="0"/>
          </a:p>
        </p:txBody>
      </p:sp>
    </p:spTree>
    <p:extLst>
      <p:ext uri="{BB962C8B-B14F-4D97-AF65-F5344CB8AC3E}">
        <p14:creationId xmlns:p14="http://schemas.microsoft.com/office/powerpoint/2010/main" val="1297673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diamond(in)">
                                      <p:cBhvr>
                                        <p:cTn id="7" dur="1000"/>
                                        <p:tgtEl>
                                          <p:spTgt spid="7172"/>
                                        </p:tgtEl>
                                      </p:cBhvr>
                                    </p:animEffect>
                                  </p:childTnLst>
                                </p:cTn>
                              </p:par>
                            </p:childTnLst>
                          </p:cTn>
                        </p:par>
                        <p:par>
                          <p:cTn id="8" fill="hold" nodeType="afterGroup">
                            <p:stCondLst>
                              <p:cond delay="1000"/>
                            </p:stCondLst>
                            <p:childTnLst>
                              <p:par>
                                <p:cTn id="9" presetID="8" presetClass="entr" presetSubtype="16" fill="hold" grpId="0"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diamond(in)">
                                      <p:cBhvr>
                                        <p:cTn id="11" dur="1000"/>
                                        <p:tgtEl>
                                          <p:spTgt spid="7170"/>
                                        </p:tgtEl>
                                      </p:cBhvr>
                                    </p:animEffect>
                                  </p:childTnLst>
                                </p:cTn>
                              </p:par>
                            </p:childTnLst>
                          </p:cTn>
                        </p:par>
                        <p:par>
                          <p:cTn id="12" fill="hold" nodeType="afterGroup">
                            <p:stCondLst>
                              <p:cond delay="2000"/>
                            </p:stCondLst>
                            <p:childTnLst>
                              <p:par>
                                <p:cTn id="13" presetID="8" presetClass="entr" presetSubtype="16" fill="hold" nodeType="afterEffect">
                                  <p:stCondLst>
                                    <p:cond delay="0"/>
                                  </p:stCondLst>
                                  <p:childTnLst>
                                    <p:set>
                                      <p:cBhvr>
                                        <p:cTn id="14" dur="1" fill="hold">
                                          <p:stCondLst>
                                            <p:cond delay="0"/>
                                          </p:stCondLst>
                                        </p:cTn>
                                        <p:tgtEl>
                                          <p:spTgt spid="5125"/>
                                        </p:tgtEl>
                                        <p:attrNameLst>
                                          <p:attrName>style.visibility</p:attrName>
                                        </p:attrNameLst>
                                      </p:cBhvr>
                                      <p:to>
                                        <p:strVal val="visible"/>
                                      </p:to>
                                    </p:set>
                                    <p:animEffect transition="in" filter="diamond(in)">
                                      <p:cBhvr>
                                        <p:cTn id="15" dur="10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وسيلة شرح بيضاوية 2"/>
          <p:cNvSpPr/>
          <p:nvPr/>
        </p:nvSpPr>
        <p:spPr>
          <a:xfrm>
            <a:off x="3657600" y="304800"/>
            <a:ext cx="5029200" cy="1066800"/>
          </a:xfrm>
          <a:prstGeom prst="wedgeEllipseCallout">
            <a:avLst>
              <a:gd name="adj1" fmla="val -19135"/>
              <a:gd name="adj2" fmla="val 88934"/>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4000" b="1" dirty="0">
                <a:latin typeface="Arial Unicode MS" pitchFamily="34" charset="-128"/>
                <a:ea typeface="Arial Unicode MS" pitchFamily="34" charset="-128"/>
                <a:cs typeface="Arial Unicode MS" pitchFamily="34" charset="-128"/>
              </a:rPr>
              <a:t>عناصر المحاضرة</a:t>
            </a:r>
          </a:p>
        </p:txBody>
      </p:sp>
      <p:sp>
        <p:nvSpPr>
          <p:cNvPr id="18435" name="مربع نص 4"/>
          <p:cNvSpPr txBox="1">
            <a:spLocks noChangeArrowheads="1"/>
          </p:cNvSpPr>
          <p:nvPr/>
        </p:nvSpPr>
        <p:spPr bwMode="auto">
          <a:xfrm>
            <a:off x="228600" y="1828801"/>
            <a:ext cx="8382000" cy="5016758"/>
          </a:xfrm>
          <a:prstGeom prst="rect">
            <a:avLst/>
          </a:prstGeom>
          <a:noFill/>
          <a:ln w="9525" cmpd="sng">
            <a:solidFill>
              <a:srgbClr val="FFFF00"/>
            </a:solidFill>
            <a:prstDash val="dash"/>
            <a:miter lim="800000"/>
            <a:headEnd/>
            <a:tailEnd/>
          </a:ln>
          <a:effectLst>
            <a:outerShdw blurRad="457200" dist="508000" dir="6180000" algn="ctr" rotWithShape="0">
              <a:srgbClr val="FFFF00">
                <a:alpha val="58000"/>
              </a:srgbClr>
            </a:outerShdw>
          </a:effectLst>
          <a:scene3d>
            <a:camera prst="orthographicFront"/>
            <a:lightRig rig="threePt" dir="t"/>
          </a:scene3d>
          <a:sp3d>
            <a:bevelB prst="angle"/>
          </a:sp3d>
        </p:spPr>
        <p:txBody>
          <a:bodyPr>
            <a:spAutoFit/>
          </a:bodyPr>
          <a:lstStyle/>
          <a:p>
            <a:pPr marL="742950" indent="-742950" algn="just">
              <a:buFont typeface="+mj-lt"/>
              <a:buAutoNum type="arabicPeriod"/>
              <a:defRPr/>
            </a:pPr>
            <a:r>
              <a:rPr lang="ar-SA" sz="4000" dirty="0">
                <a:latin typeface="Arial Unicode MS" pitchFamily="34" charset="-128"/>
                <a:ea typeface="Arial Unicode MS" pitchFamily="34" charset="-128"/>
                <a:cs typeface="PT Bold Heading" pitchFamily="2" charset="-78"/>
              </a:rPr>
              <a:t>أهداف المحاضرة.</a:t>
            </a:r>
          </a:p>
          <a:p>
            <a:pPr marL="742950" indent="-742950" algn="just">
              <a:buFont typeface="+mj-lt"/>
              <a:buAutoNum type="arabicPeriod"/>
              <a:defRPr/>
            </a:pPr>
            <a:r>
              <a:rPr lang="ar-SA" sz="4000" dirty="0">
                <a:latin typeface="Arial Unicode MS" pitchFamily="34" charset="-128"/>
                <a:ea typeface="Arial Unicode MS" pitchFamily="34" charset="-128"/>
                <a:cs typeface="PT Bold Heading" pitchFamily="2" charset="-78"/>
              </a:rPr>
              <a:t>الخطة التنفيذية لمقرر خدمة الفرد والجماعة . </a:t>
            </a:r>
          </a:p>
          <a:p>
            <a:pPr marL="742950" indent="-742950" algn="just">
              <a:buFont typeface="+mj-lt"/>
              <a:buAutoNum type="arabicPeriod"/>
              <a:defRPr/>
            </a:pPr>
            <a:r>
              <a:rPr lang="ar-SA" sz="4000" dirty="0">
                <a:latin typeface="Arial Unicode MS" pitchFamily="34" charset="-128"/>
                <a:ea typeface="Arial Unicode MS" pitchFamily="34" charset="-128"/>
                <a:cs typeface="PT Bold Heading" pitchFamily="2" charset="-78"/>
              </a:rPr>
              <a:t>مراحل تطور خدمة الفرد. </a:t>
            </a:r>
          </a:p>
          <a:p>
            <a:pPr marL="742950" indent="-742950" algn="just">
              <a:buFont typeface="+mj-lt"/>
              <a:buAutoNum type="arabicPeriod"/>
              <a:defRPr/>
            </a:pPr>
            <a:r>
              <a:rPr lang="ar-SA" sz="4000" dirty="0">
                <a:latin typeface="Arial Unicode MS" pitchFamily="34" charset="-128"/>
                <a:ea typeface="Arial Unicode MS" pitchFamily="34" charset="-128"/>
                <a:cs typeface="PT Bold Heading" pitchFamily="2" charset="-78"/>
              </a:rPr>
              <a:t>مفهوم خدمة الفرد (تعريف هيلين برلمان- تعريف بياستوك).  </a:t>
            </a:r>
          </a:p>
          <a:p>
            <a:pPr marL="742950" indent="-742950" algn="just">
              <a:buFont typeface="+mj-lt"/>
              <a:buAutoNum type="arabicPeriod"/>
              <a:defRPr/>
            </a:pPr>
            <a:r>
              <a:rPr lang="ar-SA" sz="4000" dirty="0">
                <a:latin typeface="Arial Unicode MS" pitchFamily="34" charset="-128"/>
                <a:ea typeface="Arial Unicode MS" pitchFamily="34" charset="-128"/>
                <a:cs typeface="PT Bold Heading" pitchFamily="2" charset="-78"/>
              </a:rPr>
              <a:t>أهداف خدمة الفرد.  </a:t>
            </a:r>
          </a:p>
          <a:p>
            <a:pPr marL="742950" indent="-742950" algn="just">
              <a:buFont typeface="+mj-lt"/>
              <a:buAutoNum type="arabicPeriod"/>
              <a:defRPr/>
            </a:pPr>
            <a:r>
              <a:rPr lang="ar-SA" sz="4000" dirty="0">
                <a:latin typeface="Arial Unicode MS" pitchFamily="34" charset="-128"/>
                <a:ea typeface="Arial Unicode MS" pitchFamily="34" charset="-128"/>
                <a:cs typeface="PT Bold Heading" pitchFamily="2" charset="-78"/>
              </a:rPr>
              <a:t>أسئلة عامة عن المحاضرة.</a:t>
            </a:r>
          </a:p>
        </p:txBody>
      </p:sp>
    </p:spTree>
    <p:extLst>
      <p:ext uri="{BB962C8B-B14F-4D97-AF65-F5344CB8AC3E}">
        <p14:creationId xmlns:p14="http://schemas.microsoft.com/office/powerpoint/2010/main" val="26536578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1000"/>
                                        <p:tgtEl>
                                          <p:spTgt spid="3"/>
                                        </p:tgtEl>
                                      </p:cBhvr>
                                    </p:animEffect>
                                  </p:childTnLst>
                                </p:cTn>
                              </p:par>
                            </p:childTnLst>
                          </p:cTn>
                        </p:par>
                        <p:par>
                          <p:cTn id="8" fill="hold" nodeType="afterGroup">
                            <p:stCondLst>
                              <p:cond delay="1000"/>
                            </p:stCondLst>
                            <p:childTnLst>
                              <p:par>
                                <p:cTn id="9" presetID="21" presetClass="entr" presetSubtype="8" fill="hold" nodeType="afterEffect">
                                  <p:stCondLst>
                                    <p:cond delay="0"/>
                                  </p:stCondLst>
                                  <p:childTnLst>
                                    <p:set>
                                      <p:cBhvr>
                                        <p:cTn id="10" dur="1" fill="hold">
                                          <p:stCondLst>
                                            <p:cond delay="0"/>
                                          </p:stCondLst>
                                        </p:cTn>
                                        <p:tgtEl>
                                          <p:spTgt spid="18435"/>
                                        </p:tgtEl>
                                        <p:attrNameLst>
                                          <p:attrName>style.visibility</p:attrName>
                                        </p:attrNameLst>
                                      </p:cBhvr>
                                      <p:to>
                                        <p:strVal val="visible"/>
                                      </p:to>
                                    </p:set>
                                    <p:animEffect transition="in" filter="wheel(8)">
                                      <p:cBhvr>
                                        <p:cTn id="11" dur="10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مربع نص 3"/>
          <p:cNvSpPr txBox="1">
            <a:spLocks noChangeArrowheads="1"/>
          </p:cNvSpPr>
          <p:nvPr/>
        </p:nvSpPr>
        <p:spPr bwMode="auto">
          <a:xfrm>
            <a:off x="228600" y="2246313"/>
            <a:ext cx="8534400" cy="3046988"/>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SA" sz="4800" b="1" dirty="0"/>
              <a:t>1- التعرف على الخطة التنفيذية للمقرر.</a:t>
            </a:r>
          </a:p>
          <a:p>
            <a:pPr eaLnBrk="1" hangingPunct="1"/>
            <a:r>
              <a:rPr lang="ar-SA" sz="4800" b="1" dirty="0"/>
              <a:t>2- تتبع التطور التاريخــي لخدمة الفرد.</a:t>
            </a:r>
          </a:p>
          <a:p>
            <a:pPr eaLnBrk="1" hangingPunct="1"/>
            <a:r>
              <a:rPr lang="ar-SA" sz="4800" b="1" dirty="0"/>
              <a:t>3- تفسير وشرح مفهـــوم خـدمة الفرد.</a:t>
            </a:r>
          </a:p>
          <a:p>
            <a:pPr eaLnBrk="1" hangingPunct="1"/>
            <a:r>
              <a:rPr lang="ar-SA" sz="4800" b="1" dirty="0"/>
              <a:t>4- تحليل أهداف خدمة الفرد.</a:t>
            </a:r>
          </a:p>
        </p:txBody>
      </p:sp>
      <p:sp>
        <p:nvSpPr>
          <p:cNvPr id="5" name="مخطط انسيابي: شريط مثقب 4"/>
          <p:cNvSpPr/>
          <p:nvPr/>
        </p:nvSpPr>
        <p:spPr>
          <a:xfrm>
            <a:off x="2133600" y="381000"/>
            <a:ext cx="4572000" cy="15240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400" b="1" dirty="0">
                <a:solidFill>
                  <a:srgbClr val="FF0000"/>
                </a:solidFill>
              </a:rPr>
              <a:t>أهداف المحاضرة </a:t>
            </a:r>
            <a:endParaRPr lang="ar-SA" sz="4400" dirty="0">
              <a:solidFill>
                <a:srgbClr val="FF0000"/>
              </a:solidFill>
            </a:endParaRPr>
          </a:p>
        </p:txBody>
      </p:sp>
    </p:spTree>
    <p:extLst>
      <p:ext uri="{BB962C8B-B14F-4D97-AF65-F5344CB8AC3E}">
        <p14:creationId xmlns:p14="http://schemas.microsoft.com/office/powerpoint/2010/main" val="31727175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مربع نص 1"/>
          <p:cNvSpPr txBox="1">
            <a:spLocks noChangeArrowheads="1"/>
          </p:cNvSpPr>
          <p:nvPr/>
        </p:nvSpPr>
        <p:spPr bwMode="auto">
          <a:xfrm>
            <a:off x="304800" y="1676400"/>
            <a:ext cx="83058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SA" sz="3200" b="1" dirty="0">
                <a:solidFill>
                  <a:srgbClr val="FF0000"/>
                </a:solidFill>
              </a:rPr>
              <a:t>أولاً: رؤية القسم.</a:t>
            </a:r>
            <a:endParaRPr lang="ar-SA" sz="2400" b="1" dirty="0">
              <a:solidFill>
                <a:srgbClr val="FF0000"/>
              </a:solidFill>
            </a:endParaRPr>
          </a:p>
          <a:p>
            <a:pPr algn="just" eaLnBrk="1" hangingPunct="1"/>
            <a:r>
              <a:rPr lang="ar-SA" sz="2400" b="1" dirty="0">
                <a:solidFill>
                  <a:schemeClr val="tx2"/>
                </a:solidFill>
              </a:rPr>
              <a:t>تحقيق التميز في المجال البحثي والعمل الاجتماعي محلياً وإقليمياً وعالمياً</a:t>
            </a:r>
          </a:p>
          <a:p>
            <a:pPr algn="just" eaLnBrk="1" hangingPunct="1"/>
            <a:r>
              <a:rPr lang="ar-SA" sz="3200" b="1" dirty="0">
                <a:solidFill>
                  <a:srgbClr val="FF0000"/>
                </a:solidFill>
              </a:rPr>
              <a:t>ثانياً: رسالة القسم.</a:t>
            </a:r>
          </a:p>
          <a:p>
            <a:pPr algn="just" eaLnBrk="1" hangingPunct="1"/>
            <a:r>
              <a:rPr lang="ar-SA" sz="2400" b="1" dirty="0">
                <a:solidFill>
                  <a:schemeClr val="tx2"/>
                </a:solidFill>
              </a:rPr>
              <a:t>إعداد متخصصين معرفياً </a:t>
            </a:r>
            <a:r>
              <a:rPr lang="ar-SA" sz="2400" b="1" dirty="0" err="1">
                <a:solidFill>
                  <a:schemeClr val="tx2"/>
                </a:solidFill>
              </a:rPr>
              <a:t>ومهارياً</a:t>
            </a:r>
            <a:r>
              <a:rPr lang="ar-SA" sz="2400" b="1" dirty="0">
                <a:solidFill>
                  <a:schemeClr val="tx2"/>
                </a:solidFill>
              </a:rPr>
              <a:t> والارتقاء بالبحث العلمي وفق معايير الجودة ضمن شراكة مجتمعية فاعلة</a:t>
            </a:r>
          </a:p>
        </p:txBody>
      </p:sp>
      <p:sp>
        <p:nvSpPr>
          <p:cNvPr id="3" name="وسيلة شرح بيضاوية 2"/>
          <p:cNvSpPr/>
          <p:nvPr/>
        </p:nvSpPr>
        <p:spPr>
          <a:xfrm>
            <a:off x="4648200" y="0"/>
            <a:ext cx="4495800" cy="14478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التعرف على الخطة التنفيذية للمقرر</a:t>
            </a:r>
          </a:p>
        </p:txBody>
      </p:sp>
      <p:pic>
        <p:nvPicPr>
          <p:cNvPr id="8196"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39624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16764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602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مربع نص 1"/>
          <p:cNvSpPr txBox="1">
            <a:spLocks noChangeArrowheads="1"/>
          </p:cNvSpPr>
          <p:nvPr/>
        </p:nvSpPr>
        <p:spPr bwMode="auto">
          <a:xfrm>
            <a:off x="228600" y="0"/>
            <a:ext cx="83058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EG" sz="3200" b="1" dirty="0">
                <a:solidFill>
                  <a:srgbClr val="FF0000"/>
                </a:solidFill>
              </a:rPr>
              <a:t>ثالثاً: أهداف المقرر</a:t>
            </a:r>
          </a:p>
          <a:p>
            <a:pPr algn="just" eaLnBrk="1" hangingPunct="1"/>
            <a:r>
              <a:rPr lang="ar-EG" sz="3200" b="1" dirty="0">
                <a:solidFill>
                  <a:schemeClr val="tx2"/>
                </a:solidFill>
              </a:rPr>
              <a:t>1. تعرف الطالبات والطلاب على المفاهيم والاتجاهات النظرية الخاصة بخدمة الفرد والجماعة.</a:t>
            </a:r>
          </a:p>
          <a:p>
            <a:pPr algn="just" eaLnBrk="1" hangingPunct="1"/>
            <a:r>
              <a:rPr lang="ar-EG" sz="3200" b="1" dirty="0">
                <a:solidFill>
                  <a:schemeClr val="tx2"/>
                </a:solidFill>
              </a:rPr>
              <a:t>2. </a:t>
            </a:r>
            <a:r>
              <a:rPr lang="ar-SA" sz="3200" b="1" dirty="0">
                <a:solidFill>
                  <a:schemeClr val="tx2"/>
                </a:solidFill>
              </a:rPr>
              <a:t>اكتساب</a:t>
            </a:r>
            <a:r>
              <a:rPr lang="ar-EG" sz="3200" b="1" dirty="0">
                <a:solidFill>
                  <a:schemeClr val="tx2"/>
                </a:solidFill>
              </a:rPr>
              <a:t> الطالبات والطلاب المهارات الخاصة بدراسة المشكلات الفردية وتشخيصها وعلاجها.</a:t>
            </a:r>
          </a:p>
          <a:p>
            <a:pPr algn="just" eaLnBrk="1" hangingPunct="1"/>
            <a:r>
              <a:rPr lang="ar-EG" sz="3200" b="1" dirty="0">
                <a:solidFill>
                  <a:schemeClr val="tx2"/>
                </a:solidFill>
              </a:rPr>
              <a:t>3. تعرف الطالبات والطلاب على أنواع الجماعات وتأثيرها في سلوك الأفراد .</a:t>
            </a:r>
          </a:p>
          <a:p>
            <a:pPr algn="just" eaLnBrk="1" hangingPunct="1"/>
            <a:r>
              <a:rPr lang="ar-EG" sz="3200" b="1" dirty="0">
                <a:solidFill>
                  <a:schemeClr val="tx2"/>
                </a:solidFill>
              </a:rPr>
              <a:t>4. </a:t>
            </a:r>
            <a:r>
              <a:rPr lang="ar-SA" sz="3200" b="1" dirty="0">
                <a:solidFill>
                  <a:schemeClr val="tx2"/>
                </a:solidFill>
              </a:rPr>
              <a:t>اكتساب</a:t>
            </a:r>
            <a:r>
              <a:rPr lang="ar-EG" sz="3200" b="1" dirty="0">
                <a:solidFill>
                  <a:schemeClr val="tx2"/>
                </a:solidFill>
              </a:rPr>
              <a:t> الطالبات والطلاب مهارات التسجيل والممارسة العامة مع الأفراد والجماعات.</a:t>
            </a:r>
          </a:p>
          <a:p>
            <a:pPr algn="just" eaLnBrk="1" hangingPunct="1"/>
            <a:r>
              <a:rPr lang="ar-EG" sz="3200" b="1" dirty="0">
                <a:solidFill>
                  <a:srgbClr val="FF0000"/>
                </a:solidFill>
              </a:rPr>
              <a:t>رابعاً: التواصل مع أستاذ المقرر: </a:t>
            </a:r>
          </a:p>
          <a:p>
            <a:pPr algn="just" eaLnBrk="1" hangingPunct="1"/>
            <a:r>
              <a:rPr lang="ar-EG" sz="3200" b="1" dirty="0">
                <a:solidFill>
                  <a:schemeClr val="tx2"/>
                </a:solidFill>
              </a:rPr>
              <a:t>1- عبر الاتصال التليفوني  :</a:t>
            </a:r>
            <a:r>
              <a:rPr lang="ar-SA" sz="3200" b="1" dirty="0">
                <a:solidFill>
                  <a:schemeClr val="tx2"/>
                </a:solidFill>
              </a:rPr>
              <a:t>0590032306</a:t>
            </a:r>
            <a:endParaRPr lang="ar-EG" sz="3200" b="1" dirty="0">
              <a:solidFill>
                <a:schemeClr val="tx2"/>
              </a:solidFill>
            </a:endParaRPr>
          </a:p>
          <a:p>
            <a:pPr algn="just" eaLnBrk="1" hangingPunct="1"/>
            <a:r>
              <a:rPr lang="ar-EG" sz="3200" b="1" dirty="0">
                <a:solidFill>
                  <a:schemeClr val="tx2"/>
                </a:solidFill>
              </a:rPr>
              <a:t>2- البريد الالكتروني لأستاذة المقرر</a:t>
            </a:r>
            <a:r>
              <a:rPr lang="ar-SA" sz="3200" b="1" dirty="0">
                <a:solidFill>
                  <a:schemeClr val="tx2"/>
                </a:solidFill>
              </a:rPr>
              <a:t>: </a:t>
            </a:r>
            <a:endParaRPr lang="en-US" sz="3200" b="1" dirty="0">
              <a:solidFill>
                <a:schemeClr val="tx2"/>
              </a:solidFill>
            </a:endParaRPr>
          </a:p>
          <a:p>
            <a:pPr algn="just" eaLnBrk="1" hangingPunct="1"/>
            <a:r>
              <a:rPr lang="ar-EG" sz="3200" b="1" dirty="0">
                <a:solidFill>
                  <a:schemeClr val="tx2"/>
                </a:solidFill>
              </a:rPr>
              <a:t>د . </a:t>
            </a:r>
            <a:r>
              <a:rPr lang="ar-SA" sz="3200" b="1" dirty="0">
                <a:solidFill>
                  <a:schemeClr val="tx2"/>
                </a:solidFill>
              </a:rPr>
              <a:t>مصطفى </a:t>
            </a:r>
            <a:r>
              <a:rPr lang="ar-SA" sz="3200" b="1" dirty="0" err="1">
                <a:solidFill>
                  <a:schemeClr val="tx2"/>
                </a:solidFill>
              </a:rPr>
              <a:t>الفقى</a:t>
            </a:r>
            <a:r>
              <a:rPr lang="ar-SA" sz="3200" b="1" dirty="0">
                <a:solidFill>
                  <a:schemeClr val="tx2"/>
                </a:solidFill>
              </a:rPr>
              <a:t> </a:t>
            </a:r>
            <a:r>
              <a:rPr lang="en-US" sz="3200" b="1" dirty="0">
                <a:solidFill>
                  <a:schemeClr val="tx2"/>
                </a:solidFill>
                <a:hlinkClick r:id="rId3"/>
              </a:rPr>
              <a:t>mmelfeky@uod.edu.sa</a:t>
            </a:r>
            <a:r>
              <a:rPr lang="en-US" sz="3200" b="1" dirty="0">
                <a:solidFill>
                  <a:schemeClr val="tx2"/>
                </a:solidFill>
              </a:rPr>
              <a:t> </a:t>
            </a:r>
            <a:endParaRPr lang="ar-SA" sz="3200" b="1" dirty="0">
              <a:solidFill>
                <a:schemeClr val="tx2"/>
              </a:solidFill>
            </a:endParaRPr>
          </a:p>
        </p:txBody>
      </p:sp>
      <p:pic>
        <p:nvPicPr>
          <p:cNvPr id="9219" name="Picture 4" descr="0565"/>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412163" y="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descr="0565"/>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412163" y="43434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91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40000"/>
            <a:lumOff val="60000"/>
            <a:alpha val="72000"/>
          </a:schemeClr>
        </a:solidFill>
        <a:effectLst/>
      </p:bgPr>
    </p:bg>
    <p:spTree>
      <p:nvGrpSpPr>
        <p:cNvPr id="1" name=""/>
        <p:cNvGrpSpPr/>
        <p:nvPr/>
      </p:nvGrpSpPr>
      <p:grpSpPr>
        <a:xfrm>
          <a:off x="0" y="0"/>
          <a:ext cx="0" cy="0"/>
          <a:chOff x="0" y="0"/>
          <a:chExt cx="0" cy="0"/>
        </a:xfrm>
      </p:grpSpPr>
      <p:sp>
        <p:nvSpPr>
          <p:cNvPr id="10242" name="مربع نص 1"/>
          <p:cNvSpPr txBox="1">
            <a:spLocks noChangeArrowheads="1"/>
          </p:cNvSpPr>
          <p:nvPr/>
        </p:nvSpPr>
        <p:spPr bwMode="auto">
          <a:xfrm>
            <a:off x="-152400" y="304800"/>
            <a:ext cx="84582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lnSpc>
                <a:spcPct val="200000"/>
              </a:lnSpc>
            </a:pPr>
            <a:r>
              <a:rPr lang="ar-EG" sz="3600" b="1" dirty="0">
                <a:solidFill>
                  <a:schemeClr val="accent5">
                    <a:lumMod val="75000"/>
                  </a:schemeClr>
                </a:solidFill>
                <a:latin typeface="Times New Roman" panose="02020603050405020304" pitchFamily="18" charset="0"/>
                <a:cs typeface="Simple Outline Pat" panose="02010400000000000000" pitchFamily="2" charset="-78"/>
              </a:rPr>
              <a:t>خامساً: آلية تقييم </a:t>
            </a:r>
            <a:r>
              <a:rPr lang="ar-SA" sz="3600" b="1" dirty="0">
                <a:solidFill>
                  <a:schemeClr val="accent5">
                    <a:lumMod val="75000"/>
                  </a:schemeClr>
                </a:solidFill>
                <a:latin typeface="Times New Roman" panose="02020603050405020304" pitchFamily="18" charset="0"/>
                <a:cs typeface="Simple Outline Pat" panose="02010400000000000000" pitchFamily="2" charset="-78"/>
              </a:rPr>
              <a:t>الطلاب</a:t>
            </a:r>
            <a:endParaRPr lang="ar-EG" sz="3600" b="1" dirty="0">
              <a:solidFill>
                <a:schemeClr val="accent5">
                  <a:lumMod val="75000"/>
                </a:schemeClr>
              </a:solidFill>
              <a:latin typeface="Times New Roman" panose="02020603050405020304" pitchFamily="18" charset="0"/>
              <a:cs typeface="Simple Outline Pat" panose="02010400000000000000" pitchFamily="2" charset="-78"/>
            </a:endParaRPr>
          </a:p>
          <a:p>
            <a:pPr eaLnBrk="1" hangingPunct="1">
              <a:lnSpc>
                <a:spcPct val="200000"/>
              </a:lnSpc>
            </a:pPr>
            <a:r>
              <a:rPr lang="ar-SA" sz="2800" b="1" dirty="0">
                <a:latin typeface="Times New Roman" panose="02020603050405020304" pitchFamily="18" charset="0"/>
                <a:cs typeface="Times New Roman" panose="02020603050405020304" pitchFamily="18" charset="0"/>
              </a:rPr>
              <a:t>     </a:t>
            </a:r>
            <a:r>
              <a:rPr lang="ar-EG" sz="2800" b="1" dirty="0">
                <a:latin typeface="Times New Roman" panose="02020603050405020304" pitchFamily="18" charset="0"/>
                <a:cs typeface="Times New Roman" panose="02020603050405020304" pitchFamily="18" charset="0"/>
              </a:rPr>
              <a:t>يتم توزيع الدرجات على النحو التالي:-</a:t>
            </a:r>
          </a:p>
          <a:p>
            <a:pPr eaLnBrk="1" hangingPunct="1">
              <a:lnSpc>
                <a:spcPct val="200000"/>
              </a:lnSpc>
            </a:pPr>
            <a:r>
              <a:rPr lang="ar-EG" sz="2800" b="1" dirty="0">
                <a:latin typeface="Times New Roman" panose="02020603050405020304" pitchFamily="18" charset="0"/>
                <a:cs typeface="Times New Roman" panose="02020603050405020304" pitchFamily="18" charset="0"/>
              </a:rPr>
              <a:t>1- </a:t>
            </a:r>
            <a:r>
              <a:rPr lang="ar-EG" sz="2800" b="1" dirty="0">
                <a:solidFill>
                  <a:srgbClr val="FF0000"/>
                </a:solidFill>
                <a:latin typeface="Times New Roman" panose="02020603050405020304" pitchFamily="18" charset="0"/>
                <a:cs typeface="Times New Roman" panose="02020603050405020304" pitchFamily="18" charset="0"/>
              </a:rPr>
              <a:t>الاختبار النهائي : 50 درجة </a:t>
            </a:r>
          </a:p>
          <a:p>
            <a:pPr eaLnBrk="1" hangingPunct="1">
              <a:lnSpc>
                <a:spcPct val="200000"/>
              </a:lnSpc>
            </a:pPr>
            <a:r>
              <a:rPr lang="ar-EG" sz="2800" b="1" dirty="0">
                <a:solidFill>
                  <a:srgbClr val="FF0000"/>
                </a:solidFill>
                <a:latin typeface="Times New Roman" panose="02020603050405020304" pitchFamily="18" charset="0"/>
                <a:cs typeface="Times New Roman" panose="02020603050405020304" pitchFamily="18" charset="0"/>
              </a:rPr>
              <a:t>2- الأعمال الفصلية (50 درجة ) وتتضمن ما يلي:</a:t>
            </a:r>
          </a:p>
          <a:p>
            <a:pPr eaLnBrk="1" hangingPunct="1">
              <a:lnSpc>
                <a:spcPct val="200000"/>
              </a:lnSpc>
            </a:pPr>
            <a:r>
              <a:rPr lang="ar-EG" sz="2800" b="1" dirty="0">
                <a:solidFill>
                  <a:srgbClr val="FF0000"/>
                </a:solidFill>
                <a:latin typeface="Times New Roman" panose="02020603050405020304" pitchFamily="18" charset="0"/>
                <a:cs typeface="Times New Roman" panose="02020603050405020304" pitchFamily="18" charset="0"/>
              </a:rPr>
              <a:t>أ- </a:t>
            </a:r>
            <a:r>
              <a:rPr lang="ar-SA" sz="2800" b="1" dirty="0">
                <a:solidFill>
                  <a:srgbClr val="FF0000"/>
                </a:solidFill>
                <a:latin typeface="Times New Roman" panose="02020603050405020304" pitchFamily="18" charset="0"/>
                <a:cs typeface="Times New Roman" panose="02020603050405020304" pitchFamily="18" charset="0"/>
              </a:rPr>
              <a:t>الاختبار النصفي</a:t>
            </a:r>
            <a:r>
              <a:rPr lang="ar-EG" sz="2800" b="1" dirty="0">
                <a:solidFill>
                  <a:srgbClr val="FF0000"/>
                </a:solidFill>
                <a:latin typeface="Times New Roman" panose="02020603050405020304" pitchFamily="18" charset="0"/>
                <a:cs typeface="Times New Roman" panose="02020603050405020304" pitchFamily="18" charset="0"/>
              </a:rPr>
              <a:t>( </a:t>
            </a:r>
            <a:r>
              <a:rPr lang="ar-SA" sz="2800" b="1" dirty="0">
                <a:solidFill>
                  <a:srgbClr val="FF0000"/>
                </a:solidFill>
                <a:latin typeface="Times New Roman" panose="02020603050405020304" pitchFamily="18" charset="0"/>
                <a:cs typeface="Times New Roman" panose="02020603050405020304" pitchFamily="18" charset="0"/>
              </a:rPr>
              <a:t>1</a:t>
            </a:r>
            <a:r>
              <a:rPr lang="ar-EG" sz="2800" b="1" dirty="0">
                <a:solidFill>
                  <a:srgbClr val="FF0000"/>
                </a:solidFill>
                <a:latin typeface="Times New Roman" panose="02020603050405020304" pitchFamily="18" charset="0"/>
                <a:cs typeface="Times New Roman" panose="02020603050405020304" pitchFamily="18" charset="0"/>
              </a:rPr>
              <a:t>) (30 درجة)</a:t>
            </a:r>
          </a:p>
          <a:p>
            <a:pPr eaLnBrk="1" hangingPunct="1">
              <a:lnSpc>
                <a:spcPct val="200000"/>
              </a:lnSpc>
            </a:pPr>
            <a:r>
              <a:rPr lang="ar-EG" sz="2800" b="1" dirty="0">
                <a:solidFill>
                  <a:srgbClr val="FF0000"/>
                </a:solidFill>
                <a:latin typeface="Times New Roman" panose="02020603050405020304" pitchFamily="18" charset="0"/>
                <a:cs typeface="Times New Roman" panose="02020603050405020304" pitchFamily="18" charset="0"/>
              </a:rPr>
              <a:t>ب- الواجبات عدد </a:t>
            </a:r>
            <a:r>
              <a:rPr lang="ar-EG" sz="2800" b="1" dirty="0" smtClean="0">
                <a:solidFill>
                  <a:srgbClr val="FF0000"/>
                </a:solidFill>
                <a:latin typeface="Times New Roman" panose="02020603050405020304" pitchFamily="18" charset="0"/>
                <a:cs typeface="Times New Roman" panose="02020603050405020304" pitchFamily="18" charset="0"/>
              </a:rPr>
              <a:t>(</a:t>
            </a:r>
            <a:r>
              <a:rPr lang="ar-SA" sz="2800" b="1" dirty="0" smtClean="0">
                <a:solidFill>
                  <a:srgbClr val="FF0000"/>
                </a:solidFill>
                <a:latin typeface="Times New Roman" panose="02020603050405020304" pitchFamily="18" charset="0"/>
                <a:cs typeface="Times New Roman" panose="02020603050405020304" pitchFamily="18" charset="0"/>
              </a:rPr>
              <a:t>1</a:t>
            </a:r>
            <a:r>
              <a:rPr lang="ar-EG" sz="2800" b="1" dirty="0" smtClean="0">
                <a:solidFill>
                  <a:srgbClr val="FF0000"/>
                </a:solidFill>
                <a:latin typeface="Times New Roman" panose="02020603050405020304" pitchFamily="18" charset="0"/>
                <a:cs typeface="Times New Roman" panose="02020603050405020304" pitchFamily="18" charset="0"/>
              </a:rPr>
              <a:t>) </a:t>
            </a:r>
            <a:r>
              <a:rPr lang="ar-EG" sz="2800" b="1" dirty="0">
                <a:solidFill>
                  <a:srgbClr val="FF0000"/>
                </a:solidFill>
                <a:latin typeface="Times New Roman" panose="02020603050405020304" pitchFamily="18" charset="0"/>
                <a:cs typeface="Times New Roman" panose="02020603050405020304" pitchFamily="18" charset="0"/>
              </a:rPr>
              <a:t>( </a:t>
            </a:r>
            <a:r>
              <a:rPr lang="ar-SA" sz="2800" b="1" dirty="0" smtClean="0">
                <a:solidFill>
                  <a:srgbClr val="FF0000"/>
                </a:solidFill>
                <a:latin typeface="Times New Roman" panose="02020603050405020304" pitchFamily="18" charset="0"/>
                <a:cs typeface="Times New Roman" panose="02020603050405020304" pitchFamily="18" charset="0"/>
              </a:rPr>
              <a:t>10</a:t>
            </a:r>
            <a:r>
              <a:rPr lang="ar-EG" sz="2800" b="1" dirty="0" smtClean="0">
                <a:solidFill>
                  <a:srgbClr val="FF0000"/>
                </a:solidFill>
                <a:latin typeface="Times New Roman" panose="02020603050405020304" pitchFamily="18" charset="0"/>
                <a:cs typeface="Times New Roman" panose="02020603050405020304" pitchFamily="18" charset="0"/>
              </a:rPr>
              <a:t>درج</a:t>
            </a:r>
            <a:r>
              <a:rPr lang="ar-SA" sz="2800" b="1" smtClean="0">
                <a:solidFill>
                  <a:srgbClr val="FF0000"/>
                </a:solidFill>
                <a:latin typeface="Times New Roman" panose="02020603050405020304" pitchFamily="18" charset="0"/>
                <a:cs typeface="Times New Roman" panose="02020603050405020304" pitchFamily="18" charset="0"/>
              </a:rPr>
              <a:t>ات</a:t>
            </a:r>
            <a:r>
              <a:rPr lang="ar-EG" sz="2800" b="1" smtClean="0">
                <a:solidFill>
                  <a:srgbClr val="FF0000"/>
                </a:solidFill>
                <a:latin typeface="Times New Roman" panose="02020603050405020304" pitchFamily="18" charset="0"/>
                <a:cs typeface="Times New Roman" panose="02020603050405020304" pitchFamily="18" charset="0"/>
              </a:rPr>
              <a:t>)</a:t>
            </a:r>
            <a:endParaRPr lang="ar-EG" sz="2800" b="1" dirty="0">
              <a:solidFill>
                <a:srgbClr val="FF0000"/>
              </a:solidFill>
              <a:latin typeface="Times New Roman" panose="02020603050405020304" pitchFamily="18" charset="0"/>
              <a:cs typeface="Times New Roman" panose="02020603050405020304" pitchFamily="18" charset="0"/>
            </a:endParaRPr>
          </a:p>
          <a:p>
            <a:pPr eaLnBrk="1" hangingPunct="1">
              <a:lnSpc>
                <a:spcPct val="200000"/>
              </a:lnSpc>
            </a:pPr>
            <a:r>
              <a:rPr lang="ar-EG" sz="2800" b="1" dirty="0">
                <a:solidFill>
                  <a:srgbClr val="FF0000"/>
                </a:solidFill>
                <a:latin typeface="Times New Roman" panose="02020603050405020304" pitchFamily="18" charset="0"/>
                <a:cs typeface="Times New Roman" panose="02020603050405020304" pitchFamily="18" charset="0"/>
              </a:rPr>
              <a:t>ج- </a:t>
            </a:r>
            <a:r>
              <a:rPr lang="ar-SA" sz="2800" b="1" dirty="0">
                <a:solidFill>
                  <a:srgbClr val="FF0000"/>
                </a:solidFill>
                <a:latin typeface="Times New Roman" panose="02020603050405020304" pitchFamily="18" charset="0"/>
                <a:cs typeface="Times New Roman" panose="02020603050405020304" pitchFamily="18" charset="0"/>
              </a:rPr>
              <a:t>مناقشة</a:t>
            </a:r>
            <a:r>
              <a:rPr lang="ar-EG" sz="2800" b="1" dirty="0">
                <a:solidFill>
                  <a:srgbClr val="FF0000"/>
                </a:solidFill>
                <a:latin typeface="Times New Roman" panose="02020603050405020304" pitchFamily="18" charset="0"/>
                <a:cs typeface="Times New Roman" panose="02020603050405020304" pitchFamily="18" charset="0"/>
              </a:rPr>
              <a:t>(عدد 1) </a:t>
            </a:r>
            <a:r>
              <a:rPr lang="ar-EG" sz="2800" b="1" dirty="0" smtClean="0">
                <a:solidFill>
                  <a:srgbClr val="FF0000"/>
                </a:solidFill>
                <a:latin typeface="Times New Roman" panose="02020603050405020304" pitchFamily="18" charset="0"/>
                <a:cs typeface="Times New Roman" panose="02020603050405020304" pitchFamily="18" charset="0"/>
              </a:rPr>
              <a:t>(</a:t>
            </a:r>
            <a:r>
              <a:rPr lang="ar-SA" sz="2800" b="1" dirty="0" smtClean="0">
                <a:solidFill>
                  <a:srgbClr val="FF0000"/>
                </a:solidFill>
                <a:latin typeface="Times New Roman" panose="02020603050405020304" pitchFamily="18" charset="0"/>
                <a:cs typeface="Times New Roman" panose="02020603050405020304" pitchFamily="18" charset="0"/>
              </a:rPr>
              <a:t>10</a:t>
            </a:r>
            <a:r>
              <a:rPr lang="ar-EG" sz="2800" b="1" dirty="0" smtClean="0">
                <a:solidFill>
                  <a:srgbClr val="FF0000"/>
                </a:solidFill>
                <a:latin typeface="Times New Roman" panose="02020603050405020304" pitchFamily="18" charset="0"/>
                <a:cs typeface="Times New Roman" panose="02020603050405020304" pitchFamily="18" charset="0"/>
              </a:rPr>
              <a:t> </a:t>
            </a:r>
            <a:r>
              <a:rPr lang="ar-EG" sz="2800" b="1" dirty="0">
                <a:solidFill>
                  <a:srgbClr val="FF0000"/>
                </a:solidFill>
                <a:latin typeface="Times New Roman" panose="02020603050405020304" pitchFamily="18" charset="0"/>
                <a:cs typeface="Times New Roman" panose="02020603050405020304" pitchFamily="18" charset="0"/>
              </a:rPr>
              <a:t>درجات)</a:t>
            </a:r>
          </a:p>
        </p:txBody>
      </p:sp>
      <p:pic>
        <p:nvPicPr>
          <p:cNvPr id="10243"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3048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4927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657600" y="457200"/>
            <a:ext cx="5486400" cy="7171194"/>
          </a:xfrm>
          <a:prstGeom prst="rect">
            <a:avLst/>
          </a:prstGeom>
          <a:blipFill>
            <a:blip r:embed="rId2"/>
            <a:tile tx="0" ty="0" sx="100000" sy="100000" flip="none" algn="tl"/>
          </a:blipFill>
        </p:spPr>
        <p:txBody>
          <a:bodyPr>
            <a:spAutoFit/>
          </a:bodyPr>
          <a:lstStyle/>
          <a:p>
            <a:pPr>
              <a:defRPr/>
            </a:pPr>
            <a:r>
              <a:rPr lang="ar-SA" sz="2000" b="1" u="sng" dirty="0">
                <a:solidFill>
                  <a:srgbClr val="C00000"/>
                </a:solidFill>
                <a:latin typeface="Arial Unicode MS" pitchFamily="34" charset="-128"/>
                <a:ea typeface="Arial Unicode MS" pitchFamily="34" charset="-128"/>
                <a:cs typeface="+mj-cs"/>
              </a:rPr>
              <a:t>مراجع مقرر خدمة الفرد والجماعة</a:t>
            </a:r>
          </a:p>
          <a:p>
            <a:pPr>
              <a:defRPr/>
            </a:pPr>
            <a:endParaRPr lang="ar-SA" sz="2000" b="1" dirty="0">
              <a:solidFill>
                <a:srgbClr val="C00000"/>
              </a:solidFill>
              <a:latin typeface="Arial Unicode MS" pitchFamily="34" charset="-128"/>
              <a:ea typeface="Arial Unicode MS" pitchFamily="34" charset="-128"/>
              <a:cs typeface="+mj-cs"/>
            </a:endParaRPr>
          </a:p>
          <a:p>
            <a:pPr>
              <a:defRPr/>
            </a:pPr>
            <a:r>
              <a:rPr lang="ar-SA" sz="2000" b="1" dirty="0">
                <a:solidFill>
                  <a:srgbClr val="C00000"/>
                </a:solidFill>
                <a:latin typeface="Arial Unicode MS" pitchFamily="34" charset="-128"/>
                <a:ea typeface="Arial Unicode MS" pitchFamily="34" charset="-128"/>
                <a:cs typeface="+mj-cs"/>
              </a:rPr>
              <a:t> </a:t>
            </a:r>
            <a:r>
              <a:rPr lang="ar-SA" sz="2000" b="1" u="sng" dirty="0">
                <a:solidFill>
                  <a:srgbClr val="C00000"/>
                </a:solidFill>
                <a:latin typeface="Arial Unicode MS" pitchFamily="34" charset="-128"/>
                <a:ea typeface="Arial Unicode MS" pitchFamily="34" charset="-128"/>
                <a:cs typeface="+mj-cs"/>
              </a:rPr>
              <a:t>المراجع الرئيسة </a:t>
            </a:r>
            <a:r>
              <a:rPr lang="ar-SA" sz="2000" b="1" dirty="0">
                <a:solidFill>
                  <a:srgbClr val="C00000"/>
                </a:solidFill>
                <a:latin typeface="Arial Unicode MS" pitchFamily="34" charset="-128"/>
                <a:ea typeface="Arial Unicode MS" pitchFamily="34" charset="-128"/>
                <a:cs typeface="+mj-cs"/>
              </a:rPr>
              <a:t>: </a:t>
            </a:r>
          </a:p>
          <a:p>
            <a:pPr marL="457200" indent="-457200">
              <a:buFont typeface="+mj-lt"/>
              <a:buAutoNum type="arabicPeriod"/>
              <a:defRPr/>
            </a:pPr>
            <a:r>
              <a:rPr lang="ar-SA" sz="2000" b="1" dirty="0">
                <a:latin typeface="Arial Unicode MS" pitchFamily="34" charset="-128"/>
                <a:ea typeface="Arial Unicode MS" pitchFamily="34" charset="-128"/>
                <a:cs typeface="+mj-cs"/>
              </a:rPr>
              <a:t> </a:t>
            </a:r>
            <a:r>
              <a:rPr lang="ar-EG" sz="2000" b="1" dirty="0">
                <a:latin typeface="Arial Unicode MS" pitchFamily="34" charset="-128"/>
                <a:ea typeface="Arial Unicode MS" pitchFamily="34" charset="-128"/>
                <a:cs typeface="+mj-cs"/>
              </a:rPr>
              <a:t>عبد الفتاح عثمان : خدمة الفرد في المجتمع النامي ( القاهرة : مكتبة الانجلو ، </a:t>
            </a:r>
            <a:r>
              <a:rPr lang="ar-SA" sz="2000" b="1" dirty="0">
                <a:latin typeface="Arial Unicode MS" pitchFamily="34" charset="-128"/>
                <a:ea typeface="Arial Unicode MS" pitchFamily="34" charset="-128"/>
                <a:cs typeface="+mj-cs"/>
              </a:rPr>
              <a:t>2010</a:t>
            </a:r>
            <a:r>
              <a:rPr lang="ar-EG" sz="2000" b="1" dirty="0">
                <a:latin typeface="Arial Unicode MS" pitchFamily="34" charset="-128"/>
                <a:ea typeface="Arial Unicode MS" pitchFamily="34" charset="-128"/>
                <a:cs typeface="+mj-cs"/>
              </a:rPr>
              <a:t> ).</a:t>
            </a:r>
          </a:p>
          <a:p>
            <a:pPr marL="457200" indent="-457200">
              <a:buFont typeface="+mj-lt"/>
              <a:buAutoNum type="arabicPeriod"/>
              <a:defRPr/>
            </a:pPr>
            <a:r>
              <a:rPr lang="ar-EG" sz="2000" b="1" dirty="0">
                <a:latin typeface="Arial Unicode MS" pitchFamily="34" charset="-128"/>
                <a:ea typeface="Arial Unicode MS" pitchFamily="34" charset="-128"/>
                <a:cs typeface="+mj-cs"/>
              </a:rPr>
              <a:t>محمد السيد فهمى: طريقة العمل مع الجماعات بين النظرية والتطبيق (الإسكندرية: دار المعرفة الجامعية، الجزء الأول، 1996.</a:t>
            </a:r>
            <a:endParaRPr lang="ar-SA" sz="2000" b="1" dirty="0">
              <a:latin typeface="Arial Unicode MS" pitchFamily="34" charset="-128"/>
              <a:ea typeface="Arial Unicode MS" pitchFamily="34" charset="-128"/>
              <a:cs typeface="+mj-cs"/>
            </a:endParaRPr>
          </a:p>
          <a:p>
            <a:pPr marL="457200" indent="-457200">
              <a:buFont typeface="+mj-lt"/>
              <a:buAutoNum type="arabicPeriod"/>
              <a:defRPr/>
            </a:pPr>
            <a:r>
              <a:rPr lang="ar-SA" sz="2000" b="1" dirty="0">
                <a:latin typeface="Arial Unicode MS" pitchFamily="34" charset="-128"/>
                <a:ea typeface="Arial Unicode MS" pitchFamily="34" charset="-128"/>
                <a:cs typeface="+mj-cs"/>
              </a:rPr>
              <a:t>جمال شكري و ما جدى محفوظ : خدمة الفرد والجماعة ( الدمام—مكتبة المتنبي 2013) .</a:t>
            </a:r>
            <a:endParaRPr lang="ar-EG" sz="2000" b="1" dirty="0">
              <a:latin typeface="Arial Unicode MS" pitchFamily="34" charset="-128"/>
              <a:ea typeface="Arial Unicode MS" pitchFamily="34" charset="-128"/>
              <a:cs typeface="+mj-cs"/>
            </a:endParaRPr>
          </a:p>
          <a:p>
            <a:pPr marL="457200" indent="-457200">
              <a:buFont typeface="+mj-lt"/>
              <a:buAutoNum type="arabicPeriod"/>
              <a:defRPr/>
            </a:pPr>
            <a:endParaRPr lang="ar-EG" sz="2000" b="1" dirty="0">
              <a:latin typeface="Arial Unicode MS" pitchFamily="34" charset="-128"/>
              <a:ea typeface="Arial Unicode MS" pitchFamily="34" charset="-128"/>
              <a:cs typeface="+mj-cs"/>
            </a:endParaRPr>
          </a:p>
          <a:p>
            <a:pPr>
              <a:defRPr/>
            </a:pPr>
            <a:r>
              <a:rPr lang="ar-EG" sz="2000" dirty="0"/>
              <a:t> </a:t>
            </a:r>
            <a:endParaRPr lang="ar-SA" sz="2000" b="1" dirty="0">
              <a:latin typeface="Arial Unicode MS" pitchFamily="34" charset="-128"/>
              <a:ea typeface="Arial Unicode MS" pitchFamily="34" charset="-128"/>
              <a:cs typeface="+mj-cs"/>
            </a:endParaRPr>
          </a:p>
          <a:p>
            <a:pPr>
              <a:defRPr/>
            </a:pPr>
            <a:r>
              <a:rPr lang="ar-SA" sz="2000" b="1" dirty="0">
                <a:latin typeface="Arial Unicode MS" pitchFamily="34" charset="-128"/>
                <a:ea typeface="Arial Unicode MS" pitchFamily="34" charset="-128"/>
                <a:cs typeface="+mj-cs"/>
              </a:rPr>
              <a:t>  </a:t>
            </a:r>
            <a:r>
              <a:rPr lang="ar-SA" sz="2000" b="1" u="sng" dirty="0">
                <a:solidFill>
                  <a:srgbClr val="FF0000"/>
                </a:solidFill>
                <a:latin typeface="Arial Unicode MS" pitchFamily="34" charset="-128"/>
                <a:ea typeface="Arial Unicode MS" pitchFamily="34" charset="-128"/>
                <a:cs typeface="+mj-cs"/>
              </a:rPr>
              <a:t>المراجع المساعدة : </a:t>
            </a:r>
          </a:p>
          <a:p>
            <a:pPr marL="457200" indent="-457200">
              <a:buFont typeface="+mj-lt"/>
              <a:buAutoNum type="arabicPeriod"/>
              <a:defRPr/>
            </a:pPr>
            <a:r>
              <a:rPr lang="ar-EG" sz="2000" b="1" dirty="0">
                <a:latin typeface="Arial Unicode MS" pitchFamily="34" charset="-128"/>
                <a:ea typeface="Arial Unicode MS" pitchFamily="34" charset="-128"/>
                <a:cs typeface="+mj-cs"/>
              </a:rPr>
              <a:t>سلمى محمود جمعة : مدخل إلى نظرية العمل مع الجماعات ، 1990.</a:t>
            </a:r>
          </a:p>
          <a:p>
            <a:pPr marL="457200" indent="-457200">
              <a:buFont typeface="+mj-lt"/>
              <a:buAutoNum type="arabicPeriod"/>
              <a:defRPr/>
            </a:pPr>
            <a:r>
              <a:rPr lang="ar-EG" sz="2000" b="1" dirty="0">
                <a:latin typeface="Arial Unicode MS" pitchFamily="34" charset="-128"/>
                <a:ea typeface="Arial Unicode MS" pitchFamily="34" charset="-128"/>
                <a:cs typeface="+mj-cs"/>
              </a:rPr>
              <a:t>السيد رمضان : ممارسة خدمة الفرد ، أسس عملية المساعدة، 2000.</a:t>
            </a:r>
          </a:p>
          <a:p>
            <a:pPr>
              <a:defRPr/>
            </a:pPr>
            <a:r>
              <a:rPr lang="ar-EG" sz="2000" b="1" dirty="0">
                <a:latin typeface="Arial Unicode MS" pitchFamily="34" charset="-128"/>
                <a:ea typeface="Arial Unicode MS" pitchFamily="34" charset="-128"/>
                <a:cs typeface="+mj-cs"/>
              </a:rPr>
              <a:t> </a:t>
            </a:r>
          </a:p>
          <a:p>
            <a:pPr>
              <a:defRPr/>
            </a:pPr>
            <a:endParaRPr lang="ar-SA" sz="2000" b="1" dirty="0">
              <a:latin typeface="Arial Unicode MS" pitchFamily="34" charset="-128"/>
              <a:ea typeface="Arial Unicode MS" pitchFamily="34" charset="-128"/>
              <a:cs typeface="+mj-cs"/>
            </a:endParaRPr>
          </a:p>
          <a:p>
            <a:pPr>
              <a:defRPr/>
            </a:pPr>
            <a:r>
              <a:rPr lang="ar-SA" sz="2000" b="1" dirty="0">
                <a:cs typeface="+mj-cs"/>
              </a:rPr>
              <a:t> </a:t>
            </a:r>
            <a:endParaRPr lang="ar-SA" sz="2000" b="1" dirty="0">
              <a:ln w="1905"/>
              <a:solidFill>
                <a:srgbClr val="C00000"/>
              </a:solidFill>
              <a:effectLst>
                <a:innerShdw blurRad="69850" dist="43180" dir="5400000">
                  <a:srgbClr val="000000">
                    <a:alpha val="65000"/>
                  </a:srgbClr>
                </a:innerShdw>
              </a:effectLst>
              <a:cs typeface="+mj-cs"/>
            </a:endParaRPr>
          </a:p>
        </p:txBody>
      </p:sp>
      <p:pic>
        <p:nvPicPr>
          <p:cNvPr id="4099" name="Picture 2" descr="http://i.imgur.com/gTJvT.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57200"/>
            <a:ext cx="33528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0456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مربع نص 1"/>
          <p:cNvSpPr txBox="1">
            <a:spLocks noChangeArrowheads="1"/>
          </p:cNvSpPr>
          <p:nvPr/>
        </p:nvSpPr>
        <p:spPr bwMode="auto">
          <a:xfrm>
            <a:off x="533400" y="0"/>
            <a:ext cx="82296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SA" sz="3600" b="1">
                <a:solidFill>
                  <a:srgbClr val="FF0000"/>
                </a:solidFill>
              </a:rPr>
              <a:t>  </a:t>
            </a:r>
            <a:r>
              <a:rPr lang="ar-EG" sz="3600" b="1">
                <a:solidFill>
                  <a:srgbClr val="FF0000"/>
                </a:solidFill>
              </a:rPr>
              <a:t>سابعاً: توزيع محاضرات مقرر خدمة الفرد والجماعة </a:t>
            </a:r>
          </a:p>
          <a:p>
            <a:pPr eaLnBrk="1" hangingPunct="1"/>
            <a:r>
              <a:rPr lang="ar-EG" sz="2000">
                <a:solidFill>
                  <a:srgbClr val="FF0000"/>
                </a:solidFill>
              </a:rPr>
              <a:t> </a:t>
            </a:r>
          </a:p>
          <a:p>
            <a:pPr eaLnBrk="1" hangingPunct="1"/>
            <a:endParaRPr lang="ar-SA" sz="2000">
              <a:solidFill>
                <a:srgbClr val="FF0000"/>
              </a:solidFill>
            </a:endParaRPr>
          </a:p>
        </p:txBody>
      </p:sp>
      <p:graphicFrame>
        <p:nvGraphicFramePr>
          <p:cNvPr id="3" name="جدول 2"/>
          <p:cNvGraphicFramePr>
            <a:graphicFrameLocks noGrp="1"/>
          </p:cNvGraphicFramePr>
          <p:nvPr>
            <p:extLst>
              <p:ext uri="{D42A27DB-BD31-4B8C-83A1-F6EECF244321}">
                <p14:modId xmlns:p14="http://schemas.microsoft.com/office/powerpoint/2010/main" val="2257715301"/>
              </p:ext>
            </p:extLst>
          </p:nvPr>
        </p:nvGraphicFramePr>
        <p:xfrm>
          <a:off x="140519" y="631031"/>
          <a:ext cx="8610600" cy="5722938"/>
        </p:xfrm>
        <a:graphic>
          <a:graphicData uri="http://schemas.openxmlformats.org/drawingml/2006/table">
            <a:tbl>
              <a:tblPr rtl="1" firstRow="1" bandRow="1">
                <a:tableStyleId>{5C22544A-7EE6-4342-B048-85BDC9FD1C3A}</a:tableStyleId>
              </a:tblPr>
              <a:tblGrid>
                <a:gridCol w="1324428">
                  <a:extLst>
                    <a:ext uri="{9D8B030D-6E8A-4147-A177-3AD203B41FA5}">
                      <a16:colId xmlns="" xmlns:a16="http://schemas.microsoft.com/office/drawing/2014/main" val="20000"/>
                    </a:ext>
                  </a:extLst>
                </a:gridCol>
                <a:gridCol w="5446486">
                  <a:extLst>
                    <a:ext uri="{9D8B030D-6E8A-4147-A177-3AD203B41FA5}">
                      <a16:colId xmlns="" xmlns:a16="http://schemas.microsoft.com/office/drawing/2014/main" val="20001"/>
                    </a:ext>
                  </a:extLst>
                </a:gridCol>
                <a:gridCol w="1839686">
                  <a:extLst>
                    <a:ext uri="{9D8B030D-6E8A-4147-A177-3AD203B41FA5}">
                      <a16:colId xmlns="" xmlns:a16="http://schemas.microsoft.com/office/drawing/2014/main" val="20002"/>
                    </a:ext>
                  </a:extLst>
                </a:gridCol>
              </a:tblGrid>
              <a:tr h="568484">
                <a:tc>
                  <a:txBody>
                    <a:bodyPr/>
                    <a:lstStyle/>
                    <a:p>
                      <a:pPr marR="0" indent="0" algn="ctr" rtl="1">
                        <a:lnSpc>
                          <a:spcPct val="75000"/>
                        </a:lnSpc>
                        <a:spcBef>
                          <a:spcPts val="0"/>
                        </a:spcBef>
                        <a:spcAft>
                          <a:spcPts val="298"/>
                        </a:spcAft>
                      </a:pPr>
                      <a:r>
                        <a:rPr lang="ar-EG" sz="1800" b="1" kern="1400" dirty="0">
                          <a:solidFill>
                            <a:srgbClr val="000000"/>
                          </a:solidFill>
                          <a:latin typeface="Simplified Arabic"/>
                          <a:cs typeface="Simplified Arabic"/>
                        </a:rPr>
                        <a:t>الأسبوع والتاريخ</a:t>
                      </a:r>
                      <a:endParaRPr lang="ar-EG" sz="1800" b="1" kern="1400" dirty="0">
                        <a:solidFill>
                          <a:srgbClr val="000000"/>
                        </a:solidFill>
                        <a:latin typeface="Goudy Old Style"/>
                      </a:endParaRPr>
                    </a:p>
                  </a:txBody>
                  <a:tcPr marL="36576" marR="36576" marT="36578" marB="36578"/>
                </a:tc>
                <a:tc>
                  <a:txBody>
                    <a:bodyPr/>
                    <a:lstStyle/>
                    <a:p>
                      <a:pPr marR="0" indent="0" algn="ctr" rtl="1">
                        <a:lnSpc>
                          <a:spcPct val="75000"/>
                        </a:lnSpc>
                        <a:spcBef>
                          <a:spcPts val="0"/>
                        </a:spcBef>
                        <a:spcAft>
                          <a:spcPts val="298"/>
                        </a:spcAft>
                      </a:pPr>
                      <a:r>
                        <a:rPr lang="ar-EG" sz="1800" b="1" kern="1400" dirty="0">
                          <a:solidFill>
                            <a:srgbClr val="000000"/>
                          </a:solidFill>
                          <a:latin typeface="Simplified Arabic"/>
                          <a:cs typeface="Simplified Arabic"/>
                        </a:rPr>
                        <a:t>الموضوع </a:t>
                      </a:r>
                      <a:endParaRPr lang="ar-EG" sz="1800" b="1" kern="1400" dirty="0">
                        <a:solidFill>
                          <a:srgbClr val="000000"/>
                        </a:solidFill>
                        <a:latin typeface="Goudy Old Style"/>
                      </a:endParaRPr>
                    </a:p>
                  </a:txBody>
                  <a:tcPr marL="36576" marR="36576" marT="36578" marB="36578"/>
                </a:tc>
                <a:tc>
                  <a:txBody>
                    <a:bodyPr/>
                    <a:lstStyle/>
                    <a:p>
                      <a:pPr marR="0" indent="0" algn="ctr" rtl="1">
                        <a:lnSpc>
                          <a:spcPct val="75000"/>
                        </a:lnSpc>
                        <a:spcBef>
                          <a:spcPts val="0"/>
                        </a:spcBef>
                        <a:spcAft>
                          <a:spcPts val="298"/>
                        </a:spcAft>
                      </a:pPr>
                      <a:r>
                        <a:rPr lang="ar-EG" sz="1800" b="1" kern="1400" dirty="0">
                          <a:solidFill>
                            <a:srgbClr val="000000"/>
                          </a:solidFill>
                          <a:latin typeface="Simplified Arabic"/>
                          <a:cs typeface="Simplified Arabic"/>
                        </a:rPr>
                        <a:t>رقم الفصل</a:t>
                      </a:r>
                      <a:endParaRPr lang="ar-EG" sz="1800" b="1" kern="1400" dirty="0">
                        <a:solidFill>
                          <a:srgbClr val="000000"/>
                        </a:solidFill>
                        <a:latin typeface="Goudy Old Style"/>
                      </a:endParaRPr>
                    </a:p>
                    <a:p>
                      <a:pPr marR="0" indent="0" algn="ctr" rtl="1">
                        <a:lnSpc>
                          <a:spcPct val="75000"/>
                        </a:lnSpc>
                        <a:spcBef>
                          <a:spcPts val="0"/>
                        </a:spcBef>
                        <a:spcAft>
                          <a:spcPts val="298"/>
                        </a:spcAft>
                      </a:pPr>
                      <a:r>
                        <a:rPr lang="ar-EG" sz="1800" b="1" kern="1400" dirty="0">
                          <a:solidFill>
                            <a:srgbClr val="000000"/>
                          </a:solidFill>
                          <a:latin typeface="Simplified Arabic"/>
                          <a:cs typeface="Simplified Arabic"/>
                        </a:rPr>
                        <a:t> واسم الكتاب</a:t>
                      </a:r>
                      <a:endParaRPr lang="ar-EG" sz="1800" b="1" kern="1400" dirty="0">
                        <a:solidFill>
                          <a:srgbClr val="000000"/>
                        </a:solidFill>
                        <a:latin typeface="Goudy Old Style"/>
                      </a:endParaRPr>
                    </a:p>
                  </a:txBody>
                  <a:tcPr marL="36576" marR="36576" marT="36578" marB="36578"/>
                </a:tc>
                <a:extLst>
                  <a:ext uri="{0D108BD9-81ED-4DB2-BD59-A6C34878D82A}">
                    <a16:rowId xmlns="" xmlns:a16="http://schemas.microsoft.com/office/drawing/2014/main" val="10000"/>
                  </a:ext>
                </a:extLst>
              </a:tr>
              <a:tr h="1124774">
                <a:tc>
                  <a:txBody>
                    <a:bodyPr/>
                    <a:lstStyle/>
                    <a:p>
                      <a:pPr marR="0" indent="0" algn="ctr" rtl="1">
                        <a:lnSpc>
                          <a:spcPct val="225000"/>
                        </a:lnSpc>
                        <a:spcBef>
                          <a:spcPts val="0"/>
                        </a:spcBef>
                        <a:spcAft>
                          <a:spcPts val="598"/>
                        </a:spcAft>
                      </a:pPr>
                      <a:r>
                        <a:rPr lang="ar-EG" sz="1800" b="1" kern="1400" dirty="0">
                          <a:solidFill>
                            <a:srgbClr val="000000"/>
                          </a:solidFill>
                          <a:latin typeface="Simplified Arabic"/>
                          <a:cs typeface="Simplified Arabic"/>
                        </a:rPr>
                        <a:t>الأسبوع</a:t>
                      </a:r>
                      <a:r>
                        <a:rPr lang="ar-SA" sz="1800" b="1" kern="1400" dirty="0">
                          <a:solidFill>
                            <a:srgbClr val="000000"/>
                          </a:solidFill>
                          <a:latin typeface="Simplified Arabic"/>
                          <a:cs typeface="Simplified Arabic"/>
                        </a:rPr>
                        <a:t> </a:t>
                      </a:r>
                      <a:r>
                        <a:rPr lang="ar-EG" sz="1800" b="1" kern="1400" dirty="0">
                          <a:solidFill>
                            <a:srgbClr val="000000"/>
                          </a:solidFill>
                          <a:latin typeface="Simplified Arabic"/>
                          <a:cs typeface="Simplified Arabic"/>
                        </a:rPr>
                        <a:t>الأول</a:t>
                      </a:r>
                      <a:endParaRPr lang="ar-EG" sz="1800" b="1" kern="1400" dirty="0">
                        <a:solidFill>
                          <a:srgbClr val="000000"/>
                        </a:solidFill>
                        <a:latin typeface="Goudy Old Style"/>
                      </a:endParaRPr>
                    </a:p>
                  </a:txBody>
                  <a:tcPr marL="36576" marR="36576" marT="36578" marB="36578"/>
                </a:tc>
                <a:tc>
                  <a:txBody>
                    <a:bodyPr/>
                    <a:lstStyle/>
                    <a:p>
                      <a:pPr marR="0" indent="0" algn="just" rtl="1">
                        <a:lnSpc>
                          <a:spcPct val="75000"/>
                        </a:lnSpc>
                        <a:spcBef>
                          <a:spcPts val="0"/>
                        </a:spcBef>
                        <a:spcAft>
                          <a:spcPts val="0"/>
                        </a:spcAft>
                      </a:pPr>
                      <a:r>
                        <a:rPr lang="ar-SA" sz="1800" b="1" kern="1400" dirty="0">
                          <a:solidFill>
                            <a:srgbClr val="000000"/>
                          </a:solidFill>
                          <a:latin typeface="Arial"/>
                          <a:cs typeface="Times New Roman"/>
                        </a:rPr>
                        <a:t>مناقشة الخطة التنفيذية.</a:t>
                      </a:r>
                      <a:endParaRPr lang="ar-SA" sz="1800" b="1" kern="1400" dirty="0">
                        <a:solidFill>
                          <a:srgbClr val="000000"/>
                        </a:solidFill>
                        <a:latin typeface="Goudy Old Style"/>
                      </a:endParaRPr>
                    </a:p>
                    <a:p>
                      <a:pPr marR="0" indent="0" algn="r" rtl="1">
                        <a:lnSpc>
                          <a:spcPct val="75000"/>
                        </a:lnSpc>
                        <a:spcBef>
                          <a:spcPts val="0"/>
                        </a:spcBef>
                        <a:spcAft>
                          <a:spcPts val="0"/>
                        </a:spcAft>
                      </a:pPr>
                      <a:r>
                        <a:rPr lang="ar-SA" sz="1800" b="1" u="sng" kern="1400" dirty="0">
                          <a:solidFill>
                            <a:srgbClr val="000000"/>
                          </a:solidFill>
                          <a:latin typeface="Arial"/>
                          <a:cs typeface="Times New Roman"/>
                        </a:rPr>
                        <a:t>التطور التاريخي لخدمة الفرد ويتضمن :</a:t>
                      </a:r>
                      <a:endParaRPr lang="ar-SA" sz="1800" b="1" kern="1400" dirty="0">
                        <a:solidFill>
                          <a:srgbClr val="000000"/>
                        </a:solidFill>
                        <a:latin typeface="Goudy Old Style"/>
                      </a:endParaRPr>
                    </a:p>
                    <a:p>
                      <a:pPr marL="6350" marR="0" indent="0" algn="just" rtl="1">
                        <a:lnSpc>
                          <a:spcPct val="75000"/>
                        </a:lnSpc>
                        <a:spcBef>
                          <a:spcPts val="0"/>
                        </a:spcBef>
                        <a:spcAft>
                          <a:spcPts val="0"/>
                        </a:spcAft>
                      </a:pPr>
                      <a:r>
                        <a:rPr lang="ar-SA" sz="1800" b="1" kern="1400" dirty="0">
                          <a:solidFill>
                            <a:srgbClr val="000000"/>
                          </a:solidFill>
                          <a:latin typeface="Arial"/>
                          <a:cs typeface="Times New Roman"/>
                        </a:rPr>
                        <a:t>- مفهوم خدمة الفرد - تعريف </a:t>
                      </a:r>
                      <a:r>
                        <a:rPr lang="ar-SA" sz="1800" b="1" kern="1400" dirty="0" err="1">
                          <a:solidFill>
                            <a:srgbClr val="000000"/>
                          </a:solidFill>
                          <a:latin typeface="Arial"/>
                          <a:cs typeface="Times New Roman"/>
                        </a:rPr>
                        <a:t>هيلين</a:t>
                      </a:r>
                      <a:r>
                        <a:rPr lang="ar-SA" sz="1800" b="1" kern="1400" dirty="0">
                          <a:solidFill>
                            <a:srgbClr val="000000"/>
                          </a:solidFill>
                          <a:latin typeface="Arial"/>
                          <a:cs typeface="Times New Roman"/>
                        </a:rPr>
                        <a:t> برلمان- تعريف </a:t>
                      </a:r>
                      <a:r>
                        <a:rPr lang="ar-SA" sz="1800" b="1" kern="1400" dirty="0" err="1">
                          <a:solidFill>
                            <a:srgbClr val="000000"/>
                          </a:solidFill>
                          <a:latin typeface="Arial"/>
                          <a:cs typeface="Times New Roman"/>
                        </a:rPr>
                        <a:t>بياستوك</a:t>
                      </a:r>
                      <a:r>
                        <a:rPr lang="ar-SA" sz="1800" b="1" kern="1400" dirty="0">
                          <a:solidFill>
                            <a:srgbClr val="000000"/>
                          </a:solidFill>
                          <a:latin typeface="Arial"/>
                          <a:cs typeface="Times New Roman"/>
                        </a:rPr>
                        <a:t>،  أهداف خدمة الفرد-مراحل تطور خدمة الفرد. </a:t>
                      </a:r>
                      <a:r>
                        <a:rPr lang="ar-SA" sz="1800" b="1" kern="1400" dirty="0">
                          <a:solidFill>
                            <a:srgbClr val="000000"/>
                          </a:solidFill>
                          <a:latin typeface="Times New Roman"/>
                          <a:cs typeface="Simplified Arabic"/>
                        </a:rPr>
                        <a:t> </a:t>
                      </a:r>
                      <a:endParaRPr lang="ar-SA" sz="1800" b="1" kern="1400" dirty="0">
                        <a:solidFill>
                          <a:srgbClr val="000000"/>
                        </a:solidFill>
                        <a:latin typeface="Goudy Old Style"/>
                      </a:endParaRPr>
                    </a:p>
                  </a:txBody>
                  <a:tcPr marL="36576" marR="36576" marT="36578" marB="36578"/>
                </a:tc>
                <a:tc>
                  <a:txBody>
                    <a:bodyPr/>
                    <a:lstStyle/>
                    <a:p>
                      <a:pPr marL="234950" marR="0" indent="-228600" algn="r" rtl="1">
                        <a:lnSpc>
                          <a:spcPct val="75000"/>
                        </a:lnSpc>
                        <a:spcBef>
                          <a:spcPts val="0"/>
                        </a:spcBef>
                        <a:spcAft>
                          <a:spcPts val="0"/>
                        </a:spcAft>
                      </a:pPr>
                      <a:r>
                        <a:rPr lang="ar-EG" sz="1800" b="1" kern="1400" dirty="0">
                          <a:solidFill>
                            <a:srgbClr val="000000"/>
                          </a:solidFill>
                          <a:latin typeface="Simplified Arabic"/>
                          <a:cs typeface="Simplified Arabic"/>
                        </a:rPr>
                        <a:t>د. عبد الفتاح عثمان </a:t>
                      </a:r>
                      <a:endParaRPr lang="ar-EG" sz="1800" b="1" kern="1400" dirty="0">
                        <a:solidFill>
                          <a:srgbClr val="000000"/>
                        </a:solidFill>
                        <a:latin typeface="Goudy Old Style"/>
                      </a:endParaRPr>
                    </a:p>
                    <a:p>
                      <a:pPr marL="234950" marR="0" indent="-228600" algn="just" rtl="1">
                        <a:lnSpc>
                          <a:spcPct val="75000"/>
                        </a:lnSpc>
                        <a:spcBef>
                          <a:spcPts val="0"/>
                        </a:spcBef>
                        <a:spcAft>
                          <a:spcPts val="0"/>
                        </a:spcAft>
                      </a:pPr>
                      <a:r>
                        <a:rPr lang="ar-EG" sz="1800" b="1" kern="1400" dirty="0">
                          <a:solidFill>
                            <a:srgbClr val="000000"/>
                          </a:solidFill>
                          <a:latin typeface="Simplified Arabic"/>
                          <a:cs typeface="Simplified Arabic"/>
                        </a:rPr>
                        <a:t>خدمة الفرد في المجتمع النامي</a:t>
                      </a:r>
                      <a:endParaRPr lang="ar-EG" sz="1800" b="1" kern="1400" dirty="0">
                        <a:solidFill>
                          <a:srgbClr val="000000"/>
                        </a:solidFill>
                        <a:latin typeface="Goudy Old Style"/>
                      </a:endParaRPr>
                    </a:p>
                    <a:p>
                      <a:pPr marL="234950" marR="0" indent="-228600" algn="just" rtl="1">
                        <a:lnSpc>
                          <a:spcPct val="75000"/>
                        </a:lnSpc>
                        <a:spcBef>
                          <a:spcPts val="0"/>
                        </a:spcBef>
                        <a:spcAft>
                          <a:spcPts val="0"/>
                        </a:spcAft>
                      </a:pPr>
                      <a:r>
                        <a:rPr lang="ar-EG" sz="1800" b="1" kern="1400" dirty="0">
                          <a:solidFill>
                            <a:srgbClr val="000000"/>
                          </a:solidFill>
                          <a:latin typeface="Arial"/>
                          <a:cs typeface="Times New Roman"/>
                        </a:rPr>
                        <a:t>       ص </a:t>
                      </a:r>
                      <a:r>
                        <a:rPr lang="ar-EG" sz="1800" b="1" kern="1400" dirty="0">
                          <a:solidFill>
                            <a:srgbClr val="000000"/>
                          </a:solidFill>
                          <a:latin typeface="Simplified Arabic"/>
                          <a:cs typeface="Simplified Arabic"/>
                        </a:rPr>
                        <a:t>35– 48 </a:t>
                      </a:r>
                      <a:endParaRPr lang="ar-EG" sz="1800" b="1" kern="1400" dirty="0">
                        <a:solidFill>
                          <a:srgbClr val="000000"/>
                        </a:solidFill>
                        <a:latin typeface="Goudy Old Style"/>
                      </a:endParaRPr>
                    </a:p>
                  </a:txBody>
                  <a:tcPr marL="36576" marR="36576" marT="36578" marB="36578"/>
                </a:tc>
                <a:extLst>
                  <a:ext uri="{0D108BD9-81ED-4DB2-BD59-A6C34878D82A}">
                    <a16:rowId xmlns="" xmlns:a16="http://schemas.microsoft.com/office/drawing/2014/main" val="10001"/>
                  </a:ext>
                </a:extLst>
              </a:tr>
              <a:tr h="1787751">
                <a:tc>
                  <a:txBody>
                    <a:bodyPr/>
                    <a:lstStyle/>
                    <a:p>
                      <a:pPr marR="0" indent="0" algn="ctr" rtl="1">
                        <a:lnSpc>
                          <a:spcPct val="75000"/>
                        </a:lnSpc>
                        <a:spcBef>
                          <a:spcPts val="100"/>
                        </a:spcBef>
                        <a:spcAft>
                          <a:spcPts val="100"/>
                        </a:spcAft>
                      </a:pPr>
                      <a:r>
                        <a:rPr lang="ar-EG" sz="1800" b="1" kern="1400" dirty="0">
                          <a:solidFill>
                            <a:srgbClr val="000000"/>
                          </a:solidFill>
                          <a:latin typeface="Simplified Arabic"/>
                          <a:cs typeface="Simplified Arabic"/>
                        </a:rPr>
                        <a:t> </a:t>
                      </a:r>
                      <a:endParaRPr lang="ar-EG" sz="1800" b="1" kern="1400" dirty="0">
                        <a:solidFill>
                          <a:srgbClr val="000000"/>
                        </a:solidFill>
                        <a:latin typeface="Goudy Old Style"/>
                      </a:endParaRPr>
                    </a:p>
                    <a:p>
                      <a:pPr marR="0" indent="0" algn="ctr" rtl="1">
                        <a:lnSpc>
                          <a:spcPct val="75000"/>
                        </a:lnSpc>
                        <a:spcBef>
                          <a:spcPts val="100"/>
                        </a:spcBef>
                        <a:spcAft>
                          <a:spcPts val="100"/>
                        </a:spcAft>
                      </a:pPr>
                      <a:r>
                        <a:rPr lang="ar-EG" sz="1800" b="1" kern="1400" dirty="0">
                          <a:solidFill>
                            <a:srgbClr val="000000"/>
                          </a:solidFill>
                          <a:latin typeface="Simplified Arabic"/>
                          <a:cs typeface="Simplified Arabic"/>
                        </a:rPr>
                        <a:t>الأسبوع </a:t>
                      </a:r>
                      <a:endParaRPr lang="ar-EG" sz="1800" b="1" kern="1400" dirty="0">
                        <a:solidFill>
                          <a:srgbClr val="000000"/>
                        </a:solidFill>
                        <a:latin typeface="Goudy Old Style"/>
                      </a:endParaRPr>
                    </a:p>
                    <a:p>
                      <a:pPr marR="0" indent="0" algn="ctr" rtl="1">
                        <a:lnSpc>
                          <a:spcPct val="75000"/>
                        </a:lnSpc>
                        <a:spcBef>
                          <a:spcPts val="100"/>
                        </a:spcBef>
                        <a:spcAft>
                          <a:spcPts val="100"/>
                        </a:spcAft>
                      </a:pPr>
                      <a:r>
                        <a:rPr lang="ar-EG" sz="1800" b="1" kern="1400" dirty="0">
                          <a:solidFill>
                            <a:srgbClr val="000000"/>
                          </a:solidFill>
                          <a:latin typeface="Simplified Arabic"/>
                          <a:cs typeface="Simplified Arabic"/>
                        </a:rPr>
                        <a:t>الثاني</a:t>
                      </a:r>
                      <a:endParaRPr lang="ar-EG" sz="1800" b="1" kern="1400" dirty="0">
                        <a:solidFill>
                          <a:srgbClr val="000000"/>
                        </a:solidFill>
                        <a:latin typeface="Goudy Old Style"/>
                      </a:endParaRPr>
                    </a:p>
                  </a:txBody>
                  <a:tcPr marL="36576" marR="36576" marT="36578" marB="36578"/>
                </a:tc>
                <a:tc>
                  <a:txBody>
                    <a:bodyPr/>
                    <a:lstStyle/>
                    <a:p>
                      <a:pPr marR="0" indent="0" algn="r" rtl="1">
                        <a:lnSpc>
                          <a:spcPct val="75000"/>
                        </a:lnSpc>
                        <a:spcBef>
                          <a:spcPts val="0"/>
                        </a:spcBef>
                        <a:spcAft>
                          <a:spcPts val="0"/>
                        </a:spcAft>
                      </a:pPr>
                      <a:r>
                        <a:rPr lang="ar-SA" sz="1800" b="1" u="sng" kern="1400" dirty="0">
                          <a:solidFill>
                            <a:srgbClr val="000000"/>
                          </a:solidFill>
                          <a:latin typeface="Arial"/>
                          <a:cs typeface="Times New Roman"/>
                        </a:rPr>
                        <a:t>عناصر خدمة الفرد وتتضمن:</a:t>
                      </a:r>
                      <a:endParaRPr lang="ar-SA" sz="1800" b="1" kern="1400" dirty="0">
                        <a:solidFill>
                          <a:srgbClr val="000000"/>
                        </a:solidFill>
                        <a:latin typeface="Goudy Old Style"/>
                      </a:endParaRPr>
                    </a:p>
                    <a:p>
                      <a:pPr marR="0" indent="0" algn="r" rtl="1">
                        <a:lnSpc>
                          <a:spcPct val="75000"/>
                        </a:lnSpc>
                        <a:spcBef>
                          <a:spcPts val="0"/>
                        </a:spcBef>
                        <a:spcAft>
                          <a:spcPts val="0"/>
                        </a:spcAft>
                      </a:pPr>
                      <a:r>
                        <a:rPr lang="ar-SA" sz="1800" b="1" kern="1400" dirty="0">
                          <a:solidFill>
                            <a:srgbClr val="000000"/>
                          </a:solidFill>
                          <a:latin typeface="Arial"/>
                          <a:cs typeface="Times New Roman"/>
                        </a:rPr>
                        <a:t>العميل - تعريف عملاء الفرد - أنماط عملاء خدمه الفرد .</a:t>
                      </a:r>
                      <a:endParaRPr lang="ar-SA" sz="1800" b="1" kern="1400" dirty="0">
                        <a:solidFill>
                          <a:srgbClr val="000000"/>
                        </a:solidFill>
                        <a:latin typeface="Goudy Old Style"/>
                      </a:endParaRPr>
                    </a:p>
                    <a:p>
                      <a:pPr marL="6350" marR="0" indent="0" algn="r" rtl="1">
                        <a:lnSpc>
                          <a:spcPct val="75000"/>
                        </a:lnSpc>
                        <a:spcBef>
                          <a:spcPts val="0"/>
                        </a:spcBef>
                        <a:spcAft>
                          <a:spcPts val="0"/>
                        </a:spcAft>
                      </a:pPr>
                      <a:r>
                        <a:rPr lang="ar-SA" sz="1800" b="1" kern="1400" dirty="0">
                          <a:solidFill>
                            <a:srgbClr val="000000"/>
                          </a:solidFill>
                          <a:latin typeface="Arial"/>
                          <a:cs typeface="Times New Roman"/>
                        </a:rPr>
                        <a:t>المشكلة: تعريفها - تصنيف المشكلات - الخصائص العامة للمشكلة الفردية.</a:t>
                      </a:r>
                      <a:endParaRPr lang="ar-SA" sz="1800" b="1"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المؤسسة الاجتماعية: تصنيفات المؤسسات- خصائص المؤسسات.</a:t>
                      </a:r>
                      <a:endParaRPr lang="ar-SA" sz="1800" b="1"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الأخصائي الاجتماعي -  الإعداد المهني - الاستعداد الخاص. </a:t>
                      </a:r>
                      <a:endParaRPr lang="ar-SA" sz="1800" b="1" kern="1400" dirty="0">
                        <a:solidFill>
                          <a:srgbClr val="000000"/>
                        </a:solidFill>
                        <a:latin typeface="Goudy Old Style"/>
                      </a:endParaRPr>
                    </a:p>
                    <a:p>
                      <a:pPr marL="6350" marR="0" indent="0" algn="r" rtl="1">
                        <a:lnSpc>
                          <a:spcPct val="75000"/>
                        </a:lnSpc>
                        <a:spcBef>
                          <a:spcPts val="0"/>
                        </a:spcBef>
                        <a:spcAft>
                          <a:spcPts val="0"/>
                        </a:spcAft>
                      </a:pPr>
                      <a:r>
                        <a:rPr lang="ar-SA" sz="1800" b="1" kern="1400" dirty="0">
                          <a:solidFill>
                            <a:srgbClr val="000000"/>
                          </a:solidFill>
                          <a:latin typeface="Arial"/>
                          <a:cs typeface="Times New Roman"/>
                        </a:rPr>
                        <a:t>المساعدة أو الخدمة.</a:t>
                      </a:r>
                      <a:r>
                        <a:rPr lang="ar-SA" sz="1800" b="1" kern="1400" dirty="0">
                          <a:solidFill>
                            <a:srgbClr val="000000"/>
                          </a:solidFill>
                          <a:latin typeface="Times New Roman"/>
                          <a:cs typeface="Times New Roman"/>
                        </a:rPr>
                        <a:t> </a:t>
                      </a:r>
                      <a:endParaRPr lang="ar-SA" sz="1800" b="1" kern="1400" dirty="0">
                        <a:solidFill>
                          <a:srgbClr val="000000"/>
                        </a:solidFill>
                        <a:latin typeface="Goudy Old Style"/>
                      </a:endParaRPr>
                    </a:p>
                  </a:txBody>
                  <a:tcPr marL="36576" marR="36576" marT="36578" marB="36578"/>
                </a:tc>
                <a:tc>
                  <a:txBody>
                    <a:bodyPr/>
                    <a:lstStyle/>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b="1"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b="1"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b="1"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b="1"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b="1"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b="1"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b="1"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ص 63– 89 </a:t>
                      </a:r>
                      <a:endParaRPr lang="ar-EG" sz="1800" b="1" kern="1400" dirty="0">
                        <a:solidFill>
                          <a:srgbClr val="000000"/>
                        </a:solidFill>
                        <a:latin typeface="Goudy Old Style"/>
                      </a:endParaRPr>
                    </a:p>
                  </a:txBody>
                  <a:tcPr marL="36576" marR="36576" marT="36578" marB="36578"/>
                </a:tc>
                <a:extLst>
                  <a:ext uri="{0D108BD9-81ED-4DB2-BD59-A6C34878D82A}">
                    <a16:rowId xmlns="" xmlns:a16="http://schemas.microsoft.com/office/drawing/2014/main" val="10002"/>
                  </a:ext>
                </a:extLst>
              </a:tr>
              <a:tr h="1132395">
                <a:tc>
                  <a:txBody>
                    <a:bodyPr/>
                    <a:lstStyle/>
                    <a:p>
                      <a:pPr marR="0" indent="0" algn="ctr" rtl="1">
                        <a:lnSpc>
                          <a:spcPct val="225000"/>
                        </a:lnSpc>
                        <a:spcBef>
                          <a:spcPts val="0"/>
                        </a:spcBef>
                        <a:spcAft>
                          <a:spcPts val="598"/>
                        </a:spcAft>
                      </a:pPr>
                      <a:r>
                        <a:rPr lang="ar-EG" sz="1800" b="1" kern="1400" dirty="0">
                          <a:solidFill>
                            <a:srgbClr val="000000"/>
                          </a:solidFill>
                          <a:latin typeface="Simplified Arabic"/>
                          <a:cs typeface="Simplified Arabic"/>
                        </a:rPr>
                        <a:t>الأسبوع</a:t>
                      </a:r>
                      <a:r>
                        <a:rPr lang="ar-SA" sz="1800" b="1" kern="1400" dirty="0">
                          <a:solidFill>
                            <a:srgbClr val="000000"/>
                          </a:solidFill>
                          <a:latin typeface="Simplified Arabic"/>
                          <a:cs typeface="Simplified Arabic"/>
                        </a:rPr>
                        <a:t> </a:t>
                      </a:r>
                      <a:r>
                        <a:rPr lang="ar-EG" sz="1800" b="1" kern="1400" dirty="0">
                          <a:solidFill>
                            <a:srgbClr val="000000"/>
                          </a:solidFill>
                          <a:latin typeface="Simplified Arabic"/>
                          <a:cs typeface="Simplified Arabic"/>
                        </a:rPr>
                        <a:t>الثالث</a:t>
                      </a:r>
                      <a:endParaRPr lang="ar-EG" sz="1800" b="1" kern="1400" dirty="0">
                        <a:solidFill>
                          <a:srgbClr val="000000"/>
                        </a:solidFill>
                        <a:latin typeface="Goudy Old Style"/>
                      </a:endParaRPr>
                    </a:p>
                  </a:txBody>
                  <a:tcPr marL="36576" marR="36576" marT="36578" marB="36578"/>
                </a:tc>
                <a:tc>
                  <a:txBody>
                    <a:bodyPr/>
                    <a:lstStyle/>
                    <a:p>
                      <a:pPr marR="0" indent="0" algn="just" rtl="1">
                        <a:lnSpc>
                          <a:spcPct val="75000"/>
                        </a:lnSpc>
                        <a:spcBef>
                          <a:spcPts val="0"/>
                        </a:spcBef>
                        <a:spcAft>
                          <a:spcPts val="598"/>
                        </a:spcAft>
                      </a:pPr>
                      <a:r>
                        <a:rPr lang="ar-EG" sz="1800" b="1" kern="1400">
                          <a:solidFill>
                            <a:srgbClr val="000000"/>
                          </a:solidFill>
                          <a:latin typeface="Simplified Arabic"/>
                          <a:cs typeface="Simplified Arabic"/>
                        </a:rPr>
                        <a:t> </a:t>
                      </a:r>
                      <a:r>
                        <a:rPr lang="ar-EG" sz="1800" b="1" u="sng" kern="1400">
                          <a:solidFill>
                            <a:srgbClr val="000000"/>
                          </a:solidFill>
                          <a:latin typeface="Arial"/>
                          <a:cs typeface="Times New Roman"/>
                        </a:rPr>
                        <a:t>مبادئ خدمة الفرد ومفاهيم العلاقة المهنية وتتضمن:-</a:t>
                      </a:r>
                      <a:endParaRPr lang="ar-EG" sz="1800" b="1" kern="1400">
                        <a:solidFill>
                          <a:srgbClr val="000000"/>
                        </a:solidFill>
                        <a:latin typeface="Goudy Old Style"/>
                      </a:endParaRPr>
                    </a:p>
                    <a:p>
                      <a:pPr marR="0" indent="0" algn="just" rtl="1">
                        <a:lnSpc>
                          <a:spcPct val="75000"/>
                        </a:lnSpc>
                        <a:spcBef>
                          <a:spcPts val="0"/>
                        </a:spcBef>
                        <a:spcAft>
                          <a:spcPts val="598"/>
                        </a:spcAft>
                      </a:pPr>
                      <a:r>
                        <a:rPr lang="ar-EG" sz="1800" b="1" kern="1400">
                          <a:solidFill>
                            <a:srgbClr val="000000"/>
                          </a:solidFill>
                          <a:latin typeface="Arial"/>
                          <a:cs typeface="Times New Roman"/>
                        </a:rPr>
                        <a:t>تعريف المبدأ وخصائصه - المفاهيم الأساسية في خدمة الفرد - العلاقة المهنية- تعريف العلاقة المهنية - الخصائص الرئيسة للعلاقة المهنية- معوقات العلاقة المهنية.</a:t>
                      </a:r>
                      <a:r>
                        <a:rPr lang="ar-EG" sz="1800" b="1" kern="1400">
                          <a:solidFill>
                            <a:srgbClr val="000000"/>
                          </a:solidFill>
                          <a:latin typeface="Times New Roman"/>
                          <a:cs typeface="Times New Roman"/>
                        </a:rPr>
                        <a:t> </a:t>
                      </a:r>
                      <a:endParaRPr lang="ar-EG" sz="1800" b="1" kern="1400">
                        <a:solidFill>
                          <a:srgbClr val="000000"/>
                        </a:solidFill>
                        <a:latin typeface="Goudy Old Style"/>
                      </a:endParaRPr>
                    </a:p>
                  </a:txBody>
                  <a:tcPr marL="36576" marR="36576" marT="36578" marB="36578"/>
                </a:tc>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 </a:t>
                      </a:r>
                      <a:endParaRPr lang="ar-EG" sz="1800" b="1"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ص 97– 117 </a:t>
                      </a:r>
                      <a:endParaRPr lang="ar-EG" sz="1800" b="1" kern="1400" dirty="0">
                        <a:solidFill>
                          <a:srgbClr val="000000"/>
                        </a:solidFill>
                        <a:latin typeface="Goudy Old Style"/>
                      </a:endParaRPr>
                    </a:p>
                  </a:txBody>
                  <a:tcPr marL="36576" marR="36576" marT="36578" marB="36578"/>
                </a:tc>
                <a:extLst>
                  <a:ext uri="{0D108BD9-81ED-4DB2-BD59-A6C34878D82A}">
                    <a16:rowId xmlns="" xmlns:a16="http://schemas.microsoft.com/office/drawing/2014/main" val="10003"/>
                  </a:ext>
                </a:extLst>
              </a:tr>
              <a:tr h="1109534">
                <a:tc>
                  <a:txBody>
                    <a:bodyPr/>
                    <a:lstStyle/>
                    <a:p>
                      <a:pPr marR="0" indent="0" algn="ctr" rtl="1">
                        <a:lnSpc>
                          <a:spcPct val="225000"/>
                        </a:lnSpc>
                        <a:spcBef>
                          <a:spcPts val="0"/>
                        </a:spcBef>
                        <a:spcAft>
                          <a:spcPts val="598"/>
                        </a:spcAft>
                      </a:pPr>
                      <a:r>
                        <a:rPr lang="ar-EG" sz="1800" b="1" kern="1400" dirty="0">
                          <a:solidFill>
                            <a:srgbClr val="000000"/>
                          </a:solidFill>
                          <a:latin typeface="Simplified Arabic"/>
                          <a:cs typeface="Simplified Arabic"/>
                        </a:rPr>
                        <a:t>الأسبوع  الرابع </a:t>
                      </a:r>
                      <a:endParaRPr lang="ar-EG" sz="1800" b="1" kern="1400" dirty="0">
                        <a:solidFill>
                          <a:srgbClr val="000000"/>
                        </a:solidFill>
                        <a:latin typeface="Goudy Old Style"/>
                      </a:endParaRPr>
                    </a:p>
                  </a:txBody>
                  <a:tcPr marL="36576" marR="36576" marT="36578" marB="36578"/>
                </a:tc>
                <a:tc>
                  <a:txBody>
                    <a:bodyPr/>
                    <a:lstStyle/>
                    <a:p>
                      <a:pPr marL="234950" marR="0" indent="-228600" algn="r" rtl="1">
                        <a:lnSpc>
                          <a:spcPct val="75000"/>
                        </a:lnSpc>
                        <a:spcBef>
                          <a:spcPts val="0"/>
                        </a:spcBef>
                        <a:spcAft>
                          <a:spcPts val="598"/>
                        </a:spcAft>
                      </a:pPr>
                      <a:r>
                        <a:rPr lang="ar-SA" sz="1800" b="1" u="sng" kern="1400">
                          <a:solidFill>
                            <a:srgbClr val="000000"/>
                          </a:solidFill>
                          <a:latin typeface="Arial"/>
                          <a:cs typeface="Times New Roman"/>
                        </a:rPr>
                        <a:t>مفاهيم العلاقة المهنية وتتضمن </a:t>
                      </a:r>
                      <a:r>
                        <a:rPr lang="ar-SA" sz="1800" b="1" kern="1400">
                          <a:solidFill>
                            <a:srgbClr val="000000"/>
                          </a:solidFill>
                          <a:latin typeface="Arial"/>
                          <a:cs typeface="Times New Roman"/>
                        </a:rPr>
                        <a:t>:</a:t>
                      </a:r>
                      <a:endParaRPr lang="ar-SA" sz="1800" b="1" kern="1400">
                        <a:solidFill>
                          <a:srgbClr val="000000"/>
                        </a:solidFill>
                        <a:latin typeface="Goudy Old Style"/>
                      </a:endParaRPr>
                    </a:p>
                    <a:p>
                      <a:pPr marR="0" indent="0" algn="just" rtl="1">
                        <a:lnSpc>
                          <a:spcPct val="75000"/>
                        </a:lnSpc>
                        <a:spcBef>
                          <a:spcPts val="0"/>
                        </a:spcBef>
                        <a:spcAft>
                          <a:spcPts val="598"/>
                        </a:spcAft>
                      </a:pPr>
                      <a:r>
                        <a:rPr lang="ar-SA" sz="1800" b="1" kern="1400">
                          <a:solidFill>
                            <a:srgbClr val="000000"/>
                          </a:solidFill>
                          <a:latin typeface="Arial"/>
                          <a:cs typeface="Times New Roman"/>
                        </a:rPr>
                        <a:t>التقبل - حق تقرير المصير- السرية - التعبير عن المشاعر- التفاعل الوجداني - الفردية -  تجنب الحكم على العميل .</a:t>
                      </a:r>
                      <a:r>
                        <a:rPr lang="ar-SA" sz="1800" b="1" kern="1400">
                          <a:solidFill>
                            <a:srgbClr val="000000"/>
                          </a:solidFill>
                          <a:latin typeface="Times New Roman"/>
                          <a:cs typeface="Times New Roman"/>
                        </a:rPr>
                        <a:t> </a:t>
                      </a:r>
                      <a:endParaRPr lang="ar-SA" sz="1800" b="1" kern="1400">
                        <a:solidFill>
                          <a:srgbClr val="000000"/>
                        </a:solidFill>
                        <a:latin typeface="Goudy Old Style"/>
                      </a:endParaRPr>
                    </a:p>
                  </a:txBody>
                  <a:tcPr marL="36576" marR="36576" marT="36578" marB="36578"/>
                </a:tc>
                <a:tc>
                  <a:txBody>
                    <a:bodyPr/>
                    <a:lstStyle/>
                    <a:p>
                      <a:pPr marR="0" indent="0" algn="just" rtl="1">
                        <a:lnSpc>
                          <a:spcPct val="75000"/>
                        </a:lnSpc>
                        <a:spcBef>
                          <a:spcPts val="0"/>
                        </a:spcBef>
                        <a:spcAft>
                          <a:spcPts val="0"/>
                        </a:spcAft>
                      </a:pPr>
                      <a:r>
                        <a:rPr lang="ar-SA" sz="1800" b="1" kern="1400" dirty="0">
                          <a:solidFill>
                            <a:srgbClr val="000000"/>
                          </a:solidFill>
                          <a:latin typeface="Simplified Arabic"/>
                          <a:cs typeface="Simplified Arabic"/>
                        </a:rPr>
                        <a:t> </a:t>
                      </a:r>
                      <a:endParaRPr lang="ar-SA" sz="1800" b="1"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Simplified Arabic"/>
                          <a:cs typeface="Simplified Arabic"/>
                        </a:rPr>
                        <a:t> </a:t>
                      </a:r>
                      <a:endParaRPr lang="ar-SA" sz="1800" b="1" kern="1400" dirty="0">
                        <a:solidFill>
                          <a:srgbClr val="000000"/>
                        </a:solidFill>
                        <a:latin typeface="Goudy Old Style"/>
                      </a:endParaRPr>
                    </a:p>
                    <a:p>
                      <a:pPr marR="0" indent="0" algn="ctr" rtl="1">
                        <a:lnSpc>
                          <a:spcPct val="75000"/>
                        </a:lnSpc>
                        <a:spcBef>
                          <a:spcPts val="0"/>
                        </a:spcBef>
                        <a:spcAft>
                          <a:spcPts val="0"/>
                        </a:spcAft>
                      </a:pPr>
                      <a:r>
                        <a:rPr lang="ar-SA" sz="1800" b="1" kern="1400" dirty="0">
                          <a:solidFill>
                            <a:srgbClr val="000000"/>
                          </a:solidFill>
                          <a:latin typeface="Goudy Old Style"/>
                          <a:cs typeface="Times New Roman"/>
                        </a:rPr>
                        <a:t>ص 117– 149 </a:t>
                      </a:r>
                      <a:endParaRPr lang="ar-SA" sz="1800" b="1" kern="1400" dirty="0">
                        <a:solidFill>
                          <a:srgbClr val="000000"/>
                        </a:solidFill>
                        <a:latin typeface="Goudy Old Style"/>
                      </a:endParaRPr>
                    </a:p>
                  </a:txBody>
                  <a:tcPr marL="36576" marR="36576" marT="36578" marB="36578"/>
                </a:tc>
                <a:extLst>
                  <a:ext uri="{0D108BD9-81ED-4DB2-BD59-A6C34878D82A}">
                    <a16:rowId xmlns="" xmlns:a16="http://schemas.microsoft.com/office/drawing/2014/main" val="10004"/>
                  </a:ext>
                </a:extLst>
              </a:tr>
            </a:tbl>
          </a:graphicData>
        </a:graphic>
      </p:graphicFrame>
      <p:pic>
        <p:nvPicPr>
          <p:cNvPr id="12317"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4400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808834342"/>
              </p:ext>
            </p:extLst>
          </p:nvPr>
        </p:nvGraphicFramePr>
        <p:xfrm>
          <a:off x="0" y="152400"/>
          <a:ext cx="8839200" cy="6714312"/>
        </p:xfrm>
        <a:graphic>
          <a:graphicData uri="http://schemas.openxmlformats.org/drawingml/2006/table">
            <a:tbl>
              <a:tblPr rtl="1" firstRow="1" bandRow="1">
                <a:tableStyleId>{5C22544A-7EE6-4342-B048-85BDC9FD1C3A}</a:tableStyleId>
              </a:tblPr>
              <a:tblGrid>
                <a:gridCol w="1444172">
                  <a:extLst>
                    <a:ext uri="{9D8B030D-6E8A-4147-A177-3AD203B41FA5}">
                      <a16:colId xmlns="" xmlns:a16="http://schemas.microsoft.com/office/drawing/2014/main" val="20000"/>
                    </a:ext>
                  </a:extLst>
                </a:gridCol>
                <a:gridCol w="5950856">
                  <a:extLst>
                    <a:ext uri="{9D8B030D-6E8A-4147-A177-3AD203B41FA5}">
                      <a16:colId xmlns="" xmlns:a16="http://schemas.microsoft.com/office/drawing/2014/main" val="20001"/>
                    </a:ext>
                  </a:extLst>
                </a:gridCol>
                <a:gridCol w="1444172">
                  <a:extLst>
                    <a:ext uri="{9D8B030D-6E8A-4147-A177-3AD203B41FA5}">
                      <a16:colId xmlns="" xmlns:a16="http://schemas.microsoft.com/office/drawing/2014/main" val="20002"/>
                    </a:ext>
                  </a:extLst>
                </a:gridCol>
              </a:tblGrid>
              <a:tr h="1742118">
                <a:tc>
                  <a:txBody>
                    <a:bodyPr/>
                    <a:lstStyle/>
                    <a:p>
                      <a:pPr marR="0" indent="0" algn="ctr" rtl="1">
                        <a:lnSpc>
                          <a:spcPct val="225000"/>
                        </a:lnSpc>
                        <a:spcBef>
                          <a:spcPts val="0"/>
                        </a:spcBef>
                        <a:spcAft>
                          <a:spcPts val="598"/>
                        </a:spcAft>
                      </a:pPr>
                      <a:r>
                        <a:rPr lang="ar-EG" sz="1800" b="1" kern="1400" dirty="0">
                          <a:solidFill>
                            <a:srgbClr val="000000"/>
                          </a:solidFill>
                          <a:latin typeface="Simplified Arabic"/>
                          <a:cs typeface="Simplified Arabic"/>
                        </a:rPr>
                        <a:t>الأسبــوع الخامس</a:t>
                      </a:r>
                      <a:endParaRPr lang="ar-EG" sz="1800" kern="1400" dirty="0">
                        <a:solidFill>
                          <a:srgbClr val="000000"/>
                        </a:solidFill>
                        <a:latin typeface="Goudy Old Style"/>
                      </a:endParaRPr>
                    </a:p>
                    <a:p>
                      <a:pPr marR="0" indent="0" algn="ctr" rtl="1">
                        <a:lnSpc>
                          <a:spcPct val="225000"/>
                        </a:lnSpc>
                        <a:spcBef>
                          <a:spcPts val="0"/>
                        </a:spcBef>
                        <a:spcAft>
                          <a:spcPts val="598"/>
                        </a:spcAft>
                      </a:pPr>
                      <a:r>
                        <a:rPr lang="ar-EG" sz="1800" b="1" kern="1400" dirty="0">
                          <a:solidFill>
                            <a:srgbClr val="000000"/>
                          </a:solidFill>
                          <a:latin typeface="Simplified Arabic"/>
                          <a:cs typeface="Simplified Arabic"/>
                        </a:rPr>
                        <a:t> </a:t>
                      </a:r>
                      <a:endParaRPr lang="ar-EG" sz="1800" kern="1400" dirty="0">
                        <a:solidFill>
                          <a:srgbClr val="000000"/>
                        </a:solidFill>
                        <a:latin typeface="Goudy Old Style"/>
                      </a:endParaRPr>
                    </a:p>
                  </a:txBody>
                  <a:tcPr marL="36576" marR="36576" marT="36580" marB="36580"/>
                </a:tc>
                <a:tc>
                  <a:txBody>
                    <a:bodyPr/>
                    <a:lstStyle/>
                    <a:p>
                      <a:pPr marR="0" indent="0" algn="just" rtl="1">
                        <a:lnSpc>
                          <a:spcPct val="75000"/>
                        </a:lnSpc>
                        <a:spcBef>
                          <a:spcPts val="0"/>
                        </a:spcBef>
                        <a:spcAft>
                          <a:spcPts val="598"/>
                        </a:spcAft>
                      </a:pPr>
                      <a:r>
                        <a:rPr lang="ar-SA" sz="1800" b="1" u="sng" kern="1400" dirty="0">
                          <a:solidFill>
                            <a:srgbClr val="000000"/>
                          </a:solidFill>
                          <a:latin typeface="Arial"/>
                          <a:cs typeface="Times New Roman"/>
                        </a:rPr>
                        <a:t>الدراسة الاجتماعية والنفسية وتتضمن:</a:t>
                      </a:r>
                      <a:endParaRPr lang="ar-SA" sz="1800" kern="1400" dirty="0">
                        <a:solidFill>
                          <a:srgbClr val="000000"/>
                        </a:solidFill>
                        <a:latin typeface="Goudy Old Style"/>
                      </a:endParaRPr>
                    </a:p>
                    <a:p>
                      <a:pPr marR="0" indent="0" algn="just" rtl="1">
                        <a:lnSpc>
                          <a:spcPct val="75000"/>
                        </a:lnSpc>
                        <a:spcBef>
                          <a:spcPts val="0"/>
                        </a:spcBef>
                        <a:spcAft>
                          <a:spcPts val="598"/>
                        </a:spcAft>
                      </a:pPr>
                      <a:r>
                        <a:rPr lang="ar-SA" sz="1800" b="1" kern="1400" dirty="0">
                          <a:solidFill>
                            <a:srgbClr val="000000"/>
                          </a:solidFill>
                          <a:latin typeface="Arial"/>
                          <a:cs typeface="Times New Roman"/>
                        </a:rPr>
                        <a:t>التعريف- خصائص عملية الدراسة (الدراسة الاجتماعية عملية مشتركة - مناطق الدراسة محدودة بطبيعية المشكلة وإمكانيات المؤسسة - الدراسة لها جوانب علاجية- مصادر الدراسة - أساليب الدراسة). </a:t>
                      </a:r>
                      <a:endParaRPr lang="ar-SA" sz="1800" kern="1400" dirty="0">
                        <a:solidFill>
                          <a:srgbClr val="000000"/>
                        </a:solidFill>
                        <a:latin typeface="Goudy Old Style"/>
                      </a:endParaRPr>
                    </a:p>
                    <a:p>
                      <a:pPr marR="0" indent="0" algn="r" rtl="1">
                        <a:lnSpc>
                          <a:spcPct val="75000"/>
                        </a:lnSpc>
                        <a:spcBef>
                          <a:spcPts val="0"/>
                        </a:spcBef>
                        <a:spcAft>
                          <a:spcPts val="598"/>
                        </a:spcAft>
                      </a:pPr>
                      <a:r>
                        <a:rPr lang="ar-SA" sz="1800" b="1" u="sng" kern="1400" dirty="0">
                          <a:solidFill>
                            <a:srgbClr val="000000"/>
                          </a:solidFill>
                          <a:latin typeface="Arial"/>
                          <a:cs typeface="Times New Roman"/>
                        </a:rPr>
                        <a:t>المقابلة وتتضمن: </a:t>
                      </a:r>
                      <a:endParaRPr lang="ar-SA" sz="1800" kern="1400" dirty="0">
                        <a:solidFill>
                          <a:srgbClr val="000000"/>
                        </a:solidFill>
                        <a:latin typeface="Goudy Old Style"/>
                      </a:endParaRPr>
                    </a:p>
                    <a:p>
                      <a:pPr marR="0" indent="0" algn="just" rtl="1">
                        <a:lnSpc>
                          <a:spcPct val="75000"/>
                        </a:lnSpc>
                        <a:spcBef>
                          <a:spcPts val="0"/>
                        </a:spcBef>
                        <a:spcAft>
                          <a:spcPts val="598"/>
                        </a:spcAft>
                      </a:pPr>
                      <a:r>
                        <a:rPr lang="ar-SA" sz="1800" b="1" kern="1400" dirty="0">
                          <a:solidFill>
                            <a:srgbClr val="000000"/>
                          </a:solidFill>
                          <a:latin typeface="Arial"/>
                          <a:cs typeface="Times New Roman"/>
                        </a:rPr>
                        <a:t>التعريف- الخصائص الرئيسية للمقابلة (أهداف المقابلة- المقابلة تعتمد على المهارة والعلم والاستعداد - المقابلة ليست قالبا ثابتاً - أسس المقابلة والأساليب المهنية ) </a:t>
                      </a:r>
                      <a:endParaRPr lang="ar-SA" sz="1800" kern="1400" dirty="0">
                        <a:solidFill>
                          <a:srgbClr val="000000"/>
                        </a:solidFill>
                        <a:latin typeface="Goudy Old Style"/>
                      </a:endParaRPr>
                    </a:p>
                  </a:txBody>
                  <a:tcPr marL="36576" marR="36576" marT="36580" marB="36580"/>
                </a:tc>
                <a:tc>
                  <a:txBody>
                    <a:bodyPr/>
                    <a:lstStyle/>
                    <a:p>
                      <a:pPr marR="0" indent="0" algn="just" rtl="1">
                        <a:lnSpc>
                          <a:spcPct val="75000"/>
                        </a:lnSpc>
                        <a:spcBef>
                          <a:spcPts val="0"/>
                        </a:spcBef>
                        <a:spcAft>
                          <a:spcPts val="298"/>
                        </a:spcAft>
                      </a:pPr>
                      <a:r>
                        <a:rPr lang="ar-SA" sz="18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75000"/>
                        </a:lnSpc>
                        <a:spcBef>
                          <a:spcPts val="0"/>
                        </a:spcBef>
                        <a:spcAft>
                          <a:spcPts val="298"/>
                        </a:spcAft>
                      </a:pPr>
                      <a:r>
                        <a:rPr lang="ar-SA" sz="18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ctr" rtl="1">
                        <a:lnSpc>
                          <a:spcPct val="75000"/>
                        </a:lnSpc>
                        <a:spcBef>
                          <a:spcPts val="0"/>
                        </a:spcBef>
                        <a:spcAft>
                          <a:spcPts val="0"/>
                        </a:spcAft>
                      </a:pPr>
                      <a:r>
                        <a:rPr lang="ar-SA" sz="1800" kern="1400" dirty="0">
                          <a:solidFill>
                            <a:srgbClr val="000000"/>
                          </a:solidFill>
                          <a:latin typeface="Goudy Old Style"/>
                          <a:cs typeface="Times New Roman"/>
                        </a:rPr>
                        <a:t>ص 161– 184 </a:t>
                      </a:r>
                      <a:endParaRPr lang="ar-SA" sz="1800" kern="1400" dirty="0">
                        <a:solidFill>
                          <a:srgbClr val="000000"/>
                        </a:solidFill>
                        <a:latin typeface="Goudy Old Style"/>
                      </a:endParaRPr>
                    </a:p>
                  </a:txBody>
                  <a:tcPr marL="36576" marR="36576" marT="36580" marB="36580"/>
                </a:tc>
                <a:extLst>
                  <a:ext uri="{0D108BD9-81ED-4DB2-BD59-A6C34878D82A}">
                    <a16:rowId xmlns="" xmlns:a16="http://schemas.microsoft.com/office/drawing/2014/main" val="10000"/>
                  </a:ext>
                </a:extLst>
              </a:tr>
              <a:tr h="2168883">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 </a:t>
                      </a:r>
                      <a:endParaRPr lang="ar-EG" sz="1800" kern="1400" dirty="0">
                        <a:solidFill>
                          <a:srgbClr val="000000"/>
                        </a:solidFill>
                        <a:latin typeface="Goudy Old Style"/>
                      </a:endParaRPr>
                    </a:p>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 الأسبوع السادس </a:t>
                      </a:r>
                      <a:endParaRPr lang="ar-EG" sz="1800" kern="1400" dirty="0">
                        <a:solidFill>
                          <a:srgbClr val="000000"/>
                        </a:solidFill>
                        <a:latin typeface="Goudy Old Style"/>
                      </a:endParaRPr>
                    </a:p>
                    <a:p>
                      <a:pPr marR="0" indent="0" algn="ctr" rtl="1">
                        <a:lnSpc>
                          <a:spcPct val="225000"/>
                        </a:lnSpc>
                        <a:spcBef>
                          <a:spcPts val="0"/>
                        </a:spcBef>
                        <a:spcAft>
                          <a:spcPts val="598"/>
                        </a:spcAft>
                      </a:pPr>
                      <a:endParaRPr lang="ar-EG" sz="1800" kern="1400" dirty="0">
                        <a:solidFill>
                          <a:srgbClr val="000000"/>
                        </a:solidFill>
                        <a:latin typeface="Goudy Old Style"/>
                      </a:endParaRPr>
                    </a:p>
                  </a:txBody>
                  <a:tcPr marL="36576" marR="36576" marT="36580" marB="36580"/>
                </a:tc>
                <a:tc>
                  <a:txBody>
                    <a:bodyPr/>
                    <a:lstStyle/>
                    <a:p>
                      <a:pPr marR="0" indent="0" algn="r" rtl="1">
                        <a:lnSpc>
                          <a:spcPct val="75000"/>
                        </a:lnSpc>
                        <a:spcBef>
                          <a:spcPts val="0"/>
                        </a:spcBef>
                        <a:spcAft>
                          <a:spcPts val="598"/>
                        </a:spcAft>
                      </a:pPr>
                      <a:r>
                        <a:rPr lang="ar-SA" sz="1800" b="1" u="sng" kern="1400" dirty="0">
                          <a:solidFill>
                            <a:srgbClr val="000000"/>
                          </a:solidFill>
                          <a:latin typeface="Arial"/>
                          <a:cs typeface="Times New Roman"/>
                        </a:rPr>
                        <a:t>تابع المقابلة وتتضمن: </a:t>
                      </a:r>
                      <a:endParaRPr lang="ar-SA" sz="1800" kern="1400" dirty="0">
                        <a:solidFill>
                          <a:srgbClr val="000000"/>
                        </a:solidFill>
                        <a:latin typeface="Goudy Old Style"/>
                      </a:endParaRPr>
                    </a:p>
                    <a:p>
                      <a:pPr marR="0" indent="0" algn="just" rtl="1">
                        <a:lnSpc>
                          <a:spcPct val="75000"/>
                        </a:lnSpc>
                        <a:spcBef>
                          <a:spcPts val="0"/>
                        </a:spcBef>
                        <a:spcAft>
                          <a:spcPts val="598"/>
                        </a:spcAft>
                      </a:pPr>
                      <a:r>
                        <a:rPr lang="ar-SA" sz="1800" b="1" kern="1400" dirty="0">
                          <a:solidFill>
                            <a:srgbClr val="000000"/>
                          </a:solidFill>
                          <a:latin typeface="Arial"/>
                          <a:cs typeface="Times New Roman"/>
                        </a:rPr>
                        <a:t>القواعد التنظيمية للمقابلة - المقابلة لها بداية ووسط ونهاية - أنواع المقابلة) </a:t>
                      </a:r>
                      <a:endParaRPr lang="ar-SA" sz="1800" kern="1400" dirty="0">
                        <a:solidFill>
                          <a:srgbClr val="000000"/>
                        </a:solidFill>
                        <a:latin typeface="Goudy Old Style"/>
                      </a:endParaRPr>
                    </a:p>
                    <a:p>
                      <a:pPr marR="0" indent="0" algn="r" rtl="1">
                        <a:lnSpc>
                          <a:spcPct val="75000"/>
                        </a:lnSpc>
                        <a:spcBef>
                          <a:spcPts val="0"/>
                        </a:spcBef>
                        <a:spcAft>
                          <a:spcPts val="598"/>
                        </a:spcAft>
                      </a:pPr>
                      <a:r>
                        <a:rPr lang="ar-SA" sz="1800" b="1" u="sng" kern="1400" dirty="0">
                          <a:solidFill>
                            <a:srgbClr val="000000"/>
                          </a:solidFill>
                          <a:latin typeface="Arial"/>
                          <a:cs typeface="Times New Roman"/>
                        </a:rPr>
                        <a:t>الزيارة المنزلية:</a:t>
                      </a:r>
                      <a:endParaRPr lang="ar-SA" sz="1800" kern="1400" dirty="0">
                        <a:solidFill>
                          <a:srgbClr val="000000"/>
                        </a:solidFill>
                        <a:latin typeface="Goudy Old Style"/>
                      </a:endParaRPr>
                    </a:p>
                    <a:p>
                      <a:pPr marR="0" indent="0" algn="just" rtl="1">
                        <a:lnSpc>
                          <a:spcPct val="75000"/>
                        </a:lnSpc>
                        <a:spcBef>
                          <a:spcPts val="0"/>
                        </a:spcBef>
                        <a:spcAft>
                          <a:spcPts val="598"/>
                        </a:spcAft>
                      </a:pPr>
                      <a:r>
                        <a:rPr lang="ar-SA" sz="1800" b="1" kern="1400" dirty="0">
                          <a:solidFill>
                            <a:srgbClr val="000000"/>
                          </a:solidFill>
                          <a:latin typeface="Arial"/>
                          <a:cs typeface="Times New Roman"/>
                        </a:rPr>
                        <a:t>التعريف</a:t>
                      </a:r>
                      <a:r>
                        <a:rPr lang="ar-SA" sz="1800" kern="1400" dirty="0">
                          <a:solidFill>
                            <a:srgbClr val="000000"/>
                          </a:solidFill>
                          <a:latin typeface="Arial"/>
                          <a:cs typeface="Times New Roman"/>
                        </a:rPr>
                        <a:t>- </a:t>
                      </a:r>
                      <a:r>
                        <a:rPr lang="ar-SA" sz="1800" b="1" kern="1400" dirty="0">
                          <a:solidFill>
                            <a:srgbClr val="000000"/>
                          </a:solidFill>
                          <a:latin typeface="Arial"/>
                          <a:cs typeface="Times New Roman"/>
                        </a:rPr>
                        <a:t>الجوانب الايجابية للزيارة المنزلية </a:t>
                      </a:r>
                      <a:r>
                        <a:rPr lang="ar-SA" sz="1800" kern="1400" dirty="0">
                          <a:solidFill>
                            <a:srgbClr val="000000"/>
                          </a:solidFill>
                          <a:latin typeface="Arial"/>
                          <a:cs typeface="Times New Roman"/>
                        </a:rPr>
                        <a:t>- </a:t>
                      </a:r>
                      <a:r>
                        <a:rPr lang="ar-SA" sz="1800" b="1" kern="1400" dirty="0">
                          <a:solidFill>
                            <a:srgbClr val="000000"/>
                          </a:solidFill>
                          <a:latin typeface="Arial"/>
                          <a:cs typeface="Times New Roman"/>
                        </a:rPr>
                        <a:t>الجوانب السلبية</a:t>
                      </a:r>
                      <a:r>
                        <a:rPr lang="ar-SA" sz="1800" kern="1400" dirty="0">
                          <a:solidFill>
                            <a:srgbClr val="000000"/>
                          </a:solidFill>
                          <a:latin typeface="Arial"/>
                          <a:cs typeface="Times New Roman"/>
                        </a:rPr>
                        <a:t>- </a:t>
                      </a:r>
                      <a:r>
                        <a:rPr lang="ar-SA" sz="1800" b="1" kern="1400" dirty="0">
                          <a:solidFill>
                            <a:srgbClr val="000000"/>
                          </a:solidFill>
                          <a:latin typeface="Arial"/>
                          <a:cs typeface="Times New Roman"/>
                        </a:rPr>
                        <a:t>خصائص وأسس الزيارة المنزلية </a:t>
                      </a:r>
                      <a:r>
                        <a:rPr lang="ar-SA" sz="1800" kern="1400" dirty="0">
                          <a:solidFill>
                            <a:srgbClr val="000000"/>
                          </a:solidFill>
                          <a:latin typeface="Arial"/>
                          <a:cs typeface="Times New Roman"/>
                        </a:rPr>
                        <a:t>.</a:t>
                      </a:r>
                      <a:endParaRPr lang="ar-SA" sz="1800" kern="1400" dirty="0">
                        <a:solidFill>
                          <a:srgbClr val="000000"/>
                        </a:solidFill>
                        <a:latin typeface="Goudy Old Style"/>
                      </a:endParaRPr>
                    </a:p>
                    <a:p>
                      <a:pPr marR="0" indent="0" algn="r" rtl="1">
                        <a:lnSpc>
                          <a:spcPct val="75000"/>
                        </a:lnSpc>
                        <a:spcBef>
                          <a:spcPts val="0"/>
                        </a:spcBef>
                        <a:spcAft>
                          <a:spcPts val="598"/>
                        </a:spcAft>
                      </a:pPr>
                      <a:r>
                        <a:rPr lang="ar-SA" sz="1800" b="1" u="sng" kern="1400" dirty="0">
                          <a:solidFill>
                            <a:srgbClr val="000000"/>
                          </a:solidFill>
                          <a:latin typeface="Arial"/>
                          <a:cs typeface="Times New Roman"/>
                        </a:rPr>
                        <a:t>وسائل أخرى للدراسة الاجتماعية</a:t>
                      </a:r>
                      <a:r>
                        <a:rPr lang="ar-SA" sz="1800" b="1" kern="1400" dirty="0">
                          <a:solidFill>
                            <a:srgbClr val="000000"/>
                          </a:solidFill>
                          <a:latin typeface="Arial"/>
                          <a:cs typeface="Times New Roman"/>
                        </a:rPr>
                        <a:t>: </a:t>
                      </a:r>
                      <a:endParaRPr lang="ar-SA" sz="1800" kern="1400" dirty="0">
                        <a:solidFill>
                          <a:srgbClr val="000000"/>
                        </a:solidFill>
                        <a:latin typeface="Goudy Old Style"/>
                      </a:endParaRPr>
                    </a:p>
                    <a:p>
                      <a:pPr marR="0" indent="0" algn="just" rtl="1">
                        <a:lnSpc>
                          <a:spcPct val="75000"/>
                        </a:lnSpc>
                        <a:spcBef>
                          <a:spcPts val="0"/>
                        </a:spcBef>
                        <a:spcAft>
                          <a:spcPts val="598"/>
                        </a:spcAft>
                      </a:pPr>
                      <a:r>
                        <a:rPr lang="ar-SA" sz="1800" b="1" kern="1400" dirty="0">
                          <a:solidFill>
                            <a:srgbClr val="000000"/>
                          </a:solidFill>
                          <a:latin typeface="Arial"/>
                          <a:cs typeface="Times New Roman"/>
                        </a:rPr>
                        <a:t>مقابلة الخبراء- الاطلاع على المستندات - المراسلات - المكالمات التليفونية.</a:t>
                      </a:r>
                      <a:r>
                        <a:rPr lang="ar-SA" sz="1800" kern="1400" dirty="0">
                          <a:solidFill>
                            <a:srgbClr val="000000"/>
                          </a:solidFill>
                          <a:latin typeface="Times New Roman"/>
                          <a:cs typeface="Times New Roman"/>
                        </a:rPr>
                        <a:t> </a:t>
                      </a:r>
                      <a:endParaRPr lang="ar-SA" sz="1800" kern="1400" dirty="0">
                        <a:solidFill>
                          <a:srgbClr val="000000"/>
                        </a:solidFill>
                        <a:latin typeface="Goudy Old Style"/>
                      </a:endParaRPr>
                    </a:p>
                  </a:txBody>
                  <a:tcPr marL="36576" marR="36576" marT="36580" marB="36580"/>
                </a:tc>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 </a:t>
                      </a:r>
                      <a:endParaRPr lang="ar-EG" sz="1800" kern="1400" dirty="0">
                        <a:solidFill>
                          <a:srgbClr val="000000"/>
                        </a:solidFill>
                        <a:latin typeface="Goudy Old Style"/>
                      </a:endParaRPr>
                    </a:p>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 </a:t>
                      </a:r>
                      <a:endParaRPr lang="ar-EG" sz="1800"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ea typeface="+mn-ea"/>
                          <a:cs typeface="Times New Roman"/>
                        </a:rPr>
                        <a:t>ص 195– </a:t>
                      </a:r>
                      <a:r>
                        <a:rPr lang="ar-EG" sz="1800" kern="1400" dirty="0">
                          <a:solidFill>
                            <a:srgbClr val="000000"/>
                          </a:solidFill>
                          <a:latin typeface="Goudy Old Style"/>
                          <a:cs typeface="Times New Roman"/>
                        </a:rPr>
                        <a:t>220</a:t>
                      </a:r>
                      <a:endParaRPr lang="ar-EG" sz="1800" kern="1400" dirty="0">
                        <a:solidFill>
                          <a:srgbClr val="000000"/>
                        </a:solidFill>
                        <a:latin typeface="Goudy Old Style"/>
                      </a:endParaRPr>
                    </a:p>
                  </a:txBody>
                  <a:tcPr marL="36576" marR="36576" marT="36580" marB="36580"/>
                </a:tc>
                <a:extLst>
                  <a:ext uri="{0D108BD9-81ED-4DB2-BD59-A6C34878D82A}">
                    <a16:rowId xmlns="" xmlns:a16="http://schemas.microsoft.com/office/drawing/2014/main" val="10001"/>
                  </a:ext>
                </a:extLst>
              </a:tr>
              <a:tr h="2597749">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 </a:t>
                      </a:r>
                      <a:endParaRPr lang="ar-EG" sz="1800" kern="1400" dirty="0">
                        <a:solidFill>
                          <a:srgbClr val="000000"/>
                        </a:solidFill>
                        <a:latin typeface="Goudy Old Style"/>
                      </a:endParaRPr>
                    </a:p>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الأسبوع  السابع</a:t>
                      </a:r>
                      <a:endParaRPr lang="ar-EG" sz="1800" kern="1400" dirty="0">
                        <a:solidFill>
                          <a:srgbClr val="000000"/>
                        </a:solidFill>
                        <a:latin typeface="Goudy Old Style"/>
                      </a:endParaRPr>
                    </a:p>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 </a:t>
                      </a:r>
                      <a:endParaRPr lang="ar-EG" sz="1800" kern="1400" dirty="0">
                        <a:solidFill>
                          <a:srgbClr val="000000"/>
                        </a:solidFill>
                        <a:latin typeface="Goudy Old Style"/>
                      </a:endParaRPr>
                    </a:p>
                  </a:txBody>
                  <a:tcPr marL="36576" marR="36576" marT="36580" marB="36580"/>
                </a:tc>
                <a:tc>
                  <a:txBody>
                    <a:bodyPr/>
                    <a:lstStyle/>
                    <a:p>
                      <a:pPr marR="0" indent="0" algn="just" rtl="1">
                        <a:lnSpc>
                          <a:spcPct val="100000"/>
                        </a:lnSpc>
                        <a:spcBef>
                          <a:spcPts val="0"/>
                        </a:spcBef>
                        <a:spcAft>
                          <a:spcPts val="0"/>
                        </a:spcAft>
                      </a:pPr>
                      <a:r>
                        <a:rPr lang="ar-SA" sz="1800" b="1" u="sng" kern="1400" dirty="0">
                          <a:solidFill>
                            <a:srgbClr val="000000"/>
                          </a:solidFill>
                          <a:latin typeface="Arial"/>
                          <a:cs typeface="Times New Roman"/>
                        </a:rPr>
                        <a:t>التشخيص في خدمة الفرد ويتضمن:</a:t>
                      </a:r>
                      <a:endParaRPr lang="ar-SA" sz="1800" kern="1400" dirty="0">
                        <a:solidFill>
                          <a:srgbClr val="000000"/>
                        </a:solidFill>
                        <a:latin typeface="Goudy Old Style"/>
                      </a:endParaRPr>
                    </a:p>
                    <a:p>
                      <a:pPr marL="234950" marR="0" indent="-228600" algn="r" rtl="1">
                        <a:lnSpc>
                          <a:spcPct val="75000"/>
                        </a:lnSpc>
                        <a:spcBef>
                          <a:spcPts val="0"/>
                        </a:spcBef>
                        <a:spcAft>
                          <a:spcPts val="0"/>
                        </a:spcAft>
                      </a:pPr>
                      <a:r>
                        <a:rPr lang="ar-SA" sz="1800" b="1" kern="1400" dirty="0">
                          <a:solidFill>
                            <a:srgbClr val="000000"/>
                          </a:solidFill>
                          <a:latin typeface="Arial"/>
                          <a:cs typeface="Times New Roman"/>
                        </a:rPr>
                        <a:t> </a:t>
                      </a:r>
                      <a:endParaRPr lang="ar-SA" sz="1800" kern="1400" dirty="0">
                        <a:solidFill>
                          <a:srgbClr val="000000"/>
                        </a:solidFill>
                        <a:latin typeface="Goudy Old Style"/>
                      </a:endParaRPr>
                    </a:p>
                    <a:p>
                      <a:pPr marL="234950" marR="0" indent="-228600" algn="r" rtl="1">
                        <a:lnSpc>
                          <a:spcPct val="75000"/>
                        </a:lnSpc>
                        <a:spcBef>
                          <a:spcPts val="0"/>
                        </a:spcBef>
                        <a:spcAft>
                          <a:spcPts val="0"/>
                        </a:spcAft>
                      </a:pPr>
                      <a:r>
                        <a:rPr lang="ar-SA" sz="1800" b="1" kern="1400" dirty="0">
                          <a:solidFill>
                            <a:srgbClr val="000000"/>
                          </a:solidFill>
                          <a:latin typeface="Arial"/>
                          <a:cs typeface="Times New Roman"/>
                        </a:rPr>
                        <a:t>المفهوم .</a:t>
                      </a:r>
                      <a:endParaRPr lang="ar-SA" sz="1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أنواع ومستويات التشخيص (الأفكار التشخيصية - التشخيص الإكلينيكي - التشخيص </a:t>
                      </a:r>
                      <a:r>
                        <a:rPr lang="ar-SA" sz="1800" b="1" kern="1400" dirty="0" err="1">
                          <a:solidFill>
                            <a:srgbClr val="000000"/>
                          </a:solidFill>
                          <a:latin typeface="Arial"/>
                          <a:cs typeface="Times New Roman"/>
                        </a:rPr>
                        <a:t>السببي</a:t>
                      </a:r>
                      <a:r>
                        <a:rPr lang="ar-SA" sz="1800" b="1" kern="1400" dirty="0">
                          <a:solidFill>
                            <a:srgbClr val="000000"/>
                          </a:solidFill>
                          <a:latin typeface="Arial"/>
                          <a:cs typeface="Times New Roman"/>
                        </a:rPr>
                        <a:t> - التشخيص </a:t>
                      </a:r>
                      <a:r>
                        <a:rPr lang="ar-SA" sz="1800" b="1" kern="1400" dirty="0" err="1">
                          <a:solidFill>
                            <a:srgbClr val="000000"/>
                          </a:solidFill>
                          <a:latin typeface="Arial"/>
                          <a:cs typeface="Times New Roman"/>
                        </a:rPr>
                        <a:t>الدينامي</a:t>
                      </a:r>
                      <a:r>
                        <a:rPr lang="ar-SA" sz="1800" b="1" kern="1400" dirty="0">
                          <a:solidFill>
                            <a:srgbClr val="000000"/>
                          </a:solidFill>
                          <a:latin typeface="Arial"/>
                          <a:cs typeface="Times New Roman"/>
                        </a:rPr>
                        <a:t> - التشخيص المتكامل) .</a:t>
                      </a:r>
                      <a:endParaRPr lang="ar-SA" sz="1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مكونات التشخيص (التصنيف العام - الطائفي- النوعي- التفسيري الوصفي- تحديد مناطق العلاج).</a:t>
                      </a:r>
                      <a:endParaRPr lang="ar-SA" sz="1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خطوات التشخيص (الإدراك المبدئي للمشكلة - حصر الحقائق- تقييم الحقائق- صياغة الحقائق- تحديد مناطق العلاج –الصياغة النهائية للتشخيص).</a:t>
                      </a:r>
                      <a:r>
                        <a:rPr lang="ar-SA" sz="1800" b="1" kern="1400" dirty="0">
                          <a:solidFill>
                            <a:srgbClr val="000000"/>
                          </a:solidFill>
                          <a:latin typeface="Times New Roman"/>
                          <a:cs typeface="Times New Roman"/>
                        </a:rPr>
                        <a:t> </a:t>
                      </a:r>
                      <a:endParaRPr lang="ar-SA" sz="1800" kern="1400" dirty="0">
                        <a:solidFill>
                          <a:srgbClr val="000000"/>
                        </a:solidFill>
                        <a:latin typeface="Goudy Old Style"/>
                      </a:endParaRPr>
                    </a:p>
                  </a:txBody>
                  <a:tcPr marL="36576" marR="36576" marT="36580" marB="36580"/>
                </a:tc>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 </a:t>
                      </a:r>
                      <a:endParaRPr lang="ar-EG" sz="1800" kern="1400" dirty="0">
                        <a:solidFill>
                          <a:srgbClr val="000000"/>
                        </a:solidFill>
                        <a:latin typeface="Goudy Old Style"/>
                      </a:endParaRPr>
                    </a:p>
                    <a:p>
                      <a:pPr marR="0" indent="0" algn="ctr" rtl="1">
                        <a:lnSpc>
                          <a:spcPct val="100000"/>
                        </a:lnSpc>
                        <a:spcBef>
                          <a:spcPts val="0"/>
                        </a:spcBef>
                        <a:spcAft>
                          <a:spcPts val="598"/>
                        </a:spcAft>
                      </a:pPr>
                      <a:endParaRPr lang="ar-SA" sz="1800" b="1" kern="1400" dirty="0">
                        <a:solidFill>
                          <a:srgbClr val="000000"/>
                        </a:solidFill>
                        <a:latin typeface="Arial"/>
                        <a:ea typeface="+mn-ea"/>
                        <a:cs typeface="Times New Roman"/>
                      </a:endParaRPr>
                    </a:p>
                    <a:p>
                      <a:pPr marR="0" indent="0" algn="ctr" rtl="1">
                        <a:lnSpc>
                          <a:spcPct val="100000"/>
                        </a:lnSpc>
                        <a:spcBef>
                          <a:spcPts val="0"/>
                        </a:spcBef>
                        <a:spcAft>
                          <a:spcPts val="598"/>
                        </a:spcAft>
                      </a:pPr>
                      <a:r>
                        <a:rPr lang="ar-EG" sz="1800" b="1" kern="1400" dirty="0">
                          <a:solidFill>
                            <a:srgbClr val="000000"/>
                          </a:solidFill>
                          <a:latin typeface="Arial"/>
                          <a:ea typeface="+mn-ea"/>
                          <a:cs typeface="Times New Roman"/>
                        </a:rPr>
                        <a:t>ص 223– 243</a:t>
                      </a:r>
                    </a:p>
                    <a:p>
                      <a:pPr marR="0" indent="0" algn="ctr" rtl="1">
                        <a:lnSpc>
                          <a:spcPct val="100000"/>
                        </a:lnSpc>
                        <a:spcBef>
                          <a:spcPts val="0"/>
                        </a:spcBef>
                        <a:spcAft>
                          <a:spcPts val="598"/>
                        </a:spcAft>
                      </a:pPr>
                      <a:endParaRPr lang="ar-SA" sz="1800" b="1" kern="1400" dirty="0">
                        <a:solidFill>
                          <a:srgbClr val="000000"/>
                        </a:solidFill>
                        <a:latin typeface="Arial"/>
                        <a:ea typeface="+mn-ea"/>
                        <a:cs typeface="Times New Roman"/>
                      </a:endParaRPr>
                    </a:p>
                    <a:p>
                      <a:pPr marR="0" indent="0" algn="ctr" rtl="1">
                        <a:lnSpc>
                          <a:spcPct val="100000"/>
                        </a:lnSpc>
                        <a:spcBef>
                          <a:spcPts val="0"/>
                        </a:spcBef>
                        <a:spcAft>
                          <a:spcPts val="598"/>
                        </a:spcAft>
                      </a:pPr>
                      <a:r>
                        <a:rPr lang="ar-EG" sz="1800" b="1" kern="1400" dirty="0">
                          <a:solidFill>
                            <a:srgbClr val="000000"/>
                          </a:solidFill>
                          <a:latin typeface="Arial"/>
                          <a:ea typeface="+mn-ea"/>
                          <a:cs typeface="Times New Roman"/>
                        </a:rPr>
                        <a:t>ص248– 249</a:t>
                      </a:r>
                    </a:p>
                    <a:p>
                      <a:pPr marR="0" indent="0" algn="ctr" rtl="1">
                        <a:lnSpc>
                          <a:spcPct val="100000"/>
                        </a:lnSpc>
                        <a:spcBef>
                          <a:spcPts val="0"/>
                        </a:spcBef>
                        <a:spcAft>
                          <a:spcPts val="598"/>
                        </a:spcAft>
                      </a:pPr>
                      <a:r>
                        <a:rPr lang="ar-EG" sz="1800" b="1" kern="1400" dirty="0">
                          <a:solidFill>
                            <a:srgbClr val="000000"/>
                          </a:solidFill>
                          <a:latin typeface="Arial"/>
                          <a:ea typeface="+mn-ea"/>
                          <a:cs typeface="Times New Roman"/>
                        </a:rPr>
                        <a:t>ص 254</a:t>
                      </a:r>
                      <a:endParaRPr lang="ar-EG" sz="1800" kern="1400" dirty="0">
                        <a:solidFill>
                          <a:srgbClr val="000000"/>
                        </a:solidFill>
                        <a:latin typeface="Goudy Old Style"/>
                      </a:endParaRPr>
                    </a:p>
                  </a:txBody>
                  <a:tcPr marL="36576" marR="36576" marT="36580" marB="36580"/>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7642881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extLst>
              <p:ext uri="{D42A27DB-BD31-4B8C-83A1-F6EECF244321}">
                <p14:modId xmlns:p14="http://schemas.microsoft.com/office/powerpoint/2010/main" val="4276943537"/>
              </p:ext>
            </p:extLst>
          </p:nvPr>
        </p:nvGraphicFramePr>
        <p:xfrm>
          <a:off x="304800" y="152400"/>
          <a:ext cx="8686800" cy="6577630"/>
        </p:xfrm>
        <a:graphic>
          <a:graphicData uri="http://schemas.openxmlformats.org/drawingml/2006/table">
            <a:tbl>
              <a:tblPr rtl="1" firstRow="1" bandRow="1">
                <a:tableStyleId>{5C22544A-7EE6-4342-B048-85BDC9FD1C3A}</a:tableStyleId>
              </a:tblPr>
              <a:tblGrid>
                <a:gridCol w="1322990">
                  <a:extLst>
                    <a:ext uri="{9D8B030D-6E8A-4147-A177-3AD203B41FA5}">
                      <a16:colId xmlns="" xmlns:a16="http://schemas.microsoft.com/office/drawing/2014/main" val="20000"/>
                    </a:ext>
                  </a:extLst>
                </a:gridCol>
                <a:gridCol w="5905312">
                  <a:extLst>
                    <a:ext uri="{9D8B030D-6E8A-4147-A177-3AD203B41FA5}">
                      <a16:colId xmlns="" xmlns:a16="http://schemas.microsoft.com/office/drawing/2014/main" val="20001"/>
                    </a:ext>
                  </a:extLst>
                </a:gridCol>
                <a:gridCol w="1458498">
                  <a:extLst>
                    <a:ext uri="{9D8B030D-6E8A-4147-A177-3AD203B41FA5}">
                      <a16:colId xmlns="" xmlns:a16="http://schemas.microsoft.com/office/drawing/2014/main" val="20002"/>
                    </a:ext>
                  </a:extLst>
                </a:gridCol>
              </a:tblGrid>
              <a:tr h="1734329">
                <a:tc>
                  <a:txBody>
                    <a:bodyPr/>
                    <a:lstStyle/>
                    <a:p>
                      <a:pPr marR="0" indent="0" algn="ctr" rtl="1">
                        <a:lnSpc>
                          <a:spcPct val="100000"/>
                        </a:lnSpc>
                        <a:spcBef>
                          <a:spcPts val="0"/>
                        </a:spcBef>
                        <a:spcAft>
                          <a:spcPts val="598"/>
                        </a:spcAft>
                      </a:pPr>
                      <a:r>
                        <a:rPr lang="ar-EG" sz="1600" b="1" kern="1400" dirty="0">
                          <a:solidFill>
                            <a:srgbClr val="000000"/>
                          </a:solidFill>
                          <a:latin typeface="Goudy Old Style"/>
                          <a:cs typeface="Times New Roman"/>
                        </a:rPr>
                        <a:t> الأسبوع  الثامن</a:t>
                      </a:r>
                      <a:endParaRPr lang="ar-EG" sz="1600" b="1" kern="1400" dirty="0">
                        <a:solidFill>
                          <a:srgbClr val="000000"/>
                        </a:solidFill>
                        <a:latin typeface="Goudy Old Style"/>
                      </a:endParaRPr>
                    </a:p>
                    <a:p>
                      <a:pPr marR="0" indent="0" algn="ctr" rtl="1">
                        <a:lnSpc>
                          <a:spcPct val="100000"/>
                        </a:lnSpc>
                        <a:spcBef>
                          <a:spcPts val="0"/>
                        </a:spcBef>
                        <a:spcAft>
                          <a:spcPts val="598"/>
                        </a:spcAft>
                      </a:pPr>
                      <a:endParaRPr lang="ar-EG" sz="1600" b="1" kern="1400" dirty="0">
                        <a:solidFill>
                          <a:srgbClr val="000000"/>
                        </a:solidFill>
                        <a:latin typeface="Goudy Old Style"/>
                      </a:endParaRPr>
                    </a:p>
                  </a:txBody>
                  <a:tcPr marL="36576" marR="36576" marT="36576" marB="36576"/>
                </a:tc>
                <a:tc>
                  <a:txBody>
                    <a:bodyPr/>
                    <a:lstStyle/>
                    <a:p>
                      <a:pPr marR="0" indent="0" algn="r" rtl="1">
                        <a:lnSpc>
                          <a:spcPct val="100000"/>
                        </a:lnSpc>
                        <a:spcBef>
                          <a:spcPts val="0"/>
                        </a:spcBef>
                        <a:spcAft>
                          <a:spcPts val="598"/>
                        </a:spcAft>
                      </a:pPr>
                      <a:r>
                        <a:rPr lang="ar-SA" sz="1600" b="1" u="sng" kern="1400" dirty="0">
                          <a:solidFill>
                            <a:srgbClr val="000000"/>
                          </a:solidFill>
                          <a:latin typeface="Arial"/>
                          <a:cs typeface="Times New Roman"/>
                        </a:rPr>
                        <a:t>العلاج الاجتماعي النفسي ويتضمن:</a:t>
                      </a:r>
                      <a:endParaRPr lang="ar-SA" sz="1600" b="1" kern="1400" dirty="0">
                        <a:solidFill>
                          <a:srgbClr val="000000"/>
                        </a:solidFill>
                        <a:latin typeface="Goudy Old Style"/>
                      </a:endParaRPr>
                    </a:p>
                    <a:p>
                      <a:pPr marL="234950" marR="0" indent="-228600" algn="r" rtl="1">
                        <a:lnSpc>
                          <a:spcPct val="100000"/>
                        </a:lnSpc>
                        <a:spcBef>
                          <a:spcPts val="0"/>
                        </a:spcBef>
                        <a:spcAft>
                          <a:spcPts val="0"/>
                        </a:spcAft>
                      </a:pPr>
                      <a:r>
                        <a:rPr lang="ar-SA" sz="1600" b="1" kern="1400" dirty="0">
                          <a:solidFill>
                            <a:srgbClr val="000000"/>
                          </a:solidFill>
                          <a:latin typeface="Arial"/>
                          <a:cs typeface="Times New Roman"/>
                        </a:rPr>
                        <a:t>تعريفه - أهدافه – أساليبه.</a:t>
                      </a:r>
                      <a:endParaRPr lang="ar-SA" sz="1600" b="1" kern="1400" dirty="0">
                        <a:solidFill>
                          <a:srgbClr val="000000"/>
                        </a:solidFill>
                        <a:latin typeface="Goudy Old Style"/>
                      </a:endParaRPr>
                    </a:p>
                    <a:p>
                      <a:pPr marL="234950" marR="0" indent="-228600" algn="just" rtl="1">
                        <a:lnSpc>
                          <a:spcPct val="100000"/>
                        </a:lnSpc>
                        <a:spcBef>
                          <a:spcPts val="0"/>
                        </a:spcBef>
                        <a:spcAft>
                          <a:spcPts val="0"/>
                        </a:spcAft>
                      </a:pPr>
                      <a:r>
                        <a:rPr lang="ar-SA" sz="1600" b="1" kern="1400" dirty="0">
                          <a:solidFill>
                            <a:srgbClr val="000000"/>
                          </a:solidFill>
                          <a:latin typeface="Arial"/>
                          <a:cs typeface="Times New Roman"/>
                        </a:rPr>
                        <a:t>أنواعه </a:t>
                      </a:r>
                      <a:endParaRPr lang="ar-SA" sz="1600" b="1" kern="1400" dirty="0">
                        <a:solidFill>
                          <a:srgbClr val="000000"/>
                        </a:solidFill>
                        <a:latin typeface="Goudy Old Style"/>
                      </a:endParaRPr>
                    </a:p>
                    <a:p>
                      <a:pPr marL="12700" marR="0" indent="0" algn="just" rtl="1">
                        <a:lnSpc>
                          <a:spcPct val="100000"/>
                        </a:lnSpc>
                        <a:spcBef>
                          <a:spcPts val="0"/>
                        </a:spcBef>
                        <a:spcAft>
                          <a:spcPts val="0"/>
                        </a:spcAft>
                      </a:pPr>
                      <a:r>
                        <a:rPr lang="ar-SA" sz="1600" b="1" kern="1400" dirty="0">
                          <a:solidFill>
                            <a:srgbClr val="000000"/>
                          </a:solidFill>
                          <a:latin typeface="Arial"/>
                          <a:cs typeface="Times New Roman"/>
                        </a:rPr>
                        <a:t>العلاج الذاتي: أساليبه المعونة النفسية- تعديل الاستجابات - تعديل السمات.</a:t>
                      </a:r>
                      <a:endParaRPr lang="ar-SA" sz="1600" b="1" kern="1400" dirty="0">
                        <a:solidFill>
                          <a:srgbClr val="000000"/>
                        </a:solidFill>
                        <a:latin typeface="Goudy Old Style"/>
                      </a:endParaRPr>
                    </a:p>
                    <a:p>
                      <a:pPr marL="12700" marR="0" indent="0" algn="just" rtl="1">
                        <a:lnSpc>
                          <a:spcPct val="100000"/>
                        </a:lnSpc>
                        <a:spcBef>
                          <a:spcPts val="0"/>
                        </a:spcBef>
                        <a:spcAft>
                          <a:spcPts val="0"/>
                        </a:spcAft>
                      </a:pPr>
                      <a:r>
                        <a:rPr lang="ar-SA" sz="1600" b="1" kern="1400" dirty="0">
                          <a:solidFill>
                            <a:srgbClr val="000000"/>
                          </a:solidFill>
                          <a:latin typeface="Arial"/>
                          <a:cs typeface="Times New Roman"/>
                        </a:rPr>
                        <a:t>العلاج البيئي: خدمات مباشرة – خدمات غير مباشرة.</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Arial"/>
                          <a:cs typeface="Times New Roman"/>
                        </a:rPr>
                        <a:t>الخصائص الرئيسية للعلاج الاجتماعي النفسي.</a:t>
                      </a:r>
                      <a:r>
                        <a:rPr lang="ar-SA" sz="1600" b="1" kern="1400" dirty="0">
                          <a:solidFill>
                            <a:srgbClr val="000000"/>
                          </a:solidFill>
                          <a:latin typeface="Times New Roman"/>
                          <a:cs typeface="Times New Roman"/>
                        </a:rPr>
                        <a:t> </a:t>
                      </a:r>
                      <a:endParaRPr lang="ar-SA" sz="1600" b="1" kern="1400" dirty="0">
                        <a:solidFill>
                          <a:srgbClr val="000000"/>
                        </a:solidFill>
                        <a:latin typeface="Goudy Old Style"/>
                      </a:endParaRPr>
                    </a:p>
                  </a:txBody>
                  <a:tcPr marL="36576" marR="36576" marT="36576" marB="36576"/>
                </a:tc>
                <a:tc>
                  <a:txBody>
                    <a:bodyPr/>
                    <a:lstStyle/>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Goudy Old Style"/>
                          <a:cs typeface="Times New Roman"/>
                        </a:rPr>
                        <a:t>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Goudy Old Style"/>
                          <a:cs typeface="Times New Roman"/>
                        </a:rPr>
                        <a:t> ص 271– 299</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txBody>
                  <a:tcPr marL="36576" marR="36576" marT="36576" marB="36576"/>
                </a:tc>
                <a:extLst>
                  <a:ext uri="{0D108BD9-81ED-4DB2-BD59-A6C34878D82A}">
                    <a16:rowId xmlns="" xmlns:a16="http://schemas.microsoft.com/office/drawing/2014/main" val="10000"/>
                  </a:ext>
                </a:extLst>
              </a:tr>
              <a:tr h="1161300">
                <a:tc>
                  <a:txBody>
                    <a:bodyPr/>
                    <a:lstStyle/>
                    <a:p>
                      <a:pPr marR="0" indent="0" algn="ctr" rtl="1">
                        <a:lnSpc>
                          <a:spcPct val="100000"/>
                        </a:lnSpc>
                        <a:spcBef>
                          <a:spcPts val="0"/>
                        </a:spcBef>
                        <a:spcAft>
                          <a:spcPts val="598"/>
                        </a:spcAft>
                      </a:pPr>
                      <a:r>
                        <a:rPr lang="ar-EG" sz="1600" b="1" kern="1400" dirty="0">
                          <a:solidFill>
                            <a:srgbClr val="000000"/>
                          </a:solidFill>
                          <a:latin typeface="Goudy Old Style"/>
                          <a:cs typeface="Times New Roman"/>
                        </a:rPr>
                        <a:t>الأسبوع التاسع</a:t>
                      </a:r>
                      <a:endParaRPr lang="ar-EG" sz="1600" b="1" kern="1400" dirty="0">
                        <a:solidFill>
                          <a:srgbClr val="000000"/>
                        </a:solidFill>
                        <a:latin typeface="Goudy Old Style"/>
                      </a:endParaRPr>
                    </a:p>
                  </a:txBody>
                  <a:tcPr marL="36576" marR="36576" marT="36576" marB="36576"/>
                </a:tc>
                <a:tc>
                  <a:txBody>
                    <a:bodyPr/>
                    <a:lstStyle/>
                    <a:p>
                      <a:pPr marL="6350" marR="0" indent="0" algn="r" rtl="1">
                        <a:lnSpc>
                          <a:spcPct val="100000"/>
                        </a:lnSpc>
                        <a:spcBef>
                          <a:spcPts val="0"/>
                        </a:spcBef>
                        <a:spcAft>
                          <a:spcPts val="598"/>
                        </a:spcAft>
                      </a:pPr>
                      <a:r>
                        <a:rPr lang="ar-SA" sz="1600" b="1" u="sng" kern="1400" dirty="0">
                          <a:solidFill>
                            <a:srgbClr val="000000"/>
                          </a:solidFill>
                          <a:latin typeface="Arial"/>
                          <a:cs typeface="Times New Roman"/>
                        </a:rPr>
                        <a:t>التسجيل ويتضمن:</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Arial"/>
                          <a:cs typeface="Times New Roman"/>
                        </a:rPr>
                        <a:t>مفهوم التسجيل - أهداف التسجيل- أساليب التسجيل - الاعتبارات الهامة الواجب مراعاتها في التسجيل.</a:t>
                      </a:r>
                      <a:r>
                        <a:rPr lang="ar-SA" sz="1600" b="1" kern="1400" dirty="0">
                          <a:solidFill>
                            <a:srgbClr val="000000"/>
                          </a:solidFill>
                          <a:latin typeface="Times New Roman"/>
                          <a:cs typeface="Times New Roman"/>
                        </a:rPr>
                        <a:t> </a:t>
                      </a:r>
                      <a:endParaRPr lang="ar-SA" sz="1600" b="1" kern="1400" dirty="0">
                        <a:solidFill>
                          <a:srgbClr val="000000"/>
                        </a:solidFill>
                        <a:latin typeface="Goudy Old Style"/>
                      </a:endParaRPr>
                    </a:p>
                  </a:txBody>
                  <a:tcPr marL="36576" marR="36576" marT="36576" marB="36576"/>
                </a:tc>
                <a:tc>
                  <a:txBody>
                    <a:bodyPr/>
                    <a:lstStyle/>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Goudy Old Style"/>
                          <a:cs typeface="Times New Roman"/>
                        </a:rPr>
                        <a:t> </a:t>
                      </a:r>
                      <a:r>
                        <a:rPr lang="ar-SA" sz="1600" b="1" kern="1400" dirty="0">
                          <a:solidFill>
                            <a:srgbClr val="000000"/>
                          </a:solidFill>
                          <a:latin typeface="Goudy Old Style"/>
                        </a:rPr>
                        <a:t>ص 303-311</a:t>
                      </a:r>
                    </a:p>
                  </a:txBody>
                  <a:tcPr marL="36576" marR="36576" marT="36576" marB="36576"/>
                </a:tc>
                <a:extLst>
                  <a:ext uri="{0D108BD9-81ED-4DB2-BD59-A6C34878D82A}">
                    <a16:rowId xmlns="" xmlns:a16="http://schemas.microsoft.com/office/drawing/2014/main" val="10001"/>
                  </a:ext>
                </a:extLst>
              </a:tr>
              <a:tr h="1658129">
                <a:tc>
                  <a:txBody>
                    <a:bodyPr/>
                    <a:lstStyle/>
                    <a:p>
                      <a:pPr marR="0" indent="0" algn="ctr" rtl="1">
                        <a:lnSpc>
                          <a:spcPct val="100000"/>
                        </a:lnSpc>
                        <a:spcBef>
                          <a:spcPts val="0"/>
                        </a:spcBef>
                        <a:spcAft>
                          <a:spcPts val="598"/>
                        </a:spcAft>
                      </a:pPr>
                      <a:r>
                        <a:rPr lang="ar-EG" sz="1600" b="1" kern="1400" dirty="0">
                          <a:solidFill>
                            <a:srgbClr val="000000"/>
                          </a:solidFill>
                          <a:latin typeface="Goudy Old Style"/>
                          <a:cs typeface="Times New Roman"/>
                        </a:rPr>
                        <a:t>الأسبوع  العاشر</a:t>
                      </a:r>
                      <a:endParaRPr lang="ar-EG" sz="1600" b="1" kern="1400" dirty="0">
                        <a:solidFill>
                          <a:srgbClr val="000000"/>
                        </a:solidFill>
                        <a:latin typeface="Goudy Old Style"/>
                      </a:endParaRPr>
                    </a:p>
                  </a:txBody>
                  <a:tcPr marL="36576" marR="36576" marT="36576" marB="36576"/>
                </a:tc>
                <a:tc>
                  <a:txBody>
                    <a:bodyPr/>
                    <a:lstStyle/>
                    <a:p>
                      <a:pPr marR="0" indent="0" algn="r" rtl="1">
                        <a:lnSpc>
                          <a:spcPct val="100000"/>
                        </a:lnSpc>
                        <a:spcBef>
                          <a:spcPts val="0"/>
                        </a:spcBef>
                        <a:spcAft>
                          <a:spcPts val="598"/>
                        </a:spcAft>
                      </a:pPr>
                      <a:r>
                        <a:rPr lang="ar-SA" sz="1600" b="1" u="sng" kern="1400" dirty="0">
                          <a:solidFill>
                            <a:srgbClr val="000000"/>
                          </a:solidFill>
                          <a:latin typeface="Arial"/>
                          <a:cs typeface="Times New Roman"/>
                        </a:rPr>
                        <a:t>تطور خدمة الجماعة ومفهومها وأهدافها ومبادئها وتتضمن:</a:t>
                      </a:r>
                      <a:endParaRPr lang="ar-SA" sz="1600" b="1" kern="1400" dirty="0">
                        <a:solidFill>
                          <a:srgbClr val="000000"/>
                        </a:solidFill>
                        <a:latin typeface="Goudy Old Style"/>
                      </a:endParaRPr>
                    </a:p>
                    <a:p>
                      <a:pPr marL="234950" marR="0" indent="-228600" algn="r" rtl="1">
                        <a:lnSpc>
                          <a:spcPct val="100000"/>
                        </a:lnSpc>
                        <a:spcBef>
                          <a:spcPts val="0"/>
                        </a:spcBef>
                        <a:spcAft>
                          <a:spcPts val="0"/>
                        </a:spcAft>
                      </a:pPr>
                      <a:r>
                        <a:rPr lang="ar-SA" sz="1600" b="1" kern="1400" dirty="0">
                          <a:solidFill>
                            <a:srgbClr val="000000"/>
                          </a:solidFill>
                          <a:latin typeface="Arial"/>
                          <a:cs typeface="Times New Roman"/>
                        </a:rPr>
                        <a:t> رؤية تاريخية لتطور العمل مع الجماعات.</a:t>
                      </a:r>
                      <a:endParaRPr lang="ar-SA" sz="1600" b="1" kern="1400" dirty="0">
                        <a:solidFill>
                          <a:srgbClr val="000000"/>
                        </a:solidFill>
                        <a:latin typeface="Goudy Old Style"/>
                      </a:endParaRPr>
                    </a:p>
                    <a:p>
                      <a:pPr marL="234950" marR="0" indent="-228600" algn="just" rtl="1">
                        <a:lnSpc>
                          <a:spcPct val="100000"/>
                        </a:lnSpc>
                        <a:spcBef>
                          <a:spcPts val="0"/>
                        </a:spcBef>
                        <a:spcAft>
                          <a:spcPts val="0"/>
                        </a:spcAft>
                      </a:pPr>
                      <a:r>
                        <a:rPr lang="ar-SA" sz="1600" b="1" kern="1400" dirty="0">
                          <a:solidFill>
                            <a:srgbClr val="000000"/>
                          </a:solidFill>
                          <a:latin typeface="Arial"/>
                          <a:cs typeface="Times New Roman"/>
                        </a:rPr>
                        <a:t>تعريف خدمة الجماعة (تعريف ألين كلين – تعريف محمد شمس الدين) </a:t>
                      </a:r>
                      <a:endParaRPr lang="ar-SA" sz="1600" b="1" kern="1400" dirty="0">
                        <a:solidFill>
                          <a:srgbClr val="000000"/>
                        </a:solidFill>
                        <a:latin typeface="Goudy Old Style"/>
                      </a:endParaRPr>
                    </a:p>
                    <a:p>
                      <a:pPr marL="234950" marR="0" indent="-228600" algn="r" rtl="1">
                        <a:lnSpc>
                          <a:spcPct val="100000"/>
                        </a:lnSpc>
                        <a:spcBef>
                          <a:spcPts val="0"/>
                        </a:spcBef>
                        <a:spcAft>
                          <a:spcPts val="0"/>
                        </a:spcAft>
                      </a:pPr>
                      <a:r>
                        <a:rPr lang="ar-SA" sz="1600" b="1" kern="1400" dirty="0">
                          <a:solidFill>
                            <a:srgbClr val="000000"/>
                          </a:solidFill>
                          <a:latin typeface="Arial"/>
                          <a:cs typeface="Times New Roman"/>
                        </a:rPr>
                        <a:t>أهمية طريقة العمل مع الجماعات .</a:t>
                      </a:r>
                      <a:endParaRPr lang="ar-SA" sz="1600" b="1" kern="1400" dirty="0">
                        <a:solidFill>
                          <a:srgbClr val="000000"/>
                        </a:solidFill>
                        <a:latin typeface="Goudy Old Style"/>
                      </a:endParaRPr>
                    </a:p>
                    <a:p>
                      <a:pPr marL="234950" marR="0" indent="-228600" algn="r" rtl="1">
                        <a:lnSpc>
                          <a:spcPct val="100000"/>
                        </a:lnSpc>
                        <a:spcBef>
                          <a:spcPts val="0"/>
                        </a:spcBef>
                        <a:spcAft>
                          <a:spcPts val="0"/>
                        </a:spcAft>
                      </a:pPr>
                      <a:r>
                        <a:rPr lang="ar-SA" sz="1600" b="1" kern="1400" dirty="0">
                          <a:solidFill>
                            <a:srgbClr val="000000"/>
                          </a:solidFill>
                          <a:latin typeface="Arial"/>
                          <a:cs typeface="Times New Roman"/>
                        </a:rPr>
                        <a:t>أهداف طريقة العمل مع الجماعات.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txBody>
                  <a:tcPr marL="36576" marR="36576" marT="36576" marB="36576"/>
                </a:tc>
                <a:tc>
                  <a:txBody>
                    <a:bodyPr/>
                    <a:lstStyle/>
                    <a:p>
                      <a:pPr marR="0" indent="0" algn="r" rtl="1">
                        <a:lnSpc>
                          <a:spcPct val="100000"/>
                        </a:lnSpc>
                        <a:spcBef>
                          <a:spcPts val="0"/>
                        </a:spcBef>
                        <a:spcAft>
                          <a:spcPts val="0"/>
                        </a:spcAft>
                      </a:pPr>
                      <a:r>
                        <a:rPr lang="ar-EG" sz="1600" b="1" kern="1400" dirty="0">
                          <a:solidFill>
                            <a:srgbClr val="000000"/>
                          </a:solidFill>
                          <a:latin typeface="Arabic Typesetting"/>
                          <a:cs typeface="Arabic Typesetting"/>
                        </a:rPr>
                        <a:t>د. محمد السيد </a:t>
                      </a:r>
                      <a:r>
                        <a:rPr lang="ar-EG" sz="1600" b="1" kern="1400" dirty="0" err="1">
                          <a:solidFill>
                            <a:srgbClr val="000000"/>
                          </a:solidFill>
                          <a:latin typeface="Arabic Typesetting"/>
                          <a:cs typeface="Arabic Typesetting"/>
                        </a:rPr>
                        <a:t>فهمى</a:t>
                      </a:r>
                      <a:r>
                        <a:rPr lang="ar-EG" sz="1600" b="1" kern="1400" dirty="0">
                          <a:solidFill>
                            <a:srgbClr val="000000"/>
                          </a:solidFill>
                          <a:latin typeface="Arabic Typesetting"/>
                          <a:cs typeface="Arabic Typesetting"/>
                        </a:rPr>
                        <a:t>: طريقة العمل مع الجماعات بين النظرية والتطبيق</a:t>
                      </a:r>
                      <a:endParaRPr lang="ar-EG" sz="1600" b="1" kern="1400" dirty="0">
                        <a:solidFill>
                          <a:srgbClr val="000000"/>
                        </a:solidFill>
                        <a:latin typeface="Goudy Old Style"/>
                      </a:endParaRPr>
                    </a:p>
                    <a:p>
                      <a:pPr marR="0" indent="0" algn="r" rtl="1">
                        <a:lnSpc>
                          <a:spcPct val="100000"/>
                        </a:lnSpc>
                        <a:spcBef>
                          <a:spcPts val="0"/>
                        </a:spcBef>
                        <a:spcAft>
                          <a:spcPts val="0"/>
                        </a:spcAft>
                      </a:pPr>
                      <a:r>
                        <a:rPr lang="ar-EG" sz="1600" b="1" kern="1400" dirty="0">
                          <a:solidFill>
                            <a:srgbClr val="000000"/>
                          </a:solidFill>
                          <a:latin typeface="Goudy Old Style"/>
                          <a:cs typeface="Times New Roman"/>
                        </a:rPr>
                        <a:t> ص 23– 52</a:t>
                      </a:r>
                      <a:endParaRPr lang="ar-EG" sz="1600" b="1" kern="1400" dirty="0">
                        <a:solidFill>
                          <a:srgbClr val="000000"/>
                        </a:solidFill>
                        <a:latin typeface="Goudy Old Style"/>
                      </a:endParaRPr>
                    </a:p>
                  </a:txBody>
                  <a:tcPr marL="36576" marR="36576" marT="36576" marB="36576"/>
                </a:tc>
                <a:extLst>
                  <a:ext uri="{0D108BD9-81ED-4DB2-BD59-A6C34878D82A}">
                    <a16:rowId xmlns="" xmlns:a16="http://schemas.microsoft.com/office/drawing/2014/main" val="10002"/>
                  </a:ext>
                </a:extLst>
              </a:tr>
              <a:tr h="1810530">
                <a:tc>
                  <a:txBody>
                    <a:bodyPr/>
                    <a:lstStyle/>
                    <a:p>
                      <a:pPr marR="0" indent="0" algn="ctr" rtl="1">
                        <a:lnSpc>
                          <a:spcPct val="100000"/>
                        </a:lnSpc>
                        <a:spcBef>
                          <a:spcPts val="0"/>
                        </a:spcBef>
                        <a:spcAft>
                          <a:spcPts val="598"/>
                        </a:spcAft>
                      </a:pPr>
                      <a:r>
                        <a:rPr lang="ar-EG" sz="1600" b="1" kern="1400" dirty="0">
                          <a:solidFill>
                            <a:srgbClr val="000000"/>
                          </a:solidFill>
                          <a:latin typeface="Goudy Old Style"/>
                          <a:cs typeface="Times New Roman"/>
                        </a:rPr>
                        <a:t>الأسبوع الحادي عشر </a:t>
                      </a:r>
                      <a:endParaRPr lang="ar-EG" sz="1600" b="1" kern="1400" dirty="0">
                        <a:solidFill>
                          <a:srgbClr val="000000"/>
                        </a:solidFill>
                        <a:latin typeface="Goudy Old Style"/>
                      </a:endParaRPr>
                    </a:p>
                    <a:p>
                      <a:pPr marR="0" indent="0" algn="ctr" rtl="1">
                        <a:lnSpc>
                          <a:spcPct val="100000"/>
                        </a:lnSpc>
                        <a:spcBef>
                          <a:spcPts val="0"/>
                        </a:spcBef>
                        <a:spcAft>
                          <a:spcPts val="598"/>
                        </a:spcAft>
                      </a:pPr>
                      <a:r>
                        <a:rPr lang="ar-EG" sz="1600" b="1" kern="1400" dirty="0">
                          <a:solidFill>
                            <a:srgbClr val="000000"/>
                          </a:solidFill>
                          <a:latin typeface="Goudy Old Style"/>
                          <a:cs typeface="Times New Roman"/>
                        </a:rPr>
                        <a:t> </a:t>
                      </a:r>
                      <a:endParaRPr lang="ar-EG" sz="1600" b="1" kern="1400" dirty="0">
                        <a:solidFill>
                          <a:srgbClr val="000000"/>
                        </a:solidFill>
                        <a:latin typeface="Goudy Old Style"/>
                      </a:endParaRPr>
                    </a:p>
                  </a:txBody>
                  <a:tcPr marL="36576" marR="36576" marT="36576" marB="36576"/>
                </a:tc>
                <a:tc>
                  <a:txBody>
                    <a:bodyPr/>
                    <a:lstStyle/>
                    <a:p>
                      <a:pPr marR="0" indent="0" algn="r" rtl="1">
                        <a:lnSpc>
                          <a:spcPct val="100000"/>
                        </a:lnSpc>
                        <a:spcBef>
                          <a:spcPts val="0"/>
                        </a:spcBef>
                        <a:spcAft>
                          <a:spcPts val="598"/>
                        </a:spcAft>
                      </a:pPr>
                      <a:r>
                        <a:rPr lang="ar-SA" sz="1600" b="1" u="sng" kern="1400" dirty="0">
                          <a:solidFill>
                            <a:srgbClr val="000000"/>
                          </a:solidFill>
                          <a:latin typeface="Arial"/>
                          <a:cs typeface="Times New Roman"/>
                        </a:rPr>
                        <a:t>تابع تطور خدمة الجماعة ومفهومها وأهدافها ومبادئها وتتضمن:</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Arial"/>
                          <a:cs typeface="Times New Roman"/>
                        </a:rPr>
                        <a:t>مبادئ طريقة العمل مع  الجماعات.</a:t>
                      </a:r>
                      <a:r>
                        <a:rPr lang="ar-SA" sz="1600" b="1" kern="1400" dirty="0">
                          <a:solidFill>
                            <a:srgbClr val="000000"/>
                          </a:solidFill>
                          <a:latin typeface="Times New Roman"/>
                          <a:cs typeface="Times New Roman"/>
                        </a:rPr>
                        <a:t> </a:t>
                      </a:r>
                      <a:endParaRPr lang="ar-SA" sz="1600" b="1" kern="1400" dirty="0">
                        <a:solidFill>
                          <a:srgbClr val="000000"/>
                        </a:solidFill>
                        <a:latin typeface="Goudy Old Style"/>
                      </a:endParaRPr>
                    </a:p>
                    <a:p>
                      <a:pPr marR="0" indent="0" algn="r" rtl="1">
                        <a:lnSpc>
                          <a:spcPct val="100000"/>
                        </a:lnSpc>
                        <a:spcBef>
                          <a:spcPts val="0"/>
                        </a:spcBef>
                        <a:spcAft>
                          <a:spcPts val="0"/>
                        </a:spcAft>
                      </a:pPr>
                      <a:r>
                        <a:rPr lang="ar-SA" sz="1600" b="1" u="sng" kern="1400" dirty="0">
                          <a:solidFill>
                            <a:srgbClr val="000000"/>
                          </a:solidFill>
                          <a:latin typeface="Arial"/>
                          <a:cs typeface="Times New Roman"/>
                        </a:rPr>
                        <a:t>الجماعات في الخدمة الاجتماعية وتتضمن :</a:t>
                      </a:r>
                      <a:endParaRPr lang="ar-SA" sz="1600" b="1" kern="1400" dirty="0">
                        <a:solidFill>
                          <a:srgbClr val="000000"/>
                        </a:solidFill>
                        <a:latin typeface="Goudy Old Style"/>
                      </a:endParaRPr>
                    </a:p>
                    <a:p>
                      <a:pPr marL="12700" marR="0" indent="0" algn="just" rtl="1">
                        <a:lnSpc>
                          <a:spcPct val="100000"/>
                        </a:lnSpc>
                        <a:spcBef>
                          <a:spcPts val="0"/>
                        </a:spcBef>
                        <a:spcAft>
                          <a:spcPts val="0"/>
                        </a:spcAft>
                      </a:pPr>
                      <a:r>
                        <a:rPr lang="ar-SA" sz="1600" b="1" kern="1400" dirty="0">
                          <a:solidFill>
                            <a:srgbClr val="000000"/>
                          </a:solidFill>
                          <a:latin typeface="Arial"/>
                          <a:cs typeface="Times New Roman"/>
                        </a:rPr>
                        <a:t>أشكال الجماعات في الخدمة الاجتماعية.</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Arial"/>
                          <a:cs typeface="Times New Roman"/>
                        </a:rPr>
                        <a:t>مراحل النمو للجماعة .</a:t>
                      </a:r>
                      <a:r>
                        <a:rPr lang="ar-SA" sz="1600" b="1" kern="1400" dirty="0">
                          <a:solidFill>
                            <a:srgbClr val="000000"/>
                          </a:solidFill>
                          <a:latin typeface="Times New Roman"/>
                          <a:cs typeface="Times New Roman"/>
                        </a:rPr>
                        <a:t> </a:t>
                      </a:r>
                      <a:endParaRPr lang="ar-SA" sz="1600" b="1" kern="1400" dirty="0">
                        <a:solidFill>
                          <a:srgbClr val="000000"/>
                        </a:solidFill>
                        <a:latin typeface="Goudy Old Style"/>
                      </a:endParaRPr>
                    </a:p>
                  </a:txBody>
                  <a:tcPr marL="36576" marR="36576" marT="36576" marB="36576"/>
                </a:tc>
                <a:tc>
                  <a:txBody>
                    <a:bodyPr/>
                    <a:lstStyle/>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ص 53– 67</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ص 113– 117</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600" b="1"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ص 138– 142</a:t>
                      </a:r>
                      <a:endParaRPr lang="ar-SA" sz="1600" b="1" kern="1400" dirty="0">
                        <a:solidFill>
                          <a:srgbClr val="000000"/>
                        </a:solidFill>
                        <a:latin typeface="Goudy Old Style"/>
                      </a:endParaRPr>
                    </a:p>
                  </a:txBody>
                  <a:tcPr marL="36576" marR="36576" marT="36576" marB="36576"/>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4281291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extLst>
              <p:ext uri="{D42A27DB-BD31-4B8C-83A1-F6EECF244321}">
                <p14:modId xmlns:p14="http://schemas.microsoft.com/office/powerpoint/2010/main" val="474729566"/>
              </p:ext>
            </p:extLst>
          </p:nvPr>
        </p:nvGraphicFramePr>
        <p:xfrm>
          <a:off x="304800" y="152401"/>
          <a:ext cx="8610600" cy="6454633"/>
        </p:xfrm>
        <a:graphic>
          <a:graphicData uri="http://schemas.openxmlformats.org/drawingml/2006/table">
            <a:tbl>
              <a:tblPr rtl="1" firstRow="1" bandRow="1">
                <a:tableStyleId>{5C22544A-7EE6-4342-B048-85BDC9FD1C3A}</a:tableStyleId>
              </a:tblPr>
              <a:tblGrid>
                <a:gridCol w="1512863">
                  <a:extLst>
                    <a:ext uri="{9D8B030D-6E8A-4147-A177-3AD203B41FA5}">
                      <a16:colId xmlns="" xmlns:a16="http://schemas.microsoft.com/office/drawing/2014/main" val="20000"/>
                    </a:ext>
                  </a:extLst>
                </a:gridCol>
                <a:gridCol w="4227537">
                  <a:extLst>
                    <a:ext uri="{9D8B030D-6E8A-4147-A177-3AD203B41FA5}">
                      <a16:colId xmlns="" xmlns:a16="http://schemas.microsoft.com/office/drawing/2014/main" val="20001"/>
                    </a:ext>
                  </a:extLst>
                </a:gridCol>
                <a:gridCol w="1413891">
                  <a:extLst>
                    <a:ext uri="{9D8B030D-6E8A-4147-A177-3AD203B41FA5}">
                      <a16:colId xmlns="" xmlns:a16="http://schemas.microsoft.com/office/drawing/2014/main" val="20002"/>
                    </a:ext>
                  </a:extLst>
                </a:gridCol>
                <a:gridCol w="1456309">
                  <a:extLst>
                    <a:ext uri="{9D8B030D-6E8A-4147-A177-3AD203B41FA5}">
                      <a16:colId xmlns="" xmlns:a16="http://schemas.microsoft.com/office/drawing/2014/main" val="20003"/>
                    </a:ext>
                  </a:extLst>
                </a:gridCol>
              </a:tblGrid>
              <a:tr h="1708601">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الأسبوع  الثاني عشر</a:t>
                      </a:r>
                      <a:endParaRPr lang="ar-EG" sz="1800" kern="1400" dirty="0">
                        <a:solidFill>
                          <a:srgbClr val="000000"/>
                        </a:solidFill>
                        <a:latin typeface="Goudy Old Style"/>
                      </a:endParaRPr>
                    </a:p>
                    <a:p>
                      <a:pPr marR="0" indent="0" algn="ctr" rtl="1">
                        <a:lnSpc>
                          <a:spcPct val="225000"/>
                        </a:lnSpc>
                        <a:spcBef>
                          <a:spcPts val="0"/>
                        </a:spcBef>
                        <a:spcAft>
                          <a:spcPts val="598"/>
                        </a:spcAft>
                      </a:pPr>
                      <a:endParaRPr lang="ar-EG" sz="1800" kern="1400" dirty="0">
                        <a:solidFill>
                          <a:srgbClr val="000000"/>
                        </a:solidFill>
                        <a:latin typeface="Goudy Old Style"/>
                      </a:endParaRPr>
                    </a:p>
                  </a:txBody>
                  <a:tcPr marL="36576" marR="36576" marT="36573" marB="36573"/>
                </a:tc>
                <a:tc gridSpan="2">
                  <a:txBody>
                    <a:bodyPr/>
                    <a:lstStyle/>
                    <a:p>
                      <a:pPr marR="0" indent="0" algn="r" rtl="1">
                        <a:lnSpc>
                          <a:spcPct val="75000"/>
                        </a:lnSpc>
                        <a:spcBef>
                          <a:spcPts val="0"/>
                        </a:spcBef>
                        <a:spcAft>
                          <a:spcPts val="0"/>
                        </a:spcAft>
                      </a:pPr>
                      <a:r>
                        <a:rPr lang="ar-SA" sz="1800" b="1" u="sng" kern="1400" dirty="0">
                          <a:solidFill>
                            <a:srgbClr val="000000"/>
                          </a:solidFill>
                          <a:latin typeface="Arial"/>
                          <a:cs typeface="Times New Roman"/>
                        </a:rPr>
                        <a:t>المشكلات في الجماعة وتتضمن:</a:t>
                      </a:r>
                      <a:endParaRPr lang="ar-SA" sz="1800" kern="1400" dirty="0">
                        <a:solidFill>
                          <a:srgbClr val="000000"/>
                        </a:solidFill>
                        <a:latin typeface="Goudy Old Style"/>
                      </a:endParaRPr>
                    </a:p>
                    <a:p>
                      <a:pPr marL="266700" marR="0" indent="-228600" algn="just" rtl="1">
                        <a:lnSpc>
                          <a:spcPct val="75000"/>
                        </a:lnSpc>
                        <a:spcBef>
                          <a:spcPts val="0"/>
                        </a:spcBef>
                        <a:spcAft>
                          <a:spcPts val="0"/>
                        </a:spcAft>
                      </a:pPr>
                      <a:r>
                        <a:rPr lang="ar-SA" sz="1800" b="1" kern="1400" dirty="0">
                          <a:solidFill>
                            <a:srgbClr val="000000"/>
                          </a:solidFill>
                          <a:latin typeface="Arial"/>
                          <a:cs typeface="Times New Roman"/>
                        </a:rPr>
                        <a:t>أنواع مشكلات الجماعات.</a:t>
                      </a:r>
                      <a:endParaRPr lang="ar-SA" sz="1800" kern="1400" dirty="0">
                        <a:solidFill>
                          <a:srgbClr val="000000"/>
                        </a:solidFill>
                        <a:latin typeface="Goudy Old Style"/>
                      </a:endParaRPr>
                    </a:p>
                    <a:p>
                      <a:pPr marL="38100" marR="0" indent="0" algn="just" rtl="1">
                        <a:lnSpc>
                          <a:spcPct val="75000"/>
                        </a:lnSpc>
                        <a:spcBef>
                          <a:spcPts val="0"/>
                        </a:spcBef>
                        <a:spcAft>
                          <a:spcPts val="0"/>
                        </a:spcAft>
                      </a:pPr>
                      <a:r>
                        <a:rPr lang="ar-SA" sz="1800" b="1" kern="1400" dirty="0">
                          <a:solidFill>
                            <a:srgbClr val="000000"/>
                          </a:solidFill>
                          <a:latin typeface="Arial"/>
                          <a:cs typeface="Times New Roman"/>
                        </a:rPr>
                        <a:t>أسباب حدوث المشكلات في الجماعات.</a:t>
                      </a:r>
                      <a:endParaRPr lang="ar-SA" sz="1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 المعلومات والمهارات المطلوبة لأخصائي طريقة العمل مع الجماعات</a:t>
                      </a:r>
                      <a:r>
                        <a:rPr lang="ar-SA" sz="1800" kern="1400" dirty="0">
                          <a:solidFill>
                            <a:srgbClr val="000000"/>
                          </a:solidFill>
                          <a:latin typeface="Arial"/>
                          <a:cs typeface="Times New Roman"/>
                        </a:rPr>
                        <a:t>.</a:t>
                      </a:r>
                      <a:r>
                        <a:rPr lang="ar-SA" sz="1800" kern="1400" dirty="0">
                          <a:solidFill>
                            <a:srgbClr val="000000"/>
                          </a:solidFill>
                          <a:latin typeface="Times New Roman"/>
                          <a:cs typeface="Times New Roman"/>
                        </a:rPr>
                        <a:t> </a:t>
                      </a:r>
                      <a:endParaRPr lang="ar-SA" sz="1800" kern="1400" dirty="0">
                        <a:solidFill>
                          <a:srgbClr val="000000"/>
                        </a:solidFill>
                        <a:latin typeface="Goudy Old Style"/>
                      </a:endParaRPr>
                    </a:p>
                  </a:txBody>
                  <a:tcPr marL="36576" marR="36576" marT="36573" marB="36573"/>
                </a:tc>
                <a:tc hMerge="1">
                  <a:txBody>
                    <a:bodyPr/>
                    <a:lstStyle/>
                    <a:p>
                      <a:pPr marR="0" indent="0" algn="ctr" rtl="1">
                        <a:lnSpc>
                          <a:spcPct val="75000"/>
                        </a:lnSpc>
                        <a:spcBef>
                          <a:spcPts val="0"/>
                        </a:spcBef>
                        <a:spcAft>
                          <a:spcPts val="0"/>
                        </a:spcAft>
                      </a:pPr>
                      <a:endParaRPr lang="ar-EG" sz="1050" kern="1400">
                        <a:solidFill>
                          <a:srgbClr val="000000"/>
                        </a:solidFill>
                        <a:latin typeface="Goudy Old Style"/>
                      </a:endParaRPr>
                    </a:p>
                  </a:txBody>
                  <a:tcPr marL="36576" marR="36576" marT="36576" marB="36576"/>
                </a:tc>
                <a:tc>
                  <a:txBody>
                    <a:bodyPr/>
                    <a:lstStyle/>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kern="1400" dirty="0">
                        <a:solidFill>
                          <a:srgbClr val="000000"/>
                        </a:solidFill>
                        <a:latin typeface="Goudy Old Style"/>
                      </a:endParaRPr>
                    </a:p>
                    <a:p>
                      <a:pPr marR="0" indent="0" algn="ctr" rtl="1">
                        <a:lnSpc>
                          <a:spcPct val="75000"/>
                        </a:lnSpc>
                        <a:spcBef>
                          <a:spcPts val="0"/>
                        </a:spcBef>
                        <a:spcAft>
                          <a:spcPts val="0"/>
                        </a:spcAft>
                      </a:pPr>
                      <a:r>
                        <a:rPr lang="ar-EG" sz="1800" b="1" kern="1400" dirty="0">
                          <a:solidFill>
                            <a:srgbClr val="000000"/>
                          </a:solidFill>
                          <a:latin typeface="Goudy Old Style"/>
                          <a:cs typeface="Times New Roman"/>
                        </a:rPr>
                        <a:t> </a:t>
                      </a:r>
                      <a:endParaRPr lang="ar-EG" sz="1800" kern="1400" dirty="0">
                        <a:solidFill>
                          <a:srgbClr val="000000"/>
                        </a:solidFill>
                        <a:latin typeface="Goudy Old Style"/>
                      </a:endParaRPr>
                    </a:p>
                    <a:p>
                      <a:pPr marR="0" indent="0" algn="ctr" rtl="1">
                        <a:lnSpc>
                          <a:spcPct val="225000"/>
                        </a:lnSpc>
                        <a:spcBef>
                          <a:spcPts val="0"/>
                        </a:spcBef>
                        <a:spcAft>
                          <a:spcPts val="598"/>
                        </a:spcAft>
                      </a:pPr>
                      <a:r>
                        <a:rPr lang="ar-EG" sz="1800" kern="1400" dirty="0">
                          <a:solidFill>
                            <a:srgbClr val="000000"/>
                          </a:solidFill>
                          <a:latin typeface="Goudy Old Style"/>
                          <a:cs typeface="Times New Roman"/>
                        </a:rPr>
                        <a:t>ص 144– 210</a:t>
                      </a:r>
                      <a:endParaRPr lang="ar-EG" sz="1800" kern="1400" dirty="0">
                        <a:solidFill>
                          <a:srgbClr val="000000"/>
                        </a:solidFill>
                        <a:latin typeface="Goudy Old Style"/>
                      </a:endParaRPr>
                    </a:p>
                  </a:txBody>
                  <a:tcPr marL="36576" marR="36576" marT="36573" marB="36573"/>
                </a:tc>
                <a:extLst>
                  <a:ext uri="{0D108BD9-81ED-4DB2-BD59-A6C34878D82A}">
                    <a16:rowId xmlns="" xmlns:a16="http://schemas.microsoft.com/office/drawing/2014/main" val="10000"/>
                  </a:ext>
                </a:extLst>
              </a:tr>
              <a:tr h="1087769">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الأسبوع  الثالث عشر</a:t>
                      </a:r>
                      <a:endParaRPr lang="ar-EG" sz="1800" kern="1400" dirty="0">
                        <a:solidFill>
                          <a:srgbClr val="000000"/>
                        </a:solidFill>
                        <a:latin typeface="Goudy Old Style"/>
                      </a:endParaRPr>
                    </a:p>
                  </a:txBody>
                  <a:tcPr marL="36576" marR="36576" marT="36573" marB="36573"/>
                </a:tc>
                <a:tc gridSpan="2">
                  <a:txBody>
                    <a:bodyPr/>
                    <a:lstStyle/>
                    <a:p>
                      <a:pPr marR="0" indent="0" algn="r" rtl="1">
                        <a:lnSpc>
                          <a:spcPct val="75000"/>
                        </a:lnSpc>
                        <a:spcBef>
                          <a:spcPts val="0"/>
                        </a:spcBef>
                        <a:spcAft>
                          <a:spcPts val="0"/>
                        </a:spcAft>
                      </a:pPr>
                      <a:r>
                        <a:rPr lang="ar-SA" sz="1800" b="1" u="sng" kern="1400" dirty="0">
                          <a:solidFill>
                            <a:srgbClr val="000000"/>
                          </a:solidFill>
                          <a:latin typeface="Arial"/>
                          <a:cs typeface="Times New Roman"/>
                        </a:rPr>
                        <a:t>التسجيل في الجماعات ويتضمن:</a:t>
                      </a:r>
                      <a:endParaRPr lang="ar-SA" sz="1800" kern="1400" dirty="0">
                        <a:solidFill>
                          <a:srgbClr val="000000"/>
                        </a:solidFill>
                        <a:latin typeface="Goudy Old Style"/>
                      </a:endParaRPr>
                    </a:p>
                    <a:p>
                      <a:pPr marL="266700" marR="0" indent="-228600" algn="just" rtl="1">
                        <a:lnSpc>
                          <a:spcPct val="75000"/>
                        </a:lnSpc>
                        <a:spcBef>
                          <a:spcPts val="0"/>
                        </a:spcBef>
                        <a:spcAft>
                          <a:spcPts val="0"/>
                        </a:spcAft>
                      </a:pPr>
                      <a:r>
                        <a:rPr lang="ar-SA" sz="1800" b="1" kern="1400" dirty="0">
                          <a:solidFill>
                            <a:srgbClr val="000000"/>
                          </a:solidFill>
                          <a:latin typeface="Arial"/>
                          <a:cs typeface="Times New Roman"/>
                        </a:rPr>
                        <a:t>المفهوم. </a:t>
                      </a:r>
                      <a:endParaRPr lang="ar-SA" sz="1800" kern="1400" dirty="0">
                        <a:solidFill>
                          <a:srgbClr val="000000"/>
                        </a:solidFill>
                        <a:latin typeface="Goudy Old Style"/>
                      </a:endParaRPr>
                    </a:p>
                    <a:p>
                      <a:pPr marL="266700" marR="0" indent="-228600" algn="just" rtl="1">
                        <a:lnSpc>
                          <a:spcPct val="75000"/>
                        </a:lnSpc>
                        <a:spcBef>
                          <a:spcPts val="0"/>
                        </a:spcBef>
                        <a:spcAft>
                          <a:spcPts val="0"/>
                        </a:spcAft>
                      </a:pPr>
                      <a:r>
                        <a:rPr lang="ar-SA" sz="1800" b="1" kern="1400" dirty="0">
                          <a:solidFill>
                            <a:srgbClr val="000000"/>
                          </a:solidFill>
                          <a:latin typeface="Arial"/>
                          <a:cs typeface="Times New Roman"/>
                        </a:rPr>
                        <a:t>أغراض التسجيل.</a:t>
                      </a:r>
                      <a:endParaRPr lang="ar-SA" sz="1800" kern="1400" dirty="0">
                        <a:solidFill>
                          <a:srgbClr val="000000"/>
                        </a:solidFill>
                        <a:latin typeface="Goudy Old Style"/>
                      </a:endParaRPr>
                    </a:p>
                    <a:p>
                      <a:pPr marL="266700" marR="0" indent="-228600" algn="just" rtl="1">
                        <a:lnSpc>
                          <a:spcPct val="75000"/>
                        </a:lnSpc>
                        <a:spcBef>
                          <a:spcPts val="0"/>
                        </a:spcBef>
                        <a:spcAft>
                          <a:spcPts val="0"/>
                        </a:spcAft>
                      </a:pPr>
                      <a:r>
                        <a:rPr lang="ar-SA" sz="1800" b="1" kern="1400" dirty="0">
                          <a:solidFill>
                            <a:srgbClr val="000000"/>
                          </a:solidFill>
                          <a:latin typeface="Arial"/>
                          <a:cs typeface="Times New Roman"/>
                        </a:rPr>
                        <a:t>وسائل التسجيل.</a:t>
                      </a:r>
                      <a:endParaRPr lang="ar-SA" sz="1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 قواعد التسجيل.</a:t>
                      </a:r>
                      <a:r>
                        <a:rPr lang="ar-SA" sz="1800" b="1" kern="1400" dirty="0">
                          <a:solidFill>
                            <a:srgbClr val="000000"/>
                          </a:solidFill>
                          <a:latin typeface="Times New Roman"/>
                          <a:cs typeface="Times New Roman"/>
                        </a:rPr>
                        <a:t> </a:t>
                      </a:r>
                      <a:endParaRPr lang="ar-SA" sz="1800" kern="1400" dirty="0">
                        <a:solidFill>
                          <a:srgbClr val="000000"/>
                        </a:solidFill>
                        <a:latin typeface="Goudy Old Style"/>
                      </a:endParaRPr>
                    </a:p>
                  </a:txBody>
                  <a:tcPr marL="36576" marR="36576" marT="36573" marB="36573"/>
                </a:tc>
                <a:tc hMerge="1">
                  <a:txBody>
                    <a:bodyPr/>
                    <a:lstStyle/>
                    <a:p>
                      <a:pPr marR="0" indent="0" algn="just" rtl="1">
                        <a:lnSpc>
                          <a:spcPct val="75000"/>
                        </a:lnSpc>
                        <a:spcBef>
                          <a:spcPts val="0"/>
                        </a:spcBef>
                        <a:spcAft>
                          <a:spcPts val="0"/>
                        </a:spcAft>
                      </a:pPr>
                      <a:endParaRPr lang="ar-SA" sz="1050" kern="1400">
                        <a:solidFill>
                          <a:srgbClr val="000000"/>
                        </a:solidFill>
                        <a:latin typeface="Goudy Old Style"/>
                      </a:endParaRPr>
                    </a:p>
                  </a:txBody>
                  <a:tcPr marL="36576" marR="36576" marT="36576" marB="36576"/>
                </a:tc>
                <a:tc>
                  <a:txBody>
                    <a:bodyPr/>
                    <a:lstStyle/>
                    <a:p>
                      <a:pPr marR="0" indent="0" algn="just" rtl="1">
                        <a:lnSpc>
                          <a:spcPct val="75000"/>
                        </a:lnSpc>
                        <a:spcBef>
                          <a:spcPts val="0"/>
                        </a:spcBef>
                        <a:spcAft>
                          <a:spcPts val="0"/>
                        </a:spcAft>
                      </a:pPr>
                      <a:r>
                        <a:rPr lang="ar-SA" sz="18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Simplified Arabic"/>
                          <a:cs typeface="Simplified Arabic"/>
                        </a:rPr>
                        <a:t>ص 249– 265</a:t>
                      </a:r>
                      <a:endParaRPr lang="ar-SA" sz="1800" kern="1400" dirty="0">
                        <a:solidFill>
                          <a:srgbClr val="000000"/>
                        </a:solidFill>
                        <a:latin typeface="Goudy Old Style"/>
                      </a:endParaRPr>
                    </a:p>
                  </a:txBody>
                  <a:tcPr marL="36576" marR="36576" marT="36573" marB="36573"/>
                </a:tc>
                <a:extLst>
                  <a:ext uri="{0D108BD9-81ED-4DB2-BD59-A6C34878D82A}">
                    <a16:rowId xmlns="" xmlns:a16="http://schemas.microsoft.com/office/drawing/2014/main" val="10001"/>
                  </a:ext>
                </a:extLst>
              </a:tr>
              <a:tr h="1472703">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الأسبوع  الرابع عشر</a:t>
                      </a:r>
                      <a:endParaRPr lang="ar-EG" sz="1800" kern="1400" dirty="0">
                        <a:solidFill>
                          <a:srgbClr val="000000"/>
                        </a:solidFill>
                        <a:latin typeface="Goudy Old Style"/>
                      </a:endParaRPr>
                    </a:p>
                  </a:txBody>
                  <a:tcPr marL="36576" marR="36576" marT="36573" marB="36573"/>
                </a:tc>
                <a:tc gridSpan="3">
                  <a:txBody>
                    <a:bodyPr/>
                    <a:lstStyle/>
                    <a:p>
                      <a:pPr marR="0" indent="0" algn="ctr" rtl="1">
                        <a:lnSpc>
                          <a:spcPct val="75000"/>
                        </a:lnSpc>
                        <a:spcBef>
                          <a:spcPts val="0"/>
                        </a:spcBef>
                        <a:spcAft>
                          <a:spcPts val="0"/>
                        </a:spcAft>
                      </a:pPr>
                      <a:r>
                        <a:rPr lang="ar-SA" sz="1800" b="1" kern="1400" dirty="0">
                          <a:solidFill>
                            <a:srgbClr val="000000"/>
                          </a:solidFill>
                          <a:latin typeface="Arial"/>
                          <a:cs typeface="Times New Roman"/>
                        </a:rPr>
                        <a:t>نماذج وتطبيقات </a:t>
                      </a:r>
                      <a:endParaRPr lang="ar-SA" sz="1800" kern="1400" dirty="0">
                        <a:solidFill>
                          <a:srgbClr val="000000"/>
                        </a:solidFill>
                        <a:latin typeface="Goudy Old Style"/>
                      </a:endParaRPr>
                    </a:p>
                  </a:txBody>
                  <a:tcPr marL="36576" marR="36576" marT="36573" marB="36573"/>
                </a:tc>
                <a:tc hMerge="1">
                  <a:txBody>
                    <a:bodyPr/>
                    <a:lstStyle/>
                    <a:p>
                      <a:pPr rtl="1"/>
                      <a:endParaRPr lang="ar-SA"/>
                    </a:p>
                  </a:txBody>
                  <a:tcPr/>
                </a:tc>
                <a:tc hMerge="1">
                  <a:txBody>
                    <a:bodyPr/>
                    <a:lstStyle/>
                    <a:p>
                      <a:pPr rtl="1"/>
                      <a:endParaRPr lang="ar-SA"/>
                    </a:p>
                  </a:txBody>
                  <a:tcPr/>
                </a:tc>
                <a:extLst>
                  <a:ext uri="{0D108BD9-81ED-4DB2-BD59-A6C34878D82A}">
                    <a16:rowId xmlns="" xmlns:a16="http://schemas.microsoft.com/office/drawing/2014/main" val="10002"/>
                  </a:ext>
                </a:extLst>
              </a:tr>
              <a:tr h="1087769">
                <a:tc>
                  <a:txBody>
                    <a:bodyPr/>
                    <a:lstStyle/>
                    <a:p>
                      <a:pPr marR="0" indent="0" algn="ctr" rtl="1">
                        <a:lnSpc>
                          <a:spcPct val="225000"/>
                        </a:lnSpc>
                        <a:spcBef>
                          <a:spcPts val="0"/>
                        </a:spcBef>
                        <a:spcAft>
                          <a:spcPts val="598"/>
                        </a:spcAft>
                      </a:pPr>
                      <a:r>
                        <a:rPr lang="ar-EG" sz="1800" b="1" kern="1400" dirty="0">
                          <a:solidFill>
                            <a:srgbClr val="000000"/>
                          </a:solidFill>
                          <a:latin typeface="Goudy Old Style"/>
                          <a:cs typeface="Times New Roman"/>
                        </a:rPr>
                        <a:t>الأسبوع  الخامس عشر </a:t>
                      </a:r>
                      <a:endParaRPr lang="ar-EG" sz="1800" kern="1400" dirty="0">
                        <a:solidFill>
                          <a:srgbClr val="000000"/>
                        </a:solidFill>
                        <a:latin typeface="Goudy Old Style"/>
                      </a:endParaRPr>
                    </a:p>
                  </a:txBody>
                  <a:tcPr marL="36576" marR="36576" marT="36573" marB="36573"/>
                </a:tc>
                <a:tc gridSpan="3">
                  <a:txBody>
                    <a:bodyPr/>
                    <a:lstStyle/>
                    <a:p>
                      <a:pPr marR="0" indent="0" algn="ctr" rtl="1">
                        <a:lnSpc>
                          <a:spcPct val="75000"/>
                        </a:lnSpc>
                        <a:spcBef>
                          <a:spcPts val="0"/>
                        </a:spcBef>
                        <a:spcAft>
                          <a:spcPts val="0"/>
                        </a:spcAft>
                      </a:pPr>
                      <a:r>
                        <a:rPr lang="ar-SA" sz="1800" b="1" kern="1400" dirty="0">
                          <a:solidFill>
                            <a:srgbClr val="000000"/>
                          </a:solidFill>
                          <a:latin typeface="Arial"/>
                          <a:cs typeface="Times New Roman"/>
                        </a:rPr>
                        <a:t> </a:t>
                      </a:r>
                      <a:endParaRPr lang="ar-SA" sz="1800" kern="1400" dirty="0">
                        <a:solidFill>
                          <a:srgbClr val="000000"/>
                        </a:solidFill>
                        <a:latin typeface="Goudy Old Style"/>
                      </a:endParaRPr>
                    </a:p>
                    <a:p>
                      <a:pPr algn="ctr" rtl="1"/>
                      <a:r>
                        <a:rPr lang="ar-SA" sz="1800" b="1" kern="1200" dirty="0">
                          <a:solidFill>
                            <a:schemeClr val="dk1"/>
                          </a:solidFill>
                          <a:effectLst/>
                          <a:latin typeface="+mn-lt"/>
                          <a:ea typeface="+mn-ea"/>
                          <a:cs typeface="+mn-cs"/>
                        </a:rPr>
                        <a:t>مراجعة عامة</a:t>
                      </a:r>
                      <a:endParaRPr lang="ar-SA" sz="1800" kern="1200" dirty="0">
                        <a:solidFill>
                          <a:schemeClr val="dk1"/>
                        </a:solidFill>
                        <a:effectLst/>
                        <a:latin typeface="+mn-lt"/>
                        <a:ea typeface="+mn-ea"/>
                        <a:cs typeface="+mn-cs"/>
                      </a:endParaRPr>
                    </a:p>
                  </a:txBody>
                  <a:tcPr marL="36576" marR="36576" marT="36573" marB="36573"/>
                </a:tc>
                <a:tc hMerge="1">
                  <a:txBody>
                    <a:bodyPr/>
                    <a:lstStyle/>
                    <a:p>
                      <a:pPr rtl="1"/>
                      <a:endParaRPr lang="ar-SA" dirty="0"/>
                    </a:p>
                  </a:txBody>
                  <a:tcPr/>
                </a:tc>
                <a:tc hMerge="1">
                  <a:txBody>
                    <a:bodyPr/>
                    <a:lstStyle/>
                    <a:p>
                      <a:pPr rtl="1"/>
                      <a:endParaRPr lang="ar-SA"/>
                    </a:p>
                  </a:txBody>
                  <a:tcPr/>
                </a:tc>
                <a:extLst>
                  <a:ext uri="{0D108BD9-81ED-4DB2-BD59-A6C34878D82A}">
                    <a16:rowId xmlns="" xmlns:a16="http://schemas.microsoft.com/office/drawing/2014/main" val="10003"/>
                  </a:ext>
                </a:extLst>
              </a:tr>
              <a:tr h="330003">
                <a:tc>
                  <a:txBody>
                    <a:bodyPr/>
                    <a:lstStyle/>
                    <a:p>
                      <a:pPr rtl="1"/>
                      <a:endParaRPr lang="ar-SA" sz="1800"/>
                    </a:p>
                  </a:txBody>
                  <a:tcPr marT="45716" marB="45716"/>
                </a:tc>
                <a:tc>
                  <a:txBody>
                    <a:bodyPr/>
                    <a:lstStyle/>
                    <a:p>
                      <a:pPr rtl="1"/>
                      <a:endParaRPr lang="ar-SA" sz="1800" dirty="0"/>
                    </a:p>
                  </a:txBody>
                  <a:tcPr marT="45716" marB="45716"/>
                </a:tc>
                <a:tc gridSpan="2">
                  <a:txBody>
                    <a:bodyPr/>
                    <a:lstStyle/>
                    <a:p>
                      <a:pPr rtl="1"/>
                      <a:endParaRPr lang="ar-SA" sz="1800" dirty="0"/>
                    </a:p>
                  </a:txBody>
                  <a:tcPr marT="45716" marB="45716"/>
                </a:tc>
                <a:tc hMerge="1">
                  <a:txBody>
                    <a:bodyPr/>
                    <a:lstStyle/>
                    <a:p>
                      <a:pPr rtl="1"/>
                      <a:endParaRPr lang="ar-SA"/>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9220864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مربع نص 4"/>
          <p:cNvSpPr txBox="1">
            <a:spLocks noChangeArrowheads="1"/>
          </p:cNvSpPr>
          <p:nvPr/>
        </p:nvSpPr>
        <p:spPr bwMode="auto">
          <a:xfrm>
            <a:off x="457200" y="1752600"/>
            <a:ext cx="8229600" cy="4524315"/>
          </a:xfrm>
          <a:prstGeom prst="rect">
            <a:avLst/>
          </a:prstGeom>
          <a:solidFill>
            <a:schemeClr val="bg1"/>
          </a:solidFill>
          <a:ln w="9525" cmpd="sng">
            <a:solidFill>
              <a:srgbClr val="FFFF00"/>
            </a:solidFill>
            <a:prstDash val="dash"/>
            <a:miter lim="800000"/>
            <a:headEnd/>
            <a:tailEnd/>
          </a:ln>
          <a:effectLst>
            <a:outerShdw blurRad="457200" dist="508000" dir="6180000" algn="ctr" rotWithShape="0">
              <a:srgbClr val="FFFF00">
                <a:alpha val="58000"/>
              </a:srgbClr>
            </a:outerShdw>
          </a:effectLst>
          <a:scene3d>
            <a:camera prst="orthographicFront"/>
            <a:lightRig rig="threePt" dir="t"/>
          </a:scene3d>
          <a:sp3d>
            <a:bevelB prst="angle"/>
          </a:sp3d>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1- التطور التاريخي لخدمه الفرد </a:t>
            </a:r>
            <a:r>
              <a:rPr kumimoji="0" lang="ar-SA" sz="20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0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2ـ مفهوم خدمه </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ا</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لفرد ويتضمن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أ </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شروط التعريف الجيد 0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ب-</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تعريف هيلين برلمان – الانتقادات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ج</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تعريف لبياستوك – الانتقادات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التعريف ال</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ع</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لمي لخدمه الفرد يجمع الجوانب الايجابية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ويتجنب الجوانب السلبية 0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3- أهداف خدمة الفرد وتتضمن :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أ </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الهدف العام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ب</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الأهداف العملية 0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ج</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الأهداف غير المباشرة 0</a:t>
            </a:r>
          </a:p>
          <a:p>
            <a:pPr marL="0" marR="0" lvl="0" indent="0" defTabSz="914400" eaLnBrk="1" fontAlgn="auto" latinLnBrk="0" hangingPunct="1">
              <a:lnSpc>
                <a:spcPct val="100000"/>
              </a:lnSpc>
              <a:spcBef>
                <a:spcPts val="0"/>
              </a:spcBef>
              <a:spcAft>
                <a:spcPts val="0"/>
              </a:spcAft>
              <a:buClrTx/>
              <a:buSzTx/>
              <a:buFontTx/>
              <a:buNone/>
              <a:tabLst/>
              <a:defRPr/>
            </a:pPr>
            <a:endPar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endParaRPr>
          </a:p>
        </p:txBody>
      </p:sp>
      <p:sp>
        <p:nvSpPr>
          <p:cNvPr id="4" name="وسيلة شرح بيضاوية 3"/>
          <p:cNvSpPr/>
          <p:nvPr/>
        </p:nvSpPr>
        <p:spPr>
          <a:xfrm>
            <a:off x="1219200" y="457200"/>
            <a:ext cx="2895600" cy="1066800"/>
          </a:xfrm>
          <a:prstGeom prst="wedgeEllipseCallout">
            <a:avLst>
              <a:gd name="adj1" fmla="val -19135"/>
              <a:gd name="adj2" fmla="val 88934"/>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C00000"/>
                </a:solidFill>
                <a:effectLst/>
                <a:uLnTx/>
                <a:uFillTx/>
              </a:rPr>
              <a:t>عناصر المحاضرة</a:t>
            </a:r>
          </a:p>
        </p:txBody>
      </p:sp>
      <p:sp>
        <p:nvSpPr>
          <p:cNvPr id="5" name="مستطيل 4"/>
          <p:cNvSpPr/>
          <p:nvPr/>
        </p:nvSpPr>
        <p:spPr>
          <a:xfrm>
            <a:off x="4572000" y="381000"/>
            <a:ext cx="4191000" cy="1077218"/>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3600" b="1" i="0" u="sng" strike="noStrike" kern="0" cap="none" spc="0" normalizeH="0" baseline="0" noProof="0" dirty="0">
                <a:ln w="1905"/>
                <a:solidFill>
                  <a:srgbClr val="FF0000"/>
                </a:solidFill>
                <a:effectLst>
                  <a:innerShdw blurRad="69850" dist="43180" dir="5400000">
                    <a:srgbClr val="000000">
                      <a:alpha val="65000"/>
                    </a:srgbClr>
                  </a:innerShdw>
                </a:effectLst>
                <a:uLnTx/>
                <a:uFillTx/>
              </a:rPr>
              <a:t>المحاضرة الأولى  </a:t>
            </a:r>
            <a:r>
              <a:rPr kumimoji="0" lang="ar-SA" sz="2400" b="1" i="0" u="none" strike="noStrike" kern="0" cap="none" spc="0" normalizeH="0" baseline="0" noProof="0" dirty="0">
                <a:ln w="1905"/>
                <a:solidFill>
                  <a:sysClr val="windowText" lastClr="000000"/>
                </a:solidFill>
                <a:effectLst>
                  <a:innerShdw blurRad="69850" dist="43180" dir="5400000">
                    <a:srgbClr val="000000">
                      <a:alpha val="65000"/>
                    </a:srgbClr>
                  </a:innerShdw>
                </a:effectLst>
                <a:uLnTx/>
                <a:uFillTx/>
              </a:rPr>
              <a:t/>
            </a:r>
            <a:br>
              <a:rPr kumimoji="0" lang="ar-SA" sz="2400" b="1" i="0" u="none" strike="noStrike" kern="0" cap="none" spc="0" normalizeH="0" baseline="0" noProof="0" dirty="0">
                <a:ln w="1905"/>
                <a:solidFill>
                  <a:sysClr val="windowText" lastClr="000000"/>
                </a:solidFill>
                <a:effectLst>
                  <a:innerShdw blurRad="69850" dist="43180" dir="5400000">
                    <a:srgbClr val="000000">
                      <a:alpha val="65000"/>
                    </a:srgbClr>
                  </a:innerShdw>
                </a:effectLst>
                <a:uLnTx/>
                <a:uFillTx/>
              </a:rPr>
            </a:br>
            <a:r>
              <a:rPr kumimoji="0" lang="ar-SA" sz="2400" b="1" i="0" u="none" strike="noStrike" kern="0" cap="none" spc="0" normalizeH="0" baseline="0" noProof="0" dirty="0">
                <a:ln w="1905"/>
                <a:solidFill>
                  <a:sysClr val="windowText" lastClr="000000"/>
                </a:solidFill>
                <a:effectLst>
                  <a:innerShdw blurRad="69850" dist="43180" dir="5400000">
                    <a:srgbClr val="000000">
                      <a:alpha val="65000"/>
                    </a:srgbClr>
                  </a:innerShdw>
                </a:effectLst>
                <a:uLnTx/>
                <a:uFillTx/>
              </a:rPr>
              <a:t> </a:t>
            </a:r>
            <a:r>
              <a:rPr kumimoji="0" lang="ar-SA" sz="2800" b="1" i="0" u="none" strike="noStrike" kern="0" cap="none" spc="0" normalizeH="0" baseline="0" noProof="0" dirty="0">
                <a:ln w="1905"/>
                <a:solidFill>
                  <a:srgbClr val="FF0000"/>
                </a:solidFill>
                <a:effectLst>
                  <a:innerShdw blurRad="69850" dist="43180" dir="5400000">
                    <a:srgbClr val="000000">
                      <a:alpha val="65000"/>
                    </a:srgbClr>
                  </a:innerShdw>
                </a:effectLst>
                <a:uLnTx/>
                <a:uFillTx/>
              </a:rPr>
              <a:t>التطور التاريخي لخدمة الفرد</a:t>
            </a:r>
            <a:endParaRPr kumimoji="0" lang="ar-SA" sz="2800" b="0" i="0" u="none" strike="noStrike" kern="0" cap="none" spc="0" normalizeH="0" baseline="0" noProof="0" dirty="0">
              <a:ln>
                <a:noFill/>
              </a:ln>
              <a:solidFill>
                <a:srgbClr val="FF0000"/>
              </a:solidFill>
              <a:effectLst/>
              <a:uLnTx/>
              <a:uFillTx/>
            </a:endParaRPr>
          </a:p>
        </p:txBody>
      </p:sp>
    </p:spTree>
    <p:extLst>
      <p:ext uri="{BB962C8B-B14F-4D97-AF65-F5344CB8AC3E}">
        <p14:creationId xmlns:p14="http://schemas.microsoft.com/office/powerpoint/2010/main" val="16751313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8"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heel(8)">
                                      <p:cBhvr>
                                        <p:cTn id="7" dur="1000"/>
                                        <p:tgtEl>
                                          <p:spTgt spid="18435"/>
                                        </p:tgtEl>
                                      </p:cBhvr>
                                    </p:animEffect>
                                  </p:childTnLst>
                                </p:cTn>
                              </p:par>
                            </p:childTnLst>
                          </p:cTn>
                        </p:par>
                        <p:par>
                          <p:cTn id="8" fill="hold" nodeType="afterGroup">
                            <p:stCondLst>
                              <p:cond delay="1000"/>
                            </p:stCondLst>
                            <p:childTnLst>
                              <p:par>
                                <p:cTn id="9" presetID="24"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to="" calcmode="lin" valueType="num">
                                      <p:cBhvr>
                                        <p:cTn id="11"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3"/>
          <p:cNvSpPr>
            <a:spLocks noGrp="1" noChangeArrowheads="1"/>
          </p:cNvSpPr>
          <p:nvPr>
            <p:ph idx="1"/>
          </p:nvPr>
        </p:nvSpPr>
        <p:spPr>
          <a:xfrm>
            <a:off x="533400" y="1066800"/>
            <a:ext cx="8229600" cy="5257800"/>
          </a:xfrm>
          <a:solidFill>
            <a:schemeClr val="bg1"/>
          </a:solidFill>
        </p:spPr>
        <p:txBody>
          <a:bodyPr/>
          <a:lstStyle/>
          <a:p>
            <a:pPr algn="just"/>
            <a:r>
              <a:rPr lang="ar-SA" altLang="ar-SA" sz="2400" b="1">
                <a:latin typeface="Arial Unicode MS" panose="020B0604020202020204" pitchFamily="34" charset="-128"/>
                <a:ea typeface="Arial Unicode MS" panose="020B0604020202020204" pitchFamily="34" charset="-128"/>
                <a:cs typeface="Arial Unicode MS" panose="020B0604020202020204" pitchFamily="34" charset="-128"/>
              </a:rPr>
              <a:t>خدمة الفرد هي أول طرق الخدمة الاجتماعية المهنية منذ نشأتها عام 1898م وارتبطت بها ارتباطا يعكس تاريخها وتطورها وأهدافها 0 </a:t>
            </a:r>
          </a:p>
          <a:p>
            <a:pPr algn="just"/>
            <a:r>
              <a:rPr lang="ar-SA" altLang="ar-SA" sz="2400" b="1">
                <a:latin typeface="Arial Unicode MS" panose="020B0604020202020204" pitchFamily="34" charset="-128"/>
                <a:ea typeface="Arial Unicode MS" panose="020B0604020202020204" pitchFamily="34" charset="-128"/>
                <a:cs typeface="Arial Unicode MS" panose="020B0604020202020204" pitchFamily="34" charset="-128"/>
              </a:rPr>
              <a:t> تبلور إطار الخدمة الاجتماعية من داخل المؤسسات الأولى لخدمة الفرد وخرجت الاتجاهات المختلفة 0</a:t>
            </a:r>
          </a:p>
          <a:p>
            <a:pPr algn="just"/>
            <a:r>
              <a:rPr lang="ar-SA" altLang="ar-SA" sz="2400" b="1">
                <a:latin typeface="Arial Unicode MS" panose="020B0604020202020204" pitchFamily="34" charset="-128"/>
                <a:ea typeface="Arial Unicode MS" panose="020B0604020202020204" pitchFamily="34" charset="-128"/>
                <a:cs typeface="Arial Unicode MS" panose="020B0604020202020204" pitchFamily="34" charset="-128"/>
              </a:rPr>
              <a:t> نشأ تلازم بين خدمه الفرد والطب العقلي من جانب وبينها وبين علم الاجتماع من جهة أخرى مكتسبة في ذلك المرونة والتطور 0</a:t>
            </a:r>
          </a:p>
          <a:p>
            <a:pPr algn="just"/>
            <a:r>
              <a:rPr lang="ar-SA" altLang="ar-SA" sz="2400" b="1">
                <a:latin typeface="Arial Unicode MS" panose="020B0604020202020204" pitchFamily="34" charset="-128"/>
                <a:ea typeface="Arial Unicode MS" panose="020B0604020202020204" pitchFamily="34" charset="-128"/>
                <a:cs typeface="Arial Unicode MS" panose="020B0604020202020204" pitchFamily="34" charset="-128"/>
              </a:rPr>
              <a:t>هي ترجمة للمصطلح الأجنبي  </a:t>
            </a:r>
            <a:r>
              <a:rPr lang="en-US" altLang="ar-SA" sz="2400" b="1">
                <a:latin typeface="Arial Unicode MS" panose="020B0604020202020204" pitchFamily="34" charset="-128"/>
                <a:ea typeface="Arial Unicode MS" panose="020B0604020202020204" pitchFamily="34" charset="-128"/>
                <a:cs typeface="Arial Unicode MS" panose="020B0604020202020204" pitchFamily="34" charset="-128"/>
              </a:rPr>
              <a:t>(case work)</a:t>
            </a:r>
            <a:r>
              <a:rPr lang="ar-SA" altLang="ar-SA" sz="2400" b="1">
                <a:latin typeface="Arial Unicode MS" panose="020B0604020202020204" pitchFamily="34" charset="-128"/>
                <a:ea typeface="Arial Unicode MS" panose="020B0604020202020204" pitchFamily="34" charset="-128"/>
                <a:cs typeface="Arial Unicode MS" panose="020B0604020202020204" pitchFamily="34" charset="-128"/>
              </a:rPr>
              <a:t> الذي ظهر لأول مرة حينما نشر ستانفورد بحثه في بريطانيا عن مشكلات العمال في منتصف القرن التاسع عشر 0</a:t>
            </a:r>
          </a:p>
          <a:p>
            <a:pPr algn="just"/>
            <a:r>
              <a:rPr lang="ar-SA" altLang="ar-SA" sz="2400" b="1">
                <a:latin typeface="Arial Unicode MS" panose="020B0604020202020204" pitchFamily="34" charset="-128"/>
                <a:ea typeface="Arial Unicode MS" panose="020B0604020202020204" pitchFamily="34" charset="-128"/>
                <a:cs typeface="Arial Unicode MS" panose="020B0604020202020204" pitchFamily="34" charset="-128"/>
              </a:rPr>
              <a:t>أعيد ذكر المصطلح حينما نشر “إدوارد دافين</a:t>
            </a:r>
            <a:r>
              <a:rPr lang="en-US" altLang="ar-SA" sz="2400" b="1">
                <a:latin typeface="Arial Unicode MS" panose="020B0604020202020204" pitchFamily="34" charset="-128"/>
                <a:ea typeface="Arial Unicode MS" panose="020B0604020202020204" pitchFamily="34" charset="-128"/>
                <a:cs typeface="Arial Unicode MS" panose="020B0604020202020204" pitchFamily="34" charset="-128"/>
              </a:rPr>
              <a:t> “</a:t>
            </a:r>
            <a:r>
              <a:rPr lang="ar-SA" altLang="ar-SA" sz="2400" b="1">
                <a:latin typeface="Arial Unicode MS" panose="020B0604020202020204" pitchFamily="34" charset="-128"/>
                <a:ea typeface="Arial Unicode MS" panose="020B0604020202020204" pitchFamily="34" charset="-128"/>
                <a:cs typeface="Arial Unicode MS" panose="020B0604020202020204" pitchFamily="34" charset="-128"/>
              </a:rPr>
              <a:t>عام 1897م مقالاً عن الخدمات الاجتماعية في أمريكا الذي يقصد بها دراسة الحالة اجتماعياً تمييزاً عن الأساليب الآخر كالخدمة العامة أو البحوث </a:t>
            </a:r>
            <a:r>
              <a:rPr lang="ar-SA" altLang="ar-SA" sz="2400">
                <a:latin typeface="Arial Unicode MS" panose="020B0604020202020204" pitchFamily="34" charset="-128"/>
                <a:ea typeface="Arial Unicode MS" panose="020B0604020202020204" pitchFamily="34" charset="-128"/>
                <a:cs typeface="Arial Unicode MS" panose="020B0604020202020204" pitchFamily="34" charset="-128"/>
              </a:rPr>
              <a:t>0</a:t>
            </a:r>
          </a:p>
        </p:txBody>
      </p:sp>
      <p:sp>
        <p:nvSpPr>
          <p:cNvPr id="3075" name="Rectangle 4"/>
          <p:cNvSpPr>
            <a:spLocks noChangeArrowheads="1"/>
          </p:cNvSpPr>
          <p:nvPr/>
        </p:nvSpPr>
        <p:spPr bwMode="auto">
          <a:xfrm>
            <a:off x="4114800" y="152400"/>
            <a:ext cx="4495800" cy="762000"/>
          </a:xfrm>
          <a:prstGeom prst="rect">
            <a:avLst/>
          </a:prstGeom>
          <a:gradFill rotWithShape="1">
            <a:gsLst>
              <a:gs pos="0">
                <a:srgbClr val="FFFFCC"/>
              </a:gs>
              <a:gs pos="100000">
                <a:schemeClr val="bg1"/>
              </a:gs>
            </a:gsLst>
            <a:lin ang="5400000" scaled="1"/>
          </a:gra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altLang="ar-SA" sz="3200" b="1" i="0" u="none" strike="noStrike" kern="0" cap="none" spc="0" normalizeH="0" baseline="0" noProof="0">
                <a:ln>
                  <a:noFill/>
                </a:ln>
                <a:solidFill>
                  <a:srgbClr val="FF0000"/>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التطور التاريخي لخدمة الفرد</a:t>
            </a:r>
            <a:endParaRPr kumimoji="0" lang="en-US" altLang="ar-SA" sz="24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pic>
        <p:nvPicPr>
          <p:cNvPr id="3076" name="Picture 8" descr="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343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9" descr="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867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0" descr="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5943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272069"/>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3"/>
          <p:cNvSpPr>
            <a:spLocks noGrp="1" noChangeArrowheads="1"/>
          </p:cNvSpPr>
          <p:nvPr>
            <p:ph idx="1"/>
          </p:nvPr>
        </p:nvSpPr>
        <p:spPr>
          <a:xfrm>
            <a:off x="533400" y="1066800"/>
            <a:ext cx="8229600" cy="5257800"/>
          </a:xfrm>
          <a:solidFill>
            <a:schemeClr val="bg1"/>
          </a:solidFill>
        </p:spPr>
        <p:txBody>
          <a:bodyPr/>
          <a:lstStyle/>
          <a:p>
            <a:pPr algn="just">
              <a:lnSpc>
                <a:spcPct val="150000"/>
              </a:lnSpc>
            </a:pPr>
            <a:r>
              <a:rPr lang="ar-SA" altLang="ar-SA" sz="2400" b="1">
                <a:ea typeface="Arial Unicode MS" panose="020B0604020202020204" pitchFamily="34" charset="-128"/>
                <a:cs typeface="Arial Unicode MS" panose="020B0604020202020204" pitchFamily="34" charset="-128"/>
              </a:rPr>
              <a:t>لم يوضح هذا المصطلح  بدقة طبيعة هذا العلم الذي يميزه عن غيره خاصة بعد ظهور مهن وعلوم متعددة تتعامل مع الفرد0 </a:t>
            </a:r>
          </a:p>
          <a:p>
            <a:pPr algn="just">
              <a:lnSpc>
                <a:spcPct val="150000"/>
              </a:lnSpc>
            </a:pPr>
            <a:r>
              <a:rPr lang="ar-SA" altLang="ar-SA" sz="2400" b="1">
                <a:ea typeface="Arial Unicode MS" panose="020B0604020202020204" pitchFamily="34" charset="-128"/>
                <a:cs typeface="Arial Unicode MS" panose="020B0604020202020204" pitchFamily="34" charset="-128"/>
              </a:rPr>
              <a:t>لذا أضيف للمصطلح لفظ (</a:t>
            </a:r>
            <a:r>
              <a:rPr lang="en-US" altLang="ar-SA" sz="2400" b="1">
                <a:ea typeface="Arial Unicode MS" panose="020B0604020202020204" pitchFamily="34" charset="-128"/>
                <a:cs typeface="Arial Unicode MS" panose="020B0604020202020204" pitchFamily="34" charset="-128"/>
              </a:rPr>
              <a:t>social </a:t>
            </a:r>
            <a:r>
              <a:rPr lang="ar-SA" altLang="ar-SA" sz="2400" b="1">
                <a:ea typeface="Arial Unicode MS" panose="020B0604020202020204" pitchFamily="34" charset="-128"/>
                <a:cs typeface="Arial Unicode MS" panose="020B0604020202020204" pitchFamily="34" charset="-128"/>
              </a:rPr>
              <a:t> </a:t>
            </a:r>
            <a:r>
              <a:rPr lang="en-US"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 اجتماعي ليحدد الطبيعة الاجتماعية للطريقة وليميزها عن غيرها 0  </a:t>
            </a:r>
            <a:endParaRPr lang="en-US" altLang="ar-SA" sz="2400" b="1">
              <a:ea typeface="Arial Unicode MS" panose="020B0604020202020204" pitchFamily="34" charset="-128"/>
              <a:cs typeface="Arial Unicode MS" panose="020B0604020202020204" pitchFamily="34" charset="-128"/>
            </a:endParaRPr>
          </a:p>
          <a:p>
            <a:pPr algn="just">
              <a:lnSpc>
                <a:spcPct val="150000"/>
              </a:lnSpc>
            </a:pPr>
            <a:r>
              <a:rPr lang="ar-SA" altLang="ar-SA" sz="2400" b="1">
                <a:ea typeface="Arial Unicode MS" panose="020B0604020202020204" pitchFamily="34" charset="-128"/>
                <a:cs typeface="Arial Unicode MS" panose="020B0604020202020204" pitchFamily="34" charset="-128"/>
              </a:rPr>
              <a:t>تم الاتفاق في مجتمعاتنا العربية على </a:t>
            </a:r>
            <a:r>
              <a:rPr lang="ar-EG" altLang="ar-SA" sz="2400" b="1">
                <a:ea typeface="Arial Unicode MS" panose="020B0604020202020204" pitchFamily="34" charset="-128"/>
                <a:cs typeface="Arial Unicode MS" panose="020B0604020202020204" pitchFamily="34" charset="-128"/>
              </a:rPr>
              <a:t>إ</a:t>
            </a:r>
            <a:r>
              <a:rPr lang="ar-SA" altLang="ar-SA" sz="2400" b="1">
                <a:ea typeface="Arial Unicode MS" panose="020B0604020202020204" pitchFamily="34" charset="-128"/>
                <a:cs typeface="Arial Unicode MS" panose="020B0604020202020204" pitchFamily="34" charset="-128"/>
              </a:rPr>
              <a:t>طلاق عبارة (</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خدمة الفرد ) بما تتضمنه من مفهوم اجتماعي وليصبح الاسم الشائع في المؤلفات العربية 0 </a:t>
            </a:r>
          </a:p>
          <a:p>
            <a:pPr algn="just">
              <a:lnSpc>
                <a:spcPct val="150000"/>
              </a:lnSpc>
            </a:pPr>
            <a:r>
              <a:rPr lang="ar-SA" altLang="ar-SA" sz="2400" b="1">
                <a:ea typeface="Arial Unicode MS" panose="020B0604020202020204" pitchFamily="34" charset="-128"/>
                <a:cs typeface="Arial Unicode MS" panose="020B0604020202020204" pitchFamily="34" charset="-128"/>
              </a:rPr>
              <a:t>يعتبر عام 1917م التاريخ الرسمي لميلاد هذه الطريقة رغم أن</a:t>
            </a:r>
            <a:r>
              <a:rPr lang="ar-EG" altLang="ar-SA" sz="2400" b="1">
                <a:ea typeface="Arial Unicode MS" panose="020B0604020202020204" pitchFamily="34" charset="-128"/>
                <a:cs typeface="Arial Unicode MS" panose="020B0604020202020204" pitchFamily="34" charset="-128"/>
              </a:rPr>
              <a:t>ه</a:t>
            </a:r>
            <a:r>
              <a:rPr lang="ar-SA" altLang="ar-SA" sz="2400" b="1">
                <a:ea typeface="Arial Unicode MS" panose="020B0604020202020204" pitchFamily="34" charset="-128"/>
                <a:cs typeface="Arial Unicode MS" panose="020B0604020202020204" pitchFamily="34" charset="-128"/>
              </a:rPr>
              <a:t> كان يستخدم قبل هذا التاريخ 0 </a:t>
            </a:r>
          </a:p>
        </p:txBody>
      </p:sp>
      <p:sp>
        <p:nvSpPr>
          <p:cNvPr id="4099" name="Rectangle 4"/>
          <p:cNvSpPr>
            <a:spLocks noChangeArrowheads="1"/>
          </p:cNvSpPr>
          <p:nvPr/>
        </p:nvSpPr>
        <p:spPr bwMode="auto">
          <a:xfrm>
            <a:off x="4114800" y="152400"/>
            <a:ext cx="4495800" cy="762000"/>
          </a:xfrm>
          <a:prstGeom prst="rect">
            <a:avLst/>
          </a:prstGeom>
          <a:gradFill rotWithShape="1">
            <a:gsLst>
              <a:gs pos="0">
                <a:srgbClr val="FFFFCC"/>
              </a:gs>
              <a:gs pos="100000">
                <a:schemeClr val="bg1"/>
              </a:gs>
            </a:gsLst>
            <a:lin ang="5400000" scaled="1"/>
          </a:gra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altLang="ar-SA" sz="3200" b="1" i="0" u="none" strike="noStrike" kern="0" cap="none" spc="0" normalizeH="0" baseline="0" noProof="0">
                <a:ln>
                  <a:noFill/>
                </a:ln>
                <a:solidFill>
                  <a:srgbClr val="FF0000"/>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التطور التاريخي لخدمة الفرد</a:t>
            </a:r>
            <a:endParaRPr kumimoji="0" lang="en-US" altLang="ar-SA" sz="24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pic>
        <p:nvPicPr>
          <p:cNvPr id="4100" name="Picture 8" descr="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343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9" descr="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867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0" descr="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5943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954992"/>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مربع نص 1"/>
          <p:cNvSpPr txBox="1">
            <a:spLocks noChangeArrowheads="1"/>
          </p:cNvSpPr>
          <p:nvPr/>
        </p:nvSpPr>
        <p:spPr bwMode="auto">
          <a:xfrm>
            <a:off x="457200" y="685800"/>
            <a:ext cx="8229600" cy="1815882"/>
          </a:xfrm>
          <a:prstGeom prst="rect">
            <a:avLst/>
          </a:prstGeom>
          <a:solidFill>
            <a:schemeClr val="bg1"/>
          </a:solidFill>
          <a:ln w="63500">
            <a:solidFill>
              <a:srgbClr val="FFFF00"/>
            </a:solidFill>
            <a:miter lim="800000"/>
            <a:headEnd/>
            <a:tailEnd/>
          </a:ln>
          <a:scene3d>
            <a:camera prst="orthographicFront">
              <a:rot lat="543288" lon="1520257" rev="255705"/>
            </a:camera>
            <a:lightRig rig="threePt" dir="t"/>
          </a:scene3d>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4000" b="0" i="0" u="none" strike="noStrike" kern="0" cap="none" spc="0" normalizeH="0" baseline="0" noProof="0" dirty="0">
                <a:ln>
                  <a:noFill/>
                </a:ln>
                <a:solidFill>
                  <a:srgbClr val="FF0000"/>
                </a:solidFill>
                <a:effectLst/>
                <a:uLnTx/>
                <a:uFillTx/>
                <a:ea typeface="Arial Unicode MS" pitchFamily="34" charset="-128"/>
              </a:rPr>
              <a:t>س/ </a:t>
            </a:r>
            <a:r>
              <a:rPr kumimoji="0" lang="ar-SA" sz="2800" b="1" i="0" u="none" strike="noStrike" kern="0" cap="none" spc="0" normalizeH="0" baseline="0" noProof="0" dirty="0">
                <a:ln>
                  <a:noFill/>
                </a:ln>
                <a:solidFill>
                  <a:sysClr val="windowText" lastClr="000000"/>
                </a:solidFill>
                <a:effectLst/>
                <a:uLnTx/>
                <a:uFillTx/>
                <a:ea typeface="Arial Unicode MS" pitchFamily="34" charset="-128"/>
              </a:rPr>
              <a:t>ما</a:t>
            </a:r>
            <a:r>
              <a:rPr kumimoji="0" lang="ar-EG" sz="2800" b="1" i="0" u="none" strike="noStrike" kern="0" cap="none" spc="0" normalizeH="0" baseline="0" noProof="0" dirty="0">
                <a:ln>
                  <a:noFill/>
                </a:ln>
                <a:solidFill>
                  <a:sysClr val="windowText" lastClr="000000"/>
                </a:solidFill>
                <a:effectLst/>
                <a:uLnTx/>
                <a:uFillTx/>
                <a:ea typeface="Arial Unicode MS" pitchFamily="34" charset="-128"/>
              </a:rPr>
              <a:t> </a:t>
            </a:r>
            <a:r>
              <a:rPr kumimoji="0" lang="ar-SA" sz="2800" b="1" i="0" u="none" strike="noStrike" kern="0" cap="none" spc="0" normalizeH="0" baseline="0" noProof="0" dirty="0">
                <a:ln>
                  <a:noFill/>
                </a:ln>
                <a:solidFill>
                  <a:sysClr val="windowText" lastClr="000000"/>
                </a:solidFill>
                <a:effectLst/>
                <a:uLnTx/>
                <a:uFillTx/>
                <a:ea typeface="Arial Unicode MS" pitchFamily="34" charset="-128"/>
              </a:rPr>
              <a:t>هي المراحل التي مرت بها خد</a:t>
            </a:r>
            <a:r>
              <a:rPr kumimoji="0" lang="ar-EG" sz="2800" b="1" i="0" u="none" strike="noStrike" kern="0" cap="none" spc="0" normalizeH="0" baseline="0" noProof="0" dirty="0">
                <a:ln>
                  <a:noFill/>
                </a:ln>
                <a:solidFill>
                  <a:sysClr val="windowText" lastClr="000000"/>
                </a:solidFill>
                <a:effectLst/>
                <a:uLnTx/>
                <a:uFillTx/>
                <a:ea typeface="Arial Unicode MS" pitchFamily="34" charset="-128"/>
              </a:rPr>
              <a:t>م</a:t>
            </a:r>
            <a:r>
              <a:rPr kumimoji="0" lang="ar-SA" sz="2800" b="1" i="0" u="none" strike="noStrike" kern="0" cap="none" spc="0" normalizeH="0" baseline="0" noProof="0" dirty="0">
                <a:ln>
                  <a:noFill/>
                </a:ln>
                <a:solidFill>
                  <a:sysClr val="windowText" lastClr="000000"/>
                </a:solidFill>
                <a:effectLst/>
                <a:uLnTx/>
                <a:uFillTx/>
                <a:ea typeface="Arial Unicode MS" pitchFamily="34" charset="-128"/>
              </a:rPr>
              <a:t>ة الفرد في تطورها </a:t>
            </a:r>
            <a:r>
              <a:rPr kumimoji="0" lang="ar-SA" sz="4000" b="1" i="0" u="none" strike="noStrike" kern="0" cap="none" spc="0" normalizeH="0" baseline="0" noProof="0" dirty="0">
                <a:ln>
                  <a:noFill/>
                </a:ln>
                <a:solidFill>
                  <a:sysClr val="windowText" lastClr="000000"/>
                </a:solidFill>
                <a:effectLst/>
                <a:uLnTx/>
                <a:uFillTx/>
                <a:ea typeface="Arial Unicode MS" pitchFamily="34" charset="-128"/>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3200" b="1" i="0" u="none" strike="noStrike" kern="0" cap="none" spc="0" normalizeH="0" baseline="0" noProof="0" dirty="0">
                <a:ln>
                  <a:noFill/>
                </a:ln>
                <a:solidFill>
                  <a:srgbClr val="FF0000"/>
                </a:solidFill>
                <a:effectLst/>
                <a:uLnTx/>
                <a:uFillTx/>
                <a:ea typeface="Arial Unicode MS" pitchFamily="34" charset="-128"/>
              </a:rPr>
              <a:t>ج /</a:t>
            </a:r>
            <a:r>
              <a:rPr kumimoji="0" lang="ar-SA" sz="3200" b="1" i="0" u="none" strike="noStrike" kern="0" cap="none" spc="0" normalizeH="0" baseline="0" noProof="0" dirty="0">
                <a:ln>
                  <a:noFill/>
                </a:ln>
                <a:solidFill>
                  <a:sysClr val="windowText" lastClr="000000"/>
                </a:solidFill>
                <a:effectLst/>
                <a:uLnTx/>
                <a:uFillTx/>
                <a:ea typeface="Arial Unicode MS" pitchFamily="34" charset="-128"/>
              </a:rPr>
              <a:t> مرت بثلاث مراحل هي : </a:t>
            </a:r>
          </a:p>
          <a:p>
            <a:pPr marL="0" marR="0" lvl="0" indent="0" defTabSz="914400" eaLnBrk="1" fontAlgn="auto" latinLnBrk="0" hangingPunct="1">
              <a:lnSpc>
                <a:spcPct val="100000"/>
              </a:lnSpc>
              <a:spcBef>
                <a:spcPts val="0"/>
              </a:spcBef>
              <a:spcAft>
                <a:spcPts val="0"/>
              </a:spcAft>
              <a:buClrTx/>
              <a:buSzTx/>
              <a:buFontTx/>
              <a:buNone/>
              <a:tabLst/>
              <a:defRPr/>
            </a:pPr>
            <a:endParaRPr kumimoji="0" lang="ar-SA" sz="4000" b="0" i="0" u="none" strike="noStrike" kern="0" cap="none" spc="0" normalizeH="0" baseline="0" noProof="0" dirty="0">
              <a:ln>
                <a:noFill/>
              </a:ln>
              <a:solidFill>
                <a:sysClr val="windowText" lastClr="000000"/>
              </a:solidFill>
              <a:effectLst/>
              <a:uLnTx/>
              <a:uFillTx/>
              <a:ea typeface="Arial Unicode MS" pitchFamily="34" charset="-128"/>
            </a:endParaRPr>
          </a:p>
        </p:txBody>
      </p:sp>
      <p:cxnSp>
        <p:nvCxnSpPr>
          <p:cNvPr id="4" name="رابط مستقيم 3"/>
          <p:cNvCxnSpPr/>
          <p:nvPr/>
        </p:nvCxnSpPr>
        <p:spPr>
          <a:xfrm rot="10800000">
            <a:off x="2133600" y="3429000"/>
            <a:ext cx="5181600" cy="76200"/>
          </a:xfrm>
          <a:prstGeom prst="line">
            <a:avLst/>
          </a:prstGeom>
        </p:spPr>
        <p:style>
          <a:lnRef idx="2">
            <a:schemeClr val="dk1"/>
          </a:lnRef>
          <a:fillRef idx="0">
            <a:schemeClr val="dk1"/>
          </a:fillRef>
          <a:effectRef idx="1">
            <a:schemeClr val="dk1"/>
          </a:effectRef>
          <a:fontRef idx="minor">
            <a:schemeClr val="tx1"/>
          </a:fontRef>
        </p:style>
      </p:cxnSp>
      <p:cxnSp>
        <p:nvCxnSpPr>
          <p:cNvPr id="6" name="رابط كسهم مستقيم 5"/>
          <p:cNvCxnSpPr/>
          <p:nvPr/>
        </p:nvCxnSpPr>
        <p:spPr>
          <a:xfrm rot="5400000">
            <a:off x="6668294" y="4228306"/>
            <a:ext cx="12954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رابط كسهم مستقيم 7"/>
          <p:cNvCxnSpPr/>
          <p:nvPr/>
        </p:nvCxnSpPr>
        <p:spPr>
          <a:xfrm rot="5400000">
            <a:off x="4001294" y="4152106"/>
            <a:ext cx="12954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 name="رابط كسهم مستقيم 8"/>
          <p:cNvCxnSpPr/>
          <p:nvPr/>
        </p:nvCxnSpPr>
        <p:spPr>
          <a:xfrm rot="5400000">
            <a:off x="1600200" y="3886200"/>
            <a:ext cx="106838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295" name="مربع نص 10"/>
          <p:cNvSpPr txBox="1">
            <a:spLocks noChangeArrowheads="1"/>
          </p:cNvSpPr>
          <p:nvPr/>
        </p:nvSpPr>
        <p:spPr bwMode="auto">
          <a:xfrm>
            <a:off x="6172200" y="4800600"/>
            <a:ext cx="2514600" cy="830263"/>
          </a:xfrm>
          <a:prstGeom prst="rect">
            <a:avLst/>
          </a:prstGeom>
          <a:solidFill>
            <a:schemeClr val="accent3"/>
          </a:solid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مرحلة الشيوع والعشوائية </a:t>
            </a:r>
          </a:p>
        </p:txBody>
      </p:sp>
      <p:sp>
        <p:nvSpPr>
          <p:cNvPr id="12296" name="مربع نص 11"/>
          <p:cNvSpPr txBox="1">
            <a:spLocks noChangeArrowheads="1"/>
          </p:cNvSpPr>
          <p:nvPr/>
        </p:nvSpPr>
        <p:spPr bwMode="auto">
          <a:xfrm>
            <a:off x="3581400" y="4800600"/>
            <a:ext cx="2514600" cy="830263"/>
          </a:xfrm>
          <a:prstGeom prst="rect">
            <a:avLst/>
          </a:prstGeom>
          <a:solidFill>
            <a:schemeClr val="accent3"/>
          </a:solid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مرحلة</a:t>
            </a:r>
            <a:r>
              <a:rPr kumimoji="0" lang="ar-EG"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 </a:t>
            </a:r>
            <a:r>
              <a:rPr kumimoji="0" lang="ar-SA"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التمهيد </a:t>
            </a:r>
            <a:endParaRPr kumimoji="0" lang="ar-EG"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 الاجتهاد </a:t>
            </a:r>
            <a:r>
              <a:rPr kumimoji="0" lang="ar-EG"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و</a:t>
            </a:r>
            <a:r>
              <a:rPr kumimoji="0" lang="ar-SA"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التجربة</a:t>
            </a:r>
            <a:r>
              <a:rPr kumimoji="0" lang="ar-EG"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a:t>
            </a:r>
            <a:r>
              <a:rPr kumimoji="0" lang="ar-SA"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 </a:t>
            </a:r>
          </a:p>
        </p:txBody>
      </p:sp>
      <p:sp>
        <p:nvSpPr>
          <p:cNvPr id="12297" name="مربع نص 12"/>
          <p:cNvSpPr txBox="1">
            <a:spLocks noChangeArrowheads="1"/>
          </p:cNvSpPr>
          <p:nvPr/>
        </p:nvSpPr>
        <p:spPr bwMode="auto">
          <a:xfrm>
            <a:off x="381000" y="4419600"/>
            <a:ext cx="2895600" cy="1200150"/>
          </a:xfrm>
          <a:prstGeom prst="rect">
            <a:avLst/>
          </a:prstGeom>
          <a:solidFill>
            <a:schemeClr val="accent3"/>
          </a:solid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FF0000"/>
                </a:solidFill>
                <a:effectLst/>
                <a:uLnTx/>
                <a:uFillTx/>
                <a:ea typeface="Arial Unicode MS" pitchFamily="34" charset="-128"/>
                <a:cs typeface="Arial Unicode MS" pitchFamily="34" charset="-128"/>
              </a:rPr>
              <a:t>المرحلة المهنية (مرحلة النظريات والنماذج العلمية)</a:t>
            </a:r>
          </a:p>
        </p:txBody>
      </p:sp>
      <p:sp>
        <p:nvSpPr>
          <p:cNvPr id="12298" name="مربع نص 9"/>
          <p:cNvSpPr txBox="1">
            <a:spLocks noChangeArrowheads="1"/>
          </p:cNvSpPr>
          <p:nvPr/>
        </p:nvSpPr>
        <p:spPr bwMode="auto">
          <a:xfrm>
            <a:off x="6477000" y="3810000"/>
            <a:ext cx="60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rPr>
              <a:t> </a:t>
            </a:r>
            <a:r>
              <a:rPr kumimoji="0" lang="ar-SA" altLang="ar-SA" sz="28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1</a:t>
            </a:r>
          </a:p>
        </p:txBody>
      </p:sp>
      <p:sp>
        <p:nvSpPr>
          <p:cNvPr id="12299" name="مربع نص 10"/>
          <p:cNvSpPr txBox="1">
            <a:spLocks noChangeArrowheads="1"/>
          </p:cNvSpPr>
          <p:nvPr/>
        </p:nvSpPr>
        <p:spPr bwMode="auto">
          <a:xfrm>
            <a:off x="3886200" y="3886200"/>
            <a:ext cx="60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rPr>
              <a:t> </a:t>
            </a:r>
            <a:r>
              <a:rPr kumimoji="0" lang="ar-SA" altLang="ar-SA" sz="28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2</a:t>
            </a:r>
          </a:p>
        </p:txBody>
      </p:sp>
      <p:sp>
        <p:nvSpPr>
          <p:cNvPr id="12300" name="مربع نص 11"/>
          <p:cNvSpPr txBox="1">
            <a:spLocks noChangeArrowheads="1"/>
          </p:cNvSpPr>
          <p:nvPr/>
        </p:nvSpPr>
        <p:spPr bwMode="auto">
          <a:xfrm>
            <a:off x="1219200" y="3581400"/>
            <a:ext cx="60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rPr>
              <a:t> </a:t>
            </a:r>
            <a:r>
              <a:rPr kumimoji="0" lang="ar-SA" altLang="ar-SA" sz="2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rPr>
              <a:t>3</a:t>
            </a:r>
            <a:endParaRPr kumimoji="0" lang="ar-SA" altLang="ar-SA" sz="2800" b="0" i="0" u="none" strike="noStrike" kern="0" cap="none" spc="0" normalizeH="0" baseline="0" noProof="0">
              <a:ln>
                <a:noFill/>
              </a:ln>
              <a:solidFill>
                <a:schemeClr val="tx1"/>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488229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edge">
                                      <p:cBhvr>
                                        <p:cTn id="7" dur="1000"/>
                                        <p:tgtEl>
                                          <p:spTgt spid="21506"/>
                                        </p:tgtEl>
                                      </p:cBhvr>
                                    </p:animEffect>
                                  </p:childTnLst>
                                </p:cTn>
                              </p:par>
                            </p:childTnLst>
                          </p:cTn>
                        </p:par>
                        <p:par>
                          <p:cTn id="8" fill="hold" nodeType="afterGroup">
                            <p:stCondLst>
                              <p:cond delay="1000"/>
                            </p:stCondLst>
                            <p:childTnLst>
                              <p:par>
                                <p:cTn id="9" presetID="2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edge">
                                      <p:cBhvr>
                                        <p:cTn id="11" dur="1000"/>
                                        <p:tgtEl>
                                          <p:spTgt spid="4"/>
                                        </p:tgtEl>
                                      </p:cBhvr>
                                    </p:animEffect>
                                  </p:childTnLst>
                                </p:cTn>
                              </p:par>
                            </p:childTnLst>
                          </p:cTn>
                        </p:par>
                        <p:par>
                          <p:cTn id="12" fill="hold" nodeType="afterGroup">
                            <p:stCondLst>
                              <p:cond delay="2000"/>
                            </p:stCondLst>
                            <p:childTnLst>
                              <p:par>
                                <p:cTn id="13" presetID="2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edge">
                                      <p:cBhvr>
                                        <p:cTn id="15" dur="1000"/>
                                        <p:tgtEl>
                                          <p:spTgt spid="6"/>
                                        </p:tgtEl>
                                      </p:cBhvr>
                                    </p:animEffect>
                                  </p:childTnLst>
                                </p:cTn>
                              </p:par>
                            </p:childTnLst>
                          </p:cTn>
                        </p:par>
                        <p:par>
                          <p:cTn id="16" fill="hold" nodeType="afterGroup">
                            <p:stCondLst>
                              <p:cond delay="3000"/>
                            </p:stCondLst>
                            <p:childTnLst>
                              <p:par>
                                <p:cTn id="17" presetID="2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nodeType="afterGroup">
                            <p:stCondLst>
                              <p:cond delay="4000"/>
                            </p:stCondLst>
                            <p:childTnLst>
                              <p:par>
                                <p:cTn id="21" presetID="2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edge">
                                      <p:cBhvr>
                                        <p:cTn id="23" dur="1000"/>
                                        <p:tgtEl>
                                          <p:spTgt spid="9"/>
                                        </p:tgtEl>
                                      </p:cBhvr>
                                    </p:animEffect>
                                  </p:childTnLst>
                                </p:cTn>
                              </p:par>
                            </p:childTnLst>
                          </p:cTn>
                        </p:par>
                        <p:par>
                          <p:cTn id="24" fill="hold" nodeType="afterGroup">
                            <p:stCondLst>
                              <p:cond delay="5000"/>
                            </p:stCondLst>
                            <p:childTnLst>
                              <p:par>
                                <p:cTn id="25" presetID="20" presetClass="entr" presetSubtype="0" fill="hold" grpId="0" nodeType="afterEffect">
                                  <p:stCondLst>
                                    <p:cond delay="0"/>
                                  </p:stCondLst>
                                  <p:childTnLst>
                                    <p:set>
                                      <p:cBhvr>
                                        <p:cTn id="26" dur="1" fill="hold">
                                          <p:stCondLst>
                                            <p:cond delay="0"/>
                                          </p:stCondLst>
                                        </p:cTn>
                                        <p:tgtEl>
                                          <p:spTgt spid="12295"/>
                                        </p:tgtEl>
                                        <p:attrNameLst>
                                          <p:attrName>style.visibility</p:attrName>
                                        </p:attrNameLst>
                                      </p:cBhvr>
                                      <p:to>
                                        <p:strVal val="visible"/>
                                      </p:to>
                                    </p:set>
                                    <p:animEffect transition="in" filter="wedge">
                                      <p:cBhvr>
                                        <p:cTn id="27" dur="1000"/>
                                        <p:tgtEl>
                                          <p:spTgt spid="12295"/>
                                        </p:tgtEl>
                                      </p:cBhvr>
                                    </p:animEffect>
                                  </p:childTnLst>
                                </p:cTn>
                              </p:par>
                            </p:childTnLst>
                          </p:cTn>
                        </p:par>
                        <p:par>
                          <p:cTn id="28" fill="hold" nodeType="afterGroup">
                            <p:stCondLst>
                              <p:cond delay="6000"/>
                            </p:stCondLst>
                            <p:childTnLst>
                              <p:par>
                                <p:cTn id="29" presetID="20" presetClass="entr" presetSubtype="0" fill="hold" grpId="0" nodeType="afterEffect">
                                  <p:stCondLst>
                                    <p:cond delay="0"/>
                                  </p:stCondLst>
                                  <p:childTnLst>
                                    <p:set>
                                      <p:cBhvr>
                                        <p:cTn id="30" dur="1" fill="hold">
                                          <p:stCondLst>
                                            <p:cond delay="0"/>
                                          </p:stCondLst>
                                        </p:cTn>
                                        <p:tgtEl>
                                          <p:spTgt spid="12296"/>
                                        </p:tgtEl>
                                        <p:attrNameLst>
                                          <p:attrName>style.visibility</p:attrName>
                                        </p:attrNameLst>
                                      </p:cBhvr>
                                      <p:to>
                                        <p:strVal val="visible"/>
                                      </p:to>
                                    </p:set>
                                    <p:animEffect transition="in" filter="wedge">
                                      <p:cBhvr>
                                        <p:cTn id="31" dur="1000"/>
                                        <p:tgtEl>
                                          <p:spTgt spid="12296"/>
                                        </p:tgtEl>
                                      </p:cBhvr>
                                    </p:animEffect>
                                  </p:childTnLst>
                                </p:cTn>
                              </p:par>
                            </p:childTnLst>
                          </p:cTn>
                        </p:par>
                        <p:par>
                          <p:cTn id="32" fill="hold" nodeType="afterGroup">
                            <p:stCondLst>
                              <p:cond delay="7000"/>
                            </p:stCondLst>
                            <p:childTnLst>
                              <p:par>
                                <p:cTn id="33" presetID="20" presetClass="entr" presetSubtype="0" fill="hold" grpId="0" nodeType="afterEffect">
                                  <p:stCondLst>
                                    <p:cond delay="0"/>
                                  </p:stCondLst>
                                  <p:childTnLst>
                                    <p:set>
                                      <p:cBhvr>
                                        <p:cTn id="34" dur="1" fill="hold">
                                          <p:stCondLst>
                                            <p:cond delay="0"/>
                                          </p:stCondLst>
                                        </p:cTn>
                                        <p:tgtEl>
                                          <p:spTgt spid="12297"/>
                                        </p:tgtEl>
                                        <p:attrNameLst>
                                          <p:attrName>style.visibility</p:attrName>
                                        </p:attrNameLst>
                                      </p:cBhvr>
                                      <p:to>
                                        <p:strVal val="visible"/>
                                      </p:to>
                                    </p:set>
                                    <p:animEffect transition="in" filter="wedge">
                                      <p:cBhvr>
                                        <p:cTn id="35" dur="1000"/>
                                        <p:tgtEl>
                                          <p:spTgt spid="12297"/>
                                        </p:tgtEl>
                                      </p:cBhvr>
                                    </p:animEffect>
                                  </p:childTnLst>
                                </p:cTn>
                              </p:par>
                            </p:childTnLst>
                          </p:cTn>
                        </p:par>
                        <p:par>
                          <p:cTn id="36" fill="hold" nodeType="afterGroup">
                            <p:stCondLst>
                              <p:cond delay="8000"/>
                            </p:stCondLst>
                            <p:childTnLst>
                              <p:par>
                                <p:cTn id="37" presetID="20" presetClass="entr" presetSubtype="0" fill="hold" grpId="0" nodeType="afterEffect">
                                  <p:stCondLst>
                                    <p:cond delay="0"/>
                                  </p:stCondLst>
                                  <p:childTnLst>
                                    <p:set>
                                      <p:cBhvr>
                                        <p:cTn id="38" dur="1" fill="hold">
                                          <p:stCondLst>
                                            <p:cond delay="0"/>
                                          </p:stCondLst>
                                        </p:cTn>
                                        <p:tgtEl>
                                          <p:spTgt spid="12298"/>
                                        </p:tgtEl>
                                        <p:attrNameLst>
                                          <p:attrName>style.visibility</p:attrName>
                                        </p:attrNameLst>
                                      </p:cBhvr>
                                      <p:to>
                                        <p:strVal val="visible"/>
                                      </p:to>
                                    </p:set>
                                    <p:animEffect transition="in" filter="wedge">
                                      <p:cBhvr>
                                        <p:cTn id="39" dur="1000"/>
                                        <p:tgtEl>
                                          <p:spTgt spid="12298"/>
                                        </p:tgtEl>
                                      </p:cBhvr>
                                    </p:animEffect>
                                  </p:childTnLst>
                                </p:cTn>
                              </p:par>
                            </p:childTnLst>
                          </p:cTn>
                        </p:par>
                        <p:par>
                          <p:cTn id="40" fill="hold" nodeType="afterGroup">
                            <p:stCondLst>
                              <p:cond delay="9000"/>
                            </p:stCondLst>
                            <p:childTnLst>
                              <p:par>
                                <p:cTn id="41" presetID="20" presetClass="entr" presetSubtype="0" fill="hold" grpId="0" nodeType="afterEffect">
                                  <p:stCondLst>
                                    <p:cond delay="0"/>
                                  </p:stCondLst>
                                  <p:childTnLst>
                                    <p:set>
                                      <p:cBhvr>
                                        <p:cTn id="42" dur="1" fill="hold">
                                          <p:stCondLst>
                                            <p:cond delay="0"/>
                                          </p:stCondLst>
                                        </p:cTn>
                                        <p:tgtEl>
                                          <p:spTgt spid="12299"/>
                                        </p:tgtEl>
                                        <p:attrNameLst>
                                          <p:attrName>style.visibility</p:attrName>
                                        </p:attrNameLst>
                                      </p:cBhvr>
                                      <p:to>
                                        <p:strVal val="visible"/>
                                      </p:to>
                                    </p:set>
                                    <p:animEffect transition="in" filter="wedge">
                                      <p:cBhvr>
                                        <p:cTn id="43" dur="1000"/>
                                        <p:tgtEl>
                                          <p:spTgt spid="12299"/>
                                        </p:tgtEl>
                                      </p:cBhvr>
                                    </p:animEffect>
                                  </p:childTnLst>
                                </p:cTn>
                              </p:par>
                            </p:childTnLst>
                          </p:cTn>
                        </p:par>
                        <p:par>
                          <p:cTn id="44" fill="hold" nodeType="afterGroup">
                            <p:stCondLst>
                              <p:cond delay="10000"/>
                            </p:stCondLst>
                            <p:childTnLst>
                              <p:par>
                                <p:cTn id="45" presetID="20" presetClass="entr" presetSubtype="0" fill="hold" grpId="0" nodeType="afterEffect">
                                  <p:stCondLst>
                                    <p:cond delay="0"/>
                                  </p:stCondLst>
                                  <p:childTnLst>
                                    <p:set>
                                      <p:cBhvr>
                                        <p:cTn id="46" dur="1" fill="hold">
                                          <p:stCondLst>
                                            <p:cond delay="0"/>
                                          </p:stCondLst>
                                        </p:cTn>
                                        <p:tgtEl>
                                          <p:spTgt spid="12300"/>
                                        </p:tgtEl>
                                        <p:attrNameLst>
                                          <p:attrName>style.visibility</p:attrName>
                                        </p:attrNameLst>
                                      </p:cBhvr>
                                      <p:to>
                                        <p:strVal val="visible"/>
                                      </p:to>
                                    </p:set>
                                    <p:animEffect transition="in" filter="wedge">
                                      <p:cBhvr>
                                        <p:cTn id="47" dur="1000"/>
                                        <p:tgtEl>
                                          <p:spTgt spid="12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animBg="1"/>
      <p:bldP spid="12296" grpId="0" animBg="1"/>
      <p:bldP spid="12297" grpId="0" animBg="1"/>
      <p:bldP spid="12298" grpId="0"/>
      <p:bldP spid="12299" grpId="0"/>
      <p:bldP spid="1230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381000" y="1143000"/>
            <a:ext cx="8229600" cy="5334000"/>
          </a:xfrm>
          <a:solidFill>
            <a:schemeClr val="bg1"/>
          </a:solidFill>
        </p:spPr>
        <p:txBody>
          <a:bodyPr/>
          <a:lstStyle/>
          <a:p>
            <a:pPr algn="just"/>
            <a:endParaRPr lang="ar-SA" altLang="ar-SA" sz="1100" u="sng">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r>
              <a:rPr lang="ar-SA" altLang="ar-SA" sz="2400" b="1">
                <a:ea typeface="Arial Unicode MS" panose="020B0604020202020204" pitchFamily="34" charset="-128"/>
                <a:cs typeface="Arial Unicode MS" panose="020B0604020202020204" pitchFamily="34" charset="-128"/>
              </a:rPr>
              <a:t>تمثل هذه المرحلة التاريخ الطويل الذي عاشته الإنسانية منذ فجر التاريخ حتى نهاية القرن الثامن عشر ، وهى مرحلة ظهور الخدمات الفردية كظواهر إنسانية تلقائية دفعت إليها طبيعة التجمع البشرى بمختلف ضغوطه الاجتماعية والمتمثلة في النظم الدينية والأسرية  والأخلاقية والسياسية. </a:t>
            </a:r>
            <a:endParaRPr lang="ar-SA" altLang="ar-SA" sz="1400" b="1">
              <a:ea typeface="Arial Unicode MS" panose="020B0604020202020204" pitchFamily="34" charset="-128"/>
              <a:cs typeface="Arial Unicode MS" panose="020B0604020202020204" pitchFamily="34" charset="-128"/>
            </a:endParaRPr>
          </a:p>
          <a:p>
            <a:pPr algn="just"/>
            <a:r>
              <a:rPr lang="ar-SA" altLang="ar-SA" sz="2400" b="1">
                <a:ea typeface="Arial Unicode MS" panose="020B0604020202020204" pitchFamily="34" charset="-128"/>
                <a:cs typeface="Arial Unicode MS" panose="020B0604020202020204" pitchFamily="34" charset="-128"/>
              </a:rPr>
              <a:t>أخذت هذه الظواهر أشكال مختلفة من إحسان مباشر للفقراء واليتامى والمسنين أو خدمات صحية للمرضى وذوى العاه</a:t>
            </a:r>
            <a:r>
              <a:rPr lang="ar-SA" altLang="ar-SA" sz="2800" b="1">
                <a:ea typeface="Arial Unicode MS" panose="020B0604020202020204" pitchFamily="34" charset="-128"/>
                <a:cs typeface="Arial Unicode MS" panose="020B0604020202020204" pitchFamily="34" charset="-128"/>
              </a:rPr>
              <a:t>ات</a:t>
            </a:r>
            <a:r>
              <a:rPr lang="ar-EG" altLang="ar-SA" sz="2800" b="1">
                <a:ea typeface="Arial Unicode MS" panose="020B0604020202020204" pitchFamily="34" charset="-128"/>
                <a:cs typeface="Arial Unicode MS" panose="020B0604020202020204" pitchFamily="34" charset="-128"/>
              </a:rPr>
              <a:t>.</a:t>
            </a:r>
            <a:endParaRPr lang="ar-SA" altLang="ar-SA" sz="2800" b="1">
              <a:ea typeface="Arial Unicode MS" panose="020B0604020202020204" pitchFamily="34" charset="-128"/>
              <a:cs typeface="Arial Unicode MS" panose="020B0604020202020204" pitchFamily="34" charset="-128"/>
            </a:endParaRPr>
          </a:p>
          <a:p>
            <a:pPr algn="just"/>
            <a:r>
              <a:rPr lang="ar-SA" altLang="ar-SA" sz="28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إن الدافع إلى تقديم هذه الخدمات </a:t>
            </a:r>
            <a:r>
              <a:rPr lang="ar-EG" altLang="ar-SA" sz="2400" b="1">
                <a:ea typeface="Arial Unicode MS" panose="020B0604020202020204" pitchFamily="34" charset="-128"/>
                <a:cs typeface="Arial Unicode MS" panose="020B0604020202020204" pitchFamily="34" charset="-128"/>
              </a:rPr>
              <a:t>إ</a:t>
            </a:r>
            <a:r>
              <a:rPr lang="ar-SA" altLang="ar-SA" sz="2400" b="1" u="sng">
                <a:ea typeface="Arial Unicode MS" panose="020B0604020202020204" pitchFamily="34" charset="-128"/>
                <a:cs typeface="Arial Unicode MS" panose="020B0604020202020204" pitchFamily="34" charset="-128"/>
              </a:rPr>
              <a:t>نبثق تلقائياً</a:t>
            </a:r>
            <a:r>
              <a:rPr lang="ar-EG" altLang="ar-SA" sz="2400" b="1" u="sng">
                <a:ea typeface="Arial Unicode MS" panose="020B0604020202020204" pitchFamily="34" charset="-128"/>
                <a:cs typeface="Arial Unicode MS" panose="020B0604020202020204" pitchFamily="34" charset="-128"/>
              </a:rPr>
              <a:t> </a:t>
            </a:r>
            <a:r>
              <a:rPr lang="ar-SA" altLang="ar-SA" sz="2400" b="1" u="sng">
                <a:ea typeface="Arial Unicode MS" panose="020B0604020202020204" pitchFamily="34" charset="-128"/>
                <a:cs typeface="Arial Unicode MS" panose="020B0604020202020204" pitchFamily="34" charset="-128"/>
              </a:rPr>
              <a:t>من</a:t>
            </a:r>
            <a:r>
              <a:rPr lang="ar-SA" altLang="ar-SA" sz="2400" b="1">
                <a:ea typeface="Arial Unicode MS" panose="020B0604020202020204" pitchFamily="34" charset="-128"/>
                <a:cs typeface="Arial Unicode MS" panose="020B0604020202020204" pitchFamily="34" charset="-128"/>
              </a:rPr>
              <a:t>:- </a:t>
            </a:r>
          </a:p>
          <a:p>
            <a:pPr algn="just">
              <a:buClr>
                <a:srgbClr val="7030A0"/>
              </a:buClr>
              <a:buFontTx/>
              <a:buBlip>
                <a:blip r:embed="rId2"/>
              </a:buBlip>
            </a:pPr>
            <a:r>
              <a:rPr lang="ar-SA" altLang="ar-SA" sz="2400" b="1">
                <a:ea typeface="Arial Unicode MS" panose="020B0604020202020204" pitchFamily="34" charset="-128"/>
                <a:cs typeface="Arial Unicode MS" panose="020B0604020202020204" pitchFamily="34" charset="-128"/>
              </a:rPr>
              <a:t> التفاعل الحتمي بين الأفراد كظاهرة لها صفة</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الجب</a:t>
            </a:r>
            <a:r>
              <a:rPr lang="ar-EG" altLang="ar-SA" sz="2400" b="1">
                <a:ea typeface="Arial Unicode MS" panose="020B0604020202020204" pitchFamily="34" charset="-128"/>
                <a:cs typeface="Arial Unicode MS" panose="020B0604020202020204" pitchFamily="34" charset="-128"/>
              </a:rPr>
              <a:t>ـ</a:t>
            </a:r>
            <a:r>
              <a:rPr lang="ar-SA" altLang="ar-SA" sz="2400" b="1">
                <a:ea typeface="Arial Unicode MS" panose="020B0604020202020204" pitchFamily="34" charset="-128"/>
                <a:cs typeface="Arial Unicode MS" panose="020B0604020202020204" pitchFamily="34" charset="-128"/>
              </a:rPr>
              <a:t>ر والإلزام.</a:t>
            </a:r>
          </a:p>
          <a:p>
            <a:pPr algn="just">
              <a:buClr>
                <a:srgbClr val="7030A0"/>
              </a:buClr>
              <a:buFontTx/>
              <a:buBlip>
                <a:blip r:embed="rId2"/>
              </a:buBlip>
            </a:pPr>
            <a:r>
              <a:rPr lang="ar-SA" altLang="ar-SA" sz="2400" b="1">
                <a:ea typeface="Arial Unicode MS" panose="020B0604020202020204" pitchFamily="34" charset="-128"/>
                <a:cs typeface="Arial Unicode MS" panose="020B0604020202020204" pitchFamily="34" charset="-128"/>
              </a:rPr>
              <a:t>وقد كان طابع هذه المرحلة أق</a:t>
            </a:r>
            <a:r>
              <a:rPr lang="ar-EG" altLang="ar-SA" sz="2400" b="1">
                <a:ea typeface="Arial Unicode MS" panose="020B0604020202020204" pitchFamily="34" charset="-128"/>
                <a:cs typeface="Arial Unicode MS" panose="020B0604020202020204" pitchFamily="34" charset="-128"/>
              </a:rPr>
              <a:t>ـ</a:t>
            </a:r>
            <a:r>
              <a:rPr lang="ar-SA" altLang="ar-SA" sz="2400" b="1">
                <a:ea typeface="Arial Unicode MS" panose="020B0604020202020204" pitchFamily="34" charset="-128"/>
                <a:cs typeface="Arial Unicode MS" panose="020B0604020202020204" pitchFamily="34" charset="-128"/>
              </a:rPr>
              <a:t>رب إلى العشوائية والبساطة</a:t>
            </a:r>
          </a:p>
          <a:p>
            <a:pPr algn="just">
              <a:buClr>
                <a:srgbClr val="7030A0"/>
              </a:buClr>
              <a:buFontTx/>
              <a:buBlip>
                <a:blip r:embed="rId2"/>
              </a:buBlip>
            </a:pPr>
            <a:r>
              <a:rPr lang="ar-SA" altLang="ar-SA" sz="2400" b="1">
                <a:ea typeface="Arial Unicode MS" panose="020B0604020202020204" pitchFamily="34" charset="-128"/>
                <a:cs typeface="Arial Unicode MS" panose="020B0604020202020204" pitchFamily="34" charset="-128"/>
              </a:rPr>
              <a:t> التي تميز طبيعة هذه المراحل وطبيعة مشكلات الأفراد ذاتها0 </a:t>
            </a:r>
          </a:p>
          <a:p>
            <a:pPr algn="just">
              <a:buClr>
                <a:srgbClr val="7030A0"/>
              </a:buClr>
              <a:buFontTx/>
              <a:buBlip>
                <a:blip r:embed="rId2"/>
              </a:buBlip>
            </a:pP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قام بتقديمها أفراد الشعب أو الحكومات المختلفة0 </a:t>
            </a:r>
          </a:p>
          <a:p>
            <a:pPr algn="just">
              <a:buClr>
                <a:srgbClr val="7030A0"/>
              </a:buClr>
              <a:buFontTx/>
              <a:buBlip>
                <a:blip r:embed="rId2"/>
              </a:buBlip>
            </a:pPr>
            <a:r>
              <a:rPr lang="ar-SA" altLang="ar-SA" sz="2400" b="1">
                <a:ea typeface="Arial Unicode MS" panose="020B0604020202020204" pitchFamily="34" charset="-128"/>
                <a:cs typeface="Arial Unicode MS" panose="020B0604020202020204" pitchFamily="34" charset="-128"/>
              </a:rPr>
              <a:t> </a:t>
            </a:r>
          </a:p>
          <a:p>
            <a:pPr algn="just"/>
            <a:endParaRPr lang="ar-SA" altLang="ar-SA" sz="2800" b="1">
              <a:ea typeface="Arial Unicode MS" panose="020B0604020202020204" pitchFamily="34" charset="-128"/>
              <a:cs typeface="Arial Unicode MS" panose="020B0604020202020204" pitchFamily="34" charset="-128"/>
            </a:endParaRPr>
          </a:p>
        </p:txBody>
      </p:sp>
      <p:sp>
        <p:nvSpPr>
          <p:cNvPr id="6147" name="Rectangle 4"/>
          <p:cNvSpPr>
            <a:spLocks noChangeArrowheads="1"/>
          </p:cNvSpPr>
          <p:nvPr/>
        </p:nvSpPr>
        <p:spPr bwMode="auto">
          <a:xfrm>
            <a:off x="4419600" y="152400"/>
            <a:ext cx="3429000" cy="838200"/>
          </a:xfrm>
          <a:prstGeom prst="rect">
            <a:avLst/>
          </a:prstGeom>
          <a:gradFill rotWithShape="1">
            <a:gsLst>
              <a:gs pos="0">
                <a:srgbClr val="FFFFCC"/>
              </a:gs>
              <a:gs pos="100000">
                <a:schemeClr val="bg1"/>
              </a:gs>
            </a:gsLst>
            <a:lin ang="5400000" scaled="1"/>
          </a:gra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3600" b="1" i="0" u="sng" strike="noStrike" kern="0" cap="none" spc="0" normalizeH="0" baseline="0" noProof="0">
                <a:ln>
                  <a:noFill/>
                </a:ln>
                <a:solidFill>
                  <a:srgbClr val="FF0000"/>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أولاً مرحلة الشيوع </a:t>
            </a:r>
            <a:r>
              <a:rPr kumimoji="0" lang="ar-SA" altLang="ar-SA" sz="4000" b="1" i="0" u="none" strike="noStrike" kern="0" cap="none" spc="0" normalizeH="0" baseline="0" noProof="0">
                <a:ln>
                  <a:noFill/>
                </a:ln>
                <a:solidFill>
                  <a:schemeClr val="tx1"/>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 </a:t>
            </a:r>
          </a:p>
        </p:txBody>
      </p:sp>
      <p:pic>
        <p:nvPicPr>
          <p:cNvPr id="6148" name="Picture 5"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14400" y="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7"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8"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61722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9"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5181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0"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1722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1"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658225" y="61722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Picture 13"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61722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4"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658225" y="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7" name="Picture 15"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Picture 16"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658225" y="990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Picture 13"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58200" y="53340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مستطيل 15"/>
          <p:cNvSpPr>
            <a:spLocks noChangeArrowheads="1"/>
          </p:cNvSpPr>
          <p:nvPr/>
        </p:nvSpPr>
        <p:spPr bwMode="auto">
          <a:xfrm>
            <a:off x="914400" y="609600"/>
            <a:ext cx="2989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000" b="0" i="0" u="sng" strike="noStrike" kern="0" cap="none" spc="0" normalizeH="0" baseline="0" noProof="0">
                <a:ln>
                  <a:noFill/>
                </a:ln>
                <a:solidFill>
                  <a:srgbClr val="FF0000"/>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وتتمثل في الخطوات التالية : </a:t>
            </a:r>
          </a:p>
        </p:txBody>
      </p:sp>
    </p:spTree>
    <p:extLst>
      <p:ext uri="{BB962C8B-B14F-4D97-AF65-F5344CB8AC3E}">
        <p14:creationId xmlns:p14="http://schemas.microsoft.com/office/powerpoint/2010/main" val="2934621256"/>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8"/>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19460" name="Rectangle 4"/>
          <p:cNvSpPr>
            <a:spLocks noGrp="1" noChangeArrowheads="1"/>
          </p:cNvSpPr>
          <p:nvPr>
            <p:ph type="title"/>
          </p:nvPr>
        </p:nvSpPr>
        <p:spPr>
          <a:xfrm>
            <a:off x="609600" y="274638"/>
            <a:ext cx="8077200" cy="1020762"/>
          </a:xfrm>
          <a:solidFill>
            <a:schemeClr val="bg1">
              <a:lumMod val="95000"/>
            </a:schemeClr>
          </a:solidFill>
        </p:spPr>
        <p:txBody>
          <a:bodyPr/>
          <a:lstStyle/>
          <a:p>
            <a:pPr eaLnBrk="1" hangingPunct="1">
              <a:defRPr/>
            </a:pPr>
            <a:r>
              <a:rPr lang="ar-SA" sz="3200" b="1" u="sng" dirty="0">
                <a:solidFill>
                  <a:srgbClr val="FF0000"/>
                </a:solidFill>
                <a:cs typeface="PT Bold Heading" pitchFamily="2" charset="-78"/>
              </a:rPr>
              <a:t>ما</a:t>
            </a:r>
            <a:r>
              <a:rPr lang="ar-EG" sz="3200" b="1" u="sng" dirty="0">
                <a:solidFill>
                  <a:srgbClr val="FF0000"/>
                </a:solidFill>
                <a:cs typeface="PT Bold Heading" pitchFamily="2" charset="-78"/>
              </a:rPr>
              <a:t> </a:t>
            </a:r>
            <a:r>
              <a:rPr lang="ar-SA" sz="3200" b="1" u="sng" dirty="0">
                <a:solidFill>
                  <a:srgbClr val="FF0000"/>
                </a:solidFill>
                <a:cs typeface="PT Bold Heading" pitchFamily="2" charset="-78"/>
              </a:rPr>
              <a:t>هي مميزات هذه المرحلة </a:t>
            </a:r>
            <a:r>
              <a:rPr lang="ar-SA" sz="3200" b="1" dirty="0">
                <a:solidFill>
                  <a:srgbClr val="FF0000"/>
                </a:solidFill>
                <a:cs typeface="PT Bold Heading" pitchFamily="2" charset="-78"/>
              </a:rPr>
              <a:t>؟ </a:t>
            </a:r>
          </a:p>
        </p:txBody>
      </p:sp>
      <p:sp>
        <p:nvSpPr>
          <p:cNvPr id="19463" name="Rectangle 7"/>
          <p:cNvSpPr>
            <a:spLocks noGrp="1" noChangeArrowheads="1"/>
          </p:cNvSpPr>
          <p:nvPr>
            <p:ph type="body" sz="half" idx="3"/>
          </p:nvPr>
        </p:nvSpPr>
        <p:spPr>
          <a:xfrm>
            <a:off x="609600" y="1295400"/>
            <a:ext cx="8077200" cy="5410200"/>
          </a:xfrm>
          <a:solidFill>
            <a:schemeClr val="bg1"/>
          </a:solidFill>
        </p:spPr>
        <p:txBody>
          <a:bodyPr/>
          <a:lstStyle/>
          <a:p>
            <a:r>
              <a:rPr lang="ar-SA" altLang="ar-SA" sz="2800" b="1" u="sng">
                <a:solidFill>
                  <a:srgbClr val="FF0000"/>
                </a:solidFill>
                <a:ea typeface="Arial Unicode MS" panose="020B0604020202020204" pitchFamily="34" charset="-128"/>
                <a:cs typeface="Arial Unicode MS" panose="020B0604020202020204" pitchFamily="34" charset="-128"/>
              </a:rPr>
              <a:t>تميزت هذه المرحلة بعدة خصائص هي </a:t>
            </a:r>
            <a:r>
              <a:rPr lang="ar-SA" altLang="ar-SA" sz="2800" b="1">
                <a:solidFill>
                  <a:srgbClr val="FF0000"/>
                </a:solidFill>
                <a:ea typeface="Arial Unicode MS" panose="020B0604020202020204" pitchFamily="34" charset="-128"/>
                <a:cs typeface="Arial Unicode MS" panose="020B0604020202020204" pitchFamily="34" charset="-128"/>
              </a:rPr>
              <a:t>: </a:t>
            </a:r>
          </a:p>
          <a:p>
            <a:pPr algn="just">
              <a:buFontTx/>
              <a:buNone/>
            </a:pPr>
            <a:r>
              <a:rPr lang="ar-SA" altLang="ar-SA" sz="2400" b="1">
                <a:ea typeface="Arial Unicode MS" panose="020B0604020202020204" pitchFamily="34" charset="-128"/>
                <a:cs typeface="Arial Unicode MS" panose="020B0604020202020204" pitchFamily="34" charset="-128"/>
              </a:rPr>
              <a:t>1-</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كان طابع هذه المرحلة طابعاً أقرب إلى العشوائية والبساطة التي تميز طبيعة هذه المرحلة وطبيعة مشكلات الأفراد، مارس الخدمات الفردية فيها الأقارب وذوى النفوذ ورجال الدين وشيوخ القبائل ورجال الكنائس، معتمدين على قدرتهم في التأثير على الأفراد في حق الكفالة وسلطة الوصايا 0 </a:t>
            </a:r>
            <a:endParaRPr lang="ar-EG" altLang="ar-SA" sz="2400" b="1">
              <a:ea typeface="Arial Unicode MS" panose="020B0604020202020204" pitchFamily="34" charset="-128"/>
              <a:cs typeface="Arial Unicode MS" panose="020B0604020202020204" pitchFamily="34" charset="-128"/>
            </a:endParaRPr>
          </a:p>
          <a:p>
            <a:pPr algn="just">
              <a:buFontTx/>
              <a:buNone/>
            </a:pPr>
            <a:endParaRPr lang="ar-SA" altLang="ar-SA" sz="2800" b="1">
              <a:ea typeface="Arial Unicode MS" panose="020B0604020202020204" pitchFamily="34" charset="-128"/>
              <a:cs typeface="Arial Unicode MS" panose="020B0604020202020204" pitchFamily="34" charset="-128"/>
            </a:endParaRPr>
          </a:p>
          <a:p>
            <a:pPr algn="just">
              <a:buFontTx/>
              <a:buNone/>
            </a:pPr>
            <a:r>
              <a:rPr lang="ar-SA" altLang="ar-SA" sz="2800" b="1">
                <a:ea typeface="Arial Unicode MS" panose="020B0604020202020204" pitchFamily="34" charset="-128"/>
                <a:cs typeface="Arial Unicode MS" panose="020B0604020202020204" pitchFamily="34" charset="-128"/>
              </a:rPr>
              <a:t>2- </a:t>
            </a:r>
            <a:r>
              <a:rPr lang="ar-SA" altLang="ar-SA" sz="2400" b="1">
                <a:ea typeface="Arial Unicode MS" panose="020B0604020202020204" pitchFamily="34" charset="-128"/>
                <a:cs typeface="Arial Unicode MS" panose="020B0604020202020204" pitchFamily="34" charset="-128"/>
              </a:rPr>
              <a:t>لم تكن هناك مؤسسات مستقلة خاصة تقدم فيها الخدمات الفردية، بل كانت مشاعاُ تمارس في بيوت المال أو دور العبادة وما إليها من تلك المؤسسات، كما كانت تمارس في الجمعيات الدينية وبيوت الإصلاح والطوائف التي ظهرت في المجتمعات الغربية 0 </a:t>
            </a:r>
          </a:p>
          <a:p>
            <a:pPr algn="just">
              <a:buFontTx/>
              <a:buNone/>
            </a:pPr>
            <a:endParaRPr lang="ar-SA" altLang="ar-SA" sz="2800" b="1">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26302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800" decel="100000"/>
                                        <p:tgtEl>
                                          <p:spTgt spid="15362"/>
                                        </p:tgtEl>
                                      </p:cBhvr>
                                    </p:animEffect>
                                    <p:anim calcmode="lin" valueType="num">
                                      <p:cBhvr>
                                        <p:cTn id="8" dur="800" decel="100000" fill="hold"/>
                                        <p:tgtEl>
                                          <p:spTgt spid="15362"/>
                                        </p:tgtEl>
                                        <p:attrNameLst>
                                          <p:attrName>style.rotation</p:attrName>
                                        </p:attrNameLst>
                                      </p:cBhvr>
                                      <p:tavLst>
                                        <p:tav tm="0">
                                          <p:val>
                                            <p:fltVal val="-90"/>
                                          </p:val>
                                        </p:tav>
                                        <p:tav tm="100000">
                                          <p:val>
                                            <p:fltVal val="0"/>
                                          </p:val>
                                        </p:tav>
                                      </p:tavLst>
                                    </p:anim>
                                    <p:anim calcmode="lin" valueType="num">
                                      <p:cBhvr>
                                        <p:cTn id="9" dur="800" decel="100000" fill="hold"/>
                                        <p:tgtEl>
                                          <p:spTgt spid="15362"/>
                                        </p:tgtEl>
                                        <p:attrNameLst>
                                          <p:attrName>ppt_x</p:attrName>
                                        </p:attrNameLst>
                                      </p:cBhvr>
                                      <p:tavLst>
                                        <p:tav tm="0">
                                          <p:val>
                                            <p:strVal val="#ppt_x+0.4"/>
                                          </p:val>
                                        </p:tav>
                                        <p:tav tm="100000">
                                          <p:val>
                                            <p:strVal val="#ppt_x-0.05"/>
                                          </p:val>
                                        </p:tav>
                                      </p:tavLst>
                                    </p:anim>
                                    <p:anim calcmode="lin" valueType="num">
                                      <p:cBhvr>
                                        <p:cTn id="10" dur="800" decel="100000" fill="hold"/>
                                        <p:tgtEl>
                                          <p:spTgt spid="1536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536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5362"/>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19460"/>
                                        </p:tgtEl>
                                        <p:attrNameLst>
                                          <p:attrName>style.visibility</p:attrName>
                                        </p:attrNameLst>
                                      </p:cBhvr>
                                      <p:to>
                                        <p:strVal val="visible"/>
                                      </p:to>
                                    </p:set>
                                    <p:animEffect transition="in" filter="fade">
                                      <p:cBhvr>
                                        <p:cTn id="16" dur="800" decel="100000"/>
                                        <p:tgtEl>
                                          <p:spTgt spid="19460"/>
                                        </p:tgtEl>
                                      </p:cBhvr>
                                    </p:animEffect>
                                    <p:anim calcmode="lin" valueType="num">
                                      <p:cBhvr>
                                        <p:cTn id="17" dur="800" decel="100000" fill="hold"/>
                                        <p:tgtEl>
                                          <p:spTgt spid="19460"/>
                                        </p:tgtEl>
                                        <p:attrNameLst>
                                          <p:attrName>style.rotation</p:attrName>
                                        </p:attrNameLst>
                                      </p:cBhvr>
                                      <p:tavLst>
                                        <p:tav tm="0">
                                          <p:val>
                                            <p:fltVal val="-90"/>
                                          </p:val>
                                        </p:tav>
                                        <p:tav tm="100000">
                                          <p:val>
                                            <p:fltVal val="0"/>
                                          </p:val>
                                        </p:tav>
                                      </p:tavLst>
                                    </p:anim>
                                    <p:anim calcmode="lin" valueType="num">
                                      <p:cBhvr>
                                        <p:cTn id="18" dur="800" decel="100000" fill="hold"/>
                                        <p:tgtEl>
                                          <p:spTgt spid="19460"/>
                                        </p:tgtEl>
                                        <p:attrNameLst>
                                          <p:attrName>ppt_x</p:attrName>
                                        </p:attrNameLst>
                                      </p:cBhvr>
                                      <p:tavLst>
                                        <p:tav tm="0">
                                          <p:val>
                                            <p:strVal val="#ppt_x+0.4"/>
                                          </p:val>
                                        </p:tav>
                                        <p:tav tm="100000">
                                          <p:val>
                                            <p:strVal val="#ppt_x-0.05"/>
                                          </p:val>
                                        </p:tav>
                                      </p:tavLst>
                                    </p:anim>
                                    <p:anim calcmode="lin" valueType="num">
                                      <p:cBhvr>
                                        <p:cTn id="19" dur="800" decel="100000" fill="hold"/>
                                        <p:tgtEl>
                                          <p:spTgt spid="19460"/>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9460"/>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9460"/>
                                        </p:tgtEl>
                                        <p:attrNameLst>
                                          <p:attrName>ppt_y</p:attrName>
                                        </p:attrNameLst>
                                      </p:cBhvr>
                                      <p:tavLst>
                                        <p:tav tm="0">
                                          <p:val>
                                            <p:strVal val="#ppt_y+0.1"/>
                                          </p:val>
                                        </p:tav>
                                        <p:tav tm="100000">
                                          <p:val>
                                            <p:strVal val="#ppt_y"/>
                                          </p:val>
                                        </p:tav>
                                      </p:tavLst>
                                    </p:anim>
                                  </p:childTnLst>
                                </p:cTn>
                              </p:par>
                            </p:childTnLst>
                          </p:cTn>
                        </p:par>
                        <p:par>
                          <p:cTn id="22" fill="hold" nodeType="afterGroup">
                            <p:stCondLst>
                              <p:cond delay="2000"/>
                            </p:stCondLst>
                            <p:childTnLst>
                              <p:par>
                                <p:cTn id="23" presetID="30" presetClass="entr" presetSubtype="0" fill="hold" grpId="0" nodeType="afterEffect">
                                  <p:stCondLst>
                                    <p:cond delay="0"/>
                                  </p:stCondLst>
                                  <p:childTnLst>
                                    <p:set>
                                      <p:cBhvr>
                                        <p:cTn id="24" dur="1" fill="hold">
                                          <p:stCondLst>
                                            <p:cond delay="0"/>
                                          </p:stCondLst>
                                        </p:cTn>
                                        <p:tgtEl>
                                          <p:spTgt spid="19463">
                                            <p:bg/>
                                          </p:spTgt>
                                        </p:tgtEl>
                                        <p:attrNameLst>
                                          <p:attrName>style.visibility</p:attrName>
                                        </p:attrNameLst>
                                      </p:cBhvr>
                                      <p:to>
                                        <p:strVal val="visible"/>
                                      </p:to>
                                    </p:set>
                                    <p:animEffect transition="in" filter="fade">
                                      <p:cBhvr>
                                        <p:cTn id="25" dur="800" decel="100000"/>
                                        <p:tgtEl>
                                          <p:spTgt spid="19463">
                                            <p:bg/>
                                          </p:spTgt>
                                        </p:tgtEl>
                                      </p:cBhvr>
                                    </p:animEffect>
                                    <p:anim calcmode="lin" valueType="num">
                                      <p:cBhvr>
                                        <p:cTn id="26" dur="800" decel="100000" fill="hold"/>
                                        <p:tgtEl>
                                          <p:spTgt spid="19463">
                                            <p:bg/>
                                          </p:spTgt>
                                        </p:tgtEl>
                                        <p:attrNameLst>
                                          <p:attrName>style.rotation</p:attrName>
                                        </p:attrNameLst>
                                      </p:cBhvr>
                                      <p:tavLst>
                                        <p:tav tm="0">
                                          <p:val>
                                            <p:fltVal val="-90"/>
                                          </p:val>
                                        </p:tav>
                                        <p:tav tm="100000">
                                          <p:val>
                                            <p:fltVal val="0"/>
                                          </p:val>
                                        </p:tav>
                                      </p:tavLst>
                                    </p:anim>
                                    <p:anim calcmode="lin" valueType="num">
                                      <p:cBhvr>
                                        <p:cTn id="27" dur="800" decel="100000" fill="hold"/>
                                        <p:tgtEl>
                                          <p:spTgt spid="19463">
                                            <p:bg/>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19463">
                                            <p:bg/>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9463">
                                            <p:bg/>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9463">
                                            <p:bg/>
                                          </p:spTgt>
                                        </p:tgtEl>
                                        <p:attrNameLst>
                                          <p:attrName>ppt_y</p:attrName>
                                        </p:attrNameLst>
                                      </p:cBhvr>
                                      <p:tavLst>
                                        <p:tav tm="0">
                                          <p:val>
                                            <p:strVal val="#ppt_y+0.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19463">
                                            <p:txEl>
                                              <p:pRg st="0" end="0"/>
                                            </p:txEl>
                                          </p:spTgt>
                                        </p:tgtEl>
                                        <p:attrNameLst>
                                          <p:attrName>style.visibility</p:attrName>
                                        </p:attrNameLst>
                                      </p:cBhvr>
                                      <p:to>
                                        <p:strVal val="visible"/>
                                      </p:to>
                                    </p:set>
                                    <p:animEffect transition="in" filter="fade">
                                      <p:cBhvr>
                                        <p:cTn id="35" dur="800" decel="100000"/>
                                        <p:tgtEl>
                                          <p:spTgt spid="19463">
                                            <p:txEl>
                                              <p:pRg st="0" end="0"/>
                                            </p:txEl>
                                          </p:spTgt>
                                        </p:tgtEl>
                                      </p:cBhvr>
                                    </p:animEffect>
                                    <p:anim calcmode="lin" valueType="num">
                                      <p:cBhvr>
                                        <p:cTn id="36" dur="800" decel="100000" fill="hold"/>
                                        <p:tgtEl>
                                          <p:spTgt spid="19463">
                                            <p:txEl>
                                              <p:pRg st="0" end="0"/>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19463">
                                            <p:txEl>
                                              <p:pRg st="0" end="0"/>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19463">
                                            <p:txEl>
                                              <p:pRg st="0" end="0"/>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9463">
                                            <p:txEl>
                                              <p:pRg st="0" end="0"/>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9463">
                                            <p:txEl>
                                              <p:pRg st="0" end="0"/>
                                            </p:txEl>
                                          </p:spTgt>
                                        </p:tgtEl>
                                        <p:attrNameLst>
                                          <p:attrName>ppt_y</p:attrName>
                                        </p:attrNameLst>
                                      </p:cBhvr>
                                      <p:tavLst>
                                        <p:tav tm="0">
                                          <p:val>
                                            <p:strVal val="#ppt_y+0.1"/>
                                          </p:val>
                                        </p:tav>
                                        <p:tav tm="100000">
                                          <p:val>
                                            <p:strVal val="#ppt_y"/>
                                          </p:val>
                                        </p:tav>
                                      </p:tavLst>
                                    </p:anim>
                                  </p:childTnLst>
                                </p:cTn>
                              </p:par>
                            </p:childTnLst>
                          </p:cTn>
                        </p:par>
                        <p:par>
                          <p:cTn id="41" fill="hold" nodeType="afterGroup">
                            <p:stCondLst>
                              <p:cond delay="1000"/>
                            </p:stCondLst>
                            <p:childTnLst>
                              <p:par>
                                <p:cTn id="42" presetID="30" presetClass="entr" presetSubtype="0" fill="hold" grpId="0" nodeType="afterEffect">
                                  <p:stCondLst>
                                    <p:cond delay="0"/>
                                  </p:stCondLst>
                                  <p:childTnLst>
                                    <p:set>
                                      <p:cBhvr>
                                        <p:cTn id="43" dur="1" fill="hold">
                                          <p:stCondLst>
                                            <p:cond delay="0"/>
                                          </p:stCondLst>
                                        </p:cTn>
                                        <p:tgtEl>
                                          <p:spTgt spid="19463">
                                            <p:txEl>
                                              <p:pRg st="1" end="1"/>
                                            </p:txEl>
                                          </p:spTgt>
                                        </p:tgtEl>
                                        <p:attrNameLst>
                                          <p:attrName>style.visibility</p:attrName>
                                        </p:attrNameLst>
                                      </p:cBhvr>
                                      <p:to>
                                        <p:strVal val="visible"/>
                                      </p:to>
                                    </p:set>
                                    <p:animEffect transition="in" filter="fade">
                                      <p:cBhvr>
                                        <p:cTn id="44" dur="800" decel="100000"/>
                                        <p:tgtEl>
                                          <p:spTgt spid="19463">
                                            <p:txEl>
                                              <p:pRg st="1" end="1"/>
                                            </p:txEl>
                                          </p:spTgt>
                                        </p:tgtEl>
                                      </p:cBhvr>
                                    </p:animEffect>
                                    <p:anim calcmode="lin" valueType="num">
                                      <p:cBhvr>
                                        <p:cTn id="45" dur="800" decel="100000" fill="hold"/>
                                        <p:tgtEl>
                                          <p:spTgt spid="19463">
                                            <p:txEl>
                                              <p:pRg st="1" end="1"/>
                                            </p:txEl>
                                          </p:spTgt>
                                        </p:tgtEl>
                                        <p:attrNameLst>
                                          <p:attrName>style.rotation</p:attrName>
                                        </p:attrNameLst>
                                      </p:cBhvr>
                                      <p:tavLst>
                                        <p:tav tm="0">
                                          <p:val>
                                            <p:fltVal val="-90"/>
                                          </p:val>
                                        </p:tav>
                                        <p:tav tm="100000">
                                          <p:val>
                                            <p:fltVal val="0"/>
                                          </p:val>
                                        </p:tav>
                                      </p:tavLst>
                                    </p:anim>
                                    <p:anim calcmode="lin" valueType="num">
                                      <p:cBhvr>
                                        <p:cTn id="46" dur="800" decel="100000" fill="hold"/>
                                        <p:tgtEl>
                                          <p:spTgt spid="19463">
                                            <p:txEl>
                                              <p:pRg st="1" end="1"/>
                                            </p:txEl>
                                          </p:spTgt>
                                        </p:tgtEl>
                                        <p:attrNameLst>
                                          <p:attrName>ppt_x</p:attrName>
                                        </p:attrNameLst>
                                      </p:cBhvr>
                                      <p:tavLst>
                                        <p:tav tm="0">
                                          <p:val>
                                            <p:strVal val="#ppt_x+0.4"/>
                                          </p:val>
                                        </p:tav>
                                        <p:tav tm="100000">
                                          <p:val>
                                            <p:strVal val="#ppt_x-0.05"/>
                                          </p:val>
                                        </p:tav>
                                      </p:tavLst>
                                    </p:anim>
                                    <p:anim calcmode="lin" valueType="num">
                                      <p:cBhvr>
                                        <p:cTn id="47" dur="800" decel="100000" fill="hold"/>
                                        <p:tgtEl>
                                          <p:spTgt spid="19463">
                                            <p:txEl>
                                              <p:pRg st="1" end="1"/>
                                            </p:txEl>
                                          </p:spTgt>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19463">
                                            <p:txEl>
                                              <p:pRg st="1" end="1"/>
                                            </p:txEl>
                                          </p:spTgt>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19463">
                                            <p:txEl>
                                              <p:pRg st="1" end="1"/>
                                            </p:txEl>
                                          </p:spTgt>
                                        </p:tgtEl>
                                        <p:attrNameLst>
                                          <p:attrName>ppt_y</p:attrName>
                                        </p:attrNameLst>
                                      </p:cBhvr>
                                      <p:tavLst>
                                        <p:tav tm="0">
                                          <p:val>
                                            <p:strVal val="#ppt_y+0.1"/>
                                          </p:val>
                                        </p:tav>
                                        <p:tav tm="100000">
                                          <p:val>
                                            <p:strVal val="#ppt_y"/>
                                          </p:val>
                                        </p:tav>
                                      </p:tavLst>
                                    </p:anim>
                                  </p:childTnLst>
                                </p:cTn>
                              </p:par>
                            </p:childTnLst>
                          </p:cTn>
                        </p:par>
                        <p:par>
                          <p:cTn id="50" fill="hold" nodeType="afterGroup">
                            <p:stCondLst>
                              <p:cond delay="2000"/>
                            </p:stCondLst>
                            <p:childTnLst>
                              <p:par>
                                <p:cTn id="51" presetID="30" presetClass="entr" presetSubtype="0" fill="hold" grpId="0" nodeType="afterEffect">
                                  <p:stCondLst>
                                    <p:cond delay="0"/>
                                  </p:stCondLst>
                                  <p:childTnLst>
                                    <p:set>
                                      <p:cBhvr>
                                        <p:cTn id="52" dur="1" fill="hold">
                                          <p:stCondLst>
                                            <p:cond delay="0"/>
                                          </p:stCondLst>
                                        </p:cTn>
                                        <p:tgtEl>
                                          <p:spTgt spid="19463">
                                            <p:txEl>
                                              <p:pRg st="3" end="3"/>
                                            </p:txEl>
                                          </p:spTgt>
                                        </p:tgtEl>
                                        <p:attrNameLst>
                                          <p:attrName>style.visibility</p:attrName>
                                        </p:attrNameLst>
                                      </p:cBhvr>
                                      <p:to>
                                        <p:strVal val="visible"/>
                                      </p:to>
                                    </p:set>
                                    <p:animEffect transition="in" filter="fade">
                                      <p:cBhvr>
                                        <p:cTn id="53" dur="800" decel="100000"/>
                                        <p:tgtEl>
                                          <p:spTgt spid="19463">
                                            <p:txEl>
                                              <p:pRg st="3" end="3"/>
                                            </p:txEl>
                                          </p:spTgt>
                                        </p:tgtEl>
                                      </p:cBhvr>
                                    </p:animEffect>
                                    <p:anim calcmode="lin" valueType="num">
                                      <p:cBhvr>
                                        <p:cTn id="54" dur="800" decel="100000" fill="hold"/>
                                        <p:tgtEl>
                                          <p:spTgt spid="19463">
                                            <p:txEl>
                                              <p:pRg st="3" end="3"/>
                                            </p:txEl>
                                          </p:spTgt>
                                        </p:tgtEl>
                                        <p:attrNameLst>
                                          <p:attrName>style.rotation</p:attrName>
                                        </p:attrNameLst>
                                      </p:cBhvr>
                                      <p:tavLst>
                                        <p:tav tm="0">
                                          <p:val>
                                            <p:fltVal val="-90"/>
                                          </p:val>
                                        </p:tav>
                                        <p:tav tm="100000">
                                          <p:val>
                                            <p:fltVal val="0"/>
                                          </p:val>
                                        </p:tav>
                                      </p:tavLst>
                                    </p:anim>
                                    <p:anim calcmode="lin" valueType="num">
                                      <p:cBhvr>
                                        <p:cTn id="55" dur="800" decel="100000" fill="hold"/>
                                        <p:tgtEl>
                                          <p:spTgt spid="19463">
                                            <p:txEl>
                                              <p:pRg st="3" end="3"/>
                                            </p:txEl>
                                          </p:spTgt>
                                        </p:tgtEl>
                                        <p:attrNameLst>
                                          <p:attrName>ppt_x</p:attrName>
                                        </p:attrNameLst>
                                      </p:cBhvr>
                                      <p:tavLst>
                                        <p:tav tm="0">
                                          <p:val>
                                            <p:strVal val="#ppt_x+0.4"/>
                                          </p:val>
                                        </p:tav>
                                        <p:tav tm="100000">
                                          <p:val>
                                            <p:strVal val="#ppt_x-0.05"/>
                                          </p:val>
                                        </p:tav>
                                      </p:tavLst>
                                    </p:anim>
                                    <p:anim calcmode="lin" valueType="num">
                                      <p:cBhvr>
                                        <p:cTn id="56" dur="800" decel="100000" fill="hold"/>
                                        <p:tgtEl>
                                          <p:spTgt spid="19463">
                                            <p:txEl>
                                              <p:pRg st="3" end="3"/>
                                            </p:txEl>
                                          </p:spTgt>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463">
                                            <p:txEl>
                                              <p:pRg st="3" end="3"/>
                                            </p:txEl>
                                          </p:spTgt>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463">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9460" grpId="0" animBg="1"/>
      <p:bldP spid="1946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16387" name="Rectangle 3"/>
          <p:cNvSpPr>
            <a:spLocks noGrp="1" noChangeArrowheads="1"/>
          </p:cNvSpPr>
          <p:nvPr>
            <p:ph type="title"/>
          </p:nvPr>
        </p:nvSpPr>
        <p:spPr>
          <a:xfrm>
            <a:off x="762000" y="274638"/>
            <a:ext cx="7924800" cy="1143000"/>
          </a:xfrm>
          <a:solidFill>
            <a:schemeClr val="bg1">
              <a:lumMod val="95000"/>
            </a:schemeClr>
          </a:solidFill>
        </p:spPr>
        <p:txBody>
          <a:bodyPr/>
          <a:lstStyle/>
          <a:p>
            <a:pPr>
              <a:defRPr/>
            </a:pPr>
            <a:r>
              <a:rPr lang="ar-SA" sz="2800" u="sng" dirty="0">
                <a:solidFill>
                  <a:srgbClr val="FF0000"/>
                </a:solidFill>
                <a:cs typeface="PT Bold Heading" pitchFamily="2" charset="-78"/>
              </a:rPr>
              <a:t>ثانياً </a:t>
            </a:r>
            <a:r>
              <a:rPr lang="ar-EG" sz="2800" u="sng" dirty="0">
                <a:solidFill>
                  <a:srgbClr val="FF0000"/>
                </a:solidFill>
                <a:cs typeface="PT Bold Heading" pitchFamily="2" charset="-78"/>
              </a:rPr>
              <a:t>: </a:t>
            </a:r>
            <a:r>
              <a:rPr lang="ar-SA" sz="2800" u="sng" dirty="0">
                <a:solidFill>
                  <a:srgbClr val="FF0000"/>
                </a:solidFill>
                <a:cs typeface="PT Bold Heading" pitchFamily="2" charset="-78"/>
              </a:rPr>
              <a:t>المرحلة التمهيدية </a:t>
            </a:r>
            <a:r>
              <a:rPr lang="ar-EG" sz="2800" u="sng" dirty="0">
                <a:solidFill>
                  <a:srgbClr val="FF0000"/>
                </a:solidFill>
                <a:cs typeface="PT Bold Heading" pitchFamily="2" charset="-78"/>
              </a:rPr>
              <a:t/>
            </a:r>
            <a:br>
              <a:rPr lang="ar-EG" sz="2800" u="sng" dirty="0">
                <a:solidFill>
                  <a:srgbClr val="FF0000"/>
                </a:solidFill>
                <a:cs typeface="PT Bold Heading" pitchFamily="2" charset="-78"/>
              </a:rPr>
            </a:br>
            <a:r>
              <a:rPr lang="ar-SA" sz="2800" u="sng" dirty="0">
                <a:solidFill>
                  <a:srgbClr val="FF0000"/>
                </a:solidFill>
                <a:cs typeface="PT Bold Heading" pitchFamily="2" charset="-78"/>
              </a:rPr>
              <a:t>( مرحل</a:t>
            </a:r>
            <a:r>
              <a:rPr lang="ar-EG" sz="2800" u="sng" dirty="0">
                <a:solidFill>
                  <a:srgbClr val="FF0000"/>
                </a:solidFill>
                <a:cs typeface="PT Bold Heading" pitchFamily="2" charset="-78"/>
              </a:rPr>
              <a:t>ة</a:t>
            </a:r>
            <a:r>
              <a:rPr lang="ar-SA" sz="2800" u="sng" dirty="0">
                <a:solidFill>
                  <a:srgbClr val="FF0000"/>
                </a:solidFill>
                <a:cs typeface="PT Bold Heading" pitchFamily="2" charset="-78"/>
              </a:rPr>
              <a:t> الاجتهاد والتجربة )</a:t>
            </a:r>
          </a:p>
        </p:txBody>
      </p:sp>
      <p:sp>
        <p:nvSpPr>
          <p:cNvPr id="34820" name="Rectangle 4"/>
          <p:cNvSpPr>
            <a:spLocks noGrp="1" noChangeArrowheads="1"/>
          </p:cNvSpPr>
          <p:nvPr>
            <p:ph type="body" sz="half" idx="3"/>
          </p:nvPr>
        </p:nvSpPr>
        <p:spPr>
          <a:xfrm>
            <a:off x="685800" y="1447800"/>
            <a:ext cx="8001000" cy="5181600"/>
          </a:xfrm>
          <a:solidFill>
            <a:schemeClr val="bg1"/>
          </a:solidFill>
        </p:spPr>
        <p:txBody>
          <a:bodyPr/>
          <a:lstStyle/>
          <a:p>
            <a:r>
              <a:rPr lang="ar-SA" altLang="ar-SA" sz="2400" b="1" u="sng">
                <a:solidFill>
                  <a:srgbClr val="FF0000"/>
                </a:solidFill>
                <a:ea typeface="Arial Unicode MS" panose="020B0604020202020204" pitchFamily="34" charset="-128"/>
                <a:cs typeface="Arial Unicode MS" panose="020B0604020202020204" pitchFamily="34" charset="-128"/>
              </a:rPr>
              <a:t>وتمثلت في الخطوات التالية :</a:t>
            </a:r>
            <a:endParaRPr lang="ar-SA" altLang="ar-SA" sz="2800" b="1" u="sng">
              <a:solidFill>
                <a:srgbClr val="FF0000"/>
              </a:solidFill>
              <a:ea typeface="Arial Unicode MS" panose="020B0604020202020204" pitchFamily="34" charset="-128"/>
              <a:cs typeface="Arial Unicode MS" panose="020B0604020202020204" pitchFamily="34" charset="-128"/>
            </a:endParaRPr>
          </a:p>
          <a:p>
            <a:pPr algn="just">
              <a:buFontTx/>
              <a:buChar char="-"/>
            </a:pPr>
            <a:r>
              <a:rPr lang="ar-SA" altLang="ar-SA" sz="2400" b="1">
                <a:ea typeface="Arial Unicode MS" panose="020B0604020202020204" pitchFamily="34" charset="-128"/>
                <a:cs typeface="Arial Unicode MS" panose="020B0604020202020204" pitchFamily="34" charset="-128"/>
              </a:rPr>
              <a:t>المرحلة التمهيدية هي المرحلة التي تلت صدور قوانين الفقر </a:t>
            </a:r>
          </a:p>
          <a:p>
            <a:pPr algn="just">
              <a:buFontTx/>
              <a:buNone/>
            </a:pPr>
            <a:r>
              <a:rPr lang="ar-SA" altLang="ar-SA" sz="2400" b="1">
                <a:ea typeface="Arial Unicode MS" panose="020B0604020202020204" pitchFamily="34" charset="-128"/>
                <a:cs typeface="Arial Unicode MS" panose="020B0604020202020204" pitchFamily="34" charset="-128"/>
              </a:rPr>
              <a:t>في كل من بريطانيا وأمريكا ففي عام 1601م </a:t>
            </a:r>
            <a:r>
              <a:rPr lang="ar-EG" altLang="ar-SA" sz="2400" b="1">
                <a:ea typeface="Arial Unicode MS" panose="020B0604020202020204" pitchFamily="34" charset="-128"/>
                <a:cs typeface="Arial Unicode MS" panose="020B0604020202020204" pitchFamily="34" charset="-128"/>
              </a:rPr>
              <a:t>ص</a:t>
            </a:r>
            <a:r>
              <a:rPr lang="ar-SA" altLang="ar-SA" sz="2400" b="1">
                <a:ea typeface="Arial Unicode MS" panose="020B0604020202020204" pitchFamily="34" charset="-128"/>
                <a:cs typeface="Arial Unicode MS" panose="020B0604020202020204" pitchFamily="34" charset="-128"/>
              </a:rPr>
              <a:t>در قانون الفقر </a:t>
            </a:r>
          </a:p>
          <a:p>
            <a:pPr algn="just">
              <a:buFontTx/>
              <a:buNone/>
            </a:pPr>
            <a:r>
              <a:rPr lang="ar-SA" altLang="ar-SA" sz="2400" b="1">
                <a:ea typeface="Arial Unicode MS" panose="020B0604020202020204" pitchFamily="34" charset="-128"/>
                <a:cs typeface="Arial Unicode MS" panose="020B0604020202020204" pitchFamily="34" charset="-128"/>
              </a:rPr>
              <a:t>  في انجلترا </a:t>
            </a:r>
            <a:r>
              <a:rPr lang="ar-EG" altLang="ar-SA" sz="2400" b="1">
                <a:ea typeface="Arial Unicode MS" panose="020B0604020202020204" pitchFamily="34" charset="-128"/>
                <a:cs typeface="Arial Unicode MS" panose="020B0604020202020204" pitchFamily="34" charset="-128"/>
              </a:rPr>
              <a:t>.</a:t>
            </a:r>
            <a:endParaRPr lang="ar-SA" altLang="ar-SA" sz="2400" b="1">
              <a:ea typeface="Arial Unicode MS" panose="020B0604020202020204" pitchFamily="34" charset="-128"/>
              <a:cs typeface="Arial Unicode MS" panose="020B0604020202020204" pitchFamily="34" charset="-128"/>
            </a:endParaRPr>
          </a:p>
          <a:p>
            <a:pPr algn="just">
              <a:buFontTx/>
              <a:buChar char="-"/>
            </a:pPr>
            <a:r>
              <a:rPr lang="ar-SA" altLang="ar-SA" sz="2400" b="1">
                <a:ea typeface="Arial Unicode MS" panose="020B0604020202020204" pitchFamily="34" charset="-128"/>
                <a:cs typeface="Arial Unicode MS" panose="020B0604020202020204" pitchFamily="34" charset="-128"/>
              </a:rPr>
              <a:t> ظهرت خلال  هذه الفترة الحاجة إلى (مشرفين على شؤون الفقراء)</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و(مراقبين زائرين)</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لمراقب</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وتنفيذ قوانين الفقر </a:t>
            </a:r>
          </a:p>
          <a:p>
            <a:pPr algn="just">
              <a:buFontTx/>
              <a:buNone/>
            </a:pPr>
            <a:r>
              <a:rPr lang="ar-SA" altLang="ar-SA" sz="2400" b="1">
                <a:ea typeface="Arial Unicode MS" panose="020B0604020202020204" pitchFamily="34" charset="-128"/>
                <a:cs typeface="Arial Unicode MS" panose="020B0604020202020204" pitchFamily="34" charset="-128"/>
              </a:rPr>
              <a:t>     في المؤسسات التشغيلية والإصلاحية التابعة لها</a:t>
            </a:r>
            <a:r>
              <a:rPr lang="ar-SA" altLang="ar-SA" sz="2800" b="1">
                <a:ea typeface="Arial Unicode MS" panose="020B0604020202020204" pitchFamily="34" charset="-128"/>
                <a:cs typeface="Arial Unicode MS" panose="020B0604020202020204" pitchFamily="34" charset="-128"/>
              </a:rPr>
              <a:t>0 </a:t>
            </a:r>
          </a:p>
          <a:p>
            <a:pPr algn="just">
              <a:buFontTx/>
              <a:buChar char="-"/>
            </a:pPr>
            <a:r>
              <a:rPr lang="ar-SA" altLang="ar-SA" sz="28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كما ظهرت لأول مرة الحاجة إلى </a:t>
            </a:r>
            <a:r>
              <a:rPr lang="ar-EG" altLang="ar-SA" sz="2400" b="1">
                <a:ea typeface="Arial Unicode MS" panose="020B0604020202020204" pitchFamily="34" charset="-128"/>
                <a:cs typeface="Arial Unicode MS" panose="020B0604020202020204" pitchFamily="34" charset="-128"/>
              </a:rPr>
              <a:t>إ</a:t>
            </a:r>
            <a:r>
              <a:rPr lang="ar-SA" altLang="ar-SA" sz="2400" b="1">
                <a:ea typeface="Arial Unicode MS" panose="020B0604020202020204" pitchFamily="34" charset="-128"/>
                <a:cs typeface="Arial Unicode MS" panose="020B0604020202020204" pitchFamily="34" charset="-128"/>
              </a:rPr>
              <a:t>يجاد وظائف في المستشفيات يتخصص شاغلوها (للتحري) عن حالة الفقراء وزيارتهم في منازلهم لمتابعة العلاج 0</a:t>
            </a:r>
          </a:p>
          <a:p>
            <a:pPr algn="just">
              <a:buFontTx/>
              <a:buChar char="-"/>
            </a:pPr>
            <a:endParaRPr lang="ar-SA" altLang="ar-SA" sz="2800" b="1">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964354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Scale>
                                      <p:cBhvr>
                                        <p:cTn id="7" dur="1000" decel="50000" fill="hold">
                                          <p:stCondLst>
                                            <p:cond delay="0"/>
                                          </p:stCondLst>
                                        </p:cTn>
                                        <p:tgtEl>
                                          <p:spTgt spid="163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6386"/>
                                        </p:tgtEl>
                                        <p:attrNameLst>
                                          <p:attrName>ppt_x</p:attrName>
                                          <p:attrName>ppt_y</p:attrName>
                                        </p:attrNameLst>
                                      </p:cBhvr>
                                    </p:animMotion>
                                    <p:animEffect transition="in" filter="fade">
                                      <p:cBhvr>
                                        <p:cTn id="9" dur="1000"/>
                                        <p:tgtEl>
                                          <p:spTgt spid="16386"/>
                                        </p:tgtEl>
                                      </p:cBhvr>
                                    </p:animEffect>
                                  </p:childTnLst>
                                </p:cTn>
                              </p:par>
                            </p:childTnLst>
                          </p:cTn>
                        </p:par>
                        <p:par>
                          <p:cTn id="10" fill="hold" nodeType="afterGroup">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6387"/>
                                        </p:tgtEl>
                                        <p:attrNameLst>
                                          <p:attrName>style.visibility</p:attrName>
                                        </p:attrNameLst>
                                      </p:cBhvr>
                                      <p:to>
                                        <p:strVal val="visible"/>
                                      </p:to>
                                    </p:set>
                                    <p:animScale>
                                      <p:cBhvr>
                                        <p:cTn id="13" dur="1000" decel="50000" fill="hold">
                                          <p:stCondLst>
                                            <p:cond delay="0"/>
                                          </p:stCondLst>
                                        </p:cTn>
                                        <p:tgtEl>
                                          <p:spTgt spid="163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6387"/>
                                        </p:tgtEl>
                                        <p:attrNameLst>
                                          <p:attrName>ppt_x</p:attrName>
                                          <p:attrName>ppt_y</p:attrName>
                                        </p:attrNameLst>
                                      </p:cBhvr>
                                    </p:animMotion>
                                    <p:animEffect transition="in" filter="fade">
                                      <p:cBhvr>
                                        <p:cTn id="15" dur="1000"/>
                                        <p:tgtEl>
                                          <p:spTgt spid="16387"/>
                                        </p:tgtEl>
                                      </p:cBhvr>
                                    </p:animEffect>
                                  </p:childTnLst>
                                </p:cTn>
                              </p:par>
                            </p:childTnLst>
                          </p:cTn>
                        </p:par>
                        <p:par>
                          <p:cTn id="16" fill="hold" nodeType="afterGroup">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34820">
                                            <p:bg/>
                                          </p:spTgt>
                                        </p:tgtEl>
                                        <p:attrNameLst>
                                          <p:attrName>style.visibility</p:attrName>
                                        </p:attrNameLst>
                                      </p:cBhvr>
                                      <p:to>
                                        <p:strVal val="visible"/>
                                      </p:to>
                                    </p:set>
                                    <p:animScale>
                                      <p:cBhvr>
                                        <p:cTn id="19" dur="1000" decel="50000" fill="hold">
                                          <p:stCondLst>
                                            <p:cond delay="0"/>
                                          </p:stCondLst>
                                        </p:cTn>
                                        <p:tgtEl>
                                          <p:spTgt spid="34820">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34820">
                                            <p:bg/>
                                          </p:spTgt>
                                        </p:tgtEl>
                                        <p:attrNameLst>
                                          <p:attrName>ppt_x</p:attrName>
                                          <p:attrName>ppt_y</p:attrName>
                                        </p:attrNameLst>
                                      </p:cBhvr>
                                    </p:animMotion>
                                    <p:animEffect transition="in" filter="fade">
                                      <p:cBhvr>
                                        <p:cTn id="21" dur="1000"/>
                                        <p:tgtEl>
                                          <p:spTgt spid="34820">
                                            <p:bg/>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2" presetClass="entr" presetSubtype="0" fill="hold" grpId="0" nodeType="clickEffect">
                                  <p:stCondLst>
                                    <p:cond delay="0"/>
                                  </p:stCondLst>
                                  <p:childTnLst>
                                    <p:set>
                                      <p:cBhvr>
                                        <p:cTn id="25" dur="1" fill="hold">
                                          <p:stCondLst>
                                            <p:cond delay="0"/>
                                          </p:stCondLst>
                                        </p:cTn>
                                        <p:tgtEl>
                                          <p:spTgt spid="34820">
                                            <p:txEl>
                                              <p:pRg st="0" end="0"/>
                                            </p:txEl>
                                          </p:spTgt>
                                        </p:tgtEl>
                                        <p:attrNameLst>
                                          <p:attrName>style.visibility</p:attrName>
                                        </p:attrNameLst>
                                      </p:cBhvr>
                                      <p:to>
                                        <p:strVal val="visible"/>
                                      </p:to>
                                    </p:set>
                                    <p:animScale>
                                      <p:cBhvr>
                                        <p:cTn id="26" dur="1000" decel="50000" fill="hold">
                                          <p:stCondLst>
                                            <p:cond delay="0"/>
                                          </p:stCondLst>
                                        </p:cTn>
                                        <p:tgtEl>
                                          <p:spTgt spid="3482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4820">
                                            <p:txEl>
                                              <p:pRg st="0" end="0"/>
                                            </p:txEl>
                                          </p:spTgt>
                                        </p:tgtEl>
                                        <p:attrNameLst>
                                          <p:attrName>ppt_x</p:attrName>
                                          <p:attrName>ppt_y</p:attrName>
                                        </p:attrNameLst>
                                      </p:cBhvr>
                                    </p:animMotion>
                                    <p:animEffect transition="in" filter="fade">
                                      <p:cBhvr>
                                        <p:cTn id="28" dur="1000"/>
                                        <p:tgtEl>
                                          <p:spTgt spid="34820">
                                            <p:txEl>
                                              <p:pRg st="0" end="0"/>
                                            </p:txEl>
                                          </p:spTgt>
                                        </p:tgtEl>
                                      </p:cBhvr>
                                    </p:animEffect>
                                  </p:childTnLst>
                                </p:cTn>
                              </p:par>
                            </p:childTnLst>
                          </p:cTn>
                        </p:par>
                        <p:par>
                          <p:cTn id="29" fill="hold" nodeType="afterGroup">
                            <p:stCondLst>
                              <p:cond delay="1000"/>
                            </p:stCondLst>
                            <p:childTnLst>
                              <p:par>
                                <p:cTn id="30" presetID="52" presetClass="entr" presetSubtype="0" fill="hold" grpId="0" nodeType="afterEffect">
                                  <p:stCondLst>
                                    <p:cond delay="0"/>
                                  </p:stCondLst>
                                  <p:childTnLst>
                                    <p:set>
                                      <p:cBhvr>
                                        <p:cTn id="31" dur="1" fill="hold">
                                          <p:stCondLst>
                                            <p:cond delay="0"/>
                                          </p:stCondLst>
                                        </p:cTn>
                                        <p:tgtEl>
                                          <p:spTgt spid="34820">
                                            <p:txEl>
                                              <p:pRg st="1" end="1"/>
                                            </p:txEl>
                                          </p:spTgt>
                                        </p:tgtEl>
                                        <p:attrNameLst>
                                          <p:attrName>style.visibility</p:attrName>
                                        </p:attrNameLst>
                                      </p:cBhvr>
                                      <p:to>
                                        <p:strVal val="visible"/>
                                      </p:to>
                                    </p:set>
                                    <p:animScale>
                                      <p:cBhvr>
                                        <p:cTn id="32" dur="1000" decel="50000" fill="hold">
                                          <p:stCondLst>
                                            <p:cond delay="0"/>
                                          </p:stCondLst>
                                        </p:cTn>
                                        <p:tgtEl>
                                          <p:spTgt spid="34820">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4820">
                                            <p:txEl>
                                              <p:pRg st="1" end="1"/>
                                            </p:txEl>
                                          </p:spTgt>
                                        </p:tgtEl>
                                        <p:attrNameLst>
                                          <p:attrName>ppt_x</p:attrName>
                                          <p:attrName>ppt_y</p:attrName>
                                        </p:attrNameLst>
                                      </p:cBhvr>
                                    </p:animMotion>
                                    <p:animEffect transition="in" filter="fade">
                                      <p:cBhvr>
                                        <p:cTn id="34" dur="1000"/>
                                        <p:tgtEl>
                                          <p:spTgt spid="34820">
                                            <p:txEl>
                                              <p:pRg st="1" end="1"/>
                                            </p:txEl>
                                          </p:spTgt>
                                        </p:tgtEl>
                                      </p:cBhvr>
                                    </p:animEffect>
                                  </p:childTnLst>
                                </p:cTn>
                              </p:par>
                            </p:childTnLst>
                          </p:cTn>
                        </p:par>
                        <p:par>
                          <p:cTn id="35" fill="hold" nodeType="afterGroup">
                            <p:stCondLst>
                              <p:cond delay="2000"/>
                            </p:stCondLst>
                            <p:childTnLst>
                              <p:par>
                                <p:cTn id="36" presetID="52" presetClass="entr" presetSubtype="0" fill="hold" grpId="0" nodeType="afterEffect">
                                  <p:stCondLst>
                                    <p:cond delay="0"/>
                                  </p:stCondLst>
                                  <p:childTnLst>
                                    <p:set>
                                      <p:cBhvr>
                                        <p:cTn id="37" dur="1" fill="hold">
                                          <p:stCondLst>
                                            <p:cond delay="0"/>
                                          </p:stCondLst>
                                        </p:cTn>
                                        <p:tgtEl>
                                          <p:spTgt spid="34820">
                                            <p:txEl>
                                              <p:pRg st="2" end="2"/>
                                            </p:txEl>
                                          </p:spTgt>
                                        </p:tgtEl>
                                        <p:attrNameLst>
                                          <p:attrName>style.visibility</p:attrName>
                                        </p:attrNameLst>
                                      </p:cBhvr>
                                      <p:to>
                                        <p:strVal val="visible"/>
                                      </p:to>
                                    </p:set>
                                    <p:animScale>
                                      <p:cBhvr>
                                        <p:cTn id="38" dur="1000" decel="50000" fill="hold">
                                          <p:stCondLst>
                                            <p:cond delay="0"/>
                                          </p:stCondLst>
                                        </p:cTn>
                                        <p:tgtEl>
                                          <p:spTgt spid="34820">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34820">
                                            <p:txEl>
                                              <p:pRg st="2" end="2"/>
                                            </p:txEl>
                                          </p:spTgt>
                                        </p:tgtEl>
                                        <p:attrNameLst>
                                          <p:attrName>ppt_x</p:attrName>
                                          <p:attrName>ppt_y</p:attrName>
                                        </p:attrNameLst>
                                      </p:cBhvr>
                                    </p:animMotion>
                                    <p:animEffect transition="in" filter="fade">
                                      <p:cBhvr>
                                        <p:cTn id="40" dur="1000"/>
                                        <p:tgtEl>
                                          <p:spTgt spid="34820">
                                            <p:txEl>
                                              <p:pRg st="2" end="2"/>
                                            </p:txEl>
                                          </p:spTgt>
                                        </p:tgtEl>
                                      </p:cBhvr>
                                    </p:animEffect>
                                  </p:childTnLst>
                                </p:cTn>
                              </p:par>
                            </p:childTnLst>
                          </p:cTn>
                        </p:par>
                        <p:par>
                          <p:cTn id="41" fill="hold" nodeType="afterGroup">
                            <p:stCondLst>
                              <p:cond delay="3000"/>
                            </p:stCondLst>
                            <p:childTnLst>
                              <p:par>
                                <p:cTn id="42" presetID="52" presetClass="entr" presetSubtype="0" fill="hold" grpId="0" nodeType="afterEffect">
                                  <p:stCondLst>
                                    <p:cond delay="0"/>
                                  </p:stCondLst>
                                  <p:childTnLst>
                                    <p:set>
                                      <p:cBhvr>
                                        <p:cTn id="43" dur="1" fill="hold">
                                          <p:stCondLst>
                                            <p:cond delay="0"/>
                                          </p:stCondLst>
                                        </p:cTn>
                                        <p:tgtEl>
                                          <p:spTgt spid="34820">
                                            <p:txEl>
                                              <p:pRg st="3" end="3"/>
                                            </p:txEl>
                                          </p:spTgt>
                                        </p:tgtEl>
                                        <p:attrNameLst>
                                          <p:attrName>style.visibility</p:attrName>
                                        </p:attrNameLst>
                                      </p:cBhvr>
                                      <p:to>
                                        <p:strVal val="visible"/>
                                      </p:to>
                                    </p:set>
                                    <p:animScale>
                                      <p:cBhvr>
                                        <p:cTn id="44" dur="1000" decel="50000" fill="hold">
                                          <p:stCondLst>
                                            <p:cond delay="0"/>
                                          </p:stCondLst>
                                        </p:cTn>
                                        <p:tgtEl>
                                          <p:spTgt spid="34820">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34820">
                                            <p:txEl>
                                              <p:pRg st="3" end="3"/>
                                            </p:txEl>
                                          </p:spTgt>
                                        </p:tgtEl>
                                        <p:attrNameLst>
                                          <p:attrName>ppt_x</p:attrName>
                                          <p:attrName>ppt_y</p:attrName>
                                        </p:attrNameLst>
                                      </p:cBhvr>
                                    </p:animMotion>
                                    <p:animEffect transition="in" filter="fade">
                                      <p:cBhvr>
                                        <p:cTn id="46" dur="1000"/>
                                        <p:tgtEl>
                                          <p:spTgt spid="34820">
                                            <p:txEl>
                                              <p:pRg st="3" end="3"/>
                                            </p:txEl>
                                          </p:spTgt>
                                        </p:tgtEl>
                                      </p:cBhvr>
                                    </p:animEffect>
                                  </p:childTnLst>
                                </p:cTn>
                              </p:par>
                            </p:childTnLst>
                          </p:cTn>
                        </p:par>
                        <p:par>
                          <p:cTn id="47" fill="hold" nodeType="afterGroup">
                            <p:stCondLst>
                              <p:cond delay="4000"/>
                            </p:stCondLst>
                            <p:childTnLst>
                              <p:par>
                                <p:cTn id="48" presetID="52" presetClass="entr" presetSubtype="0" fill="hold" grpId="0" nodeType="afterEffect">
                                  <p:stCondLst>
                                    <p:cond delay="0"/>
                                  </p:stCondLst>
                                  <p:childTnLst>
                                    <p:set>
                                      <p:cBhvr>
                                        <p:cTn id="49" dur="1" fill="hold">
                                          <p:stCondLst>
                                            <p:cond delay="0"/>
                                          </p:stCondLst>
                                        </p:cTn>
                                        <p:tgtEl>
                                          <p:spTgt spid="34820">
                                            <p:txEl>
                                              <p:pRg st="4" end="4"/>
                                            </p:txEl>
                                          </p:spTgt>
                                        </p:tgtEl>
                                        <p:attrNameLst>
                                          <p:attrName>style.visibility</p:attrName>
                                        </p:attrNameLst>
                                      </p:cBhvr>
                                      <p:to>
                                        <p:strVal val="visible"/>
                                      </p:to>
                                    </p:set>
                                    <p:animScale>
                                      <p:cBhvr>
                                        <p:cTn id="50" dur="1000" decel="50000" fill="hold">
                                          <p:stCondLst>
                                            <p:cond delay="0"/>
                                          </p:stCondLst>
                                        </p:cTn>
                                        <p:tgtEl>
                                          <p:spTgt spid="34820">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34820">
                                            <p:txEl>
                                              <p:pRg st="4" end="4"/>
                                            </p:txEl>
                                          </p:spTgt>
                                        </p:tgtEl>
                                        <p:attrNameLst>
                                          <p:attrName>ppt_x</p:attrName>
                                          <p:attrName>ppt_y</p:attrName>
                                        </p:attrNameLst>
                                      </p:cBhvr>
                                    </p:animMotion>
                                    <p:animEffect transition="in" filter="fade">
                                      <p:cBhvr>
                                        <p:cTn id="52" dur="1000"/>
                                        <p:tgtEl>
                                          <p:spTgt spid="34820">
                                            <p:txEl>
                                              <p:pRg st="4" end="4"/>
                                            </p:txEl>
                                          </p:spTgt>
                                        </p:tgtEl>
                                      </p:cBhvr>
                                    </p:animEffect>
                                  </p:childTnLst>
                                </p:cTn>
                              </p:par>
                            </p:childTnLst>
                          </p:cTn>
                        </p:par>
                        <p:par>
                          <p:cTn id="53" fill="hold" nodeType="afterGroup">
                            <p:stCondLst>
                              <p:cond delay="5000"/>
                            </p:stCondLst>
                            <p:childTnLst>
                              <p:par>
                                <p:cTn id="54" presetID="52" presetClass="entr" presetSubtype="0" fill="hold" grpId="0" nodeType="afterEffect">
                                  <p:stCondLst>
                                    <p:cond delay="0"/>
                                  </p:stCondLst>
                                  <p:childTnLst>
                                    <p:set>
                                      <p:cBhvr>
                                        <p:cTn id="55" dur="1" fill="hold">
                                          <p:stCondLst>
                                            <p:cond delay="0"/>
                                          </p:stCondLst>
                                        </p:cTn>
                                        <p:tgtEl>
                                          <p:spTgt spid="34820">
                                            <p:txEl>
                                              <p:pRg st="5" end="5"/>
                                            </p:txEl>
                                          </p:spTgt>
                                        </p:tgtEl>
                                        <p:attrNameLst>
                                          <p:attrName>style.visibility</p:attrName>
                                        </p:attrNameLst>
                                      </p:cBhvr>
                                      <p:to>
                                        <p:strVal val="visible"/>
                                      </p:to>
                                    </p:set>
                                    <p:animScale>
                                      <p:cBhvr>
                                        <p:cTn id="56" dur="1000" decel="50000" fill="hold">
                                          <p:stCondLst>
                                            <p:cond delay="0"/>
                                          </p:stCondLst>
                                        </p:cTn>
                                        <p:tgtEl>
                                          <p:spTgt spid="34820">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34820">
                                            <p:txEl>
                                              <p:pRg st="5" end="5"/>
                                            </p:txEl>
                                          </p:spTgt>
                                        </p:tgtEl>
                                        <p:attrNameLst>
                                          <p:attrName>ppt_x</p:attrName>
                                          <p:attrName>ppt_y</p:attrName>
                                        </p:attrNameLst>
                                      </p:cBhvr>
                                    </p:animMotion>
                                    <p:animEffect transition="in" filter="fade">
                                      <p:cBhvr>
                                        <p:cTn id="58" dur="1000"/>
                                        <p:tgtEl>
                                          <p:spTgt spid="34820">
                                            <p:txEl>
                                              <p:pRg st="5" end="5"/>
                                            </p:txEl>
                                          </p:spTgt>
                                        </p:tgtEl>
                                      </p:cBhvr>
                                    </p:animEffect>
                                  </p:childTnLst>
                                </p:cTn>
                              </p:par>
                            </p:childTnLst>
                          </p:cTn>
                        </p:par>
                        <p:par>
                          <p:cTn id="59" fill="hold" nodeType="afterGroup">
                            <p:stCondLst>
                              <p:cond delay="6000"/>
                            </p:stCondLst>
                            <p:childTnLst>
                              <p:par>
                                <p:cTn id="60" presetID="52" presetClass="entr" presetSubtype="0" fill="hold" grpId="0" nodeType="afterEffect">
                                  <p:stCondLst>
                                    <p:cond delay="0"/>
                                  </p:stCondLst>
                                  <p:childTnLst>
                                    <p:set>
                                      <p:cBhvr>
                                        <p:cTn id="61" dur="1" fill="hold">
                                          <p:stCondLst>
                                            <p:cond delay="0"/>
                                          </p:stCondLst>
                                        </p:cTn>
                                        <p:tgtEl>
                                          <p:spTgt spid="34820">
                                            <p:txEl>
                                              <p:pRg st="6" end="6"/>
                                            </p:txEl>
                                          </p:spTgt>
                                        </p:tgtEl>
                                        <p:attrNameLst>
                                          <p:attrName>style.visibility</p:attrName>
                                        </p:attrNameLst>
                                      </p:cBhvr>
                                      <p:to>
                                        <p:strVal val="visible"/>
                                      </p:to>
                                    </p:set>
                                    <p:animScale>
                                      <p:cBhvr>
                                        <p:cTn id="62" dur="1000" decel="50000" fill="hold">
                                          <p:stCondLst>
                                            <p:cond delay="0"/>
                                          </p:stCondLst>
                                        </p:cTn>
                                        <p:tgtEl>
                                          <p:spTgt spid="34820">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34820">
                                            <p:txEl>
                                              <p:pRg st="6" end="6"/>
                                            </p:txEl>
                                          </p:spTgt>
                                        </p:tgtEl>
                                        <p:attrNameLst>
                                          <p:attrName>ppt_x</p:attrName>
                                          <p:attrName>ppt_y</p:attrName>
                                        </p:attrNameLst>
                                      </p:cBhvr>
                                    </p:animMotion>
                                    <p:animEffect transition="in" filter="fade">
                                      <p:cBhvr>
                                        <p:cTn id="64" dur="1000"/>
                                        <p:tgtEl>
                                          <p:spTgt spid="348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animBg="1"/>
      <p:bldP spid="34820"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17411" name="Rectangle 3"/>
          <p:cNvSpPr>
            <a:spLocks noGrp="1" noChangeArrowheads="1"/>
          </p:cNvSpPr>
          <p:nvPr>
            <p:ph type="title"/>
          </p:nvPr>
        </p:nvSpPr>
        <p:spPr>
          <a:xfrm>
            <a:off x="533400" y="152400"/>
            <a:ext cx="8077200" cy="609600"/>
          </a:xfrm>
          <a:solidFill>
            <a:schemeClr val="bg1">
              <a:lumMod val="95000"/>
            </a:schemeClr>
          </a:solidFill>
        </p:spPr>
        <p:txBody>
          <a:bodyPr/>
          <a:lstStyle/>
          <a:p>
            <a:pPr eaLnBrk="1" hangingPunct="1">
              <a:defRPr/>
            </a:pPr>
            <a:r>
              <a:rPr lang="ar-EG" sz="2400" b="1" u="sng" dirty="0">
                <a:solidFill>
                  <a:srgbClr val="FF0000"/>
                </a:solidFill>
                <a:cs typeface="PT Bold Heading" pitchFamily="2" charset="-78"/>
              </a:rPr>
              <a:t>( تابع ) </a:t>
            </a:r>
            <a:r>
              <a:rPr lang="ar-SA" sz="2400" b="1" u="sng" dirty="0">
                <a:solidFill>
                  <a:srgbClr val="FF0000"/>
                </a:solidFill>
                <a:cs typeface="PT Bold Heading" pitchFamily="2" charset="-78"/>
              </a:rPr>
              <a:t>المرحلة التمهيد</a:t>
            </a:r>
            <a:r>
              <a:rPr lang="ar-SA" sz="2400" b="1" dirty="0">
                <a:solidFill>
                  <a:srgbClr val="FF0000"/>
                </a:solidFill>
                <a:cs typeface="PT Bold Heading" pitchFamily="2" charset="-78"/>
              </a:rPr>
              <a:t>ية</a:t>
            </a:r>
            <a:endParaRPr lang="en-US" sz="2400" b="1" dirty="0">
              <a:solidFill>
                <a:srgbClr val="FF0000"/>
              </a:solidFill>
              <a:cs typeface="PT Bold Heading" pitchFamily="2" charset="-78"/>
            </a:endParaRPr>
          </a:p>
        </p:txBody>
      </p:sp>
      <p:sp>
        <p:nvSpPr>
          <p:cNvPr id="35844" name="Rectangle 4"/>
          <p:cNvSpPr>
            <a:spLocks noGrp="1" noChangeArrowheads="1"/>
          </p:cNvSpPr>
          <p:nvPr>
            <p:ph type="body" sz="half" idx="3"/>
          </p:nvPr>
        </p:nvSpPr>
        <p:spPr>
          <a:xfrm>
            <a:off x="457200" y="990600"/>
            <a:ext cx="8458200" cy="5562600"/>
          </a:xfrm>
          <a:solidFill>
            <a:schemeClr val="bg1"/>
          </a:solidFill>
        </p:spPr>
        <p:txBody>
          <a:bodyPr/>
          <a:lstStyle/>
          <a:p>
            <a:pPr algn="just"/>
            <a:endParaRPr lang="ar-SA" altLang="ar-SA" sz="2400" b="1" dirty="0">
              <a:ea typeface="Arial Unicode MS" panose="020B0604020202020204" pitchFamily="34" charset="-128"/>
              <a:cs typeface="Arial Unicode MS" panose="020B0604020202020204" pitchFamily="34" charset="-128"/>
            </a:endParaRPr>
          </a:p>
          <a:p>
            <a:pPr algn="just"/>
            <a:r>
              <a:rPr lang="ar-SA" altLang="ar-SA" sz="2400" b="1" dirty="0">
                <a:ea typeface="Arial Unicode MS" panose="020B0604020202020204" pitchFamily="34" charset="-128"/>
                <a:cs typeface="Arial Unicode MS" panose="020B0604020202020204" pitchFamily="34" charset="-128"/>
              </a:rPr>
              <a:t>وتمثل ذلك في وظيفة سيدة الإحسان، والممرضة الزائرة والمدرس الزائر والمدرس الرائد ليتخصص في بحث حال</a:t>
            </a:r>
            <a:r>
              <a:rPr lang="ar-EG" altLang="ar-SA" sz="2400" b="1" dirty="0">
                <a:ea typeface="Arial Unicode MS" panose="020B0604020202020204" pitchFamily="34" charset="-128"/>
                <a:cs typeface="Arial Unicode MS" panose="020B0604020202020204" pitchFamily="34" charset="-128"/>
              </a:rPr>
              <a:t>ة</a:t>
            </a:r>
            <a:r>
              <a:rPr lang="ar-SA" altLang="ar-SA" sz="2400" b="1" dirty="0">
                <a:ea typeface="Arial Unicode MS" panose="020B0604020202020204" pitchFamily="34" charset="-128"/>
                <a:cs typeface="Arial Unicode MS" panose="020B0604020202020204" pitchFamily="34" charset="-128"/>
              </a:rPr>
              <a:t> الطلاب الفقراء ومن لديهم مشكلات خاصة0</a:t>
            </a:r>
          </a:p>
          <a:p>
            <a:pPr algn="just"/>
            <a:r>
              <a:rPr lang="ar-SA" altLang="ar-SA" sz="2400" b="1" dirty="0">
                <a:ea typeface="Arial Unicode MS" panose="020B0604020202020204" pitchFamily="34" charset="-128"/>
                <a:cs typeface="Arial Unicode MS" panose="020B0604020202020204" pitchFamily="34" charset="-128"/>
              </a:rPr>
              <a:t>تمثل هذه الوظائف المتعددة النواة الأول</a:t>
            </a:r>
            <a:r>
              <a:rPr lang="ar-EG" altLang="ar-SA" sz="2400" b="1" dirty="0">
                <a:ea typeface="Arial Unicode MS" panose="020B0604020202020204" pitchFamily="34" charset="-128"/>
                <a:cs typeface="Arial Unicode MS" panose="020B0604020202020204" pitchFamily="34" charset="-128"/>
              </a:rPr>
              <a:t>ى</a:t>
            </a:r>
            <a:r>
              <a:rPr lang="ar-SA" altLang="ar-SA" sz="2400" b="1" dirty="0">
                <a:ea typeface="Arial Unicode MS" panose="020B0604020202020204" pitchFamily="34" charset="-128"/>
                <a:cs typeface="Arial Unicode MS" panose="020B0604020202020204" pitchFamily="34" charset="-128"/>
              </a:rPr>
              <a:t> التي مهدت لميلاد مهنة الخدمة الاجتماعية ذاتها وخدمة </a:t>
            </a:r>
            <a:r>
              <a:rPr lang="ar-EG" altLang="ar-SA" sz="2400" b="1" dirty="0">
                <a:ea typeface="Arial Unicode MS" panose="020B0604020202020204" pitchFamily="34" charset="-128"/>
                <a:cs typeface="Arial Unicode MS" panose="020B0604020202020204" pitchFamily="34" charset="-128"/>
              </a:rPr>
              <a:t>ا</a:t>
            </a:r>
            <a:r>
              <a:rPr lang="ar-SA" altLang="ar-SA" sz="2400" b="1" dirty="0">
                <a:ea typeface="Arial Unicode MS" panose="020B0604020202020204" pitchFamily="34" charset="-128"/>
                <a:cs typeface="Arial Unicode MS" panose="020B0604020202020204" pitchFamily="34" charset="-128"/>
              </a:rPr>
              <a:t>لفرد كأول طرق من طرقها </a:t>
            </a:r>
            <a:r>
              <a:rPr lang="ar-EG" altLang="ar-SA" sz="2400" b="1" dirty="0">
                <a:ea typeface="Arial Unicode MS" panose="020B0604020202020204" pitchFamily="34" charset="-128"/>
                <a:cs typeface="Arial Unicode MS" panose="020B0604020202020204" pitchFamily="34" charset="-128"/>
              </a:rPr>
              <a:t>ا</a:t>
            </a:r>
            <a:r>
              <a:rPr lang="ar-SA" altLang="ar-SA" sz="2400" b="1" dirty="0">
                <a:ea typeface="Arial Unicode MS" panose="020B0604020202020204" pitchFamily="34" charset="-128"/>
                <a:cs typeface="Arial Unicode MS" panose="020B0604020202020204" pitchFamily="34" charset="-128"/>
              </a:rPr>
              <a:t>لمختلفة</a:t>
            </a:r>
          </a:p>
          <a:p>
            <a:pPr algn="just"/>
            <a:endParaRPr lang="ar-SA" altLang="ar-SA" sz="2400" b="1" dirty="0">
              <a:ea typeface="Arial Unicode MS" panose="020B0604020202020204" pitchFamily="34" charset="-128"/>
              <a:cs typeface="Arial Unicode MS" panose="020B0604020202020204" pitchFamily="34" charset="-128"/>
            </a:endParaRPr>
          </a:p>
          <a:p>
            <a:pPr algn="just"/>
            <a:r>
              <a:rPr lang="ar-SA" altLang="ar-SA" sz="2400" b="1" dirty="0">
                <a:ea typeface="Arial Unicode MS" panose="020B0604020202020204" pitchFamily="34" charset="-128"/>
                <a:cs typeface="Arial Unicode MS" panose="020B0604020202020204" pitchFamily="34" charset="-128"/>
              </a:rPr>
              <a:t>تعتبر الخطو</a:t>
            </a:r>
            <a:r>
              <a:rPr lang="ar-EG" altLang="ar-SA" sz="2400" b="1" dirty="0">
                <a:ea typeface="Arial Unicode MS" panose="020B0604020202020204" pitchFamily="34" charset="-128"/>
                <a:cs typeface="Arial Unicode MS" panose="020B0604020202020204" pitchFamily="34" charset="-128"/>
              </a:rPr>
              <a:t>ة</a:t>
            </a:r>
            <a:r>
              <a:rPr lang="ar-SA" altLang="ar-SA" sz="2400" b="1" dirty="0">
                <a:ea typeface="Arial Unicode MS" panose="020B0604020202020204" pitchFamily="34" charset="-128"/>
                <a:cs typeface="Arial Unicode MS" panose="020B0604020202020204" pitchFamily="34" charset="-128"/>
              </a:rPr>
              <a:t> الحاسمة والمهمة لميلاد هذه المهنة عندما نادت (</a:t>
            </a:r>
            <a:r>
              <a:rPr lang="ar-SA" altLang="ar-SA" sz="2400" b="1" dirty="0" err="1">
                <a:ea typeface="Arial Unicode MS" panose="020B0604020202020204" pitchFamily="34" charset="-128"/>
                <a:cs typeface="Arial Unicode MS" panose="020B0604020202020204" pitchFamily="34" charset="-128"/>
              </a:rPr>
              <a:t>مارى</a:t>
            </a:r>
            <a:r>
              <a:rPr lang="ar-SA" altLang="ar-SA" sz="2400" b="1" dirty="0">
                <a:ea typeface="Arial Unicode MS" panose="020B0604020202020204" pitchFamily="34" charset="-128"/>
                <a:cs typeface="Arial Unicode MS" panose="020B0604020202020204" pitchFamily="34" charset="-128"/>
              </a:rPr>
              <a:t> ري</a:t>
            </a:r>
            <a:r>
              <a:rPr lang="ar-EG" altLang="ar-SA" sz="2400" b="1" dirty="0">
                <a:ea typeface="Arial Unicode MS" panose="020B0604020202020204" pitchFamily="34" charset="-128"/>
                <a:cs typeface="Arial Unicode MS" panose="020B0604020202020204" pitchFamily="34" charset="-128"/>
              </a:rPr>
              <a:t>ت</a:t>
            </a:r>
            <a:r>
              <a:rPr lang="ar-SA" altLang="ar-SA" sz="2400" b="1" dirty="0" err="1">
                <a:ea typeface="Arial Unicode MS" panose="020B0604020202020204" pitchFamily="34" charset="-128"/>
                <a:cs typeface="Arial Unicode MS" panose="020B0604020202020204" pitchFamily="34" charset="-128"/>
              </a:rPr>
              <a:t>شموند</a:t>
            </a:r>
            <a:r>
              <a:rPr lang="ar-SA" altLang="ar-SA" sz="2400" b="1" dirty="0">
                <a:ea typeface="Arial Unicode MS" panose="020B0604020202020204" pitchFamily="34" charset="-128"/>
                <a:cs typeface="Arial Unicode MS" panose="020B0604020202020204" pitchFamily="34" charset="-128"/>
              </a:rPr>
              <a:t>) المشرفة على جمعية تنظيم الإحسان بفيلادلفيا بأهمية </a:t>
            </a:r>
            <a:r>
              <a:rPr lang="ar-EG" altLang="ar-SA" sz="2400" b="1" dirty="0">
                <a:ea typeface="Arial Unicode MS" panose="020B0604020202020204" pitchFamily="34" charset="-128"/>
                <a:cs typeface="Arial Unicode MS" panose="020B0604020202020204" pitchFamily="34" charset="-128"/>
              </a:rPr>
              <a:t>إ</a:t>
            </a:r>
            <a:r>
              <a:rPr lang="ar-SA" altLang="ar-SA" sz="2400" b="1" dirty="0">
                <a:ea typeface="Arial Unicode MS" panose="020B0604020202020204" pitchFamily="34" charset="-128"/>
                <a:cs typeface="Arial Unicode MS" panose="020B0604020202020204" pitchFamily="34" charset="-128"/>
              </a:rPr>
              <a:t>عداد دراسات للعاملين بالمؤسسات الاجتماعية وتزويدهم بالأساليب العملية لدراسة الحالات وكان يعرف بعمليات (الاستقصاء) لتبدأ أول دورة تدريبية لهم بجامعة كولومبيا بنيويورك عام 1898م لتبدأ مرحلة التخصص المهني في خدمة الفرد0 </a:t>
            </a:r>
          </a:p>
          <a:p>
            <a:pPr algn="just"/>
            <a:r>
              <a:rPr lang="ar-SA" altLang="ar-SA" sz="2400" b="1" dirty="0">
                <a:ea typeface="Arial Unicode MS" panose="020B0604020202020204" pitchFamily="34" charset="-128"/>
                <a:cs typeface="Arial Unicode MS" panose="020B0604020202020204" pitchFamily="34" charset="-128"/>
              </a:rPr>
              <a:t>0 </a:t>
            </a:r>
          </a:p>
        </p:txBody>
      </p:sp>
    </p:spTree>
    <p:extLst>
      <p:ext uri="{BB962C8B-B14F-4D97-AF65-F5344CB8AC3E}">
        <p14:creationId xmlns:p14="http://schemas.microsoft.com/office/powerpoint/2010/main" val="27290945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decel="50000" fill="hold">
                                          <p:stCondLst>
                                            <p:cond delay="0"/>
                                          </p:stCondLst>
                                        </p:cTn>
                                        <p:tgtEl>
                                          <p:spTgt spid="174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74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7410"/>
                                        </p:tgtEl>
                                        <p:attrNameLst>
                                          <p:attrName>ppt_w</p:attrName>
                                        </p:attrNameLst>
                                      </p:cBhvr>
                                      <p:tavLst>
                                        <p:tav tm="0">
                                          <p:val>
                                            <p:strVal val="#ppt_w*.05"/>
                                          </p:val>
                                        </p:tav>
                                        <p:tav tm="100000">
                                          <p:val>
                                            <p:strVal val="#ppt_w"/>
                                          </p:val>
                                        </p:tav>
                                      </p:tavLst>
                                    </p:anim>
                                    <p:anim calcmode="lin" valueType="num">
                                      <p:cBhvr>
                                        <p:cTn id="10" dur="1000" fill="hold"/>
                                        <p:tgtEl>
                                          <p:spTgt spid="174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74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74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74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7410"/>
                                        </p:tgtEl>
                                      </p:cBhvr>
                                    </p:animEffect>
                                  </p:childTnLst>
                                </p:cTn>
                              </p:par>
                            </p:childTnLst>
                          </p:cTn>
                        </p:par>
                        <p:par>
                          <p:cTn id="15" fill="hold" nodeType="afterGroup">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17411"/>
                                        </p:tgtEl>
                                        <p:attrNameLst>
                                          <p:attrName>style.visibility</p:attrName>
                                        </p:attrNameLst>
                                      </p:cBhvr>
                                      <p:to>
                                        <p:strVal val="visible"/>
                                      </p:to>
                                    </p:set>
                                    <p:anim calcmode="lin" valueType="num">
                                      <p:cBhvr>
                                        <p:cTn id="18" dur="500" decel="50000" fill="hold">
                                          <p:stCondLst>
                                            <p:cond delay="0"/>
                                          </p:stCondLst>
                                        </p:cTn>
                                        <p:tgtEl>
                                          <p:spTgt spid="17411"/>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17411"/>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17411"/>
                                        </p:tgtEl>
                                        <p:attrNameLst>
                                          <p:attrName>ppt_w</p:attrName>
                                        </p:attrNameLst>
                                      </p:cBhvr>
                                      <p:tavLst>
                                        <p:tav tm="0">
                                          <p:val>
                                            <p:strVal val="#ppt_w*.05"/>
                                          </p:val>
                                        </p:tav>
                                        <p:tav tm="100000">
                                          <p:val>
                                            <p:strVal val="#ppt_w"/>
                                          </p:val>
                                        </p:tav>
                                      </p:tavLst>
                                    </p:anim>
                                    <p:anim calcmode="lin" valueType="num">
                                      <p:cBhvr>
                                        <p:cTn id="21" dur="1000" fill="hold"/>
                                        <p:tgtEl>
                                          <p:spTgt spid="17411"/>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17411"/>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17411"/>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17411"/>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17411"/>
                                        </p:tgtEl>
                                      </p:cBhvr>
                                    </p:animEffect>
                                  </p:childTnLst>
                                </p:cTn>
                              </p:par>
                            </p:childTnLst>
                          </p:cTn>
                        </p:par>
                        <p:par>
                          <p:cTn id="26" fill="hold" nodeType="afterGroup">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5844">
                                            <p:bg/>
                                          </p:spTgt>
                                        </p:tgtEl>
                                        <p:attrNameLst>
                                          <p:attrName>style.visibility</p:attrName>
                                        </p:attrNameLst>
                                      </p:cBhvr>
                                      <p:to>
                                        <p:strVal val="visible"/>
                                      </p:to>
                                    </p:set>
                                    <p:anim calcmode="lin" valueType="num">
                                      <p:cBhvr>
                                        <p:cTn id="29" dur="500" decel="50000" fill="hold">
                                          <p:stCondLst>
                                            <p:cond delay="0"/>
                                          </p:stCondLst>
                                        </p:cTn>
                                        <p:tgtEl>
                                          <p:spTgt spid="35844">
                                            <p:bg/>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5844">
                                            <p:bg/>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5844">
                                            <p:bg/>
                                          </p:spTgt>
                                        </p:tgtEl>
                                        <p:attrNameLst>
                                          <p:attrName>ppt_w</p:attrName>
                                        </p:attrNameLst>
                                      </p:cBhvr>
                                      <p:tavLst>
                                        <p:tav tm="0">
                                          <p:val>
                                            <p:strVal val="#ppt_w*.05"/>
                                          </p:val>
                                        </p:tav>
                                        <p:tav tm="100000">
                                          <p:val>
                                            <p:strVal val="#ppt_w"/>
                                          </p:val>
                                        </p:tav>
                                      </p:tavLst>
                                    </p:anim>
                                    <p:anim calcmode="lin" valueType="num">
                                      <p:cBhvr>
                                        <p:cTn id="32" dur="1000" fill="hold"/>
                                        <p:tgtEl>
                                          <p:spTgt spid="35844">
                                            <p:bg/>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5844">
                                            <p:bg/>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5844">
                                            <p:bg/>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5844">
                                            <p:bg/>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5844">
                                            <p:bg/>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5" presetClass="entr" presetSubtype="0" fill="hold" grpId="0" nodeType="clickEffect">
                                  <p:stCondLst>
                                    <p:cond delay="0"/>
                                  </p:stCondLst>
                                  <p:childTnLst>
                                    <p:set>
                                      <p:cBhvr>
                                        <p:cTn id="40" dur="1" fill="hold">
                                          <p:stCondLst>
                                            <p:cond delay="0"/>
                                          </p:stCondLst>
                                        </p:cTn>
                                        <p:tgtEl>
                                          <p:spTgt spid="35844">
                                            <p:txEl>
                                              <p:pRg st="1" end="1"/>
                                            </p:txEl>
                                          </p:spTgt>
                                        </p:tgtEl>
                                        <p:attrNameLst>
                                          <p:attrName>style.visibility</p:attrName>
                                        </p:attrNameLst>
                                      </p:cBhvr>
                                      <p:to>
                                        <p:strVal val="visible"/>
                                      </p:to>
                                    </p:set>
                                    <p:anim calcmode="lin" valueType="num">
                                      <p:cBhvr>
                                        <p:cTn id="41" dur="500" decel="50000" fill="hold">
                                          <p:stCondLst>
                                            <p:cond delay="0"/>
                                          </p:stCondLst>
                                        </p:cTn>
                                        <p:tgtEl>
                                          <p:spTgt spid="35844">
                                            <p:txEl>
                                              <p:pRg st="1" end="1"/>
                                            </p:txEl>
                                          </p:spTgt>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35844">
                                            <p:txEl>
                                              <p:pRg st="1" end="1"/>
                                            </p:txEl>
                                          </p:spTgt>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35844">
                                            <p:txEl>
                                              <p:pRg st="1" end="1"/>
                                            </p:txEl>
                                          </p:spTgt>
                                        </p:tgtEl>
                                        <p:attrNameLst>
                                          <p:attrName>ppt_w</p:attrName>
                                        </p:attrNameLst>
                                      </p:cBhvr>
                                      <p:tavLst>
                                        <p:tav tm="0">
                                          <p:val>
                                            <p:strVal val="#ppt_w*.05"/>
                                          </p:val>
                                        </p:tav>
                                        <p:tav tm="100000">
                                          <p:val>
                                            <p:strVal val="#ppt_w"/>
                                          </p:val>
                                        </p:tav>
                                      </p:tavLst>
                                    </p:anim>
                                    <p:anim calcmode="lin" valueType="num">
                                      <p:cBhvr>
                                        <p:cTn id="44" dur="1000" fill="hold"/>
                                        <p:tgtEl>
                                          <p:spTgt spid="35844">
                                            <p:txEl>
                                              <p:pRg st="1" end="1"/>
                                            </p:txEl>
                                          </p:spTgt>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35844">
                                            <p:txEl>
                                              <p:pRg st="1" end="1"/>
                                            </p:txEl>
                                          </p:spTgt>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35844">
                                            <p:txEl>
                                              <p:pRg st="1" end="1"/>
                                            </p:txEl>
                                          </p:spTgt>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35844">
                                            <p:txEl>
                                              <p:pRg st="1" end="1"/>
                                            </p:txEl>
                                          </p:spTgt>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35844">
                                            <p:txEl>
                                              <p:pRg st="1" end="1"/>
                                            </p:txEl>
                                          </p:spTgt>
                                        </p:tgtEl>
                                      </p:cBhvr>
                                    </p:animEffect>
                                  </p:childTnLst>
                                </p:cTn>
                              </p:par>
                            </p:childTnLst>
                          </p:cTn>
                        </p:par>
                        <p:par>
                          <p:cTn id="49" fill="hold" nodeType="afterGroup">
                            <p:stCondLst>
                              <p:cond delay="1000"/>
                            </p:stCondLst>
                            <p:childTnLst>
                              <p:par>
                                <p:cTn id="50" presetID="25" presetClass="entr" presetSubtype="0" fill="hold" grpId="0" nodeType="afterEffect">
                                  <p:stCondLst>
                                    <p:cond delay="0"/>
                                  </p:stCondLst>
                                  <p:childTnLst>
                                    <p:set>
                                      <p:cBhvr>
                                        <p:cTn id="51" dur="1" fill="hold">
                                          <p:stCondLst>
                                            <p:cond delay="0"/>
                                          </p:stCondLst>
                                        </p:cTn>
                                        <p:tgtEl>
                                          <p:spTgt spid="35844">
                                            <p:txEl>
                                              <p:pRg st="2" end="2"/>
                                            </p:txEl>
                                          </p:spTgt>
                                        </p:tgtEl>
                                        <p:attrNameLst>
                                          <p:attrName>style.visibility</p:attrName>
                                        </p:attrNameLst>
                                      </p:cBhvr>
                                      <p:to>
                                        <p:strVal val="visible"/>
                                      </p:to>
                                    </p:set>
                                    <p:anim calcmode="lin" valueType="num">
                                      <p:cBhvr>
                                        <p:cTn id="52" dur="500" decel="50000" fill="hold">
                                          <p:stCondLst>
                                            <p:cond delay="0"/>
                                          </p:stCondLst>
                                        </p:cTn>
                                        <p:tgtEl>
                                          <p:spTgt spid="35844">
                                            <p:txEl>
                                              <p:pRg st="2" end="2"/>
                                            </p:txEl>
                                          </p:spTgt>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35844">
                                            <p:txEl>
                                              <p:pRg st="2" end="2"/>
                                            </p:txEl>
                                          </p:spTgt>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35844">
                                            <p:txEl>
                                              <p:pRg st="2" end="2"/>
                                            </p:txEl>
                                          </p:spTgt>
                                        </p:tgtEl>
                                        <p:attrNameLst>
                                          <p:attrName>ppt_w</p:attrName>
                                        </p:attrNameLst>
                                      </p:cBhvr>
                                      <p:tavLst>
                                        <p:tav tm="0">
                                          <p:val>
                                            <p:strVal val="#ppt_w*.05"/>
                                          </p:val>
                                        </p:tav>
                                        <p:tav tm="100000">
                                          <p:val>
                                            <p:strVal val="#ppt_w"/>
                                          </p:val>
                                        </p:tav>
                                      </p:tavLst>
                                    </p:anim>
                                    <p:anim calcmode="lin" valueType="num">
                                      <p:cBhvr>
                                        <p:cTn id="55" dur="1000" fill="hold"/>
                                        <p:tgtEl>
                                          <p:spTgt spid="35844">
                                            <p:txEl>
                                              <p:pRg st="2" end="2"/>
                                            </p:txEl>
                                          </p:spTgt>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35844">
                                            <p:txEl>
                                              <p:pRg st="2" end="2"/>
                                            </p:txEl>
                                          </p:spTgt>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35844">
                                            <p:txEl>
                                              <p:pRg st="2" end="2"/>
                                            </p:txEl>
                                          </p:spTgt>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35844">
                                            <p:txEl>
                                              <p:pRg st="2" end="2"/>
                                            </p:txEl>
                                          </p:spTgt>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35844">
                                            <p:txEl>
                                              <p:pRg st="2" end="2"/>
                                            </p:txEl>
                                          </p:spTgt>
                                        </p:tgtEl>
                                      </p:cBhvr>
                                    </p:animEffect>
                                  </p:childTnLst>
                                </p:cTn>
                              </p:par>
                            </p:childTnLst>
                          </p:cTn>
                        </p:par>
                        <p:par>
                          <p:cTn id="60" fill="hold" nodeType="afterGroup">
                            <p:stCondLst>
                              <p:cond delay="2000"/>
                            </p:stCondLst>
                            <p:childTnLst>
                              <p:par>
                                <p:cTn id="61" presetID="25" presetClass="entr" presetSubtype="0" fill="hold" grpId="0" nodeType="afterEffect">
                                  <p:stCondLst>
                                    <p:cond delay="0"/>
                                  </p:stCondLst>
                                  <p:childTnLst>
                                    <p:set>
                                      <p:cBhvr>
                                        <p:cTn id="62" dur="1" fill="hold">
                                          <p:stCondLst>
                                            <p:cond delay="0"/>
                                          </p:stCondLst>
                                        </p:cTn>
                                        <p:tgtEl>
                                          <p:spTgt spid="35844">
                                            <p:txEl>
                                              <p:pRg st="4" end="4"/>
                                            </p:txEl>
                                          </p:spTgt>
                                        </p:tgtEl>
                                        <p:attrNameLst>
                                          <p:attrName>style.visibility</p:attrName>
                                        </p:attrNameLst>
                                      </p:cBhvr>
                                      <p:to>
                                        <p:strVal val="visible"/>
                                      </p:to>
                                    </p:set>
                                    <p:anim calcmode="lin" valueType="num">
                                      <p:cBhvr>
                                        <p:cTn id="63" dur="500" decel="50000" fill="hold">
                                          <p:stCondLst>
                                            <p:cond delay="0"/>
                                          </p:stCondLst>
                                        </p:cTn>
                                        <p:tgtEl>
                                          <p:spTgt spid="35844">
                                            <p:txEl>
                                              <p:pRg st="4" end="4"/>
                                            </p:txEl>
                                          </p:spTgt>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35844">
                                            <p:txEl>
                                              <p:pRg st="4" end="4"/>
                                            </p:txEl>
                                          </p:spTgt>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35844">
                                            <p:txEl>
                                              <p:pRg st="4" end="4"/>
                                            </p:txEl>
                                          </p:spTgt>
                                        </p:tgtEl>
                                        <p:attrNameLst>
                                          <p:attrName>ppt_w</p:attrName>
                                        </p:attrNameLst>
                                      </p:cBhvr>
                                      <p:tavLst>
                                        <p:tav tm="0">
                                          <p:val>
                                            <p:strVal val="#ppt_w*.05"/>
                                          </p:val>
                                        </p:tav>
                                        <p:tav tm="100000">
                                          <p:val>
                                            <p:strVal val="#ppt_w"/>
                                          </p:val>
                                        </p:tav>
                                      </p:tavLst>
                                    </p:anim>
                                    <p:anim calcmode="lin" valueType="num">
                                      <p:cBhvr>
                                        <p:cTn id="66" dur="1000" fill="hold"/>
                                        <p:tgtEl>
                                          <p:spTgt spid="35844">
                                            <p:txEl>
                                              <p:pRg st="4" end="4"/>
                                            </p:txEl>
                                          </p:spTgt>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35844">
                                            <p:txEl>
                                              <p:pRg st="4" end="4"/>
                                            </p:txEl>
                                          </p:spTgt>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35844">
                                            <p:txEl>
                                              <p:pRg st="4" end="4"/>
                                            </p:txEl>
                                          </p:spTgt>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35844">
                                            <p:txEl>
                                              <p:pRg st="4" end="4"/>
                                            </p:txEl>
                                          </p:spTgt>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35844">
                                            <p:txEl>
                                              <p:pRg st="4" end="4"/>
                                            </p:txEl>
                                          </p:spTgt>
                                        </p:tgtEl>
                                      </p:cBhvr>
                                    </p:animEffect>
                                  </p:childTnLst>
                                </p:cTn>
                              </p:par>
                            </p:childTnLst>
                          </p:cTn>
                        </p:par>
                        <p:par>
                          <p:cTn id="71" fill="hold" nodeType="afterGroup">
                            <p:stCondLst>
                              <p:cond delay="3000"/>
                            </p:stCondLst>
                            <p:childTnLst>
                              <p:par>
                                <p:cTn id="72" presetID="25" presetClass="entr" presetSubtype="0" fill="hold" grpId="0" nodeType="afterEffect">
                                  <p:stCondLst>
                                    <p:cond delay="0"/>
                                  </p:stCondLst>
                                  <p:childTnLst>
                                    <p:set>
                                      <p:cBhvr>
                                        <p:cTn id="73" dur="1" fill="hold">
                                          <p:stCondLst>
                                            <p:cond delay="0"/>
                                          </p:stCondLst>
                                        </p:cTn>
                                        <p:tgtEl>
                                          <p:spTgt spid="35844">
                                            <p:txEl>
                                              <p:pRg st="5" end="5"/>
                                            </p:txEl>
                                          </p:spTgt>
                                        </p:tgtEl>
                                        <p:attrNameLst>
                                          <p:attrName>style.visibility</p:attrName>
                                        </p:attrNameLst>
                                      </p:cBhvr>
                                      <p:to>
                                        <p:strVal val="visible"/>
                                      </p:to>
                                    </p:set>
                                    <p:anim calcmode="lin" valueType="num">
                                      <p:cBhvr>
                                        <p:cTn id="74" dur="500" decel="50000" fill="hold">
                                          <p:stCondLst>
                                            <p:cond delay="0"/>
                                          </p:stCondLst>
                                        </p:cTn>
                                        <p:tgtEl>
                                          <p:spTgt spid="35844">
                                            <p:txEl>
                                              <p:pRg st="5" end="5"/>
                                            </p:txEl>
                                          </p:spTgt>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35844">
                                            <p:txEl>
                                              <p:pRg st="5" end="5"/>
                                            </p:txEl>
                                          </p:spTgt>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35844">
                                            <p:txEl>
                                              <p:pRg st="5" end="5"/>
                                            </p:txEl>
                                          </p:spTgt>
                                        </p:tgtEl>
                                        <p:attrNameLst>
                                          <p:attrName>ppt_w</p:attrName>
                                        </p:attrNameLst>
                                      </p:cBhvr>
                                      <p:tavLst>
                                        <p:tav tm="0">
                                          <p:val>
                                            <p:strVal val="#ppt_w*.05"/>
                                          </p:val>
                                        </p:tav>
                                        <p:tav tm="100000">
                                          <p:val>
                                            <p:strVal val="#ppt_w"/>
                                          </p:val>
                                        </p:tav>
                                      </p:tavLst>
                                    </p:anim>
                                    <p:anim calcmode="lin" valueType="num">
                                      <p:cBhvr>
                                        <p:cTn id="77" dur="1000" fill="hold"/>
                                        <p:tgtEl>
                                          <p:spTgt spid="35844">
                                            <p:txEl>
                                              <p:pRg st="5" end="5"/>
                                            </p:txEl>
                                          </p:spTgt>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35844">
                                            <p:txEl>
                                              <p:pRg st="5" end="5"/>
                                            </p:txEl>
                                          </p:spTgt>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35844">
                                            <p:txEl>
                                              <p:pRg st="5" end="5"/>
                                            </p:txEl>
                                          </p:spTgt>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35844">
                                            <p:txEl>
                                              <p:pRg st="5" end="5"/>
                                            </p:txEl>
                                          </p:spTgt>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358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animBg="1"/>
      <p:bldP spid="35844"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مستطيل 4"/>
          <p:cNvSpPr>
            <a:spLocks noChangeArrowheads="1"/>
          </p:cNvSpPr>
          <p:nvPr/>
        </p:nvSpPr>
        <p:spPr bwMode="auto">
          <a:xfrm>
            <a:off x="457200" y="1066800"/>
            <a:ext cx="8305800" cy="5508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ar-SA" altLang="ar-SA" sz="800" b="1" i="0" u="sng"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sng"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تمثلت  في الخطوات التالية </a:t>
            </a: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p>
          <a:p>
            <a:pPr marL="0" marR="0" lvl="0" indent="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بدأت هذه المرحلة في أوائل القرن العشرين عندما تخرجت الدفعة الأول</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ى</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من الأخصائيين الاجتماعيين من جامعة (كولومبيا)، لتمارس خدمة الفرد بأسلوب جديد بعد أن كان قائماً على العشوائية والارتجال </a:t>
            </a:r>
          </a:p>
          <a:p>
            <a:pPr marL="0" marR="0" lvl="0" indent="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SA" altLang="ar-SA" sz="8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0" marR="0" lvl="0" indent="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وضعت (</a:t>
            </a: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مار</a:t>
            </a:r>
            <a:r>
              <a:rPr kumimoji="0" lang="ar-EG"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ى</a:t>
            </a: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ري</a:t>
            </a:r>
            <a:r>
              <a:rPr kumimoji="0" lang="ar-EG"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ت</a:t>
            </a: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شموند</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اللبنة الأول</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ى</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لخدمة الفرد في كتابها :(التشخيص الاجتماعي) عام</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1917م، ليتحدد الإطار العام لخدمة الفرد وأهدافها وأساليبها 0</a:t>
            </a:r>
            <a:endParaRPr kumimoji="0" lang="ar-EG" altLang="ar-SA" sz="12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0" marR="0" lvl="0" indent="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في الوقت نفسه ساد الأسلوب العلمي مختلف المعارف والنشاط الإنسان</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ي</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فظهرت أفكار (</a:t>
            </a: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ستيوارت ميل</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عن المنهج العلم </a:t>
            </a:r>
            <a:r>
              <a:rPr kumimoji="0" lang="ar-EG" altLang="ar-SA" sz="20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و</a:t>
            </a:r>
            <a:r>
              <a:rPr kumimoji="0" lang="ar-SA" altLang="ar-SA" sz="20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a:t>
            </a:r>
            <a:r>
              <a:rPr kumimoji="0" lang="ar-SA" altLang="ar-SA" sz="20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دور كايم </a:t>
            </a:r>
            <a:r>
              <a:rPr kumimoji="0" lang="ar-SA" altLang="ar-SA" sz="20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عن حتمي</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ة</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الضبط الاجتماع</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ي</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و</a:t>
            </a: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(جون ديوى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)عن التربية</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a:t>
            </a:r>
            <a:r>
              <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p>
          <a:p>
            <a:pPr marL="0" marR="0" lvl="0" indent="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ساعدت تلك المعارف المختلفة (مارى ري</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ت</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شم</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ـ</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وند) لتقيم </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إ</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طاراً علمياً  متكاملًا يقوم على ثلاثي</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ة</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r>
              <a:rPr kumimoji="0" lang="ar-SA" altLang="ar-SA" sz="2400" b="1" i="0" u="sng"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الدراسة والتشخيص والعلاج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كمرادف لمنهج جمع البيانات ثم تحليلها، ثم وضع التوصيات كأسلوب منطقي مقبول لأي نشاط يتطلع إلى الأسلوب العلمي </a:t>
            </a:r>
            <a:endParaRPr kumimoji="0" lang="ar-SA" altLang="ar-SA" sz="2400" b="1"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6" name="عنوان 5"/>
          <p:cNvSpPr>
            <a:spLocks noGrp="1"/>
          </p:cNvSpPr>
          <p:nvPr>
            <p:ph type="title"/>
          </p:nvPr>
        </p:nvSpPr>
        <p:spPr>
          <a:xfrm>
            <a:off x="457200" y="274638"/>
            <a:ext cx="8229600" cy="830262"/>
          </a:xfrm>
          <a:solidFill>
            <a:schemeClr val="bg1">
              <a:lumMod val="95000"/>
            </a:schemeClr>
          </a:solidFill>
        </p:spPr>
        <p:txBody>
          <a:bodyPr>
            <a:spAutoFit/>
          </a:bodyPr>
          <a:lstStyle/>
          <a:p>
            <a:pPr>
              <a:defRPr/>
            </a:pPr>
            <a:r>
              <a:rPr lang="ar-SA" sz="2400" b="1" dirty="0">
                <a:solidFill>
                  <a:srgbClr val="FF0000"/>
                </a:solidFill>
                <a:cs typeface="PT Bold Heading" pitchFamily="2" charset="-78"/>
              </a:rPr>
              <a:t>ثالثاً</a:t>
            </a:r>
            <a:r>
              <a:rPr lang="ar-EG" sz="2400" b="1" dirty="0">
                <a:solidFill>
                  <a:srgbClr val="FF0000"/>
                </a:solidFill>
                <a:cs typeface="PT Bold Heading" pitchFamily="2" charset="-78"/>
              </a:rPr>
              <a:t>:</a:t>
            </a:r>
            <a:r>
              <a:rPr lang="ar-SA" sz="2400" b="1" dirty="0">
                <a:solidFill>
                  <a:srgbClr val="FF0000"/>
                </a:solidFill>
                <a:cs typeface="PT Bold Heading" pitchFamily="2" charset="-78"/>
              </a:rPr>
              <a:t> المرحلة المهنية</a:t>
            </a:r>
            <a:r>
              <a:rPr lang="ar-EG" sz="2400" b="1" dirty="0">
                <a:solidFill>
                  <a:srgbClr val="FF0000"/>
                </a:solidFill>
                <a:cs typeface="PT Bold Heading" pitchFamily="2" charset="-78"/>
              </a:rPr>
              <a:t/>
            </a:r>
            <a:br>
              <a:rPr lang="ar-EG" sz="2400" b="1" dirty="0">
                <a:solidFill>
                  <a:srgbClr val="FF0000"/>
                </a:solidFill>
                <a:cs typeface="PT Bold Heading" pitchFamily="2" charset="-78"/>
              </a:rPr>
            </a:br>
            <a:r>
              <a:rPr lang="ar-SA" sz="2400" b="1" dirty="0">
                <a:solidFill>
                  <a:srgbClr val="FF0000"/>
                </a:solidFill>
                <a:cs typeface="PT Bold Heading" pitchFamily="2" charset="-78"/>
              </a:rPr>
              <a:t>(مرحل</a:t>
            </a:r>
            <a:r>
              <a:rPr lang="ar-EG" sz="2400" b="1" dirty="0">
                <a:solidFill>
                  <a:srgbClr val="FF0000"/>
                </a:solidFill>
                <a:cs typeface="PT Bold Heading" pitchFamily="2" charset="-78"/>
              </a:rPr>
              <a:t>ة</a:t>
            </a:r>
            <a:r>
              <a:rPr lang="ar-SA" sz="2400" b="1" dirty="0">
                <a:solidFill>
                  <a:srgbClr val="FF0000"/>
                </a:solidFill>
                <a:cs typeface="PT Bold Heading" pitchFamily="2" charset="-78"/>
              </a:rPr>
              <a:t> النظريات </a:t>
            </a:r>
            <a:r>
              <a:rPr lang="ar-SA" sz="2400" b="1" dirty="0" err="1">
                <a:solidFill>
                  <a:srgbClr val="FF0000"/>
                </a:solidFill>
                <a:cs typeface="PT Bold Heading" pitchFamily="2" charset="-78"/>
              </a:rPr>
              <a:t>و</a:t>
            </a:r>
            <a:r>
              <a:rPr lang="ar-EG" sz="2400" b="1" dirty="0">
                <a:solidFill>
                  <a:srgbClr val="FF0000"/>
                </a:solidFill>
                <a:cs typeface="PT Bold Heading" pitchFamily="2" charset="-78"/>
              </a:rPr>
              <a:t>ا</a:t>
            </a:r>
            <a:r>
              <a:rPr lang="ar-SA" sz="2400" b="1" dirty="0">
                <a:solidFill>
                  <a:srgbClr val="FF0000"/>
                </a:solidFill>
                <a:cs typeface="PT Bold Heading" pitchFamily="2" charset="-78"/>
              </a:rPr>
              <a:t>لنماذج العلمية )</a:t>
            </a:r>
          </a:p>
        </p:txBody>
      </p:sp>
    </p:spTree>
    <p:extLst>
      <p:ext uri="{BB962C8B-B14F-4D97-AF65-F5344CB8AC3E}">
        <p14:creationId xmlns:p14="http://schemas.microsoft.com/office/powerpoint/2010/main" val="18425888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وسيلة شرح على شكل سحابة 6"/>
          <p:cNvSpPr/>
          <p:nvPr/>
        </p:nvSpPr>
        <p:spPr>
          <a:xfrm>
            <a:off x="609600" y="152400"/>
            <a:ext cx="7848600" cy="1447800"/>
          </a:xfrm>
          <a:prstGeom prst="cloudCallou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ما</a:t>
            </a:r>
            <a:r>
              <a:rPr kumimoji="0" lang="ar-EG" sz="2400" b="1" i="0" u="none" strike="noStrike" kern="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 </a:t>
            </a:r>
            <a:r>
              <a:rPr kumimoji="0" lang="ar-SA" sz="2400" b="1" i="0" u="none" strike="noStrike" kern="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هي العوامل التي ساعدت على ظهور هذه المرحلة المهنية   في خدمة الفرد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000" b="1" i="0" u="none" strike="noStrike" kern="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 د سيد رمضان ، </a:t>
            </a:r>
            <a:r>
              <a:rPr kumimoji="0" lang="ar-SA" sz="2000" b="1" i="0" u="none" strike="noStrike" kern="0" cap="none" spc="0" normalizeH="0" baseline="0" noProof="0" dirty="0" err="1">
                <a:ln>
                  <a:noFill/>
                </a:ln>
                <a:solidFill>
                  <a:srgbClr val="FF0000"/>
                </a:solidFill>
                <a:effectLst/>
                <a:uLnTx/>
                <a:uFillTx/>
                <a:latin typeface="Arial Unicode MS" pitchFamily="34" charset="-128"/>
                <a:ea typeface="Arial Unicode MS" pitchFamily="34" charset="-128"/>
                <a:cs typeface="Arial Unicode MS" pitchFamily="34" charset="-128"/>
              </a:rPr>
              <a:t>ص</a:t>
            </a:r>
            <a:r>
              <a:rPr kumimoji="0" lang="ar-SA" sz="2000" b="1" i="0" u="none" strike="noStrike" kern="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،13</a:t>
            </a:r>
          </a:p>
        </p:txBody>
      </p:sp>
      <p:sp>
        <p:nvSpPr>
          <p:cNvPr id="11267" name="مستطيل 7"/>
          <p:cNvSpPr>
            <a:spLocks noChangeArrowheads="1"/>
          </p:cNvSpPr>
          <p:nvPr/>
        </p:nvSpPr>
        <p:spPr bwMode="auto">
          <a:xfrm>
            <a:off x="381000" y="1981200"/>
            <a:ext cx="8458200" cy="41862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57200" marR="0" lvl="0" indent="-45720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ar-SA" altLang="ar-SA" sz="2400" b="0"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التقدم الصناعي </a:t>
            </a:r>
            <a:r>
              <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الذي غير كثيراً من معالم البشرية والذي أدى إلى ظهور مشكلات البطالة والإسكان والهجرة، أخطار الحوادث، الأزمات الاقتصادية ، الانحرافات السلوكية ، المشكلات الأسرية ، والتسول. </a:t>
            </a:r>
          </a:p>
          <a:p>
            <a:pPr marL="457200" marR="0" lvl="0" indent="-45720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endParaRPr kumimoji="0" lang="ar-SA" altLang="ar-SA" sz="1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457200" marR="0" lvl="0" indent="-45720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ar-EG" altLang="ar-SA" sz="2400" b="0"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a:t>
            </a:r>
            <a:r>
              <a:rPr kumimoji="0" lang="ar-SA" altLang="ar-SA" sz="2400" b="0"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لحروب المتوالية </a:t>
            </a:r>
            <a:r>
              <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التي صاحبت النزعات الاستعمارية لاستغلال الشعوب وما خلفته من ضحايا وعجزة ومشوهين وأرامل وأيتام 0</a:t>
            </a:r>
          </a:p>
          <a:p>
            <a:pPr marL="457200" marR="0" lvl="0" indent="-45720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endParaRPr kumimoji="0" lang="ar-SA" altLang="ar-SA" sz="12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457200" marR="0" lvl="0" indent="-45720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ar-SA" altLang="ar-SA" sz="2400" b="0"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الاكتشافات العلمية الحديثة </a:t>
            </a:r>
            <a:r>
              <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التي توصلت إليها العلوم الإنسانية حول حقيقة الإنسان ودوافع سلوكه</a:t>
            </a:r>
            <a:r>
              <a:rPr kumimoji="0" lang="ar-EG"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a:t>
            </a:r>
            <a:r>
              <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مما ألقى الضوء على حقائق لم تكن لأحد عهد بها من قبل. </a:t>
            </a:r>
          </a:p>
          <a:p>
            <a:pPr marL="457200" marR="0" lvl="0" indent="-45720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endPar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457200" marR="0" lvl="0" indent="-457200" algn="just" defTabSz="914400" eaLnBrk="1" fontAlgn="auto" latinLnBrk="0" hangingPunct="1">
              <a:lnSpc>
                <a:spcPct val="100000"/>
              </a:lnSpc>
              <a:spcBef>
                <a:spcPts val="0"/>
              </a:spcBef>
              <a:spcAft>
                <a:spcPts val="0"/>
              </a:spcAft>
              <a:buClrTx/>
              <a:buSzTx/>
              <a:buFontTx/>
              <a:buNone/>
              <a:tabLst/>
              <a:defRPr/>
            </a:pPr>
            <a:endPar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093888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85" decel="100000"/>
                                        <p:tgtEl>
                                          <p:spTgt spid="7"/>
                                        </p:tgtEl>
                                      </p:cBhvr>
                                    </p:animEffect>
                                    <p:animScale>
                                      <p:cBhvr>
                                        <p:cTn id="8" dur="385" decel="100000"/>
                                        <p:tgtEl>
                                          <p:spTgt spid="7"/>
                                        </p:tgtEl>
                                      </p:cBhvr>
                                      <p:from x="10000" y="10000"/>
                                      <p:to x="200000" y="450000"/>
                                    </p:animScale>
                                    <p:animScale>
                                      <p:cBhvr>
                                        <p:cTn id="9" dur="615" accel="100000" fill="hold">
                                          <p:stCondLst>
                                            <p:cond delay="385"/>
                                          </p:stCondLst>
                                        </p:cTn>
                                        <p:tgtEl>
                                          <p:spTgt spid="7"/>
                                        </p:tgtEl>
                                      </p:cBhvr>
                                      <p:from x="200000" y="450000"/>
                                      <p:to x="100000" y="100000"/>
                                    </p:animScale>
                                    <p:set>
                                      <p:cBhvr>
                                        <p:cTn id="10" dur="385" fill="hold"/>
                                        <p:tgtEl>
                                          <p:spTgt spid="7"/>
                                        </p:tgtEl>
                                        <p:attrNameLst>
                                          <p:attrName>ppt_x</p:attrName>
                                        </p:attrNameLst>
                                      </p:cBhvr>
                                      <p:to>
                                        <p:strVal val="(0.5)"/>
                                      </p:to>
                                    </p:set>
                                    <p:anim from="(0.5)" to="(#ppt_x)" calcmode="lin" valueType="num">
                                      <p:cBhvr>
                                        <p:cTn id="11" dur="615" accel="100000" fill="hold">
                                          <p:stCondLst>
                                            <p:cond delay="385"/>
                                          </p:stCondLst>
                                        </p:cTn>
                                        <p:tgtEl>
                                          <p:spTgt spid="7"/>
                                        </p:tgtEl>
                                        <p:attrNameLst>
                                          <p:attrName>ppt_x</p:attrName>
                                        </p:attrNameLst>
                                      </p:cBhvr>
                                    </p:anim>
                                    <p:set>
                                      <p:cBhvr>
                                        <p:cTn id="12" dur="385" fill="hold"/>
                                        <p:tgtEl>
                                          <p:spTgt spid="7"/>
                                        </p:tgtEl>
                                        <p:attrNameLst>
                                          <p:attrName>ppt_y</p:attrName>
                                        </p:attrNameLst>
                                      </p:cBhvr>
                                      <p:to>
                                        <p:strVal val="(#ppt_y+0.4)"/>
                                      </p:to>
                                    </p:set>
                                    <p:anim from="(#ppt_y+0.4)" to="(#ppt_y)" calcmode="lin" valueType="num">
                                      <p:cBhvr>
                                        <p:cTn id="13" dur="615" accel="100000" fill="hold">
                                          <p:stCondLst>
                                            <p:cond delay="385"/>
                                          </p:stCondLst>
                                        </p:cTn>
                                        <p:tgtEl>
                                          <p:spTgt spid="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وسيلة شرح على شكل سحابة 6"/>
          <p:cNvSpPr/>
          <p:nvPr/>
        </p:nvSpPr>
        <p:spPr>
          <a:xfrm>
            <a:off x="1295400" y="0"/>
            <a:ext cx="6096000" cy="1752600"/>
          </a:xfrm>
          <a:prstGeom prst="cloudCallou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تابع العوامل التي ساعدت على ظهور هذه المرحلة المهنية   في خدمة الفرد ؟ </a:t>
            </a:r>
          </a:p>
        </p:txBody>
      </p:sp>
      <p:sp>
        <p:nvSpPr>
          <p:cNvPr id="12291" name="مستطيل 7"/>
          <p:cNvSpPr>
            <a:spLocks noChangeArrowheads="1"/>
          </p:cNvSpPr>
          <p:nvPr/>
        </p:nvSpPr>
        <p:spPr bwMode="auto">
          <a:xfrm>
            <a:off x="228600" y="1905000"/>
            <a:ext cx="8534400" cy="4724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57200" marR="0" lvl="0" indent="-457200" algn="just" defTabSz="914400" eaLnBrk="1" fontAlgn="auto" latinLnBrk="0" hangingPunct="1">
              <a:lnSpc>
                <a:spcPct val="100000"/>
              </a:lnSpc>
              <a:spcBef>
                <a:spcPts val="0"/>
              </a:spcBef>
              <a:spcAft>
                <a:spcPts val="0"/>
              </a:spcAft>
              <a:buClrTx/>
              <a:buSzTx/>
              <a:buFontTx/>
              <a:buNone/>
              <a:tabLst/>
              <a:defRPr/>
            </a:pPr>
            <a:r>
              <a:rPr kumimoji="0" lang="ar-SA" altLang="ar-SA" sz="28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4- فشل التشريعات الوضعية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المتوالية لمواجهة مشكلات الفقر منذ صدور أول تشريع عام 1601م وذلك لقيامها على أسس غير علمية تقرر مسؤولية الفرد المطلقة عما وصل إليه من مصير 0 </a:t>
            </a:r>
          </a:p>
          <a:p>
            <a:pPr marL="457200" marR="0" lvl="0" indent="-457200" algn="just" defTabSz="914400" eaLnBrk="1" fontAlgn="auto" latinLnBrk="0" hangingPunct="1">
              <a:lnSpc>
                <a:spcPct val="100000"/>
              </a:lnSpc>
              <a:spcBef>
                <a:spcPts val="0"/>
              </a:spcBef>
              <a:spcAft>
                <a:spcPts val="0"/>
              </a:spcAft>
              <a:buClrTx/>
              <a:buSzTx/>
              <a:buFontTx/>
              <a:buNone/>
              <a:tabLst/>
              <a:defRPr/>
            </a:pPr>
            <a:endParaRPr kumimoji="0" lang="ar-SA" altLang="ar-SA" sz="6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457200" marR="0" lvl="0" indent="-457200" algn="just" defTabSz="914400" eaLnBrk="1" fontAlgn="auto" latinLnBrk="0" hangingPunct="1">
              <a:lnSpc>
                <a:spcPct val="100000"/>
              </a:lnSpc>
              <a:spcBef>
                <a:spcPts val="0"/>
              </a:spcBef>
              <a:spcAft>
                <a:spcPts val="0"/>
              </a:spcAft>
              <a:buClrTx/>
              <a:buSzTx/>
              <a:buFontTx/>
              <a:buNone/>
              <a:tabLst/>
              <a:defRPr/>
            </a:pPr>
            <a:r>
              <a:rPr kumimoji="0" lang="ar-SA" altLang="ar-SA" sz="28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5- البحوث الاجتماعية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التي قامت بها جماعات المصلحين الاجتماعيين وخاصة في انجلترا وأمريكا في أواخر القرن التاسع عشر والتي كشفت النقاب عن الحاجة الماسة إلى التخصص والتعمق في تفسير مشكلة الإنسان حيث أوضحت هذه الأبحاث فردية المشكلة الإنسانية وتعقدها0 </a:t>
            </a:r>
          </a:p>
          <a:p>
            <a:pPr marL="457200" marR="0" lvl="0" indent="-457200" algn="just" defTabSz="914400" eaLnBrk="1" fontAlgn="auto" latinLnBrk="0" hangingPunct="1">
              <a:lnSpc>
                <a:spcPct val="100000"/>
              </a:lnSpc>
              <a:spcBef>
                <a:spcPts val="0"/>
              </a:spcBef>
              <a:spcAft>
                <a:spcPts val="0"/>
              </a:spcAft>
              <a:buClrTx/>
              <a:buSzTx/>
              <a:buFontTx/>
              <a:buNone/>
              <a:tabLst/>
              <a:defRPr/>
            </a:pPr>
            <a:endParaRPr kumimoji="0" lang="ar-EG" altLang="ar-SA" sz="11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457200" marR="0" lvl="0" indent="-457200" algn="just" defTabSz="914400" eaLnBrk="1" fontAlgn="auto" latinLnBrk="0" hangingPunct="1">
              <a:lnSpc>
                <a:spcPct val="100000"/>
              </a:lnSpc>
              <a:spcBef>
                <a:spcPts val="0"/>
              </a:spcBef>
              <a:spcAft>
                <a:spcPts val="0"/>
              </a:spcAft>
              <a:buClrTx/>
              <a:buSzTx/>
              <a:buFontTx/>
              <a:buNone/>
              <a:tabLst/>
              <a:defRPr/>
            </a:pPr>
            <a:r>
              <a:rPr kumimoji="0" lang="ar-SA" altLang="ar-SA" sz="28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6- حركة جمعيات تنظيم الإحسان (1869م )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ونظام المدرس الزائر وسيدة الإحسان والممرضة الزائرة في انجلترا كاتجاهات مباشرة لقيام التخصص المهني في خدمة الفرد .</a:t>
            </a:r>
          </a:p>
        </p:txBody>
      </p:sp>
    </p:spTree>
    <p:extLst>
      <p:ext uri="{BB962C8B-B14F-4D97-AF65-F5344CB8AC3E}">
        <p14:creationId xmlns:p14="http://schemas.microsoft.com/office/powerpoint/2010/main" val="33463841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85" decel="100000"/>
                                        <p:tgtEl>
                                          <p:spTgt spid="7"/>
                                        </p:tgtEl>
                                      </p:cBhvr>
                                    </p:animEffect>
                                    <p:animScale>
                                      <p:cBhvr>
                                        <p:cTn id="8" dur="385" decel="100000"/>
                                        <p:tgtEl>
                                          <p:spTgt spid="7"/>
                                        </p:tgtEl>
                                      </p:cBhvr>
                                      <p:from x="10000" y="10000"/>
                                      <p:to x="200000" y="450000"/>
                                    </p:animScale>
                                    <p:animScale>
                                      <p:cBhvr>
                                        <p:cTn id="9" dur="615" accel="100000" fill="hold">
                                          <p:stCondLst>
                                            <p:cond delay="385"/>
                                          </p:stCondLst>
                                        </p:cTn>
                                        <p:tgtEl>
                                          <p:spTgt spid="7"/>
                                        </p:tgtEl>
                                      </p:cBhvr>
                                      <p:from x="200000" y="450000"/>
                                      <p:to x="100000" y="100000"/>
                                    </p:animScale>
                                    <p:set>
                                      <p:cBhvr>
                                        <p:cTn id="10" dur="385" fill="hold"/>
                                        <p:tgtEl>
                                          <p:spTgt spid="7"/>
                                        </p:tgtEl>
                                        <p:attrNameLst>
                                          <p:attrName>ppt_x</p:attrName>
                                        </p:attrNameLst>
                                      </p:cBhvr>
                                      <p:to>
                                        <p:strVal val="(0.5)"/>
                                      </p:to>
                                    </p:set>
                                    <p:anim from="(0.5)" to="(#ppt_x)" calcmode="lin" valueType="num">
                                      <p:cBhvr>
                                        <p:cTn id="11" dur="615" accel="100000" fill="hold">
                                          <p:stCondLst>
                                            <p:cond delay="385"/>
                                          </p:stCondLst>
                                        </p:cTn>
                                        <p:tgtEl>
                                          <p:spTgt spid="7"/>
                                        </p:tgtEl>
                                        <p:attrNameLst>
                                          <p:attrName>ppt_x</p:attrName>
                                        </p:attrNameLst>
                                      </p:cBhvr>
                                    </p:anim>
                                    <p:set>
                                      <p:cBhvr>
                                        <p:cTn id="12" dur="385" fill="hold"/>
                                        <p:tgtEl>
                                          <p:spTgt spid="7"/>
                                        </p:tgtEl>
                                        <p:attrNameLst>
                                          <p:attrName>ppt_y</p:attrName>
                                        </p:attrNameLst>
                                      </p:cBhvr>
                                      <p:to>
                                        <p:strVal val="(#ppt_y+0.4)"/>
                                      </p:to>
                                    </p:set>
                                    <p:anim from="(#ppt_y+0.4)" to="(#ppt_y)" calcmode="lin" valueType="num">
                                      <p:cBhvr>
                                        <p:cTn id="13" dur="615" accel="100000" fill="hold">
                                          <p:stCondLst>
                                            <p:cond delay="385"/>
                                          </p:stCondLst>
                                        </p:cTn>
                                        <p:tgtEl>
                                          <p:spTgt spid="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وجة 1"/>
          <p:cNvSpPr/>
          <p:nvPr/>
        </p:nvSpPr>
        <p:spPr>
          <a:xfrm>
            <a:off x="3886200" y="152400"/>
            <a:ext cx="4038600" cy="914400"/>
          </a:xfrm>
          <a:prstGeom prst="wave">
            <a:avLst>
              <a:gd name="adj1" fmla="val 12500"/>
              <a:gd name="adj2" fmla="val 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3600" b="1" i="0" u="none" strike="noStrike" kern="0" cap="none" spc="0" normalizeH="0" baseline="0" noProof="0" dirty="0">
                <a:ln>
                  <a:noFill/>
                </a:ln>
                <a:solidFill>
                  <a:schemeClr val="tx1"/>
                </a:solidFill>
                <a:effectLst/>
                <a:uLnTx/>
                <a:uFillTx/>
              </a:rPr>
              <a:t>أولا : مفهوم خدمة الفرد </a:t>
            </a:r>
          </a:p>
        </p:txBody>
      </p:sp>
      <p:sp>
        <p:nvSpPr>
          <p:cNvPr id="36867" name="مربع نص 2"/>
          <p:cNvSpPr txBox="1">
            <a:spLocks noChangeArrowheads="1"/>
          </p:cNvSpPr>
          <p:nvPr/>
        </p:nvSpPr>
        <p:spPr bwMode="auto">
          <a:xfrm>
            <a:off x="228600" y="1066800"/>
            <a:ext cx="8610600" cy="535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س/ ما</a:t>
            </a:r>
            <a:r>
              <a:rPr kumimoji="0" lang="en-US"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هي شروط التعريف الجيد ؟ وماذا يعنى التعريف ؟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التعريف بالشئ هو تحديده وتمييزه عن أشياء أخرى </a:t>
            </a:r>
            <a:endPar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ج/ </a:t>
            </a:r>
            <a:r>
              <a:rPr kumimoji="0" lang="ar-SA" altLang="ar-SA" sz="2400" b="1" i="0" u="sng"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من شروط التعريف الجيد أن يكون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a:t>
            </a:r>
          </a:p>
          <a:p>
            <a:pPr marL="0" marR="0" lvl="0" indent="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موضحاً لطبيعة الموضوع المراد تعريفه توضيحاً جامعاً ومانعاً بمعنى أن يحدد بدقة عناصره كما يمنع تداخل عناصر أخرى معه0 </a:t>
            </a:r>
          </a:p>
          <a:p>
            <a:pPr marL="0" marR="0" lvl="0" indent="0" algn="just" defTabSz="914400" eaLnBrk="1" fontAlgn="auto" latinLnBrk="0" hangingPunct="1">
              <a:lnSpc>
                <a:spcPct val="150000"/>
              </a:lnSpc>
              <a:spcBef>
                <a:spcPts val="0"/>
              </a:spcBef>
              <a:spcAft>
                <a:spcPts val="0"/>
              </a:spcAft>
              <a:buClrTx/>
              <a:buSzTx/>
              <a:buFont typeface="Arial" panose="020B0604020202020204" pitchFamily="34" charset="0"/>
              <a:buAutoNum type="arabicPeriod"/>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بسيطاً في صياغته يخلو من الغموض والتعقيد اللغوي ويصاغ بعبارات واضح</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ـ</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ة محددة 0 </a:t>
            </a:r>
          </a:p>
          <a:p>
            <a:pPr marL="0" marR="0" lvl="0" indent="0" algn="just" defTabSz="914400" eaLnBrk="1" fontAlgn="auto" latinLnBrk="0" hangingPunct="1">
              <a:lnSpc>
                <a:spcPct val="150000"/>
              </a:lnSpc>
              <a:spcBef>
                <a:spcPts val="0"/>
              </a:spcBef>
              <a:spcAft>
                <a:spcPts val="0"/>
              </a:spcAft>
              <a:buClrTx/>
              <a:buSzTx/>
              <a:buFont typeface="Arial" panose="020B0604020202020204" pitchFamily="34" charset="0"/>
              <a:buAutoNum type="arabicPeriod"/>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أن يكون مركزاً قصيراً قدر الإمكان </a:t>
            </a:r>
            <a:r>
              <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0</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Unicode MS" panose="020B0604020202020204" pitchFamily="34" charset="-128"/>
                <a:ea typeface="Arial Unicode MS" panose="020B0604020202020204" pitchFamily="34" charset="-128"/>
                <a:cs typeface="Simplified Arabic" panose="02020603050405020304" pitchFamily="18" charset="-78"/>
              </a:rPr>
              <a:t>4-أن يجمع بين ماهية الموضوع والهدف دون ذكر الأساليب أو الوسائل، فالماهية والهدف هما أشياء ثابتة بينما تتعرض الأساليب للتغيير والتطور المستمر 0</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Unicode MS" panose="020B0604020202020204" pitchFamily="34" charset="-128"/>
                <a:ea typeface="Arial Unicode MS" panose="020B0604020202020204" pitchFamily="34" charset="-128"/>
                <a:cs typeface="Simplified Arabic" panose="02020603050405020304" pitchFamily="18" charset="-78"/>
              </a:rPr>
              <a:t>5- أن يصلح لكل زمان ومكان على اعتبار قاعدة النسبية </a:t>
            </a:r>
            <a:endParaRPr kumimoji="0" lang="ar-SA" altLang="ar-SA" sz="24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649771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childTnLst>
                          </p:cTn>
                        </p:par>
                        <p:par>
                          <p:cTn id="21" fill="hold" nodeType="afterGroup">
                            <p:stCondLst>
                              <p:cond delay="1000"/>
                            </p:stCondLst>
                            <p:childTnLst>
                              <p:par>
                                <p:cTn id="22" presetID="26" presetClass="entr" presetSubtype="0" fill="hold" grpId="0" nodeType="afterEffect">
                                  <p:stCondLst>
                                    <p:cond delay="0"/>
                                  </p:stCondLst>
                                  <p:childTnLst>
                                    <p:set>
                                      <p:cBhvr>
                                        <p:cTn id="23" dur="1" fill="hold">
                                          <p:stCondLst>
                                            <p:cond delay="0"/>
                                          </p:stCondLst>
                                        </p:cTn>
                                        <p:tgtEl>
                                          <p:spTgt spid="36867"/>
                                        </p:tgtEl>
                                        <p:attrNameLst>
                                          <p:attrName>style.visibility</p:attrName>
                                        </p:attrNameLst>
                                      </p:cBhvr>
                                      <p:to>
                                        <p:strVal val="visible"/>
                                      </p:to>
                                    </p:set>
                                    <p:animEffect transition="in" filter="wipe(down)">
                                      <p:cBhvr>
                                        <p:cTn id="24" dur="290">
                                          <p:stCondLst>
                                            <p:cond delay="0"/>
                                          </p:stCondLst>
                                        </p:cTn>
                                        <p:tgtEl>
                                          <p:spTgt spid="36867"/>
                                        </p:tgtEl>
                                      </p:cBhvr>
                                    </p:animEffect>
                                    <p:anim calcmode="lin" valueType="num">
                                      <p:cBhvr>
                                        <p:cTn id="25" dur="911" tmFilter="0,0; 0.14,0.36; 0.43,0.73; 0.71,0.91; 1.0,1.0">
                                          <p:stCondLst>
                                            <p:cond delay="0"/>
                                          </p:stCondLst>
                                        </p:cTn>
                                        <p:tgtEl>
                                          <p:spTgt spid="36867"/>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36867"/>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36867"/>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36867"/>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36867"/>
                                        </p:tgtEl>
                                        <p:attrNameLst>
                                          <p:attrName>ppt_y</p:attrName>
                                        </p:attrNameLst>
                                      </p:cBhvr>
                                      <p:tavLst>
                                        <p:tav tm="0" fmla="#ppt_y-sin(pi*$)/81">
                                          <p:val>
                                            <p:fltVal val="0"/>
                                          </p:val>
                                        </p:tav>
                                        <p:tav tm="100000">
                                          <p:val>
                                            <p:fltVal val="1"/>
                                          </p:val>
                                        </p:tav>
                                      </p:tavLst>
                                    </p:anim>
                                    <p:animScale>
                                      <p:cBhvr>
                                        <p:cTn id="30" dur="13">
                                          <p:stCondLst>
                                            <p:cond delay="325"/>
                                          </p:stCondLst>
                                        </p:cTn>
                                        <p:tgtEl>
                                          <p:spTgt spid="36867"/>
                                        </p:tgtEl>
                                      </p:cBhvr>
                                      <p:to x="100000" y="60000"/>
                                    </p:animScale>
                                    <p:animScale>
                                      <p:cBhvr>
                                        <p:cTn id="31" dur="83" decel="50000">
                                          <p:stCondLst>
                                            <p:cond delay="338"/>
                                          </p:stCondLst>
                                        </p:cTn>
                                        <p:tgtEl>
                                          <p:spTgt spid="36867"/>
                                        </p:tgtEl>
                                      </p:cBhvr>
                                      <p:to x="100000" y="100000"/>
                                    </p:animScale>
                                    <p:animScale>
                                      <p:cBhvr>
                                        <p:cTn id="32" dur="13">
                                          <p:stCondLst>
                                            <p:cond delay="656"/>
                                          </p:stCondLst>
                                        </p:cTn>
                                        <p:tgtEl>
                                          <p:spTgt spid="36867"/>
                                        </p:tgtEl>
                                      </p:cBhvr>
                                      <p:to x="100000" y="80000"/>
                                    </p:animScale>
                                    <p:animScale>
                                      <p:cBhvr>
                                        <p:cTn id="33" dur="83" decel="50000">
                                          <p:stCondLst>
                                            <p:cond delay="669"/>
                                          </p:stCondLst>
                                        </p:cTn>
                                        <p:tgtEl>
                                          <p:spTgt spid="36867"/>
                                        </p:tgtEl>
                                      </p:cBhvr>
                                      <p:to x="100000" y="100000"/>
                                    </p:animScale>
                                    <p:animScale>
                                      <p:cBhvr>
                                        <p:cTn id="34" dur="13">
                                          <p:stCondLst>
                                            <p:cond delay="821"/>
                                          </p:stCondLst>
                                        </p:cTn>
                                        <p:tgtEl>
                                          <p:spTgt spid="36867"/>
                                        </p:tgtEl>
                                      </p:cBhvr>
                                      <p:to x="100000" y="90000"/>
                                    </p:animScale>
                                    <p:animScale>
                                      <p:cBhvr>
                                        <p:cTn id="35" dur="83" decel="50000">
                                          <p:stCondLst>
                                            <p:cond delay="834"/>
                                          </p:stCondLst>
                                        </p:cTn>
                                        <p:tgtEl>
                                          <p:spTgt spid="36867"/>
                                        </p:tgtEl>
                                      </p:cBhvr>
                                      <p:to x="100000" y="100000"/>
                                    </p:animScale>
                                    <p:animScale>
                                      <p:cBhvr>
                                        <p:cTn id="36" dur="13">
                                          <p:stCondLst>
                                            <p:cond delay="904"/>
                                          </p:stCondLst>
                                        </p:cTn>
                                        <p:tgtEl>
                                          <p:spTgt spid="36867"/>
                                        </p:tgtEl>
                                      </p:cBhvr>
                                      <p:to x="100000" y="95000"/>
                                    </p:animScale>
                                    <p:animScale>
                                      <p:cBhvr>
                                        <p:cTn id="37" dur="83" decel="50000">
                                          <p:stCondLst>
                                            <p:cond delay="917"/>
                                          </p:stCondLst>
                                        </p:cTn>
                                        <p:tgtEl>
                                          <p:spTgt spid="368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686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792162"/>
          </a:xfrm>
          <a:solidFill>
            <a:schemeClr val="bg1">
              <a:lumMod val="95000"/>
            </a:schemeClr>
          </a:solidFill>
        </p:spPr>
        <p:txBody>
          <a:bodyPr/>
          <a:lstStyle/>
          <a:p>
            <a:pPr eaLnBrk="1" hangingPunct="1">
              <a:defRPr/>
            </a:pPr>
            <a:r>
              <a:rPr lang="ar-EG" sz="2800" dirty="0">
                <a:solidFill>
                  <a:srgbClr val="FF0000"/>
                </a:solidFill>
                <a:cs typeface="PT Bold Heading" pitchFamily="2" charset="-78"/>
              </a:rPr>
              <a:t>(تابع ) </a:t>
            </a:r>
            <a:r>
              <a:rPr lang="ar-SA" sz="2800" dirty="0">
                <a:solidFill>
                  <a:srgbClr val="FF0000"/>
                </a:solidFill>
                <a:cs typeface="PT Bold Heading" pitchFamily="2" charset="-78"/>
              </a:rPr>
              <a:t>مفهوم خدمة الفرد </a:t>
            </a:r>
            <a:endParaRPr lang="en-US" sz="2800" dirty="0">
              <a:solidFill>
                <a:srgbClr val="FF0000"/>
              </a:solidFill>
              <a:cs typeface="PT Bold Heading" pitchFamily="2" charset="-78"/>
            </a:endParaRPr>
          </a:p>
        </p:txBody>
      </p:sp>
      <p:sp>
        <p:nvSpPr>
          <p:cNvPr id="19459" name="Rectangle 3"/>
          <p:cNvSpPr>
            <a:spLocks noGrp="1" noChangeArrowheads="1"/>
          </p:cNvSpPr>
          <p:nvPr>
            <p:ph idx="1"/>
          </p:nvPr>
        </p:nvSpPr>
        <p:spPr>
          <a:xfrm>
            <a:off x="381000" y="990600"/>
            <a:ext cx="8534400" cy="5562600"/>
          </a:xfrm>
          <a:solidFill>
            <a:schemeClr val="bg1"/>
          </a:solidFill>
        </p:spPr>
        <p:txBody>
          <a:bodyPr/>
          <a:lstStyle/>
          <a:p>
            <a:pPr algn="just"/>
            <a:r>
              <a:rPr lang="ar-SA" altLang="ar-SA" sz="2400" b="1">
                <a:ea typeface="Arial Unicode MS" panose="020B0604020202020204" pitchFamily="34" charset="-128"/>
                <a:cs typeface="Arial Unicode MS" panose="020B0604020202020204" pitchFamily="34" charset="-128"/>
              </a:rPr>
              <a:t>وسوف نعرض للمناقشة والحوار تعر</a:t>
            </a:r>
            <a:r>
              <a:rPr lang="ar-EG" altLang="ar-SA" sz="2400" b="1">
                <a:ea typeface="Arial Unicode MS" panose="020B0604020202020204" pitchFamily="34" charset="-128"/>
                <a:cs typeface="Arial Unicode MS" panose="020B0604020202020204" pitchFamily="34" charset="-128"/>
              </a:rPr>
              <a:t>ي</a:t>
            </a:r>
            <a:r>
              <a:rPr lang="ar-SA" altLang="ar-SA" sz="2400" b="1">
                <a:ea typeface="Arial Unicode MS" panose="020B0604020202020204" pitchFamily="34" charset="-128"/>
                <a:cs typeface="Arial Unicode MS" panose="020B0604020202020204" pitchFamily="34" charset="-128"/>
              </a:rPr>
              <a:t>فين من التعاريف المعاصرة وهما </a:t>
            </a:r>
            <a:r>
              <a:rPr lang="ar-SA" altLang="ar-SA" sz="2400" b="1" u="sng">
                <a:solidFill>
                  <a:srgbClr val="FF0000"/>
                </a:solidFill>
                <a:ea typeface="Arial Unicode MS" panose="020B0604020202020204" pitchFamily="34" charset="-128"/>
                <a:cs typeface="Arial Unicode MS" panose="020B0604020202020204" pitchFamily="34" charset="-128"/>
              </a:rPr>
              <a:t>التعريف الأول : تعريف هيلين برلمان </a:t>
            </a:r>
          </a:p>
          <a:p>
            <a:pPr algn="just"/>
            <a:r>
              <a:rPr lang="ar-SA" altLang="ar-SA" sz="2400" b="1">
                <a:ea typeface="Arial Unicode MS" panose="020B0604020202020204" pitchFamily="34" charset="-128"/>
                <a:cs typeface="Arial Unicode MS" panose="020B0604020202020204" pitchFamily="34" charset="-128"/>
              </a:rPr>
              <a:t> خدمة الفرد عملية تمارس في مؤسسات اجتماعية لمساعدة الأفراد على المواجهة </a:t>
            </a:r>
            <a:r>
              <a:rPr lang="ar-EG" altLang="ar-SA" sz="2400" b="1">
                <a:ea typeface="Arial Unicode MS" panose="020B0604020202020204" pitchFamily="34" charset="-128"/>
                <a:cs typeface="Arial Unicode MS" panose="020B0604020202020204" pitchFamily="34" charset="-128"/>
              </a:rPr>
              <a:t>ا</a:t>
            </a:r>
            <a:r>
              <a:rPr lang="ar-SA" altLang="ar-SA" sz="2400" b="1">
                <a:ea typeface="Arial Unicode MS" panose="020B0604020202020204" pitchFamily="34" charset="-128"/>
                <a:cs typeface="Arial Unicode MS" panose="020B0604020202020204" pitchFamily="34" charset="-128"/>
              </a:rPr>
              <a:t>لفعال</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للمشكلات التي تعوق أدائهم الاجتماع</a:t>
            </a:r>
            <a:r>
              <a:rPr lang="ar-EG" altLang="ar-SA" sz="2400" b="1">
                <a:ea typeface="Arial Unicode MS" panose="020B0604020202020204" pitchFamily="34" charset="-128"/>
                <a:cs typeface="Arial Unicode MS" panose="020B0604020202020204" pitchFamily="34" charset="-128"/>
              </a:rPr>
              <a:t>ي.</a:t>
            </a:r>
            <a:r>
              <a:rPr lang="ar-SA" altLang="ar-SA" sz="2400" b="1">
                <a:ea typeface="Arial Unicode MS" panose="020B0604020202020204" pitchFamily="34" charset="-128"/>
                <a:cs typeface="Arial Unicode MS" panose="020B0604020202020204" pitchFamily="34" charset="-128"/>
              </a:rPr>
              <a:t>   </a:t>
            </a:r>
          </a:p>
          <a:p>
            <a:pPr algn="just"/>
            <a:r>
              <a:rPr lang="ar-SA" altLang="ar-SA" sz="2400" b="1">
                <a:ea typeface="Arial Unicode MS" panose="020B0604020202020204" pitchFamily="34" charset="-128"/>
                <a:cs typeface="Arial Unicode MS" panose="020B0604020202020204" pitchFamily="34" charset="-128"/>
              </a:rPr>
              <a:t> ونجد هذا التعريف قد التزم إلى حد كبير بشروط التعريف الجيد من حيث الصياغة والمضمون، فقد حدد ماهية خدمة الفرد وأهدافها دون التعرض للوسائل والأساليب0 </a:t>
            </a:r>
          </a:p>
          <a:p>
            <a:pPr algn="just"/>
            <a:r>
              <a:rPr lang="ar-SA" altLang="ar-SA" sz="2400" b="1">
                <a:solidFill>
                  <a:srgbClr val="FF0000"/>
                </a:solidFill>
                <a:ea typeface="Arial Unicode MS" panose="020B0604020202020204" pitchFamily="34" charset="-128"/>
                <a:cs typeface="Arial Unicode MS" panose="020B0604020202020204" pitchFamily="34" charset="-128"/>
              </a:rPr>
              <a:t>وسوف نناقش ونحلل التعريف لمعرفة جوانب القوة والضعف</a:t>
            </a:r>
          </a:p>
          <a:p>
            <a:pPr algn="just">
              <a:buFontTx/>
              <a:buNone/>
            </a:pPr>
            <a:r>
              <a:rPr lang="ar-SA" altLang="ar-SA" sz="2400" b="1">
                <a:ea typeface="Arial Unicode MS" panose="020B0604020202020204" pitchFamily="34" charset="-128"/>
                <a:cs typeface="Arial Unicode MS" panose="020B0604020202020204" pitchFamily="34" charset="-128"/>
              </a:rPr>
              <a:t> من خلال:</a:t>
            </a:r>
            <a:r>
              <a:rPr lang="ar-SA" altLang="ar-SA" sz="2400" b="1">
                <a:solidFill>
                  <a:srgbClr val="993300"/>
                </a:solidFill>
                <a:ea typeface="Arial Unicode MS" panose="020B0604020202020204" pitchFamily="34" charset="-128"/>
                <a:cs typeface="Arial Unicode MS" panose="020B0604020202020204" pitchFamily="34" charset="-128"/>
              </a:rPr>
              <a:t>1- </a:t>
            </a:r>
            <a:r>
              <a:rPr lang="ar-SA" altLang="ar-SA" sz="2400" b="1" u="sng">
                <a:solidFill>
                  <a:srgbClr val="993300"/>
                </a:solidFill>
                <a:ea typeface="Arial Unicode MS" panose="020B0604020202020204" pitchFamily="34" charset="-128"/>
                <a:cs typeface="Arial Unicode MS" panose="020B0604020202020204" pitchFamily="34" charset="-128"/>
              </a:rPr>
              <a:t>العملية : </a:t>
            </a:r>
            <a:r>
              <a:rPr lang="en-US" altLang="ar-SA" sz="2400" b="1" u="sng">
                <a:solidFill>
                  <a:srgbClr val="993300"/>
                </a:solidFill>
                <a:ea typeface="Arial Unicode MS" panose="020B0604020202020204" pitchFamily="34" charset="-128"/>
                <a:cs typeface="Arial Unicode MS" panose="020B0604020202020204" pitchFamily="34" charset="-128"/>
              </a:rPr>
              <a:t>Process</a:t>
            </a:r>
            <a:endParaRPr lang="ar-SA" altLang="ar-SA" sz="2400" b="1" u="sng">
              <a:solidFill>
                <a:srgbClr val="993300"/>
              </a:solidFill>
              <a:ea typeface="Arial Unicode MS" panose="020B0604020202020204" pitchFamily="34" charset="-128"/>
              <a:cs typeface="Arial Unicode MS" panose="020B0604020202020204" pitchFamily="34" charset="-128"/>
            </a:endParaRPr>
          </a:p>
          <a:p>
            <a:pPr algn="just"/>
            <a:r>
              <a:rPr lang="ar-SA" altLang="ar-SA" sz="2400" b="1">
                <a:ea typeface="Arial Unicode MS" panose="020B0604020202020204" pitchFamily="34" charset="-128"/>
                <a:cs typeface="Arial Unicode MS" panose="020B0604020202020204" pitchFamily="34" charset="-128"/>
              </a:rPr>
              <a:t> هي خطوات متتابعة لتحقيق هدف معين يتميز بعنصري التفاعل والدنيامية،</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كما أنها </a:t>
            </a:r>
            <a:r>
              <a:rPr lang="ar-EG" altLang="ar-SA" sz="2400" b="1">
                <a:ea typeface="Arial Unicode MS" panose="020B0604020202020204" pitchFamily="34" charset="-128"/>
                <a:cs typeface="Arial Unicode MS" panose="020B0604020202020204" pitchFamily="34" charset="-128"/>
              </a:rPr>
              <a:t>أ</a:t>
            </a:r>
            <a:r>
              <a:rPr lang="ar-SA" altLang="ar-SA" sz="2400" b="1">
                <a:ea typeface="Arial Unicode MS" panose="020B0604020202020204" pitchFamily="34" charset="-128"/>
                <a:cs typeface="Arial Unicode MS" panose="020B0604020202020204" pitchFamily="34" charset="-128"/>
              </a:rPr>
              <a:t>سلو</a:t>
            </a:r>
            <a:r>
              <a:rPr lang="ar-EG" altLang="ar-SA" sz="2400" b="1">
                <a:ea typeface="Arial Unicode MS" panose="020B0604020202020204" pitchFamily="34" charset="-128"/>
                <a:cs typeface="Arial Unicode MS" panose="020B0604020202020204" pitchFamily="34" charset="-128"/>
              </a:rPr>
              <a:t>ب</a:t>
            </a:r>
            <a:r>
              <a:rPr lang="ar-SA" altLang="ar-SA" sz="2400" b="1">
                <a:ea typeface="Arial Unicode MS" panose="020B0604020202020204" pitchFamily="34" charset="-128"/>
                <a:cs typeface="Arial Unicode MS" panose="020B0604020202020204" pitchFamily="34" charset="-128"/>
              </a:rPr>
              <a:t> علمي لتوفير عنصر الاطراد للنظم والهدف، كما أنها أسلوب فني يتطلب مهارة خاصة لتوفير التفاعل والدينامية 0</a:t>
            </a:r>
          </a:p>
          <a:p>
            <a:pPr algn="just"/>
            <a:endParaRPr lang="ar-SA" altLang="ar-SA" sz="2800" b="1">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178359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 to="" calcmode="lin" valueType="num">
                                      <p:cBhvr>
                                        <p:cTn id="7" dur="1" fill="hold"/>
                                        <p:tgtEl>
                                          <p:spTgt spid="22530"/>
                                        </p:tgtEl>
                                        <p:attrNameLst>
                                          <p:attrName/>
                                        </p:attrNameLst>
                                      </p:cBhvr>
                                    </p:anim>
                                  </p:childTnLst>
                                </p:cTn>
                              </p:par>
                            </p:childTnLst>
                          </p:cTn>
                        </p:par>
                        <p:par>
                          <p:cTn id="8" fill="hold" nodeType="afterGroup">
                            <p:stCondLst>
                              <p:cond delay="0"/>
                            </p:stCondLst>
                            <p:childTnLst>
                              <p:par>
                                <p:cTn id="9" presetID="48" presetClass="entr" presetSubtype="0" accel="50000" fill="hold" nodeType="afterEffect">
                                  <p:stCondLst>
                                    <p:cond delay="0"/>
                                  </p:stCondLst>
                                  <p:childTnLst>
                                    <p:set>
                                      <p:cBhvr>
                                        <p:cTn id="10" dur="1" fill="hold">
                                          <p:stCondLst>
                                            <p:cond delay="0"/>
                                          </p:stCondLst>
                                        </p:cTn>
                                        <p:tgtEl>
                                          <p:spTgt spid="19459">
                                            <p:txEl>
                                              <p:pRg st="0" end="0"/>
                                            </p:txEl>
                                          </p:spTgt>
                                        </p:tgtEl>
                                        <p:attrNameLst>
                                          <p:attrName>style.visibility</p:attrName>
                                        </p:attrNameLst>
                                      </p:cBhvr>
                                      <p:to>
                                        <p:strVal val="visible"/>
                                      </p:to>
                                    </p:set>
                                    <p:anim calcmode="lin" valueType="num">
                                      <p:cBhvr>
                                        <p:cTn id="11" dur="1000" fill="hold"/>
                                        <p:tgtEl>
                                          <p:spTgt spid="19459">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2" dur="1000" fill="hold"/>
                                        <p:tgtEl>
                                          <p:spTgt spid="19459">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3" dur="1000" fill="hold"/>
                                        <p:tgtEl>
                                          <p:spTgt spid="19459">
                                            <p:txEl>
                                              <p:pRg st="0" end="0"/>
                                            </p:txEl>
                                          </p:spTgt>
                                        </p:tgtEl>
                                        <p:attrNameLst>
                                          <p:attrName>ppt_y</p:attrName>
                                        </p:attrNameLst>
                                      </p:cBhvr>
                                      <p:tavLst>
                                        <p:tav tm="0">
                                          <p:val>
                                            <p:strVal val="#ppt_y"/>
                                          </p:val>
                                        </p:tav>
                                        <p:tav tm="100000">
                                          <p:val>
                                            <p:strVal val="#ppt_y"/>
                                          </p:val>
                                        </p:tav>
                                      </p:tavLst>
                                    </p:anim>
                                    <p:animEffect transition="in" filter="fade">
                                      <p:cBhvr>
                                        <p:cTn id="14" dur="1000"/>
                                        <p:tgtEl>
                                          <p:spTgt spid="19459">
                                            <p:txEl>
                                              <p:pRg st="0" end="0"/>
                                            </p:txEl>
                                          </p:spTgt>
                                        </p:tgtEl>
                                      </p:cBhvr>
                                    </p:animEffect>
                                  </p:childTnLst>
                                </p:cTn>
                              </p:par>
                            </p:childTnLst>
                          </p:cTn>
                        </p:par>
                        <p:par>
                          <p:cTn id="15" fill="hold" nodeType="afterGroup">
                            <p:stCondLst>
                              <p:cond delay="1000"/>
                            </p:stCondLst>
                            <p:childTnLst>
                              <p:par>
                                <p:cTn id="16" presetID="48" presetClass="entr" presetSubtype="0" accel="50000" fill="hold" nodeType="afterEffect">
                                  <p:stCondLst>
                                    <p:cond delay="0"/>
                                  </p:stCondLst>
                                  <p:childTnLst>
                                    <p:set>
                                      <p:cBhvr>
                                        <p:cTn id="17" dur="1" fill="hold">
                                          <p:stCondLst>
                                            <p:cond delay="0"/>
                                          </p:stCondLst>
                                        </p:cTn>
                                        <p:tgtEl>
                                          <p:spTgt spid="19459">
                                            <p:txEl>
                                              <p:pRg st="1" end="1"/>
                                            </p:txEl>
                                          </p:spTgt>
                                        </p:tgtEl>
                                        <p:attrNameLst>
                                          <p:attrName>style.visibility</p:attrName>
                                        </p:attrNameLst>
                                      </p:cBhvr>
                                      <p:to>
                                        <p:strVal val="visible"/>
                                      </p:to>
                                    </p:set>
                                    <p:anim calcmode="lin" valueType="num">
                                      <p:cBhvr>
                                        <p:cTn id="18" dur="1000" fill="hold"/>
                                        <p:tgtEl>
                                          <p:spTgt spid="19459">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19459">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19459">
                                            <p:txEl>
                                              <p:pRg st="1" end="1"/>
                                            </p:txEl>
                                          </p:spTgt>
                                        </p:tgtEl>
                                        <p:attrNameLst>
                                          <p:attrName>ppt_y</p:attrName>
                                        </p:attrNameLst>
                                      </p:cBhvr>
                                      <p:tavLst>
                                        <p:tav tm="0">
                                          <p:val>
                                            <p:strVal val="#ppt_y"/>
                                          </p:val>
                                        </p:tav>
                                        <p:tav tm="100000">
                                          <p:val>
                                            <p:strVal val="#ppt_y"/>
                                          </p:val>
                                        </p:tav>
                                      </p:tavLst>
                                    </p:anim>
                                    <p:animEffect transition="in" filter="fade">
                                      <p:cBhvr>
                                        <p:cTn id="21" dur="1000"/>
                                        <p:tgtEl>
                                          <p:spTgt spid="19459">
                                            <p:txEl>
                                              <p:pRg st="1" end="1"/>
                                            </p:txEl>
                                          </p:spTgt>
                                        </p:tgtEl>
                                      </p:cBhvr>
                                    </p:animEffect>
                                  </p:childTnLst>
                                </p:cTn>
                              </p:par>
                            </p:childTnLst>
                          </p:cTn>
                        </p:par>
                        <p:par>
                          <p:cTn id="22" fill="hold" nodeType="afterGroup">
                            <p:stCondLst>
                              <p:cond delay="2000"/>
                            </p:stCondLst>
                            <p:childTnLst>
                              <p:par>
                                <p:cTn id="23" presetID="48" presetClass="entr" presetSubtype="0" accel="50000" fill="hold" nodeType="afterEffect">
                                  <p:stCondLst>
                                    <p:cond delay="0"/>
                                  </p:stCondLst>
                                  <p:childTnLst>
                                    <p:set>
                                      <p:cBhvr>
                                        <p:cTn id="24" dur="1" fill="hold">
                                          <p:stCondLst>
                                            <p:cond delay="0"/>
                                          </p:stCondLst>
                                        </p:cTn>
                                        <p:tgtEl>
                                          <p:spTgt spid="19459">
                                            <p:txEl>
                                              <p:pRg st="2" end="2"/>
                                            </p:txEl>
                                          </p:spTgt>
                                        </p:tgtEl>
                                        <p:attrNameLst>
                                          <p:attrName>style.visibility</p:attrName>
                                        </p:attrNameLst>
                                      </p:cBhvr>
                                      <p:to>
                                        <p:strVal val="visible"/>
                                      </p:to>
                                    </p:set>
                                    <p:anim calcmode="lin" valueType="num">
                                      <p:cBhvr>
                                        <p:cTn id="25" dur="1000" fill="hold"/>
                                        <p:tgtEl>
                                          <p:spTgt spid="19459">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19459">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19459">
                                            <p:txEl>
                                              <p:pRg st="2" end="2"/>
                                            </p:txEl>
                                          </p:spTgt>
                                        </p:tgtEl>
                                        <p:attrNameLst>
                                          <p:attrName>ppt_y</p:attrName>
                                        </p:attrNameLst>
                                      </p:cBhvr>
                                      <p:tavLst>
                                        <p:tav tm="0">
                                          <p:val>
                                            <p:strVal val="#ppt_y"/>
                                          </p:val>
                                        </p:tav>
                                        <p:tav tm="100000">
                                          <p:val>
                                            <p:strVal val="#ppt_y"/>
                                          </p:val>
                                        </p:tav>
                                      </p:tavLst>
                                    </p:anim>
                                    <p:animEffect transition="in" filter="fade">
                                      <p:cBhvr>
                                        <p:cTn id="28" dur="1000"/>
                                        <p:tgtEl>
                                          <p:spTgt spid="19459">
                                            <p:txEl>
                                              <p:pRg st="2" end="2"/>
                                            </p:txEl>
                                          </p:spTgt>
                                        </p:tgtEl>
                                      </p:cBhvr>
                                    </p:animEffect>
                                  </p:childTnLst>
                                </p:cTn>
                              </p:par>
                            </p:childTnLst>
                          </p:cTn>
                        </p:par>
                        <p:par>
                          <p:cTn id="29" fill="hold" nodeType="afterGroup">
                            <p:stCondLst>
                              <p:cond delay="3000"/>
                            </p:stCondLst>
                            <p:childTnLst>
                              <p:par>
                                <p:cTn id="30" presetID="48" presetClass="entr" presetSubtype="0" accel="50000" fill="hold" nodeType="afterEffect">
                                  <p:stCondLst>
                                    <p:cond delay="0"/>
                                  </p:stCondLst>
                                  <p:childTnLst>
                                    <p:set>
                                      <p:cBhvr>
                                        <p:cTn id="31" dur="1" fill="hold">
                                          <p:stCondLst>
                                            <p:cond delay="0"/>
                                          </p:stCondLst>
                                        </p:cTn>
                                        <p:tgtEl>
                                          <p:spTgt spid="19459">
                                            <p:txEl>
                                              <p:pRg st="3" end="3"/>
                                            </p:txEl>
                                          </p:spTgt>
                                        </p:tgtEl>
                                        <p:attrNameLst>
                                          <p:attrName>style.visibility</p:attrName>
                                        </p:attrNameLst>
                                      </p:cBhvr>
                                      <p:to>
                                        <p:strVal val="visible"/>
                                      </p:to>
                                    </p:set>
                                    <p:anim calcmode="lin" valueType="num">
                                      <p:cBhvr>
                                        <p:cTn id="32" dur="1000" fill="hold"/>
                                        <p:tgtEl>
                                          <p:spTgt spid="19459">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3" dur="1000" fill="hold"/>
                                        <p:tgtEl>
                                          <p:spTgt spid="19459">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4" dur="1000" fill="hold"/>
                                        <p:tgtEl>
                                          <p:spTgt spid="19459">
                                            <p:txEl>
                                              <p:pRg st="3" end="3"/>
                                            </p:txEl>
                                          </p:spTgt>
                                        </p:tgtEl>
                                        <p:attrNameLst>
                                          <p:attrName>ppt_y</p:attrName>
                                        </p:attrNameLst>
                                      </p:cBhvr>
                                      <p:tavLst>
                                        <p:tav tm="0">
                                          <p:val>
                                            <p:strVal val="#ppt_y"/>
                                          </p:val>
                                        </p:tav>
                                        <p:tav tm="100000">
                                          <p:val>
                                            <p:strVal val="#ppt_y"/>
                                          </p:val>
                                        </p:tav>
                                      </p:tavLst>
                                    </p:anim>
                                    <p:animEffect transition="in" filter="fade">
                                      <p:cBhvr>
                                        <p:cTn id="35" dur="1000"/>
                                        <p:tgtEl>
                                          <p:spTgt spid="19459">
                                            <p:txEl>
                                              <p:pRg st="3" end="3"/>
                                            </p:txEl>
                                          </p:spTgt>
                                        </p:tgtEl>
                                      </p:cBhvr>
                                    </p:animEffect>
                                  </p:childTnLst>
                                </p:cTn>
                              </p:par>
                            </p:childTnLst>
                          </p:cTn>
                        </p:par>
                        <p:par>
                          <p:cTn id="36" fill="hold" nodeType="afterGroup">
                            <p:stCondLst>
                              <p:cond delay="4000"/>
                            </p:stCondLst>
                            <p:childTnLst>
                              <p:par>
                                <p:cTn id="37" presetID="48" presetClass="entr" presetSubtype="0" accel="50000" fill="hold" nodeType="afterEffect">
                                  <p:stCondLst>
                                    <p:cond delay="0"/>
                                  </p:stCondLst>
                                  <p:childTnLst>
                                    <p:set>
                                      <p:cBhvr>
                                        <p:cTn id="38" dur="1" fill="hold">
                                          <p:stCondLst>
                                            <p:cond delay="0"/>
                                          </p:stCondLst>
                                        </p:cTn>
                                        <p:tgtEl>
                                          <p:spTgt spid="19459">
                                            <p:txEl>
                                              <p:pRg st="4" end="4"/>
                                            </p:txEl>
                                          </p:spTgt>
                                        </p:tgtEl>
                                        <p:attrNameLst>
                                          <p:attrName>style.visibility</p:attrName>
                                        </p:attrNameLst>
                                      </p:cBhvr>
                                      <p:to>
                                        <p:strVal val="visible"/>
                                      </p:to>
                                    </p:set>
                                    <p:anim calcmode="lin" valueType="num">
                                      <p:cBhvr>
                                        <p:cTn id="39" dur="1000" fill="hold"/>
                                        <p:tgtEl>
                                          <p:spTgt spid="19459">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19459">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19459">
                                            <p:txEl>
                                              <p:pRg st="4" end="4"/>
                                            </p:txEl>
                                          </p:spTgt>
                                        </p:tgtEl>
                                        <p:attrNameLst>
                                          <p:attrName>ppt_y</p:attrName>
                                        </p:attrNameLst>
                                      </p:cBhvr>
                                      <p:tavLst>
                                        <p:tav tm="0">
                                          <p:val>
                                            <p:strVal val="#ppt_y"/>
                                          </p:val>
                                        </p:tav>
                                        <p:tav tm="100000">
                                          <p:val>
                                            <p:strVal val="#ppt_y"/>
                                          </p:val>
                                        </p:tav>
                                      </p:tavLst>
                                    </p:anim>
                                    <p:animEffect transition="in" filter="fade">
                                      <p:cBhvr>
                                        <p:cTn id="42" dur="1000"/>
                                        <p:tgtEl>
                                          <p:spTgt spid="19459">
                                            <p:txEl>
                                              <p:pRg st="4" end="4"/>
                                            </p:txEl>
                                          </p:spTgt>
                                        </p:tgtEl>
                                      </p:cBhvr>
                                    </p:animEffect>
                                  </p:childTnLst>
                                </p:cTn>
                              </p:par>
                            </p:childTnLst>
                          </p:cTn>
                        </p:par>
                        <p:par>
                          <p:cTn id="43" fill="hold" nodeType="afterGroup">
                            <p:stCondLst>
                              <p:cond delay="5000"/>
                            </p:stCondLst>
                            <p:childTnLst>
                              <p:par>
                                <p:cTn id="44" presetID="48" presetClass="entr" presetSubtype="0" accel="50000" fill="hold" nodeType="afterEffect">
                                  <p:stCondLst>
                                    <p:cond delay="0"/>
                                  </p:stCondLst>
                                  <p:childTnLst>
                                    <p:set>
                                      <p:cBhvr>
                                        <p:cTn id="45" dur="1" fill="hold">
                                          <p:stCondLst>
                                            <p:cond delay="0"/>
                                          </p:stCondLst>
                                        </p:cTn>
                                        <p:tgtEl>
                                          <p:spTgt spid="19459">
                                            <p:txEl>
                                              <p:pRg st="5" end="5"/>
                                            </p:txEl>
                                          </p:spTgt>
                                        </p:tgtEl>
                                        <p:attrNameLst>
                                          <p:attrName>style.visibility</p:attrName>
                                        </p:attrNameLst>
                                      </p:cBhvr>
                                      <p:to>
                                        <p:strVal val="visible"/>
                                      </p:to>
                                    </p:set>
                                    <p:anim calcmode="lin" valueType="num">
                                      <p:cBhvr>
                                        <p:cTn id="46" dur="1000" fill="hold"/>
                                        <p:tgtEl>
                                          <p:spTgt spid="19459">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7" dur="1000" fill="hold"/>
                                        <p:tgtEl>
                                          <p:spTgt spid="19459">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48" dur="1000" fill="hold"/>
                                        <p:tgtEl>
                                          <p:spTgt spid="19459">
                                            <p:txEl>
                                              <p:pRg st="5" end="5"/>
                                            </p:txEl>
                                          </p:spTgt>
                                        </p:tgtEl>
                                        <p:attrNameLst>
                                          <p:attrName>ppt_y</p:attrName>
                                        </p:attrNameLst>
                                      </p:cBhvr>
                                      <p:tavLst>
                                        <p:tav tm="0">
                                          <p:val>
                                            <p:strVal val="#ppt_y"/>
                                          </p:val>
                                        </p:tav>
                                        <p:tav tm="100000">
                                          <p:val>
                                            <p:strVal val="#ppt_y"/>
                                          </p:val>
                                        </p:tav>
                                      </p:tavLst>
                                    </p:anim>
                                    <p:animEffect transition="in" filter="fade">
                                      <p:cBhvr>
                                        <p:cTn id="49" dur="10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304800"/>
            <a:ext cx="8229600" cy="533400"/>
          </a:xfrm>
          <a:solidFill>
            <a:schemeClr val="bg1">
              <a:lumMod val="95000"/>
            </a:schemeClr>
          </a:solidFill>
        </p:spPr>
        <p:txBody>
          <a:bodyPr/>
          <a:lstStyle/>
          <a:p>
            <a:pPr eaLnBrk="1" hangingPunct="1">
              <a:defRPr/>
            </a:pPr>
            <a:r>
              <a:rPr lang="ar-EG" sz="3600" dirty="0">
                <a:solidFill>
                  <a:srgbClr val="993300"/>
                </a:solidFill>
                <a:cs typeface="PT Bold Heading" pitchFamily="2" charset="-78"/>
              </a:rPr>
              <a:t>(</a:t>
            </a:r>
            <a:r>
              <a:rPr lang="ar-EG" sz="2800" dirty="0">
                <a:solidFill>
                  <a:srgbClr val="FF0000"/>
                </a:solidFill>
                <a:cs typeface="PT Bold Heading" pitchFamily="2" charset="-78"/>
              </a:rPr>
              <a:t>تابع ) </a:t>
            </a:r>
            <a:r>
              <a:rPr lang="ar-SA" sz="2800" dirty="0">
                <a:solidFill>
                  <a:srgbClr val="FF0000"/>
                </a:solidFill>
                <a:cs typeface="PT Bold Heading" pitchFamily="2" charset="-78"/>
              </a:rPr>
              <a:t>مفهوم خدمة الفرد </a:t>
            </a:r>
            <a:endParaRPr lang="en-US" sz="2800" dirty="0">
              <a:solidFill>
                <a:srgbClr val="FF0000"/>
              </a:solidFill>
            </a:endParaRPr>
          </a:p>
        </p:txBody>
      </p:sp>
      <p:sp>
        <p:nvSpPr>
          <p:cNvPr id="23555" name="Rectangle 3"/>
          <p:cNvSpPr>
            <a:spLocks noGrp="1" noChangeArrowheads="1"/>
          </p:cNvSpPr>
          <p:nvPr>
            <p:ph idx="1"/>
          </p:nvPr>
        </p:nvSpPr>
        <p:spPr>
          <a:xfrm>
            <a:off x="228600" y="990600"/>
            <a:ext cx="8763000" cy="5410200"/>
          </a:xfrm>
          <a:solidFill>
            <a:schemeClr val="bg1"/>
          </a:solidFill>
        </p:spPr>
        <p:txBody>
          <a:bodyPr/>
          <a:lstStyle/>
          <a:p>
            <a:pPr algn="just">
              <a:buFontTx/>
              <a:buNone/>
            </a:pPr>
            <a:r>
              <a:rPr lang="ar-SA" altLang="ar-SA" sz="2400" b="1">
                <a:solidFill>
                  <a:srgbClr val="FF0000"/>
                </a:solidFill>
                <a:ea typeface="Arial Unicode MS" panose="020B0604020202020204" pitchFamily="34" charset="-128"/>
                <a:cs typeface="Arial Unicode MS" panose="020B0604020202020204" pitchFamily="34" charset="-128"/>
              </a:rPr>
              <a:t>2</a:t>
            </a:r>
            <a:r>
              <a:rPr lang="ar-SA" altLang="ar-SA" sz="2400" b="1" u="sng">
                <a:solidFill>
                  <a:srgbClr val="FF0000"/>
                </a:solidFill>
                <a:ea typeface="Arial Unicode MS" panose="020B0604020202020204" pitchFamily="34" charset="-128"/>
                <a:cs typeface="Arial Unicode MS" panose="020B0604020202020204" pitchFamily="34" charset="-128"/>
              </a:rPr>
              <a:t>- تمارس في مؤسسات اجتماعية </a:t>
            </a:r>
            <a:r>
              <a:rPr lang="ar-SA" altLang="ar-SA" sz="2400" b="1" u="sng">
                <a:ea typeface="Arial Unicode MS" panose="020B0604020202020204" pitchFamily="34" charset="-128"/>
                <a:cs typeface="Arial Unicode MS" panose="020B0604020202020204" pitchFamily="34" charset="-128"/>
              </a:rPr>
              <a:t>: </a:t>
            </a:r>
          </a:p>
          <a:p>
            <a:pPr algn="just"/>
            <a:r>
              <a:rPr lang="ar-SA" altLang="ar-SA" sz="2400" b="1">
                <a:ea typeface="Arial Unicode MS" panose="020B0604020202020204" pitchFamily="34" charset="-128"/>
                <a:cs typeface="Arial Unicode MS" panose="020B0604020202020204" pitchFamily="34" charset="-128"/>
              </a:rPr>
              <a:t>وهى مميزة تكسب خدمة الفرد الواقعية والتنظيم فشرط المؤسسة </a:t>
            </a:r>
            <a:r>
              <a:rPr lang="ar-EG" altLang="ar-SA" sz="2400" b="1">
                <a:ea typeface="Arial Unicode MS" panose="020B0604020202020204" pitchFamily="34" charset="-128"/>
                <a:cs typeface="Arial Unicode MS" panose="020B0604020202020204" pitchFamily="34" charset="-128"/>
              </a:rPr>
              <a:t>أ</a:t>
            </a:r>
            <a:r>
              <a:rPr lang="ar-SA" altLang="ar-SA" sz="2400" b="1">
                <a:ea typeface="Arial Unicode MS" panose="020B0604020202020204" pitchFamily="34" charset="-128"/>
                <a:cs typeface="Arial Unicode MS" panose="020B0604020202020204" pitchFamily="34" charset="-128"/>
              </a:rPr>
              <a:t>ساس</a:t>
            </a:r>
            <a:r>
              <a:rPr lang="ar-EG" altLang="ar-SA" sz="2400" b="1">
                <a:ea typeface="Arial Unicode MS" panose="020B0604020202020204" pitchFamily="34" charset="-128"/>
                <a:cs typeface="Arial Unicode MS" panose="020B0604020202020204" pitchFamily="34" charset="-128"/>
              </a:rPr>
              <a:t>ي</a:t>
            </a:r>
            <a:r>
              <a:rPr lang="ar-SA" altLang="ar-SA" sz="2400" b="1">
                <a:ea typeface="Arial Unicode MS" panose="020B0604020202020204" pitchFamily="34" charset="-128"/>
                <a:cs typeface="Arial Unicode MS" panose="020B0604020202020204" pitchFamily="34" charset="-128"/>
              </a:rPr>
              <a:t> في تحديد نوع الخدمات المقدمة للعملاء كما تخضع عملية المساعدة للتنظيم والإشراف. </a:t>
            </a:r>
          </a:p>
          <a:p>
            <a:pPr algn="just"/>
            <a:endParaRPr lang="ar-SA" altLang="ar-SA" sz="1000" b="1">
              <a:ea typeface="Arial Unicode MS" panose="020B0604020202020204" pitchFamily="34" charset="-128"/>
              <a:cs typeface="Arial Unicode MS" panose="020B0604020202020204" pitchFamily="34" charset="-128"/>
            </a:endParaRPr>
          </a:p>
          <a:p>
            <a:pPr algn="just">
              <a:buFontTx/>
              <a:buNone/>
            </a:pPr>
            <a:r>
              <a:rPr lang="ar-SA" altLang="ar-SA" sz="2400" b="1" u="sng">
                <a:solidFill>
                  <a:srgbClr val="FF0000"/>
                </a:solidFill>
                <a:ea typeface="Arial Unicode MS" panose="020B0604020202020204" pitchFamily="34" charset="-128"/>
                <a:cs typeface="Arial Unicode MS" panose="020B0604020202020204" pitchFamily="34" charset="-128"/>
              </a:rPr>
              <a:t>3- مساعدة الأفراد : </a:t>
            </a:r>
          </a:p>
          <a:p>
            <a:pPr algn="just"/>
            <a:r>
              <a:rPr lang="ar-SA" altLang="ar-SA" sz="2400" b="1">
                <a:ea typeface="Arial Unicode MS" panose="020B0604020202020204" pitchFamily="34" charset="-128"/>
                <a:cs typeface="Arial Unicode MS" panose="020B0604020202020204" pitchFamily="34" charset="-128"/>
              </a:rPr>
              <a:t>حددت برلمان بهذه الفقرة الطابع العلاجي لخدمة الفرد من حيث أن المساعدة تعنى مد العون للأفراد المحتاجين، باعتبارهم أعضاء في أسر لتكون مشكلات الفرد هي بالضرورة مشكلات لأسرة برمتها 0 </a:t>
            </a:r>
          </a:p>
          <a:p>
            <a:pPr algn="just"/>
            <a:endParaRPr lang="ar-SA" altLang="ar-SA" sz="1100" b="1">
              <a:ea typeface="Arial Unicode MS" panose="020B0604020202020204" pitchFamily="34" charset="-128"/>
              <a:cs typeface="Arial Unicode MS" panose="020B0604020202020204" pitchFamily="34" charset="-128"/>
            </a:endParaRPr>
          </a:p>
          <a:p>
            <a:pPr algn="just">
              <a:buFontTx/>
              <a:buNone/>
            </a:pPr>
            <a:r>
              <a:rPr lang="ar-SA" altLang="ar-SA" sz="2400" b="1"/>
              <a:t> </a:t>
            </a:r>
            <a:r>
              <a:rPr lang="ar-SA" altLang="ar-SA" sz="2400" b="1" u="sng">
                <a:solidFill>
                  <a:srgbClr val="FF0000"/>
                </a:solidFill>
                <a:ea typeface="Arial Unicode MS" panose="020B0604020202020204" pitchFamily="34" charset="-128"/>
                <a:cs typeface="Arial Unicode MS" panose="020B0604020202020204" pitchFamily="34" charset="-128"/>
              </a:rPr>
              <a:t>4- على المواجهة </a:t>
            </a:r>
            <a:r>
              <a:rPr lang="ar-EG" altLang="ar-SA" sz="2400" b="1" u="sng">
                <a:solidFill>
                  <a:srgbClr val="FF0000"/>
                </a:solidFill>
                <a:ea typeface="Arial Unicode MS" panose="020B0604020202020204" pitchFamily="34" charset="-128"/>
                <a:cs typeface="Arial Unicode MS" panose="020B0604020202020204" pitchFamily="34" charset="-128"/>
              </a:rPr>
              <a:t>ا</a:t>
            </a:r>
            <a:r>
              <a:rPr lang="ar-SA" altLang="ar-SA" sz="2400" b="1" u="sng">
                <a:solidFill>
                  <a:srgbClr val="FF0000"/>
                </a:solidFill>
                <a:ea typeface="Arial Unicode MS" panose="020B0604020202020204" pitchFamily="34" charset="-128"/>
                <a:cs typeface="Arial Unicode MS" panose="020B0604020202020204" pitchFamily="34" charset="-128"/>
              </a:rPr>
              <a:t>لفعال</a:t>
            </a:r>
            <a:r>
              <a:rPr lang="ar-EG" altLang="ar-SA" sz="2400" b="1" u="sng">
                <a:solidFill>
                  <a:srgbClr val="FF0000"/>
                </a:solidFill>
                <a:ea typeface="Arial Unicode MS" panose="020B0604020202020204" pitchFamily="34" charset="-128"/>
                <a:cs typeface="Arial Unicode MS" panose="020B0604020202020204" pitchFamily="34" charset="-128"/>
              </a:rPr>
              <a:t>ة</a:t>
            </a:r>
            <a:r>
              <a:rPr lang="ar-SA" altLang="ar-SA" sz="2400" b="1" u="sng">
                <a:solidFill>
                  <a:srgbClr val="FF0000"/>
                </a:solidFill>
                <a:ea typeface="Arial Unicode MS" panose="020B0604020202020204" pitchFamily="34" charset="-128"/>
                <a:cs typeface="Arial Unicode MS" panose="020B0604020202020204" pitchFamily="34" charset="-128"/>
              </a:rPr>
              <a:t> للمشكلات التي تعوق أدائهم الاجتماعي </a:t>
            </a:r>
            <a:r>
              <a:rPr lang="ar-EG" altLang="ar-SA" sz="2400" b="1" u="sng">
                <a:solidFill>
                  <a:srgbClr val="FF0000"/>
                </a:solidFill>
                <a:ea typeface="Arial Unicode MS" panose="020B0604020202020204" pitchFamily="34" charset="-128"/>
                <a:cs typeface="Arial Unicode MS" panose="020B0604020202020204" pitchFamily="34" charset="-128"/>
              </a:rPr>
              <a:t>:</a:t>
            </a:r>
            <a:endParaRPr lang="ar-SA" altLang="ar-SA" sz="2400" b="1" u="sng">
              <a:ea typeface="Arial Unicode MS" panose="020B0604020202020204" pitchFamily="34" charset="-128"/>
              <a:cs typeface="Arial Unicode MS" panose="020B0604020202020204" pitchFamily="34" charset="-128"/>
            </a:endParaRPr>
          </a:p>
          <a:p>
            <a:pPr algn="just"/>
            <a:r>
              <a:rPr lang="ar-SA" altLang="ar-SA" sz="2400" b="1">
                <a:ea typeface="Arial Unicode MS" panose="020B0604020202020204" pitchFamily="34" charset="-128"/>
                <a:cs typeface="Arial Unicode MS" panose="020B0604020202020204" pitchFamily="34" charset="-128"/>
              </a:rPr>
              <a:t>تعنى إكساب العملاء حال</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من القدرة لمواجهة مشكلاته، وهى خطو</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تصل بالعميل إلى</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حال</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من الايجابي</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الذاتية قد لا تكون وحدها كافي</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لعلاج كل مشكلاته ولكنها تخضع لاعتبار الواقع والممكن0 </a:t>
            </a:r>
          </a:p>
          <a:p>
            <a:endParaRPr lang="ar-SA" altLang="ar-SA" sz="1800" b="1" u="sng">
              <a:solidFill>
                <a:srgbClr val="FF0000"/>
              </a:solidFill>
            </a:endParaRPr>
          </a:p>
        </p:txBody>
      </p:sp>
    </p:spTree>
    <p:extLst>
      <p:ext uri="{BB962C8B-B14F-4D97-AF65-F5344CB8AC3E}">
        <p14:creationId xmlns:p14="http://schemas.microsoft.com/office/powerpoint/2010/main" val="3897634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decel="50000" fill="hold">
                                          <p:stCondLst>
                                            <p:cond delay="0"/>
                                          </p:stCondLst>
                                        </p:cTn>
                                        <p:tgtEl>
                                          <p:spTgt spid="2355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355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3554"/>
                                        </p:tgtEl>
                                        <p:attrNameLst>
                                          <p:attrName>ppt_w</p:attrName>
                                        </p:attrNameLst>
                                      </p:cBhvr>
                                      <p:tavLst>
                                        <p:tav tm="0">
                                          <p:val>
                                            <p:strVal val="#ppt_w*.05"/>
                                          </p:val>
                                        </p:tav>
                                        <p:tav tm="100000">
                                          <p:val>
                                            <p:strVal val="#ppt_w"/>
                                          </p:val>
                                        </p:tav>
                                      </p:tavLst>
                                    </p:anim>
                                    <p:anim calcmode="lin" valueType="num">
                                      <p:cBhvr>
                                        <p:cTn id="10" dur="1000" fill="hold"/>
                                        <p:tgtEl>
                                          <p:spTgt spid="2355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355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355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355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3554"/>
                                        </p:tgtEl>
                                      </p:cBhvr>
                                    </p:animEffect>
                                  </p:childTnLst>
                                </p:cTn>
                              </p:par>
                            </p:childTnLst>
                          </p:cTn>
                        </p:par>
                        <p:par>
                          <p:cTn id="15" fill="hold" nodeType="afterGroup">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23555">
                                            <p:bg/>
                                          </p:spTgt>
                                        </p:tgtEl>
                                        <p:attrNameLst>
                                          <p:attrName>style.visibility</p:attrName>
                                        </p:attrNameLst>
                                      </p:cBhvr>
                                      <p:to>
                                        <p:strVal val="visible"/>
                                      </p:to>
                                    </p:set>
                                    <p:anim calcmode="lin" valueType="num">
                                      <p:cBhvr>
                                        <p:cTn id="18" dur="500" decel="50000" fill="hold">
                                          <p:stCondLst>
                                            <p:cond delay="0"/>
                                          </p:stCondLst>
                                        </p:cTn>
                                        <p:tgtEl>
                                          <p:spTgt spid="23555">
                                            <p:bg/>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23555">
                                            <p:bg/>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23555">
                                            <p:bg/>
                                          </p:spTgt>
                                        </p:tgtEl>
                                        <p:attrNameLst>
                                          <p:attrName>ppt_w</p:attrName>
                                        </p:attrNameLst>
                                      </p:cBhvr>
                                      <p:tavLst>
                                        <p:tav tm="0">
                                          <p:val>
                                            <p:strVal val="#ppt_w*.05"/>
                                          </p:val>
                                        </p:tav>
                                        <p:tav tm="100000">
                                          <p:val>
                                            <p:strVal val="#ppt_w"/>
                                          </p:val>
                                        </p:tav>
                                      </p:tavLst>
                                    </p:anim>
                                    <p:anim calcmode="lin" valueType="num">
                                      <p:cBhvr>
                                        <p:cTn id="21" dur="1000" fill="hold"/>
                                        <p:tgtEl>
                                          <p:spTgt spid="23555">
                                            <p:bg/>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23555">
                                            <p:bg/>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23555">
                                            <p:bg/>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23555">
                                            <p:bg/>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23555">
                                            <p:bg/>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ntr" presetSubtype="0" fill="hold" grpId="0" nodeType="clickEffect">
                                  <p:stCondLst>
                                    <p:cond delay="0"/>
                                  </p:stCondLst>
                                  <p:childTnLst>
                                    <p:set>
                                      <p:cBhvr>
                                        <p:cTn id="29" dur="1" fill="hold">
                                          <p:stCondLst>
                                            <p:cond delay="0"/>
                                          </p:stCondLst>
                                        </p:cTn>
                                        <p:tgtEl>
                                          <p:spTgt spid="23555">
                                            <p:txEl>
                                              <p:pRg st="0" end="0"/>
                                            </p:txEl>
                                          </p:spTgt>
                                        </p:tgtEl>
                                        <p:attrNameLst>
                                          <p:attrName>style.visibility</p:attrName>
                                        </p:attrNameLst>
                                      </p:cBhvr>
                                      <p:to>
                                        <p:strVal val="visible"/>
                                      </p:to>
                                    </p:set>
                                    <p:anim calcmode="lin" valueType="num">
                                      <p:cBhvr>
                                        <p:cTn id="30" dur="500" decel="50000" fill="hold">
                                          <p:stCondLst>
                                            <p:cond delay="0"/>
                                          </p:stCondLst>
                                        </p:cTn>
                                        <p:tgtEl>
                                          <p:spTgt spid="23555">
                                            <p:txEl>
                                              <p:pRg st="0" end="0"/>
                                            </p:txEl>
                                          </p:spTgt>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23555">
                                            <p:txEl>
                                              <p:pRg st="0" end="0"/>
                                            </p:txEl>
                                          </p:spTgt>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23555">
                                            <p:txEl>
                                              <p:pRg st="0" end="0"/>
                                            </p:txEl>
                                          </p:spTgt>
                                        </p:tgtEl>
                                        <p:attrNameLst>
                                          <p:attrName>ppt_w</p:attrName>
                                        </p:attrNameLst>
                                      </p:cBhvr>
                                      <p:tavLst>
                                        <p:tav tm="0">
                                          <p:val>
                                            <p:strVal val="#ppt_w*.05"/>
                                          </p:val>
                                        </p:tav>
                                        <p:tav tm="100000">
                                          <p:val>
                                            <p:strVal val="#ppt_w"/>
                                          </p:val>
                                        </p:tav>
                                      </p:tavLst>
                                    </p:anim>
                                    <p:anim calcmode="lin" valueType="num">
                                      <p:cBhvr>
                                        <p:cTn id="33" dur="1000" fill="hold"/>
                                        <p:tgtEl>
                                          <p:spTgt spid="23555">
                                            <p:txEl>
                                              <p:pRg st="0" end="0"/>
                                            </p:txEl>
                                          </p:spTgt>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23555">
                                            <p:txEl>
                                              <p:pRg st="0" end="0"/>
                                            </p:txEl>
                                          </p:spTgt>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23555">
                                            <p:txEl>
                                              <p:pRg st="0" end="0"/>
                                            </p:txEl>
                                          </p:spTgt>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23555">
                                            <p:txEl>
                                              <p:pRg st="0" end="0"/>
                                            </p:txEl>
                                          </p:spTgt>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23555">
                                            <p:txEl>
                                              <p:pRg st="0" end="0"/>
                                            </p:txEl>
                                          </p:spTgt>
                                        </p:tgtEl>
                                      </p:cBhvr>
                                    </p:animEffect>
                                  </p:childTnLst>
                                </p:cTn>
                              </p:par>
                            </p:childTnLst>
                          </p:cTn>
                        </p:par>
                        <p:par>
                          <p:cTn id="38" fill="hold" nodeType="afterGroup">
                            <p:stCondLst>
                              <p:cond delay="1000"/>
                            </p:stCondLst>
                            <p:childTnLst>
                              <p:par>
                                <p:cTn id="39" presetID="25" presetClass="entr" presetSubtype="0" fill="hold" grpId="0" nodeType="afterEffect">
                                  <p:stCondLst>
                                    <p:cond delay="0"/>
                                  </p:stCondLst>
                                  <p:childTnLst>
                                    <p:set>
                                      <p:cBhvr>
                                        <p:cTn id="40" dur="1" fill="hold">
                                          <p:stCondLst>
                                            <p:cond delay="0"/>
                                          </p:stCondLst>
                                        </p:cTn>
                                        <p:tgtEl>
                                          <p:spTgt spid="23555">
                                            <p:txEl>
                                              <p:pRg st="1" end="1"/>
                                            </p:txEl>
                                          </p:spTgt>
                                        </p:tgtEl>
                                        <p:attrNameLst>
                                          <p:attrName>style.visibility</p:attrName>
                                        </p:attrNameLst>
                                      </p:cBhvr>
                                      <p:to>
                                        <p:strVal val="visible"/>
                                      </p:to>
                                    </p:set>
                                    <p:anim calcmode="lin" valueType="num">
                                      <p:cBhvr>
                                        <p:cTn id="41" dur="500" decel="50000" fill="hold">
                                          <p:stCondLst>
                                            <p:cond delay="0"/>
                                          </p:stCondLst>
                                        </p:cTn>
                                        <p:tgtEl>
                                          <p:spTgt spid="23555">
                                            <p:txEl>
                                              <p:pRg st="1" end="1"/>
                                            </p:txEl>
                                          </p:spTgt>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23555">
                                            <p:txEl>
                                              <p:pRg st="1" end="1"/>
                                            </p:txEl>
                                          </p:spTgt>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23555">
                                            <p:txEl>
                                              <p:pRg st="1" end="1"/>
                                            </p:txEl>
                                          </p:spTgt>
                                        </p:tgtEl>
                                        <p:attrNameLst>
                                          <p:attrName>ppt_w</p:attrName>
                                        </p:attrNameLst>
                                      </p:cBhvr>
                                      <p:tavLst>
                                        <p:tav tm="0">
                                          <p:val>
                                            <p:strVal val="#ppt_w*.05"/>
                                          </p:val>
                                        </p:tav>
                                        <p:tav tm="100000">
                                          <p:val>
                                            <p:strVal val="#ppt_w"/>
                                          </p:val>
                                        </p:tav>
                                      </p:tavLst>
                                    </p:anim>
                                    <p:anim calcmode="lin" valueType="num">
                                      <p:cBhvr>
                                        <p:cTn id="44" dur="1000" fill="hold"/>
                                        <p:tgtEl>
                                          <p:spTgt spid="23555">
                                            <p:txEl>
                                              <p:pRg st="1" end="1"/>
                                            </p:txEl>
                                          </p:spTgt>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23555">
                                            <p:txEl>
                                              <p:pRg st="1" end="1"/>
                                            </p:txEl>
                                          </p:spTgt>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23555">
                                            <p:txEl>
                                              <p:pRg st="1" end="1"/>
                                            </p:txEl>
                                          </p:spTgt>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23555">
                                            <p:txEl>
                                              <p:pRg st="1" end="1"/>
                                            </p:txEl>
                                          </p:spTgt>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23555">
                                            <p:txEl>
                                              <p:pRg st="1" end="1"/>
                                            </p:txEl>
                                          </p:spTgt>
                                        </p:tgtEl>
                                      </p:cBhvr>
                                    </p:animEffect>
                                  </p:childTnLst>
                                </p:cTn>
                              </p:par>
                            </p:childTnLst>
                          </p:cTn>
                        </p:par>
                        <p:par>
                          <p:cTn id="49" fill="hold" nodeType="afterGroup">
                            <p:stCondLst>
                              <p:cond delay="2000"/>
                            </p:stCondLst>
                            <p:childTnLst>
                              <p:par>
                                <p:cTn id="50" presetID="25" presetClass="entr" presetSubtype="0" fill="hold" grpId="0" nodeType="afterEffect">
                                  <p:stCondLst>
                                    <p:cond delay="0"/>
                                  </p:stCondLst>
                                  <p:childTnLst>
                                    <p:set>
                                      <p:cBhvr>
                                        <p:cTn id="51" dur="1" fill="hold">
                                          <p:stCondLst>
                                            <p:cond delay="0"/>
                                          </p:stCondLst>
                                        </p:cTn>
                                        <p:tgtEl>
                                          <p:spTgt spid="23555">
                                            <p:txEl>
                                              <p:pRg st="3" end="3"/>
                                            </p:txEl>
                                          </p:spTgt>
                                        </p:tgtEl>
                                        <p:attrNameLst>
                                          <p:attrName>style.visibility</p:attrName>
                                        </p:attrNameLst>
                                      </p:cBhvr>
                                      <p:to>
                                        <p:strVal val="visible"/>
                                      </p:to>
                                    </p:set>
                                    <p:anim calcmode="lin" valueType="num">
                                      <p:cBhvr>
                                        <p:cTn id="52" dur="500" decel="50000" fill="hold">
                                          <p:stCondLst>
                                            <p:cond delay="0"/>
                                          </p:stCondLst>
                                        </p:cTn>
                                        <p:tgtEl>
                                          <p:spTgt spid="23555">
                                            <p:txEl>
                                              <p:pRg st="3" end="3"/>
                                            </p:txEl>
                                          </p:spTgt>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23555">
                                            <p:txEl>
                                              <p:pRg st="3" end="3"/>
                                            </p:txEl>
                                          </p:spTgt>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23555">
                                            <p:txEl>
                                              <p:pRg st="3" end="3"/>
                                            </p:txEl>
                                          </p:spTgt>
                                        </p:tgtEl>
                                        <p:attrNameLst>
                                          <p:attrName>ppt_w</p:attrName>
                                        </p:attrNameLst>
                                      </p:cBhvr>
                                      <p:tavLst>
                                        <p:tav tm="0">
                                          <p:val>
                                            <p:strVal val="#ppt_w*.05"/>
                                          </p:val>
                                        </p:tav>
                                        <p:tav tm="100000">
                                          <p:val>
                                            <p:strVal val="#ppt_w"/>
                                          </p:val>
                                        </p:tav>
                                      </p:tavLst>
                                    </p:anim>
                                    <p:anim calcmode="lin" valueType="num">
                                      <p:cBhvr>
                                        <p:cTn id="55" dur="1000" fill="hold"/>
                                        <p:tgtEl>
                                          <p:spTgt spid="23555">
                                            <p:txEl>
                                              <p:pRg st="3" end="3"/>
                                            </p:txEl>
                                          </p:spTgt>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23555">
                                            <p:txEl>
                                              <p:pRg st="3" end="3"/>
                                            </p:txEl>
                                          </p:spTgt>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23555">
                                            <p:txEl>
                                              <p:pRg st="3" end="3"/>
                                            </p:txEl>
                                          </p:spTgt>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23555">
                                            <p:txEl>
                                              <p:pRg st="3" end="3"/>
                                            </p:txEl>
                                          </p:spTgt>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23555">
                                            <p:txEl>
                                              <p:pRg st="3" end="3"/>
                                            </p:txEl>
                                          </p:spTgt>
                                        </p:tgtEl>
                                      </p:cBhvr>
                                    </p:animEffect>
                                  </p:childTnLst>
                                </p:cTn>
                              </p:par>
                            </p:childTnLst>
                          </p:cTn>
                        </p:par>
                        <p:par>
                          <p:cTn id="60" fill="hold" nodeType="afterGroup">
                            <p:stCondLst>
                              <p:cond delay="3000"/>
                            </p:stCondLst>
                            <p:childTnLst>
                              <p:par>
                                <p:cTn id="61" presetID="25" presetClass="entr" presetSubtype="0" fill="hold" grpId="0" nodeType="afterEffect">
                                  <p:stCondLst>
                                    <p:cond delay="0"/>
                                  </p:stCondLst>
                                  <p:childTnLst>
                                    <p:set>
                                      <p:cBhvr>
                                        <p:cTn id="62" dur="1" fill="hold">
                                          <p:stCondLst>
                                            <p:cond delay="0"/>
                                          </p:stCondLst>
                                        </p:cTn>
                                        <p:tgtEl>
                                          <p:spTgt spid="23555">
                                            <p:txEl>
                                              <p:pRg st="4" end="4"/>
                                            </p:txEl>
                                          </p:spTgt>
                                        </p:tgtEl>
                                        <p:attrNameLst>
                                          <p:attrName>style.visibility</p:attrName>
                                        </p:attrNameLst>
                                      </p:cBhvr>
                                      <p:to>
                                        <p:strVal val="visible"/>
                                      </p:to>
                                    </p:set>
                                    <p:anim calcmode="lin" valueType="num">
                                      <p:cBhvr>
                                        <p:cTn id="63" dur="500" decel="50000" fill="hold">
                                          <p:stCondLst>
                                            <p:cond delay="0"/>
                                          </p:stCondLst>
                                        </p:cTn>
                                        <p:tgtEl>
                                          <p:spTgt spid="23555">
                                            <p:txEl>
                                              <p:pRg st="4" end="4"/>
                                            </p:txEl>
                                          </p:spTgt>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23555">
                                            <p:txEl>
                                              <p:pRg st="4" end="4"/>
                                            </p:txEl>
                                          </p:spTgt>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23555">
                                            <p:txEl>
                                              <p:pRg st="4" end="4"/>
                                            </p:txEl>
                                          </p:spTgt>
                                        </p:tgtEl>
                                        <p:attrNameLst>
                                          <p:attrName>ppt_w</p:attrName>
                                        </p:attrNameLst>
                                      </p:cBhvr>
                                      <p:tavLst>
                                        <p:tav tm="0">
                                          <p:val>
                                            <p:strVal val="#ppt_w*.05"/>
                                          </p:val>
                                        </p:tav>
                                        <p:tav tm="100000">
                                          <p:val>
                                            <p:strVal val="#ppt_w"/>
                                          </p:val>
                                        </p:tav>
                                      </p:tavLst>
                                    </p:anim>
                                    <p:anim calcmode="lin" valueType="num">
                                      <p:cBhvr>
                                        <p:cTn id="66" dur="1000" fill="hold"/>
                                        <p:tgtEl>
                                          <p:spTgt spid="23555">
                                            <p:txEl>
                                              <p:pRg st="4" end="4"/>
                                            </p:txEl>
                                          </p:spTgt>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23555">
                                            <p:txEl>
                                              <p:pRg st="4" end="4"/>
                                            </p:txEl>
                                          </p:spTgt>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23555">
                                            <p:txEl>
                                              <p:pRg st="4" end="4"/>
                                            </p:txEl>
                                          </p:spTgt>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23555">
                                            <p:txEl>
                                              <p:pRg st="4" end="4"/>
                                            </p:txEl>
                                          </p:spTgt>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23555">
                                            <p:txEl>
                                              <p:pRg st="4" end="4"/>
                                            </p:txEl>
                                          </p:spTgt>
                                        </p:tgtEl>
                                      </p:cBhvr>
                                    </p:animEffect>
                                  </p:childTnLst>
                                </p:cTn>
                              </p:par>
                            </p:childTnLst>
                          </p:cTn>
                        </p:par>
                        <p:par>
                          <p:cTn id="71" fill="hold" nodeType="afterGroup">
                            <p:stCondLst>
                              <p:cond delay="4000"/>
                            </p:stCondLst>
                            <p:childTnLst>
                              <p:par>
                                <p:cTn id="72" presetID="25" presetClass="entr" presetSubtype="0" fill="hold" grpId="0" nodeType="afterEffect">
                                  <p:stCondLst>
                                    <p:cond delay="0"/>
                                  </p:stCondLst>
                                  <p:childTnLst>
                                    <p:set>
                                      <p:cBhvr>
                                        <p:cTn id="73" dur="1" fill="hold">
                                          <p:stCondLst>
                                            <p:cond delay="0"/>
                                          </p:stCondLst>
                                        </p:cTn>
                                        <p:tgtEl>
                                          <p:spTgt spid="23555">
                                            <p:txEl>
                                              <p:pRg st="6" end="6"/>
                                            </p:txEl>
                                          </p:spTgt>
                                        </p:tgtEl>
                                        <p:attrNameLst>
                                          <p:attrName>style.visibility</p:attrName>
                                        </p:attrNameLst>
                                      </p:cBhvr>
                                      <p:to>
                                        <p:strVal val="visible"/>
                                      </p:to>
                                    </p:set>
                                    <p:anim calcmode="lin" valueType="num">
                                      <p:cBhvr>
                                        <p:cTn id="74" dur="500" decel="50000" fill="hold">
                                          <p:stCondLst>
                                            <p:cond delay="0"/>
                                          </p:stCondLst>
                                        </p:cTn>
                                        <p:tgtEl>
                                          <p:spTgt spid="23555">
                                            <p:txEl>
                                              <p:pRg st="6" end="6"/>
                                            </p:txEl>
                                          </p:spTgt>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23555">
                                            <p:txEl>
                                              <p:pRg st="6" end="6"/>
                                            </p:txEl>
                                          </p:spTgt>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23555">
                                            <p:txEl>
                                              <p:pRg st="6" end="6"/>
                                            </p:txEl>
                                          </p:spTgt>
                                        </p:tgtEl>
                                        <p:attrNameLst>
                                          <p:attrName>ppt_w</p:attrName>
                                        </p:attrNameLst>
                                      </p:cBhvr>
                                      <p:tavLst>
                                        <p:tav tm="0">
                                          <p:val>
                                            <p:strVal val="#ppt_w*.05"/>
                                          </p:val>
                                        </p:tav>
                                        <p:tav tm="100000">
                                          <p:val>
                                            <p:strVal val="#ppt_w"/>
                                          </p:val>
                                        </p:tav>
                                      </p:tavLst>
                                    </p:anim>
                                    <p:anim calcmode="lin" valueType="num">
                                      <p:cBhvr>
                                        <p:cTn id="77" dur="1000" fill="hold"/>
                                        <p:tgtEl>
                                          <p:spTgt spid="23555">
                                            <p:txEl>
                                              <p:pRg st="6" end="6"/>
                                            </p:txEl>
                                          </p:spTgt>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23555">
                                            <p:txEl>
                                              <p:pRg st="6" end="6"/>
                                            </p:txEl>
                                          </p:spTgt>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23555">
                                            <p:txEl>
                                              <p:pRg st="6" end="6"/>
                                            </p:txEl>
                                          </p:spTgt>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23555">
                                            <p:txEl>
                                              <p:pRg st="6" end="6"/>
                                            </p:txEl>
                                          </p:spTgt>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23555">
                                            <p:txEl>
                                              <p:pRg st="6" end="6"/>
                                            </p:txEl>
                                          </p:spTgt>
                                        </p:tgtEl>
                                      </p:cBhvr>
                                    </p:animEffect>
                                  </p:childTnLst>
                                </p:cTn>
                              </p:par>
                            </p:childTnLst>
                          </p:cTn>
                        </p:par>
                        <p:par>
                          <p:cTn id="82" fill="hold" nodeType="afterGroup">
                            <p:stCondLst>
                              <p:cond delay="5000"/>
                            </p:stCondLst>
                            <p:childTnLst>
                              <p:par>
                                <p:cTn id="83" presetID="25" presetClass="entr" presetSubtype="0" fill="hold" grpId="0" nodeType="afterEffect">
                                  <p:stCondLst>
                                    <p:cond delay="0"/>
                                  </p:stCondLst>
                                  <p:childTnLst>
                                    <p:set>
                                      <p:cBhvr>
                                        <p:cTn id="84" dur="1" fill="hold">
                                          <p:stCondLst>
                                            <p:cond delay="0"/>
                                          </p:stCondLst>
                                        </p:cTn>
                                        <p:tgtEl>
                                          <p:spTgt spid="23555">
                                            <p:txEl>
                                              <p:pRg st="7" end="7"/>
                                            </p:txEl>
                                          </p:spTgt>
                                        </p:tgtEl>
                                        <p:attrNameLst>
                                          <p:attrName>style.visibility</p:attrName>
                                        </p:attrNameLst>
                                      </p:cBhvr>
                                      <p:to>
                                        <p:strVal val="visible"/>
                                      </p:to>
                                    </p:set>
                                    <p:anim calcmode="lin" valueType="num">
                                      <p:cBhvr>
                                        <p:cTn id="85" dur="500" decel="50000" fill="hold">
                                          <p:stCondLst>
                                            <p:cond delay="0"/>
                                          </p:stCondLst>
                                        </p:cTn>
                                        <p:tgtEl>
                                          <p:spTgt spid="23555">
                                            <p:txEl>
                                              <p:pRg st="7" end="7"/>
                                            </p:txEl>
                                          </p:spTgt>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23555">
                                            <p:txEl>
                                              <p:pRg st="7" end="7"/>
                                            </p:txEl>
                                          </p:spTgt>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23555">
                                            <p:txEl>
                                              <p:pRg st="7" end="7"/>
                                            </p:txEl>
                                          </p:spTgt>
                                        </p:tgtEl>
                                        <p:attrNameLst>
                                          <p:attrName>ppt_w</p:attrName>
                                        </p:attrNameLst>
                                      </p:cBhvr>
                                      <p:tavLst>
                                        <p:tav tm="0">
                                          <p:val>
                                            <p:strVal val="#ppt_w*.05"/>
                                          </p:val>
                                        </p:tav>
                                        <p:tav tm="100000">
                                          <p:val>
                                            <p:strVal val="#ppt_w"/>
                                          </p:val>
                                        </p:tav>
                                      </p:tavLst>
                                    </p:anim>
                                    <p:anim calcmode="lin" valueType="num">
                                      <p:cBhvr>
                                        <p:cTn id="88" dur="1000" fill="hold"/>
                                        <p:tgtEl>
                                          <p:spTgt spid="23555">
                                            <p:txEl>
                                              <p:pRg st="7" end="7"/>
                                            </p:txEl>
                                          </p:spTgt>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23555">
                                            <p:txEl>
                                              <p:pRg st="7" end="7"/>
                                            </p:txEl>
                                          </p:spTgt>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23555">
                                            <p:txEl>
                                              <p:pRg st="7" end="7"/>
                                            </p:txEl>
                                          </p:spTgt>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23555">
                                            <p:txEl>
                                              <p:pRg st="7" end="7"/>
                                            </p:txEl>
                                          </p:spTgt>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235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304800"/>
            <a:ext cx="8229600" cy="533400"/>
          </a:xfrm>
          <a:solidFill>
            <a:schemeClr val="bg1">
              <a:lumMod val="95000"/>
            </a:schemeClr>
          </a:solidFill>
        </p:spPr>
        <p:txBody>
          <a:bodyPr/>
          <a:lstStyle/>
          <a:p>
            <a:pPr eaLnBrk="1" hangingPunct="1">
              <a:defRPr/>
            </a:pPr>
            <a:r>
              <a:rPr lang="ar-EG" sz="3600" dirty="0">
                <a:solidFill>
                  <a:srgbClr val="993300"/>
                </a:solidFill>
                <a:cs typeface="PT Bold Heading" pitchFamily="2" charset="-78"/>
              </a:rPr>
              <a:t>(</a:t>
            </a:r>
            <a:r>
              <a:rPr lang="ar-EG" sz="2800" dirty="0">
                <a:solidFill>
                  <a:srgbClr val="FF0000"/>
                </a:solidFill>
                <a:cs typeface="PT Bold Heading" pitchFamily="2" charset="-78"/>
              </a:rPr>
              <a:t>تابع ) </a:t>
            </a:r>
            <a:r>
              <a:rPr lang="ar-SA" sz="2800" dirty="0">
                <a:solidFill>
                  <a:srgbClr val="FF0000"/>
                </a:solidFill>
                <a:cs typeface="PT Bold Heading" pitchFamily="2" charset="-78"/>
              </a:rPr>
              <a:t>مفهوم خدمة الفرد </a:t>
            </a:r>
            <a:endParaRPr lang="en-US" sz="2800" dirty="0">
              <a:solidFill>
                <a:srgbClr val="FF0000"/>
              </a:solidFill>
            </a:endParaRPr>
          </a:p>
        </p:txBody>
      </p:sp>
      <p:sp>
        <p:nvSpPr>
          <p:cNvPr id="23555" name="Rectangle 3"/>
          <p:cNvSpPr>
            <a:spLocks noGrp="1" noChangeArrowheads="1"/>
          </p:cNvSpPr>
          <p:nvPr>
            <p:ph idx="1"/>
          </p:nvPr>
        </p:nvSpPr>
        <p:spPr>
          <a:xfrm>
            <a:off x="228600" y="990600"/>
            <a:ext cx="8763000" cy="5181600"/>
          </a:xfrm>
          <a:solidFill>
            <a:schemeClr val="bg1"/>
          </a:solidFill>
        </p:spPr>
        <p:txBody>
          <a:bodyPr/>
          <a:lstStyle/>
          <a:p>
            <a:pPr algn="just">
              <a:buFontTx/>
              <a:buNone/>
            </a:pPr>
            <a:endParaRPr lang="ar-SA" altLang="ar-SA" sz="2000" b="1">
              <a:ea typeface="Arial Unicode MS" panose="020B0604020202020204" pitchFamily="34" charset="-128"/>
              <a:cs typeface="Arial Unicode MS" panose="020B0604020202020204" pitchFamily="34" charset="-128"/>
            </a:endParaRPr>
          </a:p>
          <a:p>
            <a:pPr algn="just"/>
            <a:r>
              <a:rPr lang="ar-SA" altLang="ar-SA" sz="2400" b="1">
                <a:solidFill>
                  <a:srgbClr val="FF0000"/>
                </a:solidFill>
                <a:ea typeface="Arial Unicode MS" panose="020B0604020202020204" pitchFamily="34" charset="-128"/>
                <a:cs typeface="Arial Unicode MS" panose="020B0604020202020204" pitchFamily="34" charset="-128"/>
              </a:rPr>
              <a:t>رغم جوانب القوة في هذا التعريف إلا أن هناك </a:t>
            </a:r>
          </a:p>
          <a:p>
            <a:pPr algn="just"/>
            <a:r>
              <a:rPr lang="ar-SA" altLang="ar-SA" sz="2400" b="1">
                <a:solidFill>
                  <a:srgbClr val="FF0000"/>
                </a:solidFill>
                <a:ea typeface="Arial Unicode MS" panose="020B0604020202020204" pitchFamily="34" charset="-128"/>
                <a:cs typeface="Arial Unicode MS" panose="020B0604020202020204" pitchFamily="34" charset="-128"/>
              </a:rPr>
              <a:t>انتقادات لهذا التعريف منها : </a:t>
            </a:r>
          </a:p>
          <a:p>
            <a:pPr algn="just">
              <a:buFontTx/>
              <a:buAutoNum type="arabicPeriod"/>
            </a:pPr>
            <a:r>
              <a:rPr lang="ar-SA" altLang="ar-SA" sz="2400" b="1">
                <a:ea typeface="Arial Unicode MS" panose="020B0604020202020204" pitchFamily="34" charset="-128"/>
                <a:cs typeface="Arial Unicode MS" panose="020B0604020202020204" pitchFamily="34" charset="-128"/>
              </a:rPr>
              <a:t>يشير مصطلح </a:t>
            </a:r>
            <a:r>
              <a:rPr lang="en-US" altLang="ar-SA" sz="2400" b="1">
                <a:ea typeface="Arial Unicode MS" panose="020B0604020202020204" pitchFamily="34" charset="-128"/>
                <a:cs typeface="Arial Unicode MS" panose="020B0604020202020204" pitchFamily="34" charset="-128"/>
              </a:rPr>
              <a:t> Process</a:t>
            </a:r>
            <a:r>
              <a:rPr lang="ar-SA" altLang="ar-SA" sz="2400" b="1">
                <a:ea typeface="Arial Unicode MS" panose="020B0604020202020204" pitchFamily="34" charset="-128"/>
                <a:cs typeface="Arial Unicode MS" panose="020B0604020202020204" pitchFamily="34" charset="-128"/>
              </a:rPr>
              <a:t>في اللغة العربية بمشكلة </a:t>
            </a:r>
            <a:r>
              <a:rPr lang="ar-SA" altLang="ar-SA" sz="2400" b="1">
                <a:solidFill>
                  <a:srgbClr val="FF3399"/>
                </a:solidFill>
                <a:ea typeface="Arial Unicode MS" panose="020B0604020202020204" pitchFamily="34" charset="-128"/>
                <a:cs typeface="Arial Unicode MS" panose="020B0604020202020204" pitchFamily="34" charset="-128"/>
              </a:rPr>
              <a:t>الترمينولوجى </a:t>
            </a:r>
            <a:r>
              <a:rPr lang="ar-SA" altLang="ar-SA" sz="2400" b="1">
                <a:ea typeface="Arial Unicode MS" panose="020B0604020202020204" pitchFamily="34" charset="-128"/>
                <a:cs typeface="Arial Unicode MS" panose="020B0604020202020204" pitchFamily="34" charset="-128"/>
              </a:rPr>
              <a:t>التي قد نفسرها على نحو مغاير لها في اللغة الأجنبية، وكان من الأفضل لو أن التعريف قدم مزيدًا من التوضيح للعملية يضمن شرطي العلم والمهارة منعاً لأي التباس قد يقع فيه القارئ 0 </a:t>
            </a:r>
          </a:p>
          <a:p>
            <a:pPr algn="just">
              <a:buFontTx/>
              <a:buAutoNum type="arabicPeriod"/>
            </a:pPr>
            <a:endParaRPr lang="ar-SA" altLang="ar-SA" sz="1000" b="1">
              <a:ea typeface="Arial Unicode MS" panose="020B0604020202020204" pitchFamily="34" charset="-128"/>
              <a:cs typeface="Arial Unicode MS" panose="020B0604020202020204" pitchFamily="34" charset="-128"/>
            </a:endParaRPr>
          </a:p>
          <a:p>
            <a:pPr algn="just">
              <a:buFontTx/>
              <a:buAutoNum type="arabicPeriod"/>
            </a:pPr>
            <a:r>
              <a:rPr lang="ar-SA" altLang="ar-SA" sz="2400" b="1">
                <a:ea typeface="Arial Unicode MS" panose="020B0604020202020204" pitchFamily="34" charset="-128"/>
                <a:cs typeface="Arial Unicode MS" panose="020B0604020202020204" pitchFamily="34" charset="-128"/>
              </a:rPr>
              <a:t>المواجهة </a:t>
            </a:r>
            <a:r>
              <a:rPr lang="ar-EG" altLang="ar-SA" sz="2400" b="1">
                <a:ea typeface="Arial Unicode MS" panose="020B0604020202020204" pitchFamily="34" charset="-128"/>
                <a:cs typeface="Arial Unicode MS" panose="020B0604020202020204" pitchFamily="34" charset="-128"/>
              </a:rPr>
              <a:t>ا</a:t>
            </a:r>
            <a:r>
              <a:rPr lang="ar-SA" altLang="ar-SA" sz="2400" b="1">
                <a:ea typeface="Arial Unicode MS" panose="020B0604020202020204" pitchFamily="34" charset="-128"/>
                <a:cs typeface="Arial Unicode MS" panose="020B0604020202020204" pitchFamily="34" charset="-128"/>
              </a:rPr>
              <a:t>لفعال</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تعنى المواجهة المؤثرة على انطلاقها – ولكن ماذا لو لم نتمكن من تحقيق ذلك كلياً أو</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نسبياً كحالات المرض العقل</a:t>
            </a:r>
            <a:r>
              <a:rPr lang="ar-EG" altLang="ar-SA" sz="2400" b="1">
                <a:ea typeface="Arial Unicode MS" panose="020B0604020202020204" pitchFamily="34" charset="-128"/>
                <a:cs typeface="Arial Unicode MS" panose="020B0604020202020204" pitchFamily="34" charset="-128"/>
              </a:rPr>
              <a:t>ي</a:t>
            </a:r>
            <a:r>
              <a:rPr lang="ar-SA" altLang="ar-SA" sz="2400" b="1">
                <a:ea typeface="Arial Unicode MS" panose="020B0604020202020204" pitchFamily="34" charset="-128"/>
                <a:cs typeface="Arial Unicode MS" panose="020B0604020202020204" pitchFamily="34" charset="-128"/>
              </a:rPr>
              <a:t> الحاد أو</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المعتوهين، من ثم كان من المفيد أن</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تكون الصياغة متضمنة هذا الافتراض لتكون المواجهة الفعال</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الممكنة 0</a:t>
            </a:r>
            <a:endParaRPr lang="ar-SA" altLang="ar-SA" sz="2400" b="1" u="sng">
              <a:solidFill>
                <a:srgbClr val="FF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69959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decel="50000" fill="hold">
                                          <p:stCondLst>
                                            <p:cond delay="0"/>
                                          </p:stCondLst>
                                        </p:cTn>
                                        <p:tgtEl>
                                          <p:spTgt spid="2355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355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3554"/>
                                        </p:tgtEl>
                                        <p:attrNameLst>
                                          <p:attrName>ppt_w</p:attrName>
                                        </p:attrNameLst>
                                      </p:cBhvr>
                                      <p:tavLst>
                                        <p:tav tm="0">
                                          <p:val>
                                            <p:strVal val="#ppt_w*.05"/>
                                          </p:val>
                                        </p:tav>
                                        <p:tav tm="100000">
                                          <p:val>
                                            <p:strVal val="#ppt_w"/>
                                          </p:val>
                                        </p:tav>
                                      </p:tavLst>
                                    </p:anim>
                                    <p:anim calcmode="lin" valueType="num">
                                      <p:cBhvr>
                                        <p:cTn id="10" dur="1000" fill="hold"/>
                                        <p:tgtEl>
                                          <p:spTgt spid="2355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355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355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355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3554"/>
                                        </p:tgtEl>
                                      </p:cBhvr>
                                    </p:animEffect>
                                  </p:childTnLst>
                                </p:cTn>
                              </p:par>
                            </p:childTnLst>
                          </p:cTn>
                        </p:par>
                        <p:par>
                          <p:cTn id="15" fill="hold" nodeType="afterGroup">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23555">
                                            <p:bg/>
                                          </p:spTgt>
                                        </p:tgtEl>
                                        <p:attrNameLst>
                                          <p:attrName>style.visibility</p:attrName>
                                        </p:attrNameLst>
                                      </p:cBhvr>
                                      <p:to>
                                        <p:strVal val="visible"/>
                                      </p:to>
                                    </p:set>
                                    <p:anim calcmode="lin" valueType="num">
                                      <p:cBhvr>
                                        <p:cTn id="18" dur="500" decel="50000" fill="hold">
                                          <p:stCondLst>
                                            <p:cond delay="0"/>
                                          </p:stCondLst>
                                        </p:cTn>
                                        <p:tgtEl>
                                          <p:spTgt spid="23555">
                                            <p:bg/>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23555">
                                            <p:bg/>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23555">
                                            <p:bg/>
                                          </p:spTgt>
                                        </p:tgtEl>
                                        <p:attrNameLst>
                                          <p:attrName>ppt_w</p:attrName>
                                        </p:attrNameLst>
                                      </p:cBhvr>
                                      <p:tavLst>
                                        <p:tav tm="0">
                                          <p:val>
                                            <p:strVal val="#ppt_w*.05"/>
                                          </p:val>
                                        </p:tav>
                                        <p:tav tm="100000">
                                          <p:val>
                                            <p:strVal val="#ppt_w"/>
                                          </p:val>
                                        </p:tav>
                                      </p:tavLst>
                                    </p:anim>
                                    <p:anim calcmode="lin" valueType="num">
                                      <p:cBhvr>
                                        <p:cTn id="21" dur="1000" fill="hold"/>
                                        <p:tgtEl>
                                          <p:spTgt spid="23555">
                                            <p:bg/>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23555">
                                            <p:bg/>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23555">
                                            <p:bg/>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23555">
                                            <p:bg/>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23555">
                                            <p:bg/>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ntr" presetSubtype="0" fill="hold" grpId="0" nodeType="clickEffect">
                                  <p:stCondLst>
                                    <p:cond delay="0"/>
                                  </p:stCondLst>
                                  <p:childTnLst>
                                    <p:set>
                                      <p:cBhvr>
                                        <p:cTn id="29" dur="1" fill="hold">
                                          <p:stCondLst>
                                            <p:cond delay="0"/>
                                          </p:stCondLst>
                                        </p:cTn>
                                        <p:tgtEl>
                                          <p:spTgt spid="23555">
                                            <p:txEl>
                                              <p:pRg st="1" end="1"/>
                                            </p:txEl>
                                          </p:spTgt>
                                        </p:tgtEl>
                                        <p:attrNameLst>
                                          <p:attrName>style.visibility</p:attrName>
                                        </p:attrNameLst>
                                      </p:cBhvr>
                                      <p:to>
                                        <p:strVal val="visible"/>
                                      </p:to>
                                    </p:set>
                                    <p:anim calcmode="lin" valueType="num">
                                      <p:cBhvr>
                                        <p:cTn id="30" dur="500" decel="50000" fill="hold">
                                          <p:stCondLst>
                                            <p:cond delay="0"/>
                                          </p:stCondLst>
                                        </p:cTn>
                                        <p:tgtEl>
                                          <p:spTgt spid="23555">
                                            <p:txEl>
                                              <p:pRg st="1" end="1"/>
                                            </p:txEl>
                                          </p:spTgt>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23555">
                                            <p:txEl>
                                              <p:pRg st="1" end="1"/>
                                            </p:txEl>
                                          </p:spTgt>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23555">
                                            <p:txEl>
                                              <p:pRg st="1" end="1"/>
                                            </p:txEl>
                                          </p:spTgt>
                                        </p:tgtEl>
                                        <p:attrNameLst>
                                          <p:attrName>ppt_w</p:attrName>
                                        </p:attrNameLst>
                                      </p:cBhvr>
                                      <p:tavLst>
                                        <p:tav tm="0">
                                          <p:val>
                                            <p:strVal val="#ppt_w*.05"/>
                                          </p:val>
                                        </p:tav>
                                        <p:tav tm="100000">
                                          <p:val>
                                            <p:strVal val="#ppt_w"/>
                                          </p:val>
                                        </p:tav>
                                      </p:tavLst>
                                    </p:anim>
                                    <p:anim calcmode="lin" valueType="num">
                                      <p:cBhvr>
                                        <p:cTn id="33" dur="1000" fill="hold"/>
                                        <p:tgtEl>
                                          <p:spTgt spid="23555">
                                            <p:txEl>
                                              <p:pRg st="1" end="1"/>
                                            </p:txEl>
                                          </p:spTgt>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23555">
                                            <p:txEl>
                                              <p:pRg st="1" end="1"/>
                                            </p:txEl>
                                          </p:spTgt>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23555">
                                            <p:txEl>
                                              <p:pRg st="1" end="1"/>
                                            </p:txEl>
                                          </p:spTgt>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23555">
                                            <p:txEl>
                                              <p:pRg st="1" end="1"/>
                                            </p:txEl>
                                          </p:spTgt>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23555">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5" presetClass="entr" presetSubtype="0" fill="hold" grpId="0" nodeType="clickEffect">
                                  <p:stCondLst>
                                    <p:cond delay="0"/>
                                  </p:stCondLst>
                                  <p:childTnLst>
                                    <p:set>
                                      <p:cBhvr>
                                        <p:cTn id="41" dur="1" fill="hold">
                                          <p:stCondLst>
                                            <p:cond delay="0"/>
                                          </p:stCondLst>
                                        </p:cTn>
                                        <p:tgtEl>
                                          <p:spTgt spid="23555">
                                            <p:txEl>
                                              <p:pRg st="2" end="2"/>
                                            </p:txEl>
                                          </p:spTgt>
                                        </p:tgtEl>
                                        <p:attrNameLst>
                                          <p:attrName>style.visibility</p:attrName>
                                        </p:attrNameLst>
                                      </p:cBhvr>
                                      <p:to>
                                        <p:strVal val="visible"/>
                                      </p:to>
                                    </p:set>
                                    <p:anim calcmode="lin" valueType="num">
                                      <p:cBhvr>
                                        <p:cTn id="42" dur="500" decel="50000" fill="hold">
                                          <p:stCondLst>
                                            <p:cond delay="0"/>
                                          </p:stCondLst>
                                        </p:cTn>
                                        <p:tgtEl>
                                          <p:spTgt spid="23555">
                                            <p:txEl>
                                              <p:pRg st="2" end="2"/>
                                            </p:txEl>
                                          </p:spTgt>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23555">
                                            <p:txEl>
                                              <p:pRg st="2" end="2"/>
                                            </p:txEl>
                                          </p:spTgt>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23555">
                                            <p:txEl>
                                              <p:pRg st="2" end="2"/>
                                            </p:txEl>
                                          </p:spTgt>
                                        </p:tgtEl>
                                        <p:attrNameLst>
                                          <p:attrName>ppt_w</p:attrName>
                                        </p:attrNameLst>
                                      </p:cBhvr>
                                      <p:tavLst>
                                        <p:tav tm="0">
                                          <p:val>
                                            <p:strVal val="#ppt_w*.05"/>
                                          </p:val>
                                        </p:tav>
                                        <p:tav tm="100000">
                                          <p:val>
                                            <p:strVal val="#ppt_w"/>
                                          </p:val>
                                        </p:tav>
                                      </p:tavLst>
                                    </p:anim>
                                    <p:anim calcmode="lin" valueType="num">
                                      <p:cBhvr>
                                        <p:cTn id="45" dur="1000" fill="hold"/>
                                        <p:tgtEl>
                                          <p:spTgt spid="23555">
                                            <p:txEl>
                                              <p:pRg st="2" end="2"/>
                                            </p:txEl>
                                          </p:spTgt>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23555">
                                            <p:txEl>
                                              <p:pRg st="2" end="2"/>
                                            </p:txEl>
                                          </p:spTgt>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23555">
                                            <p:txEl>
                                              <p:pRg st="2" end="2"/>
                                            </p:txEl>
                                          </p:spTgt>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23555">
                                            <p:txEl>
                                              <p:pRg st="2" end="2"/>
                                            </p:txEl>
                                          </p:spTgt>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23555">
                                            <p:txEl>
                                              <p:pRg st="2" end="2"/>
                                            </p:txEl>
                                          </p:spTgt>
                                        </p:tgtEl>
                                      </p:cBhvr>
                                    </p:animEffect>
                                  </p:childTnLst>
                                </p:cTn>
                              </p:par>
                            </p:childTnLst>
                          </p:cTn>
                        </p:par>
                        <p:par>
                          <p:cTn id="50" fill="hold" nodeType="afterGroup">
                            <p:stCondLst>
                              <p:cond delay="1000"/>
                            </p:stCondLst>
                            <p:childTnLst>
                              <p:par>
                                <p:cTn id="51" presetID="25" presetClass="entr" presetSubtype="0" fill="hold" grpId="0" nodeType="afterEffect">
                                  <p:stCondLst>
                                    <p:cond delay="0"/>
                                  </p:stCondLst>
                                  <p:childTnLst>
                                    <p:set>
                                      <p:cBhvr>
                                        <p:cTn id="52" dur="1" fill="hold">
                                          <p:stCondLst>
                                            <p:cond delay="0"/>
                                          </p:stCondLst>
                                        </p:cTn>
                                        <p:tgtEl>
                                          <p:spTgt spid="23555">
                                            <p:txEl>
                                              <p:pRg st="3" end="3"/>
                                            </p:txEl>
                                          </p:spTgt>
                                        </p:tgtEl>
                                        <p:attrNameLst>
                                          <p:attrName>style.visibility</p:attrName>
                                        </p:attrNameLst>
                                      </p:cBhvr>
                                      <p:to>
                                        <p:strVal val="visible"/>
                                      </p:to>
                                    </p:set>
                                    <p:anim calcmode="lin" valueType="num">
                                      <p:cBhvr>
                                        <p:cTn id="53" dur="500" decel="50000" fill="hold">
                                          <p:stCondLst>
                                            <p:cond delay="0"/>
                                          </p:stCondLst>
                                        </p:cTn>
                                        <p:tgtEl>
                                          <p:spTgt spid="23555">
                                            <p:txEl>
                                              <p:pRg st="3" end="3"/>
                                            </p:txEl>
                                          </p:spTgt>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23555">
                                            <p:txEl>
                                              <p:pRg st="3" end="3"/>
                                            </p:txEl>
                                          </p:spTgt>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23555">
                                            <p:txEl>
                                              <p:pRg st="3" end="3"/>
                                            </p:txEl>
                                          </p:spTgt>
                                        </p:tgtEl>
                                        <p:attrNameLst>
                                          <p:attrName>ppt_w</p:attrName>
                                        </p:attrNameLst>
                                      </p:cBhvr>
                                      <p:tavLst>
                                        <p:tav tm="0">
                                          <p:val>
                                            <p:strVal val="#ppt_w*.05"/>
                                          </p:val>
                                        </p:tav>
                                        <p:tav tm="100000">
                                          <p:val>
                                            <p:strVal val="#ppt_w"/>
                                          </p:val>
                                        </p:tav>
                                      </p:tavLst>
                                    </p:anim>
                                    <p:anim calcmode="lin" valueType="num">
                                      <p:cBhvr>
                                        <p:cTn id="56" dur="1000" fill="hold"/>
                                        <p:tgtEl>
                                          <p:spTgt spid="23555">
                                            <p:txEl>
                                              <p:pRg st="3" end="3"/>
                                            </p:txEl>
                                          </p:spTgt>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23555">
                                            <p:txEl>
                                              <p:pRg st="3" end="3"/>
                                            </p:txEl>
                                          </p:spTgt>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23555">
                                            <p:txEl>
                                              <p:pRg st="3" end="3"/>
                                            </p:txEl>
                                          </p:spTgt>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23555">
                                            <p:txEl>
                                              <p:pRg st="3" end="3"/>
                                            </p:txEl>
                                          </p:spTgt>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23555">
                                            <p:txEl>
                                              <p:pRg st="3" end="3"/>
                                            </p:txEl>
                                          </p:spTgt>
                                        </p:tgtEl>
                                      </p:cBhvr>
                                    </p:animEffect>
                                  </p:childTnLst>
                                </p:cTn>
                              </p:par>
                            </p:childTnLst>
                          </p:cTn>
                        </p:par>
                        <p:par>
                          <p:cTn id="61" fill="hold" nodeType="afterGroup">
                            <p:stCondLst>
                              <p:cond delay="2000"/>
                            </p:stCondLst>
                            <p:childTnLst>
                              <p:par>
                                <p:cTn id="62" presetID="25" presetClass="entr" presetSubtype="0" fill="hold" grpId="0" nodeType="afterEffect">
                                  <p:stCondLst>
                                    <p:cond delay="0"/>
                                  </p:stCondLst>
                                  <p:childTnLst>
                                    <p:set>
                                      <p:cBhvr>
                                        <p:cTn id="63" dur="1" fill="hold">
                                          <p:stCondLst>
                                            <p:cond delay="0"/>
                                          </p:stCondLst>
                                        </p:cTn>
                                        <p:tgtEl>
                                          <p:spTgt spid="23555">
                                            <p:txEl>
                                              <p:pRg st="5" end="5"/>
                                            </p:txEl>
                                          </p:spTgt>
                                        </p:tgtEl>
                                        <p:attrNameLst>
                                          <p:attrName>style.visibility</p:attrName>
                                        </p:attrNameLst>
                                      </p:cBhvr>
                                      <p:to>
                                        <p:strVal val="visible"/>
                                      </p:to>
                                    </p:set>
                                    <p:anim calcmode="lin" valueType="num">
                                      <p:cBhvr>
                                        <p:cTn id="64" dur="500" decel="50000" fill="hold">
                                          <p:stCondLst>
                                            <p:cond delay="0"/>
                                          </p:stCondLst>
                                        </p:cTn>
                                        <p:tgtEl>
                                          <p:spTgt spid="23555">
                                            <p:txEl>
                                              <p:pRg st="5" end="5"/>
                                            </p:txEl>
                                          </p:spTgt>
                                        </p:tgtEl>
                                        <p:attrNameLst>
                                          <p:attrName>style.rotation</p:attrName>
                                        </p:attrNameLst>
                                      </p:cBhvr>
                                      <p:tavLst>
                                        <p:tav tm="0">
                                          <p:val>
                                            <p:fltVal val="-90"/>
                                          </p:val>
                                        </p:tav>
                                        <p:tav tm="100000">
                                          <p:val>
                                            <p:fltVal val="0"/>
                                          </p:val>
                                        </p:tav>
                                      </p:tavLst>
                                    </p:anim>
                                    <p:anim calcmode="lin" valueType="num">
                                      <p:cBhvr>
                                        <p:cTn id="65" dur="500" decel="50000" fill="hold">
                                          <p:stCondLst>
                                            <p:cond delay="0"/>
                                          </p:stCondLst>
                                        </p:cTn>
                                        <p:tgtEl>
                                          <p:spTgt spid="23555">
                                            <p:txEl>
                                              <p:pRg st="5" end="5"/>
                                            </p:txEl>
                                          </p:spTgt>
                                        </p:tgtEl>
                                        <p:attrNameLst>
                                          <p:attrName>ppt_w</p:attrName>
                                        </p:attrNameLst>
                                      </p:cBhvr>
                                      <p:tavLst>
                                        <p:tav tm="0">
                                          <p:val>
                                            <p:strVal val="#ppt_w"/>
                                          </p:val>
                                        </p:tav>
                                        <p:tav tm="100000">
                                          <p:val>
                                            <p:strVal val="#ppt_w*.05"/>
                                          </p:val>
                                        </p:tav>
                                      </p:tavLst>
                                    </p:anim>
                                    <p:anim calcmode="lin" valueType="num">
                                      <p:cBhvr>
                                        <p:cTn id="66" dur="500" accel="50000" fill="hold">
                                          <p:stCondLst>
                                            <p:cond delay="500"/>
                                          </p:stCondLst>
                                        </p:cTn>
                                        <p:tgtEl>
                                          <p:spTgt spid="23555">
                                            <p:txEl>
                                              <p:pRg st="5" end="5"/>
                                            </p:txEl>
                                          </p:spTgt>
                                        </p:tgtEl>
                                        <p:attrNameLst>
                                          <p:attrName>ppt_w</p:attrName>
                                        </p:attrNameLst>
                                      </p:cBhvr>
                                      <p:tavLst>
                                        <p:tav tm="0">
                                          <p:val>
                                            <p:strVal val="#ppt_w*.05"/>
                                          </p:val>
                                        </p:tav>
                                        <p:tav tm="100000">
                                          <p:val>
                                            <p:strVal val="#ppt_w"/>
                                          </p:val>
                                        </p:tav>
                                      </p:tavLst>
                                    </p:anim>
                                    <p:anim calcmode="lin" valueType="num">
                                      <p:cBhvr>
                                        <p:cTn id="67" dur="1000" fill="hold"/>
                                        <p:tgtEl>
                                          <p:spTgt spid="23555">
                                            <p:txEl>
                                              <p:pRg st="5" end="5"/>
                                            </p:txEl>
                                          </p:spTgt>
                                        </p:tgtEl>
                                        <p:attrNameLst>
                                          <p:attrName>ppt_h</p:attrName>
                                        </p:attrNameLst>
                                      </p:cBhvr>
                                      <p:tavLst>
                                        <p:tav tm="0">
                                          <p:val>
                                            <p:strVal val="#ppt_h"/>
                                          </p:val>
                                        </p:tav>
                                        <p:tav tm="100000">
                                          <p:val>
                                            <p:strVal val="#ppt_h"/>
                                          </p:val>
                                        </p:tav>
                                      </p:tavLst>
                                    </p:anim>
                                    <p:anim calcmode="lin" valueType="num">
                                      <p:cBhvr>
                                        <p:cTn id="68" dur="500" decel="50000" fill="hold">
                                          <p:stCondLst>
                                            <p:cond delay="0"/>
                                          </p:stCondLst>
                                        </p:cTn>
                                        <p:tgtEl>
                                          <p:spTgt spid="23555">
                                            <p:txEl>
                                              <p:pRg st="5" end="5"/>
                                            </p:txEl>
                                          </p:spTgt>
                                        </p:tgtEl>
                                        <p:attrNameLst>
                                          <p:attrName>ppt_x</p:attrName>
                                        </p:attrNameLst>
                                      </p:cBhvr>
                                      <p:tavLst>
                                        <p:tav tm="0">
                                          <p:val>
                                            <p:strVal val="#ppt_x+.4"/>
                                          </p:val>
                                        </p:tav>
                                        <p:tav tm="100000">
                                          <p:val>
                                            <p:strVal val="#ppt_x"/>
                                          </p:val>
                                        </p:tav>
                                      </p:tavLst>
                                    </p:anim>
                                    <p:anim calcmode="lin" valueType="num">
                                      <p:cBhvr>
                                        <p:cTn id="69" dur="500" decel="50000" fill="hold">
                                          <p:stCondLst>
                                            <p:cond delay="0"/>
                                          </p:stCondLst>
                                        </p:cTn>
                                        <p:tgtEl>
                                          <p:spTgt spid="23555">
                                            <p:txEl>
                                              <p:pRg st="5" end="5"/>
                                            </p:txEl>
                                          </p:spTgt>
                                        </p:tgtEl>
                                        <p:attrNameLst>
                                          <p:attrName>ppt_y</p:attrName>
                                        </p:attrNameLst>
                                      </p:cBhvr>
                                      <p:tavLst>
                                        <p:tav tm="0">
                                          <p:val>
                                            <p:strVal val="#ppt_y-.2"/>
                                          </p:val>
                                        </p:tav>
                                        <p:tav tm="100000">
                                          <p:val>
                                            <p:strVal val="#ppt_y+.1"/>
                                          </p:val>
                                        </p:tav>
                                      </p:tavLst>
                                    </p:anim>
                                    <p:anim calcmode="lin" valueType="num">
                                      <p:cBhvr>
                                        <p:cTn id="70" dur="500" accel="50000" fill="hold">
                                          <p:stCondLst>
                                            <p:cond delay="500"/>
                                          </p:stCondLst>
                                        </p:cTn>
                                        <p:tgtEl>
                                          <p:spTgt spid="23555">
                                            <p:txEl>
                                              <p:pRg st="5" end="5"/>
                                            </p:txEl>
                                          </p:spTgt>
                                        </p:tgtEl>
                                        <p:attrNameLst>
                                          <p:attrName>ppt_y</p:attrName>
                                        </p:attrNameLst>
                                      </p:cBhvr>
                                      <p:tavLst>
                                        <p:tav tm="0">
                                          <p:val>
                                            <p:strVal val="#ppt_y+.1"/>
                                          </p:val>
                                        </p:tav>
                                        <p:tav tm="100000">
                                          <p:val>
                                            <p:strVal val="#ppt_y"/>
                                          </p:val>
                                        </p:tav>
                                      </p:tavLst>
                                    </p:anim>
                                    <p:animEffect transition="in" filter="fade">
                                      <p:cBhvr>
                                        <p:cTn id="71" dur="1000" decel="50000">
                                          <p:stCondLst>
                                            <p:cond delay="0"/>
                                          </p:stCondLst>
                                        </p:cTn>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4" name="Rectangle 2"/>
          <p:cNvSpPr>
            <a:spLocks noGrp="1" noChangeArrowheads="1"/>
          </p:cNvSpPr>
          <p:nvPr>
            <p:ph type="title"/>
          </p:nvPr>
        </p:nvSpPr>
        <p:spPr>
          <a:xfrm>
            <a:off x="533400" y="228600"/>
            <a:ext cx="8229600" cy="685800"/>
          </a:xfrm>
          <a:solidFill>
            <a:schemeClr val="bg1">
              <a:lumMod val="95000"/>
            </a:schemeClr>
          </a:solidFill>
        </p:spPr>
        <p:txBody>
          <a:bodyPr/>
          <a:lstStyle/>
          <a:p>
            <a:pPr eaLnBrk="1" hangingPunct="1">
              <a:defRPr/>
            </a:pPr>
            <a:r>
              <a:rPr lang="ar-EG" sz="2800" dirty="0">
                <a:solidFill>
                  <a:srgbClr val="FF0000"/>
                </a:solidFill>
                <a:cs typeface="PT Bold Heading" pitchFamily="2" charset="-78"/>
              </a:rPr>
              <a:t>(</a:t>
            </a:r>
            <a:r>
              <a:rPr lang="ar-SA" sz="2800" u="sng" dirty="0">
                <a:solidFill>
                  <a:srgbClr val="FF0000"/>
                </a:solidFill>
                <a:cs typeface="PT Bold Heading" pitchFamily="2" charset="-78"/>
              </a:rPr>
              <a:t>التعر</a:t>
            </a:r>
            <a:r>
              <a:rPr lang="ar-EG" sz="2800" u="sng" dirty="0">
                <a:solidFill>
                  <a:srgbClr val="FF0000"/>
                </a:solidFill>
                <a:cs typeface="PT Bold Heading" pitchFamily="2" charset="-78"/>
              </a:rPr>
              <a:t>ي</a:t>
            </a:r>
            <a:r>
              <a:rPr lang="ar-SA" sz="2800" u="sng" dirty="0">
                <a:solidFill>
                  <a:srgbClr val="FF0000"/>
                </a:solidFill>
                <a:cs typeface="PT Bold Heading" pitchFamily="2" charset="-78"/>
              </a:rPr>
              <a:t>ف</a:t>
            </a:r>
            <a:r>
              <a:rPr lang="ar-SA" sz="2800" b="1" u="sng" kern="1200" dirty="0">
                <a:solidFill>
                  <a:srgbClr val="FF0000"/>
                </a:solidFill>
                <a:latin typeface="Simplified Arabic" pitchFamily="18" charset="-78"/>
                <a:ea typeface="Arial Unicode MS" pitchFamily="34" charset="-128"/>
                <a:cs typeface="Simplified Arabic" pitchFamily="18" charset="-78"/>
              </a:rPr>
              <a:t> </a:t>
            </a:r>
            <a:r>
              <a:rPr lang="ar-SA" sz="2800" u="sng" dirty="0">
                <a:solidFill>
                  <a:srgbClr val="FF0000"/>
                </a:solidFill>
                <a:cs typeface="PT Bold Heading" pitchFamily="2" charset="-78"/>
              </a:rPr>
              <a:t>الثاني : لبيا</a:t>
            </a:r>
            <a:r>
              <a:rPr lang="ar-EG" sz="2800" u="sng" dirty="0">
                <a:solidFill>
                  <a:srgbClr val="FF0000"/>
                </a:solidFill>
                <a:cs typeface="PT Bold Heading" pitchFamily="2" charset="-78"/>
              </a:rPr>
              <a:t> </a:t>
            </a:r>
            <a:r>
              <a:rPr lang="ar-SA" sz="2800" u="sng" dirty="0" err="1">
                <a:solidFill>
                  <a:srgbClr val="FF0000"/>
                </a:solidFill>
                <a:cs typeface="PT Bold Heading" pitchFamily="2" charset="-78"/>
              </a:rPr>
              <a:t>ستوك</a:t>
            </a:r>
            <a:r>
              <a:rPr lang="ar-SA" sz="2800" b="1" u="sng" kern="1200" dirty="0">
                <a:solidFill>
                  <a:srgbClr val="FF0000"/>
                </a:solidFill>
                <a:latin typeface="Simplified Arabic" pitchFamily="18" charset="-78"/>
                <a:ea typeface="Arial Unicode MS" pitchFamily="34" charset="-128"/>
                <a:cs typeface="Simplified Arabic" pitchFamily="18" charset="-78"/>
              </a:rPr>
              <a:t> </a:t>
            </a:r>
            <a:endParaRPr lang="en-US" sz="2800" u="sng" dirty="0">
              <a:solidFill>
                <a:srgbClr val="FF0000"/>
              </a:solidFill>
            </a:endParaRPr>
          </a:p>
        </p:txBody>
      </p:sp>
      <p:sp>
        <p:nvSpPr>
          <p:cNvPr id="20483" name="Rectangle 3"/>
          <p:cNvSpPr>
            <a:spLocks noGrp="1" noChangeArrowheads="1"/>
          </p:cNvSpPr>
          <p:nvPr>
            <p:ph idx="1"/>
          </p:nvPr>
        </p:nvSpPr>
        <p:spPr>
          <a:xfrm>
            <a:off x="457200" y="1143000"/>
            <a:ext cx="8382000" cy="5334000"/>
          </a:xfrm>
          <a:solidFill>
            <a:schemeClr val="bg1"/>
          </a:solidFill>
        </p:spPr>
        <p:txBody>
          <a:bodyPr/>
          <a:lstStyle/>
          <a:p>
            <a:pPr algn="just"/>
            <a:endParaRPr lang="ar-SA" altLang="ar-SA" sz="2800">
              <a:ea typeface="Arial Unicode MS" panose="020B0604020202020204" pitchFamily="34" charset="-128"/>
              <a:cs typeface="Arial Unicode MS" panose="020B0604020202020204" pitchFamily="34" charset="-128"/>
            </a:endParaRPr>
          </a:p>
          <a:p>
            <a:pPr algn="just"/>
            <a:r>
              <a:rPr lang="ar-SA" altLang="ar-SA" sz="2800">
                <a:ea typeface="Arial Unicode MS" panose="020B0604020202020204" pitchFamily="34" charset="-128"/>
                <a:cs typeface="Arial Unicode MS" panose="020B0604020202020204" pitchFamily="34" charset="-128"/>
              </a:rPr>
              <a:t>خدم</a:t>
            </a:r>
            <a:r>
              <a:rPr lang="ar-EG" altLang="ar-SA" sz="2800">
                <a:ea typeface="Arial Unicode MS" panose="020B0604020202020204" pitchFamily="34" charset="-128"/>
                <a:cs typeface="Arial Unicode MS" panose="020B0604020202020204" pitchFamily="34" charset="-128"/>
              </a:rPr>
              <a:t>ة</a:t>
            </a:r>
            <a:r>
              <a:rPr lang="ar-SA" altLang="ar-SA" sz="2800">
                <a:ea typeface="Arial Unicode MS" panose="020B0604020202020204" pitchFamily="34" charset="-128"/>
                <a:cs typeface="Arial Unicode MS" panose="020B0604020202020204" pitchFamily="34" charset="-128"/>
              </a:rPr>
              <a:t> الفرد فن </a:t>
            </a:r>
            <a:r>
              <a:rPr lang="ar-EG" altLang="ar-SA" sz="2800">
                <a:ea typeface="Arial Unicode MS" panose="020B0604020202020204" pitchFamily="34" charset="-128"/>
                <a:cs typeface="Arial Unicode MS" panose="020B0604020202020204" pitchFamily="34" charset="-128"/>
              </a:rPr>
              <a:t>يستخدم</a:t>
            </a:r>
            <a:r>
              <a:rPr lang="ar-SA" altLang="ar-SA" sz="2800">
                <a:ea typeface="Arial Unicode MS" panose="020B0604020202020204" pitchFamily="34" charset="-128"/>
                <a:cs typeface="Arial Unicode MS" panose="020B0604020202020204" pitchFamily="34" charset="-128"/>
              </a:rPr>
              <a:t> فيه معارف العلوم الإنسانية والمهارة العلاقية لتوجيه كل من طاقات الفرد وإمكانات المجتمع لتحقيق أفضل تكيف بين الفرد وبيئته الاجتماعية</a:t>
            </a:r>
            <a:r>
              <a:rPr lang="ar-EG" altLang="ar-SA" sz="2800">
                <a:ea typeface="Arial Unicode MS" panose="020B0604020202020204" pitchFamily="34" charset="-128"/>
                <a:cs typeface="Arial Unicode MS" panose="020B0604020202020204" pitchFamily="34" charset="-128"/>
              </a:rPr>
              <a:t>.</a:t>
            </a:r>
            <a:r>
              <a:rPr lang="ar-SA" altLang="ar-SA" sz="2800">
                <a:ea typeface="Arial Unicode MS" panose="020B0604020202020204" pitchFamily="34" charset="-128"/>
                <a:cs typeface="Arial Unicode MS" panose="020B0604020202020204" pitchFamily="34" charset="-128"/>
              </a:rPr>
              <a:t> </a:t>
            </a:r>
            <a:endParaRPr lang="ar-EG" altLang="ar-SA" sz="2800">
              <a:ea typeface="Arial Unicode MS" panose="020B0604020202020204" pitchFamily="34" charset="-128"/>
              <a:cs typeface="Arial Unicode MS" panose="020B0604020202020204" pitchFamily="34" charset="-128"/>
            </a:endParaRPr>
          </a:p>
          <a:p>
            <a:pPr algn="just"/>
            <a:r>
              <a:rPr lang="ar-SA" altLang="ar-SA" sz="2800">
                <a:ea typeface="Arial Unicode MS" panose="020B0604020202020204" pitchFamily="34" charset="-128"/>
                <a:cs typeface="Arial Unicode MS" panose="020B0604020202020204" pitchFamily="34" charset="-128"/>
              </a:rPr>
              <a:t>وسوف نناقش ونحلل التعريف لمعرفة جوانب القوة والضعف من خلال</a:t>
            </a:r>
            <a:r>
              <a:rPr lang="ar-EG" altLang="ar-SA" sz="2800">
                <a:ea typeface="Arial Unicode MS" panose="020B0604020202020204" pitchFamily="34" charset="-128"/>
                <a:cs typeface="Arial Unicode MS" panose="020B0604020202020204" pitchFamily="34" charset="-128"/>
              </a:rPr>
              <a:t>:-</a:t>
            </a:r>
            <a:endParaRPr lang="ar-SA" altLang="ar-SA" sz="2800">
              <a:ea typeface="Arial Unicode MS" panose="020B0604020202020204" pitchFamily="34" charset="-128"/>
              <a:cs typeface="Arial Unicode MS" panose="020B0604020202020204" pitchFamily="34" charset="-128"/>
            </a:endParaRPr>
          </a:p>
          <a:p>
            <a:pPr algn="just"/>
            <a:r>
              <a:rPr lang="ar-SA" altLang="ar-SA" sz="2800">
                <a:solidFill>
                  <a:srgbClr val="FF0000"/>
                </a:solidFill>
                <a:ea typeface="Arial Unicode MS" panose="020B0604020202020204" pitchFamily="34" charset="-128"/>
                <a:cs typeface="Arial Unicode MS" panose="020B0604020202020204" pitchFamily="34" charset="-128"/>
              </a:rPr>
              <a:t>جوانب القوة في التعريف </a:t>
            </a:r>
            <a:r>
              <a:rPr lang="ar-EG" altLang="ar-SA" sz="2800">
                <a:solidFill>
                  <a:srgbClr val="FF0000"/>
                </a:solidFill>
                <a:ea typeface="Arial Unicode MS" panose="020B0604020202020204" pitchFamily="34" charset="-128"/>
                <a:cs typeface="Arial Unicode MS" panose="020B0604020202020204" pitchFamily="34" charset="-128"/>
              </a:rPr>
              <a:t>ك</a:t>
            </a:r>
            <a:r>
              <a:rPr lang="ar-SA" altLang="ar-SA" sz="2800">
                <a:solidFill>
                  <a:srgbClr val="FF0000"/>
                </a:solidFill>
                <a:ea typeface="Arial Unicode MS" panose="020B0604020202020204" pitchFamily="34" charset="-128"/>
                <a:cs typeface="Arial Unicode MS" panose="020B0604020202020204" pitchFamily="34" charset="-128"/>
              </a:rPr>
              <a:t>ما يلي : </a:t>
            </a:r>
          </a:p>
          <a:p>
            <a:pPr algn="just"/>
            <a:r>
              <a:rPr lang="ar-SA" altLang="ar-SA" sz="2800">
                <a:ea typeface="Arial Unicode MS" panose="020B0604020202020204" pitchFamily="34" charset="-128"/>
                <a:cs typeface="Arial Unicode MS" panose="020B0604020202020204" pitchFamily="34" charset="-128"/>
              </a:rPr>
              <a:t>يتسم التعريف بالوضوح والاهتمام بالتفاصيل والواقعية مع التزامه بالاقتصار على تحديد ماهية خدمة الفرد وأهدافها دون ذكر الوسائل أو الأسلوب </a:t>
            </a:r>
            <a:r>
              <a:rPr lang="ar-SA" altLang="ar-SA" sz="2800" u="sng">
                <a:solidFill>
                  <a:srgbClr val="FF0000"/>
                </a:solidFill>
                <a:ea typeface="Arial Unicode MS" panose="020B0604020202020204" pitchFamily="34" charset="-128"/>
                <a:cs typeface="Arial Unicode MS" panose="020B0604020202020204" pitchFamily="34" charset="-128"/>
              </a:rPr>
              <a:t>كما سيتضح مما يلي : </a:t>
            </a:r>
          </a:p>
        </p:txBody>
      </p:sp>
    </p:spTree>
    <p:extLst>
      <p:ext uri="{BB962C8B-B14F-4D97-AF65-F5344CB8AC3E}">
        <p14:creationId xmlns:p14="http://schemas.microsoft.com/office/powerpoint/2010/main" val="15657778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par>
                          <p:cTn id="8" fill="hold" nodeType="afterGroup">
                            <p:stCondLst>
                              <p:cond delay="0"/>
                            </p:stCondLst>
                            <p:childTnLst>
                              <p:par>
                                <p:cTn id="9" presetID="7" presetClass="entr" presetSubtype="1" fill="hold" nodeType="after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anim calcmode="lin" valueType="num">
                                      <p:cBhvr additive="base">
                                        <p:cTn id="11"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20483">
                                            <p:txEl>
                                              <p:pRg st="1" end="1"/>
                                            </p:txEl>
                                          </p:spTgt>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7" presetClass="entr" presetSubtype="1" fill="hold" nodeType="afterEffect">
                                  <p:stCondLst>
                                    <p:cond delay="0"/>
                                  </p:stCondLst>
                                  <p:childTnLst>
                                    <p:set>
                                      <p:cBhvr>
                                        <p:cTn id="15" dur="1" fill="hold">
                                          <p:stCondLst>
                                            <p:cond delay="0"/>
                                          </p:stCondLst>
                                        </p:cTn>
                                        <p:tgtEl>
                                          <p:spTgt spid="20483">
                                            <p:txEl>
                                              <p:pRg st="2" end="2"/>
                                            </p:txEl>
                                          </p:spTgt>
                                        </p:tgtEl>
                                        <p:attrNameLst>
                                          <p:attrName>style.visibility</p:attrName>
                                        </p:attrNameLst>
                                      </p:cBhvr>
                                      <p:to>
                                        <p:strVal val="visible"/>
                                      </p:to>
                                    </p:set>
                                    <p:anim calcmode="lin" valueType="num">
                                      <p:cBhvr additive="base">
                                        <p:cTn id="16" dur="10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20483">
                                            <p:txEl>
                                              <p:pRg st="2" end="2"/>
                                            </p:txEl>
                                          </p:spTgt>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2000"/>
                            </p:stCondLst>
                            <p:childTnLst>
                              <p:par>
                                <p:cTn id="19" presetID="7" presetClass="entr" presetSubtype="1" fill="hold" nodeType="afterEffect">
                                  <p:stCondLst>
                                    <p:cond delay="0"/>
                                  </p:stCondLst>
                                  <p:childTnLst>
                                    <p:set>
                                      <p:cBhvr>
                                        <p:cTn id="20" dur="1" fill="hold">
                                          <p:stCondLst>
                                            <p:cond delay="0"/>
                                          </p:stCondLst>
                                        </p:cTn>
                                        <p:tgtEl>
                                          <p:spTgt spid="20483">
                                            <p:txEl>
                                              <p:pRg st="3" end="3"/>
                                            </p:txEl>
                                          </p:spTgt>
                                        </p:tgtEl>
                                        <p:attrNameLst>
                                          <p:attrName>style.visibility</p:attrName>
                                        </p:attrNameLst>
                                      </p:cBhvr>
                                      <p:to>
                                        <p:strVal val="visible"/>
                                      </p:to>
                                    </p:set>
                                    <p:anim calcmode="lin" valueType="num">
                                      <p:cBhvr additive="base">
                                        <p:cTn id="21" dur="1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20483">
                                            <p:txEl>
                                              <p:pRg st="3" end="3"/>
                                            </p:txEl>
                                          </p:spTgt>
                                        </p:tgtEl>
                                        <p:attrNameLst>
                                          <p:attrName>ppt_y</p:attrName>
                                        </p:attrNameLst>
                                      </p:cBhvr>
                                      <p:tavLst>
                                        <p:tav tm="0">
                                          <p:val>
                                            <p:strVal val="0-#ppt_h/2"/>
                                          </p:val>
                                        </p:tav>
                                        <p:tav tm="100000">
                                          <p:val>
                                            <p:strVal val="#ppt_y"/>
                                          </p:val>
                                        </p:tav>
                                      </p:tavLst>
                                    </p:anim>
                                  </p:childTnLst>
                                </p:cTn>
                              </p:par>
                            </p:childTnLst>
                          </p:cTn>
                        </p:par>
                        <p:par>
                          <p:cTn id="23" fill="hold" nodeType="afterGroup">
                            <p:stCondLst>
                              <p:cond delay="3000"/>
                            </p:stCondLst>
                            <p:childTnLst>
                              <p:par>
                                <p:cTn id="24" presetID="7" presetClass="entr" presetSubtype="1" fill="hold" nodeType="afterEffect">
                                  <p:stCondLst>
                                    <p:cond delay="0"/>
                                  </p:stCondLst>
                                  <p:childTnLst>
                                    <p:set>
                                      <p:cBhvr>
                                        <p:cTn id="25" dur="1" fill="hold">
                                          <p:stCondLst>
                                            <p:cond delay="0"/>
                                          </p:stCondLst>
                                        </p:cTn>
                                        <p:tgtEl>
                                          <p:spTgt spid="20483">
                                            <p:txEl>
                                              <p:pRg st="4" end="4"/>
                                            </p:txEl>
                                          </p:spTgt>
                                        </p:tgtEl>
                                        <p:attrNameLst>
                                          <p:attrName>style.visibility</p:attrName>
                                        </p:attrNameLst>
                                      </p:cBhvr>
                                      <p:to>
                                        <p:strVal val="visible"/>
                                      </p:to>
                                    </p:set>
                                    <p:anim calcmode="lin" valueType="num">
                                      <p:cBhvr additive="base">
                                        <p:cTn id="26" dur="10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27" dur="1000" fill="hold"/>
                                        <p:tgtEl>
                                          <p:spTgt spid="2048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43012" name="Rectangle 4"/>
          <p:cNvSpPr>
            <a:spLocks noGrp="1" noChangeArrowheads="1"/>
          </p:cNvSpPr>
          <p:nvPr>
            <p:ph idx="1"/>
          </p:nvPr>
        </p:nvSpPr>
        <p:spPr>
          <a:xfrm>
            <a:off x="457200" y="304800"/>
            <a:ext cx="8534400" cy="6553200"/>
          </a:xfrm>
          <a:solidFill>
            <a:schemeClr val="bg1"/>
          </a:solidFill>
        </p:spPr>
        <p:txBody>
          <a:bodyPr/>
          <a:lstStyle/>
          <a:p>
            <a:pPr>
              <a:buFontTx/>
              <a:buNone/>
            </a:pPr>
            <a:r>
              <a:rPr lang="ar-EG" altLang="ar-SA" sz="2400" b="1">
                <a:solidFill>
                  <a:srgbClr val="FF0000"/>
                </a:solidFill>
                <a:ea typeface="Arial Unicode MS" panose="020B0604020202020204" pitchFamily="34" charset="-128"/>
                <a:cs typeface="Arial Unicode MS" panose="020B0604020202020204" pitchFamily="34" charset="-128"/>
              </a:rPr>
              <a:t>1</a:t>
            </a:r>
            <a:r>
              <a:rPr lang="ar-SA" altLang="ar-SA" sz="2400" b="1">
                <a:solidFill>
                  <a:srgbClr val="FF0000"/>
                </a:solidFill>
                <a:ea typeface="Arial Unicode MS" panose="020B0604020202020204" pitchFamily="34" charset="-128"/>
                <a:cs typeface="Arial Unicode MS" panose="020B0604020202020204" pitchFamily="34" charset="-128"/>
              </a:rPr>
              <a:t>- خدمه الفرد فن : </a:t>
            </a:r>
          </a:p>
          <a:p>
            <a:pPr algn="just"/>
            <a:r>
              <a:rPr lang="ar-SA" altLang="ar-SA" sz="2400" b="1">
                <a:ea typeface="Arial Unicode MS" panose="020B0604020202020204" pitchFamily="34" charset="-128"/>
                <a:cs typeface="Arial Unicode MS" panose="020B0604020202020204" pitchFamily="34" charset="-128"/>
              </a:rPr>
              <a:t>فن بالمفهوم الغربي مرادف</a:t>
            </a:r>
            <a:r>
              <a:rPr lang="ar-EG" altLang="ar-SA" sz="2400" b="1">
                <a:ea typeface="Arial Unicode MS" panose="020B0604020202020204" pitchFamily="34" charset="-128"/>
                <a:cs typeface="Arial Unicode MS" panose="020B0604020202020204" pitchFamily="34" charset="-128"/>
              </a:rPr>
              <a:t>ه</a:t>
            </a:r>
            <a:r>
              <a:rPr lang="ar-SA" altLang="ar-SA" sz="2400" b="1">
                <a:ea typeface="Arial Unicode MS" panose="020B0604020202020204" pitchFamily="34" charset="-128"/>
                <a:cs typeface="Arial Unicode MS" panose="020B0604020202020204" pitchFamily="34" charset="-128"/>
              </a:rPr>
              <a:t> </a:t>
            </a:r>
            <a:r>
              <a:rPr lang="ar-EG" altLang="ar-SA" sz="2400" b="1">
                <a:ea typeface="Arial Unicode MS" panose="020B0604020202020204" pitchFamily="34" charset="-128"/>
                <a:cs typeface="Arial Unicode MS" panose="020B0604020202020204" pitchFamily="34" charset="-128"/>
              </a:rPr>
              <a:t>ا</a:t>
            </a:r>
            <a:r>
              <a:rPr lang="ar-SA" altLang="ar-SA" sz="2400" b="1">
                <a:ea typeface="Arial Unicode MS" panose="020B0604020202020204" pitchFamily="34" charset="-128"/>
                <a:cs typeface="Arial Unicode MS" panose="020B0604020202020204" pitchFamily="34" charset="-128"/>
              </a:rPr>
              <a:t>لمهارة أو التكتيك ، فهي عبارة تؤكد أهمية عنصر المهارة والتقنية لممارسة خدمة الفرد0 </a:t>
            </a:r>
          </a:p>
          <a:p>
            <a:pPr>
              <a:buFontTx/>
              <a:buNone/>
            </a:pPr>
            <a:r>
              <a:rPr lang="ar-SA" altLang="ar-SA" sz="2400" b="1">
                <a:solidFill>
                  <a:srgbClr val="FF0000"/>
                </a:solidFill>
                <a:ea typeface="Arial Unicode MS" panose="020B0604020202020204" pitchFamily="34" charset="-128"/>
                <a:cs typeface="Arial Unicode MS" panose="020B0604020202020204" pitchFamily="34" charset="-128"/>
              </a:rPr>
              <a:t>2</a:t>
            </a:r>
            <a:r>
              <a:rPr lang="ar-SA" altLang="ar-SA" sz="2400" b="1" u="sng">
                <a:solidFill>
                  <a:srgbClr val="FF0000"/>
                </a:solidFill>
                <a:ea typeface="Arial Unicode MS" panose="020B0604020202020204" pitchFamily="34" charset="-128"/>
                <a:cs typeface="Arial Unicode MS" panose="020B0604020202020204" pitchFamily="34" charset="-128"/>
              </a:rPr>
              <a:t>- تستخدم فيه معارف العلوم الإنسانية والمهارة العلاقية :</a:t>
            </a:r>
          </a:p>
          <a:p>
            <a:pPr algn="just"/>
            <a:r>
              <a:rPr lang="ar-SA" altLang="ar-SA" sz="2400" b="1">
                <a:ea typeface="Arial Unicode MS" panose="020B0604020202020204" pitchFamily="34" charset="-128"/>
                <a:cs typeface="Arial Unicode MS" panose="020B0604020202020204" pitchFamily="34" charset="-128"/>
              </a:rPr>
              <a:t>تعتبر هذه العبارة توضيحاً لإزالة الغموض الذي قد يكتنف مفهوم الفن بل سار بعيداً ليوضح طبيعة العلوم والمهارة الواجب توافرها</a:t>
            </a:r>
            <a:r>
              <a:rPr lang="ar-EG" altLang="ar-SA" sz="2400" b="1">
                <a:ea typeface="Arial Unicode MS" panose="020B0604020202020204" pitchFamily="34" charset="-128"/>
                <a:cs typeface="Arial Unicode MS" panose="020B0604020202020204" pitchFamily="34" charset="-128"/>
              </a:rPr>
              <a:t>.</a:t>
            </a:r>
            <a:endParaRPr lang="ar-SA" altLang="ar-SA" sz="2400" b="1">
              <a:ea typeface="Arial Unicode MS" panose="020B0604020202020204" pitchFamily="34" charset="-128"/>
              <a:cs typeface="Arial Unicode MS" panose="020B0604020202020204" pitchFamily="34" charset="-128"/>
            </a:endParaRPr>
          </a:p>
          <a:p>
            <a:pPr>
              <a:buFontTx/>
              <a:buNone/>
            </a:pPr>
            <a:r>
              <a:rPr lang="ar-SA" altLang="ar-SA" sz="2400" b="1" u="sng">
                <a:solidFill>
                  <a:srgbClr val="FF0000"/>
                </a:solidFill>
                <a:ea typeface="Arial Unicode MS" panose="020B0604020202020204" pitchFamily="34" charset="-128"/>
                <a:cs typeface="Arial Unicode MS" panose="020B0604020202020204" pitchFamily="34" charset="-128"/>
              </a:rPr>
              <a:t>3- توجيه كل طاقات الفرد وإمكانات المجتمع : </a:t>
            </a:r>
          </a:p>
          <a:p>
            <a:pPr algn="just"/>
            <a:r>
              <a:rPr lang="ar-SA" altLang="ar-SA" sz="2400" b="1">
                <a:ea typeface="Arial Unicode MS" panose="020B0604020202020204" pitchFamily="34" charset="-128"/>
                <a:cs typeface="Arial Unicode MS" panose="020B0604020202020204" pitchFamily="34" charset="-128"/>
              </a:rPr>
              <a:t> حددت هذه العبارة أهداف خدمة الفرد من حيث التأثير الايجابي على كل من العميل والبيئة معاً على اعتبار </a:t>
            </a:r>
            <a:r>
              <a:rPr lang="ar-EG" altLang="ar-SA" sz="2400" b="1">
                <a:ea typeface="Arial Unicode MS" panose="020B0604020202020204" pitchFamily="34" charset="-128"/>
                <a:cs typeface="Arial Unicode MS" panose="020B0604020202020204" pitchFamily="34" charset="-128"/>
              </a:rPr>
              <a:t>أ</a:t>
            </a:r>
            <a:r>
              <a:rPr lang="ar-SA" altLang="ar-SA" sz="2400" b="1">
                <a:ea typeface="Arial Unicode MS" panose="020B0604020202020204" pitchFamily="34" charset="-128"/>
                <a:cs typeface="Arial Unicode MS" panose="020B0604020202020204" pitchFamily="34" charset="-128"/>
              </a:rPr>
              <a:t>ن المشكلة هي فرد في موقف وتحديد أحدهما غير كافي لحدوث المشكلة وبالتالي علاج إحداهما غير كافي لعلاج المشكلة</a:t>
            </a:r>
            <a:r>
              <a:rPr lang="ar-EG" altLang="ar-SA" sz="2400" b="1">
                <a:ea typeface="Arial Unicode MS" panose="020B0604020202020204" pitchFamily="34" charset="-128"/>
                <a:cs typeface="Arial Unicode MS" panose="020B0604020202020204" pitchFamily="34" charset="-128"/>
              </a:rPr>
              <a:t>.</a:t>
            </a:r>
            <a:endParaRPr lang="ar-SA" altLang="ar-SA" sz="2400" b="1">
              <a:ea typeface="Arial Unicode MS" panose="020B0604020202020204" pitchFamily="34" charset="-128"/>
              <a:cs typeface="Arial Unicode MS" panose="020B0604020202020204" pitchFamily="34" charset="-128"/>
            </a:endParaRPr>
          </a:p>
          <a:p>
            <a:pPr>
              <a:buFontTx/>
              <a:buNone/>
            </a:pPr>
            <a:r>
              <a:rPr lang="ar-SA" altLang="ar-SA" sz="2400" b="1">
                <a:ea typeface="Arial Unicode MS" panose="020B0604020202020204" pitchFamily="34" charset="-128"/>
                <a:cs typeface="Arial Unicode MS" panose="020B0604020202020204" pitchFamily="34" charset="-128"/>
              </a:rPr>
              <a:t> </a:t>
            </a:r>
            <a:r>
              <a:rPr lang="ar-SA" altLang="ar-SA" sz="2400" b="1" u="sng">
                <a:solidFill>
                  <a:srgbClr val="FF0000"/>
                </a:solidFill>
                <a:ea typeface="Arial Unicode MS" panose="020B0604020202020204" pitchFamily="34" charset="-128"/>
                <a:cs typeface="Arial Unicode MS" panose="020B0604020202020204" pitchFamily="34" charset="-128"/>
              </a:rPr>
              <a:t>4- أفضل تكيف ممكن بين الفرد وبيئته الاجتماعية : </a:t>
            </a:r>
          </a:p>
          <a:p>
            <a:pPr algn="just"/>
            <a:r>
              <a:rPr lang="ar-SA" altLang="ar-SA" sz="2400" b="1">
                <a:ea typeface="Arial Unicode MS" panose="020B0604020202020204" pitchFamily="34" charset="-128"/>
                <a:cs typeface="Arial Unicode MS" panose="020B0604020202020204" pitchFamily="34" charset="-128"/>
              </a:rPr>
              <a:t> توضح هذه العبارة الغاية النهائية لخدمة الفرد، فلخدمة الفرد حدود تفترضها إمكانات المؤسسة وقابلي</a:t>
            </a:r>
            <a:r>
              <a:rPr lang="ar-EG" altLang="ar-SA" sz="2400" b="1">
                <a:ea typeface="Arial Unicode MS" panose="020B0604020202020204" pitchFamily="34" charset="-128"/>
                <a:cs typeface="Arial Unicode MS" panose="020B0604020202020204" pitchFamily="34" charset="-128"/>
              </a:rPr>
              <a:t>ة</a:t>
            </a:r>
            <a:r>
              <a:rPr lang="ar-SA" altLang="ar-SA" sz="2400" b="1">
                <a:ea typeface="Arial Unicode MS" panose="020B0604020202020204" pitchFamily="34" charset="-128"/>
                <a:cs typeface="Arial Unicode MS" panose="020B0604020202020204" pitchFamily="34" charset="-128"/>
              </a:rPr>
              <a:t> الفرد للتعديل وطواعية البيئة للتغير.</a:t>
            </a:r>
          </a:p>
          <a:p>
            <a:pPr algn="just"/>
            <a:r>
              <a:rPr lang="ar-SA" altLang="ar-SA" sz="2400" b="1">
                <a:ea typeface="Arial Unicode MS" panose="020B0604020202020204" pitchFamily="34" charset="-128"/>
                <a:cs typeface="Arial Unicode MS" panose="020B0604020202020204" pitchFamily="34" charset="-128"/>
              </a:rPr>
              <a:t> ويشير التكيف</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(الممكن)</a:t>
            </a:r>
            <a:r>
              <a:rPr lang="ar-EG" altLang="ar-SA" sz="2400" b="1">
                <a:ea typeface="Arial Unicode MS" panose="020B0604020202020204" pitchFamily="34" charset="-128"/>
                <a:cs typeface="Arial Unicode MS" panose="020B0604020202020204" pitchFamily="34" charset="-128"/>
              </a:rPr>
              <a:t> </a:t>
            </a:r>
            <a:r>
              <a:rPr lang="ar-SA" altLang="ar-SA" sz="2400" b="1">
                <a:ea typeface="Arial Unicode MS" panose="020B0604020202020204" pitchFamily="34" charset="-128"/>
                <a:cs typeface="Arial Unicode MS" panose="020B0604020202020204" pitchFamily="34" charset="-128"/>
              </a:rPr>
              <a:t>إلى الالتزام الواقعي بعيداً عن المثالية والخيالات التي جرت عليها كثير من التعاريف 0 </a:t>
            </a:r>
          </a:p>
        </p:txBody>
      </p:sp>
    </p:spTree>
    <p:extLst>
      <p:ext uri="{BB962C8B-B14F-4D97-AF65-F5344CB8AC3E}">
        <p14:creationId xmlns:p14="http://schemas.microsoft.com/office/powerpoint/2010/main" val="27795611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 calcmode="lin" valueType="num">
                                      <p:cBhvr>
                                        <p:cTn id="7" dur="1000" fill="hold"/>
                                        <p:tgtEl>
                                          <p:spTgt spid="4301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301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3012">
                                            <p:txEl>
                                              <p:pRg st="0" end="0"/>
                                            </p:txEl>
                                          </p:spTgt>
                                        </p:tgtEl>
                                      </p:cBhvr>
                                    </p:animEffect>
                                  </p:childTnLst>
                                </p:cTn>
                              </p:par>
                            </p:childTnLst>
                          </p:cTn>
                        </p:par>
                        <p:par>
                          <p:cTn id="10" fill="hold" nodeType="afterGroup">
                            <p:stCondLst>
                              <p:cond delay="1000"/>
                            </p:stCondLst>
                            <p:childTnLst>
                              <p:par>
                                <p:cTn id="11" presetID="53" presetClass="entr" presetSubtype="0" fill="hold" nodeType="afterEffect">
                                  <p:stCondLst>
                                    <p:cond delay="0"/>
                                  </p:stCondLst>
                                  <p:childTnLst>
                                    <p:set>
                                      <p:cBhvr>
                                        <p:cTn id="12" dur="1" fill="hold">
                                          <p:stCondLst>
                                            <p:cond delay="0"/>
                                          </p:stCondLst>
                                        </p:cTn>
                                        <p:tgtEl>
                                          <p:spTgt spid="43012">
                                            <p:txEl>
                                              <p:pRg st="1" end="1"/>
                                            </p:txEl>
                                          </p:spTgt>
                                        </p:tgtEl>
                                        <p:attrNameLst>
                                          <p:attrName>style.visibility</p:attrName>
                                        </p:attrNameLst>
                                      </p:cBhvr>
                                      <p:to>
                                        <p:strVal val="visible"/>
                                      </p:to>
                                    </p:set>
                                    <p:anim calcmode="lin" valueType="num">
                                      <p:cBhvr>
                                        <p:cTn id="13" dur="1000" fill="hold"/>
                                        <p:tgtEl>
                                          <p:spTgt spid="43012">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3012">
                                            <p:txEl>
                                              <p:pRg st="1" end="1"/>
                                            </p:txEl>
                                          </p:spTgt>
                                        </p:tgtEl>
                                        <p:attrNameLst>
                                          <p:attrName>ppt_h</p:attrName>
                                        </p:attrNameLst>
                                      </p:cBhvr>
                                      <p:tavLst>
                                        <p:tav tm="0">
                                          <p:val>
                                            <p:fltVal val="0"/>
                                          </p:val>
                                        </p:tav>
                                        <p:tav tm="100000">
                                          <p:val>
                                            <p:strVal val="#ppt_h"/>
                                          </p:val>
                                        </p:tav>
                                      </p:tavLst>
                                    </p:anim>
                                    <p:animEffect transition="in" filter="fade">
                                      <p:cBhvr>
                                        <p:cTn id="15" dur="1000"/>
                                        <p:tgtEl>
                                          <p:spTgt spid="43012">
                                            <p:txEl>
                                              <p:pRg st="1" end="1"/>
                                            </p:txEl>
                                          </p:spTgt>
                                        </p:tgtEl>
                                      </p:cBhvr>
                                    </p:animEffect>
                                  </p:childTnLst>
                                </p:cTn>
                              </p:par>
                            </p:childTnLst>
                          </p:cTn>
                        </p:par>
                        <p:par>
                          <p:cTn id="16" fill="hold" nodeType="afterGroup">
                            <p:stCondLst>
                              <p:cond delay="2000"/>
                            </p:stCondLst>
                            <p:childTnLst>
                              <p:par>
                                <p:cTn id="17" presetID="53" presetClass="entr" presetSubtype="0" fill="hold" nodeType="afterEffect">
                                  <p:stCondLst>
                                    <p:cond delay="0"/>
                                  </p:stCondLst>
                                  <p:childTnLst>
                                    <p:set>
                                      <p:cBhvr>
                                        <p:cTn id="18" dur="1" fill="hold">
                                          <p:stCondLst>
                                            <p:cond delay="0"/>
                                          </p:stCondLst>
                                        </p:cTn>
                                        <p:tgtEl>
                                          <p:spTgt spid="43012">
                                            <p:txEl>
                                              <p:pRg st="2" end="2"/>
                                            </p:txEl>
                                          </p:spTgt>
                                        </p:tgtEl>
                                        <p:attrNameLst>
                                          <p:attrName>style.visibility</p:attrName>
                                        </p:attrNameLst>
                                      </p:cBhvr>
                                      <p:to>
                                        <p:strVal val="visible"/>
                                      </p:to>
                                    </p:set>
                                    <p:anim calcmode="lin" valueType="num">
                                      <p:cBhvr>
                                        <p:cTn id="19" dur="1000" fill="hold"/>
                                        <p:tgtEl>
                                          <p:spTgt spid="43012">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43012">
                                            <p:txEl>
                                              <p:pRg st="2" end="2"/>
                                            </p:txEl>
                                          </p:spTgt>
                                        </p:tgtEl>
                                        <p:attrNameLst>
                                          <p:attrName>ppt_h</p:attrName>
                                        </p:attrNameLst>
                                      </p:cBhvr>
                                      <p:tavLst>
                                        <p:tav tm="0">
                                          <p:val>
                                            <p:fltVal val="0"/>
                                          </p:val>
                                        </p:tav>
                                        <p:tav tm="100000">
                                          <p:val>
                                            <p:strVal val="#ppt_h"/>
                                          </p:val>
                                        </p:tav>
                                      </p:tavLst>
                                    </p:anim>
                                    <p:animEffect transition="in" filter="fade">
                                      <p:cBhvr>
                                        <p:cTn id="21" dur="1000"/>
                                        <p:tgtEl>
                                          <p:spTgt spid="43012">
                                            <p:txEl>
                                              <p:pRg st="2" end="2"/>
                                            </p:txEl>
                                          </p:spTgt>
                                        </p:tgtEl>
                                      </p:cBhvr>
                                    </p:animEffect>
                                  </p:childTnLst>
                                </p:cTn>
                              </p:par>
                            </p:childTnLst>
                          </p:cTn>
                        </p:par>
                        <p:par>
                          <p:cTn id="22" fill="hold" nodeType="afterGroup">
                            <p:stCondLst>
                              <p:cond delay="3000"/>
                            </p:stCondLst>
                            <p:childTnLst>
                              <p:par>
                                <p:cTn id="23" presetID="53" presetClass="entr" presetSubtype="0" fill="hold" nodeType="afterEffect">
                                  <p:stCondLst>
                                    <p:cond delay="0"/>
                                  </p:stCondLst>
                                  <p:childTnLst>
                                    <p:set>
                                      <p:cBhvr>
                                        <p:cTn id="24" dur="1" fill="hold">
                                          <p:stCondLst>
                                            <p:cond delay="0"/>
                                          </p:stCondLst>
                                        </p:cTn>
                                        <p:tgtEl>
                                          <p:spTgt spid="43012">
                                            <p:txEl>
                                              <p:pRg st="3" end="3"/>
                                            </p:txEl>
                                          </p:spTgt>
                                        </p:tgtEl>
                                        <p:attrNameLst>
                                          <p:attrName>style.visibility</p:attrName>
                                        </p:attrNameLst>
                                      </p:cBhvr>
                                      <p:to>
                                        <p:strVal val="visible"/>
                                      </p:to>
                                    </p:set>
                                    <p:anim calcmode="lin" valueType="num">
                                      <p:cBhvr>
                                        <p:cTn id="25" dur="1000" fill="hold"/>
                                        <p:tgtEl>
                                          <p:spTgt spid="43012">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43012">
                                            <p:txEl>
                                              <p:pRg st="3" end="3"/>
                                            </p:txEl>
                                          </p:spTgt>
                                        </p:tgtEl>
                                        <p:attrNameLst>
                                          <p:attrName>ppt_h</p:attrName>
                                        </p:attrNameLst>
                                      </p:cBhvr>
                                      <p:tavLst>
                                        <p:tav tm="0">
                                          <p:val>
                                            <p:fltVal val="0"/>
                                          </p:val>
                                        </p:tav>
                                        <p:tav tm="100000">
                                          <p:val>
                                            <p:strVal val="#ppt_h"/>
                                          </p:val>
                                        </p:tav>
                                      </p:tavLst>
                                    </p:anim>
                                    <p:animEffect transition="in" filter="fade">
                                      <p:cBhvr>
                                        <p:cTn id="27" dur="1000"/>
                                        <p:tgtEl>
                                          <p:spTgt spid="43012">
                                            <p:txEl>
                                              <p:pRg st="3" end="3"/>
                                            </p:txEl>
                                          </p:spTgt>
                                        </p:tgtEl>
                                      </p:cBhvr>
                                    </p:animEffect>
                                  </p:childTnLst>
                                </p:cTn>
                              </p:par>
                            </p:childTnLst>
                          </p:cTn>
                        </p:par>
                        <p:par>
                          <p:cTn id="28" fill="hold" nodeType="afterGroup">
                            <p:stCondLst>
                              <p:cond delay="4000"/>
                            </p:stCondLst>
                            <p:childTnLst>
                              <p:par>
                                <p:cTn id="29" presetID="53" presetClass="entr" presetSubtype="0" fill="hold" nodeType="afterEffect">
                                  <p:stCondLst>
                                    <p:cond delay="0"/>
                                  </p:stCondLst>
                                  <p:childTnLst>
                                    <p:set>
                                      <p:cBhvr>
                                        <p:cTn id="30" dur="1" fill="hold">
                                          <p:stCondLst>
                                            <p:cond delay="0"/>
                                          </p:stCondLst>
                                        </p:cTn>
                                        <p:tgtEl>
                                          <p:spTgt spid="43012">
                                            <p:txEl>
                                              <p:pRg st="4" end="4"/>
                                            </p:txEl>
                                          </p:spTgt>
                                        </p:tgtEl>
                                        <p:attrNameLst>
                                          <p:attrName>style.visibility</p:attrName>
                                        </p:attrNameLst>
                                      </p:cBhvr>
                                      <p:to>
                                        <p:strVal val="visible"/>
                                      </p:to>
                                    </p:set>
                                    <p:anim calcmode="lin" valueType="num">
                                      <p:cBhvr>
                                        <p:cTn id="31" dur="1000" fill="hold"/>
                                        <p:tgtEl>
                                          <p:spTgt spid="43012">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43012">
                                            <p:txEl>
                                              <p:pRg st="4" end="4"/>
                                            </p:txEl>
                                          </p:spTgt>
                                        </p:tgtEl>
                                        <p:attrNameLst>
                                          <p:attrName>ppt_h</p:attrName>
                                        </p:attrNameLst>
                                      </p:cBhvr>
                                      <p:tavLst>
                                        <p:tav tm="0">
                                          <p:val>
                                            <p:fltVal val="0"/>
                                          </p:val>
                                        </p:tav>
                                        <p:tav tm="100000">
                                          <p:val>
                                            <p:strVal val="#ppt_h"/>
                                          </p:val>
                                        </p:tav>
                                      </p:tavLst>
                                    </p:anim>
                                    <p:animEffect transition="in" filter="fade">
                                      <p:cBhvr>
                                        <p:cTn id="33" dur="1000"/>
                                        <p:tgtEl>
                                          <p:spTgt spid="43012">
                                            <p:txEl>
                                              <p:pRg st="4" end="4"/>
                                            </p:txEl>
                                          </p:spTgt>
                                        </p:tgtEl>
                                      </p:cBhvr>
                                    </p:animEffect>
                                  </p:childTnLst>
                                </p:cTn>
                              </p:par>
                            </p:childTnLst>
                          </p:cTn>
                        </p:par>
                        <p:par>
                          <p:cTn id="34" fill="hold" nodeType="afterGroup">
                            <p:stCondLst>
                              <p:cond delay="5000"/>
                            </p:stCondLst>
                            <p:childTnLst>
                              <p:par>
                                <p:cTn id="35" presetID="53" presetClass="entr" presetSubtype="0" fill="hold" nodeType="afterEffect">
                                  <p:stCondLst>
                                    <p:cond delay="0"/>
                                  </p:stCondLst>
                                  <p:childTnLst>
                                    <p:set>
                                      <p:cBhvr>
                                        <p:cTn id="36" dur="1" fill="hold">
                                          <p:stCondLst>
                                            <p:cond delay="0"/>
                                          </p:stCondLst>
                                        </p:cTn>
                                        <p:tgtEl>
                                          <p:spTgt spid="43012">
                                            <p:txEl>
                                              <p:pRg st="5" end="5"/>
                                            </p:txEl>
                                          </p:spTgt>
                                        </p:tgtEl>
                                        <p:attrNameLst>
                                          <p:attrName>style.visibility</p:attrName>
                                        </p:attrNameLst>
                                      </p:cBhvr>
                                      <p:to>
                                        <p:strVal val="visible"/>
                                      </p:to>
                                    </p:set>
                                    <p:anim calcmode="lin" valueType="num">
                                      <p:cBhvr>
                                        <p:cTn id="37" dur="1000" fill="hold"/>
                                        <p:tgtEl>
                                          <p:spTgt spid="43012">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43012">
                                            <p:txEl>
                                              <p:pRg st="5" end="5"/>
                                            </p:txEl>
                                          </p:spTgt>
                                        </p:tgtEl>
                                        <p:attrNameLst>
                                          <p:attrName>ppt_h</p:attrName>
                                        </p:attrNameLst>
                                      </p:cBhvr>
                                      <p:tavLst>
                                        <p:tav tm="0">
                                          <p:val>
                                            <p:fltVal val="0"/>
                                          </p:val>
                                        </p:tav>
                                        <p:tav tm="100000">
                                          <p:val>
                                            <p:strVal val="#ppt_h"/>
                                          </p:val>
                                        </p:tav>
                                      </p:tavLst>
                                    </p:anim>
                                    <p:animEffect transition="in" filter="fade">
                                      <p:cBhvr>
                                        <p:cTn id="39" dur="1000"/>
                                        <p:tgtEl>
                                          <p:spTgt spid="43012">
                                            <p:txEl>
                                              <p:pRg st="5" end="5"/>
                                            </p:txEl>
                                          </p:spTgt>
                                        </p:tgtEl>
                                      </p:cBhvr>
                                    </p:animEffect>
                                  </p:childTnLst>
                                </p:cTn>
                              </p:par>
                            </p:childTnLst>
                          </p:cTn>
                        </p:par>
                        <p:par>
                          <p:cTn id="40" fill="hold" nodeType="afterGroup">
                            <p:stCondLst>
                              <p:cond delay="6000"/>
                            </p:stCondLst>
                            <p:childTnLst>
                              <p:par>
                                <p:cTn id="41" presetID="53" presetClass="entr" presetSubtype="0" fill="hold" nodeType="afterEffect">
                                  <p:stCondLst>
                                    <p:cond delay="0"/>
                                  </p:stCondLst>
                                  <p:childTnLst>
                                    <p:set>
                                      <p:cBhvr>
                                        <p:cTn id="42" dur="1" fill="hold">
                                          <p:stCondLst>
                                            <p:cond delay="0"/>
                                          </p:stCondLst>
                                        </p:cTn>
                                        <p:tgtEl>
                                          <p:spTgt spid="43012">
                                            <p:txEl>
                                              <p:pRg st="6" end="6"/>
                                            </p:txEl>
                                          </p:spTgt>
                                        </p:tgtEl>
                                        <p:attrNameLst>
                                          <p:attrName>style.visibility</p:attrName>
                                        </p:attrNameLst>
                                      </p:cBhvr>
                                      <p:to>
                                        <p:strVal val="visible"/>
                                      </p:to>
                                    </p:set>
                                    <p:anim calcmode="lin" valueType="num">
                                      <p:cBhvr>
                                        <p:cTn id="43" dur="1000" fill="hold"/>
                                        <p:tgtEl>
                                          <p:spTgt spid="43012">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43012">
                                            <p:txEl>
                                              <p:pRg st="6" end="6"/>
                                            </p:txEl>
                                          </p:spTgt>
                                        </p:tgtEl>
                                        <p:attrNameLst>
                                          <p:attrName>ppt_h</p:attrName>
                                        </p:attrNameLst>
                                      </p:cBhvr>
                                      <p:tavLst>
                                        <p:tav tm="0">
                                          <p:val>
                                            <p:fltVal val="0"/>
                                          </p:val>
                                        </p:tav>
                                        <p:tav tm="100000">
                                          <p:val>
                                            <p:strVal val="#ppt_h"/>
                                          </p:val>
                                        </p:tav>
                                      </p:tavLst>
                                    </p:anim>
                                    <p:animEffect transition="in" filter="fade">
                                      <p:cBhvr>
                                        <p:cTn id="45" dur="1000"/>
                                        <p:tgtEl>
                                          <p:spTgt spid="43012">
                                            <p:txEl>
                                              <p:pRg st="6" end="6"/>
                                            </p:txEl>
                                          </p:spTgt>
                                        </p:tgtEl>
                                      </p:cBhvr>
                                    </p:animEffect>
                                  </p:childTnLst>
                                </p:cTn>
                              </p:par>
                            </p:childTnLst>
                          </p:cTn>
                        </p:par>
                        <p:par>
                          <p:cTn id="46" fill="hold" nodeType="afterGroup">
                            <p:stCondLst>
                              <p:cond delay="7000"/>
                            </p:stCondLst>
                            <p:childTnLst>
                              <p:par>
                                <p:cTn id="47" presetID="53" presetClass="entr" presetSubtype="0" fill="hold" nodeType="afterEffect">
                                  <p:stCondLst>
                                    <p:cond delay="0"/>
                                  </p:stCondLst>
                                  <p:childTnLst>
                                    <p:set>
                                      <p:cBhvr>
                                        <p:cTn id="48" dur="1" fill="hold">
                                          <p:stCondLst>
                                            <p:cond delay="0"/>
                                          </p:stCondLst>
                                        </p:cTn>
                                        <p:tgtEl>
                                          <p:spTgt spid="43012">
                                            <p:txEl>
                                              <p:pRg st="7" end="7"/>
                                            </p:txEl>
                                          </p:spTgt>
                                        </p:tgtEl>
                                        <p:attrNameLst>
                                          <p:attrName>style.visibility</p:attrName>
                                        </p:attrNameLst>
                                      </p:cBhvr>
                                      <p:to>
                                        <p:strVal val="visible"/>
                                      </p:to>
                                    </p:set>
                                    <p:anim calcmode="lin" valueType="num">
                                      <p:cBhvr>
                                        <p:cTn id="49" dur="1000" fill="hold"/>
                                        <p:tgtEl>
                                          <p:spTgt spid="43012">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43012">
                                            <p:txEl>
                                              <p:pRg st="7" end="7"/>
                                            </p:txEl>
                                          </p:spTgt>
                                        </p:tgtEl>
                                        <p:attrNameLst>
                                          <p:attrName>ppt_h</p:attrName>
                                        </p:attrNameLst>
                                      </p:cBhvr>
                                      <p:tavLst>
                                        <p:tav tm="0">
                                          <p:val>
                                            <p:fltVal val="0"/>
                                          </p:val>
                                        </p:tav>
                                        <p:tav tm="100000">
                                          <p:val>
                                            <p:strVal val="#ppt_h"/>
                                          </p:val>
                                        </p:tav>
                                      </p:tavLst>
                                    </p:anim>
                                    <p:animEffect transition="in" filter="fade">
                                      <p:cBhvr>
                                        <p:cTn id="51" dur="1000"/>
                                        <p:tgtEl>
                                          <p:spTgt spid="43012">
                                            <p:txEl>
                                              <p:pRg st="7" end="7"/>
                                            </p:txEl>
                                          </p:spTgt>
                                        </p:tgtEl>
                                      </p:cBhvr>
                                    </p:animEffect>
                                  </p:childTnLst>
                                </p:cTn>
                              </p:par>
                            </p:childTnLst>
                          </p:cTn>
                        </p:par>
                        <p:par>
                          <p:cTn id="52" fill="hold" nodeType="afterGroup">
                            <p:stCondLst>
                              <p:cond delay="8000"/>
                            </p:stCondLst>
                            <p:childTnLst>
                              <p:par>
                                <p:cTn id="53" presetID="53" presetClass="entr" presetSubtype="0" fill="hold" nodeType="afterEffect">
                                  <p:stCondLst>
                                    <p:cond delay="0"/>
                                  </p:stCondLst>
                                  <p:childTnLst>
                                    <p:set>
                                      <p:cBhvr>
                                        <p:cTn id="54" dur="1" fill="hold">
                                          <p:stCondLst>
                                            <p:cond delay="0"/>
                                          </p:stCondLst>
                                        </p:cTn>
                                        <p:tgtEl>
                                          <p:spTgt spid="43012">
                                            <p:txEl>
                                              <p:pRg st="8" end="8"/>
                                            </p:txEl>
                                          </p:spTgt>
                                        </p:tgtEl>
                                        <p:attrNameLst>
                                          <p:attrName>style.visibility</p:attrName>
                                        </p:attrNameLst>
                                      </p:cBhvr>
                                      <p:to>
                                        <p:strVal val="visible"/>
                                      </p:to>
                                    </p:set>
                                    <p:anim calcmode="lin" valueType="num">
                                      <p:cBhvr>
                                        <p:cTn id="55" dur="1000" fill="hold"/>
                                        <p:tgtEl>
                                          <p:spTgt spid="43012">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43012">
                                            <p:txEl>
                                              <p:pRg st="8" end="8"/>
                                            </p:txEl>
                                          </p:spTgt>
                                        </p:tgtEl>
                                        <p:attrNameLst>
                                          <p:attrName>ppt_h</p:attrName>
                                        </p:attrNameLst>
                                      </p:cBhvr>
                                      <p:tavLst>
                                        <p:tav tm="0">
                                          <p:val>
                                            <p:fltVal val="0"/>
                                          </p:val>
                                        </p:tav>
                                        <p:tav tm="100000">
                                          <p:val>
                                            <p:strVal val="#ppt_h"/>
                                          </p:val>
                                        </p:tav>
                                      </p:tavLst>
                                    </p:anim>
                                    <p:animEffect transition="in" filter="fade">
                                      <p:cBhvr>
                                        <p:cTn id="57" dur="1000"/>
                                        <p:tgtEl>
                                          <p:spTgt spid="4301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على شكل سحابة 1"/>
          <p:cNvSpPr/>
          <p:nvPr/>
        </p:nvSpPr>
        <p:spPr>
          <a:xfrm>
            <a:off x="1981200" y="381000"/>
            <a:ext cx="6400800" cy="1219200"/>
          </a:xfrm>
          <a:prstGeom prst="cloudCallou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rgbClr val="FF0000"/>
                </a:solidFill>
                <a:effectLst/>
                <a:uLnTx/>
                <a:uFillTx/>
                <a:latin typeface="+mj-lt"/>
                <a:ea typeface="+mj-ea"/>
                <a:cs typeface="PT Bold Heading" pitchFamily="2" charset="-78"/>
              </a:rPr>
              <a:t>س/ ما</a:t>
            </a:r>
            <a:r>
              <a:rPr kumimoji="0" lang="ar-EG" sz="2400" b="0" i="0" u="none" strike="noStrike" kern="0" cap="none" spc="0" normalizeH="0" baseline="0" noProof="0" dirty="0">
                <a:ln>
                  <a:noFill/>
                </a:ln>
                <a:solidFill>
                  <a:srgbClr val="FF0000"/>
                </a:solidFill>
                <a:effectLst/>
                <a:uLnTx/>
                <a:uFillTx/>
                <a:latin typeface="+mj-lt"/>
                <a:ea typeface="+mj-ea"/>
                <a:cs typeface="PT Bold Heading" pitchFamily="2" charset="-78"/>
              </a:rPr>
              <a:t> </a:t>
            </a:r>
            <a:r>
              <a:rPr kumimoji="0" lang="ar-SA" sz="2400" b="0" i="0" u="none" strike="noStrike" kern="0" cap="none" spc="0" normalizeH="0" baseline="0" noProof="0" dirty="0">
                <a:ln>
                  <a:noFill/>
                </a:ln>
                <a:solidFill>
                  <a:srgbClr val="FF0000"/>
                </a:solidFill>
                <a:effectLst/>
                <a:uLnTx/>
                <a:uFillTx/>
                <a:latin typeface="+mj-lt"/>
                <a:ea typeface="+mj-ea"/>
                <a:cs typeface="PT Bold Heading" pitchFamily="2" charset="-78"/>
              </a:rPr>
              <a:t>هي الانتقادات الموجهة لهذا التعريف ؟ </a:t>
            </a:r>
          </a:p>
        </p:txBody>
      </p:sp>
      <p:sp>
        <p:nvSpPr>
          <p:cNvPr id="19459" name="مستطيل 3"/>
          <p:cNvSpPr>
            <a:spLocks noChangeArrowheads="1"/>
          </p:cNvSpPr>
          <p:nvPr/>
        </p:nvSpPr>
        <p:spPr bwMode="auto">
          <a:xfrm>
            <a:off x="914400" y="2286000"/>
            <a:ext cx="7620000" cy="3970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514350" marR="0" lvl="0" indent="-51435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ar-SA"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استخدم التعريف مصطلح ميتافيزيقي وهو ليس له مضمون في عالم الواقع ويعنى  التكيف وهو ضمن مجموعة مصطلحات غامضة كالتوافق والتأقلم نعجز عن تحديدها بدقة 0 </a:t>
            </a:r>
          </a:p>
          <a:p>
            <a:pPr marL="514350" marR="0" lvl="0" indent="-51435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endParaRPr kumimoji="0" lang="ar-SA"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514350" marR="0" lvl="0" indent="-514350" algn="just"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ar-SA"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أهمل التعريف شرط وظيفة </a:t>
            </a:r>
            <a:r>
              <a:rPr kumimoji="0" lang="ar-EG"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a:t>
            </a:r>
            <a:r>
              <a:rPr kumimoji="0" lang="ar-SA"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لمؤسس</a:t>
            </a:r>
            <a:r>
              <a:rPr kumimoji="0" lang="ar-EG"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ة</a:t>
            </a:r>
            <a:r>
              <a:rPr kumimoji="0" lang="ar-SA"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لتحديد مجال ونطاق عملي</a:t>
            </a:r>
            <a:r>
              <a:rPr kumimoji="0" lang="ar-EG"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ة</a:t>
            </a:r>
            <a:r>
              <a:rPr kumimoji="0" lang="ar-SA" altLang="ar-SA" sz="2800" b="0"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المساعدة وأهدافها النهائية وهو الأمر الذي قلل من أهمية التعريف 0</a:t>
            </a:r>
          </a:p>
          <a:p>
            <a:pPr marL="514350" marR="0" lvl="0" indent="-514350" algn="just" defTabSz="914400" eaLnBrk="1" fontAlgn="auto" latinLnBrk="0" hangingPunct="1">
              <a:lnSpc>
                <a:spcPct val="100000"/>
              </a:lnSpc>
              <a:spcBef>
                <a:spcPts val="0"/>
              </a:spcBef>
              <a:spcAft>
                <a:spcPts val="0"/>
              </a:spcAft>
              <a:buClrTx/>
              <a:buSzTx/>
              <a:buFontTx/>
              <a:buNone/>
              <a:tabLst/>
              <a:defRPr/>
            </a:pPr>
            <a:endParaRPr kumimoji="0" lang="ar-SA" altLang="ar-SA" sz="28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218934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590800" y="304800"/>
            <a:ext cx="5867400" cy="1295400"/>
          </a:xfrm>
          <a:prstGeom prst="wedgeEllipseCallout">
            <a:avLst>
              <a:gd name="adj1" fmla="val -22453"/>
              <a:gd name="adj2" fmla="val 71875"/>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rgbClr val="FF0000"/>
                </a:solidFill>
                <a:effectLst/>
                <a:uLnTx/>
                <a:uFillTx/>
                <a:latin typeface="+mj-lt"/>
                <a:ea typeface="+mj-ea"/>
                <a:cs typeface="PT Bold Heading" pitchFamily="2" charset="-78"/>
              </a:rPr>
              <a:t>ما هي التعاريف التي تجمع الجوانب </a:t>
            </a:r>
            <a:r>
              <a:rPr kumimoji="0" lang="ar-EG" sz="2400" b="0" i="0" u="none" strike="noStrike" kern="0" cap="none" spc="0" normalizeH="0" baseline="0" noProof="0" dirty="0">
                <a:ln>
                  <a:noFill/>
                </a:ln>
                <a:solidFill>
                  <a:srgbClr val="FF0000"/>
                </a:solidFill>
                <a:effectLst/>
                <a:uLnTx/>
                <a:uFillTx/>
                <a:latin typeface="+mj-lt"/>
                <a:ea typeface="+mj-ea"/>
                <a:cs typeface="PT Bold Heading" pitchFamily="2" charset="-78"/>
              </a:rPr>
              <a:t>ا</a:t>
            </a:r>
            <a:r>
              <a:rPr kumimoji="0" lang="ar-SA" sz="2400" b="0" i="0" u="none" strike="noStrike" kern="0" cap="none" spc="0" normalizeH="0" baseline="0" noProof="0" dirty="0">
                <a:ln>
                  <a:noFill/>
                </a:ln>
                <a:solidFill>
                  <a:srgbClr val="FF0000"/>
                </a:solidFill>
                <a:effectLst/>
                <a:uLnTx/>
                <a:uFillTx/>
                <a:latin typeface="+mj-lt"/>
                <a:ea typeface="+mj-ea"/>
                <a:cs typeface="PT Bold Heading" pitchFamily="2" charset="-78"/>
              </a:rPr>
              <a:t>لايجابي</a:t>
            </a:r>
            <a:r>
              <a:rPr kumimoji="0" lang="ar-EG" sz="2400" b="0" i="0" u="none" strike="noStrike" kern="0" cap="none" spc="0" normalizeH="0" baseline="0" noProof="0" dirty="0">
                <a:ln>
                  <a:noFill/>
                </a:ln>
                <a:solidFill>
                  <a:srgbClr val="FF0000"/>
                </a:solidFill>
                <a:effectLst/>
                <a:uLnTx/>
                <a:uFillTx/>
                <a:latin typeface="+mj-lt"/>
                <a:ea typeface="+mj-ea"/>
                <a:cs typeface="PT Bold Heading" pitchFamily="2" charset="-78"/>
              </a:rPr>
              <a:t>ة</a:t>
            </a:r>
            <a:r>
              <a:rPr kumimoji="0" lang="ar-SA" sz="2400" b="0" i="0" u="none" strike="noStrike" kern="0" cap="none" spc="0" normalizeH="0" baseline="0" noProof="0" dirty="0">
                <a:ln>
                  <a:noFill/>
                </a:ln>
                <a:solidFill>
                  <a:srgbClr val="FF0000"/>
                </a:solidFill>
                <a:effectLst/>
                <a:uLnTx/>
                <a:uFillTx/>
                <a:latin typeface="+mj-lt"/>
                <a:ea typeface="+mj-ea"/>
                <a:cs typeface="PT Bold Heading" pitchFamily="2" charset="-78"/>
              </a:rPr>
              <a:t> وتجنبها الجوانب السلبية ؟ </a:t>
            </a:r>
          </a:p>
        </p:txBody>
      </p:sp>
      <p:sp>
        <p:nvSpPr>
          <p:cNvPr id="20483" name="مستطيل 3"/>
          <p:cNvSpPr>
            <a:spLocks noChangeArrowheads="1"/>
          </p:cNvSpPr>
          <p:nvPr/>
        </p:nvSpPr>
        <p:spPr bwMode="auto">
          <a:xfrm>
            <a:off x="533400" y="1828800"/>
            <a:ext cx="8077200" cy="4894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تعريف عبد الفتاح عثمان :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r>
              <a:rPr kumimoji="0" lang="ar-SA" altLang="ar-SA" sz="2400" b="1" i="0" u="sng"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التعريف الأول </a:t>
            </a:r>
            <a:r>
              <a:rPr kumimoji="0" lang="ar-SA" altLang="ar-SA" sz="2400" b="1" i="0" u="none"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1- خدمة الفرد عملية تعتمد على العلم والمهارة لمساعدة الأفراد وأسرهم على تحقيق أقصى قدر من القدرة على مواجهة العقبات المعوقة لأداء وظائفهم الاجتماعية في إطار فلسفة المؤسسة 0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يحدد التعريف إطار الطريقة وماهيتها وأهدافها بصورة واقعية أكثر إيضاحا 0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 الإشارة إلى الأسرة تضفي على خدمة الفرد الطابع القيمى وال</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أ</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خلاق</a:t>
            </a:r>
            <a:r>
              <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ي</a:t>
            </a: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الذي يميز الشرق عامة والوطن العربي بصفة خاصة.</a:t>
            </a:r>
            <a:endParaRPr kumimoji="0" lang="ar-EG"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sng" strike="noStrike" kern="0" cap="none" spc="0" normalizeH="0" baseline="0" noProof="0">
                <a:ln>
                  <a:noFill/>
                </a:ln>
                <a:solidFill>
                  <a:srgbClr val="FF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التعريف الثاني :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2- خدمة الفرد (فن تستخدم فيه المعارف الإنسانية والمهارة العلاقية لتوجيه كل طاقات الأفراد وإمكانات المجتمع لتحقيق أفضل درجة ممكنة من الأداء الاجتماعي في حدود فلسفة المؤسسة )0</a:t>
            </a:r>
          </a:p>
        </p:txBody>
      </p:sp>
    </p:spTree>
    <p:extLst>
      <p:ext uri="{BB962C8B-B14F-4D97-AF65-F5344CB8AC3E}">
        <p14:creationId xmlns:p14="http://schemas.microsoft.com/office/powerpoint/2010/main" val="26356824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590800" y="304800"/>
            <a:ext cx="5867400" cy="1295400"/>
          </a:xfrm>
          <a:prstGeom prst="wedgeEllipseCallout">
            <a:avLst>
              <a:gd name="adj1" fmla="val -22453"/>
              <a:gd name="adj2" fmla="val 71875"/>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rgbClr val="FF0000"/>
                </a:solidFill>
                <a:effectLst/>
                <a:uLnTx/>
                <a:uFillTx/>
                <a:latin typeface="+mj-lt"/>
                <a:ea typeface="+mj-ea"/>
                <a:cs typeface="PT Bold Heading" pitchFamily="2" charset="-78"/>
              </a:rPr>
              <a:t>تعريف مصطفى </a:t>
            </a:r>
            <a:r>
              <a:rPr kumimoji="0" lang="ar-SA" sz="2400" b="0" i="0" u="none" strike="noStrike" kern="0" cap="none" spc="0" normalizeH="0" baseline="0" noProof="0" dirty="0" err="1">
                <a:ln>
                  <a:noFill/>
                </a:ln>
                <a:solidFill>
                  <a:srgbClr val="FF0000"/>
                </a:solidFill>
                <a:effectLst/>
                <a:uLnTx/>
                <a:uFillTx/>
                <a:latin typeface="+mj-lt"/>
                <a:ea typeface="+mj-ea"/>
                <a:cs typeface="PT Bold Heading" pitchFamily="2" charset="-78"/>
              </a:rPr>
              <a:t>الفقى</a:t>
            </a:r>
            <a:endParaRPr kumimoji="0" lang="ar-SA" sz="2400" b="0" i="0" u="none" strike="noStrike" kern="0" cap="none" spc="0" normalizeH="0" baseline="0" noProof="0" dirty="0">
              <a:ln>
                <a:noFill/>
              </a:ln>
              <a:solidFill>
                <a:srgbClr val="FF0000"/>
              </a:solidFill>
              <a:effectLst/>
              <a:uLnTx/>
              <a:uFillTx/>
              <a:latin typeface="+mj-lt"/>
              <a:ea typeface="+mj-ea"/>
              <a:cs typeface="PT Bold Heading" pitchFamily="2" charset="-78"/>
            </a:endParaRPr>
          </a:p>
        </p:txBody>
      </p:sp>
      <p:sp>
        <p:nvSpPr>
          <p:cNvPr id="20483" name="مستطيل 3"/>
          <p:cNvSpPr>
            <a:spLocks noChangeArrowheads="1"/>
          </p:cNvSpPr>
          <p:nvPr/>
        </p:nvSpPr>
        <p:spPr bwMode="auto">
          <a:xfrm>
            <a:off x="533400" y="1828800"/>
            <a:ext cx="8077200" cy="15696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dirty="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طريقة عملية ذات</a:t>
            </a:r>
            <a:r>
              <a:rPr kumimoji="0" lang="ar-SA" altLang="ar-SA" sz="2400" b="1" i="0" u="none" strike="noStrike" kern="0" cap="none" spc="0" normalizeH="0" noProof="0" dirty="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rPr>
              <a:t> علم وفن تمارس بواسطة الأخصائي الاجتماعي بمؤسسات الممارسة المهنية لمساعدة الأفراد وأسرهم على الوصول لأقصى قدر ممكن من الأداء لوظائفهم وأدوارهم الاجتماعية وفق فلسفة المؤسسة والمجتمع</a:t>
            </a:r>
            <a:endParaRPr kumimoji="0" lang="ar-SA" altLang="ar-SA" sz="2400" b="1" i="0" u="none" strike="noStrike" kern="0" cap="none" spc="0" normalizeH="0" baseline="0" noProof="0" dirty="0">
              <a:ln>
                <a:noFill/>
              </a:ln>
              <a:solidFill>
                <a:schemeClr val="tx1"/>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256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28675" name="Rectangle 3"/>
          <p:cNvSpPr>
            <a:spLocks noGrp="1" noChangeArrowheads="1"/>
          </p:cNvSpPr>
          <p:nvPr>
            <p:ph type="title"/>
          </p:nvPr>
        </p:nvSpPr>
        <p:spPr>
          <a:xfrm>
            <a:off x="457200" y="381000"/>
            <a:ext cx="8382000" cy="715963"/>
          </a:xfrm>
          <a:solidFill>
            <a:schemeClr val="bg1">
              <a:lumMod val="95000"/>
            </a:schemeClr>
          </a:solidFill>
        </p:spPr>
        <p:txBody>
          <a:bodyPr/>
          <a:lstStyle/>
          <a:p>
            <a:pPr eaLnBrk="1" hangingPunct="1">
              <a:defRPr/>
            </a:pPr>
            <a:r>
              <a:rPr lang="ar-SA" sz="3200" b="1" u="sng" dirty="0">
                <a:solidFill>
                  <a:srgbClr val="FF0000"/>
                </a:solidFill>
                <a:cs typeface="PT Bold Heading" pitchFamily="2" charset="-78"/>
              </a:rPr>
              <a:t>أهداف خدمة الفرد</a:t>
            </a:r>
            <a:endParaRPr lang="en-US" sz="2400" b="1" u="sng" dirty="0">
              <a:solidFill>
                <a:srgbClr val="993300"/>
              </a:solidFill>
              <a:cs typeface="PT Bold Heading" pitchFamily="2" charset="-78"/>
            </a:endParaRPr>
          </a:p>
        </p:txBody>
      </p:sp>
      <p:sp>
        <p:nvSpPr>
          <p:cNvPr id="44036" name="Rectangle 4"/>
          <p:cNvSpPr>
            <a:spLocks noGrp="1" noChangeArrowheads="1"/>
          </p:cNvSpPr>
          <p:nvPr>
            <p:ph idx="1"/>
          </p:nvPr>
        </p:nvSpPr>
        <p:spPr>
          <a:xfrm>
            <a:off x="533400" y="1143000"/>
            <a:ext cx="8305800" cy="5715000"/>
          </a:xfrm>
          <a:solidFill>
            <a:schemeClr val="bg1"/>
          </a:solidFill>
        </p:spPr>
        <p:txBody>
          <a:bodyPr/>
          <a:lstStyle/>
          <a:p>
            <a:r>
              <a:rPr lang="ar-SA" altLang="ar-SA" sz="2800" b="1" u="sng">
                <a:solidFill>
                  <a:srgbClr val="FF0000"/>
                </a:solidFill>
                <a:ea typeface="Arial Unicode MS" panose="020B0604020202020204" pitchFamily="34" charset="-128"/>
                <a:cs typeface="Arial Unicode MS" panose="020B0604020202020204" pitchFamily="34" charset="-128"/>
              </a:rPr>
              <a:t>ما هو الهدف العام لخدمة الفرد ؟ </a:t>
            </a:r>
          </a:p>
          <a:p>
            <a:pPr algn="just"/>
            <a:r>
              <a:rPr lang="ar-SA" altLang="ar-SA" sz="2800">
                <a:ea typeface="Arial Unicode MS" panose="020B0604020202020204" pitchFamily="34" charset="-128"/>
                <a:cs typeface="Arial Unicode MS" panose="020B0604020202020204" pitchFamily="34" charset="-128"/>
              </a:rPr>
              <a:t> الهدف العام لخدمة الفرد يتركز في علاج المشكلات الفردية والأسرية في المجتمع تحقيقاً لرفاهية الإنسان وعزته 0 </a:t>
            </a:r>
          </a:p>
          <a:p>
            <a:pPr algn="just"/>
            <a:r>
              <a:rPr lang="ar-SA" altLang="ar-SA" sz="2800">
                <a:ea typeface="Arial Unicode MS" panose="020B0604020202020204" pitchFamily="34" charset="-128"/>
                <a:cs typeface="Arial Unicode MS" panose="020B0604020202020204" pitchFamily="34" charset="-128"/>
              </a:rPr>
              <a:t> رغم الاتفاق المطلق حول هذا الهدف إلا أن الآراء تتباين حول الجوانب التي تلجأ </a:t>
            </a:r>
            <a:r>
              <a:rPr lang="ar-EG" altLang="ar-SA" sz="2800">
                <a:ea typeface="Arial Unicode MS" panose="020B0604020202020204" pitchFamily="34" charset="-128"/>
                <a:cs typeface="Arial Unicode MS" panose="020B0604020202020204" pitchFamily="34" charset="-128"/>
              </a:rPr>
              <a:t>إ</a:t>
            </a:r>
            <a:r>
              <a:rPr lang="ar-SA" altLang="ar-SA" sz="2800">
                <a:ea typeface="Arial Unicode MS" panose="020B0604020202020204" pitchFamily="34" charset="-128"/>
                <a:cs typeface="Arial Unicode MS" panose="020B0604020202020204" pitchFamily="34" charset="-128"/>
              </a:rPr>
              <a:t>ليها لتحقيق هذا الهدف أكثر من غيرها، فهناك </a:t>
            </a:r>
            <a:r>
              <a:rPr lang="ar-EG" altLang="ar-SA" sz="2800">
                <a:ea typeface="Arial Unicode MS" panose="020B0604020202020204" pitchFamily="34" charset="-128"/>
                <a:cs typeface="Arial Unicode MS" panose="020B0604020202020204" pitchFamily="34" charset="-128"/>
              </a:rPr>
              <a:t>آ</a:t>
            </a:r>
            <a:r>
              <a:rPr lang="ar-SA" altLang="ar-SA" sz="2800">
                <a:ea typeface="Arial Unicode MS" panose="020B0604020202020204" pitchFamily="34" charset="-128"/>
                <a:cs typeface="Arial Unicode MS" panose="020B0604020202020204" pitchFamily="34" charset="-128"/>
              </a:rPr>
              <a:t>راء تركز على أهمية تعديل الشخصية، وأخرى تركز على أهمية تحسين ظروف العميل وثالثة تقف وسطاً بين العلاج الذات</a:t>
            </a:r>
            <a:r>
              <a:rPr lang="ar-EG" altLang="ar-SA" sz="2800">
                <a:ea typeface="Arial Unicode MS" panose="020B0604020202020204" pitchFamily="34" charset="-128"/>
                <a:cs typeface="Arial Unicode MS" panose="020B0604020202020204" pitchFamily="34" charset="-128"/>
              </a:rPr>
              <a:t>ي</a:t>
            </a:r>
            <a:r>
              <a:rPr lang="ar-SA" altLang="ar-SA" sz="2800">
                <a:ea typeface="Arial Unicode MS" panose="020B0604020202020204" pitchFamily="34" charset="-128"/>
                <a:cs typeface="Arial Unicode MS" panose="020B0604020202020204" pitchFamily="34" charset="-128"/>
              </a:rPr>
              <a:t> والبيئي معاً،</a:t>
            </a:r>
            <a:r>
              <a:rPr lang="ar-EG" altLang="ar-SA" sz="2800">
                <a:ea typeface="Arial Unicode MS" panose="020B0604020202020204" pitchFamily="34" charset="-128"/>
                <a:cs typeface="Arial Unicode MS" panose="020B0604020202020204" pitchFamily="34" charset="-128"/>
              </a:rPr>
              <a:t> أ</a:t>
            </a:r>
            <a:r>
              <a:rPr lang="ar-SA" altLang="ar-SA" sz="2800">
                <a:ea typeface="Arial Unicode MS" panose="020B0604020202020204" pitchFamily="34" charset="-128"/>
                <a:cs typeface="Arial Unicode MS" panose="020B0604020202020204" pitchFamily="34" charset="-128"/>
              </a:rPr>
              <a:t>ما الرابع فيقف على ما تستطيع المؤسسة تقديم</a:t>
            </a:r>
            <a:r>
              <a:rPr lang="ar-EG" altLang="ar-SA" sz="2800">
                <a:ea typeface="Arial Unicode MS" panose="020B0604020202020204" pitchFamily="34" charset="-128"/>
                <a:cs typeface="Arial Unicode MS" panose="020B0604020202020204" pitchFamily="34" charset="-128"/>
              </a:rPr>
              <a:t>ه</a:t>
            </a:r>
            <a:r>
              <a:rPr lang="ar-SA" altLang="ar-SA" sz="2800">
                <a:ea typeface="Arial Unicode MS" panose="020B0604020202020204" pitchFamily="34" charset="-128"/>
                <a:cs typeface="Arial Unicode MS" panose="020B0604020202020204" pitchFamily="34" charset="-128"/>
              </a:rPr>
              <a:t> من هذه الخدمات في الواقع </a:t>
            </a:r>
            <a:r>
              <a:rPr lang="ar-EG" altLang="ar-SA" sz="2800">
                <a:ea typeface="Arial Unicode MS" panose="020B0604020202020204" pitchFamily="34" charset="-128"/>
                <a:cs typeface="Arial Unicode MS" panose="020B0604020202020204" pitchFamily="34" charset="-128"/>
              </a:rPr>
              <a:t>ا</a:t>
            </a:r>
            <a:r>
              <a:rPr lang="ar-SA" altLang="ar-SA" sz="2800">
                <a:ea typeface="Arial Unicode MS" panose="020B0604020202020204" pitchFamily="34" charset="-128"/>
                <a:cs typeface="Arial Unicode MS" panose="020B0604020202020204" pitchFamily="34" charset="-128"/>
              </a:rPr>
              <a:t>لفعلي 0وعلى هذا الأساس </a:t>
            </a:r>
          </a:p>
          <a:p>
            <a:pPr algn="just"/>
            <a:r>
              <a:rPr lang="ar-SA" altLang="ar-SA" sz="2800" b="1">
                <a:solidFill>
                  <a:srgbClr val="FF0000"/>
                </a:solidFill>
                <a:ea typeface="Arial Unicode MS" panose="020B0604020202020204" pitchFamily="34" charset="-128"/>
                <a:cs typeface="Arial Unicode MS" panose="020B0604020202020204" pitchFamily="34" charset="-128"/>
              </a:rPr>
              <a:t>يمكن تحديد أهداف خدمة الفرد في جانبين هما : </a:t>
            </a:r>
          </a:p>
        </p:txBody>
      </p:sp>
    </p:spTree>
    <p:extLst>
      <p:ext uri="{BB962C8B-B14F-4D97-AF65-F5344CB8AC3E}">
        <p14:creationId xmlns:p14="http://schemas.microsoft.com/office/powerpoint/2010/main" val="32358947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fade">
                                      <p:cBhvr>
                                        <p:cTn id="7" dur="1000"/>
                                        <p:tgtEl>
                                          <p:spTgt spid="28674"/>
                                        </p:tgtEl>
                                      </p:cBhvr>
                                    </p:animEffect>
                                    <p:anim calcmode="lin" valueType="num">
                                      <p:cBhvr>
                                        <p:cTn id="8" dur="1000" fill="hold"/>
                                        <p:tgtEl>
                                          <p:spTgt spid="28674"/>
                                        </p:tgtEl>
                                        <p:attrNameLst>
                                          <p:attrName>ppt_x</p:attrName>
                                        </p:attrNameLst>
                                      </p:cBhvr>
                                      <p:tavLst>
                                        <p:tav tm="0">
                                          <p:val>
                                            <p:strVal val="#ppt_x"/>
                                          </p:val>
                                        </p:tav>
                                        <p:tav tm="100000">
                                          <p:val>
                                            <p:strVal val="#ppt_x"/>
                                          </p:val>
                                        </p:tav>
                                      </p:tavLst>
                                    </p:anim>
                                    <p:anim calcmode="lin" valueType="num">
                                      <p:cBhvr>
                                        <p:cTn id="9" dur="1000" fill="hold"/>
                                        <p:tgtEl>
                                          <p:spTgt spid="2867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8675"/>
                                        </p:tgtEl>
                                        <p:attrNameLst>
                                          <p:attrName>style.visibility</p:attrName>
                                        </p:attrNameLst>
                                      </p:cBhvr>
                                      <p:to>
                                        <p:strVal val="visible"/>
                                      </p:to>
                                    </p:set>
                                    <p:animEffect transition="in" filter="fade">
                                      <p:cBhvr>
                                        <p:cTn id="13" dur="1000"/>
                                        <p:tgtEl>
                                          <p:spTgt spid="28675"/>
                                        </p:tgtEl>
                                      </p:cBhvr>
                                    </p:animEffect>
                                    <p:anim calcmode="lin" valueType="num">
                                      <p:cBhvr>
                                        <p:cTn id="14" dur="1000" fill="hold"/>
                                        <p:tgtEl>
                                          <p:spTgt spid="28675"/>
                                        </p:tgtEl>
                                        <p:attrNameLst>
                                          <p:attrName>ppt_x</p:attrName>
                                        </p:attrNameLst>
                                      </p:cBhvr>
                                      <p:tavLst>
                                        <p:tav tm="0">
                                          <p:val>
                                            <p:strVal val="#ppt_x"/>
                                          </p:val>
                                        </p:tav>
                                        <p:tav tm="100000">
                                          <p:val>
                                            <p:strVal val="#ppt_x"/>
                                          </p:val>
                                        </p:tav>
                                      </p:tavLst>
                                    </p:anim>
                                    <p:anim calcmode="lin" valueType="num">
                                      <p:cBhvr>
                                        <p:cTn id="15" dur="1000" fill="hold"/>
                                        <p:tgtEl>
                                          <p:spTgt spid="28675"/>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44036">
                                            <p:bg/>
                                          </p:spTgt>
                                        </p:tgtEl>
                                        <p:attrNameLst>
                                          <p:attrName>style.visibility</p:attrName>
                                        </p:attrNameLst>
                                      </p:cBhvr>
                                      <p:to>
                                        <p:strVal val="visible"/>
                                      </p:to>
                                    </p:set>
                                    <p:animEffect transition="in" filter="fade">
                                      <p:cBhvr>
                                        <p:cTn id="19" dur="1000"/>
                                        <p:tgtEl>
                                          <p:spTgt spid="44036">
                                            <p:bg/>
                                          </p:spTgt>
                                        </p:tgtEl>
                                      </p:cBhvr>
                                    </p:animEffect>
                                    <p:anim calcmode="lin" valueType="num">
                                      <p:cBhvr>
                                        <p:cTn id="20" dur="1000" fill="hold"/>
                                        <p:tgtEl>
                                          <p:spTgt spid="44036">
                                            <p:bg/>
                                          </p:spTgt>
                                        </p:tgtEl>
                                        <p:attrNameLst>
                                          <p:attrName>ppt_x</p:attrName>
                                        </p:attrNameLst>
                                      </p:cBhvr>
                                      <p:tavLst>
                                        <p:tav tm="0">
                                          <p:val>
                                            <p:strVal val="#ppt_x"/>
                                          </p:val>
                                        </p:tav>
                                        <p:tav tm="100000">
                                          <p:val>
                                            <p:strVal val="#ppt_x"/>
                                          </p:val>
                                        </p:tav>
                                      </p:tavLst>
                                    </p:anim>
                                    <p:anim calcmode="lin" valueType="num">
                                      <p:cBhvr>
                                        <p:cTn id="21" dur="1000" fill="hold"/>
                                        <p:tgtEl>
                                          <p:spTgt spid="44036">
                                            <p:bg/>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44036">
                                            <p:txEl>
                                              <p:pRg st="0" end="0"/>
                                            </p:txEl>
                                          </p:spTgt>
                                        </p:tgtEl>
                                        <p:attrNameLst>
                                          <p:attrName>style.visibility</p:attrName>
                                        </p:attrNameLst>
                                      </p:cBhvr>
                                      <p:to>
                                        <p:strVal val="visible"/>
                                      </p:to>
                                    </p:set>
                                    <p:animEffect transition="in" filter="fade">
                                      <p:cBhvr>
                                        <p:cTn id="26" dur="1000"/>
                                        <p:tgtEl>
                                          <p:spTgt spid="44036">
                                            <p:txEl>
                                              <p:pRg st="0" end="0"/>
                                            </p:txEl>
                                          </p:spTgt>
                                        </p:tgtEl>
                                      </p:cBhvr>
                                    </p:animEffect>
                                    <p:anim calcmode="lin" valueType="num">
                                      <p:cBhvr>
                                        <p:cTn id="27" dur="1000" fill="hold"/>
                                        <p:tgtEl>
                                          <p:spTgt spid="4403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44036">
                                            <p:txEl>
                                              <p:pRg st="0" end="0"/>
                                            </p:txEl>
                                          </p:spTgt>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44036">
                                            <p:txEl>
                                              <p:pRg st="1" end="1"/>
                                            </p:txEl>
                                          </p:spTgt>
                                        </p:tgtEl>
                                        <p:attrNameLst>
                                          <p:attrName>style.visibility</p:attrName>
                                        </p:attrNameLst>
                                      </p:cBhvr>
                                      <p:to>
                                        <p:strVal val="visible"/>
                                      </p:to>
                                    </p:set>
                                    <p:animEffect transition="in" filter="fade">
                                      <p:cBhvr>
                                        <p:cTn id="32" dur="1000"/>
                                        <p:tgtEl>
                                          <p:spTgt spid="44036">
                                            <p:txEl>
                                              <p:pRg st="1" end="1"/>
                                            </p:txEl>
                                          </p:spTgt>
                                        </p:tgtEl>
                                      </p:cBhvr>
                                    </p:animEffect>
                                    <p:anim calcmode="lin" valueType="num">
                                      <p:cBhvr>
                                        <p:cTn id="33" dur="1000" fill="hold"/>
                                        <p:tgtEl>
                                          <p:spTgt spid="44036">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44036">
                                            <p:txEl>
                                              <p:pRg st="1" end="1"/>
                                            </p:txEl>
                                          </p:spTgt>
                                        </p:tgtEl>
                                        <p:attrNameLst>
                                          <p:attrName>ppt_y</p:attrName>
                                        </p:attrNameLst>
                                      </p:cBhvr>
                                      <p:tavLst>
                                        <p:tav tm="0">
                                          <p:val>
                                            <p:strVal val="#ppt_y-.1"/>
                                          </p:val>
                                        </p:tav>
                                        <p:tav tm="100000">
                                          <p:val>
                                            <p:strVal val="#ppt_y"/>
                                          </p:val>
                                        </p:tav>
                                      </p:tavLst>
                                    </p:anim>
                                  </p:childTnLst>
                                </p:cTn>
                              </p:par>
                            </p:childTnLst>
                          </p:cTn>
                        </p:par>
                        <p:par>
                          <p:cTn id="35" fill="hold" nodeType="afterGroup">
                            <p:stCondLst>
                              <p:cond delay="2000"/>
                            </p:stCondLst>
                            <p:childTnLst>
                              <p:par>
                                <p:cTn id="36" presetID="47" presetClass="entr" presetSubtype="0" fill="hold" grpId="0" nodeType="afterEffect">
                                  <p:stCondLst>
                                    <p:cond delay="0"/>
                                  </p:stCondLst>
                                  <p:childTnLst>
                                    <p:set>
                                      <p:cBhvr>
                                        <p:cTn id="37" dur="1" fill="hold">
                                          <p:stCondLst>
                                            <p:cond delay="0"/>
                                          </p:stCondLst>
                                        </p:cTn>
                                        <p:tgtEl>
                                          <p:spTgt spid="44036">
                                            <p:txEl>
                                              <p:pRg st="2" end="2"/>
                                            </p:txEl>
                                          </p:spTgt>
                                        </p:tgtEl>
                                        <p:attrNameLst>
                                          <p:attrName>style.visibility</p:attrName>
                                        </p:attrNameLst>
                                      </p:cBhvr>
                                      <p:to>
                                        <p:strVal val="visible"/>
                                      </p:to>
                                    </p:set>
                                    <p:animEffect transition="in" filter="fade">
                                      <p:cBhvr>
                                        <p:cTn id="38" dur="1000"/>
                                        <p:tgtEl>
                                          <p:spTgt spid="44036">
                                            <p:txEl>
                                              <p:pRg st="2" end="2"/>
                                            </p:txEl>
                                          </p:spTgt>
                                        </p:tgtEl>
                                      </p:cBhvr>
                                    </p:animEffect>
                                    <p:anim calcmode="lin" valueType="num">
                                      <p:cBhvr>
                                        <p:cTn id="39" dur="1000" fill="hold"/>
                                        <p:tgtEl>
                                          <p:spTgt spid="44036">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44036">
                                            <p:txEl>
                                              <p:pRg st="2" end="2"/>
                                            </p:txEl>
                                          </p:spTgt>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3000"/>
                            </p:stCondLst>
                            <p:childTnLst>
                              <p:par>
                                <p:cTn id="42" presetID="47" presetClass="entr" presetSubtype="0" fill="hold" grpId="0" nodeType="afterEffect">
                                  <p:stCondLst>
                                    <p:cond delay="0"/>
                                  </p:stCondLst>
                                  <p:childTnLst>
                                    <p:set>
                                      <p:cBhvr>
                                        <p:cTn id="43" dur="1" fill="hold">
                                          <p:stCondLst>
                                            <p:cond delay="0"/>
                                          </p:stCondLst>
                                        </p:cTn>
                                        <p:tgtEl>
                                          <p:spTgt spid="44036">
                                            <p:txEl>
                                              <p:pRg st="3" end="3"/>
                                            </p:txEl>
                                          </p:spTgt>
                                        </p:tgtEl>
                                        <p:attrNameLst>
                                          <p:attrName>style.visibility</p:attrName>
                                        </p:attrNameLst>
                                      </p:cBhvr>
                                      <p:to>
                                        <p:strVal val="visible"/>
                                      </p:to>
                                    </p:set>
                                    <p:animEffect transition="in" filter="fade">
                                      <p:cBhvr>
                                        <p:cTn id="44" dur="1000"/>
                                        <p:tgtEl>
                                          <p:spTgt spid="44036">
                                            <p:txEl>
                                              <p:pRg st="3" end="3"/>
                                            </p:txEl>
                                          </p:spTgt>
                                        </p:tgtEl>
                                      </p:cBhvr>
                                    </p:animEffect>
                                    <p:anim calcmode="lin" valueType="num">
                                      <p:cBhvr>
                                        <p:cTn id="45" dur="1000" fill="hold"/>
                                        <p:tgtEl>
                                          <p:spTgt spid="44036">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4403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5" grpId="0" animBg="1"/>
      <p:bldP spid="44036"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057400" y="1447800"/>
            <a:ext cx="5562600" cy="584200"/>
          </a:xfrm>
          <a:prstGeom prst="rect">
            <a:avLst/>
          </a:prstGeom>
          <a:solidFill>
            <a:schemeClr val="bg1"/>
          </a:solidFill>
          <a:ln w="9525">
            <a:miter lim="800000"/>
            <a:headEnd/>
            <a:tailEnd/>
          </a:ln>
          <a:scene3d>
            <a:camera prst="legacyObliqueBottomLeft"/>
            <a:lightRig rig="legacyFlat3" dir="b"/>
          </a:scene3d>
          <a:sp3d extrusionH="430200" prstMaterial="legacyMatte">
            <a:bevelT w="13500" h="13500" prst="angle"/>
            <a:bevelB w="13500" h="13500" prst="angle"/>
            <a:extrusionClr>
              <a:schemeClr val="accent2"/>
            </a:extrusionClr>
            <a:contourClr>
              <a:schemeClr val="bg1"/>
            </a:contourClr>
          </a:sp3d>
        </p:spPr>
        <p:txBody>
          <a:bodyPr>
            <a:spAutoFit/>
            <a:flatTx/>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ar-SA" altLang="ar-SA" sz="3200" b="1" i="0" u="none" strike="noStrike" kern="0" cap="none" spc="0" normalizeH="0" baseline="0" noProof="0">
                <a:ln>
                  <a:noFill/>
                </a:ln>
                <a:solidFill>
                  <a:srgbClr val="FF0000"/>
                </a:solidFill>
                <a:effectLst/>
                <a:uLnTx/>
                <a:uFillTx/>
                <a:latin typeface="Simplified Arabic" panose="02020603050405020304" pitchFamily="18" charset="-78"/>
                <a:ea typeface="Arial Unicode MS" panose="020B0604020202020204" pitchFamily="34" charset="-128"/>
                <a:cs typeface="Simplified Arabic" panose="02020603050405020304" pitchFamily="18" charset="-78"/>
              </a:rPr>
              <a:t>أولا الأهداف المباشرة :</a:t>
            </a:r>
            <a:endParaRPr kumimoji="0" lang="en-US" altLang="ar-SA" sz="3200" b="1" i="0" u="none" strike="noStrike" kern="0" cap="none" spc="0" normalizeH="0" baseline="0" noProof="0">
              <a:ln>
                <a:noFill/>
              </a:ln>
              <a:solidFill>
                <a:srgbClr val="FF0000"/>
              </a:solidFill>
              <a:effectLst/>
              <a:uLnTx/>
              <a:uFillTx/>
              <a:latin typeface="Simplified Arabic" panose="02020603050405020304" pitchFamily="18" charset="-78"/>
              <a:ea typeface="Arial Unicode MS" panose="020B0604020202020204" pitchFamily="34" charset="-128"/>
              <a:cs typeface="Simplified Arabic" panose="02020603050405020304" pitchFamily="18" charset="-78"/>
            </a:endParaRPr>
          </a:p>
        </p:txBody>
      </p:sp>
      <p:grpSp>
        <p:nvGrpSpPr>
          <p:cNvPr id="2" name="Group 20"/>
          <p:cNvGrpSpPr>
            <a:grpSpLocks/>
          </p:cNvGrpSpPr>
          <p:nvPr/>
        </p:nvGrpSpPr>
        <p:grpSpPr bwMode="auto">
          <a:xfrm>
            <a:off x="304800" y="2514600"/>
            <a:ext cx="4343400" cy="1601788"/>
            <a:chOff x="144" y="1370"/>
            <a:chExt cx="2957" cy="854"/>
          </a:xfrm>
        </p:grpSpPr>
        <p:sp>
          <p:nvSpPr>
            <p:cNvPr id="22546" name="AutoShape 7" descr="قطيرات ماء"/>
            <p:cNvSpPr>
              <a:spLocks noChangeArrowheads="1"/>
            </p:cNvSpPr>
            <p:nvPr/>
          </p:nvSpPr>
          <p:spPr bwMode="auto">
            <a:xfrm rot="10795157" flipV="1">
              <a:off x="144" y="1615"/>
              <a:ext cx="1680" cy="609"/>
            </a:xfrm>
            <a:prstGeom prst="flowChartPunchedCard">
              <a:avLst/>
            </a:prstGeom>
            <a:solidFill>
              <a:schemeClr val="bg1">
                <a:lumMod val="95000"/>
              </a:schemeClr>
            </a:solidFill>
            <a:ln w="76200" cmpd="tri">
              <a:solidFill>
                <a:schemeClr val="tx1"/>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FF0000"/>
                  </a:solidFill>
                  <a:effectLst/>
                  <a:uLnTx/>
                  <a:uFillTx/>
                  <a:latin typeface="Simplified Arabic" pitchFamily="2" charset="-78"/>
                  <a:ea typeface="Arial Unicode MS" pitchFamily="34" charset="-128"/>
                  <a:cs typeface="Simplified Arabic" pitchFamily="2" charset="-78"/>
                </a:rPr>
                <a:t>المستوى الخامس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 تثبيت الموقف تجنبا لحدوث</a:t>
              </a:r>
              <a:endParaRPr kumimoji="0" lang="ar-EG"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 مشكلات جديدة </a:t>
              </a:r>
            </a:p>
          </p:txBody>
        </p:sp>
        <p:cxnSp>
          <p:nvCxnSpPr>
            <p:cNvPr id="30739" name="AutoShape 11"/>
            <p:cNvCxnSpPr>
              <a:cxnSpLocks noChangeShapeType="1"/>
              <a:stCxn id="43031" idx="4"/>
            </p:cNvCxnSpPr>
            <p:nvPr/>
          </p:nvCxnSpPr>
          <p:spPr bwMode="auto">
            <a:xfrm rot="5400000">
              <a:off x="2287" y="1043"/>
              <a:ext cx="487" cy="1141"/>
            </a:xfrm>
            <a:prstGeom prst="straightConnector1">
              <a:avLst/>
            </a:prstGeom>
            <a:ln>
              <a:headEnd/>
              <a:tailEnd/>
            </a:ln>
          </p:spPr>
          <p:style>
            <a:lnRef idx="3">
              <a:schemeClr val="dk1"/>
            </a:lnRef>
            <a:fillRef idx="0">
              <a:schemeClr val="dk1"/>
            </a:fillRef>
            <a:effectRef idx="2">
              <a:schemeClr val="dk1"/>
            </a:effectRef>
            <a:fontRef idx="minor">
              <a:schemeClr val="tx1"/>
            </a:fontRef>
          </p:style>
        </p:cxnSp>
      </p:grpSp>
      <p:grpSp>
        <p:nvGrpSpPr>
          <p:cNvPr id="3" name="Group 21"/>
          <p:cNvGrpSpPr>
            <a:grpSpLocks/>
          </p:cNvGrpSpPr>
          <p:nvPr/>
        </p:nvGrpSpPr>
        <p:grpSpPr bwMode="auto">
          <a:xfrm>
            <a:off x="533400" y="2514600"/>
            <a:ext cx="4114800" cy="3048000"/>
            <a:chOff x="288" y="432"/>
            <a:chExt cx="2642" cy="2223"/>
          </a:xfrm>
        </p:grpSpPr>
        <p:sp>
          <p:nvSpPr>
            <p:cNvPr id="22544" name="AutoShape 6" descr="قطيرات ماء"/>
            <p:cNvSpPr>
              <a:spLocks noChangeArrowheads="1"/>
            </p:cNvSpPr>
            <p:nvPr/>
          </p:nvSpPr>
          <p:spPr bwMode="auto">
            <a:xfrm rot="10795157" flipV="1">
              <a:off x="288" y="1877"/>
              <a:ext cx="1680" cy="778"/>
            </a:xfrm>
            <a:prstGeom prst="flowChartPunchedCard">
              <a:avLst/>
            </a:prstGeom>
            <a:solidFill>
              <a:schemeClr val="bg1">
                <a:lumMod val="95000"/>
              </a:schemeClr>
            </a:solidFill>
            <a:ln w="76200" cmpd="tri">
              <a:solidFill>
                <a:schemeClr val="tx1"/>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FF0000"/>
                  </a:solidFill>
                  <a:effectLst/>
                  <a:uLnTx/>
                  <a:uFillTx/>
                  <a:latin typeface="Simplified Arabic" pitchFamily="2" charset="-78"/>
                  <a:ea typeface="Arial Unicode MS" pitchFamily="34" charset="-128"/>
                  <a:cs typeface="Simplified Arabic" pitchFamily="2" charset="-78"/>
                </a:rPr>
                <a:t>المستوى الرابع</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 تعديل كلى أو نسبى </a:t>
              </a:r>
              <a:endParaRPr kumimoji="0" lang="ar-EG"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للظروف البيئية </a:t>
              </a:r>
              <a:endParaRPr kumimoji="0" lang="ar-SA" sz="1800" b="1" i="0" u="none" strike="noStrike" kern="0" cap="none" spc="0" normalizeH="0" baseline="0" noProof="0" dirty="0">
                <a:ln>
                  <a:noFill/>
                </a:ln>
                <a:solidFill>
                  <a:sysClr val="windowText" lastClr="000000"/>
                </a:solidFill>
                <a:effectLst/>
                <a:uLnTx/>
                <a:uFillTx/>
                <a:latin typeface="Arial Unicode MS" pitchFamily="34" charset="-128"/>
                <a:ea typeface="Arial Unicode MS" pitchFamily="34" charset="-128"/>
                <a:cs typeface="Simplified Arabic" pitchFamily="2" charset="-7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Arial Unicode MS" pitchFamily="34" charset="-128"/>
                  <a:ea typeface="Arial Unicode MS" pitchFamily="34" charset="-128"/>
                  <a:cs typeface="Simplified Arabic" pitchFamily="2" charset="-78"/>
                </a:rPr>
                <a:t> </a:t>
              </a:r>
            </a:p>
          </p:txBody>
        </p:sp>
        <p:cxnSp>
          <p:nvCxnSpPr>
            <p:cNvPr id="30737" name="AutoShape 12"/>
            <p:cNvCxnSpPr>
              <a:cxnSpLocks noChangeShapeType="1"/>
              <a:stCxn id="43031" idx="4"/>
            </p:cNvCxnSpPr>
            <p:nvPr/>
          </p:nvCxnSpPr>
          <p:spPr bwMode="auto">
            <a:xfrm rot="5400000">
              <a:off x="1656" y="825"/>
              <a:ext cx="1667" cy="881"/>
            </a:xfrm>
            <a:prstGeom prst="straightConnector1">
              <a:avLst/>
            </a:prstGeom>
            <a:ln>
              <a:headEnd/>
              <a:tailEnd/>
            </a:ln>
          </p:spPr>
          <p:style>
            <a:lnRef idx="3">
              <a:schemeClr val="dk1"/>
            </a:lnRef>
            <a:fillRef idx="0">
              <a:schemeClr val="dk1"/>
            </a:fillRef>
            <a:effectRef idx="2">
              <a:schemeClr val="dk1"/>
            </a:effectRef>
            <a:fontRef idx="minor">
              <a:schemeClr val="tx1"/>
            </a:fontRef>
          </p:style>
        </p:cxnSp>
      </p:grpSp>
      <p:grpSp>
        <p:nvGrpSpPr>
          <p:cNvPr id="4" name="Group 22"/>
          <p:cNvGrpSpPr>
            <a:grpSpLocks/>
          </p:cNvGrpSpPr>
          <p:nvPr/>
        </p:nvGrpSpPr>
        <p:grpSpPr bwMode="auto">
          <a:xfrm>
            <a:off x="2514600" y="2362200"/>
            <a:ext cx="2422525" cy="4267200"/>
            <a:chOff x="1378" y="432"/>
            <a:chExt cx="1680" cy="3007"/>
          </a:xfrm>
        </p:grpSpPr>
        <p:sp>
          <p:nvSpPr>
            <p:cNvPr id="22542" name="AutoShape 10" descr="قطيرات ماء"/>
            <p:cNvSpPr>
              <a:spLocks noChangeArrowheads="1"/>
            </p:cNvSpPr>
            <p:nvPr/>
          </p:nvSpPr>
          <p:spPr bwMode="auto">
            <a:xfrm rot="10795157" flipV="1">
              <a:off x="1378" y="2795"/>
              <a:ext cx="1680" cy="644"/>
            </a:xfrm>
            <a:prstGeom prst="flowChartPunchedCard">
              <a:avLst/>
            </a:prstGeom>
            <a:solidFill>
              <a:schemeClr val="bg1">
                <a:lumMod val="95000"/>
              </a:schemeClr>
            </a:solidFill>
            <a:ln w="76200" cmpd="tri">
              <a:solidFill>
                <a:schemeClr val="tx1"/>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FF0000"/>
                  </a:solidFill>
                  <a:effectLst/>
                  <a:uLnTx/>
                  <a:uFillTx/>
                  <a:latin typeface="Simplified Arabic" pitchFamily="2" charset="-78"/>
                  <a:ea typeface="Arial Unicode MS" pitchFamily="34" charset="-128"/>
                  <a:cs typeface="Simplified Arabic" pitchFamily="2" charset="-78"/>
                </a:rPr>
                <a:t>المستوى الثالث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تعديل كلى أو نسبى في</a:t>
              </a:r>
              <a:endParaRPr kumimoji="0" lang="ar-EG"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 شخصية العميل </a:t>
              </a:r>
            </a:p>
          </p:txBody>
        </p:sp>
        <p:cxnSp>
          <p:nvCxnSpPr>
            <p:cNvPr id="30735" name="AutoShape 13"/>
            <p:cNvCxnSpPr>
              <a:cxnSpLocks noChangeShapeType="1"/>
            </p:cNvCxnSpPr>
            <p:nvPr/>
          </p:nvCxnSpPr>
          <p:spPr bwMode="auto">
            <a:xfrm rot="5400000">
              <a:off x="1577" y="1501"/>
              <a:ext cx="2363" cy="225"/>
            </a:xfrm>
            <a:prstGeom prst="straightConnector1">
              <a:avLst/>
            </a:prstGeom>
            <a:ln>
              <a:headEnd/>
              <a:tailEnd/>
            </a:ln>
          </p:spPr>
          <p:style>
            <a:lnRef idx="3">
              <a:schemeClr val="dk1"/>
            </a:lnRef>
            <a:fillRef idx="0">
              <a:schemeClr val="dk1"/>
            </a:fillRef>
            <a:effectRef idx="2">
              <a:schemeClr val="dk1"/>
            </a:effectRef>
            <a:fontRef idx="minor">
              <a:schemeClr val="tx1"/>
            </a:fontRef>
          </p:style>
        </p:cxnSp>
      </p:grpSp>
      <p:grpSp>
        <p:nvGrpSpPr>
          <p:cNvPr id="5" name="Group 18"/>
          <p:cNvGrpSpPr>
            <a:grpSpLocks/>
          </p:cNvGrpSpPr>
          <p:nvPr/>
        </p:nvGrpSpPr>
        <p:grpSpPr bwMode="auto">
          <a:xfrm>
            <a:off x="4648200" y="2514600"/>
            <a:ext cx="3122613" cy="3278188"/>
            <a:chOff x="3074" y="1300"/>
            <a:chExt cx="1967" cy="2065"/>
          </a:xfrm>
        </p:grpSpPr>
        <p:sp>
          <p:nvSpPr>
            <p:cNvPr id="22540" name="AutoShape 9" descr="قطيرات ماء"/>
            <p:cNvSpPr>
              <a:spLocks noChangeArrowheads="1"/>
            </p:cNvSpPr>
            <p:nvPr/>
          </p:nvSpPr>
          <p:spPr bwMode="auto">
            <a:xfrm>
              <a:off x="3361" y="2741"/>
              <a:ext cx="1680" cy="624"/>
            </a:xfrm>
            <a:prstGeom prst="flowChartPunchedCard">
              <a:avLst/>
            </a:prstGeom>
            <a:solidFill>
              <a:schemeClr val="bg1">
                <a:lumMod val="95000"/>
              </a:schemeClr>
            </a:solidFill>
            <a:ln w="76200" cmpd="tri">
              <a:solidFill>
                <a:schemeClr val="tx1"/>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FF0000"/>
                  </a:solidFill>
                  <a:effectLst/>
                  <a:uLnTx/>
                  <a:uFillTx/>
                  <a:latin typeface="Simplified Arabic" pitchFamily="2" charset="-78"/>
                  <a:ea typeface="Arial Unicode MS" pitchFamily="34" charset="-128"/>
                  <a:cs typeface="Simplified Arabic" pitchFamily="2" charset="-78"/>
                </a:rPr>
                <a:t>المستوى الثاني</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تعديل نسبى في شخصية</a:t>
              </a:r>
              <a:endParaRPr kumimoji="0" lang="ar-EG"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 العميل وظروفه البيئية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sysClr val="windowText" lastClr="000000"/>
                  </a:solidFill>
                  <a:effectLst/>
                  <a:uLnTx/>
                  <a:uFillTx/>
                  <a:latin typeface="Arial Unicode MS" pitchFamily="34" charset="-128"/>
                  <a:ea typeface="Arial Unicode MS" pitchFamily="34" charset="-128"/>
                  <a:cs typeface="Simplified Arabic" pitchFamily="2" charset="-78"/>
                </a:rPr>
                <a:t> </a:t>
              </a:r>
            </a:p>
          </p:txBody>
        </p:sp>
        <p:cxnSp>
          <p:nvCxnSpPr>
            <p:cNvPr id="30733" name="AutoShape 15"/>
            <p:cNvCxnSpPr>
              <a:cxnSpLocks noChangeShapeType="1"/>
            </p:cNvCxnSpPr>
            <p:nvPr/>
          </p:nvCxnSpPr>
          <p:spPr bwMode="auto">
            <a:xfrm rot="16200000" flipH="1">
              <a:off x="2594" y="1780"/>
              <a:ext cx="1296" cy="336"/>
            </a:xfrm>
            <a:prstGeom prst="straightConnector1">
              <a:avLst/>
            </a:prstGeom>
            <a:ln>
              <a:headEnd/>
              <a:tailEnd/>
            </a:ln>
          </p:spPr>
          <p:style>
            <a:lnRef idx="2">
              <a:schemeClr val="accent4"/>
            </a:lnRef>
            <a:fillRef idx="0">
              <a:schemeClr val="accent4"/>
            </a:fillRef>
            <a:effectRef idx="1">
              <a:schemeClr val="accent4"/>
            </a:effectRef>
            <a:fontRef idx="minor">
              <a:schemeClr val="tx1"/>
            </a:fontRef>
          </p:style>
        </p:cxnSp>
      </p:grpSp>
      <p:grpSp>
        <p:nvGrpSpPr>
          <p:cNvPr id="6" name="Group 17"/>
          <p:cNvGrpSpPr>
            <a:grpSpLocks/>
          </p:cNvGrpSpPr>
          <p:nvPr/>
        </p:nvGrpSpPr>
        <p:grpSpPr bwMode="auto">
          <a:xfrm>
            <a:off x="4648200" y="2514600"/>
            <a:ext cx="4267200" cy="1600200"/>
            <a:chOff x="2880" y="624"/>
            <a:chExt cx="2688" cy="1008"/>
          </a:xfrm>
        </p:grpSpPr>
        <p:sp>
          <p:nvSpPr>
            <p:cNvPr id="22538" name="AutoShape 4" descr="قطيرات ماء"/>
            <p:cNvSpPr>
              <a:spLocks noChangeArrowheads="1"/>
            </p:cNvSpPr>
            <p:nvPr/>
          </p:nvSpPr>
          <p:spPr bwMode="auto">
            <a:xfrm>
              <a:off x="3888" y="960"/>
              <a:ext cx="1680" cy="672"/>
            </a:xfrm>
            <a:prstGeom prst="flowChartPunchedCard">
              <a:avLst/>
            </a:prstGeom>
            <a:solidFill>
              <a:schemeClr val="bg1">
                <a:lumMod val="95000"/>
              </a:schemeClr>
            </a:solidFill>
            <a:ln w="76200" cmpd="tri">
              <a:solidFill>
                <a:schemeClr val="tx1"/>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FF0000"/>
                  </a:solidFill>
                  <a:effectLst/>
                  <a:uLnTx/>
                  <a:uFillTx/>
                  <a:latin typeface="Simplified Arabic" pitchFamily="2" charset="-78"/>
                  <a:ea typeface="Arial Unicode MS" pitchFamily="34" charset="-128"/>
                  <a:cs typeface="Simplified Arabic" pitchFamily="2" charset="-78"/>
                </a:rPr>
                <a:t>المستوى الأول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تعديل أساس</a:t>
              </a:r>
              <a:r>
                <a:rPr kumimoji="0" lang="ar-EG"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ي</a:t>
              </a: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 في شخصية</a:t>
              </a:r>
              <a:endParaRPr kumimoji="0" lang="ar-EG"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ysClr val="windowText" lastClr="000000"/>
                  </a:solidFill>
                  <a:effectLst/>
                  <a:uLnTx/>
                  <a:uFillTx/>
                  <a:latin typeface="Simplified Arabic" pitchFamily="2" charset="-78"/>
                  <a:ea typeface="Arial Unicode MS" pitchFamily="34" charset="-128"/>
                  <a:cs typeface="Simplified Arabic" pitchFamily="2" charset="-78"/>
                </a:rPr>
                <a:t> العميل وظروف البيئة </a:t>
              </a:r>
            </a:p>
          </p:txBody>
        </p:sp>
        <p:cxnSp>
          <p:nvCxnSpPr>
            <p:cNvPr id="30731" name="AutoShape 16"/>
            <p:cNvCxnSpPr>
              <a:cxnSpLocks noChangeShapeType="1"/>
            </p:cNvCxnSpPr>
            <p:nvPr/>
          </p:nvCxnSpPr>
          <p:spPr bwMode="auto">
            <a:xfrm rot="16200000" flipH="1">
              <a:off x="3048" y="456"/>
              <a:ext cx="672" cy="1008"/>
            </a:xfrm>
            <a:prstGeom prst="straightConnector1">
              <a:avLst/>
            </a:prstGeom>
            <a:ln>
              <a:headEnd/>
              <a:tailEnd/>
            </a:ln>
          </p:spPr>
          <p:style>
            <a:lnRef idx="3">
              <a:schemeClr val="dk1"/>
            </a:lnRef>
            <a:fillRef idx="0">
              <a:schemeClr val="dk1"/>
            </a:fillRef>
            <a:effectRef idx="2">
              <a:schemeClr val="dk1"/>
            </a:effectRef>
            <a:fontRef idx="minor">
              <a:schemeClr val="tx1"/>
            </a:fontRef>
          </p:style>
        </p:cxnSp>
      </p:grpSp>
      <p:sp>
        <p:nvSpPr>
          <p:cNvPr id="43031" name="Oval 23"/>
          <p:cNvSpPr>
            <a:spLocks noChangeArrowheads="1"/>
          </p:cNvSpPr>
          <p:nvPr/>
        </p:nvSpPr>
        <p:spPr bwMode="auto">
          <a:xfrm>
            <a:off x="4419600" y="2286000"/>
            <a:ext cx="457200" cy="228600"/>
          </a:xfrm>
          <a:prstGeom prst="ellipse">
            <a:avLst/>
          </a:prstGeom>
          <a:solidFill>
            <a:schemeClr val="tx2"/>
          </a:solidFill>
          <a:ln w="9525">
            <a:solidFill>
              <a:srgbClr val="CCFFFF"/>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29705" name="مستطيل 23"/>
          <p:cNvSpPr>
            <a:spLocks noChangeArrowheads="1"/>
          </p:cNvSpPr>
          <p:nvPr/>
        </p:nvSpPr>
        <p:spPr bwMode="auto">
          <a:xfrm>
            <a:off x="304800" y="228600"/>
            <a:ext cx="8610600" cy="830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ar-EG" altLang="ar-SA" sz="2400" b="1" i="0" u="none" strike="noStrike" kern="0" cap="none" spc="0" normalizeH="0" baseline="0" noProof="0">
                <a:ln>
                  <a:noFill/>
                </a:ln>
                <a:solidFill>
                  <a:schemeClr val="tx1"/>
                </a:solidFill>
                <a:effectLst/>
                <a:uLnTx/>
                <a:uFillTx/>
                <a:latin typeface="Simplified Arabic" panose="02020603050405020304" pitchFamily="18" charset="-78"/>
                <a:ea typeface="Arial Unicode MS" panose="020B0604020202020204" pitchFamily="34" charset="-128"/>
                <a:cs typeface="Simplified Arabic" panose="02020603050405020304" pitchFamily="18" charset="-78"/>
              </a:rPr>
              <a:t> </a:t>
            </a:r>
            <a:r>
              <a:rPr kumimoji="0" lang="ar-SA" altLang="ar-SA" sz="2400" b="1" i="0" u="none" strike="noStrike" kern="0" cap="none" spc="0" normalizeH="0" baseline="0" noProof="0">
                <a:ln>
                  <a:noFill/>
                </a:ln>
                <a:solidFill>
                  <a:srgbClr val="FF0000"/>
                </a:solidFill>
                <a:effectLst/>
                <a:uLnTx/>
                <a:uFillTx/>
                <a:latin typeface="Simplified Arabic" panose="02020603050405020304" pitchFamily="18" charset="-78"/>
                <a:ea typeface="Arial Unicode MS" panose="020B0604020202020204" pitchFamily="34" charset="-128"/>
                <a:cs typeface="Simplified Arabic" panose="02020603050405020304" pitchFamily="18" charset="-78"/>
              </a:rPr>
              <a:t>1- الأهداف العملية (المباشرة)  وتتضمن خمس مستويات0 </a:t>
            </a:r>
          </a:p>
          <a:p>
            <a:pPr marL="0" marR="0" lvl="0" indent="0" defTabSz="914400" eaLnBrk="1" fontAlgn="auto" latinLnBrk="0" hangingPunct="1">
              <a:lnSpc>
                <a:spcPct val="100000"/>
              </a:lnSpc>
              <a:spcBef>
                <a:spcPts val="0"/>
              </a:spcBef>
              <a:spcAft>
                <a:spcPts val="0"/>
              </a:spcAft>
              <a:buClrTx/>
              <a:buSzTx/>
              <a:buFontTx/>
              <a:buNone/>
              <a:tabLst/>
              <a:defRPr/>
            </a:pPr>
            <a:r>
              <a:rPr kumimoji="0" lang="ar-SA" altLang="ar-SA" sz="2400" b="1" i="0" u="none" strike="noStrike" kern="0" cap="none" spc="0" normalizeH="0" baseline="0" noProof="0">
                <a:ln>
                  <a:noFill/>
                </a:ln>
                <a:solidFill>
                  <a:srgbClr val="FF0000"/>
                </a:solidFill>
                <a:effectLst/>
                <a:uLnTx/>
                <a:uFillTx/>
                <a:latin typeface="Simplified Arabic" panose="02020603050405020304" pitchFamily="18" charset="-78"/>
                <a:ea typeface="Arial Unicode MS" panose="020B0604020202020204" pitchFamily="34" charset="-128"/>
                <a:cs typeface="Simplified Arabic" panose="02020603050405020304" pitchFamily="18" charset="-78"/>
              </a:rPr>
              <a:t> 2- الأهداف غير (المباشرة)  وتتضمن خمس مستويات</a:t>
            </a:r>
            <a:r>
              <a:rPr kumimoji="0" lang="ar-EG" altLang="ar-SA" sz="2400" b="1" i="0" u="none" strike="noStrike" kern="0" cap="none" spc="0" normalizeH="0" baseline="0" noProof="0">
                <a:ln>
                  <a:noFill/>
                </a:ln>
                <a:solidFill>
                  <a:srgbClr val="FF0000"/>
                </a:solidFill>
                <a:effectLst/>
                <a:uLnTx/>
                <a:uFillTx/>
                <a:latin typeface="Simplified Arabic" panose="02020603050405020304" pitchFamily="18" charset="-78"/>
                <a:ea typeface="Arial Unicode MS" panose="020B0604020202020204" pitchFamily="34" charset="-128"/>
                <a:cs typeface="Simplified Arabic" panose="02020603050405020304" pitchFamily="18" charset="-78"/>
              </a:rPr>
              <a:t>.</a:t>
            </a:r>
            <a:r>
              <a:rPr kumimoji="0" lang="ar-SA" altLang="ar-SA" sz="1800" b="0" i="0" u="none" strike="noStrike" kern="0" cap="none" spc="0" normalizeH="0" baseline="0" noProof="0">
                <a:ln>
                  <a:noFill/>
                </a:ln>
                <a:solidFill>
                  <a:srgbClr val="FF0000"/>
                </a:solidFill>
                <a:effectLst/>
                <a:uLnTx/>
                <a:uFillTx/>
                <a:latin typeface="Arial Unicode MS" panose="020B0604020202020204" pitchFamily="34" charset="-128"/>
                <a:ea typeface="Arial Unicode MS" panose="020B0604020202020204" pitchFamily="34" charset="-128"/>
                <a:cs typeface="Simplified Arabic" panose="02020603050405020304" pitchFamily="18" charset="-78"/>
              </a:rPr>
              <a:t> </a:t>
            </a:r>
            <a:endParaRPr kumimoji="0" lang="ar-SA" altLang="ar-SA" sz="1800" b="0" i="0" u="sng" strike="noStrike" kern="0" cap="none" spc="0" normalizeH="0" baseline="0" noProof="0">
              <a:ln>
                <a:noFill/>
              </a:ln>
              <a:solidFill>
                <a:srgbClr val="FF0000"/>
              </a:solidFill>
              <a:effectLst/>
              <a:uLnTx/>
              <a:uFillTx/>
              <a:latin typeface="Arial Unicode MS" panose="020B0604020202020204" pitchFamily="34" charset="-128"/>
              <a:ea typeface="Arial Unicode MS" panose="020B0604020202020204" pitchFamily="34" charset="-128"/>
              <a:cs typeface="Simplified Arabic" panose="02020603050405020304" pitchFamily="18" charset="-78"/>
            </a:endParaRPr>
          </a:p>
        </p:txBody>
      </p:sp>
    </p:spTree>
    <p:extLst>
      <p:ext uri="{BB962C8B-B14F-4D97-AF65-F5344CB8AC3E}">
        <p14:creationId xmlns:p14="http://schemas.microsoft.com/office/powerpoint/2010/main" val="21970226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9705"/>
                                        </p:tgtEl>
                                        <p:attrNameLst>
                                          <p:attrName>style.visibility</p:attrName>
                                        </p:attrNameLst>
                                      </p:cBhvr>
                                      <p:to>
                                        <p:strVal val="visible"/>
                                      </p:to>
                                    </p:set>
                                    <p:animEffect transition="in" filter="wipe(down)">
                                      <p:cBhvr>
                                        <p:cTn id="7" dur="290">
                                          <p:stCondLst>
                                            <p:cond delay="0"/>
                                          </p:stCondLst>
                                        </p:cTn>
                                        <p:tgtEl>
                                          <p:spTgt spid="29705"/>
                                        </p:tgtEl>
                                      </p:cBhvr>
                                    </p:animEffect>
                                    <p:anim calcmode="lin" valueType="num">
                                      <p:cBhvr>
                                        <p:cTn id="8" dur="911" tmFilter="0,0; 0.14,0.36; 0.43,0.73; 0.71,0.91; 1.0,1.0">
                                          <p:stCondLst>
                                            <p:cond delay="0"/>
                                          </p:stCondLst>
                                        </p:cTn>
                                        <p:tgtEl>
                                          <p:spTgt spid="2970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970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970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970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9705"/>
                                        </p:tgtEl>
                                        <p:attrNameLst>
                                          <p:attrName>ppt_y</p:attrName>
                                        </p:attrNameLst>
                                      </p:cBhvr>
                                      <p:tavLst>
                                        <p:tav tm="0" fmla="#ppt_y-sin(pi*$)/81">
                                          <p:val>
                                            <p:fltVal val="0"/>
                                          </p:val>
                                        </p:tav>
                                        <p:tav tm="100000">
                                          <p:val>
                                            <p:fltVal val="1"/>
                                          </p:val>
                                        </p:tav>
                                      </p:tavLst>
                                    </p:anim>
                                    <p:animScale>
                                      <p:cBhvr>
                                        <p:cTn id="13" dur="13">
                                          <p:stCondLst>
                                            <p:cond delay="325"/>
                                          </p:stCondLst>
                                        </p:cTn>
                                        <p:tgtEl>
                                          <p:spTgt spid="29705"/>
                                        </p:tgtEl>
                                      </p:cBhvr>
                                      <p:to x="100000" y="60000"/>
                                    </p:animScale>
                                    <p:animScale>
                                      <p:cBhvr>
                                        <p:cTn id="14" dur="83" decel="50000">
                                          <p:stCondLst>
                                            <p:cond delay="338"/>
                                          </p:stCondLst>
                                        </p:cTn>
                                        <p:tgtEl>
                                          <p:spTgt spid="29705"/>
                                        </p:tgtEl>
                                      </p:cBhvr>
                                      <p:to x="100000" y="100000"/>
                                    </p:animScale>
                                    <p:animScale>
                                      <p:cBhvr>
                                        <p:cTn id="15" dur="13">
                                          <p:stCondLst>
                                            <p:cond delay="656"/>
                                          </p:stCondLst>
                                        </p:cTn>
                                        <p:tgtEl>
                                          <p:spTgt spid="29705"/>
                                        </p:tgtEl>
                                      </p:cBhvr>
                                      <p:to x="100000" y="80000"/>
                                    </p:animScale>
                                    <p:animScale>
                                      <p:cBhvr>
                                        <p:cTn id="16" dur="83" decel="50000">
                                          <p:stCondLst>
                                            <p:cond delay="669"/>
                                          </p:stCondLst>
                                        </p:cTn>
                                        <p:tgtEl>
                                          <p:spTgt spid="29705"/>
                                        </p:tgtEl>
                                      </p:cBhvr>
                                      <p:to x="100000" y="100000"/>
                                    </p:animScale>
                                    <p:animScale>
                                      <p:cBhvr>
                                        <p:cTn id="17" dur="13">
                                          <p:stCondLst>
                                            <p:cond delay="821"/>
                                          </p:stCondLst>
                                        </p:cTn>
                                        <p:tgtEl>
                                          <p:spTgt spid="29705"/>
                                        </p:tgtEl>
                                      </p:cBhvr>
                                      <p:to x="100000" y="90000"/>
                                    </p:animScale>
                                    <p:animScale>
                                      <p:cBhvr>
                                        <p:cTn id="18" dur="83" decel="50000">
                                          <p:stCondLst>
                                            <p:cond delay="834"/>
                                          </p:stCondLst>
                                        </p:cTn>
                                        <p:tgtEl>
                                          <p:spTgt spid="29705"/>
                                        </p:tgtEl>
                                      </p:cBhvr>
                                      <p:to x="100000" y="100000"/>
                                    </p:animScale>
                                    <p:animScale>
                                      <p:cBhvr>
                                        <p:cTn id="19" dur="13">
                                          <p:stCondLst>
                                            <p:cond delay="904"/>
                                          </p:stCondLst>
                                        </p:cTn>
                                        <p:tgtEl>
                                          <p:spTgt spid="29705"/>
                                        </p:tgtEl>
                                      </p:cBhvr>
                                      <p:to x="100000" y="95000"/>
                                    </p:animScale>
                                    <p:animScale>
                                      <p:cBhvr>
                                        <p:cTn id="20" dur="83" decel="50000">
                                          <p:stCondLst>
                                            <p:cond delay="917"/>
                                          </p:stCondLst>
                                        </p:cTn>
                                        <p:tgtEl>
                                          <p:spTgt spid="29705"/>
                                        </p:tgtEl>
                                      </p:cBhvr>
                                      <p:to x="100000" y="100000"/>
                                    </p:animScale>
                                  </p:childTnLst>
                                </p:cTn>
                              </p:par>
                            </p:childTnLst>
                          </p:cTn>
                        </p:par>
                        <p:par>
                          <p:cTn id="21" fill="hold" nodeType="afterGroup">
                            <p:stCondLst>
                              <p:cond delay="1000"/>
                            </p:stCondLst>
                            <p:childTnLst>
                              <p:par>
                                <p:cTn id="22" presetID="26" presetClass="entr" presetSubtype="0" fill="hold" grpId="0" nodeType="afterEffect">
                                  <p:stCondLst>
                                    <p:cond delay="0"/>
                                  </p:stCondLst>
                                  <p:childTnLst>
                                    <p:set>
                                      <p:cBhvr>
                                        <p:cTn id="23" dur="1" fill="hold">
                                          <p:stCondLst>
                                            <p:cond delay="0"/>
                                          </p:stCondLst>
                                        </p:cTn>
                                        <p:tgtEl>
                                          <p:spTgt spid="43010"/>
                                        </p:tgtEl>
                                        <p:attrNameLst>
                                          <p:attrName>style.visibility</p:attrName>
                                        </p:attrNameLst>
                                      </p:cBhvr>
                                      <p:to>
                                        <p:strVal val="visible"/>
                                      </p:to>
                                    </p:set>
                                    <p:animEffect transition="in" filter="wipe(down)">
                                      <p:cBhvr>
                                        <p:cTn id="24" dur="290">
                                          <p:stCondLst>
                                            <p:cond delay="0"/>
                                          </p:stCondLst>
                                        </p:cTn>
                                        <p:tgtEl>
                                          <p:spTgt spid="43010"/>
                                        </p:tgtEl>
                                      </p:cBhvr>
                                    </p:animEffect>
                                    <p:anim calcmode="lin" valueType="num">
                                      <p:cBhvr>
                                        <p:cTn id="25" dur="911" tmFilter="0,0; 0.14,0.36; 0.43,0.73; 0.71,0.91; 1.0,1.0">
                                          <p:stCondLst>
                                            <p:cond delay="0"/>
                                          </p:stCondLst>
                                        </p:cTn>
                                        <p:tgtEl>
                                          <p:spTgt spid="43010"/>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43010"/>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43010"/>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43010"/>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43010"/>
                                        </p:tgtEl>
                                        <p:attrNameLst>
                                          <p:attrName>ppt_y</p:attrName>
                                        </p:attrNameLst>
                                      </p:cBhvr>
                                      <p:tavLst>
                                        <p:tav tm="0" fmla="#ppt_y-sin(pi*$)/81">
                                          <p:val>
                                            <p:fltVal val="0"/>
                                          </p:val>
                                        </p:tav>
                                        <p:tav tm="100000">
                                          <p:val>
                                            <p:fltVal val="1"/>
                                          </p:val>
                                        </p:tav>
                                      </p:tavLst>
                                    </p:anim>
                                    <p:animScale>
                                      <p:cBhvr>
                                        <p:cTn id="30" dur="13">
                                          <p:stCondLst>
                                            <p:cond delay="325"/>
                                          </p:stCondLst>
                                        </p:cTn>
                                        <p:tgtEl>
                                          <p:spTgt spid="43010"/>
                                        </p:tgtEl>
                                      </p:cBhvr>
                                      <p:to x="100000" y="60000"/>
                                    </p:animScale>
                                    <p:animScale>
                                      <p:cBhvr>
                                        <p:cTn id="31" dur="83" decel="50000">
                                          <p:stCondLst>
                                            <p:cond delay="338"/>
                                          </p:stCondLst>
                                        </p:cTn>
                                        <p:tgtEl>
                                          <p:spTgt spid="43010"/>
                                        </p:tgtEl>
                                      </p:cBhvr>
                                      <p:to x="100000" y="100000"/>
                                    </p:animScale>
                                    <p:animScale>
                                      <p:cBhvr>
                                        <p:cTn id="32" dur="13">
                                          <p:stCondLst>
                                            <p:cond delay="656"/>
                                          </p:stCondLst>
                                        </p:cTn>
                                        <p:tgtEl>
                                          <p:spTgt spid="43010"/>
                                        </p:tgtEl>
                                      </p:cBhvr>
                                      <p:to x="100000" y="80000"/>
                                    </p:animScale>
                                    <p:animScale>
                                      <p:cBhvr>
                                        <p:cTn id="33" dur="83" decel="50000">
                                          <p:stCondLst>
                                            <p:cond delay="669"/>
                                          </p:stCondLst>
                                        </p:cTn>
                                        <p:tgtEl>
                                          <p:spTgt spid="43010"/>
                                        </p:tgtEl>
                                      </p:cBhvr>
                                      <p:to x="100000" y="100000"/>
                                    </p:animScale>
                                    <p:animScale>
                                      <p:cBhvr>
                                        <p:cTn id="34" dur="13">
                                          <p:stCondLst>
                                            <p:cond delay="821"/>
                                          </p:stCondLst>
                                        </p:cTn>
                                        <p:tgtEl>
                                          <p:spTgt spid="43010"/>
                                        </p:tgtEl>
                                      </p:cBhvr>
                                      <p:to x="100000" y="90000"/>
                                    </p:animScale>
                                    <p:animScale>
                                      <p:cBhvr>
                                        <p:cTn id="35" dur="83" decel="50000">
                                          <p:stCondLst>
                                            <p:cond delay="834"/>
                                          </p:stCondLst>
                                        </p:cTn>
                                        <p:tgtEl>
                                          <p:spTgt spid="43010"/>
                                        </p:tgtEl>
                                      </p:cBhvr>
                                      <p:to x="100000" y="100000"/>
                                    </p:animScale>
                                    <p:animScale>
                                      <p:cBhvr>
                                        <p:cTn id="36" dur="13">
                                          <p:stCondLst>
                                            <p:cond delay="904"/>
                                          </p:stCondLst>
                                        </p:cTn>
                                        <p:tgtEl>
                                          <p:spTgt spid="43010"/>
                                        </p:tgtEl>
                                      </p:cBhvr>
                                      <p:to x="100000" y="95000"/>
                                    </p:animScale>
                                    <p:animScale>
                                      <p:cBhvr>
                                        <p:cTn id="37" dur="83" decel="50000">
                                          <p:stCondLst>
                                            <p:cond delay="917"/>
                                          </p:stCondLst>
                                        </p:cTn>
                                        <p:tgtEl>
                                          <p:spTgt spid="43010"/>
                                        </p:tgtEl>
                                      </p:cBhvr>
                                      <p:to x="100000" y="100000"/>
                                    </p:animScale>
                                  </p:childTnLst>
                                </p:cTn>
                              </p:par>
                            </p:childTnLst>
                          </p:cTn>
                        </p:par>
                        <p:par>
                          <p:cTn id="38" fill="hold" nodeType="afterGroup">
                            <p:stCondLst>
                              <p:cond delay="2000"/>
                            </p:stCondLst>
                            <p:childTnLst>
                              <p:par>
                                <p:cTn id="39" presetID="26" presetClass="entr" presetSubtype="0" fill="hold" grpId="0" nodeType="afterEffect">
                                  <p:stCondLst>
                                    <p:cond delay="0"/>
                                  </p:stCondLst>
                                  <p:childTnLst>
                                    <p:set>
                                      <p:cBhvr>
                                        <p:cTn id="40" dur="1" fill="hold">
                                          <p:stCondLst>
                                            <p:cond delay="0"/>
                                          </p:stCondLst>
                                        </p:cTn>
                                        <p:tgtEl>
                                          <p:spTgt spid="43031"/>
                                        </p:tgtEl>
                                        <p:attrNameLst>
                                          <p:attrName>style.visibility</p:attrName>
                                        </p:attrNameLst>
                                      </p:cBhvr>
                                      <p:to>
                                        <p:strVal val="visible"/>
                                      </p:to>
                                    </p:set>
                                    <p:animEffect transition="in" filter="wipe(down)">
                                      <p:cBhvr>
                                        <p:cTn id="41" dur="290">
                                          <p:stCondLst>
                                            <p:cond delay="0"/>
                                          </p:stCondLst>
                                        </p:cTn>
                                        <p:tgtEl>
                                          <p:spTgt spid="43031"/>
                                        </p:tgtEl>
                                      </p:cBhvr>
                                    </p:animEffect>
                                    <p:anim calcmode="lin" valueType="num">
                                      <p:cBhvr>
                                        <p:cTn id="42" dur="911" tmFilter="0,0; 0.14,0.36; 0.43,0.73; 0.71,0.91; 1.0,1.0">
                                          <p:stCondLst>
                                            <p:cond delay="0"/>
                                          </p:stCondLst>
                                        </p:cTn>
                                        <p:tgtEl>
                                          <p:spTgt spid="43031"/>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43031"/>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43031"/>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43031"/>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43031"/>
                                        </p:tgtEl>
                                        <p:attrNameLst>
                                          <p:attrName>ppt_y</p:attrName>
                                        </p:attrNameLst>
                                      </p:cBhvr>
                                      <p:tavLst>
                                        <p:tav tm="0" fmla="#ppt_y-sin(pi*$)/81">
                                          <p:val>
                                            <p:fltVal val="0"/>
                                          </p:val>
                                        </p:tav>
                                        <p:tav tm="100000">
                                          <p:val>
                                            <p:fltVal val="1"/>
                                          </p:val>
                                        </p:tav>
                                      </p:tavLst>
                                    </p:anim>
                                    <p:animScale>
                                      <p:cBhvr>
                                        <p:cTn id="47" dur="13">
                                          <p:stCondLst>
                                            <p:cond delay="325"/>
                                          </p:stCondLst>
                                        </p:cTn>
                                        <p:tgtEl>
                                          <p:spTgt spid="43031"/>
                                        </p:tgtEl>
                                      </p:cBhvr>
                                      <p:to x="100000" y="60000"/>
                                    </p:animScale>
                                    <p:animScale>
                                      <p:cBhvr>
                                        <p:cTn id="48" dur="83" decel="50000">
                                          <p:stCondLst>
                                            <p:cond delay="338"/>
                                          </p:stCondLst>
                                        </p:cTn>
                                        <p:tgtEl>
                                          <p:spTgt spid="43031"/>
                                        </p:tgtEl>
                                      </p:cBhvr>
                                      <p:to x="100000" y="100000"/>
                                    </p:animScale>
                                    <p:animScale>
                                      <p:cBhvr>
                                        <p:cTn id="49" dur="13">
                                          <p:stCondLst>
                                            <p:cond delay="656"/>
                                          </p:stCondLst>
                                        </p:cTn>
                                        <p:tgtEl>
                                          <p:spTgt spid="43031"/>
                                        </p:tgtEl>
                                      </p:cBhvr>
                                      <p:to x="100000" y="80000"/>
                                    </p:animScale>
                                    <p:animScale>
                                      <p:cBhvr>
                                        <p:cTn id="50" dur="83" decel="50000">
                                          <p:stCondLst>
                                            <p:cond delay="669"/>
                                          </p:stCondLst>
                                        </p:cTn>
                                        <p:tgtEl>
                                          <p:spTgt spid="43031"/>
                                        </p:tgtEl>
                                      </p:cBhvr>
                                      <p:to x="100000" y="100000"/>
                                    </p:animScale>
                                    <p:animScale>
                                      <p:cBhvr>
                                        <p:cTn id="51" dur="13">
                                          <p:stCondLst>
                                            <p:cond delay="821"/>
                                          </p:stCondLst>
                                        </p:cTn>
                                        <p:tgtEl>
                                          <p:spTgt spid="43031"/>
                                        </p:tgtEl>
                                      </p:cBhvr>
                                      <p:to x="100000" y="90000"/>
                                    </p:animScale>
                                    <p:animScale>
                                      <p:cBhvr>
                                        <p:cTn id="52" dur="83" decel="50000">
                                          <p:stCondLst>
                                            <p:cond delay="834"/>
                                          </p:stCondLst>
                                        </p:cTn>
                                        <p:tgtEl>
                                          <p:spTgt spid="43031"/>
                                        </p:tgtEl>
                                      </p:cBhvr>
                                      <p:to x="100000" y="100000"/>
                                    </p:animScale>
                                    <p:animScale>
                                      <p:cBhvr>
                                        <p:cTn id="53" dur="13">
                                          <p:stCondLst>
                                            <p:cond delay="904"/>
                                          </p:stCondLst>
                                        </p:cTn>
                                        <p:tgtEl>
                                          <p:spTgt spid="43031"/>
                                        </p:tgtEl>
                                      </p:cBhvr>
                                      <p:to x="100000" y="95000"/>
                                    </p:animScale>
                                    <p:animScale>
                                      <p:cBhvr>
                                        <p:cTn id="54" dur="83" decel="50000">
                                          <p:stCondLst>
                                            <p:cond delay="917"/>
                                          </p:stCondLst>
                                        </p:cTn>
                                        <p:tgtEl>
                                          <p:spTgt spid="43031"/>
                                        </p:tgtEl>
                                      </p:cBhvr>
                                      <p:to x="100000" y="100000"/>
                                    </p:animScale>
                                  </p:childTnLst>
                                </p:cTn>
                              </p:par>
                            </p:childTnLst>
                          </p:cTn>
                        </p:par>
                        <p:par>
                          <p:cTn id="55" fill="hold" nodeType="afterGroup">
                            <p:stCondLst>
                              <p:cond delay="3000"/>
                            </p:stCondLst>
                            <p:childTnLst>
                              <p:par>
                                <p:cTn id="56" presetID="26" presetClass="entr" presetSubtype="0"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down)">
                                      <p:cBhvr>
                                        <p:cTn id="58" dur="290">
                                          <p:stCondLst>
                                            <p:cond delay="0"/>
                                          </p:stCondLst>
                                        </p:cTn>
                                        <p:tgtEl>
                                          <p:spTgt spid="6"/>
                                        </p:tgtEl>
                                      </p:cBhvr>
                                    </p:animEffect>
                                    <p:anim calcmode="lin" valueType="num">
                                      <p:cBhvr>
                                        <p:cTn id="59"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0"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1"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62"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63"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64" dur="13">
                                          <p:stCondLst>
                                            <p:cond delay="325"/>
                                          </p:stCondLst>
                                        </p:cTn>
                                        <p:tgtEl>
                                          <p:spTgt spid="6"/>
                                        </p:tgtEl>
                                      </p:cBhvr>
                                      <p:to x="100000" y="60000"/>
                                    </p:animScale>
                                    <p:animScale>
                                      <p:cBhvr>
                                        <p:cTn id="65" dur="83" decel="50000">
                                          <p:stCondLst>
                                            <p:cond delay="338"/>
                                          </p:stCondLst>
                                        </p:cTn>
                                        <p:tgtEl>
                                          <p:spTgt spid="6"/>
                                        </p:tgtEl>
                                      </p:cBhvr>
                                      <p:to x="100000" y="100000"/>
                                    </p:animScale>
                                    <p:animScale>
                                      <p:cBhvr>
                                        <p:cTn id="66" dur="13">
                                          <p:stCondLst>
                                            <p:cond delay="656"/>
                                          </p:stCondLst>
                                        </p:cTn>
                                        <p:tgtEl>
                                          <p:spTgt spid="6"/>
                                        </p:tgtEl>
                                      </p:cBhvr>
                                      <p:to x="100000" y="80000"/>
                                    </p:animScale>
                                    <p:animScale>
                                      <p:cBhvr>
                                        <p:cTn id="67" dur="83" decel="50000">
                                          <p:stCondLst>
                                            <p:cond delay="669"/>
                                          </p:stCondLst>
                                        </p:cTn>
                                        <p:tgtEl>
                                          <p:spTgt spid="6"/>
                                        </p:tgtEl>
                                      </p:cBhvr>
                                      <p:to x="100000" y="100000"/>
                                    </p:animScale>
                                    <p:animScale>
                                      <p:cBhvr>
                                        <p:cTn id="68" dur="13">
                                          <p:stCondLst>
                                            <p:cond delay="821"/>
                                          </p:stCondLst>
                                        </p:cTn>
                                        <p:tgtEl>
                                          <p:spTgt spid="6"/>
                                        </p:tgtEl>
                                      </p:cBhvr>
                                      <p:to x="100000" y="90000"/>
                                    </p:animScale>
                                    <p:animScale>
                                      <p:cBhvr>
                                        <p:cTn id="69" dur="83" decel="50000">
                                          <p:stCondLst>
                                            <p:cond delay="834"/>
                                          </p:stCondLst>
                                        </p:cTn>
                                        <p:tgtEl>
                                          <p:spTgt spid="6"/>
                                        </p:tgtEl>
                                      </p:cBhvr>
                                      <p:to x="100000" y="100000"/>
                                    </p:animScale>
                                    <p:animScale>
                                      <p:cBhvr>
                                        <p:cTn id="70" dur="13">
                                          <p:stCondLst>
                                            <p:cond delay="904"/>
                                          </p:stCondLst>
                                        </p:cTn>
                                        <p:tgtEl>
                                          <p:spTgt spid="6"/>
                                        </p:tgtEl>
                                      </p:cBhvr>
                                      <p:to x="100000" y="95000"/>
                                    </p:animScale>
                                    <p:animScale>
                                      <p:cBhvr>
                                        <p:cTn id="71" dur="83" decel="50000">
                                          <p:stCondLst>
                                            <p:cond delay="917"/>
                                          </p:stCondLst>
                                        </p:cTn>
                                        <p:tgtEl>
                                          <p:spTgt spid="6"/>
                                        </p:tgtEl>
                                      </p:cBhvr>
                                      <p:to x="100000" y="100000"/>
                                    </p:animScale>
                                  </p:childTnLst>
                                </p:cTn>
                              </p:par>
                            </p:childTnLst>
                          </p:cTn>
                        </p:par>
                        <p:par>
                          <p:cTn id="72" fill="hold" nodeType="afterGroup">
                            <p:stCondLst>
                              <p:cond delay="4000"/>
                            </p:stCondLst>
                            <p:childTnLst>
                              <p:par>
                                <p:cTn id="73" presetID="26" presetClass="entr" presetSubtype="0" fill="hold" nodeType="after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290">
                                          <p:stCondLst>
                                            <p:cond delay="0"/>
                                          </p:stCondLst>
                                        </p:cTn>
                                        <p:tgtEl>
                                          <p:spTgt spid="5"/>
                                        </p:tgtEl>
                                      </p:cBhvr>
                                    </p:animEffect>
                                    <p:anim calcmode="lin" valueType="num">
                                      <p:cBhvr>
                                        <p:cTn id="76"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77"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78"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79"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80"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81" dur="13">
                                          <p:stCondLst>
                                            <p:cond delay="325"/>
                                          </p:stCondLst>
                                        </p:cTn>
                                        <p:tgtEl>
                                          <p:spTgt spid="5"/>
                                        </p:tgtEl>
                                      </p:cBhvr>
                                      <p:to x="100000" y="60000"/>
                                    </p:animScale>
                                    <p:animScale>
                                      <p:cBhvr>
                                        <p:cTn id="82" dur="83" decel="50000">
                                          <p:stCondLst>
                                            <p:cond delay="338"/>
                                          </p:stCondLst>
                                        </p:cTn>
                                        <p:tgtEl>
                                          <p:spTgt spid="5"/>
                                        </p:tgtEl>
                                      </p:cBhvr>
                                      <p:to x="100000" y="100000"/>
                                    </p:animScale>
                                    <p:animScale>
                                      <p:cBhvr>
                                        <p:cTn id="83" dur="13">
                                          <p:stCondLst>
                                            <p:cond delay="656"/>
                                          </p:stCondLst>
                                        </p:cTn>
                                        <p:tgtEl>
                                          <p:spTgt spid="5"/>
                                        </p:tgtEl>
                                      </p:cBhvr>
                                      <p:to x="100000" y="80000"/>
                                    </p:animScale>
                                    <p:animScale>
                                      <p:cBhvr>
                                        <p:cTn id="84" dur="83" decel="50000">
                                          <p:stCondLst>
                                            <p:cond delay="669"/>
                                          </p:stCondLst>
                                        </p:cTn>
                                        <p:tgtEl>
                                          <p:spTgt spid="5"/>
                                        </p:tgtEl>
                                      </p:cBhvr>
                                      <p:to x="100000" y="100000"/>
                                    </p:animScale>
                                    <p:animScale>
                                      <p:cBhvr>
                                        <p:cTn id="85" dur="13">
                                          <p:stCondLst>
                                            <p:cond delay="821"/>
                                          </p:stCondLst>
                                        </p:cTn>
                                        <p:tgtEl>
                                          <p:spTgt spid="5"/>
                                        </p:tgtEl>
                                      </p:cBhvr>
                                      <p:to x="100000" y="90000"/>
                                    </p:animScale>
                                    <p:animScale>
                                      <p:cBhvr>
                                        <p:cTn id="86" dur="83" decel="50000">
                                          <p:stCondLst>
                                            <p:cond delay="834"/>
                                          </p:stCondLst>
                                        </p:cTn>
                                        <p:tgtEl>
                                          <p:spTgt spid="5"/>
                                        </p:tgtEl>
                                      </p:cBhvr>
                                      <p:to x="100000" y="100000"/>
                                    </p:animScale>
                                    <p:animScale>
                                      <p:cBhvr>
                                        <p:cTn id="87" dur="13">
                                          <p:stCondLst>
                                            <p:cond delay="904"/>
                                          </p:stCondLst>
                                        </p:cTn>
                                        <p:tgtEl>
                                          <p:spTgt spid="5"/>
                                        </p:tgtEl>
                                      </p:cBhvr>
                                      <p:to x="100000" y="95000"/>
                                    </p:animScale>
                                    <p:animScale>
                                      <p:cBhvr>
                                        <p:cTn id="88" dur="83" decel="50000">
                                          <p:stCondLst>
                                            <p:cond delay="917"/>
                                          </p:stCondLst>
                                        </p:cTn>
                                        <p:tgtEl>
                                          <p:spTgt spid="5"/>
                                        </p:tgtEl>
                                      </p:cBhvr>
                                      <p:to x="100000" y="100000"/>
                                    </p:animScale>
                                  </p:childTnLst>
                                </p:cTn>
                              </p:par>
                            </p:childTnLst>
                          </p:cTn>
                        </p:par>
                        <p:par>
                          <p:cTn id="89" fill="hold" nodeType="afterGroup">
                            <p:stCondLst>
                              <p:cond delay="5000"/>
                            </p:stCondLst>
                            <p:childTnLst>
                              <p:par>
                                <p:cTn id="90" presetID="26" presetClass="entr" presetSubtype="0" fill="hold" nodeType="afterEffect">
                                  <p:stCondLst>
                                    <p:cond delay="0"/>
                                  </p:stCondLst>
                                  <p:childTnLst>
                                    <p:set>
                                      <p:cBhvr>
                                        <p:cTn id="91" dur="1" fill="hold">
                                          <p:stCondLst>
                                            <p:cond delay="0"/>
                                          </p:stCondLst>
                                        </p:cTn>
                                        <p:tgtEl>
                                          <p:spTgt spid="4"/>
                                        </p:tgtEl>
                                        <p:attrNameLst>
                                          <p:attrName>style.visibility</p:attrName>
                                        </p:attrNameLst>
                                      </p:cBhvr>
                                      <p:to>
                                        <p:strVal val="visible"/>
                                      </p:to>
                                    </p:set>
                                    <p:animEffect transition="in" filter="wipe(down)">
                                      <p:cBhvr>
                                        <p:cTn id="92" dur="290">
                                          <p:stCondLst>
                                            <p:cond delay="0"/>
                                          </p:stCondLst>
                                        </p:cTn>
                                        <p:tgtEl>
                                          <p:spTgt spid="4"/>
                                        </p:tgtEl>
                                      </p:cBhvr>
                                    </p:animEffect>
                                    <p:anim calcmode="lin" valueType="num">
                                      <p:cBhvr>
                                        <p:cTn id="93"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4"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95"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96"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97"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98" dur="13">
                                          <p:stCondLst>
                                            <p:cond delay="325"/>
                                          </p:stCondLst>
                                        </p:cTn>
                                        <p:tgtEl>
                                          <p:spTgt spid="4"/>
                                        </p:tgtEl>
                                      </p:cBhvr>
                                      <p:to x="100000" y="60000"/>
                                    </p:animScale>
                                    <p:animScale>
                                      <p:cBhvr>
                                        <p:cTn id="99" dur="83" decel="50000">
                                          <p:stCondLst>
                                            <p:cond delay="338"/>
                                          </p:stCondLst>
                                        </p:cTn>
                                        <p:tgtEl>
                                          <p:spTgt spid="4"/>
                                        </p:tgtEl>
                                      </p:cBhvr>
                                      <p:to x="100000" y="100000"/>
                                    </p:animScale>
                                    <p:animScale>
                                      <p:cBhvr>
                                        <p:cTn id="100" dur="13">
                                          <p:stCondLst>
                                            <p:cond delay="656"/>
                                          </p:stCondLst>
                                        </p:cTn>
                                        <p:tgtEl>
                                          <p:spTgt spid="4"/>
                                        </p:tgtEl>
                                      </p:cBhvr>
                                      <p:to x="100000" y="80000"/>
                                    </p:animScale>
                                    <p:animScale>
                                      <p:cBhvr>
                                        <p:cTn id="101" dur="83" decel="50000">
                                          <p:stCondLst>
                                            <p:cond delay="669"/>
                                          </p:stCondLst>
                                        </p:cTn>
                                        <p:tgtEl>
                                          <p:spTgt spid="4"/>
                                        </p:tgtEl>
                                      </p:cBhvr>
                                      <p:to x="100000" y="100000"/>
                                    </p:animScale>
                                    <p:animScale>
                                      <p:cBhvr>
                                        <p:cTn id="102" dur="13">
                                          <p:stCondLst>
                                            <p:cond delay="821"/>
                                          </p:stCondLst>
                                        </p:cTn>
                                        <p:tgtEl>
                                          <p:spTgt spid="4"/>
                                        </p:tgtEl>
                                      </p:cBhvr>
                                      <p:to x="100000" y="90000"/>
                                    </p:animScale>
                                    <p:animScale>
                                      <p:cBhvr>
                                        <p:cTn id="103" dur="83" decel="50000">
                                          <p:stCondLst>
                                            <p:cond delay="834"/>
                                          </p:stCondLst>
                                        </p:cTn>
                                        <p:tgtEl>
                                          <p:spTgt spid="4"/>
                                        </p:tgtEl>
                                      </p:cBhvr>
                                      <p:to x="100000" y="100000"/>
                                    </p:animScale>
                                    <p:animScale>
                                      <p:cBhvr>
                                        <p:cTn id="104" dur="13">
                                          <p:stCondLst>
                                            <p:cond delay="904"/>
                                          </p:stCondLst>
                                        </p:cTn>
                                        <p:tgtEl>
                                          <p:spTgt spid="4"/>
                                        </p:tgtEl>
                                      </p:cBhvr>
                                      <p:to x="100000" y="95000"/>
                                    </p:animScale>
                                    <p:animScale>
                                      <p:cBhvr>
                                        <p:cTn id="105" dur="83" decel="50000">
                                          <p:stCondLst>
                                            <p:cond delay="917"/>
                                          </p:stCondLst>
                                        </p:cTn>
                                        <p:tgtEl>
                                          <p:spTgt spid="4"/>
                                        </p:tgtEl>
                                      </p:cBhvr>
                                      <p:to x="100000" y="100000"/>
                                    </p:animScale>
                                  </p:childTnLst>
                                </p:cTn>
                              </p:par>
                            </p:childTnLst>
                          </p:cTn>
                        </p:par>
                        <p:par>
                          <p:cTn id="106" fill="hold" nodeType="afterGroup">
                            <p:stCondLst>
                              <p:cond delay="6000"/>
                            </p:stCondLst>
                            <p:childTnLst>
                              <p:par>
                                <p:cTn id="107" presetID="26" presetClass="entr" presetSubtype="0" fill="hold"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ipe(down)">
                                      <p:cBhvr>
                                        <p:cTn id="109" dur="290">
                                          <p:stCondLst>
                                            <p:cond delay="0"/>
                                          </p:stCondLst>
                                        </p:cTn>
                                        <p:tgtEl>
                                          <p:spTgt spid="3"/>
                                        </p:tgtEl>
                                      </p:cBhvr>
                                    </p:animEffect>
                                    <p:anim calcmode="lin" valueType="num">
                                      <p:cBhvr>
                                        <p:cTn id="110"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11"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12"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113"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114"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115" dur="13">
                                          <p:stCondLst>
                                            <p:cond delay="325"/>
                                          </p:stCondLst>
                                        </p:cTn>
                                        <p:tgtEl>
                                          <p:spTgt spid="3"/>
                                        </p:tgtEl>
                                      </p:cBhvr>
                                      <p:to x="100000" y="60000"/>
                                    </p:animScale>
                                    <p:animScale>
                                      <p:cBhvr>
                                        <p:cTn id="116" dur="83" decel="50000">
                                          <p:stCondLst>
                                            <p:cond delay="338"/>
                                          </p:stCondLst>
                                        </p:cTn>
                                        <p:tgtEl>
                                          <p:spTgt spid="3"/>
                                        </p:tgtEl>
                                      </p:cBhvr>
                                      <p:to x="100000" y="100000"/>
                                    </p:animScale>
                                    <p:animScale>
                                      <p:cBhvr>
                                        <p:cTn id="117" dur="13">
                                          <p:stCondLst>
                                            <p:cond delay="656"/>
                                          </p:stCondLst>
                                        </p:cTn>
                                        <p:tgtEl>
                                          <p:spTgt spid="3"/>
                                        </p:tgtEl>
                                      </p:cBhvr>
                                      <p:to x="100000" y="80000"/>
                                    </p:animScale>
                                    <p:animScale>
                                      <p:cBhvr>
                                        <p:cTn id="118" dur="83" decel="50000">
                                          <p:stCondLst>
                                            <p:cond delay="669"/>
                                          </p:stCondLst>
                                        </p:cTn>
                                        <p:tgtEl>
                                          <p:spTgt spid="3"/>
                                        </p:tgtEl>
                                      </p:cBhvr>
                                      <p:to x="100000" y="100000"/>
                                    </p:animScale>
                                    <p:animScale>
                                      <p:cBhvr>
                                        <p:cTn id="119" dur="13">
                                          <p:stCondLst>
                                            <p:cond delay="821"/>
                                          </p:stCondLst>
                                        </p:cTn>
                                        <p:tgtEl>
                                          <p:spTgt spid="3"/>
                                        </p:tgtEl>
                                      </p:cBhvr>
                                      <p:to x="100000" y="90000"/>
                                    </p:animScale>
                                    <p:animScale>
                                      <p:cBhvr>
                                        <p:cTn id="120" dur="83" decel="50000">
                                          <p:stCondLst>
                                            <p:cond delay="834"/>
                                          </p:stCondLst>
                                        </p:cTn>
                                        <p:tgtEl>
                                          <p:spTgt spid="3"/>
                                        </p:tgtEl>
                                      </p:cBhvr>
                                      <p:to x="100000" y="100000"/>
                                    </p:animScale>
                                    <p:animScale>
                                      <p:cBhvr>
                                        <p:cTn id="121" dur="13">
                                          <p:stCondLst>
                                            <p:cond delay="904"/>
                                          </p:stCondLst>
                                        </p:cTn>
                                        <p:tgtEl>
                                          <p:spTgt spid="3"/>
                                        </p:tgtEl>
                                      </p:cBhvr>
                                      <p:to x="100000" y="95000"/>
                                    </p:animScale>
                                    <p:animScale>
                                      <p:cBhvr>
                                        <p:cTn id="122" dur="83" decel="50000">
                                          <p:stCondLst>
                                            <p:cond delay="917"/>
                                          </p:stCondLst>
                                        </p:cTn>
                                        <p:tgtEl>
                                          <p:spTgt spid="3"/>
                                        </p:tgtEl>
                                      </p:cBhvr>
                                      <p:to x="100000" y="100000"/>
                                    </p:animScale>
                                  </p:childTnLst>
                                </p:cTn>
                              </p:par>
                            </p:childTnLst>
                          </p:cTn>
                        </p:par>
                        <p:par>
                          <p:cTn id="123" fill="hold" nodeType="afterGroup">
                            <p:stCondLst>
                              <p:cond delay="7000"/>
                            </p:stCondLst>
                            <p:childTnLst>
                              <p:par>
                                <p:cTn id="124" presetID="26" presetClass="entr" presetSubtype="0" fill="hold" nodeType="afterEffect">
                                  <p:stCondLst>
                                    <p:cond delay="0"/>
                                  </p:stCondLst>
                                  <p:childTnLst>
                                    <p:set>
                                      <p:cBhvr>
                                        <p:cTn id="125" dur="1" fill="hold">
                                          <p:stCondLst>
                                            <p:cond delay="0"/>
                                          </p:stCondLst>
                                        </p:cTn>
                                        <p:tgtEl>
                                          <p:spTgt spid="2"/>
                                        </p:tgtEl>
                                        <p:attrNameLst>
                                          <p:attrName>style.visibility</p:attrName>
                                        </p:attrNameLst>
                                      </p:cBhvr>
                                      <p:to>
                                        <p:strVal val="visible"/>
                                      </p:to>
                                    </p:set>
                                    <p:animEffect transition="in" filter="wipe(down)">
                                      <p:cBhvr>
                                        <p:cTn id="126" dur="290">
                                          <p:stCondLst>
                                            <p:cond delay="0"/>
                                          </p:stCondLst>
                                        </p:cTn>
                                        <p:tgtEl>
                                          <p:spTgt spid="2"/>
                                        </p:tgtEl>
                                      </p:cBhvr>
                                    </p:animEffect>
                                    <p:anim calcmode="lin" valueType="num">
                                      <p:cBhvr>
                                        <p:cTn id="127"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2" dur="13">
                                          <p:stCondLst>
                                            <p:cond delay="325"/>
                                          </p:stCondLst>
                                        </p:cTn>
                                        <p:tgtEl>
                                          <p:spTgt spid="2"/>
                                        </p:tgtEl>
                                      </p:cBhvr>
                                      <p:to x="100000" y="60000"/>
                                    </p:animScale>
                                    <p:animScale>
                                      <p:cBhvr>
                                        <p:cTn id="133" dur="83" decel="50000">
                                          <p:stCondLst>
                                            <p:cond delay="338"/>
                                          </p:stCondLst>
                                        </p:cTn>
                                        <p:tgtEl>
                                          <p:spTgt spid="2"/>
                                        </p:tgtEl>
                                      </p:cBhvr>
                                      <p:to x="100000" y="100000"/>
                                    </p:animScale>
                                    <p:animScale>
                                      <p:cBhvr>
                                        <p:cTn id="134" dur="13">
                                          <p:stCondLst>
                                            <p:cond delay="656"/>
                                          </p:stCondLst>
                                        </p:cTn>
                                        <p:tgtEl>
                                          <p:spTgt spid="2"/>
                                        </p:tgtEl>
                                      </p:cBhvr>
                                      <p:to x="100000" y="80000"/>
                                    </p:animScale>
                                    <p:animScale>
                                      <p:cBhvr>
                                        <p:cTn id="135" dur="83" decel="50000">
                                          <p:stCondLst>
                                            <p:cond delay="669"/>
                                          </p:stCondLst>
                                        </p:cTn>
                                        <p:tgtEl>
                                          <p:spTgt spid="2"/>
                                        </p:tgtEl>
                                      </p:cBhvr>
                                      <p:to x="100000" y="100000"/>
                                    </p:animScale>
                                    <p:animScale>
                                      <p:cBhvr>
                                        <p:cTn id="136" dur="13">
                                          <p:stCondLst>
                                            <p:cond delay="821"/>
                                          </p:stCondLst>
                                        </p:cTn>
                                        <p:tgtEl>
                                          <p:spTgt spid="2"/>
                                        </p:tgtEl>
                                      </p:cBhvr>
                                      <p:to x="100000" y="90000"/>
                                    </p:animScale>
                                    <p:animScale>
                                      <p:cBhvr>
                                        <p:cTn id="137" dur="83" decel="50000">
                                          <p:stCondLst>
                                            <p:cond delay="834"/>
                                          </p:stCondLst>
                                        </p:cTn>
                                        <p:tgtEl>
                                          <p:spTgt spid="2"/>
                                        </p:tgtEl>
                                      </p:cBhvr>
                                      <p:to x="100000" y="100000"/>
                                    </p:animScale>
                                    <p:animScale>
                                      <p:cBhvr>
                                        <p:cTn id="138" dur="13">
                                          <p:stCondLst>
                                            <p:cond delay="904"/>
                                          </p:stCondLst>
                                        </p:cTn>
                                        <p:tgtEl>
                                          <p:spTgt spid="2"/>
                                        </p:tgtEl>
                                      </p:cBhvr>
                                      <p:to x="100000" y="95000"/>
                                    </p:animScale>
                                    <p:animScale>
                                      <p:cBhvr>
                                        <p:cTn id="139" dur="83" decel="50000">
                                          <p:stCondLst>
                                            <p:cond delay="917"/>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p:bldP spid="43031" grpId="0" animBg="1"/>
      <p:bldP spid="29705"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30723" name="Rectangle 2"/>
          <p:cNvSpPr>
            <a:spLocks noGrp="1" noChangeArrowheads="1"/>
          </p:cNvSpPr>
          <p:nvPr>
            <p:ph type="title"/>
          </p:nvPr>
        </p:nvSpPr>
        <p:spPr>
          <a:solidFill>
            <a:schemeClr val="bg1">
              <a:lumMod val="95000"/>
            </a:schemeClr>
          </a:solidFill>
        </p:spPr>
        <p:txBody>
          <a:bodyPr/>
          <a:lstStyle/>
          <a:p>
            <a:pPr eaLnBrk="1" hangingPunct="1">
              <a:defRPr/>
            </a:pPr>
            <a:r>
              <a:rPr lang="ar-EG" sz="2800" b="1" dirty="0">
                <a:solidFill>
                  <a:srgbClr val="FF0000"/>
                </a:solidFill>
                <a:cs typeface="PT Bold Heading" pitchFamily="2" charset="-78"/>
              </a:rPr>
              <a:t>(تابع) </a:t>
            </a:r>
            <a:r>
              <a:rPr lang="ar-SA" sz="2800" b="1" dirty="0">
                <a:solidFill>
                  <a:srgbClr val="FF0000"/>
                </a:solidFill>
                <a:cs typeface="PT Bold Heading" pitchFamily="2" charset="-78"/>
              </a:rPr>
              <a:t>أهداف خدمة الفرد </a:t>
            </a:r>
            <a:endParaRPr lang="en-US" sz="2800" dirty="0">
              <a:solidFill>
                <a:srgbClr val="FF0000"/>
              </a:solidFill>
            </a:endParaRPr>
          </a:p>
        </p:txBody>
      </p:sp>
      <p:sp>
        <p:nvSpPr>
          <p:cNvPr id="22531" name="Rectangle 3"/>
          <p:cNvSpPr>
            <a:spLocks noGrp="1" noChangeArrowheads="1"/>
          </p:cNvSpPr>
          <p:nvPr>
            <p:ph idx="1"/>
          </p:nvPr>
        </p:nvSpPr>
        <p:spPr>
          <a:xfrm>
            <a:off x="228600" y="1600200"/>
            <a:ext cx="8686800" cy="4724400"/>
          </a:xfrm>
          <a:solidFill>
            <a:schemeClr val="bg1"/>
          </a:solidFill>
        </p:spPr>
        <p:txBody>
          <a:bodyPr/>
          <a:lstStyle/>
          <a:p>
            <a:pPr algn="just">
              <a:buFontTx/>
              <a:buNone/>
            </a:pPr>
            <a:endParaRPr lang="ar-SA" altLang="ar-SA" sz="2400" b="1" u="sng">
              <a:solidFill>
                <a:srgbClr val="FF0000"/>
              </a:solidFill>
              <a:ea typeface="Arial Unicode MS" panose="020B0604020202020204" pitchFamily="34" charset="-128"/>
              <a:cs typeface="Arial Unicode MS" panose="020B0604020202020204" pitchFamily="34" charset="-128"/>
            </a:endParaRPr>
          </a:p>
          <a:p>
            <a:pPr algn="just">
              <a:buFontTx/>
              <a:buNone/>
            </a:pPr>
            <a:r>
              <a:rPr lang="ar-SA" altLang="ar-SA" sz="2400" b="1" u="sng">
                <a:solidFill>
                  <a:srgbClr val="FF0000"/>
                </a:solidFill>
                <a:ea typeface="Arial Unicode MS" panose="020B0604020202020204" pitchFamily="34" charset="-128"/>
                <a:cs typeface="Arial Unicode MS" panose="020B0604020202020204" pitchFamily="34" charset="-128"/>
              </a:rPr>
              <a:t>أولا الأهداف المباشرة : </a:t>
            </a:r>
            <a:endParaRPr lang="ar-SA" altLang="ar-SA" sz="1400" b="1" u="sng">
              <a:solidFill>
                <a:srgbClr val="FF0000"/>
              </a:solidFill>
              <a:ea typeface="Arial Unicode MS" panose="020B0604020202020204" pitchFamily="34" charset="-128"/>
              <a:cs typeface="Arial Unicode MS" panose="020B0604020202020204" pitchFamily="34" charset="-128"/>
            </a:endParaRPr>
          </a:p>
          <a:p>
            <a:pPr algn="just"/>
            <a:r>
              <a:rPr lang="ar-SA" altLang="ar-SA" sz="2400" b="1" u="sng">
                <a:solidFill>
                  <a:srgbClr val="FF0000"/>
                </a:solidFill>
                <a:ea typeface="Arial Unicode MS" panose="020B0604020202020204" pitchFamily="34" charset="-128"/>
                <a:cs typeface="Arial Unicode MS" panose="020B0604020202020204" pitchFamily="34" charset="-128"/>
              </a:rPr>
              <a:t>المستوى الأول </a:t>
            </a:r>
            <a:r>
              <a:rPr lang="ar-SA" altLang="ar-SA" sz="2400" b="1">
                <a:ea typeface="Arial Unicode MS" panose="020B0604020202020204" pitchFamily="34" charset="-128"/>
                <a:cs typeface="Arial Unicode MS" panose="020B0604020202020204" pitchFamily="34" charset="-128"/>
              </a:rPr>
              <a:t>: تعديل </a:t>
            </a:r>
            <a:r>
              <a:rPr lang="ar-EG" altLang="ar-SA" sz="2400" b="1">
                <a:ea typeface="Arial Unicode MS" panose="020B0604020202020204" pitchFamily="34" charset="-128"/>
                <a:cs typeface="Arial Unicode MS" panose="020B0604020202020204" pitchFamily="34" charset="-128"/>
              </a:rPr>
              <a:t>أ</a:t>
            </a:r>
            <a:r>
              <a:rPr lang="ar-SA" altLang="ar-SA" sz="2400" b="1">
                <a:ea typeface="Arial Unicode MS" panose="020B0604020202020204" pitchFamily="34" charset="-128"/>
                <a:cs typeface="Arial Unicode MS" panose="020B0604020202020204" pitchFamily="34" charset="-128"/>
              </a:rPr>
              <a:t>ساس</a:t>
            </a:r>
            <a:r>
              <a:rPr lang="ar-EG" altLang="ar-SA" sz="2400" b="1">
                <a:ea typeface="Arial Unicode MS" panose="020B0604020202020204" pitchFamily="34" charset="-128"/>
                <a:cs typeface="Arial Unicode MS" panose="020B0604020202020204" pitchFamily="34" charset="-128"/>
              </a:rPr>
              <a:t>ي</a:t>
            </a:r>
            <a:r>
              <a:rPr lang="ar-SA" altLang="ar-SA" sz="2400" b="1">
                <a:ea typeface="Arial Unicode MS" panose="020B0604020202020204" pitchFamily="34" charset="-128"/>
                <a:cs typeface="Arial Unicode MS" panose="020B0604020202020204" pitchFamily="34" charset="-128"/>
              </a:rPr>
              <a:t> في شخصية العميل ( علاج ذاتي ) وظروف البيئة</a:t>
            </a:r>
            <a:r>
              <a:rPr lang="ar-EG" altLang="ar-SA" sz="2400" b="1">
                <a:ea typeface="Arial Unicode MS" panose="020B0604020202020204" pitchFamily="34" charset="-128"/>
                <a:cs typeface="Arial Unicode MS" panose="020B0604020202020204" pitchFamily="34" charset="-128"/>
              </a:rPr>
              <a:t>.</a:t>
            </a:r>
            <a:r>
              <a:rPr lang="ar-SA" altLang="ar-SA" sz="2400" b="1">
                <a:ea typeface="Arial Unicode MS" panose="020B0604020202020204" pitchFamily="34" charset="-128"/>
                <a:cs typeface="Arial Unicode MS" panose="020B0604020202020204" pitchFamily="34" charset="-128"/>
              </a:rPr>
              <a:t> </a:t>
            </a:r>
          </a:p>
          <a:p>
            <a:pPr algn="just">
              <a:buFontTx/>
              <a:buNone/>
            </a:pPr>
            <a:r>
              <a:rPr lang="ar-SA" altLang="ar-SA" sz="2400" b="1">
                <a:ea typeface="Arial Unicode MS" panose="020B0604020202020204" pitchFamily="34" charset="-128"/>
                <a:cs typeface="Arial Unicode MS" panose="020B0604020202020204" pitchFamily="34" charset="-128"/>
              </a:rPr>
              <a:t>وهو المستوى الأمثل الذي يفترض تحقيق العلاج الجذري للمشكلة ويركز هذا على : </a:t>
            </a:r>
          </a:p>
          <a:p>
            <a:pPr algn="just">
              <a:buFontTx/>
              <a:buAutoNum type="arabic2Minus"/>
            </a:pPr>
            <a:r>
              <a:rPr lang="ar-SA" altLang="ar-SA" sz="2400" b="1">
                <a:ea typeface="Arial Unicode MS" panose="020B0604020202020204" pitchFamily="34" charset="-128"/>
                <a:cs typeface="Arial Unicode MS" panose="020B0604020202020204" pitchFamily="34" charset="-128"/>
              </a:rPr>
              <a:t>معالجة جوانب الضعف في شخصية العميل وتنمية جوانب القوة والتي لها ارتباط بالمشكلة 0 </a:t>
            </a:r>
          </a:p>
          <a:p>
            <a:pPr algn="just">
              <a:buFontTx/>
              <a:buAutoNum type="arabic2Minus"/>
            </a:pPr>
            <a:endParaRPr lang="ar-SA" altLang="ar-SA" sz="700" b="1">
              <a:ea typeface="Arial Unicode MS" panose="020B0604020202020204" pitchFamily="34" charset="-128"/>
              <a:cs typeface="Arial Unicode MS" panose="020B0604020202020204" pitchFamily="34" charset="-128"/>
            </a:endParaRPr>
          </a:p>
          <a:p>
            <a:pPr algn="just">
              <a:buFontTx/>
              <a:buAutoNum type="arabic2Minus"/>
            </a:pPr>
            <a:r>
              <a:rPr lang="ar-SA" altLang="ar-SA" sz="2400" b="1">
                <a:ea typeface="Arial Unicode MS" panose="020B0604020202020204" pitchFamily="34" charset="-128"/>
                <a:cs typeface="Arial Unicode MS" panose="020B0604020202020204" pitchFamily="34" charset="-128"/>
              </a:rPr>
              <a:t>تعديل الظروف البيئية تعديلاً أساسياً يعالج المشكلة وفى نفس الوقت يمنع تكرار حدوثها مستقبلاً 0</a:t>
            </a:r>
          </a:p>
        </p:txBody>
      </p:sp>
    </p:spTree>
    <p:extLst>
      <p:ext uri="{BB962C8B-B14F-4D97-AF65-F5344CB8AC3E}">
        <p14:creationId xmlns:p14="http://schemas.microsoft.com/office/powerpoint/2010/main" val="27890717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diamond(in)">
                                      <p:cBhvr>
                                        <p:cTn id="7" dur="1000"/>
                                        <p:tgtEl>
                                          <p:spTgt spid="30723"/>
                                        </p:tgtEl>
                                      </p:cBhvr>
                                    </p:animEffect>
                                  </p:childTnLst>
                                </p:cTn>
                              </p:par>
                            </p:childTnLst>
                          </p:cTn>
                        </p:par>
                        <p:par>
                          <p:cTn id="8" fill="hold" nodeType="afterGroup">
                            <p:stCondLst>
                              <p:cond delay="1000"/>
                            </p:stCondLst>
                            <p:childTnLst>
                              <p:par>
                                <p:cTn id="9" presetID="19" presetClass="entr" presetSubtype="10" fill="hold" nodeType="after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anim calcmode="lin" valueType="num">
                                      <p:cBhvr>
                                        <p:cTn id="11" dur="1000" fill="hold"/>
                                        <p:tgtEl>
                                          <p:spTgt spid="22531">
                                            <p:txEl>
                                              <p:pRg st="1" end="1"/>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2531">
                                            <p:txEl>
                                              <p:pRg st="1" end="1"/>
                                            </p:txEl>
                                          </p:spTgt>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2000"/>
                            </p:stCondLst>
                            <p:childTnLst>
                              <p:par>
                                <p:cTn id="14" presetID="19" presetClass="entr" presetSubtype="10" fill="hold" nodeType="afterEffect">
                                  <p:stCondLst>
                                    <p:cond delay="0"/>
                                  </p:stCondLst>
                                  <p:childTnLst>
                                    <p:set>
                                      <p:cBhvr>
                                        <p:cTn id="15" dur="1" fill="hold">
                                          <p:stCondLst>
                                            <p:cond delay="0"/>
                                          </p:stCondLst>
                                        </p:cTn>
                                        <p:tgtEl>
                                          <p:spTgt spid="22531">
                                            <p:txEl>
                                              <p:pRg st="2" end="2"/>
                                            </p:txEl>
                                          </p:spTgt>
                                        </p:tgtEl>
                                        <p:attrNameLst>
                                          <p:attrName>style.visibility</p:attrName>
                                        </p:attrNameLst>
                                      </p:cBhvr>
                                      <p:to>
                                        <p:strVal val="visible"/>
                                      </p:to>
                                    </p:set>
                                    <p:anim calcmode="lin" valueType="num">
                                      <p:cBhvr>
                                        <p:cTn id="16" dur="1000" fill="hold"/>
                                        <p:tgtEl>
                                          <p:spTgt spid="22531">
                                            <p:txEl>
                                              <p:pRg st="2" end="2"/>
                                            </p:txEl>
                                          </p:spTgt>
                                        </p:tgtEl>
                                        <p:attrNameLst>
                                          <p:attrName>ppt_w</p:attrName>
                                        </p:attrNameLst>
                                      </p:cBhvr>
                                      <p:tavLst>
                                        <p:tav tm="0" fmla="#ppt_w*sin(2.5*pi*$)">
                                          <p:val>
                                            <p:fltVal val="0"/>
                                          </p:val>
                                        </p:tav>
                                        <p:tav tm="100000">
                                          <p:val>
                                            <p:fltVal val="1"/>
                                          </p:val>
                                        </p:tav>
                                      </p:tavLst>
                                    </p:anim>
                                    <p:anim calcmode="lin" valueType="num">
                                      <p:cBhvr>
                                        <p:cTn id="17" dur="1000" fill="hold"/>
                                        <p:tgtEl>
                                          <p:spTgt spid="22531">
                                            <p:txEl>
                                              <p:pRg st="2" end="2"/>
                                            </p:txEl>
                                          </p:spTgt>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3000"/>
                            </p:stCondLst>
                            <p:childTnLst>
                              <p:par>
                                <p:cTn id="19" presetID="19" presetClass="entr" presetSubtype="10" fill="hold" nodeType="afterEffect">
                                  <p:stCondLst>
                                    <p:cond delay="0"/>
                                  </p:stCondLst>
                                  <p:childTnLst>
                                    <p:set>
                                      <p:cBhvr>
                                        <p:cTn id="20" dur="1" fill="hold">
                                          <p:stCondLst>
                                            <p:cond delay="0"/>
                                          </p:stCondLst>
                                        </p:cTn>
                                        <p:tgtEl>
                                          <p:spTgt spid="22531">
                                            <p:txEl>
                                              <p:pRg st="3" end="3"/>
                                            </p:txEl>
                                          </p:spTgt>
                                        </p:tgtEl>
                                        <p:attrNameLst>
                                          <p:attrName>style.visibility</p:attrName>
                                        </p:attrNameLst>
                                      </p:cBhvr>
                                      <p:to>
                                        <p:strVal val="visible"/>
                                      </p:to>
                                    </p:set>
                                    <p:anim calcmode="lin" valueType="num">
                                      <p:cBhvr>
                                        <p:cTn id="21" dur="1000" fill="hold"/>
                                        <p:tgtEl>
                                          <p:spTgt spid="22531">
                                            <p:txEl>
                                              <p:pRg st="3" end="3"/>
                                            </p:txEl>
                                          </p:spTgt>
                                        </p:tgtEl>
                                        <p:attrNameLst>
                                          <p:attrName>ppt_w</p:attrName>
                                        </p:attrNameLst>
                                      </p:cBhvr>
                                      <p:tavLst>
                                        <p:tav tm="0" fmla="#ppt_w*sin(2.5*pi*$)">
                                          <p:val>
                                            <p:fltVal val="0"/>
                                          </p:val>
                                        </p:tav>
                                        <p:tav tm="100000">
                                          <p:val>
                                            <p:fltVal val="1"/>
                                          </p:val>
                                        </p:tav>
                                      </p:tavLst>
                                    </p:anim>
                                    <p:anim calcmode="lin" valueType="num">
                                      <p:cBhvr>
                                        <p:cTn id="22" dur="1000" fill="hold"/>
                                        <p:tgtEl>
                                          <p:spTgt spid="22531">
                                            <p:txEl>
                                              <p:pRg st="3" end="3"/>
                                            </p:txEl>
                                          </p:spTgt>
                                        </p:tgtEl>
                                        <p:attrNameLst>
                                          <p:attrName>ppt_h</p:attrName>
                                        </p:attrNameLst>
                                      </p:cBhvr>
                                      <p:tavLst>
                                        <p:tav tm="0">
                                          <p:val>
                                            <p:strVal val="#ppt_h"/>
                                          </p:val>
                                        </p:tav>
                                        <p:tav tm="100000">
                                          <p:val>
                                            <p:strVal val="#ppt_h"/>
                                          </p:val>
                                        </p:tav>
                                      </p:tavLst>
                                    </p:anim>
                                  </p:childTnLst>
                                </p:cTn>
                              </p:par>
                            </p:childTnLst>
                          </p:cTn>
                        </p:par>
                        <p:par>
                          <p:cTn id="23" fill="hold" nodeType="afterGroup">
                            <p:stCondLst>
                              <p:cond delay="4000"/>
                            </p:stCondLst>
                            <p:childTnLst>
                              <p:par>
                                <p:cTn id="24" presetID="19" presetClass="entr" presetSubtype="10" fill="hold" nodeType="afterEffect">
                                  <p:stCondLst>
                                    <p:cond delay="0"/>
                                  </p:stCondLst>
                                  <p:childTnLst>
                                    <p:set>
                                      <p:cBhvr>
                                        <p:cTn id="25" dur="1" fill="hold">
                                          <p:stCondLst>
                                            <p:cond delay="0"/>
                                          </p:stCondLst>
                                        </p:cTn>
                                        <p:tgtEl>
                                          <p:spTgt spid="22531">
                                            <p:txEl>
                                              <p:pRg st="4" end="4"/>
                                            </p:txEl>
                                          </p:spTgt>
                                        </p:tgtEl>
                                        <p:attrNameLst>
                                          <p:attrName>style.visibility</p:attrName>
                                        </p:attrNameLst>
                                      </p:cBhvr>
                                      <p:to>
                                        <p:strVal val="visible"/>
                                      </p:to>
                                    </p:set>
                                    <p:anim calcmode="lin" valueType="num">
                                      <p:cBhvr>
                                        <p:cTn id="26" dur="1000" fill="hold"/>
                                        <p:tgtEl>
                                          <p:spTgt spid="22531">
                                            <p:txEl>
                                              <p:pRg st="4" end="4"/>
                                            </p:txEl>
                                          </p:spTgt>
                                        </p:tgtEl>
                                        <p:attrNameLst>
                                          <p:attrName>ppt_w</p:attrName>
                                        </p:attrNameLst>
                                      </p:cBhvr>
                                      <p:tavLst>
                                        <p:tav tm="0" fmla="#ppt_w*sin(2.5*pi*$)">
                                          <p:val>
                                            <p:fltVal val="0"/>
                                          </p:val>
                                        </p:tav>
                                        <p:tav tm="100000">
                                          <p:val>
                                            <p:fltVal val="1"/>
                                          </p:val>
                                        </p:tav>
                                      </p:tavLst>
                                    </p:anim>
                                    <p:anim calcmode="lin" valueType="num">
                                      <p:cBhvr>
                                        <p:cTn id="27" dur="1000" fill="hold"/>
                                        <p:tgtEl>
                                          <p:spTgt spid="22531">
                                            <p:txEl>
                                              <p:pRg st="4" end="4"/>
                                            </p:txEl>
                                          </p:spTgt>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5000"/>
                            </p:stCondLst>
                            <p:childTnLst>
                              <p:par>
                                <p:cTn id="29" presetID="19" presetClass="entr" presetSubtype="10" fill="hold" nodeType="afterEffect">
                                  <p:stCondLst>
                                    <p:cond delay="0"/>
                                  </p:stCondLst>
                                  <p:childTnLst>
                                    <p:set>
                                      <p:cBhvr>
                                        <p:cTn id="30" dur="1" fill="hold">
                                          <p:stCondLst>
                                            <p:cond delay="0"/>
                                          </p:stCondLst>
                                        </p:cTn>
                                        <p:tgtEl>
                                          <p:spTgt spid="22531">
                                            <p:txEl>
                                              <p:pRg st="6" end="6"/>
                                            </p:txEl>
                                          </p:spTgt>
                                        </p:tgtEl>
                                        <p:attrNameLst>
                                          <p:attrName>style.visibility</p:attrName>
                                        </p:attrNameLst>
                                      </p:cBhvr>
                                      <p:to>
                                        <p:strVal val="visible"/>
                                      </p:to>
                                    </p:set>
                                    <p:anim calcmode="lin" valueType="num">
                                      <p:cBhvr>
                                        <p:cTn id="31" dur="1000" fill="hold"/>
                                        <p:tgtEl>
                                          <p:spTgt spid="22531">
                                            <p:txEl>
                                              <p:pRg st="6" end="6"/>
                                            </p:txEl>
                                          </p:spTgt>
                                        </p:tgtEl>
                                        <p:attrNameLst>
                                          <p:attrName>ppt_w</p:attrName>
                                        </p:attrNameLst>
                                      </p:cBhvr>
                                      <p:tavLst>
                                        <p:tav tm="0" fmla="#ppt_w*sin(2.5*pi*$)">
                                          <p:val>
                                            <p:fltVal val="0"/>
                                          </p:val>
                                        </p:tav>
                                        <p:tav tm="100000">
                                          <p:val>
                                            <p:fltVal val="1"/>
                                          </p:val>
                                        </p:tav>
                                      </p:tavLst>
                                    </p:anim>
                                    <p:anim calcmode="lin" valueType="num">
                                      <p:cBhvr>
                                        <p:cTn id="32" dur="1000" fill="hold"/>
                                        <p:tgtEl>
                                          <p:spTgt spid="22531">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381000" y="0"/>
            <a:ext cx="9525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31747" name="Rectangle 2"/>
          <p:cNvSpPr>
            <a:spLocks noGrp="1" noChangeArrowheads="1"/>
          </p:cNvSpPr>
          <p:nvPr>
            <p:ph type="title"/>
          </p:nvPr>
        </p:nvSpPr>
        <p:spPr>
          <a:xfrm>
            <a:off x="381000" y="152400"/>
            <a:ext cx="8305800" cy="1143000"/>
          </a:xfrm>
          <a:solidFill>
            <a:schemeClr val="bg1">
              <a:lumMod val="95000"/>
            </a:schemeClr>
          </a:solidFill>
        </p:spPr>
        <p:txBody>
          <a:bodyPr/>
          <a:lstStyle/>
          <a:p>
            <a:pPr eaLnBrk="1" hangingPunct="1">
              <a:defRPr/>
            </a:pPr>
            <a:r>
              <a:rPr lang="ar-EG" sz="2800" b="1" dirty="0">
                <a:solidFill>
                  <a:srgbClr val="FF0000"/>
                </a:solidFill>
                <a:cs typeface="PT Bold Heading" pitchFamily="2" charset="-78"/>
              </a:rPr>
              <a:t>(تابع) </a:t>
            </a:r>
            <a:r>
              <a:rPr lang="ar-SA" sz="2800" b="1" dirty="0">
                <a:solidFill>
                  <a:srgbClr val="FF0000"/>
                </a:solidFill>
                <a:cs typeface="PT Bold Heading" pitchFamily="2" charset="-78"/>
              </a:rPr>
              <a:t>أهداف خدمة الفرد </a:t>
            </a:r>
            <a:endParaRPr lang="en-US" sz="2800" b="1" dirty="0">
              <a:solidFill>
                <a:srgbClr val="FF0000"/>
              </a:solidFill>
              <a:cs typeface="Monotype Koufi" pitchFamily="2" charset="-78"/>
            </a:endParaRPr>
          </a:p>
        </p:txBody>
      </p:sp>
      <p:sp>
        <p:nvSpPr>
          <p:cNvPr id="23555" name="Rectangle 3"/>
          <p:cNvSpPr>
            <a:spLocks noGrp="1" noChangeArrowheads="1"/>
          </p:cNvSpPr>
          <p:nvPr>
            <p:ph idx="1"/>
          </p:nvPr>
        </p:nvSpPr>
        <p:spPr>
          <a:xfrm>
            <a:off x="381000" y="1219200"/>
            <a:ext cx="8305800" cy="5105400"/>
          </a:xfrm>
          <a:solidFill>
            <a:schemeClr val="bg1"/>
          </a:solidFill>
        </p:spPr>
        <p:txBody>
          <a:bodyPr/>
          <a:lstStyle/>
          <a:p>
            <a:pPr algn="just"/>
            <a:r>
              <a:rPr lang="ar-SA" altLang="ar-SA" sz="2400" b="1" u="sng">
                <a:solidFill>
                  <a:srgbClr val="FF0000"/>
                </a:solidFill>
                <a:ea typeface="Arial Unicode MS" panose="020B0604020202020204" pitchFamily="34" charset="-128"/>
                <a:cs typeface="Arial Unicode MS" panose="020B0604020202020204" pitchFamily="34" charset="-128"/>
              </a:rPr>
              <a:t>مثال : </a:t>
            </a:r>
          </a:p>
          <a:p>
            <a:pPr algn="just"/>
            <a:r>
              <a:rPr lang="ar-SA" altLang="ar-SA" sz="2400" b="1">
                <a:ea typeface="Arial Unicode MS" panose="020B0604020202020204" pitchFamily="34" charset="-128"/>
                <a:cs typeface="Arial Unicode MS" panose="020B0604020202020204" pitchFamily="34" charset="-128"/>
              </a:rPr>
              <a:t>تلميذ يعانى تخلفاً دراسياً، ذكى ولكن مضطرب الشخصية تؤدى تصرفاته الشاذة إلى سخرية زملائه من</a:t>
            </a:r>
            <a:r>
              <a:rPr lang="ar-EG" altLang="ar-SA" sz="2400" b="1">
                <a:ea typeface="Arial Unicode MS" panose="020B0604020202020204" pitchFamily="34" charset="-128"/>
                <a:cs typeface="Arial Unicode MS" panose="020B0604020202020204" pitchFamily="34" charset="-128"/>
              </a:rPr>
              <a:t>ه</a:t>
            </a:r>
            <a:r>
              <a:rPr lang="ar-SA" altLang="ar-SA" sz="2400" b="1">
                <a:ea typeface="Arial Unicode MS" panose="020B0604020202020204" pitchFamily="34" charset="-128"/>
                <a:cs typeface="Arial Unicode MS" panose="020B0604020202020204" pitchFamily="34" charset="-128"/>
              </a:rPr>
              <a:t>، يعيش مع زوجة أبيه تسئ معاملته وأب قاسي علي</a:t>
            </a:r>
            <a:r>
              <a:rPr lang="ar-EG" altLang="ar-SA" sz="2400" b="1">
                <a:ea typeface="Arial Unicode MS" panose="020B0604020202020204" pitchFamily="34" charset="-128"/>
                <a:cs typeface="Arial Unicode MS" panose="020B0604020202020204" pitchFamily="34" charset="-128"/>
              </a:rPr>
              <a:t>ه</a:t>
            </a:r>
            <a:r>
              <a:rPr lang="ar-SA" altLang="ar-SA" sz="2400" b="1">
                <a:ea typeface="Arial Unicode MS" panose="020B0604020202020204" pitchFamily="34" charset="-128"/>
                <a:cs typeface="Arial Unicode MS" panose="020B0604020202020204" pitchFamily="34" charset="-128"/>
              </a:rPr>
              <a:t> لأقل خطأ يرتكبه، أدى ذلك إلى تخلفه الدراسي وكراهيته للمدرسة0 </a:t>
            </a:r>
          </a:p>
          <a:p>
            <a:pPr algn="just"/>
            <a:r>
              <a:rPr lang="ar-SA" altLang="ar-SA" sz="2400" b="1">
                <a:solidFill>
                  <a:srgbClr val="C00000"/>
                </a:solidFill>
                <a:ea typeface="Arial Unicode MS" panose="020B0604020202020204" pitchFamily="34" charset="-128"/>
                <a:cs typeface="Arial Unicode MS" panose="020B0604020202020204" pitchFamily="34" charset="-128"/>
              </a:rPr>
              <a:t>س/ كيف نحقق الهدف المباشر لعملية المساعدة في خدمة الفرد في هذه الحالة؟ وهو تعديل أساسي في شخصيه العميل وظروف البيئة؟  </a:t>
            </a:r>
            <a:r>
              <a:rPr lang="ar-SA" altLang="ar-SA" sz="2400" b="1">
                <a:ea typeface="Arial Unicode MS" panose="020B0604020202020204" pitchFamily="34" charset="-128"/>
                <a:cs typeface="Arial Unicode MS" panose="020B0604020202020204" pitchFamily="34" charset="-128"/>
              </a:rPr>
              <a:t>من خلال : </a:t>
            </a:r>
          </a:p>
          <a:p>
            <a:pPr algn="just">
              <a:buFontTx/>
              <a:buAutoNum type="arabicPeriod"/>
            </a:pPr>
            <a:r>
              <a:rPr lang="ar-SA" altLang="ar-SA" sz="2400" b="1">
                <a:ea typeface="Arial Unicode MS" panose="020B0604020202020204" pitchFamily="34" charset="-128"/>
                <a:cs typeface="Arial Unicode MS" panose="020B0604020202020204" pitchFamily="34" charset="-128"/>
              </a:rPr>
              <a:t>علاج شذوذ التلميذ ( ذاتي ) </a:t>
            </a:r>
          </a:p>
          <a:p>
            <a:pPr algn="just">
              <a:buFontTx/>
              <a:buAutoNum type="arabicPeriod"/>
            </a:pPr>
            <a:r>
              <a:rPr lang="ar-SA" altLang="ar-SA" sz="2400" b="1">
                <a:ea typeface="Arial Unicode MS" panose="020B0604020202020204" pitchFamily="34" charset="-128"/>
                <a:cs typeface="Arial Unicode MS" panose="020B0604020202020204" pitchFamily="34" charset="-128"/>
              </a:rPr>
              <a:t>تغيير معاملة أبيه وزوجته ( بيئي )</a:t>
            </a:r>
          </a:p>
          <a:p>
            <a:pPr algn="just">
              <a:buFontTx/>
              <a:buAutoNum type="arabicPeriod"/>
            </a:pPr>
            <a:r>
              <a:rPr lang="ar-SA" altLang="ar-SA" sz="2400" b="1">
                <a:ea typeface="Arial Unicode MS" panose="020B0604020202020204" pitchFamily="34" charset="-128"/>
                <a:cs typeface="Arial Unicode MS" panose="020B0604020202020204" pitchFamily="34" charset="-128"/>
              </a:rPr>
              <a:t>نقل التلميذ من فرقته الحالية حتى يتحقق أفضل ظروف ممكنة للتحصيل الدراسي وضمان عدم تكرار عودة نفس المشكلة مستقبلاً </a:t>
            </a:r>
          </a:p>
        </p:txBody>
      </p:sp>
    </p:spTree>
    <p:extLst>
      <p:ext uri="{BB962C8B-B14F-4D97-AF65-F5344CB8AC3E}">
        <p14:creationId xmlns:p14="http://schemas.microsoft.com/office/powerpoint/2010/main" val="22403769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fade">
                                      <p:cBhvr>
                                        <p:cTn id="7" dur="1000"/>
                                        <p:tgtEl>
                                          <p:spTgt spid="31747"/>
                                        </p:tgtEl>
                                      </p:cBhvr>
                                    </p:animEffect>
                                    <p:anim calcmode="lin" valueType="num">
                                      <p:cBhvr>
                                        <p:cTn id="8" dur="1000" fill="hold"/>
                                        <p:tgtEl>
                                          <p:spTgt spid="31747"/>
                                        </p:tgtEl>
                                        <p:attrNameLst>
                                          <p:attrName>ppt_x</p:attrName>
                                        </p:attrNameLst>
                                      </p:cBhvr>
                                      <p:tavLst>
                                        <p:tav tm="0">
                                          <p:val>
                                            <p:strVal val="#ppt_x"/>
                                          </p:val>
                                        </p:tav>
                                        <p:tav tm="100000">
                                          <p:val>
                                            <p:strVal val="#ppt_x"/>
                                          </p:val>
                                        </p:tav>
                                      </p:tavLst>
                                    </p:anim>
                                    <p:anim calcmode="lin" valueType="num">
                                      <p:cBhvr>
                                        <p:cTn id="9" dur="1000" fill="hold"/>
                                        <p:tgtEl>
                                          <p:spTgt spid="3174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4" presetClass="entr" presetSubtype="0" accel="100000" fill="hold" nodeType="afterEffect">
                                  <p:stCondLst>
                                    <p:cond delay="0"/>
                                  </p:stCondLst>
                                  <p:childTnLst>
                                    <p:set>
                                      <p:cBhvr>
                                        <p:cTn id="12" dur="1" fill="hold">
                                          <p:stCondLst>
                                            <p:cond delay="0"/>
                                          </p:stCondLst>
                                        </p:cTn>
                                        <p:tgtEl>
                                          <p:spTgt spid="23555">
                                            <p:txEl>
                                              <p:pRg st="0" end="0"/>
                                            </p:txEl>
                                          </p:spTgt>
                                        </p:tgtEl>
                                        <p:attrNameLst>
                                          <p:attrName>style.visibility</p:attrName>
                                        </p:attrNameLst>
                                      </p:cBhvr>
                                      <p:to>
                                        <p:strVal val="visible"/>
                                      </p:to>
                                    </p:set>
                                    <p:anim calcmode="lin" valueType="num">
                                      <p:cBhvr>
                                        <p:cTn id="13" dur="1000" fill="hold"/>
                                        <p:tgtEl>
                                          <p:spTgt spid="23555">
                                            <p:txEl>
                                              <p:pRg st="0" end="0"/>
                                            </p:txEl>
                                          </p:spTgt>
                                        </p:tgtEl>
                                        <p:attrNameLst>
                                          <p:attrName>ppt_w</p:attrName>
                                        </p:attrNameLst>
                                      </p:cBhvr>
                                      <p:tavLst>
                                        <p:tav tm="0">
                                          <p:val>
                                            <p:strVal val="#ppt_w*0.05"/>
                                          </p:val>
                                        </p:tav>
                                        <p:tav tm="100000">
                                          <p:val>
                                            <p:strVal val="#ppt_w"/>
                                          </p:val>
                                        </p:tav>
                                      </p:tavLst>
                                    </p:anim>
                                    <p:anim calcmode="lin" valueType="num">
                                      <p:cBhvr>
                                        <p:cTn id="14" dur="1000" fill="hold"/>
                                        <p:tgtEl>
                                          <p:spTgt spid="23555">
                                            <p:txEl>
                                              <p:pRg st="0" end="0"/>
                                            </p:txEl>
                                          </p:spTgt>
                                        </p:tgtEl>
                                        <p:attrNameLst>
                                          <p:attrName>ppt_h</p:attrName>
                                        </p:attrNameLst>
                                      </p:cBhvr>
                                      <p:tavLst>
                                        <p:tav tm="0">
                                          <p:val>
                                            <p:strVal val="#ppt_h"/>
                                          </p:val>
                                        </p:tav>
                                        <p:tav tm="100000">
                                          <p:val>
                                            <p:strVal val="#ppt_h"/>
                                          </p:val>
                                        </p:tav>
                                      </p:tavLst>
                                    </p:anim>
                                    <p:anim calcmode="lin" valueType="num">
                                      <p:cBhvr>
                                        <p:cTn id="15" dur="1000" fill="hold"/>
                                        <p:tgtEl>
                                          <p:spTgt spid="23555">
                                            <p:txEl>
                                              <p:pRg st="0" end="0"/>
                                            </p:txEl>
                                          </p:spTgt>
                                        </p:tgtEl>
                                        <p:attrNameLst>
                                          <p:attrName>ppt_x</p:attrName>
                                        </p:attrNameLst>
                                      </p:cBhvr>
                                      <p:tavLst>
                                        <p:tav tm="0">
                                          <p:val>
                                            <p:strVal val="#ppt_x-.2"/>
                                          </p:val>
                                        </p:tav>
                                        <p:tav tm="100000">
                                          <p:val>
                                            <p:strVal val="#ppt_x"/>
                                          </p:val>
                                        </p:tav>
                                      </p:tavLst>
                                    </p:anim>
                                    <p:anim calcmode="lin" valueType="num">
                                      <p:cBhvr>
                                        <p:cTn id="16" dur="1000" fill="hold"/>
                                        <p:tgtEl>
                                          <p:spTgt spid="23555">
                                            <p:txEl>
                                              <p:pRg st="0" end="0"/>
                                            </p:txEl>
                                          </p:spTgt>
                                        </p:tgtEl>
                                        <p:attrNameLst>
                                          <p:attrName>ppt_y</p:attrName>
                                        </p:attrNameLst>
                                      </p:cBhvr>
                                      <p:tavLst>
                                        <p:tav tm="0">
                                          <p:val>
                                            <p:strVal val="#ppt_y"/>
                                          </p:val>
                                        </p:tav>
                                        <p:tav tm="100000">
                                          <p:val>
                                            <p:strVal val="#ppt_y"/>
                                          </p:val>
                                        </p:tav>
                                      </p:tavLst>
                                    </p:anim>
                                    <p:animEffect transition="in" filter="fade">
                                      <p:cBhvr>
                                        <p:cTn id="17" dur="1000"/>
                                        <p:tgtEl>
                                          <p:spTgt spid="23555">
                                            <p:txEl>
                                              <p:pRg st="0" end="0"/>
                                            </p:txEl>
                                          </p:spTgt>
                                        </p:tgtEl>
                                      </p:cBhvr>
                                    </p:animEffect>
                                  </p:childTnLst>
                                </p:cTn>
                              </p:par>
                            </p:childTnLst>
                          </p:cTn>
                        </p:par>
                        <p:par>
                          <p:cTn id="18" fill="hold" nodeType="afterGroup">
                            <p:stCondLst>
                              <p:cond delay="2000"/>
                            </p:stCondLst>
                            <p:childTnLst>
                              <p:par>
                                <p:cTn id="19" presetID="54" presetClass="entr" presetSubtype="0" accel="100000" fill="hold" nodeType="afterEffect">
                                  <p:stCondLst>
                                    <p:cond delay="0"/>
                                  </p:stCondLst>
                                  <p:childTnLst>
                                    <p:set>
                                      <p:cBhvr>
                                        <p:cTn id="20" dur="1" fill="hold">
                                          <p:stCondLst>
                                            <p:cond delay="0"/>
                                          </p:stCondLst>
                                        </p:cTn>
                                        <p:tgtEl>
                                          <p:spTgt spid="23555">
                                            <p:txEl>
                                              <p:pRg st="1" end="1"/>
                                            </p:txEl>
                                          </p:spTgt>
                                        </p:tgtEl>
                                        <p:attrNameLst>
                                          <p:attrName>style.visibility</p:attrName>
                                        </p:attrNameLst>
                                      </p:cBhvr>
                                      <p:to>
                                        <p:strVal val="visible"/>
                                      </p:to>
                                    </p:set>
                                    <p:anim calcmode="lin" valueType="num">
                                      <p:cBhvr>
                                        <p:cTn id="21" dur="1000" fill="hold"/>
                                        <p:tgtEl>
                                          <p:spTgt spid="23555">
                                            <p:txEl>
                                              <p:pRg st="1" end="1"/>
                                            </p:txEl>
                                          </p:spTgt>
                                        </p:tgtEl>
                                        <p:attrNameLst>
                                          <p:attrName>ppt_w</p:attrName>
                                        </p:attrNameLst>
                                      </p:cBhvr>
                                      <p:tavLst>
                                        <p:tav tm="0">
                                          <p:val>
                                            <p:strVal val="#ppt_w*0.05"/>
                                          </p:val>
                                        </p:tav>
                                        <p:tav tm="100000">
                                          <p:val>
                                            <p:strVal val="#ppt_w"/>
                                          </p:val>
                                        </p:tav>
                                      </p:tavLst>
                                    </p:anim>
                                    <p:anim calcmode="lin" valueType="num">
                                      <p:cBhvr>
                                        <p:cTn id="22" dur="1000" fill="hold"/>
                                        <p:tgtEl>
                                          <p:spTgt spid="23555">
                                            <p:txEl>
                                              <p:pRg st="1" end="1"/>
                                            </p:txEl>
                                          </p:spTgt>
                                        </p:tgtEl>
                                        <p:attrNameLst>
                                          <p:attrName>ppt_h</p:attrName>
                                        </p:attrNameLst>
                                      </p:cBhvr>
                                      <p:tavLst>
                                        <p:tav tm="0">
                                          <p:val>
                                            <p:strVal val="#ppt_h"/>
                                          </p:val>
                                        </p:tav>
                                        <p:tav tm="100000">
                                          <p:val>
                                            <p:strVal val="#ppt_h"/>
                                          </p:val>
                                        </p:tav>
                                      </p:tavLst>
                                    </p:anim>
                                    <p:anim calcmode="lin" valueType="num">
                                      <p:cBhvr>
                                        <p:cTn id="23" dur="1000" fill="hold"/>
                                        <p:tgtEl>
                                          <p:spTgt spid="23555">
                                            <p:txEl>
                                              <p:pRg st="1" end="1"/>
                                            </p:txEl>
                                          </p:spTgt>
                                        </p:tgtEl>
                                        <p:attrNameLst>
                                          <p:attrName>ppt_x</p:attrName>
                                        </p:attrNameLst>
                                      </p:cBhvr>
                                      <p:tavLst>
                                        <p:tav tm="0">
                                          <p:val>
                                            <p:strVal val="#ppt_x-.2"/>
                                          </p:val>
                                        </p:tav>
                                        <p:tav tm="100000">
                                          <p:val>
                                            <p:strVal val="#ppt_x"/>
                                          </p:val>
                                        </p:tav>
                                      </p:tavLst>
                                    </p:anim>
                                    <p:anim calcmode="lin" valueType="num">
                                      <p:cBhvr>
                                        <p:cTn id="24" dur="1000" fill="hold"/>
                                        <p:tgtEl>
                                          <p:spTgt spid="23555">
                                            <p:txEl>
                                              <p:pRg st="1" end="1"/>
                                            </p:txEl>
                                          </p:spTgt>
                                        </p:tgtEl>
                                        <p:attrNameLst>
                                          <p:attrName>ppt_y</p:attrName>
                                        </p:attrNameLst>
                                      </p:cBhvr>
                                      <p:tavLst>
                                        <p:tav tm="0">
                                          <p:val>
                                            <p:strVal val="#ppt_y"/>
                                          </p:val>
                                        </p:tav>
                                        <p:tav tm="100000">
                                          <p:val>
                                            <p:strVal val="#ppt_y"/>
                                          </p:val>
                                        </p:tav>
                                      </p:tavLst>
                                    </p:anim>
                                    <p:animEffect transition="in" filter="fade">
                                      <p:cBhvr>
                                        <p:cTn id="25" dur="1000"/>
                                        <p:tgtEl>
                                          <p:spTgt spid="23555">
                                            <p:txEl>
                                              <p:pRg st="1" end="1"/>
                                            </p:txEl>
                                          </p:spTgt>
                                        </p:tgtEl>
                                      </p:cBhvr>
                                    </p:animEffect>
                                  </p:childTnLst>
                                </p:cTn>
                              </p:par>
                            </p:childTnLst>
                          </p:cTn>
                        </p:par>
                        <p:par>
                          <p:cTn id="26" fill="hold" nodeType="afterGroup">
                            <p:stCondLst>
                              <p:cond delay="3000"/>
                            </p:stCondLst>
                            <p:childTnLst>
                              <p:par>
                                <p:cTn id="27" presetID="54" presetClass="entr" presetSubtype="0" accel="100000" fill="hold" nodeType="afterEffect">
                                  <p:stCondLst>
                                    <p:cond delay="0"/>
                                  </p:stCondLst>
                                  <p:childTnLst>
                                    <p:set>
                                      <p:cBhvr>
                                        <p:cTn id="28" dur="1" fill="hold">
                                          <p:stCondLst>
                                            <p:cond delay="0"/>
                                          </p:stCondLst>
                                        </p:cTn>
                                        <p:tgtEl>
                                          <p:spTgt spid="23555">
                                            <p:txEl>
                                              <p:pRg st="2" end="2"/>
                                            </p:txEl>
                                          </p:spTgt>
                                        </p:tgtEl>
                                        <p:attrNameLst>
                                          <p:attrName>style.visibility</p:attrName>
                                        </p:attrNameLst>
                                      </p:cBhvr>
                                      <p:to>
                                        <p:strVal val="visible"/>
                                      </p:to>
                                    </p:set>
                                    <p:anim calcmode="lin" valueType="num">
                                      <p:cBhvr>
                                        <p:cTn id="29" dur="1000" fill="hold"/>
                                        <p:tgtEl>
                                          <p:spTgt spid="23555">
                                            <p:txEl>
                                              <p:pRg st="2" end="2"/>
                                            </p:txEl>
                                          </p:spTgt>
                                        </p:tgtEl>
                                        <p:attrNameLst>
                                          <p:attrName>ppt_w</p:attrName>
                                        </p:attrNameLst>
                                      </p:cBhvr>
                                      <p:tavLst>
                                        <p:tav tm="0">
                                          <p:val>
                                            <p:strVal val="#ppt_w*0.05"/>
                                          </p:val>
                                        </p:tav>
                                        <p:tav tm="100000">
                                          <p:val>
                                            <p:strVal val="#ppt_w"/>
                                          </p:val>
                                        </p:tav>
                                      </p:tavLst>
                                    </p:anim>
                                    <p:anim calcmode="lin" valueType="num">
                                      <p:cBhvr>
                                        <p:cTn id="30" dur="1000" fill="hold"/>
                                        <p:tgtEl>
                                          <p:spTgt spid="23555">
                                            <p:txEl>
                                              <p:pRg st="2" end="2"/>
                                            </p:txEl>
                                          </p:spTgt>
                                        </p:tgtEl>
                                        <p:attrNameLst>
                                          <p:attrName>ppt_h</p:attrName>
                                        </p:attrNameLst>
                                      </p:cBhvr>
                                      <p:tavLst>
                                        <p:tav tm="0">
                                          <p:val>
                                            <p:strVal val="#ppt_h"/>
                                          </p:val>
                                        </p:tav>
                                        <p:tav tm="100000">
                                          <p:val>
                                            <p:strVal val="#ppt_h"/>
                                          </p:val>
                                        </p:tav>
                                      </p:tavLst>
                                    </p:anim>
                                    <p:anim calcmode="lin" valueType="num">
                                      <p:cBhvr>
                                        <p:cTn id="31" dur="1000" fill="hold"/>
                                        <p:tgtEl>
                                          <p:spTgt spid="23555">
                                            <p:txEl>
                                              <p:pRg st="2" end="2"/>
                                            </p:txEl>
                                          </p:spTgt>
                                        </p:tgtEl>
                                        <p:attrNameLst>
                                          <p:attrName>ppt_x</p:attrName>
                                        </p:attrNameLst>
                                      </p:cBhvr>
                                      <p:tavLst>
                                        <p:tav tm="0">
                                          <p:val>
                                            <p:strVal val="#ppt_x-.2"/>
                                          </p:val>
                                        </p:tav>
                                        <p:tav tm="100000">
                                          <p:val>
                                            <p:strVal val="#ppt_x"/>
                                          </p:val>
                                        </p:tav>
                                      </p:tavLst>
                                    </p:anim>
                                    <p:anim calcmode="lin" valueType="num">
                                      <p:cBhvr>
                                        <p:cTn id="32" dur="1000" fill="hold"/>
                                        <p:tgtEl>
                                          <p:spTgt spid="23555">
                                            <p:txEl>
                                              <p:pRg st="2" end="2"/>
                                            </p:txEl>
                                          </p:spTgt>
                                        </p:tgtEl>
                                        <p:attrNameLst>
                                          <p:attrName>ppt_y</p:attrName>
                                        </p:attrNameLst>
                                      </p:cBhvr>
                                      <p:tavLst>
                                        <p:tav tm="0">
                                          <p:val>
                                            <p:strVal val="#ppt_y"/>
                                          </p:val>
                                        </p:tav>
                                        <p:tav tm="100000">
                                          <p:val>
                                            <p:strVal val="#ppt_y"/>
                                          </p:val>
                                        </p:tav>
                                      </p:tavLst>
                                    </p:anim>
                                    <p:animEffect transition="in" filter="fade">
                                      <p:cBhvr>
                                        <p:cTn id="33" dur="1000"/>
                                        <p:tgtEl>
                                          <p:spTgt spid="23555">
                                            <p:txEl>
                                              <p:pRg st="2" end="2"/>
                                            </p:txEl>
                                          </p:spTgt>
                                        </p:tgtEl>
                                      </p:cBhvr>
                                    </p:animEffect>
                                  </p:childTnLst>
                                </p:cTn>
                              </p:par>
                            </p:childTnLst>
                          </p:cTn>
                        </p:par>
                        <p:par>
                          <p:cTn id="34" fill="hold" nodeType="afterGroup">
                            <p:stCondLst>
                              <p:cond delay="4000"/>
                            </p:stCondLst>
                            <p:childTnLst>
                              <p:par>
                                <p:cTn id="35" presetID="54" presetClass="entr" presetSubtype="0" accel="100000" fill="hold" nodeType="afterEffect">
                                  <p:stCondLst>
                                    <p:cond delay="0"/>
                                  </p:stCondLst>
                                  <p:childTnLst>
                                    <p:set>
                                      <p:cBhvr>
                                        <p:cTn id="36" dur="1" fill="hold">
                                          <p:stCondLst>
                                            <p:cond delay="0"/>
                                          </p:stCondLst>
                                        </p:cTn>
                                        <p:tgtEl>
                                          <p:spTgt spid="23555">
                                            <p:txEl>
                                              <p:pRg st="3" end="3"/>
                                            </p:txEl>
                                          </p:spTgt>
                                        </p:tgtEl>
                                        <p:attrNameLst>
                                          <p:attrName>style.visibility</p:attrName>
                                        </p:attrNameLst>
                                      </p:cBhvr>
                                      <p:to>
                                        <p:strVal val="visible"/>
                                      </p:to>
                                    </p:set>
                                    <p:anim calcmode="lin" valueType="num">
                                      <p:cBhvr>
                                        <p:cTn id="37" dur="1000" fill="hold"/>
                                        <p:tgtEl>
                                          <p:spTgt spid="23555">
                                            <p:txEl>
                                              <p:pRg st="3" end="3"/>
                                            </p:txEl>
                                          </p:spTgt>
                                        </p:tgtEl>
                                        <p:attrNameLst>
                                          <p:attrName>ppt_w</p:attrName>
                                        </p:attrNameLst>
                                      </p:cBhvr>
                                      <p:tavLst>
                                        <p:tav tm="0">
                                          <p:val>
                                            <p:strVal val="#ppt_w*0.05"/>
                                          </p:val>
                                        </p:tav>
                                        <p:tav tm="100000">
                                          <p:val>
                                            <p:strVal val="#ppt_w"/>
                                          </p:val>
                                        </p:tav>
                                      </p:tavLst>
                                    </p:anim>
                                    <p:anim calcmode="lin" valueType="num">
                                      <p:cBhvr>
                                        <p:cTn id="38" dur="1000" fill="hold"/>
                                        <p:tgtEl>
                                          <p:spTgt spid="23555">
                                            <p:txEl>
                                              <p:pRg st="3" end="3"/>
                                            </p:txEl>
                                          </p:spTgt>
                                        </p:tgtEl>
                                        <p:attrNameLst>
                                          <p:attrName>ppt_h</p:attrName>
                                        </p:attrNameLst>
                                      </p:cBhvr>
                                      <p:tavLst>
                                        <p:tav tm="0">
                                          <p:val>
                                            <p:strVal val="#ppt_h"/>
                                          </p:val>
                                        </p:tav>
                                        <p:tav tm="100000">
                                          <p:val>
                                            <p:strVal val="#ppt_h"/>
                                          </p:val>
                                        </p:tav>
                                      </p:tavLst>
                                    </p:anim>
                                    <p:anim calcmode="lin" valueType="num">
                                      <p:cBhvr>
                                        <p:cTn id="39" dur="1000" fill="hold"/>
                                        <p:tgtEl>
                                          <p:spTgt spid="23555">
                                            <p:txEl>
                                              <p:pRg st="3" end="3"/>
                                            </p:txEl>
                                          </p:spTgt>
                                        </p:tgtEl>
                                        <p:attrNameLst>
                                          <p:attrName>ppt_x</p:attrName>
                                        </p:attrNameLst>
                                      </p:cBhvr>
                                      <p:tavLst>
                                        <p:tav tm="0">
                                          <p:val>
                                            <p:strVal val="#ppt_x-.2"/>
                                          </p:val>
                                        </p:tav>
                                        <p:tav tm="100000">
                                          <p:val>
                                            <p:strVal val="#ppt_x"/>
                                          </p:val>
                                        </p:tav>
                                      </p:tavLst>
                                    </p:anim>
                                    <p:anim calcmode="lin" valueType="num">
                                      <p:cBhvr>
                                        <p:cTn id="40" dur="1000" fill="hold"/>
                                        <p:tgtEl>
                                          <p:spTgt spid="23555">
                                            <p:txEl>
                                              <p:pRg st="3" end="3"/>
                                            </p:txEl>
                                          </p:spTgt>
                                        </p:tgtEl>
                                        <p:attrNameLst>
                                          <p:attrName>ppt_y</p:attrName>
                                        </p:attrNameLst>
                                      </p:cBhvr>
                                      <p:tavLst>
                                        <p:tav tm="0">
                                          <p:val>
                                            <p:strVal val="#ppt_y"/>
                                          </p:val>
                                        </p:tav>
                                        <p:tav tm="100000">
                                          <p:val>
                                            <p:strVal val="#ppt_y"/>
                                          </p:val>
                                        </p:tav>
                                      </p:tavLst>
                                    </p:anim>
                                    <p:animEffect transition="in" filter="fade">
                                      <p:cBhvr>
                                        <p:cTn id="41" dur="1000"/>
                                        <p:tgtEl>
                                          <p:spTgt spid="23555">
                                            <p:txEl>
                                              <p:pRg st="3" end="3"/>
                                            </p:txEl>
                                          </p:spTgt>
                                        </p:tgtEl>
                                      </p:cBhvr>
                                    </p:animEffect>
                                  </p:childTnLst>
                                </p:cTn>
                              </p:par>
                            </p:childTnLst>
                          </p:cTn>
                        </p:par>
                        <p:par>
                          <p:cTn id="42" fill="hold" nodeType="afterGroup">
                            <p:stCondLst>
                              <p:cond delay="5000"/>
                            </p:stCondLst>
                            <p:childTnLst>
                              <p:par>
                                <p:cTn id="43" presetID="54" presetClass="entr" presetSubtype="0" accel="100000" fill="hold" nodeType="afterEffect">
                                  <p:stCondLst>
                                    <p:cond delay="0"/>
                                  </p:stCondLst>
                                  <p:childTnLst>
                                    <p:set>
                                      <p:cBhvr>
                                        <p:cTn id="44" dur="1" fill="hold">
                                          <p:stCondLst>
                                            <p:cond delay="0"/>
                                          </p:stCondLst>
                                        </p:cTn>
                                        <p:tgtEl>
                                          <p:spTgt spid="23555">
                                            <p:txEl>
                                              <p:pRg st="4" end="4"/>
                                            </p:txEl>
                                          </p:spTgt>
                                        </p:tgtEl>
                                        <p:attrNameLst>
                                          <p:attrName>style.visibility</p:attrName>
                                        </p:attrNameLst>
                                      </p:cBhvr>
                                      <p:to>
                                        <p:strVal val="visible"/>
                                      </p:to>
                                    </p:set>
                                    <p:anim calcmode="lin" valueType="num">
                                      <p:cBhvr>
                                        <p:cTn id="45" dur="1000" fill="hold"/>
                                        <p:tgtEl>
                                          <p:spTgt spid="23555">
                                            <p:txEl>
                                              <p:pRg st="4" end="4"/>
                                            </p:txEl>
                                          </p:spTgt>
                                        </p:tgtEl>
                                        <p:attrNameLst>
                                          <p:attrName>ppt_w</p:attrName>
                                        </p:attrNameLst>
                                      </p:cBhvr>
                                      <p:tavLst>
                                        <p:tav tm="0">
                                          <p:val>
                                            <p:strVal val="#ppt_w*0.05"/>
                                          </p:val>
                                        </p:tav>
                                        <p:tav tm="100000">
                                          <p:val>
                                            <p:strVal val="#ppt_w"/>
                                          </p:val>
                                        </p:tav>
                                      </p:tavLst>
                                    </p:anim>
                                    <p:anim calcmode="lin" valueType="num">
                                      <p:cBhvr>
                                        <p:cTn id="46" dur="1000" fill="hold"/>
                                        <p:tgtEl>
                                          <p:spTgt spid="23555">
                                            <p:txEl>
                                              <p:pRg st="4" end="4"/>
                                            </p:txEl>
                                          </p:spTgt>
                                        </p:tgtEl>
                                        <p:attrNameLst>
                                          <p:attrName>ppt_h</p:attrName>
                                        </p:attrNameLst>
                                      </p:cBhvr>
                                      <p:tavLst>
                                        <p:tav tm="0">
                                          <p:val>
                                            <p:strVal val="#ppt_h"/>
                                          </p:val>
                                        </p:tav>
                                        <p:tav tm="100000">
                                          <p:val>
                                            <p:strVal val="#ppt_h"/>
                                          </p:val>
                                        </p:tav>
                                      </p:tavLst>
                                    </p:anim>
                                    <p:anim calcmode="lin" valueType="num">
                                      <p:cBhvr>
                                        <p:cTn id="47" dur="1000" fill="hold"/>
                                        <p:tgtEl>
                                          <p:spTgt spid="23555">
                                            <p:txEl>
                                              <p:pRg st="4" end="4"/>
                                            </p:txEl>
                                          </p:spTgt>
                                        </p:tgtEl>
                                        <p:attrNameLst>
                                          <p:attrName>ppt_x</p:attrName>
                                        </p:attrNameLst>
                                      </p:cBhvr>
                                      <p:tavLst>
                                        <p:tav tm="0">
                                          <p:val>
                                            <p:strVal val="#ppt_x-.2"/>
                                          </p:val>
                                        </p:tav>
                                        <p:tav tm="100000">
                                          <p:val>
                                            <p:strVal val="#ppt_x"/>
                                          </p:val>
                                        </p:tav>
                                      </p:tavLst>
                                    </p:anim>
                                    <p:anim calcmode="lin" valueType="num">
                                      <p:cBhvr>
                                        <p:cTn id="48" dur="1000" fill="hold"/>
                                        <p:tgtEl>
                                          <p:spTgt spid="23555">
                                            <p:txEl>
                                              <p:pRg st="4" end="4"/>
                                            </p:txEl>
                                          </p:spTgt>
                                        </p:tgtEl>
                                        <p:attrNameLst>
                                          <p:attrName>ppt_y</p:attrName>
                                        </p:attrNameLst>
                                      </p:cBhvr>
                                      <p:tavLst>
                                        <p:tav tm="0">
                                          <p:val>
                                            <p:strVal val="#ppt_y"/>
                                          </p:val>
                                        </p:tav>
                                        <p:tav tm="100000">
                                          <p:val>
                                            <p:strVal val="#ppt_y"/>
                                          </p:val>
                                        </p:tav>
                                      </p:tavLst>
                                    </p:anim>
                                    <p:animEffect transition="in" filter="fade">
                                      <p:cBhvr>
                                        <p:cTn id="49" dur="1000"/>
                                        <p:tgtEl>
                                          <p:spTgt spid="23555">
                                            <p:txEl>
                                              <p:pRg st="4" end="4"/>
                                            </p:txEl>
                                          </p:spTgt>
                                        </p:tgtEl>
                                      </p:cBhvr>
                                    </p:animEffect>
                                  </p:childTnLst>
                                </p:cTn>
                              </p:par>
                            </p:childTnLst>
                          </p:cTn>
                        </p:par>
                        <p:par>
                          <p:cTn id="50" fill="hold" nodeType="afterGroup">
                            <p:stCondLst>
                              <p:cond delay="6000"/>
                            </p:stCondLst>
                            <p:childTnLst>
                              <p:par>
                                <p:cTn id="51" presetID="54" presetClass="entr" presetSubtype="0" accel="100000" fill="hold" nodeType="afterEffect">
                                  <p:stCondLst>
                                    <p:cond delay="0"/>
                                  </p:stCondLst>
                                  <p:childTnLst>
                                    <p:set>
                                      <p:cBhvr>
                                        <p:cTn id="52" dur="1" fill="hold">
                                          <p:stCondLst>
                                            <p:cond delay="0"/>
                                          </p:stCondLst>
                                        </p:cTn>
                                        <p:tgtEl>
                                          <p:spTgt spid="23555">
                                            <p:txEl>
                                              <p:pRg st="5" end="5"/>
                                            </p:txEl>
                                          </p:spTgt>
                                        </p:tgtEl>
                                        <p:attrNameLst>
                                          <p:attrName>style.visibility</p:attrName>
                                        </p:attrNameLst>
                                      </p:cBhvr>
                                      <p:to>
                                        <p:strVal val="visible"/>
                                      </p:to>
                                    </p:set>
                                    <p:anim calcmode="lin" valueType="num">
                                      <p:cBhvr>
                                        <p:cTn id="53" dur="1000" fill="hold"/>
                                        <p:tgtEl>
                                          <p:spTgt spid="23555">
                                            <p:txEl>
                                              <p:pRg st="5" end="5"/>
                                            </p:txEl>
                                          </p:spTgt>
                                        </p:tgtEl>
                                        <p:attrNameLst>
                                          <p:attrName>ppt_w</p:attrName>
                                        </p:attrNameLst>
                                      </p:cBhvr>
                                      <p:tavLst>
                                        <p:tav tm="0">
                                          <p:val>
                                            <p:strVal val="#ppt_w*0.05"/>
                                          </p:val>
                                        </p:tav>
                                        <p:tav tm="100000">
                                          <p:val>
                                            <p:strVal val="#ppt_w"/>
                                          </p:val>
                                        </p:tav>
                                      </p:tavLst>
                                    </p:anim>
                                    <p:anim calcmode="lin" valueType="num">
                                      <p:cBhvr>
                                        <p:cTn id="54" dur="1000" fill="hold"/>
                                        <p:tgtEl>
                                          <p:spTgt spid="23555">
                                            <p:txEl>
                                              <p:pRg st="5" end="5"/>
                                            </p:txEl>
                                          </p:spTgt>
                                        </p:tgtEl>
                                        <p:attrNameLst>
                                          <p:attrName>ppt_h</p:attrName>
                                        </p:attrNameLst>
                                      </p:cBhvr>
                                      <p:tavLst>
                                        <p:tav tm="0">
                                          <p:val>
                                            <p:strVal val="#ppt_h"/>
                                          </p:val>
                                        </p:tav>
                                        <p:tav tm="100000">
                                          <p:val>
                                            <p:strVal val="#ppt_h"/>
                                          </p:val>
                                        </p:tav>
                                      </p:tavLst>
                                    </p:anim>
                                    <p:anim calcmode="lin" valueType="num">
                                      <p:cBhvr>
                                        <p:cTn id="55" dur="1000" fill="hold"/>
                                        <p:tgtEl>
                                          <p:spTgt spid="23555">
                                            <p:txEl>
                                              <p:pRg st="5" end="5"/>
                                            </p:txEl>
                                          </p:spTgt>
                                        </p:tgtEl>
                                        <p:attrNameLst>
                                          <p:attrName>ppt_x</p:attrName>
                                        </p:attrNameLst>
                                      </p:cBhvr>
                                      <p:tavLst>
                                        <p:tav tm="0">
                                          <p:val>
                                            <p:strVal val="#ppt_x-.2"/>
                                          </p:val>
                                        </p:tav>
                                        <p:tav tm="100000">
                                          <p:val>
                                            <p:strVal val="#ppt_x"/>
                                          </p:val>
                                        </p:tav>
                                      </p:tavLst>
                                    </p:anim>
                                    <p:anim calcmode="lin" valueType="num">
                                      <p:cBhvr>
                                        <p:cTn id="56" dur="1000" fill="hold"/>
                                        <p:tgtEl>
                                          <p:spTgt spid="23555">
                                            <p:txEl>
                                              <p:pRg st="5" end="5"/>
                                            </p:txEl>
                                          </p:spTgt>
                                        </p:tgtEl>
                                        <p:attrNameLst>
                                          <p:attrName>ppt_y</p:attrName>
                                        </p:attrNameLst>
                                      </p:cBhvr>
                                      <p:tavLst>
                                        <p:tav tm="0">
                                          <p:val>
                                            <p:strVal val="#ppt_y"/>
                                          </p:val>
                                        </p:tav>
                                        <p:tav tm="100000">
                                          <p:val>
                                            <p:strVal val="#ppt_y"/>
                                          </p:val>
                                        </p:tav>
                                      </p:tavLst>
                                    </p:anim>
                                    <p:animEffect transition="in" filter="fade">
                                      <p:cBhvr>
                                        <p:cTn id="57" dur="1000"/>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81000" y="0"/>
            <a:ext cx="95250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32771" name="Rectangle 3"/>
          <p:cNvSpPr>
            <a:spLocks noGrp="1" noChangeArrowheads="1"/>
          </p:cNvSpPr>
          <p:nvPr>
            <p:ph type="title"/>
          </p:nvPr>
        </p:nvSpPr>
        <p:spPr>
          <a:xfrm>
            <a:off x="381000" y="152400"/>
            <a:ext cx="8382000" cy="1143000"/>
          </a:xfrm>
          <a:solidFill>
            <a:schemeClr val="bg1">
              <a:lumMod val="95000"/>
            </a:schemeClr>
          </a:solidFill>
        </p:spPr>
        <p:txBody>
          <a:bodyPr/>
          <a:lstStyle/>
          <a:p>
            <a:pPr eaLnBrk="1" hangingPunct="1">
              <a:defRPr/>
            </a:pPr>
            <a:r>
              <a:rPr lang="ar-EG" sz="2800" b="1" dirty="0">
                <a:solidFill>
                  <a:srgbClr val="FF0000"/>
                </a:solidFill>
                <a:cs typeface="PT Bold Heading" pitchFamily="2" charset="-78"/>
              </a:rPr>
              <a:t>(تابع) </a:t>
            </a:r>
            <a:r>
              <a:rPr lang="ar-SA" sz="2800" b="1" dirty="0">
                <a:solidFill>
                  <a:srgbClr val="FF0000"/>
                </a:solidFill>
                <a:cs typeface="PT Bold Heading" pitchFamily="2" charset="-78"/>
              </a:rPr>
              <a:t>أهداف خدمة الفرد </a:t>
            </a:r>
            <a:endParaRPr lang="en-US" sz="2800" b="1" dirty="0">
              <a:solidFill>
                <a:srgbClr val="FF0000"/>
              </a:solidFill>
              <a:cs typeface="Monotype Koufi" pitchFamily="2" charset="-78"/>
            </a:endParaRPr>
          </a:p>
        </p:txBody>
      </p:sp>
      <p:sp>
        <p:nvSpPr>
          <p:cNvPr id="49156" name="Rectangle 4"/>
          <p:cNvSpPr>
            <a:spLocks noGrp="1" noChangeArrowheads="1"/>
          </p:cNvSpPr>
          <p:nvPr>
            <p:ph idx="1"/>
          </p:nvPr>
        </p:nvSpPr>
        <p:spPr>
          <a:xfrm>
            <a:off x="304800" y="1371600"/>
            <a:ext cx="8610600" cy="5105400"/>
          </a:xfrm>
          <a:solidFill>
            <a:schemeClr val="bg1"/>
          </a:solidFill>
        </p:spPr>
        <p:txBody>
          <a:bodyPr/>
          <a:lstStyle/>
          <a:p>
            <a:pPr algn="just"/>
            <a:r>
              <a:rPr lang="ar-SA" altLang="ar-SA" sz="2400" b="1" u="sng">
                <a:solidFill>
                  <a:srgbClr val="FF0000"/>
                </a:solidFill>
                <a:ea typeface="Arial Unicode MS" panose="020B0604020202020204" pitchFamily="34" charset="-128"/>
                <a:cs typeface="Arial Unicode MS" panose="020B0604020202020204" pitchFamily="34" charset="-128"/>
              </a:rPr>
              <a:t>المستوى الثاني </a:t>
            </a:r>
            <a:r>
              <a:rPr lang="ar-SA" altLang="ar-SA" sz="2400" b="1">
                <a:ea typeface="Arial Unicode MS" panose="020B0604020202020204" pitchFamily="34" charset="-128"/>
                <a:cs typeface="Arial Unicode MS" panose="020B0604020202020204" pitchFamily="34" charset="-128"/>
              </a:rPr>
              <a:t>: </a:t>
            </a:r>
          </a:p>
          <a:p>
            <a:pPr algn="just"/>
            <a:r>
              <a:rPr lang="ar-SA" altLang="ar-SA" sz="2400" b="1">
                <a:ea typeface="Arial Unicode MS" panose="020B0604020202020204" pitchFamily="34" charset="-128"/>
                <a:cs typeface="Arial Unicode MS" panose="020B0604020202020204" pitchFamily="34" charset="-128"/>
              </a:rPr>
              <a:t>تعديل نسبى في شخصية العميل وظروفه البيئية 0 </a:t>
            </a:r>
          </a:p>
          <a:p>
            <a:pPr algn="just">
              <a:buFontTx/>
              <a:buChar char="-"/>
            </a:pPr>
            <a:r>
              <a:rPr lang="ar-SA" altLang="ar-SA" sz="2400" b="1">
                <a:ea typeface="Arial Unicode MS" panose="020B0604020202020204" pitchFamily="34" charset="-128"/>
                <a:cs typeface="Arial Unicode MS" panose="020B0604020202020204" pitchFamily="34" charset="-128"/>
              </a:rPr>
              <a:t>وهو مستوى أكثر واقعية وأكثر شيوعاً في الواقع الميداني يخفف من حدة المشكلة ولكن لا يزيل جذورها 0</a:t>
            </a:r>
          </a:p>
          <a:p>
            <a:pPr algn="just">
              <a:buFontTx/>
              <a:buChar char="-"/>
            </a:pPr>
            <a:r>
              <a:rPr lang="ar-SA" altLang="ar-SA" sz="2400" b="1">
                <a:ea typeface="Arial Unicode MS" panose="020B0604020202020204" pitchFamily="34" charset="-128"/>
                <a:cs typeface="Arial Unicode MS" panose="020B0604020202020204" pitchFamily="34" charset="-128"/>
              </a:rPr>
              <a:t>بالرجوع إلى المثال السابق : </a:t>
            </a:r>
          </a:p>
          <a:p>
            <a:pPr algn="just">
              <a:buFontTx/>
              <a:buChar char="-"/>
            </a:pPr>
            <a:r>
              <a:rPr lang="ar-SA" altLang="ar-SA" sz="2400" b="1">
                <a:ea typeface="Arial Unicode MS" panose="020B0604020202020204" pitchFamily="34" charset="-128"/>
                <a:cs typeface="Arial Unicode MS" panose="020B0604020202020204" pitchFamily="34" charset="-128"/>
              </a:rPr>
              <a:t> </a:t>
            </a:r>
            <a:r>
              <a:rPr lang="ar-SA" altLang="ar-SA" sz="2400" b="1" u="sng">
                <a:solidFill>
                  <a:srgbClr val="FF0000"/>
                </a:solidFill>
                <a:ea typeface="Arial Unicode MS" panose="020B0604020202020204" pitchFamily="34" charset="-128"/>
                <a:cs typeface="Arial Unicode MS" panose="020B0604020202020204" pitchFamily="34" charset="-128"/>
              </a:rPr>
              <a:t>وأهداف خدمة الفرد في هذا المستوى العلاجي تتمثل في : </a:t>
            </a:r>
          </a:p>
          <a:p>
            <a:pPr algn="just">
              <a:buFontTx/>
              <a:buChar char="-"/>
            </a:pPr>
            <a:r>
              <a:rPr lang="ar-SA" altLang="ar-SA" sz="2400" b="1">
                <a:ea typeface="Arial Unicode MS" panose="020B0604020202020204" pitchFamily="34" charset="-128"/>
                <a:cs typeface="Arial Unicode MS" panose="020B0604020202020204" pitchFamily="34" charset="-128"/>
              </a:rPr>
              <a:t> تعديل نسبى لسلوك الابن. </a:t>
            </a:r>
          </a:p>
          <a:p>
            <a:pPr algn="just">
              <a:buFontTx/>
              <a:buChar char="-"/>
            </a:pPr>
            <a:r>
              <a:rPr lang="ar-SA" altLang="ar-SA" sz="2400" b="1">
                <a:ea typeface="Arial Unicode MS" panose="020B0604020202020204" pitchFamily="34" charset="-128"/>
                <a:cs typeface="Arial Unicode MS" panose="020B0604020202020204" pitchFamily="34" charset="-128"/>
              </a:rPr>
              <a:t> تعديل نسبى لسلوك الأب ( خفض حدة القسوة ) .</a:t>
            </a:r>
          </a:p>
          <a:p>
            <a:pPr algn="just">
              <a:buFontTx/>
              <a:buChar char="-"/>
            </a:pPr>
            <a:r>
              <a:rPr lang="ar-SA" altLang="ar-SA" sz="2400" b="1">
                <a:ea typeface="Arial Unicode MS" panose="020B0604020202020204" pitchFamily="34" charset="-128"/>
                <a:cs typeface="Arial Unicode MS" panose="020B0604020202020204" pitchFamily="34" charset="-128"/>
              </a:rPr>
              <a:t> يتعذر تعديل سلوك الزوجة ( لنمطها الشاذ ). </a:t>
            </a:r>
          </a:p>
          <a:p>
            <a:pPr algn="just">
              <a:buFontTx/>
              <a:buChar char="-"/>
            </a:pPr>
            <a:r>
              <a:rPr lang="ar-SA" altLang="ar-SA" sz="2400" b="1">
                <a:ea typeface="Arial Unicode MS" panose="020B0604020202020204" pitchFamily="34" charset="-128"/>
                <a:cs typeface="Arial Unicode MS" panose="020B0604020202020204" pitchFamily="34" charset="-128"/>
              </a:rPr>
              <a:t> يتعذر نقل الطالب لعدم وجود مكان خالي 0</a:t>
            </a:r>
          </a:p>
          <a:p>
            <a:pPr algn="just">
              <a:buFontTx/>
              <a:buChar char="-"/>
            </a:pPr>
            <a:r>
              <a:rPr lang="ar-SA" altLang="ar-SA" sz="2400" b="1">
                <a:ea typeface="Arial Unicode MS" panose="020B0604020202020204" pitchFamily="34" charset="-128"/>
                <a:cs typeface="Arial Unicode MS" panose="020B0604020202020204" pitchFamily="34" charset="-128"/>
              </a:rPr>
              <a:t> رغم ذلك سوف يتم تعديل نسبى على تحصيل الطالب الدراسي 0 </a:t>
            </a:r>
            <a:endParaRPr lang="ar-EG" altLang="ar-SA" sz="2400" b="1">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4717134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fade">
                                      <p:cBhvr>
                                        <p:cTn id="7" dur="1000"/>
                                        <p:tgtEl>
                                          <p:spTgt spid="32771"/>
                                        </p:tgtEl>
                                      </p:cBhvr>
                                    </p:animEffect>
                                    <p:anim calcmode="lin" valueType="num">
                                      <p:cBhvr>
                                        <p:cTn id="8" dur="1000" fill="hold"/>
                                        <p:tgtEl>
                                          <p:spTgt spid="32771"/>
                                        </p:tgtEl>
                                        <p:attrNameLst>
                                          <p:attrName>ppt_x</p:attrName>
                                        </p:attrNameLst>
                                      </p:cBhvr>
                                      <p:tavLst>
                                        <p:tav tm="0">
                                          <p:val>
                                            <p:strVal val="#ppt_x"/>
                                          </p:val>
                                        </p:tav>
                                        <p:tav tm="100000">
                                          <p:val>
                                            <p:strVal val="#ppt_x"/>
                                          </p:val>
                                        </p:tav>
                                      </p:tavLst>
                                    </p:anim>
                                    <p:anim calcmode="lin" valueType="num">
                                      <p:cBhvr>
                                        <p:cTn id="9" dur="1000" fill="hold"/>
                                        <p:tgtEl>
                                          <p:spTgt spid="3277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8" presetClass="entr" presetSubtype="0" accel="50000" fill="hold" nodeType="afterEffect">
                                  <p:stCondLst>
                                    <p:cond delay="0"/>
                                  </p:stCondLst>
                                  <p:childTnLst>
                                    <p:set>
                                      <p:cBhvr>
                                        <p:cTn id="12" dur="1" fill="hold">
                                          <p:stCondLst>
                                            <p:cond delay="0"/>
                                          </p:stCondLst>
                                        </p:cTn>
                                        <p:tgtEl>
                                          <p:spTgt spid="49156">
                                            <p:txEl>
                                              <p:pRg st="0" end="0"/>
                                            </p:txEl>
                                          </p:spTgt>
                                        </p:tgtEl>
                                        <p:attrNameLst>
                                          <p:attrName>style.visibility</p:attrName>
                                        </p:attrNameLst>
                                      </p:cBhvr>
                                      <p:to>
                                        <p:strVal val="visible"/>
                                      </p:to>
                                    </p:set>
                                    <p:anim calcmode="lin" valueType="num">
                                      <p:cBhvr>
                                        <p:cTn id="13" dur="1000" fill="hold"/>
                                        <p:tgtEl>
                                          <p:spTgt spid="4915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4915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49156">
                                            <p:txEl>
                                              <p:pRg st="0" end="0"/>
                                            </p:txEl>
                                          </p:spTgt>
                                        </p:tgtEl>
                                        <p:attrNameLst>
                                          <p:attrName>ppt_y</p:attrName>
                                        </p:attrNameLst>
                                      </p:cBhvr>
                                      <p:tavLst>
                                        <p:tav tm="0">
                                          <p:val>
                                            <p:strVal val="#ppt_y"/>
                                          </p:val>
                                        </p:tav>
                                        <p:tav tm="100000">
                                          <p:val>
                                            <p:strVal val="#ppt_y"/>
                                          </p:val>
                                        </p:tav>
                                      </p:tavLst>
                                    </p:anim>
                                    <p:animEffect transition="in" filter="fade">
                                      <p:cBhvr>
                                        <p:cTn id="16" dur="1000"/>
                                        <p:tgtEl>
                                          <p:spTgt spid="49156">
                                            <p:txEl>
                                              <p:pRg st="0" end="0"/>
                                            </p:txEl>
                                          </p:spTgt>
                                        </p:tgtEl>
                                      </p:cBhvr>
                                    </p:animEffect>
                                  </p:childTnLst>
                                </p:cTn>
                              </p:par>
                            </p:childTnLst>
                          </p:cTn>
                        </p:par>
                        <p:par>
                          <p:cTn id="17" fill="hold" nodeType="afterGroup">
                            <p:stCondLst>
                              <p:cond delay="2000"/>
                            </p:stCondLst>
                            <p:childTnLst>
                              <p:par>
                                <p:cTn id="18" presetID="48" presetClass="entr" presetSubtype="0" accel="50000" fill="hold" nodeType="afterEffect">
                                  <p:stCondLst>
                                    <p:cond delay="0"/>
                                  </p:stCondLst>
                                  <p:childTnLst>
                                    <p:set>
                                      <p:cBhvr>
                                        <p:cTn id="19" dur="1" fill="hold">
                                          <p:stCondLst>
                                            <p:cond delay="0"/>
                                          </p:stCondLst>
                                        </p:cTn>
                                        <p:tgtEl>
                                          <p:spTgt spid="49156">
                                            <p:txEl>
                                              <p:pRg st="1" end="1"/>
                                            </p:txEl>
                                          </p:spTgt>
                                        </p:tgtEl>
                                        <p:attrNameLst>
                                          <p:attrName>style.visibility</p:attrName>
                                        </p:attrNameLst>
                                      </p:cBhvr>
                                      <p:to>
                                        <p:strVal val="visible"/>
                                      </p:to>
                                    </p:set>
                                    <p:anim calcmode="lin" valueType="num">
                                      <p:cBhvr>
                                        <p:cTn id="20" dur="1000" fill="hold"/>
                                        <p:tgtEl>
                                          <p:spTgt spid="49156">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1" dur="1000" fill="hold"/>
                                        <p:tgtEl>
                                          <p:spTgt spid="49156">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2" dur="1000" fill="hold"/>
                                        <p:tgtEl>
                                          <p:spTgt spid="49156">
                                            <p:txEl>
                                              <p:pRg st="1" end="1"/>
                                            </p:txEl>
                                          </p:spTgt>
                                        </p:tgtEl>
                                        <p:attrNameLst>
                                          <p:attrName>ppt_y</p:attrName>
                                        </p:attrNameLst>
                                      </p:cBhvr>
                                      <p:tavLst>
                                        <p:tav tm="0">
                                          <p:val>
                                            <p:strVal val="#ppt_y"/>
                                          </p:val>
                                        </p:tav>
                                        <p:tav tm="100000">
                                          <p:val>
                                            <p:strVal val="#ppt_y"/>
                                          </p:val>
                                        </p:tav>
                                      </p:tavLst>
                                    </p:anim>
                                    <p:animEffect transition="in" filter="fade">
                                      <p:cBhvr>
                                        <p:cTn id="23" dur="1000"/>
                                        <p:tgtEl>
                                          <p:spTgt spid="49156">
                                            <p:txEl>
                                              <p:pRg st="1" end="1"/>
                                            </p:txEl>
                                          </p:spTgt>
                                        </p:tgtEl>
                                      </p:cBhvr>
                                    </p:animEffect>
                                  </p:childTnLst>
                                </p:cTn>
                              </p:par>
                            </p:childTnLst>
                          </p:cTn>
                        </p:par>
                        <p:par>
                          <p:cTn id="24" fill="hold" nodeType="afterGroup">
                            <p:stCondLst>
                              <p:cond delay="3000"/>
                            </p:stCondLst>
                            <p:childTnLst>
                              <p:par>
                                <p:cTn id="25" presetID="48" presetClass="entr" presetSubtype="0" accel="50000" fill="hold" nodeType="afterEffect">
                                  <p:stCondLst>
                                    <p:cond delay="0"/>
                                  </p:stCondLst>
                                  <p:childTnLst>
                                    <p:set>
                                      <p:cBhvr>
                                        <p:cTn id="26" dur="1" fill="hold">
                                          <p:stCondLst>
                                            <p:cond delay="0"/>
                                          </p:stCondLst>
                                        </p:cTn>
                                        <p:tgtEl>
                                          <p:spTgt spid="49156">
                                            <p:txEl>
                                              <p:pRg st="2" end="2"/>
                                            </p:txEl>
                                          </p:spTgt>
                                        </p:tgtEl>
                                        <p:attrNameLst>
                                          <p:attrName>style.visibility</p:attrName>
                                        </p:attrNameLst>
                                      </p:cBhvr>
                                      <p:to>
                                        <p:strVal val="visible"/>
                                      </p:to>
                                    </p:set>
                                    <p:anim calcmode="lin" valueType="num">
                                      <p:cBhvr>
                                        <p:cTn id="27" dur="1000" fill="hold"/>
                                        <p:tgtEl>
                                          <p:spTgt spid="49156">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49156">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49156">
                                            <p:txEl>
                                              <p:pRg st="2" end="2"/>
                                            </p:txEl>
                                          </p:spTgt>
                                        </p:tgtEl>
                                        <p:attrNameLst>
                                          <p:attrName>ppt_y</p:attrName>
                                        </p:attrNameLst>
                                      </p:cBhvr>
                                      <p:tavLst>
                                        <p:tav tm="0">
                                          <p:val>
                                            <p:strVal val="#ppt_y"/>
                                          </p:val>
                                        </p:tav>
                                        <p:tav tm="100000">
                                          <p:val>
                                            <p:strVal val="#ppt_y"/>
                                          </p:val>
                                        </p:tav>
                                      </p:tavLst>
                                    </p:anim>
                                    <p:animEffect transition="in" filter="fade">
                                      <p:cBhvr>
                                        <p:cTn id="30" dur="1000"/>
                                        <p:tgtEl>
                                          <p:spTgt spid="49156">
                                            <p:txEl>
                                              <p:pRg st="2" end="2"/>
                                            </p:txEl>
                                          </p:spTgt>
                                        </p:tgtEl>
                                      </p:cBhvr>
                                    </p:animEffect>
                                  </p:childTnLst>
                                </p:cTn>
                              </p:par>
                            </p:childTnLst>
                          </p:cTn>
                        </p:par>
                        <p:par>
                          <p:cTn id="31" fill="hold" nodeType="afterGroup">
                            <p:stCondLst>
                              <p:cond delay="4000"/>
                            </p:stCondLst>
                            <p:childTnLst>
                              <p:par>
                                <p:cTn id="32" presetID="48" presetClass="entr" presetSubtype="0" accel="50000" fill="hold" nodeType="afterEffect">
                                  <p:stCondLst>
                                    <p:cond delay="0"/>
                                  </p:stCondLst>
                                  <p:childTnLst>
                                    <p:set>
                                      <p:cBhvr>
                                        <p:cTn id="33" dur="1" fill="hold">
                                          <p:stCondLst>
                                            <p:cond delay="0"/>
                                          </p:stCondLst>
                                        </p:cTn>
                                        <p:tgtEl>
                                          <p:spTgt spid="49156">
                                            <p:txEl>
                                              <p:pRg st="3" end="3"/>
                                            </p:txEl>
                                          </p:spTgt>
                                        </p:tgtEl>
                                        <p:attrNameLst>
                                          <p:attrName>style.visibility</p:attrName>
                                        </p:attrNameLst>
                                      </p:cBhvr>
                                      <p:to>
                                        <p:strVal val="visible"/>
                                      </p:to>
                                    </p:set>
                                    <p:anim calcmode="lin" valueType="num">
                                      <p:cBhvr>
                                        <p:cTn id="34" dur="1000" fill="hold"/>
                                        <p:tgtEl>
                                          <p:spTgt spid="49156">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5" dur="1000" fill="hold"/>
                                        <p:tgtEl>
                                          <p:spTgt spid="49156">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6" dur="1000" fill="hold"/>
                                        <p:tgtEl>
                                          <p:spTgt spid="49156">
                                            <p:txEl>
                                              <p:pRg st="3" end="3"/>
                                            </p:txEl>
                                          </p:spTgt>
                                        </p:tgtEl>
                                        <p:attrNameLst>
                                          <p:attrName>ppt_y</p:attrName>
                                        </p:attrNameLst>
                                      </p:cBhvr>
                                      <p:tavLst>
                                        <p:tav tm="0">
                                          <p:val>
                                            <p:strVal val="#ppt_y"/>
                                          </p:val>
                                        </p:tav>
                                        <p:tav tm="100000">
                                          <p:val>
                                            <p:strVal val="#ppt_y"/>
                                          </p:val>
                                        </p:tav>
                                      </p:tavLst>
                                    </p:anim>
                                    <p:animEffect transition="in" filter="fade">
                                      <p:cBhvr>
                                        <p:cTn id="37" dur="1000"/>
                                        <p:tgtEl>
                                          <p:spTgt spid="49156">
                                            <p:txEl>
                                              <p:pRg st="3" end="3"/>
                                            </p:txEl>
                                          </p:spTgt>
                                        </p:tgtEl>
                                      </p:cBhvr>
                                    </p:animEffect>
                                  </p:childTnLst>
                                </p:cTn>
                              </p:par>
                            </p:childTnLst>
                          </p:cTn>
                        </p:par>
                        <p:par>
                          <p:cTn id="38" fill="hold" nodeType="afterGroup">
                            <p:stCondLst>
                              <p:cond delay="5000"/>
                            </p:stCondLst>
                            <p:childTnLst>
                              <p:par>
                                <p:cTn id="39" presetID="48" presetClass="entr" presetSubtype="0" accel="50000" fill="hold" nodeType="afterEffect">
                                  <p:stCondLst>
                                    <p:cond delay="0"/>
                                  </p:stCondLst>
                                  <p:childTnLst>
                                    <p:set>
                                      <p:cBhvr>
                                        <p:cTn id="40" dur="1" fill="hold">
                                          <p:stCondLst>
                                            <p:cond delay="0"/>
                                          </p:stCondLst>
                                        </p:cTn>
                                        <p:tgtEl>
                                          <p:spTgt spid="49156">
                                            <p:txEl>
                                              <p:pRg st="4" end="4"/>
                                            </p:txEl>
                                          </p:spTgt>
                                        </p:tgtEl>
                                        <p:attrNameLst>
                                          <p:attrName>style.visibility</p:attrName>
                                        </p:attrNameLst>
                                      </p:cBhvr>
                                      <p:to>
                                        <p:strVal val="visible"/>
                                      </p:to>
                                    </p:set>
                                    <p:anim calcmode="lin" valueType="num">
                                      <p:cBhvr>
                                        <p:cTn id="41" dur="1000" fill="hold"/>
                                        <p:tgtEl>
                                          <p:spTgt spid="49156">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2" dur="1000" fill="hold"/>
                                        <p:tgtEl>
                                          <p:spTgt spid="49156">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43" dur="1000" fill="hold"/>
                                        <p:tgtEl>
                                          <p:spTgt spid="49156">
                                            <p:txEl>
                                              <p:pRg st="4" end="4"/>
                                            </p:txEl>
                                          </p:spTgt>
                                        </p:tgtEl>
                                        <p:attrNameLst>
                                          <p:attrName>ppt_y</p:attrName>
                                        </p:attrNameLst>
                                      </p:cBhvr>
                                      <p:tavLst>
                                        <p:tav tm="0">
                                          <p:val>
                                            <p:strVal val="#ppt_y"/>
                                          </p:val>
                                        </p:tav>
                                        <p:tav tm="100000">
                                          <p:val>
                                            <p:strVal val="#ppt_y"/>
                                          </p:val>
                                        </p:tav>
                                      </p:tavLst>
                                    </p:anim>
                                    <p:animEffect transition="in" filter="fade">
                                      <p:cBhvr>
                                        <p:cTn id="44" dur="1000"/>
                                        <p:tgtEl>
                                          <p:spTgt spid="49156">
                                            <p:txEl>
                                              <p:pRg st="4" end="4"/>
                                            </p:txEl>
                                          </p:spTgt>
                                        </p:tgtEl>
                                      </p:cBhvr>
                                    </p:animEffect>
                                  </p:childTnLst>
                                </p:cTn>
                              </p:par>
                            </p:childTnLst>
                          </p:cTn>
                        </p:par>
                        <p:par>
                          <p:cTn id="45" fill="hold" nodeType="afterGroup">
                            <p:stCondLst>
                              <p:cond delay="6000"/>
                            </p:stCondLst>
                            <p:childTnLst>
                              <p:par>
                                <p:cTn id="46" presetID="48" presetClass="entr" presetSubtype="0" accel="50000" fill="hold" nodeType="afterEffect">
                                  <p:stCondLst>
                                    <p:cond delay="0"/>
                                  </p:stCondLst>
                                  <p:childTnLst>
                                    <p:set>
                                      <p:cBhvr>
                                        <p:cTn id="47" dur="1" fill="hold">
                                          <p:stCondLst>
                                            <p:cond delay="0"/>
                                          </p:stCondLst>
                                        </p:cTn>
                                        <p:tgtEl>
                                          <p:spTgt spid="49156">
                                            <p:txEl>
                                              <p:pRg st="5" end="5"/>
                                            </p:txEl>
                                          </p:spTgt>
                                        </p:tgtEl>
                                        <p:attrNameLst>
                                          <p:attrName>style.visibility</p:attrName>
                                        </p:attrNameLst>
                                      </p:cBhvr>
                                      <p:to>
                                        <p:strVal val="visible"/>
                                      </p:to>
                                    </p:set>
                                    <p:anim calcmode="lin" valueType="num">
                                      <p:cBhvr>
                                        <p:cTn id="48" dur="1000" fill="hold"/>
                                        <p:tgtEl>
                                          <p:spTgt spid="49156">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9" dur="1000" fill="hold"/>
                                        <p:tgtEl>
                                          <p:spTgt spid="49156">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50" dur="1000" fill="hold"/>
                                        <p:tgtEl>
                                          <p:spTgt spid="49156">
                                            <p:txEl>
                                              <p:pRg st="5" end="5"/>
                                            </p:txEl>
                                          </p:spTgt>
                                        </p:tgtEl>
                                        <p:attrNameLst>
                                          <p:attrName>ppt_y</p:attrName>
                                        </p:attrNameLst>
                                      </p:cBhvr>
                                      <p:tavLst>
                                        <p:tav tm="0">
                                          <p:val>
                                            <p:strVal val="#ppt_y"/>
                                          </p:val>
                                        </p:tav>
                                        <p:tav tm="100000">
                                          <p:val>
                                            <p:strVal val="#ppt_y"/>
                                          </p:val>
                                        </p:tav>
                                      </p:tavLst>
                                    </p:anim>
                                    <p:animEffect transition="in" filter="fade">
                                      <p:cBhvr>
                                        <p:cTn id="51" dur="1000"/>
                                        <p:tgtEl>
                                          <p:spTgt spid="49156">
                                            <p:txEl>
                                              <p:pRg st="5" end="5"/>
                                            </p:txEl>
                                          </p:spTgt>
                                        </p:tgtEl>
                                      </p:cBhvr>
                                    </p:animEffect>
                                  </p:childTnLst>
                                </p:cTn>
                              </p:par>
                            </p:childTnLst>
                          </p:cTn>
                        </p:par>
                        <p:par>
                          <p:cTn id="52" fill="hold" nodeType="afterGroup">
                            <p:stCondLst>
                              <p:cond delay="7000"/>
                            </p:stCondLst>
                            <p:childTnLst>
                              <p:par>
                                <p:cTn id="53" presetID="48" presetClass="entr" presetSubtype="0" accel="50000" fill="hold" nodeType="afterEffect">
                                  <p:stCondLst>
                                    <p:cond delay="0"/>
                                  </p:stCondLst>
                                  <p:childTnLst>
                                    <p:set>
                                      <p:cBhvr>
                                        <p:cTn id="54" dur="1" fill="hold">
                                          <p:stCondLst>
                                            <p:cond delay="0"/>
                                          </p:stCondLst>
                                        </p:cTn>
                                        <p:tgtEl>
                                          <p:spTgt spid="49156">
                                            <p:txEl>
                                              <p:pRg st="6" end="6"/>
                                            </p:txEl>
                                          </p:spTgt>
                                        </p:tgtEl>
                                        <p:attrNameLst>
                                          <p:attrName>style.visibility</p:attrName>
                                        </p:attrNameLst>
                                      </p:cBhvr>
                                      <p:to>
                                        <p:strVal val="visible"/>
                                      </p:to>
                                    </p:set>
                                    <p:anim calcmode="lin" valueType="num">
                                      <p:cBhvr>
                                        <p:cTn id="55" dur="1000" fill="hold"/>
                                        <p:tgtEl>
                                          <p:spTgt spid="49156">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6" dur="1000" fill="hold"/>
                                        <p:tgtEl>
                                          <p:spTgt spid="49156">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57" dur="1000" fill="hold"/>
                                        <p:tgtEl>
                                          <p:spTgt spid="49156">
                                            <p:txEl>
                                              <p:pRg st="6" end="6"/>
                                            </p:txEl>
                                          </p:spTgt>
                                        </p:tgtEl>
                                        <p:attrNameLst>
                                          <p:attrName>ppt_y</p:attrName>
                                        </p:attrNameLst>
                                      </p:cBhvr>
                                      <p:tavLst>
                                        <p:tav tm="0">
                                          <p:val>
                                            <p:strVal val="#ppt_y"/>
                                          </p:val>
                                        </p:tav>
                                        <p:tav tm="100000">
                                          <p:val>
                                            <p:strVal val="#ppt_y"/>
                                          </p:val>
                                        </p:tav>
                                      </p:tavLst>
                                    </p:anim>
                                    <p:animEffect transition="in" filter="fade">
                                      <p:cBhvr>
                                        <p:cTn id="58" dur="1000"/>
                                        <p:tgtEl>
                                          <p:spTgt spid="49156">
                                            <p:txEl>
                                              <p:pRg st="6" end="6"/>
                                            </p:txEl>
                                          </p:spTgt>
                                        </p:tgtEl>
                                      </p:cBhvr>
                                    </p:animEffect>
                                  </p:childTnLst>
                                </p:cTn>
                              </p:par>
                            </p:childTnLst>
                          </p:cTn>
                        </p:par>
                        <p:par>
                          <p:cTn id="59" fill="hold" nodeType="afterGroup">
                            <p:stCondLst>
                              <p:cond delay="8000"/>
                            </p:stCondLst>
                            <p:childTnLst>
                              <p:par>
                                <p:cTn id="60" presetID="48" presetClass="entr" presetSubtype="0" accel="50000" fill="hold" nodeType="afterEffect">
                                  <p:stCondLst>
                                    <p:cond delay="0"/>
                                  </p:stCondLst>
                                  <p:childTnLst>
                                    <p:set>
                                      <p:cBhvr>
                                        <p:cTn id="61" dur="1" fill="hold">
                                          <p:stCondLst>
                                            <p:cond delay="0"/>
                                          </p:stCondLst>
                                        </p:cTn>
                                        <p:tgtEl>
                                          <p:spTgt spid="49156">
                                            <p:txEl>
                                              <p:pRg st="7" end="7"/>
                                            </p:txEl>
                                          </p:spTgt>
                                        </p:tgtEl>
                                        <p:attrNameLst>
                                          <p:attrName>style.visibility</p:attrName>
                                        </p:attrNameLst>
                                      </p:cBhvr>
                                      <p:to>
                                        <p:strVal val="visible"/>
                                      </p:to>
                                    </p:set>
                                    <p:anim calcmode="lin" valueType="num">
                                      <p:cBhvr>
                                        <p:cTn id="62" dur="1000" fill="hold"/>
                                        <p:tgtEl>
                                          <p:spTgt spid="49156">
                                            <p:txEl>
                                              <p:pRg st="7" end="7"/>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3" dur="1000" fill="hold"/>
                                        <p:tgtEl>
                                          <p:spTgt spid="49156">
                                            <p:txEl>
                                              <p:pRg st="7" end="7"/>
                                            </p:txEl>
                                          </p:spTgt>
                                        </p:tgtEl>
                                        <p:attrNameLst>
                                          <p:attrName>ppt_x</p:attrName>
                                        </p:attrNameLst>
                                      </p:cBhvr>
                                      <p:tavLst>
                                        <p:tav tm="0">
                                          <p:val>
                                            <p:fltVal val="-1"/>
                                          </p:val>
                                        </p:tav>
                                        <p:tav tm="50000">
                                          <p:val>
                                            <p:fltVal val="0.95"/>
                                          </p:val>
                                        </p:tav>
                                        <p:tav tm="100000">
                                          <p:val>
                                            <p:strVal val="#ppt_x"/>
                                          </p:val>
                                        </p:tav>
                                      </p:tavLst>
                                    </p:anim>
                                    <p:anim calcmode="lin" valueType="num">
                                      <p:cBhvr>
                                        <p:cTn id="64" dur="1000" fill="hold"/>
                                        <p:tgtEl>
                                          <p:spTgt spid="49156">
                                            <p:txEl>
                                              <p:pRg st="7" end="7"/>
                                            </p:txEl>
                                          </p:spTgt>
                                        </p:tgtEl>
                                        <p:attrNameLst>
                                          <p:attrName>ppt_y</p:attrName>
                                        </p:attrNameLst>
                                      </p:cBhvr>
                                      <p:tavLst>
                                        <p:tav tm="0">
                                          <p:val>
                                            <p:strVal val="#ppt_y"/>
                                          </p:val>
                                        </p:tav>
                                        <p:tav tm="100000">
                                          <p:val>
                                            <p:strVal val="#ppt_y"/>
                                          </p:val>
                                        </p:tav>
                                      </p:tavLst>
                                    </p:anim>
                                    <p:animEffect transition="in" filter="fade">
                                      <p:cBhvr>
                                        <p:cTn id="65" dur="1000"/>
                                        <p:tgtEl>
                                          <p:spTgt spid="49156">
                                            <p:txEl>
                                              <p:pRg st="7" end="7"/>
                                            </p:txEl>
                                          </p:spTgt>
                                        </p:tgtEl>
                                      </p:cBhvr>
                                    </p:animEffect>
                                  </p:childTnLst>
                                </p:cTn>
                              </p:par>
                            </p:childTnLst>
                          </p:cTn>
                        </p:par>
                        <p:par>
                          <p:cTn id="66" fill="hold" nodeType="afterGroup">
                            <p:stCondLst>
                              <p:cond delay="9000"/>
                            </p:stCondLst>
                            <p:childTnLst>
                              <p:par>
                                <p:cTn id="67" presetID="48" presetClass="entr" presetSubtype="0" accel="50000" fill="hold" nodeType="afterEffect">
                                  <p:stCondLst>
                                    <p:cond delay="0"/>
                                  </p:stCondLst>
                                  <p:childTnLst>
                                    <p:set>
                                      <p:cBhvr>
                                        <p:cTn id="68" dur="1" fill="hold">
                                          <p:stCondLst>
                                            <p:cond delay="0"/>
                                          </p:stCondLst>
                                        </p:cTn>
                                        <p:tgtEl>
                                          <p:spTgt spid="49156">
                                            <p:txEl>
                                              <p:pRg st="8" end="8"/>
                                            </p:txEl>
                                          </p:spTgt>
                                        </p:tgtEl>
                                        <p:attrNameLst>
                                          <p:attrName>style.visibility</p:attrName>
                                        </p:attrNameLst>
                                      </p:cBhvr>
                                      <p:to>
                                        <p:strVal val="visible"/>
                                      </p:to>
                                    </p:set>
                                    <p:anim calcmode="lin" valueType="num">
                                      <p:cBhvr>
                                        <p:cTn id="69" dur="1000" fill="hold"/>
                                        <p:tgtEl>
                                          <p:spTgt spid="49156">
                                            <p:txEl>
                                              <p:pRg st="8" end="8"/>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0" dur="1000" fill="hold"/>
                                        <p:tgtEl>
                                          <p:spTgt spid="49156">
                                            <p:txEl>
                                              <p:pRg st="8" end="8"/>
                                            </p:txEl>
                                          </p:spTgt>
                                        </p:tgtEl>
                                        <p:attrNameLst>
                                          <p:attrName>ppt_x</p:attrName>
                                        </p:attrNameLst>
                                      </p:cBhvr>
                                      <p:tavLst>
                                        <p:tav tm="0">
                                          <p:val>
                                            <p:fltVal val="-1"/>
                                          </p:val>
                                        </p:tav>
                                        <p:tav tm="50000">
                                          <p:val>
                                            <p:fltVal val="0.95"/>
                                          </p:val>
                                        </p:tav>
                                        <p:tav tm="100000">
                                          <p:val>
                                            <p:strVal val="#ppt_x"/>
                                          </p:val>
                                        </p:tav>
                                      </p:tavLst>
                                    </p:anim>
                                    <p:anim calcmode="lin" valueType="num">
                                      <p:cBhvr>
                                        <p:cTn id="71" dur="1000" fill="hold"/>
                                        <p:tgtEl>
                                          <p:spTgt spid="49156">
                                            <p:txEl>
                                              <p:pRg st="8" end="8"/>
                                            </p:txEl>
                                          </p:spTgt>
                                        </p:tgtEl>
                                        <p:attrNameLst>
                                          <p:attrName>ppt_y</p:attrName>
                                        </p:attrNameLst>
                                      </p:cBhvr>
                                      <p:tavLst>
                                        <p:tav tm="0">
                                          <p:val>
                                            <p:strVal val="#ppt_y"/>
                                          </p:val>
                                        </p:tav>
                                        <p:tav tm="100000">
                                          <p:val>
                                            <p:strVal val="#ppt_y"/>
                                          </p:val>
                                        </p:tav>
                                      </p:tavLst>
                                    </p:anim>
                                    <p:animEffect transition="in" filter="fade">
                                      <p:cBhvr>
                                        <p:cTn id="72" dur="1000"/>
                                        <p:tgtEl>
                                          <p:spTgt spid="49156">
                                            <p:txEl>
                                              <p:pRg st="8" end="8"/>
                                            </p:txEl>
                                          </p:spTgt>
                                        </p:tgtEl>
                                      </p:cBhvr>
                                    </p:animEffect>
                                  </p:childTnLst>
                                </p:cTn>
                              </p:par>
                            </p:childTnLst>
                          </p:cTn>
                        </p:par>
                        <p:par>
                          <p:cTn id="73" fill="hold" nodeType="afterGroup">
                            <p:stCondLst>
                              <p:cond delay="10000"/>
                            </p:stCondLst>
                            <p:childTnLst>
                              <p:par>
                                <p:cTn id="74" presetID="48" presetClass="entr" presetSubtype="0" accel="50000" fill="hold" nodeType="afterEffect">
                                  <p:stCondLst>
                                    <p:cond delay="0"/>
                                  </p:stCondLst>
                                  <p:childTnLst>
                                    <p:set>
                                      <p:cBhvr>
                                        <p:cTn id="75" dur="1" fill="hold">
                                          <p:stCondLst>
                                            <p:cond delay="0"/>
                                          </p:stCondLst>
                                        </p:cTn>
                                        <p:tgtEl>
                                          <p:spTgt spid="49156">
                                            <p:txEl>
                                              <p:pRg st="9" end="9"/>
                                            </p:txEl>
                                          </p:spTgt>
                                        </p:tgtEl>
                                        <p:attrNameLst>
                                          <p:attrName>style.visibility</p:attrName>
                                        </p:attrNameLst>
                                      </p:cBhvr>
                                      <p:to>
                                        <p:strVal val="visible"/>
                                      </p:to>
                                    </p:set>
                                    <p:anim calcmode="lin" valueType="num">
                                      <p:cBhvr>
                                        <p:cTn id="76" dur="1000" fill="hold"/>
                                        <p:tgtEl>
                                          <p:spTgt spid="49156">
                                            <p:txEl>
                                              <p:pRg st="9" end="9"/>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7" dur="1000" fill="hold"/>
                                        <p:tgtEl>
                                          <p:spTgt spid="49156">
                                            <p:txEl>
                                              <p:pRg st="9" end="9"/>
                                            </p:txEl>
                                          </p:spTgt>
                                        </p:tgtEl>
                                        <p:attrNameLst>
                                          <p:attrName>ppt_x</p:attrName>
                                        </p:attrNameLst>
                                      </p:cBhvr>
                                      <p:tavLst>
                                        <p:tav tm="0">
                                          <p:val>
                                            <p:fltVal val="-1"/>
                                          </p:val>
                                        </p:tav>
                                        <p:tav tm="50000">
                                          <p:val>
                                            <p:fltVal val="0.95"/>
                                          </p:val>
                                        </p:tav>
                                        <p:tav tm="100000">
                                          <p:val>
                                            <p:strVal val="#ppt_x"/>
                                          </p:val>
                                        </p:tav>
                                      </p:tavLst>
                                    </p:anim>
                                    <p:anim calcmode="lin" valueType="num">
                                      <p:cBhvr>
                                        <p:cTn id="78" dur="1000" fill="hold"/>
                                        <p:tgtEl>
                                          <p:spTgt spid="49156">
                                            <p:txEl>
                                              <p:pRg st="9" end="9"/>
                                            </p:txEl>
                                          </p:spTgt>
                                        </p:tgtEl>
                                        <p:attrNameLst>
                                          <p:attrName>ppt_y</p:attrName>
                                        </p:attrNameLst>
                                      </p:cBhvr>
                                      <p:tavLst>
                                        <p:tav tm="0">
                                          <p:val>
                                            <p:strVal val="#ppt_y"/>
                                          </p:val>
                                        </p:tav>
                                        <p:tav tm="100000">
                                          <p:val>
                                            <p:strVal val="#ppt_y"/>
                                          </p:val>
                                        </p:tav>
                                      </p:tavLst>
                                    </p:anim>
                                    <p:animEffect transition="in" filter="fade">
                                      <p:cBhvr>
                                        <p:cTn id="79" dur="1000"/>
                                        <p:tgtEl>
                                          <p:spTgt spid="4915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685800" y="0"/>
            <a:ext cx="9372600" cy="6858000"/>
          </a:xfrm>
          <a:prstGeom prst="rect">
            <a:avLst/>
          </a:prstGeom>
          <a:solidFill>
            <a:schemeClr val="bg1">
              <a:alpha val="38039"/>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EG" altLang="ar-SA" sz="1800" b="0" i="0" u="none" strike="noStrike" kern="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32771" name="Rectangle 3"/>
          <p:cNvSpPr>
            <a:spLocks noGrp="1" noChangeArrowheads="1"/>
          </p:cNvSpPr>
          <p:nvPr>
            <p:ph type="title"/>
          </p:nvPr>
        </p:nvSpPr>
        <p:spPr>
          <a:xfrm>
            <a:off x="457200" y="152400"/>
            <a:ext cx="8229600" cy="762000"/>
          </a:xfrm>
          <a:solidFill>
            <a:schemeClr val="bg1">
              <a:lumMod val="95000"/>
            </a:schemeClr>
          </a:solidFill>
        </p:spPr>
        <p:txBody>
          <a:bodyPr/>
          <a:lstStyle/>
          <a:p>
            <a:pPr eaLnBrk="1" hangingPunct="1">
              <a:defRPr/>
            </a:pPr>
            <a:r>
              <a:rPr lang="ar-EG" sz="2800" b="1" dirty="0">
                <a:solidFill>
                  <a:srgbClr val="FF0000"/>
                </a:solidFill>
                <a:cs typeface="PT Bold Heading" pitchFamily="2" charset="-78"/>
              </a:rPr>
              <a:t>(تابع) </a:t>
            </a:r>
            <a:r>
              <a:rPr lang="ar-SA" sz="2800" b="1" dirty="0">
                <a:solidFill>
                  <a:srgbClr val="FF0000"/>
                </a:solidFill>
                <a:cs typeface="PT Bold Heading" pitchFamily="2" charset="-78"/>
              </a:rPr>
              <a:t>أهداف خدمة الفرد </a:t>
            </a:r>
            <a:endParaRPr lang="en-US" sz="2800" b="1" dirty="0">
              <a:solidFill>
                <a:srgbClr val="FF0000"/>
              </a:solidFill>
              <a:cs typeface="Monotype Koufi" pitchFamily="2" charset="-78"/>
            </a:endParaRPr>
          </a:p>
        </p:txBody>
      </p:sp>
      <p:sp>
        <p:nvSpPr>
          <p:cNvPr id="49156" name="Rectangle 4"/>
          <p:cNvSpPr>
            <a:spLocks noGrp="1" noChangeArrowheads="1"/>
          </p:cNvSpPr>
          <p:nvPr>
            <p:ph idx="1"/>
          </p:nvPr>
        </p:nvSpPr>
        <p:spPr>
          <a:xfrm>
            <a:off x="457200" y="1066800"/>
            <a:ext cx="8229600" cy="5334000"/>
          </a:xfrm>
          <a:solidFill>
            <a:schemeClr val="bg1"/>
          </a:solidFill>
        </p:spPr>
        <p:txBody>
          <a:bodyPr/>
          <a:lstStyle/>
          <a:p>
            <a:pPr algn="just"/>
            <a:r>
              <a:rPr lang="ar-SA" altLang="ar-SA" sz="2400" b="1" u="sng">
                <a:solidFill>
                  <a:srgbClr val="FF0000"/>
                </a:solidFill>
                <a:ea typeface="Arial Unicode MS" panose="020B0604020202020204" pitchFamily="34" charset="-128"/>
                <a:cs typeface="Arial Unicode MS" panose="020B0604020202020204" pitchFamily="34" charset="-128"/>
              </a:rPr>
              <a:t>المستوى الثالث </a:t>
            </a:r>
            <a:r>
              <a:rPr lang="ar-SA" altLang="ar-SA" sz="2400" b="1">
                <a:ea typeface="Arial Unicode MS" panose="020B0604020202020204" pitchFamily="34" charset="-128"/>
                <a:cs typeface="Arial Unicode MS" panose="020B0604020202020204" pitchFamily="34" charset="-128"/>
              </a:rPr>
              <a:t>: تعديل كلى أو نسبى في شخصية العميل.</a:t>
            </a:r>
          </a:p>
          <a:p>
            <a:pPr algn="just">
              <a:buFontTx/>
              <a:buNone/>
            </a:pPr>
            <a:r>
              <a:rPr lang="ar-SA" altLang="ar-SA" sz="2400" b="1">
                <a:ea typeface="Arial Unicode MS" panose="020B0604020202020204" pitchFamily="34" charset="-128"/>
                <a:cs typeface="Arial Unicode MS" panose="020B0604020202020204" pitchFamily="34" charset="-128"/>
              </a:rPr>
              <a:t>ويشيع هذا الهدف في الحالات التي تلعب شخصية العميل الدور الرئيس في المشكلة أو التي يتعذر تعديل البيئة المحيطة لظروف مادية.</a:t>
            </a:r>
          </a:p>
          <a:p>
            <a:pPr algn="just"/>
            <a:endParaRPr lang="ar-SA" altLang="ar-SA" sz="100" b="1">
              <a:ea typeface="Arial Unicode MS" panose="020B0604020202020204" pitchFamily="34" charset="-128"/>
              <a:cs typeface="Arial Unicode MS" panose="020B0604020202020204" pitchFamily="34" charset="-128"/>
            </a:endParaRPr>
          </a:p>
          <a:p>
            <a:pPr algn="just">
              <a:buFontTx/>
              <a:buNone/>
            </a:pPr>
            <a:r>
              <a:rPr lang="ar-SA" altLang="ar-SA" sz="2000" b="1">
                <a:solidFill>
                  <a:srgbClr val="FF0000"/>
                </a:solidFill>
                <a:ea typeface="Arial Unicode MS" panose="020B0604020202020204" pitchFamily="34" charset="-128"/>
                <a:cs typeface="Arial Unicode MS" panose="020B0604020202020204" pitchFamily="34" charset="-128"/>
              </a:rPr>
              <a:t>س / ما هدف خدمة الفرد العلاجية في هذا المستوى ؟ </a:t>
            </a:r>
            <a:endParaRPr lang="en-US" altLang="ar-SA" sz="2000" b="1">
              <a:solidFill>
                <a:srgbClr val="FF0000"/>
              </a:solidFill>
              <a:ea typeface="Arial Unicode MS" panose="020B0604020202020204" pitchFamily="34" charset="-128"/>
              <a:cs typeface="Arial Unicode MS" panose="020B0604020202020204" pitchFamily="34" charset="-128"/>
            </a:endParaRPr>
          </a:p>
          <a:p>
            <a:pPr algn="just"/>
            <a:r>
              <a:rPr lang="ar-SA" altLang="ar-SA" sz="2000" b="1" u="sng">
                <a:solidFill>
                  <a:srgbClr val="FF0000"/>
                </a:solidFill>
                <a:ea typeface="Arial Unicode MS" panose="020B0604020202020204" pitchFamily="34" charset="-128"/>
                <a:cs typeface="Arial Unicode MS" panose="020B0604020202020204" pitchFamily="34" charset="-128"/>
              </a:rPr>
              <a:t>المستوى الرابع : </a:t>
            </a:r>
            <a:r>
              <a:rPr lang="ar-SA" altLang="ar-SA" sz="2000" b="1">
                <a:ea typeface="Arial Unicode MS" panose="020B0604020202020204" pitchFamily="34" charset="-128"/>
                <a:cs typeface="Arial Unicode MS" panose="020B0604020202020204" pitchFamily="34" charset="-128"/>
              </a:rPr>
              <a:t>تعديل كلى أو نسبى للظروف البيئية.</a:t>
            </a:r>
          </a:p>
          <a:p>
            <a:pPr algn="just"/>
            <a:r>
              <a:rPr lang="ar-SA" altLang="ar-SA" sz="2000" b="1">
                <a:ea typeface="Arial Unicode MS" panose="020B0604020202020204" pitchFamily="34" charset="-128"/>
                <a:cs typeface="Arial Unicode MS" panose="020B0604020202020204" pitchFamily="34" charset="-128"/>
              </a:rPr>
              <a:t>وهو هدف شائع في حالات المعونة المادية أو الإيوائية أو التشغيلية وما إليها من الحالات التي تقتصر حاجاتها على مجرد خدمات بيئية حيث أن أصحابها أسوياء ليس لهم دور في المشكلات التي واجهوها0</a:t>
            </a:r>
          </a:p>
          <a:p>
            <a:pPr algn="just">
              <a:buFontTx/>
              <a:buNone/>
            </a:pPr>
            <a:r>
              <a:rPr lang="ar-SA" altLang="ar-SA" sz="2000" b="1">
                <a:solidFill>
                  <a:srgbClr val="FF0000"/>
                </a:solidFill>
                <a:ea typeface="Arial Unicode MS" panose="020B0604020202020204" pitchFamily="34" charset="-128"/>
                <a:cs typeface="Arial Unicode MS" panose="020B0604020202020204" pitchFamily="34" charset="-128"/>
              </a:rPr>
              <a:t>س / ما هدف خدمة الفرد العلاجية في هذا المستوى ؟ </a:t>
            </a:r>
            <a:endParaRPr lang="ar-SA" altLang="ar-SA" sz="2000" b="1">
              <a:ea typeface="Arial Unicode MS" panose="020B0604020202020204" pitchFamily="34" charset="-128"/>
              <a:cs typeface="Arial Unicode MS" panose="020B0604020202020204" pitchFamily="34" charset="-128"/>
            </a:endParaRPr>
          </a:p>
          <a:p>
            <a:pPr algn="just">
              <a:buFontTx/>
              <a:buNone/>
            </a:pPr>
            <a:r>
              <a:rPr lang="ar-SA" altLang="ar-SA" sz="2000" b="1" u="sng">
                <a:solidFill>
                  <a:srgbClr val="FF0000"/>
                </a:solidFill>
                <a:ea typeface="Arial Unicode MS" panose="020B0604020202020204" pitchFamily="34" charset="-128"/>
                <a:cs typeface="Arial Unicode MS" panose="020B0604020202020204" pitchFamily="34" charset="-128"/>
              </a:rPr>
              <a:t>المستوى الخامس</a:t>
            </a:r>
            <a:r>
              <a:rPr lang="ar-SA" altLang="ar-SA" sz="2000" b="1">
                <a:ea typeface="Arial Unicode MS" panose="020B0604020202020204" pitchFamily="34" charset="-128"/>
                <a:cs typeface="Arial Unicode MS" panose="020B0604020202020204" pitchFamily="34" charset="-128"/>
              </a:rPr>
              <a:t>: تثبيت الموقف تجنباً لحدوث مشكلات جديدة 0</a:t>
            </a:r>
          </a:p>
          <a:p>
            <a:pPr algn="just"/>
            <a:r>
              <a:rPr lang="ar-SA" altLang="ar-SA" sz="2000" b="1">
                <a:ea typeface="Arial Unicode MS" panose="020B0604020202020204" pitchFamily="34" charset="-128"/>
                <a:cs typeface="Arial Unicode MS" panose="020B0604020202020204" pitchFamily="34" charset="-128"/>
              </a:rPr>
              <a:t>وهو مستوى أدنى ، يلجأ إليه عندما يتعذر التأثير في </a:t>
            </a:r>
            <a:r>
              <a:rPr lang="ar-EG" altLang="ar-SA" sz="2000" b="1">
                <a:ea typeface="Arial Unicode MS" panose="020B0604020202020204" pitchFamily="34" charset="-128"/>
                <a:cs typeface="Arial Unicode MS" panose="020B0604020202020204" pitchFamily="34" charset="-128"/>
              </a:rPr>
              <a:t>أي</a:t>
            </a:r>
            <a:r>
              <a:rPr lang="ar-SA" altLang="ar-SA" sz="2000" b="1">
                <a:ea typeface="Arial Unicode MS" panose="020B0604020202020204" pitchFamily="34" charset="-128"/>
                <a:cs typeface="Arial Unicode MS" panose="020B0604020202020204" pitchFamily="34" charset="-128"/>
              </a:rPr>
              <a:t> من شخصية العميل أو ظروفه البيئية، ورغم أنه هدف سلبي إلا أن  قيمته في تجنب المزيد من التدهور في الموقف، وهو مستوى شائع في حالات الأمراض العقلية الحادة والسيكوباتية والتي يتعذر شفاؤها 0 </a:t>
            </a:r>
          </a:p>
          <a:p>
            <a:pPr algn="just"/>
            <a:endParaRPr lang="ar-SA" altLang="ar-SA" sz="2000" b="1">
              <a:ea typeface="Arial Unicode MS" panose="020B0604020202020204" pitchFamily="34" charset="-128"/>
              <a:cs typeface="Arial Unicode MS" panose="020B0604020202020204" pitchFamily="34" charset="-128"/>
            </a:endParaRPr>
          </a:p>
          <a:p>
            <a:pPr algn="just"/>
            <a:endParaRPr lang="ar-SA" altLang="ar-SA" sz="2400" b="1"/>
          </a:p>
        </p:txBody>
      </p:sp>
    </p:spTree>
    <p:extLst>
      <p:ext uri="{BB962C8B-B14F-4D97-AF65-F5344CB8AC3E}">
        <p14:creationId xmlns:p14="http://schemas.microsoft.com/office/powerpoint/2010/main" val="33618238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fade">
                                      <p:cBhvr>
                                        <p:cTn id="7" dur="1000"/>
                                        <p:tgtEl>
                                          <p:spTgt spid="32771"/>
                                        </p:tgtEl>
                                      </p:cBhvr>
                                    </p:animEffect>
                                    <p:anim calcmode="lin" valueType="num">
                                      <p:cBhvr>
                                        <p:cTn id="8" dur="1000" fill="hold"/>
                                        <p:tgtEl>
                                          <p:spTgt spid="32771"/>
                                        </p:tgtEl>
                                        <p:attrNameLst>
                                          <p:attrName>ppt_x</p:attrName>
                                        </p:attrNameLst>
                                      </p:cBhvr>
                                      <p:tavLst>
                                        <p:tav tm="0">
                                          <p:val>
                                            <p:strVal val="#ppt_x"/>
                                          </p:val>
                                        </p:tav>
                                        <p:tav tm="100000">
                                          <p:val>
                                            <p:strVal val="#ppt_x"/>
                                          </p:val>
                                        </p:tav>
                                      </p:tavLst>
                                    </p:anim>
                                    <p:anim calcmode="lin" valueType="num">
                                      <p:cBhvr>
                                        <p:cTn id="9" dur="1000" fill="hold"/>
                                        <p:tgtEl>
                                          <p:spTgt spid="3277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8" presetClass="entr" presetSubtype="0" accel="50000" fill="hold" nodeType="afterEffect">
                                  <p:stCondLst>
                                    <p:cond delay="0"/>
                                  </p:stCondLst>
                                  <p:childTnLst>
                                    <p:set>
                                      <p:cBhvr>
                                        <p:cTn id="12" dur="1" fill="hold">
                                          <p:stCondLst>
                                            <p:cond delay="0"/>
                                          </p:stCondLst>
                                        </p:cTn>
                                        <p:tgtEl>
                                          <p:spTgt spid="49156">
                                            <p:txEl>
                                              <p:pRg st="0" end="0"/>
                                            </p:txEl>
                                          </p:spTgt>
                                        </p:tgtEl>
                                        <p:attrNameLst>
                                          <p:attrName>style.visibility</p:attrName>
                                        </p:attrNameLst>
                                      </p:cBhvr>
                                      <p:to>
                                        <p:strVal val="visible"/>
                                      </p:to>
                                    </p:set>
                                    <p:anim calcmode="lin" valueType="num">
                                      <p:cBhvr>
                                        <p:cTn id="13" dur="1000" fill="hold"/>
                                        <p:tgtEl>
                                          <p:spTgt spid="4915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4915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49156">
                                            <p:txEl>
                                              <p:pRg st="0" end="0"/>
                                            </p:txEl>
                                          </p:spTgt>
                                        </p:tgtEl>
                                        <p:attrNameLst>
                                          <p:attrName>ppt_y</p:attrName>
                                        </p:attrNameLst>
                                      </p:cBhvr>
                                      <p:tavLst>
                                        <p:tav tm="0">
                                          <p:val>
                                            <p:strVal val="#ppt_y"/>
                                          </p:val>
                                        </p:tav>
                                        <p:tav tm="100000">
                                          <p:val>
                                            <p:strVal val="#ppt_y"/>
                                          </p:val>
                                        </p:tav>
                                      </p:tavLst>
                                    </p:anim>
                                    <p:animEffect transition="in" filter="fade">
                                      <p:cBhvr>
                                        <p:cTn id="16" dur="1000"/>
                                        <p:tgtEl>
                                          <p:spTgt spid="49156">
                                            <p:txEl>
                                              <p:pRg st="0" end="0"/>
                                            </p:txEl>
                                          </p:spTgt>
                                        </p:tgtEl>
                                      </p:cBhvr>
                                    </p:animEffect>
                                  </p:childTnLst>
                                </p:cTn>
                              </p:par>
                            </p:childTnLst>
                          </p:cTn>
                        </p:par>
                        <p:par>
                          <p:cTn id="17" fill="hold" nodeType="afterGroup">
                            <p:stCondLst>
                              <p:cond delay="2000"/>
                            </p:stCondLst>
                            <p:childTnLst>
                              <p:par>
                                <p:cTn id="18" presetID="48" presetClass="entr" presetSubtype="0" accel="50000" fill="hold" nodeType="afterEffect">
                                  <p:stCondLst>
                                    <p:cond delay="0"/>
                                  </p:stCondLst>
                                  <p:childTnLst>
                                    <p:set>
                                      <p:cBhvr>
                                        <p:cTn id="19" dur="1" fill="hold">
                                          <p:stCondLst>
                                            <p:cond delay="0"/>
                                          </p:stCondLst>
                                        </p:cTn>
                                        <p:tgtEl>
                                          <p:spTgt spid="49156">
                                            <p:txEl>
                                              <p:pRg st="1" end="1"/>
                                            </p:txEl>
                                          </p:spTgt>
                                        </p:tgtEl>
                                        <p:attrNameLst>
                                          <p:attrName>style.visibility</p:attrName>
                                        </p:attrNameLst>
                                      </p:cBhvr>
                                      <p:to>
                                        <p:strVal val="visible"/>
                                      </p:to>
                                    </p:set>
                                    <p:anim calcmode="lin" valueType="num">
                                      <p:cBhvr>
                                        <p:cTn id="20" dur="1000" fill="hold"/>
                                        <p:tgtEl>
                                          <p:spTgt spid="49156">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1" dur="1000" fill="hold"/>
                                        <p:tgtEl>
                                          <p:spTgt spid="49156">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2" dur="1000" fill="hold"/>
                                        <p:tgtEl>
                                          <p:spTgt spid="49156">
                                            <p:txEl>
                                              <p:pRg st="1" end="1"/>
                                            </p:txEl>
                                          </p:spTgt>
                                        </p:tgtEl>
                                        <p:attrNameLst>
                                          <p:attrName>ppt_y</p:attrName>
                                        </p:attrNameLst>
                                      </p:cBhvr>
                                      <p:tavLst>
                                        <p:tav tm="0">
                                          <p:val>
                                            <p:strVal val="#ppt_y"/>
                                          </p:val>
                                        </p:tav>
                                        <p:tav tm="100000">
                                          <p:val>
                                            <p:strVal val="#ppt_y"/>
                                          </p:val>
                                        </p:tav>
                                      </p:tavLst>
                                    </p:anim>
                                    <p:animEffect transition="in" filter="fade">
                                      <p:cBhvr>
                                        <p:cTn id="23" dur="1000"/>
                                        <p:tgtEl>
                                          <p:spTgt spid="49156">
                                            <p:txEl>
                                              <p:pRg st="1" end="1"/>
                                            </p:txEl>
                                          </p:spTgt>
                                        </p:tgtEl>
                                      </p:cBhvr>
                                    </p:animEffect>
                                  </p:childTnLst>
                                </p:cTn>
                              </p:par>
                            </p:childTnLst>
                          </p:cTn>
                        </p:par>
                        <p:par>
                          <p:cTn id="24" fill="hold" nodeType="afterGroup">
                            <p:stCondLst>
                              <p:cond delay="3000"/>
                            </p:stCondLst>
                            <p:childTnLst>
                              <p:par>
                                <p:cTn id="25" presetID="48" presetClass="entr" presetSubtype="0" accel="50000" fill="hold" nodeType="afterEffect">
                                  <p:stCondLst>
                                    <p:cond delay="0"/>
                                  </p:stCondLst>
                                  <p:childTnLst>
                                    <p:set>
                                      <p:cBhvr>
                                        <p:cTn id="26" dur="1" fill="hold">
                                          <p:stCondLst>
                                            <p:cond delay="0"/>
                                          </p:stCondLst>
                                        </p:cTn>
                                        <p:tgtEl>
                                          <p:spTgt spid="49156">
                                            <p:txEl>
                                              <p:pRg st="3" end="3"/>
                                            </p:txEl>
                                          </p:spTgt>
                                        </p:tgtEl>
                                        <p:attrNameLst>
                                          <p:attrName>style.visibility</p:attrName>
                                        </p:attrNameLst>
                                      </p:cBhvr>
                                      <p:to>
                                        <p:strVal val="visible"/>
                                      </p:to>
                                    </p:set>
                                    <p:anim calcmode="lin" valueType="num">
                                      <p:cBhvr>
                                        <p:cTn id="27" dur="1000" fill="hold"/>
                                        <p:tgtEl>
                                          <p:spTgt spid="49156">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49156">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49156">
                                            <p:txEl>
                                              <p:pRg st="3" end="3"/>
                                            </p:txEl>
                                          </p:spTgt>
                                        </p:tgtEl>
                                        <p:attrNameLst>
                                          <p:attrName>ppt_y</p:attrName>
                                        </p:attrNameLst>
                                      </p:cBhvr>
                                      <p:tavLst>
                                        <p:tav tm="0">
                                          <p:val>
                                            <p:strVal val="#ppt_y"/>
                                          </p:val>
                                        </p:tav>
                                        <p:tav tm="100000">
                                          <p:val>
                                            <p:strVal val="#ppt_y"/>
                                          </p:val>
                                        </p:tav>
                                      </p:tavLst>
                                    </p:anim>
                                    <p:animEffect transition="in" filter="fade">
                                      <p:cBhvr>
                                        <p:cTn id="30" dur="1000"/>
                                        <p:tgtEl>
                                          <p:spTgt spid="49156">
                                            <p:txEl>
                                              <p:pRg st="3" end="3"/>
                                            </p:txEl>
                                          </p:spTgt>
                                        </p:tgtEl>
                                      </p:cBhvr>
                                    </p:animEffect>
                                  </p:childTnLst>
                                </p:cTn>
                              </p:par>
                            </p:childTnLst>
                          </p:cTn>
                        </p:par>
                        <p:par>
                          <p:cTn id="31" fill="hold" nodeType="afterGroup">
                            <p:stCondLst>
                              <p:cond delay="4000"/>
                            </p:stCondLst>
                            <p:childTnLst>
                              <p:par>
                                <p:cTn id="32" presetID="48" presetClass="entr" presetSubtype="0" accel="50000" fill="hold" nodeType="afterEffect">
                                  <p:stCondLst>
                                    <p:cond delay="0"/>
                                  </p:stCondLst>
                                  <p:childTnLst>
                                    <p:set>
                                      <p:cBhvr>
                                        <p:cTn id="33" dur="1" fill="hold">
                                          <p:stCondLst>
                                            <p:cond delay="0"/>
                                          </p:stCondLst>
                                        </p:cTn>
                                        <p:tgtEl>
                                          <p:spTgt spid="49156">
                                            <p:txEl>
                                              <p:pRg st="4" end="4"/>
                                            </p:txEl>
                                          </p:spTgt>
                                        </p:tgtEl>
                                        <p:attrNameLst>
                                          <p:attrName>style.visibility</p:attrName>
                                        </p:attrNameLst>
                                      </p:cBhvr>
                                      <p:to>
                                        <p:strVal val="visible"/>
                                      </p:to>
                                    </p:set>
                                    <p:anim calcmode="lin" valueType="num">
                                      <p:cBhvr>
                                        <p:cTn id="34" dur="1000" fill="hold"/>
                                        <p:tgtEl>
                                          <p:spTgt spid="49156">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5" dur="1000" fill="hold"/>
                                        <p:tgtEl>
                                          <p:spTgt spid="49156">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6" dur="1000" fill="hold"/>
                                        <p:tgtEl>
                                          <p:spTgt spid="49156">
                                            <p:txEl>
                                              <p:pRg st="4" end="4"/>
                                            </p:txEl>
                                          </p:spTgt>
                                        </p:tgtEl>
                                        <p:attrNameLst>
                                          <p:attrName>ppt_y</p:attrName>
                                        </p:attrNameLst>
                                      </p:cBhvr>
                                      <p:tavLst>
                                        <p:tav tm="0">
                                          <p:val>
                                            <p:strVal val="#ppt_y"/>
                                          </p:val>
                                        </p:tav>
                                        <p:tav tm="100000">
                                          <p:val>
                                            <p:strVal val="#ppt_y"/>
                                          </p:val>
                                        </p:tav>
                                      </p:tavLst>
                                    </p:anim>
                                    <p:animEffect transition="in" filter="fade">
                                      <p:cBhvr>
                                        <p:cTn id="37" dur="1000"/>
                                        <p:tgtEl>
                                          <p:spTgt spid="49156">
                                            <p:txEl>
                                              <p:pRg st="4" end="4"/>
                                            </p:txEl>
                                          </p:spTgt>
                                        </p:tgtEl>
                                      </p:cBhvr>
                                    </p:animEffect>
                                  </p:childTnLst>
                                </p:cTn>
                              </p:par>
                            </p:childTnLst>
                          </p:cTn>
                        </p:par>
                        <p:par>
                          <p:cTn id="38" fill="hold" nodeType="afterGroup">
                            <p:stCondLst>
                              <p:cond delay="5000"/>
                            </p:stCondLst>
                            <p:childTnLst>
                              <p:par>
                                <p:cTn id="39" presetID="48" presetClass="entr" presetSubtype="0" accel="50000" fill="hold" nodeType="afterEffect">
                                  <p:stCondLst>
                                    <p:cond delay="0"/>
                                  </p:stCondLst>
                                  <p:childTnLst>
                                    <p:set>
                                      <p:cBhvr>
                                        <p:cTn id="40" dur="1" fill="hold">
                                          <p:stCondLst>
                                            <p:cond delay="0"/>
                                          </p:stCondLst>
                                        </p:cTn>
                                        <p:tgtEl>
                                          <p:spTgt spid="49156">
                                            <p:txEl>
                                              <p:pRg st="5" end="5"/>
                                            </p:txEl>
                                          </p:spTgt>
                                        </p:tgtEl>
                                        <p:attrNameLst>
                                          <p:attrName>style.visibility</p:attrName>
                                        </p:attrNameLst>
                                      </p:cBhvr>
                                      <p:to>
                                        <p:strVal val="visible"/>
                                      </p:to>
                                    </p:set>
                                    <p:anim calcmode="lin" valueType="num">
                                      <p:cBhvr>
                                        <p:cTn id="41" dur="1000" fill="hold"/>
                                        <p:tgtEl>
                                          <p:spTgt spid="49156">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2" dur="1000" fill="hold"/>
                                        <p:tgtEl>
                                          <p:spTgt spid="49156">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43" dur="1000" fill="hold"/>
                                        <p:tgtEl>
                                          <p:spTgt spid="49156">
                                            <p:txEl>
                                              <p:pRg st="5" end="5"/>
                                            </p:txEl>
                                          </p:spTgt>
                                        </p:tgtEl>
                                        <p:attrNameLst>
                                          <p:attrName>ppt_y</p:attrName>
                                        </p:attrNameLst>
                                      </p:cBhvr>
                                      <p:tavLst>
                                        <p:tav tm="0">
                                          <p:val>
                                            <p:strVal val="#ppt_y"/>
                                          </p:val>
                                        </p:tav>
                                        <p:tav tm="100000">
                                          <p:val>
                                            <p:strVal val="#ppt_y"/>
                                          </p:val>
                                        </p:tav>
                                      </p:tavLst>
                                    </p:anim>
                                    <p:animEffect transition="in" filter="fade">
                                      <p:cBhvr>
                                        <p:cTn id="44" dur="1000"/>
                                        <p:tgtEl>
                                          <p:spTgt spid="49156">
                                            <p:txEl>
                                              <p:pRg st="5" end="5"/>
                                            </p:txEl>
                                          </p:spTgt>
                                        </p:tgtEl>
                                      </p:cBhvr>
                                    </p:animEffect>
                                  </p:childTnLst>
                                </p:cTn>
                              </p:par>
                            </p:childTnLst>
                          </p:cTn>
                        </p:par>
                        <p:par>
                          <p:cTn id="45" fill="hold" nodeType="afterGroup">
                            <p:stCondLst>
                              <p:cond delay="6000"/>
                            </p:stCondLst>
                            <p:childTnLst>
                              <p:par>
                                <p:cTn id="46" presetID="48" presetClass="entr" presetSubtype="0" accel="50000" fill="hold" nodeType="afterEffect">
                                  <p:stCondLst>
                                    <p:cond delay="0"/>
                                  </p:stCondLst>
                                  <p:childTnLst>
                                    <p:set>
                                      <p:cBhvr>
                                        <p:cTn id="47" dur="1" fill="hold">
                                          <p:stCondLst>
                                            <p:cond delay="0"/>
                                          </p:stCondLst>
                                        </p:cTn>
                                        <p:tgtEl>
                                          <p:spTgt spid="49156">
                                            <p:txEl>
                                              <p:pRg st="6" end="6"/>
                                            </p:txEl>
                                          </p:spTgt>
                                        </p:tgtEl>
                                        <p:attrNameLst>
                                          <p:attrName>style.visibility</p:attrName>
                                        </p:attrNameLst>
                                      </p:cBhvr>
                                      <p:to>
                                        <p:strVal val="visible"/>
                                      </p:to>
                                    </p:set>
                                    <p:anim calcmode="lin" valueType="num">
                                      <p:cBhvr>
                                        <p:cTn id="48" dur="1000" fill="hold"/>
                                        <p:tgtEl>
                                          <p:spTgt spid="49156">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9" dur="1000" fill="hold"/>
                                        <p:tgtEl>
                                          <p:spTgt spid="49156">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50" dur="1000" fill="hold"/>
                                        <p:tgtEl>
                                          <p:spTgt spid="49156">
                                            <p:txEl>
                                              <p:pRg st="6" end="6"/>
                                            </p:txEl>
                                          </p:spTgt>
                                        </p:tgtEl>
                                        <p:attrNameLst>
                                          <p:attrName>ppt_y</p:attrName>
                                        </p:attrNameLst>
                                      </p:cBhvr>
                                      <p:tavLst>
                                        <p:tav tm="0">
                                          <p:val>
                                            <p:strVal val="#ppt_y"/>
                                          </p:val>
                                        </p:tav>
                                        <p:tav tm="100000">
                                          <p:val>
                                            <p:strVal val="#ppt_y"/>
                                          </p:val>
                                        </p:tav>
                                      </p:tavLst>
                                    </p:anim>
                                    <p:animEffect transition="in" filter="fade">
                                      <p:cBhvr>
                                        <p:cTn id="51" dur="1000"/>
                                        <p:tgtEl>
                                          <p:spTgt spid="49156">
                                            <p:txEl>
                                              <p:pRg st="6" end="6"/>
                                            </p:txEl>
                                          </p:spTgt>
                                        </p:tgtEl>
                                      </p:cBhvr>
                                    </p:animEffect>
                                  </p:childTnLst>
                                </p:cTn>
                              </p:par>
                            </p:childTnLst>
                          </p:cTn>
                        </p:par>
                        <p:par>
                          <p:cTn id="52" fill="hold" nodeType="afterGroup">
                            <p:stCondLst>
                              <p:cond delay="7000"/>
                            </p:stCondLst>
                            <p:childTnLst>
                              <p:par>
                                <p:cTn id="53" presetID="48" presetClass="entr" presetSubtype="0" accel="50000" fill="hold" nodeType="afterEffect">
                                  <p:stCondLst>
                                    <p:cond delay="0"/>
                                  </p:stCondLst>
                                  <p:childTnLst>
                                    <p:set>
                                      <p:cBhvr>
                                        <p:cTn id="54" dur="1" fill="hold">
                                          <p:stCondLst>
                                            <p:cond delay="0"/>
                                          </p:stCondLst>
                                        </p:cTn>
                                        <p:tgtEl>
                                          <p:spTgt spid="49156">
                                            <p:txEl>
                                              <p:pRg st="7" end="7"/>
                                            </p:txEl>
                                          </p:spTgt>
                                        </p:tgtEl>
                                        <p:attrNameLst>
                                          <p:attrName>style.visibility</p:attrName>
                                        </p:attrNameLst>
                                      </p:cBhvr>
                                      <p:to>
                                        <p:strVal val="visible"/>
                                      </p:to>
                                    </p:set>
                                    <p:anim calcmode="lin" valueType="num">
                                      <p:cBhvr>
                                        <p:cTn id="55" dur="1000" fill="hold"/>
                                        <p:tgtEl>
                                          <p:spTgt spid="49156">
                                            <p:txEl>
                                              <p:pRg st="7" end="7"/>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6" dur="1000" fill="hold"/>
                                        <p:tgtEl>
                                          <p:spTgt spid="49156">
                                            <p:txEl>
                                              <p:pRg st="7" end="7"/>
                                            </p:txEl>
                                          </p:spTgt>
                                        </p:tgtEl>
                                        <p:attrNameLst>
                                          <p:attrName>ppt_x</p:attrName>
                                        </p:attrNameLst>
                                      </p:cBhvr>
                                      <p:tavLst>
                                        <p:tav tm="0">
                                          <p:val>
                                            <p:fltVal val="-1"/>
                                          </p:val>
                                        </p:tav>
                                        <p:tav tm="50000">
                                          <p:val>
                                            <p:fltVal val="0.95"/>
                                          </p:val>
                                        </p:tav>
                                        <p:tav tm="100000">
                                          <p:val>
                                            <p:strVal val="#ppt_x"/>
                                          </p:val>
                                        </p:tav>
                                      </p:tavLst>
                                    </p:anim>
                                    <p:anim calcmode="lin" valueType="num">
                                      <p:cBhvr>
                                        <p:cTn id="57" dur="1000" fill="hold"/>
                                        <p:tgtEl>
                                          <p:spTgt spid="49156">
                                            <p:txEl>
                                              <p:pRg st="7" end="7"/>
                                            </p:txEl>
                                          </p:spTgt>
                                        </p:tgtEl>
                                        <p:attrNameLst>
                                          <p:attrName>ppt_y</p:attrName>
                                        </p:attrNameLst>
                                      </p:cBhvr>
                                      <p:tavLst>
                                        <p:tav tm="0">
                                          <p:val>
                                            <p:strVal val="#ppt_y"/>
                                          </p:val>
                                        </p:tav>
                                        <p:tav tm="100000">
                                          <p:val>
                                            <p:strVal val="#ppt_y"/>
                                          </p:val>
                                        </p:tav>
                                      </p:tavLst>
                                    </p:anim>
                                    <p:animEffect transition="in" filter="fade">
                                      <p:cBhvr>
                                        <p:cTn id="58" dur="1000"/>
                                        <p:tgtEl>
                                          <p:spTgt spid="49156">
                                            <p:txEl>
                                              <p:pRg st="7" end="7"/>
                                            </p:txEl>
                                          </p:spTgt>
                                        </p:tgtEl>
                                      </p:cBhvr>
                                    </p:animEffect>
                                  </p:childTnLst>
                                </p:cTn>
                              </p:par>
                            </p:childTnLst>
                          </p:cTn>
                        </p:par>
                        <p:par>
                          <p:cTn id="59" fill="hold" nodeType="afterGroup">
                            <p:stCondLst>
                              <p:cond delay="8000"/>
                            </p:stCondLst>
                            <p:childTnLst>
                              <p:par>
                                <p:cTn id="60" presetID="48" presetClass="entr" presetSubtype="0" accel="50000" fill="hold" nodeType="afterEffect">
                                  <p:stCondLst>
                                    <p:cond delay="0"/>
                                  </p:stCondLst>
                                  <p:childTnLst>
                                    <p:set>
                                      <p:cBhvr>
                                        <p:cTn id="61" dur="1" fill="hold">
                                          <p:stCondLst>
                                            <p:cond delay="0"/>
                                          </p:stCondLst>
                                        </p:cTn>
                                        <p:tgtEl>
                                          <p:spTgt spid="49156">
                                            <p:txEl>
                                              <p:pRg st="8" end="8"/>
                                            </p:txEl>
                                          </p:spTgt>
                                        </p:tgtEl>
                                        <p:attrNameLst>
                                          <p:attrName>style.visibility</p:attrName>
                                        </p:attrNameLst>
                                      </p:cBhvr>
                                      <p:to>
                                        <p:strVal val="visible"/>
                                      </p:to>
                                    </p:set>
                                    <p:anim calcmode="lin" valueType="num">
                                      <p:cBhvr>
                                        <p:cTn id="62" dur="1000" fill="hold"/>
                                        <p:tgtEl>
                                          <p:spTgt spid="49156">
                                            <p:txEl>
                                              <p:pRg st="8" end="8"/>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3" dur="1000" fill="hold"/>
                                        <p:tgtEl>
                                          <p:spTgt spid="49156">
                                            <p:txEl>
                                              <p:pRg st="8" end="8"/>
                                            </p:txEl>
                                          </p:spTgt>
                                        </p:tgtEl>
                                        <p:attrNameLst>
                                          <p:attrName>ppt_x</p:attrName>
                                        </p:attrNameLst>
                                      </p:cBhvr>
                                      <p:tavLst>
                                        <p:tav tm="0">
                                          <p:val>
                                            <p:fltVal val="-1"/>
                                          </p:val>
                                        </p:tav>
                                        <p:tav tm="50000">
                                          <p:val>
                                            <p:fltVal val="0.95"/>
                                          </p:val>
                                        </p:tav>
                                        <p:tav tm="100000">
                                          <p:val>
                                            <p:strVal val="#ppt_x"/>
                                          </p:val>
                                        </p:tav>
                                      </p:tavLst>
                                    </p:anim>
                                    <p:anim calcmode="lin" valueType="num">
                                      <p:cBhvr>
                                        <p:cTn id="64" dur="1000" fill="hold"/>
                                        <p:tgtEl>
                                          <p:spTgt spid="49156">
                                            <p:txEl>
                                              <p:pRg st="8" end="8"/>
                                            </p:txEl>
                                          </p:spTgt>
                                        </p:tgtEl>
                                        <p:attrNameLst>
                                          <p:attrName>ppt_y</p:attrName>
                                        </p:attrNameLst>
                                      </p:cBhvr>
                                      <p:tavLst>
                                        <p:tav tm="0">
                                          <p:val>
                                            <p:strVal val="#ppt_y"/>
                                          </p:val>
                                        </p:tav>
                                        <p:tav tm="100000">
                                          <p:val>
                                            <p:strVal val="#ppt_y"/>
                                          </p:val>
                                        </p:tav>
                                      </p:tavLst>
                                    </p:anim>
                                    <p:animEffect transition="in" filter="fade">
                                      <p:cBhvr>
                                        <p:cTn id="65" dur="1000"/>
                                        <p:tgtEl>
                                          <p:spTgt spid="4915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مستطيل 4"/>
          <p:cNvSpPr>
            <a:spLocks noChangeArrowheads="1"/>
          </p:cNvSpPr>
          <p:nvPr/>
        </p:nvSpPr>
        <p:spPr bwMode="auto">
          <a:xfrm>
            <a:off x="457200" y="381000"/>
            <a:ext cx="8382000" cy="6062663"/>
          </a:xfrm>
          <a:prstGeom prst="rect">
            <a:avLst/>
          </a:prstGeom>
          <a:solidFill>
            <a:schemeClr val="accent3"/>
          </a:solidFill>
          <a:ln w="9525">
            <a:noFill/>
            <a:miter lim="800000"/>
            <a:headEnd/>
            <a:tailEnd/>
          </a:ln>
        </p:spPr>
        <p:txBody>
          <a:bodyPr>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800" b="1" i="0" u="sng" strike="noStrike" kern="0" cap="none" spc="0" normalizeH="0" baseline="0" noProof="0" dirty="0">
                <a:ln>
                  <a:noFill/>
                </a:ln>
                <a:solidFill>
                  <a:srgbClr val="FF0000"/>
                </a:solidFill>
                <a:effectLst/>
                <a:uLnTx/>
                <a:uFillTx/>
                <a:ea typeface="Arial Unicode MS" pitchFamily="34" charset="-128"/>
                <a:cs typeface="Arial Unicode MS" pitchFamily="34" charset="-128"/>
              </a:rPr>
              <a:t>ثانيا : الأهداف غير (المباشرة)  وتتضمن خمس مستويات</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1- </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زيادة حجم الطاقة المنتجة في المجتمع، وذلك نتيجة لعودة المتكاسلين والسلبيين والمنحرفين والمعوقين إلى عجلة الإنتاج وهو الأمر الذي يزيد</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م</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ــــ</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ن الدخل القومي تحقيقاً للتنمية البشرية 0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2- </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تجنب المجتمع أعباء اقتصادية واجتماعية مستقلة، حيث أن</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ه</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يتحقق برعاية هذه الفئات تجنباً لتحويلها إلى طوائف طفيلية تشك</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ـ</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ل أعباء إضافية مستقبلية 0  </a:t>
            </a:r>
            <a:endPar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3- تدعيم قيم التكافل والتضامن الاجتماع</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ي</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فخدمة الفرد إحدى مظاهر</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العدالة والحب والشعور الجمعي ، تكسب المواطن  الولاء لمجتمعه ويمد له العون إذا ما واجهته محن طارئة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4- الاكتشاف المبكر لأمراض المجتمع ومظاهر التفكك</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فمن خلال دراسة المشكلات الفردية وتحليل أسبابها يستطيع المجتمع الوقوف على المظاهر الباثولوجي</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ـ</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ة في داخله من خلال التحليل </a:t>
            </a:r>
            <a:r>
              <a:rPr kumimoji="0" lang="ar-SA" sz="2400" b="0" i="0" u="none" strike="noStrike" kern="0" cap="none" spc="0" normalizeH="0" baseline="0" noProof="0" dirty="0" err="1">
                <a:ln>
                  <a:noFill/>
                </a:ln>
                <a:solidFill>
                  <a:sysClr val="windowText" lastClr="000000"/>
                </a:solidFill>
                <a:effectLst/>
                <a:uLnTx/>
                <a:uFillTx/>
                <a:ea typeface="Arial Unicode MS" pitchFamily="34" charset="-128"/>
                <a:cs typeface="Arial Unicode MS" pitchFamily="34" charset="-128"/>
              </a:rPr>
              <a:t>ال</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إ</a:t>
            </a:r>
            <a:r>
              <a:rPr kumimoji="0" lang="ar-SA" sz="2400" b="0" i="0" u="none" strike="noStrike" kern="0" cap="none" spc="0" normalizeH="0" baseline="0" noProof="0" dirty="0" err="1">
                <a:ln>
                  <a:noFill/>
                </a:ln>
                <a:solidFill>
                  <a:sysClr val="windowText" lastClr="000000"/>
                </a:solidFill>
                <a:effectLst/>
                <a:uLnTx/>
                <a:uFillTx/>
                <a:ea typeface="Arial Unicode MS" pitchFamily="34" charset="-128"/>
                <a:cs typeface="Arial Unicode MS" pitchFamily="34" charset="-128"/>
              </a:rPr>
              <a:t>حصائ</a:t>
            </a:r>
            <a:r>
              <a:rPr kumimoji="0" lang="ar-EG"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ي</a:t>
            </a: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 لهذه المشكلات</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rPr>
              <a:t>5- توفير أموال الدولة وخدماتها من خلال التأكد من أهمية الاستحقاق</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ar-SA" sz="2400" b="1" i="0" u="none" strike="noStrike" kern="0" cap="none" spc="0" normalizeH="0" baseline="0" noProof="0" dirty="0">
              <a:ln>
                <a:noFill/>
              </a:ln>
              <a:solidFill>
                <a:sysClr val="windowText" lastClr="000000"/>
              </a:solidFill>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482554602"/>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مستطيل 4"/>
          <p:cNvSpPr>
            <a:spLocks noChangeArrowheads="1"/>
          </p:cNvSpPr>
          <p:nvPr/>
        </p:nvSpPr>
        <p:spPr bwMode="auto">
          <a:xfrm>
            <a:off x="228600" y="381000"/>
            <a:ext cx="8763000" cy="2369880"/>
          </a:xfrm>
          <a:prstGeom prst="rect">
            <a:avLst/>
          </a:prstGeom>
          <a:solidFill>
            <a:schemeClr val="accent3"/>
          </a:solidFill>
          <a:ln w="9525">
            <a:noFill/>
            <a:miter lim="800000"/>
            <a:headEnd/>
            <a:tailEnd/>
          </a:ln>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4000" b="1" i="0" u="sng" strike="noStrike" kern="0" cap="none" spc="0" normalizeH="0" baseline="0" noProof="0" dirty="0">
                <a:ln>
                  <a:noFill/>
                </a:ln>
                <a:solidFill>
                  <a:srgbClr val="FF0000"/>
                </a:solidFill>
                <a:effectLst/>
                <a:uLnTx/>
                <a:uFillTx/>
                <a:ea typeface="Arial Unicode MS" pitchFamily="34" charset="-128"/>
                <a:cs typeface="Arial Unicode MS" pitchFamily="34" charset="-128"/>
              </a:rPr>
              <a:t>أسئلة المحاضرة</a:t>
            </a:r>
          </a:p>
          <a:p>
            <a:pPr marL="0" marR="0" lvl="0" indent="0" algn="just" defTabSz="914400" eaLnBrk="1" fontAlgn="auto" latinLnBrk="0" hangingPunct="1">
              <a:lnSpc>
                <a:spcPct val="100000"/>
              </a:lnSpc>
              <a:spcBef>
                <a:spcPts val="0"/>
              </a:spcBef>
              <a:spcAft>
                <a:spcPts val="0"/>
              </a:spcAft>
              <a:buClrTx/>
              <a:buSzTx/>
              <a:buFontTx/>
              <a:buNone/>
              <a:tabLst/>
              <a:defRPr/>
            </a:pPr>
            <a:r>
              <a:rPr lang="ar-SA" sz="3600" b="1" kern="0" dirty="0">
                <a:solidFill>
                  <a:sysClr val="windowText" lastClr="000000"/>
                </a:solidFill>
                <a:ea typeface="Arial Unicode MS" pitchFamily="34" charset="-128"/>
                <a:cs typeface="+mj-cs"/>
              </a:rPr>
              <a:t>س1 تناول / تناولي باختصار أهم مراحل تطور طريقة خدمة الفرد؟</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3600" b="1" i="0" u="none" strike="noStrike" kern="0" cap="none" spc="0" normalizeH="0" baseline="0" noProof="0" dirty="0">
                <a:ln>
                  <a:noFill/>
                </a:ln>
                <a:solidFill>
                  <a:sysClr val="windowText" lastClr="000000"/>
                </a:solidFill>
                <a:effectLst/>
                <a:uLnTx/>
                <a:uFillTx/>
                <a:ea typeface="Arial Unicode MS" pitchFamily="34" charset="-128"/>
                <a:cs typeface="+mn-cs"/>
              </a:rPr>
              <a:t>س2</a:t>
            </a:r>
            <a:r>
              <a:rPr kumimoji="0" lang="ar-SA" sz="3600" b="1" i="0" u="none" strike="noStrike" kern="0" cap="none" spc="0" normalizeH="0" noProof="0" dirty="0">
                <a:ln>
                  <a:noFill/>
                </a:ln>
                <a:solidFill>
                  <a:sysClr val="windowText" lastClr="000000"/>
                </a:solidFill>
                <a:effectLst/>
                <a:uLnTx/>
                <a:uFillTx/>
                <a:ea typeface="Arial Unicode MS" pitchFamily="34" charset="-128"/>
                <a:cs typeface="+mn-cs"/>
              </a:rPr>
              <a:t> ما </a:t>
            </a:r>
            <a:r>
              <a:rPr kumimoji="0" lang="ar-SA" sz="3600" b="1" i="0" u="none" strike="noStrike" kern="0" cap="none" spc="0" normalizeH="0" noProof="0">
                <a:ln>
                  <a:noFill/>
                </a:ln>
                <a:solidFill>
                  <a:sysClr val="windowText" lastClr="000000"/>
                </a:solidFill>
                <a:effectLst/>
                <a:uLnTx/>
                <a:uFillTx/>
                <a:ea typeface="Arial Unicode MS" pitchFamily="34" charset="-128"/>
                <a:cs typeface="+mn-cs"/>
              </a:rPr>
              <a:t>الأهداف المباشرة لطريقة </a:t>
            </a:r>
            <a:r>
              <a:rPr kumimoji="0" lang="ar-SA" sz="3600" b="1" i="0" u="none" strike="noStrike" kern="0" cap="none" spc="0" normalizeH="0" noProof="0" dirty="0">
                <a:ln>
                  <a:noFill/>
                </a:ln>
                <a:solidFill>
                  <a:sysClr val="windowText" lastClr="000000"/>
                </a:solidFill>
                <a:effectLst/>
                <a:uLnTx/>
                <a:uFillTx/>
                <a:ea typeface="Arial Unicode MS" pitchFamily="34" charset="-128"/>
                <a:cs typeface="+mn-cs"/>
              </a:rPr>
              <a:t>خدمة الفرد؟</a:t>
            </a:r>
            <a:endParaRPr kumimoji="0" lang="ar-SA" sz="3600" b="1" i="0" u="none" strike="noStrike" kern="0" cap="none" spc="0" normalizeH="0" baseline="0" noProof="0" dirty="0">
              <a:ln>
                <a:noFill/>
              </a:ln>
              <a:solidFill>
                <a:sysClr val="windowText" lastClr="000000"/>
              </a:solidFill>
              <a:effectLst/>
              <a:uLnTx/>
              <a:uFillTx/>
              <a:ea typeface="Arial Unicode MS" pitchFamily="34" charset="-128"/>
              <a:cs typeface="+mn-cs"/>
            </a:endParaRPr>
          </a:p>
        </p:txBody>
      </p:sp>
    </p:spTree>
    <p:extLst>
      <p:ext uri="{BB962C8B-B14F-4D97-AF65-F5344CB8AC3E}">
        <p14:creationId xmlns:p14="http://schemas.microsoft.com/office/powerpoint/2010/main" val="2584877976"/>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تمرير عمودي 1"/>
          <p:cNvSpPr/>
          <p:nvPr/>
        </p:nvSpPr>
        <p:spPr>
          <a:xfrm>
            <a:off x="1905000" y="1219200"/>
            <a:ext cx="5334000" cy="4800600"/>
          </a:xfrm>
          <a:prstGeom prst="verticalScroll">
            <a:avLst/>
          </a:prstGeom>
          <a:gradFill>
            <a:gsLst>
              <a:gs pos="0">
                <a:srgbClr val="8488C4"/>
              </a:gs>
              <a:gs pos="53000">
                <a:srgbClr val="D4DEFF"/>
              </a:gs>
              <a:gs pos="83000">
                <a:srgbClr val="D4DEFF"/>
              </a:gs>
              <a:gs pos="100000">
                <a:srgbClr val="96AB94"/>
              </a:gs>
            </a:gsLst>
            <a:lin ang="5400000" scaled="0"/>
          </a:gradFill>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5400" dirty="0">
                <a:solidFill>
                  <a:srgbClr val="993300"/>
                </a:solidFill>
                <a:latin typeface="+mj-lt"/>
                <a:ea typeface="+mj-ea"/>
                <a:cs typeface="PT Bold Heading" pitchFamily="2" charset="-78"/>
              </a:rPr>
              <a:t>وآخر دعوانا أن الحم</a:t>
            </a:r>
            <a:r>
              <a:rPr lang="ar-EG" sz="5400" dirty="0">
                <a:solidFill>
                  <a:srgbClr val="993300"/>
                </a:solidFill>
                <a:latin typeface="+mj-lt"/>
                <a:ea typeface="+mj-ea"/>
                <a:cs typeface="PT Bold Heading" pitchFamily="2" charset="-78"/>
              </a:rPr>
              <a:t>ــ</a:t>
            </a:r>
            <a:r>
              <a:rPr lang="ar-SA" sz="5400" dirty="0">
                <a:solidFill>
                  <a:srgbClr val="993300"/>
                </a:solidFill>
                <a:latin typeface="+mj-lt"/>
                <a:ea typeface="+mj-ea"/>
                <a:cs typeface="PT Bold Heading" pitchFamily="2" charset="-78"/>
              </a:rPr>
              <a:t>د لله رب العالمين </a:t>
            </a:r>
          </a:p>
        </p:txBody>
      </p:sp>
    </p:spTree>
    <p:extLst>
      <p:ext uri="{BB962C8B-B14F-4D97-AF65-F5344CB8AC3E}">
        <p14:creationId xmlns:p14="http://schemas.microsoft.com/office/powerpoint/2010/main" val="10467042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575244"/>
      </p:ext>
    </p:extLst>
  </p:cSld>
  <p:clrMapOvr>
    <a:masterClrMapping/>
  </p:clrMapOvr>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99">
  <a:themeElements>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TC102455596[[fn=الربيع]]</Template>
  <TotalTime>1654</TotalTime>
  <Words>3651</Words>
  <Application>Microsoft Office PowerPoint</Application>
  <PresentationFormat>عرض على الشاشة (3:4)‏</PresentationFormat>
  <Paragraphs>424</Paragraphs>
  <Slides>45</Slides>
  <Notes>10</Notes>
  <HiddenSlides>0</HiddenSlides>
  <MMClips>0</MMClips>
  <ScaleCrop>false</ScaleCrop>
  <HeadingPairs>
    <vt:vector size="4" baseType="variant">
      <vt:variant>
        <vt:lpstr>نسق</vt:lpstr>
      </vt:variant>
      <vt:variant>
        <vt:i4>4</vt:i4>
      </vt:variant>
      <vt:variant>
        <vt:lpstr>عناوين الشرائح</vt:lpstr>
      </vt:variant>
      <vt:variant>
        <vt:i4>45</vt:i4>
      </vt:variant>
    </vt:vector>
  </HeadingPairs>
  <TitlesOfParts>
    <vt:vector size="49" baseType="lpstr">
      <vt:lpstr>Spring</vt:lpstr>
      <vt:lpstr>تصميم افتراضي</vt:lpstr>
      <vt:lpstr>149</vt:lpstr>
      <vt:lpstr>199</vt:lpstr>
      <vt:lpstr>عرض تقديمي في PowerPoint</vt:lpstr>
      <vt:lpstr>خدمة الفرد والجماعة </vt:lpstr>
      <vt:lpstr>   المحاضرة الأولى</vt:lpstr>
      <vt:lpstr>عرض تقديمي في PowerPoint</vt:lpstr>
      <vt:lpstr>موضوع المحاضرة الأولى  التطور التاريخي لخدمة الفرد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ما هي مميزات هذه المرحلة ؟ </vt:lpstr>
      <vt:lpstr>ثانياً : المرحلة التمهيدية  ( مرحلة الاجتهاد والتجربة )</vt:lpstr>
      <vt:lpstr>( تابع ) المرحلة التمهيدية</vt:lpstr>
      <vt:lpstr>ثالثاً: المرحلة المهنية (مرحلة النظريات والنماذج العلمية )</vt:lpstr>
      <vt:lpstr>عرض تقديمي في PowerPoint</vt:lpstr>
      <vt:lpstr>عرض تقديمي في PowerPoint</vt:lpstr>
      <vt:lpstr>عرض تقديمي في PowerPoint</vt:lpstr>
      <vt:lpstr>(تابع ) مفهوم خدمة الفرد </vt:lpstr>
      <vt:lpstr>(تابع ) مفهوم خدمة الفرد </vt:lpstr>
      <vt:lpstr>(تابع ) مفهوم خدمة الفرد </vt:lpstr>
      <vt:lpstr>(التعريف الثاني : لبيا ستوك </vt:lpstr>
      <vt:lpstr>عرض تقديمي في PowerPoint</vt:lpstr>
      <vt:lpstr>عرض تقديمي في PowerPoint</vt:lpstr>
      <vt:lpstr>عرض تقديمي في PowerPoint</vt:lpstr>
      <vt:lpstr>عرض تقديمي في PowerPoint</vt:lpstr>
      <vt:lpstr>أهداف خدمة الفرد</vt:lpstr>
      <vt:lpstr>عرض تقديمي في PowerPoint</vt:lpstr>
      <vt:lpstr>(تابع) أهداف خدمة الفرد </vt:lpstr>
      <vt:lpstr>(تابع) أهداف خدمة الفرد </vt:lpstr>
      <vt:lpstr>(تابع) أهداف خدمة الفرد </vt:lpstr>
      <vt:lpstr>(تابع) أهداف خدمة الفرد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mostfa mohamed ahmed elfeky</cp:lastModifiedBy>
  <cp:revision>132</cp:revision>
  <cp:lastPrinted>1601-01-01T00:00:00Z</cp:lastPrinted>
  <dcterms:created xsi:type="dcterms:W3CDTF">1601-01-01T00:00:00Z</dcterms:created>
  <dcterms:modified xsi:type="dcterms:W3CDTF">2016-10-01T16:56:40Z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