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Lst>
  <p:notesMasterIdLst>
    <p:notesMasterId r:id="rId54"/>
  </p:notesMasterIdLst>
  <p:handoutMasterIdLst>
    <p:handoutMasterId r:id="rId55"/>
  </p:handoutMasterIdLst>
  <p:sldIdLst>
    <p:sldId id="452" r:id="rId5"/>
    <p:sldId id="453" r:id="rId6"/>
    <p:sldId id="448" r:id="rId7"/>
    <p:sldId id="449" r:id="rId8"/>
    <p:sldId id="437" r:id="rId9"/>
    <p:sldId id="438" r:id="rId10"/>
    <p:sldId id="405" r:id="rId11"/>
    <p:sldId id="358" r:id="rId12"/>
    <p:sldId id="360" r:id="rId13"/>
    <p:sldId id="436" r:id="rId14"/>
    <p:sldId id="361" r:id="rId15"/>
    <p:sldId id="399" r:id="rId16"/>
    <p:sldId id="440" r:id="rId17"/>
    <p:sldId id="406" r:id="rId18"/>
    <p:sldId id="407" r:id="rId19"/>
    <p:sldId id="408" r:id="rId20"/>
    <p:sldId id="367" r:id="rId21"/>
    <p:sldId id="409" r:id="rId22"/>
    <p:sldId id="410" r:id="rId23"/>
    <p:sldId id="369" r:id="rId24"/>
    <p:sldId id="400" r:id="rId25"/>
    <p:sldId id="442" r:id="rId26"/>
    <p:sldId id="401" r:id="rId27"/>
    <p:sldId id="443" r:id="rId28"/>
    <p:sldId id="402" r:id="rId29"/>
    <p:sldId id="403" r:id="rId30"/>
    <p:sldId id="411" r:id="rId31"/>
    <p:sldId id="412" r:id="rId32"/>
    <p:sldId id="413" r:id="rId33"/>
    <p:sldId id="444" r:id="rId34"/>
    <p:sldId id="414" r:id="rId35"/>
    <p:sldId id="415" r:id="rId36"/>
    <p:sldId id="370" r:id="rId37"/>
    <p:sldId id="371" r:id="rId38"/>
    <p:sldId id="416" r:id="rId39"/>
    <p:sldId id="417" r:id="rId40"/>
    <p:sldId id="445" r:id="rId41"/>
    <p:sldId id="393" r:id="rId42"/>
    <p:sldId id="441" r:id="rId43"/>
    <p:sldId id="418" r:id="rId44"/>
    <p:sldId id="419" r:id="rId45"/>
    <p:sldId id="420" r:id="rId46"/>
    <p:sldId id="421" r:id="rId47"/>
    <p:sldId id="422" r:id="rId48"/>
    <p:sldId id="431" r:id="rId49"/>
    <p:sldId id="433" r:id="rId50"/>
    <p:sldId id="439" r:id="rId51"/>
    <p:sldId id="450" r:id="rId52"/>
    <p:sldId id="451" r:id="rId53"/>
  </p:sldIdLst>
  <p:sldSz cx="9144000" cy="6858000" type="screen4x3"/>
  <p:notesSz cx="6858000" cy="9144000"/>
  <p:defaultTextStyle>
    <a:defPPr>
      <a:defRPr lang="ar-SA"/>
    </a:defPPr>
    <a:lvl1pPr algn="ctr" rtl="1" fontAlgn="base">
      <a:spcBef>
        <a:spcPct val="0"/>
      </a:spcBef>
      <a:spcAft>
        <a:spcPct val="0"/>
      </a:spcAft>
      <a:defRPr sz="2400" kern="1200">
        <a:solidFill>
          <a:schemeClr val="tx1"/>
        </a:solidFill>
        <a:latin typeface="Times New Roman" pitchFamily="18" charset="0"/>
        <a:ea typeface="+mn-ea"/>
        <a:cs typeface="+mn-cs"/>
      </a:defRPr>
    </a:lvl1pPr>
    <a:lvl2pPr marL="457200" algn="ctr" rtl="1" fontAlgn="base">
      <a:spcBef>
        <a:spcPct val="0"/>
      </a:spcBef>
      <a:spcAft>
        <a:spcPct val="0"/>
      </a:spcAft>
      <a:defRPr sz="2400" kern="1200">
        <a:solidFill>
          <a:schemeClr val="tx1"/>
        </a:solidFill>
        <a:latin typeface="Times New Roman" pitchFamily="18" charset="0"/>
        <a:ea typeface="+mn-ea"/>
        <a:cs typeface="+mn-cs"/>
      </a:defRPr>
    </a:lvl2pPr>
    <a:lvl3pPr marL="914400" algn="ctr" rtl="1" fontAlgn="base">
      <a:spcBef>
        <a:spcPct val="0"/>
      </a:spcBef>
      <a:spcAft>
        <a:spcPct val="0"/>
      </a:spcAft>
      <a:defRPr sz="2400" kern="1200">
        <a:solidFill>
          <a:schemeClr val="tx1"/>
        </a:solidFill>
        <a:latin typeface="Times New Roman" pitchFamily="18" charset="0"/>
        <a:ea typeface="+mn-ea"/>
        <a:cs typeface="+mn-cs"/>
      </a:defRPr>
    </a:lvl3pPr>
    <a:lvl4pPr marL="1371600" algn="ctr" rtl="1" fontAlgn="base">
      <a:spcBef>
        <a:spcPct val="0"/>
      </a:spcBef>
      <a:spcAft>
        <a:spcPct val="0"/>
      </a:spcAft>
      <a:defRPr sz="2400" kern="1200">
        <a:solidFill>
          <a:schemeClr val="tx1"/>
        </a:solidFill>
        <a:latin typeface="Times New Roman" pitchFamily="18" charset="0"/>
        <a:ea typeface="+mn-ea"/>
        <a:cs typeface="+mn-cs"/>
      </a:defRPr>
    </a:lvl4pPr>
    <a:lvl5pPr marL="1828800" algn="ctr" rtl="1" fontAlgn="base">
      <a:spcBef>
        <a:spcPct val="0"/>
      </a:spcBef>
      <a:spcAft>
        <a:spcPct val="0"/>
      </a:spcAft>
      <a:defRPr sz="2400" kern="1200">
        <a:solidFill>
          <a:schemeClr val="tx1"/>
        </a:solidFill>
        <a:latin typeface="Times New Roman" pitchFamily="18" charset="0"/>
        <a:ea typeface="+mn-ea"/>
        <a:cs typeface="+mn-cs"/>
      </a:defRPr>
    </a:lvl5pPr>
    <a:lvl6pPr marL="2286000" algn="r" defTabSz="914400" rtl="1" eaLnBrk="1" latinLnBrk="0" hangingPunct="1">
      <a:defRPr sz="2400" kern="1200">
        <a:solidFill>
          <a:schemeClr val="tx1"/>
        </a:solidFill>
        <a:latin typeface="Times New Roman" pitchFamily="18" charset="0"/>
        <a:ea typeface="+mn-ea"/>
        <a:cs typeface="+mn-cs"/>
      </a:defRPr>
    </a:lvl6pPr>
    <a:lvl7pPr marL="2743200" algn="r" defTabSz="914400" rtl="1" eaLnBrk="1" latinLnBrk="0" hangingPunct="1">
      <a:defRPr sz="2400" kern="1200">
        <a:solidFill>
          <a:schemeClr val="tx1"/>
        </a:solidFill>
        <a:latin typeface="Times New Roman" pitchFamily="18" charset="0"/>
        <a:ea typeface="+mn-ea"/>
        <a:cs typeface="+mn-cs"/>
      </a:defRPr>
    </a:lvl7pPr>
    <a:lvl8pPr marL="3200400" algn="r" defTabSz="914400" rtl="1" eaLnBrk="1" latinLnBrk="0" hangingPunct="1">
      <a:defRPr sz="2400" kern="1200">
        <a:solidFill>
          <a:schemeClr val="tx1"/>
        </a:solidFill>
        <a:latin typeface="Times New Roman" pitchFamily="18" charset="0"/>
        <a:ea typeface="+mn-ea"/>
        <a:cs typeface="+mn-cs"/>
      </a:defRPr>
    </a:lvl8pPr>
    <a:lvl9pPr marL="3657600" algn="r" defTabSz="914400" rtl="1"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3399FF"/>
    <a:srgbClr val="99CCFF"/>
    <a:srgbClr val="FFFFFF"/>
    <a:srgbClr val="FFCCCC"/>
    <a:srgbClr val="FFCC99"/>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055" autoAdjust="0"/>
    <p:restoredTop sz="94660" autoAdjust="0"/>
  </p:normalViewPr>
  <p:slideViewPr>
    <p:cSldViewPr>
      <p:cViewPr>
        <p:scale>
          <a:sx n="66" d="100"/>
          <a:sy n="66" d="100"/>
        </p:scale>
        <p:origin x="-1272" y="-27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114"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7EC873-1FAA-431F-B7F3-5C409102A4DE}" type="doc">
      <dgm:prSet loTypeId="urn:microsoft.com/office/officeart/2005/8/layout/vList4#1" loCatId="list" qsTypeId="urn:microsoft.com/office/officeart/2005/8/quickstyle/simple1" qsCatId="simple" csTypeId="urn:microsoft.com/office/officeart/2005/8/colors/accent1_2" csCatId="accent1" phldr="1"/>
      <dgm:spPr/>
      <dgm:t>
        <a:bodyPr/>
        <a:lstStyle/>
        <a:p>
          <a:pPr rtl="1"/>
          <a:endParaRPr lang="ar-SA"/>
        </a:p>
      </dgm:t>
    </dgm:pt>
    <dgm:pt modelId="{30515F22-33A1-4F83-8F1C-0B96EBA29675}">
      <dgm:prSet phldrT="[نص]" custT="1"/>
      <dgm:spPr>
        <a:solidFill>
          <a:schemeClr val="accent1">
            <a:hueOff val="0"/>
            <a:satOff val="0"/>
            <a:lumOff val="0"/>
          </a:schemeClr>
        </a:solidFill>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400" dirty="0" smtClean="0">
              <a:solidFill>
                <a:schemeClr val="bg1"/>
              </a:solidFill>
              <a:latin typeface="Arial Unicode MS" pitchFamily="34" charset="-128"/>
              <a:ea typeface="Arial Unicode MS" pitchFamily="34" charset="-128"/>
              <a:cs typeface="PT Bold Heading" pitchFamily="2" charset="-78"/>
            </a:rPr>
            <a:t>الإعداد المهني لأخصائي خدمه الفرد . </a:t>
          </a:r>
          <a:endParaRPr lang="ar-SA" sz="1600" dirty="0">
            <a:solidFill>
              <a:schemeClr val="bg1"/>
            </a:solidFill>
            <a:latin typeface="Arial Unicode MS" pitchFamily="34" charset="-128"/>
            <a:ea typeface="Arial Unicode MS" pitchFamily="34" charset="-128"/>
            <a:cs typeface="PT Bold Heading" pitchFamily="2" charset="-78"/>
          </a:endParaRPr>
        </a:p>
      </dgm:t>
    </dgm:pt>
    <dgm:pt modelId="{416093A3-E0CD-4A54-AB4D-A938D2700647}" type="parTrans" cxnId="{6DBA554F-0F83-4BCE-9F7A-5C4C1857E4C3}">
      <dgm:prSet/>
      <dgm:spPr/>
      <dgm:t>
        <a:bodyPr/>
        <a:lstStyle/>
        <a:p>
          <a:pPr rtl="1"/>
          <a:endParaRPr lang="ar-SA"/>
        </a:p>
      </dgm:t>
    </dgm:pt>
    <dgm:pt modelId="{68328AB0-E518-41BC-95AD-9346C4AB3EB5}" type="sibTrans" cxnId="{6DBA554F-0F83-4BCE-9F7A-5C4C1857E4C3}">
      <dgm:prSet/>
      <dgm:spPr/>
      <dgm:t>
        <a:bodyPr/>
        <a:lstStyle/>
        <a:p>
          <a:pPr rtl="1"/>
          <a:endParaRPr lang="ar-SA"/>
        </a:p>
      </dgm:t>
    </dgm:pt>
    <dgm:pt modelId="{2A2635C2-140B-4AA3-8279-30D91D08B750}">
      <dgm:prSet phldrT="[نص]" custT="1"/>
      <dgm:spPr/>
      <dgm:t>
        <a:bodyPr/>
        <a:lstStyle/>
        <a:p>
          <a:pPr rtl="1"/>
          <a:r>
            <a:rPr lang="ar-SA" sz="2000" dirty="0" smtClean="0">
              <a:solidFill>
                <a:schemeClr val="tx1"/>
              </a:solidFill>
              <a:latin typeface="Arial Unicode MS" pitchFamily="34" charset="-128"/>
              <a:ea typeface="Arial Unicode MS" pitchFamily="34" charset="-128"/>
              <a:cs typeface="Arial Unicode MS" pitchFamily="34" charset="-128"/>
            </a:rPr>
            <a:t> </a:t>
          </a:r>
          <a:r>
            <a:rPr lang="ar-SA" sz="2000" dirty="0" smtClean="0">
              <a:solidFill>
                <a:schemeClr val="bg1"/>
              </a:solidFill>
              <a:cs typeface="PT Bold Heading" pitchFamily="2" charset="-78"/>
            </a:rPr>
            <a:t> الاستعداد الشخصي لأخصائي خدم</a:t>
          </a:r>
          <a:r>
            <a:rPr lang="ar-EG" sz="2000" dirty="0" smtClean="0">
              <a:solidFill>
                <a:schemeClr val="bg1"/>
              </a:solidFill>
              <a:cs typeface="PT Bold Heading" pitchFamily="2" charset="-78"/>
            </a:rPr>
            <a:t>ة</a:t>
          </a:r>
          <a:r>
            <a:rPr lang="ar-SA" sz="2000" dirty="0" smtClean="0">
              <a:solidFill>
                <a:schemeClr val="bg1"/>
              </a:solidFill>
              <a:cs typeface="PT Bold Heading" pitchFamily="2" charset="-78"/>
            </a:rPr>
            <a:t> الفرد </a:t>
          </a:r>
          <a:endParaRPr lang="ar-SA" sz="2000" dirty="0">
            <a:solidFill>
              <a:schemeClr val="bg1"/>
            </a:solidFill>
            <a:cs typeface="PT Bold Heading" pitchFamily="2" charset="-78"/>
          </a:endParaRPr>
        </a:p>
      </dgm:t>
    </dgm:pt>
    <dgm:pt modelId="{944C24CB-1441-47D5-A226-8DC72424AE82}" type="parTrans" cxnId="{773DF705-05A3-4823-A849-BE103DB58280}">
      <dgm:prSet/>
      <dgm:spPr/>
      <dgm:t>
        <a:bodyPr/>
        <a:lstStyle/>
        <a:p>
          <a:pPr rtl="1"/>
          <a:endParaRPr lang="ar-SA"/>
        </a:p>
      </dgm:t>
    </dgm:pt>
    <dgm:pt modelId="{04C42813-B797-4BB9-8E6D-1F6F4EC06CAC}" type="sibTrans" cxnId="{773DF705-05A3-4823-A849-BE103DB58280}">
      <dgm:prSet/>
      <dgm:spPr/>
      <dgm:t>
        <a:bodyPr/>
        <a:lstStyle/>
        <a:p>
          <a:pPr rtl="1"/>
          <a:endParaRPr lang="ar-SA"/>
        </a:p>
      </dgm:t>
    </dgm:pt>
    <dgm:pt modelId="{8F26993C-872E-48F1-A2A4-58565E2BBF83}" type="pres">
      <dgm:prSet presAssocID="{4F7EC873-1FAA-431F-B7F3-5C409102A4DE}" presName="linear" presStyleCnt="0">
        <dgm:presLayoutVars>
          <dgm:dir/>
          <dgm:resizeHandles val="exact"/>
        </dgm:presLayoutVars>
      </dgm:prSet>
      <dgm:spPr/>
      <dgm:t>
        <a:bodyPr/>
        <a:lstStyle/>
        <a:p>
          <a:pPr rtl="1"/>
          <a:endParaRPr lang="ar-SA"/>
        </a:p>
      </dgm:t>
    </dgm:pt>
    <dgm:pt modelId="{CC5ED453-1F40-4F8B-B36F-2CF517DB884D}" type="pres">
      <dgm:prSet presAssocID="{30515F22-33A1-4F83-8F1C-0B96EBA29675}" presName="comp" presStyleCnt="0"/>
      <dgm:spPr/>
    </dgm:pt>
    <dgm:pt modelId="{9FD2CFF9-8B4D-4B57-8762-3EB66FE6A9AF}" type="pres">
      <dgm:prSet presAssocID="{30515F22-33A1-4F83-8F1C-0B96EBA29675}" presName="box" presStyleLbl="node1" presStyleIdx="0" presStyleCnt="2"/>
      <dgm:spPr/>
      <dgm:t>
        <a:bodyPr/>
        <a:lstStyle/>
        <a:p>
          <a:pPr rtl="1"/>
          <a:endParaRPr lang="ar-SA"/>
        </a:p>
      </dgm:t>
    </dgm:pt>
    <dgm:pt modelId="{D537732D-4B2B-4164-BB69-68E5C935B7AA}" type="pres">
      <dgm:prSet presAssocID="{30515F22-33A1-4F83-8F1C-0B96EBA29675}" presName="img" presStyleLbl="fgImgPlace1" presStyleIdx="0" presStyleCnt="2" custLinFactNeighborX="-4510" custLinFactNeighborY="-5413"/>
      <dgm:spPr>
        <a:solidFill>
          <a:schemeClr val="bg2"/>
        </a:solidFill>
      </dgm:spPr>
    </dgm:pt>
    <dgm:pt modelId="{79E9449E-DA7D-4938-AC5D-85B05118ED48}" type="pres">
      <dgm:prSet presAssocID="{30515F22-33A1-4F83-8F1C-0B96EBA29675}" presName="text" presStyleLbl="node1" presStyleIdx="0" presStyleCnt="2">
        <dgm:presLayoutVars>
          <dgm:bulletEnabled val="1"/>
        </dgm:presLayoutVars>
      </dgm:prSet>
      <dgm:spPr/>
      <dgm:t>
        <a:bodyPr/>
        <a:lstStyle/>
        <a:p>
          <a:pPr rtl="1"/>
          <a:endParaRPr lang="ar-SA"/>
        </a:p>
      </dgm:t>
    </dgm:pt>
    <dgm:pt modelId="{1D151AA5-9579-41EC-8EA1-427328998620}" type="pres">
      <dgm:prSet presAssocID="{68328AB0-E518-41BC-95AD-9346C4AB3EB5}" presName="spacer" presStyleCnt="0"/>
      <dgm:spPr/>
    </dgm:pt>
    <dgm:pt modelId="{82365476-4876-4040-A68A-CEF508997B88}" type="pres">
      <dgm:prSet presAssocID="{2A2635C2-140B-4AA3-8279-30D91D08B750}" presName="comp" presStyleCnt="0"/>
      <dgm:spPr/>
    </dgm:pt>
    <dgm:pt modelId="{08F76803-FC13-4807-B620-D14667A526B5}" type="pres">
      <dgm:prSet presAssocID="{2A2635C2-140B-4AA3-8279-30D91D08B750}" presName="box" presStyleLbl="node1" presStyleIdx="1" presStyleCnt="2"/>
      <dgm:spPr/>
      <dgm:t>
        <a:bodyPr/>
        <a:lstStyle/>
        <a:p>
          <a:pPr rtl="1"/>
          <a:endParaRPr lang="ar-SA"/>
        </a:p>
      </dgm:t>
    </dgm:pt>
    <dgm:pt modelId="{EB1B7141-9ADC-452B-A662-A8C6A835914B}" type="pres">
      <dgm:prSet presAssocID="{2A2635C2-140B-4AA3-8279-30D91D08B750}" presName="img" presStyleLbl="fgImgPlace1" presStyleIdx="1" presStyleCnt="2"/>
      <dgm:spPr>
        <a:solidFill>
          <a:schemeClr val="bg2"/>
        </a:solidFill>
      </dgm:spPr>
    </dgm:pt>
    <dgm:pt modelId="{6BF19E6D-6D38-4646-BB33-2CF788574923}" type="pres">
      <dgm:prSet presAssocID="{2A2635C2-140B-4AA3-8279-30D91D08B750}" presName="text" presStyleLbl="node1" presStyleIdx="1" presStyleCnt="2">
        <dgm:presLayoutVars>
          <dgm:bulletEnabled val="1"/>
        </dgm:presLayoutVars>
      </dgm:prSet>
      <dgm:spPr/>
      <dgm:t>
        <a:bodyPr/>
        <a:lstStyle/>
        <a:p>
          <a:pPr rtl="1"/>
          <a:endParaRPr lang="ar-SA"/>
        </a:p>
      </dgm:t>
    </dgm:pt>
  </dgm:ptLst>
  <dgm:cxnLst>
    <dgm:cxn modelId="{74B10565-9F18-4C6D-8DCE-97925E30D07E}" type="presOf" srcId="{2A2635C2-140B-4AA3-8279-30D91D08B750}" destId="{6BF19E6D-6D38-4646-BB33-2CF788574923}" srcOrd="1" destOrd="0" presId="urn:microsoft.com/office/officeart/2005/8/layout/vList4#1"/>
    <dgm:cxn modelId="{773DF705-05A3-4823-A849-BE103DB58280}" srcId="{4F7EC873-1FAA-431F-B7F3-5C409102A4DE}" destId="{2A2635C2-140B-4AA3-8279-30D91D08B750}" srcOrd="1" destOrd="0" parTransId="{944C24CB-1441-47D5-A226-8DC72424AE82}" sibTransId="{04C42813-B797-4BB9-8E6D-1F6F4EC06CAC}"/>
    <dgm:cxn modelId="{1A130276-8DC9-4CE8-B54B-71CC0148499A}" type="presOf" srcId="{4F7EC873-1FAA-431F-B7F3-5C409102A4DE}" destId="{8F26993C-872E-48F1-A2A4-58565E2BBF83}" srcOrd="0" destOrd="0" presId="urn:microsoft.com/office/officeart/2005/8/layout/vList4#1"/>
    <dgm:cxn modelId="{797D8C32-5686-43C3-A987-DA072529730C}" type="presOf" srcId="{2A2635C2-140B-4AA3-8279-30D91D08B750}" destId="{08F76803-FC13-4807-B620-D14667A526B5}" srcOrd="0" destOrd="0" presId="urn:microsoft.com/office/officeart/2005/8/layout/vList4#1"/>
    <dgm:cxn modelId="{86F4CB42-9E2B-4143-A26D-075B580BC8CF}" type="presOf" srcId="{30515F22-33A1-4F83-8F1C-0B96EBA29675}" destId="{79E9449E-DA7D-4938-AC5D-85B05118ED48}" srcOrd="1" destOrd="0" presId="urn:microsoft.com/office/officeart/2005/8/layout/vList4#1"/>
    <dgm:cxn modelId="{DB9E261E-60D1-430D-846F-1060F118936E}" type="presOf" srcId="{30515F22-33A1-4F83-8F1C-0B96EBA29675}" destId="{9FD2CFF9-8B4D-4B57-8762-3EB66FE6A9AF}" srcOrd="0" destOrd="0" presId="urn:microsoft.com/office/officeart/2005/8/layout/vList4#1"/>
    <dgm:cxn modelId="{6DBA554F-0F83-4BCE-9F7A-5C4C1857E4C3}" srcId="{4F7EC873-1FAA-431F-B7F3-5C409102A4DE}" destId="{30515F22-33A1-4F83-8F1C-0B96EBA29675}" srcOrd="0" destOrd="0" parTransId="{416093A3-E0CD-4A54-AB4D-A938D2700647}" sibTransId="{68328AB0-E518-41BC-95AD-9346C4AB3EB5}"/>
    <dgm:cxn modelId="{B0A8094E-5D96-4B0B-AAB0-5023F03B6159}" type="presParOf" srcId="{8F26993C-872E-48F1-A2A4-58565E2BBF83}" destId="{CC5ED453-1F40-4F8B-B36F-2CF517DB884D}" srcOrd="0" destOrd="0" presId="urn:microsoft.com/office/officeart/2005/8/layout/vList4#1"/>
    <dgm:cxn modelId="{E35A934A-4AE3-4F3D-8E3C-E1F5AB12A873}" type="presParOf" srcId="{CC5ED453-1F40-4F8B-B36F-2CF517DB884D}" destId="{9FD2CFF9-8B4D-4B57-8762-3EB66FE6A9AF}" srcOrd="0" destOrd="0" presId="urn:microsoft.com/office/officeart/2005/8/layout/vList4#1"/>
    <dgm:cxn modelId="{ECDE7A51-9966-4DD6-A004-89F0799DD7E9}" type="presParOf" srcId="{CC5ED453-1F40-4F8B-B36F-2CF517DB884D}" destId="{D537732D-4B2B-4164-BB69-68E5C935B7AA}" srcOrd="1" destOrd="0" presId="urn:microsoft.com/office/officeart/2005/8/layout/vList4#1"/>
    <dgm:cxn modelId="{C205B14F-5AD7-4A9D-87E7-C6B38AAC2F9D}" type="presParOf" srcId="{CC5ED453-1F40-4F8B-B36F-2CF517DB884D}" destId="{79E9449E-DA7D-4938-AC5D-85B05118ED48}" srcOrd="2" destOrd="0" presId="urn:microsoft.com/office/officeart/2005/8/layout/vList4#1"/>
    <dgm:cxn modelId="{162E02C6-1390-419D-9CCC-151D5BE8CD45}" type="presParOf" srcId="{8F26993C-872E-48F1-A2A4-58565E2BBF83}" destId="{1D151AA5-9579-41EC-8EA1-427328998620}" srcOrd="1" destOrd="0" presId="urn:microsoft.com/office/officeart/2005/8/layout/vList4#1"/>
    <dgm:cxn modelId="{86F238FB-B73D-4006-BCFC-D596289A33E2}" type="presParOf" srcId="{8F26993C-872E-48F1-A2A4-58565E2BBF83}" destId="{82365476-4876-4040-A68A-CEF508997B88}" srcOrd="2" destOrd="0" presId="urn:microsoft.com/office/officeart/2005/8/layout/vList4#1"/>
    <dgm:cxn modelId="{EE7BC0E3-4D2E-4707-BA05-151F8FFC8EA2}" type="presParOf" srcId="{82365476-4876-4040-A68A-CEF508997B88}" destId="{08F76803-FC13-4807-B620-D14667A526B5}" srcOrd="0" destOrd="0" presId="urn:microsoft.com/office/officeart/2005/8/layout/vList4#1"/>
    <dgm:cxn modelId="{3E670E1D-9705-400D-9522-CDC0B78DF028}" type="presParOf" srcId="{82365476-4876-4040-A68A-CEF508997B88}" destId="{EB1B7141-9ADC-452B-A662-A8C6A835914B}" srcOrd="1" destOrd="0" presId="urn:microsoft.com/office/officeart/2005/8/layout/vList4#1"/>
    <dgm:cxn modelId="{46A9FDC6-DCE0-4FBB-AC6F-4222B90CD726}" type="presParOf" srcId="{82365476-4876-4040-A68A-CEF508997B88}" destId="{6BF19E6D-6D38-4646-BB33-2CF788574923}"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2CFF9-8B4D-4B57-8762-3EB66FE6A9AF}">
      <dsp:nvSpPr>
        <dsp:cNvPr id="0" name=""/>
        <dsp:cNvSpPr/>
      </dsp:nvSpPr>
      <dsp:spPr>
        <a:xfrm>
          <a:off x="0" y="0"/>
          <a:ext cx="6096000" cy="1900484"/>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lang="ar-SA" sz="2400" kern="1200" dirty="0" smtClean="0">
              <a:solidFill>
                <a:schemeClr val="bg1"/>
              </a:solidFill>
              <a:latin typeface="Arial Unicode MS" pitchFamily="34" charset="-128"/>
              <a:ea typeface="Arial Unicode MS" pitchFamily="34" charset="-128"/>
              <a:cs typeface="PT Bold Heading" pitchFamily="2" charset="-78"/>
            </a:rPr>
            <a:t>الإعداد المهني لأخصائي خدمه الفرد . </a:t>
          </a:r>
          <a:endParaRPr lang="ar-SA" sz="1600" kern="1200" dirty="0">
            <a:solidFill>
              <a:schemeClr val="bg1"/>
            </a:solidFill>
            <a:latin typeface="Arial Unicode MS" pitchFamily="34" charset="-128"/>
            <a:ea typeface="Arial Unicode MS" pitchFamily="34" charset="-128"/>
            <a:cs typeface="PT Bold Heading" pitchFamily="2" charset="-78"/>
          </a:endParaRPr>
        </a:p>
      </dsp:txBody>
      <dsp:txXfrm>
        <a:off x="1409248" y="0"/>
        <a:ext cx="4686751" cy="1900484"/>
      </dsp:txXfrm>
    </dsp:sp>
    <dsp:sp modelId="{D537732D-4B2B-4164-BB69-68E5C935B7AA}">
      <dsp:nvSpPr>
        <dsp:cNvPr id="0" name=""/>
        <dsp:cNvSpPr/>
      </dsp:nvSpPr>
      <dsp:spPr>
        <a:xfrm>
          <a:off x="135062" y="107749"/>
          <a:ext cx="1219200" cy="1520387"/>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F76803-FC13-4807-B620-D14667A526B5}">
      <dsp:nvSpPr>
        <dsp:cNvPr id="0" name=""/>
        <dsp:cNvSpPr/>
      </dsp:nvSpPr>
      <dsp:spPr>
        <a:xfrm>
          <a:off x="0" y="2090532"/>
          <a:ext cx="6096000" cy="19004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r" defTabSz="889000" rtl="1">
            <a:lnSpc>
              <a:spcPct val="90000"/>
            </a:lnSpc>
            <a:spcBef>
              <a:spcPct val="0"/>
            </a:spcBef>
            <a:spcAft>
              <a:spcPct val="35000"/>
            </a:spcAft>
          </a:pPr>
          <a:r>
            <a:rPr lang="ar-SA" sz="2000" kern="1200" dirty="0" smtClean="0">
              <a:solidFill>
                <a:schemeClr val="tx1"/>
              </a:solidFill>
              <a:latin typeface="Arial Unicode MS" pitchFamily="34" charset="-128"/>
              <a:ea typeface="Arial Unicode MS" pitchFamily="34" charset="-128"/>
              <a:cs typeface="Arial Unicode MS" pitchFamily="34" charset="-128"/>
            </a:rPr>
            <a:t> </a:t>
          </a:r>
          <a:r>
            <a:rPr lang="ar-SA" sz="2000" kern="1200" dirty="0" smtClean="0">
              <a:solidFill>
                <a:schemeClr val="bg1"/>
              </a:solidFill>
              <a:cs typeface="PT Bold Heading" pitchFamily="2" charset="-78"/>
            </a:rPr>
            <a:t> الاستعداد الشخصي لأخصائي خدم</a:t>
          </a:r>
          <a:r>
            <a:rPr lang="ar-EG" sz="2000" kern="1200" dirty="0" smtClean="0">
              <a:solidFill>
                <a:schemeClr val="bg1"/>
              </a:solidFill>
              <a:cs typeface="PT Bold Heading" pitchFamily="2" charset="-78"/>
            </a:rPr>
            <a:t>ة</a:t>
          </a:r>
          <a:r>
            <a:rPr lang="ar-SA" sz="2000" kern="1200" dirty="0" smtClean="0">
              <a:solidFill>
                <a:schemeClr val="bg1"/>
              </a:solidFill>
              <a:cs typeface="PT Bold Heading" pitchFamily="2" charset="-78"/>
            </a:rPr>
            <a:t> الفرد </a:t>
          </a:r>
          <a:endParaRPr lang="ar-SA" sz="2000" kern="1200" dirty="0">
            <a:solidFill>
              <a:schemeClr val="bg1"/>
            </a:solidFill>
            <a:cs typeface="PT Bold Heading" pitchFamily="2" charset="-78"/>
          </a:endParaRPr>
        </a:p>
      </dsp:txBody>
      <dsp:txXfrm>
        <a:off x="1409248" y="2090532"/>
        <a:ext cx="4686751" cy="1900484"/>
      </dsp:txXfrm>
    </dsp:sp>
    <dsp:sp modelId="{EB1B7141-9ADC-452B-A662-A8C6A835914B}">
      <dsp:nvSpPr>
        <dsp:cNvPr id="0" name=""/>
        <dsp:cNvSpPr/>
      </dsp:nvSpPr>
      <dsp:spPr>
        <a:xfrm>
          <a:off x="190048" y="2280581"/>
          <a:ext cx="1219200" cy="1520387"/>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03" name="Rectangle 3"/>
          <p:cNvSpPr>
            <a:spLocks noGrp="1" noChangeArrowheads="1"/>
          </p:cNvSpPr>
          <p:nvPr>
            <p:ph type="dt" sz="quarter" idx="1"/>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153604" name="Rectangle 4"/>
          <p:cNvSpPr>
            <a:spLocks noGrp="1" noChangeArrowheads="1"/>
          </p:cNvSpPr>
          <p:nvPr>
            <p:ph type="ftr" sz="quarter" idx="2"/>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endParaRPr lang="en-US"/>
          </a:p>
        </p:txBody>
      </p:sp>
      <p:sp>
        <p:nvSpPr>
          <p:cNvPr id="153605" name="Rectangle 5"/>
          <p:cNvSpPr>
            <a:spLocks noGrp="1" noChangeArrowheads="1"/>
          </p:cNvSpPr>
          <p:nvPr>
            <p:ph type="sldNum" sz="quarter" idx="3"/>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Times New Roman" pitchFamily="18" charset="0"/>
              </a:defRPr>
            </a:lvl1pPr>
          </a:lstStyle>
          <a:p>
            <a:fld id="{A85F01DD-9282-4CC5-9669-7130C1F6E3C8}" type="slidenum">
              <a:rPr lang="ar-SA"/>
              <a:pPr/>
              <a:t>‹#›</a:t>
            </a:fld>
            <a:endParaRPr lang="en-US"/>
          </a:p>
        </p:txBody>
      </p:sp>
    </p:spTree>
    <p:extLst>
      <p:ext uri="{BB962C8B-B14F-4D97-AF65-F5344CB8AC3E}">
        <p14:creationId xmlns:p14="http://schemas.microsoft.com/office/powerpoint/2010/main" val="737099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2579" name="Rectangle 3"/>
          <p:cNvSpPr>
            <a:spLocks noGrp="1" noChangeArrowheads="1"/>
          </p:cNvSpPr>
          <p:nvPr>
            <p:ph type="dt" idx="1"/>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152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525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2582" name="Rectangle 6"/>
          <p:cNvSpPr>
            <a:spLocks noGrp="1" noChangeArrowheads="1"/>
          </p:cNvSpPr>
          <p:nvPr>
            <p:ph type="ftr" sz="quarter" idx="4"/>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endParaRPr lang="en-US"/>
          </a:p>
        </p:txBody>
      </p:sp>
      <p:sp>
        <p:nvSpPr>
          <p:cNvPr id="152583" name="Rectangle 7"/>
          <p:cNvSpPr>
            <a:spLocks noGrp="1" noChangeArrowheads="1"/>
          </p:cNvSpPr>
          <p:nvPr>
            <p:ph type="sldNum" sz="quarter" idx="5"/>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Times New Roman" pitchFamily="18" charset="0"/>
              </a:defRPr>
            </a:lvl1pPr>
          </a:lstStyle>
          <a:p>
            <a:fld id="{17B05576-E84A-4725-8EA4-9A43B7B35F82}" type="slidenum">
              <a:rPr lang="ar-SA"/>
              <a:pPr/>
              <a:t>‹#›</a:t>
            </a:fld>
            <a:endParaRPr lang="en-US"/>
          </a:p>
        </p:txBody>
      </p:sp>
    </p:spTree>
    <p:extLst>
      <p:ext uri="{BB962C8B-B14F-4D97-AF65-F5344CB8AC3E}">
        <p14:creationId xmlns:p14="http://schemas.microsoft.com/office/powerpoint/2010/main" val="828755625"/>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Times New Roman" pitchFamily="18" charset="0"/>
        <a:ea typeface="+mn-ea"/>
        <a:cs typeface="+mn-cs"/>
      </a:defRPr>
    </a:lvl1pPr>
    <a:lvl2pPr marL="457200" algn="r" rtl="1" fontAlgn="base">
      <a:spcBef>
        <a:spcPct val="30000"/>
      </a:spcBef>
      <a:spcAft>
        <a:spcPct val="0"/>
      </a:spcAft>
      <a:defRPr sz="1200" kern="1200">
        <a:solidFill>
          <a:schemeClr val="tx1"/>
        </a:solidFill>
        <a:latin typeface="Times New Roman" pitchFamily="18" charset="0"/>
        <a:ea typeface="+mn-ea"/>
        <a:cs typeface="+mn-cs"/>
      </a:defRPr>
    </a:lvl2pPr>
    <a:lvl3pPr marL="914400" algn="r" rtl="1" fontAlgn="base">
      <a:spcBef>
        <a:spcPct val="30000"/>
      </a:spcBef>
      <a:spcAft>
        <a:spcPct val="0"/>
      </a:spcAft>
      <a:defRPr sz="1200" kern="1200">
        <a:solidFill>
          <a:schemeClr val="tx1"/>
        </a:solidFill>
        <a:latin typeface="Times New Roman" pitchFamily="18" charset="0"/>
        <a:ea typeface="+mn-ea"/>
        <a:cs typeface="+mn-cs"/>
      </a:defRPr>
    </a:lvl3pPr>
    <a:lvl4pPr marL="1371600" algn="r" rtl="1" fontAlgn="base">
      <a:spcBef>
        <a:spcPct val="30000"/>
      </a:spcBef>
      <a:spcAft>
        <a:spcPct val="0"/>
      </a:spcAft>
      <a:defRPr sz="1200" kern="1200">
        <a:solidFill>
          <a:schemeClr val="tx1"/>
        </a:solidFill>
        <a:latin typeface="Times New Roman" pitchFamily="18" charset="0"/>
        <a:ea typeface="+mn-ea"/>
        <a:cs typeface="+mn-cs"/>
      </a:defRPr>
    </a:lvl4pPr>
    <a:lvl5pPr marL="1828800" algn="r" rtl="1" fontAlgn="base">
      <a:spcBef>
        <a:spcPct val="30000"/>
      </a:spcBef>
      <a:spcAft>
        <a:spcPct val="0"/>
      </a:spcAft>
      <a:defRPr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18DC63-0544-4440-91AF-F57F1172E6C3}" type="slidenum">
              <a:rPr lang="ar-SA"/>
              <a:pPr/>
              <a:t>8</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ACD61F-3A93-4D66-B4B5-C9ECE2D18F26}" type="slidenum">
              <a:rPr lang="ar-SA"/>
              <a:pPr/>
              <a:t>9</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721D8-633A-4AB9-9C0B-51E7DF30C786}" type="slidenum">
              <a:rPr lang="ar-SA"/>
              <a:pPr/>
              <a:t>11</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205F0-B613-4C5E-B51D-3E15597D28F9}" type="slidenum">
              <a:rPr lang="ar-SA"/>
              <a:pPr/>
              <a:t>17</a:t>
            </a:fld>
            <a:endParaRPr lang="en-US"/>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5E4191-5225-41C5-B9C5-58EF2D4E0B7A}" type="slidenum">
              <a:rPr lang="ar-SA"/>
              <a:pPr/>
              <a:t>20</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D12DFB-1297-43D3-B23C-6361E2F89140}" type="slidenum">
              <a:rPr lang="ar-SA"/>
              <a:pPr/>
              <a:t>33</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85543-B59C-45F6-A03E-BE0C03B2FA30}" type="slidenum">
              <a:rPr lang="ar-SA"/>
              <a:pPr/>
              <a:t>34</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85543-B59C-45F6-A03E-BE0C03B2FA30}" type="slidenum">
              <a:rPr lang="ar-SA"/>
              <a:pPr/>
              <a:t>35</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85543-B59C-45F6-A03E-BE0C03B2FA30}" type="slidenum">
              <a:rPr lang="ar-SA"/>
              <a:pPr/>
              <a:t>36</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85543-B59C-45F6-A03E-BE0C03B2FA30}" type="slidenum">
              <a:rPr lang="ar-SA"/>
              <a:pPr/>
              <a:t>37</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6BBE25-7F83-40FB-A2F4-215A1DEBBE9F}" type="slidenum">
              <a:rPr lang="ar-SA"/>
              <a:pPr/>
              <a:t>38</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11D75116-BA37-4DD1-8BB5-181A16EF6CEB}" type="slidenum">
              <a:rPr lang="ar-SA"/>
              <a:pPr/>
              <a:t>‹#›</a:t>
            </a:fld>
            <a:endParaRPr lang="en-US"/>
          </a:p>
        </p:txBody>
      </p:sp>
    </p:spTree>
  </p:cSld>
  <p:clrMapOvr>
    <a:masterClrMapping/>
  </p:clrMapOvr>
  <p:transition spd="med" advClick="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443E5F4-90B4-49A2-80BF-F3E53B0C6A15}" type="slidenum">
              <a:rPr lang="ar-SA"/>
              <a:pPr/>
              <a:t>‹#›</a:t>
            </a:fld>
            <a:endParaRPr lang="en-US"/>
          </a:p>
        </p:txBody>
      </p:sp>
    </p:spTree>
  </p:cSld>
  <p:clrMapOvr>
    <a:masterClrMapping/>
  </p:clrMapOvr>
  <p:transition spd="med" advClick="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07B73D52-249E-4DDC-9728-B7F2AEEEDBCB}" type="slidenum">
              <a:rPr lang="ar-SA"/>
              <a:pPr/>
              <a:t>‹#›</a:t>
            </a:fld>
            <a:endParaRPr lang="en-US"/>
          </a:p>
        </p:txBody>
      </p:sp>
    </p:spTree>
  </p:cSld>
  <p:clrMapOvr>
    <a:masterClrMapping/>
  </p:clrMapOvr>
  <p:transition spd="med" advClick="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75D9F35D-A652-4B85-BED0-73BAD5E9E1C9}" type="slidenum">
              <a:rPr lang="ar-SA"/>
              <a:pPr/>
              <a:t>‹#›</a:t>
            </a:fld>
            <a:endParaRPr lang="en-US"/>
          </a:p>
        </p:txBody>
      </p:sp>
    </p:spTree>
  </p:cSld>
  <p:clrMapOvr>
    <a:masterClrMapping/>
  </p:clrMapOvr>
  <p:transition spd="med" advClick="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2F8FCAA7-CA53-405D-A7A0-3F6C3E40E869}" type="slidenum">
              <a:rPr lang="ar-SA"/>
              <a:pPr/>
              <a:t>‹#›</a:t>
            </a:fld>
            <a:endParaRPr lang="en-US"/>
          </a:p>
        </p:txBody>
      </p:sp>
    </p:spTree>
  </p:cSld>
  <p:clrMapOvr>
    <a:masterClrMapping/>
  </p:clrMapOvr>
  <p:transition spd="med" advClick="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CA50E526-1017-477F-BE35-E0B48AF33275}" type="slidenum">
              <a:rPr lang="ar-SA"/>
              <a:pPr/>
              <a:t>‹#›</a:t>
            </a:fld>
            <a:endParaRPr lang="en-US"/>
          </a:p>
        </p:txBody>
      </p:sp>
    </p:spTree>
  </p:cSld>
  <p:clrMapOvr>
    <a:masterClrMapping/>
  </p:clrMapOvr>
  <p:transition spd="med" advClick="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ECAD21EA-195A-44DA-9605-B30059FA82D5}" type="slidenum">
              <a:rPr lang="ar-SA"/>
              <a:pPr/>
              <a:t>‹#›</a:t>
            </a:fld>
            <a:endParaRPr lang="en-US"/>
          </a:p>
        </p:txBody>
      </p:sp>
    </p:spTree>
  </p:cSld>
  <p:clrMapOvr>
    <a:masterClrMapping/>
  </p:clrMapOvr>
  <p:transition spd="med" advClick="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A0B7486-BBA5-491A-98E1-31D90592D263}" type="slidenum">
              <a:rPr lang="ar-SA"/>
              <a:pPr/>
              <a:t>‹#›</a:t>
            </a:fld>
            <a:endParaRPr lang="en-US"/>
          </a:p>
        </p:txBody>
      </p:sp>
    </p:spTree>
  </p:cSld>
  <p:clrMapOvr>
    <a:masterClrMapping/>
  </p:clrMapOvr>
  <p:transition spd="med" advClick="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361B4E4A-DA78-4381-88E6-E928132215CA}" type="slidenum">
              <a:rPr lang="ar-SA"/>
              <a:pPr/>
              <a:t>‹#›</a:t>
            </a:fld>
            <a:endParaRPr lang="en-US"/>
          </a:p>
        </p:txBody>
      </p:sp>
    </p:spTree>
  </p:cSld>
  <p:clrMapOvr>
    <a:masterClrMapping/>
  </p:clrMapOvr>
  <p:transition spd="med" advClick="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AB282F8-4E20-458E-93D9-99A34F57EFD6}" type="slidenum">
              <a:rPr lang="ar-SA"/>
              <a:pPr/>
              <a:t>‹#›</a:t>
            </a:fld>
            <a:endParaRPr lang="en-US"/>
          </a:p>
        </p:txBody>
      </p:sp>
    </p:spTree>
  </p:cSld>
  <p:clrMapOvr>
    <a:masterClrMapping/>
  </p:clrMapOvr>
  <p:transition spd="med" advClick="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722FD2B-5ADD-4477-812F-E6C611113735}" type="slidenum">
              <a:rPr lang="ar-SA"/>
              <a:pPr/>
              <a:t>‹#›</a:t>
            </a:fld>
            <a:endParaRPr lang="en-US"/>
          </a:p>
        </p:txBody>
      </p:sp>
    </p:spTree>
  </p:cSld>
  <p:clrMapOvr>
    <a:masterClrMapping/>
  </p:clrMapOvr>
  <p:transition spd="med" advClick="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56712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39385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99643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91020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37621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17032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4510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66762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30291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030974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817504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2EC90A4-4116-4996-A2B5-CCC38072D2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8897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24AE0D1B-FB55-4740-B962-B07431EEDF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00834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A60CAE9-568E-4940-BC5C-9B5B2978E50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38297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484438"/>
            <a:ext cx="4038600" cy="3535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484438"/>
            <a:ext cx="4038600" cy="3535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A58B3604-6252-48E8-898C-FAA2B7B4E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30071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6EBB45AE-A876-4DE5-875E-AB74C9545D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30035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8F60B444-AE5E-4C5F-B9D1-3C794BA05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77076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C23DA05A-CC29-4BE4-8FB2-DBDBD7EB04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4323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B87E988D-1A1A-4DA5-B973-DAB58E92B4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523469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8BE7E172-8D35-4250-ACD1-5A954A91A58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39361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2C78E1E1-118E-4BA3-AC7A-5570490170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45285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1371600"/>
            <a:ext cx="2057400" cy="46482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1371600"/>
            <a:ext cx="6019800" cy="46482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4B649E22-12AA-4B99-A369-81AD354698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76385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805824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239739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421221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526109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100668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007527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919424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99118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96629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83158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72656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cs typeface="+mn-cs"/>
              </a:defRPr>
            </a:lvl1pPr>
          </a:lstStyle>
          <a:p>
            <a:fld id="{6E5E2400-1072-4CD2-A3DE-9CA956B53209}"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p:random/>
  </p:transition>
  <p:txStyles>
    <p:titleStyle>
      <a:lvl1pPr algn="ctr" rtl="1" eaLnBrk="1" fontAlgn="base" hangingPunct="1">
        <a:spcBef>
          <a:spcPct val="0"/>
        </a:spcBef>
        <a:spcAft>
          <a:spcPct val="0"/>
        </a:spcAft>
        <a:defRPr sz="4400">
          <a:solidFill>
            <a:schemeClr val="tx2"/>
          </a:solidFill>
          <a:latin typeface="+mj-lt"/>
          <a:ea typeface="+mj-ea"/>
          <a:cs typeface="+mj-cs"/>
        </a:defRPr>
      </a:lvl1pPr>
      <a:lvl2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2pPr>
      <a:lvl3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3pPr>
      <a:lvl4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4pPr>
      <a:lvl5pPr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5pPr>
      <a:lvl6pPr marL="4572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ctr" rtl="1" eaLnBrk="1" fontAlgn="base" hangingPunct="1">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cs typeface="+mn-cs"/>
        </a:defRPr>
      </a:lvl2pPr>
      <a:lvl3pPr marL="1143000" indent="-228600" algn="r" rtl="1" eaLnBrk="1" fontAlgn="base" hangingPunct="1">
        <a:spcBef>
          <a:spcPct val="20000"/>
        </a:spcBef>
        <a:spcAft>
          <a:spcPct val="0"/>
        </a:spcAft>
        <a:buChar char="•"/>
        <a:defRPr sz="2400">
          <a:solidFill>
            <a:schemeClr val="tx1"/>
          </a:solidFill>
          <a:latin typeface="+mn-lt"/>
          <a:cs typeface="+mn-cs"/>
        </a:defRPr>
      </a:lvl3pPr>
      <a:lvl4pPr marL="1600200" indent="-228600" algn="r" rtl="1" eaLnBrk="1" fontAlgn="base" hangingPunct="1">
        <a:spcBef>
          <a:spcPct val="20000"/>
        </a:spcBef>
        <a:spcAft>
          <a:spcPct val="0"/>
        </a:spcAft>
        <a:buChar char="–"/>
        <a:defRPr sz="2000">
          <a:solidFill>
            <a:schemeClr val="tx1"/>
          </a:solidFill>
          <a:latin typeface="+mn-lt"/>
          <a:cs typeface="+mn-cs"/>
        </a:defRPr>
      </a:lvl4pPr>
      <a:lvl5pPr marL="2057400" indent="-228600" algn="r" rtl="1" eaLnBrk="1" fontAlgn="base" hangingPunct="1">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a:endParaRPr lang="en-US">
              <a:solidFill>
                <a:srgbClr val="FFFFFF"/>
              </a:solidFill>
              <a:latin typeface="Arial" charset="0"/>
              <a:cs typeface="Arial" charset="0"/>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a:endParaRPr lang="en-US">
              <a:solidFill>
                <a:srgbClr val="FFFFFF"/>
              </a:solidFill>
              <a:latin typeface="Arial" charset="0"/>
              <a:cs typeface="Arial" charset="0"/>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a:fld id="{BD8BB303-702D-4485-BD2B-4146497976A2}" type="slidenum">
              <a:rPr lang="en-US" smtClean="0">
                <a:solidFill>
                  <a:srgbClr val="FFFFFF"/>
                </a:solidFill>
                <a:latin typeface="Arial" charset="0"/>
                <a:cs typeface="Arial" charset="0"/>
              </a:rPr>
              <a:pPr rtl="0"/>
              <a:t>‹#›</a:t>
            </a:fld>
            <a:endParaRPr lang="en-US">
              <a:solidFill>
                <a:srgbClr val="FFFFFF"/>
              </a:solidFill>
              <a:latin typeface="Arial" charset="0"/>
              <a:cs typeface="Arial" charset="0"/>
            </a:endParaRPr>
          </a:p>
        </p:txBody>
      </p:sp>
    </p:spTree>
    <p:extLst>
      <p:ext uri="{BB962C8B-B14F-4D97-AF65-F5344CB8AC3E}">
        <p14:creationId xmlns:p14="http://schemas.microsoft.com/office/powerpoint/2010/main" val="91670290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371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8195" name="Rectangle 3"/>
          <p:cNvSpPr>
            <a:spLocks noGrp="1" noChangeArrowheads="1"/>
          </p:cNvSpPr>
          <p:nvPr>
            <p:ph type="body" idx="1"/>
          </p:nvPr>
        </p:nvSpPr>
        <p:spPr bwMode="auto">
          <a:xfrm>
            <a:off x="457200" y="2484438"/>
            <a:ext cx="8229600" cy="353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a:endParaRPr lang="en-US">
              <a:solidFill>
                <a:srgbClr val="000000"/>
              </a:solidFill>
              <a:latin typeface="Arial" charset="0"/>
              <a:cs typeface="Arial" charset="0"/>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a:endParaRPr lang="en-US">
              <a:solidFill>
                <a:srgbClr val="000000"/>
              </a:solidFill>
              <a:latin typeface="Arial" charset="0"/>
              <a:cs typeface="Arial" charset="0"/>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a:fld id="{0C9B1D1A-3B47-4CEB-9A1A-4E5643590F4B}" type="slidenum">
              <a:rPr lang="en-US" smtClean="0">
                <a:solidFill>
                  <a:srgbClr val="000000"/>
                </a:solidFill>
                <a:latin typeface="Arial" charset="0"/>
                <a:cs typeface="Arial" charset="0"/>
              </a:rPr>
              <a:pPr rtl="0"/>
              <a:t>‹#›</a:t>
            </a:fld>
            <a:endParaRPr lang="en-US">
              <a:solidFill>
                <a:srgbClr val="000000"/>
              </a:solidFill>
              <a:latin typeface="Arial" charset="0"/>
              <a:cs typeface="Arial" charset="0"/>
            </a:endParaRPr>
          </a:p>
        </p:txBody>
      </p:sp>
    </p:spTree>
    <p:extLst>
      <p:ext uri="{BB962C8B-B14F-4D97-AF65-F5344CB8AC3E}">
        <p14:creationId xmlns:p14="http://schemas.microsoft.com/office/powerpoint/2010/main" val="12085014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charset="0"/>
        </a:defRPr>
      </a:lvl2pPr>
      <a:lvl3pPr algn="ctr" rtl="1" eaLnBrk="1" fontAlgn="base" hangingPunct="1">
        <a:spcBef>
          <a:spcPct val="0"/>
        </a:spcBef>
        <a:spcAft>
          <a:spcPct val="0"/>
        </a:spcAft>
        <a:defRPr sz="4000">
          <a:solidFill>
            <a:schemeClr val="tx2"/>
          </a:solidFill>
          <a:latin typeface="Arial" charset="0"/>
        </a:defRPr>
      </a:lvl3pPr>
      <a:lvl4pPr algn="ctr" rtl="1" eaLnBrk="1" fontAlgn="base" hangingPunct="1">
        <a:spcBef>
          <a:spcPct val="0"/>
        </a:spcBef>
        <a:spcAft>
          <a:spcPct val="0"/>
        </a:spcAft>
        <a:defRPr sz="4000">
          <a:solidFill>
            <a:schemeClr val="tx2"/>
          </a:solidFill>
          <a:latin typeface="Arial" charset="0"/>
        </a:defRPr>
      </a:lvl4pPr>
      <a:lvl5pPr algn="ctr" rtl="1" eaLnBrk="1" fontAlgn="base" hangingPunct="1">
        <a:spcBef>
          <a:spcPct val="0"/>
        </a:spcBef>
        <a:spcAft>
          <a:spcPct val="0"/>
        </a:spcAft>
        <a:defRPr sz="4000">
          <a:solidFill>
            <a:schemeClr val="tx2"/>
          </a:solidFill>
          <a:latin typeface="Arial" charset="0"/>
        </a:defRPr>
      </a:lvl5pPr>
      <a:lvl6pPr marL="457200" algn="ctr" rtl="1" eaLnBrk="1" fontAlgn="base" hangingPunct="1">
        <a:spcBef>
          <a:spcPct val="0"/>
        </a:spcBef>
        <a:spcAft>
          <a:spcPct val="0"/>
        </a:spcAft>
        <a:defRPr sz="4000">
          <a:solidFill>
            <a:schemeClr val="tx2"/>
          </a:solidFill>
          <a:latin typeface="Arial" charset="0"/>
        </a:defRPr>
      </a:lvl6pPr>
      <a:lvl7pPr marL="914400" algn="ctr" rtl="1" eaLnBrk="1" fontAlgn="base" hangingPunct="1">
        <a:spcBef>
          <a:spcPct val="0"/>
        </a:spcBef>
        <a:spcAft>
          <a:spcPct val="0"/>
        </a:spcAft>
        <a:defRPr sz="4000">
          <a:solidFill>
            <a:schemeClr val="tx2"/>
          </a:solidFill>
          <a:latin typeface="Arial" charset="0"/>
        </a:defRPr>
      </a:lvl7pPr>
      <a:lvl8pPr marL="1371600" algn="ctr" rtl="1" eaLnBrk="1" fontAlgn="base" hangingPunct="1">
        <a:spcBef>
          <a:spcPct val="0"/>
        </a:spcBef>
        <a:spcAft>
          <a:spcPct val="0"/>
        </a:spcAft>
        <a:defRPr sz="4000">
          <a:solidFill>
            <a:schemeClr val="tx2"/>
          </a:solidFill>
          <a:latin typeface="Arial" charset="0"/>
        </a:defRPr>
      </a:lvl8pPr>
      <a:lvl9pPr marL="1828800" algn="ctr" rtl="1" eaLnBrk="1" fontAlgn="base" hangingPunct="1">
        <a:spcBef>
          <a:spcPct val="0"/>
        </a:spcBef>
        <a:spcAft>
          <a:spcPct val="0"/>
        </a:spcAft>
        <a:defRPr sz="4000">
          <a:solidFill>
            <a:schemeClr val="tx2"/>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a:endParaRPr lang="en-US">
              <a:solidFill>
                <a:srgbClr val="FFFFFF"/>
              </a:solidFill>
              <a:latin typeface="Arial" charset="0"/>
              <a:cs typeface="Arial" charset="0"/>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a:endParaRPr lang="en-US">
              <a:solidFill>
                <a:srgbClr val="FFFFFF"/>
              </a:solidFill>
              <a:latin typeface="Arial" charset="0"/>
              <a:cs typeface="Arial" charset="0"/>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a:fld id="{BD8BB303-702D-4485-BD2B-4146497976A2}" type="slidenum">
              <a:rPr lang="en-US" smtClean="0">
                <a:solidFill>
                  <a:srgbClr val="FFFFFF"/>
                </a:solidFill>
                <a:latin typeface="Arial" charset="0"/>
                <a:cs typeface="Arial" charset="0"/>
              </a:rPr>
              <a:pPr rtl="0"/>
              <a:t>‹#›</a:t>
            </a:fld>
            <a:endParaRPr lang="en-US">
              <a:solidFill>
                <a:srgbClr val="FFFFFF"/>
              </a:solidFill>
              <a:latin typeface="Arial" charset="0"/>
              <a:cs typeface="Arial" charset="0"/>
            </a:endParaRPr>
          </a:p>
        </p:txBody>
      </p:sp>
    </p:spTree>
    <p:extLst>
      <p:ext uri="{BB962C8B-B14F-4D97-AF65-F5344CB8AC3E}">
        <p14:creationId xmlns:p14="http://schemas.microsoft.com/office/powerpoint/2010/main" val="2069534553"/>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gif"/><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gif"/><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41.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slide" Target="slide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787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ctrTitle"/>
          </p:nvPr>
        </p:nvSpPr>
        <p:spPr>
          <a:xfrm>
            <a:off x="685800" y="152401"/>
            <a:ext cx="7772400" cy="2743200"/>
          </a:xfrm>
        </p:spPr>
        <p:txBody>
          <a:bodyPr/>
          <a:lstStyle/>
          <a:p>
            <a:r>
              <a:rPr lang="ar-SA" sz="5400" dirty="0">
                <a:solidFill>
                  <a:schemeClr val="accent5">
                    <a:lumMod val="75000"/>
                  </a:schemeClr>
                </a:solidFill>
                <a:cs typeface="PT Bold Mirror" panose="02010400000000000000" pitchFamily="2" charset="-78"/>
              </a:rPr>
              <a:t>خدمة الفرد والجماعة</a:t>
            </a:r>
            <a:br>
              <a:rPr lang="ar-SA" sz="5400" dirty="0">
                <a:solidFill>
                  <a:schemeClr val="accent5">
                    <a:lumMod val="75000"/>
                  </a:schemeClr>
                </a:solidFill>
                <a:cs typeface="PT Bold Mirror" panose="02010400000000000000" pitchFamily="2" charset="-78"/>
              </a:rPr>
            </a:br>
            <a:endParaRPr lang="ar-SA" sz="5400" dirty="0">
              <a:solidFill>
                <a:schemeClr val="accent5">
                  <a:lumMod val="75000"/>
                </a:schemeClr>
              </a:solidFill>
              <a:cs typeface="PT Bold Mirror" panose="02010400000000000000" pitchFamily="2" charset="-78"/>
            </a:endParaRPr>
          </a:p>
        </p:txBody>
      </p:sp>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2204864"/>
            <a:ext cx="3733800" cy="4272136"/>
          </a:xfrm>
          <a:prstGeom prst="rect">
            <a:avLst/>
          </a:prstGeom>
        </p:spPr>
      </p:pic>
    </p:spTree>
    <p:extLst>
      <p:ext uri="{BB962C8B-B14F-4D97-AF65-F5344CB8AC3E}">
        <p14:creationId xmlns:p14="http://schemas.microsoft.com/office/powerpoint/2010/main" val="313822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339752" y="2132856"/>
            <a:ext cx="4089623" cy="1584176"/>
          </a:xfrm>
        </p:spPr>
        <p:txBody>
          <a:bodyPr/>
          <a:lstStyle/>
          <a:p>
            <a:r>
              <a:rPr lang="ar-SA" b="1" kern="10" dirty="0">
                <a:ln w="1905"/>
                <a:solidFill>
                  <a:srgbClr val="FF0000"/>
                </a:solidFill>
                <a:effectLst>
                  <a:innerShdw blurRad="69850" dist="43180" dir="5400000">
                    <a:srgbClr val="000000">
                      <a:alpha val="65000"/>
                    </a:srgbClr>
                  </a:innerShdw>
                </a:effectLst>
                <a:cs typeface="PT Bold Dusky"/>
              </a:rPr>
              <a:t>   </a:t>
            </a:r>
            <a:r>
              <a:rPr lang="ar-SA" b="1" kern="10" dirty="0" smtClean="0">
                <a:ln w="1905"/>
                <a:solidFill>
                  <a:srgbClr val="FF0000"/>
                </a:solidFill>
                <a:effectLst>
                  <a:innerShdw blurRad="69850" dist="43180" dir="5400000">
                    <a:srgbClr val="000000">
                      <a:alpha val="65000"/>
                    </a:srgbClr>
                  </a:innerShdw>
                </a:effectLst>
                <a:cs typeface="PT Bold Dusky"/>
              </a:rPr>
              <a:t/>
            </a:r>
            <a:br>
              <a:rPr lang="ar-SA" b="1" kern="10" dirty="0" smtClean="0">
                <a:ln w="1905"/>
                <a:solidFill>
                  <a:srgbClr val="FF0000"/>
                </a:solidFill>
                <a:effectLst>
                  <a:innerShdw blurRad="69850" dist="43180" dir="5400000">
                    <a:srgbClr val="000000">
                      <a:alpha val="65000"/>
                    </a:srgbClr>
                  </a:innerShdw>
                </a:effectLst>
                <a:cs typeface="PT Bold Dusky"/>
              </a:rPr>
            </a:br>
            <a:r>
              <a:rPr lang="ar-SA" b="1" dirty="0" smtClean="0">
                <a:solidFill>
                  <a:srgbClr val="FF0000"/>
                </a:solidFill>
                <a:latin typeface="Arial Unicode MS" pitchFamily="34" charset="-128"/>
                <a:ea typeface="Arial Unicode MS" pitchFamily="34" charset="-128"/>
                <a:cs typeface="PT Bold Heading" pitchFamily="2" charset="-78"/>
              </a:rPr>
              <a:t>المحاضـــــرة الثانية</a:t>
            </a:r>
            <a:br>
              <a:rPr lang="ar-SA" b="1" dirty="0" smtClean="0">
                <a:solidFill>
                  <a:srgbClr val="FF0000"/>
                </a:solidFill>
                <a:latin typeface="Arial Unicode MS" pitchFamily="34" charset="-128"/>
                <a:ea typeface="Arial Unicode MS" pitchFamily="34" charset="-128"/>
                <a:cs typeface="PT Bold Heading" pitchFamily="2" charset="-78"/>
              </a:rPr>
            </a:br>
            <a:r>
              <a:rPr lang="ar-SA" b="1" dirty="0" smtClean="0">
                <a:solidFill>
                  <a:srgbClr val="FF0000"/>
                </a:solidFill>
                <a:latin typeface="Arial Unicode MS" pitchFamily="34" charset="-128"/>
                <a:ea typeface="Arial Unicode MS" pitchFamily="34" charset="-128"/>
                <a:cs typeface="PT Bold Heading" pitchFamily="2" charset="-78"/>
              </a:rPr>
              <a:t>عناصر </a:t>
            </a:r>
            <a:r>
              <a:rPr lang="ar-SA" b="1" dirty="0">
                <a:solidFill>
                  <a:srgbClr val="FF0000"/>
                </a:solidFill>
                <a:latin typeface="Arial Unicode MS" pitchFamily="34" charset="-128"/>
                <a:ea typeface="Arial Unicode MS" pitchFamily="34" charset="-128"/>
                <a:cs typeface="PT Bold Heading" pitchFamily="2" charset="-78"/>
              </a:rPr>
              <a:t>خدمة الفرد </a:t>
            </a:r>
            <a:br>
              <a:rPr lang="ar-SA" b="1" dirty="0">
                <a:solidFill>
                  <a:srgbClr val="FF0000"/>
                </a:solidFill>
                <a:latin typeface="Arial Unicode MS" pitchFamily="34" charset="-128"/>
                <a:ea typeface="Arial Unicode MS" pitchFamily="34" charset="-128"/>
                <a:cs typeface="PT Bold Heading" pitchFamily="2" charset="-78"/>
              </a:rPr>
            </a:br>
            <a:endParaRPr lang="ar-SA" b="1" kern="10" dirty="0">
              <a:ln w="1905"/>
              <a:solidFill>
                <a:srgbClr val="FF0000"/>
              </a:solidFill>
              <a:effectLst>
                <a:innerShdw blurRad="69850" dist="43180" dir="5400000">
                  <a:srgbClr val="000000">
                    <a:alpha val="65000"/>
                  </a:srgbClr>
                </a:innerShdw>
              </a:effectLst>
              <a:cs typeface="PT Bold Dusky"/>
            </a:endParaRPr>
          </a:p>
        </p:txBody>
      </p:sp>
      <p:sp>
        <p:nvSpPr>
          <p:cNvPr id="3" name="عنوان فرعي 2"/>
          <p:cNvSpPr>
            <a:spLocks noGrp="1"/>
          </p:cNvSpPr>
          <p:nvPr>
            <p:ph type="subTitle" idx="1"/>
          </p:nvPr>
        </p:nvSpPr>
        <p:spPr>
          <a:xfrm>
            <a:off x="1691680" y="3177372"/>
            <a:ext cx="4737695" cy="1331747"/>
          </a:xfrm>
        </p:spPr>
        <p:txBody>
          <a:bodyPr/>
          <a:lstStyle/>
          <a:p>
            <a:pPr>
              <a:spcBef>
                <a:spcPct val="0"/>
              </a:spcBef>
              <a:defRPr/>
            </a:pPr>
            <a:endParaRPr lang="ar-SA" b="1" kern="10" dirty="0" smtClean="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smtClean="0">
                <a:ln w="1905"/>
                <a:solidFill>
                  <a:srgbClr val="FFC000"/>
                </a:solidFill>
                <a:effectLst>
                  <a:innerShdw blurRad="69850" dist="43180" dir="5400000">
                    <a:srgbClr val="000000">
                      <a:alpha val="65000"/>
                    </a:srgbClr>
                  </a:innerShdw>
                </a:effectLst>
                <a:cs typeface="PT Bold Dusky"/>
              </a:rPr>
              <a:t>اعداد</a:t>
            </a:r>
            <a:endParaRPr lang="ar-SA" b="1" kern="10" dirty="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smtClean="0">
                <a:ln w="1905"/>
                <a:solidFill>
                  <a:srgbClr val="00B050"/>
                </a:solidFill>
                <a:effectLst>
                  <a:innerShdw blurRad="69850" dist="43180" dir="5400000">
                    <a:srgbClr val="000000">
                      <a:alpha val="65000"/>
                    </a:srgbClr>
                  </a:innerShdw>
                </a:effectLst>
                <a:cs typeface="PT Bold Dusky"/>
              </a:rPr>
              <a:t>الفقي</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712" y="5014359"/>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algn="r">
              <a:spcBef>
                <a:spcPts val="1200"/>
              </a:spcBef>
              <a:spcAft>
                <a:spcPts val="1000"/>
              </a:spcAft>
              <a:defRPr/>
            </a:pPr>
            <a:r>
              <a:rPr lang="ar-SA" sz="1800" b="1" kern="0" dirty="0">
                <a:solidFill>
                  <a:srgbClr val="FF0000"/>
                </a:solidFill>
                <a:cs typeface="Arial"/>
              </a:rPr>
              <a:t>- عبد الفتاح عثمان : خدمة الفرد في المجتمع النامي ( القاهرة : مكتبة الانجلو ، 2010 ).</a:t>
            </a:r>
          </a:p>
        </p:txBody>
      </p:sp>
      <p:pic>
        <p:nvPicPr>
          <p:cNvPr id="18" name="صورة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39914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4139952" y="404664"/>
            <a:ext cx="3960440" cy="5234136"/>
          </a:xfrm>
        </p:spPr>
        <p:txBody>
          <a:bodyPr/>
          <a:lstStyle/>
          <a:p>
            <a:r>
              <a:rPr lang="ar-SA" b="1" dirty="0" smtClean="0">
                <a:solidFill>
                  <a:srgbClr val="FF0000"/>
                </a:solidFill>
              </a:rPr>
              <a:t>           الوصية الثانية:</a:t>
            </a:r>
            <a:endParaRPr lang="ar-SA" b="1" dirty="0">
              <a:solidFill>
                <a:srgbClr val="FF0000"/>
              </a:solidFill>
            </a:endParaRPr>
          </a:p>
          <a:p>
            <a:pPr>
              <a:spcBef>
                <a:spcPct val="50000"/>
              </a:spcBef>
            </a:pPr>
            <a:r>
              <a:rPr lang="ar-SA" sz="2800" dirty="0" smtClean="0">
                <a:latin typeface="Arial Unicode MS" pitchFamily="34" charset="-128"/>
                <a:ea typeface="Arial Unicode MS" pitchFamily="34" charset="-128"/>
                <a:cs typeface="Arial Unicode MS" pitchFamily="34" charset="-128"/>
              </a:rPr>
              <a:t>  أملأ </a:t>
            </a:r>
            <a:r>
              <a:rPr lang="ar-SA" sz="2800" dirty="0">
                <a:latin typeface="Arial Unicode MS" pitchFamily="34" charset="-128"/>
                <a:ea typeface="Arial Unicode MS" pitchFamily="34" charset="-128"/>
                <a:cs typeface="Arial Unicode MS" pitchFamily="34" charset="-128"/>
              </a:rPr>
              <a:t>قلبك بمحبة الله ورسوله صلى الله علية وسلم ،ثم محبة أبويك ومن حولك فالحب يجدد الشباب ويطيل العمر ويورث الطمأنينة ،والكراهية تملأ القلوب تعاسة وشقاء اجعل في بيتك ما يكفيك من حب أهلك وعائلتك فالحب يضمد الجراح ويبعث في القلب حرارة </a:t>
            </a:r>
            <a:r>
              <a:rPr lang="ar-SA" sz="2800" dirty="0" smtClean="0">
                <a:latin typeface="Arial Unicode MS" pitchFamily="34" charset="-128"/>
                <a:ea typeface="Arial Unicode MS" pitchFamily="34" charset="-128"/>
                <a:cs typeface="Arial Unicode MS" pitchFamily="34" charset="-128"/>
              </a:rPr>
              <a:t>الألفة </a:t>
            </a:r>
            <a:r>
              <a:rPr lang="ar-SA" sz="2800" dirty="0">
                <a:latin typeface="Arial Unicode MS" pitchFamily="34" charset="-128"/>
                <a:ea typeface="Arial Unicode MS" pitchFamily="34" charset="-128"/>
                <a:cs typeface="Arial Unicode MS" pitchFamily="34" charset="-128"/>
              </a:rPr>
              <a:t>والمودة.</a:t>
            </a:r>
            <a:endParaRPr lang="en-US" sz="2800" dirty="0">
              <a:latin typeface="Arial Unicode MS" pitchFamily="34" charset="-128"/>
              <a:ea typeface="Arial Unicode MS" pitchFamily="34" charset="-128"/>
              <a:cs typeface="Arial Unicode MS" pitchFamily="34" charset="-128"/>
            </a:endParaRPr>
          </a:p>
        </p:txBody>
      </p:sp>
      <p:pic>
        <p:nvPicPr>
          <p:cNvPr id="3" name="Picture 5" descr="39"/>
          <p:cNvPicPr>
            <a:picLocks noChangeAspect="1" noChangeArrowheads="1"/>
          </p:cNvPicPr>
          <p:nvPr/>
        </p:nvPicPr>
        <p:blipFill>
          <a:blip r:embed="rId2" cstate="print"/>
          <a:srcRect/>
          <a:stretch>
            <a:fillRect/>
          </a:stretch>
        </p:blipFill>
        <p:spPr bwMode="auto">
          <a:xfrm>
            <a:off x="899592" y="1700808"/>
            <a:ext cx="3024336" cy="3312368"/>
          </a:xfrm>
          <a:prstGeom prst="rect">
            <a:avLst/>
          </a:prstGeom>
          <a:noFill/>
          <a:ln w="9525">
            <a:noFill/>
            <a:miter lim="800000"/>
            <a:headEnd/>
            <a:tailEnd/>
          </a:ln>
        </p:spPr>
      </p:pic>
    </p:spTree>
    <p:extLst>
      <p:ext uri="{BB962C8B-B14F-4D97-AF65-F5344CB8AC3E}">
        <p14:creationId xmlns:p14="http://schemas.microsoft.com/office/powerpoint/2010/main" val="3757464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5400" b="1" dirty="0" smtClean="0">
                <a:solidFill>
                  <a:srgbClr val="FFFF00"/>
                </a:solidFill>
                <a:latin typeface="Arial Unicode MS" pitchFamily="34" charset="-128"/>
                <a:ea typeface="Arial Unicode MS" pitchFamily="34" charset="-128"/>
                <a:cs typeface="PT Bold Heading" pitchFamily="2" charset="-78"/>
              </a:rPr>
              <a:t>عناصر</a:t>
            </a:r>
            <a:r>
              <a:rPr lang="ar-SA" dirty="0" smtClean="0"/>
              <a:t> </a:t>
            </a:r>
            <a:r>
              <a:rPr lang="ar-SA" sz="5400" b="1" dirty="0" smtClean="0">
                <a:solidFill>
                  <a:srgbClr val="FFFF00"/>
                </a:solidFill>
                <a:latin typeface="Arial Unicode MS" pitchFamily="34" charset="-128"/>
                <a:ea typeface="Arial Unicode MS" pitchFamily="34" charset="-128"/>
                <a:cs typeface="PT Bold Heading" pitchFamily="2" charset="-78"/>
              </a:rPr>
              <a:t>المحاضرة</a:t>
            </a:r>
          </a:p>
        </p:txBody>
      </p:sp>
      <p:sp>
        <p:nvSpPr>
          <p:cNvPr id="3" name="عنصر نائب للمحتوى 2"/>
          <p:cNvSpPr>
            <a:spLocks noGrp="1"/>
          </p:cNvSpPr>
          <p:nvPr>
            <p:ph idx="1"/>
          </p:nvPr>
        </p:nvSpPr>
        <p:spPr/>
        <p:txBody>
          <a:bodyPr/>
          <a:lstStyle/>
          <a:p>
            <a:pPr>
              <a:buNone/>
            </a:pPr>
            <a:r>
              <a:rPr lang="ar-SA" sz="3600" kern="1200" dirty="0" smtClean="0">
                <a:solidFill>
                  <a:schemeClr val="bg1"/>
                </a:solidFill>
                <a:latin typeface="Arial Unicode MS" pitchFamily="34" charset="-128"/>
                <a:ea typeface="Arial Unicode MS" pitchFamily="34" charset="-128"/>
                <a:cs typeface="PT Bold Heading" pitchFamily="2" charset="-78"/>
              </a:rPr>
              <a:t>1-</a:t>
            </a:r>
            <a:r>
              <a:rPr lang="ar-SA" dirty="0" smtClean="0"/>
              <a:t> </a:t>
            </a:r>
            <a:r>
              <a:rPr lang="ar-SA" sz="3600" kern="1200" dirty="0" smtClean="0">
                <a:solidFill>
                  <a:schemeClr val="bg1"/>
                </a:solidFill>
                <a:latin typeface="Arial Unicode MS" pitchFamily="34" charset="-128"/>
                <a:ea typeface="Arial Unicode MS" pitchFamily="34" charset="-128"/>
                <a:cs typeface="PT Bold Heading" pitchFamily="2" charset="-78"/>
              </a:rPr>
              <a:t>أهداف المحاضرة.</a:t>
            </a:r>
          </a:p>
          <a:p>
            <a:pPr>
              <a:buNone/>
            </a:pPr>
            <a:r>
              <a:rPr lang="ar-SA" sz="3600" kern="1200" dirty="0" smtClean="0">
                <a:solidFill>
                  <a:schemeClr val="bg1"/>
                </a:solidFill>
                <a:latin typeface="Arial Unicode MS" pitchFamily="34" charset="-128"/>
                <a:ea typeface="Arial Unicode MS" pitchFamily="34" charset="-128"/>
                <a:cs typeface="PT Bold Heading" pitchFamily="2" charset="-78"/>
              </a:rPr>
              <a:t>2- العميل.</a:t>
            </a:r>
          </a:p>
          <a:p>
            <a:pPr>
              <a:buNone/>
            </a:pPr>
            <a:r>
              <a:rPr lang="ar-SA" sz="3600" kern="1200" dirty="0" smtClean="0">
                <a:solidFill>
                  <a:schemeClr val="bg1"/>
                </a:solidFill>
                <a:latin typeface="Arial Unicode MS" pitchFamily="34" charset="-128"/>
                <a:ea typeface="Arial Unicode MS" pitchFamily="34" charset="-128"/>
                <a:cs typeface="PT Bold Heading" pitchFamily="2" charset="-78"/>
              </a:rPr>
              <a:t>3- المشكلـة الفرديــــــة.</a:t>
            </a:r>
          </a:p>
          <a:p>
            <a:pPr algn="just">
              <a:buNone/>
            </a:pPr>
            <a:r>
              <a:rPr lang="ar-SA" sz="3600" kern="1200" dirty="0" smtClean="0">
                <a:solidFill>
                  <a:schemeClr val="bg1"/>
                </a:solidFill>
                <a:latin typeface="Arial Unicode MS" pitchFamily="34" charset="-128"/>
                <a:ea typeface="Arial Unicode MS" pitchFamily="34" charset="-128"/>
                <a:cs typeface="PT Bold Heading" pitchFamily="2" charset="-78"/>
              </a:rPr>
              <a:t>4- عملية المساعدة (المؤسسة الاجتماعيـة - الأخصائي الاجتماعي – المساعدة أو الخدمة).</a:t>
            </a:r>
          </a:p>
          <a:p>
            <a:endParaRPr lang="ar-SA" dirty="0"/>
          </a:p>
        </p:txBody>
      </p:sp>
    </p:spTree>
  </p:cSld>
  <p:clrMapOvr>
    <a:masterClrMapping/>
  </p:clrMapOvr>
  <p:transition spd="med" advClick="0">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214290"/>
            <a:ext cx="7772400" cy="1143000"/>
          </a:xfrm>
        </p:spPr>
        <p:txBody>
          <a:bodyPr/>
          <a:lstStyle/>
          <a:p>
            <a:r>
              <a:rPr lang="ar-SA" sz="4000" b="1" dirty="0" smtClean="0">
                <a:solidFill>
                  <a:srgbClr val="FFFF00"/>
                </a:solidFill>
                <a:latin typeface="Arial Unicode MS" pitchFamily="34" charset="-128"/>
                <a:ea typeface="Arial Unicode MS" pitchFamily="34" charset="-128"/>
                <a:cs typeface="PT Bold Heading" pitchFamily="2" charset="-78"/>
              </a:rPr>
              <a:t>أهداف</a:t>
            </a:r>
            <a:r>
              <a:rPr lang="ar-SA" dirty="0" smtClean="0"/>
              <a:t> </a:t>
            </a:r>
            <a:r>
              <a:rPr lang="ar-SA" sz="4000" b="1" dirty="0" smtClean="0">
                <a:solidFill>
                  <a:srgbClr val="FFFF00"/>
                </a:solidFill>
                <a:latin typeface="Arial Unicode MS" pitchFamily="34" charset="-128"/>
                <a:ea typeface="Arial Unicode MS" pitchFamily="34" charset="-128"/>
                <a:cs typeface="PT Bold Heading" pitchFamily="2" charset="-78"/>
              </a:rPr>
              <a:t>المحاضرة</a:t>
            </a:r>
          </a:p>
        </p:txBody>
      </p:sp>
      <p:sp>
        <p:nvSpPr>
          <p:cNvPr id="3" name="عنصر نائب للمحتوى 2"/>
          <p:cNvSpPr>
            <a:spLocks noGrp="1"/>
          </p:cNvSpPr>
          <p:nvPr>
            <p:ph idx="1"/>
          </p:nvPr>
        </p:nvSpPr>
        <p:spPr>
          <a:xfrm>
            <a:off x="642910" y="1571612"/>
            <a:ext cx="8143932" cy="4591072"/>
          </a:xfrm>
        </p:spPr>
        <p:txBody>
          <a:bodyPr/>
          <a:lstStyle/>
          <a:p>
            <a:pPr>
              <a:buNone/>
            </a:pPr>
            <a:r>
              <a:rPr lang="ar-SA" kern="1200" dirty="0" smtClean="0">
                <a:solidFill>
                  <a:srgbClr val="FF0000"/>
                </a:solidFill>
                <a:latin typeface="Arial Unicode MS" pitchFamily="34" charset="-128"/>
                <a:ea typeface="Arial Unicode MS" pitchFamily="34" charset="-128"/>
                <a:cs typeface="PT Bold Heading" pitchFamily="2" charset="-78"/>
              </a:rPr>
              <a:t>الهدف العام </a:t>
            </a:r>
            <a:r>
              <a:rPr lang="ar-SA" kern="1200" dirty="0" smtClean="0">
                <a:solidFill>
                  <a:schemeClr val="bg1"/>
                </a:solidFill>
                <a:latin typeface="Arial Unicode MS" pitchFamily="34" charset="-128"/>
                <a:ea typeface="Arial Unicode MS" pitchFamily="34" charset="-128"/>
                <a:cs typeface="PT Bold Heading" pitchFamily="2" charset="-78"/>
              </a:rPr>
              <a:t>:  التعرف على عناصر خدمة الفرد .</a:t>
            </a:r>
          </a:p>
          <a:p>
            <a:pPr>
              <a:buNone/>
            </a:pPr>
            <a:r>
              <a:rPr lang="ar-SA" kern="1200" dirty="0" smtClean="0">
                <a:solidFill>
                  <a:schemeClr val="bg1"/>
                </a:solidFill>
                <a:latin typeface="Arial Unicode MS" pitchFamily="34" charset="-128"/>
                <a:ea typeface="Arial Unicode MS" pitchFamily="34" charset="-128"/>
                <a:cs typeface="PT Bold Heading" pitchFamily="2" charset="-78"/>
              </a:rPr>
              <a:t>وينبثق من الهدف العام </a:t>
            </a:r>
            <a:r>
              <a:rPr lang="ar-SA" kern="1200" dirty="0" smtClean="0">
                <a:solidFill>
                  <a:srgbClr val="FF0000"/>
                </a:solidFill>
                <a:latin typeface="Arial Unicode MS" pitchFamily="34" charset="-128"/>
                <a:ea typeface="Arial Unicode MS" pitchFamily="34" charset="-128"/>
                <a:cs typeface="PT Bold Heading" pitchFamily="2" charset="-78"/>
              </a:rPr>
              <a:t>الأهداف الفرعية التالية: -</a:t>
            </a:r>
          </a:p>
          <a:p>
            <a:r>
              <a:rPr lang="ar-SA" kern="1200" dirty="0" smtClean="0">
                <a:solidFill>
                  <a:schemeClr val="bg1"/>
                </a:solidFill>
                <a:latin typeface="Arial Unicode MS" pitchFamily="34" charset="-128"/>
                <a:ea typeface="Arial Unicode MS" pitchFamily="34" charset="-128"/>
                <a:cs typeface="PT Bold Heading" pitchFamily="2" charset="-78"/>
              </a:rPr>
              <a:t>تحديد أنماط العـملاء في خدمـــة الفـــرد.</a:t>
            </a:r>
          </a:p>
          <a:p>
            <a:r>
              <a:rPr lang="ar-SA" kern="1200" dirty="0" smtClean="0">
                <a:solidFill>
                  <a:schemeClr val="bg1"/>
                </a:solidFill>
                <a:latin typeface="Arial Unicode MS" pitchFamily="34" charset="-128"/>
                <a:ea typeface="Arial Unicode MS" pitchFamily="34" charset="-128"/>
                <a:cs typeface="PT Bold Heading" pitchFamily="2" charset="-78"/>
              </a:rPr>
              <a:t>تحليل الخصائص العامة للمشكلة الفردية.</a:t>
            </a:r>
          </a:p>
          <a:p>
            <a:r>
              <a:rPr lang="ar-SA" kern="1200" dirty="0" smtClean="0">
                <a:solidFill>
                  <a:schemeClr val="bg1"/>
                </a:solidFill>
                <a:latin typeface="Arial Unicode MS" pitchFamily="34" charset="-128"/>
                <a:ea typeface="Arial Unicode MS" pitchFamily="34" charset="-128"/>
                <a:cs typeface="PT Bold Heading" pitchFamily="2" charset="-78"/>
              </a:rPr>
              <a:t>معرفة تصنيفات المؤسسات الاجتمـاعيـة .</a:t>
            </a:r>
          </a:p>
          <a:p>
            <a:r>
              <a:rPr lang="ar-SA" kern="1200" dirty="0" smtClean="0">
                <a:solidFill>
                  <a:schemeClr val="bg1"/>
                </a:solidFill>
                <a:latin typeface="Arial Unicode MS" pitchFamily="34" charset="-128"/>
                <a:ea typeface="Arial Unicode MS" pitchFamily="34" charset="-128"/>
                <a:cs typeface="PT Bold Heading" pitchFamily="2" charset="-78"/>
              </a:rPr>
              <a:t>فهم الإعداد المهني للأخصائي الاجتماعي.</a:t>
            </a:r>
          </a:p>
          <a:p>
            <a:r>
              <a:rPr lang="ar-SA" kern="1200" dirty="0" smtClean="0">
                <a:solidFill>
                  <a:schemeClr val="bg1"/>
                </a:solidFill>
                <a:latin typeface="Arial Unicode MS" pitchFamily="34" charset="-128"/>
                <a:ea typeface="Arial Unicode MS" pitchFamily="34" charset="-128"/>
                <a:cs typeface="PT Bold Heading" pitchFamily="2" charset="-78"/>
              </a:rPr>
              <a:t>تفسير عملية المساعدة.</a:t>
            </a:r>
          </a:p>
        </p:txBody>
      </p:sp>
    </p:spTree>
  </p:cSld>
  <p:clrMapOvr>
    <a:masterClrMapping/>
  </p:clrMapOvr>
  <p:transition spd="med" advClick="0">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500298" y="1785922"/>
            <a:ext cx="3733800" cy="1299344"/>
            <a:chOff x="1292" y="1570"/>
            <a:chExt cx="1089" cy="592"/>
          </a:xfrm>
        </p:grpSpPr>
        <p:sp>
          <p:nvSpPr>
            <p:cNvPr id="9231" name="AutoShape 3"/>
            <p:cNvSpPr>
              <a:spLocks noChangeArrowheads="1"/>
            </p:cNvSpPr>
            <p:nvPr/>
          </p:nvSpPr>
          <p:spPr bwMode="auto">
            <a:xfrm rot="-5400000">
              <a:off x="1575" y="1446"/>
              <a:ext cx="592" cy="840"/>
            </a:xfrm>
            <a:prstGeom prst="curvedLeftArrow">
              <a:avLst>
                <a:gd name="adj1" fmla="val 28378"/>
                <a:gd name="adj2" fmla="val 56757"/>
                <a:gd name="adj3" fmla="val 33333"/>
              </a:avLst>
            </a:prstGeom>
            <a:solidFill>
              <a:srgbClr val="CC0000"/>
            </a:solidFill>
            <a:ln w="11113">
              <a:solidFill>
                <a:srgbClr val="000000"/>
              </a:solidFill>
              <a:miter lim="800000"/>
              <a:headEnd/>
              <a:tailEnd/>
            </a:ln>
          </p:spPr>
          <p:txBody>
            <a:bodyPr wrap="none" anchor="ctr"/>
            <a:lstStyle/>
            <a:p>
              <a:endParaRPr lang="ar-EG"/>
            </a:p>
          </p:txBody>
        </p:sp>
        <p:sp>
          <p:nvSpPr>
            <p:cNvPr id="9232" name="Text Box 4"/>
            <p:cNvSpPr txBox="1">
              <a:spLocks noChangeArrowheads="1"/>
            </p:cNvSpPr>
            <p:nvPr/>
          </p:nvSpPr>
          <p:spPr bwMode="auto">
            <a:xfrm>
              <a:off x="1292" y="1863"/>
              <a:ext cx="1089" cy="293"/>
            </a:xfrm>
            <a:prstGeom prst="rect">
              <a:avLst/>
            </a:prstGeom>
            <a:noFill/>
            <a:ln w="11113" algn="ctr">
              <a:noFill/>
              <a:miter lim="800000"/>
              <a:headEnd/>
              <a:tailEnd/>
            </a:ln>
          </p:spPr>
          <p:txBody>
            <a:bodyPr>
              <a:spAutoFit/>
            </a:bodyPr>
            <a:lstStyle/>
            <a:p>
              <a:pPr algn="ctr">
                <a:spcBef>
                  <a:spcPct val="50000"/>
                </a:spcBef>
              </a:pPr>
              <a:r>
                <a:rPr lang="ar-SA" sz="3600" b="1" i="1" dirty="0" smtClean="0">
                  <a:solidFill>
                    <a:schemeClr val="bg1"/>
                  </a:solidFill>
                  <a:latin typeface="AGA Arabesque" pitchFamily="2" charset="2"/>
                  <a:cs typeface="PT Bold Heading" pitchFamily="2" charset="-78"/>
                </a:rPr>
                <a:t>أولاً: </a:t>
              </a:r>
              <a:r>
                <a:rPr lang="ar-EG" sz="3600" b="1" i="1" dirty="0" smtClean="0">
                  <a:solidFill>
                    <a:schemeClr val="bg1"/>
                  </a:solidFill>
                  <a:latin typeface="AGA Arabesque" pitchFamily="2" charset="2"/>
                  <a:cs typeface="PT Bold Heading" pitchFamily="2" charset="-78"/>
                </a:rPr>
                <a:t>العميل</a:t>
              </a:r>
              <a:endParaRPr lang="en-US" sz="3600" b="1" i="1" dirty="0">
                <a:solidFill>
                  <a:schemeClr val="bg1"/>
                </a:solidFill>
                <a:latin typeface="AGA Arabesque" pitchFamily="2" charset="2"/>
                <a:cs typeface="PT Bold Heading" pitchFamily="2" charset="-78"/>
              </a:endParaRPr>
            </a:p>
          </p:txBody>
        </p:sp>
      </p:grpSp>
      <p:grpSp>
        <p:nvGrpSpPr>
          <p:cNvPr id="3" name="Group 5"/>
          <p:cNvGrpSpPr>
            <a:grpSpLocks/>
          </p:cNvGrpSpPr>
          <p:nvPr/>
        </p:nvGrpSpPr>
        <p:grpSpPr bwMode="auto">
          <a:xfrm rot="2445652">
            <a:off x="4732974" y="3384593"/>
            <a:ext cx="2031670" cy="2522537"/>
            <a:chOff x="2295" y="2209"/>
            <a:chExt cx="766" cy="1089"/>
          </a:xfrm>
        </p:grpSpPr>
        <p:sp>
          <p:nvSpPr>
            <p:cNvPr id="9229" name="AutoShape 6"/>
            <p:cNvSpPr>
              <a:spLocks noChangeArrowheads="1"/>
            </p:cNvSpPr>
            <p:nvPr/>
          </p:nvSpPr>
          <p:spPr bwMode="auto">
            <a:xfrm>
              <a:off x="2502" y="2387"/>
              <a:ext cx="559" cy="890"/>
            </a:xfrm>
            <a:prstGeom prst="curvedLeftArrow">
              <a:avLst>
                <a:gd name="adj1" fmla="val 31843"/>
                <a:gd name="adj2" fmla="val 63685"/>
                <a:gd name="adj3" fmla="val 33333"/>
              </a:avLst>
            </a:prstGeom>
            <a:solidFill>
              <a:srgbClr val="5AAEFF"/>
            </a:solidFill>
            <a:ln w="11113">
              <a:solidFill>
                <a:srgbClr val="000000"/>
              </a:solidFill>
              <a:miter lim="800000"/>
              <a:headEnd/>
              <a:tailEnd/>
            </a:ln>
          </p:spPr>
          <p:txBody>
            <a:bodyPr wrap="none" anchor="ctr"/>
            <a:lstStyle/>
            <a:p>
              <a:endParaRPr lang="ar-EG"/>
            </a:p>
          </p:txBody>
        </p:sp>
        <p:sp>
          <p:nvSpPr>
            <p:cNvPr id="9230" name="Text Box 7"/>
            <p:cNvSpPr txBox="1">
              <a:spLocks noChangeArrowheads="1"/>
            </p:cNvSpPr>
            <p:nvPr/>
          </p:nvSpPr>
          <p:spPr bwMode="auto">
            <a:xfrm rot="16200000">
              <a:off x="1871" y="2633"/>
              <a:ext cx="1089" cy="242"/>
            </a:xfrm>
            <a:prstGeom prst="rect">
              <a:avLst/>
            </a:prstGeom>
            <a:noFill/>
            <a:ln w="11113" algn="ctr">
              <a:noFill/>
              <a:miter lim="800000"/>
              <a:headEnd/>
              <a:tailEnd/>
            </a:ln>
          </p:spPr>
          <p:txBody>
            <a:bodyPr>
              <a:spAutoFit/>
            </a:bodyPr>
            <a:lstStyle/>
            <a:p>
              <a:pPr algn="ctr">
                <a:spcBef>
                  <a:spcPct val="50000"/>
                </a:spcBef>
              </a:pPr>
              <a:r>
                <a:rPr lang="ar-SA" sz="3600" b="1" i="1" dirty="0" smtClean="0">
                  <a:solidFill>
                    <a:schemeClr val="bg1"/>
                  </a:solidFill>
                  <a:latin typeface="AGA Arabesque" pitchFamily="2" charset="2"/>
                  <a:cs typeface="PT Bold Heading" pitchFamily="2" charset="-78"/>
                </a:rPr>
                <a:t>ثانياً: </a:t>
              </a:r>
              <a:r>
                <a:rPr lang="ar-EG" sz="3600" b="1" i="1" dirty="0" smtClean="0">
                  <a:solidFill>
                    <a:schemeClr val="bg1"/>
                  </a:solidFill>
                  <a:latin typeface="AGA Arabesque" pitchFamily="2" charset="2"/>
                  <a:cs typeface="PT Bold Heading" pitchFamily="2" charset="-78"/>
                </a:rPr>
                <a:t>المشكلة</a:t>
              </a:r>
              <a:endParaRPr lang="en-US" sz="3600" b="1" i="1" dirty="0">
                <a:solidFill>
                  <a:schemeClr val="bg1"/>
                </a:solidFill>
                <a:latin typeface="AGA Arabesque" pitchFamily="2" charset="2"/>
                <a:cs typeface="PT Bold Heading" pitchFamily="2" charset="-78"/>
              </a:endParaRPr>
            </a:p>
          </p:txBody>
        </p:sp>
      </p:grpSp>
      <p:grpSp>
        <p:nvGrpSpPr>
          <p:cNvPr id="5" name="Group 11"/>
          <p:cNvGrpSpPr>
            <a:grpSpLocks/>
          </p:cNvGrpSpPr>
          <p:nvPr/>
        </p:nvGrpSpPr>
        <p:grpSpPr bwMode="auto">
          <a:xfrm>
            <a:off x="785786" y="1285860"/>
            <a:ext cx="6858048" cy="5191140"/>
            <a:chOff x="476" y="1570"/>
            <a:chExt cx="2676" cy="2631"/>
          </a:xfrm>
        </p:grpSpPr>
        <p:sp>
          <p:nvSpPr>
            <p:cNvPr id="9225" name="Oval 12"/>
            <p:cNvSpPr>
              <a:spLocks noChangeArrowheads="1"/>
            </p:cNvSpPr>
            <p:nvPr/>
          </p:nvSpPr>
          <p:spPr bwMode="auto">
            <a:xfrm>
              <a:off x="476" y="1570"/>
              <a:ext cx="2676" cy="2631"/>
            </a:xfrm>
            <a:prstGeom prst="ellipse">
              <a:avLst/>
            </a:prstGeom>
            <a:noFill/>
            <a:ln w="76200" algn="ctr">
              <a:solidFill>
                <a:srgbClr val="800000"/>
              </a:solidFill>
              <a:round/>
              <a:headEnd/>
              <a:tailEnd/>
            </a:ln>
          </p:spPr>
          <p:txBody>
            <a:bodyPr wrap="none" anchor="ctr"/>
            <a:lstStyle/>
            <a:p>
              <a:endParaRPr lang="ar-EG"/>
            </a:p>
          </p:txBody>
        </p:sp>
        <p:sp>
          <p:nvSpPr>
            <p:cNvPr id="9226" name="Text Box 13"/>
            <p:cNvSpPr txBox="1">
              <a:spLocks noChangeArrowheads="1"/>
            </p:cNvSpPr>
            <p:nvPr/>
          </p:nvSpPr>
          <p:spPr bwMode="auto">
            <a:xfrm>
              <a:off x="1292" y="3612"/>
              <a:ext cx="1134" cy="270"/>
            </a:xfrm>
            <a:prstGeom prst="rect">
              <a:avLst/>
            </a:prstGeom>
            <a:noFill/>
            <a:ln w="11113" algn="ctr">
              <a:noFill/>
              <a:miter lim="800000"/>
              <a:headEnd/>
              <a:tailEnd/>
            </a:ln>
          </p:spPr>
          <p:txBody>
            <a:bodyPr>
              <a:spAutoFit/>
            </a:bodyPr>
            <a:lstStyle/>
            <a:p>
              <a:pPr algn="ctr">
                <a:spcBef>
                  <a:spcPct val="50000"/>
                </a:spcBef>
              </a:pPr>
              <a:endParaRPr lang="en-US" sz="3600" b="1" i="1">
                <a:latin typeface="AGA Arabesque" pitchFamily="2" charset="2"/>
                <a:cs typeface="Traditional Arabic" pitchFamily="18" charset="-78"/>
              </a:endParaRPr>
            </a:p>
          </p:txBody>
        </p:sp>
      </p:grpSp>
      <p:grpSp>
        <p:nvGrpSpPr>
          <p:cNvPr id="6" name="Group 14"/>
          <p:cNvGrpSpPr>
            <a:grpSpLocks/>
          </p:cNvGrpSpPr>
          <p:nvPr/>
        </p:nvGrpSpPr>
        <p:grpSpPr bwMode="auto">
          <a:xfrm rot="5400000">
            <a:off x="1284313" y="2574862"/>
            <a:ext cx="2289651" cy="3428650"/>
            <a:chOff x="2272" y="2140"/>
            <a:chExt cx="789" cy="1400"/>
          </a:xfrm>
          <a:solidFill>
            <a:schemeClr val="accent1"/>
          </a:solidFill>
        </p:grpSpPr>
        <p:sp>
          <p:nvSpPr>
            <p:cNvPr id="9223" name="AutoShape 15"/>
            <p:cNvSpPr>
              <a:spLocks noChangeArrowheads="1"/>
            </p:cNvSpPr>
            <p:nvPr/>
          </p:nvSpPr>
          <p:spPr bwMode="auto">
            <a:xfrm>
              <a:off x="2502" y="2387"/>
              <a:ext cx="559" cy="890"/>
            </a:xfrm>
            <a:prstGeom prst="curvedLeftArrow">
              <a:avLst>
                <a:gd name="adj1" fmla="val 31843"/>
                <a:gd name="adj2" fmla="val 63685"/>
                <a:gd name="adj3" fmla="val 33333"/>
              </a:avLst>
            </a:prstGeom>
            <a:grpFill/>
            <a:ln w="11113">
              <a:solidFill>
                <a:srgbClr val="000000"/>
              </a:solidFill>
              <a:miter lim="800000"/>
              <a:headEnd/>
              <a:tailEnd/>
            </a:ln>
          </p:spPr>
          <p:txBody>
            <a:bodyPr wrap="none" anchor="ctr"/>
            <a:lstStyle/>
            <a:p>
              <a:endParaRPr lang="ar-EG"/>
            </a:p>
          </p:txBody>
        </p:sp>
        <p:sp>
          <p:nvSpPr>
            <p:cNvPr id="9224" name="Text Box 16"/>
            <p:cNvSpPr txBox="1">
              <a:spLocks noChangeArrowheads="1"/>
            </p:cNvSpPr>
            <p:nvPr/>
          </p:nvSpPr>
          <p:spPr bwMode="auto">
            <a:xfrm rot="16200000">
              <a:off x="1755" y="2657"/>
              <a:ext cx="1400" cy="36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lvl="0" algn="r"/>
              <a:endParaRPr lang="ar-SA" sz="900" dirty="0" smtClean="0">
                <a:solidFill>
                  <a:schemeClr val="tx2"/>
                </a:solidFill>
                <a:cs typeface="PT Bold Heading" pitchFamily="2" charset="-78"/>
              </a:endParaRPr>
            </a:p>
            <a:p>
              <a:pPr lvl="0"/>
              <a:r>
                <a:rPr lang="ar-SA" sz="1800" b="1" dirty="0" smtClean="0">
                  <a:solidFill>
                    <a:schemeClr val="tx2"/>
                  </a:solidFill>
                  <a:cs typeface="PT Bold Heading" pitchFamily="2" charset="-78"/>
                </a:rPr>
                <a:t>ثالثاً: عملية المساعدة</a:t>
              </a:r>
              <a:r>
                <a:rPr lang="ar-EG" sz="1800" b="1" dirty="0" smtClean="0">
                  <a:solidFill>
                    <a:schemeClr val="tx2"/>
                  </a:solidFill>
                  <a:cs typeface="PT Bold Heading" pitchFamily="2" charset="-78"/>
                </a:rPr>
                <a:t> </a:t>
              </a:r>
              <a:r>
                <a:rPr lang="ar-SA" sz="1800" b="1" dirty="0" smtClean="0">
                  <a:solidFill>
                    <a:schemeClr val="tx2"/>
                  </a:solidFill>
                  <a:cs typeface="PT Bold Heading" pitchFamily="2" charset="-78"/>
                </a:rPr>
                <a:t>( المؤسسة ، </a:t>
              </a:r>
              <a:r>
                <a:rPr lang="ar-SA" sz="1800" b="1" dirty="0" err="1" smtClean="0">
                  <a:solidFill>
                    <a:schemeClr val="tx2"/>
                  </a:solidFill>
                  <a:cs typeface="PT Bold Heading" pitchFamily="2" charset="-78"/>
                </a:rPr>
                <a:t>ال</a:t>
              </a:r>
              <a:r>
                <a:rPr lang="ar-EG" sz="1800" b="1" dirty="0" smtClean="0">
                  <a:solidFill>
                    <a:schemeClr val="tx2"/>
                  </a:solidFill>
                  <a:cs typeface="PT Bold Heading" pitchFamily="2" charset="-78"/>
                </a:rPr>
                <a:t>أ</a:t>
              </a:r>
              <a:r>
                <a:rPr lang="ar-SA" sz="1800" b="1" dirty="0" err="1" smtClean="0">
                  <a:solidFill>
                    <a:schemeClr val="tx2"/>
                  </a:solidFill>
                  <a:cs typeface="PT Bold Heading" pitchFamily="2" charset="-78"/>
                </a:rPr>
                <a:t>خصائ</a:t>
              </a:r>
              <a:r>
                <a:rPr lang="ar-EG" sz="1800" b="1" dirty="0" smtClean="0">
                  <a:solidFill>
                    <a:schemeClr val="tx2"/>
                  </a:solidFill>
                  <a:cs typeface="PT Bold Heading" pitchFamily="2" charset="-78"/>
                </a:rPr>
                <a:t>ي</a:t>
              </a:r>
              <a:r>
                <a:rPr lang="ar-SA" sz="1800" b="1" dirty="0" smtClean="0">
                  <a:solidFill>
                    <a:schemeClr val="tx2"/>
                  </a:solidFill>
                  <a:cs typeface="PT Bold Heading" pitchFamily="2" charset="-78"/>
                </a:rPr>
                <a:t> الاجتماعي ، المساعدة أو</a:t>
              </a:r>
              <a:r>
                <a:rPr lang="ar-EG" sz="1800" b="1" dirty="0" smtClean="0">
                  <a:solidFill>
                    <a:schemeClr val="tx2"/>
                  </a:solidFill>
                  <a:cs typeface="PT Bold Heading" pitchFamily="2" charset="-78"/>
                </a:rPr>
                <a:t> </a:t>
              </a:r>
              <a:r>
                <a:rPr lang="ar-SA" sz="1800" b="1" dirty="0" smtClean="0">
                  <a:solidFill>
                    <a:schemeClr val="tx2"/>
                  </a:solidFill>
                  <a:cs typeface="PT Bold Heading" pitchFamily="2" charset="-78"/>
                </a:rPr>
                <a:t> الخدم</a:t>
              </a:r>
              <a:r>
                <a:rPr lang="ar-EG" sz="1800" b="1" dirty="0" smtClean="0">
                  <a:solidFill>
                    <a:schemeClr val="tx2"/>
                  </a:solidFill>
                  <a:cs typeface="PT Bold Heading" pitchFamily="2" charset="-78"/>
                </a:rPr>
                <a:t>ة</a:t>
              </a:r>
              <a:r>
                <a:rPr lang="ar-SA" sz="1800" b="1" dirty="0" smtClean="0">
                  <a:solidFill>
                    <a:schemeClr val="tx2"/>
                  </a:solidFill>
                  <a:cs typeface="PT Bold Heading" pitchFamily="2" charset="-78"/>
                </a:rPr>
                <a:t> )</a:t>
              </a:r>
              <a:endParaRPr lang="ar-SA" sz="1800" b="1" dirty="0">
                <a:solidFill>
                  <a:schemeClr val="tx2"/>
                </a:solidFill>
                <a:cs typeface="PT Bold Heading" pitchFamily="2" charset="-78"/>
              </a:endParaRPr>
            </a:p>
          </p:txBody>
        </p:sp>
      </p:grpSp>
      <p:sp>
        <p:nvSpPr>
          <p:cNvPr id="17" name="Rectangle 2"/>
          <p:cNvSpPr>
            <a:spLocks noGrp="1" noChangeArrowheads="1"/>
          </p:cNvSpPr>
          <p:nvPr>
            <p:ph type="title"/>
          </p:nvPr>
        </p:nvSpPr>
        <p:spPr>
          <a:xfrm>
            <a:off x="0" y="0"/>
            <a:ext cx="9144000" cy="1071546"/>
          </a:xfrm>
          <a:noFill/>
          <a:ln/>
        </p:spPr>
        <p:txBody>
          <a:bodyPr/>
          <a:lstStyle/>
          <a:p>
            <a:pPr>
              <a:defRPr/>
            </a:pPr>
            <a:r>
              <a:rPr lang="ar-SA" sz="3200" b="1" dirty="0" smtClean="0">
                <a:solidFill>
                  <a:srgbClr val="FFFF00"/>
                </a:solidFill>
                <a:latin typeface="Arial Unicode MS" pitchFamily="34" charset="-128"/>
                <a:ea typeface="Arial Unicode MS" pitchFamily="34" charset="-128"/>
                <a:cs typeface="PT Bold Heading" pitchFamily="2" charset="-78"/>
              </a:rPr>
              <a:t>التعرف على عناصر خدمة الفرد </a:t>
            </a:r>
            <a:br>
              <a:rPr lang="ar-SA" sz="3200" b="1" dirty="0" smtClean="0">
                <a:solidFill>
                  <a:srgbClr val="FFFF00"/>
                </a:solidFill>
                <a:latin typeface="Arial Unicode MS" pitchFamily="34" charset="-128"/>
                <a:ea typeface="Arial Unicode MS" pitchFamily="34" charset="-128"/>
                <a:cs typeface="PT Bold Heading" pitchFamily="2" charset="-78"/>
              </a:rPr>
            </a:br>
            <a:r>
              <a:rPr lang="ar-SA" sz="3200" b="1" dirty="0" smtClean="0">
                <a:solidFill>
                  <a:srgbClr val="FFFF00"/>
                </a:solidFill>
                <a:latin typeface="Arial Unicode MS" pitchFamily="34" charset="-128"/>
                <a:ea typeface="Arial Unicode MS" pitchFamily="34" charset="-128"/>
                <a:cs typeface="PT Bold Heading" pitchFamily="2" charset="-78"/>
              </a:rPr>
              <a:t>وتتكون عناصر </a:t>
            </a:r>
            <a:r>
              <a:rPr lang="ar-SA" sz="3200" b="1" dirty="0">
                <a:solidFill>
                  <a:srgbClr val="FFFF00"/>
                </a:solidFill>
                <a:latin typeface="Arial Unicode MS" pitchFamily="34" charset="-128"/>
                <a:ea typeface="Arial Unicode MS" pitchFamily="34" charset="-128"/>
                <a:cs typeface="PT Bold Heading" pitchFamily="2" charset="-78"/>
              </a:rPr>
              <a:t>خدمة </a:t>
            </a:r>
            <a:r>
              <a:rPr lang="ar-SA" sz="3200" b="1" dirty="0" smtClean="0">
                <a:solidFill>
                  <a:srgbClr val="FFFF00"/>
                </a:solidFill>
                <a:latin typeface="Arial Unicode MS" pitchFamily="34" charset="-128"/>
                <a:ea typeface="Arial Unicode MS" pitchFamily="34" charset="-128"/>
                <a:cs typeface="PT Bold Heading" pitchFamily="2" charset="-78"/>
              </a:rPr>
              <a:t>الفرد</a:t>
            </a:r>
            <a:r>
              <a:rPr lang="ar-SA" sz="3200" b="1" dirty="0">
                <a:solidFill>
                  <a:srgbClr val="FFFF00"/>
                </a:solidFill>
                <a:latin typeface="Arial Unicode MS" pitchFamily="34" charset="-128"/>
                <a:ea typeface="Arial Unicode MS" pitchFamily="34" charset="-128"/>
                <a:cs typeface="PT Bold Heading" pitchFamily="2" charset="-78"/>
              </a:rPr>
              <a:t> </a:t>
            </a:r>
            <a:r>
              <a:rPr lang="ar-SA" sz="3200" b="1" dirty="0" smtClean="0">
                <a:solidFill>
                  <a:srgbClr val="FFFF00"/>
                </a:solidFill>
                <a:latin typeface="Arial Unicode MS" pitchFamily="34" charset="-128"/>
                <a:ea typeface="Arial Unicode MS" pitchFamily="34" charset="-128"/>
                <a:cs typeface="PT Bold Heading" pitchFamily="2" charset="-78"/>
              </a:rPr>
              <a:t>من :</a:t>
            </a:r>
            <a:endParaRPr lang="ar-SA" sz="32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par>
                          <p:cTn id="8" fill="hold">
                            <p:stCondLst>
                              <p:cond delay="500"/>
                            </p:stCondLst>
                            <p:childTnLst>
                              <p:par>
                                <p:cTn id="9" presetID="8"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amond(in)">
                                      <p:cBhvr>
                                        <p:cTn id="11" dur="2000"/>
                                        <p:tgtEl>
                                          <p:spTgt spid="2"/>
                                        </p:tgtEl>
                                      </p:cBhvr>
                                    </p:animEffect>
                                  </p:childTnLst>
                                </p:cTn>
                              </p:par>
                            </p:childTnLst>
                          </p:cTn>
                        </p:par>
                        <p:par>
                          <p:cTn id="12" fill="hold">
                            <p:stCondLst>
                              <p:cond delay="2500"/>
                            </p:stCondLst>
                            <p:childTnLst>
                              <p:par>
                                <p:cTn id="13" presetID="5"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2000"/>
                                        <p:tgtEl>
                                          <p:spTgt spid="3"/>
                                        </p:tgtEl>
                                      </p:cBhvr>
                                    </p:animEffect>
                                  </p:childTnLst>
                                </p:cTn>
                              </p:par>
                            </p:childTnLst>
                          </p:cTn>
                        </p:par>
                        <p:par>
                          <p:cTn id="16" fill="hold">
                            <p:stCondLst>
                              <p:cond delay="4500"/>
                            </p:stCondLst>
                            <p:childTnLst>
                              <p:par>
                                <p:cTn id="17" presetID="4"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ox(in)">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501650" y="285729"/>
            <a:ext cx="8642350" cy="1071570"/>
          </a:xfrm>
          <a:noFill/>
          <a:ln/>
        </p:spPr>
        <p:txBody>
          <a:bodyPr/>
          <a:lstStyle/>
          <a:p>
            <a:r>
              <a:rPr lang="ar-SA" sz="6000" b="1" dirty="0" smtClean="0">
                <a:solidFill>
                  <a:srgbClr val="FFFF00"/>
                </a:solidFill>
                <a:latin typeface="Arial Unicode MS" pitchFamily="34" charset="-128"/>
                <a:ea typeface="Arial Unicode MS" pitchFamily="34" charset="-128"/>
                <a:cs typeface="PT Bold Heading" pitchFamily="2" charset="-78"/>
              </a:rPr>
              <a:t>أولاً</a:t>
            </a:r>
            <a:r>
              <a:rPr lang="ar-SA" sz="4000" b="1" dirty="0" smtClean="0">
                <a:solidFill>
                  <a:srgbClr val="FFFF00"/>
                </a:solidFill>
                <a:latin typeface="Arial Unicode MS" pitchFamily="34" charset="-128"/>
                <a:ea typeface="Arial Unicode MS" pitchFamily="34" charset="-128"/>
                <a:cs typeface="PT Bold Heading" pitchFamily="2" charset="-78"/>
              </a:rPr>
              <a:t> </a:t>
            </a:r>
            <a:r>
              <a:rPr lang="ar-EG" sz="4000" b="1" dirty="0" smtClean="0">
                <a:solidFill>
                  <a:srgbClr val="FFFF00"/>
                </a:solidFill>
                <a:latin typeface="Arial Unicode MS" pitchFamily="34" charset="-128"/>
                <a:ea typeface="Arial Unicode MS" pitchFamily="34" charset="-128"/>
                <a:cs typeface="PT Bold Heading" pitchFamily="2" charset="-78"/>
              </a:rPr>
              <a:t>: </a:t>
            </a:r>
            <a:r>
              <a:rPr lang="ar-SA" sz="6000" b="1" dirty="0" smtClean="0">
                <a:solidFill>
                  <a:srgbClr val="FFFF00"/>
                </a:solidFill>
                <a:latin typeface="Arial Unicode MS" pitchFamily="34" charset="-128"/>
                <a:ea typeface="Arial Unicode MS" pitchFamily="34" charset="-128"/>
                <a:cs typeface="PT Bold Heading" pitchFamily="2" charset="-78"/>
              </a:rPr>
              <a:t>العميل</a:t>
            </a:r>
            <a:r>
              <a:rPr lang="ar-SA" sz="4000" b="1" dirty="0" smtClean="0">
                <a:solidFill>
                  <a:srgbClr val="FFFF00"/>
                </a:solidFill>
                <a:latin typeface="Arial Unicode MS" pitchFamily="34" charset="-128"/>
                <a:ea typeface="Arial Unicode MS" pitchFamily="34" charset="-128"/>
                <a:cs typeface="PT Bold Heading" pitchFamily="2" charset="-78"/>
              </a:rPr>
              <a:t> </a:t>
            </a:r>
            <a:endParaRPr lang="ar-SA" sz="4000" b="1" dirty="0">
              <a:solidFill>
                <a:srgbClr val="FFFF00"/>
              </a:solidFill>
              <a:latin typeface="Arial Unicode MS" pitchFamily="34" charset="-128"/>
              <a:ea typeface="Arial Unicode MS" pitchFamily="34" charset="-128"/>
              <a:cs typeface="PT Bold Heading" pitchFamily="2" charset="-78"/>
            </a:endParaRPr>
          </a:p>
        </p:txBody>
      </p:sp>
      <p:sp>
        <p:nvSpPr>
          <p:cNvPr id="109571" name="Rectangle 3"/>
          <p:cNvSpPr>
            <a:spLocks noChangeArrowheads="1"/>
          </p:cNvSpPr>
          <p:nvPr/>
        </p:nvSpPr>
        <p:spPr bwMode="auto">
          <a:xfrm>
            <a:off x="214282" y="1348800"/>
            <a:ext cx="8572560" cy="5016758"/>
          </a:xfrm>
          <a:prstGeom prst="rect">
            <a:avLst/>
          </a:prstGeom>
          <a:noFill/>
          <a:ln w="9525">
            <a:noFill/>
            <a:miter lim="800000"/>
            <a:headEnd/>
            <a:tailEnd/>
          </a:ln>
          <a:effectLst/>
        </p:spPr>
        <p:txBody>
          <a:bodyPr wrap="square" anchor="ctr">
            <a:spAutoFit/>
          </a:bodyPr>
          <a:lstStyle/>
          <a:p>
            <a:pPr algn="just"/>
            <a:r>
              <a:rPr lang="ar-SA" sz="4000" dirty="0" smtClean="0">
                <a:solidFill>
                  <a:srgbClr val="FF0000"/>
                </a:solidFill>
                <a:latin typeface="Arial Unicode MS" pitchFamily="34" charset="-128"/>
                <a:ea typeface="Arial Unicode MS" pitchFamily="34" charset="-128"/>
                <a:cs typeface="PT Bold Heading" pitchFamily="2" charset="-78"/>
              </a:rPr>
              <a:t>التعريف:</a:t>
            </a:r>
          </a:p>
          <a:p>
            <a:pPr algn="just"/>
            <a:r>
              <a:rPr lang="ar-SA" sz="4000" dirty="0" smtClean="0">
                <a:solidFill>
                  <a:srgbClr val="FF0000"/>
                </a:solidFill>
                <a:latin typeface="Arial Unicode MS" pitchFamily="34" charset="-128"/>
                <a:ea typeface="Arial Unicode MS" pitchFamily="34" charset="-128"/>
                <a:cs typeface="PT Bold Heading" pitchFamily="2" charset="-78"/>
              </a:rPr>
              <a:t>س / من هو العميل؟</a:t>
            </a:r>
          </a:p>
          <a:p>
            <a:pPr algn="just"/>
            <a:r>
              <a:rPr lang="ar-SA" sz="3600" dirty="0" smtClean="0">
                <a:solidFill>
                  <a:schemeClr val="bg1"/>
                </a:solidFill>
                <a:cs typeface="PT Bold Heading" pitchFamily="2" charset="-78"/>
              </a:rPr>
              <a:t> العميل </a:t>
            </a:r>
            <a:r>
              <a:rPr lang="ar-SA" sz="4000" dirty="0" smtClean="0">
                <a:solidFill>
                  <a:schemeClr val="bg1"/>
                </a:solidFill>
                <a:latin typeface="Arial Unicode MS" pitchFamily="34" charset="-128"/>
                <a:ea typeface="Arial Unicode MS" pitchFamily="34" charset="-128"/>
                <a:cs typeface="PT Bold Heading" pitchFamily="2" charset="-78"/>
              </a:rPr>
              <a:t>هو إنسان له سماته الشخصية الخاصة كغير</a:t>
            </a:r>
            <a:r>
              <a:rPr lang="ar-EG" sz="4000" dirty="0" smtClean="0">
                <a:solidFill>
                  <a:schemeClr val="bg1"/>
                </a:solidFill>
                <a:latin typeface="Arial Unicode MS" pitchFamily="34" charset="-128"/>
                <a:ea typeface="Arial Unicode MS" pitchFamily="34" charset="-128"/>
                <a:cs typeface="PT Bold Heading" pitchFamily="2" charset="-78"/>
              </a:rPr>
              <a:t>ه</a:t>
            </a:r>
            <a:r>
              <a:rPr lang="ar-SA" sz="4000" dirty="0" smtClean="0">
                <a:solidFill>
                  <a:schemeClr val="bg1"/>
                </a:solidFill>
                <a:latin typeface="Arial Unicode MS" pitchFamily="34" charset="-128"/>
                <a:ea typeface="Arial Unicode MS" pitchFamily="34" charset="-128"/>
                <a:cs typeface="PT Bold Heading" pitchFamily="2" charset="-78"/>
              </a:rPr>
              <a:t> من الناس، ولكن واجهته حال</a:t>
            </a:r>
            <a:r>
              <a:rPr lang="ar-EG" sz="4000" dirty="0" smtClean="0">
                <a:solidFill>
                  <a:schemeClr val="bg1"/>
                </a:solidFill>
                <a:latin typeface="Arial Unicode MS" pitchFamily="34" charset="-128"/>
                <a:ea typeface="Arial Unicode MS" pitchFamily="34" charset="-128"/>
                <a:cs typeface="PT Bold Heading" pitchFamily="2" charset="-78"/>
              </a:rPr>
              <a:t>ة</a:t>
            </a:r>
            <a:r>
              <a:rPr lang="ar-SA" sz="4000" dirty="0" smtClean="0">
                <a:solidFill>
                  <a:schemeClr val="bg1"/>
                </a:solidFill>
                <a:latin typeface="Arial Unicode MS" pitchFamily="34" charset="-128"/>
                <a:ea typeface="Arial Unicode MS" pitchFamily="34" charset="-128"/>
                <a:cs typeface="PT Bold Heading" pitchFamily="2" charset="-78"/>
              </a:rPr>
              <a:t> من التفاعل </a:t>
            </a:r>
            <a:r>
              <a:rPr lang="ar-SA" sz="4000" dirty="0" err="1" smtClean="0">
                <a:solidFill>
                  <a:schemeClr val="bg1"/>
                </a:solidFill>
                <a:latin typeface="Arial Unicode MS" pitchFamily="34" charset="-128"/>
                <a:ea typeface="Arial Unicode MS" pitchFamily="34" charset="-128"/>
                <a:cs typeface="PT Bold Heading" pitchFamily="2" charset="-78"/>
              </a:rPr>
              <a:t>اللاتوافقى</a:t>
            </a:r>
            <a:r>
              <a:rPr lang="ar-SA" sz="4000" dirty="0" smtClean="0">
                <a:solidFill>
                  <a:schemeClr val="bg1"/>
                </a:solidFill>
                <a:latin typeface="Arial Unicode MS" pitchFamily="34" charset="-128"/>
                <a:ea typeface="Arial Unicode MS" pitchFamily="34" charset="-128"/>
                <a:cs typeface="PT Bold Heading" pitchFamily="2" charset="-78"/>
              </a:rPr>
              <a:t> مع ظروفه المحيطة به، أو حالة من الاضطراب بين نزعاته الداخلية وطموح</a:t>
            </a:r>
            <a:r>
              <a:rPr lang="ar-EG" sz="4000" dirty="0" smtClean="0">
                <a:solidFill>
                  <a:schemeClr val="bg1"/>
                </a:solidFill>
                <a:latin typeface="Arial Unicode MS" pitchFamily="34" charset="-128"/>
                <a:ea typeface="Arial Unicode MS" pitchFamily="34" charset="-128"/>
                <a:cs typeface="PT Bold Heading" pitchFamily="2" charset="-78"/>
              </a:rPr>
              <a:t>ه</a:t>
            </a:r>
            <a:r>
              <a:rPr lang="ar-SA" sz="4000" dirty="0" smtClean="0">
                <a:solidFill>
                  <a:schemeClr val="bg1"/>
                </a:solidFill>
                <a:latin typeface="Arial Unicode MS" pitchFamily="34" charset="-128"/>
                <a:ea typeface="Arial Unicode MS" pitchFamily="34" charset="-128"/>
                <a:cs typeface="PT Bold Heading" pitchFamily="2" charset="-78"/>
              </a:rPr>
              <a:t> وقدراته وتؤدى به هذه الحالة إلى إحساس بالعجز يدفعه إلى طلب المساعدة . </a:t>
            </a:r>
            <a:r>
              <a:rPr lang="ar-EG" sz="4000" dirty="0" smtClean="0">
                <a:solidFill>
                  <a:schemeClr val="bg1"/>
                </a:solidFill>
                <a:latin typeface="Arial Unicode MS" pitchFamily="34" charset="-128"/>
                <a:ea typeface="Arial Unicode MS" pitchFamily="34" charset="-128"/>
                <a:cs typeface="PT Bold Heading" pitchFamily="2" charset="-78"/>
              </a:rPr>
              <a:t> </a:t>
            </a:r>
            <a:endParaRPr lang="ar-SA" sz="40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4"/>
          <p:cNvSpPr>
            <a:spLocks noChangeArrowheads="1"/>
          </p:cNvSpPr>
          <p:nvPr/>
        </p:nvSpPr>
        <p:spPr bwMode="auto">
          <a:xfrm>
            <a:off x="357158" y="1142984"/>
            <a:ext cx="8497887" cy="3785652"/>
          </a:xfrm>
          <a:prstGeom prst="rect">
            <a:avLst/>
          </a:prstGeom>
          <a:noFill/>
          <a:ln w="9525">
            <a:noFill/>
            <a:miter lim="800000"/>
            <a:headEnd/>
            <a:tailEnd/>
          </a:ln>
          <a:effectLst/>
        </p:spPr>
        <p:txBody>
          <a:bodyPr>
            <a:spAutoFit/>
          </a:bodyPr>
          <a:lstStyle/>
          <a:p>
            <a:pPr algn="just"/>
            <a:r>
              <a:rPr lang="ar-SA" sz="4000" dirty="0" smtClean="0">
                <a:solidFill>
                  <a:srgbClr val="FF0000"/>
                </a:solidFill>
                <a:latin typeface="Arial Unicode MS" pitchFamily="34" charset="-128"/>
                <a:ea typeface="Arial Unicode MS" pitchFamily="34" charset="-128"/>
                <a:cs typeface="PT Bold Heading" pitchFamily="2" charset="-78"/>
              </a:rPr>
              <a:t>كما يُعرف العميل بأن</a:t>
            </a:r>
            <a:r>
              <a:rPr lang="ar-EG" sz="4000" dirty="0" smtClean="0">
                <a:solidFill>
                  <a:srgbClr val="FF0000"/>
                </a:solidFill>
                <a:latin typeface="Arial Unicode MS" pitchFamily="34" charset="-128"/>
                <a:ea typeface="Arial Unicode MS" pitchFamily="34" charset="-128"/>
                <a:cs typeface="PT Bold Heading" pitchFamily="2" charset="-78"/>
              </a:rPr>
              <a:t>ه </a:t>
            </a:r>
            <a:r>
              <a:rPr lang="ar-SA" sz="4000" dirty="0" smtClean="0">
                <a:solidFill>
                  <a:srgbClr val="FF0000"/>
                </a:solidFill>
                <a:latin typeface="Arial Unicode MS" pitchFamily="34" charset="-128"/>
                <a:ea typeface="Arial Unicode MS" pitchFamily="34" charset="-128"/>
                <a:cs typeface="PT Bold Heading" pitchFamily="2" charset="-78"/>
              </a:rPr>
              <a:t>:</a:t>
            </a:r>
            <a:endParaRPr lang="ar-EG" sz="4000" dirty="0" smtClean="0">
              <a:solidFill>
                <a:srgbClr val="FF0000"/>
              </a:solidFill>
              <a:latin typeface="Arial Unicode MS" pitchFamily="34" charset="-128"/>
              <a:ea typeface="Arial Unicode MS" pitchFamily="34" charset="-128"/>
              <a:cs typeface="PT Bold Heading" pitchFamily="2" charset="-78"/>
            </a:endParaRPr>
          </a:p>
          <a:p>
            <a:pPr algn="just"/>
            <a:r>
              <a:rPr lang="ar-SA" sz="4000" dirty="0" smtClean="0">
                <a:solidFill>
                  <a:schemeClr val="bg1"/>
                </a:solidFill>
                <a:latin typeface="Arial Unicode MS" pitchFamily="34" charset="-128"/>
                <a:ea typeface="Arial Unicode MS" pitchFamily="34" charset="-128"/>
                <a:cs typeface="PT Bold Heading" pitchFamily="2" charset="-78"/>
              </a:rPr>
              <a:t>هو نسق تتفاعل فيه عناصر جسمية وعقلية ونفسية واجتماعية، فطرية ومكتسبة، في تنظيم شبه دائم، عجز عن أداء أحد أدواره الاجتماعية لاضطراب دائم أو عارض في هذا النسق أو لضغوط خارجية في بيئته.</a:t>
            </a:r>
            <a:endParaRPr lang="ar-SA" sz="4000" dirty="0">
              <a:solidFill>
                <a:schemeClr val="bg1"/>
              </a:solidFill>
              <a:latin typeface="Arial Unicode MS" pitchFamily="34" charset="-128"/>
              <a:ea typeface="Arial Unicode MS" pitchFamily="34" charset="-128"/>
              <a:cs typeface="PT Bold Heading" pitchFamily="2" charset="-78"/>
            </a:endParaRPr>
          </a:p>
        </p:txBody>
      </p:sp>
      <p:sp>
        <p:nvSpPr>
          <p:cNvPr id="3" name="Rectangle 2"/>
          <p:cNvSpPr>
            <a:spLocks noGrp="1" noChangeArrowheads="1"/>
          </p:cNvSpPr>
          <p:nvPr>
            <p:ph type="title"/>
          </p:nvPr>
        </p:nvSpPr>
        <p:spPr>
          <a:xfrm>
            <a:off x="501650" y="0"/>
            <a:ext cx="8642350" cy="1071570"/>
          </a:xfrm>
          <a:noFill/>
          <a:ln/>
        </p:spPr>
        <p:txBody>
          <a:bodyPr/>
          <a:lstStyle/>
          <a:p>
            <a:r>
              <a:rPr lang="ar-SA" sz="4000" b="1" dirty="0" smtClean="0">
                <a:solidFill>
                  <a:srgbClr val="FFFF00"/>
                </a:solidFill>
                <a:latin typeface="Arial Unicode MS" pitchFamily="34" charset="-128"/>
                <a:ea typeface="Arial Unicode MS" pitchFamily="34" charset="-128"/>
                <a:cs typeface="PT Bold Heading" pitchFamily="2" charset="-78"/>
              </a:rPr>
              <a:t>تابع تعريف العميل</a:t>
            </a:r>
            <a:r>
              <a:rPr lang="ar-SA" sz="2400" b="1" dirty="0" smtClean="0">
                <a:solidFill>
                  <a:srgbClr val="FFFF00"/>
                </a:solidFill>
                <a:latin typeface="Arial Unicode MS" pitchFamily="34" charset="-128"/>
                <a:ea typeface="Arial Unicode MS" pitchFamily="34" charset="-128"/>
                <a:cs typeface="PT Bold Heading" pitchFamily="2" charset="-78"/>
              </a:rPr>
              <a:t> </a:t>
            </a:r>
            <a:endParaRPr lang="ar-SA" sz="24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800" b="1" dirty="0" smtClean="0">
                <a:solidFill>
                  <a:srgbClr val="FFFF00"/>
                </a:solidFill>
                <a:latin typeface="Arial Unicode MS" pitchFamily="34" charset="-128"/>
                <a:ea typeface="Arial Unicode MS" pitchFamily="34" charset="-128"/>
                <a:cs typeface="PT Bold Heading" pitchFamily="2" charset="-78"/>
              </a:rPr>
              <a:t>خصائص عملاء خدمة الفرد</a:t>
            </a:r>
            <a:r>
              <a:rPr lang="ar-SA" sz="5400" dirty="0" smtClean="0">
                <a:solidFill>
                  <a:srgbClr val="FFFF00"/>
                </a:solidFill>
              </a:rPr>
              <a:t> </a:t>
            </a:r>
            <a:endParaRPr lang="ar-SA" sz="5400" dirty="0">
              <a:solidFill>
                <a:srgbClr val="FFFF00"/>
              </a:solidFill>
            </a:endParaRPr>
          </a:p>
        </p:txBody>
      </p:sp>
      <p:sp>
        <p:nvSpPr>
          <p:cNvPr id="3" name="عنصر نائب للمحتوى 2"/>
          <p:cNvSpPr>
            <a:spLocks noGrp="1"/>
          </p:cNvSpPr>
          <p:nvPr>
            <p:ph idx="1"/>
          </p:nvPr>
        </p:nvSpPr>
        <p:spPr>
          <a:xfrm>
            <a:off x="357158" y="1981200"/>
            <a:ext cx="8358246" cy="4114800"/>
          </a:xfrm>
        </p:spPr>
        <p:txBody>
          <a:bodyPr/>
          <a:lstStyle/>
          <a:p>
            <a:pPr algn="just">
              <a:buBlip>
                <a:blip r:embed="rId2"/>
              </a:buBlip>
            </a:pPr>
            <a:r>
              <a:rPr lang="ar-SA" dirty="0" smtClean="0">
                <a:solidFill>
                  <a:schemeClr val="bg1"/>
                </a:solidFill>
                <a:latin typeface="Arial Unicode MS" pitchFamily="34" charset="-128"/>
                <a:ea typeface="Arial Unicode MS" pitchFamily="34" charset="-128"/>
                <a:cs typeface="PT Bold Heading" pitchFamily="2" charset="-78"/>
              </a:rPr>
              <a:t>ومن هذا التعريف يمكن تحديد الخصائص التالية لعملاء  خدمة الفرد : </a:t>
            </a:r>
          </a:p>
          <a:p>
            <a:pPr marL="514350" indent="-514350" algn="just">
              <a:buFont typeface="+mj-lt"/>
              <a:buAutoNum type="arabicPeriod"/>
            </a:pPr>
            <a:r>
              <a:rPr lang="ar-SA" dirty="0" smtClean="0">
                <a:solidFill>
                  <a:schemeClr val="bg1"/>
                </a:solidFill>
                <a:latin typeface="Arial Unicode MS" pitchFamily="34" charset="-128"/>
                <a:ea typeface="Arial Unicode MS" pitchFamily="34" charset="-128"/>
                <a:cs typeface="PT Bold Heading" pitchFamily="2" charset="-78"/>
              </a:rPr>
              <a:t> العملاء أنماط متباينة يمكن في أغلب الحالات تقويمها نحو الأفضل. </a:t>
            </a:r>
          </a:p>
          <a:p>
            <a:pPr marL="514350" indent="-514350" algn="just">
              <a:buFont typeface="+mj-lt"/>
              <a:buAutoNum type="arabicPeriod"/>
            </a:pPr>
            <a:r>
              <a:rPr lang="ar-SA" dirty="0" smtClean="0">
                <a:solidFill>
                  <a:schemeClr val="bg1"/>
                </a:solidFill>
                <a:latin typeface="Arial Unicode MS" pitchFamily="34" charset="-128"/>
                <a:ea typeface="Arial Unicode MS" pitchFamily="34" charset="-128"/>
                <a:cs typeface="PT Bold Heading" pitchFamily="2" charset="-78"/>
              </a:rPr>
              <a:t>معطيات البيئة للشخصية أكثر قابلية للتعديل من المعطيات الوراثية . </a:t>
            </a:r>
            <a:endParaRPr lang="ar-EG" dirty="0" smtClean="0">
              <a:solidFill>
                <a:schemeClr val="bg1"/>
              </a:solidFill>
              <a:latin typeface="Arial Unicode MS" pitchFamily="34" charset="-128"/>
              <a:ea typeface="Arial Unicode MS" pitchFamily="34" charset="-128"/>
              <a:cs typeface="PT Bold Heading" pitchFamily="2" charset="-78"/>
            </a:endParaRPr>
          </a:p>
          <a:p>
            <a:pPr marL="514350" indent="-514350" algn="just">
              <a:buFont typeface="+mj-lt"/>
              <a:buAutoNum type="arabicPeriod"/>
            </a:pPr>
            <a:r>
              <a:rPr lang="ar-SA" dirty="0" smtClean="0">
                <a:solidFill>
                  <a:schemeClr val="bg1"/>
                </a:solidFill>
                <a:latin typeface="Arial Unicode MS" pitchFamily="34" charset="-128"/>
                <a:ea typeface="Arial Unicode MS" pitchFamily="34" charset="-128"/>
                <a:cs typeface="PT Bold Heading" pitchFamily="2" charset="-78"/>
              </a:rPr>
              <a:t>عجز العملاء عن أداء أحد أدوارهم الاجتماعية التي دفعتهم إلى طلب المساعدة</a:t>
            </a:r>
            <a:r>
              <a:rPr lang="ar-EG" dirty="0" smtClean="0">
                <a:solidFill>
                  <a:schemeClr val="bg1"/>
                </a:solidFill>
                <a:latin typeface="Arial Unicode MS" pitchFamily="34" charset="-128"/>
                <a:ea typeface="Arial Unicode MS" pitchFamily="34" charset="-128"/>
                <a:cs typeface="PT Bold Heading" pitchFamily="2" charset="-78"/>
              </a:rPr>
              <a:t>.</a:t>
            </a:r>
            <a:endParaRPr lang="ar-SA"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071538" y="285728"/>
            <a:ext cx="7500990" cy="646331"/>
          </a:xfrm>
          <a:prstGeom prst="rect">
            <a:avLst/>
          </a:prstGeom>
        </p:spPr>
        <p:txBody>
          <a:bodyPr wrap="square">
            <a:spAutoFit/>
          </a:bodyPr>
          <a:lstStyle/>
          <a:p>
            <a:r>
              <a:rPr lang="ar-EG" sz="3600" dirty="0" smtClean="0">
                <a:solidFill>
                  <a:srgbClr val="FFFF00"/>
                </a:solidFill>
                <a:latin typeface="Arial Unicode MS" pitchFamily="34" charset="-128"/>
                <a:ea typeface="Arial Unicode MS" pitchFamily="34" charset="-128"/>
                <a:cs typeface="PT Bold Heading" pitchFamily="2" charset="-78"/>
              </a:rPr>
              <a:t>(تابع) </a:t>
            </a:r>
            <a:r>
              <a:rPr lang="ar-SA" sz="3600" dirty="0" smtClean="0">
                <a:solidFill>
                  <a:srgbClr val="FFFF00"/>
                </a:solidFill>
                <a:latin typeface="Arial Unicode MS" pitchFamily="34" charset="-128"/>
                <a:ea typeface="Arial Unicode MS" pitchFamily="34" charset="-128"/>
                <a:cs typeface="PT Bold Heading" pitchFamily="2" charset="-78"/>
              </a:rPr>
              <a:t>من هو العميل في خدمة الفرد ؟ </a:t>
            </a:r>
          </a:p>
        </p:txBody>
      </p:sp>
      <p:sp>
        <p:nvSpPr>
          <p:cNvPr id="5" name="مربع نص 4"/>
          <p:cNvSpPr txBox="1"/>
          <p:nvPr/>
        </p:nvSpPr>
        <p:spPr>
          <a:xfrm>
            <a:off x="428596" y="1571612"/>
            <a:ext cx="8358246" cy="4832092"/>
          </a:xfrm>
          <a:prstGeom prst="rect">
            <a:avLst/>
          </a:prstGeom>
          <a:noFill/>
        </p:spPr>
        <p:txBody>
          <a:bodyPr wrap="square" rtlCol="1">
            <a:spAutoFit/>
          </a:bodyPr>
          <a:lstStyle/>
          <a:p>
            <a:pPr algn="r"/>
            <a:r>
              <a:rPr lang="ar-SA" sz="2800" dirty="0" smtClean="0">
                <a:solidFill>
                  <a:schemeClr val="bg1"/>
                </a:solidFill>
                <a:latin typeface="Arial Unicode MS" pitchFamily="34" charset="-128"/>
                <a:ea typeface="Arial Unicode MS" pitchFamily="34" charset="-128"/>
                <a:cs typeface="PT Bold Heading" pitchFamily="2" charset="-78"/>
              </a:rPr>
              <a:t>4- اضطراب النسق شبه الدائم لشخصية العملاء أكثر ارتباطاً   بمشكلاتهم الحالية بل وبمشكلاتهم المستقبلية.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5- التوازن المطلق أو النسبي لهذا النسق يحمل الظروف المحيطة مسؤولية الموقف الإشكالي بدرجة أو بأخرى .</a:t>
            </a:r>
          </a:p>
          <a:p>
            <a:pPr algn="r"/>
            <a:r>
              <a:rPr lang="ar-EG" sz="2800" dirty="0" smtClean="0">
                <a:solidFill>
                  <a:schemeClr val="bg1"/>
                </a:solidFill>
                <a:latin typeface="Arial Unicode MS" pitchFamily="34" charset="-128"/>
                <a:ea typeface="Arial Unicode MS" pitchFamily="34" charset="-128"/>
                <a:cs typeface="PT Bold Heading" pitchFamily="2" charset="-78"/>
              </a:rPr>
              <a:t/>
            </a:r>
            <a:br>
              <a:rPr lang="ar-EG"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6- مكونات نسق الشخصية وهى :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a:t>
            </a:r>
            <a:r>
              <a:rPr lang="ar-SA" sz="2800" dirty="0" err="1" smtClean="0">
                <a:solidFill>
                  <a:schemeClr val="bg1"/>
                </a:solidFill>
                <a:latin typeface="Arial Unicode MS" pitchFamily="34" charset="-128"/>
                <a:ea typeface="Arial Unicode MS" pitchFamily="34" charset="-128"/>
                <a:cs typeface="PT Bold Heading" pitchFamily="2" charset="-78"/>
              </a:rPr>
              <a:t>أ</a:t>
            </a:r>
            <a:r>
              <a:rPr lang="ar-SA" sz="2800" dirty="0" smtClean="0">
                <a:solidFill>
                  <a:schemeClr val="bg1"/>
                </a:solidFill>
                <a:latin typeface="Arial Unicode MS" pitchFamily="34" charset="-128"/>
                <a:ea typeface="Arial Unicode MS" pitchFamily="34" charset="-128"/>
                <a:cs typeface="PT Bold Heading" pitchFamily="2" charset="-78"/>
              </a:rPr>
              <a:t>- تنظيم جسمي   </a:t>
            </a:r>
            <a:r>
              <a:rPr lang="ar-EG"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 </a:t>
            </a:r>
            <a:r>
              <a:rPr lang="ar-EG"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 ب- تنظيم عقلي </a:t>
            </a:r>
            <a:r>
              <a:rPr lang="ar-EG" sz="2800" dirty="0" smtClean="0">
                <a:solidFill>
                  <a:schemeClr val="bg1"/>
                </a:solidFill>
                <a:latin typeface="Arial Unicode MS" pitchFamily="34" charset="-128"/>
                <a:ea typeface="Arial Unicode MS" pitchFamily="34" charset="-128"/>
                <a:cs typeface="PT Bold Heading" pitchFamily="2" charset="-78"/>
              </a:rPr>
              <a:t/>
            </a:r>
            <a:br>
              <a:rPr lang="ar-EG"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ج- تنظيم نفسيي </a:t>
            </a:r>
            <a:r>
              <a:rPr lang="ar-EG"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  د- تنظيم اجتماعي .</a:t>
            </a:r>
          </a:p>
          <a:p>
            <a:pPr algn="r"/>
            <a:r>
              <a:rPr lang="ar-SA" sz="2800" dirty="0" smtClean="0">
                <a:solidFill>
                  <a:srgbClr val="FF0000"/>
                </a:solidFill>
                <a:latin typeface="Arial Unicode MS" pitchFamily="34" charset="-128"/>
                <a:ea typeface="Arial Unicode MS" pitchFamily="34" charset="-128"/>
                <a:cs typeface="PT Bold Heading" pitchFamily="2" charset="-78"/>
              </a:rPr>
              <a:t>وسوف نتناول هذه النقاط الأربعة بشيء من التفصيل كما يلي:</a:t>
            </a:r>
            <a:r>
              <a:rPr lang="ar-SA" sz="2800" dirty="0" smtClean="0">
                <a:solidFill>
                  <a:schemeClr val="bg1"/>
                </a:solidFill>
                <a:latin typeface="Arial Unicode MS" pitchFamily="34" charset="-128"/>
                <a:ea typeface="Arial Unicode MS" pitchFamily="34" charset="-128"/>
                <a:cs typeface="PT Bold Heading" pitchFamily="2" charset="-78"/>
              </a:rPr>
              <a:t/>
            </a:r>
            <a:br>
              <a:rPr lang="ar-SA" sz="2800" dirty="0" smtClean="0">
                <a:solidFill>
                  <a:schemeClr val="bg1"/>
                </a:solidFill>
                <a:latin typeface="Arial Unicode MS" pitchFamily="34" charset="-128"/>
                <a:ea typeface="Arial Unicode MS" pitchFamily="34" charset="-128"/>
                <a:cs typeface="PT Bold Heading" pitchFamily="2" charset="-78"/>
              </a:rPr>
            </a:br>
            <a:endParaRPr lang="ar-SA" sz="2800" dirty="0"/>
          </a:p>
        </p:txBody>
      </p:sp>
    </p:spTree>
  </p:cSld>
  <p:clrMapOvr>
    <a:masterClrMapping/>
  </p:clrMapOvr>
  <p:transition spd="med" advClick="0">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idx="4294967295"/>
          </p:nvPr>
        </p:nvSpPr>
        <p:spPr>
          <a:xfrm>
            <a:off x="0" y="928670"/>
            <a:ext cx="9144000" cy="5857892"/>
          </a:xfrm>
        </p:spPr>
        <p:txBody>
          <a:bodyPr/>
          <a:lstStyle/>
          <a:p>
            <a:pPr algn="r"/>
            <a:r>
              <a:rPr lang="ar-EG" sz="3600" dirty="0" smtClean="0">
                <a:solidFill>
                  <a:srgbClr val="FF0000"/>
                </a:solidFill>
                <a:latin typeface="Arial Unicode MS" pitchFamily="34" charset="-128"/>
                <a:ea typeface="Arial Unicode MS" pitchFamily="34" charset="-128"/>
                <a:cs typeface="PT Bold Heading" pitchFamily="2" charset="-78"/>
              </a:rPr>
              <a:t>أ </a:t>
            </a:r>
            <a:r>
              <a:rPr lang="ar-SA" sz="3600" dirty="0" smtClean="0">
                <a:solidFill>
                  <a:srgbClr val="FF0000"/>
                </a:solidFill>
                <a:latin typeface="Arial Unicode MS" pitchFamily="34" charset="-128"/>
                <a:ea typeface="Arial Unicode MS" pitchFamily="34" charset="-128"/>
                <a:cs typeface="PT Bold Heading" pitchFamily="2" charset="-78"/>
              </a:rPr>
              <a:t>- تنظيم جسمي </a:t>
            </a:r>
            <a:r>
              <a:rPr lang="ar-SA" sz="3600" dirty="0" smtClean="0">
                <a:solidFill>
                  <a:schemeClr val="bg1"/>
                </a:solidFill>
                <a:latin typeface="Arial Unicode MS" pitchFamily="34" charset="-128"/>
                <a:ea typeface="Arial Unicode MS" pitchFamily="34" charset="-128"/>
                <a:cs typeface="PT Bold Heading" pitchFamily="2" charset="-78"/>
              </a:rPr>
              <a:t>: ويتمثل في المظهر العام كالطول والقصر والبدانة والصحة والمرض والعاهات . </a:t>
            </a:r>
            <a:br>
              <a:rPr lang="ar-SA" sz="3600" dirty="0" smtClean="0">
                <a:solidFill>
                  <a:schemeClr val="bg1"/>
                </a:solidFill>
                <a:latin typeface="Arial Unicode MS" pitchFamily="34" charset="-128"/>
                <a:ea typeface="Arial Unicode MS" pitchFamily="34" charset="-128"/>
                <a:cs typeface="PT Bold Heading" pitchFamily="2" charset="-78"/>
              </a:rPr>
            </a:br>
            <a:r>
              <a:rPr lang="ar-EG" sz="3600" dirty="0" smtClean="0">
                <a:solidFill>
                  <a:schemeClr val="bg1"/>
                </a:solidFill>
                <a:latin typeface="Arial Unicode MS" pitchFamily="34" charset="-128"/>
                <a:ea typeface="Arial Unicode MS" pitchFamily="34" charset="-128"/>
                <a:cs typeface="PT Bold Heading" pitchFamily="2" charset="-78"/>
              </a:rPr>
              <a:t/>
            </a:r>
            <a:br>
              <a:rPr lang="ar-EG" sz="3600" dirty="0" smtClean="0">
                <a:solidFill>
                  <a:schemeClr val="bg1"/>
                </a:solidFill>
                <a:latin typeface="Arial Unicode MS" pitchFamily="34" charset="-128"/>
                <a:ea typeface="Arial Unicode MS" pitchFamily="34" charset="-128"/>
                <a:cs typeface="PT Bold Heading" pitchFamily="2" charset="-78"/>
              </a:rPr>
            </a:br>
            <a:r>
              <a:rPr lang="ar-SA" sz="3600" dirty="0" smtClean="0">
                <a:solidFill>
                  <a:srgbClr val="FF0000"/>
                </a:solidFill>
                <a:latin typeface="Arial Unicode MS" pitchFamily="34" charset="-128"/>
                <a:ea typeface="Arial Unicode MS" pitchFamily="34" charset="-128"/>
                <a:cs typeface="PT Bold Heading" pitchFamily="2" charset="-78"/>
              </a:rPr>
              <a:t>ب- تنظيم عقلي  </a:t>
            </a:r>
            <a:r>
              <a:rPr lang="ar-SA" sz="3600" dirty="0" smtClean="0">
                <a:solidFill>
                  <a:schemeClr val="bg1"/>
                </a:solidFill>
                <a:latin typeface="Arial Unicode MS" pitchFamily="34" charset="-128"/>
                <a:ea typeface="Arial Unicode MS" pitchFamily="34" charset="-128"/>
                <a:cs typeface="PT Bold Heading" pitchFamily="2" charset="-78"/>
              </a:rPr>
              <a:t>: ويتمثل في القدرات المعرفي</a:t>
            </a:r>
            <a:r>
              <a:rPr lang="ar-EG" sz="3600" dirty="0" smtClean="0">
                <a:solidFill>
                  <a:schemeClr val="bg1"/>
                </a:solidFill>
                <a:latin typeface="Arial Unicode MS" pitchFamily="34" charset="-128"/>
                <a:ea typeface="Arial Unicode MS" pitchFamily="34" charset="-128"/>
                <a:cs typeface="PT Bold Heading" pitchFamily="2" charset="-78"/>
              </a:rPr>
              <a:t>ــــــ</a:t>
            </a:r>
            <a:r>
              <a:rPr lang="ar-SA" sz="3600" dirty="0" smtClean="0">
                <a:solidFill>
                  <a:schemeClr val="bg1"/>
                </a:solidFill>
                <a:latin typeface="Arial Unicode MS" pitchFamily="34" charset="-128"/>
                <a:ea typeface="Arial Unicode MS" pitchFamily="34" charset="-128"/>
                <a:cs typeface="PT Bold Heading" pitchFamily="2" charset="-78"/>
              </a:rPr>
              <a:t>ة والذكاء والقدرات العقلية والإبداعية . </a:t>
            </a:r>
            <a:br>
              <a:rPr lang="ar-SA" sz="3600" dirty="0" smtClean="0">
                <a:solidFill>
                  <a:schemeClr val="bg1"/>
                </a:solidFill>
                <a:latin typeface="Arial Unicode MS" pitchFamily="34" charset="-128"/>
                <a:ea typeface="Arial Unicode MS" pitchFamily="34" charset="-128"/>
                <a:cs typeface="PT Bold Heading" pitchFamily="2" charset="-78"/>
              </a:rPr>
            </a:br>
            <a:endParaRPr lang="ar-SA" sz="3600" dirty="0" smtClean="0">
              <a:solidFill>
                <a:schemeClr val="bg1"/>
              </a:solidFill>
              <a:latin typeface="Arial Unicode MS" pitchFamily="34" charset="-128"/>
              <a:ea typeface="Arial Unicode MS" pitchFamily="34" charset="-128"/>
              <a:cs typeface="PT Bold Heading" pitchFamily="2" charset="-78"/>
            </a:endParaRPr>
          </a:p>
        </p:txBody>
      </p:sp>
      <p:sp>
        <p:nvSpPr>
          <p:cNvPr id="3" name="مستطيل 2"/>
          <p:cNvSpPr/>
          <p:nvPr/>
        </p:nvSpPr>
        <p:spPr>
          <a:xfrm>
            <a:off x="642910" y="285728"/>
            <a:ext cx="7072362" cy="584775"/>
          </a:xfrm>
          <a:prstGeom prst="rect">
            <a:avLst/>
          </a:prstGeom>
        </p:spPr>
        <p:txBody>
          <a:bodyPr wrap="square">
            <a:spAutoFit/>
          </a:bodyPr>
          <a:lstStyle/>
          <a:p>
            <a:r>
              <a:rPr lang="ar-SA" sz="3200" dirty="0" smtClean="0">
                <a:solidFill>
                  <a:srgbClr val="FFFF00"/>
                </a:solidFill>
                <a:latin typeface="Arial Unicode MS" pitchFamily="34" charset="-128"/>
                <a:ea typeface="Arial Unicode MS" pitchFamily="34" charset="-128"/>
                <a:cs typeface="PT Bold Heading" pitchFamily="2" charset="-78"/>
              </a:rPr>
              <a:t>مكونات نسق الشخصية </a:t>
            </a:r>
          </a:p>
        </p:txBody>
      </p:sp>
    </p:spTree>
  </p:cSld>
  <p:clrMapOvr>
    <a:masterClrMapping/>
  </p:clrMapOvr>
  <p:transition spd="med" advClick="0">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1071546"/>
            <a:ext cx="8501122" cy="5632311"/>
          </a:xfrm>
          <a:prstGeom prst="rect">
            <a:avLst/>
          </a:prstGeom>
        </p:spPr>
        <p:txBody>
          <a:bodyPr wrap="square">
            <a:spAutoFit/>
          </a:bodyPr>
          <a:lstStyle/>
          <a:p>
            <a:pPr algn="just"/>
            <a:r>
              <a:rPr lang="ar-SA"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rgbClr val="FF0000"/>
                </a:solidFill>
                <a:latin typeface="Arial Unicode MS" pitchFamily="34" charset="-128"/>
                <a:ea typeface="Arial Unicode MS" pitchFamily="34" charset="-128"/>
                <a:cs typeface="PT Bold Heading" pitchFamily="2" charset="-78"/>
              </a:rPr>
              <a:t>ج- تنظيم نفسي </a:t>
            </a:r>
            <a:r>
              <a:rPr lang="ar-SA" sz="3600" dirty="0" smtClean="0">
                <a:solidFill>
                  <a:schemeClr val="bg1"/>
                </a:solidFill>
                <a:latin typeface="Arial Unicode MS" pitchFamily="34" charset="-128"/>
                <a:ea typeface="Arial Unicode MS" pitchFamily="34" charset="-128"/>
                <a:cs typeface="PT Bold Heading" pitchFamily="2" charset="-78"/>
              </a:rPr>
              <a:t>: ويتمثل في السمات النفسية العامة مثل الانطواء والاكتئاب، والسمات النفسيـــة المرضيــة مثـــــل الهستيريا والخوف، والسمات النفسية العارضة كالتـــوتر العـارض والغضـــب </a:t>
            </a:r>
            <a:r>
              <a:rPr lang="ar-SA" sz="3600" dirty="0" err="1" smtClean="0">
                <a:solidFill>
                  <a:schemeClr val="bg1"/>
                </a:solidFill>
                <a:latin typeface="Arial Unicode MS" pitchFamily="34" charset="-128"/>
                <a:ea typeface="Arial Unicode MS" pitchFamily="34" charset="-128"/>
                <a:cs typeface="PT Bold Heading" pitchFamily="2" charset="-78"/>
              </a:rPr>
              <a:t>والح</a:t>
            </a:r>
            <a:r>
              <a:rPr lang="ar-EG" sz="3600" dirty="0" smtClean="0">
                <a:solidFill>
                  <a:schemeClr val="bg1"/>
                </a:solidFill>
                <a:latin typeface="Arial Unicode MS" pitchFamily="34" charset="-128"/>
                <a:ea typeface="Arial Unicode MS" pitchFamily="34" charset="-128"/>
                <a:cs typeface="PT Bold Heading" pitchFamily="2" charset="-78"/>
              </a:rPr>
              <a:t>ـــ</a:t>
            </a:r>
            <a:r>
              <a:rPr lang="ar-SA" sz="3600" dirty="0" smtClean="0">
                <a:solidFill>
                  <a:schemeClr val="bg1"/>
                </a:solidFill>
                <a:latin typeface="Arial Unicode MS" pitchFamily="34" charset="-128"/>
                <a:ea typeface="Arial Unicode MS" pitchFamily="34" charset="-128"/>
                <a:cs typeface="PT Bold Heading" pitchFamily="2" charset="-78"/>
              </a:rPr>
              <a:t>زن ، والسمات شبه المرضيـــة وهى السمــات المبكــرة للأمــراض النفسية والعقلية مثل الشخصية </a:t>
            </a:r>
            <a:r>
              <a:rPr lang="ar-SA" sz="3600" dirty="0" err="1" smtClean="0">
                <a:solidFill>
                  <a:schemeClr val="bg1"/>
                </a:solidFill>
                <a:latin typeface="Arial Unicode MS" pitchFamily="34" charset="-128"/>
                <a:ea typeface="Arial Unicode MS" pitchFamily="34" charset="-128"/>
                <a:cs typeface="PT Bold Heading" pitchFamily="2" charset="-78"/>
              </a:rPr>
              <a:t>الفصامية</a:t>
            </a:r>
            <a:r>
              <a:rPr lang="ar-SA" sz="3600" dirty="0" smtClean="0">
                <a:solidFill>
                  <a:schemeClr val="bg1"/>
                </a:solidFill>
                <a:latin typeface="Arial Unicode MS" pitchFamily="34" charset="-128"/>
                <a:ea typeface="Arial Unicode MS" pitchFamily="34" charset="-128"/>
                <a:cs typeface="PT Bold Heading" pitchFamily="2" charset="-78"/>
              </a:rPr>
              <a:t> . </a:t>
            </a:r>
          </a:p>
          <a:p>
            <a:pPr algn="just"/>
            <a:r>
              <a:rPr lang="ar-EG" sz="3600" dirty="0" smtClean="0">
                <a:solidFill>
                  <a:schemeClr val="bg1"/>
                </a:solidFill>
                <a:latin typeface="Arial Unicode MS" pitchFamily="34" charset="-128"/>
                <a:ea typeface="Arial Unicode MS" pitchFamily="34" charset="-128"/>
                <a:cs typeface="PT Bold Heading" pitchFamily="2" charset="-78"/>
              </a:rPr>
              <a:t/>
            </a:r>
            <a:br>
              <a:rPr lang="ar-EG" sz="3600" dirty="0" smtClean="0">
                <a:solidFill>
                  <a:schemeClr val="bg1"/>
                </a:solidFill>
                <a:latin typeface="Arial Unicode MS" pitchFamily="34" charset="-128"/>
                <a:ea typeface="Arial Unicode MS" pitchFamily="34" charset="-128"/>
                <a:cs typeface="PT Bold Heading" pitchFamily="2" charset="-78"/>
              </a:rPr>
            </a:br>
            <a:r>
              <a:rPr lang="ar-SA" sz="3600" dirty="0" smtClean="0">
                <a:solidFill>
                  <a:srgbClr val="FF0000"/>
                </a:solidFill>
                <a:latin typeface="Arial Unicode MS" pitchFamily="34" charset="-128"/>
                <a:ea typeface="Arial Unicode MS" pitchFamily="34" charset="-128"/>
                <a:cs typeface="PT Bold Heading" pitchFamily="2" charset="-78"/>
              </a:rPr>
              <a:t>د- تنظيم اجتماعي </a:t>
            </a:r>
            <a:r>
              <a:rPr lang="ar-SA" sz="3600" dirty="0" smtClean="0">
                <a:solidFill>
                  <a:schemeClr val="bg1"/>
                </a:solidFill>
                <a:latin typeface="Arial Unicode MS" pitchFamily="34" charset="-128"/>
                <a:ea typeface="Arial Unicode MS" pitchFamily="34" charset="-128"/>
                <a:cs typeface="PT Bold Heading" pitchFamily="2" charset="-78"/>
              </a:rPr>
              <a:t>: ويتمثل في مجموعة القيم </a:t>
            </a:r>
            <a:r>
              <a:rPr lang="ar-SA" sz="3600" dirty="0" err="1" smtClean="0">
                <a:solidFill>
                  <a:schemeClr val="bg1"/>
                </a:solidFill>
                <a:latin typeface="Arial Unicode MS" pitchFamily="34" charset="-128"/>
                <a:ea typeface="Arial Unicode MS" pitchFamily="34" charset="-128"/>
                <a:cs typeface="PT Bold Heading" pitchFamily="2" charset="-78"/>
              </a:rPr>
              <a:t>والمعايي</a:t>
            </a:r>
            <a:r>
              <a:rPr lang="ar-EG" sz="3600" dirty="0" smtClean="0">
                <a:solidFill>
                  <a:schemeClr val="bg1"/>
                </a:solidFill>
                <a:latin typeface="Arial Unicode MS" pitchFamily="34" charset="-128"/>
                <a:ea typeface="Arial Unicode MS" pitchFamily="34" charset="-128"/>
                <a:cs typeface="PT Bold Heading" pitchFamily="2" charset="-78"/>
              </a:rPr>
              <a:t>ــــــــ</a:t>
            </a:r>
            <a:r>
              <a:rPr lang="ar-SA" sz="3600" dirty="0" smtClean="0">
                <a:solidFill>
                  <a:schemeClr val="bg1"/>
                </a:solidFill>
                <a:latin typeface="Arial Unicode MS" pitchFamily="34" charset="-128"/>
                <a:ea typeface="Arial Unicode MS" pitchFamily="34" charset="-128"/>
                <a:cs typeface="PT Bold Heading" pitchFamily="2" charset="-78"/>
              </a:rPr>
              <a:t>ر وآداب السلوك والعادات . </a:t>
            </a:r>
            <a:endParaRPr lang="ar-SA" sz="3600" dirty="0"/>
          </a:p>
        </p:txBody>
      </p:sp>
      <p:sp>
        <p:nvSpPr>
          <p:cNvPr id="3" name="مستطيل 2"/>
          <p:cNvSpPr/>
          <p:nvPr/>
        </p:nvSpPr>
        <p:spPr>
          <a:xfrm>
            <a:off x="642910" y="285728"/>
            <a:ext cx="7072362" cy="584775"/>
          </a:xfrm>
          <a:prstGeom prst="rect">
            <a:avLst/>
          </a:prstGeom>
        </p:spPr>
        <p:txBody>
          <a:bodyPr wrap="square">
            <a:spAutoFit/>
          </a:bodyPr>
          <a:lstStyle/>
          <a:p>
            <a:r>
              <a:rPr lang="ar-SA" sz="3200" dirty="0" smtClean="0">
                <a:solidFill>
                  <a:srgbClr val="FFFF00"/>
                </a:solidFill>
                <a:latin typeface="Arial Unicode MS" pitchFamily="34" charset="-128"/>
                <a:ea typeface="Arial Unicode MS" pitchFamily="34" charset="-128"/>
                <a:cs typeface="PT Bold Heading" pitchFamily="2" charset="-78"/>
              </a:rPr>
              <a:t>تابع مكونات نسق الشخصية </a:t>
            </a:r>
          </a:p>
        </p:txBody>
      </p:sp>
    </p:spTree>
  </p:cSld>
  <p:clrMapOvr>
    <a:masterClrMapping/>
  </p:clrMapOvr>
  <p:transition spd="med" advClick="0">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6" name="Rectangle 2"/>
          <p:cNvSpPr>
            <a:spLocks noGrp="1" noChangeArrowheads="1"/>
          </p:cNvSpPr>
          <p:nvPr>
            <p:ph type="body" sz="half" idx="1"/>
          </p:nvPr>
        </p:nvSpPr>
        <p:spPr>
          <a:xfrm>
            <a:off x="142844" y="3143248"/>
            <a:ext cx="2857552" cy="3500462"/>
          </a:xfrm>
          <a:noFill/>
          <a:ln>
            <a:solidFill>
              <a:srgbClr val="FF0000"/>
            </a:solidFill>
          </a:ln>
          <a:scene3d>
            <a:camera prst="legacyObliqueTopRight"/>
            <a:lightRig rig="legacyFlat3" dir="b"/>
          </a:scene3d>
          <a:sp3d extrusionH="430200" prstMaterial="legacyMatte">
            <a:bevelT w="13500" h="13500" prst="angle"/>
            <a:bevelB w="13500" h="13500" prst="angle"/>
            <a:extrusionClr>
              <a:srgbClr val="000066"/>
            </a:extrusionClr>
          </a:sp3d>
        </p:spPr>
        <p:txBody>
          <a:bodyPr>
            <a:flatTx/>
          </a:bodyPr>
          <a:lstStyle/>
          <a:p>
            <a:pPr marL="168275" indent="-168275" algn="just"/>
            <a:r>
              <a:rPr lang="ar-SA" sz="2000" dirty="0" smtClean="0">
                <a:solidFill>
                  <a:schemeClr val="bg1"/>
                </a:solidFill>
                <a:latin typeface="Arial Unicode MS" pitchFamily="34" charset="-128"/>
                <a:ea typeface="Arial Unicode MS" pitchFamily="34" charset="-128"/>
                <a:cs typeface="PT Bold Heading" pitchFamily="2" charset="-78"/>
              </a:rPr>
              <a:t>وهى الأنماط التي يتوفر لها اكبر قدر ممكن من التوازن بين عناصرها والقادرة على التكيف مع العالم الخارجي بطريقة تكفل لها الشعور بالسعادة والرضا ، ويطلق عليها البعض بأصحاب الوسط الذهبي وهم الذين يتسمون بالاعتدال في كل شيء . </a:t>
            </a:r>
            <a:endParaRPr lang="ar-SA" sz="2000" dirty="0">
              <a:solidFill>
                <a:schemeClr val="bg1"/>
              </a:solidFill>
              <a:latin typeface="Arial Unicode MS" pitchFamily="34" charset="-128"/>
              <a:ea typeface="Arial Unicode MS" pitchFamily="34" charset="-128"/>
              <a:cs typeface="PT Bold Heading" pitchFamily="2" charset="-78"/>
            </a:endParaRPr>
          </a:p>
        </p:txBody>
      </p:sp>
      <p:sp>
        <p:nvSpPr>
          <p:cNvPr id="231427" name="Rectangle 3"/>
          <p:cNvSpPr>
            <a:spLocks noGrp="1" noChangeArrowheads="1"/>
          </p:cNvSpPr>
          <p:nvPr>
            <p:ph type="body" sz="half" idx="2"/>
          </p:nvPr>
        </p:nvSpPr>
        <p:spPr>
          <a:xfrm>
            <a:off x="6143636" y="2928934"/>
            <a:ext cx="2670167" cy="3643338"/>
          </a:xfrm>
          <a:ln>
            <a:solidFill>
              <a:srgbClr val="A50021"/>
            </a:solidFill>
          </a:ln>
          <a:scene3d>
            <a:camera prst="legacyObliqueTopRight"/>
            <a:lightRig rig="legacyFlat3" dir="b"/>
          </a:scene3d>
          <a:sp3d extrusionH="430200" prstMaterial="legacyMatte">
            <a:bevelT w="13500" h="13500" prst="angle"/>
            <a:bevelB w="13500" h="13500" prst="angle"/>
            <a:extrusionClr>
              <a:srgbClr val="A50021"/>
            </a:extrusionClr>
          </a:sp3d>
        </p:spPr>
        <p:txBody>
          <a:bodyPr>
            <a:flatTx/>
          </a:bodyPr>
          <a:lstStyle/>
          <a:p>
            <a:pPr marL="169863" indent="-168275" algn="just"/>
            <a:r>
              <a:rPr lang="ar-SA" sz="1800" dirty="0" smtClean="0">
                <a:solidFill>
                  <a:schemeClr val="bg1"/>
                </a:solidFill>
                <a:latin typeface="Arial Unicode MS" pitchFamily="34" charset="-128"/>
                <a:ea typeface="Arial Unicode MS" pitchFamily="34" charset="-128"/>
                <a:cs typeface="PT Bold Heading" pitchFamily="2" charset="-78"/>
              </a:rPr>
              <a:t>وهى الأنماط التي تخلق المشاكل أينما وجدت لاضطراب أساسي في تنظيمها وهم : </a:t>
            </a:r>
          </a:p>
          <a:p>
            <a:pPr marL="169863" indent="-168275" algn="just">
              <a:buNone/>
            </a:pPr>
            <a:r>
              <a:rPr lang="ar-SA" sz="1800" dirty="0" smtClean="0">
                <a:solidFill>
                  <a:schemeClr val="bg1"/>
                </a:solidFill>
                <a:latin typeface="Arial Unicode MS" pitchFamily="34" charset="-128"/>
                <a:ea typeface="Arial Unicode MS" pitchFamily="34" charset="-128"/>
                <a:cs typeface="PT Bold Heading" pitchFamily="2" charset="-78"/>
              </a:rPr>
              <a:t>1- حالات المرض العقلي بأنواعه ومستوياته المختلفة </a:t>
            </a:r>
          </a:p>
          <a:p>
            <a:pPr marL="169863" indent="-168275" algn="just">
              <a:buNone/>
            </a:pPr>
            <a:r>
              <a:rPr lang="ar-SA" sz="1800" dirty="0" smtClean="0">
                <a:solidFill>
                  <a:schemeClr val="bg1"/>
                </a:solidFill>
                <a:latin typeface="Arial Unicode MS" pitchFamily="34" charset="-128"/>
                <a:ea typeface="Arial Unicode MS" pitchFamily="34" charset="-128"/>
                <a:cs typeface="PT Bold Heading" pitchFamily="2" charset="-78"/>
              </a:rPr>
              <a:t>2- حالات المرضى النفسي الحادة . </a:t>
            </a:r>
          </a:p>
          <a:p>
            <a:pPr marL="169863" indent="-168275" algn="just">
              <a:buNone/>
            </a:pPr>
            <a:r>
              <a:rPr lang="ar-SA" sz="1800" dirty="0" smtClean="0">
                <a:solidFill>
                  <a:schemeClr val="bg1"/>
                </a:solidFill>
                <a:latin typeface="Arial Unicode MS" pitchFamily="34" charset="-128"/>
                <a:ea typeface="Arial Unicode MS" pitchFamily="34" charset="-128"/>
                <a:cs typeface="PT Bold Heading" pitchFamily="2" charset="-78"/>
              </a:rPr>
              <a:t>3- حالات التخلف العقلي الحاد </a:t>
            </a:r>
          </a:p>
          <a:p>
            <a:pPr marL="169863" indent="-168275" algn="just">
              <a:buNone/>
            </a:pPr>
            <a:r>
              <a:rPr lang="ar-SA" sz="1800" dirty="0" smtClean="0">
                <a:solidFill>
                  <a:schemeClr val="bg1"/>
                </a:solidFill>
                <a:latin typeface="Arial Unicode MS" pitchFamily="34" charset="-128"/>
                <a:ea typeface="Arial Unicode MS" pitchFamily="34" charset="-128"/>
                <a:cs typeface="PT Bold Heading" pitchFamily="2" charset="-78"/>
              </a:rPr>
              <a:t>4- حالات </a:t>
            </a:r>
            <a:r>
              <a:rPr lang="ar-SA" sz="1800" dirty="0" err="1" smtClean="0">
                <a:solidFill>
                  <a:schemeClr val="bg1"/>
                </a:solidFill>
                <a:latin typeface="Arial Unicode MS" pitchFamily="34" charset="-128"/>
                <a:ea typeface="Arial Unicode MS" pitchFamily="34" charset="-128"/>
                <a:cs typeface="PT Bold Heading" pitchFamily="2" charset="-78"/>
              </a:rPr>
              <a:t>السيكوباتيه</a:t>
            </a:r>
            <a:r>
              <a:rPr lang="ar-SA" sz="1800" dirty="0" smtClean="0">
                <a:solidFill>
                  <a:schemeClr val="bg1"/>
                </a:solidFill>
                <a:latin typeface="Arial Unicode MS" pitchFamily="34" charset="-128"/>
                <a:ea typeface="Arial Unicode MS" pitchFamily="34" charset="-128"/>
                <a:cs typeface="PT Bold Heading" pitchFamily="2" charset="-78"/>
              </a:rPr>
              <a:t> أو الجنون .</a:t>
            </a:r>
            <a:endParaRPr lang="ar-SA" sz="1800" dirty="0">
              <a:solidFill>
                <a:schemeClr val="bg1"/>
              </a:solidFill>
              <a:latin typeface="Arial Unicode MS" pitchFamily="34" charset="-128"/>
              <a:ea typeface="Arial Unicode MS" pitchFamily="34" charset="-128"/>
              <a:cs typeface="PT Bold Heading" pitchFamily="2" charset="-78"/>
            </a:endParaRPr>
          </a:p>
        </p:txBody>
      </p:sp>
      <p:sp>
        <p:nvSpPr>
          <p:cNvPr id="231428" name="AutoShape 4"/>
          <p:cNvSpPr>
            <a:spLocks noChangeArrowheads="1"/>
          </p:cNvSpPr>
          <p:nvPr/>
        </p:nvSpPr>
        <p:spPr bwMode="auto">
          <a:xfrm>
            <a:off x="6286512" y="1881182"/>
            <a:ext cx="2740013" cy="762000"/>
          </a:xfrm>
          <a:prstGeom prst="bevel">
            <a:avLst>
              <a:gd name="adj" fmla="val 12500"/>
            </a:avLst>
          </a:prstGeom>
          <a:gradFill rotWithShape="0">
            <a:gsLst>
              <a:gs pos="0">
                <a:srgbClr val="000066"/>
              </a:gs>
              <a:gs pos="100000">
                <a:schemeClr val="hlink"/>
              </a:gs>
            </a:gsLst>
            <a:lin ang="5400000" scaled="1"/>
          </a:gradFill>
          <a:ln w="9525">
            <a:solidFill>
              <a:schemeClr val="tx1"/>
            </a:solidFill>
            <a:miter lim="800000"/>
            <a:headEnd/>
            <a:tailEnd/>
          </a:ln>
          <a:effectLst/>
        </p:spPr>
        <p:txBody>
          <a:bodyPr wrap="none" lIns="91387" tIns="45694" rIns="91387" bIns="45694" anchor="ctr"/>
          <a:lstStyle/>
          <a:p>
            <a:pPr eaLnBrk="0" hangingPunct="0"/>
            <a:r>
              <a:rPr lang="ar-SA" sz="2000" dirty="0" smtClean="0">
                <a:solidFill>
                  <a:srgbClr val="FF0000"/>
                </a:solidFill>
                <a:latin typeface="Arial Unicode MS" pitchFamily="34" charset="-128"/>
                <a:ea typeface="Arial Unicode MS" pitchFamily="34" charset="-128"/>
                <a:cs typeface="PT Bold Heading" pitchFamily="2" charset="-78"/>
              </a:rPr>
              <a:t>أ</a:t>
            </a:r>
            <a:r>
              <a:rPr lang="ar-EG" sz="2000" dirty="0" smtClean="0">
                <a:solidFill>
                  <a:srgbClr val="FF0000"/>
                </a:solidFill>
                <a:latin typeface="Arial Unicode MS" pitchFamily="34" charset="-128"/>
                <a:ea typeface="Arial Unicode MS" pitchFamily="34" charset="-128"/>
                <a:cs typeface="PT Bold Heading" pitchFamily="2" charset="-78"/>
              </a:rPr>
              <a:t>- </a:t>
            </a:r>
            <a:r>
              <a:rPr lang="ar-SA" sz="2000" dirty="0" smtClean="0">
                <a:solidFill>
                  <a:srgbClr val="FF0000"/>
                </a:solidFill>
                <a:latin typeface="Arial Unicode MS" pitchFamily="34" charset="-128"/>
                <a:ea typeface="Arial Unicode MS" pitchFamily="34" charset="-128"/>
                <a:cs typeface="PT Bold Heading" pitchFamily="2" charset="-78"/>
              </a:rPr>
              <a:t>أنماط إشكالية دائمة</a:t>
            </a:r>
            <a:endParaRPr lang="en-US" altLang="en-US" sz="2000" dirty="0">
              <a:solidFill>
                <a:srgbClr val="FF0000"/>
              </a:solidFill>
              <a:latin typeface="Arial Unicode MS" pitchFamily="34" charset="-128"/>
              <a:ea typeface="Arial Unicode MS" pitchFamily="34" charset="-128"/>
              <a:cs typeface="PT Bold Heading" pitchFamily="2" charset="-78"/>
            </a:endParaRPr>
          </a:p>
        </p:txBody>
      </p:sp>
      <p:sp>
        <p:nvSpPr>
          <p:cNvPr id="231429" name="AutoShape 5"/>
          <p:cNvSpPr>
            <a:spLocks noChangeArrowheads="1"/>
          </p:cNvSpPr>
          <p:nvPr/>
        </p:nvSpPr>
        <p:spPr bwMode="auto">
          <a:xfrm>
            <a:off x="0" y="1857364"/>
            <a:ext cx="2959094" cy="762000"/>
          </a:xfrm>
          <a:prstGeom prst="bevel">
            <a:avLst>
              <a:gd name="adj" fmla="val 12500"/>
            </a:avLst>
          </a:prstGeom>
          <a:gradFill rotWithShape="0">
            <a:gsLst>
              <a:gs pos="0">
                <a:srgbClr val="000066"/>
              </a:gs>
              <a:gs pos="100000">
                <a:srgbClr val="DDDDDD"/>
              </a:gs>
            </a:gsLst>
            <a:lin ang="5400000" scaled="1"/>
          </a:gradFill>
          <a:ln w="9525">
            <a:solidFill>
              <a:schemeClr val="tx1"/>
            </a:solidFill>
            <a:miter lim="800000"/>
            <a:headEnd/>
            <a:tailEnd/>
          </a:ln>
          <a:effectLst/>
        </p:spPr>
        <p:txBody>
          <a:bodyPr wrap="none" lIns="91387" tIns="45694" rIns="91387" bIns="45694" anchor="ctr"/>
          <a:lstStyle/>
          <a:p>
            <a:pPr algn="just"/>
            <a:r>
              <a:rPr lang="ar-SA" dirty="0" smtClean="0">
                <a:solidFill>
                  <a:srgbClr val="FF0000"/>
                </a:solidFill>
                <a:latin typeface="Arial Unicode MS" pitchFamily="34" charset="-128"/>
                <a:ea typeface="Arial Unicode MS" pitchFamily="34" charset="-128"/>
                <a:cs typeface="PT Bold Heading" pitchFamily="2" charset="-78"/>
              </a:rPr>
              <a:t>ج- أنماط إشكالية سوية</a:t>
            </a:r>
          </a:p>
        </p:txBody>
      </p:sp>
      <p:sp>
        <p:nvSpPr>
          <p:cNvPr id="6" name="Rectangle 4"/>
          <p:cNvSpPr>
            <a:spLocks noChangeArrowheads="1"/>
          </p:cNvSpPr>
          <p:nvPr/>
        </p:nvSpPr>
        <p:spPr bwMode="auto">
          <a:xfrm>
            <a:off x="0" y="785794"/>
            <a:ext cx="9144000" cy="523220"/>
          </a:xfrm>
          <a:prstGeom prst="rect">
            <a:avLst/>
          </a:prstGeom>
          <a:noFill/>
          <a:ln w="9525">
            <a:noFill/>
            <a:miter lim="800000"/>
            <a:headEnd/>
            <a:tailEnd/>
          </a:ln>
          <a:effectLst/>
        </p:spPr>
        <p:txBody>
          <a:bodyPr wrap="square" anchor="ctr">
            <a:spAutoFit/>
          </a:bodyPr>
          <a:lstStyle/>
          <a:p>
            <a:r>
              <a:rPr lang="ar-SA" sz="2800" dirty="0" smtClean="0">
                <a:solidFill>
                  <a:schemeClr val="bg1"/>
                </a:solidFill>
                <a:latin typeface="Arial Unicode MS" pitchFamily="34" charset="-128"/>
                <a:ea typeface="Arial Unicode MS" pitchFamily="34" charset="-128"/>
                <a:cs typeface="PT Bold Heading" pitchFamily="2" charset="-78"/>
              </a:rPr>
              <a:t>7 - تأسيساً على ذلك فأنماط عملاء خدمة الفرد ثلاثة طوائف هي :</a:t>
            </a:r>
            <a:endParaRPr lang="ar-EG" sz="2800" dirty="0" smtClean="0">
              <a:solidFill>
                <a:schemeClr val="bg1"/>
              </a:solidFill>
              <a:latin typeface="Arial Unicode MS" pitchFamily="34" charset="-128"/>
              <a:ea typeface="Arial Unicode MS" pitchFamily="34" charset="-128"/>
              <a:cs typeface="PT Bold Heading" pitchFamily="2" charset="-78"/>
            </a:endParaRPr>
          </a:p>
        </p:txBody>
      </p:sp>
      <p:sp>
        <p:nvSpPr>
          <p:cNvPr id="7" name="Rectangle 3"/>
          <p:cNvSpPr txBox="1">
            <a:spLocks noChangeArrowheads="1"/>
          </p:cNvSpPr>
          <p:nvPr/>
        </p:nvSpPr>
        <p:spPr bwMode="auto">
          <a:xfrm>
            <a:off x="3286116" y="3000372"/>
            <a:ext cx="2598729" cy="3643338"/>
          </a:xfrm>
          <a:prstGeom prst="rect">
            <a:avLst/>
          </a:prstGeom>
          <a:noFill/>
          <a:ln w="9525">
            <a:solidFill>
              <a:srgbClr val="FFFF00"/>
            </a:solidFill>
            <a:miter lim="800000"/>
            <a:headEnd/>
            <a:tailEnd/>
          </a:ln>
          <a:effectLst/>
          <a:scene3d>
            <a:camera prst="legacyObliqueTopRight"/>
            <a:lightRig rig="legacyFlat3" dir="b"/>
          </a:scene3d>
          <a:sp3d extrusionH="430200" prstMaterial="legacyMatte">
            <a:bevelT w="13500" h="13500" prst="angle"/>
            <a:bevelB w="13500" h="13500" prst="angle"/>
            <a:extrusionClr>
              <a:srgbClr val="A50021"/>
            </a:extrusionClr>
          </a:sp3d>
        </p:spPr>
        <p:txBody>
          <a:bodyPr vert="horz" wrap="square" lIns="91440" tIns="45720" rIns="91440" bIns="45720" numCol="1" anchor="t" anchorCtr="0" compatLnSpc="1">
            <a:prstTxWarp prst="textNoShape">
              <a:avLst/>
            </a:prstTxWarp>
            <a:flatTx/>
          </a:bodyPr>
          <a:lstStyle/>
          <a:p>
            <a:pPr algn="just">
              <a:buFont typeface="Arial" pitchFamily="34" charset="0"/>
              <a:buChar char="•"/>
            </a:pPr>
            <a:r>
              <a:rPr lang="ar-SA" sz="1800" dirty="0" smtClean="0">
                <a:solidFill>
                  <a:schemeClr val="bg1"/>
                </a:solidFill>
                <a:latin typeface="Arial Unicode MS" pitchFamily="34" charset="-128"/>
                <a:ea typeface="Arial Unicode MS" pitchFamily="34" charset="-128"/>
                <a:cs typeface="PT Bold Heading" pitchFamily="2" charset="-78"/>
              </a:rPr>
              <a:t>وهى أنماط تعانى اضطرابا في تنظيم الشخصية </a:t>
            </a:r>
            <a:r>
              <a:rPr lang="ar-SA" sz="1800" dirty="0" err="1" smtClean="0">
                <a:solidFill>
                  <a:schemeClr val="bg1"/>
                </a:solidFill>
                <a:latin typeface="Arial Unicode MS" pitchFamily="34" charset="-128"/>
                <a:ea typeface="Arial Unicode MS" pitchFamily="34" charset="-128"/>
                <a:cs typeface="PT Bold Heading" pitchFamily="2" charset="-78"/>
              </a:rPr>
              <a:t>ال</a:t>
            </a:r>
            <a:r>
              <a:rPr lang="ar-EG" sz="1800" dirty="0" smtClean="0">
                <a:solidFill>
                  <a:schemeClr val="bg1"/>
                </a:solidFill>
                <a:latin typeface="Arial Unicode MS" pitchFamily="34" charset="-128"/>
                <a:ea typeface="Arial Unicode MS" pitchFamily="34" charset="-128"/>
                <a:cs typeface="PT Bold Heading" pitchFamily="2" charset="-78"/>
              </a:rPr>
              <a:t>أ</a:t>
            </a:r>
            <a:r>
              <a:rPr lang="ar-SA" sz="1800" dirty="0" smtClean="0">
                <a:solidFill>
                  <a:schemeClr val="bg1"/>
                </a:solidFill>
                <a:latin typeface="Arial Unicode MS" pitchFamily="34" charset="-128"/>
                <a:ea typeface="Arial Unicode MS" pitchFamily="34" charset="-128"/>
                <a:cs typeface="PT Bold Heading" pitchFamily="2" charset="-78"/>
              </a:rPr>
              <a:t>ساس</a:t>
            </a:r>
            <a:r>
              <a:rPr lang="ar-EG" sz="1800" dirty="0" smtClean="0">
                <a:solidFill>
                  <a:schemeClr val="bg1"/>
                </a:solidFill>
                <a:latin typeface="Arial Unicode MS" pitchFamily="34" charset="-128"/>
                <a:ea typeface="Arial Unicode MS" pitchFamily="34" charset="-128"/>
                <a:cs typeface="PT Bold Heading" pitchFamily="2" charset="-78"/>
              </a:rPr>
              <a:t>ي</a:t>
            </a:r>
            <a:r>
              <a:rPr lang="ar-SA" sz="1800" dirty="0" smtClean="0">
                <a:solidFill>
                  <a:schemeClr val="bg1"/>
                </a:solidFill>
                <a:latin typeface="Arial Unicode MS" pitchFamily="34" charset="-128"/>
                <a:ea typeface="Arial Unicode MS" pitchFamily="34" charset="-128"/>
                <a:cs typeface="PT Bold Heading" pitchFamily="2" charset="-78"/>
              </a:rPr>
              <a:t>، ولكن مشكلاتها لا تظهر إلا إذا توفرت مثيرات خارجية خاصة .وتتمثل في حالات الاضطراب الانفعالي والشعور بالنقص أو الذنب أو الاضطهاد وحالات الانطواء والاكتئاب والميل للعدوان ... كما ينطوي تحت هؤلاء الشخصية </a:t>
            </a:r>
            <a:r>
              <a:rPr lang="ar-SA" sz="1800" dirty="0" err="1" smtClean="0">
                <a:solidFill>
                  <a:schemeClr val="bg1"/>
                </a:solidFill>
                <a:latin typeface="Arial Unicode MS" pitchFamily="34" charset="-128"/>
                <a:ea typeface="Arial Unicode MS" pitchFamily="34" charset="-128"/>
                <a:cs typeface="PT Bold Heading" pitchFamily="2" charset="-78"/>
              </a:rPr>
              <a:t>الفصامية</a:t>
            </a:r>
            <a:r>
              <a:rPr lang="ar-SA" sz="1800" dirty="0" smtClean="0">
                <a:solidFill>
                  <a:schemeClr val="bg1"/>
                </a:solidFill>
                <a:latin typeface="Arial Unicode MS" pitchFamily="34" charset="-128"/>
                <a:ea typeface="Arial Unicode MS" pitchFamily="34" charset="-128"/>
                <a:cs typeface="PT Bold Heading" pitchFamily="2" charset="-78"/>
              </a:rPr>
              <a:t> . </a:t>
            </a:r>
            <a:endParaRPr lang="ar-SA" sz="1800" dirty="0">
              <a:solidFill>
                <a:schemeClr val="bg1"/>
              </a:solidFill>
              <a:latin typeface="Arial Unicode MS" pitchFamily="34" charset="-128"/>
              <a:ea typeface="Arial Unicode MS" pitchFamily="34" charset="-128"/>
              <a:cs typeface="PT Bold Heading" pitchFamily="2" charset="-78"/>
            </a:endParaRPr>
          </a:p>
        </p:txBody>
      </p:sp>
      <p:sp>
        <p:nvSpPr>
          <p:cNvPr id="8" name="AutoShape 5"/>
          <p:cNvSpPr>
            <a:spLocks noChangeArrowheads="1"/>
          </p:cNvSpPr>
          <p:nvPr/>
        </p:nvSpPr>
        <p:spPr bwMode="auto">
          <a:xfrm>
            <a:off x="3143240" y="1881182"/>
            <a:ext cx="2959094" cy="762000"/>
          </a:xfrm>
          <a:prstGeom prst="bevel">
            <a:avLst>
              <a:gd name="adj" fmla="val 12500"/>
            </a:avLst>
          </a:prstGeom>
          <a:gradFill rotWithShape="0">
            <a:gsLst>
              <a:gs pos="0">
                <a:srgbClr val="000066"/>
              </a:gs>
              <a:gs pos="100000">
                <a:srgbClr val="DDDDDD"/>
              </a:gs>
            </a:gsLst>
            <a:lin ang="5400000" scaled="1"/>
          </a:gradFill>
          <a:ln w="9525">
            <a:solidFill>
              <a:schemeClr val="tx1"/>
            </a:solidFill>
            <a:miter lim="800000"/>
            <a:headEnd/>
            <a:tailEnd/>
          </a:ln>
          <a:effectLst/>
        </p:spPr>
        <p:txBody>
          <a:bodyPr wrap="none" lIns="91387" tIns="45694" rIns="91387" bIns="45694" anchor="ctr"/>
          <a:lstStyle/>
          <a:p>
            <a:pPr algn="just"/>
            <a:r>
              <a:rPr lang="ar-SA" sz="1600" dirty="0" smtClean="0">
                <a:solidFill>
                  <a:srgbClr val="FF0000"/>
                </a:solidFill>
                <a:latin typeface="Arial Unicode MS" pitchFamily="34" charset="-128"/>
                <a:ea typeface="Arial Unicode MS" pitchFamily="34" charset="-128"/>
                <a:cs typeface="PT Bold Heading" pitchFamily="2" charset="-78"/>
              </a:rPr>
              <a:t>ب- أنماط إشكالية في مواقف خاصة</a:t>
            </a:r>
            <a:endParaRPr lang="ar-SA" sz="1600" dirty="0">
              <a:solidFill>
                <a:srgbClr val="FF0000"/>
              </a:solidFill>
              <a:latin typeface="Arial Unicode MS" pitchFamily="34" charset="-128"/>
              <a:ea typeface="Arial Unicode MS" pitchFamily="34" charset="-128"/>
              <a:cs typeface="PT Bold Heading" pitchFamily="2" charset="-78"/>
            </a:endParaRPr>
          </a:p>
        </p:txBody>
      </p:sp>
      <p:sp>
        <p:nvSpPr>
          <p:cNvPr id="9" name="مستطيل 8"/>
          <p:cNvSpPr/>
          <p:nvPr/>
        </p:nvSpPr>
        <p:spPr>
          <a:xfrm>
            <a:off x="2143108" y="142852"/>
            <a:ext cx="5961890" cy="584775"/>
          </a:xfrm>
          <a:prstGeom prst="rect">
            <a:avLst/>
          </a:prstGeom>
        </p:spPr>
        <p:txBody>
          <a:bodyPr wrap="none">
            <a:spAutoFit/>
          </a:bodyPr>
          <a:lstStyle/>
          <a:p>
            <a:r>
              <a:rPr lang="ar-EG" sz="3200" dirty="0" smtClean="0">
                <a:solidFill>
                  <a:srgbClr val="FFFF00"/>
                </a:solidFill>
                <a:latin typeface="Arial Unicode MS" pitchFamily="34" charset="-128"/>
                <a:ea typeface="Arial Unicode MS" pitchFamily="34" charset="-128"/>
                <a:cs typeface="PT Bold Heading" pitchFamily="2" charset="-78"/>
              </a:rPr>
              <a:t>(تابع) </a:t>
            </a:r>
            <a:r>
              <a:rPr lang="ar-SA" sz="3200" dirty="0" smtClean="0">
                <a:solidFill>
                  <a:srgbClr val="FFFF00"/>
                </a:solidFill>
                <a:latin typeface="Arial Unicode MS" pitchFamily="34" charset="-128"/>
                <a:ea typeface="Arial Unicode MS" pitchFamily="34" charset="-128"/>
                <a:cs typeface="PT Bold Heading" pitchFamily="2" charset="-78"/>
              </a:rPr>
              <a:t>من هو العميل في خدمة الفرد ؟ </a:t>
            </a:r>
          </a:p>
        </p:txBody>
      </p:sp>
    </p:spTree>
  </p:cSld>
  <p:clrMapOvr>
    <a:masterClrMapping/>
  </p:clrMapOvr>
  <p:transition spd="med" advClick="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p:cNvSpPr>
            <a:spLocks noChangeArrowheads="1"/>
          </p:cNvSpPr>
          <p:nvPr/>
        </p:nvSpPr>
        <p:spPr bwMode="auto">
          <a:xfrm>
            <a:off x="285720" y="642918"/>
            <a:ext cx="8602663" cy="5699105"/>
          </a:xfrm>
          <a:prstGeom prst="star16">
            <a:avLst>
              <a:gd name="adj" fmla="val 37500"/>
            </a:avLst>
          </a:prstGeom>
          <a:gradFill rotWithShape="1">
            <a:gsLst>
              <a:gs pos="0">
                <a:srgbClr val="FFFF00"/>
              </a:gs>
              <a:gs pos="50000">
                <a:schemeClr val="accent1"/>
              </a:gs>
              <a:gs pos="100000">
                <a:srgbClr val="FFFF00"/>
              </a:gs>
            </a:gsLst>
            <a:lin ang="5400000" scaled="1"/>
          </a:gradFill>
          <a:ln w="9525">
            <a:noFill/>
            <a:miter lim="800000"/>
            <a:headEnd/>
            <a:tailEnd/>
          </a:ln>
          <a:effectLst/>
        </p:spPr>
        <p:txBody>
          <a:bodyPr wrap="square">
            <a:spAutoFit/>
          </a:bodyPr>
          <a:lstStyle/>
          <a:p>
            <a:endParaRPr lang="en-US" sz="3200" b="1" dirty="0" smtClean="0">
              <a:latin typeface="Arial Unicode MS" pitchFamily="34" charset="-128"/>
              <a:ea typeface="Arial Unicode MS" pitchFamily="34" charset="-128"/>
              <a:cs typeface="PT Bold Heading" pitchFamily="2" charset="-78"/>
            </a:endParaRPr>
          </a:p>
          <a:p>
            <a:r>
              <a:rPr lang="ar-SA" sz="6600" b="1" dirty="0" smtClean="0">
                <a:latin typeface="Arial Unicode MS" pitchFamily="34" charset="-128"/>
                <a:ea typeface="Arial Unicode MS" pitchFamily="34" charset="-128"/>
                <a:cs typeface="PT Bold Heading" pitchFamily="2" charset="-78"/>
              </a:rPr>
              <a:t>ثانياً : المشكلة الفردية </a:t>
            </a:r>
            <a:endParaRPr lang="en-US" sz="6600" b="1" dirty="0" smtClean="0">
              <a:latin typeface="Arial Unicode MS" pitchFamily="34" charset="-128"/>
              <a:ea typeface="Arial Unicode MS" pitchFamily="34" charset="-128"/>
              <a:cs typeface="PT Bold Heading" pitchFamily="2" charset="-78"/>
            </a:endParaRPr>
          </a:p>
          <a:p>
            <a:endParaRPr lang="ar-SA" sz="2800" b="1" dirty="0">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p:cNvSpPr>
            <a:spLocks noChangeArrowheads="1"/>
          </p:cNvSpPr>
          <p:nvPr/>
        </p:nvSpPr>
        <p:spPr bwMode="auto">
          <a:xfrm>
            <a:off x="285720" y="571480"/>
            <a:ext cx="8602663" cy="4317504"/>
          </a:xfrm>
          <a:prstGeom prst="star16">
            <a:avLst>
              <a:gd name="adj" fmla="val 37500"/>
            </a:avLst>
          </a:prstGeom>
          <a:gradFill rotWithShape="1">
            <a:gsLst>
              <a:gs pos="0">
                <a:srgbClr val="FFFF00"/>
              </a:gs>
              <a:gs pos="50000">
                <a:schemeClr val="accent1"/>
              </a:gs>
              <a:gs pos="100000">
                <a:srgbClr val="FFFF00"/>
              </a:gs>
            </a:gsLst>
            <a:lin ang="5400000" scaled="1"/>
          </a:gradFill>
          <a:ln w="9525">
            <a:noFill/>
            <a:miter lim="800000"/>
            <a:headEnd/>
            <a:tailEnd/>
          </a:ln>
          <a:effectLst/>
        </p:spPr>
        <p:txBody>
          <a:bodyPr wrap="square">
            <a:spAutoFit/>
          </a:bodyPr>
          <a:lstStyle/>
          <a:p>
            <a:r>
              <a:rPr lang="ar-SA" sz="3600" dirty="0" smtClean="0">
                <a:solidFill>
                  <a:schemeClr val="bg1"/>
                </a:solidFill>
                <a:latin typeface="Arial Unicode MS" pitchFamily="34" charset="-128"/>
                <a:ea typeface="Arial Unicode MS" pitchFamily="34" charset="-128"/>
                <a:cs typeface="PT Bold Heading" pitchFamily="2" charset="-78"/>
              </a:rPr>
              <a:t>1- تعريف المشكل</a:t>
            </a:r>
            <a:r>
              <a:rPr lang="ar-EG" sz="3600" dirty="0" smtClean="0">
                <a:solidFill>
                  <a:schemeClr val="bg1"/>
                </a:solidFill>
                <a:latin typeface="Arial Unicode MS" pitchFamily="34" charset="-128"/>
                <a:ea typeface="Arial Unicode MS" pitchFamily="34" charset="-128"/>
                <a:cs typeface="PT Bold Heading" pitchFamily="2" charset="-78"/>
              </a:rPr>
              <a:t>ـ</a:t>
            </a:r>
            <a:r>
              <a:rPr lang="ar-SA" sz="3600" dirty="0" smtClean="0">
                <a:solidFill>
                  <a:schemeClr val="bg1"/>
                </a:solidFill>
                <a:latin typeface="Arial Unicode MS" pitchFamily="34" charset="-128"/>
                <a:ea typeface="Arial Unicode MS" pitchFamily="34" charset="-128"/>
                <a:cs typeface="PT Bold Heading" pitchFamily="2" charset="-78"/>
              </a:rPr>
              <a:t>ة الفردية </a:t>
            </a:r>
          </a:p>
          <a:p>
            <a:r>
              <a:rPr lang="ar-SA" sz="3600" dirty="0" smtClean="0">
                <a:solidFill>
                  <a:schemeClr val="bg1"/>
                </a:solidFill>
                <a:latin typeface="Arial Unicode MS" pitchFamily="34" charset="-128"/>
                <a:ea typeface="Arial Unicode MS" pitchFamily="34" charset="-128"/>
                <a:cs typeface="PT Bold Heading" pitchFamily="2" charset="-78"/>
              </a:rPr>
              <a:t>2- تصنيف المشكلة الفردية 3- </a:t>
            </a:r>
            <a:r>
              <a:rPr lang="ar-SA" sz="3600" dirty="0" err="1" smtClean="0">
                <a:solidFill>
                  <a:schemeClr val="bg1"/>
                </a:solidFill>
                <a:latin typeface="Arial Unicode MS" pitchFamily="34" charset="-128"/>
                <a:ea typeface="Arial Unicode MS" pitchFamily="34" charset="-128"/>
                <a:cs typeface="PT Bold Heading" pitchFamily="2" charset="-78"/>
              </a:rPr>
              <a:t>الخصائ</a:t>
            </a:r>
            <a:r>
              <a:rPr lang="ar-EG" sz="3600" dirty="0" smtClean="0">
                <a:solidFill>
                  <a:schemeClr val="bg1"/>
                </a:solidFill>
                <a:latin typeface="Arial Unicode MS" pitchFamily="34" charset="-128"/>
                <a:ea typeface="Arial Unicode MS" pitchFamily="34" charset="-128"/>
                <a:cs typeface="PT Bold Heading" pitchFamily="2" charset="-78"/>
              </a:rPr>
              <a:t>ــــ</a:t>
            </a:r>
            <a:r>
              <a:rPr lang="ar-SA" sz="3600" dirty="0" smtClean="0">
                <a:solidFill>
                  <a:schemeClr val="bg1"/>
                </a:solidFill>
                <a:latin typeface="Arial Unicode MS" pitchFamily="34" charset="-128"/>
                <a:ea typeface="Arial Unicode MS" pitchFamily="34" charset="-128"/>
                <a:cs typeface="PT Bold Heading" pitchFamily="2" charset="-78"/>
              </a:rPr>
              <a:t>ص العام</a:t>
            </a:r>
            <a:r>
              <a:rPr lang="ar-EG" sz="3600" dirty="0" smtClean="0">
                <a:solidFill>
                  <a:schemeClr val="bg1"/>
                </a:solidFill>
                <a:latin typeface="Arial Unicode MS" pitchFamily="34" charset="-128"/>
                <a:ea typeface="Arial Unicode MS" pitchFamily="34" charset="-128"/>
                <a:cs typeface="PT Bold Heading" pitchFamily="2" charset="-78"/>
              </a:rPr>
              <a:t>ــــ</a:t>
            </a:r>
            <a:r>
              <a:rPr lang="ar-SA" sz="3600" dirty="0" smtClean="0">
                <a:solidFill>
                  <a:schemeClr val="bg1"/>
                </a:solidFill>
                <a:latin typeface="Arial Unicode MS" pitchFamily="34" charset="-128"/>
                <a:ea typeface="Arial Unicode MS" pitchFamily="34" charset="-128"/>
                <a:cs typeface="PT Bold Heading" pitchFamily="2" charset="-78"/>
              </a:rPr>
              <a:t>ة </a:t>
            </a:r>
            <a:r>
              <a:rPr lang="ar-EG"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للمشكل</a:t>
            </a:r>
            <a:r>
              <a:rPr lang="ar-EG" sz="3600" dirty="0" smtClean="0">
                <a:solidFill>
                  <a:schemeClr val="bg1"/>
                </a:solidFill>
                <a:latin typeface="Arial Unicode MS" pitchFamily="34" charset="-128"/>
                <a:ea typeface="Arial Unicode MS" pitchFamily="34" charset="-128"/>
                <a:cs typeface="PT Bold Heading" pitchFamily="2" charset="-78"/>
              </a:rPr>
              <a:t>ــــ</a:t>
            </a:r>
            <a:r>
              <a:rPr lang="ar-SA" sz="3600" dirty="0" smtClean="0">
                <a:solidFill>
                  <a:schemeClr val="bg1"/>
                </a:solidFill>
                <a:latin typeface="Arial Unicode MS" pitchFamily="34" charset="-128"/>
                <a:ea typeface="Arial Unicode MS" pitchFamily="34" charset="-128"/>
                <a:cs typeface="PT Bold Heading" pitchFamily="2" charset="-78"/>
              </a:rPr>
              <a:t>ة الفردي</a:t>
            </a:r>
            <a:r>
              <a:rPr lang="ar-EG" sz="3600" dirty="0" smtClean="0">
                <a:solidFill>
                  <a:schemeClr val="bg1"/>
                </a:solidFill>
                <a:latin typeface="Arial Unicode MS" pitchFamily="34" charset="-128"/>
                <a:ea typeface="Arial Unicode MS" pitchFamily="34" charset="-128"/>
                <a:cs typeface="PT Bold Heading" pitchFamily="2" charset="-78"/>
              </a:rPr>
              <a:t>ــــــ</a:t>
            </a:r>
            <a:r>
              <a:rPr lang="ar-SA" sz="3600" dirty="0" smtClean="0">
                <a:solidFill>
                  <a:schemeClr val="bg1"/>
                </a:solidFill>
                <a:latin typeface="Arial Unicode MS" pitchFamily="34" charset="-128"/>
                <a:ea typeface="Arial Unicode MS" pitchFamily="34" charset="-128"/>
                <a:cs typeface="PT Bold Heading" pitchFamily="2" charset="-78"/>
              </a:rPr>
              <a:t>ة </a:t>
            </a:r>
            <a:endParaRPr lang="ar-SA" sz="36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p:cNvSpPr>
            <a:spLocks noChangeArrowheads="1"/>
          </p:cNvSpPr>
          <p:nvPr/>
        </p:nvSpPr>
        <p:spPr bwMode="auto">
          <a:xfrm>
            <a:off x="0" y="0"/>
            <a:ext cx="9144000" cy="1071546"/>
          </a:xfrm>
          <a:prstGeom prst="rect">
            <a:avLst/>
          </a:prstGeom>
          <a:noFill/>
          <a:ln w="9525">
            <a:noFill/>
            <a:miter lim="800000"/>
            <a:headEnd/>
            <a:tailEnd/>
          </a:ln>
          <a:effectLst/>
        </p:spPr>
        <p:txBody>
          <a:bodyPr/>
          <a:lstStyle/>
          <a:p>
            <a:r>
              <a:rPr lang="ar-SA" sz="4400" b="1" dirty="0" smtClean="0">
                <a:solidFill>
                  <a:srgbClr val="FFFF00"/>
                </a:solidFill>
                <a:latin typeface="Arial Unicode MS" pitchFamily="34" charset="-128"/>
                <a:ea typeface="Arial Unicode MS" pitchFamily="34" charset="-128"/>
                <a:cs typeface="PT Bold Heading" pitchFamily="2" charset="-78"/>
              </a:rPr>
              <a:t>1- تعريف المشكلة الفردية </a:t>
            </a:r>
            <a:endParaRPr lang="ar-SA" sz="4400" dirty="0">
              <a:solidFill>
                <a:srgbClr val="FFFF00"/>
              </a:solidFill>
              <a:cs typeface="PT Bold Heading" pitchFamily="2" charset="-78"/>
            </a:endParaRPr>
          </a:p>
        </p:txBody>
      </p:sp>
      <p:sp>
        <p:nvSpPr>
          <p:cNvPr id="118789" name="Rectangle 5"/>
          <p:cNvSpPr>
            <a:spLocks noChangeArrowheads="1"/>
          </p:cNvSpPr>
          <p:nvPr/>
        </p:nvSpPr>
        <p:spPr bwMode="auto">
          <a:xfrm>
            <a:off x="285720" y="928670"/>
            <a:ext cx="8572560" cy="5632311"/>
          </a:xfrm>
          <a:prstGeom prst="rect">
            <a:avLst/>
          </a:prstGeom>
          <a:noFill/>
          <a:ln w="9525">
            <a:noFill/>
            <a:miter lim="800000"/>
            <a:headEnd/>
            <a:tailEnd/>
          </a:ln>
          <a:effectLst/>
        </p:spPr>
        <p:txBody>
          <a:bodyPr wrap="square" anchor="ctr">
            <a:spAutoFit/>
          </a:bodyPr>
          <a:lstStyle/>
          <a:p>
            <a:pPr algn="just"/>
            <a:r>
              <a:rPr lang="ar-SA" sz="3600" dirty="0" smtClean="0">
                <a:solidFill>
                  <a:srgbClr val="FF0000"/>
                </a:solidFill>
                <a:latin typeface="Arial Unicode MS" pitchFamily="34" charset="-128"/>
                <a:ea typeface="Arial Unicode MS" pitchFamily="34" charset="-128"/>
                <a:cs typeface="PT Bold Heading" pitchFamily="2" charset="-78"/>
              </a:rPr>
              <a:t>ما هي المشكلة الفردية ؟</a:t>
            </a:r>
          </a:p>
          <a:p>
            <a:pPr algn="just"/>
            <a:r>
              <a:rPr lang="ar-SA" sz="3600" dirty="0" smtClean="0">
                <a:solidFill>
                  <a:schemeClr val="bg1"/>
                </a:solidFill>
                <a:latin typeface="Arial Unicode MS" pitchFamily="34" charset="-128"/>
                <a:ea typeface="Arial Unicode MS" pitchFamily="34" charset="-128"/>
                <a:cs typeface="PT Bold Heading" pitchFamily="2" charset="-78"/>
              </a:rPr>
              <a:t>المشكلة في خدمة الفرد :</a:t>
            </a:r>
          </a:p>
          <a:p>
            <a:pPr algn="just">
              <a:buFont typeface="Arial" pitchFamily="34" charset="0"/>
              <a:buChar char="•"/>
            </a:pPr>
            <a:r>
              <a:rPr lang="en-US"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هي موقف يواجه الفرد، تعجز فيه قدراته عن مواجهته بفاعليه مناسبة ، أو أن تصاب قدراته فجاه بعجز ما في إمكانياتها بحيث يعجز عن تناول مشكلات حياته بنجاح .  </a:t>
            </a:r>
          </a:p>
          <a:p>
            <a:pPr algn="just">
              <a:buFontTx/>
              <a:buChar char="-"/>
            </a:pPr>
            <a:r>
              <a:rPr lang="en-US"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وهذه المشكلات متعددة ومتضاربة ، فقد تكون حاجة إلى ضروريات الحياة المادية، أو قد تكون حاجة إلى ضروريات نفسية أو عقبة أمام بناء أسرة أو تكون خوفاُ من الحياة .</a:t>
            </a:r>
            <a:endParaRPr lang="ar-SA" sz="36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AutoShape 4"/>
          <p:cNvSpPr>
            <a:spLocks noChangeArrowheads="1"/>
          </p:cNvSpPr>
          <p:nvPr/>
        </p:nvSpPr>
        <p:spPr bwMode="auto">
          <a:xfrm>
            <a:off x="0" y="0"/>
            <a:ext cx="6072198" cy="1571612"/>
          </a:xfrm>
          <a:prstGeom prst="cloudCallout">
            <a:avLst>
              <a:gd name="adj1" fmla="val -6505"/>
              <a:gd name="adj2" fmla="val 72528"/>
            </a:avLst>
          </a:prstGeom>
          <a:solidFill>
            <a:srgbClr val="66CCFF"/>
          </a:solidFill>
          <a:ln w="9525">
            <a:solidFill>
              <a:schemeClr val="tx1"/>
            </a:solidFill>
            <a:round/>
            <a:headEnd/>
            <a:tailEnd/>
          </a:ln>
        </p:spPr>
        <p:txBody>
          <a:bodyPr/>
          <a:lstStyle/>
          <a:p>
            <a:r>
              <a:rPr lang="ar-SA" sz="3600" b="1" dirty="0" smtClean="0">
                <a:solidFill>
                  <a:srgbClr val="FFFF00"/>
                </a:solidFill>
                <a:latin typeface="Arial Unicode MS" pitchFamily="34" charset="-128"/>
                <a:ea typeface="Arial Unicode MS" pitchFamily="34" charset="-128"/>
                <a:cs typeface="PT Bold Heading" pitchFamily="2" charset="-78"/>
              </a:rPr>
              <a:t>2- تصنيف المشكلات الفردية </a:t>
            </a:r>
            <a:endParaRPr lang="ar-SA" sz="3600" b="1" dirty="0">
              <a:solidFill>
                <a:srgbClr val="FFFF00"/>
              </a:solidFill>
              <a:latin typeface="Arial Unicode MS" pitchFamily="34" charset="-128"/>
              <a:ea typeface="Arial Unicode MS" pitchFamily="34" charset="-128"/>
              <a:cs typeface="PT Bold Heading" pitchFamily="2" charset="-78"/>
            </a:endParaRPr>
          </a:p>
        </p:txBody>
      </p:sp>
      <p:sp>
        <p:nvSpPr>
          <p:cNvPr id="175110" name="AutoShape 6" descr="باقة أزهار">
            <a:hlinkClick r:id="rId2" action="ppaction://hlinksldjump"/>
          </p:cNvPr>
          <p:cNvSpPr>
            <a:spLocks noChangeArrowheads="1"/>
          </p:cNvSpPr>
          <p:nvPr/>
        </p:nvSpPr>
        <p:spPr bwMode="auto">
          <a:xfrm>
            <a:off x="0" y="1981200"/>
            <a:ext cx="9144000" cy="1519238"/>
          </a:xfrm>
          <a:prstGeom prst="roundRect">
            <a:avLst>
              <a:gd name="adj" fmla="val 50000"/>
            </a:avLst>
          </a:prstGeom>
          <a:blipFill dpi="0" rotWithShape="0">
            <a:blip r:embed="rId3"/>
            <a:srcRect/>
            <a:tile tx="0" ty="0" sx="100000" sy="100000" flip="none" algn="tl"/>
          </a:blipFill>
          <a:ln w="9525">
            <a:solidFill>
              <a:schemeClr val="tx1"/>
            </a:solidFill>
            <a:round/>
            <a:headEnd/>
            <a:tailEnd/>
          </a:ln>
          <a:effectLst>
            <a:outerShdw dist="107763" dir="8100000" algn="ctr" rotWithShape="0">
              <a:schemeClr val="accent2"/>
            </a:outerShdw>
          </a:effectLst>
        </p:spPr>
        <p:txBody>
          <a:bodyPr wrap="none" anchor="ctr"/>
          <a:lstStyle/>
          <a:p>
            <a:pPr lvl="0"/>
            <a:endParaRPr lang="ar-SA" sz="3200" b="1" dirty="0" smtClean="0">
              <a:cs typeface="PT Bold Heading" pitchFamily="2" charset="-78"/>
            </a:endParaRPr>
          </a:p>
          <a:p>
            <a:pPr lvl="0"/>
            <a:r>
              <a:rPr lang="ar-SA" sz="2800" dirty="0" smtClean="0">
                <a:solidFill>
                  <a:srgbClr val="FF0000"/>
                </a:solidFill>
                <a:latin typeface="Arial Unicode MS" pitchFamily="34" charset="-128"/>
                <a:ea typeface="Arial Unicode MS" pitchFamily="34" charset="-128"/>
                <a:cs typeface="PT Bold Heading" pitchFamily="2" charset="-78"/>
              </a:rPr>
              <a:t>أ</a:t>
            </a:r>
            <a:r>
              <a:rPr lang="ar-EG" sz="2800" dirty="0" smtClean="0">
                <a:solidFill>
                  <a:srgbClr val="FF0000"/>
                </a:solidFill>
                <a:latin typeface="Arial Unicode MS" pitchFamily="34" charset="-128"/>
                <a:ea typeface="Arial Unicode MS" pitchFamily="34" charset="-128"/>
                <a:cs typeface="PT Bold Heading" pitchFamily="2" charset="-78"/>
              </a:rPr>
              <a:t>- حسب المجال </a:t>
            </a:r>
          </a:p>
          <a:p>
            <a:pPr lvl="0"/>
            <a:r>
              <a:rPr lang="ar-EG" sz="2800" dirty="0" smtClean="0">
                <a:latin typeface="Arial Unicode MS" pitchFamily="34" charset="-128"/>
                <a:ea typeface="Arial Unicode MS" pitchFamily="34" charset="-128"/>
                <a:cs typeface="PT Bold Heading" pitchFamily="2" charset="-78"/>
              </a:rPr>
              <a:t>ا</a:t>
            </a:r>
            <a:r>
              <a:rPr lang="ar-SA" sz="2800" dirty="0" smtClean="0">
                <a:latin typeface="Arial Unicode MS" pitchFamily="34" charset="-128"/>
                <a:ea typeface="Arial Unicode MS" pitchFamily="34" charset="-128"/>
                <a:cs typeface="PT Bold Heading" pitchFamily="2" charset="-78"/>
              </a:rPr>
              <a:t>لمشكلات الأسري</a:t>
            </a:r>
            <a:r>
              <a:rPr lang="ar-EG" sz="2800" dirty="0" smtClean="0">
                <a:latin typeface="Arial Unicode MS" pitchFamily="34" charset="-128"/>
                <a:ea typeface="Arial Unicode MS" pitchFamily="34" charset="-128"/>
                <a:cs typeface="PT Bold Heading" pitchFamily="2" charset="-78"/>
              </a:rPr>
              <a:t>ة</a:t>
            </a:r>
            <a:r>
              <a:rPr lang="ar-SA" sz="2800" dirty="0" smtClean="0">
                <a:latin typeface="Arial Unicode MS" pitchFamily="34" charset="-128"/>
                <a:ea typeface="Arial Unicode MS" pitchFamily="34" charset="-128"/>
                <a:cs typeface="PT Bold Heading" pitchFamily="2" charset="-78"/>
              </a:rPr>
              <a:t> ، الطفولة ،</a:t>
            </a:r>
            <a:r>
              <a:rPr lang="ar-EG" sz="2800" dirty="0" smtClean="0">
                <a:latin typeface="Arial Unicode MS" pitchFamily="34" charset="-128"/>
                <a:ea typeface="Arial Unicode MS" pitchFamily="34" charset="-128"/>
                <a:cs typeface="PT Bold Heading" pitchFamily="2" charset="-78"/>
              </a:rPr>
              <a:t> </a:t>
            </a:r>
            <a:r>
              <a:rPr lang="ar-SA" sz="2800" dirty="0" smtClean="0">
                <a:latin typeface="Arial Unicode MS" pitchFamily="34" charset="-128"/>
                <a:ea typeface="Arial Unicode MS" pitchFamily="34" charset="-128"/>
                <a:cs typeface="PT Bold Heading" pitchFamily="2" charset="-78"/>
              </a:rPr>
              <a:t> الاقتصادية ، المدرسية ، العملية </a:t>
            </a:r>
            <a:endParaRPr lang="ar-EG" sz="2800" dirty="0" smtClean="0">
              <a:latin typeface="Arial Unicode MS" pitchFamily="34" charset="-128"/>
              <a:ea typeface="Arial Unicode MS" pitchFamily="34" charset="-128"/>
              <a:cs typeface="PT Bold Heading" pitchFamily="2" charset="-78"/>
            </a:endParaRPr>
          </a:p>
          <a:p>
            <a:pPr lvl="0"/>
            <a:r>
              <a:rPr lang="ar-SA" sz="2800" dirty="0" smtClean="0">
                <a:latin typeface="Arial Unicode MS" pitchFamily="34" charset="-128"/>
                <a:ea typeface="Arial Unicode MS" pitchFamily="34" charset="-128"/>
                <a:cs typeface="PT Bold Heading" pitchFamily="2" charset="-78"/>
              </a:rPr>
              <a:t>الضعف العقلي ، المرض العقلي ، العجز والعاهة ، الانحراف والجريمة  </a:t>
            </a:r>
          </a:p>
          <a:p>
            <a:pPr lvl="0"/>
            <a:endParaRPr lang="ar-SA" sz="3200" dirty="0">
              <a:cs typeface="PT Bold Heading" pitchFamily="2" charset="-78"/>
            </a:endParaRPr>
          </a:p>
        </p:txBody>
      </p:sp>
      <p:sp>
        <p:nvSpPr>
          <p:cNvPr id="175111" name="AutoShape 7" descr="رخام أخضر">
            <a:hlinkClick r:id="rId4" action="ppaction://hlinksldjump"/>
          </p:cNvPr>
          <p:cNvSpPr>
            <a:spLocks noChangeArrowheads="1"/>
          </p:cNvSpPr>
          <p:nvPr/>
        </p:nvSpPr>
        <p:spPr bwMode="auto">
          <a:xfrm>
            <a:off x="0" y="3657600"/>
            <a:ext cx="9144000" cy="1485912"/>
          </a:xfrm>
          <a:prstGeom prst="roundRect">
            <a:avLst>
              <a:gd name="adj" fmla="val 50000"/>
            </a:avLst>
          </a:prstGeom>
          <a:blipFill dpi="0" rotWithShape="0">
            <a:blip r:embed="rId5"/>
            <a:srcRect/>
            <a:tile tx="0" ty="0" sx="100000" sy="100000" flip="none" algn="tl"/>
          </a:blipFill>
          <a:ln w="9525">
            <a:solidFill>
              <a:schemeClr val="tx1"/>
            </a:solidFill>
            <a:round/>
            <a:headEnd/>
            <a:tailEnd/>
          </a:ln>
          <a:effectLst>
            <a:outerShdw dist="107763" dir="8100000" algn="ctr" rotWithShape="0">
              <a:srgbClr val="CCCC00"/>
            </a:outerShdw>
          </a:effectLst>
        </p:spPr>
        <p:txBody>
          <a:bodyPr wrap="none" anchor="ctr"/>
          <a:lstStyle/>
          <a:p>
            <a:r>
              <a:rPr lang="ar-SA" sz="2800" dirty="0" smtClean="0">
                <a:solidFill>
                  <a:srgbClr val="FF0000"/>
                </a:solidFill>
                <a:latin typeface="Arial Unicode MS" pitchFamily="34" charset="-128"/>
                <a:ea typeface="Arial Unicode MS" pitchFamily="34" charset="-128"/>
                <a:cs typeface="PT Bold Heading" pitchFamily="2" charset="-78"/>
              </a:rPr>
              <a:t>ب</a:t>
            </a:r>
            <a:r>
              <a:rPr lang="ar-EG" sz="2800" dirty="0" smtClean="0">
                <a:solidFill>
                  <a:srgbClr val="FF0000"/>
                </a:solidFill>
                <a:latin typeface="Arial Unicode MS" pitchFamily="34" charset="-128"/>
                <a:ea typeface="Arial Unicode MS" pitchFamily="34" charset="-128"/>
                <a:cs typeface="PT Bold Heading" pitchFamily="2" charset="-78"/>
              </a:rPr>
              <a:t>- حسب النوع</a:t>
            </a:r>
          </a:p>
          <a:p>
            <a:pPr algn="r"/>
            <a:r>
              <a:rPr lang="ar-SA" dirty="0" smtClean="0">
                <a:solidFill>
                  <a:schemeClr val="bg1"/>
                </a:solidFill>
                <a:latin typeface="Arial Unicode MS" pitchFamily="34" charset="-128"/>
                <a:ea typeface="Arial Unicode MS" pitchFamily="34" charset="-128"/>
                <a:cs typeface="PT Bold Heading" pitchFamily="2" charset="-78"/>
              </a:rPr>
              <a:t>1- مشكله شخصية : صحية أو نفسي</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أو عقلي</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a:t>
            </a:r>
          </a:p>
          <a:p>
            <a:pPr algn="r"/>
            <a:r>
              <a:rPr lang="ar-SA" dirty="0" smtClean="0">
                <a:solidFill>
                  <a:schemeClr val="bg1"/>
                </a:solidFill>
                <a:latin typeface="Arial Unicode MS" pitchFamily="34" charset="-128"/>
                <a:ea typeface="Arial Unicode MS" pitchFamily="34" charset="-128"/>
                <a:cs typeface="PT Bold Heading" pitchFamily="2" charset="-78"/>
              </a:rPr>
              <a:t>2- مشكله خارجية : أسرية أو مدرسية أو عملية أو اقتصادية. </a:t>
            </a:r>
          </a:p>
          <a:p>
            <a:pPr algn="r"/>
            <a:r>
              <a:rPr lang="ar-SA" dirty="0" smtClean="0">
                <a:solidFill>
                  <a:schemeClr val="bg1"/>
                </a:solidFill>
                <a:latin typeface="Arial Unicode MS" pitchFamily="34" charset="-128"/>
                <a:ea typeface="Arial Unicode MS" pitchFamily="34" charset="-128"/>
                <a:cs typeface="PT Bold Heading" pitchFamily="2" charset="-78"/>
              </a:rPr>
              <a:t>3- مشكله بيئية وشخصية معا : وهذه مرتبطة بشخصية الفرد والبيئة معا </a:t>
            </a:r>
            <a:r>
              <a:rPr lang="ar-SA" dirty="0" smtClean="0">
                <a:solidFill>
                  <a:schemeClr val="bg1"/>
                </a:solidFill>
                <a:cs typeface="PT Bold Heading" pitchFamily="2" charset="-78"/>
              </a:rPr>
              <a:t>.</a:t>
            </a:r>
            <a:endParaRPr lang="ar-SA" dirty="0">
              <a:solidFill>
                <a:schemeClr val="bg1"/>
              </a:solidFill>
              <a:cs typeface="PT Bold Heading" pitchFamily="2" charset="-78"/>
            </a:endParaRPr>
          </a:p>
        </p:txBody>
      </p:sp>
      <p:sp>
        <p:nvSpPr>
          <p:cNvPr id="175112" name="AutoShape 8">
            <a:hlinkClick r:id="" action="ppaction://noaction"/>
          </p:cNvPr>
          <p:cNvSpPr>
            <a:spLocks noChangeArrowheads="1"/>
          </p:cNvSpPr>
          <p:nvPr/>
        </p:nvSpPr>
        <p:spPr bwMode="auto">
          <a:xfrm>
            <a:off x="0" y="5257800"/>
            <a:ext cx="9144000" cy="1295400"/>
          </a:xfrm>
          <a:prstGeom prst="roundRect">
            <a:avLst>
              <a:gd name="adj" fmla="val 50000"/>
            </a:avLst>
          </a:prstGeom>
          <a:gradFill rotWithShape="0">
            <a:gsLst>
              <a:gs pos="0">
                <a:schemeClr val="accent1"/>
              </a:gs>
              <a:gs pos="100000">
                <a:schemeClr val="accent1">
                  <a:gamma/>
                  <a:shade val="66275"/>
                  <a:invGamma/>
                </a:schemeClr>
              </a:gs>
            </a:gsLst>
            <a:path path="shape">
              <a:fillToRect l="50000" t="50000" r="50000" b="50000"/>
            </a:path>
          </a:gradFill>
          <a:ln w="9525">
            <a:solidFill>
              <a:schemeClr val="tx1"/>
            </a:solidFill>
            <a:round/>
            <a:headEnd/>
            <a:tailEnd/>
          </a:ln>
          <a:effectLst>
            <a:outerShdw dist="107763" dir="8100000" algn="ctr" rotWithShape="0">
              <a:srgbClr val="FFFF66"/>
            </a:outerShdw>
          </a:effectLst>
        </p:spPr>
        <p:txBody>
          <a:bodyPr wrap="none" anchor="ctr"/>
          <a:lstStyle/>
          <a:p>
            <a:r>
              <a:rPr lang="ar-SA" sz="2800" dirty="0" smtClean="0">
                <a:solidFill>
                  <a:srgbClr val="FF0000"/>
                </a:solidFill>
                <a:latin typeface="Arial Unicode MS" pitchFamily="34" charset="-128"/>
                <a:ea typeface="Arial Unicode MS" pitchFamily="34" charset="-128"/>
                <a:cs typeface="PT Bold Heading" pitchFamily="2" charset="-78"/>
              </a:rPr>
              <a:t>ج</a:t>
            </a:r>
            <a:r>
              <a:rPr lang="ar-EG" sz="2800" dirty="0" smtClean="0">
                <a:solidFill>
                  <a:srgbClr val="FF0000"/>
                </a:solidFill>
                <a:latin typeface="Arial Unicode MS" pitchFamily="34" charset="-128"/>
                <a:ea typeface="Arial Unicode MS" pitchFamily="34" charset="-128"/>
                <a:cs typeface="PT Bold Heading" pitchFamily="2" charset="-78"/>
              </a:rPr>
              <a:t>-  حسب الاستمرار</a:t>
            </a:r>
          </a:p>
          <a:p>
            <a:endParaRPr lang="ar-EG" sz="1100" dirty="0" smtClean="0">
              <a:solidFill>
                <a:schemeClr val="bg1"/>
              </a:solidFill>
              <a:latin typeface="Arial Unicode MS" pitchFamily="34" charset="-128"/>
              <a:ea typeface="Arial Unicode MS" pitchFamily="34" charset="-128"/>
              <a:cs typeface="PT Bold Heading" pitchFamily="2" charset="-78"/>
            </a:endParaRPr>
          </a:p>
          <a:p>
            <a:r>
              <a:rPr lang="ar-SA" dirty="0" smtClean="0">
                <a:solidFill>
                  <a:schemeClr val="bg1"/>
                </a:solidFill>
                <a:latin typeface="Arial Unicode MS" pitchFamily="34" charset="-128"/>
                <a:ea typeface="Arial Unicode MS" pitchFamily="34" charset="-128"/>
                <a:cs typeface="PT Bold Heading" pitchFamily="2" charset="-78"/>
              </a:rPr>
              <a:t>المشكلة العارضة أو المستمرة أو المؤقتة أو الدائمة آو البسيطة أو المركبة .</a:t>
            </a:r>
            <a:endParaRPr lang="ar-SA" dirty="0">
              <a:solidFill>
                <a:schemeClr val="bg1"/>
              </a:solidFill>
              <a:latin typeface="Arial Unicode MS" pitchFamily="34" charset="-128"/>
              <a:ea typeface="Arial Unicode MS" pitchFamily="34" charset="-128"/>
              <a:cs typeface="PT Bold Heading" pitchFamily="2" charset="-78"/>
            </a:endParaRPr>
          </a:p>
        </p:txBody>
      </p:sp>
      <p:sp>
        <p:nvSpPr>
          <p:cNvPr id="7" name="AutoShape 8"/>
          <p:cNvSpPr>
            <a:spLocks noChangeArrowheads="1"/>
          </p:cNvSpPr>
          <p:nvPr/>
        </p:nvSpPr>
        <p:spPr bwMode="auto">
          <a:xfrm>
            <a:off x="6096000" y="0"/>
            <a:ext cx="3048000" cy="1676400"/>
          </a:xfrm>
          <a:prstGeom prst="star24">
            <a:avLst>
              <a:gd name="adj" fmla="val 40278"/>
            </a:avLst>
          </a:prstGeom>
          <a:solidFill>
            <a:srgbClr val="FF0000"/>
          </a:solidFill>
          <a:ln w="9525">
            <a:solidFill>
              <a:schemeClr val="tx1"/>
            </a:solidFill>
            <a:miter lim="800000"/>
            <a:headEnd/>
            <a:tailEnd/>
          </a:ln>
          <a:effectLst>
            <a:prstShdw prst="shdw13" dist="53882" dir="13500000">
              <a:schemeClr val="bg2"/>
            </a:prstShdw>
          </a:effectLst>
        </p:spPr>
        <p:txBody>
          <a:bodyPr wrap="none" anchor="ctr"/>
          <a:lstStyle/>
          <a:p>
            <a:pPr algn="ctr"/>
            <a:r>
              <a:rPr lang="ar-SA" sz="6600" b="1" dirty="0" smtClean="0"/>
              <a:t>انتبهوا</a:t>
            </a:r>
            <a:endParaRPr lang="en-US" sz="6600" b="1" dirty="0"/>
          </a:p>
        </p:txBody>
      </p:sp>
    </p:spTree>
  </p:cSld>
  <p:clrMapOvr>
    <a:masterClrMapping/>
  </p:clrMapOvr>
  <p:transition spd="med" advClick="0">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3124200" y="1752600"/>
            <a:ext cx="1828800" cy="914400"/>
          </a:xfrm>
          <a:prstGeom prst="rect">
            <a:avLst/>
          </a:prstGeom>
          <a:solidFill>
            <a:srgbClr val="FFFF00"/>
          </a:solidFill>
          <a:ln w="12700" cap="sq">
            <a:solidFill>
              <a:schemeClr val="tx1"/>
            </a:solidFill>
            <a:miter lim="800000"/>
            <a:headEnd type="none" w="sm" len="sm"/>
            <a:tailEnd type="none" w="sm" len="sm"/>
          </a:ln>
          <a:effectLst/>
        </p:spPr>
        <p:txBody>
          <a:bodyPr wrap="none" anchor="ctr"/>
          <a:lstStyle/>
          <a:p>
            <a:pPr lvl="0" algn="ctr"/>
            <a:r>
              <a:rPr lang="ar-SA" sz="1400" b="1" dirty="0" smtClean="0">
                <a:solidFill>
                  <a:schemeClr val="tx1"/>
                </a:solidFill>
                <a:latin typeface="Arial Unicode MS" pitchFamily="34" charset="-128"/>
                <a:ea typeface="Arial Unicode MS" pitchFamily="34" charset="-128"/>
                <a:cs typeface="PT Bold Heading" pitchFamily="2" charset="-78"/>
              </a:rPr>
              <a:t>تفاعل المشكلة مع</a:t>
            </a:r>
            <a:endParaRPr lang="ar-EG" sz="1400" b="1" dirty="0" smtClean="0">
              <a:solidFill>
                <a:schemeClr val="tx1"/>
              </a:solidFill>
              <a:latin typeface="Arial Unicode MS" pitchFamily="34" charset="-128"/>
              <a:ea typeface="Arial Unicode MS" pitchFamily="34" charset="-128"/>
              <a:cs typeface="PT Bold Heading" pitchFamily="2" charset="-78"/>
            </a:endParaRPr>
          </a:p>
          <a:p>
            <a:pPr lvl="0"/>
            <a:r>
              <a:rPr lang="ar-SA" sz="1400" b="1" dirty="0" smtClean="0">
                <a:solidFill>
                  <a:schemeClr val="tx1"/>
                </a:solidFill>
                <a:latin typeface="Arial Unicode MS" pitchFamily="34" charset="-128"/>
                <a:ea typeface="Arial Unicode MS" pitchFamily="34" charset="-128"/>
                <a:cs typeface="PT Bold Heading" pitchFamily="2" charset="-78"/>
              </a:rPr>
              <a:t> السمات الشخصية </a:t>
            </a:r>
            <a:r>
              <a:rPr lang="ar-SA" sz="1200" b="1" dirty="0" smtClean="0">
                <a:solidFill>
                  <a:schemeClr val="tx1"/>
                </a:solidFill>
                <a:latin typeface="Arial Unicode MS" pitchFamily="34" charset="-128"/>
                <a:ea typeface="Arial Unicode MS" pitchFamily="34" charset="-128"/>
                <a:cs typeface="PT Bold Heading" pitchFamily="2" charset="-78"/>
              </a:rPr>
              <a:t>للعميل</a:t>
            </a:r>
            <a:r>
              <a:rPr lang="ar-SA" sz="1400" b="1" dirty="0" smtClean="0">
                <a:solidFill>
                  <a:schemeClr val="tx1"/>
                </a:solidFill>
                <a:latin typeface="Arial Unicode MS" pitchFamily="34" charset="-128"/>
                <a:ea typeface="Arial Unicode MS" pitchFamily="34" charset="-128"/>
                <a:cs typeface="PT Bold Heading" pitchFamily="2" charset="-78"/>
              </a:rPr>
              <a:t> </a:t>
            </a:r>
            <a:endParaRPr lang="ar-SA" sz="1400" b="1" dirty="0">
              <a:solidFill>
                <a:schemeClr val="tx1"/>
              </a:solidFill>
              <a:latin typeface="Arial Unicode MS" pitchFamily="34" charset="-128"/>
              <a:ea typeface="Arial Unicode MS" pitchFamily="34" charset="-128"/>
              <a:cs typeface="PT Bold Heading" pitchFamily="2" charset="-78"/>
            </a:endParaRPr>
          </a:p>
        </p:txBody>
      </p:sp>
      <p:sp>
        <p:nvSpPr>
          <p:cNvPr id="106500" name="Rectangle 4"/>
          <p:cNvSpPr>
            <a:spLocks noChangeArrowheads="1"/>
          </p:cNvSpPr>
          <p:nvPr/>
        </p:nvSpPr>
        <p:spPr bwMode="auto">
          <a:xfrm>
            <a:off x="5429256" y="2667000"/>
            <a:ext cx="2428892" cy="1066800"/>
          </a:xfrm>
          <a:prstGeom prst="rect">
            <a:avLst/>
          </a:prstGeom>
          <a:solidFill>
            <a:srgbClr val="FFFF00"/>
          </a:solidFill>
          <a:ln w="12700" cap="sq">
            <a:solidFill>
              <a:schemeClr val="tx1"/>
            </a:solidFill>
            <a:miter lim="800000"/>
            <a:headEnd type="none" w="sm" len="sm"/>
            <a:tailEnd type="none" w="sm" len="sm"/>
          </a:ln>
          <a:effectLst/>
        </p:spPr>
        <p:txBody>
          <a:bodyPr wrap="none" anchor="ctr"/>
          <a:lstStyle/>
          <a:p>
            <a:r>
              <a:rPr lang="ar-SA" sz="1400" b="1" dirty="0" smtClean="0">
                <a:latin typeface="Arial Unicode MS" pitchFamily="34" charset="-128"/>
                <a:ea typeface="Arial Unicode MS" pitchFamily="34" charset="-128"/>
                <a:cs typeface="PT Bold Heading" pitchFamily="2" charset="-78"/>
              </a:rPr>
              <a:t>جوانب المشكلة متعددة متداخلة</a:t>
            </a:r>
            <a:endParaRPr lang="ar-EG" sz="1400" b="1" dirty="0" smtClean="0">
              <a:latin typeface="Arial Unicode MS" pitchFamily="34" charset="-128"/>
              <a:ea typeface="Arial Unicode MS" pitchFamily="34" charset="-128"/>
              <a:cs typeface="PT Bold Heading" pitchFamily="2" charset="-78"/>
            </a:endParaRPr>
          </a:p>
          <a:p>
            <a:r>
              <a:rPr lang="ar-SA" sz="1400" b="1" dirty="0" smtClean="0">
                <a:latin typeface="Arial Unicode MS" pitchFamily="34" charset="-128"/>
                <a:ea typeface="Arial Unicode MS" pitchFamily="34" charset="-128"/>
                <a:cs typeface="PT Bold Heading" pitchFamily="2" charset="-78"/>
              </a:rPr>
              <a:t>ولكن نختار جانبا منها كنقطه بداية</a:t>
            </a:r>
            <a:endParaRPr lang="ar-SA" sz="1400" b="1" dirty="0">
              <a:latin typeface="Arial Unicode MS" pitchFamily="34" charset="-128"/>
              <a:ea typeface="Arial Unicode MS" pitchFamily="34" charset="-128"/>
              <a:cs typeface="PT Bold Heading" pitchFamily="2" charset="-78"/>
            </a:endParaRPr>
          </a:p>
        </p:txBody>
      </p:sp>
      <p:sp>
        <p:nvSpPr>
          <p:cNvPr id="106502" name="Rectangle 6"/>
          <p:cNvSpPr>
            <a:spLocks noChangeArrowheads="1"/>
          </p:cNvSpPr>
          <p:nvPr/>
        </p:nvSpPr>
        <p:spPr bwMode="auto">
          <a:xfrm>
            <a:off x="5638800" y="4572000"/>
            <a:ext cx="2219348" cy="1066800"/>
          </a:xfrm>
          <a:prstGeom prst="rect">
            <a:avLst/>
          </a:prstGeom>
          <a:solidFill>
            <a:srgbClr val="FFFF00"/>
          </a:solidFill>
          <a:ln w="12700" cap="sq">
            <a:solidFill>
              <a:schemeClr val="tx1"/>
            </a:solidFill>
            <a:miter lim="800000"/>
            <a:headEnd type="none" w="sm" len="sm"/>
            <a:tailEnd type="none" w="sm" len="sm"/>
          </a:ln>
          <a:effectLst/>
        </p:spPr>
        <p:txBody>
          <a:bodyPr wrap="none" anchor="ctr"/>
          <a:lstStyle/>
          <a:p>
            <a:r>
              <a:rPr lang="ar-SA" sz="1400" b="1" dirty="0" smtClean="0">
                <a:latin typeface="Arial Unicode MS" pitchFamily="34" charset="-128"/>
                <a:ea typeface="Arial Unicode MS" pitchFamily="34" charset="-128"/>
                <a:cs typeface="PT Bold Heading" pitchFamily="2" charset="-78"/>
              </a:rPr>
              <a:t>المشكلة  الفردية لها </a:t>
            </a:r>
            <a:endParaRPr lang="ar-EG" sz="1400" b="1" dirty="0" smtClean="0">
              <a:latin typeface="Arial Unicode MS" pitchFamily="34" charset="-128"/>
              <a:ea typeface="Arial Unicode MS" pitchFamily="34" charset="-128"/>
              <a:cs typeface="PT Bold Heading" pitchFamily="2" charset="-78"/>
            </a:endParaRPr>
          </a:p>
          <a:p>
            <a:r>
              <a:rPr lang="ar-SA" sz="1400" b="1" dirty="0" smtClean="0">
                <a:latin typeface="Arial Unicode MS" pitchFamily="34" charset="-128"/>
                <a:ea typeface="Arial Unicode MS" pitchFamily="34" charset="-128"/>
                <a:cs typeface="PT Bold Heading" pitchFamily="2" charset="-78"/>
              </a:rPr>
              <a:t>جوانب موضوعية  وذاتية </a:t>
            </a:r>
          </a:p>
        </p:txBody>
      </p:sp>
      <p:sp>
        <p:nvSpPr>
          <p:cNvPr id="106504" name="Rectangle 8"/>
          <p:cNvSpPr>
            <a:spLocks noChangeArrowheads="1"/>
          </p:cNvSpPr>
          <p:nvPr/>
        </p:nvSpPr>
        <p:spPr bwMode="auto">
          <a:xfrm>
            <a:off x="3200400" y="5410200"/>
            <a:ext cx="2085980" cy="990600"/>
          </a:xfrm>
          <a:prstGeom prst="rect">
            <a:avLst/>
          </a:prstGeom>
          <a:solidFill>
            <a:srgbClr val="FFFF00"/>
          </a:solidFill>
          <a:ln w="12700" cap="sq">
            <a:solidFill>
              <a:schemeClr val="tx1"/>
            </a:solidFill>
            <a:miter lim="800000"/>
            <a:headEnd type="none" w="sm" len="sm"/>
            <a:tailEnd type="none" w="sm" len="sm"/>
          </a:ln>
          <a:effectLst/>
        </p:spPr>
        <p:txBody>
          <a:bodyPr wrap="none" anchor="ctr"/>
          <a:lstStyle/>
          <a:p>
            <a:r>
              <a:rPr lang="ar-SA" sz="1100" b="1" dirty="0" smtClean="0">
                <a:latin typeface="Arial Unicode MS" pitchFamily="34" charset="-128"/>
                <a:ea typeface="Arial Unicode MS" pitchFamily="34" charset="-128"/>
                <a:cs typeface="Arial Unicode MS" pitchFamily="34" charset="-128"/>
              </a:rPr>
              <a:t> </a:t>
            </a:r>
            <a:r>
              <a:rPr lang="ar-SA" sz="1400" b="1" dirty="0" smtClean="0">
                <a:latin typeface="Arial Unicode MS" pitchFamily="34" charset="-128"/>
                <a:ea typeface="Arial Unicode MS" pitchFamily="34" charset="-128"/>
                <a:cs typeface="PT Bold Heading" pitchFamily="2" charset="-78"/>
              </a:rPr>
              <a:t>الجوانب الذاتية والموضوعية </a:t>
            </a:r>
            <a:endParaRPr lang="ar-EG" sz="1400" b="1" dirty="0" smtClean="0">
              <a:latin typeface="Arial Unicode MS" pitchFamily="34" charset="-128"/>
              <a:ea typeface="Arial Unicode MS" pitchFamily="34" charset="-128"/>
              <a:cs typeface="PT Bold Heading" pitchFamily="2" charset="-78"/>
            </a:endParaRPr>
          </a:p>
          <a:p>
            <a:r>
              <a:rPr lang="ar-SA" sz="1400" b="1" dirty="0" smtClean="0">
                <a:latin typeface="Arial Unicode MS" pitchFamily="34" charset="-128"/>
                <a:ea typeface="Arial Unicode MS" pitchFamily="34" charset="-128"/>
                <a:cs typeface="PT Bold Heading" pitchFamily="2" charset="-78"/>
              </a:rPr>
              <a:t>تكون سببا في الآخر </a:t>
            </a:r>
          </a:p>
        </p:txBody>
      </p:sp>
      <p:sp>
        <p:nvSpPr>
          <p:cNvPr id="106506" name="Rectangle 10"/>
          <p:cNvSpPr>
            <a:spLocks noChangeArrowheads="1"/>
          </p:cNvSpPr>
          <p:nvPr/>
        </p:nvSpPr>
        <p:spPr bwMode="auto">
          <a:xfrm>
            <a:off x="685800" y="4572000"/>
            <a:ext cx="1905000" cy="1066800"/>
          </a:xfrm>
          <a:prstGeom prst="rect">
            <a:avLst/>
          </a:prstGeom>
          <a:solidFill>
            <a:srgbClr val="FFFF00"/>
          </a:solidFill>
          <a:ln w="12700" cap="sq">
            <a:solidFill>
              <a:schemeClr val="tx1"/>
            </a:solidFill>
            <a:miter lim="800000"/>
            <a:headEnd type="none" w="sm" len="sm"/>
            <a:tailEnd type="none" w="sm" len="sm"/>
          </a:ln>
          <a:effectLst/>
        </p:spPr>
        <p:txBody>
          <a:bodyPr wrap="none" anchor="ctr"/>
          <a:lstStyle/>
          <a:p>
            <a:r>
              <a:rPr lang="ar-SA" sz="1400" b="1" dirty="0" smtClean="0">
                <a:latin typeface="Arial Unicode MS" pitchFamily="34" charset="-128"/>
                <a:ea typeface="Arial Unicode MS" pitchFamily="34" charset="-128"/>
                <a:cs typeface="PT Bold Heading" pitchFamily="2" charset="-78"/>
              </a:rPr>
              <a:t>المشكلة حلقة من سلسلة</a:t>
            </a:r>
            <a:endParaRPr lang="ar-EG" sz="1400" b="1" dirty="0" smtClean="0">
              <a:latin typeface="Arial Unicode MS" pitchFamily="34" charset="-128"/>
              <a:ea typeface="Arial Unicode MS" pitchFamily="34" charset="-128"/>
              <a:cs typeface="PT Bold Heading" pitchFamily="2" charset="-78"/>
            </a:endParaRPr>
          </a:p>
          <a:p>
            <a:r>
              <a:rPr lang="ar-SA" sz="1400" b="1" dirty="0" smtClean="0">
                <a:latin typeface="Arial Unicode MS" pitchFamily="34" charset="-128"/>
                <a:ea typeface="Arial Unicode MS" pitchFamily="34" charset="-128"/>
                <a:cs typeface="PT Bold Heading" pitchFamily="2" charset="-78"/>
              </a:rPr>
              <a:t>متصلة من الحلقات الإشكالي</a:t>
            </a:r>
            <a:r>
              <a:rPr lang="ar-EG" sz="1400" b="1" dirty="0" smtClean="0">
                <a:latin typeface="Arial Unicode MS" pitchFamily="34" charset="-128"/>
                <a:ea typeface="Arial Unicode MS" pitchFamily="34" charset="-128"/>
                <a:cs typeface="PT Bold Heading" pitchFamily="2" charset="-78"/>
              </a:rPr>
              <a:t>ة</a:t>
            </a:r>
            <a:r>
              <a:rPr lang="ar-SA" sz="1400" b="1" dirty="0" smtClean="0">
                <a:latin typeface="Arial Unicode MS" pitchFamily="34" charset="-128"/>
                <a:ea typeface="Arial Unicode MS" pitchFamily="34" charset="-128"/>
                <a:cs typeface="PT Bold Heading" pitchFamily="2" charset="-78"/>
              </a:rPr>
              <a:t> </a:t>
            </a:r>
            <a:endParaRPr lang="ar-SA" sz="1400" b="1" dirty="0">
              <a:latin typeface="Arial Unicode MS" pitchFamily="34" charset="-128"/>
              <a:ea typeface="Arial Unicode MS" pitchFamily="34" charset="-128"/>
              <a:cs typeface="PT Bold Heading" pitchFamily="2" charset="-78"/>
            </a:endParaRPr>
          </a:p>
        </p:txBody>
      </p:sp>
      <p:sp>
        <p:nvSpPr>
          <p:cNvPr id="106508" name="Rectangle 12"/>
          <p:cNvSpPr>
            <a:spLocks noChangeArrowheads="1"/>
          </p:cNvSpPr>
          <p:nvPr/>
        </p:nvSpPr>
        <p:spPr bwMode="auto">
          <a:xfrm>
            <a:off x="500034" y="2667000"/>
            <a:ext cx="2286016" cy="1066800"/>
          </a:xfrm>
          <a:prstGeom prst="rect">
            <a:avLst/>
          </a:prstGeom>
          <a:solidFill>
            <a:srgbClr val="FFFF00"/>
          </a:solidFill>
          <a:ln w="12700" cap="sq">
            <a:solidFill>
              <a:schemeClr val="tx1"/>
            </a:solidFill>
            <a:miter lim="800000"/>
            <a:headEnd type="none" w="sm" len="sm"/>
            <a:tailEnd type="none" w="sm" len="sm"/>
          </a:ln>
          <a:effectLst/>
        </p:spPr>
        <p:txBody>
          <a:bodyPr wrap="none" anchor="ctr"/>
          <a:lstStyle/>
          <a:p>
            <a:r>
              <a:rPr lang="ar-SA" sz="1400" b="1" dirty="0" smtClean="0">
                <a:latin typeface="Arial Unicode MS" pitchFamily="34" charset="-128"/>
                <a:ea typeface="Arial Unicode MS" pitchFamily="34" charset="-128"/>
                <a:cs typeface="PT Bold Heading" pitchFamily="2" charset="-78"/>
              </a:rPr>
              <a:t>المشكلة هي دائما لحظة </a:t>
            </a:r>
            <a:endParaRPr lang="ar-EG" sz="1400" b="1" dirty="0" smtClean="0">
              <a:latin typeface="Arial Unicode MS" pitchFamily="34" charset="-128"/>
              <a:ea typeface="Arial Unicode MS" pitchFamily="34" charset="-128"/>
              <a:cs typeface="PT Bold Heading" pitchFamily="2" charset="-78"/>
            </a:endParaRPr>
          </a:p>
          <a:p>
            <a:r>
              <a:rPr lang="ar-EG" sz="1400" b="1" dirty="0" smtClean="0">
                <a:latin typeface="Arial Unicode MS" pitchFamily="34" charset="-128"/>
                <a:ea typeface="Arial Unicode MS" pitchFamily="34" charset="-128"/>
                <a:cs typeface="PT Bold Heading" pitchFamily="2" charset="-78"/>
              </a:rPr>
              <a:t> </a:t>
            </a:r>
            <a:r>
              <a:rPr lang="ar-SA" sz="1400" b="1" dirty="0" smtClean="0">
                <a:latin typeface="Arial Unicode MS" pitchFamily="34" charset="-128"/>
                <a:ea typeface="Arial Unicode MS" pitchFamily="34" charset="-128"/>
                <a:cs typeface="PT Bold Heading" pitchFamily="2" charset="-78"/>
              </a:rPr>
              <a:t>زمنية لا</a:t>
            </a:r>
            <a:r>
              <a:rPr lang="ar-EG" sz="1400" b="1" dirty="0" smtClean="0">
                <a:latin typeface="Arial Unicode MS" pitchFamily="34" charset="-128"/>
                <a:ea typeface="Arial Unicode MS" pitchFamily="34" charset="-128"/>
                <a:cs typeface="PT Bold Heading" pitchFamily="2" charset="-78"/>
              </a:rPr>
              <a:t> </a:t>
            </a:r>
            <a:r>
              <a:rPr lang="ar-SA" sz="1400" b="1" dirty="0" smtClean="0">
                <a:latin typeface="Arial Unicode MS" pitchFamily="34" charset="-128"/>
                <a:ea typeface="Arial Unicode MS" pitchFamily="34" charset="-128"/>
                <a:cs typeface="PT Bold Heading" pitchFamily="2" charset="-78"/>
              </a:rPr>
              <a:t>تعرف الثبوت آو التكرار </a:t>
            </a:r>
            <a:endParaRPr lang="ar-SA" sz="1400" b="1" dirty="0">
              <a:latin typeface="Arial Unicode MS" pitchFamily="34" charset="-128"/>
              <a:ea typeface="Arial Unicode MS" pitchFamily="34" charset="-128"/>
              <a:cs typeface="PT Bold Heading" pitchFamily="2" charset="-78"/>
            </a:endParaRPr>
          </a:p>
        </p:txBody>
      </p:sp>
      <p:sp>
        <p:nvSpPr>
          <p:cNvPr id="106528" name="Text Box 32"/>
          <p:cNvSpPr txBox="1">
            <a:spLocks noChangeArrowheads="1"/>
          </p:cNvSpPr>
          <p:nvPr/>
        </p:nvSpPr>
        <p:spPr bwMode="auto">
          <a:xfrm>
            <a:off x="3581400" y="838200"/>
            <a:ext cx="327333" cy="923330"/>
          </a:xfrm>
          <a:prstGeom prst="rect">
            <a:avLst/>
          </a:prstGeom>
          <a:solidFill>
            <a:schemeClr val="folHlink"/>
          </a:solidFill>
          <a:ln w="12700" cap="sq">
            <a:noFill/>
            <a:miter lim="800000"/>
            <a:headEnd type="none" w="sm" len="sm"/>
            <a:tailEnd type="none" w="sm" len="sm"/>
          </a:ln>
          <a:effectLst/>
        </p:spPr>
        <p:txBody>
          <a:bodyPr wrap="none">
            <a:spAutoFit/>
          </a:bodyPr>
          <a:lstStyle/>
          <a:p>
            <a:pPr algn="ctr" eaLnBrk="0" hangingPunct="0"/>
            <a:r>
              <a:rPr lang="ar-SA" altLang="en-US" sz="5400" dirty="0" smtClean="0">
                <a:latin typeface="Times New Roman" pitchFamily="18" charset="0"/>
              </a:rPr>
              <a:t>أ</a:t>
            </a:r>
            <a:endParaRPr lang="en-US" altLang="en-US" sz="2400" dirty="0">
              <a:latin typeface="Times New Roman" pitchFamily="18" charset="0"/>
            </a:endParaRPr>
          </a:p>
        </p:txBody>
      </p:sp>
      <p:sp>
        <p:nvSpPr>
          <p:cNvPr id="106529" name="Text Box 33"/>
          <p:cNvSpPr txBox="1">
            <a:spLocks noChangeArrowheads="1"/>
          </p:cNvSpPr>
          <p:nvPr/>
        </p:nvSpPr>
        <p:spPr bwMode="auto">
          <a:xfrm>
            <a:off x="6324600" y="1643050"/>
            <a:ext cx="678392" cy="923330"/>
          </a:xfrm>
          <a:prstGeom prst="rect">
            <a:avLst/>
          </a:prstGeom>
          <a:solidFill>
            <a:schemeClr val="folHlink"/>
          </a:solidFill>
          <a:ln w="12700" cap="sq">
            <a:noFill/>
            <a:miter lim="800000"/>
            <a:headEnd type="none" w="sm" len="sm"/>
            <a:tailEnd type="none" w="sm" len="sm"/>
          </a:ln>
          <a:effectLst/>
        </p:spPr>
        <p:txBody>
          <a:bodyPr wrap="none">
            <a:spAutoFit/>
          </a:bodyPr>
          <a:lstStyle/>
          <a:p>
            <a:pPr algn="ctr" eaLnBrk="0" hangingPunct="0"/>
            <a:r>
              <a:rPr lang="ar-SA" altLang="en-US" sz="5400" dirty="0" smtClean="0">
                <a:latin typeface="Times New Roman" pitchFamily="18" charset="0"/>
              </a:rPr>
              <a:t>ب</a:t>
            </a:r>
            <a:endParaRPr lang="en-US" altLang="en-US" sz="2400" dirty="0">
              <a:latin typeface="Times New Roman" pitchFamily="18" charset="0"/>
            </a:endParaRPr>
          </a:p>
        </p:txBody>
      </p:sp>
      <p:sp>
        <p:nvSpPr>
          <p:cNvPr id="106530" name="Text Box 34"/>
          <p:cNvSpPr txBox="1">
            <a:spLocks noChangeArrowheads="1"/>
          </p:cNvSpPr>
          <p:nvPr/>
        </p:nvSpPr>
        <p:spPr bwMode="auto">
          <a:xfrm>
            <a:off x="7809666" y="3733800"/>
            <a:ext cx="574196" cy="923330"/>
          </a:xfrm>
          <a:prstGeom prst="rect">
            <a:avLst/>
          </a:prstGeom>
          <a:solidFill>
            <a:schemeClr val="folHlink"/>
          </a:solidFill>
          <a:ln w="12700" cap="sq">
            <a:noFill/>
            <a:miter lim="800000"/>
            <a:headEnd type="none" w="sm" len="sm"/>
            <a:tailEnd type="none" w="sm" len="sm"/>
          </a:ln>
          <a:effectLst/>
        </p:spPr>
        <p:txBody>
          <a:bodyPr wrap="none">
            <a:spAutoFit/>
          </a:bodyPr>
          <a:lstStyle/>
          <a:p>
            <a:pPr algn="ctr" eaLnBrk="0" hangingPunct="0"/>
            <a:r>
              <a:rPr lang="ar-SA" altLang="en-US" sz="5400" dirty="0" smtClean="0">
                <a:latin typeface="Times New Roman" pitchFamily="18" charset="0"/>
              </a:rPr>
              <a:t>ج</a:t>
            </a:r>
            <a:endParaRPr lang="en-US" altLang="en-US" sz="2400" dirty="0">
              <a:latin typeface="Times New Roman" pitchFamily="18" charset="0"/>
            </a:endParaRPr>
          </a:p>
        </p:txBody>
      </p:sp>
      <p:sp>
        <p:nvSpPr>
          <p:cNvPr id="106531" name="Text Box 35"/>
          <p:cNvSpPr txBox="1">
            <a:spLocks noChangeArrowheads="1"/>
          </p:cNvSpPr>
          <p:nvPr/>
        </p:nvSpPr>
        <p:spPr bwMode="auto">
          <a:xfrm>
            <a:off x="4103688" y="4495800"/>
            <a:ext cx="418704" cy="923330"/>
          </a:xfrm>
          <a:prstGeom prst="rect">
            <a:avLst/>
          </a:prstGeom>
          <a:solidFill>
            <a:schemeClr val="folHlink"/>
          </a:solidFill>
          <a:ln w="12700" cap="sq">
            <a:noFill/>
            <a:miter lim="800000"/>
            <a:headEnd type="none" w="sm" len="sm"/>
            <a:tailEnd type="none" w="sm" len="sm"/>
          </a:ln>
          <a:effectLst/>
        </p:spPr>
        <p:txBody>
          <a:bodyPr wrap="none">
            <a:spAutoFit/>
          </a:bodyPr>
          <a:lstStyle/>
          <a:p>
            <a:pPr algn="ctr" eaLnBrk="0" hangingPunct="0"/>
            <a:r>
              <a:rPr lang="ar-SA" altLang="en-US" sz="5400" dirty="0" smtClean="0">
                <a:latin typeface="Times New Roman" pitchFamily="18" charset="0"/>
              </a:rPr>
              <a:t>د</a:t>
            </a:r>
            <a:endParaRPr lang="en-US" altLang="en-US" sz="2400" dirty="0">
              <a:latin typeface="Times New Roman" pitchFamily="18" charset="0"/>
            </a:endParaRPr>
          </a:p>
        </p:txBody>
      </p:sp>
      <p:sp>
        <p:nvSpPr>
          <p:cNvPr id="106532" name="Text Box 36"/>
          <p:cNvSpPr txBox="1">
            <a:spLocks noChangeArrowheads="1"/>
          </p:cNvSpPr>
          <p:nvPr/>
        </p:nvSpPr>
        <p:spPr bwMode="auto">
          <a:xfrm>
            <a:off x="533400" y="5506066"/>
            <a:ext cx="638316" cy="923330"/>
          </a:xfrm>
          <a:prstGeom prst="rect">
            <a:avLst/>
          </a:prstGeom>
          <a:solidFill>
            <a:schemeClr val="folHlink"/>
          </a:solidFill>
          <a:ln w="12700" cap="sq">
            <a:noFill/>
            <a:miter lim="800000"/>
            <a:headEnd type="none" w="sm" len="sm"/>
            <a:tailEnd type="none" w="sm" len="sm"/>
          </a:ln>
          <a:effectLst/>
        </p:spPr>
        <p:txBody>
          <a:bodyPr wrap="none">
            <a:spAutoFit/>
          </a:bodyPr>
          <a:lstStyle/>
          <a:p>
            <a:pPr algn="ctr" eaLnBrk="0" hangingPunct="0"/>
            <a:r>
              <a:rPr lang="ar-SA" altLang="en-US" sz="5400" dirty="0" smtClean="0">
                <a:latin typeface="Times New Roman" pitchFamily="18" charset="0"/>
              </a:rPr>
              <a:t>هـ</a:t>
            </a:r>
            <a:endParaRPr lang="en-US" altLang="en-US" sz="2400" dirty="0">
              <a:latin typeface="Times New Roman" pitchFamily="18" charset="0"/>
            </a:endParaRPr>
          </a:p>
        </p:txBody>
      </p:sp>
      <p:sp>
        <p:nvSpPr>
          <p:cNvPr id="106533" name="Text Box 37"/>
          <p:cNvSpPr txBox="1">
            <a:spLocks noChangeArrowheads="1"/>
          </p:cNvSpPr>
          <p:nvPr/>
        </p:nvSpPr>
        <p:spPr bwMode="auto">
          <a:xfrm>
            <a:off x="609600" y="1714488"/>
            <a:ext cx="484428" cy="923330"/>
          </a:xfrm>
          <a:prstGeom prst="rect">
            <a:avLst/>
          </a:prstGeom>
          <a:solidFill>
            <a:schemeClr val="folHlink"/>
          </a:solidFill>
          <a:ln w="12700" cap="sq">
            <a:noFill/>
            <a:miter lim="800000"/>
            <a:headEnd type="none" w="sm" len="sm"/>
            <a:tailEnd type="none" w="sm" len="sm"/>
          </a:ln>
          <a:effectLst/>
        </p:spPr>
        <p:txBody>
          <a:bodyPr wrap="none">
            <a:spAutoFit/>
          </a:bodyPr>
          <a:lstStyle/>
          <a:p>
            <a:pPr algn="ctr" eaLnBrk="0" hangingPunct="0"/>
            <a:r>
              <a:rPr lang="ar-SA" altLang="en-US" sz="5400" dirty="0" smtClean="0">
                <a:latin typeface="Times New Roman" pitchFamily="18" charset="0"/>
              </a:rPr>
              <a:t>و</a:t>
            </a:r>
            <a:endParaRPr lang="en-US" altLang="en-US" sz="2400" dirty="0">
              <a:latin typeface="Times New Roman" pitchFamily="18" charset="0"/>
            </a:endParaRPr>
          </a:p>
        </p:txBody>
      </p:sp>
      <p:sp>
        <p:nvSpPr>
          <p:cNvPr id="20" name="مستطيل 19"/>
          <p:cNvSpPr/>
          <p:nvPr/>
        </p:nvSpPr>
        <p:spPr>
          <a:xfrm>
            <a:off x="214282" y="0"/>
            <a:ext cx="8429684" cy="646331"/>
          </a:xfrm>
          <a:prstGeom prst="rect">
            <a:avLst/>
          </a:prstGeom>
        </p:spPr>
        <p:txBody>
          <a:bodyPr wrap="square">
            <a:spAutoFit/>
          </a:bodyPr>
          <a:lstStyle/>
          <a:p>
            <a:r>
              <a:rPr lang="ar-SA" sz="3600" b="1" dirty="0" smtClean="0">
                <a:solidFill>
                  <a:srgbClr val="FFFF00"/>
                </a:solidFill>
                <a:latin typeface="Arial Unicode MS" pitchFamily="34" charset="-128"/>
                <a:ea typeface="Arial Unicode MS" pitchFamily="34" charset="-128"/>
                <a:cs typeface="PT Bold Heading" pitchFamily="2" charset="-78"/>
              </a:rPr>
              <a:t>3- الخصائص </a:t>
            </a:r>
            <a:r>
              <a:rPr lang="ar-EG" sz="3600" b="1" dirty="0" smtClean="0">
                <a:solidFill>
                  <a:srgbClr val="FFFF00"/>
                </a:solidFill>
                <a:latin typeface="Arial Unicode MS" pitchFamily="34" charset="-128"/>
                <a:ea typeface="Arial Unicode MS" pitchFamily="34" charset="-128"/>
                <a:cs typeface="PT Bold Heading" pitchFamily="2" charset="-78"/>
              </a:rPr>
              <a:t>ا</a:t>
            </a:r>
            <a:r>
              <a:rPr lang="ar-SA" sz="3600" b="1" dirty="0" smtClean="0">
                <a:solidFill>
                  <a:srgbClr val="FFFF00"/>
                </a:solidFill>
                <a:latin typeface="Arial Unicode MS" pitchFamily="34" charset="-128"/>
                <a:ea typeface="Arial Unicode MS" pitchFamily="34" charset="-128"/>
                <a:cs typeface="PT Bold Heading" pitchFamily="2" charset="-78"/>
              </a:rPr>
              <a:t>لعام</a:t>
            </a:r>
            <a:r>
              <a:rPr lang="ar-EG" sz="3600" b="1" dirty="0" smtClean="0">
                <a:solidFill>
                  <a:srgbClr val="FFFF00"/>
                </a:solidFill>
                <a:latin typeface="Arial Unicode MS" pitchFamily="34" charset="-128"/>
                <a:ea typeface="Arial Unicode MS" pitchFamily="34" charset="-128"/>
                <a:cs typeface="PT Bold Heading" pitchFamily="2" charset="-78"/>
              </a:rPr>
              <a:t>ة</a:t>
            </a:r>
            <a:r>
              <a:rPr lang="ar-SA" sz="3600" b="1" dirty="0" smtClean="0">
                <a:solidFill>
                  <a:srgbClr val="FFFF00"/>
                </a:solidFill>
                <a:latin typeface="Arial Unicode MS" pitchFamily="34" charset="-128"/>
                <a:ea typeface="Arial Unicode MS" pitchFamily="34" charset="-128"/>
                <a:cs typeface="PT Bold Heading" pitchFamily="2" charset="-78"/>
              </a:rPr>
              <a:t> للمشكلة الفردية</a:t>
            </a:r>
            <a:r>
              <a:rPr lang="ar-SA" sz="3200" b="1" dirty="0" smtClean="0">
                <a:solidFill>
                  <a:schemeClr val="bg1"/>
                </a:solidFill>
                <a:latin typeface="Arial Unicode MS" pitchFamily="34" charset="-128"/>
                <a:ea typeface="Arial Unicode MS" pitchFamily="34" charset="-128"/>
                <a:cs typeface="PT Bold Heading" pitchFamily="2" charset="-78"/>
              </a:rPr>
              <a:t>  </a:t>
            </a:r>
            <a:endParaRPr lang="ar-SA" sz="3200" u="sng" dirty="0">
              <a:solidFill>
                <a:schemeClr val="bg1"/>
              </a:solidFill>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body" idx="1"/>
          </p:nvPr>
        </p:nvSpPr>
        <p:spPr>
          <a:xfrm>
            <a:off x="214282" y="1785926"/>
            <a:ext cx="8929718" cy="4286280"/>
          </a:xfrm>
          <a:noFill/>
          <a:ln/>
        </p:spPr>
        <p:txBody>
          <a:bodyPr/>
          <a:lstStyle/>
          <a:p>
            <a:pPr algn="just"/>
            <a:r>
              <a:rPr lang="ar-EG" sz="3600" dirty="0" smtClean="0">
                <a:solidFill>
                  <a:schemeClr val="bg1"/>
                </a:solidFill>
                <a:latin typeface="Arial Unicode MS" pitchFamily="34" charset="-128"/>
                <a:ea typeface="Arial Unicode MS" pitchFamily="34" charset="-128"/>
                <a:cs typeface="PT Bold Heading" pitchFamily="2" charset="-78"/>
              </a:rPr>
              <a:t>أي</a:t>
            </a:r>
            <a:r>
              <a:rPr lang="ar-SA" sz="3600" dirty="0" smtClean="0">
                <a:solidFill>
                  <a:schemeClr val="bg1"/>
                </a:solidFill>
                <a:latin typeface="Arial Unicode MS" pitchFamily="34" charset="-128"/>
                <a:ea typeface="Arial Unicode MS" pitchFamily="34" charset="-128"/>
                <a:cs typeface="PT Bold Heading" pitchFamily="2" charset="-78"/>
              </a:rPr>
              <a:t> يشعر بها  الفرد ويعانى من آثارها وتقوم في إطار تفاعل اجتماعي يتم بين شخص ما وبين شخص آخر، أو مع مجموعة أشخاص آخرين ، كما أن لها امتداد بيئي .</a:t>
            </a:r>
          </a:p>
          <a:p>
            <a:pPr algn="just"/>
            <a:r>
              <a:rPr lang="ar-SA" sz="3600" dirty="0" smtClean="0">
                <a:solidFill>
                  <a:schemeClr val="bg1"/>
                </a:solidFill>
                <a:latin typeface="Arial Unicode MS" pitchFamily="34" charset="-128"/>
                <a:ea typeface="Arial Unicode MS" pitchFamily="34" charset="-128"/>
                <a:cs typeface="PT Bold Heading" pitchFamily="2" charset="-78"/>
              </a:rPr>
              <a:t>فهي دائما مرتبطة بشخص في موقف ما ، كجزء منه أو هو جزء منها. </a:t>
            </a:r>
          </a:p>
          <a:p>
            <a:pPr lvl="0" algn="just"/>
            <a:endParaRPr lang="ar-SA" sz="3600" b="1" dirty="0">
              <a:solidFill>
                <a:schemeClr val="bg1"/>
              </a:solidFill>
              <a:latin typeface="Arial Unicode MS" pitchFamily="34" charset="-128"/>
              <a:ea typeface="Arial Unicode MS" pitchFamily="34" charset="-128"/>
              <a:cs typeface="PT Bold Heading" pitchFamily="2" charset="-78"/>
            </a:endParaRPr>
          </a:p>
        </p:txBody>
      </p:sp>
      <p:sp>
        <p:nvSpPr>
          <p:cNvPr id="3" name="مستطيل 2"/>
          <p:cNvSpPr/>
          <p:nvPr/>
        </p:nvSpPr>
        <p:spPr>
          <a:xfrm>
            <a:off x="1071538" y="428604"/>
            <a:ext cx="6500858" cy="1200329"/>
          </a:xfrm>
          <a:prstGeom prst="rect">
            <a:avLst/>
          </a:prstGeom>
        </p:spPr>
        <p:txBody>
          <a:bodyPr wrap="square">
            <a:spAutoFit/>
          </a:bodyPr>
          <a:lstStyle/>
          <a:p>
            <a:pPr lvl="0">
              <a:buNone/>
            </a:pPr>
            <a:r>
              <a:rPr lang="ar-SA" sz="3600" b="1" dirty="0" smtClean="0">
                <a:solidFill>
                  <a:srgbClr val="FFFF00"/>
                </a:solidFill>
                <a:latin typeface="Arial Unicode MS" pitchFamily="34" charset="-128"/>
                <a:ea typeface="Arial Unicode MS" pitchFamily="34" charset="-128"/>
                <a:cs typeface="PT Bold Heading" pitchFamily="2" charset="-78"/>
              </a:rPr>
              <a:t>أ-</a:t>
            </a:r>
            <a:r>
              <a:rPr lang="ar-EG" sz="3600" b="1" dirty="0" smtClean="0">
                <a:solidFill>
                  <a:srgbClr val="FFFF00"/>
                </a:solidFill>
                <a:latin typeface="Arial Unicode MS" pitchFamily="34" charset="-128"/>
                <a:ea typeface="Arial Unicode MS" pitchFamily="34" charset="-128"/>
                <a:cs typeface="PT Bold Heading" pitchFamily="2" charset="-78"/>
              </a:rPr>
              <a:t> </a:t>
            </a:r>
            <a:r>
              <a:rPr lang="ar-SA" sz="3600" b="1" dirty="0" smtClean="0">
                <a:solidFill>
                  <a:srgbClr val="FFFF00"/>
                </a:solidFill>
                <a:latin typeface="Arial Unicode MS" pitchFamily="34" charset="-128"/>
                <a:ea typeface="Arial Unicode MS" pitchFamily="34" charset="-128"/>
                <a:cs typeface="PT Bold Heading" pitchFamily="2" charset="-78"/>
              </a:rPr>
              <a:t>تفاعل المشكلة مع سمات شخصية</a:t>
            </a:r>
          </a:p>
          <a:p>
            <a:pPr lvl="0">
              <a:buNone/>
            </a:pPr>
            <a:r>
              <a:rPr lang="ar-SA" sz="3600" b="1" dirty="0" smtClean="0">
                <a:solidFill>
                  <a:srgbClr val="FFFF00"/>
                </a:solidFill>
                <a:latin typeface="Arial Unicode MS" pitchFamily="34" charset="-128"/>
                <a:ea typeface="Arial Unicode MS" pitchFamily="34" charset="-128"/>
                <a:cs typeface="PT Bold Heading" pitchFamily="2" charset="-78"/>
              </a:rPr>
              <a:t> </a:t>
            </a:r>
            <a:r>
              <a:rPr lang="ar-EG" sz="3600" b="1" dirty="0" smtClean="0">
                <a:solidFill>
                  <a:srgbClr val="FFFF00"/>
                </a:solidFill>
                <a:latin typeface="Arial Unicode MS" pitchFamily="34" charset="-128"/>
                <a:ea typeface="Arial Unicode MS" pitchFamily="34" charset="-128"/>
                <a:cs typeface="PT Bold Heading" pitchFamily="2" charset="-78"/>
              </a:rPr>
              <a:t>ا</a:t>
            </a:r>
            <a:r>
              <a:rPr lang="ar-SA" sz="3600" b="1" dirty="0" smtClean="0">
                <a:solidFill>
                  <a:srgbClr val="FFFF00"/>
                </a:solidFill>
                <a:latin typeface="Arial Unicode MS" pitchFamily="34" charset="-128"/>
                <a:ea typeface="Arial Unicode MS" pitchFamily="34" charset="-128"/>
                <a:cs typeface="PT Bold Heading" pitchFamily="2" charset="-78"/>
              </a:rPr>
              <a:t>لعميل ( شخصي</a:t>
            </a:r>
            <a:r>
              <a:rPr lang="ar-EG" sz="3600" b="1" dirty="0" smtClean="0">
                <a:solidFill>
                  <a:srgbClr val="FFFF00"/>
                </a:solidFill>
                <a:latin typeface="Arial Unicode MS" pitchFamily="34" charset="-128"/>
                <a:ea typeface="Arial Unicode MS" pitchFamily="34" charset="-128"/>
                <a:cs typeface="PT Bold Heading" pitchFamily="2" charset="-78"/>
              </a:rPr>
              <a:t>ة</a:t>
            </a:r>
            <a:r>
              <a:rPr lang="ar-SA" sz="3600" b="1" dirty="0" smtClean="0">
                <a:solidFill>
                  <a:srgbClr val="FFFF00"/>
                </a:solidFill>
                <a:latin typeface="Arial Unicode MS" pitchFamily="34" charset="-128"/>
                <a:ea typeface="Arial Unicode MS" pitchFamily="34" charset="-128"/>
                <a:cs typeface="PT Bold Heading" pitchFamily="2" charset="-78"/>
              </a:rPr>
              <a:t> اجتماعية )</a:t>
            </a:r>
            <a:endParaRPr lang="ar-EG" sz="3600" b="1" dirty="0" smtClean="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7" name="Rectangle 7"/>
          <p:cNvSpPr>
            <a:spLocks noGrp="1" noChangeArrowheads="1"/>
          </p:cNvSpPr>
          <p:nvPr>
            <p:ph type="body" idx="4294967295"/>
          </p:nvPr>
        </p:nvSpPr>
        <p:spPr>
          <a:xfrm>
            <a:off x="0" y="1643050"/>
            <a:ext cx="9144000" cy="4929222"/>
          </a:xfrm>
          <a:noFill/>
          <a:ln/>
        </p:spPr>
        <p:txBody>
          <a:bodyPr/>
          <a:lstStyle/>
          <a:p>
            <a:pPr algn="just"/>
            <a:r>
              <a:rPr lang="ar-SA" sz="4000" dirty="0" smtClean="0">
                <a:solidFill>
                  <a:schemeClr val="bg1"/>
                </a:solidFill>
                <a:latin typeface="Arial Unicode MS" pitchFamily="34" charset="-128"/>
                <a:ea typeface="Arial Unicode MS" pitchFamily="34" charset="-128"/>
                <a:cs typeface="PT Bold Heading" pitchFamily="2" charset="-78"/>
              </a:rPr>
              <a:t>المشكلة الفردية مشكلة مركبة متعددة الجوانب ومتعددة المظاهر .</a:t>
            </a:r>
          </a:p>
          <a:p>
            <a:pPr algn="just"/>
            <a:endParaRPr lang="ar-SA" sz="4000" dirty="0" smtClean="0">
              <a:solidFill>
                <a:schemeClr val="bg1"/>
              </a:solidFill>
              <a:latin typeface="Arial Unicode MS" pitchFamily="34" charset="-128"/>
              <a:ea typeface="Arial Unicode MS" pitchFamily="34" charset="-128"/>
              <a:cs typeface="PT Bold Heading" pitchFamily="2" charset="-78"/>
            </a:endParaRPr>
          </a:p>
          <a:p>
            <a:pPr algn="just"/>
            <a:r>
              <a:rPr lang="ar-SA" sz="4000" dirty="0" smtClean="0">
                <a:solidFill>
                  <a:schemeClr val="bg1"/>
                </a:solidFill>
                <a:latin typeface="Arial Unicode MS" pitchFamily="34" charset="-128"/>
                <a:ea typeface="Arial Unicode MS" pitchFamily="34" charset="-128"/>
                <a:cs typeface="PT Bold Heading" pitchFamily="2" charset="-78"/>
              </a:rPr>
              <a:t>فالمشكلة التعليمية يمكن أن تنبه إلى مشكلة أسرية وهى بدورها ترتبط بمشكلة اقتصادية ناتجة عن مشكلة صحية وكذا  ( مثال مرض رب الأسرة ).</a:t>
            </a:r>
            <a:endParaRPr lang="ar-SA" sz="3600" dirty="0">
              <a:solidFill>
                <a:schemeClr val="bg1"/>
              </a:solidFill>
              <a:latin typeface="Arial Unicode MS" pitchFamily="34" charset="-128"/>
              <a:ea typeface="Arial Unicode MS" pitchFamily="34" charset="-128"/>
              <a:cs typeface="PT Bold Heading" pitchFamily="2" charset="-78"/>
            </a:endParaRPr>
          </a:p>
        </p:txBody>
      </p:sp>
      <p:sp>
        <p:nvSpPr>
          <p:cNvPr id="3" name="مستطيل 2"/>
          <p:cNvSpPr/>
          <p:nvPr/>
        </p:nvSpPr>
        <p:spPr>
          <a:xfrm>
            <a:off x="0" y="0"/>
            <a:ext cx="8929718" cy="1200329"/>
          </a:xfrm>
          <a:prstGeom prst="rect">
            <a:avLst/>
          </a:prstGeom>
        </p:spPr>
        <p:txBody>
          <a:bodyPr wrap="square">
            <a:spAutoFit/>
          </a:bodyPr>
          <a:lstStyle/>
          <a:p>
            <a:r>
              <a:rPr lang="ar-SA" sz="3600" b="1" dirty="0" smtClean="0">
                <a:solidFill>
                  <a:srgbClr val="FFFF00"/>
                </a:solidFill>
                <a:latin typeface="Arial Unicode MS" pitchFamily="34" charset="-128"/>
                <a:ea typeface="Arial Unicode MS" pitchFamily="34" charset="-128"/>
                <a:cs typeface="PT Bold Heading" pitchFamily="2" charset="-78"/>
              </a:rPr>
              <a:t>ب- جوانب المشكلة متعددة متداخلة ولكن نختار جانباً منها كنقطة بداية . </a:t>
            </a:r>
            <a:endParaRPr lang="en-US" sz="3600" b="1" dirty="0" smtClean="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1428736"/>
            <a:ext cx="8429684" cy="5324535"/>
          </a:xfrm>
          <a:prstGeom prst="rect">
            <a:avLst/>
          </a:prstGeom>
        </p:spPr>
        <p:txBody>
          <a:bodyPr wrap="square">
            <a:spAutoFit/>
          </a:bodyPr>
          <a:lstStyle/>
          <a:p>
            <a:pPr algn="just">
              <a:buFont typeface="Arial" pitchFamily="34" charset="0"/>
              <a:buChar char="•"/>
            </a:pPr>
            <a:r>
              <a:rPr lang="ar-SA" sz="3600" dirty="0" smtClean="0">
                <a:solidFill>
                  <a:schemeClr val="bg1"/>
                </a:solidFill>
                <a:latin typeface="Arial Unicode MS" pitchFamily="34" charset="-128"/>
                <a:ea typeface="Arial Unicode MS" pitchFamily="34" charset="-128"/>
                <a:cs typeface="PT Bold Heading" pitchFamily="2" charset="-78"/>
              </a:rPr>
              <a:t> وخدمة الفرد رغم أنها تؤمن بهذا الارتباط وهذا التداخل ، فإنها تتخير جانباً من هذه الجوانب لتكون نقطة بداية لتنطلق منها دراسة أبعاد المشكلة . </a:t>
            </a:r>
          </a:p>
          <a:p>
            <a:pPr algn="just">
              <a:buFont typeface="Arial" pitchFamily="34" charset="0"/>
              <a:buChar char="•"/>
            </a:pPr>
            <a:r>
              <a:rPr lang="ar-SA" sz="3600" dirty="0" smtClean="0">
                <a:solidFill>
                  <a:schemeClr val="bg1"/>
                </a:solidFill>
                <a:latin typeface="Arial Unicode MS" pitchFamily="34" charset="-128"/>
                <a:ea typeface="Arial Unicode MS" pitchFamily="34" charset="-128"/>
                <a:cs typeface="PT Bold Heading" pitchFamily="2" charset="-78"/>
              </a:rPr>
              <a:t> واختيارنا لجانب من الجوانب تحدده العوامل التالية : </a:t>
            </a:r>
          </a:p>
          <a:p>
            <a:pPr marL="896938" lvl="2" algn="just">
              <a:buClr>
                <a:srgbClr val="FF0000"/>
              </a:buClr>
              <a:buFont typeface="Times New Roman" pitchFamily="18" charset="0"/>
              <a:buChar char="◄"/>
            </a:pPr>
            <a:r>
              <a:rPr lang="ar-SA" sz="3200" dirty="0" smtClean="0">
                <a:solidFill>
                  <a:schemeClr val="bg1"/>
                </a:solidFill>
                <a:latin typeface="Arial Unicode MS" pitchFamily="34" charset="-128"/>
                <a:ea typeface="Arial Unicode MS" pitchFamily="34" charset="-128"/>
                <a:cs typeface="PT Bold Heading" pitchFamily="2" charset="-78"/>
              </a:rPr>
              <a:t> بؤرة اهتمام العميل </a:t>
            </a:r>
          </a:p>
          <a:p>
            <a:pPr marL="896938" lvl="2" algn="just">
              <a:buClr>
                <a:srgbClr val="FF0000"/>
              </a:buClr>
              <a:buFont typeface="Times New Roman" pitchFamily="18" charset="0"/>
              <a:buChar char="◄"/>
            </a:pPr>
            <a:r>
              <a:rPr lang="ar-SA" sz="3200" dirty="0" smtClean="0">
                <a:solidFill>
                  <a:schemeClr val="bg1"/>
                </a:solidFill>
                <a:latin typeface="Arial Unicode MS" pitchFamily="34" charset="-128"/>
                <a:ea typeface="Arial Unicode MS" pitchFamily="34" charset="-128"/>
                <a:cs typeface="PT Bold Heading" pitchFamily="2" charset="-78"/>
              </a:rPr>
              <a:t> الرأي المهنئ </a:t>
            </a:r>
            <a:r>
              <a:rPr lang="ar-EG" sz="3200" dirty="0" smtClean="0">
                <a:solidFill>
                  <a:schemeClr val="bg1"/>
                </a:solidFill>
                <a:latin typeface="Arial Unicode MS" pitchFamily="34" charset="-128"/>
                <a:ea typeface="Arial Unicode MS" pitchFamily="34" charset="-128"/>
                <a:cs typeface="PT Bold Heading" pitchFamily="2" charset="-78"/>
              </a:rPr>
              <a:t> للأخصائي الاجتماعي </a:t>
            </a:r>
            <a:endParaRPr lang="ar-SA" sz="3200" dirty="0" smtClean="0">
              <a:solidFill>
                <a:schemeClr val="bg1"/>
              </a:solidFill>
              <a:latin typeface="Arial Unicode MS" pitchFamily="34" charset="-128"/>
              <a:ea typeface="Arial Unicode MS" pitchFamily="34" charset="-128"/>
              <a:cs typeface="PT Bold Heading" pitchFamily="2" charset="-78"/>
            </a:endParaRPr>
          </a:p>
          <a:p>
            <a:pPr marL="896938" lvl="2" algn="just">
              <a:buClr>
                <a:srgbClr val="FF0000"/>
              </a:buClr>
              <a:buFont typeface="Times New Roman" pitchFamily="18" charset="0"/>
              <a:buChar char="◄"/>
            </a:pPr>
            <a:r>
              <a:rPr lang="ar-SA" sz="32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وضع المؤسسة الاجتماعية، وسوف نفسر ذلك بشيء  من التفصيل كما يلي:-</a:t>
            </a:r>
            <a:endParaRPr lang="ar-SA" sz="3200" dirty="0" smtClean="0">
              <a:solidFill>
                <a:schemeClr val="bg1"/>
              </a:solidFill>
              <a:latin typeface="Arial Unicode MS" pitchFamily="34" charset="-128"/>
              <a:ea typeface="Arial Unicode MS" pitchFamily="34" charset="-128"/>
              <a:cs typeface="PT Bold Heading" pitchFamily="2" charset="-78"/>
            </a:endParaRPr>
          </a:p>
        </p:txBody>
      </p:sp>
      <p:sp>
        <p:nvSpPr>
          <p:cNvPr id="3" name="مستطيل 2"/>
          <p:cNvSpPr/>
          <p:nvPr/>
        </p:nvSpPr>
        <p:spPr>
          <a:xfrm>
            <a:off x="0" y="0"/>
            <a:ext cx="8929718" cy="1200329"/>
          </a:xfrm>
          <a:prstGeom prst="rect">
            <a:avLst/>
          </a:prstGeom>
        </p:spPr>
        <p:txBody>
          <a:bodyPr wrap="square">
            <a:spAutoFit/>
          </a:bodyPr>
          <a:lstStyle/>
          <a:p>
            <a:r>
              <a:rPr lang="ar-SA" sz="3600" b="1" dirty="0" smtClean="0">
                <a:solidFill>
                  <a:srgbClr val="FFFF00"/>
                </a:solidFill>
                <a:latin typeface="Arial Unicode MS" pitchFamily="34" charset="-128"/>
                <a:ea typeface="Arial Unicode MS" pitchFamily="34" charset="-128"/>
                <a:cs typeface="PT Bold Heading" pitchFamily="2" charset="-78"/>
              </a:rPr>
              <a:t>تابع المشكلة متعددة متداخلة ولكن نختار جانباً منها كنقطة بداية . </a:t>
            </a:r>
            <a:endParaRPr lang="en-US" sz="3600" b="1" dirty="0" smtClean="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4"/>
          <p:cNvSpPr>
            <a:spLocks noChangeArrowheads="1"/>
          </p:cNvSpPr>
          <p:nvPr/>
        </p:nvSpPr>
        <p:spPr bwMode="auto">
          <a:xfrm>
            <a:off x="214282" y="117693"/>
            <a:ext cx="8715436" cy="5124480"/>
          </a:xfrm>
          <a:prstGeom prst="rect">
            <a:avLst/>
          </a:prstGeom>
          <a:noFill/>
          <a:ln w="9525">
            <a:noFill/>
            <a:miter lim="800000"/>
            <a:headEnd/>
            <a:tailEnd/>
          </a:ln>
          <a:effectLst/>
        </p:spPr>
        <p:txBody>
          <a:bodyPr wrap="square" anchor="ctr">
            <a:spAutoFit/>
          </a:bodyPr>
          <a:lstStyle/>
          <a:p>
            <a:pPr algn="just">
              <a:lnSpc>
                <a:spcPct val="150000"/>
              </a:lnSpc>
              <a:buClr>
                <a:srgbClr val="FF0000"/>
              </a:buClr>
              <a:buFont typeface="Times New Roman" pitchFamily="18" charset="0"/>
              <a:buChar char="◄"/>
            </a:pPr>
            <a:r>
              <a:rPr lang="ar-SA" sz="3600" dirty="0" smtClean="0">
                <a:solidFill>
                  <a:srgbClr val="FF0000"/>
                </a:solidFill>
                <a:latin typeface="Arial Unicode MS" pitchFamily="34" charset="-128"/>
                <a:ea typeface="Arial Unicode MS" pitchFamily="34" charset="-128"/>
                <a:cs typeface="PT Bold Heading" pitchFamily="2" charset="-78"/>
              </a:rPr>
              <a:t> بؤرة اهتمام العميل ذاتها : </a:t>
            </a:r>
            <a:endParaRPr lang="en-US" sz="3600" dirty="0" smtClean="0">
              <a:solidFill>
                <a:srgbClr val="FF0000"/>
              </a:solidFill>
              <a:latin typeface="Arial Unicode MS" pitchFamily="34" charset="-128"/>
              <a:ea typeface="Arial Unicode MS" pitchFamily="34" charset="-128"/>
              <a:cs typeface="PT Bold Heading" pitchFamily="2" charset="-78"/>
            </a:endParaRPr>
          </a:p>
          <a:p>
            <a:pPr algn="just">
              <a:lnSpc>
                <a:spcPct val="150000"/>
              </a:lnSpc>
            </a:pPr>
            <a:endParaRPr lang="ar-SA" sz="1800" u="sng" dirty="0" smtClean="0">
              <a:solidFill>
                <a:schemeClr val="bg1"/>
              </a:solidFill>
              <a:latin typeface="Arial Unicode MS" pitchFamily="34" charset="-128"/>
              <a:ea typeface="Arial Unicode MS" pitchFamily="34" charset="-128"/>
              <a:cs typeface="PT Bold Heading" pitchFamily="2" charset="-78"/>
            </a:endParaRPr>
          </a:p>
          <a:p>
            <a:pPr algn="just">
              <a:lnSpc>
                <a:spcPct val="150000"/>
              </a:lnSpc>
              <a:buFont typeface="Arial" pitchFamily="34" charset="0"/>
              <a:buChar char="•"/>
            </a:pPr>
            <a:r>
              <a:rPr lang="ar-SA" sz="3200" dirty="0" smtClean="0">
                <a:solidFill>
                  <a:schemeClr val="bg1"/>
                </a:solidFill>
                <a:latin typeface="Arial Unicode MS" pitchFamily="34" charset="-128"/>
                <a:ea typeface="Arial Unicode MS" pitchFamily="34" charset="-128"/>
                <a:cs typeface="PT Bold Heading" pitchFamily="2" charset="-78"/>
              </a:rPr>
              <a:t> من المفاهيم المسلم بها في خدمة الفرد البدء من حيث يقف العميل ومن بؤرة اهتمامه من أهم الوسائل المؤدية إلى سرعة التجاذب النفسي والعقلي بين </a:t>
            </a:r>
            <a:r>
              <a:rPr lang="ar-SA" sz="3200" dirty="0" err="1" smtClean="0">
                <a:solidFill>
                  <a:schemeClr val="bg1"/>
                </a:solidFill>
                <a:latin typeface="Arial Unicode MS" pitchFamily="34" charset="-128"/>
                <a:ea typeface="Arial Unicode MS" pitchFamily="34" charset="-128"/>
                <a:cs typeface="PT Bold Heading" pitchFamily="2" charset="-78"/>
              </a:rPr>
              <a:t>ال</a:t>
            </a:r>
            <a:r>
              <a:rPr lang="ar-EG" sz="3200" dirty="0" smtClean="0">
                <a:solidFill>
                  <a:schemeClr val="bg1"/>
                </a:solidFill>
                <a:latin typeface="Arial Unicode MS" pitchFamily="34" charset="-128"/>
                <a:ea typeface="Arial Unicode MS" pitchFamily="34" charset="-128"/>
                <a:cs typeface="PT Bold Heading" pitchFamily="2" charset="-78"/>
              </a:rPr>
              <a:t>أخصائي</a:t>
            </a:r>
            <a:r>
              <a:rPr lang="ar-SA" sz="3200" dirty="0" smtClean="0">
                <a:solidFill>
                  <a:schemeClr val="bg1"/>
                </a:solidFill>
                <a:latin typeface="Arial Unicode MS" pitchFamily="34" charset="-128"/>
                <a:ea typeface="Arial Unicode MS" pitchFamily="34" charset="-128"/>
                <a:cs typeface="PT Bold Heading" pitchFamily="2" charset="-78"/>
              </a:rPr>
              <a:t> والعميل وهى بداية مرحلة التعاون لمواجهة المشكلة.</a:t>
            </a:r>
          </a:p>
          <a:p>
            <a:pPr algn="just">
              <a:lnSpc>
                <a:spcPct val="150000"/>
              </a:lnSpc>
            </a:pPr>
            <a:r>
              <a:rPr lang="ar-SA" sz="2800" dirty="0" smtClean="0">
                <a:solidFill>
                  <a:schemeClr val="bg1"/>
                </a:solidFill>
                <a:latin typeface="Arial Unicode MS" pitchFamily="34" charset="-128"/>
                <a:ea typeface="Arial Unicode MS" pitchFamily="34" charset="-128"/>
                <a:cs typeface="PT Bold Heading" pitchFamily="2" charset="-78"/>
              </a:rPr>
              <a:t>( قراءة المثال : نقل التلميذ لفصل آخر ) .</a:t>
            </a:r>
            <a:r>
              <a:rPr lang="ar-SA" sz="3600" dirty="0" smtClean="0">
                <a:solidFill>
                  <a:srgbClr val="FF0000"/>
                </a:solidFill>
                <a:latin typeface="Arial Unicode MS" pitchFamily="34" charset="-128"/>
                <a:ea typeface="Arial Unicode MS" pitchFamily="34" charset="-128"/>
                <a:cs typeface="PT Bold Heading" pitchFamily="2" charset="-78"/>
              </a:rPr>
              <a:t> </a:t>
            </a:r>
            <a:endParaRPr lang="ar-SA" sz="3200" dirty="0" smtClean="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28604"/>
            <a:ext cx="8858280" cy="6309420"/>
          </a:xfrm>
          <a:prstGeom prst="rect">
            <a:avLst/>
          </a:prstGeom>
        </p:spPr>
        <p:txBody>
          <a:bodyPr wrap="square">
            <a:spAutoFit/>
          </a:bodyPr>
          <a:lstStyle/>
          <a:p>
            <a:pPr algn="just">
              <a:buClr>
                <a:srgbClr val="FF0000"/>
              </a:buClr>
              <a:buFont typeface="Times New Roman" pitchFamily="18" charset="0"/>
              <a:buChar char="◄"/>
            </a:pPr>
            <a:r>
              <a:rPr lang="ar-SA" sz="3600" dirty="0" smtClean="0">
                <a:solidFill>
                  <a:srgbClr val="FF0000"/>
                </a:solidFill>
                <a:latin typeface="Arial Unicode MS" pitchFamily="34" charset="-128"/>
                <a:ea typeface="Arial Unicode MS" pitchFamily="34" charset="-128"/>
                <a:cs typeface="PT Bold Heading" pitchFamily="2" charset="-78"/>
              </a:rPr>
              <a:t>الر</a:t>
            </a:r>
            <a:r>
              <a:rPr lang="ar-EG" sz="3600" dirty="0" smtClean="0">
                <a:solidFill>
                  <a:srgbClr val="FF0000"/>
                </a:solidFill>
                <a:latin typeface="Arial Unicode MS" pitchFamily="34" charset="-128"/>
                <a:ea typeface="Arial Unicode MS" pitchFamily="34" charset="-128"/>
                <a:cs typeface="PT Bold Heading" pitchFamily="2" charset="-78"/>
              </a:rPr>
              <a:t>أي</a:t>
            </a:r>
            <a:r>
              <a:rPr lang="ar-SA" sz="3600" dirty="0" smtClean="0">
                <a:solidFill>
                  <a:srgbClr val="FF0000"/>
                </a:solidFill>
                <a:latin typeface="Arial Unicode MS" pitchFamily="34" charset="-128"/>
                <a:ea typeface="Arial Unicode MS" pitchFamily="34" charset="-128"/>
                <a:cs typeface="PT Bold Heading" pitchFamily="2" charset="-78"/>
              </a:rPr>
              <a:t> المهني </a:t>
            </a:r>
            <a:r>
              <a:rPr lang="ar-SA" sz="3600" dirty="0" err="1" smtClean="0">
                <a:solidFill>
                  <a:srgbClr val="FF0000"/>
                </a:solidFill>
                <a:latin typeface="Arial Unicode MS" pitchFamily="34" charset="-128"/>
                <a:ea typeface="Arial Unicode MS" pitchFamily="34" charset="-128"/>
                <a:cs typeface="PT Bold Heading" pitchFamily="2" charset="-78"/>
              </a:rPr>
              <a:t>لل</a:t>
            </a:r>
            <a:r>
              <a:rPr lang="ar-EG" sz="3600" dirty="0" smtClean="0">
                <a:solidFill>
                  <a:srgbClr val="FF0000"/>
                </a:solidFill>
                <a:latin typeface="Arial Unicode MS" pitchFamily="34" charset="-128"/>
                <a:ea typeface="Arial Unicode MS" pitchFamily="34" charset="-128"/>
                <a:cs typeface="PT Bold Heading" pitchFamily="2" charset="-78"/>
              </a:rPr>
              <a:t>أ</a:t>
            </a:r>
            <a:r>
              <a:rPr lang="ar-SA" sz="3600" dirty="0" err="1" smtClean="0">
                <a:solidFill>
                  <a:srgbClr val="FF0000"/>
                </a:solidFill>
                <a:latin typeface="Arial Unicode MS" pitchFamily="34" charset="-128"/>
                <a:ea typeface="Arial Unicode MS" pitchFamily="34" charset="-128"/>
                <a:cs typeface="PT Bold Heading" pitchFamily="2" charset="-78"/>
              </a:rPr>
              <a:t>خصائ</a:t>
            </a:r>
            <a:r>
              <a:rPr lang="ar-EG" sz="3600" dirty="0" smtClean="0">
                <a:solidFill>
                  <a:srgbClr val="FF0000"/>
                </a:solidFill>
                <a:latin typeface="Arial Unicode MS" pitchFamily="34" charset="-128"/>
                <a:ea typeface="Arial Unicode MS" pitchFamily="34" charset="-128"/>
                <a:cs typeface="PT Bold Heading" pitchFamily="2" charset="-78"/>
              </a:rPr>
              <a:t>ي</a:t>
            </a:r>
            <a:r>
              <a:rPr lang="ar-SA" sz="3600" dirty="0" smtClean="0">
                <a:solidFill>
                  <a:srgbClr val="FF0000"/>
                </a:solidFill>
                <a:latin typeface="Arial Unicode MS" pitchFamily="34" charset="-128"/>
                <a:ea typeface="Arial Unicode MS" pitchFamily="34" charset="-128"/>
                <a:cs typeface="PT Bold Heading" pitchFamily="2" charset="-78"/>
              </a:rPr>
              <a:t> الاجتماعي : </a:t>
            </a:r>
          </a:p>
          <a:p>
            <a:pPr algn="just">
              <a:buFont typeface="Arial" pitchFamily="34" charset="0"/>
              <a:buChar char="•"/>
            </a:pPr>
            <a:r>
              <a:rPr lang="ar-EG" sz="3200" dirty="0" smtClean="0">
                <a:solidFill>
                  <a:schemeClr val="bg1"/>
                </a:solidFill>
                <a:latin typeface="Arial Unicode MS" pitchFamily="34" charset="-128"/>
                <a:ea typeface="Arial Unicode MS" pitchFamily="34" charset="-128"/>
                <a:cs typeface="PT Bold Heading" pitchFamily="2" charset="-78"/>
              </a:rPr>
              <a:t> </a:t>
            </a:r>
            <a:r>
              <a:rPr lang="ar-SA" sz="3200" dirty="0" smtClean="0">
                <a:solidFill>
                  <a:schemeClr val="bg1"/>
                </a:solidFill>
                <a:latin typeface="Arial Unicode MS" pitchFamily="34" charset="-128"/>
                <a:ea typeface="Arial Unicode MS" pitchFamily="34" charset="-128"/>
                <a:cs typeface="PT Bold Heading" pitchFamily="2" charset="-78"/>
              </a:rPr>
              <a:t>قد تلتقي بؤرة اهتمام العميل مع رأى الأخصائي في الجانب المختار من جوانب المشكلة ليصبح الأمر بسيطاً . </a:t>
            </a:r>
          </a:p>
          <a:p>
            <a:pPr algn="just">
              <a:buFont typeface="Arial" pitchFamily="34" charset="0"/>
              <a:buChar char="•"/>
            </a:pPr>
            <a:r>
              <a:rPr lang="ar-EG" sz="3200" dirty="0" smtClean="0">
                <a:solidFill>
                  <a:schemeClr val="bg1"/>
                </a:solidFill>
                <a:latin typeface="Arial Unicode MS" pitchFamily="34" charset="-128"/>
                <a:ea typeface="Arial Unicode MS" pitchFamily="34" charset="-128"/>
                <a:cs typeface="PT Bold Heading" pitchFamily="2" charset="-78"/>
              </a:rPr>
              <a:t> </a:t>
            </a:r>
            <a:r>
              <a:rPr lang="ar-SA" sz="3200" dirty="0" smtClean="0">
                <a:solidFill>
                  <a:schemeClr val="bg1"/>
                </a:solidFill>
                <a:latin typeface="Arial Unicode MS" pitchFamily="34" charset="-128"/>
                <a:ea typeface="Arial Unicode MS" pitchFamily="34" charset="-128"/>
                <a:cs typeface="PT Bold Heading" pitchFamily="2" charset="-78"/>
              </a:rPr>
              <a:t>هذا التماثل قد لا يحدث وخاصة مع العملاء الذين يفقدون الإدراك السليم للموقف إما لجهلهم أو لقصور في وظائف الإدراك لديهم أو المضطربين نفسياً أو عقلياً أو المستغرقين  في خيالات غير واقعية. </a:t>
            </a:r>
            <a:endParaRPr lang="en-US" sz="3200" dirty="0" smtClean="0">
              <a:solidFill>
                <a:schemeClr val="bg1"/>
              </a:solidFill>
              <a:latin typeface="Arial Unicode MS" pitchFamily="34" charset="-128"/>
              <a:ea typeface="Arial Unicode MS" pitchFamily="34" charset="-128"/>
              <a:cs typeface="PT Bold Heading" pitchFamily="2" charset="-78"/>
            </a:endParaRPr>
          </a:p>
          <a:p>
            <a:pPr algn="just">
              <a:buFont typeface="Arial" pitchFamily="34" charset="0"/>
              <a:buChar char="•"/>
            </a:pPr>
            <a:endParaRPr lang="en-US" sz="1600" dirty="0" smtClean="0">
              <a:solidFill>
                <a:schemeClr val="bg1"/>
              </a:solidFill>
              <a:latin typeface="Arial Unicode MS" pitchFamily="34" charset="-128"/>
              <a:ea typeface="Arial Unicode MS" pitchFamily="34" charset="-128"/>
              <a:cs typeface="PT Bold Heading" pitchFamily="2" charset="-78"/>
            </a:endParaRPr>
          </a:p>
          <a:p>
            <a:pPr algn="just"/>
            <a:r>
              <a:rPr lang="ar-SA" sz="3200" dirty="0" smtClean="0">
                <a:solidFill>
                  <a:schemeClr val="bg1"/>
                </a:solidFill>
                <a:latin typeface="Arial Unicode MS" pitchFamily="34" charset="-128"/>
                <a:ea typeface="Arial Unicode MS" pitchFamily="34" charset="-128"/>
                <a:cs typeface="PT Bold Heading" pitchFamily="2" charset="-78"/>
              </a:rPr>
              <a:t>وبالرجوع إلى المثال السابق (التلميذ الشاذ) يتضح : </a:t>
            </a:r>
          </a:p>
          <a:p>
            <a:pPr algn="just"/>
            <a:r>
              <a:rPr lang="ar-SA" sz="3200" dirty="0" smtClean="0">
                <a:solidFill>
                  <a:schemeClr val="bg1"/>
                </a:solidFill>
                <a:latin typeface="Arial Unicode MS" pitchFamily="34" charset="-128"/>
                <a:ea typeface="Arial Unicode MS" pitchFamily="34" charset="-128"/>
                <a:cs typeface="PT Bold Heading" pitchFamily="2" charset="-78"/>
              </a:rPr>
              <a:t>المشكلة قد تكون في تجاهل الوالد لشخصية ابنه وهو نمط الشخصية أو</a:t>
            </a:r>
            <a:r>
              <a:rPr lang="ar-EG" sz="3200" dirty="0" smtClean="0">
                <a:solidFill>
                  <a:schemeClr val="bg1"/>
                </a:solidFill>
                <a:latin typeface="Arial Unicode MS" pitchFamily="34" charset="-128"/>
                <a:ea typeface="Arial Unicode MS" pitchFamily="34" charset="-128"/>
                <a:cs typeface="PT Bold Heading" pitchFamily="2" charset="-78"/>
              </a:rPr>
              <a:t> </a:t>
            </a:r>
            <a:r>
              <a:rPr lang="ar-SA" sz="3200" dirty="0" smtClean="0">
                <a:solidFill>
                  <a:schemeClr val="bg1"/>
                </a:solidFill>
                <a:latin typeface="Arial Unicode MS" pitchFamily="34" charset="-128"/>
                <a:ea typeface="Arial Unicode MS" pitchFamily="34" charset="-128"/>
                <a:cs typeface="PT Bold Heading" pitchFamily="2" charset="-78"/>
              </a:rPr>
              <a:t>قد تكون المشكلة نسجاً من خيال الوالد الذي يعانى من اضطرابات عقلية أو نفسية، وهنا يظهر قيمة الر</a:t>
            </a:r>
            <a:r>
              <a:rPr lang="ar-EG" sz="3200" dirty="0" smtClean="0">
                <a:solidFill>
                  <a:schemeClr val="bg1"/>
                </a:solidFill>
                <a:latin typeface="Arial Unicode MS" pitchFamily="34" charset="-128"/>
                <a:ea typeface="Arial Unicode MS" pitchFamily="34" charset="-128"/>
                <a:cs typeface="PT Bold Heading" pitchFamily="2" charset="-78"/>
              </a:rPr>
              <a:t>أ</a:t>
            </a:r>
            <a:r>
              <a:rPr lang="ar-SA" sz="3200" dirty="0" smtClean="0">
                <a:solidFill>
                  <a:schemeClr val="bg1"/>
                </a:solidFill>
                <a:latin typeface="Arial Unicode MS" pitchFamily="34" charset="-128"/>
                <a:ea typeface="Arial Unicode MS" pitchFamily="34" charset="-128"/>
                <a:cs typeface="PT Bold Heading" pitchFamily="2" charset="-78"/>
              </a:rPr>
              <a:t>ى المهني للأخصائي في تحديد الجانب المهم في المشكلة.</a:t>
            </a:r>
          </a:p>
        </p:txBody>
      </p:sp>
    </p:spTree>
  </p:cSld>
  <p:clrMapOvr>
    <a:masterClrMapping/>
  </p:clrMapOvr>
  <p:transition spd="med" advClick="0">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Rectangle 4"/>
          <p:cNvSpPr>
            <a:spLocks noChangeArrowheads="1"/>
          </p:cNvSpPr>
          <p:nvPr/>
        </p:nvSpPr>
        <p:spPr bwMode="auto">
          <a:xfrm>
            <a:off x="214282" y="347663"/>
            <a:ext cx="8572560" cy="5632311"/>
          </a:xfrm>
          <a:prstGeom prst="rect">
            <a:avLst/>
          </a:prstGeom>
          <a:noFill/>
          <a:ln w="9525">
            <a:noFill/>
            <a:miter lim="800000"/>
            <a:headEnd/>
            <a:tailEnd/>
          </a:ln>
          <a:effectLst/>
        </p:spPr>
        <p:txBody>
          <a:bodyPr wrap="square" anchor="ctr">
            <a:spAutoFit/>
          </a:bodyPr>
          <a:lstStyle/>
          <a:p>
            <a:pPr algn="just">
              <a:buClr>
                <a:srgbClr val="FF0000"/>
              </a:buClr>
              <a:buFont typeface="Times New Roman" pitchFamily="18" charset="0"/>
              <a:buChar char="◄"/>
            </a:pPr>
            <a:r>
              <a:rPr lang="ar-SA" sz="3600" dirty="0" smtClean="0">
                <a:solidFill>
                  <a:srgbClr val="FF0000"/>
                </a:solidFill>
                <a:latin typeface="Arial Unicode MS" pitchFamily="34" charset="-128"/>
                <a:ea typeface="Arial Unicode MS" pitchFamily="34" charset="-128"/>
                <a:cs typeface="PT Bold Heading" pitchFamily="2" charset="-78"/>
              </a:rPr>
              <a:t>و</a:t>
            </a:r>
            <a:r>
              <a:rPr lang="ar-EG" sz="3600" dirty="0" smtClean="0">
                <a:solidFill>
                  <a:srgbClr val="FF0000"/>
                </a:solidFill>
                <a:latin typeface="Arial Unicode MS" pitchFamily="34" charset="-128"/>
                <a:ea typeface="Arial Unicode MS" pitchFamily="34" charset="-128"/>
                <a:cs typeface="PT Bold Heading" pitchFamily="2" charset="-78"/>
              </a:rPr>
              <a:t>ظ</a:t>
            </a:r>
            <a:r>
              <a:rPr lang="ar-SA" sz="3600" dirty="0" smtClean="0">
                <a:solidFill>
                  <a:srgbClr val="FF0000"/>
                </a:solidFill>
                <a:latin typeface="Arial Unicode MS" pitchFamily="34" charset="-128"/>
                <a:ea typeface="Arial Unicode MS" pitchFamily="34" charset="-128"/>
                <a:cs typeface="PT Bold Heading" pitchFamily="2" charset="-78"/>
              </a:rPr>
              <a:t>يف</a:t>
            </a:r>
            <a:r>
              <a:rPr lang="ar-EG" sz="3600" dirty="0" smtClean="0">
                <a:solidFill>
                  <a:srgbClr val="FF0000"/>
                </a:solidFill>
                <a:latin typeface="Arial Unicode MS" pitchFamily="34" charset="-128"/>
                <a:ea typeface="Arial Unicode MS" pitchFamily="34" charset="-128"/>
                <a:cs typeface="PT Bold Heading" pitchFamily="2" charset="-78"/>
              </a:rPr>
              <a:t>ة</a:t>
            </a:r>
            <a:r>
              <a:rPr lang="ar-SA" sz="3600" dirty="0" smtClean="0">
                <a:solidFill>
                  <a:srgbClr val="FF0000"/>
                </a:solidFill>
                <a:latin typeface="Arial Unicode MS" pitchFamily="34" charset="-128"/>
                <a:ea typeface="Arial Unicode MS" pitchFamily="34" charset="-128"/>
                <a:cs typeface="PT Bold Heading" pitchFamily="2" charset="-78"/>
              </a:rPr>
              <a:t> </a:t>
            </a:r>
            <a:r>
              <a:rPr lang="ar-EG" sz="3600" dirty="0" smtClean="0">
                <a:solidFill>
                  <a:srgbClr val="FF0000"/>
                </a:solidFill>
                <a:latin typeface="Arial Unicode MS" pitchFamily="34" charset="-128"/>
                <a:ea typeface="Arial Unicode MS" pitchFamily="34" charset="-128"/>
                <a:cs typeface="PT Bold Heading" pitchFamily="2" charset="-78"/>
              </a:rPr>
              <a:t>ا</a:t>
            </a:r>
            <a:r>
              <a:rPr lang="ar-SA" sz="3600" dirty="0" smtClean="0">
                <a:solidFill>
                  <a:srgbClr val="FF0000"/>
                </a:solidFill>
                <a:latin typeface="Arial Unicode MS" pitchFamily="34" charset="-128"/>
                <a:ea typeface="Arial Unicode MS" pitchFamily="34" charset="-128"/>
                <a:cs typeface="PT Bold Heading" pitchFamily="2" charset="-78"/>
              </a:rPr>
              <a:t>لمؤسس</a:t>
            </a:r>
            <a:r>
              <a:rPr lang="ar-EG" sz="3600" dirty="0" smtClean="0">
                <a:solidFill>
                  <a:srgbClr val="FF0000"/>
                </a:solidFill>
                <a:latin typeface="Arial Unicode MS" pitchFamily="34" charset="-128"/>
                <a:ea typeface="Arial Unicode MS" pitchFamily="34" charset="-128"/>
                <a:cs typeface="PT Bold Heading" pitchFamily="2" charset="-78"/>
              </a:rPr>
              <a:t>ة</a:t>
            </a:r>
            <a:r>
              <a:rPr lang="ar-SA" sz="3600" dirty="0" smtClean="0">
                <a:solidFill>
                  <a:srgbClr val="FF0000"/>
                </a:solidFill>
                <a:latin typeface="Arial Unicode MS" pitchFamily="34" charset="-128"/>
                <a:ea typeface="Arial Unicode MS" pitchFamily="34" charset="-128"/>
                <a:cs typeface="PT Bold Heading" pitchFamily="2" charset="-78"/>
              </a:rPr>
              <a:t> ذاتها : </a:t>
            </a:r>
            <a:endParaRPr lang="ar-EG" sz="3600" dirty="0" smtClean="0">
              <a:solidFill>
                <a:srgbClr val="FF0000"/>
              </a:solidFill>
              <a:latin typeface="Arial Unicode MS" pitchFamily="34" charset="-128"/>
              <a:ea typeface="Arial Unicode MS" pitchFamily="34" charset="-128"/>
              <a:cs typeface="PT Bold Heading" pitchFamily="2" charset="-78"/>
            </a:endParaRPr>
          </a:p>
          <a:p>
            <a:pPr algn="r"/>
            <a:endParaRPr lang="ar-SA" sz="36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r>
              <a:rPr lang="ar-EG"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لابد أن يلتقي الر</a:t>
            </a:r>
            <a:r>
              <a:rPr lang="ar-EG" sz="3600" dirty="0" smtClean="0">
                <a:solidFill>
                  <a:schemeClr val="bg1"/>
                </a:solidFill>
                <a:latin typeface="Arial Unicode MS" pitchFamily="34" charset="-128"/>
                <a:ea typeface="Arial Unicode MS" pitchFamily="34" charset="-128"/>
                <a:cs typeface="PT Bold Heading" pitchFamily="2" charset="-78"/>
              </a:rPr>
              <a:t>أ</a:t>
            </a:r>
            <a:r>
              <a:rPr lang="ar-SA" sz="3600" dirty="0" smtClean="0">
                <a:solidFill>
                  <a:schemeClr val="bg1"/>
                </a:solidFill>
                <a:latin typeface="Arial Unicode MS" pitchFamily="34" charset="-128"/>
                <a:ea typeface="Arial Unicode MS" pitchFamily="34" charset="-128"/>
                <a:cs typeface="PT Bold Heading" pitchFamily="2" charset="-78"/>
              </a:rPr>
              <a:t>ى الم</a:t>
            </a:r>
            <a:r>
              <a:rPr lang="ar-EG" sz="3600" dirty="0" smtClean="0">
                <a:solidFill>
                  <a:schemeClr val="bg1"/>
                </a:solidFill>
                <a:latin typeface="Arial Unicode MS" pitchFamily="34" charset="-128"/>
                <a:ea typeface="Arial Unicode MS" pitchFamily="34" charset="-128"/>
                <a:cs typeface="PT Bold Heading" pitchFamily="2" charset="-78"/>
              </a:rPr>
              <a:t>ه</a:t>
            </a:r>
            <a:r>
              <a:rPr lang="ar-SA" sz="3600" dirty="0" smtClean="0">
                <a:solidFill>
                  <a:schemeClr val="bg1"/>
                </a:solidFill>
                <a:latin typeface="Arial Unicode MS" pitchFamily="34" charset="-128"/>
                <a:ea typeface="Arial Unicode MS" pitchFamily="34" charset="-128"/>
                <a:cs typeface="PT Bold Heading" pitchFamily="2" charset="-78"/>
              </a:rPr>
              <a:t>ني للأخصائي مع وظيفة </a:t>
            </a:r>
            <a:r>
              <a:rPr lang="ar-EG" sz="3600" dirty="0" smtClean="0">
                <a:solidFill>
                  <a:schemeClr val="bg1"/>
                </a:solidFill>
                <a:latin typeface="Arial Unicode MS" pitchFamily="34" charset="-128"/>
                <a:ea typeface="Arial Unicode MS" pitchFamily="34" charset="-128"/>
                <a:cs typeface="PT Bold Heading" pitchFamily="2" charset="-78"/>
              </a:rPr>
              <a:t>ا</a:t>
            </a:r>
            <a:r>
              <a:rPr lang="ar-SA" sz="3600" dirty="0" smtClean="0">
                <a:solidFill>
                  <a:schemeClr val="bg1"/>
                </a:solidFill>
                <a:latin typeface="Arial Unicode MS" pitchFamily="34" charset="-128"/>
                <a:ea typeface="Arial Unicode MS" pitchFamily="34" charset="-128"/>
                <a:cs typeface="PT Bold Heading" pitchFamily="2" charset="-78"/>
              </a:rPr>
              <a:t>لمؤسس</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حيث أن الأخصائي لابد أن يعبر عن </a:t>
            </a:r>
            <a:r>
              <a:rPr lang="ar-SA" sz="3600" dirty="0" err="1" smtClean="0">
                <a:solidFill>
                  <a:schemeClr val="bg1"/>
                </a:solidFill>
                <a:latin typeface="Arial Unicode MS" pitchFamily="34" charset="-128"/>
                <a:ea typeface="Arial Unicode MS" pitchFamily="34" charset="-128"/>
                <a:cs typeface="PT Bold Heading" pitchFamily="2" charset="-78"/>
              </a:rPr>
              <a:t>إراد</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المؤسسة وفلسفتها</a:t>
            </a:r>
            <a:r>
              <a:rPr lang="ar-EG" sz="3600" dirty="0" smtClean="0">
                <a:solidFill>
                  <a:schemeClr val="bg1"/>
                </a:solidFill>
                <a:latin typeface="Arial Unicode MS" pitchFamily="34" charset="-128"/>
                <a:ea typeface="Arial Unicode MS" pitchFamily="34" charset="-128"/>
                <a:cs typeface="PT Bold Heading" pitchFamily="2" charset="-78"/>
              </a:rPr>
              <a:t>.</a:t>
            </a:r>
          </a:p>
          <a:p>
            <a:pPr algn="just">
              <a:buFontTx/>
              <a:buChar char="-"/>
            </a:pPr>
            <a:endParaRPr lang="ar-SA" sz="36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r>
              <a:rPr lang="ar-SA" sz="3600" dirty="0" smtClean="0">
                <a:solidFill>
                  <a:schemeClr val="bg1"/>
                </a:solidFill>
                <a:latin typeface="Arial Unicode MS" pitchFamily="34" charset="-128"/>
                <a:ea typeface="Arial Unicode MS" pitchFamily="34" charset="-128"/>
                <a:cs typeface="PT Bold Heading" pitchFamily="2" charset="-78"/>
              </a:rPr>
              <a:t> تأكيدنا لوظيفة المؤسسة هو تذكير للطلاب الذين قد يدفعهم حماسهم المهني إلى تناول جوانب متعددة لمشكلات العملاء لا تدخل في اختصاص المؤسسة أو وظيفتها .  </a:t>
            </a:r>
            <a:endParaRPr lang="ar-SA" sz="36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0" y="1500174"/>
            <a:ext cx="9001156" cy="4832092"/>
          </a:xfrm>
          <a:prstGeom prst="rect">
            <a:avLst/>
          </a:prstGeom>
          <a:noFill/>
          <a:ln w="9525">
            <a:noFill/>
            <a:miter lim="800000"/>
            <a:headEnd/>
            <a:tailEnd/>
          </a:ln>
          <a:effectLst/>
        </p:spPr>
        <p:txBody>
          <a:bodyPr wrap="square" anchor="ctr">
            <a:spAutoFit/>
          </a:bodyPr>
          <a:lstStyle/>
          <a:p>
            <a:pPr algn="just">
              <a:buFontTx/>
              <a:buChar char="-"/>
            </a:pPr>
            <a:r>
              <a:rPr lang="ar-SA" sz="2800" dirty="0" smtClean="0">
                <a:solidFill>
                  <a:srgbClr val="FF0000"/>
                </a:solidFill>
                <a:latin typeface="Arial Unicode MS" pitchFamily="34" charset="-128"/>
                <a:ea typeface="Arial Unicode MS" pitchFamily="34" charset="-128"/>
                <a:cs typeface="PT Bold Heading" pitchFamily="2" charset="-78"/>
              </a:rPr>
              <a:t>نقصد بالجوانب الذاتية </a:t>
            </a:r>
            <a:r>
              <a:rPr lang="ar-SA" sz="2800" dirty="0" smtClean="0">
                <a:solidFill>
                  <a:schemeClr val="bg1"/>
                </a:solidFill>
                <a:latin typeface="Arial Unicode MS" pitchFamily="34" charset="-128"/>
                <a:ea typeface="Arial Unicode MS" pitchFamily="34" charset="-128"/>
                <a:cs typeface="PT Bold Heading" pitchFamily="2" charset="-78"/>
              </a:rPr>
              <a:t>أي العوامل التي ترجع إلى الفرد ذاته مثل الاتجاهات والعادات والمعتقدات .</a:t>
            </a:r>
            <a:endParaRPr lang="en-US" sz="28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r>
              <a:rPr lang="ar-SA" sz="2800" dirty="0" smtClean="0">
                <a:solidFill>
                  <a:srgbClr val="FF0000"/>
                </a:solidFill>
                <a:latin typeface="Arial Unicode MS" pitchFamily="34" charset="-128"/>
                <a:ea typeface="Arial Unicode MS" pitchFamily="34" charset="-128"/>
                <a:cs typeface="PT Bold Heading" pitchFamily="2" charset="-78"/>
              </a:rPr>
              <a:t>ونقصد بالنواحي الموضوعية: </a:t>
            </a:r>
            <a:r>
              <a:rPr lang="ar-SA" sz="2800" dirty="0" smtClean="0">
                <a:solidFill>
                  <a:schemeClr val="bg1"/>
                </a:solidFill>
                <a:latin typeface="Arial Unicode MS" pitchFamily="34" charset="-128"/>
                <a:ea typeface="Arial Unicode MS" pitchFamily="34" charset="-128"/>
                <a:cs typeface="PT Bold Heading" pitchFamily="2" charset="-78"/>
              </a:rPr>
              <a:t>أي</a:t>
            </a:r>
            <a:r>
              <a:rPr lang="ar-SA" sz="2800" dirty="0" smtClean="0">
                <a:solidFill>
                  <a:srgbClr val="FF0000"/>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العوامل التي لا</a:t>
            </a:r>
            <a:r>
              <a:rPr lang="ar-EG"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ترجع إلى شخصية الفرد ودوافعه ومعتقداته أي أنها الحقائق الموجودة في موقف العميل.</a:t>
            </a:r>
            <a:endParaRPr lang="en-US" sz="28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endParaRPr lang="ar-SA" sz="28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r>
              <a:rPr lang="ar-SA"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rgbClr val="FF0000"/>
                </a:solidFill>
                <a:latin typeface="Arial Unicode MS" pitchFamily="34" charset="-128"/>
                <a:ea typeface="Arial Unicode MS" pitchFamily="34" charset="-128"/>
                <a:cs typeface="PT Bold Heading" pitchFamily="2" charset="-78"/>
              </a:rPr>
              <a:t>مثال </a:t>
            </a:r>
            <a:r>
              <a:rPr lang="ar-SA" sz="2800" dirty="0" smtClean="0">
                <a:solidFill>
                  <a:schemeClr val="bg1"/>
                </a:solidFill>
                <a:latin typeface="Arial Unicode MS" pitchFamily="34" charset="-128"/>
                <a:ea typeface="Arial Unicode MS" pitchFamily="34" charset="-128"/>
                <a:cs typeface="PT Bold Heading" pitchFamily="2" charset="-78"/>
              </a:rPr>
              <a:t>: </a:t>
            </a:r>
          </a:p>
          <a:p>
            <a:pPr algn="just">
              <a:buFontTx/>
              <a:buChar char="-"/>
            </a:pPr>
            <a:r>
              <a:rPr lang="ar-SA" sz="2800" dirty="0" smtClean="0">
                <a:solidFill>
                  <a:schemeClr val="bg1"/>
                </a:solidFill>
                <a:latin typeface="Arial Unicode MS" pitchFamily="34" charset="-128"/>
                <a:ea typeface="Arial Unicode MS" pitchFamily="34" charset="-128"/>
                <a:cs typeface="PT Bold Heading" pitchFamily="2" charset="-78"/>
              </a:rPr>
              <a:t> أب يقسو على ابنه لأنه في نظرة ولد عاق يتجاهل </a:t>
            </a:r>
            <a:r>
              <a:rPr lang="ar-EG" sz="2800" dirty="0" smtClean="0">
                <a:solidFill>
                  <a:schemeClr val="bg1"/>
                </a:solidFill>
                <a:latin typeface="Arial Unicode MS" pitchFamily="34" charset="-128"/>
                <a:ea typeface="Arial Unicode MS" pitchFamily="34" charset="-128"/>
                <a:cs typeface="PT Bold Heading" pitchFamily="2" charset="-78"/>
              </a:rPr>
              <a:t>أ</a:t>
            </a:r>
            <a:r>
              <a:rPr lang="ar-SA" sz="2800" dirty="0" err="1" smtClean="0">
                <a:solidFill>
                  <a:schemeClr val="bg1"/>
                </a:solidFill>
                <a:latin typeface="Arial Unicode MS" pitchFamily="34" charset="-128"/>
                <a:ea typeface="Arial Unicode MS" pitchFamily="34" charset="-128"/>
                <a:cs typeface="PT Bold Heading" pitchFamily="2" charset="-78"/>
              </a:rPr>
              <a:t>وامر</a:t>
            </a:r>
            <a:r>
              <a:rPr lang="ar-EG" sz="2800" dirty="0" smtClean="0">
                <a:solidFill>
                  <a:schemeClr val="bg1"/>
                </a:solidFill>
                <a:latin typeface="Arial Unicode MS" pitchFamily="34" charset="-128"/>
                <a:ea typeface="Arial Unicode MS" pitchFamily="34" charset="-128"/>
                <a:cs typeface="PT Bold Heading" pitchFamily="2" charset="-78"/>
              </a:rPr>
              <a:t>ه</a:t>
            </a:r>
            <a:r>
              <a:rPr lang="ar-SA" sz="2800" dirty="0" smtClean="0">
                <a:solidFill>
                  <a:schemeClr val="bg1"/>
                </a:solidFill>
                <a:latin typeface="Arial Unicode MS" pitchFamily="34" charset="-128"/>
                <a:ea typeface="Arial Unicode MS" pitchFamily="34" charset="-128"/>
                <a:cs typeface="PT Bold Heading" pitchFamily="2" charset="-78"/>
              </a:rPr>
              <a:t> وكثيراً لا يرد على نداءاته . </a:t>
            </a:r>
          </a:p>
          <a:p>
            <a:pPr algn="just">
              <a:buFontTx/>
              <a:buChar char="-"/>
            </a:pPr>
            <a:r>
              <a:rPr lang="ar-SA"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rgbClr val="FF0000"/>
                </a:solidFill>
                <a:latin typeface="Arial Unicode MS" pitchFamily="34" charset="-128"/>
                <a:ea typeface="Arial Unicode MS" pitchFamily="34" charset="-128"/>
                <a:cs typeface="PT Bold Heading" pitchFamily="2" charset="-78"/>
              </a:rPr>
              <a:t>فالحقيقة</a:t>
            </a:r>
            <a:r>
              <a:rPr lang="ar-SA" sz="2800" u="sng"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rgbClr val="FF0000"/>
                </a:solidFill>
                <a:latin typeface="Arial Unicode MS" pitchFamily="34" charset="-128"/>
                <a:ea typeface="Arial Unicode MS" pitchFamily="34" charset="-128"/>
                <a:cs typeface="PT Bold Heading" pitchFamily="2" charset="-78"/>
              </a:rPr>
              <a:t>الذاتية</a:t>
            </a:r>
            <a:r>
              <a:rPr lang="ar-SA" sz="2800" u="sng"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هي أن ابنه ولد عاق مارق من السلطة ، أما </a:t>
            </a:r>
            <a:r>
              <a:rPr lang="ar-SA" sz="2800" dirty="0" smtClean="0">
                <a:solidFill>
                  <a:srgbClr val="FF0000"/>
                </a:solidFill>
                <a:latin typeface="Arial Unicode MS" pitchFamily="34" charset="-128"/>
                <a:ea typeface="Arial Unicode MS" pitchFamily="34" charset="-128"/>
                <a:cs typeface="PT Bold Heading" pitchFamily="2" charset="-78"/>
              </a:rPr>
              <a:t>الحقيقة</a:t>
            </a:r>
            <a:r>
              <a:rPr lang="ar-SA" sz="2800" u="sng"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rgbClr val="FF0000"/>
                </a:solidFill>
                <a:latin typeface="Arial Unicode MS" pitchFamily="34" charset="-128"/>
                <a:ea typeface="Arial Unicode MS" pitchFamily="34" charset="-128"/>
                <a:cs typeface="PT Bold Heading" pitchFamily="2" charset="-78"/>
              </a:rPr>
              <a:t>الموضوعية</a:t>
            </a:r>
            <a:r>
              <a:rPr lang="ar-SA" sz="2800" u="sng"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فهي أن هذا الابن يعانى من صمم جزئي، فلا</a:t>
            </a:r>
            <a:r>
              <a:rPr lang="ar-EG" sz="2800" dirty="0" smtClean="0">
                <a:solidFill>
                  <a:schemeClr val="bg1"/>
                </a:solidFill>
                <a:latin typeface="Arial Unicode MS" pitchFamily="34" charset="-128"/>
                <a:ea typeface="Arial Unicode MS" pitchFamily="34" charset="-128"/>
                <a:cs typeface="PT Bold Heading" pitchFamily="2" charset="-78"/>
              </a:rPr>
              <a:t> </a:t>
            </a:r>
            <a:r>
              <a:rPr lang="ar-SA" sz="2800" dirty="0" smtClean="0">
                <a:solidFill>
                  <a:schemeClr val="bg1"/>
                </a:solidFill>
                <a:latin typeface="Arial Unicode MS" pitchFamily="34" charset="-128"/>
                <a:ea typeface="Arial Unicode MS" pitchFamily="34" charset="-128"/>
                <a:cs typeface="PT Bold Heading" pitchFamily="2" charset="-78"/>
              </a:rPr>
              <a:t>يستطيع سماع صوت والده في معظم الأحيان .</a:t>
            </a:r>
          </a:p>
        </p:txBody>
      </p:sp>
      <p:sp>
        <p:nvSpPr>
          <p:cNvPr id="3" name="وسيلة شرح مستطيلة مستديرة الزوايا 2"/>
          <p:cNvSpPr/>
          <p:nvPr/>
        </p:nvSpPr>
        <p:spPr>
          <a:xfrm>
            <a:off x="428596" y="214290"/>
            <a:ext cx="8286808" cy="1080120"/>
          </a:xfrm>
          <a:prstGeom prst="wedgeRoundRectCallout">
            <a:avLst>
              <a:gd name="adj1" fmla="val -20833"/>
              <a:gd name="adj2" fmla="val 804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800" b="1" dirty="0" smtClean="0">
                <a:solidFill>
                  <a:srgbClr val="FFFF00"/>
                </a:solidFill>
                <a:latin typeface="Arial Unicode MS" pitchFamily="34" charset="-128"/>
                <a:ea typeface="Arial Unicode MS" pitchFamily="34" charset="-128"/>
                <a:cs typeface="PT Bold Heading" pitchFamily="2" charset="-78"/>
              </a:rPr>
              <a:t>ج- المشكلة الفردية لها جوانب </a:t>
            </a:r>
            <a:r>
              <a:rPr lang="ar-SA" sz="3600" b="1" dirty="0" smtClean="0">
                <a:solidFill>
                  <a:srgbClr val="FFFF00"/>
                </a:solidFill>
                <a:latin typeface="Arial Unicode MS" pitchFamily="34" charset="-128"/>
                <a:ea typeface="Arial Unicode MS" pitchFamily="34" charset="-128"/>
                <a:cs typeface="PT Bold Heading" pitchFamily="2" charset="-78"/>
              </a:rPr>
              <a:t>موضوعية</a:t>
            </a:r>
            <a:r>
              <a:rPr lang="ar-SA" sz="2800" b="1" dirty="0" smtClean="0">
                <a:solidFill>
                  <a:srgbClr val="FFFF00"/>
                </a:solidFill>
                <a:latin typeface="Arial Unicode MS" pitchFamily="34" charset="-128"/>
                <a:ea typeface="Arial Unicode MS" pitchFamily="34" charset="-128"/>
                <a:cs typeface="PT Bold Heading" pitchFamily="2" charset="-78"/>
              </a:rPr>
              <a:t> وأخرى </a:t>
            </a:r>
            <a:r>
              <a:rPr lang="ar-SA" sz="3600" b="1" dirty="0" smtClean="0">
                <a:solidFill>
                  <a:srgbClr val="FFFF00"/>
                </a:solidFill>
                <a:latin typeface="Arial Unicode MS" pitchFamily="34" charset="-128"/>
                <a:ea typeface="Arial Unicode MS" pitchFamily="34" charset="-128"/>
                <a:cs typeface="PT Bold Heading" pitchFamily="2" charset="-78"/>
              </a:rPr>
              <a:t>ذاتية .</a:t>
            </a:r>
            <a:endParaRPr lang="ar-SA" sz="36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0" y="1500174"/>
            <a:ext cx="9001156" cy="5262979"/>
          </a:xfrm>
          <a:prstGeom prst="rect">
            <a:avLst/>
          </a:prstGeom>
          <a:noFill/>
          <a:ln w="9525">
            <a:noFill/>
            <a:miter lim="800000"/>
            <a:headEnd/>
            <a:tailEnd/>
          </a:ln>
          <a:effectLst/>
        </p:spPr>
        <p:txBody>
          <a:bodyPr wrap="square" anchor="ctr">
            <a:spAutoFit/>
          </a:bodyPr>
          <a:lstStyle/>
          <a:p>
            <a:pPr algn="r">
              <a:buFontTx/>
              <a:buChar char="-"/>
            </a:pPr>
            <a:r>
              <a:rPr lang="ar-SA" sz="2800" dirty="0" smtClean="0">
                <a:solidFill>
                  <a:schemeClr val="bg1"/>
                </a:solidFill>
                <a:latin typeface="Arial Unicode MS" pitchFamily="34" charset="-128"/>
                <a:ea typeface="Arial Unicode MS" pitchFamily="34" charset="-128"/>
                <a:cs typeface="PT Bold Heading" pitchFamily="2" charset="-78"/>
              </a:rPr>
              <a:t>مثال آخر :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أب يتهم زوجتــه بأنــها مسئولة بتدليلها للابـــن والذي أدى إلى انحرافه وهربه من المنزل ( </a:t>
            </a:r>
            <a:r>
              <a:rPr lang="ar-SA" sz="2800" dirty="0" smtClean="0">
                <a:solidFill>
                  <a:srgbClr val="FF0000"/>
                </a:solidFill>
                <a:latin typeface="Arial Unicode MS" pitchFamily="34" charset="-128"/>
                <a:ea typeface="Arial Unicode MS" pitchFamily="34" charset="-128"/>
                <a:cs typeface="PT Bold Heading" pitchFamily="2" charset="-78"/>
              </a:rPr>
              <a:t>حقيقة ذاتية </a:t>
            </a:r>
            <a:r>
              <a:rPr lang="ar-SA" sz="2800" dirty="0" smtClean="0">
                <a:solidFill>
                  <a:schemeClr val="bg1"/>
                </a:solidFill>
                <a:latin typeface="Arial Unicode MS" pitchFamily="34" charset="-128"/>
                <a:ea typeface="Arial Unicode MS" pitchFamily="34" charset="-128"/>
                <a:cs typeface="PT Bold Heading" pitchFamily="2" charset="-78"/>
              </a:rPr>
              <a:t>)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-ولكن </a:t>
            </a:r>
            <a:r>
              <a:rPr lang="ar-SA" sz="2800" dirty="0" smtClean="0">
                <a:solidFill>
                  <a:srgbClr val="FF0000"/>
                </a:solidFill>
                <a:latin typeface="Arial Unicode MS" pitchFamily="34" charset="-128"/>
                <a:ea typeface="Arial Unicode MS" pitchFamily="34" charset="-128"/>
                <a:cs typeface="PT Bold Heading" pitchFamily="2" charset="-78"/>
              </a:rPr>
              <a:t>الحقيقة الموضوعية </a:t>
            </a:r>
            <a:r>
              <a:rPr lang="ar-SA" sz="2800" dirty="0" smtClean="0">
                <a:solidFill>
                  <a:schemeClr val="bg1"/>
                </a:solidFill>
                <a:latin typeface="Arial Unicode MS" pitchFamily="34" charset="-128"/>
                <a:ea typeface="Arial Unicode MS" pitchFamily="34" charset="-128"/>
                <a:cs typeface="PT Bold Heading" pitchFamily="2" charset="-78"/>
              </a:rPr>
              <a:t>كانت قسوة الأب الزائدة على الطفل والذي أدى به إلى السعي نحو حنان الأم التي منحته إياه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من خلال الأمثل</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يتضح لنا أهمية دور الأخصائي الاجتماعي في التمييز بين الحقائق الذاتية والموضوعية للمشكلة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-فالناحية الذاتية هي إحساس يصدر عن الشخص نتيجة لرد الفعل ولا يقوم بذاته وإنما يعتمد على موضوع الشعور . </a:t>
            </a:r>
            <a:br>
              <a:rPr lang="ar-SA" sz="2800" dirty="0" smtClean="0">
                <a:solidFill>
                  <a:schemeClr val="bg1"/>
                </a:solidFill>
                <a:latin typeface="Arial Unicode MS" pitchFamily="34" charset="-128"/>
                <a:ea typeface="Arial Unicode MS" pitchFamily="34" charset="-128"/>
                <a:cs typeface="PT Bold Heading" pitchFamily="2" charset="-78"/>
              </a:rPr>
            </a:br>
            <a:r>
              <a:rPr lang="ar-SA" sz="2800" dirty="0" smtClean="0">
                <a:solidFill>
                  <a:schemeClr val="bg1"/>
                </a:solidFill>
                <a:latin typeface="Arial Unicode MS" pitchFamily="34" charset="-128"/>
                <a:ea typeface="Arial Unicode MS" pitchFamily="34" charset="-128"/>
                <a:cs typeface="PT Bold Heading" pitchFamily="2" charset="-78"/>
              </a:rPr>
              <a:t> أما الناحية الموضوعية : فهي تعتمد على الحقائق الموجودة في موقف العميل . </a:t>
            </a:r>
          </a:p>
        </p:txBody>
      </p:sp>
      <p:sp>
        <p:nvSpPr>
          <p:cNvPr id="3" name="وسيلة شرح مستطيلة مستديرة الزوايا 2"/>
          <p:cNvSpPr/>
          <p:nvPr/>
        </p:nvSpPr>
        <p:spPr>
          <a:xfrm>
            <a:off x="0" y="214290"/>
            <a:ext cx="8858280" cy="1080120"/>
          </a:xfrm>
          <a:prstGeom prst="wedgeRoundRectCallout">
            <a:avLst>
              <a:gd name="adj1" fmla="val -20833"/>
              <a:gd name="adj2" fmla="val 804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3200" b="1" dirty="0" smtClean="0">
                <a:solidFill>
                  <a:srgbClr val="FFFF00"/>
                </a:solidFill>
                <a:latin typeface="Arial Unicode MS" pitchFamily="34" charset="-128"/>
                <a:ea typeface="Arial Unicode MS" pitchFamily="34" charset="-128"/>
                <a:cs typeface="PT Bold Heading" pitchFamily="2" charset="-78"/>
              </a:rPr>
              <a:t>( تابع) </a:t>
            </a:r>
            <a:r>
              <a:rPr lang="ar-SA" sz="3200" b="1" dirty="0" smtClean="0">
                <a:solidFill>
                  <a:srgbClr val="FFFF00"/>
                </a:solidFill>
                <a:latin typeface="Arial Unicode MS" pitchFamily="34" charset="-128"/>
                <a:ea typeface="Arial Unicode MS" pitchFamily="34" charset="-128"/>
                <a:cs typeface="PT Bold Heading" pitchFamily="2" charset="-78"/>
              </a:rPr>
              <a:t>المشكلة الفردية لها جوانب موضوعية وآخري ذاتية</a:t>
            </a:r>
            <a:endParaRPr lang="ar-SA" sz="32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0" y="1500174"/>
            <a:ext cx="9001156" cy="4524315"/>
          </a:xfrm>
          <a:prstGeom prst="rect">
            <a:avLst/>
          </a:prstGeom>
          <a:noFill/>
          <a:ln w="9525">
            <a:noFill/>
            <a:miter lim="800000"/>
            <a:headEnd/>
            <a:tailEnd/>
          </a:ln>
          <a:effectLst/>
        </p:spPr>
        <p:txBody>
          <a:bodyPr wrap="square" anchor="ctr">
            <a:spAutoFit/>
          </a:bodyPr>
          <a:lstStyle/>
          <a:p>
            <a:pPr algn="r">
              <a:buFontTx/>
              <a:buChar char="-"/>
            </a:pPr>
            <a:r>
              <a:rPr lang="ar-SA"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rgbClr val="FF0000"/>
                </a:solidFill>
                <a:latin typeface="Arial Unicode MS" pitchFamily="34" charset="-128"/>
                <a:ea typeface="Arial Unicode MS" pitchFamily="34" charset="-128"/>
                <a:cs typeface="PT Bold Heading" pitchFamily="2" charset="-78"/>
              </a:rPr>
              <a:t>من خلال المثال السابق يتضح لنا : </a:t>
            </a:r>
            <a:r>
              <a:rPr lang="ar-SA" sz="3600" dirty="0" smtClean="0">
                <a:solidFill>
                  <a:schemeClr val="bg1"/>
                </a:solidFill>
                <a:latin typeface="Arial Unicode MS" pitchFamily="34" charset="-128"/>
                <a:ea typeface="Arial Unicode MS" pitchFamily="34" charset="-128"/>
                <a:cs typeface="PT Bold Heading" pitchFamily="2" charset="-78"/>
              </a:rPr>
              <a:t/>
            </a:r>
            <a:br>
              <a:rPr lang="ar-SA" sz="3600" dirty="0" smtClean="0">
                <a:solidFill>
                  <a:schemeClr val="bg1"/>
                </a:solidFill>
                <a:latin typeface="Arial Unicode MS" pitchFamily="34" charset="-128"/>
                <a:ea typeface="Arial Unicode MS" pitchFamily="34" charset="-128"/>
                <a:cs typeface="PT Bold Heading" pitchFamily="2" charset="-78"/>
              </a:rPr>
            </a:br>
            <a:endParaRPr lang="ar-EG" sz="3600" dirty="0" smtClean="0">
              <a:solidFill>
                <a:schemeClr val="bg1"/>
              </a:solidFill>
              <a:latin typeface="Arial Unicode MS" pitchFamily="34" charset="-128"/>
              <a:ea typeface="Arial Unicode MS" pitchFamily="34" charset="-128"/>
              <a:cs typeface="PT Bold Heading" pitchFamily="2" charset="-78"/>
            </a:endParaRPr>
          </a:p>
          <a:p>
            <a:pPr algn="r">
              <a:buFontTx/>
              <a:buChar char="-"/>
            </a:pPr>
            <a:r>
              <a:rPr lang="ar-SA" sz="3600" dirty="0" smtClean="0">
                <a:solidFill>
                  <a:schemeClr val="bg1"/>
                </a:solidFill>
                <a:latin typeface="Arial Unicode MS" pitchFamily="34" charset="-128"/>
                <a:ea typeface="Arial Unicode MS" pitchFamily="34" charset="-128"/>
                <a:cs typeface="PT Bold Heading" pitchFamily="2" charset="-78"/>
              </a:rPr>
              <a:t> أن تدليل الأم للابن (كحقيقة ذاتية عند الأب ) كانت نفسها نتيجة لقسوة الأب الزائدة (كحقيقة موضوعية ) </a:t>
            </a:r>
            <a:br>
              <a:rPr lang="ar-SA" sz="3600" dirty="0" smtClean="0">
                <a:solidFill>
                  <a:schemeClr val="bg1"/>
                </a:solidFill>
                <a:latin typeface="Arial Unicode MS" pitchFamily="34" charset="-128"/>
                <a:ea typeface="Arial Unicode MS" pitchFamily="34" charset="-128"/>
                <a:cs typeface="PT Bold Heading" pitchFamily="2" charset="-78"/>
              </a:rPr>
            </a:br>
            <a:r>
              <a:rPr lang="ar-SA" sz="3600" dirty="0" smtClean="0">
                <a:solidFill>
                  <a:schemeClr val="bg1"/>
                </a:solidFill>
                <a:latin typeface="Arial Unicode MS" pitchFamily="34" charset="-128"/>
                <a:ea typeface="Arial Unicode MS" pitchFamily="34" charset="-128"/>
                <a:cs typeface="PT Bold Heading" pitchFamily="2" charset="-78"/>
              </a:rPr>
              <a:t/>
            </a:r>
            <a:br>
              <a:rPr lang="ar-SA" sz="3600" dirty="0" smtClean="0">
                <a:solidFill>
                  <a:schemeClr val="bg1"/>
                </a:solidFill>
                <a:latin typeface="Arial Unicode MS" pitchFamily="34" charset="-128"/>
                <a:ea typeface="Arial Unicode MS" pitchFamily="34" charset="-128"/>
                <a:cs typeface="PT Bold Heading" pitchFamily="2" charset="-78"/>
              </a:rPr>
            </a:br>
            <a:r>
              <a:rPr lang="ar-SA" sz="3600" dirty="0" smtClean="0">
                <a:solidFill>
                  <a:schemeClr val="bg1"/>
                </a:solidFill>
                <a:latin typeface="Arial Unicode MS" pitchFamily="34" charset="-128"/>
                <a:ea typeface="Arial Unicode MS" pitchFamily="34" charset="-128"/>
                <a:cs typeface="PT Bold Heading" pitchFamily="2" charset="-78"/>
              </a:rPr>
              <a:t>- كما قد يكون تدليل الأم لطفلها سببا في إسراف الأب في قسوته</a:t>
            </a:r>
            <a:r>
              <a:rPr lang="ar-EG"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كاتجاه يتصوره محققاً التوازن بين أسلوبهــما في التربية  .</a:t>
            </a:r>
          </a:p>
        </p:txBody>
      </p:sp>
      <p:sp>
        <p:nvSpPr>
          <p:cNvPr id="3" name="وسيلة شرح مستطيلة مستديرة الزوايا 2"/>
          <p:cNvSpPr/>
          <p:nvPr/>
        </p:nvSpPr>
        <p:spPr>
          <a:xfrm>
            <a:off x="0" y="214290"/>
            <a:ext cx="8858280" cy="1080120"/>
          </a:xfrm>
          <a:prstGeom prst="wedgeRoundRectCallout">
            <a:avLst>
              <a:gd name="adj1" fmla="val -20833"/>
              <a:gd name="adj2" fmla="val 804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800" b="1" dirty="0" smtClean="0">
                <a:solidFill>
                  <a:srgbClr val="FFFF00"/>
                </a:solidFill>
                <a:latin typeface="Arial Unicode MS" pitchFamily="34" charset="-128"/>
                <a:ea typeface="Arial Unicode MS" pitchFamily="34" charset="-128"/>
                <a:cs typeface="PT Bold Heading" pitchFamily="2" charset="-78"/>
              </a:rPr>
              <a:t>د- الجوانب الذاتية والموضوعية تكون كل منها سببا في الأخرى .</a:t>
            </a:r>
            <a:endParaRPr lang="ar-SA" sz="28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214282" y="1597304"/>
            <a:ext cx="8786874" cy="5078313"/>
          </a:xfrm>
          <a:prstGeom prst="rect">
            <a:avLst/>
          </a:prstGeom>
          <a:noFill/>
          <a:ln w="9525">
            <a:noFill/>
            <a:miter lim="800000"/>
            <a:headEnd/>
            <a:tailEnd/>
          </a:ln>
          <a:effectLst/>
        </p:spPr>
        <p:txBody>
          <a:bodyPr wrap="square" anchor="ctr">
            <a:spAutoFit/>
          </a:bodyPr>
          <a:lstStyle/>
          <a:p>
            <a:pPr algn="just">
              <a:lnSpc>
                <a:spcPct val="150000"/>
              </a:lnSpc>
              <a:buFontTx/>
              <a:buChar char="-"/>
            </a:pPr>
            <a:r>
              <a:rPr lang="ar-EG"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المشكلة هي حلقة متداخلة ومتفاعلة مع المشكلات الأخرى.</a:t>
            </a:r>
          </a:p>
          <a:p>
            <a:pPr algn="just">
              <a:lnSpc>
                <a:spcPct val="150000"/>
              </a:lnSpc>
              <a:buFontTx/>
              <a:buChar char="-"/>
            </a:pPr>
            <a:r>
              <a:rPr lang="ar-SA" sz="3600" dirty="0" smtClean="0">
                <a:solidFill>
                  <a:schemeClr val="bg1"/>
                </a:solidFill>
                <a:latin typeface="Arial Unicode MS" pitchFamily="34" charset="-128"/>
                <a:ea typeface="Arial Unicode MS" pitchFamily="34" charset="-128"/>
                <a:cs typeface="PT Bold Heading" pitchFamily="2" charset="-78"/>
              </a:rPr>
              <a:t> المشكلات </a:t>
            </a:r>
            <a:r>
              <a:rPr lang="ar-EG" sz="3600" dirty="0" smtClean="0">
                <a:solidFill>
                  <a:schemeClr val="bg1"/>
                </a:solidFill>
                <a:latin typeface="Arial Unicode MS" pitchFamily="34" charset="-128"/>
                <a:ea typeface="Arial Unicode MS" pitchFamily="34" charset="-128"/>
                <a:cs typeface="PT Bold Heading" pitchFamily="2" charset="-78"/>
              </a:rPr>
              <a:t>ا</a:t>
            </a:r>
            <a:r>
              <a:rPr lang="ar-SA" sz="3600" dirty="0" smtClean="0">
                <a:solidFill>
                  <a:schemeClr val="bg1"/>
                </a:solidFill>
                <a:latin typeface="Arial Unicode MS" pitchFamily="34" charset="-128"/>
                <a:ea typeface="Arial Unicode MS" pitchFamily="34" charset="-128"/>
                <a:cs typeface="PT Bold Heading" pitchFamily="2" charset="-78"/>
              </a:rPr>
              <a:t>لإشكالي</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لها ثقلها الخاص ولولا وجودها لما كانت المشكلة ذاتها . </a:t>
            </a:r>
          </a:p>
          <a:p>
            <a:pPr algn="just">
              <a:lnSpc>
                <a:spcPct val="150000"/>
              </a:lnSpc>
              <a:buFontTx/>
              <a:buChar char="-"/>
            </a:pPr>
            <a:r>
              <a:rPr lang="ar-EG"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العميل فرد غالباً ما يعيش تياراً متفاعلاً متصلاً من الظروف الإشكالي</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المختلفة أو الظروف المحيطة </a:t>
            </a:r>
            <a:r>
              <a:rPr lang="ar-SA" sz="3600" dirty="0" err="1" smtClean="0">
                <a:solidFill>
                  <a:schemeClr val="bg1"/>
                </a:solidFill>
                <a:latin typeface="Arial Unicode MS" pitchFamily="34" charset="-128"/>
                <a:ea typeface="Arial Unicode MS" pitchFamily="34" charset="-128"/>
                <a:cs typeface="PT Bold Heading" pitchFamily="2" charset="-78"/>
              </a:rPr>
              <a:t>ب</a:t>
            </a:r>
            <a:r>
              <a:rPr lang="ar-EG" sz="3600" dirty="0" smtClean="0">
                <a:solidFill>
                  <a:schemeClr val="bg1"/>
                </a:solidFill>
                <a:latin typeface="Arial Unicode MS" pitchFamily="34" charset="-128"/>
                <a:ea typeface="Arial Unicode MS" pitchFamily="34" charset="-128"/>
                <a:cs typeface="PT Bold Heading" pitchFamily="2" charset="-78"/>
              </a:rPr>
              <a:t>ه</a:t>
            </a:r>
            <a:r>
              <a:rPr lang="ar-SA" sz="3600" dirty="0" smtClean="0">
                <a:solidFill>
                  <a:schemeClr val="bg1"/>
                </a:solidFill>
                <a:latin typeface="Arial Unicode MS" pitchFamily="34" charset="-128"/>
                <a:ea typeface="Arial Unicode MS" pitchFamily="34" charset="-128"/>
                <a:cs typeface="PT Bold Heading" pitchFamily="2" charset="-78"/>
              </a:rPr>
              <a:t>.</a:t>
            </a:r>
            <a:endParaRPr lang="ar-SA" sz="1800" dirty="0" smtClean="0">
              <a:solidFill>
                <a:schemeClr val="bg1"/>
              </a:solidFill>
              <a:latin typeface="Arial Unicode MS" pitchFamily="34" charset="-128"/>
              <a:ea typeface="Arial Unicode MS" pitchFamily="34" charset="-128"/>
              <a:cs typeface="PT Bold Heading" pitchFamily="2" charset="-78"/>
            </a:endParaRPr>
          </a:p>
        </p:txBody>
      </p:sp>
      <p:sp>
        <p:nvSpPr>
          <p:cNvPr id="3" name="وسيلة شرح مستطيلة مستديرة الزوايا 2"/>
          <p:cNvSpPr/>
          <p:nvPr/>
        </p:nvSpPr>
        <p:spPr>
          <a:xfrm>
            <a:off x="0" y="214290"/>
            <a:ext cx="9001156" cy="1080120"/>
          </a:xfrm>
          <a:prstGeom prst="wedgeRoundRectCallout">
            <a:avLst>
              <a:gd name="adj1" fmla="val -20833"/>
              <a:gd name="adj2" fmla="val 804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800" b="1" dirty="0" smtClean="0">
                <a:solidFill>
                  <a:srgbClr val="FFFF00"/>
                </a:solidFill>
                <a:latin typeface="Arial Unicode MS" pitchFamily="34" charset="-128"/>
                <a:ea typeface="Arial Unicode MS" pitchFamily="34" charset="-128"/>
                <a:cs typeface="PT Bold Heading" pitchFamily="2" charset="-78"/>
              </a:rPr>
              <a:t>ه- المشكلة هي دائما حلقة من سلسلة متصلة من الحلقات الإشكالي</a:t>
            </a:r>
            <a:r>
              <a:rPr lang="ar-EG" sz="2800" b="1" dirty="0" smtClean="0">
                <a:solidFill>
                  <a:srgbClr val="FFFF00"/>
                </a:solidFill>
                <a:latin typeface="Arial Unicode MS" pitchFamily="34" charset="-128"/>
                <a:ea typeface="Arial Unicode MS" pitchFamily="34" charset="-128"/>
                <a:cs typeface="PT Bold Heading" pitchFamily="2" charset="-78"/>
              </a:rPr>
              <a:t>ة</a:t>
            </a:r>
            <a:r>
              <a:rPr lang="ar-SA" sz="2800" b="1" dirty="0" smtClean="0">
                <a:solidFill>
                  <a:srgbClr val="FFFF00"/>
                </a:solidFill>
                <a:latin typeface="Arial Unicode MS" pitchFamily="34" charset="-128"/>
                <a:ea typeface="Arial Unicode MS" pitchFamily="34" charset="-128"/>
                <a:cs typeface="PT Bold Heading" pitchFamily="2" charset="-78"/>
              </a:rPr>
              <a:t> </a:t>
            </a:r>
            <a:endParaRPr lang="ar-SA" sz="28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0" y="1597304"/>
            <a:ext cx="9001156" cy="4616648"/>
          </a:xfrm>
          <a:prstGeom prst="rect">
            <a:avLst/>
          </a:prstGeom>
          <a:noFill/>
          <a:ln w="9525">
            <a:noFill/>
            <a:miter lim="800000"/>
            <a:headEnd/>
            <a:tailEnd/>
          </a:ln>
          <a:effectLst/>
        </p:spPr>
        <p:txBody>
          <a:bodyPr wrap="square" anchor="ctr">
            <a:spAutoFit/>
          </a:bodyPr>
          <a:lstStyle/>
          <a:p>
            <a:pPr algn="just">
              <a:lnSpc>
                <a:spcPct val="150000"/>
              </a:lnSpc>
              <a:buFontTx/>
              <a:buChar char="-"/>
            </a:pPr>
            <a:r>
              <a:rPr lang="ar-EG" sz="3600" dirty="0" smtClean="0">
                <a:solidFill>
                  <a:schemeClr val="bg1"/>
                </a:solidFill>
                <a:latin typeface="Arial Unicode MS" pitchFamily="34" charset="-128"/>
                <a:ea typeface="Arial Unicode MS" pitchFamily="34" charset="-128"/>
                <a:cs typeface="PT Bold Heading" pitchFamily="2" charset="-78"/>
              </a:rPr>
              <a:t> </a:t>
            </a:r>
            <a:r>
              <a:rPr lang="ar-SA" sz="3600" dirty="0" smtClean="0">
                <a:solidFill>
                  <a:schemeClr val="bg1"/>
                </a:solidFill>
                <a:latin typeface="Arial Unicode MS" pitchFamily="34" charset="-128"/>
                <a:ea typeface="Arial Unicode MS" pitchFamily="34" charset="-128"/>
                <a:cs typeface="PT Bold Heading" pitchFamily="2" charset="-78"/>
              </a:rPr>
              <a:t>إذا وصل تيار التفاعل إلى منطقه ضعيفة المقاومة ينقطع عندها التيار فتظهر المشكلة كما تبدو لنا .</a:t>
            </a:r>
          </a:p>
          <a:p>
            <a:pPr algn="just">
              <a:lnSpc>
                <a:spcPct val="150000"/>
              </a:lnSpc>
              <a:buFontTx/>
              <a:buChar char="-"/>
            </a:pPr>
            <a:endParaRPr lang="ar-SA" sz="1600" dirty="0" smtClean="0">
              <a:solidFill>
                <a:schemeClr val="bg1"/>
              </a:solidFill>
              <a:latin typeface="Arial Unicode MS" pitchFamily="34" charset="-128"/>
              <a:ea typeface="Arial Unicode MS" pitchFamily="34" charset="-128"/>
              <a:cs typeface="PT Bold Heading" pitchFamily="2" charset="-78"/>
            </a:endParaRPr>
          </a:p>
          <a:p>
            <a:pPr algn="just">
              <a:lnSpc>
                <a:spcPct val="150000"/>
              </a:lnSpc>
              <a:buFontTx/>
              <a:buChar char="-"/>
            </a:pPr>
            <a:r>
              <a:rPr lang="ar-SA" sz="3600" dirty="0" smtClean="0">
                <a:solidFill>
                  <a:schemeClr val="bg1"/>
                </a:solidFill>
                <a:latin typeface="Arial Unicode MS" pitchFamily="34" charset="-128"/>
                <a:ea typeface="Arial Unicode MS" pitchFamily="34" charset="-128"/>
                <a:cs typeface="PT Bold Heading" pitchFamily="2" charset="-78"/>
              </a:rPr>
              <a:t> أن </a:t>
            </a:r>
            <a:r>
              <a:rPr lang="ar-EG" sz="3600" dirty="0" smtClean="0">
                <a:solidFill>
                  <a:schemeClr val="bg1"/>
                </a:solidFill>
                <a:latin typeface="Arial Unicode MS" pitchFamily="34" charset="-128"/>
                <a:ea typeface="Arial Unicode MS" pitchFamily="34" charset="-128"/>
                <a:cs typeface="PT Bold Heading" pitchFamily="2" charset="-78"/>
              </a:rPr>
              <a:t>ا</a:t>
            </a:r>
            <a:r>
              <a:rPr lang="ar-SA" sz="3600" dirty="0" smtClean="0">
                <a:solidFill>
                  <a:schemeClr val="bg1"/>
                </a:solidFill>
                <a:latin typeface="Arial Unicode MS" pitchFamily="34" charset="-128"/>
                <a:ea typeface="Arial Unicode MS" pitchFamily="34" charset="-128"/>
                <a:cs typeface="PT Bold Heading" pitchFamily="2" charset="-78"/>
              </a:rPr>
              <a:t>لخبر</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المتواصلة والممارسة الطويلة تكسب الممارس قدرات حدسية والمهارة في تحديد الحلقات الإشكالي</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a:t>
            </a:r>
            <a:r>
              <a:rPr lang="ar-EG" sz="3600" dirty="0" smtClean="0">
                <a:solidFill>
                  <a:schemeClr val="bg1"/>
                </a:solidFill>
                <a:latin typeface="Arial Unicode MS" pitchFamily="34" charset="-128"/>
                <a:ea typeface="Arial Unicode MS" pitchFamily="34" charset="-128"/>
                <a:cs typeface="PT Bold Heading" pitchFamily="2" charset="-78"/>
              </a:rPr>
              <a:t>ا</a:t>
            </a:r>
            <a:r>
              <a:rPr lang="ar-SA" sz="3600" dirty="0" smtClean="0">
                <a:solidFill>
                  <a:schemeClr val="bg1"/>
                </a:solidFill>
                <a:latin typeface="Arial Unicode MS" pitchFamily="34" charset="-128"/>
                <a:ea typeface="Arial Unicode MS" pitchFamily="34" charset="-128"/>
                <a:cs typeface="PT Bold Heading" pitchFamily="2" charset="-78"/>
              </a:rPr>
              <a:t>لهام</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والأكثر ارتباطاً بالموقف.</a:t>
            </a:r>
          </a:p>
        </p:txBody>
      </p:sp>
      <p:sp>
        <p:nvSpPr>
          <p:cNvPr id="3" name="وسيلة شرح مستطيلة مستديرة الزوايا 2"/>
          <p:cNvSpPr/>
          <p:nvPr/>
        </p:nvSpPr>
        <p:spPr>
          <a:xfrm>
            <a:off x="0" y="214290"/>
            <a:ext cx="9144000" cy="1080120"/>
          </a:xfrm>
          <a:prstGeom prst="wedgeRoundRectCallout">
            <a:avLst>
              <a:gd name="adj1" fmla="val -20833"/>
              <a:gd name="adj2" fmla="val 804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800" b="1" dirty="0" smtClean="0">
                <a:solidFill>
                  <a:srgbClr val="FFFF00"/>
                </a:solidFill>
                <a:latin typeface="Arial Unicode MS" pitchFamily="34" charset="-128"/>
                <a:ea typeface="Arial Unicode MS" pitchFamily="34" charset="-128"/>
                <a:cs typeface="PT Bold Heading" pitchFamily="2" charset="-78"/>
              </a:rPr>
              <a:t>تابع المشكلة هي دائما حلقة من سلسلة متصلة من الحلقات الإشكالي</a:t>
            </a:r>
            <a:r>
              <a:rPr lang="ar-EG" sz="2800" b="1" dirty="0" smtClean="0">
                <a:solidFill>
                  <a:srgbClr val="FFFF00"/>
                </a:solidFill>
                <a:latin typeface="Arial Unicode MS" pitchFamily="34" charset="-128"/>
                <a:ea typeface="Arial Unicode MS" pitchFamily="34" charset="-128"/>
                <a:cs typeface="PT Bold Heading" pitchFamily="2" charset="-78"/>
              </a:rPr>
              <a:t>ة</a:t>
            </a:r>
            <a:r>
              <a:rPr lang="ar-SA" sz="2800" b="1" dirty="0" smtClean="0">
                <a:solidFill>
                  <a:srgbClr val="FFFF00"/>
                </a:solidFill>
                <a:latin typeface="Arial Unicode MS" pitchFamily="34" charset="-128"/>
                <a:ea typeface="Arial Unicode MS" pitchFamily="34" charset="-128"/>
                <a:cs typeface="PT Bold Heading" pitchFamily="2" charset="-78"/>
              </a:rPr>
              <a:t> </a:t>
            </a:r>
            <a:endParaRPr lang="ar-SA" sz="28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0" y="1597304"/>
            <a:ext cx="9001156" cy="3970318"/>
          </a:xfrm>
          <a:prstGeom prst="rect">
            <a:avLst/>
          </a:prstGeom>
          <a:noFill/>
          <a:ln w="9525">
            <a:noFill/>
            <a:miter lim="800000"/>
            <a:headEnd/>
            <a:tailEnd/>
          </a:ln>
          <a:effectLst/>
        </p:spPr>
        <p:txBody>
          <a:bodyPr wrap="square" anchor="ctr">
            <a:spAutoFit/>
          </a:bodyPr>
          <a:lstStyle/>
          <a:p>
            <a:pPr algn="just">
              <a:buFontTx/>
              <a:buChar char="-"/>
            </a:pPr>
            <a:r>
              <a:rPr lang="ar-SA" sz="2800" dirty="0" smtClean="0">
                <a:solidFill>
                  <a:schemeClr val="bg1"/>
                </a:solidFill>
                <a:latin typeface="Arial Unicode MS" pitchFamily="34" charset="-128"/>
                <a:ea typeface="Arial Unicode MS" pitchFamily="34" charset="-128"/>
                <a:cs typeface="PT Bold Heading" pitchFamily="2" charset="-78"/>
              </a:rPr>
              <a:t>المشكلة هي توقف مؤقت لحياه الفرد العادية أو هي ارتفاع مفاجئ لعدة أوضاع إشكالية عامة دائمة أو شبه دائمة فهي بهذا المعنى أشكال تخضع لزمان ومكان معين وليست لها صفة الدوام .  </a:t>
            </a:r>
            <a:endParaRPr lang="ar-EG" sz="28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endParaRPr lang="ar-SA" sz="2800" dirty="0" smtClean="0">
              <a:solidFill>
                <a:schemeClr val="bg1"/>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فعلاج المشكلة هو قدر من الموازنة المعقولة للزمان والمكان الذي ظهرت فيه المشكلة ليتم للفرد العودة إلى حياته الطبيعية قدر الإمكان . </a:t>
            </a:r>
            <a:endParaRPr lang="ar-EG" sz="2800" dirty="0" smtClean="0">
              <a:solidFill>
                <a:schemeClr val="bg1"/>
              </a:solidFill>
              <a:latin typeface="Arial Unicode MS" pitchFamily="34" charset="-128"/>
              <a:ea typeface="Arial Unicode MS" pitchFamily="34" charset="-128"/>
              <a:cs typeface="PT Bold Heading" pitchFamily="2" charset="-78"/>
            </a:endParaRPr>
          </a:p>
          <a:p>
            <a:pPr algn="just"/>
            <a:endParaRPr lang="ar-SA" sz="2800" dirty="0" smtClean="0">
              <a:solidFill>
                <a:schemeClr val="bg1"/>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 وهذا يعنى أننا إذا أوقفنا تفاعل الحلقات الإشكالي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من أي منطقة بين هذه المشاكل سيؤدى بالضرورة إلى تغير الموقف الإشكال</a:t>
            </a:r>
            <a:r>
              <a:rPr lang="ar-EG" sz="2800" dirty="0" smtClean="0">
                <a:solidFill>
                  <a:schemeClr val="bg1"/>
                </a:solidFill>
                <a:latin typeface="Arial Unicode MS" pitchFamily="34" charset="-128"/>
                <a:ea typeface="Arial Unicode MS" pitchFamily="34" charset="-128"/>
                <a:cs typeface="PT Bold Heading" pitchFamily="2" charset="-78"/>
              </a:rPr>
              <a:t>ي</a:t>
            </a:r>
            <a:r>
              <a:rPr lang="ar-SA" sz="2800" dirty="0" smtClean="0">
                <a:solidFill>
                  <a:schemeClr val="bg1"/>
                </a:solidFill>
                <a:latin typeface="Arial Unicode MS" pitchFamily="34" charset="-128"/>
                <a:ea typeface="Arial Unicode MS" pitchFamily="34" charset="-128"/>
                <a:cs typeface="PT Bold Heading" pitchFamily="2" charset="-78"/>
              </a:rPr>
              <a:t> . </a:t>
            </a:r>
            <a:endParaRPr lang="ar-SA" sz="2800" dirty="0">
              <a:solidFill>
                <a:schemeClr val="bg1"/>
              </a:solidFill>
              <a:latin typeface="Arial Unicode MS" pitchFamily="34" charset="-128"/>
              <a:ea typeface="Arial Unicode MS" pitchFamily="34" charset="-128"/>
              <a:cs typeface="PT Bold Heading" pitchFamily="2" charset="-78"/>
            </a:endParaRPr>
          </a:p>
        </p:txBody>
      </p:sp>
      <p:sp>
        <p:nvSpPr>
          <p:cNvPr id="3" name="وسيلة شرح مستطيلة مستديرة الزوايا 2"/>
          <p:cNvSpPr/>
          <p:nvPr/>
        </p:nvSpPr>
        <p:spPr>
          <a:xfrm>
            <a:off x="0" y="214290"/>
            <a:ext cx="8858280" cy="1080120"/>
          </a:xfrm>
          <a:prstGeom prst="wedgeRoundRectCallout">
            <a:avLst>
              <a:gd name="adj1" fmla="val -20833"/>
              <a:gd name="adj2" fmla="val 804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800" b="1" dirty="0" smtClean="0">
                <a:solidFill>
                  <a:srgbClr val="FFFF00"/>
                </a:solidFill>
                <a:latin typeface="Arial Unicode MS" pitchFamily="34" charset="-128"/>
                <a:ea typeface="Arial Unicode MS" pitchFamily="34" charset="-128"/>
                <a:cs typeface="PT Bold Heading" pitchFamily="2" charset="-78"/>
              </a:rPr>
              <a:t>و- المشكلة هي دائما لحظ</a:t>
            </a:r>
            <a:r>
              <a:rPr lang="ar-EG" sz="2800" b="1" dirty="0" smtClean="0">
                <a:solidFill>
                  <a:srgbClr val="FFFF00"/>
                </a:solidFill>
                <a:latin typeface="Arial Unicode MS" pitchFamily="34" charset="-128"/>
                <a:ea typeface="Arial Unicode MS" pitchFamily="34" charset="-128"/>
                <a:cs typeface="PT Bold Heading" pitchFamily="2" charset="-78"/>
              </a:rPr>
              <a:t>ة</a:t>
            </a:r>
            <a:r>
              <a:rPr lang="ar-SA" sz="2800" b="1" dirty="0" smtClean="0">
                <a:solidFill>
                  <a:srgbClr val="FFFF00"/>
                </a:solidFill>
                <a:latin typeface="Arial Unicode MS" pitchFamily="34" charset="-128"/>
                <a:ea typeface="Arial Unicode MS" pitchFamily="34" charset="-128"/>
                <a:cs typeface="PT Bold Heading" pitchFamily="2" charset="-78"/>
              </a:rPr>
              <a:t> زمني</a:t>
            </a:r>
            <a:r>
              <a:rPr lang="ar-EG" sz="2800" b="1" dirty="0" smtClean="0">
                <a:solidFill>
                  <a:srgbClr val="FFFF00"/>
                </a:solidFill>
                <a:latin typeface="Arial Unicode MS" pitchFamily="34" charset="-128"/>
                <a:ea typeface="Arial Unicode MS" pitchFamily="34" charset="-128"/>
                <a:cs typeface="PT Bold Heading" pitchFamily="2" charset="-78"/>
              </a:rPr>
              <a:t>ة</a:t>
            </a:r>
            <a:r>
              <a:rPr lang="ar-SA" sz="2800" b="1" dirty="0" smtClean="0">
                <a:solidFill>
                  <a:srgbClr val="FFFF00"/>
                </a:solidFill>
                <a:latin typeface="Arial Unicode MS" pitchFamily="34" charset="-128"/>
                <a:ea typeface="Arial Unicode MS" pitchFamily="34" charset="-128"/>
                <a:cs typeface="PT Bold Heading" pitchFamily="2" charset="-78"/>
              </a:rPr>
              <a:t> لا تعرف الثبوت أو التكرار : </a:t>
            </a:r>
            <a:endParaRPr lang="ar-SA" sz="2800" b="1" dirty="0">
              <a:solidFill>
                <a:srgbClr val="FFFF00"/>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785918" y="1679593"/>
            <a:ext cx="5859463" cy="4392613"/>
            <a:chOff x="1045" y="890"/>
            <a:chExt cx="3691" cy="2767"/>
          </a:xfrm>
        </p:grpSpPr>
        <p:sp>
          <p:nvSpPr>
            <p:cNvPr id="12296" name="AutoShape 3"/>
            <p:cNvSpPr>
              <a:spLocks noChangeArrowheads="1"/>
            </p:cNvSpPr>
            <p:nvPr/>
          </p:nvSpPr>
          <p:spPr bwMode="auto">
            <a:xfrm>
              <a:off x="1247" y="890"/>
              <a:ext cx="3311" cy="2767"/>
            </a:xfrm>
            <a:prstGeom prst="star32">
              <a:avLst>
                <a:gd name="adj" fmla="val 30852"/>
              </a:avLst>
            </a:prstGeom>
            <a:gradFill rotWithShape="1">
              <a:gsLst>
                <a:gs pos="0">
                  <a:srgbClr val="FFFFCC"/>
                </a:gs>
                <a:gs pos="100000">
                  <a:schemeClr val="bg1"/>
                </a:gs>
              </a:gsLst>
              <a:path path="shape">
                <a:fillToRect l="50000" t="50000" r="50000" b="50000"/>
              </a:path>
            </a:gradFill>
            <a:ln w="9525">
              <a:noFill/>
              <a:miter lim="800000"/>
              <a:headEnd/>
              <a:tailEnd/>
            </a:ln>
          </p:spPr>
          <p:txBody>
            <a:bodyPr wrap="none" anchor="ctr"/>
            <a:lstStyle/>
            <a:p>
              <a:pPr algn="ctr"/>
              <a:endParaRPr lang="en-US">
                <a:latin typeface="Tahoma" pitchFamily="34" charset="0"/>
                <a:cs typeface="Tahoma" pitchFamily="34" charset="0"/>
              </a:endParaRPr>
            </a:p>
          </p:txBody>
        </p:sp>
        <p:sp>
          <p:nvSpPr>
            <p:cNvPr id="12297" name="AutoShape 4"/>
            <p:cNvSpPr>
              <a:spLocks noChangeArrowheads="1"/>
            </p:cNvSpPr>
            <p:nvPr/>
          </p:nvSpPr>
          <p:spPr bwMode="auto">
            <a:xfrm rot="21434579">
              <a:off x="1045" y="1921"/>
              <a:ext cx="3691" cy="616"/>
            </a:xfrm>
            <a:prstGeom prst="star32">
              <a:avLst>
                <a:gd name="adj" fmla="val 37500"/>
              </a:avLst>
            </a:prstGeom>
            <a:noFill/>
            <a:ln w="9525">
              <a:noFill/>
              <a:miter lim="800000"/>
              <a:headEnd/>
              <a:tailEnd/>
            </a:ln>
          </p:spPr>
          <p:txBody>
            <a:bodyPr>
              <a:spAutoFit/>
            </a:bodyPr>
            <a:lstStyle/>
            <a:p>
              <a:pPr>
                <a:defRPr/>
              </a:pPr>
              <a:r>
                <a:rPr lang="ar-SA" sz="2800" b="1" dirty="0" smtClean="0">
                  <a:latin typeface="Arial Unicode MS" pitchFamily="34" charset="-128"/>
                  <a:ea typeface="Arial Unicode MS" pitchFamily="34" charset="-128"/>
                  <a:cs typeface="PT Bold Heading" pitchFamily="2" charset="-78"/>
                </a:rPr>
                <a:t>ثالثاً: عملي</a:t>
              </a:r>
              <a:r>
                <a:rPr lang="ar-EG" sz="2800" b="1" dirty="0" smtClean="0">
                  <a:latin typeface="Arial Unicode MS" pitchFamily="34" charset="-128"/>
                  <a:ea typeface="Arial Unicode MS" pitchFamily="34" charset="-128"/>
                  <a:cs typeface="PT Bold Heading" pitchFamily="2" charset="-78"/>
                </a:rPr>
                <a:t>ة</a:t>
              </a:r>
              <a:r>
                <a:rPr lang="ar-SA" sz="2800" b="1" dirty="0" smtClean="0">
                  <a:latin typeface="Arial Unicode MS" pitchFamily="34" charset="-128"/>
                  <a:ea typeface="Arial Unicode MS" pitchFamily="34" charset="-128"/>
                  <a:cs typeface="PT Bold Heading" pitchFamily="2" charset="-78"/>
                </a:rPr>
                <a:t> المساعدة</a:t>
              </a:r>
              <a:endParaRPr lang="ar-EG" sz="2800" b="1" dirty="0" smtClean="0">
                <a:latin typeface="Arial Unicode MS" pitchFamily="34" charset="-128"/>
                <a:ea typeface="Arial Unicode MS" pitchFamily="34" charset="-128"/>
                <a:cs typeface="PT Bold Heading" pitchFamily="2" charset="-78"/>
              </a:endParaRPr>
            </a:p>
          </p:txBody>
        </p:sp>
      </p:grpSp>
      <p:sp>
        <p:nvSpPr>
          <p:cNvPr id="90120" name="AutoShape 8"/>
          <p:cNvSpPr>
            <a:spLocks noChangeArrowheads="1"/>
          </p:cNvSpPr>
          <p:nvPr/>
        </p:nvSpPr>
        <p:spPr bwMode="auto">
          <a:xfrm>
            <a:off x="142844" y="3214686"/>
            <a:ext cx="2286016" cy="1152525"/>
          </a:xfrm>
          <a:prstGeom prst="roundRect">
            <a:avLst>
              <a:gd name="adj" fmla="val 16667"/>
            </a:avLst>
          </a:prstGeom>
          <a:gradFill rotWithShape="1">
            <a:gsLst>
              <a:gs pos="0">
                <a:srgbClr val="9EA17D"/>
              </a:gs>
              <a:gs pos="100000">
                <a:schemeClr val="bg1"/>
              </a:gs>
            </a:gsLst>
            <a:path path="rect">
              <a:fillToRect l="100000" t="100000"/>
            </a:path>
          </a:gradFill>
          <a:ln w="9525">
            <a:noFill/>
            <a:round/>
            <a:headEnd/>
            <a:tailEnd/>
          </a:ln>
          <a:effectLst/>
          <a:scene3d>
            <a:camera prst="legacyObliqueTopRight"/>
            <a:lightRig rig="legacyFlat4" dir="b"/>
          </a:scene3d>
          <a:sp3d extrusionH="430200" prstMaterial="legacyMatte">
            <a:bevelT w="13500" h="13500" prst="angle"/>
            <a:bevelB w="13500" h="13500" prst="angle"/>
            <a:extrusionClr>
              <a:srgbClr val="A2E2DC"/>
            </a:extrusionClr>
          </a:sp3d>
        </p:spPr>
        <p:txBody>
          <a:bodyPr wrap="none" anchor="ctr">
            <a:flatTx/>
          </a:bodyPr>
          <a:lstStyle/>
          <a:p>
            <a:pPr lvl="0"/>
            <a:r>
              <a:rPr lang="ar-EG" dirty="0" smtClean="0">
                <a:latin typeface="Arial Unicode MS" pitchFamily="34" charset="-128"/>
                <a:ea typeface="Arial Unicode MS" pitchFamily="34" charset="-128"/>
                <a:cs typeface="PT Bold Heading" pitchFamily="2" charset="-78"/>
              </a:rPr>
              <a:t>ا</a:t>
            </a:r>
            <a:r>
              <a:rPr lang="ar-SA" dirty="0" smtClean="0">
                <a:latin typeface="Arial Unicode MS" pitchFamily="34" charset="-128"/>
                <a:ea typeface="Arial Unicode MS" pitchFamily="34" charset="-128"/>
                <a:cs typeface="PT Bold Heading" pitchFamily="2" charset="-78"/>
              </a:rPr>
              <a:t>لمساعد</a:t>
            </a:r>
            <a:r>
              <a:rPr lang="ar-EG" dirty="0" smtClean="0">
                <a:latin typeface="Arial Unicode MS" pitchFamily="34" charset="-128"/>
                <a:ea typeface="Arial Unicode MS" pitchFamily="34" charset="-128"/>
                <a:cs typeface="PT Bold Heading" pitchFamily="2" charset="-78"/>
              </a:rPr>
              <a:t>ة</a:t>
            </a:r>
            <a:r>
              <a:rPr lang="ar-SA" dirty="0" smtClean="0">
                <a:latin typeface="Arial Unicode MS" pitchFamily="34" charset="-128"/>
                <a:ea typeface="Arial Unicode MS" pitchFamily="34" charset="-128"/>
                <a:cs typeface="PT Bold Heading" pitchFamily="2" charset="-78"/>
              </a:rPr>
              <a:t> ذاتها</a:t>
            </a:r>
            <a:endParaRPr lang="ar-EG" dirty="0" smtClean="0">
              <a:latin typeface="Arial Unicode MS" pitchFamily="34" charset="-128"/>
              <a:ea typeface="Arial Unicode MS" pitchFamily="34" charset="-128"/>
              <a:cs typeface="PT Bold Heading" pitchFamily="2" charset="-78"/>
            </a:endParaRPr>
          </a:p>
          <a:p>
            <a:pPr lvl="0"/>
            <a:r>
              <a:rPr lang="ar-SA" dirty="0" smtClean="0">
                <a:latin typeface="Arial Unicode MS" pitchFamily="34" charset="-128"/>
                <a:ea typeface="Arial Unicode MS" pitchFamily="34" charset="-128"/>
                <a:cs typeface="PT Bold Heading" pitchFamily="2" charset="-78"/>
              </a:rPr>
              <a:t> كخدم</a:t>
            </a:r>
            <a:r>
              <a:rPr lang="ar-EG" dirty="0" smtClean="0">
                <a:latin typeface="Arial Unicode MS" pitchFamily="34" charset="-128"/>
                <a:ea typeface="Arial Unicode MS" pitchFamily="34" charset="-128"/>
                <a:cs typeface="PT Bold Heading" pitchFamily="2" charset="-78"/>
              </a:rPr>
              <a:t>ة</a:t>
            </a:r>
            <a:r>
              <a:rPr lang="ar-SA" dirty="0" smtClean="0">
                <a:latin typeface="Arial Unicode MS" pitchFamily="34" charset="-128"/>
                <a:ea typeface="Arial Unicode MS" pitchFamily="34" charset="-128"/>
                <a:cs typeface="PT Bold Heading" pitchFamily="2" charset="-78"/>
              </a:rPr>
              <a:t> اجتماعي</a:t>
            </a:r>
            <a:r>
              <a:rPr lang="ar-EG" dirty="0" smtClean="0">
                <a:latin typeface="Arial Unicode MS" pitchFamily="34" charset="-128"/>
                <a:ea typeface="Arial Unicode MS" pitchFamily="34" charset="-128"/>
                <a:cs typeface="PT Bold Heading" pitchFamily="2" charset="-78"/>
              </a:rPr>
              <a:t>ة</a:t>
            </a:r>
            <a:r>
              <a:rPr lang="ar-SA" dirty="0" smtClean="0">
                <a:latin typeface="Arial Unicode MS" pitchFamily="34" charset="-128"/>
                <a:ea typeface="Arial Unicode MS" pitchFamily="34" charset="-128"/>
                <a:cs typeface="PT Bold Heading" pitchFamily="2" charset="-78"/>
              </a:rPr>
              <a:t> </a:t>
            </a:r>
            <a:endParaRPr lang="ar-EG" dirty="0" smtClean="0">
              <a:latin typeface="Arial Unicode MS" pitchFamily="34" charset="-128"/>
              <a:ea typeface="Arial Unicode MS" pitchFamily="34" charset="-128"/>
              <a:cs typeface="PT Bold Heading" pitchFamily="2" charset="-78"/>
            </a:endParaRPr>
          </a:p>
          <a:p>
            <a:pPr lvl="0"/>
            <a:r>
              <a:rPr lang="ar-SA" dirty="0" smtClean="0">
                <a:latin typeface="Arial Unicode MS" pitchFamily="34" charset="-128"/>
                <a:ea typeface="Arial Unicode MS" pitchFamily="34" charset="-128"/>
                <a:cs typeface="PT Bold Heading" pitchFamily="2" charset="-78"/>
              </a:rPr>
              <a:t>ونفسي</a:t>
            </a:r>
            <a:r>
              <a:rPr lang="ar-EG" dirty="0" smtClean="0">
                <a:latin typeface="Arial Unicode MS" pitchFamily="34" charset="-128"/>
                <a:ea typeface="Arial Unicode MS" pitchFamily="34" charset="-128"/>
                <a:cs typeface="PT Bold Heading" pitchFamily="2" charset="-78"/>
              </a:rPr>
              <a:t>ة</a:t>
            </a:r>
            <a:r>
              <a:rPr lang="ar-SA" dirty="0" smtClean="0">
                <a:latin typeface="Arial Unicode MS" pitchFamily="34" charset="-128"/>
                <a:ea typeface="Arial Unicode MS" pitchFamily="34" charset="-128"/>
                <a:cs typeface="PT Bold Heading" pitchFamily="2" charset="-78"/>
              </a:rPr>
              <a:t> </a:t>
            </a:r>
            <a:endParaRPr lang="ar-SA" dirty="0">
              <a:latin typeface="Arial Unicode MS" pitchFamily="34" charset="-128"/>
              <a:ea typeface="Arial Unicode MS" pitchFamily="34" charset="-128"/>
              <a:cs typeface="PT Bold Heading" pitchFamily="2" charset="-78"/>
            </a:endParaRPr>
          </a:p>
        </p:txBody>
      </p:sp>
      <p:sp>
        <p:nvSpPr>
          <p:cNvPr id="90124" name="AutoShape 12"/>
          <p:cNvSpPr>
            <a:spLocks noChangeArrowheads="1"/>
          </p:cNvSpPr>
          <p:nvPr/>
        </p:nvSpPr>
        <p:spPr bwMode="auto">
          <a:xfrm>
            <a:off x="6786578" y="3219444"/>
            <a:ext cx="2143140" cy="1281126"/>
          </a:xfrm>
          <a:prstGeom prst="roundRect">
            <a:avLst>
              <a:gd name="adj" fmla="val 16667"/>
            </a:avLst>
          </a:prstGeom>
          <a:gradFill rotWithShape="1">
            <a:gsLst>
              <a:gs pos="0">
                <a:srgbClr val="9EA17D"/>
              </a:gs>
              <a:gs pos="100000">
                <a:schemeClr val="bg1"/>
              </a:gs>
            </a:gsLst>
            <a:path path="rect">
              <a:fillToRect l="100000" b="100000"/>
            </a:path>
          </a:gradFill>
          <a:ln w="9525">
            <a:noFill/>
            <a:round/>
            <a:headEnd/>
            <a:tailEnd/>
          </a:ln>
          <a:effectLst/>
          <a:scene3d>
            <a:camera prst="legacyObliqueTopRight"/>
            <a:lightRig rig="legacyFlat4" dir="b"/>
          </a:scene3d>
          <a:sp3d extrusionH="430200" prstMaterial="legacyMatte">
            <a:bevelT w="13500" h="13500" prst="angle"/>
            <a:bevelB w="13500" h="13500" prst="angle"/>
            <a:extrusionClr>
              <a:srgbClr val="A2E2DC"/>
            </a:extrusionClr>
          </a:sp3d>
        </p:spPr>
        <p:txBody>
          <a:bodyPr wrap="none" anchor="ctr"/>
          <a:lstStyle/>
          <a:p>
            <a:pPr lvl="0"/>
            <a:r>
              <a:rPr lang="ar-SA" sz="2000" dirty="0" smtClean="0">
                <a:latin typeface="Arial Unicode MS" pitchFamily="34" charset="-128"/>
                <a:ea typeface="Arial Unicode MS" pitchFamily="34" charset="-128"/>
                <a:cs typeface="PT Bold Heading" pitchFamily="2" charset="-78"/>
              </a:rPr>
              <a:t>الأخصائي الاجتماعي </a:t>
            </a:r>
          </a:p>
          <a:p>
            <a:pPr lvl="0"/>
            <a:r>
              <a:rPr lang="ar-SA" sz="2000" dirty="0" smtClean="0">
                <a:latin typeface="Arial Unicode MS" pitchFamily="34" charset="-128"/>
                <a:ea typeface="Arial Unicode MS" pitchFamily="34" charset="-128"/>
                <a:cs typeface="PT Bold Heading" pitchFamily="2" charset="-78"/>
              </a:rPr>
              <a:t>كمقدم للمساعدات</a:t>
            </a:r>
            <a:endParaRPr lang="ar-SA" dirty="0">
              <a:latin typeface="Arial Unicode MS" pitchFamily="34" charset="-128"/>
              <a:ea typeface="Arial Unicode MS" pitchFamily="34" charset="-128"/>
              <a:cs typeface="PT Bold Heading" pitchFamily="2" charset="-78"/>
            </a:endParaRPr>
          </a:p>
        </p:txBody>
      </p:sp>
      <p:sp>
        <p:nvSpPr>
          <p:cNvPr id="90126" name="AutoShape 14"/>
          <p:cNvSpPr>
            <a:spLocks noChangeArrowheads="1"/>
          </p:cNvSpPr>
          <p:nvPr/>
        </p:nvSpPr>
        <p:spPr bwMode="auto">
          <a:xfrm>
            <a:off x="3497505" y="438120"/>
            <a:ext cx="2074627" cy="1347806"/>
          </a:xfrm>
          <a:prstGeom prst="roundRect">
            <a:avLst>
              <a:gd name="adj" fmla="val 16667"/>
            </a:avLst>
          </a:prstGeom>
          <a:gradFill rotWithShape="1">
            <a:gsLst>
              <a:gs pos="0">
                <a:srgbClr val="9EA17D"/>
              </a:gs>
              <a:gs pos="100000">
                <a:schemeClr val="bg1"/>
              </a:gs>
            </a:gsLst>
            <a:path path="rect">
              <a:fillToRect l="100000" b="100000"/>
            </a:path>
          </a:gradFill>
          <a:ln w="9525">
            <a:noFill/>
            <a:round/>
            <a:headEnd/>
            <a:tailEnd/>
          </a:ln>
          <a:effectLst/>
          <a:scene3d>
            <a:camera prst="legacyObliqueTopRight"/>
            <a:lightRig rig="legacyFlat4" dir="b"/>
          </a:scene3d>
          <a:sp3d extrusionH="430200" prstMaterial="legacyMatte">
            <a:bevelT w="13500" h="13500" prst="angle"/>
            <a:bevelB w="13500" h="13500" prst="angle"/>
            <a:extrusionClr>
              <a:srgbClr val="A2E2DC"/>
            </a:extrusionClr>
          </a:sp3d>
        </p:spPr>
        <p:txBody>
          <a:bodyPr wrap="none" anchor="ctr">
            <a:flatTx/>
          </a:bodyPr>
          <a:lstStyle/>
          <a:p>
            <a:pPr lvl="0"/>
            <a:r>
              <a:rPr lang="ar-SA" sz="2000" dirty="0" smtClean="0">
                <a:latin typeface="Arial Unicode MS" pitchFamily="34" charset="-128"/>
                <a:ea typeface="Arial Unicode MS" pitchFamily="34" charset="-128"/>
                <a:cs typeface="PT Bold Heading" pitchFamily="2" charset="-78"/>
              </a:rPr>
              <a:t>المؤسسة </a:t>
            </a:r>
            <a:r>
              <a:rPr lang="ar-EG" sz="2000" dirty="0" smtClean="0">
                <a:latin typeface="Arial Unicode MS" pitchFamily="34" charset="-128"/>
                <a:ea typeface="Arial Unicode MS" pitchFamily="34" charset="-128"/>
                <a:cs typeface="PT Bold Heading" pitchFamily="2" charset="-78"/>
              </a:rPr>
              <a:t>ا</a:t>
            </a:r>
            <a:r>
              <a:rPr lang="ar-SA" sz="2000" dirty="0" smtClean="0">
                <a:latin typeface="Arial Unicode MS" pitchFamily="34" charset="-128"/>
                <a:ea typeface="Arial Unicode MS" pitchFamily="34" charset="-128"/>
                <a:cs typeface="PT Bold Heading" pitchFamily="2" charset="-78"/>
              </a:rPr>
              <a:t>ل</a:t>
            </a:r>
            <a:r>
              <a:rPr lang="ar-EG" sz="2000" dirty="0" smtClean="0">
                <a:latin typeface="Arial Unicode MS" pitchFamily="34" charset="-128"/>
                <a:ea typeface="Arial Unicode MS" pitchFamily="34" charset="-128"/>
                <a:cs typeface="PT Bold Heading" pitchFamily="2" charset="-78"/>
              </a:rPr>
              <a:t>إ</a:t>
            </a:r>
            <a:r>
              <a:rPr lang="ar-SA" sz="2000" dirty="0" err="1" smtClean="0">
                <a:latin typeface="Arial Unicode MS" pitchFamily="34" charset="-128"/>
                <a:ea typeface="Arial Unicode MS" pitchFamily="34" charset="-128"/>
                <a:cs typeface="PT Bold Heading" pitchFamily="2" charset="-78"/>
              </a:rPr>
              <a:t>جتماعي</a:t>
            </a:r>
            <a:r>
              <a:rPr lang="ar-EG" sz="2000" dirty="0" smtClean="0">
                <a:latin typeface="Arial Unicode MS" pitchFamily="34" charset="-128"/>
                <a:ea typeface="Arial Unicode MS" pitchFamily="34" charset="-128"/>
                <a:cs typeface="PT Bold Heading" pitchFamily="2" charset="-78"/>
              </a:rPr>
              <a:t>ة</a:t>
            </a:r>
          </a:p>
          <a:p>
            <a:pPr lvl="0"/>
            <a:r>
              <a:rPr lang="ar-SA" sz="2000" dirty="0" smtClean="0">
                <a:latin typeface="Arial Unicode MS" pitchFamily="34" charset="-128"/>
                <a:ea typeface="Arial Unicode MS" pitchFamily="34" charset="-128"/>
                <a:cs typeface="PT Bold Heading" pitchFamily="2" charset="-78"/>
              </a:rPr>
              <a:t> بوصفها المكان الذي</a:t>
            </a:r>
            <a:endParaRPr lang="ar-EG" sz="2000" dirty="0" smtClean="0">
              <a:latin typeface="Arial Unicode MS" pitchFamily="34" charset="-128"/>
              <a:ea typeface="Arial Unicode MS" pitchFamily="34" charset="-128"/>
              <a:cs typeface="PT Bold Heading" pitchFamily="2" charset="-78"/>
            </a:endParaRPr>
          </a:p>
          <a:p>
            <a:pPr lvl="0"/>
            <a:r>
              <a:rPr lang="ar-SA" sz="2000" dirty="0" smtClean="0">
                <a:latin typeface="Arial Unicode MS" pitchFamily="34" charset="-128"/>
                <a:ea typeface="Arial Unicode MS" pitchFamily="34" charset="-128"/>
                <a:cs typeface="PT Bold Heading" pitchFamily="2" charset="-78"/>
              </a:rPr>
              <a:t> تقدم فيها .</a:t>
            </a:r>
            <a:endParaRPr lang="ar-SA" sz="2000" dirty="0">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000"/>
                            </p:stCondLst>
                            <p:childTnLst>
                              <p:par>
                                <p:cTn id="12" presetID="23" presetClass="entr" presetSubtype="528" fill="hold" nodeType="afterEffect">
                                  <p:stCondLst>
                                    <p:cond delay="100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1500"/>
                                  </p:stCondLst>
                                  <p:childTnLst>
                                    <p:set>
                                      <p:cBhvr>
                                        <p:cTn id="19" dur="1" fill="hold">
                                          <p:stCondLst>
                                            <p:cond delay="0"/>
                                          </p:stCondLst>
                                        </p:cTn>
                                        <p:tgtEl>
                                          <p:spTgt spid="90126"/>
                                        </p:tgtEl>
                                        <p:attrNameLst>
                                          <p:attrName>style.visibility</p:attrName>
                                        </p:attrNameLst>
                                      </p:cBhvr>
                                      <p:to>
                                        <p:strVal val="visible"/>
                                      </p:to>
                                    </p:set>
                                    <p:anim calcmode="lin" valueType="num">
                                      <p:cBhvr>
                                        <p:cTn id="20" dur="2000" fill="hold"/>
                                        <p:tgtEl>
                                          <p:spTgt spid="90126"/>
                                        </p:tgtEl>
                                        <p:attrNameLst>
                                          <p:attrName>ppt_w</p:attrName>
                                        </p:attrNameLst>
                                      </p:cBhvr>
                                      <p:tavLst>
                                        <p:tav tm="0">
                                          <p:val>
                                            <p:fltVal val="0"/>
                                          </p:val>
                                        </p:tav>
                                        <p:tav tm="100000">
                                          <p:val>
                                            <p:strVal val="#ppt_w"/>
                                          </p:val>
                                        </p:tav>
                                      </p:tavLst>
                                    </p:anim>
                                    <p:anim calcmode="lin" valueType="num">
                                      <p:cBhvr>
                                        <p:cTn id="21" dur="2000" fill="hold"/>
                                        <p:tgtEl>
                                          <p:spTgt spid="90126"/>
                                        </p:tgtEl>
                                        <p:attrNameLst>
                                          <p:attrName>ppt_h</p:attrName>
                                        </p:attrNameLst>
                                      </p:cBhvr>
                                      <p:tavLst>
                                        <p:tav tm="0">
                                          <p:val>
                                            <p:fltVal val="0"/>
                                          </p:val>
                                        </p:tav>
                                        <p:tav tm="100000">
                                          <p:val>
                                            <p:strVal val="#ppt_h"/>
                                          </p:val>
                                        </p:tav>
                                      </p:tavLst>
                                    </p:anim>
                                    <p:anim calcmode="lin" valueType="num">
                                      <p:cBhvr>
                                        <p:cTn id="22" dur="2000" fill="hold"/>
                                        <p:tgtEl>
                                          <p:spTgt spid="90126"/>
                                        </p:tgtEl>
                                        <p:attrNameLst>
                                          <p:attrName>ppt_x</p:attrName>
                                        </p:attrNameLst>
                                      </p:cBhvr>
                                      <p:tavLst>
                                        <p:tav tm="0">
                                          <p:val>
                                            <p:fltVal val="0.5"/>
                                          </p:val>
                                        </p:tav>
                                        <p:tav tm="100000">
                                          <p:val>
                                            <p:strVal val="#ppt_x"/>
                                          </p:val>
                                        </p:tav>
                                      </p:tavLst>
                                    </p:anim>
                                    <p:anim calcmode="lin" valueType="num">
                                      <p:cBhvr>
                                        <p:cTn id="23" dur="2000" fill="hold"/>
                                        <p:tgtEl>
                                          <p:spTgt spid="90126"/>
                                        </p:tgtEl>
                                        <p:attrNameLst>
                                          <p:attrName>ppt_y</p:attrName>
                                        </p:attrNameLst>
                                      </p:cBhvr>
                                      <p:tavLst>
                                        <p:tav tm="0">
                                          <p:val>
                                            <p:fltVal val="0.5"/>
                                          </p:val>
                                        </p:tav>
                                        <p:tav tm="100000">
                                          <p:val>
                                            <p:strVal val="#ppt_y"/>
                                          </p:val>
                                        </p:tav>
                                      </p:tavLst>
                                    </p:anim>
                                  </p:childTnLst>
                                </p:cTn>
                              </p:par>
                            </p:childTnLst>
                          </p:cTn>
                        </p:par>
                        <p:par>
                          <p:cTn id="24" fill="hold">
                            <p:stCondLst>
                              <p:cond delay="5500"/>
                            </p:stCondLst>
                            <p:childTnLst>
                              <p:par>
                                <p:cTn id="25" presetID="23" presetClass="entr" presetSubtype="52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 calcmode="lin" valueType="num">
                                      <p:cBhvr>
                                        <p:cTn id="29" dur="500" fill="hold"/>
                                        <p:tgtEl>
                                          <p:spTgt spid="2"/>
                                        </p:tgtEl>
                                        <p:attrNameLst>
                                          <p:attrName>ppt_x</p:attrName>
                                        </p:attrNameLst>
                                      </p:cBhvr>
                                      <p:tavLst>
                                        <p:tav tm="0">
                                          <p:val>
                                            <p:fltVal val="0.5"/>
                                          </p:val>
                                        </p:tav>
                                        <p:tav tm="100000">
                                          <p:val>
                                            <p:strVal val="#ppt_x"/>
                                          </p:val>
                                        </p:tav>
                                      </p:tavLst>
                                    </p:anim>
                                    <p:anim calcmode="lin" valueType="num">
                                      <p:cBhvr>
                                        <p:cTn id="30" dur="500" fill="hold"/>
                                        <p:tgtEl>
                                          <p:spTgt spid="2"/>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0"/>
                                  </p:stCondLst>
                                  <p:childTnLst>
                                    <p:set>
                                      <p:cBhvr>
                                        <p:cTn id="32" dur="1" fill="hold">
                                          <p:stCondLst>
                                            <p:cond delay="0"/>
                                          </p:stCondLst>
                                        </p:cTn>
                                        <p:tgtEl>
                                          <p:spTgt spid="90124"/>
                                        </p:tgtEl>
                                        <p:attrNameLst>
                                          <p:attrName>style.visibility</p:attrName>
                                        </p:attrNameLst>
                                      </p:cBhvr>
                                      <p:to>
                                        <p:strVal val="visible"/>
                                      </p:to>
                                    </p:set>
                                    <p:anim calcmode="lin" valueType="num">
                                      <p:cBhvr>
                                        <p:cTn id="33" dur="2000" fill="hold"/>
                                        <p:tgtEl>
                                          <p:spTgt spid="90124"/>
                                        </p:tgtEl>
                                        <p:attrNameLst>
                                          <p:attrName>ppt_w</p:attrName>
                                        </p:attrNameLst>
                                      </p:cBhvr>
                                      <p:tavLst>
                                        <p:tav tm="0">
                                          <p:val>
                                            <p:fltVal val="0"/>
                                          </p:val>
                                        </p:tav>
                                        <p:tav tm="100000">
                                          <p:val>
                                            <p:strVal val="#ppt_w"/>
                                          </p:val>
                                        </p:tav>
                                      </p:tavLst>
                                    </p:anim>
                                    <p:anim calcmode="lin" valueType="num">
                                      <p:cBhvr>
                                        <p:cTn id="34" dur="2000" fill="hold"/>
                                        <p:tgtEl>
                                          <p:spTgt spid="90124"/>
                                        </p:tgtEl>
                                        <p:attrNameLst>
                                          <p:attrName>ppt_h</p:attrName>
                                        </p:attrNameLst>
                                      </p:cBhvr>
                                      <p:tavLst>
                                        <p:tav tm="0">
                                          <p:val>
                                            <p:fltVal val="0"/>
                                          </p:val>
                                        </p:tav>
                                        <p:tav tm="100000">
                                          <p:val>
                                            <p:strVal val="#ppt_h"/>
                                          </p:val>
                                        </p:tav>
                                      </p:tavLst>
                                    </p:anim>
                                    <p:anim calcmode="lin" valueType="num">
                                      <p:cBhvr>
                                        <p:cTn id="35" dur="2000" fill="hold"/>
                                        <p:tgtEl>
                                          <p:spTgt spid="90124"/>
                                        </p:tgtEl>
                                        <p:attrNameLst>
                                          <p:attrName>ppt_x</p:attrName>
                                        </p:attrNameLst>
                                      </p:cBhvr>
                                      <p:tavLst>
                                        <p:tav tm="0">
                                          <p:val>
                                            <p:fltVal val="0.5"/>
                                          </p:val>
                                        </p:tav>
                                        <p:tav tm="100000">
                                          <p:val>
                                            <p:strVal val="#ppt_x"/>
                                          </p:val>
                                        </p:tav>
                                      </p:tavLst>
                                    </p:anim>
                                    <p:anim calcmode="lin" valueType="num">
                                      <p:cBhvr>
                                        <p:cTn id="36" dur="2000" fill="hold"/>
                                        <p:tgtEl>
                                          <p:spTgt spid="90124"/>
                                        </p:tgtEl>
                                        <p:attrNameLst>
                                          <p:attrName>ppt_y</p:attrName>
                                        </p:attrNameLst>
                                      </p:cBhvr>
                                      <p:tavLst>
                                        <p:tav tm="0">
                                          <p:val>
                                            <p:fltVal val="0.5"/>
                                          </p:val>
                                        </p:tav>
                                        <p:tav tm="100000">
                                          <p:val>
                                            <p:strVal val="#ppt_y"/>
                                          </p:val>
                                        </p:tav>
                                      </p:tavLst>
                                    </p:anim>
                                  </p:childTnLst>
                                </p:cTn>
                              </p:par>
                            </p:childTnLst>
                          </p:cTn>
                        </p:par>
                        <p:par>
                          <p:cTn id="37" fill="hold">
                            <p:stCondLst>
                              <p:cond delay="7500"/>
                            </p:stCondLst>
                            <p:childTnLst>
                              <p:par>
                                <p:cTn id="38" presetID="23" presetClass="entr" presetSubtype="528"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 calcmode="lin" valueType="num">
                                      <p:cBhvr>
                                        <p:cTn id="42" dur="500" fill="hold"/>
                                        <p:tgtEl>
                                          <p:spTgt spid="2"/>
                                        </p:tgtEl>
                                        <p:attrNameLst>
                                          <p:attrName>ppt_x</p:attrName>
                                        </p:attrNameLst>
                                      </p:cBhvr>
                                      <p:tavLst>
                                        <p:tav tm="0">
                                          <p:val>
                                            <p:fltVal val="0.5"/>
                                          </p:val>
                                        </p:tav>
                                        <p:tav tm="100000">
                                          <p:val>
                                            <p:strVal val="#ppt_x"/>
                                          </p:val>
                                        </p:tav>
                                      </p:tavLst>
                                    </p:anim>
                                    <p:anim calcmode="lin" valueType="num">
                                      <p:cBhvr>
                                        <p:cTn id="43" dur="500" fill="hold"/>
                                        <p:tgtEl>
                                          <p:spTgt spid="2"/>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0"/>
                                  </p:stCondLst>
                                  <p:childTnLst>
                                    <p:set>
                                      <p:cBhvr>
                                        <p:cTn id="45" dur="1" fill="hold">
                                          <p:stCondLst>
                                            <p:cond delay="0"/>
                                          </p:stCondLst>
                                        </p:cTn>
                                        <p:tgtEl>
                                          <p:spTgt spid="90120"/>
                                        </p:tgtEl>
                                        <p:attrNameLst>
                                          <p:attrName>style.visibility</p:attrName>
                                        </p:attrNameLst>
                                      </p:cBhvr>
                                      <p:to>
                                        <p:strVal val="visible"/>
                                      </p:to>
                                    </p:set>
                                    <p:anim calcmode="lin" valueType="num">
                                      <p:cBhvr>
                                        <p:cTn id="46" dur="2000" fill="hold"/>
                                        <p:tgtEl>
                                          <p:spTgt spid="90120"/>
                                        </p:tgtEl>
                                        <p:attrNameLst>
                                          <p:attrName>ppt_w</p:attrName>
                                        </p:attrNameLst>
                                      </p:cBhvr>
                                      <p:tavLst>
                                        <p:tav tm="0">
                                          <p:val>
                                            <p:fltVal val="0"/>
                                          </p:val>
                                        </p:tav>
                                        <p:tav tm="100000">
                                          <p:val>
                                            <p:strVal val="#ppt_w"/>
                                          </p:val>
                                        </p:tav>
                                      </p:tavLst>
                                    </p:anim>
                                    <p:anim calcmode="lin" valueType="num">
                                      <p:cBhvr>
                                        <p:cTn id="47" dur="2000" fill="hold"/>
                                        <p:tgtEl>
                                          <p:spTgt spid="90120"/>
                                        </p:tgtEl>
                                        <p:attrNameLst>
                                          <p:attrName>ppt_h</p:attrName>
                                        </p:attrNameLst>
                                      </p:cBhvr>
                                      <p:tavLst>
                                        <p:tav tm="0">
                                          <p:val>
                                            <p:fltVal val="0"/>
                                          </p:val>
                                        </p:tav>
                                        <p:tav tm="100000">
                                          <p:val>
                                            <p:strVal val="#ppt_h"/>
                                          </p:val>
                                        </p:tav>
                                      </p:tavLst>
                                    </p:anim>
                                    <p:anim calcmode="lin" valueType="num">
                                      <p:cBhvr>
                                        <p:cTn id="48" dur="2000" fill="hold"/>
                                        <p:tgtEl>
                                          <p:spTgt spid="90120"/>
                                        </p:tgtEl>
                                        <p:attrNameLst>
                                          <p:attrName>ppt_x</p:attrName>
                                        </p:attrNameLst>
                                      </p:cBhvr>
                                      <p:tavLst>
                                        <p:tav tm="0">
                                          <p:val>
                                            <p:fltVal val="0.5"/>
                                          </p:val>
                                        </p:tav>
                                        <p:tav tm="100000">
                                          <p:val>
                                            <p:strVal val="#ppt_x"/>
                                          </p:val>
                                        </p:tav>
                                      </p:tavLst>
                                    </p:anim>
                                    <p:anim calcmode="lin" valueType="num">
                                      <p:cBhvr>
                                        <p:cTn id="49" dur="2000" fill="hold"/>
                                        <p:tgtEl>
                                          <p:spTgt spid="9012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a:xfrm>
            <a:off x="0" y="0"/>
            <a:ext cx="9144000" cy="1357298"/>
          </a:xfrm>
          <a:noFill/>
          <a:ln/>
        </p:spPr>
        <p:txBody>
          <a:bodyPr/>
          <a:lstStyle/>
          <a:p>
            <a:r>
              <a:rPr lang="ar-SA" sz="4000" b="1" kern="1200" dirty="0" smtClean="0">
                <a:solidFill>
                  <a:srgbClr val="FFFF00"/>
                </a:solidFill>
                <a:latin typeface="Arial Unicode MS" pitchFamily="34" charset="-128"/>
                <a:ea typeface="Arial Unicode MS" pitchFamily="34" charset="-128"/>
                <a:cs typeface="PT Bold Heading" pitchFamily="2" charset="-78"/>
              </a:rPr>
              <a:t>1</a:t>
            </a:r>
            <a:r>
              <a:rPr lang="ar-EG" sz="4000" b="1" kern="1200" dirty="0" smtClean="0">
                <a:solidFill>
                  <a:srgbClr val="FFFF00"/>
                </a:solidFill>
                <a:latin typeface="Arial Unicode MS" pitchFamily="34" charset="-128"/>
                <a:ea typeface="Arial Unicode MS" pitchFamily="34" charset="-128"/>
                <a:cs typeface="PT Bold Heading" pitchFamily="2" charset="-78"/>
              </a:rPr>
              <a:t>- </a:t>
            </a:r>
            <a:r>
              <a:rPr lang="ar-SA" sz="4000" b="1" kern="1200" dirty="0" smtClean="0">
                <a:solidFill>
                  <a:srgbClr val="FFFF00"/>
                </a:solidFill>
                <a:latin typeface="Arial Unicode MS" pitchFamily="34" charset="-128"/>
                <a:ea typeface="Arial Unicode MS" pitchFamily="34" charset="-128"/>
                <a:cs typeface="PT Bold Heading" pitchFamily="2" charset="-78"/>
              </a:rPr>
              <a:t>المؤسسة الاجتماعية</a:t>
            </a:r>
            <a:endParaRPr lang="fr-FR" sz="4000" b="1" kern="1200" dirty="0">
              <a:solidFill>
                <a:srgbClr val="FFFF00"/>
              </a:solidFill>
              <a:latin typeface="Arial Unicode MS" pitchFamily="34" charset="-128"/>
              <a:ea typeface="Arial Unicode MS" pitchFamily="34" charset="-128"/>
              <a:cs typeface="PT Bold Heading" pitchFamily="2" charset="-78"/>
            </a:endParaRPr>
          </a:p>
        </p:txBody>
      </p:sp>
      <p:sp>
        <p:nvSpPr>
          <p:cNvPr id="121861" name="Rectangle 5"/>
          <p:cNvSpPr>
            <a:spLocks noChangeArrowheads="1"/>
          </p:cNvSpPr>
          <p:nvPr/>
        </p:nvSpPr>
        <p:spPr bwMode="auto">
          <a:xfrm>
            <a:off x="0" y="1571612"/>
            <a:ext cx="8715436" cy="4114800"/>
          </a:xfrm>
          <a:prstGeom prst="rect">
            <a:avLst/>
          </a:prstGeom>
          <a:noFill/>
          <a:ln w="9525">
            <a:noFill/>
            <a:miter lim="800000"/>
            <a:headEnd/>
            <a:tailEnd/>
          </a:ln>
          <a:effectLst/>
        </p:spPr>
        <p:txBody>
          <a:bodyPr/>
          <a:lstStyle/>
          <a:p>
            <a:pPr algn="just">
              <a:lnSpc>
                <a:spcPct val="150000"/>
              </a:lnSpc>
            </a:pPr>
            <a:r>
              <a:rPr lang="ar-SA" sz="3600" dirty="0" smtClean="0">
                <a:solidFill>
                  <a:srgbClr val="FF0000"/>
                </a:solidFill>
                <a:latin typeface="Arial Unicode MS" pitchFamily="34" charset="-128"/>
                <a:ea typeface="Arial Unicode MS" pitchFamily="34" charset="-128"/>
                <a:cs typeface="PT Bold Heading" pitchFamily="2" charset="-78"/>
              </a:rPr>
              <a:t>س/ ما المقصود بالمؤسسة الاجتماعية ؟ </a:t>
            </a:r>
            <a:endParaRPr lang="ar-SA" sz="3200" dirty="0" smtClean="0">
              <a:solidFill>
                <a:srgbClr val="FF0000"/>
              </a:solidFill>
              <a:latin typeface="Arial Unicode MS" pitchFamily="34" charset="-128"/>
              <a:ea typeface="Arial Unicode MS" pitchFamily="34" charset="-128"/>
              <a:cs typeface="PT Bold Heading" pitchFamily="2" charset="-78"/>
            </a:endParaRPr>
          </a:p>
          <a:p>
            <a:pPr algn="just">
              <a:lnSpc>
                <a:spcPct val="150000"/>
              </a:lnSpc>
            </a:pPr>
            <a:r>
              <a:rPr lang="ar-SA" sz="3600" dirty="0" smtClean="0">
                <a:solidFill>
                  <a:schemeClr val="bg1"/>
                </a:solidFill>
                <a:latin typeface="Arial Unicode MS" pitchFamily="34" charset="-128"/>
                <a:ea typeface="Arial Unicode MS" pitchFamily="34" charset="-128"/>
                <a:cs typeface="PT Bold Heading" pitchFamily="2" charset="-78"/>
              </a:rPr>
              <a:t>هي المكان الذي يلجأ </a:t>
            </a:r>
            <a:r>
              <a:rPr lang="ar-EG" sz="3600" dirty="0" smtClean="0">
                <a:solidFill>
                  <a:schemeClr val="bg1"/>
                </a:solidFill>
                <a:latin typeface="Arial Unicode MS" pitchFamily="34" charset="-128"/>
                <a:ea typeface="Arial Unicode MS" pitchFamily="34" charset="-128"/>
                <a:cs typeface="PT Bold Heading" pitchFamily="2" charset="-78"/>
              </a:rPr>
              <a:t>إ</a:t>
            </a:r>
            <a:r>
              <a:rPr lang="ar-SA" sz="3600" dirty="0" smtClean="0">
                <a:solidFill>
                  <a:schemeClr val="bg1"/>
                </a:solidFill>
                <a:latin typeface="Arial Unicode MS" pitchFamily="34" charset="-128"/>
                <a:ea typeface="Arial Unicode MS" pitchFamily="34" charset="-128"/>
                <a:cs typeface="PT Bold Heading" pitchFamily="2" charset="-78"/>
              </a:rPr>
              <a:t>ليه العملاء أو يحولون إليه من الجهات والهيئات المختلفة ، لتلقى نوعًا من المساعدة التي يحتاجونها وتقدمها لهم المؤسسة كجزء من خدماتها المختلف</a:t>
            </a:r>
            <a:r>
              <a:rPr lang="ar-EG" sz="3600" dirty="0" smtClean="0">
                <a:solidFill>
                  <a:schemeClr val="bg1"/>
                </a:solidFill>
                <a:latin typeface="Arial Unicode MS" pitchFamily="34" charset="-128"/>
                <a:ea typeface="Arial Unicode MS" pitchFamily="34" charset="-128"/>
                <a:cs typeface="PT Bold Heading" pitchFamily="2" charset="-78"/>
              </a:rPr>
              <a:t>ة.</a:t>
            </a:r>
            <a:r>
              <a:rPr lang="ar-SA" sz="3600" dirty="0" smtClean="0">
                <a:solidFill>
                  <a:schemeClr val="bg1"/>
                </a:solidFill>
                <a:latin typeface="Arial Unicode MS" pitchFamily="34" charset="-128"/>
                <a:ea typeface="Arial Unicode MS" pitchFamily="34" charset="-128"/>
                <a:cs typeface="PT Bold Heading" pitchFamily="2" charset="-78"/>
              </a:rPr>
              <a:t>  </a:t>
            </a:r>
          </a:p>
          <a:p>
            <a:pPr algn="just">
              <a:lnSpc>
                <a:spcPct val="150000"/>
              </a:lnSpc>
            </a:pPr>
            <a:endParaRPr lang="ar-SA" sz="3600" dirty="0" smtClean="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body" idx="1"/>
          </p:nvPr>
        </p:nvSpPr>
        <p:spPr>
          <a:xfrm>
            <a:off x="0" y="0"/>
            <a:ext cx="9144000" cy="6858000"/>
          </a:xfrm>
          <a:noFill/>
          <a:ln/>
        </p:spPr>
        <p:txBody>
          <a:bodyPr/>
          <a:lstStyle/>
          <a:p>
            <a:r>
              <a:rPr lang="ar-SA" sz="2800" b="1" kern="1200" dirty="0" smtClean="0">
                <a:solidFill>
                  <a:srgbClr val="FF0000"/>
                </a:solidFill>
                <a:latin typeface="Arial Unicode MS" pitchFamily="34" charset="-128"/>
                <a:ea typeface="Arial Unicode MS" pitchFamily="34" charset="-128"/>
                <a:cs typeface="PT Bold Heading" pitchFamily="2" charset="-78"/>
              </a:rPr>
              <a:t>س/هل هناك تصنيفات مختلفة للمؤسسات الاجتماعية ؟</a:t>
            </a:r>
          </a:p>
          <a:p>
            <a:r>
              <a:rPr lang="ar-SA" dirty="0" smtClean="0">
                <a:solidFill>
                  <a:schemeClr val="bg1"/>
                </a:solidFill>
                <a:latin typeface="Arial Unicode MS" pitchFamily="34" charset="-128"/>
                <a:ea typeface="Arial Unicode MS" pitchFamily="34" charset="-128"/>
                <a:cs typeface="PT Bold Heading" pitchFamily="2" charset="-78"/>
              </a:rPr>
              <a:t> تعددت تصنيفات المؤسسات الاجتماعية على النحو التالي :</a:t>
            </a:r>
            <a:endParaRPr lang="ar-EG" dirty="0" smtClean="0">
              <a:solidFill>
                <a:schemeClr val="bg1"/>
              </a:solidFill>
              <a:latin typeface="Arial Unicode MS" pitchFamily="34" charset="-128"/>
              <a:ea typeface="Arial Unicode MS" pitchFamily="34" charset="-128"/>
              <a:cs typeface="PT Bold Heading" pitchFamily="2" charset="-78"/>
            </a:endParaRPr>
          </a:p>
          <a:p>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SA" dirty="0" smtClean="0">
                <a:solidFill>
                  <a:schemeClr val="bg1"/>
                </a:solidFill>
                <a:latin typeface="Arial Unicode MS" pitchFamily="34" charset="-128"/>
                <a:ea typeface="Arial Unicode MS" pitchFamily="34" charset="-128"/>
                <a:cs typeface="PT Bold Heading" pitchFamily="2" charset="-78"/>
              </a:rPr>
              <a:t> </a:t>
            </a:r>
            <a:endParaRPr lang="ar-SA" sz="2400" kern="1200" dirty="0" smtClean="0">
              <a:solidFill>
                <a:srgbClr val="FF0000"/>
              </a:solidFill>
              <a:latin typeface="Arial Unicode MS" pitchFamily="34" charset="-128"/>
              <a:ea typeface="Arial Unicode MS" pitchFamily="34" charset="-128"/>
              <a:cs typeface="PT Bold Heading" pitchFamily="2" charset="-78"/>
            </a:endParaRPr>
          </a:p>
        </p:txBody>
      </p:sp>
      <p:cxnSp>
        <p:nvCxnSpPr>
          <p:cNvPr id="4" name="رابط مستقيم 3"/>
          <p:cNvCxnSpPr/>
          <p:nvPr/>
        </p:nvCxnSpPr>
        <p:spPr>
          <a:xfrm rot="10800000">
            <a:off x="1763688" y="1988840"/>
            <a:ext cx="6336704" cy="0"/>
          </a:xfrm>
          <a:prstGeom prst="line">
            <a:avLst/>
          </a:prstGeom>
          <a:ln w="98425">
            <a:solidFill>
              <a:schemeClr val="bg1"/>
            </a:solidFill>
          </a:ln>
        </p:spPr>
        <p:style>
          <a:lnRef idx="3">
            <a:schemeClr val="dk1"/>
          </a:lnRef>
          <a:fillRef idx="0">
            <a:schemeClr val="dk1"/>
          </a:fillRef>
          <a:effectRef idx="2">
            <a:schemeClr val="dk1"/>
          </a:effectRef>
          <a:fontRef idx="minor">
            <a:schemeClr val="tx1"/>
          </a:fontRef>
        </p:style>
      </p:cxnSp>
      <p:sp>
        <p:nvSpPr>
          <p:cNvPr id="5" name="سهم للأسفل 4"/>
          <p:cNvSpPr/>
          <p:nvPr/>
        </p:nvSpPr>
        <p:spPr>
          <a:xfrm>
            <a:off x="7999314" y="198884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6" name="سهم للأسفل 5"/>
          <p:cNvSpPr/>
          <p:nvPr/>
        </p:nvSpPr>
        <p:spPr>
          <a:xfrm>
            <a:off x="4932040" y="198884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7" name="سهم للأسفل 6"/>
          <p:cNvSpPr/>
          <p:nvPr/>
        </p:nvSpPr>
        <p:spPr>
          <a:xfrm>
            <a:off x="1714480" y="198884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8" name="مربع نص 7"/>
          <p:cNvSpPr txBox="1"/>
          <p:nvPr/>
        </p:nvSpPr>
        <p:spPr>
          <a:xfrm>
            <a:off x="6643702" y="2857496"/>
            <a:ext cx="2448272" cy="1200329"/>
          </a:xfrm>
          <a:prstGeom prst="rect">
            <a:avLst/>
          </a:prstGeom>
          <a:noFill/>
        </p:spPr>
        <p:txBody>
          <a:bodyPr wrap="square" rtlCol="1">
            <a:spAutoFit/>
          </a:bodyPr>
          <a:lstStyle/>
          <a:p>
            <a:pPr algn="just"/>
            <a:r>
              <a:rPr lang="ar-SA" dirty="0" smtClean="0">
                <a:solidFill>
                  <a:srgbClr val="FF0000"/>
                </a:solidFill>
                <a:latin typeface="Arial Unicode MS" pitchFamily="34" charset="-128"/>
                <a:ea typeface="Arial Unicode MS" pitchFamily="34" charset="-128"/>
                <a:cs typeface="PT Bold Heading" pitchFamily="2" charset="-78"/>
              </a:rPr>
              <a:t>حسب الهدف وهى </a:t>
            </a:r>
          </a:p>
          <a:p>
            <a:r>
              <a:rPr lang="ar-SA" sz="2400" dirty="0" smtClean="0">
                <a:solidFill>
                  <a:schemeClr val="bg1"/>
                </a:solidFill>
                <a:latin typeface="Arial Unicode MS" pitchFamily="34" charset="-128"/>
                <a:ea typeface="Arial Unicode MS" pitchFamily="34" charset="-128"/>
                <a:cs typeface="PT Bold Heading" pitchFamily="2" charset="-78"/>
              </a:rPr>
              <a:t> 1- مؤسسات أولي</a:t>
            </a:r>
            <a:r>
              <a:rPr lang="ar-EG" sz="2400" dirty="0" smtClean="0">
                <a:solidFill>
                  <a:schemeClr val="bg1"/>
                </a:solidFill>
                <a:latin typeface="Arial Unicode MS" pitchFamily="34" charset="-128"/>
                <a:ea typeface="Arial Unicode MS" pitchFamily="34" charset="-128"/>
                <a:cs typeface="PT Bold Heading" pitchFamily="2" charset="-78"/>
              </a:rPr>
              <a:t>ة</a:t>
            </a:r>
            <a:r>
              <a:rPr lang="ar-SA" sz="2400" dirty="0" smtClean="0">
                <a:solidFill>
                  <a:schemeClr val="bg1"/>
                </a:solidFill>
                <a:latin typeface="Arial Unicode MS" pitchFamily="34" charset="-128"/>
                <a:ea typeface="Arial Unicode MS" pitchFamily="34" charset="-128"/>
                <a:cs typeface="PT Bold Heading" pitchFamily="2" charset="-78"/>
              </a:rPr>
              <a:t> </a:t>
            </a:r>
          </a:p>
          <a:p>
            <a:r>
              <a:rPr lang="ar-SA" sz="2400" dirty="0" smtClean="0">
                <a:solidFill>
                  <a:schemeClr val="bg1"/>
                </a:solidFill>
                <a:latin typeface="Arial Unicode MS" pitchFamily="34" charset="-128"/>
                <a:ea typeface="Arial Unicode MS" pitchFamily="34" charset="-128"/>
                <a:cs typeface="PT Bold Heading" pitchFamily="2" charset="-78"/>
              </a:rPr>
              <a:t>2- مؤسسات ثانوية </a:t>
            </a:r>
            <a:endParaRPr lang="ar-SA" sz="2400" dirty="0">
              <a:solidFill>
                <a:schemeClr val="bg1"/>
              </a:solidFill>
              <a:latin typeface="Arial Unicode MS" pitchFamily="34" charset="-128"/>
              <a:ea typeface="Arial Unicode MS" pitchFamily="34" charset="-128"/>
              <a:cs typeface="PT Bold Heading" pitchFamily="2" charset="-78"/>
            </a:endParaRPr>
          </a:p>
        </p:txBody>
      </p:sp>
      <p:sp>
        <p:nvSpPr>
          <p:cNvPr id="9" name="مربع نص 8"/>
          <p:cNvSpPr txBox="1"/>
          <p:nvPr/>
        </p:nvSpPr>
        <p:spPr>
          <a:xfrm>
            <a:off x="3203848" y="2708920"/>
            <a:ext cx="3024336" cy="1938992"/>
          </a:xfrm>
          <a:prstGeom prst="rect">
            <a:avLst/>
          </a:prstGeom>
          <a:noFill/>
        </p:spPr>
        <p:txBody>
          <a:bodyPr wrap="square" rtlCol="1">
            <a:spAutoFit/>
          </a:bodyPr>
          <a:lstStyle/>
          <a:p>
            <a:pPr algn="just"/>
            <a:r>
              <a:rPr lang="ar-SA" dirty="0" smtClean="0">
                <a:solidFill>
                  <a:srgbClr val="FF0000"/>
                </a:solidFill>
                <a:latin typeface="Arial Unicode MS" pitchFamily="34" charset="-128"/>
                <a:ea typeface="Arial Unicode MS" pitchFamily="34" charset="-128"/>
                <a:cs typeface="PT Bold Heading" pitchFamily="2" charset="-78"/>
              </a:rPr>
              <a:t>حسب تبعيتها  وهى :</a:t>
            </a:r>
            <a:r>
              <a:rPr lang="ar-SA" sz="2400" u="sng" dirty="0" smtClean="0">
                <a:solidFill>
                  <a:schemeClr val="bg1"/>
                </a:solidFill>
                <a:latin typeface="Arial Unicode MS" pitchFamily="34" charset="-128"/>
                <a:ea typeface="Arial Unicode MS" pitchFamily="34" charset="-128"/>
                <a:cs typeface="PT Bold Heading" pitchFamily="2" charset="-78"/>
              </a:rPr>
              <a:t> </a:t>
            </a:r>
          </a:p>
          <a:p>
            <a:pPr algn="just"/>
            <a:r>
              <a:rPr lang="ar-SA" sz="2400" dirty="0" smtClean="0">
                <a:solidFill>
                  <a:schemeClr val="bg1"/>
                </a:solidFill>
                <a:latin typeface="Arial Unicode MS" pitchFamily="34" charset="-128"/>
                <a:ea typeface="Arial Unicode MS" pitchFamily="34" charset="-128"/>
                <a:cs typeface="PT Bold Heading" pitchFamily="2" charset="-78"/>
              </a:rPr>
              <a:t> 1- مؤسسات حكومية </a:t>
            </a:r>
          </a:p>
          <a:p>
            <a:pPr algn="just"/>
            <a:r>
              <a:rPr lang="ar-SA" sz="2400" dirty="0" smtClean="0">
                <a:solidFill>
                  <a:schemeClr val="bg1"/>
                </a:solidFill>
                <a:latin typeface="Arial Unicode MS" pitchFamily="34" charset="-128"/>
                <a:ea typeface="Arial Unicode MS" pitchFamily="34" charset="-128"/>
                <a:cs typeface="PT Bold Heading" pitchFamily="2" charset="-78"/>
              </a:rPr>
              <a:t>2- مؤسسات أهلية </a:t>
            </a:r>
          </a:p>
          <a:p>
            <a:pPr algn="just"/>
            <a:r>
              <a:rPr lang="ar-SA" sz="2400" dirty="0" smtClean="0">
                <a:solidFill>
                  <a:schemeClr val="bg1"/>
                </a:solidFill>
                <a:latin typeface="Arial Unicode MS" pitchFamily="34" charset="-128"/>
                <a:ea typeface="Arial Unicode MS" pitchFamily="34" charset="-128"/>
                <a:cs typeface="PT Bold Heading" pitchFamily="2" charset="-78"/>
              </a:rPr>
              <a:t>3- </a:t>
            </a:r>
            <a:r>
              <a:rPr lang="ar-SA" sz="2000" dirty="0" smtClean="0">
                <a:solidFill>
                  <a:schemeClr val="bg1"/>
                </a:solidFill>
                <a:latin typeface="Arial Unicode MS" pitchFamily="34" charset="-128"/>
                <a:ea typeface="Arial Unicode MS" pitchFamily="34" charset="-128"/>
                <a:cs typeface="PT Bold Heading" pitchFamily="2" charset="-78"/>
              </a:rPr>
              <a:t>مؤسسات شب</a:t>
            </a:r>
            <a:r>
              <a:rPr lang="ar-EG" sz="2000" dirty="0" smtClean="0">
                <a:solidFill>
                  <a:schemeClr val="bg1"/>
                </a:solidFill>
                <a:latin typeface="Arial Unicode MS" pitchFamily="34" charset="-128"/>
                <a:ea typeface="Arial Unicode MS" pitchFamily="34" charset="-128"/>
                <a:cs typeface="PT Bold Heading" pitchFamily="2" charset="-78"/>
              </a:rPr>
              <a:t>ه</a:t>
            </a:r>
            <a:r>
              <a:rPr lang="ar-SA" sz="2000" dirty="0" smtClean="0">
                <a:solidFill>
                  <a:schemeClr val="bg1"/>
                </a:solidFill>
                <a:latin typeface="Arial Unicode MS" pitchFamily="34" charset="-128"/>
                <a:ea typeface="Arial Unicode MS" pitchFamily="34" charset="-128"/>
                <a:cs typeface="PT Bold Heading" pitchFamily="2" charset="-78"/>
              </a:rPr>
              <a:t> حكومية </a:t>
            </a:r>
            <a:endParaRPr lang="ar-SA" sz="2400" dirty="0" smtClean="0">
              <a:solidFill>
                <a:schemeClr val="bg1"/>
              </a:solidFill>
              <a:latin typeface="Arial Unicode MS" pitchFamily="34" charset="-128"/>
              <a:ea typeface="Arial Unicode MS" pitchFamily="34" charset="-128"/>
              <a:cs typeface="PT Bold Heading" pitchFamily="2" charset="-78"/>
            </a:endParaRPr>
          </a:p>
          <a:p>
            <a:pPr algn="just"/>
            <a:r>
              <a:rPr lang="ar-SA" sz="2400" dirty="0" smtClean="0">
                <a:solidFill>
                  <a:schemeClr val="bg1"/>
                </a:solidFill>
                <a:latin typeface="Arial Unicode MS" pitchFamily="34" charset="-128"/>
                <a:ea typeface="Arial Unicode MS" pitchFamily="34" charset="-128"/>
                <a:cs typeface="PT Bold Heading" pitchFamily="2" charset="-78"/>
              </a:rPr>
              <a:t>4- مؤسسات دولية </a:t>
            </a:r>
            <a:endParaRPr lang="ar-SA" sz="2400" dirty="0">
              <a:solidFill>
                <a:schemeClr val="bg1"/>
              </a:solidFill>
              <a:latin typeface="Arial Unicode MS" pitchFamily="34" charset="-128"/>
              <a:ea typeface="Arial Unicode MS" pitchFamily="34" charset="-128"/>
              <a:cs typeface="PT Bold Heading" pitchFamily="2" charset="-78"/>
            </a:endParaRPr>
          </a:p>
        </p:txBody>
      </p:sp>
      <p:sp>
        <p:nvSpPr>
          <p:cNvPr id="10" name="مربع نص 9"/>
          <p:cNvSpPr txBox="1"/>
          <p:nvPr/>
        </p:nvSpPr>
        <p:spPr>
          <a:xfrm>
            <a:off x="179512" y="2708920"/>
            <a:ext cx="2749414" cy="1754326"/>
          </a:xfrm>
          <a:prstGeom prst="rect">
            <a:avLst/>
          </a:prstGeom>
          <a:noFill/>
        </p:spPr>
        <p:txBody>
          <a:bodyPr wrap="square" rtlCol="1">
            <a:spAutoFit/>
          </a:bodyPr>
          <a:lstStyle/>
          <a:p>
            <a:pPr algn="just"/>
            <a:r>
              <a:rPr lang="ar-SA" dirty="0" smtClean="0">
                <a:solidFill>
                  <a:srgbClr val="FF0000"/>
                </a:solidFill>
                <a:latin typeface="Arial Unicode MS" pitchFamily="34" charset="-128"/>
                <a:ea typeface="Arial Unicode MS" pitchFamily="34" charset="-128"/>
                <a:cs typeface="PT Bold Heading" pitchFamily="2" charset="-78"/>
              </a:rPr>
              <a:t>حسب مجال خدمتها </a:t>
            </a:r>
          </a:p>
          <a:p>
            <a:pPr algn="just"/>
            <a:r>
              <a:rPr lang="ar-SA" sz="2400" dirty="0" smtClean="0">
                <a:solidFill>
                  <a:schemeClr val="bg1"/>
                </a:solidFill>
                <a:latin typeface="Arial Unicode MS" pitchFamily="34" charset="-128"/>
                <a:ea typeface="Arial Unicode MS" pitchFamily="34" charset="-128"/>
                <a:cs typeface="PT Bold Heading" pitchFamily="2" charset="-78"/>
              </a:rPr>
              <a:t>1- </a:t>
            </a:r>
            <a:r>
              <a:rPr lang="ar-SA" sz="2000" dirty="0" smtClean="0">
                <a:solidFill>
                  <a:schemeClr val="bg1"/>
                </a:solidFill>
                <a:latin typeface="Arial Unicode MS" pitchFamily="34" charset="-128"/>
                <a:ea typeface="Arial Unicode MS" pitchFamily="34" charset="-128"/>
                <a:cs typeface="PT Bold Heading" pitchFamily="2" charset="-78"/>
              </a:rPr>
              <a:t>مؤسسات رعاية الأسر</a:t>
            </a:r>
            <a:r>
              <a:rPr lang="ar-EG" sz="2000" dirty="0" smtClean="0">
                <a:solidFill>
                  <a:schemeClr val="bg1"/>
                </a:solidFill>
                <a:latin typeface="Arial Unicode MS" pitchFamily="34" charset="-128"/>
                <a:ea typeface="Arial Unicode MS" pitchFamily="34" charset="-128"/>
                <a:cs typeface="PT Bold Heading" pitchFamily="2" charset="-78"/>
              </a:rPr>
              <a:t>ة</a:t>
            </a:r>
            <a:endParaRPr lang="ar-SA" sz="2400" dirty="0" smtClean="0">
              <a:solidFill>
                <a:schemeClr val="bg1"/>
              </a:solidFill>
              <a:latin typeface="Arial Unicode MS" pitchFamily="34" charset="-128"/>
              <a:ea typeface="Arial Unicode MS" pitchFamily="34" charset="-128"/>
              <a:cs typeface="PT Bold Heading" pitchFamily="2" charset="-78"/>
            </a:endParaRPr>
          </a:p>
          <a:p>
            <a:pPr algn="just"/>
            <a:r>
              <a:rPr lang="ar-SA" sz="2000" dirty="0" smtClean="0">
                <a:solidFill>
                  <a:schemeClr val="bg1"/>
                </a:solidFill>
                <a:latin typeface="Arial Unicode MS" pitchFamily="34" charset="-128"/>
                <a:ea typeface="Arial Unicode MS" pitchFamily="34" charset="-128"/>
                <a:cs typeface="PT Bold Heading" pitchFamily="2" charset="-78"/>
              </a:rPr>
              <a:t>2- مؤسسات رعاية الطفولة أو الإحداث أو المرضى أو أصحاب العاهات .</a:t>
            </a:r>
            <a:endParaRPr lang="ar-SA" sz="20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body" idx="1"/>
          </p:nvPr>
        </p:nvSpPr>
        <p:spPr>
          <a:xfrm>
            <a:off x="0" y="0"/>
            <a:ext cx="9144000" cy="6858000"/>
          </a:xfrm>
          <a:noFill/>
          <a:ln/>
        </p:spPr>
        <p:txBody>
          <a:bodyPr/>
          <a:lstStyle/>
          <a:p>
            <a:r>
              <a:rPr lang="ar-SA" sz="2800" b="1" kern="1200" dirty="0" smtClean="0">
                <a:solidFill>
                  <a:srgbClr val="FFFF00"/>
                </a:solidFill>
                <a:latin typeface="Arial Unicode MS" pitchFamily="34" charset="-128"/>
                <a:ea typeface="Arial Unicode MS" pitchFamily="34" charset="-128"/>
                <a:cs typeface="PT Bold Heading" pitchFamily="2" charset="-78"/>
              </a:rPr>
              <a:t>تابع التصنيفات المختلفة للمؤسسات الاجتماعية ؟</a:t>
            </a:r>
          </a:p>
          <a:p>
            <a:r>
              <a:rPr lang="ar-SA" dirty="0" smtClean="0">
                <a:solidFill>
                  <a:schemeClr val="bg1"/>
                </a:solidFill>
                <a:latin typeface="Arial Unicode MS" pitchFamily="34" charset="-128"/>
                <a:ea typeface="Arial Unicode MS" pitchFamily="34" charset="-128"/>
                <a:cs typeface="PT Bold Heading" pitchFamily="2" charset="-78"/>
              </a:rPr>
              <a:t> تعددت تصنيفات المؤسسات الاجتماعية على النحو التالي :</a:t>
            </a: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EG" dirty="0" smtClean="0">
                <a:solidFill>
                  <a:schemeClr val="bg1"/>
                </a:solidFill>
                <a:latin typeface="Arial Unicode MS" pitchFamily="34" charset="-128"/>
                <a:ea typeface="Arial Unicode MS" pitchFamily="34" charset="-128"/>
                <a:cs typeface="PT Bold Heading" pitchFamily="2" charset="-78"/>
              </a:rPr>
              <a:t>                              </a:t>
            </a:r>
            <a:r>
              <a:rPr lang="ar-EG" kern="1200" dirty="0" smtClean="0">
                <a:solidFill>
                  <a:srgbClr val="FF0000"/>
                </a:solidFill>
                <a:latin typeface="Arial Unicode MS" pitchFamily="34" charset="-128"/>
                <a:ea typeface="Arial Unicode MS" pitchFamily="34" charset="-128"/>
                <a:cs typeface="PT Bold Heading" pitchFamily="2" charset="-78"/>
              </a:rPr>
              <a:t>حسب الهدف </a:t>
            </a:r>
            <a:endParaRPr lang="ar-EG" sz="2400" kern="1200" dirty="0" smtClean="0">
              <a:solidFill>
                <a:srgbClr val="FF0000"/>
              </a:solidFill>
              <a:latin typeface="Arial Unicode MS" pitchFamily="34" charset="-128"/>
              <a:ea typeface="Arial Unicode MS" pitchFamily="34" charset="-128"/>
              <a:cs typeface="PT Bold Heading" pitchFamily="2" charset="-78"/>
            </a:endParaRPr>
          </a:p>
          <a:p>
            <a:pPr>
              <a:buNone/>
            </a:pP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EG" dirty="0" smtClean="0">
                <a:solidFill>
                  <a:schemeClr val="bg1"/>
                </a:solidFill>
                <a:latin typeface="Arial Unicode MS" pitchFamily="34" charset="-128"/>
                <a:ea typeface="Arial Unicode MS" pitchFamily="34" charset="-128"/>
                <a:cs typeface="PT Bold Heading" pitchFamily="2" charset="-78"/>
              </a:rPr>
              <a:t>                             </a:t>
            </a:r>
          </a:p>
          <a:p>
            <a:pPr>
              <a:buNone/>
            </a:pP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SA" dirty="0" smtClean="0">
                <a:solidFill>
                  <a:schemeClr val="bg1"/>
                </a:solidFill>
                <a:latin typeface="Arial Unicode MS" pitchFamily="34" charset="-128"/>
                <a:ea typeface="Arial Unicode MS" pitchFamily="34" charset="-128"/>
                <a:cs typeface="PT Bold Heading" pitchFamily="2" charset="-78"/>
              </a:rPr>
              <a:t> </a:t>
            </a:r>
          </a:p>
        </p:txBody>
      </p:sp>
      <p:cxnSp>
        <p:nvCxnSpPr>
          <p:cNvPr id="4" name="رابط مستقيم 3"/>
          <p:cNvCxnSpPr/>
          <p:nvPr/>
        </p:nvCxnSpPr>
        <p:spPr>
          <a:xfrm rot="10800000">
            <a:off x="1785918" y="2357430"/>
            <a:ext cx="6336704" cy="0"/>
          </a:xfrm>
          <a:prstGeom prst="line">
            <a:avLst/>
          </a:prstGeom>
          <a:ln w="98425">
            <a:solidFill>
              <a:schemeClr val="bg1"/>
            </a:solidFill>
          </a:ln>
        </p:spPr>
        <p:style>
          <a:lnRef idx="3">
            <a:schemeClr val="dk1"/>
          </a:lnRef>
          <a:fillRef idx="0">
            <a:schemeClr val="dk1"/>
          </a:fillRef>
          <a:effectRef idx="2">
            <a:schemeClr val="dk1"/>
          </a:effectRef>
          <a:fontRef idx="minor">
            <a:schemeClr val="tx1"/>
          </a:fontRef>
        </p:style>
      </p:cxnSp>
      <p:sp>
        <p:nvSpPr>
          <p:cNvPr id="5" name="سهم للأسفل 4"/>
          <p:cNvSpPr/>
          <p:nvPr/>
        </p:nvSpPr>
        <p:spPr>
          <a:xfrm>
            <a:off x="7999314" y="23574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7" name="سهم للأسفل 6"/>
          <p:cNvSpPr/>
          <p:nvPr/>
        </p:nvSpPr>
        <p:spPr>
          <a:xfrm>
            <a:off x="1714480" y="23574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8" name="مربع نص 7"/>
          <p:cNvSpPr txBox="1"/>
          <p:nvPr/>
        </p:nvSpPr>
        <p:spPr>
          <a:xfrm>
            <a:off x="5857884" y="3214686"/>
            <a:ext cx="3162652" cy="2000548"/>
          </a:xfrm>
          <a:prstGeom prst="rect">
            <a:avLst/>
          </a:prstGeom>
          <a:noFill/>
        </p:spPr>
        <p:txBody>
          <a:bodyPr wrap="square" rtlCol="1">
            <a:spAutoFit/>
          </a:bodyPr>
          <a:lstStyle/>
          <a:p>
            <a:pPr algn="just"/>
            <a:r>
              <a:rPr lang="ar-SA" dirty="0" smtClean="0">
                <a:solidFill>
                  <a:srgbClr val="FF0000"/>
                </a:solidFill>
                <a:latin typeface="Arial Unicode MS" pitchFamily="34" charset="-128"/>
                <a:ea typeface="Arial Unicode MS" pitchFamily="34" charset="-128"/>
                <a:cs typeface="PT Bold Heading" pitchFamily="2" charset="-78"/>
              </a:rPr>
              <a:t>1- مؤسسات أولية</a:t>
            </a:r>
            <a:endParaRPr lang="ar-EG" dirty="0" smtClean="0">
              <a:solidFill>
                <a:srgbClr val="FF0000"/>
              </a:solidFill>
              <a:latin typeface="Arial Unicode MS" pitchFamily="34" charset="-128"/>
              <a:ea typeface="Arial Unicode MS" pitchFamily="34" charset="-128"/>
              <a:cs typeface="PT Bold Heading" pitchFamily="2" charset="-78"/>
            </a:endParaRPr>
          </a:p>
          <a:p>
            <a:pPr algn="just"/>
            <a:endParaRPr lang="ar-SA" sz="2000" u="sng" dirty="0" smtClean="0">
              <a:solidFill>
                <a:schemeClr val="bg1"/>
              </a:solidFill>
              <a:latin typeface="Arial Unicode MS" pitchFamily="34" charset="-128"/>
              <a:ea typeface="Arial Unicode MS" pitchFamily="34" charset="-128"/>
              <a:cs typeface="PT Bold Heading" pitchFamily="2" charset="-78"/>
            </a:endParaRPr>
          </a:p>
          <a:p>
            <a:pPr algn="just"/>
            <a:r>
              <a:rPr lang="ar-SA" sz="1800" dirty="0" smtClean="0">
                <a:solidFill>
                  <a:schemeClr val="bg1"/>
                </a:solidFill>
                <a:latin typeface="Arial Unicode MS" pitchFamily="34" charset="-128"/>
                <a:ea typeface="Arial Unicode MS" pitchFamily="34" charset="-128"/>
                <a:cs typeface="PT Bold Heading" pitchFamily="2" charset="-78"/>
              </a:rPr>
              <a:t>متخصصة </a:t>
            </a:r>
            <a:r>
              <a:rPr lang="ar-SA" sz="2000" dirty="0" smtClean="0">
                <a:solidFill>
                  <a:schemeClr val="bg1"/>
                </a:solidFill>
                <a:latin typeface="Arial Unicode MS" pitchFamily="34" charset="-128"/>
                <a:ea typeface="Arial Unicode MS" pitchFamily="34" charset="-128"/>
                <a:cs typeface="PT Bold Heading" pitchFamily="2" charset="-78"/>
              </a:rPr>
              <a:t> مثل مكاتب الخدمة الاجتماعية، مكاتب الضمان الاجتماعي، الأحداث، مؤسسات رعاية اسر المسجونين </a:t>
            </a:r>
          </a:p>
        </p:txBody>
      </p:sp>
      <p:sp>
        <p:nvSpPr>
          <p:cNvPr id="10" name="مربع نص 9"/>
          <p:cNvSpPr txBox="1"/>
          <p:nvPr/>
        </p:nvSpPr>
        <p:spPr>
          <a:xfrm>
            <a:off x="285720" y="3143248"/>
            <a:ext cx="2749414" cy="2000548"/>
          </a:xfrm>
          <a:prstGeom prst="rect">
            <a:avLst/>
          </a:prstGeom>
          <a:noFill/>
        </p:spPr>
        <p:txBody>
          <a:bodyPr wrap="square" rtlCol="1">
            <a:spAutoFit/>
          </a:bodyPr>
          <a:lstStyle/>
          <a:p>
            <a:r>
              <a:rPr lang="ar-SA" dirty="0" smtClean="0">
                <a:solidFill>
                  <a:srgbClr val="FF0000"/>
                </a:solidFill>
                <a:latin typeface="Arial Unicode MS" pitchFamily="34" charset="-128"/>
                <a:ea typeface="Arial Unicode MS" pitchFamily="34" charset="-128"/>
                <a:cs typeface="PT Bold Heading" pitchFamily="2" charset="-78"/>
              </a:rPr>
              <a:t>2- مؤسسات ثانوية</a:t>
            </a:r>
            <a:endParaRPr lang="ar-EG" dirty="0" smtClean="0">
              <a:solidFill>
                <a:srgbClr val="FF0000"/>
              </a:solidFill>
              <a:latin typeface="Arial Unicode MS" pitchFamily="34" charset="-128"/>
              <a:ea typeface="Arial Unicode MS" pitchFamily="34" charset="-128"/>
              <a:cs typeface="PT Bold Heading" pitchFamily="2" charset="-78"/>
            </a:endParaRPr>
          </a:p>
          <a:p>
            <a:endParaRPr lang="ar-SA" sz="2000" u="sng" dirty="0" smtClean="0">
              <a:solidFill>
                <a:schemeClr val="bg1"/>
              </a:solidFill>
              <a:latin typeface="Arial Unicode MS" pitchFamily="34" charset="-128"/>
              <a:ea typeface="Arial Unicode MS" pitchFamily="34" charset="-128"/>
              <a:cs typeface="PT Bold Heading" pitchFamily="2" charset="-78"/>
            </a:endParaRPr>
          </a:p>
          <a:p>
            <a:pPr algn="just"/>
            <a:r>
              <a:rPr lang="ar-SA" sz="2000" dirty="0" smtClean="0">
                <a:solidFill>
                  <a:schemeClr val="bg1"/>
                </a:solidFill>
                <a:latin typeface="Arial Unicode MS" pitchFamily="34" charset="-128"/>
                <a:ea typeface="Arial Unicode MS" pitchFamily="34" charset="-128"/>
                <a:cs typeface="PT Bold Heading" pitchFamily="2" charset="-78"/>
              </a:rPr>
              <a:t>مؤسسات غير متخصصة في الخدمة الاجتماعية مثل المدارس، المستشفيات، المصانع ، العيادات النفسية   </a:t>
            </a:r>
            <a:endParaRPr lang="ar-SA" sz="2000" dirty="0">
              <a:solidFill>
                <a:schemeClr val="bg1"/>
              </a:solidFill>
              <a:latin typeface="Arial Unicode MS" pitchFamily="34" charset="-128"/>
              <a:ea typeface="Arial Unicode MS" pitchFamily="34" charset="-128"/>
              <a:cs typeface="PT Bold Heading" pitchFamily="2" charset="-78"/>
            </a:endParaRPr>
          </a:p>
        </p:txBody>
      </p:sp>
      <p:cxnSp>
        <p:nvCxnSpPr>
          <p:cNvPr id="12" name="رابط كسهم مستقيم 11"/>
          <p:cNvCxnSpPr/>
          <p:nvPr/>
        </p:nvCxnSpPr>
        <p:spPr bwMode="auto">
          <a:xfrm rot="5400000">
            <a:off x="4644232" y="2000240"/>
            <a:ext cx="856462" cy="794"/>
          </a:xfrm>
          <a:prstGeom prst="straightConnector1">
            <a:avLst/>
          </a:prstGeom>
          <a:solidFill>
            <a:schemeClr val="accent1"/>
          </a:solidFill>
          <a:ln w="76200" cap="flat" cmpd="sng" algn="ctr">
            <a:solidFill>
              <a:schemeClr val="bg1"/>
            </a:solidFill>
            <a:prstDash val="solid"/>
            <a:round/>
            <a:headEnd type="none" w="med" len="med"/>
            <a:tailEnd type="arrow"/>
          </a:ln>
          <a:effectLst/>
        </p:spPr>
      </p:cxnSp>
    </p:spTree>
  </p:cSld>
  <p:clrMapOvr>
    <a:masterClrMapping/>
  </p:clrMapOvr>
  <p:transition spd="med" advClick="0">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body" idx="1"/>
          </p:nvPr>
        </p:nvSpPr>
        <p:spPr>
          <a:xfrm>
            <a:off x="0" y="0"/>
            <a:ext cx="9144000" cy="6858000"/>
          </a:xfrm>
          <a:noFill/>
          <a:ln/>
        </p:spPr>
        <p:txBody>
          <a:bodyPr/>
          <a:lstStyle/>
          <a:p>
            <a:r>
              <a:rPr lang="ar-SA" sz="2800" b="1" kern="1200" dirty="0" smtClean="0">
                <a:solidFill>
                  <a:srgbClr val="FFFF00"/>
                </a:solidFill>
                <a:latin typeface="Arial Unicode MS" pitchFamily="34" charset="-128"/>
                <a:ea typeface="Arial Unicode MS" pitchFamily="34" charset="-128"/>
                <a:cs typeface="PT Bold Heading" pitchFamily="2" charset="-78"/>
              </a:rPr>
              <a:t>تابع التصنيفات المختلفة للمؤسسات الاجتماعية ؟</a:t>
            </a:r>
          </a:p>
          <a:p>
            <a:r>
              <a:rPr lang="ar-SA" dirty="0" smtClean="0">
                <a:solidFill>
                  <a:schemeClr val="bg1"/>
                </a:solidFill>
                <a:latin typeface="Arial Unicode MS" pitchFamily="34" charset="-128"/>
                <a:ea typeface="Arial Unicode MS" pitchFamily="34" charset="-128"/>
                <a:cs typeface="PT Bold Heading" pitchFamily="2" charset="-78"/>
              </a:rPr>
              <a:t> تعددت تصنيفات المؤسسات الاجتماعية على النحو التالي :</a:t>
            </a: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EG" dirty="0" smtClean="0">
                <a:solidFill>
                  <a:schemeClr val="bg1"/>
                </a:solidFill>
                <a:latin typeface="Arial Unicode MS" pitchFamily="34" charset="-128"/>
                <a:ea typeface="Arial Unicode MS" pitchFamily="34" charset="-128"/>
                <a:cs typeface="PT Bold Heading" pitchFamily="2" charset="-78"/>
              </a:rPr>
              <a:t>                               </a:t>
            </a:r>
            <a:r>
              <a:rPr lang="ar-EG" kern="1200" dirty="0" smtClean="0">
                <a:solidFill>
                  <a:srgbClr val="FF0000"/>
                </a:solidFill>
                <a:latin typeface="Arial Unicode MS" pitchFamily="34" charset="-128"/>
                <a:ea typeface="Arial Unicode MS" pitchFamily="34" charset="-128"/>
                <a:cs typeface="PT Bold Heading" pitchFamily="2" charset="-78"/>
              </a:rPr>
              <a:t>حسب تبعيتها</a:t>
            </a:r>
            <a:endParaRPr lang="ar-EG" sz="2400" kern="1200" dirty="0" smtClean="0">
              <a:solidFill>
                <a:srgbClr val="FF0000"/>
              </a:solidFill>
              <a:latin typeface="Arial Unicode MS" pitchFamily="34" charset="-128"/>
              <a:ea typeface="Arial Unicode MS" pitchFamily="34" charset="-128"/>
              <a:cs typeface="PT Bold Heading" pitchFamily="2" charset="-78"/>
            </a:endParaRPr>
          </a:p>
          <a:p>
            <a:pPr>
              <a:buNone/>
            </a:pPr>
            <a:r>
              <a:rPr lang="ar-SA" dirty="0" smtClean="0">
                <a:solidFill>
                  <a:schemeClr val="bg1"/>
                </a:solidFill>
                <a:latin typeface="Arial Unicode MS" pitchFamily="34" charset="-128"/>
                <a:ea typeface="Arial Unicode MS" pitchFamily="34" charset="-128"/>
                <a:cs typeface="PT Bold Heading" pitchFamily="2" charset="-78"/>
              </a:rPr>
              <a:t> </a:t>
            </a:r>
          </a:p>
        </p:txBody>
      </p:sp>
      <p:cxnSp>
        <p:nvCxnSpPr>
          <p:cNvPr id="4" name="رابط مستقيم 3"/>
          <p:cNvCxnSpPr/>
          <p:nvPr/>
        </p:nvCxnSpPr>
        <p:spPr>
          <a:xfrm rot="10800000">
            <a:off x="1785918" y="2357429"/>
            <a:ext cx="6336704" cy="0"/>
          </a:xfrm>
          <a:prstGeom prst="line">
            <a:avLst/>
          </a:prstGeom>
          <a:ln w="98425">
            <a:solidFill>
              <a:schemeClr val="bg1"/>
            </a:solidFill>
          </a:ln>
        </p:spPr>
        <p:style>
          <a:lnRef idx="3">
            <a:schemeClr val="dk1"/>
          </a:lnRef>
          <a:fillRef idx="0">
            <a:schemeClr val="dk1"/>
          </a:fillRef>
          <a:effectRef idx="2">
            <a:schemeClr val="dk1"/>
          </a:effectRef>
          <a:fontRef idx="minor">
            <a:schemeClr val="tx1"/>
          </a:fontRef>
        </p:style>
      </p:cxnSp>
      <p:sp>
        <p:nvSpPr>
          <p:cNvPr id="5" name="سهم للأسفل 4"/>
          <p:cNvSpPr/>
          <p:nvPr/>
        </p:nvSpPr>
        <p:spPr>
          <a:xfrm>
            <a:off x="7999314" y="23517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6" name="سهم للأسفل 5"/>
          <p:cNvSpPr/>
          <p:nvPr/>
        </p:nvSpPr>
        <p:spPr>
          <a:xfrm>
            <a:off x="5929322" y="23517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7" name="سهم للأسفل 6"/>
          <p:cNvSpPr/>
          <p:nvPr/>
        </p:nvSpPr>
        <p:spPr>
          <a:xfrm>
            <a:off x="1714480" y="23517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8" name="مربع نص 7"/>
          <p:cNvSpPr txBox="1"/>
          <p:nvPr/>
        </p:nvSpPr>
        <p:spPr>
          <a:xfrm>
            <a:off x="7072330" y="3192378"/>
            <a:ext cx="2019644" cy="1785104"/>
          </a:xfrm>
          <a:prstGeom prst="rect">
            <a:avLst/>
          </a:prstGeom>
          <a:noFill/>
        </p:spPr>
        <p:txBody>
          <a:bodyPr wrap="square" rtlCol="1">
            <a:spAutoFit/>
          </a:bodyPr>
          <a:lstStyle/>
          <a:p>
            <a:pPr algn="just"/>
            <a:r>
              <a:rPr lang="ar-SA" sz="2000" dirty="0" smtClean="0">
                <a:solidFill>
                  <a:srgbClr val="FF0000"/>
                </a:solidFill>
                <a:latin typeface="Arial Unicode MS" pitchFamily="34" charset="-128"/>
                <a:ea typeface="Arial Unicode MS" pitchFamily="34" charset="-128"/>
                <a:cs typeface="PT Bold Heading" pitchFamily="2" charset="-78"/>
              </a:rPr>
              <a:t>مؤسسات حكومية </a:t>
            </a:r>
            <a:endParaRPr lang="ar-EG" sz="2000" dirty="0" smtClean="0">
              <a:solidFill>
                <a:srgbClr val="FF0000"/>
              </a:solidFill>
              <a:latin typeface="Arial Unicode MS" pitchFamily="34" charset="-128"/>
              <a:ea typeface="Arial Unicode MS" pitchFamily="34" charset="-128"/>
              <a:cs typeface="PT Bold Heading" pitchFamily="2" charset="-78"/>
            </a:endParaRPr>
          </a:p>
          <a:p>
            <a:pPr algn="just"/>
            <a:endParaRPr lang="ar-SA" sz="2000" dirty="0" smtClean="0">
              <a:solidFill>
                <a:schemeClr val="bg1"/>
              </a:solidFill>
              <a:latin typeface="Arial Unicode MS" pitchFamily="34" charset="-128"/>
              <a:ea typeface="Arial Unicode MS" pitchFamily="34" charset="-128"/>
              <a:cs typeface="PT Bold Heading" pitchFamily="2" charset="-78"/>
            </a:endParaRPr>
          </a:p>
          <a:p>
            <a:r>
              <a:rPr lang="ar-SA" sz="2000" dirty="0" smtClean="0">
                <a:solidFill>
                  <a:schemeClr val="bg1"/>
                </a:solidFill>
                <a:latin typeface="Arial Unicode MS" pitchFamily="34" charset="-128"/>
                <a:ea typeface="Arial Unicode MS" pitchFamily="34" charset="-128"/>
                <a:cs typeface="PT Bold Heading" pitchFamily="2" charset="-78"/>
              </a:rPr>
              <a:t>مثل وحدة الضمان </a:t>
            </a:r>
          </a:p>
          <a:p>
            <a:r>
              <a:rPr lang="ar-SA" sz="2000" dirty="0" smtClean="0">
                <a:solidFill>
                  <a:schemeClr val="bg1"/>
                </a:solidFill>
                <a:latin typeface="Arial Unicode MS" pitchFamily="34" charset="-128"/>
                <a:ea typeface="Arial Unicode MS" pitchFamily="34" charset="-128"/>
                <a:cs typeface="PT Bold Heading" pitchFamily="2" charset="-78"/>
              </a:rPr>
              <a:t>الاجتماعي</a:t>
            </a:r>
            <a:r>
              <a:rPr lang="ar-EG" sz="2000" dirty="0" smtClean="0">
                <a:solidFill>
                  <a:schemeClr val="bg1"/>
                </a:solidFill>
                <a:latin typeface="Arial Unicode MS" pitchFamily="34" charset="-128"/>
                <a:ea typeface="Arial Unicode MS" pitchFamily="34" charset="-128"/>
                <a:cs typeface="PT Bold Heading" pitchFamily="2" charset="-78"/>
              </a:rPr>
              <a:t>، </a:t>
            </a:r>
            <a:r>
              <a:rPr lang="ar-SA" sz="2000" dirty="0" smtClean="0">
                <a:solidFill>
                  <a:schemeClr val="bg1"/>
                </a:solidFill>
                <a:latin typeface="Arial Unicode MS" pitchFamily="34" charset="-128"/>
                <a:ea typeface="Arial Unicode MS" pitchFamily="34" charset="-128"/>
                <a:cs typeface="PT Bold Heading" pitchFamily="2" charset="-78"/>
              </a:rPr>
              <a:t>أو </a:t>
            </a:r>
          </a:p>
          <a:p>
            <a:endParaRPr lang="ar-SA" sz="1000" dirty="0" smtClean="0">
              <a:solidFill>
                <a:schemeClr val="bg1"/>
              </a:solidFill>
              <a:latin typeface="Arial Unicode MS" pitchFamily="34" charset="-128"/>
              <a:ea typeface="Arial Unicode MS" pitchFamily="34" charset="-128"/>
              <a:cs typeface="PT Bold Heading" pitchFamily="2" charset="-78"/>
            </a:endParaRPr>
          </a:p>
          <a:p>
            <a:r>
              <a:rPr lang="ar-SA" sz="1600" dirty="0" smtClean="0">
                <a:solidFill>
                  <a:schemeClr val="bg1"/>
                </a:solidFill>
                <a:latin typeface="Arial Unicode MS" pitchFamily="34" charset="-128"/>
                <a:ea typeface="Arial Unicode MS" pitchFamily="34" charset="-128"/>
                <a:cs typeface="PT Bold Heading" pitchFamily="2" charset="-78"/>
              </a:rPr>
              <a:t>المستشفيات الحكومية.</a:t>
            </a:r>
            <a:endParaRPr lang="ar-SA" sz="2000" dirty="0">
              <a:solidFill>
                <a:schemeClr val="bg1"/>
              </a:solidFill>
              <a:latin typeface="Arial Unicode MS" pitchFamily="34" charset="-128"/>
              <a:ea typeface="Arial Unicode MS" pitchFamily="34" charset="-128"/>
              <a:cs typeface="PT Bold Heading" pitchFamily="2" charset="-78"/>
            </a:endParaRPr>
          </a:p>
        </p:txBody>
      </p:sp>
      <p:sp>
        <p:nvSpPr>
          <p:cNvPr id="9" name="مربع نص 8"/>
          <p:cNvSpPr txBox="1"/>
          <p:nvPr/>
        </p:nvSpPr>
        <p:spPr>
          <a:xfrm>
            <a:off x="2571736" y="3214686"/>
            <a:ext cx="2584878" cy="1815882"/>
          </a:xfrm>
          <a:prstGeom prst="rect">
            <a:avLst/>
          </a:prstGeom>
          <a:noFill/>
        </p:spPr>
        <p:txBody>
          <a:bodyPr wrap="square" rtlCol="1">
            <a:spAutoFit/>
          </a:bodyPr>
          <a:lstStyle/>
          <a:p>
            <a:pPr algn="r"/>
            <a:r>
              <a:rPr lang="ar-SA" sz="2000" dirty="0" smtClean="0">
                <a:solidFill>
                  <a:srgbClr val="FF0000"/>
                </a:solidFill>
                <a:latin typeface="Arial Unicode MS" pitchFamily="34" charset="-128"/>
                <a:ea typeface="Arial Unicode MS" pitchFamily="34" charset="-128"/>
                <a:cs typeface="PT Bold Heading" pitchFamily="2" charset="-78"/>
              </a:rPr>
              <a:t>مؤسسات شب</a:t>
            </a:r>
            <a:r>
              <a:rPr lang="ar-EG" sz="2000" dirty="0" smtClean="0">
                <a:solidFill>
                  <a:srgbClr val="FF0000"/>
                </a:solidFill>
                <a:latin typeface="Arial Unicode MS" pitchFamily="34" charset="-128"/>
                <a:ea typeface="Arial Unicode MS" pitchFamily="34" charset="-128"/>
                <a:cs typeface="PT Bold Heading" pitchFamily="2" charset="-78"/>
              </a:rPr>
              <a:t>ه </a:t>
            </a:r>
            <a:r>
              <a:rPr lang="ar-SA" sz="2000" dirty="0" smtClean="0">
                <a:solidFill>
                  <a:srgbClr val="FF0000"/>
                </a:solidFill>
                <a:latin typeface="Arial Unicode MS" pitchFamily="34" charset="-128"/>
                <a:ea typeface="Arial Unicode MS" pitchFamily="34" charset="-128"/>
                <a:cs typeface="PT Bold Heading" pitchFamily="2" charset="-78"/>
              </a:rPr>
              <a:t>حكومية </a:t>
            </a:r>
            <a:endParaRPr lang="ar-EG" sz="2000" dirty="0" smtClean="0">
              <a:solidFill>
                <a:srgbClr val="FF0000"/>
              </a:solidFill>
              <a:latin typeface="Arial Unicode MS" pitchFamily="34" charset="-128"/>
              <a:ea typeface="Arial Unicode MS" pitchFamily="34" charset="-128"/>
              <a:cs typeface="PT Bold Heading" pitchFamily="2" charset="-78"/>
            </a:endParaRPr>
          </a:p>
          <a:p>
            <a:pPr algn="r"/>
            <a:endParaRPr lang="ar-SA" sz="2000" dirty="0" smtClean="0">
              <a:solidFill>
                <a:schemeClr val="bg1"/>
              </a:solidFill>
              <a:latin typeface="Arial Unicode MS" pitchFamily="34" charset="-128"/>
              <a:ea typeface="Arial Unicode MS" pitchFamily="34" charset="-128"/>
              <a:cs typeface="PT Bold Heading" pitchFamily="2" charset="-78"/>
            </a:endParaRPr>
          </a:p>
          <a:p>
            <a:pPr algn="r"/>
            <a:r>
              <a:rPr lang="ar-SA" dirty="0" smtClean="0">
                <a:solidFill>
                  <a:schemeClr val="bg1"/>
                </a:solidFill>
                <a:latin typeface="Arial Unicode MS" pitchFamily="34" charset="-128"/>
                <a:ea typeface="Arial Unicode MS" pitchFamily="34" charset="-128"/>
                <a:cs typeface="PT Bold Heading" pitchFamily="2" charset="-78"/>
              </a:rPr>
              <a:t>مثل الندوة العالمية لرعاية الشباب ، </a:t>
            </a:r>
            <a:endParaRPr lang="ar-EG" dirty="0" smtClean="0">
              <a:solidFill>
                <a:schemeClr val="bg1"/>
              </a:solidFill>
              <a:latin typeface="Arial Unicode MS" pitchFamily="34" charset="-128"/>
              <a:ea typeface="Arial Unicode MS" pitchFamily="34" charset="-128"/>
              <a:cs typeface="PT Bold Heading" pitchFamily="2" charset="-78"/>
            </a:endParaRPr>
          </a:p>
          <a:p>
            <a:pPr algn="r"/>
            <a:r>
              <a:rPr lang="ar-SA" dirty="0" smtClean="0">
                <a:solidFill>
                  <a:schemeClr val="bg1"/>
                </a:solidFill>
                <a:latin typeface="Arial Unicode MS" pitchFamily="34" charset="-128"/>
                <a:ea typeface="Arial Unicode MS" pitchFamily="34" charset="-128"/>
                <a:cs typeface="PT Bold Heading" pitchFamily="2" charset="-78"/>
              </a:rPr>
              <a:t>مركز الأميرة جواهر </a:t>
            </a:r>
          </a:p>
        </p:txBody>
      </p:sp>
      <p:sp>
        <p:nvSpPr>
          <p:cNvPr id="10" name="مربع نص 9"/>
          <p:cNvSpPr txBox="1"/>
          <p:nvPr/>
        </p:nvSpPr>
        <p:spPr>
          <a:xfrm>
            <a:off x="179512" y="3190118"/>
            <a:ext cx="2249348" cy="1938992"/>
          </a:xfrm>
          <a:prstGeom prst="rect">
            <a:avLst/>
          </a:prstGeom>
          <a:noFill/>
        </p:spPr>
        <p:txBody>
          <a:bodyPr wrap="square" rtlCol="1">
            <a:spAutoFit/>
          </a:bodyPr>
          <a:lstStyle/>
          <a:p>
            <a:pPr algn="just"/>
            <a:r>
              <a:rPr lang="ar-SA" sz="2000" dirty="0" smtClean="0">
                <a:solidFill>
                  <a:srgbClr val="FF0000"/>
                </a:solidFill>
                <a:latin typeface="Arial Unicode MS" pitchFamily="34" charset="-128"/>
                <a:ea typeface="Arial Unicode MS" pitchFamily="34" charset="-128"/>
                <a:cs typeface="PT Bold Heading" pitchFamily="2" charset="-78"/>
              </a:rPr>
              <a:t>مؤسسات دولية مثل </a:t>
            </a:r>
            <a:endParaRPr lang="ar-EG" sz="2000" dirty="0" smtClean="0">
              <a:solidFill>
                <a:srgbClr val="FF0000"/>
              </a:solidFill>
              <a:latin typeface="Arial Unicode MS" pitchFamily="34" charset="-128"/>
              <a:ea typeface="Arial Unicode MS" pitchFamily="34" charset="-128"/>
              <a:cs typeface="PT Bold Heading" pitchFamily="2" charset="-78"/>
            </a:endParaRPr>
          </a:p>
          <a:p>
            <a:pPr algn="just"/>
            <a:endParaRPr lang="ar-EG" sz="2000" dirty="0" smtClean="0">
              <a:solidFill>
                <a:schemeClr val="bg1"/>
              </a:solidFill>
              <a:latin typeface="Arial Unicode MS" pitchFamily="34" charset="-128"/>
              <a:ea typeface="Arial Unicode MS" pitchFamily="34" charset="-128"/>
              <a:cs typeface="PT Bold Heading" pitchFamily="2" charset="-78"/>
            </a:endParaRPr>
          </a:p>
          <a:p>
            <a:pPr algn="r"/>
            <a:r>
              <a:rPr lang="ar-SA" sz="2000" dirty="0" smtClean="0">
                <a:solidFill>
                  <a:schemeClr val="bg1"/>
                </a:solidFill>
                <a:latin typeface="Arial Unicode MS" pitchFamily="34" charset="-128"/>
                <a:ea typeface="Arial Unicode MS" pitchFamily="34" charset="-128"/>
                <a:cs typeface="PT Bold Heading" pitchFamily="2" charset="-78"/>
              </a:rPr>
              <a:t>منظمات هيئة الأمم المتحدة ، هيئة اليونيسيف ، هيئة اليونسكو ...</a:t>
            </a:r>
            <a:endParaRPr lang="ar-SA" sz="1800" dirty="0">
              <a:solidFill>
                <a:schemeClr val="bg1"/>
              </a:solidFill>
              <a:latin typeface="Arial Unicode MS" pitchFamily="34" charset="-128"/>
              <a:ea typeface="Arial Unicode MS" pitchFamily="34" charset="-128"/>
              <a:cs typeface="PT Bold Heading" pitchFamily="2" charset="-78"/>
            </a:endParaRPr>
          </a:p>
        </p:txBody>
      </p:sp>
      <p:sp>
        <p:nvSpPr>
          <p:cNvPr id="11" name="مربع نص 10"/>
          <p:cNvSpPr txBox="1"/>
          <p:nvPr/>
        </p:nvSpPr>
        <p:spPr>
          <a:xfrm>
            <a:off x="5143504" y="3192378"/>
            <a:ext cx="2091082" cy="3046988"/>
          </a:xfrm>
          <a:prstGeom prst="rect">
            <a:avLst/>
          </a:prstGeom>
          <a:noFill/>
        </p:spPr>
        <p:txBody>
          <a:bodyPr wrap="square" rtlCol="1">
            <a:spAutoFit/>
          </a:bodyPr>
          <a:lstStyle/>
          <a:p>
            <a:pPr algn="r"/>
            <a:r>
              <a:rPr lang="ar-SA" dirty="0" smtClean="0">
                <a:solidFill>
                  <a:srgbClr val="FF0000"/>
                </a:solidFill>
                <a:latin typeface="Arial Unicode MS" pitchFamily="34" charset="-128"/>
                <a:ea typeface="Arial Unicode MS" pitchFamily="34" charset="-128"/>
                <a:cs typeface="PT Bold Heading" pitchFamily="2" charset="-78"/>
              </a:rPr>
              <a:t>مؤسسات أهلي</a:t>
            </a:r>
            <a:r>
              <a:rPr lang="ar-EG" dirty="0" smtClean="0">
                <a:solidFill>
                  <a:srgbClr val="FF0000"/>
                </a:solidFill>
                <a:latin typeface="Arial Unicode MS" pitchFamily="34" charset="-128"/>
                <a:ea typeface="Arial Unicode MS" pitchFamily="34" charset="-128"/>
                <a:cs typeface="PT Bold Heading" pitchFamily="2" charset="-78"/>
              </a:rPr>
              <a:t>ة</a:t>
            </a:r>
            <a:r>
              <a:rPr lang="ar-SA" dirty="0" smtClean="0">
                <a:solidFill>
                  <a:srgbClr val="FF0000"/>
                </a:solidFill>
                <a:latin typeface="Arial Unicode MS" pitchFamily="34" charset="-128"/>
                <a:ea typeface="Arial Unicode MS" pitchFamily="34" charset="-128"/>
                <a:cs typeface="PT Bold Heading" pitchFamily="2" charset="-78"/>
              </a:rPr>
              <a:t> </a:t>
            </a:r>
          </a:p>
          <a:p>
            <a:pPr algn="r"/>
            <a:r>
              <a:rPr lang="ar-SA" dirty="0" smtClean="0">
                <a:solidFill>
                  <a:srgbClr val="FF0000"/>
                </a:solidFill>
                <a:latin typeface="Arial Unicode MS" pitchFamily="34" charset="-128"/>
                <a:ea typeface="Arial Unicode MS" pitchFamily="34" charset="-128"/>
                <a:cs typeface="PT Bold Heading" pitchFamily="2" charset="-78"/>
              </a:rPr>
              <a:t>  مثل :</a:t>
            </a:r>
            <a:endParaRPr lang="ar-EG" dirty="0" smtClean="0">
              <a:solidFill>
                <a:srgbClr val="FF0000"/>
              </a:solidFill>
              <a:latin typeface="Arial Unicode MS" pitchFamily="34" charset="-128"/>
              <a:ea typeface="Arial Unicode MS" pitchFamily="34" charset="-128"/>
              <a:cs typeface="PT Bold Heading" pitchFamily="2" charset="-78"/>
            </a:endParaRPr>
          </a:p>
          <a:p>
            <a:pPr algn="r"/>
            <a:r>
              <a:rPr lang="ar-SA" dirty="0" smtClean="0">
                <a:solidFill>
                  <a:schemeClr val="bg1"/>
                </a:solidFill>
                <a:latin typeface="Arial Unicode MS" pitchFamily="34" charset="-128"/>
                <a:ea typeface="Arial Unicode MS" pitchFamily="34" charset="-128"/>
                <a:cs typeface="PT Bold Heading" pitchFamily="2" charset="-78"/>
              </a:rPr>
              <a:t> جمعية رعاية مرضى السرطان ، جمعية رعاية الأيتام ، جمعية</a:t>
            </a:r>
            <a:r>
              <a:rPr lang="ar-SA" sz="2000" dirty="0" smtClean="0">
                <a:solidFill>
                  <a:schemeClr val="bg1"/>
                </a:solidFill>
                <a:latin typeface="Arial Unicode MS" pitchFamily="34" charset="-128"/>
                <a:ea typeface="Arial Unicode MS" pitchFamily="34" charset="-128"/>
                <a:cs typeface="PT Bold Heading" pitchFamily="2" charset="-78"/>
              </a:rPr>
              <a:t> </a:t>
            </a:r>
            <a:r>
              <a:rPr lang="ar-SA" dirty="0" smtClean="0">
                <a:solidFill>
                  <a:schemeClr val="bg1"/>
                </a:solidFill>
                <a:latin typeface="Arial Unicode MS" pitchFamily="34" charset="-128"/>
                <a:ea typeface="Arial Unicode MS" pitchFamily="34" charset="-128"/>
                <a:cs typeface="PT Bold Heading" pitchFamily="2" charset="-78"/>
              </a:rPr>
              <a:t>مرضى الفشل الكلوي </a:t>
            </a:r>
          </a:p>
        </p:txBody>
      </p:sp>
      <p:sp>
        <p:nvSpPr>
          <p:cNvPr id="12" name="سهم للأسفل 11"/>
          <p:cNvSpPr/>
          <p:nvPr/>
        </p:nvSpPr>
        <p:spPr>
          <a:xfrm>
            <a:off x="4000496" y="23517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3" name="سهم للأسفل 12"/>
          <p:cNvSpPr/>
          <p:nvPr/>
        </p:nvSpPr>
        <p:spPr>
          <a:xfrm>
            <a:off x="4786314" y="164305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Tree>
  </p:cSld>
  <p:clrMapOvr>
    <a:masterClrMapping/>
  </p:clrMapOvr>
  <p:transition spd="med" advClick="0">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body" idx="1"/>
          </p:nvPr>
        </p:nvSpPr>
        <p:spPr>
          <a:xfrm>
            <a:off x="0" y="0"/>
            <a:ext cx="9144000" cy="6858000"/>
          </a:xfrm>
          <a:noFill/>
          <a:ln/>
        </p:spPr>
        <p:txBody>
          <a:bodyPr/>
          <a:lstStyle/>
          <a:p>
            <a:r>
              <a:rPr lang="ar-SA" sz="2800" b="1" kern="1200" dirty="0" smtClean="0">
                <a:solidFill>
                  <a:srgbClr val="FFFF00"/>
                </a:solidFill>
                <a:latin typeface="Arial Unicode MS" pitchFamily="34" charset="-128"/>
                <a:ea typeface="Arial Unicode MS" pitchFamily="34" charset="-128"/>
                <a:cs typeface="PT Bold Heading" pitchFamily="2" charset="-78"/>
              </a:rPr>
              <a:t>تابع التصنيفات المختلفة للمؤسسات الاجتماعية ؟</a:t>
            </a:r>
          </a:p>
          <a:p>
            <a:r>
              <a:rPr lang="ar-SA" dirty="0" smtClean="0">
                <a:solidFill>
                  <a:schemeClr val="bg1"/>
                </a:solidFill>
                <a:latin typeface="Arial Unicode MS" pitchFamily="34" charset="-128"/>
                <a:ea typeface="Arial Unicode MS" pitchFamily="34" charset="-128"/>
                <a:cs typeface="PT Bold Heading" pitchFamily="2" charset="-78"/>
              </a:rPr>
              <a:t> تعددت تصنيفات المؤسسات الاجتماعية على النحو التالي :</a:t>
            </a: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EG" dirty="0" smtClean="0">
                <a:solidFill>
                  <a:schemeClr val="bg1"/>
                </a:solidFill>
                <a:latin typeface="Arial Unicode MS" pitchFamily="34" charset="-128"/>
                <a:ea typeface="Arial Unicode MS" pitchFamily="34" charset="-128"/>
                <a:cs typeface="PT Bold Heading" pitchFamily="2" charset="-78"/>
              </a:rPr>
              <a:t>                              </a:t>
            </a:r>
            <a:r>
              <a:rPr lang="ar-EG" kern="1200" dirty="0" smtClean="0">
                <a:solidFill>
                  <a:srgbClr val="FF0000"/>
                </a:solidFill>
                <a:latin typeface="Arial Unicode MS" pitchFamily="34" charset="-128"/>
                <a:ea typeface="Arial Unicode MS" pitchFamily="34" charset="-128"/>
                <a:cs typeface="PT Bold Heading" pitchFamily="2" charset="-78"/>
              </a:rPr>
              <a:t>حسب </a:t>
            </a:r>
            <a:r>
              <a:rPr lang="ar-SA" kern="1200" dirty="0" smtClean="0">
                <a:solidFill>
                  <a:srgbClr val="FF0000"/>
                </a:solidFill>
                <a:latin typeface="Arial Unicode MS" pitchFamily="34" charset="-128"/>
                <a:ea typeface="Arial Unicode MS" pitchFamily="34" charset="-128"/>
                <a:cs typeface="PT Bold Heading" pitchFamily="2" charset="-78"/>
              </a:rPr>
              <a:t>المجال</a:t>
            </a:r>
            <a:r>
              <a:rPr lang="ar-EG" kern="1200" dirty="0" smtClean="0">
                <a:solidFill>
                  <a:srgbClr val="FF0000"/>
                </a:solidFill>
                <a:latin typeface="Arial Unicode MS" pitchFamily="34" charset="-128"/>
                <a:ea typeface="Arial Unicode MS" pitchFamily="34" charset="-128"/>
                <a:cs typeface="PT Bold Heading" pitchFamily="2" charset="-78"/>
              </a:rPr>
              <a:t> </a:t>
            </a:r>
            <a:endParaRPr lang="ar-EG" sz="2400" kern="1200" dirty="0" smtClean="0">
              <a:solidFill>
                <a:srgbClr val="FF0000"/>
              </a:solidFill>
              <a:latin typeface="Arial Unicode MS" pitchFamily="34" charset="-128"/>
              <a:ea typeface="Arial Unicode MS" pitchFamily="34" charset="-128"/>
              <a:cs typeface="PT Bold Heading" pitchFamily="2" charset="-78"/>
            </a:endParaRPr>
          </a:p>
          <a:p>
            <a:pPr>
              <a:buNone/>
            </a:pP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EG" dirty="0" smtClean="0">
                <a:solidFill>
                  <a:schemeClr val="bg1"/>
                </a:solidFill>
                <a:latin typeface="Arial Unicode MS" pitchFamily="34" charset="-128"/>
                <a:ea typeface="Arial Unicode MS" pitchFamily="34" charset="-128"/>
                <a:cs typeface="PT Bold Heading" pitchFamily="2" charset="-78"/>
              </a:rPr>
              <a:t>                             </a:t>
            </a:r>
          </a:p>
          <a:p>
            <a:pPr>
              <a:buNone/>
            </a:pPr>
            <a:endParaRPr lang="ar-EG" dirty="0" smtClean="0">
              <a:solidFill>
                <a:schemeClr val="bg1"/>
              </a:solidFill>
              <a:latin typeface="Arial Unicode MS" pitchFamily="34" charset="-128"/>
              <a:ea typeface="Arial Unicode MS" pitchFamily="34" charset="-128"/>
              <a:cs typeface="PT Bold Heading" pitchFamily="2" charset="-78"/>
            </a:endParaRPr>
          </a:p>
          <a:p>
            <a:pPr>
              <a:buNone/>
            </a:pPr>
            <a:r>
              <a:rPr lang="ar-SA" dirty="0" smtClean="0">
                <a:solidFill>
                  <a:schemeClr val="bg1"/>
                </a:solidFill>
                <a:latin typeface="Arial Unicode MS" pitchFamily="34" charset="-128"/>
                <a:ea typeface="Arial Unicode MS" pitchFamily="34" charset="-128"/>
                <a:cs typeface="PT Bold Heading" pitchFamily="2" charset="-78"/>
              </a:rPr>
              <a:t> </a:t>
            </a:r>
          </a:p>
        </p:txBody>
      </p:sp>
      <p:cxnSp>
        <p:nvCxnSpPr>
          <p:cNvPr id="4" name="رابط مستقيم 3"/>
          <p:cNvCxnSpPr/>
          <p:nvPr/>
        </p:nvCxnSpPr>
        <p:spPr>
          <a:xfrm rot="10800000">
            <a:off x="1785918" y="2357430"/>
            <a:ext cx="6336704" cy="0"/>
          </a:xfrm>
          <a:prstGeom prst="line">
            <a:avLst/>
          </a:prstGeom>
          <a:ln w="98425">
            <a:solidFill>
              <a:schemeClr val="bg1"/>
            </a:solidFill>
          </a:ln>
        </p:spPr>
        <p:style>
          <a:lnRef idx="3">
            <a:schemeClr val="dk1"/>
          </a:lnRef>
          <a:fillRef idx="0">
            <a:schemeClr val="dk1"/>
          </a:fillRef>
          <a:effectRef idx="2">
            <a:schemeClr val="dk1"/>
          </a:effectRef>
          <a:fontRef idx="minor">
            <a:schemeClr val="tx1"/>
          </a:fontRef>
        </p:style>
      </p:cxnSp>
      <p:sp>
        <p:nvSpPr>
          <p:cNvPr id="5" name="سهم للأسفل 4"/>
          <p:cNvSpPr/>
          <p:nvPr/>
        </p:nvSpPr>
        <p:spPr>
          <a:xfrm>
            <a:off x="7999314" y="23574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7" name="سهم للأسفل 6"/>
          <p:cNvSpPr/>
          <p:nvPr/>
        </p:nvSpPr>
        <p:spPr>
          <a:xfrm>
            <a:off x="1714480" y="2357430"/>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8" name="مربع نص 7"/>
          <p:cNvSpPr txBox="1"/>
          <p:nvPr/>
        </p:nvSpPr>
        <p:spPr>
          <a:xfrm>
            <a:off x="6429388" y="3214686"/>
            <a:ext cx="2591148" cy="1969770"/>
          </a:xfrm>
          <a:prstGeom prst="rect">
            <a:avLst/>
          </a:prstGeom>
          <a:noFill/>
        </p:spPr>
        <p:txBody>
          <a:bodyPr wrap="square" rtlCol="1">
            <a:spAutoFit/>
          </a:bodyPr>
          <a:lstStyle/>
          <a:p>
            <a:pPr algn="just"/>
            <a:r>
              <a:rPr lang="ar-SA" dirty="0" smtClean="0">
                <a:solidFill>
                  <a:srgbClr val="FF0000"/>
                </a:solidFill>
                <a:latin typeface="Arial Unicode MS" pitchFamily="34" charset="-128"/>
                <a:ea typeface="Arial Unicode MS" pitchFamily="34" charset="-128"/>
                <a:cs typeface="PT Bold Heading" pitchFamily="2" charset="-78"/>
              </a:rPr>
              <a:t>1- مؤسسات رعاية الأسرة</a:t>
            </a:r>
            <a:endParaRPr lang="ar-EG" dirty="0" smtClean="0">
              <a:solidFill>
                <a:srgbClr val="FF0000"/>
              </a:solidFill>
              <a:latin typeface="Arial Unicode MS" pitchFamily="34" charset="-128"/>
              <a:ea typeface="Arial Unicode MS" pitchFamily="34" charset="-128"/>
              <a:cs typeface="PT Bold Heading" pitchFamily="2" charset="-78"/>
            </a:endParaRPr>
          </a:p>
          <a:p>
            <a:pPr algn="just"/>
            <a:endParaRPr lang="ar-SA" sz="2000" u="sng" dirty="0" smtClean="0">
              <a:solidFill>
                <a:schemeClr val="bg1"/>
              </a:solidFill>
              <a:latin typeface="Arial Unicode MS" pitchFamily="34" charset="-128"/>
              <a:ea typeface="Arial Unicode MS" pitchFamily="34" charset="-128"/>
              <a:cs typeface="PT Bold Heading" pitchFamily="2" charset="-78"/>
            </a:endParaRPr>
          </a:p>
          <a:p>
            <a:pPr algn="just"/>
            <a:r>
              <a:rPr lang="ar-SA" sz="1800" dirty="0" smtClean="0">
                <a:solidFill>
                  <a:schemeClr val="bg1"/>
                </a:solidFill>
                <a:latin typeface="Arial Unicode MS" pitchFamily="34" charset="-128"/>
                <a:ea typeface="Arial Unicode MS" pitchFamily="34" charset="-128"/>
                <a:cs typeface="PT Bold Heading" pitchFamily="2" charset="-78"/>
              </a:rPr>
              <a:t>تقدم خدمات متنوعة للأسرة مثل مراكز التنمية الأسرية.</a:t>
            </a:r>
            <a:endParaRPr lang="ar-SA" sz="2000" dirty="0" smtClean="0">
              <a:solidFill>
                <a:schemeClr val="bg1"/>
              </a:solidFill>
              <a:latin typeface="Arial Unicode MS" pitchFamily="34" charset="-128"/>
              <a:ea typeface="Arial Unicode MS" pitchFamily="34" charset="-128"/>
              <a:cs typeface="PT Bold Heading" pitchFamily="2" charset="-78"/>
            </a:endParaRPr>
          </a:p>
        </p:txBody>
      </p:sp>
      <p:sp>
        <p:nvSpPr>
          <p:cNvPr id="10" name="مربع نص 9"/>
          <p:cNvSpPr txBox="1"/>
          <p:nvPr/>
        </p:nvSpPr>
        <p:spPr>
          <a:xfrm>
            <a:off x="3428992" y="3143248"/>
            <a:ext cx="2500330" cy="1754326"/>
          </a:xfrm>
          <a:prstGeom prst="rect">
            <a:avLst/>
          </a:prstGeom>
          <a:noFill/>
        </p:spPr>
        <p:txBody>
          <a:bodyPr wrap="square" rtlCol="1">
            <a:spAutoFit/>
          </a:bodyPr>
          <a:lstStyle/>
          <a:p>
            <a:r>
              <a:rPr lang="ar-SA" dirty="0" smtClean="0">
                <a:solidFill>
                  <a:srgbClr val="FF0000"/>
                </a:solidFill>
                <a:latin typeface="Arial Unicode MS" pitchFamily="34" charset="-128"/>
                <a:ea typeface="Arial Unicode MS" pitchFamily="34" charset="-128"/>
                <a:cs typeface="PT Bold Heading" pitchFamily="2" charset="-78"/>
              </a:rPr>
              <a:t>2- مؤسسات رعاية الطفولة</a:t>
            </a:r>
            <a:endParaRPr lang="ar-EG" dirty="0" smtClean="0">
              <a:solidFill>
                <a:srgbClr val="FF0000"/>
              </a:solidFill>
              <a:latin typeface="Arial Unicode MS" pitchFamily="34" charset="-128"/>
              <a:ea typeface="Arial Unicode MS" pitchFamily="34" charset="-128"/>
              <a:cs typeface="PT Bold Heading" pitchFamily="2" charset="-78"/>
            </a:endParaRPr>
          </a:p>
          <a:p>
            <a:endParaRPr lang="ar-SA" sz="2000" u="sng" dirty="0" smtClean="0">
              <a:solidFill>
                <a:schemeClr val="bg1"/>
              </a:solidFill>
              <a:latin typeface="Arial Unicode MS" pitchFamily="34" charset="-128"/>
              <a:ea typeface="Arial Unicode MS" pitchFamily="34" charset="-128"/>
              <a:cs typeface="PT Bold Heading" pitchFamily="2" charset="-78"/>
            </a:endParaRPr>
          </a:p>
          <a:p>
            <a:pPr algn="just"/>
            <a:r>
              <a:rPr lang="ar-SA" sz="2000" dirty="0" smtClean="0">
                <a:solidFill>
                  <a:schemeClr val="bg1"/>
                </a:solidFill>
                <a:latin typeface="Arial Unicode MS" pitchFamily="34" charset="-128"/>
                <a:ea typeface="Arial Unicode MS" pitchFamily="34" charset="-128"/>
                <a:cs typeface="PT Bold Heading" pitchFamily="2" charset="-78"/>
              </a:rPr>
              <a:t>تقدم خدمات للأطفال مثل دور الحضانة.  </a:t>
            </a:r>
            <a:endParaRPr lang="ar-SA" sz="2000" dirty="0">
              <a:solidFill>
                <a:schemeClr val="bg1"/>
              </a:solidFill>
              <a:latin typeface="Arial Unicode MS" pitchFamily="34" charset="-128"/>
              <a:ea typeface="Arial Unicode MS" pitchFamily="34" charset="-128"/>
              <a:cs typeface="PT Bold Heading" pitchFamily="2" charset="-78"/>
            </a:endParaRPr>
          </a:p>
        </p:txBody>
      </p:sp>
      <p:cxnSp>
        <p:nvCxnSpPr>
          <p:cNvPr id="12" name="رابط كسهم مستقيم 11"/>
          <p:cNvCxnSpPr/>
          <p:nvPr/>
        </p:nvCxnSpPr>
        <p:spPr bwMode="auto">
          <a:xfrm rot="5400000">
            <a:off x="4644232" y="2000240"/>
            <a:ext cx="856462" cy="794"/>
          </a:xfrm>
          <a:prstGeom prst="straightConnector1">
            <a:avLst/>
          </a:prstGeom>
          <a:solidFill>
            <a:schemeClr val="accent1"/>
          </a:solidFill>
          <a:ln w="76200" cap="flat" cmpd="sng" algn="ctr">
            <a:solidFill>
              <a:schemeClr val="bg1"/>
            </a:solidFill>
            <a:prstDash val="solid"/>
            <a:round/>
            <a:headEnd type="none" w="med" len="med"/>
            <a:tailEnd type="arrow"/>
          </a:ln>
          <a:effectLst/>
        </p:spPr>
      </p:cxnSp>
      <p:sp>
        <p:nvSpPr>
          <p:cNvPr id="9" name="مربع نص 8"/>
          <p:cNvSpPr txBox="1"/>
          <p:nvPr/>
        </p:nvSpPr>
        <p:spPr>
          <a:xfrm>
            <a:off x="214282" y="3143248"/>
            <a:ext cx="2749414" cy="2062103"/>
          </a:xfrm>
          <a:prstGeom prst="rect">
            <a:avLst/>
          </a:prstGeom>
          <a:noFill/>
        </p:spPr>
        <p:txBody>
          <a:bodyPr wrap="square" rtlCol="1">
            <a:spAutoFit/>
          </a:bodyPr>
          <a:lstStyle/>
          <a:p>
            <a:r>
              <a:rPr lang="ar-SA" dirty="0" smtClean="0">
                <a:solidFill>
                  <a:srgbClr val="FF0000"/>
                </a:solidFill>
                <a:latin typeface="Arial Unicode MS" pitchFamily="34" charset="-128"/>
                <a:ea typeface="Arial Unicode MS" pitchFamily="34" charset="-128"/>
                <a:cs typeface="PT Bold Heading" pitchFamily="2" charset="-78"/>
              </a:rPr>
              <a:t>3- مؤسسات رعاية الأحداث</a:t>
            </a:r>
            <a:endParaRPr lang="ar-EG" dirty="0" smtClean="0">
              <a:solidFill>
                <a:srgbClr val="FF0000"/>
              </a:solidFill>
              <a:latin typeface="Arial Unicode MS" pitchFamily="34" charset="-128"/>
              <a:ea typeface="Arial Unicode MS" pitchFamily="34" charset="-128"/>
              <a:cs typeface="PT Bold Heading" pitchFamily="2" charset="-78"/>
            </a:endParaRPr>
          </a:p>
          <a:p>
            <a:endParaRPr lang="ar-SA" sz="2000" u="sng" dirty="0" smtClean="0">
              <a:solidFill>
                <a:schemeClr val="bg1"/>
              </a:solidFill>
              <a:latin typeface="Arial Unicode MS" pitchFamily="34" charset="-128"/>
              <a:ea typeface="Arial Unicode MS" pitchFamily="34" charset="-128"/>
              <a:cs typeface="PT Bold Heading" pitchFamily="2" charset="-78"/>
            </a:endParaRPr>
          </a:p>
          <a:p>
            <a:pPr algn="just"/>
            <a:r>
              <a:rPr lang="ar-SA" sz="2000" dirty="0" smtClean="0">
                <a:solidFill>
                  <a:schemeClr val="bg1"/>
                </a:solidFill>
                <a:latin typeface="Arial Unicode MS" pitchFamily="34" charset="-128"/>
                <a:ea typeface="Arial Unicode MS" pitchFamily="34" charset="-128"/>
                <a:cs typeface="PT Bold Heading" pitchFamily="2" charset="-78"/>
              </a:rPr>
              <a:t>تقدم خدمات للأحداث المنحرفين مثل  </a:t>
            </a:r>
            <a:r>
              <a:rPr lang="ar-SA" sz="2000" smtClean="0">
                <a:solidFill>
                  <a:schemeClr val="bg1"/>
                </a:solidFill>
                <a:latin typeface="Arial Unicode MS" pitchFamily="34" charset="-128"/>
                <a:ea typeface="Arial Unicode MS" pitchFamily="34" charset="-128"/>
                <a:cs typeface="PT Bold Heading" pitchFamily="2" charset="-78"/>
              </a:rPr>
              <a:t>دور الملاحظة  </a:t>
            </a:r>
            <a:r>
              <a:rPr lang="ar-SA" sz="2000" dirty="0" smtClean="0">
                <a:solidFill>
                  <a:schemeClr val="bg1"/>
                </a:solidFill>
                <a:latin typeface="Arial Unicode MS" pitchFamily="34" charset="-128"/>
                <a:ea typeface="Arial Unicode MS" pitchFamily="34" charset="-128"/>
                <a:cs typeface="PT Bold Heading" pitchFamily="2" charset="-78"/>
              </a:rPr>
              <a:t>الاجتماعية .  </a:t>
            </a:r>
            <a:endParaRPr lang="ar-SA" sz="2000" dirty="0">
              <a:solidFill>
                <a:schemeClr val="bg1"/>
              </a:solidFill>
              <a:latin typeface="Arial Unicode MS" pitchFamily="34" charset="-128"/>
              <a:ea typeface="Arial Unicode MS" pitchFamily="34" charset="-128"/>
              <a:cs typeface="PT Bold Heading" pitchFamily="2" charset="-78"/>
            </a:endParaRPr>
          </a:p>
        </p:txBody>
      </p:sp>
      <p:sp>
        <p:nvSpPr>
          <p:cNvPr id="11" name="سهم للأسفل 10"/>
          <p:cNvSpPr/>
          <p:nvPr/>
        </p:nvSpPr>
        <p:spPr>
          <a:xfrm>
            <a:off x="4998918" y="2428868"/>
            <a:ext cx="216024" cy="720080"/>
          </a:xfrm>
          <a:prstGeom prst="downArrow">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Tree>
  </p:cSld>
  <p:clrMapOvr>
    <a:masterClrMapping/>
  </p:clrMapOvr>
  <p:transition spd="med" advClick="0">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Rectangle 4"/>
          <p:cNvSpPr>
            <a:spLocks noChangeArrowheads="1"/>
          </p:cNvSpPr>
          <p:nvPr/>
        </p:nvSpPr>
        <p:spPr bwMode="auto">
          <a:xfrm>
            <a:off x="0" y="142852"/>
            <a:ext cx="9144000" cy="6715148"/>
          </a:xfrm>
          <a:prstGeom prst="rect">
            <a:avLst/>
          </a:prstGeom>
          <a:noFill/>
          <a:ln w="9525">
            <a:noFill/>
            <a:miter lim="800000"/>
            <a:headEnd/>
            <a:tailEnd/>
          </a:ln>
          <a:effectLst/>
        </p:spPr>
        <p:txBody>
          <a:bodyPr/>
          <a:lstStyle/>
          <a:p>
            <a:r>
              <a:rPr lang="ar-SA" sz="4400" b="1" dirty="0" smtClean="0">
                <a:solidFill>
                  <a:srgbClr val="FFFF00"/>
                </a:solidFill>
                <a:latin typeface="Arial Unicode MS" pitchFamily="34" charset="-128"/>
                <a:ea typeface="Arial Unicode MS" pitchFamily="34" charset="-128"/>
                <a:cs typeface="PT Bold Heading" pitchFamily="2" charset="-78"/>
              </a:rPr>
              <a:t>هل للمؤسسات الاجتماعية خصائص ؟</a:t>
            </a:r>
          </a:p>
          <a:p>
            <a:pPr algn="just"/>
            <a:r>
              <a:rPr lang="ar-SA" sz="2800" dirty="0" smtClean="0">
                <a:solidFill>
                  <a:schemeClr val="bg1"/>
                </a:solidFill>
                <a:latin typeface="Arial Unicode MS" pitchFamily="34" charset="-128"/>
                <a:ea typeface="Arial Unicode MS" pitchFamily="34" charset="-128"/>
                <a:cs typeface="PT Bold Heading" pitchFamily="2" charset="-78"/>
              </a:rPr>
              <a:t> </a:t>
            </a:r>
            <a:endParaRPr lang="ar-EG" sz="2800" dirty="0" smtClean="0">
              <a:solidFill>
                <a:schemeClr val="bg1"/>
              </a:solidFill>
              <a:latin typeface="Arial Unicode MS" pitchFamily="34" charset="-128"/>
              <a:ea typeface="Arial Unicode MS" pitchFamily="34" charset="-128"/>
              <a:cs typeface="PT Bold Heading" pitchFamily="2" charset="-78"/>
            </a:endParaRPr>
          </a:p>
          <a:p>
            <a:pPr algn="just"/>
            <a:r>
              <a:rPr lang="ar-SA" sz="3200" dirty="0" smtClean="0">
                <a:solidFill>
                  <a:srgbClr val="FF0000"/>
                </a:solidFill>
                <a:latin typeface="Arial Unicode MS" pitchFamily="34" charset="-128"/>
                <a:ea typeface="Arial Unicode MS" pitchFamily="34" charset="-128"/>
                <a:cs typeface="PT Bold Heading" pitchFamily="2" charset="-78"/>
              </a:rPr>
              <a:t>للمؤسسات الاجتماعية</a:t>
            </a:r>
            <a:r>
              <a:rPr lang="ar-EG" sz="3200" dirty="0" smtClean="0">
                <a:solidFill>
                  <a:srgbClr val="FF0000"/>
                </a:solidFill>
                <a:latin typeface="Arial Unicode MS" pitchFamily="34" charset="-128"/>
                <a:ea typeface="Arial Unicode MS" pitchFamily="34" charset="-128"/>
                <a:cs typeface="PT Bold Heading" pitchFamily="2" charset="-78"/>
              </a:rPr>
              <a:t> </a:t>
            </a:r>
            <a:r>
              <a:rPr lang="ar-SA" sz="3200" dirty="0" smtClean="0">
                <a:solidFill>
                  <a:srgbClr val="FF0000"/>
                </a:solidFill>
                <a:latin typeface="Arial Unicode MS" pitchFamily="34" charset="-128"/>
                <a:ea typeface="Arial Unicode MS" pitchFamily="34" charset="-128"/>
                <a:cs typeface="PT Bold Heading" pitchFamily="2" charset="-78"/>
              </a:rPr>
              <a:t>خصائص يمكن حصرها </a:t>
            </a:r>
            <a:r>
              <a:rPr lang="ar-SA" sz="3200" smtClean="0">
                <a:solidFill>
                  <a:srgbClr val="FF0000"/>
                </a:solidFill>
                <a:latin typeface="Arial Unicode MS" pitchFamily="34" charset="-128"/>
                <a:ea typeface="Arial Unicode MS" pitchFamily="34" charset="-128"/>
                <a:cs typeface="PT Bold Heading" pitchFamily="2" charset="-78"/>
              </a:rPr>
              <a:t>فيما يلي </a:t>
            </a:r>
            <a:r>
              <a:rPr lang="ar-SA" sz="3200" dirty="0" smtClean="0">
                <a:solidFill>
                  <a:srgbClr val="FF0000"/>
                </a:solidFill>
                <a:latin typeface="Arial Unicode MS" pitchFamily="34" charset="-128"/>
                <a:ea typeface="Arial Unicode MS" pitchFamily="34" charset="-128"/>
                <a:cs typeface="PT Bold Heading" pitchFamily="2" charset="-78"/>
              </a:rPr>
              <a:t>: </a:t>
            </a:r>
            <a:endParaRPr lang="ar-EG" sz="3200" dirty="0" smtClean="0">
              <a:solidFill>
                <a:srgbClr val="FF0000"/>
              </a:solidFill>
              <a:latin typeface="Arial Unicode MS" pitchFamily="34" charset="-128"/>
              <a:ea typeface="Arial Unicode MS" pitchFamily="34" charset="-128"/>
              <a:cs typeface="PT Bold Heading" pitchFamily="2" charset="-78"/>
            </a:endParaRPr>
          </a:p>
          <a:p>
            <a:pPr algn="just"/>
            <a:endParaRPr lang="ar-SA" sz="2000" dirty="0" smtClean="0">
              <a:solidFill>
                <a:schemeClr val="bg1"/>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1- المؤسسة الاجتماعية هي مركز للتكامل الاجتماعي ومسئولية  المجتمع لرفاهية أفراد</a:t>
            </a:r>
            <a:r>
              <a:rPr lang="ar-EG" sz="2800" dirty="0" smtClean="0">
                <a:solidFill>
                  <a:schemeClr val="bg1"/>
                </a:solidFill>
                <a:latin typeface="Arial Unicode MS" pitchFamily="34" charset="-128"/>
                <a:ea typeface="Arial Unicode MS" pitchFamily="34" charset="-128"/>
                <a:cs typeface="PT Bold Heading" pitchFamily="2" charset="-78"/>
              </a:rPr>
              <a:t>ه</a:t>
            </a:r>
            <a:r>
              <a:rPr lang="ar-SA" sz="2800" dirty="0" smtClean="0">
                <a:solidFill>
                  <a:schemeClr val="bg1"/>
                </a:solidFill>
                <a:latin typeface="Arial Unicode MS" pitchFamily="34" charset="-128"/>
                <a:ea typeface="Arial Unicode MS" pitchFamily="34" charset="-128"/>
                <a:cs typeface="PT Bold Heading" pitchFamily="2" charset="-78"/>
              </a:rPr>
              <a:t> . </a:t>
            </a:r>
          </a:p>
          <a:p>
            <a:pPr algn="just"/>
            <a:endParaRPr lang="ar-SA" sz="1800" dirty="0" smtClean="0">
              <a:solidFill>
                <a:schemeClr val="bg1"/>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2- لكل مؤسس</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فلسف</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ونظام أساس</a:t>
            </a:r>
            <a:r>
              <a:rPr lang="ar-EG" sz="2800" dirty="0" smtClean="0">
                <a:solidFill>
                  <a:schemeClr val="bg1"/>
                </a:solidFill>
                <a:latin typeface="Arial Unicode MS" pitchFamily="34" charset="-128"/>
                <a:ea typeface="Arial Unicode MS" pitchFamily="34" charset="-128"/>
                <a:cs typeface="PT Bold Heading" pitchFamily="2" charset="-78"/>
              </a:rPr>
              <a:t>ي</a:t>
            </a:r>
            <a:r>
              <a:rPr lang="ar-SA" sz="2800" dirty="0" smtClean="0">
                <a:solidFill>
                  <a:schemeClr val="bg1"/>
                </a:solidFill>
                <a:latin typeface="Arial Unicode MS" pitchFamily="34" charset="-128"/>
                <a:ea typeface="Arial Unicode MS" pitchFamily="34" charset="-128"/>
                <a:cs typeface="PT Bold Heading" pitchFamily="2" charset="-78"/>
              </a:rPr>
              <a:t> ولائحة تحدد أهدافها ونظام العمل بها والشروط التي تضعها لتقديم خدماتها الاجتماعية . </a:t>
            </a:r>
          </a:p>
          <a:p>
            <a:pPr algn="just"/>
            <a:endParaRPr lang="ar-SA" sz="1800" dirty="0" smtClean="0">
              <a:solidFill>
                <a:schemeClr val="bg1"/>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3- تضع كل مؤسسة برنامجاً معيناً لتحقيق هدفها يتسم بالمرونة والكفاية</a:t>
            </a:r>
            <a:r>
              <a:rPr lang="ar-EG" sz="2800" dirty="0" smtClean="0">
                <a:solidFill>
                  <a:schemeClr val="bg1"/>
                </a:solidFill>
                <a:latin typeface="Arial Unicode MS" pitchFamily="34" charset="-128"/>
                <a:ea typeface="Arial Unicode MS" pitchFamily="34" charset="-128"/>
                <a:cs typeface="PT Bold Heading" pitchFamily="2" charset="-78"/>
              </a:rPr>
              <a:t>.</a:t>
            </a:r>
            <a:r>
              <a:rPr lang="ar-SA" sz="2800" dirty="0" smtClean="0">
                <a:solidFill>
                  <a:schemeClr val="bg1"/>
                </a:solidFill>
                <a:latin typeface="Arial Unicode MS" pitchFamily="34" charset="-128"/>
                <a:ea typeface="Arial Unicode MS" pitchFamily="34" charset="-128"/>
                <a:cs typeface="PT Bold Heading" pitchFamily="2" charset="-78"/>
              </a:rPr>
              <a:t> </a:t>
            </a:r>
          </a:p>
          <a:p>
            <a:pPr algn="just"/>
            <a:endParaRPr lang="ar-EG" dirty="0" smtClean="0">
              <a:solidFill>
                <a:schemeClr val="bg1"/>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4- يتم تمويل هذه المؤسسات إما من الدولة أو من </a:t>
            </a:r>
            <a:r>
              <a:rPr lang="ar-SA" sz="2800" dirty="0" err="1" smtClean="0">
                <a:solidFill>
                  <a:schemeClr val="bg1"/>
                </a:solidFill>
                <a:latin typeface="Arial Unicode MS" pitchFamily="34" charset="-128"/>
                <a:ea typeface="Arial Unicode MS" pitchFamily="34" charset="-128"/>
                <a:cs typeface="PT Bold Heading" pitchFamily="2" charset="-78"/>
              </a:rPr>
              <a:t>ال</a:t>
            </a:r>
            <a:r>
              <a:rPr lang="ar-EG" sz="2800" dirty="0" smtClean="0">
                <a:solidFill>
                  <a:schemeClr val="bg1"/>
                </a:solidFill>
                <a:latin typeface="Arial Unicode MS" pitchFamily="34" charset="-128"/>
                <a:ea typeface="Arial Unicode MS" pitchFamily="34" charset="-128"/>
                <a:cs typeface="PT Bold Heading" pitchFamily="2" charset="-78"/>
              </a:rPr>
              <a:t>أ</a:t>
            </a:r>
            <a:r>
              <a:rPr lang="ar-SA" sz="2800" dirty="0" err="1" smtClean="0">
                <a:solidFill>
                  <a:schemeClr val="bg1"/>
                </a:solidFill>
                <a:latin typeface="Arial Unicode MS" pitchFamily="34" charset="-128"/>
                <a:ea typeface="Arial Unicode MS" pitchFamily="34" charset="-128"/>
                <a:cs typeface="PT Bold Heading" pitchFamily="2" charset="-78"/>
              </a:rPr>
              <a:t>هالى</a:t>
            </a:r>
            <a:r>
              <a:rPr lang="ar-SA" sz="2800" dirty="0" smtClean="0">
                <a:solidFill>
                  <a:schemeClr val="bg1"/>
                </a:solidFill>
                <a:latin typeface="Arial Unicode MS" pitchFamily="34" charset="-128"/>
                <a:ea typeface="Arial Unicode MS" pitchFamily="34" charset="-128"/>
                <a:cs typeface="PT Bold Heading" pitchFamily="2" charset="-78"/>
              </a:rPr>
              <a:t> أو المنظمات الدولي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أو من الهيئات جميعاً . </a:t>
            </a:r>
            <a:endParaRPr lang="ar-EG" sz="2800" dirty="0" smtClean="0">
              <a:solidFill>
                <a:schemeClr val="bg1"/>
              </a:solidFill>
              <a:latin typeface="Arial Unicode MS" pitchFamily="34" charset="-128"/>
              <a:ea typeface="Arial Unicode MS" pitchFamily="34" charset="-128"/>
              <a:cs typeface="PT Bold Heading" pitchFamily="2" charset="-78"/>
            </a:endParaRPr>
          </a:p>
          <a:p>
            <a:pPr algn="just"/>
            <a:endParaRPr lang="ar-EG" sz="2800" dirty="0" smtClean="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14290"/>
            <a:ext cx="7772400" cy="1143000"/>
          </a:xfrm>
        </p:spPr>
        <p:txBody>
          <a:bodyPr/>
          <a:lstStyle/>
          <a:p>
            <a:r>
              <a:rPr lang="ar-SA" dirty="0" smtClean="0">
                <a:solidFill>
                  <a:srgbClr val="FFFF00"/>
                </a:solidFill>
                <a:latin typeface="Arial Unicode MS" pitchFamily="34" charset="-128"/>
                <a:ea typeface="Arial Unicode MS" pitchFamily="34" charset="-128"/>
                <a:cs typeface="PT Bold Heading" pitchFamily="2" charset="-78"/>
              </a:rPr>
              <a:t>تابع خصائص </a:t>
            </a:r>
            <a:r>
              <a:rPr lang="ar-EG" dirty="0" smtClean="0">
                <a:solidFill>
                  <a:srgbClr val="FFFF00"/>
                </a:solidFill>
                <a:latin typeface="Arial Unicode MS" pitchFamily="34" charset="-128"/>
                <a:ea typeface="Arial Unicode MS" pitchFamily="34" charset="-128"/>
                <a:cs typeface="PT Bold Heading" pitchFamily="2" charset="-78"/>
              </a:rPr>
              <a:t>ا</a:t>
            </a:r>
            <a:r>
              <a:rPr lang="ar-SA" dirty="0" smtClean="0">
                <a:solidFill>
                  <a:srgbClr val="FFFF00"/>
                </a:solidFill>
                <a:latin typeface="Arial Unicode MS" pitchFamily="34" charset="-128"/>
                <a:ea typeface="Arial Unicode MS" pitchFamily="34" charset="-128"/>
                <a:cs typeface="PT Bold Heading" pitchFamily="2" charset="-78"/>
              </a:rPr>
              <a:t>لمؤسسات الاجتماعية</a:t>
            </a:r>
            <a:endParaRPr lang="ar-EG" dirty="0" smtClean="0">
              <a:solidFill>
                <a:srgbClr val="FFFF00"/>
              </a:solidFill>
              <a:latin typeface="Arial Unicode MS" pitchFamily="34" charset="-128"/>
              <a:ea typeface="Arial Unicode MS" pitchFamily="34" charset="-128"/>
              <a:cs typeface="PT Bold Heading" pitchFamily="2" charset="-78"/>
            </a:endParaRPr>
          </a:p>
        </p:txBody>
      </p:sp>
      <p:sp>
        <p:nvSpPr>
          <p:cNvPr id="3" name="عنصر نائب للمحتوى 2"/>
          <p:cNvSpPr>
            <a:spLocks noGrp="1"/>
          </p:cNvSpPr>
          <p:nvPr>
            <p:ph idx="1"/>
          </p:nvPr>
        </p:nvSpPr>
        <p:spPr>
          <a:xfrm>
            <a:off x="285720" y="1357298"/>
            <a:ext cx="8643998" cy="4114800"/>
          </a:xfrm>
        </p:spPr>
        <p:txBody>
          <a:bodyPr/>
          <a:lstStyle/>
          <a:p>
            <a:pPr marL="0" indent="20638" algn="just">
              <a:buNone/>
            </a:pPr>
            <a:r>
              <a:rPr lang="ar-SA" sz="2400" dirty="0" smtClean="0">
                <a:solidFill>
                  <a:schemeClr val="bg1"/>
                </a:solidFill>
                <a:latin typeface="Arial Unicode MS" pitchFamily="34" charset="-128"/>
                <a:ea typeface="Arial Unicode MS" pitchFamily="34" charset="-128"/>
                <a:cs typeface="PT Bold Heading" pitchFamily="2" charset="-78"/>
              </a:rPr>
              <a:t>5- أهدافها وبرامجها مرنه لتناسب متطلبات أي تغير يحدث في المجتمع . </a:t>
            </a:r>
            <a:endParaRPr lang="ar-EG" sz="24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endParaRPr lang="ar-SA" sz="2000" baseline="-250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r>
              <a:rPr lang="ar-SA" sz="2400" dirty="0" smtClean="0">
                <a:solidFill>
                  <a:schemeClr val="bg1"/>
                </a:solidFill>
                <a:latin typeface="Arial Unicode MS" pitchFamily="34" charset="-128"/>
                <a:ea typeface="Arial Unicode MS" pitchFamily="34" charset="-128"/>
                <a:cs typeface="PT Bold Heading" pitchFamily="2" charset="-78"/>
              </a:rPr>
              <a:t>6- لكل مؤسسة لائحة خاصة تحدد نظام العمل بها وتسلسل الإدارات ومسؤوليات مجلس الإدارة والموظفين واللجان .</a:t>
            </a:r>
            <a:endParaRPr lang="ar-EG" sz="24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endParaRPr lang="ar-SA" sz="2400" baseline="-250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r>
              <a:rPr lang="ar-SA" sz="2400" dirty="0" smtClean="0">
                <a:solidFill>
                  <a:schemeClr val="bg1"/>
                </a:solidFill>
                <a:latin typeface="Arial Unicode MS" pitchFamily="34" charset="-128"/>
                <a:ea typeface="Arial Unicode MS" pitchFamily="34" charset="-128"/>
                <a:cs typeface="PT Bold Heading" pitchFamily="2" charset="-78"/>
              </a:rPr>
              <a:t>7- يمارس النشاط المهني في المؤسسة الاجتماعية أخصائيون اجتماعيون مهنيون مؤهلين للقيام بهذا النشاط ولا تعتبر المؤسسة التي تستخدم موظفين من غير المؤهلين للخدمة الاجتماعية</a:t>
            </a:r>
            <a:r>
              <a:rPr lang="ar-EG" sz="2400" dirty="0" smtClean="0">
                <a:solidFill>
                  <a:schemeClr val="bg1"/>
                </a:solidFill>
                <a:latin typeface="Arial Unicode MS" pitchFamily="34" charset="-128"/>
                <a:ea typeface="Arial Unicode MS" pitchFamily="34" charset="-128"/>
                <a:cs typeface="PT Bold Heading" pitchFamily="2" charset="-78"/>
              </a:rPr>
              <a:t> </a:t>
            </a:r>
            <a:r>
              <a:rPr lang="ar-SA" sz="2400" dirty="0" smtClean="0">
                <a:solidFill>
                  <a:schemeClr val="bg1"/>
                </a:solidFill>
                <a:latin typeface="Arial Unicode MS" pitchFamily="34" charset="-128"/>
                <a:ea typeface="Arial Unicode MS" pitchFamily="34" charset="-128"/>
                <a:cs typeface="PT Bold Heading" pitchFamily="2" charset="-78"/>
              </a:rPr>
              <a:t>مؤسسة اجتماعية .</a:t>
            </a:r>
            <a:endParaRPr lang="ar-EG" sz="24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endParaRPr lang="ar-SA" sz="1800" baseline="-250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r>
              <a:rPr lang="ar-SA" sz="2400" dirty="0" smtClean="0">
                <a:solidFill>
                  <a:schemeClr val="bg1"/>
                </a:solidFill>
                <a:latin typeface="Arial Unicode MS" pitchFamily="34" charset="-128"/>
                <a:ea typeface="Arial Unicode MS" pitchFamily="34" charset="-128"/>
                <a:cs typeface="PT Bold Heading" pitchFamily="2" charset="-78"/>
              </a:rPr>
              <a:t>8- يمثل الأخصائي الاجتماعي في المؤسسة الاجتماعية مهنة الخدمة الاجتماعية قبل أن يمثل المؤسسة ذاتها وولاؤه للخدمة الاجتماعية يسبق</a:t>
            </a:r>
            <a:r>
              <a:rPr lang="ar-EG" sz="2400" dirty="0" smtClean="0">
                <a:solidFill>
                  <a:schemeClr val="bg1"/>
                </a:solidFill>
                <a:latin typeface="Arial Unicode MS" pitchFamily="34" charset="-128"/>
                <a:ea typeface="Arial Unicode MS" pitchFamily="34" charset="-128"/>
                <a:cs typeface="PT Bold Heading" pitchFamily="2" charset="-78"/>
              </a:rPr>
              <a:t> </a:t>
            </a:r>
            <a:r>
              <a:rPr lang="ar-SA" sz="2400" dirty="0" smtClean="0">
                <a:solidFill>
                  <a:schemeClr val="bg1"/>
                </a:solidFill>
                <a:latin typeface="Arial Unicode MS" pitchFamily="34" charset="-128"/>
                <a:ea typeface="Arial Unicode MS" pitchFamily="34" charset="-128"/>
                <a:cs typeface="PT Bold Heading" pitchFamily="2" charset="-78"/>
              </a:rPr>
              <a:t>ولاءه للمؤسسة ذاتها ، ودوره هو تدعيم قيمه المهنية بل عليه أن يقاوم أي تجاهل مقصود أو غير مقصود إذا ما أحس بذلك خلال عمله بها .  </a:t>
            </a:r>
            <a:endParaRPr lang="ar-SA" sz="2400" dirty="0"/>
          </a:p>
        </p:txBody>
      </p:sp>
    </p:spTree>
  </p:cSld>
  <p:clrMapOvr>
    <a:masterClrMapping/>
  </p:clrMapOvr>
  <p:transition spd="med" advClick="0">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على شكل سحابة 3"/>
          <p:cNvSpPr/>
          <p:nvPr/>
        </p:nvSpPr>
        <p:spPr>
          <a:xfrm>
            <a:off x="1571604" y="214290"/>
            <a:ext cx="6643734" cy="174016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3600" b="1" dirty="0" smtClean="0">
                <a:solidFill>
                  <a:srgbClr val="FFFF00"/>
                </a:solidFill>
                <a:latin typeface="Arial Unicode MS" pitchFamily="34" charset="-128"/>
                <a:ea typeface="Arial Unicode MS" pitchFamily="34" charset="-128"/>
                <a:cs typeface="PT Bold Heading" pitchFamily="2" charset="-78"/>
              </a:rPr>
              <a:t>2- </a:t>
            </a:r>
            <a:r>
              <a:rPr lang="ar-EG" sz="3600" b="1" dirty="0" smtClean="0">
                <a:solidFill>
                  <a:srgbClr val="FFFF00"/>
                </a:solidFill>
                <a:latin typeface="Arial Unicode MS" pitchFamily="34" charset="-128"/>
                <a:ea typeface="Arial Unicode MS" pitchFamily="34" charset="-128"/>
                <a:cs typeface="PT Bold Heading" pitchFamily="2" charset="-78"/>
              </a:rPr>
              <a:t>الأخصائي الاجتماعي</a:t>
            </a:r>
            <a:endParaRPr lang="ar-SA" sz="3600" b="1" dirty="0" smtClean="0">
              <a:solidFill>
                <a:srgbClr val="FFFF00"/>
              </a:solidFill>
              <a:latin typeface="Arial Unicode MS" pitchFamily="34" charset="-128"/>
              <a:ea typeface="Arial Unicode MS" pitchFamily="34" charset="-128"/>
              <a:cs typeface="PT Bold Heading" pitchFamily="2" charset="-78"/>
            </a:endParaRPr>
          </a:p>
          <a:p>
            <a:pPr>
              <a:defRPr/>
            </a:pPr>
            <a:r>
              <a:rPr lang="en-US" sz="3600" b="1" dirty="0" smtClean="0">
                <a:solidFill>
                  <a:schemeClr val="bg1"/>
                </a:solidFill>
                <a:latin typeface="Arial Unicode MS" pitchFamily="34" charset="-128"/>
                <a:ea typeface="Arial Unicode MS" pitchFamily="34" charset="-128"/>
                <a:cs typeface="PT Bold Heading" pitchFamily="2" charset="-78"/>
              </a:rPr>
              <a:t>Social case worker</a:t>
            </a:r>
            <a:r>
              <a:rPr lang="ar-SA" sz="3600" b="1" dirty="0" smtClean="0">
                <a:solidFill>
                  <a:schemeClr val="bg1"/>
                </a:solidFill>
                <a:latin typeface="Arial Unicode MS" pitchFamily="34" charset="-128"/>
                <a:ea typeface="Arial Unicode MS" pitchFamily="34" charset="-128"/>
                <a:cs typeface="PT Bold Heading" pitchFamily="2" charset="-78"/>
              </a:rPr>
              <a:t>  </a:t>
            </a:r>
            <a:endParaRPr lang="ar-SA" sz="3600" b="1" dirty="0">
              <a:solidFill>
                <a:schemeClr val="bg1"/>
              </a:solidFill>
              <a:latin typeface="Arial Unicode MS" pitchFamily="34" charset="-128"/>
              <a:ea typeface="Arial Unicode MS" pitchFamily="34" charset="-128"/>
              <a:cs typeface="PT Bold Heading" pitchFamily="2" charset="-78"/>
            </a:endParaRPr>
          </a:p>
        </p:txBody>
      </p:sp>
      <p:sp>
        <p:nvSpPr>
          <p:cNvPr id="6" name="مربع نص 5"/>
          <p:cNvSpPr txBox="1"/>
          <p:nvPr/>
        </p:nvSpPr>
        <p:spPr>
          <a:xfrm>
            <a:off x="395536" y="2060848"/>
            <a:ext cx="8280920" cy="4585871"/>
          </a:xfrm>
          <a:prstGeom prst="rect">
            <a:avLst/>
          </a:prstGeom>
          <a:noFill/>
        </p:spPr>
        <p:txBody>
          <a:bodyPr wrap="square" rtlCol="1">
            <a:spAutoFit/>
          </a:bodyPr>
          <a:lstStyle/>
          <a:p>
            <a:pPr algn="just">
              <a:buFontTx/>
              <a:buChar char="-"/>
            </a:pPr>
            <a:r>
              <a:rPr lang="ar-SA" sz="2800" dirty="0" smtClean="0">
                <a:solidFill>
                  <a:schemeClr val="bg1"/>
                </a:solidFill>
                <a:latin typeface="Arial Unicode MS" pitchFamily="34" charset="-128"/>
                <a:ea typeface="Arial Unicode MS" pitchFamily="34" charset="-128"/>
                <a:cs typeface="PT Bold Heading" pitchFamily="2" charset="-78"/>
              </a:rPr>
              <a:t>أن خدمة الفرد كمهن</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تعمل في ميدان المشكلات </a:t>
            </a:r>
            <a:r>
              <a:rPr lang="ar-EG" sz="2800" dirty="0" smtClean="0">
                <a:solidFill>
                  <a:schemeClr val="bg1"/>
                </a:solidFill>
                <a:latin typeface="Arial Unicode MS" pitchFamily="34" charset="-128"/>
                <a:ea typeface="Arial Unicode MS" pitchFamily="34" charset="-128"/>
                <a:cs typeface="PT Bold Heading" pitchFamily="2" charset="-78"/>
              </a:rPr>
              <a:t>ا</a:t>
            </a:r>
            <a:r>
              <a:rPr lang="ar-SA" sz="2800" dirty="0" smtClean="0">
                <a:solidFill>
                  <a:schemeClr val="bg1"/>
                </a:solidFill>
                <a:latin typeface="Arial Unicode MS" pitchFamily="34" charset="-128"/>
                <a:ea typeface="Arial Unicode MS" pitchFamily="34" charset="-128"/>
                <a:cs typeface="PT Bold Heading" pitchFamily="2" charset="-78"/>
              </a:rPr>
              <a:t>لإنساني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a:t>
            </a:r>
            <a:r>
              <a:rPr lang="ar-EG" sz="2800" dirty="0" smtClean="0">
                <a:solidFill>
                  <a:schemeClr val="bg1"/>
                </a:solidFill>
                <a:latin typeface="Arial Unicode MS" pitchFamily="34" charset="-128"/>
                <a:ea typeface="Arial Unicode MS" pitchFamily="34" charset="-128"/>
                <a:cs typeface="PT Bold Heading" pitchFamily="2" charset="-78"/>
              </a:rPr>
              <a:t>ك</a:t>
            </a:r>
            <a:r>
              <a:rPr lang="ar-SA" sz="2800" dirty="0" smtClean="0">
                <a:solidFill>
                  <a:schemeClr val="bg1"/>
                </a:solidFill>
                <a:latin typeface="Arial Unicode MS" pitchFamily="34" charset="-128"/>
                <a:ea typeface="Arial Unicode MS" pitchFamily="34" charset="-128"/>
                <a:cs typeface="PT Bold Heading" pitchFamily="2" charset="-78"/>
              </a:rPr>
              <a:t>مهنة حساسة دقيق</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تتعرض </a:t>
            </a:r>
            <a:r>
              <a:rPr lang="ar-SA" sz="2800" dirty="0" err="1" smtClean="0">
                <a:solidFill>
                  <a:schemeClr val="bg1"/>
                </a:solidFill>
                <a:latin typeface="Arial Unicode MS" pitchFamily="34" charset="-128"/>
                <a:ea typeface="Arial Unicode MS" pitchFamily="34" charset="-128"/>
                <a:cs typeface="PT Bold Heading" pitchFamily="2" charset="-78"/>
              </a:rPr>
              <a:t>لحيا</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الناس ولشخصياتهم وأسرارهم من </a:t>
            </a:r>
            <a:r>
              <a:rPr lang="ar-EG" sz="2800" dirty="0" smtClean="0">
                <a:solidFill>
                  <a:schemeClr val="bg1"/>
                </a:solidFill>
                <a:latin typeface="Arial Unicode MS" pitchFamily="34" charset="-128"/>
                <a:ea typeface="Arial Unicode MS" pitchFamily="34" charset="-128"/>
                <a:cs typeface="PT Bold Heading" pitchFamily="2" charset="-78"/>
              </a:rPr>
              <a:t>أ</a:t>
            </a:r>
            <a:r>
              <a:rPr lang="ar-SA" sz="2800" dirty="0" smtClean="0">
                <a:solidFill>
                  <a:schemeClr val="bg1"/>
                </a:solidFill>
                <a:latin typeface="Arial Unicode MS" pitchFamily="34" charset="-128"/>
                <a:ea typeface="Arial Unicode MS" pitchFamily="34" charset="-128"/>
                <a:cs typeface="PT Bold Heading" pitchFamily="2" charset="-78"/>
              </a:rPr>
              <a:t>جل مساعدتهم وتوافقهم مع ظروفهم . </a:t>
            </a:r>
          </a:p>
          <a:p>
            <a:pPr algn="just">
              <a:buFontTx/>
              <a:buChar char="-"/>
            </a:pPr>
            <a:endParaRPr lang="ar-SA" sz="16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r>
              <a:rPr lang="ar-SA" sz="2800" dirty="0" smtClean="0">
                <a:solidFill>
                  <a:schemeClr val="bg1"/>
                </a:solidFill>
                <a:latin typeface="Arial Unicode MS" pitchFamily="34" charset="-128"/>
                <a:ea typeface="Arial Unicode MS" pitchFamily="34" charset="-128"/>
                <a:cs typeface="PT Bold Heading" pitchFamily="2" charset="-78"/>
              </a:rPr>
              <a:t> تتطلب ممارستها درج</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عالي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من </a:t>
            </a:r>
            <a:r>
              <a:rPr lang="ar-SA" sz="2800" dirty="0" err="1" smtClean="0">
                <a:solidFill>
                  <a:schemeClr val="bg1"/>
                </a:solidFill>
                <a:latin typeface="Arial Unicode MS" pitchFamily="34" charset="-128"/>
                <a:ea typeface="Arial Unicode MS" pitchFamily="34" charset="-128"/>
                <a:cs typeface="PT Bold Heading" pitchFamily="2" charset="-78"/>
              </a:rPr>
              <a:t>ال</a:t>
            </a:r>
            <a:r>
              <a:rPr lang="ar-EG" sz="2800" dirty="0" smtClean="0">
                <a:solidFill>
                  <a:schemeClr val="bg1"/>
                </a:solidFill>
                <a:latin typeface="Arial Unicode MS" pitchFamily="34" charset="-128"/>
                <a:ea typeface="Arial Unicode MS" pitchFamily="34" charset="-128"/>
                <a:cs typeface="PT Bold Heading" pitchFamily="2" charset="-78"/>
              </a:rPr>
              <a:t>إ</a:t>
            </a:r>
            <a:r>
              <a:rPr lang="ar-SA" sz="2800" dirty="0" smtClean="0">
                <a:solidFill>
                  <a:schemeClr val="bg1"/>
                </a:solidFill>
                <a:latin typeface="Arial Unicode MS" pitchFamily="34" charset="-128"/>
                <a:ea typeface="Arial Unicode MS" pitchFamily="34" charset="-128"/>
                <a:cs typeface="PT Bold Heading" pitchFamily="2" charset="-78"/>
              </a:rPr>
              <a:t>عداد المهني لأخصائي خدمة الفرد بحيث يستطيع معاون</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من يتعامل معهم من العملاء من </a:t>
            </a:r>
            <a:r>
              <a:rPr lang="ar-EG" sz="2800" dirty="0" smtClean="0">
                <a:solidFill>
                  <a:schemeClr val="bg1"/>
                </a:solidFill>
                <a:latin typeface="Arial Unicode MS" pitchFamily="34" charset="-128"/>
                <a:ea typeface="Arial Unicode MS" pitchFamily="34" charset="-128"/>
                <a:cs typeface="PT Bold Heading" pitchFamily="2" charset="-78"/>
              </a:rPr>
              <a:t>أ</a:t>
            </a:r>
            <a:r>
              <a:rPr lang="ar-SA" sz="2800" dirty="0" smtClean="0">
                <a:solidFill>
                  <a:schemeClr val="bg1"/>
                </a:solidFill>
                <a:latin typeface="Arial Unicode MS" pitchFamily="34" charset="-128"/>
                <a:ea typeface="Arial Unicode MS" pitchFamily="34" charset="-128"/>
                <a:cs typeface="PT Bold Heading" pitchFamily="2" charset="-78"/>
              </a:rPr>
              <a:t>جل تحقيق حال</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التوافق النفسي الشخصي والاجتماعي المرغوب فيه . </a:t>
            </a:r>
          </a:p>
          <a:p>
            <a:pPr algn="just">
              <a:buFontTx/>
              <a:buChar char="-"/>
            </a:pPr>
            <a:endParaRPr lang="ar-SA" sz="1800"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r>
              <a:rPr lang="ar-SA" sz="2800" dirty="0" err="1" smtClean="0">
                <a:solidFill>
                  <a:schemeClr val="bg1"/>
                </a:solidFill>
                <a:latin typeface="Arial Unicode MS" pitchFamily="34" charset="-128"/>
                <a:ea typeface="Arial Unicode MS" pitchFamily="34" charset="-128"/>
                <a:cs typeface="PT Bold Heading" pitchFamily="2" charset="-78"/>
              </a:rPr>
              <a:t>ال</a:t>
            </a:r>
            <a:r>
              <a:rPr lang="ar-EG" sz="2800" dirty="0" smtClean="0">
                <a:solidFill>
                  <a:schemeClr val="bg1"/>
                </a:solidFill>
                <a:latin typeface="Arial Unicode MS" pitchFamily="34" charset="-128"/>
                <a:ea typeface="Arial Unicode MS" pitchFamily="34" charset="-128"/>
                <a:cs typeface="PT Bold Heading" pitchFamily="2" charset="-78"/>
              </a:rPr>
              <a:t>إ</a:t>
            </a:r>
            <a:r>
              <a:rPr lang="ar-SA" sz="2800" dirty="0" smtClean="0">
                <a:solidFill>
                  <a:schemeClr val="bg1"/>
                </a:solidFill>
                <a:latin typeface="Arial Unicode MS" pitchFamily="34" charset="-128"/>
                <a:ea typeface="Arial Unicode MS" pitchFamily="34" charset="-128"/>
                <a:cs typeface="PT Bold Heading" pitchFamily="2" charset="-78"/>
              </a:rPr>
              <a:t>عداد المهني يؤدى دوره بفاعلية لو توفر الاستعداد الشخصي المناسب للأخصائي والأساس </a:t>
            </a:r>
            <a:r>
              <a:rPr lang="ar-SA" sz="2800" dirty="0" err="1" smtClean="0">
                <a:solidFill>
                  <a:schemeClr val="bg1"/>
                </a:solidFill>
                <a:latin typeface="Arial Unicode MS" pitchFamily="34" charset="-128"/>
                <a:ea typeface="Arial Unicode MS" pitchFamily="34" charset="-128"/>
                <a:cs typeface="PT Bold Heading" pitchFamily="2" charset="-78"/>
              </a:rPr>
              <a:t>المهارى</a:t>
            </a:r>
            <a:r>
              <a:rPr lang="ar-SA" sz="2800" dirty="0" smtClean="0">
                <a:solidFill>
                  <a:schemeClr val="bg1"/>
                </a:solidFill>
                <a:latin typeface="Arial Unicode MS" pitchFamily="34" charset="-128"/>
                <a:ea typeface="Arial Unicode MS" pitchFamily="34" charset="-128"/>
                <a:cs typeface="PT Bold Heading" pitchFamily="2" charset="-78"/>
              </a:rPr>
              <a:t> لممارس</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المهنة .  </a:t>
            </a:r>
            <a:endParaRPr lang="ar-SA" sz="28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وسيلة شرح مستطيلة 4"/>
          <p:cNvSpPr/>
          <p:nvPr/>
        </p:nvSpPr>
        <p:spPr>
          <a:xfrm>
            <a:off x="1043608" y="332656"/>
            <a:ext cx="7704856" cy="151216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bg1"/>
                </a:solidFill>
                <a:latin typeface="Arial Unicode MS" pitchFamily="34" charset="-128"/>
                <a:ea typeface="Arial Unicode MS" pitchFamily="34" charset="-128"/>
                <a:cs typeface="PT Bold Heading" pitchFamily="2" charset="-78"/>
              </a:rPr>
              <a:t>وتنحصر السمات الرئيسة لأخصائي خدمة الفرد في الجوانب الآتية :</a:t>
            </a:r>
            <a:endParaRPr lang="ar-SA" sz="3200" dirty="0">
              <a:solidFill>
                <a:schemeClr val="bg1"/>
              </a:solidFill>
              <a:cs typeface="PT Bold Heading" pitchFamily="2" charset="-78"/>
            </a:endParaRPr>
          </a:p>
        </p:txBody>
      </p:sp>
      <p:graphicFrame>
        <p:nvGraphicFramePr>
          <p:cNvPr id="6" name="رسم تخطيطي 5"/>
          <p:cNvGraphicFramePr/>
          <p:nvPr/>
        </p:nvGraphicFramePr>
        <p:xfrm>
          <a:off x="1691680" y="2132856"/>
          <a:ext cx="6096000" cy="3991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مربع نص 6"/>
          <p:cNvSpPr txBox="1"/>
          <p:nvPr/>
        </p:nvSpPr>
        <p:spPr>
          <a:xfrm>
            <a:off x="1979712" y="2886014"/>
            <a:ext cx="792088" cy="400110"/>
          </a:xfrm>
          <a:prstGeom prst="rect">
            <a:avLst/>
          </a:prstGeom>
          <a:noFill/>
        </p:spPr>
        <p:txBody>
          <a:bodyPr wrap="square" rtlCol="1">
            <a:spAutoFit/>
          </a:bodyPr>
          <a:lstStyle/>
          <a:p>
            <a:pPr algn="ctr"/>
            <a:r>
              <a:rPr lang="ar-SA" sz="2000" dirty="0" smtClean="0">
                <a:solidFill>
                  <a:schemeClr val="bg1"/>
                </a:solidFill>
                <a:cs typeface="PT Bold Heading" pitchFamily="2" charset="-78"/>
              </a:rPr>
              <a:t>أ</a:t>
            </a:r>
            <a:endParaRPr lang="ar-SA" sz="2000" dirty="0">
              <a:solidFill>
                <a:schemeClr val="bg1"/>
              </a:solidFill>
              <a:cs typeface="PT Bold Heading" pitchFamily="2" charset="-78"/>
            </a:endParaRPr>
          </a:p>
        </p:txBody>
      </p:sp>
      <p:sp>
        <p:nvSpPr>
          <p:cNvPr id="9" name="مربع نص 8"/>
          <p:cNvSpPr txBox="1"/>
          <p:nvPr/>
        </p:nvSpPr>
        <p:spPr>
          <a:xfrm>
            <a:off x="1907704" y="5072074"/>
            <a:ext cx="936104" cy="400110"/>
          </a:xfrm>
          <a:prstGeom prst="rect">
            <a:avLst/>
          </a:prstGeom>
          <a:noFill/>
        </p:spPr>
        <p:txBody>
          <a:bodyPr wrap="square" rtlCol="1">
            <a:spAutoFit/>
          </a:bodyPr>
          <a:lstStyle/>
          <a:p>
            <a:pPr algn="ctr"/>
            <a:r>
              <a:rPr lang="ar-SA" sz="2000" dirty="0" smtClean="0">
                <a:solidFill>
                  <a:schemeClr val="bg1"/>
                </a:solidFill>
                <a:cs typeface="PT Bold Heading" pitchFamily="2" charset="-78"/>
              </a:rPr>
              <a:t>ب</a:t>
            </a:r>
            <a:endParaRPr lang="ar-SA" sz="2000" dirty="0">
              <a:solidFill>
                <a:schemeClr val="bg1"/>
              </a:solidFill>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3"/>
          <p:cNvSpPr/>
          <p:nvPr/>
        </p:nvSpPr>
        <p:spPr>
          <a:xfrm>
            <a:off x="571472" y="332656"/>
            <a:ext cx="8176992" cy="108012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3200" dirty="0" smtClean="0"/>
          </a:p>
          <a:p>
            <a:pPr algn="ctr"/>
            <a:endParaRPr lang="ar-SA" sz="3200" dirty="0" smtClean="0"/>
          </a:p>
          <a:p>
            <a:pPr algn="ctr"/>
            <a:endParaRPr lang="ar-SA" sz="3200" dirty="0" smtClean="0"/>
          </a:p>
          <a:p>
            <a:pPr algn="ctr"/>
            <a:endParaRPr lang="ar-SA" sz="3200" dirty="0" smtClean="0"/>
          </a:p>
          <a:p>
            <a:pPr algn="ctr"/>
            <a:endParaRPr lang="ar-SA" sz="3200" dirty="0" smtClean="0"/>
          </a:p>
          <a:p>
            <a:pPr algn="ctr"/>
            <a:endParaRPr lang="ar-SA" sz="3200" dirty="0" smtClean="0"/>
          </a:p>
        </p:txBody>
      </p:sp>
      <p:sp>
        <p:nvSpPr>
          <p:cNvPr id="6" name="مستطيل 5"/>
          <p:cNvSpPr/>
          <p:nvPr/>
        </p:nvSpPr>
        <p:spPr>
          <a:xfrm>
            <a:off x="571472" y="548680"/>
            <a:ext cx="8016675" cy="523220"/>
          </a:xfrm>
          <a:prstGeom prst="rect">
            <a:avLst/>
          </a:prstGeom>
        </p:spPr>
        <p:txBody>
          <a:bodyPr wrap="square">
            <a:spAutoFit/>
          </a:bodyPr>
          <a:lstStyle/>
          <a:p>
            <a:pPr lvl="0" algn="just">
              <a:defRPr/>
            </a:pPr>
            <a:r>
              <a:rPr lang="ar-SA" sz="2800" dirty="0" smtClean="0">
                <a:solidFill>
                  <a:srgbClr val="7030A0"/>
                </a:solidFill>
                <a:latin typeface="Arial Unicode MS" pitchFamily="34" charset="-128"/>
                <a:ea typeface="Arial Unicode MS" pitchFamily="34" charset="-128"/>
                <a:cs typeface="PT Bold Heading" pitchFamily="2" charset="-78"/>
              </a:rPr>
              <a:t>أ- </a:t>
            </a:r>
            <a:r>
              <a:rPr lang="ar-SA" sz="2800" dirty="0" err="1" smtClean="0">
                <a:solidFill>
                  <a:srgbClr val="7030A0"/>
                </a:solidFill>
                <a:latin typeface="Arial Unicode MS" pitchFamily="34" charset="-128"/>
                <a:ea typeface="Arial Unicode MS" pitchFamily="34" charset="-128"/>
                <a:cs typeface="PT Bold Heading" pitchFamily="2" charset="-78"/>
              </a:rPr>
              <a:t>ال</a:t>
            </a:r>
            <a:r>
              <a:rPr lang="ar-EG" sz="2800" dirty="0" smtClean="0">
                <a:solidFill>
                  <a:srgbClr val="7030A0"/>
                </a:solidFill>
                <a:latin typeface="Arial Unicode MS" pitchFamily="34" charset="-128"/>
                <a:ea typeface="Arial Unicode MS" pitchFamily="34" charset="-128"/>
                <a:cs typeface="PT Bold Heading" pitchFamily="2" charset="-78"/>
              </a:rPr>
              <a:t>إ</a:t>
            </a:r>
            <a:r>
              <a:rPr lang="ar-SA" sz="2800" dirty="0" smtClean="0">
                <a:solidFill>
                  <a:srgbClr val="7030A0"/>
                </a:solidFill>
                <a:latin typeface="Arial Unicode MS" pitchFamily="34" charset="-128"/>
                <a:ea typeface="Arial Unicode MS" pitchFamily="34" charset="-128"/>
                <a:cs typeface="PT Bold Heading" pitchFamily="2" charset="-78"/>
              </a:rPr>
              <a:t>عداد المهني لأخصائي خدمه الفرد ويتطلب هذا </a:t>
            </a:r>
            <a:r>
              <a:rPr lang="ar-SA" sz="2800" dirty="0" err="1" smtClean="0">
                <a:solidFill>
                  <a:srgbClr val="7030A0"/>
                </a:solidFill>
                <a:latin typeface="Arial Unicode MS" pitchFamily="34" charset="-128"/>
                <a:ea typeface="Arial Unicode MS" pitchFamily="34" charset="-128"/>
                <a:cs typeface="PT Bold Heading" pitchFamily="2" charset="-78"/>
              </a:rPr>
              <a:t>ال</a:t>
            </a:r>
            <a:r>
              <a:rPr lang="ar-EG" sz="2800" dirty="0" smtClean="0">
                <a:solidFill>
                  <a:srgbClr val="7030A0"/>
                </a:solidFill>
                <a:latin typeface="Arial Unicode MS" pitchFamily="34" charset="-128"/>
                <a:ea typeface="Arial Unicode MS" pitchFamily="34" charset="-128"/>
                <a:cs typeface="PT Bold Heading" pitchFamily="2" charset="-78"/>
              </a:rPr>
              <a:t>إ</a:t>
            </a:r>
            <a:r>
              <a:rPr lang="ar-SA" sz="2800" dirty="0" smtClean="0">
                <a:solidFill>
                  <a:srgbClr val="7030A0"/>
                </a:solidFill>
                <a:latin typeface="Arial Unicode MS" pitchFamily="34" charset="-128"/>
                <a:ea typeface="Arial Unicode MS" pitchFamily="34" charset="-128"/>
                <a:cs typeface="PT Bold Heading" pitchFamily="2" charset="-78"/>
              </a:rPr>
              <a:t>عداد :  </a:t>
            </a:r>
          </a:p>
        </p:txBody>
      </p:sp>
      <p:sp>
        <p:nvSpPr>
          <p:cNvPr id="7" name="مربع نص 6"/>
          <p:cNvSpPr txBox="1"/>
          <p:nvPr/>
        </p:nvSpPr>
        <p:spPr>
          <a:xfrm>
            <a:off x="611560" y="1700808"/>
            <a:ext cx="8136904" cy="4401205"/>
          </a:xfrm>
          <a:prstGeom prst="rect">
            <a:avLst/>
          </a:prstGeom>
          <a:noFill/>
        </p:spPr>
        <p:txBody>
          <a:bodyPr wrap="square" rtlCol="1">
            <a:spAutoFit/>
          </a:bodyPr>
          <a:lstStyle/>
          <a:p>
            <a:pPr algn="just">
              <a:buClr>
                <a:srgbClr val="7030A0"/>
              </a:buClr>
              <a:buFont typeface="Wingdings" pitchFamily="2" charset="2"/>
              <a:buChar char="q"/>
            </a:pPr>
            <a:r>
              <a:rPr lang="ar-SA" sz="2800" dirty="0" smtClean="0">
                <a:solidFill>
                  <a:schemeClr val="bg1"/>
                </a:solidFill>
                <a:latin typeface="Arial Unicode MS" pitchFamily="34" charset="-128"/>
                <a:ea typeface="Arial Unicode MS" pitchFamily="34" charset="-128"/>
                <a:cs typeface="PT Bold Heading" pitchFamily="2" charset="-78"/>
              </a:rPr>
              <a:t> أن يزود بقاعد</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علمي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واسع</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من العلوم </a:t>
            </a:r>
            <a:r>
              <a:rPr lang="ar-SA" sz="2800" dirty="0" err="1" smtClean="0">
                <a:solidFill>
                  <a:schemeClr val="bg1"/>
                </a:solidFill>
                <a:latin typeface="Arial Unicode MS" pitchFamily="34" charset="-128"/>
                <a:ea typeface="Arial Unicode MS" pitchFamily="34" charset="-128"/>
                <a:cs typeface="PT Bold Heading" pitchFamily="2" charset="-78"/>
              </a:rPr>
              <a:t>ال</a:t>
            </a:r>
            <a:r>
              <a:rPr lang="ar-EG" sz="2800" dirty="0" smtClean="0">
                <a:solidFill>
                  <a:schemeClr val="bg1"/>
                </a:solidFill>
                <a:latin typeface="Arial Unicode MS" pitchFamily="34" charset="-128"/>
                <a:ea typeface="Arial Unicode MS" pitchFamily="34" charset="-128"/>
                <a:cs typeface="PT Bold Heading" pitchFamily="2" charset="-78"/>
              </a:rPr>
              <a:t>إ</a:t>
            </a:r>
            <a:r>
              <a:rPr lang="ar-SA" sz="2800" dirty="0" err="1" smtClean="0">
                <a:solidFill>
                  <a:schemeClr val="bg1"/>
                </a:solidFill>
                <a:latin typeface="Arial Unicode MS" pitchFamily="34" charset="-128"/>
                <a:ea typeface="Arial Unicode MS" pitchFamily="34" charset="-128"/>
                <a:cs typeface="PT Bold Heading" pitchFamily="2" charset="-78"/>
              </a:rPr>
              <a:t>نساني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المختلف</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وخاصة علم النفس وعلم الاجتماع بفروعهما وطرق البحث </a:t>
            </a:r>
            <a:r>
              <a:rPr lang="ar-SA" sz="2800" dirty="0" err="1" smtClean="0">
                <a:solidFill>
                  <a:schemeClr val="bg1"/>
                </a:solidFill>
                <a:latin typeface="Arial Unicode MS" pitchFamily="34" charset="-128"/>
                <a:ea typeface="Arial Unicode MS" pitchFamily="34" charset="-128"/>
                <a:cs typeface="PT Bold Heading" pitchFamily="2" charset="-78"/>
              </a:rPr>
              <a:t>العلمى</a:t>
            </a:r>
            <a:r>
              <a:rPr lang="ar-SA" sz="2800" dirty="0" smtClean="0">
                <a:solidFill>
                  <a:schemeClr val="bg1"/>
                </a:solidFill>
                <a:latin typeface="Arial Unicode MS" pitchFamily="34" charset="-128"/>
                <a:ea typeface="Arial Unicode MS" pitchFamily="34" charset="-128"/>
                <a:cs typeface="PT Bold Heading" pitchFamily="2" charset="-78"/>
              </a:rPr>
              <a:t> . </a:t>
            </a:r>
          </a:p>
          <a:p>
            <a:pPr algn="just">
              <a:buClr>
                <a:srgbClr val="7030A0"/>
              </a:buClr>
              <a:buFont typeface="Wingdings" pitchFamily="2" charset="2"/>
              <a:buChar char="q"/>
            </a:pPr>
            <a:endParaRPr lang="ar-SA" sz="2800" dirty="0" smtClean="0">
              <a:solidFill>
                <a:schemeClr val="bg1"/>
              </a:solidFill>
              <a:latin typeface="Arial Unicode MS" pitchFamily="34" charset="-128"/>
              <a:ea typeface="Arial Unicode MS" pitchFamily="34" charset="-128"/>
              <a:cs typeface="PT Bold Heading" pitchFamily="2" charset="-78"/>
            </a:endParaRPr>
          </a:p>
          <a:p>
            <a:pPr algn="just">
              <a:buClr>
                <a:srgbClr val="7030A0"/>
              </a:buClr>
              <a:buFont typeface="Wingdings" pitchFamily="2" charset="2"/>
              <a:buChar char="q"/>
            </a:pPr>
            <a:r>
              <a:rPr lang="ar-SA" sz="2800" dirty="0" smtClean="0">
                <a:solidFill>
                  <a:schemeClr val="bg1"/>
                </a:solidFill>
                <a:latin typeface="Arial Unicode MS" pitchFamily="34" charset="-128"/>
                <a:ea typeface="Arial Unicode MS" pitchFamily="34" charset="-128"/>
                <a:cs typeface="PT Bold Heading" pitchFamily="2" charset="-78"/>
              </a:rPr>
              <a:t> دراسة شامل</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متعمقة لأسس خدم</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الفرد ونظرياتها وعمليتها المهنية وطرق الخدمة الاجتماعية الأخرى ومجالاتها </a:t>
            </a:r>
            <a:r>
              <a:rPr lang="ar-EG" sz="2800" dirty="0" smtClean="0">
                <a:solidFill>
                  <a:schemeClr val="bg1"/>
                </a:solidFill>
                <a:latin typeface="Arial Unicode MS" pitchFamily="34" charset="-128"/>
                <a:ea typeface="Arial Unicode MS" pitchFamily="34" charset="-128"/>
                <a:cs typeface="PT Bold Heading" pitchFamily="2" charset="-78"/>
              </a:rPr>
              <a:t>.</a:t>
            </a:r>
            <a:endParaRPr lang="ar-SA" sz="2800" dirty="0" smtClean="0">
              <a:solidFill>
                <a:schemeClr val="bg1"/>
              </a:solidFill>
              <a:latin typeface="Arial Unicode MS" pitchFamily="34" charset="-128"/>
              <a:ea typeface="Arial Unicode MS" pitchFamily="34" charset="-128"/>
              <a:cs typeface="PT Bold Heading" pitchFamily="2" charset="-78"/>
            </a:endParaRPr>
          </a:p>
          <a:p>
            <a:pPr algn="just">
              <a:buClr>
                <a:srgbClr val="7030A0"/>
              </a:buClr>
              <a:buFont typeface="Wingdings" pitchFamily="2" charset="2"/>
              <a:buChar char="q"/>
            </a:pPr>
            <a:endParaRPr lang="ar-SA" sz="2800" dirty="0" smtClean="0">
              <a:solidFill>
                <a:schemeClr val="bg1"/>
              </a:solidFill>
              <a:latin typeface="Arial Unicode MS" pitchFamily="34" charset="-128"/>
              <a:ea typeface="Arial Unicode MS" pitchFamily="34" charset="-128"/>
              <a:cs typeface="PT Bold Heading" pitchFamily="2" charset="-78"/>
            </a:endParaRPr>
          </a:p>
          <a:p>
            <a:pPr algn="just">
              <a:buClr>
                <a:srgbClr val="7030A0"/>
              </a:buClr>
              <a:buFont typeface="Wingdings" pitchFamily="2" charset="2"/>
              <a:buChar char="q"/>
            </a:pPr>
            <a:r>
              <a:rPr lang="ar-SA" sz="2800" dirty="0" smtClean="0">
                <a:solidFill>
                  <a:schemeClr val="bg1"/>
                </a:solidFill>
                <a:latin typeface="Arial Unicode MS" pitchFamily="34" charset="-128"/>
                <a:ea typeface="Arial Unicode MS" pitchFamily="34" charset="-128"/>
                <a:cs typeface="PT Bold Heading" pitchFamily="2" charset="-78"/>
              </a:rPr>
              <a:t> تدريباً عملياً وتحت </a:t>
            </a:r>
            <a:r>
              <a:rPr lang="ar-EG" sz="2800" dirty="0" smtClean="0">
                <a:solidFill>
                  <a:schemeClr val="bg1"/>
                </a:solidFill>
                <a:latin typeface="Arial Unicode MS" pitchFamily="34" charset="-128"/>
                <a:ea typeface="Arial Unicode MS" pitchFamily="34" charset="-128"/>
                <a:cs typeface="PT Bold Heading" pitchFamily="2" charset="-78"/>
              </a:rPr>
              <a:t>إ</a:t>
            </a:r>
            <a:r>
              <a:rPr lang="ar-SA" sz="2800" dirty="0" err="1" smtClean="0">
                <a:solidFill>
                  <a:schemeClr val="bg1"/>
                </a:solidFill>
                <a:latin typeface="Arial Unicode MS" pitchFamily="34" charset="-128"/>
                <a:ea typeface="Arial Unicode MS" pitchFamily="34" charset="-128"/>
                <a:cs typeface="PT Bold Heading" pitchFamily="2" charset="-78"/>
              </a:rPr>
              <a:t>شراف</a:t>
            </a:r>
            <a:r>
              <a:rPr lang="ar-SA" sz="2800" dirty="0" smtClean="0">
                <a:solidFill>
                  <a:schemeClr val="bg1"/>
                </a:solidFill>
                <a:latin typeface="Arial Unicode MS" pitchFamily="34" charset="-128"/>
                <a:ea typeface="Arial Unicode MS" pitchFamily="34" charset="-128"/>
                <a:cs typeface="PT Bold Heading" pitchFamily="2" charset="-78"/>
              </a:rPr>
              <a:t> مهني مزدوج مؤسسي  وأكاديمي حتى يكتسب </a:t>
            </a:r>
            <a:r>
              <a:rPr lang="ar-SA" sz="2800" dirty="0" err="1" smtClean="0">
                <a:solidFill>
                  <a:schemeClr val="bg1"/>
                </a:solidFill>
                <a:latin typeface="Arial Unicode MS" pitchFamily="34" charset="-128"/>
                <a:ea typeface="Arial Unicode MS" pitchFamily="34" charset="-128"/>
                <a:cs typeface="PT Bold Heading" pitchFamily="2" charset="-78"/>
              </a:rPr>
              <a:t>المما</a:t>
            </a:r>
            <a:r>
              <a:rPr lang="ar-EG" sz="2800" dirty="0" smtClean="0">
                <a:solidFill>
                  <a:schemeClr val="bg1"/>
                </a:solidFill>
                <a:latin typeface="Arial Unicode MS" pitchFamily="34" charset="-128"/>
                <a:ea typeface="Arial Unicode MS" pitchFamily="34" charset="-128"/>
                <a:cs typeface="PT Bold Heading" pitchFamily="2" charset="-78"/>
              </a:rPr>
              <a:t>ر</a:t>
            </a:r>
            <a:r>
              <a:rPr lang="ar-SA" sz="2800" dirty="0" smtClean="0">
                <a:solidFill>
                  <a:schemeClr val="bg1"/>
                </a:solidFill>
                <a:latin typeface="Arial Unicode MS" pitchFamily="34" charset="-128"/>
                <a:ea typeface="Arial Unicode MS" pitchFamily="34" charset="-128"/>
                <a:cs typeface="PT Bold Heading" pitchFamily="2" charset="-78"/>
              </a:rPr>
              <a:t>س خبرة عملي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تربط ألنظرية بالتطبيق لتكوين المهارات الأساسية اللازمة لعملي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الممارسة </a:t>
            </a:r>
            <a:r>
              <a:rPr lang="ar-EG" sz="2800" dirty="0" smtClean="0">
                <a:solidFill>
                  <a:schemeClr val="bg1"/>
                </a:solidFill>
                <a:latin typeface="Arial Unicode MS" pitchFamily="34" charset="-128"/>
                <a:ea typeface="Arial Unicode MS" pitchFamily="34" charset="-128"/>
                <a:cs typeface="PT Bold Heading" pitchFamily="2" charset="-78"/>
              </a:rPr>
              <a:t>.</a:t>
            </a:r>
            <a:endParaRPr lang="ar-SA" sz="28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3"/>
          <p:cNvSpPr/>
          <p:nvPr/>
        </p:nvSpPr>
        <p:spPr>
          <a:xfrm>
            <a:off x="395536" y="404664"/>
            <a:ext cx="8352928" cy="108012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200" dirty="0" smtClean="0">
                <a:solidFill>
                  <a:srgbClr val="7030A0"/>
                </a:solidFill>
                <a:latin typeface="Arial Unicode MS" pitchFamily="34" charset="-128"/>
                <a:ea typeface="Arial Unicode MS" pitchFamily="34" charset="-128"/>
                <a:cs typeface="PT Bold Heading" pitchFamily="2" charset="-78"/>
              </a:rPr>
              <a:t>هل </a:t>
            </a:r>
            <a:r>
              <a:rPr lang="ar-SA" sz="3200" dirty="0" err="1" smtClean="0">
                <a:solidFill>
                  <a:srgbClr val="7030A0"/>
                </a:solidFill>
                <a:latin typeface="Arial Unicode MS" pitchFamily="34" charset="-128"/>
                <a:ea typeface="Arial Unicode MS" pitchFamily="34" charset="-128"/>
                <a:cs typeface="PT Bold Heading" pitchFamily="2" charset="-78"/>
              </a:rPr>
              <a:t>ال</a:t>
            </a:r>
            <a:r>
              <a:rPr lang="ar-EG" sz="3200" dirty="0" smtClean="0">
                <a:solidFill>
                  <a:srgbClr val="7030A0"/>
                </a:solidFill>
                <a:latin typeface="Arial Unicode MS" pitchFamily="34" charset="-128"/>
                <a:ea typeface="Arial Unicode MS" pitchFamily="34" charset="-128"/>
                <a:cs typeface="PT Bold Heading" pitchFamily="2" charset="-78"/>
              </a:rPr>
              <a:t>إ</a:t>
            </a:r>
            <a:r>
              <a:rPr lang="ar-SA" sz="3200" dirty="0" smtClean="0">
                <a:solidFill>
                  <a:srgbClr val="7030A0"/>
                </a:solidFill>
                <a:latin typeface="Arial Unicode MS" pitchFamily="34" charset="-128"/>
                <a:ea typeface="Arial Unicode MS" pitchFamily="34" charset="-128"/>
                <a:cs typeface="PT Bold Heading" pitchFamily="2" charset="-78"/>
              </a:rPr>
              <a:t>عداد المهني للأخصائي </a:t>
            </a:r>
            <a:r>
              <a:rPr lang="ar-SA" sz="3200" dirty="0" err="1" smtClean="0">
                <a:solidFill>
                  <a:srgbClr val="7030A0"/>
                </a:solidFill>
                <a:latin typeface="Arial Unicode MS" pitchFamily="34" charset="-128"/>
                <a:ea typeface="Arial Unicode MS" pitchFamily="34" charset="-128"/>
                <a:cs typeface="PT Bold Heading" pitchFamily="2" charset="-78"/>
              </a:rPr>
              <a:t>ال</a:t>
            </a:r>
            <a:r>
              <a:rPr lang="ar-EG" sz="3200" dirty="0" smtClean="0">
                <a:solidFill>
                  <a:srgbClr val="7030A0"/>
                </a:solidFill>
                <a:latin typeface="Arial Unicode MS" pitchFamily="34" charset="-128"/>
                <a:ea typeface="Arial Unicode MS" pitchFamily="34" charset="-128"/>
                <a:cs typeface="PT Bold Heading" pitchFamily="2" charset="-78"/>
              </a:rPr>
              <a:t>ا</a:t>
            </a:r>
            <a:r>
              <a:rPr lang="ar-SA" sz="3200" dirty="0" err="1" smtClean="0">
                <a:solidFill>
                  <a:srgbClr val="7030A0"/>
                </a:solidFill>
                <a:latin typeface="Arial Unicode MS" pitchFamily="34" charset="-128"/>
                <a:ea typeface="Arial Unicode MS" pitchFamily="34" charset="-128"/>
                <a:cs typeface="PT Bold Heading" pitchFamily="2" charset="-78"/>
              </a:rPr>
              <a:t>جتماعى</a:t>
            </a:r>
            <a:r>
              <a:rPr lang="ar-SA" sz="3200" dirty="0" smtClean="0">
                <a:solidFill>
                  <a:srgbClr val="7030A0"/>
                </a:solidFill>
                <a:latin typeface="Arial Unicode MS" pitchFamily="34" charset="-128"/>
                <a:ea typeface="Arial Unicode MS" pitchFamily="34" charset="-128"/>
                <a:cs typeface="PT Bold Heading" pitchFamily="2" charset="-78"/>
              </a:rPr>
              <a:t> ضروري ؟</a:t>
            </a:r>
          </a:p>
        </p:txBody>
      </p:sp>
      <p:sp>
        <p:nvSpPr>
          <p:cNvPr id="7" name="مربع نص 6"/>
          <p:cNvSpPr txBox="1"/>
          <p:nvPr/>
        </p:nvSpPr>
        <p:spPr>
          <a:xfrm>
            <a:off x="214282" y="1714488"/>
            <a:ext cx="8562682" cy="4862870"/>
          </a:xfrm>
          <a:prstGeom prst="rect">
            <a:avLst/>
          </a:prstGeom>
          <a:noFill/>
        </p:spPr>
        <p:txBody>
          <a:bodyPr wrap="square" rtlCol="1">
            <a:spAutoFit/>
          </a:bodyPr>
          <a:lstStyle/>
          <a:p>
            <a:pPr marL="6350" lvl="1" algn="just">
              <a:buFontTx/>
              <a:buChar char="-"/>
            </a:pPr>
            <a:r>
              <a:rPr lang="ar-SA" sz="3200" dirty="0" smtClean="0">
                <a:solidFill>
                  <a:srgbClr val="FF0000"/>
                </a:solidFill>
                <a:latin typeface="Arial Unicode MS" pitchFamily="34" charset="-128"/>
                <a:ea typeface="Arial Unicode MS" pitchFamily="34" charset="-128"/>
                <a:cs typeface="PT Bold Heading" pitchFamily="2" charset="-78"/>
              </a:rPr>
              <a:t> الإعداد المهني ضروري للأسباب التالية : </a:t>
            </a:r>
            <a:endParaRPr lang="ar-EG" sz="3200" dirty="0" smtClean="0">
              <a:solidFill>
                <a:srgbClr val="FF0000"/>
              </a:solidFill>
              <a:latin typeface="Arial Unicode MS" pitchFamily="34" charset="-128"/>
              <a:ea typeface="Arial Unicode MS" pitchFamily="34" charset="-128"/>
              <a:cs typeface="PT Bold Heading" pitchFamily="2" charset="-78"/>
            </a:endParaRPr>
          </a:p>
          <a:p>
            <a:pPr algn="just">
              <a:buFontTx/>
              <a:buChar char="-"/>
            </a:pPr>
            <a:endParaRPr lang="ar-SA" sz="1000" dirty="0" smtClean="0">
              <a:solidFill>
                <a:schemeClr val="bg1"/>
              </a:solidFill>
              <a:latin typeface="Arial Unicode MS" pitchFamily="34" charset="-128"/>
              <a:ea typeface="Arial Unicode MS" pitchFamily="34" charset="-128"/>
              <a:cs typeface="PT Bold Heading" pitchFamily="2" charset="-78"/>
            </a:endParaRPr>
          </a:p>
          <a:p>
            <a:pPr algn="just">
              <a:buClr>
                <a:srgbClr val="7030A0"/>
              </a:buClr>
              <a:buFont typeface="Wingdings" pitchFamily="2" charset="2"/>
              <a:buChar char="q"/>
            </a:pPr>
            <a:r>
              <a:rPr lang="ar-SA" sz="2800" dirty="0" smtClean="0">
                <a:solidFill>
                  <a:schemeClr val="bg1"/>
                </a:solidFill>
                <a:latin typeface="Arial Unicode MS" pitchFamily="34" charset="-128"/>
                <a:ea typeface="Arial Unicode MS" pitchFamily="34" charset="-128"/>
                <a:cs typeface="PT Bold Heading" pitchFamily="2" charset="-78"/>
              </a:rPr>
              <a:t> </a:t>
            </a:r>
            <a:r>
              <a:rPr lang="ar-SA" dirty="0" smtClean="0">
                <a:solidFill>
                  <a:schemeClr val="bg1"/>
                </a:solidFill>
                <a:latin typeface="Arial Unicode MS" pitchFamily="34" charset="-128"/>
                <a:ea typeface="Arial Unicode MS" pitchFamily="34" charset="-128"/>
                <a:cs typeface="PT Bold Heading" pitchFamily="2" charset="-78"/>
              </a:rPr>
              <a:t>خطورة </a:t>
            </a:r>
            <a:r>
              <a:rPr lang="ar-EG" dirty="0" smtClean="0">
                <a:solidFill>
                  <a:schemeClr val="bg1"/>
                </a:solidFill>
                <a:latin typeface="Arial Unicode MS" pitchFamily="34" charset="-128"/>
                <a:ea typeface="Arial Unicode MS" pitchFamily="34" charset="-128"/>
                <a:cs typeface="PT Bold Heading" pitchFamily="2" charset="-78"/>
              </a:rPr>
              <a:t>ا</a:t>
            </a:r>
            <a:r>
              <a:rPr lang="ar-SA" dirty="0" smtClean="0">
                <a:solidFill>
                  <a:schemeClr val="bg1"/>
                </a:solidFill>
                <a:latin typeface="Arial Unicode MS" pitchFamily="34" charset="-128"/>
                <a:ea typeface="Arial Unicode MS" pitchFamily="34" charset="-128"/>
                <a:cs typeface="PT Bold Heading" pitchFamily="2" charset="-78"/>
              </a:rPr>
              <a:t>لمهن</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وحساسيتها وكثرة المشاكل التي تقع في نطاق ميدان العمل بحيث يعجز </a:t>
            </a:r>
            <a:r>
              <a:rPr lang="ar-EG" dirty="0" smtClean="0">
                <a:solidFill>
                  <a:schemeClr val="bg1"/>
                </a:solidFill>
                <a:latin typeface="Arial Unicode MS" pitchFamily="34" charset="-128"/>
                <a:ea typeface="Arial Unicode MS" pitchFamily="34" charset="-128"/>
                <a:cs typeface="PT Bold Heading" pitchFamily="2" charset="-78"/>
              </a:rPr>
              <a:t>الأخصائي </a:t>
            </a:r>
            <a:r>
              <a:rPr lang="ar-SA" dirty="0" smtClean="0">
                <a:solidFill>
                  <a:schemeClr val="bg1"/>
                </a:solidFill>
                <a:latin typeface="Arial Unicode MS" pitchFamily="34" charset="-128"/>
                <a:ea typeface="Arial Unicode MS" pitchFamily="34" charset="-128"/>
                <a:cs typeface="PT Bold Heading" pitchFamily="2" charset="-78"/>
              </a:rPr>
              <a:t>عن العمل فيها دون استمرار الإعداد . </a:t>
            </a: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العملاء كبشر هم مادة العمل ولا يصح أن يكون الإنسان عرض</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للتجربة والخطأ، بل يتحتم أن يتمكن الأخصائي من إتقان </a:t>
            </a:r>
            <a:r>
              <a:rPr lang="ar-EG" dirty="0" smtClean="0">
                <a:solidFill>
                  <a:schemeClr val="bg1"/>
                </a:solidFill>
                <a:latin typeface="Arial Unicode MS" pitchFamily="34" charset="-128"/>
                <a:ea typeface="Arial Unicode MS" pitchFamily="34" charset="-128"/>
                <a:cs typeface="PT Bold Heading" pitchFamily="2" charset="-78"/>
              </a:rPr>
              <a:t>ا</a:t>
            </a:r>
            <a:r>
              <a:rPr lang="ar-SA" dirty="0" smtClean="0">
                <a:solidFill>
                  <a:schemeClr val="bg1"/>
                </a:solidFill>
                <a:latin typeface="Arial Unicode MS" pitchFamily="34" charset="-128"/>
                <a:ea typeface="Arial Unicode MS" pitchFamily="34" charset="-128"/>
                <a:cs typeface="PT Bold Heading" pitchFamily="2" charset="-78"/>
              </a:rPr>
              <a:t>لمهن</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قبل الاعتماد على نفس</a:t>
            </a:r>
            <a:r>
              <a:rPr lang="ar-EG" dirty="0" smtClean="0">
                <a:solidFill>
                  <a:schemeClr val="bg1"/>
                </a:solidFill>
                <a:latin typeface="Arial Unicode MS" pitchFamily="34" charset="-128"/>
                <a:ea typeface="Arial Unicode MS" pitchFamily="34" charset="-128"/>
                <a:cs typeface="PT Bold Heading" pitchFamily="2" charset="-78"/>
              </a:rPr>
              <a:t>ه</a:t>
            </a:r>
            <a:r>
              <a:rPr lang="ar-SA" dirty="0" smtClean="0">
                <a:solidFill>
                  <a:schemeClr val="bg1"/>
                </a:solidFill>
                <a:latin typeface="Arial Unicode MS" pitchFamily="34" charset="-128"/>
                <a:ea typeface="Arial Unicode MS" pitchFamily="34" charset="-128"/>
                <a:cs typeface="PT Bold Heading" pitchFamily="2" charset="-78"/>
              </a:rPr>
              <a:t> مع مواصل</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النمو .</a:t>
            </a:r>
            <a:endParaRPr lang="ar-EG" dirty="0" smtClean="0">
              <a:solidFill>
                <a:schemeClr val="bg1"/>
              </a:solidFill>
              <a:latin typeface="Arial Unicode MS" pitchFamily="34" charset="-128"/>
              <a:ea typeface="Arial Unicode MS" pitchFamily="34" charset="-128"/>
              <a:cs typeface="PT Bold Heading" pitchFamily="2" charset="-78"/>
            </a:endParaRP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صعوبة وتعقيد وتغير وتعديل القوانين الموجهة لتدخله المهني وما يقوم به من مهام وما يقدمه من خدمات للعملاء تقتضى منه مسايرة هذا التطور . </a:t>
            </a: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التطور العلمي السريع لخدمة الفرد وما ترتكز عليه من معارف وأسس واتجاهات ونظريات معاصرة للتدخل المهني يقتضى من</a:t>
            </a:r>
            <a:r>
              <a:rPr lang="ar-EG" dirty="0" smtClean="0">
                <a:solidFill>
                  <a:schemeClr val="bg1"/>
                </a:solidFill>
                <a:latin typeface="Arial Unicode MS" pitchFamily="34" charset="-128"/>
                <a:ea typeface="Arial Unicode MS" pitchFamily="34" charset="-128"/>
                <a:cs typeface="PT Bold Heading" pitchFamily="2" charset="-78"/>
              </a:rPr>
              <a:t>ه</a:t>
            </a:r>
            <a:r>
              <a:rPr lang="ar-SA" dirty="0" smtClean="0">
                <a:solidFill>
                  <a:schemeClr val="bg1"/>
                </a:solidFill>
                <a:latin typeface="Arial Unicode MS" pitchFamily="34" charset="-128"/>
                <a:ea typeface="Arial Unicode MS" pitchFamily="34" charset="-128"/>
                <a:cs typeface="PT Bold Heading" pitchFamily="2" charset="-78"/>
              </a:rPr>
              <a:t> مسايرة هذا التطور باستمرار الإعداد .</a:t>
            </a:r>
          </a:p>
        </p:txBody>
      </p:sp>
    </p:spTree>
  </p:cSld>
  <p:clrMapOvr>
    <a:masterClrMapping/>
  </p:clrMapOvr>
  <p:transition spd="med" advClick="0">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3"/>
          <p:cNvSpPr/>
          <p:nvPr/>
        </p:nvSpPr>
        <p:spPr>
          <a:xfrm>
            <a:off x="2339752" y="260648"/>
            <a:ext cx="6408712" cy="93610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800" dirty="0" smtClean="0">
                <a:solidFill>
                  <a:srgbClr val="7030A0"/>
                </a:solidFill>
                <a:latin typeface="Arial Unicode MS" pitchFamily="34" charset="-128"/>
                <a:ea typeface="Arial Unicode MS" pitchFamily="34" charset="-128"/>
                <a:cs typeface="PT Bold Heading" pitchFamily="2" charset="-78"/>
              </a:rPr>
              <a:t>ب- الاستعداد الشخصي لأخصائي خدمة الفرد </a:t>
            </a:r>
            <a:endParaRPr lang="ar-SA" sz="2800" dirty="0">
              <a:solidFill>
                <a:srgbClr val="7030A0"/>
              </a:solidFill>
              <a:latin typeface="Arial Unicode MS" pitchFamily="34" charset="-128"/>
              <a:ea typeface="Arial Unicode MS" pitchFamily="34" charset="-128"/>
              <a:cs typeface="PT Bold Heading" pitchFamily="2" charset="-78"/>
            </a:endParaRPr>
          </a:p>
        </p:txBody>
      </p:sp>
      <p:sp>
        <p:nvSpPr>
          <p:cNvPr id="5" name="مربع نص 4"/>
          <p:cNvSpPr txBox="1"/>
          <p:nvPr/>
        </p:nvSpPr>
        <p:spPr>
          <a:xfrm>
            <a:off x="611560" y="1628800"/>
            <a:ext cx="8208912" cy="4647426"/>
          </a:xfrm>
          <a:prstGeom prst="rect">
            <a:avLst/>
          </a:prstGeom>
          <a:noFill/>
        </p:spPr>
        <p:txBody>
          <a:bodyPr wrap="square" rtlCol="1">
            <a:spAutoFit/>
          </a:bodyPr>
          <a:lstStyle/>
          <a:p>
            <a:pPr algn="just"/>
            <a:r>
              <a:rPr lang="ar-SA" dirty="0" smtClean="0">
                <a:solidFill>
                  <a:schemeClr val="bg1"/>
                </a:solidFill>
                <a:latin typeface="Arial Unicode MS" pitchFamily="34" charset="-128"/>
                <a:ea typeface="Arial Unicode MS" pitchFamily="34" charset="-128"/>
                <a:cs typeface="PT Bold Heading" pitchFamily="2" charset="-78"/>
              </a:rPr>
              <a:t>ونقصد </a:t>
            </a:r>
            <a:r>
              <a:rPr lang="ar-SA" dirty="0" err="1" smtClean="0">
                <a:solidFill>
                  <a:schemeClr val="bg1"/>
                </a:solidFill>
                <a:latin typeface="Arial Unicode MS" pitchFamily="34" charset="-128"/>
                <a:ea typeface="Arial Unicode MS" pitchFamily="34" charset="-128"/>
                <a:cs typeface="PT Bold Heading" pitchFamily="2" charset="-78"/>
              </a:rPr>
              <a:t>ب</a:t>
            </a:r>
            <a:r>
              <a:rPr lang="ar-EG" dirty="0" smtClean="0">
                <a:solidFill>
                  <a:schemeClr val="bg1"/>
                </a:solidFill>
                <a:latin typeface="Arial Unicode MS" pitchFamily="34" charset="-128"/>
                <a:ea typeface="Arial Unicode MS" pitchFamily="34" charset="-128"/>
                <a:cs typeface="PT Bold Heading" pitchFamily="2" charset="-78"/>
              </a:rPr>
              <a:t>ه</a:t>
            </a:r>
            <a:r>
              <a:rPr lang="ar-SA" dirty="0" smtClean="0">
                <a:solidFill>
                  <a:schemeClr val="bg1"/>
                </a:solidFill>
                <a:latin typeface="Arial Unicode MS" pitchFamily="34" charset="-128"/>
                <a:ea typeface="Arial Unicode MS" pitchFamily="34" charset="-128"/>
                <a:cs typeface="PT Bold Heading" pitchFamily="2" charset="-78"/>
              </a:rPr>
              <a:t> بناء الشخصية للأخصائي كممارس مهني ، ويتضمن هذا البناء مجموعة صفات واتجاهات صالح</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يجب </a:t>
            </a:r>
            <a:r>
              <a:rPr lang="ar-SA" sz="2800" dirty="0" smtClean="0">
                <a:solidFill>
                  <a:srgbClr val="FF0000"/>
                </a:solidFill>
                <a:latin typeface="Arial Unicode MS" pitchFamily="34" charset="-128"/>
                <a:ea typeface="Arial Unicode MS" pitchFamily="34" charset="-128"/>
                <a:cs typeface="PT Bold Heading" pitchFamily="2" charset="-78"/>
              </a:rPr>
              <a:t>أن يتحلى بها أخصائي خدم</a:t>
            </a:r>
            <a:r>
              <a:rPr lang="ar-EG" sz="2800" dirty="0" smtClean="0">
                <a:solidFill>
                  <a:srgbClr val="FF0000"/>
                </a:solidFill>
                <a:latin typeface="Arial Unicode MS" pitchFamily="34" charset="-128"/>
                <a:ea typeface="Arial Unicode MS" pitchFamily="34" charset="-128"/>
                <a:cs typeface="PT Bold Heading" pitchFamily="2" charset="-78"/>
              </a:rPr>
              <a:t>ة</a:t>
            </a:r>
            <a:r>
              <a:rPr lang="ar-SA" sz="2800" dirty="0" smtClean="0">
                <a:solidFill>
                  <a:srgbClr val="FF0000"/>
                </a:solidFill>
                <a:latin typeface="Arial Unicode MS" pitchFamily="34" charset="-128"/>
                <a:ea typeface="Arial Unicode MS" pitchFamily="34" charset="-128"/>
                <a:cs typeface="PT Bold Heading" pitchFamily="2" charset="-78"/>
              </a:rPr>
              <a:t> الفرد </a:t>
            </a:r>
            <a:r>
              <a:rPr lang="ar-EG" sz="2800" dirty="0" smtClean="0">
                <a:solidFill>
                  <a:srgbClr val="FF0000"/>
                </a:solidFill>
                <a:latin typeface="Arial Unicode MS" pitchFamily="34" charset="-128"/>
                <a:ea typeface="Arial Unicode MS" pitchFamily="34" charset="-128"/>
                <a:cs typeface="PT Bold Heading" pitchFamily="2" charset="-78"/>
              </a:rPr>
              <a:t>و</a:t>
            </a:r>
            <a:r>
              <a:rPr lang="ar-SA" sz="2800" dirty="0" smtClean="0">
                <a:solidFill>
                  <a:srgbClr val="FF0000"/>
                </a:solidFill>
                <a:latin typeface="Arial Unicode MS" pitchFamily="34" charset="-128"/>
                <a:ea typeface="Arial Unicode MS" pitchFamily="34" charset="-128"/>
                <a:cs typeface="PT Bold Heading" pitchFamily="2" charset="-78"/>
              </a:rPr>
              <a:t>هي : </a:t>
            </a: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قدرات جسمي</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وصحية مناسبة لقيام</a:t>
            </a:r>
            <a:r>
              <a:rPr lang="ar-EG" dirty="0" smtClean="0">
                <a:solidFill>
                  <a:schemeClr val="bg1"/>
                </a:solidFill>
                <a:latin typeface="Arial Unicode MS" pitchFamily="34" charset="-128"/>
                <a:ea typeface="Arial Unicode MS" pitchFamily="34" charset="-128"/>
                <a:cs typeface="PT Bold Heading" pitchFamily="2" charset="-78"/>
              </a:rPr>
              <a:t>ه</a:t>
            </a:r>
            <a:r>
              <a:rPr lang="ar-SA" dirty="0" smtClean="0">
                <a:solidFill>
                  <a:schemeClr val="bg1"/>
                </a:solidFill>
                <a:latin typeface="Arial Unicode MS" pitchFamily="34" charset="-128"/>
                <a:ea typeface="Arial Unicode MS" pitchFamily="34" charset="-128"/>
                <a:cs typeface="PT Bold Heading" pitchFamily="2" charset="-78"/>
              </a:rPr>
              <a:t> بواجباته المهنية والنجاح في عمله . </a:t>
            </a: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اتزان انفعالي يكسبه </a:t>
            </a:r>
            <a:r>
              <a:rPr lang="ar-EG" dirty="0" smtClean="0">
                <a:solidFill>
                  <a:schemeClr val="bg1"/>
                </a:solidFill>
                <a:latin typeface="Arial Unicode MS" pitchFamily="34" charset="-128"/>
                <a:ea typeface="Arial Unicode MS" pitchFamily="34" charset="-128"/>
                <a:cs typeface="PT Bold Heading" pitchFamily="2" charset="-78"/>
              </a:rPr>
              <a:t>ا</a:t>
            </a:r>
            <a:r>
              <a:rPr lang="ar-SA" dirty="0" smtClean="0">
                <a:solidFill>
                  <a:schemeClr val="bg1"/>
                </a:solidFill>
                <a:latin typeface="Arial Unicode MS" pitchFamily="34" charset="-128"/>
                <a:ea typeface="Arial Unicode MS" pitchFamily="34" charset="-128"/>
                <a:cs typeface="PT Bold Heading" pitchFamily="2" charset="-78"/>
              </a:rPr>
              <a:t>لقدر</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على ضبط النفس وإدراك الواقع الانفعالي الذي لاتشوبه نزعات </a:t>
            </a:r>
            <a:r>
              <a:rPr lang="ar-SA" dirty="0" err="1" smtClean="0">
                <a:solidFill>
                  <a:schemeClr val="bg1"/>
                </a:solidFill>
                <a:latin typeface="Arial Unicode MS" pitchFamily="34" charset="-128"/>
                <a:ea typeface="Arial Unicode MS" pitchFamily="34" charset="-128"/>
                <a:cs typeface="PT Bold Heading" pitchFamily="2" charset="-78"/>
              </a:rPr>
              <a:t>ت</a:t>
            </a:r>
            <a:r>
              <a:rPr lang="ar-EG" dirty="0" smtClean="0">
                <a:solidFill>
                  <a:schemeClr val="bg1"/>
                </a:solidFill>
                <a:latin typeface="Arial Unicode MS" pitchFamily="34" charset="-128"/>
                <a:ea typeface="Arial Unicode MS" pitchFamily="34" charset="-128"/>
                <a:cs typeface="PT Bold Heading" pitchFamily="2" charset="-78"/>
              </a:rPr>
              <a:t>د</a:t>
            </a:r>
            <a:r>
              <a:rPr lang="ar-SA" dirty="0" err="1" smtClean="0">
                <a:solidFill>
                  <a:schemeClr val="bg1"/>
                </a:solidFill>
                <a:latin typeface="Arial Unicode MS" pitchFamily="34" charset="-128"/>
                <a:ea typeface="Arial Unicode MS" pitchFamily="34" charset="-128"/>
                <a:cs typeface="PT Bold Heading" pitchFamily="2" charset="-78"/>
              </a:rPr>
              <a:t>هور</a:t>
            </a:r>
            <a:r>
              <a:rPr lang="ar-SA" dirty="0" smtClean="0">
                <a:solidFill>
                  <a:schemeClr val="bg1"/>
                </a:solidFill>
                <a:latin typeface="Arial Unicode MS" pitchFamily="34" charset="-128"/>
                <a:ea typeface="Arial Unicode MS" pitchFamily="34" charset="-128"/>
                <a:cs typeface="PT Bold Heading" pitchFamily="2" charset="-78"/>
              </a:rPr>
              <a:t> أو اندفاع أو عدم تحمل للمس</a:t>
            </a:r>
            <a:r>
              <a:rPr lang="ar-EG" dirty="0" smtClean="0">
                <a:solidFill>
                  <a:schemeClr val="bg1"/>
                </a:solidFill>
                <a:latin typeface="Arial Unicode MS" pitchFamily="34" charset="-128"/>
                <a:ea typeface="Arial Unicode MS" pitchFamily="34" charset="-128"/>
                <a:cs typeface="PT Bold Heading" pitchFamily="2" charset="-78"/>
              </a:rPr>
              <a:t>ئ</a:t>
            </a:r>
            <a:r>
              <a:rPr lang="ar-SA" dirty="0" err="1" smtClean="0">
                <a:solidFill>
                  <a:schemeClr val="bg1"/>
                </a:solidFill>
                <a:latin typeface="Arial Unicode MS" pitchFamily="34" charset="-128"/>
                <a:ea typeface="Arial Unicode MS" pitchFamily="34" charset="-128"/>
                <a:cs typeface="PT Bold Heading" pitchFamily="2" charset="-78"/>
              </a:rPr>
              <a:t>ؤلي</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a:t>
            </a:r>
            <a:endParaRPr lang="ar-EG" dirty="0" smtClean="0">
              <a:solidFill>
                <a:schemeClr val="bg1"/>
              </a:solidFill>
              <a:latin typeface="Arial Unicode MS" pitchFamily="34" charset="-128"/>
              <a:ea typeface="Arial Unicode MS" pitchFamily="34" charset="-128"/>
              <a:cs typeface="PT Bold Heading" pitchFamily="2" charset="-78"/>
            </a:endParaRP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قيم اجتماعية تسمح له بالتحلي بسمات أخلاقي</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سوي</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والتحكم في نزعاته ، وأهواءه الخاصة . ومن </a:t>
            </a:r>
            <a:r>
              <a:rPr lang="ar-EG" dirty="0" smtClean="0">
                <a:solidFill>
                  <a:schemeClr val="bg1"/>
                </a:solidFill>
                <a:latin typeface="Arial Unicode MS" pitchFamily="34" charset="-128"/>
                <a:ea typeface="Arial Unicode MS" pitchFamily="34" charset="-128"/>
                <a:cs typeface="PT Bold Heading" pitchFamily="2" charset="-78"/>
              </a:rPr>
              <a:t>أ</a:t>
            </a:r>
            <a:r>
              <a:rPr lang="ar-SA" dirty="0" smtClean="0">
                <a:solidFill>
                  <a:schemeClr val="bg1"/>
                </a:solidFill>
                <a:latin typeface="Arial Unicode MS" pitchFamily="34" charset="-128"/>
                <a:ea typeface="Arial Unicode MS" pitchFamily="34" charset="-128"/>
                <a:cs typeface="PT Bold Heading" pitchFamily="2" charset="-78"/>
              </a:rPr>
              <a:t>برز </a:t>
            </a:r>
            <a:r>
              <a:rPr lang="ar-EG" dirty="0" smtClean="0">
                <a:solidFill>
                  <a:schemeClr val="bg1"/>
                </a:solidFill>
                <a:latin typeface="Arial Unicode MS" pitchFamily="34" charset="-128"/>
                <a:ea typeface="Arial Unicode MS" pitchFamily="34" charset="-128"/>
                <a:cs typeface="PT Bold Heading" pitchFamily="2" charset="-78"/>
              </a:rPr>
              <a:t>هذه</a:t>
            </a:r>
            <a:r>
              <a:rPr lang="ar-SA" dirty="0" smtClean="0">
                <a:solidFill>
                  <a:schemeClr val="bg1"/>
                </a:solidFill>
                <a:latin typeface="Arial Unicode MS" pitchFamily="34" charset="-128"/>
                <a:ea typeface="Arial Unicode MS" pitchFamily="34" charset="-128"/>
                <a:cs typeface="PT Bold Heading" pitchFamily="2" charset="-78"/>
              </a:rPr>
              <a:t> القيم سعه الصدر </a:t>
            </a:r>
            <a:r>
              <a:rPr lang="ar-EG" dirty="0" smtClean="0">
                <a:solidFill>
                  <a:schemeClr val="bg1"/>
                </a:solidFill>
                <a:latin typeface="Arial Unicode MS" pitchFamily="34" charset="-128"/>
                <a:ea typeface="Arial Unicode MS" pitchFamily="34" charset="-128"/>
                <a:cs typeface="PT Bold Heading" pitchFamily="2" charset="-78"/>
              </a:rPr>
              <a:t>و</a:t>
            </a:r>
            <a:r>
              <a:rPr lang="ar-SA" dirty="0" smtClean="0">
                <a:solidFill>
                  <a:schemeClr val="bg1"/>
                </a:solidFill>
                <a:latin typeface="Arial Unicode MS" pitchFamily="34" charset="-128"/>
                <a:ea typeface="Arial Unicode MS" pitchFamily="34" charset="-128"/>
                <a:cs typeface="PT Bold Heading" pitchFamily="2" charset="-78"/>
              </a:rPr>
              <a:t>حب الناس والبعد عن السلوك الانتقاد</a:t>
            </a:r>
            <a:r>
              <a:rPr lang="ar-EG" dirty="0" smtClean="0">
                <a:solidFill>
                  <a:schemeClr val="bg1"/>
                </a:solidFill>
                <a:latin typeface="Arial Unicode MS" pitchFamily="34" charset="-128"/>
                <a:ea typeface="Arial Unicode MS" pitchFamily="34" charset="-128"/>
                <a:cs typeface="PT Bold Heading" pitchFamily="2" charset="-78"/>
              </a:rPr>
              <a:t>ي</a:t>
            </a:r>
            <a:r>
              <a:rPr lang="ar-SA" dirty="0" smtClean="0">
                <a:solidFill>
                  <a:schemeClr val="bg1"/>
                </a:solidFill>
                <a:latin typeface="Arial Unicode MS" pitchFamily="34" charset="-128"/>
                <a:ea typeface="Arial Unicode MS" pitchFamily="34" charset="-128"/>
                <a:cs typeface="PT Bold Heading" pitchFamily="2" charset="-78"/>
              </a:rPr>
              <a:t> أو التهكمي في علاقته بالعميل </a:t>
            </a:r>
            <a:r>
              <a:rPr lang="ar-SA" dirty="0" smtClean="0">
                <a:latin typeface="Arial Unicode MS" pitchFamily="34" charset="-128"/>
                <a:ea typeface="Arial Unicode MS" pitchFamily="34" charset="-128"/>
                <a:cs typeface="Arial Unicode MS" pitchFamily="34" charset="-128"/>
              </a:rPr>
              <a:t>. </a:t>
            </a:r>
          </a:p>
          <a:p>
            <a:pPr algn="just">
              <a:buClr>
                <a:srgbClr val="7030A0"/>
              </a:buClr>
              <a:buFont typeface="Wingdings" pitchFamily="2" charset="2"/>
              <a:buChar char="q"/>
            </a:pPr>
            <a:r>
              <a:rPr lang="ar-SA" dirty="0" smtClean="0">
                <a:solidFill>
                  <a:schemeClr val="bg1"/>
                </a:solidFill>
                <a:latin typeface="Arial Unicode MS" pitchFamily="34" charset="-128"/>
                <a:ea typeface="Arial Unicode MS" pitchFamily="34" charset="-128"/>
                <a:cs typeface="PT Bold Heading" pitchFamily="2" charset="-78"/>
              </a:rPr>
              <a:t> تنظيم معرفي عقلي مناسب يجمع إلى جانب معارف العلوم المهنية </a:t>
            </a:r>
            <a:r>
              <a:rPr lang="ar-SA" dirty="0" err="1" smtClean="0">
                <a:solidFill>
                  <a:schemeClr val="bg1"/>
                </a:solidFill>
                <a:latin typeface="Arial Unicode MS" pitchFamily="34" charset="-128"/>
                <a:ea typeface="Arial Unicode MS" pitchFamily="34" charset="-128"/>
                <a:cs typeface="PT Bold Heading" pitchFamily="2" charset="-78"/>
              </a:rPr>
              <a:t>ذكاءاً</a:t>
            </a:r>
            <a:r>
              <a:rPr lang="ar-SA" dirty="0" smtClean="0">
                <a:solidFill>
                  <a:schemeClr val="bg1"/>
                </a:solidFill>
                <a:latin typeface="Arial Unicode MS" pitchFamily="34" charset="-128"/>
                <a:ea typeface="Arial Unicode MS" pitchFamily="34" charset="-128"/>
                <a:cs typeface="PT Bold Heading" pitchFamily="2" charset="-78"/>
              </a:rPr>
              <a:t> اجتماعياً مناسباً</a:t>
            </a:r>
            <a:r>
              <a:rPr lang="ar-SA" dirty="0" smtClean="0">
                <a:latin typeface="Arial Unicode MS" pitchFamily="34" charset="-128"/>
                <a:ea typeface="Arial Unicode MS" pitchFamily="34" charset="-128"/>
                <a:cs typeface="Arial Unicode MS" pitchFamily="34" charset="-128"/>
              </a:rPr>
              <a:t>.</a:t>
            </a:r>
            <a:endParaRPr lang="ar-SA"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3"/>
          <p:cNvSpPr/>
          <p:nvPr/>
        </p:nvSpPr>
        <p:spPr>
          <a:xfrm>
            <a:off x="2627784" y="332656"/>
            <a:ext cx="5666928" cy="1008112"/>
          </a:xfrm>
          <a:prstGeom prst="wedgeRectCallout">
            <a:avLst>
              <a:gd name="adj1" fmla="val -22135"/>
              <a:gd name="adj2" fmla="val 8657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3" algn="just"/>
            <a:r>
              <a:rPr lang="ar-SA" sz="4000" dirty="0" smtClean="0">
                <a:solidFill>
                  <a:srgbClr val="FFFF00"/>
                </a:solidFill>
                <a:latin typeface="Arial Unicode MS" pitchFamily="34" charset="-128"/>
                <a:ea typeface="Arial Unicode MS" pitchFamily="34" charset="-128"/>
                <a:cs typeface="PT Bold Heading" pitchFamily="2" charset="-78"/>
              </a:rPr>
              <a:t>3- المساعدة أو الخدمة </a:t>
            </a:r>
            <a:endParaRPr lang="ar-SA" sz="4000" dirty="0">
              <a:solidFill>
                <a:srgbClr val="FFFF00"/>
              </a:solidFill>
              <a:latin typeface="Arial Unicode MS" pitchFamily="34" charset="-128"/>
              <a:ea typeface="Arial Unicode MS" pitchFamily="34" charset="-128"/>
              <a:cs typeface="PT Bold Heading" pitchFamily="2" charset="-78"/>
            </a:endParaRPr>
          </a:p>
        </p:txBody>
      </p:sp>
      <p:sp>
        <p:nvSpPr>
          <p:cNvPr id="6" name="مربع نص 5"/>
          <p:cNvSpPr txBox="1"/>
          <p:nvPr/>
        </p:nvSpPr>
        <p:spPr>
          <a:xfrm>
            <a:off x="251520" y="1916832"/>
            <a:ext cx="8568952" cy="4524315"/>
          </a:xfrm>
          <a:prstGeom prst="rect">
            <a:avLst/>
          </a:prstGeom>
          <a:noFill/>
        </p:spPr>
        <p:txBody>
          <a:bodyPr wrap="square" rtlCol="1">
            <a:spAutoFit/>
          </a:bodyPr>
          <a:lstStyle/>
          <a:p>
            <a:pPr algn="just">
              <a:buFontTx/>
              <a:buChar char="-"/>
            </a:pPr>
            <a:r>
              <a:rPr lang="ar-EG" dirty="0" smtClean="0">
                <a:solidFill>
                  <a:schemeClr val="bg1"/>
                </a:solidFill>
                <a:latin typeface="Arial Unicode MS" pitchFamily="34" charset="-128"/>
                <a:ea typeface="Arial Unicode MS" pitchFamily="34" charset="-128"/>
                <a:cs typeface="PT Bold Heading" pitchFamily="2" charset="-78"/>
              </a:rPr>
              <a:t> </a:t>
            </a:r>
            <a:r>
              <a:rPr lang="ar-SA" dirty="0" smtClean="0">
                <a:solidFill>
                  <a:schemeClr val="bg1"/>
                </a:solidFill>
                <a:latin typeface="Arial Unicode MS" pitchFamily="34" charset="-128"/>
                <a:ea typeface="Arial Unicode MS" pitchFamily="34" charset="-128"/>
                <a:cs typeface="PT Bold Heading" pitchFamily="2" charset="-78"/>
              </a:rPr>
              <a:t>أن مساعدة العميل هي الهدف الأساسي في كاف</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عمليات خدم</a:t>
            </a:r>
            <a:r>
              <a:rPr lang="ar-EG" dirty="0" smtClean="0">
                <a:solidFill>
                  <a:schemeClr val="bg1"/>
                </a:solidFill>
                <a:latin typeface="Arial Unicode MS" pitchFamily="34" charset="-128"/>
                <a:ea typeface="Arial Unicode MS" pitchFamily="34" charset="-128"/>
                <a:cs typeface="PT Bold Heading" pitchFamily="2" charset="-78"/>
              </a:rPr>
              <a:t>ة</a:t>
            </a:r>
            <a:r>
              <a:rPr lang="ar-SA" dirty="0" smtClean="0">
                <a:solidFill>
                  <a:schemeClr val="bg1"/>
                </a:solidFill>
                <a:latin typeface="Arial Unicode MS" pitchFamily="34" charset="-128"/>
                <a:ea typeface="Arial Unicode MS" pitchFamily="34" charset="-128"/>
                <a:cs typeface="PT Bold Heading" pitchFamily="2" charset="-78"/>
              </a:rPr>
              <a:t> الفرد والمقياس الحقيقى لنجاح هذه العمليات كلها . </a:t>
            </a:r>
          </a:p>
          <a:p>
            <a:pPr algn="just">
              <a:buFontTx/>
              <a:buChar char="-"/>
            </a:pPr>
            <a:r>
              <a:rPr lang="ar-SA" dirty="0" smtClean="0">
                <a:solidFill>
                  <a:schemeClr val="bg1"/>
                </a:solidFill>
                <a:latin typeface="Arial Unicode MS" pitchFamily="34" charset="-128"/>
                <a:ea typeface="Arial Unicode MS" pitchFamily="34" charset="-128"/>
                <a:cs typeface="PT Bold Heading" pitchFamily="2" charset="-78"/>
              </a:rPr>
              <a:t> حل الموقف الاشكالى الذي يواجه العميل هو الهدف النهائي الذي نتطلع إلى تحقيقه . </a:t>
            </a:r>
            <a:endParaRPr lang="ar-EG" dirty="0" smtClean="0">
              <a:solidFill>
                <a:schemeClr val="bg1"/>
              </a:solidFill>
              <a:latin typeface="Arial Unicode MS" pitchFamily="34" charset="-128"/>
              <a:ea typeface="Arial Unicode MS" pitchFamily="34" charset="-128"/>
              <a:cs typeface="PT Bold Heading" pitchFamily="2" charset="-78"/>
            </a:endParaRPr>
          </a:p>
          <a:p>
            <a:pPr algn="just">
              <a:buFontTx/>
              <a:buChar char="-"/>
            </a:pPr>
            <a:endParaRPr lang="ar-SA" dirty="0" smtClean="0">
              <a:solidFill>
                <a:schemeClr val="bg1"/>
              </a:solidFill>
              <a:latin typeface="Arial Unicode MS" pitchFamily="34" charset="-128"/>
              <a:ea typeface="Arial Unicode MS" pitchFamily="34" charset="-128"/>
              <a:cs typeface="PT Bold Heading" pitchFamily="2" charset="-78"/>
            </a:endParaRPr>
          </a:p>
          <a:p>
            <a:pPr algn="just"/>
            <a:r>
              <a:rPr lang="ar-SA" dirty="0" smtClean="0">
                <a:solidFill>
                  <a:schemeClr val="bg1"/>
                </a:solidFill>
                <a:latin typeface="Arial Unicode MS" pitchFamily="34" charset="-128"/>
                <a:ea typeface="Arial Unicode MS" pitchFamily="34" charset="-128"/>
                <a:cs typeface="PT Bold Heading" pitchFamily="2" charset="-78"/>
              </a:rPr>
              <a:t> </a:t>
            </a:r>
            <a:r>
              <a:rPr lang="ar-SA" dirty="0" smtClean="0">
                <a:solidFill>
                  <a:srgbClr val="FF0000"/>
                </a:solidFill>
                <a:latin typeface="Arial Unicode MS" pitchFamily="34" charset="-128"/>
                <a:ea typeface="Arial Unicode MS" pitchFamily="34" charset="-128"/>
                <a:cs typeface="PT Bold Heading" pitchFamily="2" charset="-78"/>
              </a:rPr>
              <a:t>هناك ثلاث حقائق هامة لعملي</a:t>
            </a:r>
            <a:r>
              <a:rPr lang="ar-EG" dirty="0" smtClean="0">
                <a:solidFill>
                  <a:srgbClr val="FF0000"/>
                </a:solidFill>
                <a:latin typeface="Arial Unicode MS" pitchFamily="34" charset="-128"/>
                <a:ea typeface="Arial Unicode MS" pitchFamily="34" charset="-128"/>
                <a:cs typeface="PT Bold Heading" pitchFamily="2" charset="-78"/>
              </a:rPr>
              <a:t>ة</a:t>
            </a:r>
            <a:r>
              <a:rPr lang="ar-SA" dirty="0" smtClean="0">
                <a:solidFill>
                  <a:srgbClr val="FF0000"/>
                </a:solidFill>
                <a:latin typeface="Arial Unicode MS" pitchFamily="34" charset="-128"/>
                <a:ea typeface="Arial Unicode MS" pitchFamily="34" charset="-128"/>
                <a:cs typeface="PT Bold Heading" pitchFamily="2" charset="-78"/>
              </a:rPr>
              <a:t> </a:t>
            </a:r>
            <a:r>
              <a:rPr lang="ar-EG" dirty="0" smtClean="0">
                <a:solidFill>
                  <a:srgbClr val="FF0000"/>
                </a:solidFill>
                <a:latin typeface="Arial Unicode MS" pitchFamily="34" charset="-128"/>
                <a:ea typeface="Arial Unicode MS" pitchFamily="34" charset="-128"/>
                <a:cs typeface="PT Bold Heading" pitchFamily="2" charset="-78"/>
              </a:rPr>
              <a:t>ا</a:t>
            </a:r>
            <a:r>
              <a:rPr lang="ar-SA" dirty="0" smtClean="0">
                <a:solidFill>
                  <a:srgbClr val="FF0000"/>
                </a:solidFill>
                <a:latin typeface="Arial Unicode MS" pitchFamily="34" charset="-128"/>
                <a:ea typeface="Arial Unicode MS" pitchFamily="34" charset="-128"/>
                <a:cs typeface="PT Bold Heading" pitchFamily="2" charset="-78"/>
              </a:rPr>
              <a:t>لمساعد</a:t>
            </a:r>
            <a:r>
              <a:rPr lang="ar-EG" dirty="0" smtClean="0">
                <a:solidFill>
                  <a:srgbClr val="FF0000"/>
                </a:solidFill>
                <a:latin typeface="Arial Unicode MS" pitchFamily="34" charset="-128"/>
                <a:ea typeface="Arial Unicode MS" pitchFamily="34" charset="-128"/>
                <a:cs typeface="PT Bold Heading" pitchFamily="2" charset="-78"/>
              </a:rPr>
              <a:t>ة</a:t>
            </a:r>
            <a:r>
              <a:rPr lang="ar-SA" dirty="0" smtClean="0">
                <a:solidFill>
                  <a:srgbClr val="FF0000"/>
                </a:solidFill>
                <a:latin typeface="Arial Unicode MS" pitchFamily="34" charset="-128"/>
                <a:ea typeface="Arial Unicode MS" pitchFamily="34" charset="-128"/>
                <a:cs typeface="PT Bold Heading" pitchFamily="2" charset="-78"/>
              </a:rPr>
              <a:t> هي : </a:t>
            </a:r>
            <a:endParaRPr lang="ar-SA" sz="2000" dirty="0" smtClean="0">
              <a:solidFill>
                <a:srgbClr val="FF0000"/>
              </a:solidFill>
              <a:latin typeface="Arial Unicode MS" pitchFamily="34" charset="-128"/>
              <a:ea typeface="Arial Unicode MS" pitchFamily="34" charset="-128"/>
              <a:cs typeface="PT Bold Heading" pitchFamily="2" charset="-78"/>
            </a:endParaRPr>
          </a:p>
          <a:p>
            <a:pPr algn="just"/>
            <a:r>
              <a:rPr lang="ar-SA" dirty="0" smtClean="0">
                <a:solidFill>
                  <a:schemeClr val="bg1"/>
                </a:solidFill>
                <a:latin typeface="Arial Unicode MS" pitchFamily="34" charset="-128"/>
                <a:ea typeface="Arial Unicode MS" pitchFamily="34" charset="-128"/>
                <a:cs typeface="PT Bold Heading" pitchFamily="2" charset="-78"/>
              </a:rPr>
              <a:t>أ- العميل السوي الراشد هو شخص قادر على تناول شئون حياته بنفسه بقدر مناسب من النجاح . </a:t>
            </a:r>
            <a:endParaRPr lang="ar-EG" dirty="0" smtClean="0">
              <a:solidFill>
                <a:schemeClr val="bg1"/>
              </a:solidFill>
              <a:latin typeface="Arial Unicode MS" pitchFamily="34" charset="-128"/>
              <a:ea typeface="Arial Unicode MS" pitchFamily="34" charset="-128"/>
              <a:cs typeface="PT Bold Heading" pitchFamily="2" charset="-78"/>
            </a:endParaRPr>
          </a:p>
          <a:p>
            <a:pPr algn="just"/>
            <a:r>
              <a:rPr lang="ar-SA" dirty="0" smtClean="0">
                <a:solidFill>
                  <a:schemeClr val="bg1"/>
                </a:solidFill>
                <a:latin typeface="Arial Unicode MS" pitchFamily="34" charset="-128"/>
                <a:ea typeface="Arial Unicode MS" pitchFamily="34" charset="-128"/>
                <a:cs typeface="PT Bold Heading" pitchFamily="2" charset="-78"/>
              </a:rPr>
              <a:t>ب- أعاقت  قدرات هذا العميل عوائق معينة ، إما قي ذات</a:t>
            </a:r>
            <a:r>
              <a:rPr lang="ar-EG" dirty="0" smtClean="0">
                <a:solidFill>
                  <a:schemeClr val="bg1"/>
                </a:solidFill>
                <a:latin typeface="Arial Unicode MS" pitchFamily="34" charset="-128"/>
                <a:ea typeface="Arial Unicode MS" pitchFamily="34" charset="-128"/>
                <a:cs typeface="PT Bold Heading" pitchFamily="2" charset="-78"/>
              </a:rPr>
              <a:t>ه</a:t>
            </a:r>
            <a:r>
              <a:rPr lang="ar-SA" dirty="0" smtClean="0">
                <a:solidFill>
                  <a:schemeClr val="bg1"/>
                </a:solidFill>
                <a:latin typeface="Arial Unicode MS" pitchFamily="34" charset="-128"/>
                <a:ea typeface="Arial Unicode MS" pitchFamily="34" charset="-128"/>
                <a:cs typeface="PT Bold Heading" pitchFamily="2" charset="-78"/>
              </a:rPr>
              <a:t> ، أو في ظروفه المحيطة به فأفقدته مؤقتاً أو بصفة دائمة القدرة على أداء وظيفته . </a:t>
            </a:r>
          </a:p>
          <a:p>
            <a:pPr algn="just"/>
            <a:r>
              <a:rPr lang="ar-SA" dirty="0" smtClean="0">
                <a:solidFill>
                  <a:schemeClr val="bg1"/>
                </a:solidFill>
                <a:latin typeface="Arial Unicode MS" pitchFamily="34" charset="-128"/>
                <a:ea typeface="Arial Unicode MS" pitchFamily="34" charset="-128"/>
                <a:cs typeface="PT Bold Heading" pitchFamily="2" charset="-78"/>
              </a:rPr>
              <a:t>ج- المساعدة هي التدخل للتأثير في </a:t>
            </a:r>
            <a:r>
              <a:rPr lang="ar-EG" dirty="0" smtClean="0">
                <a:solidFill>
                  <a:schemeClr val="bg1"/>
                </a:solidFill>
                <a:latin typeface="Arial Unicode MS" pitchFamily="34" charset="-128"/>
                <a:ea typeface="Arial Unicode MS" pitchFamily="34" charset="-128"/>
                <a:cs typeface="PT Bold Heading" pitchFamily="2" charset="-78"/>
              </a:rPr>
              <a:t>أي</a:t>
            </a:r>
            <a:r>
              <a:rPr lang="ar-SA" dirty="0" smtClean="0">
                <a:solidFill>
                  <a:schemeClr val="bg1"/>
                </a:solidFill>
                <a:latin typeface="Arial Unicode MS" pitchFamily="34" charset="-128"/>
                <a:ea typeface="Arial Unicode MS" pitchFamily="34" charset="-128"/>
                <a:cs typeface="PT Bold Heading" pitchFamily="2" charset="-78"/>
              </a:rPr>
              <a:t> من الذات أو الظروف أو كليهما لاستعاده القدرة على العمل . </a:t>
            </a:r>
          </a:p>
        </p:txBody>
      </p:sp>
    </p:spTree>
  </p:cSld>
  <p:clrMapOvr>
    <a:masterClrMapping/>
  </p:clrMapOvr>
  <p:transition spd="med" advClick="0">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3"/>
          <p:cNvSpPr/>
          <p:nvPr/>
        </p:nvSpPr>
        <p:spPr>
          <a:xfrm>
            <a:off x="899592" y="260648"/>
            <a:ext cx="7704856" cy="1008112"/>
          </a:xfrm>
          <a:prstGeom prst="wedgeRectCallout">
            <a:avLst>
              <a:gd name="adj1" fmla="val -22135"/>
              <a:gd name="adj2" fmla="val 8657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3200" dirty="0" smtClean="0">
                <a:solidFill>
                  <a:srgbClr val="FFFF00"/>
                </a:solidFill>
                <a:latin typeface="Arial Unicode MS" pitchFamily="34" charset="-128"/>
                <a:ea typeface="Arial Unicode MS" pitchFamily="34" charset="-128"/>
                <a:cs typeface="PT Bold Heading" pitchFamily="2" charset="-78"/>
              </a:rPr>
              <a:t>ما هو الأسلوب المناسب في مساعدة العميل ؟ </a:t>
            </a:r>
            <a:endParaRPr lang="ar-SA" sz="3200" dirty="0">
              <a:solidFill>
                <a:srgbClr val="FFFF00"/>
              </a:solidFill>
              <a:latin typeface="Arial Unicode MS" pitchFamily="34" charset="-128"/>
              <a:ea typeface="Arial Unicode MS" pitchFamily="34" charset="-128"/>
              <a:cs typeface="PT Bold Heading" pitchFamily="2" charset="-78"/>
            </a:endParaRPr>
          </a:p>
        </p:txBody>
      </p:sp>
      <p:sp>
        <p:nvSpPr>
          <p:cNvPr id="5" name="مربع نص 4"/>
          <p:cNvSpPr txBox="1"/>
          <p:nvPr/>
        </p:nvSpPr>
        <p:spPr>
          <a:xfrm>
            <a:off x="611560" y="1700808"/>
            <a:ext cx="8136904" cy="4401205"/>
          </a:xfrm>
          <a:prstGeom prst="rect">
            <a:avLst/>
          </a:prstGeom>
          <a:noFill/>
        </p:spPr>
        <p:txBody>
          <a:bodyPr wrap="square" rtlCol="1">
            <a:spAutoFit/>
          </a:bodyPr>
          <a:lstStyle/>
          <a:p>
            <a:pPr algn="just"/>
            <a:r>
              <a:rPr lang="ar-SA" dirty="0" smtClean="0">
                <a:solidFill>
                  <a:srgbClr val="FF0000"/>
                </a:solidFill>
                <a:latin typeface="Arial Unicode MS" pitchFamily="34" charset="-128"/>
                <a:ea typeface="Arial Unicode MS" pitchFamily="34" charset="-128"/>
                <a:cs typeface="PT Bold Heading" pitchFamily="2" charset="-78"/>
              </a:rPr>
              <a:t>أسلوبنا في المساعدة تنحصر في ثلاث وسائل رئيس</a:t>
            </a:r>
            <a:r>
              <a:rPr lang="ar-EG" dirty="0" smtClean="0">
                <a:solidFill>
                  <a:srgbClr val="FF0000"/>
                </a:solidFill>
                <a:latin typeface="Arial Unicode MS" pitchFamily="34" charset="-128"/>
                <a:ea typeface="Arial Unicode MS" pitchFamily="34" charset="-128"/>
                <a:cs typeface="PT Bold Heading" pitchFamily="2" charset="-78"/>
              </a:rPr>
              <a:t>ة</a:t>
            </a:r>
            <a:r>
              <a:rPr lang="ar-SA" dirty="0" smtClean="0">
                <a:solidFill>
                  <a:srgbClr val="FF0000"/>
                </a:solidFill>
                <a:latin typeface="Arial Unicode MS" pitchFamily="34" charset="-128"/>
                <a:ea typeface="Arial Unicode MS" pitchFamily="34" charset="-128"/>
                <a:cs typeface="PT Bold Heading" pitchFamily="2" charset="-78"/>
              </a:rPr>
              <a:t> هي : </a:t>
            </a:r>
            <a:endParaRPr lang="ar-EG" dirty="0" smtClean="0">
              <a:solidFill>
                <a:srgbClr val="FF0000"/>
              </a:solidFill>
              <a:latin typeface="Arial Unicode MS" pitchFamily="34" charset="-128"/>
              <a:ea typeface="Arial Unicode MS" pitchFamily="34" charset="-128"/>
              <a:cs typeface="PT Bold Heading" pitchFamily="2" charset="-78"/>
            </a:endParaRPr>
          </a:p>
          <a:p>
            <a:pPr algn="just"/>
            <a:endParaRPr lang="ar-SA" sz="2800" b="1" dirty="0" smtClean="0">
              <a:solidFill>
                <a:srgbClr val="FFFF00"/>
              </a:solidFill>
              <a:latin typeface="Arial Unicode MS" pitchFamily="34" charset="-128"/>
              <a:ea typeface="Arial Unicode MS" pitchFamily="34" charset="-128"/>
              <a:cs typeface="PT Bold Heading" pitchFamily="2" charset="-78"/>
            </a:endParaRPr>
          </a:p>
          <a:p>
            <a:pPr algn="just"/>
            <a:r>
              <a:rPr lang="ar-SA" sz="2800" dirty="0" smtClean="0">
                <a:solidFill>
                  <a:schemeClr val="bg1"/>
                </a:solidFill>
                <a:latin typeface="Arial Unicode MS" pitchFamily="34" charset="-128"/>
                <a:ea typeface="Arial Unicode MS" pitchFamily="34" charset="-128"/>
                <a:cs typeface="PT Bold Heading" pitchFamily="2" charset="-78"/>
              </a:rPr>
              <a:t> 1- علاج ذاتي يهدف إلى </a:t>
            </a:r>
            <a:r>
              <a:rPr lang="ar-SA" dirty="0" smtClean="0">
                <a:solidFill>
                  <a:srgbClr val="FF0000"/>
                </a:solidFill>
                <a:latin typeface="Arial Unicode MS" pitchFamily="34" charset="-128"/>
                <a:ea typeface="Arial Unicode MS" pitchFamily="34" charset="-128"/>
                <a:cs typeface="PT Bold Heading" pitchFamily="2" charset="-78"/>
              </a:rPr>
              <a:t>استعادة العميل </a:t>
            </a:r>
            <a:r>
              <a:rPr lang="ar-SA" sz="2800" dirty="0" smtClean="0">
                <a:solidFill>
                  <a:schemeClr val="bg1"/>
                </a:solidFill>
                <a:latin typeface="Arial Unicode MS" pitchFamily="34" charset="-128"/>
                <a:ea typeface="Arial Unicode MS" pitchFamily="34" charset="-128"/>
                <a:cs typeface="PT Bold Heading" pitchFamily="2" charset="-78"/>
              </a:rPr>
              <a:t>لقدراته أو استشارتها لمباشرة وظائفها . </a:t>
            </a:r>
          </a:p>
          <a:p>
            <a:pPr algn="just"/>
            <a:r>
              <a:rPr lang="ar-SA" sz="2800" dirty="0" smtClean="0">
                <a:solidFill>
                  <a:schemeClr val="bg1"/>
                </a:solidFill>
                <a:latin typeface="Arial Unicode MS" pitchFamily="34" charset="-128"/>
                <a:ea typeface="Arial Unicode MS" pitchFamily="34" charset="-128"/>
                <a:cs typeface="PT Bold Heading" pitchFamily="2" charset="-78"/>
              </a:rPr>
              <a:t> </a:t>
            </a:r>
          </a:p>
          <a:p>
            <a:pPr algn="just"/>
            <a:r>
              <a:rPr lang="ar-SA" sz="2800" dirty="0" smtClean="0">
                <a:solidFill>
                  <a:schemeClr val="bg1"/>
                </a:solidFill>
                <a:latin typeface="Arial Unicode MS" pitchFamily="34" charset="-128"/>
                <a:ea typeface="Arial Unicode MS" pitchFamily="34" charset="-128"/>
                <a:cs typeface="PT Bold Heading" pitchFamily="2" charset="-78"/>
              </a:rPr>
              <a:t>2- تزويده بمصادر المساعدات والإمكانيات المتاحة بالبيئة لاستشارها بصورة أفضل . </a:t>
            </a:r>
          </a:p>
          <a:p>
            <a:pPr algn="just"/>
            <a:r>
              <a:rPr lang="ar-SA" sz="2800" dirty="0" smtClean="0">
                <a:solidFill>
                  <a:schemeClr val="bg1"/>
                </a:solidFill>
                <a:latin typeface="Arial Unicode MS" pitchFamily="34" charset="-128"/>
                <a:ea typeface="Arial Unicode MS" pitchFamily="34" charset="-128"/>
                <a:cs typeface="PT Bold Heading" pitchFamily="2" charset="-78"/>
              </a:rPr>
              <a:t> </a:t>
            </a:r>
          </a:p>
          <a:p>
            <a:pPr algn="just"/>
            <a:r>
              <a:rPr lang="ar-SA" sz="2800" dirty="0" smtClean="0">
                <a:solidFill>
                  <a:schemeClr val="bg1"/>
                </a:solidFill>
                <a:latin typeface="Arial Unicode MS" pitchFamily="34" charset="-128"/>
                <a:ea typeface="Arial Unicode MS" pitchFamily="34" charset="-128"/>
                <a:cs typeface="PT Bold Heading" pitchFamily="2" charset="-78"/>
              </a:rPr>
              <a:t>3- تقديم خدمات مادي</a:t>
            </a:r>
            <a:r>
              <a:rPr lang="ar-EG" sz="2800" dirty="0" smtClean="0">
                <a:solidFill>
                  <a:schemeClr val="bg1"/>
                </a:solidFill>
                <a:latin typeface="Arial Unicode MS" pitchFamily="34" charset="-128"/>
                <a:ea typeface="Arial Unicode MS" pitchFamily="34" charset="-128"/>
                <a:cs typeface="PT Bold Heading" pitchFamily="2" charset="-78"/>
              </a:rPr>
              <a:t>ة</a:t>
            </a:r>
            <a:r>
              <a:rPr lang="ar-SA" sz="2800" dirty="0" smtClean="0">
                <a:solidFill>
                  <a:schemeClr val="bg1"/>
                </a:solidFill>
                <a:latin typeface="Arial Unicode MS" pitchFamily="34" charset="-128"/>
                <a:ea typeface="Arial Unicode MS" pitchFamily="34" charset="-128"/>
                <a:cs typeface="PT Bold Heading" pitchFamily="2" charset="-78"/>
              </a:rPr>
              <a:t> أو اجتماعية من المؤسسة أو من المؤسسات الأخرى . </a:t>
            </a:r>
            <a:endParaRPr lang="ar-SA" sz="28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5400" kern="1200" dirty="0" smtClean="0">
                <a:solidFill>
                  <a:srgbClr val="FFFF00"/>
                </a:solidFill>
                <a:latin typeface="Arial Unicode MS" pitchFamily="34" charset="-128"/>
                <a:ea typeface="Arial Unicode MS" pitchFamily="34" charset="-128"/>
                <a:cs typeface="PT Bold Heading" pitchFamily="2" charset="-78"/>
              </a:rPr>
              <a:t>أسئلة عامة عن المحاضرة</a:t>
            </a:r>
          </a:p>
        </p:txBody>
      </p:sp>
      <p:sp>
        <p:nvSpPr>
          <p:cNvPr id="3" name="عنصر نائب للمحتوى 2"/>
          <p:cNvSpPr>
            <a:spLocks noGrp="1"/>
          </p:cNvSpPr>
          <p:nvPr>
            <p:ph idx="1"/>
          </p:nvPr>
        </p:nvSpPr>
        <p:spPr>
          <a:xfrm>
            <a:off x="571472" y="1981200"/>
            <a:ext cx="8286808" cy="3019436"/>
          </a:xfrm>
        </p:spPr>
        <p:txBody>
          <a:bodyPr/>
          <a:lstStyle/>
          <a:p>
            <a:pPr marL="0" indent="20638" algn="just">
              <a:buNone/>
            </a:pPr>
            <a:r>
              <a:rPr lang="ar-SA" sz="3600" kern="1200" dirty="0" smtClean="0">
                <a:solidFill>
                  <a:schemeClr val="bg1"/>
                </a:solidFill>
                <a:latin typeface="Arial Unicode MS" pitchFamily="34" charset="-128"/>
                <a:ea typeface="Arial Unicode MS" pitchFamily="34" charset="-128"/>
                <a:cs typeface="PT Bold Heading" pitchFamily="2" charset="-78"/>
              </a:rPr>
              <a:t>س 1: ناقش الخصائص الرئيسة للمشكلة الفردية؟</a:t>
            </a:r>
          </a:p>
          <a:p>
            <a:pPr marL="0" indent="20638" algn="just">
              <a:buNone/>
            </a:pPr>
            <a:endParaRPr lang="ar-SA" sz="3600" kern="1200" dirty="0" smtClean="0">
              <a:solidFill>
                <a:schemeClr val="bg1"/>
              </a:solidFill>
              <a:latin typeface="Arial Unicode MS" pitchFamily="34" charset="-128"/>
              <a:ea typeface="Arial Unicode MS" pitchFamily="34" charset="-128"/>
              <a:cs typeface="PT Bold Heading" pitchFamily="2" charset="-78"/>
            </a:endParaRPr>
          </a:p>
          <a:p>
            <a:pPr marL="0" indent="20638" algn="just">
              <a:buNone/>
            </a:pPr>
            <a:r>
              <a:rPr lang="ar-SA" sz="3600" kern="1200" dirty="0" smtClean="0">
                <a:solidFill>
                  <a:schemeClr val="bg1"/>
                </a:solidFill>
                <a:latin typeface="Arial Unicode MS" pitchFamily="34" charset="-128"/>
                <a:ea typeface="Arial Unicode MS" pitchFamily="34" charset="-128"/>
                <a:cs typeface="PT Bold Heading" pitchFamily="2" charset="-78"/>
              </a:rPr>
              <a:t>س2: اشرح التصنيفات المتنوعة للمؤسسات الاجتماعية؟ </a:t>
            </a:r>
            <a:endParaRPr lang="ar-SA" sz="3600" kern="1200" dirty="0">
              <a:solidFill>
                <a:schemeClr val="bg1"/>
              </a:solidFill>
              <a:latin typeface="Arial Unicode MS" pitchFamily="34" charset="-128"/>
              <a:ea typeface="Arial Unicode MS" pitchFamily="34" charset="-128"/>
              <a:cs typeface="PT Bold Heading" pitchFamily="2" charset="-78"/>
            </a:endParaRPr>
          </a:p>
        </p:txBody>
      </p:sp>
    </p:spTree>
  </p:cSld>
  <p:clrMapOvr>
    <a:masterClrMapping/>
  </p:clrMapOvr>
  <p:transition spd="med" advClick="0">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1905000" y="1219200"/>
            <a:ext cx="5334000" cy="4800600"/>
          </a:xfrm>
          <a:prstGeom prst="verticalScroll">
            <a:avLst/>
          </a:prstGeom>
          <a:gradFill>
            <a:gsLst>
              <a:gs pos="0">
                <a:srgbClr val="8488C4"/>
              </a:gs>
              <a:gs pos="53000">
                <a:srgbClr val="D4DEFF"/>
              </a:gs>
              <a:gs pos="83000">
                <a:srgbClr val="D4DEFF"/>
              </a:gs>
              <a:gs pos="100000">
                <a:srgbClr val="96AB94"/>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dirty="0">
                <a:solidFill>
                  <a:srgbClr val="993300"/>
                </a:solidFill>
                <a:latin typeface="+mj-lt"/>
                <a:ea typeface="+mj-ea"/>
                <a:cs typeface="PT Bold Heading" pitchFamily="2" charset="-78"/>
              </a:rPr>
              <a:t>وآخر دعوانا أن الحم</a:t>
            </a:r>
            <a:r>
              <a:rPr lang="ar-EG" sz="5400" dirty="0">
                <a:solidFill>
                  <a:srgbClr val="993300"/>
                </a:solidFill>
                <a:latin typeface="+mj-lt"/>
                <a:ea typeface="+mj-ea"/>
                <a:cs typeface="PT Bold Heading" pitchFamily="2" charset="-78"/>
              </a:rPr>
              <a:t>ــ</a:t>
            </a:r>
            <a:r>
              <a:rPr lang="ar-SA" sz="5400" dirty="0">
                <a:solidFill>
                  <a:srgbClr val="993300"/>
                </a:solidFill>
                <a:latin typeface="+mj-lt"/>
                <a:ea typeface="+mj-ea"/>
                <a:cs typeface="PT Bold Heading" pitchFamily="2" charset="-78"/>
              </a:rPr>
              <a:t>د لله رب العالمين </a:t>
            </a:r>
          </a:p>
        </p:txBody>
      </p:sp>
    </p:spTree>
    <p:extLst>
      <p:ext uri="{BB962C8B-B14F-4D97-AF65-F5344CB8AC3E}">
        <p14:creationId xmlns:p14="http://schemas.microsoft.com/office/powerpoint/2010/main" val="317340062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445259"/>
      </p:ext>
    </p:extLst>
  </p:cSld>
  <p:clrMapOvr>
    <a:masterClrMapping/>
  </p:clrMapOvr>
</p:sld>
</file>

<file path=ppt/theme/theme1.xml><?xml version="1.0" encoding="utf-8"?>
<a:theme xmlns:a="http://schemas.openxmlformats.org/drawingml/2006/main" name="theProphetsWives">
  <a:themeElements>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تصميم افتراضي">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1" eaLnBrk="1" fontAlgn="base" latinLnBrk="0" hangingPunct="1">
          <a:lnSpc>
            <a:spcPct val="100000"/>
          </a:lnSpc>
          <a:spcBef>
            <a:spcPct val="0"/>
          </a:spcBef>
          <a:spcAft>
            <a:spcPct val="0"/>
          </a:spcAft>
          <a:buClrTx/>
          <a:buSzTx/>
          <a:buFontTx/>
          <a:buNone/>
          <a:tabLst/>
          <a:defRPr kumimoji="0" lang="ar-S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تصميم افتراضي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تصميم افتراضي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تصميم افتراضي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99">
  <a:themeElements>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theProphetsWives</Template>
  <TotalTime>605</TotalTime>
  <Words>2803</Words>
  <Application>Microsoft Office PowerPoint</Application>
  <PresentationFormat>عرض على الشاشة (3:4)‏</PresentationFormat>
  <Paragraphs>319</Paragraphs>
  <Slides>49</Slides>
  <Notes>11</Notes>
  <HiddenSlides>0</HiddenSlides>
  <MMClips>0</MMClips>
  <ScaleCrop>false</ScaleCrop>
  <HeadingPairs>
    <vt:vector size="4" baseType="variant">
      <vt:variant>
        <vt:lpstr>نسق</vt:lpstr>
      </vt:variant>
      <vt:variant>
        <vt:i4>4</vt:i4>
      </vt:variant>
      <vt:variant>
        <vt:lpstr>عناوين الشرائح</vt:lpstr>
      </vt:variant>
      <vt:variant>
        <vt:i4>49</vt:i4>
      </vt:variant>
    </vt:vector>
  </HeadingPairs>
  <TitlesOfParts>
    <vt:vector size="53" baseType="lpstr">
      <vt:lpstr>theProphetsWives</vt:lpstr>
      <vt:lpstr>149</vt:lpstr>
      <vt:lpstr>199</vt:lpstr>
      <vt:lpstr>1_149</vt:lpstr>
      <vt:lpstr>عرض تقديمي في PowerPoint</vt:lpstr>
      <vt:lpstr>خدمة الفرد والجماعة </vt:lpstr>
      <vt:lpstr>    المحاضـــــرة الثانية عناصر خدمة الفرد  </vt:lpstr>
      <vt:lpstr>عرض تقديمي في PowerPoint</vt:lpstr>
      <vt:lpstr>عناصر المحاضرة</vt:lpstr>
      <vt:lpstr>أهداف المحاضرة</vt:lpstr>
      <vt:lpstr>التعرف على عناصر خدمة الفرد  وتتكون عناصر خدمة الفرد من :</vt:lpstr>
      <vt:lpstr>أولاً : العميل </vt:lpstr>
      <vt:lpstr>تابع تعريف العميل </vt:lpstr>
      <vt:lpstr>خصائص عملاء خدمة الفرد </vt:lpstr>
      <vt:lpstr>عرض تقديمي في PowerPoint</vt:lpstr>
      <vt:lpstr>أ - تنظيم جسمي : ويتمثل في المظهر العام كالطول والقصر والبدانة والصحة والمرض والعاهات .   ب- تنظيم عقلي  : ويتمثل في القدرات المعرفيــــــة والذكاء والقدرات العقلية والإبداعية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1- المؤسسة الاجتماعية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تابع خصائص المؤسسات الاجتماعية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أسئلة عامة عن المحاضرة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subject>الحكمة من كثرة زواج الرسول</dc:subject>
  <dc:creator>hp</dc:creator>
  <dc:description>لا تحرمونا من صالح دعائكم فلعل الله أن يغفر به الذنب ويمحو به الزلل ... آمين</dc:description>
  <cp:lastModifiedBy>mostfa mohamed ahmed elfeky</cp:lastModifiedBy>
  <cp:revision>78</cp:revision>
  <dcterms:created xsi:type="dcterms:W3CDTF">2012-07-13T21:20:23Z</dcterms:created>
  <dcterms:modified xsi:type="dcterms:W3CDTF">2016-09-24T12:26:12Z</dcterms:modified>
</cp:coreProperties>
</file>