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84" r:id="rId3"/>
  </p:sldMasterIdLst>
  <p:notesMasterIdLst>
    <p:notesMasterId r:id="rId76"/>
  </p:notesMasterIdLst>
  <p:handoutMasterIdLst>
    <p:handoutMasterId r:id="rId77"/>
  </p:handoutMasterIdLst>
  <p:sldIdLst>
    <p:sldId id="379" r:id="rId4"/>
    <p:sldId id="380" r:id="rId5"/>
    <p:sldId id="381" r:id="rId6"/>
    <p:sldId id="378" r:id="rId7"/>
    <p:sldId id="333" r:id="rId8"/>
    <p:sldId id="277" r:id="rId9"/>
    <p:sldId id="331" r:id="rId10"/>
    <p:sldId id="278" r:id="rId11"/>
    <p:sldId id="280" r:id="rId12"/>
    <p:sldId id="337" r:id="rId13"/>
    <p:sldId id="348" r:id="rId14"/>
    <p:sldId id="281" r:id="rId15"/>
    <p:sldId id="282" r:id="rId16"/>
    <p:sldId id="345" r:id="rId17"/>
    <p:sldId id="327" r:id="rId18"/>
    <p:sldId id="332" r:id="rId19"/>
    <p:sldId id="349" r:id="rId20"/>
    <p:sldId id="283" r:id="rId21"/>
    <p:sldId id="328" r:id="rId22"/>
    <p:sldId id="338" r:id="rId23"/>
    <p:sldId id="284" r:id="rId24"/>
    <p:sldId id="285" r:id="rId25"/>
    <p:sldId id="286" r:id="rId26"/>
    <p:sldId id="350" r:id="rId27"/>
    <p:sldId id="287" r:id="rId28"/>
    <p:sldId id="329" r:id="rId29"/>
    <p:sldId id="289" r:id="rId30"/>
    <p:sldId id="290" r:id="rId31"/>
    <p:sldId id="293" r:id="rId32"/>
    <p:sldId id="340" r:id="rId33"/>
    <p:sldId id="346" r:id="rId34"/>
    <p:sldId id="347" r:id="rId35"/>
    <p:sldId id="298" r:id="rId36"/>
    <p:sldId id="296" r:id="rId37"/>
    <p:sldId id="330" r:id="rId38"/>
    <p:sldId id="300" r:id="rId39"/>
    <p:sldId id="301" r:id="rId40"/>
    <p:sldId id="302" r:id="rId41"/>
    <p:sldId id="339" r:id="rId42"/>
    <p:sldId id="304" r:id="rId43"/>
    <p:sldId id="309" r:id="rId44"/>
    <p:sldId id="310" r:id="rId45"/>
    <p:sldId id="311" r:id="rId46"/>
    <p:sldId id="312" r:id="rId47"/>
    <p:sldId id="308" r:id="rId48"/>
    <p:sldId id="313" r:id="rId49"/>
    <p:sldId id="314" r:id="rId50"/>
    <p:sldId id="307" r:id="rId51"/>
    <p:sldId id="315" r:id="rId52"/>
    <p:sldId id="316" r:id="rId53"/>
    <p:sldId id="355" r:id="rId54"/>
    <p:sldId id="356" r:id="rId55"/>
    <p:sldId id="357" r:id="rId56"/>
    <p:sldId id="358" r:id="rId57"/>
    <p:sldId id="359" r:id="rId58"/>
    <p:sldId id="360" r:id="rId59"/>
    <p:sldId id="361" r:id="rId60"/>
    <p:sldId id="362" r:id="rId61"/>
    <p:sldId id="363" r:id="rId62"/>
    <p:sldId id="364" r:id="rId63"/>
    <p:sldId id="365" r:id="rId64"/>
    <p:sldId id="367" r:id="rId65"/>
    <p:sldId id="368" r:id="rId66"/>
    <p:sldId id="373" r:id="rId67"/>
    <p:sldId id="369" r:id="rId68"/>
    <p:sldId id="370" r:id="rId69"/>
    <p:sldId id="371" r:id="rId70"/>
    <p:sldId id="372" r:id="rId71"/>
    <p:sldId id="375" r:id="rId72"/>
    <p:sldId id="376" r:id="rId73"/>
    <p:sldId id="383" r:id="rId74"/>
    <p:sldId id="382" r:id="rId7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393" autoAdjust="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EF9504ED-0C33-455C-8683-BA1D68F475AD}" type="datetimeFigureOut">
              <a:rPr lang="ar-SA" smtClean="0"/>
              <a:pPr/>
              <a:t>1/13/1438</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288D9558-7A25-43F7-BD65-9E9D82DDE820}" type="slidenum">
              <a:rPr lang="ar-SA" smtClean="0"/>
              <a:pPr/>
              <a:t>‹#›</a:t>
            </a:fld>
            <a:endParaRPr lang="ar-SA"/>
          </a:p>
        </p:txBody>
      </p:sp>
    </p:spTree>
    <p:extLst>
      <p:ext uri="{BB962C8B-B14F-4D97-AF65-F5344CB8AC3E}">
        <p14:creationId xmlns:p14="http://schemas.microsoft.com/office/powerpoint/2010/main" val="2532191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02A34E4-6C3E-41EE-96C9-7A6F4F5728B8}" type="datetimeFigureOut">
              <a:rPr lang="ar-SA" smtClean="0"/>
              <a:pPr/>
              <a:t>1/13/1438</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80919A0-94FF-44CA-83D1-EC96EE133B15}" type="slidenum">
              <a:rPr lang="ar-SA" smtClean="0"/>
              <a:pPr/>
              <a:t>‹#›</a:t>
            </a:fld>
            <a:endParaRPr lang="ar-SA"/>
          </a:p>
        </p:txBody>
      </p:sp>
    </p:spTree>
    <p:extLst>
      <p:ext uri="{BB962C8B-B14F-4D97-AF65-F5344CB8AC3E}">
        <p14:creationId xmlns:p14="http://schemas.microsoft.com/office/powerpoint/2010/main" val="2547831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9E33A86F-2C1B-4A2B-A91A-9FDC25EBC627}" type="slidenum">
              <a:rPr lang="en-US"/>
              <a:pPr>
                <a:defRPr/>
              </a:pPr>
              <a:t>‹#›</a:t>
            </a:fld>
            <a:endParaRPr lang="en-US"/>
          </a:p>
        </p:txBody>
      </p:sp>
    </p:spTree>
    <p:extLst>
      <p:ext uri="{BB962C8B-B14F-4D97-AF65-F5344CB8AC3E}">
        <p14:creationId xmlns:p14="http://schemas.microsoft.com/office/powerpoint/2010/main" val="1225663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07FE9219-92E5-4ADA-B298-3562E501A271}" type="slidenum">
              <a:rPr lang="en-US"/>
              <a:pPr>
                <a:defRPr/>
              </a:pPr>
              <a:t>‹#›</a:t>
            </a:fld>
            <a:endParaRPr lang="en-US"/>
          </a:p>
        </p:txBody>
      </p:sp>
    </p:spTree>
    <p:extLst>
      <p:ext uri="{BB962C8B-B14F-4D97-AF65-F5344CB8AC3E}">
        <p14:creationId xmlns:p14="http://schemas.microsoft.com/office/powerpoint/2010/main" val="1847183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663E6A9-74E4-458D-AE25-9A2300A6C255}" type="slidenum">
              <a:rPr lang="en-US"/>
              <a:pPr>
                <a:defRPr/>
              </a:pPr>
              <a:t>‹#›</a:t>
            </a:fld>
            <a:endParaRPr lang="en-US"/>
          </a:p>
        </p:txBody>
      </p:sp>
    </p:spTree>
    <p:extLst>
      <p:ext uri="{BB962C8B-B14F-4D97-AF65-F5344CB8AC3E}">
        <p14:creationId xmlns:p14="http://schemas.microsoft.com/office/powerpoint/2010/main" val="3330861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D59DF09C-ED02-4927-A3F9-473DFF203707}" type="slidenum">
              <a:rPr lang="en-US"/>
              <a:pPr>
                <a:defRPr/>
              </a:pPr>
              <a:t>‹#›</a:t>
            </a:fld>
            <a:endParaRPr lang="en-US"/>
          </a:p>
        </p:txBody>
      </p:sp>
    </p:spTree>
    <p:extLst>
      <p:ext uri="{BB962C8B-B14F-4D97-AF65-F5344CB8AC3E}">
        <p14:creationId xmlns:p14="http://schemas.microsoft.com/office/powerpoint/2010/main" val="3142094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8" name="عنصر نائب للتذييل 7"/>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9" name="عنصر نائب لرقم الشريحة 8"/>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45A67D90-0C2D-4CE2-B1BA-335A1909AAF6}" type="slidenum">
              <a:rPr lang="en-US"/>
              <a:pPr>
                <a:defRPr/>
              </a:pPr>
              <a:t>‹#›</a:t>
            </a:fld>
            <a:endParaRPr lang="en-US"/>
          </a:p>
        </p:txBody>
      </p:sp>
    </p:spTree>
    <p:extLst>
      <p:ext uri="{BB962C8B-B14F-4D97-AF65-F5344CB8AC3E}">
        <p14:creationId xmlns:p14="http://schemas.microsoft.com/office/powerpoint/2010/main" val="388220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4" name="عنصر نائب للتذييل 3"/>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رقم الشريحة 4"/>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5EC2204-255B-4E23-8AD3-363525F0E378}" type="slidenum">
              <a:rPr lang="en-US"/>
              <a:pPr>
                <a:defRPr/>
              </a:pPr>
              <a:t>‹#›</a:t>
            </a:fld>
            <a:endParaRPr lang="en-US"/>
          </a:p>
        </p:txBody>
      </p:sp>
    </p:spTree>
    <p:extLst>
      <p:ext uri="{BB962C8B-B14F-4D97-AF65-F5344CB8AC3E}">
        <p14:creationId xmlns:p14="http://schemas.microsoft.com/office/powerpoint/2010/main" val="644950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3" name="عنصر نائب للتذييل 2"/>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4" name="عنصر نائب لرقم الشريحة 3"/>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BAFC816-33F6-4C40-B106-F72030CF15A3}" type="slidenum">
              <a:rPr lang="en-US"/>
              <a:pPr>
                <a:defRPr/>
              </a:pPr>
              <a:t>‹#›</a:t>
            </a:fld>
            <a:endParaRPr lang="en-US"/>
          </a:p>
        </p:txBody>
      </p:sp>
    </p:spTree>
    <p:extLst>
      <p:ext uri="{BB962C8B-B14F-4D97-AF65-F5344CB8AC3E}">
        <p14:creationId xmlns:p14="http://schemas.microsoft.com/office/powerpoint/2010/main" val="2690985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08BF6283-DFCF-48E7-AFF7-D3B323327DA7}" type="slidenum">
              <a:rPr lang="en-US"/>
              <a:pPr>
                <a:defRPr/>
              </a:pPr>
              <a:t>‹#›</a:t>
            </a:fld>
            <a:endParaRPr lang="en-US"/>
          </a:p>
        </p:txBody>
      </p:sp>
    </p:spTree>
    <p:extLst>
      <p:ext uri="{BB962C8B-B14F-4D97-AF65-F5344CB8AC3E}">
        <p14:creationId xmlns:p14="http://schemas.microsoft.com/office/powerpoint/2010/main" val="40517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4C7117EE-90BF-4BEB-98F4-C04A43F1E6D5}" type="slidenum">
              <a:rPr lang="en-US"/>
              <a:pPr>
                <a:defRPr/>
              </a:pPr>
              <a:t>‹#›</a:t>
            </a:fld>
            <a:endParaRPr lang="en-US"/>
          </a:p>
        </p:txBody>
      </p:sp>
    </p:spTree>
    <p:extLst>
      <p:ext uri="{BB962C8B-B14F-4D97-AF65-F5344CB8AC3E}">
        <p14:creationId xmlns:p14="http://schemas.microsoft.com/office/powerpoint/2010/main" val="346416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BBF447B5-E16E-4BD4-AE39-DA76C52299A9}" type="slidenum">
              <a:rPr lang="en-US"/>
              <a:pPr>
                <a:defRPr/>
              </a:pPr>
              <a:t>‹#›</a:t>
            </a:fld>
            <a:endParaRPr lang="en-US"/>
          </a:p>
        </p:txBody>
      </p:sp>
    </p:spTree>
    <p:extLst>
      <p:ext uri="{BB962C8B-B14F-4D97-AF65-F5344CB8AC3E}">
        <p14:creationId xmlns:p14="http://schemas.microsoft.com/office/powerpoint/2010/main" val="296338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7DF6A7A-CDFF-4601-BA73-50D13F57333C}" type="slidenum">
              <a:rPr lang="en-US"/>
              <a:pPr>
                <a:defRPr/>
              </a:pPr>
              <a:t>‹#›</a:t>
            </a:fld>
            <a:endParaRPr lang="en-US"/>
          </a:p>
        </p:txBody>
      </p:sp>
    </p:spTree>
    <p:extLst>
      <p:ext uri="{BB962C8B-B14F-4D97-AF65-F5344CB8AC3E}">
        <p14:creationId xmlns:p14="http://schemas.microsoft.com/office/powerpoint/2010/main" val="429020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00792583-2E50-4D6D-A881-FD3CFCEB3FAF}" type="slidenum">
              <a:rPr lang="ar-SA"/>
              <a:pPr>
                <a:defRPr/>
              </a:pPr>
              <a:t>‹#›</a:t>
            </a:fld>
            <a:endParaRPr lang="en-US"/>
          </a:p>
        </p:txBody>
      </p:sp>
    </p:spTree>
    <p:extLst>
      <p:ext uri="{BB962C8B-B14F-4D97-AF65-F5344CB8AC3E}">
        <p14:creationId xmlns:p14="http://schemas.microsoft.com/office/powerpoint/2010/main" val="872768758"/>
      </p:ext>
    </p:extLst>
  </p:cSld>
  <p:clrMapOvr>
    <a:masterClrMapping/>
  </p:clrMapOvr>
  <p:transition spd="med" advClick="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6B04F420-47FE-4A02-90A3-8A67EBCF902C}" type="slidenum">
              <a:rPr lang="ar-SA"/>
              <a:pPr>
                <a:defRPr/>
              </a:pPr>
              <a:t>‹#›</a:t>
            </a:fld>
            <a:endParaRPr lang="en-US"/>
          </a:p>
        </p:txBody>
      </p:sp>
    </p:spTree>
    <p:extLst>
      <p:ext uri="{BB962C8B-B14F-4D97-AF65-F5344CB8AC3E}">
        <p14:creationId xmlns:p14="http://schemas.microsoft.com/office/powerpoint/2010/main" val="3389232802"/>
      </p:ext>
    </p:extLst>
  </p:cSld>
  <p:clrMapOvr>
    <a:masterClrMapping/>
  </p:clrMapOvr>
  <p:transition spd="med" advClick="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7DB5B7DD-D9FF-41E1-B39C-6865FCE2A889}" type="slidenum">
              <a:rPr lang="ar-SA"/>
              <a:pPr>
                <a:defRPr/>
              </a:pPr>
              <a:t>‹#›</a:t>
            </a:fld>
            <a:endParaRPr lang="en-US"/>
          </a:p>
        </p:txBody>
      </p:sp>
    </p:spTree>
    <p:extLst>
      <p:ext uri="{BB962C8B-B14F-4D97-AF65-F5344CB8AC3E}">
        <p14:creationId xmlns:p14="http://schemas.microsoft.com/office/powerpoint/2010/main" val="156254703"/>
      </p:ext>
    </p:extLst>
  </p:cSld>
  <p:clrMapOvr>
    <a:masterClrMapping/>
  </p:clrMapOvr>
  <p:transition spd="med" advClick="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C43DCE88-61DB-4660-A32D-54166D246FA7}" type="slidenum">
              <a:rPr lang="ar-SA"/>
              <a:pPr>
                <a:defRPr/>
              </a:pPr>
              <a:t>‹#›</a:t>
            </a:fld>
            <a:endParaRPr lang="en-US"/>
          </a:p>
        </p:txBody>
      </p:sp>
    </p:spTree>
    <p:extLst>
      <p:ext uri="{BB962C8B-B14F-4D97-AF65-F5344CB8AC3E}">
        <p14:creationId xmlns:p14="http://schemas.microsoft.com/office/powerpoint/2010/main" val="2504907240"/>
      </p:ext>
    </p:extLst>
  </p:cSld>
  <p:clrMapOvr>
    <a:masterClrMapping/>
  </p:clrMapOvr>
  <p:transition spd="med" advClick="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8" name="عنصر نائب للتذييل 7"/>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9" name="عنصر نائب لرقم الشريحة 8"/>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C3777EC9-7A4F-45C0-AEA6-14AB3A7BA0B0}" type="slidenum">
              <a:rPr lang="ar-SA"/>
              <a:pPr>
                <a:defRPr/>
              </a:pPr>
              <a:t>‹#›</a:t>
            </a:fld>
            <a:endParaRPr lang="en-US"/>
          </a:p>
        </p:txBody>
      </p:sp>
    </p:spTree>
    <p:extLst>
      <p:ext uri="{BB962C8B-B14F-4D97-AF65-F5344CB8AC3E}">
        <p14:creationId xmlns:p14="http://schemas.microsoft.com/office/powerpoint/2010/main" val="3882170348"/>
      </p:ext>
    </p:extLst>
  </p:cSld>
  <p:clrMapOvr>
    <a:masterClrMapping/>
  </p:clrMapOvr>
  <p:transition spd="med" advClick="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4" name="عنصر نائب للتذييل 3"/>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رقم الشريحة 4"/>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8F0871BB-A0CE-42B9-B075-9E63C5DD6EB2}" type="slidenum">
              <a:rPr lang="ar-SA"/>
              <a:pPr>
                <a:defRPr/>
              </a:pPr>
              <a:t>‹#›</a:t>
            </a:fld>
            <a:endParaRPr lang="en-US"/>
          </a:p>
        </p:txBody>
      </p:sp>
    </p:spTree>
    <p:extLst>
      <p:ext uri="{BB962C8B-B14F-4D97-AF65-F5344CB8AC3E}">
        <p14:creationId xmlns:p14="http://schemas.microsoft.com/office/powerpoint/2010/main" val="1596659003"/>
      </p:ext>
    </p:extLst>
  </p:cSld>
  <p:clrMapOvr>
    <a:masterClrMapping/>
  </p:clrMapOvr>
  <p:transition spd="med" advClick="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3" name="عنصر نائب للتذييل 2"/>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4" name="عنصر نائب لرقم الشريحة 3"/>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7E1C7734-C4F3-48B4-89C8-38AE5D4621F9}" type="slidenum">
              <a:rPr lang="ar-SA"/>
              <a:pPr>
                <a:defRPr/>
              </a:pPr>
              <a:t>‹#›</a:t>
            </a:fld>
            <a:endParaRPr lang="en-US"/>
          </a:p>
        </p:txBody>
      </p:sp>
    </p:spTree>
    <p:extLst>
      <p:ext uri="{BB962C8B-B14F-4D97-AF65-F5344CB8AC3E}">
        <p14:creationId xmlns:p14="http://schemas.microsoft.com/office/powerpoint/2010/main" val="4140475244"/>
      </p:ext>
    </p:extLst>
  </p:cSld>
  <p:clrMapOvr>
    <a:masterClrMapping/>
  </p:clrMapOvr>
  <p:transition spd="med" advClick="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88B5DBAB-B495-4859-B5A8-9CAA55646D2C}" type="slidenum">
              <a:rPr lang="ar-SA"/>
              <a:pPr>
                <a:defRPr/>
              </a:pPr>
              <a:t>‹#›</a:t>
            </a:fld>
            <a:endParaRPr lang="en-US"/>
          </a:p>
        </p:txBody>
      </p:sp>
    </p:spTree>
    <p:extLst>
      <p:ext uri="{BB962C8B-B14F-4D97-AF65-F5344CB8AC3E}">
        <p14:creationId xmlns:p14="http://schemas.microsoft.com/office/powerpoint/2010/main" val="3435230211"/>
      </p:ext>
    </p:extLst>
  </p:cSld>
  <p:clrMapOvr>
    <a:masterClrMapping/>
  </p:clrMapOvr>
  <p:transition spd="med" advClick="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ar-EG"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53925E1F-A2D7-4B97-8BEA-EEACC13CD843}" type="slidenum">
              <a:rPr lang="ar-SA"/>
              <a:pPr>
                <a:defRPr/>
              </a:pPr>
              <a:t>‹#›</a:t>
            </a:fld>
            <a:endParaRPr lang="en-US"/>
          </a:p>
        </p:txBody>
      </p:sp>
    </p:spTree>
    <p:extLst>
      <p:ext uri="{BB962C8B-B14F-4D97-AF65-F5344CB8AC3E}">
        <p14:creationId xmlns:p14="http://schemas.microsoft.com/office/powerpoint/2010/main" val="2460324541"/>
      </p:ext>
    </p:extLst>
  </p:cSld>
  <p:clrMapOvr>
    <a:masterClrMapping/>
  </p:clrMapOvr>
  <p:transition spd="med" advClick="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38B05A8A-67AE-430A-AB30-F4E3C4BE4D54}" type="slidenum">
              <a:rPr lang="ar-SA"/>
              <a:pPr>
                <a:defRPr/>
              </a:pPr>
              <a:t>‹#›</a:t>
            </a:fld>
            <a:endParaRPr lang="en-US"/>
          </a:p>
        </p:txBody>
      </p:sp>
    </p:spTree>
    <p:extLst>
      <p:ext uri="{BB962C8B-B14F-4D97-AF65-F5344CB8AC3E}">
        <p14:creationId xmlns:p14="http://schemas.microsoft.com/office/powerpoint/2010/main" val="3772189744"/>
      </p:ext>
    </p:extLst>
  </p:cSld>
  <p:clrMapOvr>
    <a:masterClrMapping/>
  </p:clrMapOvr>
  <p:transition spd="med" advClick="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15100" y="609600"/>
            <a:ext cx="1943100" cy="54864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685800" y="6096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algn="l" rtl="0"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rtl="0" eaLnBrk="0" hangingPunct="0">
              <a:defRPr kumimoji="1">
                <a:latin typeface="Arial" pitchFamily="34" charset="0"/>
                <a:ea typeface="Times New Roman (Arabic)" pitchFamily="26" charset="0"/>
              </a:defRPr>
            </a:lvl1pPr>
          </a:lstStyle>
          <a:p>
            <a:pPr>
              <a:defRPr/>
            </a:pPr>
            <a:fld id="{FAAC1BBE-CC9B-414D-8D58-5F37EC030FE8}" type="slidenum">
              <a:rPr lang="ar-SA"/>
              <a:pPr>
                <a:defRPr/>
              </a:pPr>
              <a:t>‹#›</a:t>
            </a:fld>
            <a:endParaRPr lang="en-US"/>
          </a:p>
        </p:txBody>
      </p:sp>
    </p:spTree>
    <p:extLst>
      <p:ext uri="{BB962C8B-B14F-4D97-AF65-F5344CB8AC3E}">
        <p14:creationId xmlns:p14="http://schemas.microsoft.com/office/powerpoint/2010/main" val="2869849463"/>
      </p:ext>
    </p:extLst>
  </p:cSld>
  <p:clrMapOvr>
    <a:masterClrMapping/>
  </p:clrMapOvr>
  <p:transition spd="med" advClick="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fld id="{5FDFC2E2-AFFF-433E-AFE5-174814F15800}" type="datetimeFigureOut">
              <a:rPr lang="ar-SA" smtClean="0"/>
              <a:pPr/>
              <a:t>1/13/1438</a:t>
            </a:fld>
            <a:endParaRPr lang="ar-SA"/>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endParaRPr lang="ar-SA"/>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3606E10C-582D-4B89-8927-A63FAFE1DD08}" type="slidenum">
              <a:rPr lang="ar-SA" smtClean="0"/>
              <a:pPr/>
              <a:t>‹#›</a:t>
            </a:fld>
            <a:endParaRPr lang="ar-SA"/>
          </a:p>
        </p:txBody>
      </p:sp>
    </p:spTree>
  </p:cSld>
  <p:clrMapOvr>
    <a:masterClrMapping/>
  </p:clrMapOvr>
  <p:transition spd="med">
    <p:cover dir="ru"/>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fld id="{5FDFC2E2-AFFF-433E-AFE5-174814F15800}" type="datetimeFigureOut">
              <a:rPr lang="ar-SA" smtClean="0"/>
              <a:pPr/>
              <a:t>1/13/1438</a:t>
            </a:fld>
            <a:endParaRPr lang="ar-SA"/>
          </a:p>
        </p:txBody>
      </p:sp>
      <p:sp>
        <p:nvSpPr>
          <p:cNvPr id="5" name="عنصر نائب للتذييل 4"/>
          <p:cNvSpPr>
            <a:spLocks noGrp="1"/>
          </p:cNvSpPr>
          <p:nvPr>
            <p:ph type="ftr" sz="quarter" idx="11"/>
          </p:nvPr>
        </p:nvSpPr>
        <p:spPr>
          <a:xfrm>
            <a:off x="457200" y="6480969"/>
            <a:ext cx="4260056" cy="300831"/>
          </a:xfrm>
        </p:spPr>
        <p:txBody>
          <a:bodyPr/>
          <a:lstStyle/>
          <a:p>
            <a:endParaRPr lang="ar-SA"/>
          </a:p>
        </p:txBody>
      </p:sp>
      <p:sp>
        <p:nvSpPr>
          <p:cNvPr id="6" name="عنصر نائب لرقم الشريحة 5"/>
          <p:cNvSpPr>
            <a:spLocks noGrp="1"/>
          </p:cNvSpPr>
          <p:nvPr>
            <p:ph type="sldNum" sz="quarter" idx="12"/>
          </p:nvPr>
        </p:nvSpPr>
        <p:spPr/>
        <p:txBody>
          <a:bodyPr/>
          <a:lstStyle/>
          <a:p>
            <a:fld id="{3606E10C-582D-4B89-8927-A63FAFE1DD08}" type="slidenum">
              <a:rPr lang="ar-SA" smtClean="0"/>
              <a:pPr/>
              <a:t>‹#›</a:t>
            </a:fld>
            <a:endParaRPr lang="ar-SA"/>
          </a:p>
        </p:txBody>
      </p:sp>
    </p:spTree>
  </p:cSld>
  <p:clrMapOvr>
    <a:masterClrMapping/>
  </p:clrMapOvr>
  <p:transition spd="med">
    <p:cover dir="ru"/>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1"/>
      </p:bgRef>
    </p:bg>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عنصر نائب للتاريخ 3"/>
          <p:cNvSpPr>
            <a:spLocks noGrp="1"/>
          </p:cNvSpPr>
          <p:nvPr>
            <p:ph type="dt" sz="half" idx="10"/>
          </p:nvPr>
        </p:nvSpPr>
        <p:spPr>
          <a:xfrm>
            <a:off x="6955632" y="6477000"/>
            <a:ext cx="2133600" cy="304800"/>
          </a:xfrm>
        </p:spPr>
        <p:txBody>
          <a:bodyPr/>
          <a:lstStyle/>
          <a:p>
            <a:fld id="{5FDFC2E2-AFFF-433E-AFE5-174814F15800}" type="datetimeFigureOut">
              <a:rPr lang="ar-SA" smtClean="0"/>
              <a:pPr/>
              <a:t>1/13/1438</a:t>
            </a:fld>
            <a:endParaRPr lang="ar-SA"/>
          </a:p>
        </p:txBody>
      </p:sp>
      <p:sp>
        <p:nvSpPr>
          <p:cNvPr id="5" name="عنصر نائب للتذييل 4"/>
          <p:cNvSpPr>
            <a:spLocks noGrp="1"/>
          </p:cNvSpPr>
          <p:nvPr>
            <p:ph type="ftr" sz="quarter" idx="11"/>
          </p:nvPr>
        </p:nvSpPr>
        <p:spPr>
          <a:xfrm>
            <a:off x="2619376" y="6480969"/>
            <a:ext cx="4260056" cy="300831"/>
          </a:xfrm>
        </p:spPr>
        <p:txBody>
          <a:bodyPr/>
          <a:lstStyle/>
          <a:p>
            <a:endParaRPr lang="ar-SA"/>
          </a:p>
        </p:txBody>
      </p:sp>
      <p:sp>
        <p:nvSpPr>
          <p:cNvPr id="6" name="عنصر نائب لرقم الشريحة 5"/>
          <p:cNvSpPr>
            <a:spLocks noGrp="1"/>
          </p:cNvSpPr>
          <p:nvPr>
            <p:ph type="sldNum" sz="quarter" idx="12"/>
          </p:nvPr>
        </p:nvSpPr>
        <p:spPr>
          <a:xfrm>
            <a:off x="8451056" y="809624"/>
            <a:ext cx="502920" cy="300831"/>
          </a:xfrm>
        </p:spPr>
        <p:txBody>
          <a:bodyPr/>
          <a:lstStyle/>
          <a:p>
            <a:fld id="{3606E10C-582D-4B89-8927-A63FAFE1DD08}" type="slidenum">
              <a:rPr lang="ar-SA" smtClean="0"/>
              <a:pPr/>
              <a:t>‹#›</a:t>
            </a:fld>
            <a:endParaRPr lang="ar-SA"/>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overrideClrMapping bg1="dk1" tx1="lt1" bg2="dk2" tx2="lt2" accent1="accent1" accent2="accent2" accent3="accent3" accent4="accent4" accent5="accent5" accent6="accent6" hlink="hlink" folHlink="folHlink"/>
  </p:clrMapOvr>
  <p:transition spd="med">
    <p:cover dir="ru"/>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fld id="{5FDFC2E2-AFFF-433E-AFE5-174814F15800}" type="datetimeFigureOut">
              <a:rPr lang="ar-SA" smtClean="0"/>
              <a:pPr/>
              <a:t>1/13/1438</a:t>
            </a:fld>
            <a:endParaRPr lang="ar-SA"/>
          </a:p>
        </p:txBody>
      </p:sp>
      <p:sp>
        <p:nvSpPr>
          <p:cNvPr id="6" name="عنصر نائب للتذييل 5"/>
          <p:cNvSpPr>
            <a:spLocks noGrp="1"/>
          </p:cNvSpPr>
          <p:nvPr>
            <p:ph type="ftr" sz="quarter" idx="11"/>
          </p:nvPr>
        </p:nvSpPr>
        <p:spPr>
          <a:xfrm>
            <a:off x="457200" y="6480969"/>
            <a:ext cx="4260056" cy="301752"/>
          </a:xfrm>
        </p:spPr>
        <p:txBody>
          <a:bodyPr/>
          <a:lstStyle/>
          <a:p>
            <a:endParaRPr lang="ar-SA"/>
          </a:p>
        </p:txBody>
      </p:sp>
      <p:sp>
        <p:nvSpPr>
          <p:cNvPr id="7" name="عنصر نائب لرقم الشريحة 6"/>
          <p:cNvSpPr>
            <a:spLocks noGrp="1"/>
          </p:cNvSpPr>
          <p:nvPr>
            <p:ph type="sldNum" sz="quarter" idx="12"/>
          </p:nvPr>
        </p:nvSpPr>
        <p:spPr>
          <a:xfrm>
            <a:off x="7589520" y="6480969"/>
            <a:ext cx="502920" cy="301752"/>
          </a:xfrm>
        </p:spPr>
        <p:txBody>
          <a:bodyPr/>
          <a:lstStyle/>
          <a:p>
            <a:fld id="{3606E10C-582D-4B89-8927-A63FAFE1DD08}" type="slidenum">
              <a:rPr lang="ar-SA" smtClean="0"/>
              <a:pPr/>
              <a:t>‹#›</a:t>
            </a:fld>
            <a:endParaRPr lang="ar-SA"/>
          </a:p>
        </p:txBody>
      </p:sp>
    </p:spTree>
  </p:cSld>
  <p:clrMapOvr>
    <a:masterClrMapping/>
  </p:clrMapOvr>
  <p:transition spd="med">
    <p:cover dir="ru"/>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fld id="{5FDFC2E2-AFFF-433E-AFE5-174814F15800}" type="datetimeFigureOut">
              <a:rPr lang="ar-SA" smtClean="0"/>
              <a:pPr/>
              <a:t>1/13/1438</a:t>
            </a:fld>
            <a:endParaRPr lang="ar-SA"/>
          </a:p>
        </p:txBody>
      </p:sp>
      <p:sp>
        <p:nvSpPr>
          <p:cNvPr id="8" name="عنصر نائب للتذييل 7"/>
          <p:cNvSpPr>
            <a:spLocks noGrp="1"/>
          </p:cNvSpPr>
          <p:nvPr>
            <p:ph type="ftr" sz="quarter" idx="11"/>
          </p:nvPr>
        </p:nvSpPr>
        <p:spPr>
          <a:xfrm>
            <a:off x="457200" y="6480969"/>
            <a:ext cx="4261104" cy="301752"/>
          </a:xfrm>
        </p:spPr>
        <p:txBody>
          <a:bodyPr/>
          <a:lstStyle/>
          <a:p>
            <a:endParaRPr lang="ar-SA"/>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fld id="{3606E10C-582D-4B89-8927-A63FAFE1DD08}"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spd="med">
    <p:cover dir="ru"/>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5FDFC2E2-AFFF-433E-AFE5-174814F15800}" type="datetimeFigureOut">
              <a:rPr lang="ar-SA" smtClean="0"/>
              <a:pPr/>
              <a:t>1/13/1438</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606E10C-582D-4B89-8927-A63FAFE1DD08}" type="slidenum">
              <a:rPr lang="ar-SA" smtClean="0"/>
              <a:pPr/>
              <a:t>‹#›</a:t>
            </a:fld>
            <a:endParaRPr lang="ar-SA"/>
          </a:p>
        </p:txBody>
      </p:sp>
    </p:spTree>
  </p:cSld>
  <p:clrMapOvr>
    <a:masterClrMapping/>
  </p:clrMapOvr>
  <p:transition spd="med">
    <p:cover dir="ru"/>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fld id="{5FDFC2E2-AFFF-433E-AFE5-174814F15800}" type="datetimeFigureOut">
              <a:rPr lang="ar-SA" smtClean="0"/>
              <a:pPr/>
              <a:t>1/13/1438</a:t>
            </a:fld>
            <a:endParaRPr lang="ar-SA"/>
          </a:p>
        </p:txBody>
      </p:sp>
      <p:sp>
        <p:nvSpPr>
          <p:cNvPr id="3" name="عنصر نائب للتذييل 2"/>
          <p:cNvSpPr>
            <a:spLocks noGrp="1"/>
          </p:cNvSpPr>
          <p:nvPr>
            <p:ph type="ftr" sz="quarter" idx="11"/>
          </p:nvPr>
        </p:nvSpPr>
        <p:spPr>
          <a:xfrm>
            <a:off x="457200" y="6481890"/>
            <a:ext cx="4260056" cy="300831"/>
          </a:xfrm>
        </p:spPr>
        <p:txBody>
          <a:bodyPr/>
          <a:lstStyle/>
          <a:p>
            <a:endParaRPr lang="ar-SA"/>
          </a:p>
        </p:txBody>
      </p:sp>
      <p:sp>
        <p:nvSpPr>
          <p:cNvPr id="4" name="عنصر نائب لرقم الشريحة 3"/>
          <p:cNvSpPr>
            <a:spLocks noGrp="1"/>
          </p:cNvSpPr>
          <p:nvPr>
            <p:ph type="sldNum" sz="quarter" idx="12"/>
          </p:nvPr>
        </p:nvSpPr>
        <p:spPr>
          <a:xfrm>
            <a:off x="7589520" y="6480969"/>
            <a:ext cx="502920" cy="301752"/>
          </a:xfrm>
        </p:spPr>
        <p:txBody>
          <a:bodyPr/>
          <a:lstStyle/>
          <a:p>
            <a:fld id="{3606E10C-582D-4B89-8927-A63FAFE1DD08}" type="slidenum">
              <a:rPr lang="ar-SA" smtClean="0"/>
              <a:pPr/>
              <a:t>‹#›</a:t>
            </a:fld>
            <a:endParaRPr lang="ar-SA"/>
          </a:p>
        </p:txBody>
      </p:sp>
    </p:spTree>
  </p:cSld>
  <p:clrMapOvr>
    <a:masterClrMapping/>
  </p:clrMapOvr>
  <p:transition spd="med">
    <p:cover dir="ru"/>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fld id="{5FDFC2E2-AFFF-433E-AFE5-174814F15800}" type="datetimeFigureOut">
              <a:rPr lang="ar-SA" smtClean="0"/>
              <a:pPr/>
              <a:t>1/13/1438</a:t>
            </a:fld>
            <a:endParaRPr lang="ar-SA"/>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fld id="{3606E10C-582D-4B89-8927-A63FAFE1DD08}"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spd="med">
    <p:cover dir="ru"/>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fld id="{5FDFC2E2-AFFF-433E-AFE5-174814F15800}" type="datetimeFigureOut">
              <a:rPr lang="ar-SA" smtClean="0"/>
              <a:pPr/>
              <a:t>1/13/1438</a:t>
            </a:fld>
            <a:endParaRPr lang="ar-SA"/>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fld id="{3606E10C-582D-4B89-8927-A63FAFE1DD08}"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spd="med">
    <p:cover dir="ru"/>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DFC2E2-AFFF-433E-AFE5-174814F15800}" type="datetimeFigureOut">
              <a:rPr lang="ar-SA" smtClean="0"/>
              <a:pPr/>
              <a:t>1/13/1438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606E10C-582D-4B89-8927-A63FAFE1DD08}" type="slidenum">
              <a:rPr lang="ar-SA" smtClean="0"/>
              <a:pPr/>
              <a:t>‹#›</a:t>
            </a:fld>
            <a:endParaRPr lang="ar-SA"/>
          </a:p>
        </p:txBody>
      </p:sp>
    </p:spTree>
  </p:cSld>
  <p:clrMapOvr>
    <a:masterClrMapping/>
  </p:clrMapOvr>
  <p:transition spd="med">
    <p:cover dir="ru"/>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DFC2E2-AFFF-433E-AFE5-174814F15800}" type="datetimeFigureOut">
              <a:rPr lang="ar-SA" smtClean="0"/>
              <a:pPr/>
              <a:t>1/13/1438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606E10C-582D-4B89-8927-A63FAFE1DD08}" type="slidenum">
              <a:rPr lang="ar-SA" smtClean="0"/>
              <a:pPr/>
              <a:t>‹#›</a:t>
            </a:fld>
            <a:endParaRPr lang="ar-SA"/>
          </a:p>
        </p:txBody>
      </p:sp>
    </p:spTree>
  </p:cSld>
  <p:clrMapOvr>
    <a:masterClrMapping/>
  </p:clrMapOvr>
  <p:transition spd="med">
    <p:cover dir="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2051"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0" sz="1400">
                <a:solidFill>
                  <a:srgbClr val="FFFFFF"/>
                </a:solidFill>
                <a:latin typeface="Arial" charset="0"/>
                <a:ea typeface="+mn-ea"/>
                <a:cs typeface="Arial" charset="0"/>
              </a:defRPr>
            </a:lvl1pPr>
          </a:lstStyle>
          <a:p>
            <a:pPr algn="l" rtl="0" fontAlgn="base">
              <a:spcBef>
                <a:spcPct val="0"/>
              </a:spcBef>
              <a:spcAft>
                <a:spcPct val="0"/>
              </a:spcAft>
              <a:defRPr/>
            </a:pPr>
            <a:endParaRPr lang="en-US"/>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FFFFFF"/>
                </a:solidFill>
                <a:latin typeface="Arial" charset="0"/>
                <a:ea typeface="+mn-ea"/>
                <a:cs typeface="Arial" charset="0"/>
              </a:defRPr>
            </a:lvl1pPr>
          </a:lstStyle>
          <a:p>
            <a:pPr rtl="0" fontAlgn="base">
              <a:spcBef>
                <a:spcPct val="0"/>
              </a:spcBef>
              <a:spcAft>
                <a:spcPct val="0"/>
              </a:spcAft>
              <a:defRPr/>
            </a:pPr>
            <a:endParaRPr lang="en-US"/>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0" sz="1400">
                <a:solidFill>
                  <a:srgbClr val="FFFFFF"/>
                </a:solidFill>
                <a:latin typeface="Arial" charset="0"/>
                <a:ea typeface="+mn-ea"/>
                <a:cs typeface="Arial" charset="0"/>
              </a:defRPr>
            </a:lvl1pPr>
          </a:lstStyle>
          <a:p>
            <a:pPr rtl="0" fontAlgn="base">
              <a:spcBef>
                <a:spcPct val="0"/>
              </a:spcBef>
              <a:spcAft>
                <a:spcPct val="0"/>
              </a:spcAft>
              <a:defRPr/>
            </a:pPr>
            <a:fld id="{1C24A3D8-1C71-4B3D-B836-31DAC5272210}" type="slidenum">
              <a:rPr lang="en-US"/>
              <a:pPr rtl="0" fontAlgn="base">
                <a:spcBef>
                  <a:spcPct val="0"/>
                </a:spcBef>
                <a:spcAft>
                  <a:spcPct val="0"/>
                </a:spcAft>
                <a:defRPr/>
              </a:pPr>
              <a:t>‹#›</a:t>
            </a:fld>
            <a:endParaRPr lang="en-US"/>
          </a:p>
        </p:txBody>
      </p:sp>
    </p:spTree>
    <p:extLst>
      <p:ext uri="{BB962C8B-B14F-4D97-AF65-F5344CB8AC3E}">
        <p14:creationId xmlns:p14="http://schemas.microsoft.com/office/powerpoint/2010/main" val="119162194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000">
          <a:solidFill>
            <a:schemeClr val="tx2"/>
          </a:solidFill>
          <a:latin typeface="+mj-lt"/>
          <a:ea typeface="+mj-ea"/>
          <a:cs typeface="Arial" pitchFamily="34" charset="0"/>
        </a:defRPr>
      </a:lvl1pPr>
      <a:lvl2pPr algn="ctr" rtl="1" eaLnBrk="0" fontAlgn="base" hangingPunct="0">
        <a:spcBef>
          <a:spcPct val="0"/>
        </a:spcBef>
        <a:spcAft>
          <a:spcPct val="0"/>
        </a:spcAft>
        <a:defRPr sz="4000">
          <a:solidFill>
            <a:schemeClr val="tx2"/>
          </a:solidFill>
          <a:latin typeface="Arial" pitchFamily="34" charset="0"/>
          <a:cs typeface="Arial" pitchFamily="34" charset="0"/>
        </a:defRPr>
      </a:lvl2pPr>
      <a:lvl3pPr algn="ctr" rtl="1" eaLnBrk="0" fontAlgn="base" hangingPunct="0">
        <a:spcBef>
          <a:spcPct val="0"/>
        </a:spcBef>
        <a:spcAft>
          <a:spcPct val="0"/>
        </a:spcAft>
        <a:defRPr sz="4000">
          <a:solidFill>
            <a:schemeClr val="tx2"/>
          </a:solidFill>
          <a:latin typeface="Arial" pitchFamily="34" charset="0"/>
          <a:cs typeface="Arial" pitchFamily="34" charset="0"/>
        </a:defRPr>
      </a:lvl3pPr>
      <a:lvl4pPr algn="ctr" rtl="1" eaLnBrk="0" fontAlgn="base" hangingPunct="0">
        <a:spcBef>
          <a:spcPct val="0"/>
        </a:spcBef>
        <a:spcAft>
          <a:spcPct val="0"/>
        </a:spcAft>
        <a:defRPr sz="4000">
          <a:solidFill>
            <a:schemeClr val="tx2"/>
          </a:solidFill>
          <a:latin typeface="Arial" pitchFamily="34" charset="0"/>
          <a:cs typeface="Arial" pitchFamily="34" charset="0"/>
        </a:defRPr>
      </a:lvl4pPr>
      <a:lvl5pPr algn="ctr" rtl="1" eaLnBrk="0" fontAlgn="base" hangingPunct="0">
        <a:spcBef>
          <a:spcPct val="0"/>
        </a:spcBef>
        <a:spcAft>
          <a:spcPct val="0"/>
        </a:spcAft>
        <a:defRPr sz="4000">
          <a:solidFill>
            <a:schemeClr val="tx2"/>
          </a:solidFill>
          <a:latin typeface="Arial" pitchFamily="34" charset="0"/>
          <a:cs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Arial" pitchFamily="34" charset="0"/>
        </a:defRPr>
      </a:lvl1pPr>
      <a:lvl2pPr marL="742950" indent="-285750" algn="r" rtl="1" eaLnBrk="0" fontAlgn="base" hangingPunct="0">
        <a:spcBef>
          <a:spcPct val="20000"/>
        </a:spcBef>
        <a:spcAft>
          <a:spcPct val="0"/>
        </a:spcAft>
        <a:buChar char="–"/>
        <a:defRPr sz="2800">
          <a:solidFill>
            <a:schemeClr val="tx1"/>
          </a:solidFill>
          <a:latin typeface="+mn-lt"/>
          <a:cs typeface="Arial" pitchFamily="34" charset="0"/>
        </a:defRPr>
      </a:lvl2pPr>
      <a:lvl3pPr marL="1143000" indent="-228600" algn="r" rtl="1" eaLnBrk="0" fontAlgn="base" hangingPunct="0">
        <a:spcBef>
          <a:spcPct val="20000"/>
        </a:spcBef>
        <a:spcAft>
          <a:spcPct val="0"/>
        </a:spcAft>
        <a:buChar char="•"/>
        <a:defRPr sz="2400">
          <a:solidFill>
            <a:schemeClr val="tx1"/>
          </a:solidFill>
          <a:latin typeface="+mn-lt"/>
          <a:cs typeface="Arial" pitchFamily="34" charset="0"/>
        </a:defRPr>
      </a:lvl3pPr>
      <a:lvl4pPr marL="1600200" indent="-228600" algn="r" rtl="1" eaLnBrk="0" fontAlgn="base" hangingPunct="0">
        <a:spcBef>
          <a:spcPct val="20000"/>
        </a:spcBef>
        <a:spcAft>
          <a:spcPct val="0"/>
        </a:spcAft>
        <a:buChar char="–"/>
        <a:defRPr sz="2000">
          <a:solidFill>
            <a:schemeClr val="tx1"/>
          </a:solidFill>
          <a:latin typeface="+mn-lt"/>
          <a:cs typeface="Arial" pitchFamily="34" charset="0"/>
        </a:defRPr>
      </a:lvl4pPr>
      <a:lvl5pPr marL="2057400" indent="-228600" algn="r" rtl="1" eaLnBrk="0" fontAlgn="base" hangingPunct="0">
        <a:spcBef>
          <a:spcPct val="20000"/>
        </a:spcBef>
        <a:spcAft>
          <a:spcPct val="0"/>
        </a:spcAft>
        <a:buChar char="»"/>
        <a:defRPr sz="2000">
          <a:solidFill>
            <a:schemeClr val="tx1"/>
          </a:solidFill>
          <a:latin typeface="+mn-lt"/>
          <a:cs typeface="Arial" pitchFamily="34" charset="0"/>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kumimoji="0" sz="1400">
                <a:solidFill>
                  <a:srgbClr val="000000"/>
                </a:solidFill>
                <a:latin typeface="Times New Roman" pitchFamily="18" charset="0"/>
                <a:ea typeface="+mn-ea"/>
                <a:cs typeface="Times New Roman"/>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1" eaLnBrk="1" hangingPunct="1">
              <a:defRPr kumimoji="0" sz="1400">
                <a:solidFill>
                  <a:srgbClr val="000000"/>
                </a:solidFill>
                <a:latin typeface="Times New Roman" pitchFamily="18" charset="0"/>
                <a:ea typeface="+mn-ea"/>
                <a:cs typeface="Times New Roman"/>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eaLnBrk="1" hangingPunct="1">
              <a:defRPr kumimoji="0" sz="1400">
                <a:solidFill>
                  <a:srgbClr val="000000"/>
                </a:solidFill>
                <a:latin typeface="Times New Roman" pitchFamily="18" charset="0"/>
                <a:ea typeface="+mn-ea"/>
                <a:cs typeface="+mn-cs"/>
              </a:defRPr>
            </a:lvl1pPr>
          </a:lstStyle>
          <a:p>
            <a:pPr fontAlgn="base">
              <a:spcBef>
                <a:spcPct val="0"/>
              </a:spcBef>
              <a:spcAft>
                <a:spcPct val="0"/>
              </a:spcAft>
              <a:defRPr/>
            </a:pPr>
            <a:fld id="{27AC66C2-195A-4A39-AC28-B504A2DE958F}" type="slidenum">
              <a:rPr lang="ar-SA"/>
              <a:pPr fontAlgn="base">
                <a:spcBef>
                  <a:spcPct val="0"/>
                </a:spcBef>
                <a:spcAft>
                  <a:spcPct val="0"/>
                </a:spcAft>
                <a:defRPr/>
              </a:pPr>
              <a:t>‹#›</a:t>
            </a:fld>
            <a:endParaRPr lang="en-US"/>
          </a:p>
        </p:txBody>
      </p:sp>
    </p:spTree>
    <p:extLst>
      <p:ext uri="{BB962C8B-B14F-4D97-AF65-F5344CB8AC3E}">
        <p14:creationId xmlns:p14="http://schemas.microsoft.com/office/powerpoint/2010/main" val="29636014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advClick="0">
    <p:random/>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1"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1"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1"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eaLnBrk="1" fontAlgn="base" hangingPunct="1">
        <a:spcBef>
          <a:spcPct val="20000"/>
        </a:spcBef>
        <a:spcAft>
          <a:spcPct val="0"/>
        </a:spcAft>
        <a:buChar char="»"/>
        <a:defRPr sz="2000">
          <a:solidFill>
            <a:schemeClr val="tx1"/>
          </a:solidFill>
          <a:latin typeface="+mn-lt"/>
          <a:cs typeface="+mn-cs"/>
        </a:defRPr>
      </a:lvl6pPr>
      <a:lvl7pPr marL="2971800" indent="-228600" algn="r" rtl="1" eaLnBrk="1" fontAlgn="base" hangingPunct="1">
        <a:spcBef>
          <a:spcPct val="20000"/>
        </a:spcBef>
        <a:spcAft>
          <a:spcPct val="0"/>
        </a:spcAft>
        <a:buChar char="»"/>
        <a:defRPr sz="2000">
          <a:solidFill>
            <a:schemeClr val="tx1"/>
          </a:solidFill>
          <a:latin typeface="+mn-lt"/>
          <a:cs typeface="+mn-cs"/>
        </a:defRPr>
      </a:lvl7pPr>
      <a:lvl8pPr marL="3429000" indent="-228600" algn="r" rtl="1" eaLnBrk="1" fontAlgn="base" hangingPunct="1">
        <a:spcBef>
          <a:spcPct val="20000"/>
        </a:spcBef>
        <a:spcAft>
          <a:spcPct val="0"/>
        </a:spcAft>
        <a:buChar char="»"/>
        <a:defRPr sz="2000">
          <a:solidFill>
            <a:schemeClr val="tx1"/>
          </a:solidFill>
          <a:latin typeface="+mn-lt"/>
          <a:cs typeface="+mn-cs"/>
        </a:defRPr>
      </a:lvl8pPr>
      <a:lvl9pPr marL="3886200" indent="-228600" algn="r" rtl="1" eaLnBrk="1" fontAlgn="base" hangingPunct="1">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FDFC2E2-AFFF-433E-AFE5-174814F15800}" type="datetimeFigureOut">
              <a:rPr lang="ar-SA" smtClean="0"/>
              <a:pPr/>
              <a:t>1/13/1438</a:t>
            </a:fld>
            <a:endParaRPr lang="ar-SA"/>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SA"/>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3606E10C-582D-4B89-8927-A63FAFE1DD08}"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cover dir="ru"/>
  </p:transition>
  <p:timing>
    <p:tnLst>
      <p:par>
        <p:cTn id="1" dur="indefinite" restart="never" nodeType="tmRoot"/>
      </p:par>
    </p:tnLst>
  </p:timing>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2133600"/>
            <a:ext cx="381000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195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205038"/>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2220913"/>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ctrTitle"/>
          </p:nvPr>
        </p:nvSpPr>
        <p:spPr>
          <a:xfrm>
            <a:off x="685800" y="152400"/>
            <a:ext cx="7772400" cy="2743200"/>
          </a:xfrm>
        </p:spPr>
        <p:txBody>
          <a:bodyPr/>
          <a:lstStyle/>
          <a:p>
            <a:pPr eaLnBrk="1" hangingPunct="1">
              <a:defRPr/>
            </a:pPr>
            <a:r>
              <a:rPr lang="ar-SA" sz="5400" dirty="0">
                <a:solidFill>
                  <a:schemeClr val="accent5">
                    <a:lumMod val="75000"/>
                  </a:schemeClr>
                </a:solidFill>
                <a:cs typeface="PT Bold Mirror" panose="02010400000000000000" pitchFamily="2" charset="-78"/>
              </a:rPr>
              <a:t>خدمة الفرد والجماعة</a:t>
            </a:r>
            <a:br>
              <a:rPr lang="ar-SA" sz="5400" dirty="0">
                <a:solidFill>
                  <a:schemeClr val="accent5">
                    <a:lumMod val="75000"/>
                  </a:schemeClr>
                </a:solidFill>
                <a:cs typeface="PT Bold Mirror" panose="02010400000000000000" pitchFamily="2" charset="-78"/>
              </a:rPr>
            </a:br>
            <a:endParaRPr lang="ar-SA" sz="5400" dirty="0">
              <a:solidFill>
                <a:schemeClr val="accent5">
                  <a:lumMod val="75000"/>
                </a:schemeClr>
              </a:solidFill>
              <a:cs typeface="PT Bold Mirror" panose="02010400000000000000" pitchFamily="2" charset="-78"/>
            </a:endParaRPr>
          </a:p>
        </p:txBody>
      </p:sp>
      <p:pic>
        <p:nvPicPr>
          <p:cNvPr id="27653" name="صورة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205038"/>
            <a:ext cx="3733800" cy="427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000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763688" y="2636912"/>
            <a:ext cx="5544616" cy="2404988"/>
          </a:xfrm>
          <a:extLst/>
        </p:spPr>
        <p:txBody>
          <a:bodyPr/>
          <a:lstStyle/>
          <a:p>
            <a:pPr eaLnBrk="1" hangingPunct="1">
              <a:defRPr/>
            </a:pPr>
            <a:r>
              <a:rPr lang="ar-SA" b="1" kern="10" dirty="0" smtClean="0">
                <a:ln w="1905"/>
                <a:solidFill>
                  <a:srgbClr val="FF0000"/>
                </a:solidFill>
                <a:effectLst>
                  <a:innerShdw blurRad="69850" dist="43180" dir="5400000">
                    <a:srgbClr val="000000">
                      <a:alpha val="65000"/>
                    </a:srgbClr>
                  </a:innerShdw>
                </a:effectLst>
                <a:cs typeface="PT Bold Dusky"/>
              </a:rPr>
              <a:t>   </a:t>
            </a:r>
            <a:br>
              <a:rPr lang="ar-SA" b="1" kern="10" dirty="0" smtClean="0">
                <a:ln w="1905"/>
                <a:solidFill>
                  <a:srgbClr val="FF0000"/>
                </a:solidFill>
                <a:effectLst>
                  <a:innerShdw blurRad="69850" dist="43180" dir="5400000">
                    <a:srgbClr val="000000">
                      <a:alpha val="65000"/>
                    </a:srgbClr>
                  </a:innerShdw>
                </a:effectLst>
                <a:cs typeface="PT Bold Dusky"/>
              </a:rPr>
            </a:br>
            <a:r>
              <a:rPr lang="ar-SA" b="1" dirty="0" smtClean="0">
                <a:solidFill>
                  <a:srgbClr val="FF0000"/>
                </a:solidFill>
                <a:latin typeface="Arial Unicode MS" pitchFamily="34" charset="-128"/>
                <a:ea typeface="Arial Unicode MS" pitchFamily="34" charset="-128"/>
                <a:cs typeface="PT Bold Heading" pitchFamily="2" charset="-78"/>
              </a:rPr>
              <a:t>المحاضـــــرة الرابعة</a:t>
            </a:r>
            <a:r>
              <a:rPr lang="ar-SA" b="1" dirty="0">
                <a:solidFill>
                  <a:srgbClr val="FF0000"/>
                </a:solidFill>
                <a:latin typeface="Arial Unicode MS" pitchFamily="34" charset="-128"/>
                <a:ea typeface="Arial Unicode MS" pitchFamily="34" charset="-128"/>
                <a:cs typeface="PT Bold Heading" pitchFamily="2" charset="-78"/>
              </a:rPr>
              <a:t/>
            </a:r>
            <a:br>
              <a:rPr lang="ar-SA" b="1" dirty="0">
                <a:solidFill>
                  <a:srgbClr val="FF0000"/>
                </a:solidFill>
                <a:latin typeface="Arial Unicode MS" pitchFamily="34" charset="-128"/>
                <a:ea typeface="Arial Unicode MS" pitchFamily="34" charset="-128"/>
                <a:cs typeface="PT Bold Heading" pitchFamily="2" charset="-78"/>
              </a:rPr>
            </a:br>
            <a:r>
              <a:rPr lang="ar-SA" b="1" dirty="0">
                <a:solidFill>
                  <a:srgbClr val="FF0000"/>
                </a:solidFill>
                <a:latin typeface="Arial Unicode MS" pitchFamily="34" charset="-128"/>
                <a:ea typeface="Arial Unicode MS" pitchFamily="34" charset="-128"/>
                <a:cs typeface="PT Bold Heading" pitchFamily="2" charset="-78"/>
              </a:rPr>
              <a:t>عمليات خدمة الفرد </a:t>
            </a:r>
            <a:br>
              <a:rPr lang="ar-SA" b="1" dirty="0">
                <a:solidFill>
                  <a:srgbClr val="FF0000"/>
                </a:solidFill>
                <a:latin typeface="Arial Unicode MS" pitchFamily="34" charset="-128"/>
                <a:ea typeface="Arial Unicode MS" pitchFamily="34" charset="-128"/>
                <a:cs typeface="PT Bold Heading" pitchFamily="2" charset="-78"/>
              </a:rPr>
            </a:br>
            <a:r>
              <a:rPr lang="ar-SA" b="1" dirty="0">
                <a:solidFill>
                  <a:srgbClr val="FF0000"/>
                </a:solidFill>
                <a:latin typeface="Arial Unicode MS" pitchFamily="34" charset="-128"/>
                <a:ea typeface="Arial Unicode MS" pitchFamily="34" charset="-128"/>
                <a:cs typeface="PT Bold Heading" pitchFamily="2" charset="-78"/>
              </a:rPr>
              <a:t>الدراسة الاجتماعية والنفسية </a:t>
            </a:r>
            <a:br>
              <a:rPr lang="ar-SA" b="1" dirty="0">
                <a:solidFill>
                  <a:srgbClr val="FF0000"/>
                </a:solidFill>
                <a:latin typeface="Arial Unicode MS" pitchFamily="34" charset="-128"/>
                <a:ea typeface="Arial Unicode MS" pitchFamily="34" charset="-128"/>
                <a:cs typeface="PT Bold Heading" pitchFamily="2" charset="-78"/>
              </a:rPr>
            </a:br>
            <a:r>
              <a:rPr lang="ar-SA" altLang="en-US" b="1" dirty="0" smtClean="0">
                <a:solidFill>
                  <a:srgbClr val="000000"/>
                </a:solidFill>
              </a:rPr>
              <a:t>مفاهيم العلاقة المهنية والمبادئ الأساسية في خدمة الفرد</a:t>
            </a:r>
            <a:r>
              <a:rPr lang="ar-SA" b="1" dirty="0" smtClean="0">
                <a:solidFill>
                  <a:srgbClr val="FF0000"/>
                </a:solidFill>
                <a:latin typeface="Arial Unicode MS" pitchFamily="34" charset="-128"/>
                <a:ea typeface="Arial Unicode MS" pitchFamily="34" charset="-128"/>
                <a:cs typeface="PT Bold Heading" pitchFamily="2" charset="-78"/>
              </a:rPr>
              <a:t/>
            </a:r>
            <a:br>
              <a:rPr lang="ar-SA" b="1" dirty="0" smtClean="0">
                <a:solidFill>
                  <a:srgbClr val="FF0000"/>
                </a:solidFill>
                <a:latin typeface="Arial Unicode MS" pitchFamily="34" charset="-128"/>
                <a:ea typeface="Arial Unicode MS" pitchFamily="34" charset="-128"/>
                <a:cs typeface="PT Bold Heading" pitchFamily="2" charset="-78"/>
              </a:rPr>
            </a:br>
            <a:endParaRPr lang="ar-SA" b="1" kern="10" dirty="0">
              <a:ln w="1905"/>
              <a:solidFill>
                <a:srgbClr val="FF0000"/>
              </a:solidFill>
              <a:effectLst>
                <a:innerShdw blurRad="69850" dist="43180" dir="5400000">
                  <a:srgbClr val="000000">
                    <a:alpha val="65000"/>
                  </a:srgbClr>
                </a:innerShdw>
              </a:effectLst>
              <a:cs typeface="PT Bold Dusky"/>
            </a:endParaRPr>
          </a:p>
        </p:txBody>
      </p:sp>
      <p:pic>
        <p:nvPicPr>
          <p:cNvPr id="28675"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92405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1944688"/>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7173913" y="4017963"/>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lgn="ctr" fontAlgn="base">
              <a:spcBef>
                <a:spcPct val="0"/>
              </a:spcBef>
              <a:spcAft>
                <a:spcPct val="0"/>
              </a:spcAft>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979613" y="5300663"/>
            <a:ext cx="51943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fontAlgn="base">
              <a:spcBef>
                <a:spcPts val="1200"/>
              </a:spcBef>
              <a:spcAft>
                <a:spcPts val="1000"/>
              </a:spcAft>
              <a:defRPr/>
            </a:pPr>
            <a:r>
              <a:rPr lang="ar-SA" b="1" kern="0" dirty="0">
                <a:solidFill>
                  <a:srgbClr val="FF0000"/>
                </a:solidFill>
                <a:cs typeface="Arial"/>
              </a:rPr>
              <a:t>- عبد الفتاح عثمان : خدمة الفرد في المجتمع النامي ( القاهرة : مكتبة الانجلو ، 2010 ).</a:t>
            </a: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1563834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30238"/>
            <a:ext cx="8229600" cy="1143000"/>
          </a:xfrm>
          <a:solidFill>
            <a:schemeClr val="bg1"/>
          </a:solidFill>
        </p:spPr>
        <p:txBody>
          <a:bodyPr rtlCol="1">
            <a:normAutofit/>
          </a:bodyPr>
          <a:lstStyle/>
          <a:p>
            <a:pPr algn="r" eaLnBrk="1" fontAlgn="auto" hangingPunct="1">
              <a:spcAft>
                <a:spcPts val="0"/>
              </a:spcAft>
              <a:defRPr/>
            </a:pPr>
            <a:r>
              <a:rPr lang="ar-SA" b="1" dirty="0" smtClean="0">
                <a:solidFill>
                  <a:srgbClr val="C00000"/>
                </a:solidFill>
                <a:effectLst>
                  <a:outerShdw blurRad="38100" dist="38100" dir="2700000" algn="tl">
                    <a:srgbClr val="000000">
                      <a:alpha val="43137"/>
                    </a:srgbClr>
                  </a:outerShdw>
                </a:effectLst>
              </a:rPr>
              <a:t>     أهداف المحاضرة                        </a:t>
            </a:r>
            <a:endParaRPr lang="ar-SA" b="1" dirty="0">
              <a:solidFill>
                <a:srgbClr val="C0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395536" y="1484785"/>
            <a:ext cx="7920880" cy="3960440"/>
          </a:xfrm>
          <a:solidFill>
            <a:schemeClr val="bg1"/>
          </a:solidFill>
        </p:spPr>
        <p:txBody>
          <a:bodyPr rtlCol="1">
            <a:noAutofit/>
          </a:bodyPr>
          <a:lstStyle/>
          <a:p>
            <a:pPr algn="just" eaLnBrk="1" fontAlgn="auto" hangingPunct="1">
              <a:spcAft>
                <a:spcPts val="0"/>
              </a:spcAft>
              <a:defRPr/>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إلمام الطلاب والطالبات بمفهوم الدراسة الاجتماعية .</a:t>
            </a:r>
            <a:endParaRPr lang="ar-SA"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algn="just" eaLnBrk="1" fontAlgn="auto" hangingPunct="1">
              <a:spcAft>
                <a:spcPts val="0"/>
              </a:spcAft>
              <a:defRPr/>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إدراك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الطلاب والطالبات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لخصائص عملية الدراسة الاجتماعية</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 </a:t>
            </a:r>
          </a:p>
          <a:p>
            <a:pPr algn="just" eaLnBrk="1" fontAlgn="auto" hangingPunct="1">
              <a:spcAft>
                <a:spcPts val="0"/>
              </a:spcAft>
              <a:defRPr/>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تفسير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الطلاب والطالبات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لمصادر الدراسة الاجتماعية</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a:t>
            </a:r>
          </a:p>
          <a:p>
            <a:pPr algn="just" eaLnBrk="1" fontAlgn="auto" hangingPunct="1">
              <a:spcAft>
                <a:spcPts val="0"/>
              </a:spcAft>
              <a:defRPr/>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تحديد الطلاب والطالبات لأساليب الدراسة  الاجتماعية</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 </a:t>
            </a:r>
            <a:endParaRPr lang="ar-SA" sz="3600" b="1" i="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Tree>
    <p:extLst>
      <p:ext uri="{BB962C8B-B14F-4D97-AF65-F5344CB8AC3E}">
        <p14:creationId xmlns:p14="http://schemas.microsoft.com/office/powerpoint/2010/main" val="2310316223"/>
      </p:ext>
    </p:extLst>
  </p:cSld>
  <p:clrMapOvr>
    <a:masterClrMapping/>
  </p:clrMapOvr>
  <p:transition spd="med">
    <p:cover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وسيلة شرح على شكل سحابة 2"/>
          <p:cNvSpPr/>
          <p:nvPr/>
        </p:nvSpPr>
        <p:spPr>
          <a:xfrm>
            <a:off x="3203848" y="260648"/>
            <a:ext cx="5544616" cy="1512168"/>
          </a:xfrm>
          <a:prstGeom prst="cloudCallou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6000" b="1" dirty="0" smtClean="0">
                <a:latin typeface="Arabic Typesetting" pitchFamily="66" charset="-78"/>
                <a:ea typeface="Arial Unicode MS" pitchFamily="34" charset="-128"/>
                <a:cs typeface="Arabic Typesetting" pitchFamily="66" charset="-78"/>
              </a:rPr>
              <a:t>عناصر المحاضرة </a:t>
            </a:r>
            <a:endParaRPr lang="ar-SA" sz="6000" b="1" dirty="0">
              <a:latin typeface="Arabic Typesetting" pitchFamily="66" charset="-78"/>
              <a:ea typeface="Arial Unicode MS" pitchFamily="34" charset="-128"/>
              <a:cs typeface="Arabic Typesetting" pitchFamily="66" charset="-78"/>
            </a:endParaRPr>
          </a:p>
        </p:txBody>
      </p:sp>
      <p:sp>
        <p:nvSpPr>
          <p:cNvPr id="4" name="مستطيل 3"/>
          <p:cNvSpPr/>
          <p:nvPr/>
        </p:nvSpPr>
        <p:spPr>
          <a:xfrm>
            <a:off x="285720" y="1643050"/>
            <a:ext cx="8143932" cy="5016758"/>
          </a:xfrm>
          <a:prstGeom prst="rect">
            <a:avLst/>
          </a:prstGeom>
          <a:solidFill>
            <a:schemeClr val="bg1">
              <a:lumMod val="95000"/>
            </a:schemeClr>
          </a:solidFill>
        </p:spPr>
        <p:txBody>
          <a:bodyPr wrap="square">
            <a:spAutoFit/>
          </a:bodyPr>
          <a:lstStyle/>
          <a:p>
            <a:pPr marL="546100" indent="-546100" algn="just">
              <a:buAutoNum type="arabicParenBoth"/>
            </a:pPr>
            <a:r>
              <a:rPr lang="ar-SA" sz="3200" b="1" dirty="0" smtClean="0">
                <a:latin typeface="Arabic Typesetting" pitchFamily="66" charset="-78"/>
                <a:ea typeface="Arial Unicode MS" pitchFamily="34" charset="-128"/>
                <a:cs typeface="Arabic Typesetting" pitchFamily="66" charset="-78"/>
              </a:rPr>
              <a:t>تعريف الدراسة الاجتماعية.</a:t>
            </a:r>
          </a:p>
          <a:p>
            <a:pPr marL="546100" indent="-546100" algn="just">
              <a:buAutoNum type="arabicParenBoth"/>
            </a:pPr>
            <a:r>
              <a:rPr lang="ar-SA" sz="3200" b="1" dirty="0" smtClean="0">
                <a:latin typeface="Arabic Typesetting" pitchFamily="66" charset="-78"/>
                <a:ea typeface="Arial Unicode MS" pitchFamily="34" charset="-128"/>
                <a:cs typeface="Arabic Typesetting" pitchFamily="66" charset="-78"/>
              </a:rPr>
              <a:t>خصائص عملية الدراسـة وتشمل على .</a:t>
            </a:r>
          </a:p>
          <a:p>
            <a:pPr marL="898525" lvl="1" indent="-350838" algn="just"/>
            <a:r>
              <a:rPr lang="ar-SA" sz="3200" b="1" dirty="0" smtClean="0">
                <a:latin typeface="Arabic Typesetting" pitchFamily="66" charset="-78"/>
                <a:ea typeface="Arial Unicode MS" pitchFamily="34" charset="-128"/>
                <a:cs typeface="Arabic Typesetting" pitchFamily="66" charset="-78"/>
              </a:rPr>
              <a:t>أولاً: الدراسة عملية مشتركة.</a:t>
            </a:r>
          </a:p>
          <a:p>
            <a:pPr marL="898525" lvl="1" indent="-350838" algn="just"/>
            <a:r>
              <a:rPr lang="ar-SA" sz="3200" b="1" dirty="0" smtClean="0">
                <a:latin typeface="Arabic Typesetting" pitchFamily="66" charset="-78"/>
                <a:ea typeface="Arial Unicode MS" pitchFamily="34" charset="-128"/>
                <a:cs typeface="Arabic Typesetting" pitchFamily="66" charset="-78"/>
              </a:rPr>
              <a:t>ثانياً: مناطق الدراسة محدودة بطبيعة وإمكانيات المؤسسة.</a:t>
            </a:r>
          </a:p>
          <a:p>
            <a:pPr marL="898525" lvl="1" indent="-350838" algn="just"/>
            <a:r>
              <a:rPr lang="ar-SA" sz="3200" b="1" dirty="0" smtClean="0">
                <a:latin typeface="Arabic Typesetting" pitchFamily="66" charset="-78"/>
                <a:ea typeface="Arial Unicode MS" pitchFamily="34" charset="-128"/>
                <a:cs typeface="Arabic Typesetting" pitchFamily="66" charset="-78"/>
              </a:rPr>
              <a:t>ثالثاً: الدراسة لها جوانب علاجية.</a:t>
            </a:r>
          </a:p>
          <a:p>
            <a:pPr marL="898525" lvl="1" indent="-350838" algn="just"/>
            <a:r>
              <a:rPr lang="ar-SA" sz="3200" b="1" dirty="0" smtClean="0">
                <a:latin typeface="Arabic Typesetting" pitchFamily="66" charset="-78"/>
                <a:ea typeface="Arial Unicode MS" pitchFamily="34" charset="-128"/>
                <a:cs typeface="Arabic Typesetting" pitchFamily="66" charset="-78"/>
              </a:rPr>
              <a:t>رابعاً: مصادر الدراسة.</a:t>
            </a:r>
          </a:p>
          <a:p>
            <a:pPr marL="898525" lvl="1" indent="-350838" algn="just"/>
            <a:r>
              <a:rPr lang="ar-SA" sz="3200" b="1" dirty="0" smtClean="0">
                <a:latin typeface="Arabic Typesetting" pitchFamily="66" charset="-78"/>
                <a:ea typeface="Arial Unicode MS" pitchFamily="34" charset="-128"/>
                <a:cs typeface="Arabic Typesetting" pitchFamily="66" charset="-78"/>
              </a:rPr>
              <a:t>خامساً: أساليب الدراسة (وسنتناول منها المقابلة).</a:t>
            </a:r>
          </a:p>
          <a:p>
            <a:pPr marL="1158875" lvl="1" indent="-350838" algn="just" defTabSz="1082675">
              <a:buClr>
                <a:srgbClr val="FF0000"/>
              </a:buClr>
              <a:buFont typeface="Arial" pitchFamily="34" charset="0"/>
              <a:buChar char="•"/>
            </a:pPr>
            <a:r>
              <a:rPr lang="ar-SA" sz="3200" b="1" dirty="0" smtClean="0">
                <a:latin typeface="Arabic Typesetting" pitchFamily="66" charset="-78"/>
                <a:ea typeface="Arial Unicode MS" pitchFamily="34" charset="-128"/>
                <a:cs typeface="Arabic Typesetting" pitchFamily="66" charset="-78"/>
              </a:rPr>
              <a:t>تعريف المقابلة – الخصائص الرئيسة للمقابلة (تحقق المقابلة أهداف هامة - المقابلة تعتمد على المهارة والعلم والاستعداد – المقابلة ليست قالباً ثابتاً – أسس المقابلة والأساليب المهنية).</a:t>
            </a:r>
            <a:endParaRPr lang="ar-SA" sz="32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2928926" y="188640"/>
            <a:ext cx="5603514" cy="1368152"/>
          </a:xfrm>
          <a:prstGeom prst="cloudCallout">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000" b="1" dirty="0" smtClean="0">
                <a:solidFill>
                  <a:schemeClr val="tx1"/>
                </a:solidFill>
                <a:latin typeface="Arabic Typesetting" pitchFamily="66" charset="-78"/>
                <a:ea typeface="Arial Unicode MS" pitchFamily="34" charset="-128"/>
                <a:cs typeface="Arabic Typesetting" pitchFamily="66" charset="-78"/>
              </a:rPr>
              <a:t>(1) تعريف الدراسة  الاجتماعية </a:t>
            </a:r>
          </a:p>
        </p:txBody>
      </p:sp>
      <p:sp>
        <p:nvSpPr>
          <p:cNvPr id="7" name="مربع نص 6"/>
          <p:cNvSpPr txBox="1"/>
          <p:nvPr/>
        </p:nvSpPr>
        <p:spPr>
          <a:xfrm>
            <a:off x="539552" y="1772816"/>
            <a:ext cx="8064896" cy="4647426"/>
          </a:xfrm>
          <a:prstGeom prst="rect">
            <a:avLst/>
          </a:prstGeom>
          <a:solidFill>
            <a:schemeClr val="bg1">
              <a:lumMod val="95000"/>
            </a:schemeClr>
          </a:solidFill>
        </p:spPr>
        <p:txBody>
          <a:bodyPr wrap="square" rtlCol="1">
            <a:spAutoFit/>
          </a:bodyPr>
          <a:lstStyle/>
          <a:p>
            <a:r>
              <a:rPr lang="ar-SA" sz="4800" b="1" dirty="0" smtClean="0">
                <a:solidFill>
                  <a:srgbClr val="FF0000"/>
                </a:solidFill>
                <a:latin typeface="Arabic Typesetting" pitchFamily="66" charset="-78"/>
                <a:ea typeface="Arial Unicode MS" pitchFamily="34" charset="-128"/>
                <a:cs typeface="Arabic Typesetting" pitchFamily="66" charset="-78"/>
              </a:rPr>
              <a:t>ماذا تَعــنى الدراسة الاجتماعية ؟ </a:t>
            </a:r>
          </a:p>
          <a:p>
            <a:r>
              <a:rPr lang="ar-SA" sz="4800" b="1" dirty="0" smtClean="0">
                <a:solidFill>
                  <a:srgbClr val="FF0000"/>
                </a:solidFill>
                <a:latin typeface="Arabic Typesetting" pitchFamily="66" charset="-78"/>
                <a:ea typeface="Arial Unicode MS" pitchFamily="34" charset="-128"/>
                <a:cs typeface="Arabic Typesetting" pitchFamily="66" charset="-78"/>
              </a:rPr>
              <a:t> </a:t>
            </a:r>
            <a:r>
              <a:rPr lang="ar-SA" sz="4000" b="1" dirty="0" smtClean="0">
                <a:latin typeface="Arabic Typesetting" pitchFamily="66" charset="-78"/>
                <a:ea typeface="Arial Unicode MS" pitchFamily="34" charset="-128"/>
                <a:cs typeface="Arabic Typesetting" pitchFamily="66" charset="-78"/>
              </a:rPr>
              <a:t>هي دراسة اجتماعية ونفسية للمشكلة أو دراسة الضغوط الداخلية للعميل في تفاعلها مع الضغوط الخارجية .</a:t>
            </a:r>
          </a:p>
          <a:p>
            <a:r>
              <a:rPr lang="ar-SA" sz="4000" b="1" dirty="0" smtClean="0">
                <a:solidFill>
                  <a:srgbClr val="FF0000"/>
                </a:solidFill>
                <a:latin typeface="Arabic Typesetting" pitchFamily="66" charset="-78"/>
                <a:ea typeface="Arial Unicode MS" pitchFamily="34" charset="-128"/>
                <a:cs typeface="Arabic Typesetting" pitchFamily="66" charset="-78"/>
              </a:rPr>
              <a:t>هل الدراسة الاجتماعية تحقق غاية؟</a:t>
            </a:r>
            <a:endParaRPr lang="ar-SA" sz="4000" b="1" dirty="0" smtClean="0">
              <a:latin typeface="Arabic Typesetting" pitchFamily="66" charset="-78"/>
              <a:ea typeface="Arial Unicode MS" pitchFamily="34" charset="-128"/>
              <a:cs typeface="Arabic Typesetting" pitchFamily="66" charset="-78"/>
            </a:endParaRPr>
          </a:p>
          <a:p>
            <a:pPr algn="just">
              <a:buFontTx/>
              <a:buChar char="-"/>
            </a:pPr>
            <a:r>
              <a:rPr lang="ar-SA" sz="4000" b="1" dirty="0" smtClean="0">
                <a:latin typeface="Arabic Typesetting" pitchFamily="66" charset="-78"/>
                <a:ea typeface="Arial Unicode MS" pitchFamily="34" charset="-128"/>
                <a:cs typeface="Arabic Typesetting" pitchFamily="66" charset="-78"/>
              </a:rPr>
              <a:t> وهى وسيلة تُحقق غاية محددة وهى كبداية لتَشخيص للمشكلة، ووضع خطة للعلاج، وهذا يَعني دراسة للحقائق المختارة بدقة من بين حقائق متعددة في حياة العميل . </a:t>
            </a:r>
          </a:p>
        </p:txBody>
      </p:sp>
    </p:spTree>
  </p:cSld>
  <p:clrMapOvr>
    <a:masterClrMapping/>
  </p:clrMapOvr>
  <p:transition spd="med">
    <p:cover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2786050" y="188640"/>
            <a:ext cx="5746390" cy="1368152"/>
          </a:xfrm>
          <a:prstGeom prst="cloudCallout">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000" b="1" dirty="0" smtClean="0">
                <a:solidFill>
                  <a:schemeClr val="tx1"/>
                </a:solidFill>
                <a:latin typeface="Arabic Typesetting" pitchFamily="66" charset="-78"/>
                <a:ea typeface="Arial Unicode MS" pitchFamily="34" charset="-128"/>
                <a:cs typeface="Arabic Typesetting" pitchFamily="66" charset="-78"/>
              </a:rPr>
              <a:t>تابع تعريف الدراسة الاجتماعية </a:t>
            </a:r>
          </a:p>
        </p:txBody>
      </p:sp>
      <p:sp>
        <p:nvSpPr>
          <p:cNvPr id="7" name="مربع نص 6"/>
          <p:cNvSpPr txBox="1"/>
          <p:nvPr/>
        </p:nvSpPr>
        <p:spPr>
          <a:xfrm>
            <a:off x="539552" y="1772816"/>
            <a:ext cx="8064896" cy="2769989"/>
          </a:xfrm>
          <a:prstGeom prst="rect">
            <a:avLst/>
          </a:prstGeom>
          <a:solidFill>
            <a:schemeClr val="bg1">
              <a:lumMod val="95000"/>
            </a:schemeClr>
          </a:solidFill>
        </p:spPr>
        <p:txBody>
          <a:bodyPr wrap="square" rtlCol="1">
            <a:spAutoFit/>
          </a:bodyPr>
          <a:lstStyle/>
          <a:p>
            <a:r>
              <a:rPr lang="ar-SA" sz="5400" b="1" dirty="0" smtClean="0">
                <a:solidFill>
                  <a:schemeClr val="accent2"/>
                </a:solidFill>
                <a:latin typeface="Arabic Typesetting" pitchFamily="66" charset="-78"/>
                <a:ea typeface="Arial Unicode MS" pitchFamily="34" charset="-128"/>
                <a:cs typeface="Arabic Typesetting" pitchFamily="66" charset="-78"/>
              </a:rPr>
              <a:t>مفهوم الدراسة الاجتماعية: </a:t>
            </a:r>
          </a:p>
          <a:p>
            <a:r>
              <a:rPr lang="ar-SA" sz="4000" b="1" dirty="0" smtClean="0">
                <a:latin typeface="Arabic Typesetting" pitchFamily="66" charset="-78"/>
                <a:ea typeface="Arial Unicode MS" pitchFamily="34" charset="-128"/>
                <a:cs typeface="Arabic Typesetting" pitchFamily="66" charset="-78"/>
              </a:rPr>
              <a:t> - الدراسة عملية مشتركة تَهدف إلى وضع كل من العميل والأخصائي على علاقة ايجابية بحقائق الموقف الإشكالي بهدف تَشخيص المشكلـــــة ووضع خطة العلاج .</a:t>
            </a:r>
          </a:p>
        </p:txBody>
      </p:sp>
    </p:spTree>
  </p:cSld>
  <p:clrMapOvr>
    <a:masterClrMapping/>
  </p:clrMapOvr>
  <p:transition spd="med">
    <p:cover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2253462" y="357166"/>
            <a:ext cx="6890538" cy="1368152"/>
          </a:xfrm>
          <a:prstGeom prst="cloudCallout">
            <a:avLst>
              <a:gd name="adj1" fmla="val -24192"/>
              <a:gd name="adj2" fmla="val 131456"/>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400" b="1" dirty="0" smtClean="0">
                <a:solidFill>
                  <a:schemeClr val="tx1"/>
                </a:solidFill>
                <a:latin typeface="Arabic Typesetting" pitchFamily="66" charset="-78"/>
                <a:ea typeface="Arial Unicode MS" pitchFamily="34" charset="-128"/>
                <a:cs typeface="DecoType Naskh Swashes" pitchFamily="2" charset="-78"/>
              </a:rPr>
              <a:t>(2) خصائص عملية الدراسة </a:t>
            </a:r>
          </a:p>
        </p:txBody>
      </p:sp>
      <p:sp>
        <p:nvSpPr>
          <p:cNvPr id="7" name="مربع نص 6"/>
          <p:cNvSpPr txBox="1"/>
          <p:nvPr/>
        </p:nvSpPr>
        <p:spPr>
          <a:xfrm>
            <a:off x="539552" y="2348880"/>
            <a:ext cx="8064896" cy="3477875"/>
          </a:xfrm>
          <a:prstGeom prst="rect">
            <a:avLst/>
          </a:prstGeom>
          <a:solidFill>
            <a:schemeClr val="bg1">
              <a:lumMod val="95000"/>
            </a:schemeClr>
          </a:solidFill>
        </p:spPr>
        <p:txBody>
          <a:bodyPr wrap="square" rtlCol="1">
            <a:spAutoFit/>
          </a:bodyPr>
          <a:lstStyle/>
          <a:p>
            <a:pPr algn="just"/>
            <a:r>
              <a:rPr lang="ar-SA" sz="4000" b="1" dirty="0" smtClean="0">
                <a:latin typeface="Arabic Typesetting" pitchFamily="66" charset="-78"/>
                <a:ea typeface="Arial Unicode MS" pitchFamily="34" charset="-128"/>
                <a:cs typeface="Arabic Typesetting" pitchFamily="66" charset="-78"/>
              </a:rPr>
              <a:t> أولاً  :  </a:t>
            </a:r>
            <a:r>
              <a:rPr lang="ar-SA" sz="4400" b="1" dirty="0" smtClean="0">
                <a:latin typeface="Arabic Typesetting" pitchFamily="66" charset="-78"/>
                <a:ea typeface="Arial Unicode MS" pitchFamily="34" charset="-128"/>
                <a:cs typeface="Arabic Typesetting" pitchFamily="66" charset="-78"/>
              </a:rPr>
              <a:t>أنها عملية مشتركة.</a:t>
            </a:r>
          </a:p>
          <a:p>
            <a:pPr algn="just"/>
            <a:r>
              <a:rPr lang="ar-SA" sz="4400" b="1" dirty="0" smtClean="0">
                <a:latin typeface="Arabic Typesetting" pitchFamily="66" charset="-78"/>
                <a:ea typeface="Arial Unicode MS" pitchFamily="34" charset="-128"/>
                <a:cs typeface="Arabic Typesetting" pitchFamily="66" charset="-78"/>
              </a:rPr>
              <a:t> ثانيــــاً : لها مناطق محددة بطبيعة المشكلة وإمكانيات المؤسسة.</a:t>
            </a:r>
          </a:p>
          <a:p>
            <a:pPr algn="just"/>
            <a:r>
              <a:rPr lang="ar-SA" sz="4400" b="1" dirty="0" smtClean="0">
                <a:latin typeface="Arabic Typesetting" pitchFamily="66" charset="-78"/>
                <a:ea typeface="Arial Unicode MS" pitchFamily="34" charset="-128"/>
                <a:cs typeface="Arabic Typesetting" pitchFamily="66" charset="-78"/>
              </a:rPr>
              <a:t> ثالثــــاً : لها جوانب علاجية.</a:t>
            </a:r>
          </a:p>
          <a:p>
            <a:pPr algn="just"/>
            <a:r>
              <a:rPr lang="ar-SA" sz="4400" b="1" dirty="0" smtClean="0">
                <a:latin typeface="Arabic Typesetting" pitchFamily="66" charset="-78"/>
                <a:ea typeface="Arial Unicode MS" pitchFamily="34" charset="-128"/>
                <a:cs typeface="Arabic Typesetting" pitchFamily="66" charset="-78"/>
              </a:rPr>
              <a:t> رابعـــاً : لها مصادر متنوعة.</a:t>
            </a:r>
          </a:p>
          <a:p>
            <a:pPr algn="just"/>
            <a:r>
              <a:rPr lang="ar-SA" sz="4400" b="1" dirty="0" smtClean="0">
                <a:latin typeface="Arabic Typesetting" pitchFamily="66" charset="-78"/>
                <a:ea typeface="Arial Unicode MS" pitchFamily="34" charset="-128"/>
                <a:cs typeface="Arabic Typesetting" pitchFamily="66" charset="-78"/>
              </a:rPr>
              <a:t> خامساً: لها أساليبها الخاصة.</a:t>
            </a:r>
          </a:p>
        </p:txBody>
      </p:sp>
    </p:spTree>
  </p:cSld>
  <p:clrMapOvr>
    <a:masterClrMapping/>
  </p:clrMapOvr>
  <p:transition spd="med">
    <p:cover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3419872" y="0"/>
            <a:ext cx="5184576" cy="1368152"/>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600" b="1" dirty="0" smtClean="0">
                <a:solidFill>
                  <a:srgbClr val="C00000"/>
                </a:solidFill>
                <a:latin typeface="Arabic Typesetting" pitchFamily="66" charset="-78"/>
                <a:ea typeface="Arial Unicode MS" pitchFamily="34" charset="-128"/>
                <a:cs typeface="DecoType Naskh Swashes" pitchFamily="2" charset="-78"/>
              </a:rPr>
              <a:t>أولاً:  إنها عملية مشتركة </a:t>
            </a:r>
          </a:p>
        </p:txBody>
      </p:sp>
      <p:sp>
        <p:nvSpPr>
          <p:cNvPr id="7" name="مربع نص 6"/>
          <p:cNvSpPr txBox="1"/>
          <p:nvPr/>
        </p:nvSpPr>
        <p:spPr>
          <a:xfrm>
            <a:off x="642910" y="1500174"/>
            <a:ext cx="8064896" cy="4154984"/>
          </a:xfrm>
          <a:prstGeom prst="rect">
            <a:avLst/>
          </a:prstGeom>
          <a:solidFill>
            <a:schemeClr val="bg1">
              <a:lumMod val="95000"/>
            </a:schemeClr>
          </a:solidFill>
        </p:spPr>
        <p:txBody>
          <a:bodyPr wrap="square" rtlCol="1">
            <a:spAutoFit/>
          </a:bodyPr>
          <a:lstStyle/>
          <a:p>
            <a:pPr algn="just">
              <a:buFontTx/>
              <a:buChar char="-"/>
            </a:pPr>
            <a:r>
              <a:rPr lang="ar-SA" sz="4400" b="1" dirty="0" smtClean="0">
                <a:latin typeface="Arabic Typesetting" pitchFamily="66" charset="-78"/>
                <a:ea typeface="Arial Unicode MS" pitchFamily="34" charset="-128"/>
                <a:cs typeface="Arabic Typesetting" pitchFamily="66" charset="-78"/>
              </a:rPr>
              <a:t> الدراسة في خدمة الفرد تَشمل عملية تَـقوم على التفاعل والمشاركة حيث يَــقوم كل من الأخصائي والعميل معا بدراسة جوانب الموقف وأبعاده المختلفة .</a:t>
            </a:r>
          </a:p>
          <a:p>
            <a:pPr algn="just">
              <a:buFontTx/>
              <a:buChar char="-"/>
            </a:pPr>
            <a:r>
              <a:rPr lang="ar-SA" sz="4400" b="1" dirty="0" smtClean="0">
                <a:latin typeface="Arabic Typesetting" pitchFamily="66" charset="-78"/>
                <a:ea typeface="Arial Unicode MS" pitchFamily="34" charset="-128"/>
                <a:cs typeface="Arabic Typesetting" pitchFamily="66" charset="-78"/>
              </a:rPr>
              <a:t> الدراسة عملية مُشتركة بين الأخصائي والعميل وموقف الأخصائي منها عمل مشترك للبحث عن حقائق المشكلة، كمن يقول لعميله “هلم نبحث سوياً عن حقائق المشكلة” . </a:t>
            </a:r>
            <a:endParaRPr lang="ar-SA" sz="4000" b="1" dirty="0" smtClean="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5000628" y="0"/>
            <a:ext cx="2786082" cy="1368152"/>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600" b="1" dirty="0" smtClean="0">
                <a:latin typeface="Arial Unicode MS" pitchFamily="34" charset="-128"/>
                <a:ea typeface="Arial Unicode MS" pitchFamily="34" charset="-128"/>
                <a:cs typeface="Arial Unicode MS" pitchFamily="34" charset="-128"/>
              </a:rPr>
              <a:t>مثال </a:t>
            </a:r>
          </a:p>
        </p:txBody>
      </p:sp>
      <p:sp>
        <p:nvSpPr>
          <p:cNvPr id="7" name="مربع نص 6"/>
          <p:cNvSpPr txBox="1"/>
          <p:nvPr/>
        </p:nvSpPr>
        <p:spPr>
          <a:xfrm>
            <a:off x="642910" y="1428736"/>
            <a:ext cx="8064896" cy="4154984"/>
          </a:xfrm>
          <a:prstGeom prst="rect">
            <a:avLst/>
          </a:prstGeom>
          <a:solidFill>
            <a:schemeClr val="bg1">
              <a:lumMod val="95000"/>
            </a:schemeClr>
          </a:solidFill>
        </p:spPr>
        <p:txBody>
          <a:bodyPr wrap="square" rtlCol="1">
            <a:spAutoFit/>
          </a:bodyPr>
          <a:lstStyle/>
          <a:p>
            <a:pPr algn="just">
              <a:buFontTx/>
              <a:buChar char="-"/>
            </a:pPr>
            <a:r>
              <a:rPr lang="ar-SA" sz="4400" b="1" dirty="0" smtClean="0">
                <a:latin typeface="Arabic Typesetting" pitchFamily="66" charset="-78"/>
                <a:ea typeface="Arial Unicode MS" pitchFamily="34" charset="-128"/>
                <a:cs typeface="Arabic Typesetting" pitchFamily="66" charset="-78"/>
              </a:rPr>
              <a:t>بعد مقابلات متعددة مع الأخصائي الاجتماعي ونجاح الخطة العلاجية حضر العميل  (س) وخلال المقابلة تساءل الأخصائي عن صحته فأجاب العميل : بأن العلاج قد توقف لشفائه التام ولله الحمد ... فتساءل الأخصائي بقوله لماذا لم تعود للعمل مادام قد شُفِيت؟ </a:t>
            </a:r>
          </a:p>
          <a:p>
            <a:pPr algn="just">
              <a:buFontTx/>
              <a:buChar char="-"/>
            </a:pPr>
            <a:r>
              <a:rPr lang="ar-SA" sz="4400" b="1" dirty="0" smtClean="0">
                <a:latin typeface="Arabic Typesetting" pitchFamily="66" charset="-78"/>
                <a:ea typeface="Arial Unicode MS" pitchFamily="34" charset="-128"/>
                <a:cs typeface="Arabic Typesetting" pitchFamily="66" charset="-78"/>
              </a:rPr>
              <a:t> ماهي المبررات التي قد طرأت إلى ذهن العميل في هذه الحالة ؟ </a:t>
            </a:r>
          </a:p>
          <a:p>
            <a:pPr algn="just">
              <a:buFontTx/>
              <a:buChar char="-"/>
            </a:pPr>
            <a:r>
              <a:rPr lang="ar-SA" sz="4400" b="1" dirty="0" smtClean="0">
                <a:latin typeface="Arabic Typesetting" pitchFamily="66" charset="-78"/>
                <a:ea typeface="Arial Unicode MS" pitchFamily="34" charset="-128"/>
                <a:cs typeface="Arabic Typesetting" pitchFamily="66" charset="-78"/>
              </a:rPr>
              <a:t> </a:t>
            </a:r>
            <a:r>
              <a:rPr lang="ar-SA" sz="4400" b="1" dirty="0" smtClean="0">
                <a:solidFill>
                  <a:srgbClr val="FF0000"/>
                </a:solidFill>
                <a:latin typeface="Arabic Typesetting" pitchFamily="66" charset="-78"/>
                <a:ea typeface="Arial Unicode MS" pitchFamily="34" charset="-128"/>
                <a:cs typeface="Arabic Typesetting" pitchFamily="66" charset="-78"/>
              </a:rPr>
              <a:t>اذكر أو اذكري بعض منها ؟ </a:t>
            </a:r>
            <a:endParaRPr lang="ar-SA" sz="4400" b="1" dirty="0">
              <a:solidFill>
                <a:srgbClr val="FF0000"/>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714612" y="274638"/>
            <a:ext cx="3429024" cy="1143000"/>
          </a:xfrm>
          <a:solidFill>
            <a:schemeClr val="bg1">
              <a:lumMod val="95000"/>
            </a:schemeClr>
          </a:solidFill>
        </p:spPr>
        <p:txBody>
          <a:bodyPr>
            <a:noAutofit/>
          </a:bodyPr>
          <a:lstStyle/>
          <a:p>
            <a:r>
              <a:rPr lang="ar-SA" sz="7200" b="1" dirty="0" smtClean="0">
                <a:solidFill>
                  <a:srgbClr val="C00000"/>
                </a:solidFill>
                <a:latin typeface="Arabic Typesetting" pitchFamily="66" charset="-78"/>
                <a:ea typeface="Arial Unicode MS" pitchFamily="34" charset="-128"/>
                <a:cs typeface="Arabic Typesetting" pitchFamily="66" charset="-78"/>
              </a:rPr>
              <a:t>حل المثال</a:t>
            </a:r>
          </a:p>
        </p:txBody>
      </p:sp>
      <p:sp>
        <p:nvSpPr>
          <p:cNvPr id="3" name="عنصر نائب للمحتوى 2"/>
          <p:cNvSpPr>
            <a:spLocks noGrp="1"/>
          </p:cNvSpPr>
          <p:nvPr>
            <p:ph idx="1"/>
          </p:nvPr>
        </p:nvSpPr>
        <p:spPr>
          <a:solidFill>
            <a:schemeClr val="bg1">
              <a:lumMod val="95000"/>
            </a:schemeClr>
          </a:solidFill>
        </p:spPr>
        <p:txBody>
          <a:bodyPr>
            <a:noAutofit/>
          </a:bodyPr>
          <a:lstStyle/>
          <a:p>
            <a:pPr algn="just">
              <a:buNone/>
            </a:pPr>
            <a:r>
              <a:rPr lang="ar-SA" sz="4400" b="1" dirty="0" smtClean="0">
                <a:latin typeface="Arabic Typesetting" pitchFamily="66" charset="-78"/>
                <a:ea typeface="Arial Unicode MS" pitchFamily="34" charset="-128"/>
                <a:cs typeface="Arabic Typesetting" pitchFamily="66" charset="-78"/>
              </a:rPr>
              <a:t>- قد تتمثل مبررات  أو أسباب عدم عودة العميل إلى العمل في :-</a:t>
            </a:r>
          </a:p>
          <a:p>
            <a:pPr lvl="2" algn="just"/>
            <a:r>
              <a:rPr lang="ar-SA" sz="4000" b="1" dirty="0" smtClean="0">
                <a:latin typeface="Arabic Typesetting" pitchFamily="66" charset="-78"/>
                <a:ea typeface="Arial Unicode MS" pitchFamily="34" charset="-128"/>
                <a:cs typeface="Arabic Typesetting" pitchFamily="66" charset="-78"/>
              </a:rPr>
              <a:t>تخوفه من عودة المرض إليه أثناء عمله.</a:t>
            </a:r>
          </a:p>
          <a:p>
            <a:pPr lvl="2" algn="just"/>
            <a:r>
              <a:rPr lang="ar-SA" sz="4000" b="1" dirty="0" smtClean="0">
                <a:latin typeface="Arabic Typesetting" pitchFamily="66" charset="-78"/>
                <a:ea typeface="Arial Unicode MS" pitchFamily="34" charset="-128"/>
                <a:cs typeface="Arabic Typesetting" pitchFamily="66" charset="-78"/>
              </a:rPr>
              <a:t>رغبته في الاستفادة من أجازته المرضية إلى أقصاها.</a:t>
            </a:r>
          </a:p>
          <a:p>
            <a:pPr lvl="2" algn="just"/>
            <a:r>
              <a:rPr lang="ar-SA" sz="4000" b="1" dirty="0" smtClean="0">
                <a:latin typeface="Arabic Typesetting" pitchFamily="66" charset="-78"/>
                <a:ea typeface="Arial Unicode MS" pitchFamily="34" charset="-128"/>
                <a:cs typeface="Arabic Typesetting" pitchFamily="66" charset="-78"/>
              </a:rPr>
              <a:t>تهربه من سداد دين عليه في العمل.</a:t>
            </a:r>
            <a:endParaRPr lang="ar-SA" sz="3600" b="1" dirty="0" smtClean="0">
              <a:latin typeface="Arabic Typesetting" pitchFamily="66" charset="-78"/>
              <a:ea typeface="Arial Unicode MS" pitchFamily="34" charset="-128"/>
              <a:cs typeface="Arabic Typesetting" pitchFamily="66" charset="-78"/>
            </a:endParaRPr>
          </a:p>
          <a:p>
            <a:pPr algn="just">
              <a:buNone/>
            </a:pPr>
            <a:r>
              <a:rPr lang="ar-SA" sz="4400" b="1" dirty="0" smtClean="0">
                <a:latin typeface="Arabic Typesetting" pitchFamily="66" charset="-78"/>
                <a:ea typeface="Arial Unicode MS" pitchFamily="34" charset="-128"/>
                <a:cs typeface="Arabic Typesetting" pitchFamily="66" charset="-78"/>
              </a:rPr>
              <a:t>- وفى هذه الحالة تتم عملية الدراسة في إطار مشترك بين الأخصائي والعميل لتحديد الحقائق الأكثر ارتباطاً بموقف العميل.</a:t>
            </a:r>
          </a:p>
        </p:txBody>
      </p:sp>
    </p:spTree>
  </p:cSld>
  <p:clrMapOvr>
    <a:masterClrMapping/>
  </p:clrMapOvr>
  <p:transition spd="med">
    <p:cover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714480" y="203460"/>
            <a:ext cx="6889968" cy="1368152"/>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000" b="1" dirty="0" smtClean="0">
                <a:solidFill>
                  <a:srgbClr val="C00000"/>
                </a:solidFill>
                <a:latin typeface="Arabic Typesetting" pitchFamily="66" charset="-78"/>
                <a:ea typeface="Arial Unicode MS" pitchFamily="34" charset="-128"/>
                <a:cs typeface="Arabic Typesetting" pitchFamily="66" charset="-78"/>
              </a:rPr>
              <a:t>ثانياً: لها مناطق محددة بطبيعة المشكلة وإمكانيات المؤسسة</a:t>
            </a:r>
          </a:p>
        </p:txBody>
      </p:sp>
      <p:sp>
        <p:nvSpPr>
          <p:cNvPr id="7" name="مربع نص 6"/>
          <p:cNvSpPr txBox="1"/>
          <p:nvPr/>
        </p:nvSpPr>
        <p:spPr>
          <a:xfrm>
            <a:off x="611560" y="1556792"/>
            <a:ext cx="8064896" cy="4401205"/>
          </a:xfrm>
          <a:prstGeom prst="rect">
            <a:avLst/>
          </a:prstGeom>
          <a:solidFill>
            <a:schemeClr val="bg1">
              <a:lumMod val="95000"/>
            </a:schemeClr>
          </a:solidFill>
        </p:spPr>
        <p:txBody>
          <a:bodyPr wrap="square" rtlCol="1">
            <a:spAutoFit/>
          </a:bodyPr>
          <a:lstStyle/>
          <a:p>
            <a:pPr algn="just">
              <a:buFontTx/>
              <a:buChar char="-"/>
            </a:pPr>
            <a:r>
              <a:rPr lang="ar-SA" sz="4000" b="1" dirty="0" smtClean="0">
                <a:latin typeface="Arabic Typesetting" pitchFamily="66" charset="-78"/>
                <a:ea typeface="Arial Unicode MS" pitchFamily="34" charset="-128"/>
                <a:cs typeface="Arabic Typesetting" pitchFamily="66" charset="-78"/>
              </a:rPr>
              <a:t> إن جوانب حياة الإنسان تَشمل الحاضر والماضي وظروفه المحيطة به وهى تُمثل وحدات متراكمة ومتنوعة لا نهاية لها .</a:t>
            </a:r>
          </a:p>
          <a:p>
            <a:pPr algn="just">
              <a:buFontTx/>
              <a:buChar char="-"/>
            </a:pPr>
            <a:r>
              <a:rPr lang="ar-SA" sz="4000" b="1" dirty="0" smtClean="0">
                <a:latin typeface="Arabic Typesetting" pitchFamily="66" charset="-78"/>
                <a:ea typeface="Arial Unicode MS" pitchFamily="34" charset="-128"/>
                <a:cs typeface="Arabic Typesetting" pitchFamily="66" charset="-78"/>
              </a:rPr>
              <a:t> لا يمكن دراسة كافة سمات العميل الشخصية وخبراته الماضية وكافة ظروفه المحيطة.</a:t>
            </a:r>
          </a:p>
          <a:p>
            <a:pPr algn="just">
              <a:buFontTx/>
              <a:buChar char="-"/>
            </a:pPr>
            <a:r>
              <a:rPr lang="ar-SA" sz="4000" b="1" dirty="0" smtClean="0">
                <a:latin typeface="Arabic Typesetting" pitchFamily="66" charset="-78"/>
                <a:ea typeface="Arial Unicode MS" pitchFamily="34" charset="-128"/>
                <a:cs typeface="Arabic Typesetting" pitchFamily="66" charset="-78"/>
              </a:rPr>
              <a:t> الدراسة في خدمة الفرد ليست دراسة لكافة الجوانب ولكنها تقتصر على: </a:t>
            </a:r>
          </a:p>
          <a:p>
            <a:pPr marL="625475" indent="-273050"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منطقة محددة مرتبطة بطبيعة المشكلة التي تواجه العميل.  </a:t>
            </a:r>
          </a:p>
          <a:p>
            <a:pPr marL="625475" indent="-273050"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فلسفة المؤسسة وإمكانياتها .</a:t>
            </a:r>
            <a:endParaRPr lang="ar-SA" sz="40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2555776" y="188640"/>
            <a:ext cx="5976664"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pPr>
              <a:buClr>
                <a:schemeClr val="tx1"/>
              </a:buClr>
            </a:pPr>
            <a:r>
              <a:rPr lang="ar-SA" sz="3600" b="1" dirty="0" smtClean="0">
                <a:solidFill>
                  <a:srgbClr val="FF0000"/>
                </a:solidFill>
                <a:latin typeface="Arabic Typesetting" pitchFamily="66" charset="-78"/>
                <a:ea typeface="Arial Unicode MS" pitchFamily="34" charset="-128"/>
                <a:cs typeface="Arabic Typesetting" pitchFamily="66" charset="-78"/>
              </a:rPr>
              <a:t>أ- منطقة محددة مرتبطة بطبيعة المشكلة أو الموقف الذي يواجه العميل</a:t>
            </a:r>
          </a:p>
        </p:txBody>
      </p:sp>
      <p:sp>
        <p:nvSpPr>
          <p:cNvPr id="8" name="مربع نص 7"/>
          <p:cNvSpPr txBox="1"/>
          <p:nvPr/>
        </p:nvSpPr>
        <p:spPr>
          <a:xfrm>
            <a:off x="611560" y="1772816"/>
            <a:ext cx="8064896" cy="4401205"/>
          </a:xfrm>
          <a:prstGeom prst="rect">
            <a:avLst/>
          </a:prstGeom>
          <a:solidFill>
            <a:schemeClr val="bg1">
              <a:lumMod val="95000"/>
            </a:schemeClr>
          </a:solidFill>
        </p:spPr>
        <p:txBody>
          <a:bodyPr wrap="square" rtlCol="1">
            <a:spAutoFit/>
          </a:bodyPr>
          <a:lstStyle/>
          <a:p>
            <a:pPr algn="just">
              <a:buFontTx/>
              <a:buChar char="-"/>
            </a:pPr>
            <a:r>
              <a:rPr lang="ar-SA" sz="4000" b="1" dirty="0" smtClean="0">
                <a:latin typeface="Arabic Typesetting" pitchFamily="66" charset="-78"/>
                <a:ea typeface="Arial Unicode MS" pitchFamily="34" charset="-128"/>
                <a:cs typeface="Arabic Typesetting" pitchFamily="66" charset="-78"/>
              </a:rPr>
              <a:t> إن طبيعة المشكلة تحدد الجوانب التي تُهمنا في كل من سمات العميل الشخصية والظروف المحيطة به المرتبطة بطبيعتها .</a:t>
            </a:r>
          </a:p>
          <a:p>
            <a:pPr algn="just">
              <a:buFontTx/>
              <a:buChar char="-"/>
            </a:pPr>
            <a:r>
              <a:rPr lang="ar-SA" sz="4000" b="1" dirty="0" smtClean="0">
                <a:latin typeface="Arabic Typesetting" pitchFamily="66" charset="-78"/>
                <a:ea typeface="Arial Unicode MS" pitchFamily="34" charset="-128"/>
                <a:cs typeface="Arabic Typesetting" pitchFamily="66" charset="-78"/>
              </a:rPr>
              <a:t> </a:t>
            </a:r>
            <a:r>
              <a:rPr lang="ar-SA" sz="4000" b="1" dirty="0" smtClean="0">
                <a:solidFill>
                  <a:srgbClr val="FF0000"/>
                </a:solidFill>
                <a:latin typeface="Arabic Typesetting" pitchFamily="66" charset="-78"/>
                <a:ea typeface="Arial Unicode MS" pitchFamily="34" charset="-128"/>
                <a:cs typeface="Arabic Typesetting" pitchFamily="66" charset="-78"/>
              </a:rPr>
              <a:t>الأمثلة :</a:t>
            </a:r>
          </a:p>
          <a:p>
            <a:pPr marL="722313" indent="-449263"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المشكلة الاقتصادية/ ماهى الحقائق الواجب معرفتها في المشكلة الاقتصادية ؟</a:t>
            </a:r>
          </a:p>
          <a:p>
            <a:pPr marL="722313" indent="-449263"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تتمثل الحقائق المرتبطة بالمشكلة الاقتصادية في تكوين الأسرة ، مصادر الدخل ، موارد وجهود الأسرة في حل المشكلة.  </a:t>
            </a:r>
          </a:p>
        </p:txBody>
      </p:sp>
    </p:spTree>
  </p:cSld>
  <p:clrMapOvr>
    <a:masterClrMapping/>
  </p:clrMapOvr>
  <p:transition spd="med">
    <p:cover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2555776" y="188640"/>
            <a:ext cx="5976664"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600" b="1" dirty="0" smtClean="0">
                <a:solidFill>
                  <a:srgbClr val="FF0000"/>
                </a:solidFill>
                <a:latin typeface="Arabic Typesetting" pitchFamily="66" charset="-78"/>
                <a:ea typeface="Arial Unicode MS" pitchFamily="34" charset="-128"/>
                <a:cs typeface="Arabic Typesetting" pitchFamily="66" charset="-78"/>
              </a:rPr>
              <a:t>تابع منطقة محددة مرتبطة بطبيعة المشكلة أو الموقف الذي يواجه العميل</a:t>
            </a:r>
          </a:p>
        </p:txBody>
      </p:sp>
      <p:sp>
        <p:nvSpPr>
          <p:cNvPr id="8" name="مربع نص 7"/>
          <p:cNvSpPr txBox="1"/>
          <p:nvPr/>
        </p:nvSpPr>
        <p:spPr>
          <a:xfrm>
            <a:off x="611560" y="1772816"/>
            <a:ext cx="8064896" cy="4462760"/>
          </a:xfrm>
          <a:prstGeom prst="rect">
            <a:avLst/>
          </a:prstGeom>
          <a:solidFill>
            <a:schemeClr val="bg1">
              <a:lumMod val="95000"/>
            </a:schemeClr>
          </a:solidFill>
        </p:spPr>
        <p:txBody>
          <a:bodyPr wrap="square" rtlCol="1">
            <a:spAutoFit/>
          </a:bodyPr>
          <a:lstStyle/>
          <a:p>
            <a:pPr algn="just">
              <a:buFontTx/>
              <a:buChar char="-"/>
            </a:pPr>
            <a:r>
              <a:rPr lang="ar-SA" sz="4400" b="1" dirty="0" smtClean="0">
                <a:solidFill>
                  <a:srgbClr val="FF0000"/>
                </a:solidFill>
                <a:latin typeface="Arabic Typesetting" pitchFamily="66" charset="-78"/>
                <a:ea typeface="Arial Unicode MS" pitchFamily="34" charset="-128"/>
                <a:cs typeface="Arabic Typesetting" pitchFamily="66" charset="-78"/>
              </a:rPr>
              <a:t>تابع الأمثلة:</a:t>
            </a:r>
          </a:p>
          <a:p>
            <a:pPr marL="722313" indent="-449263"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ما هي الحقائق الواجب معرفتها في المشكلة الأسرية ؟</a:t>
            </a:r>
          </a:p>
          <a:p>
            <a:pPr marL="722313" indent="-449263"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تتمثل الحقائق المرتبطة بالمشكلة الأسرية في العلاقات بين أفراد الأسرة ، القيادة في المنزل ، عدد الأولاد. </a:t>
            </a:r>
          </a:p>
          <a:p>
            <a:pPr marL="722313" indent="-449263"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ما هي الحقائق الواجب معرفتها في المشكلة المدرسية ؟</a:t>
            </a:r>
          </a:p>
          <a:p>
            <a:pPr marL="722313" indent="-449263"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تتمثل الحقائق المرتبطة بالمشكلة المدرسية في الجو المدرسي ، آراء المدرسين ، معامل الذكاء، البطاقة المدرسية. </a:t>
            </a:r>
          </a:p>
        </p:txBody>
      </p:sp>
    </p:spTree>
  </p:cSld>
  <p:clrMapOvr>
    <a:masterClrMapping/>
  </p:clrMapOvr>
  <p:transition spd="med">
    <p:cover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وسيلة شرح على شكل سحابة 2"/>
          <p:cNvSpPr/>
          <p:nvPr/>
        </p:nvSpPr>
        <p:spPr>
          <a:xfrm>
            <a:off x="2555776" y="188640"/>
            <a:ext cx="5976664"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600" b="1" dirty="0" smtClean="0">
                <a:solidFill>
                  <a:schemeClr val="tx1"/>
                </a:solidFill>
                <a:latin typeface="Arabic Typesetting" pitchFamily="66" charset="-78"/>
                <a:ea typeface="Arial Unicode MS" pitchFamily="34" charset="-128"/>
                <a:cs typeface="Arabic Typesetting" pitchFamily="66" charset="-78"/>
              </a:rPr>
              <a:t>تابع منطقة محددة مرتبطة بطبيعة المشكلة أو الموقف الذي يواجه العميل</a:t>
            </a:r>
          </a:p>
        </p:txBody>
      </p:sp>
      <p:sp>
        <p:nvSpPr>
          <p:cNvPr id="4" name="مربع نص 3"/>
          <p:cNvSpPr txBox="1"/>
          <p:nvPr/>
        </p:nvSpPr>
        <p:spPr>
          <a:xfrm>
            <a:off x="579070" y="1500174"/>
            <a:ext cx="8064896" cy="5078313"/>
          </a:xfrm>
          <a:prstGeom prst="rect">
            <a:avLst/>
          </a:prstGeom>
          <a:solidFill>
            <a:schemeClr val="bg1">
              <a:lumMod val="95000"/>
            </a:schemeClr>
          </a:solidFill>
        </p:spPr>
        <p:txBody>
          <a:bodyPr wrap="square" rtlCol="1">
            <a:spAutoFit/>
          </a:bodyPr>
          <a:lstStyle/>
          <a:p>
            <a:pPr marL="546100" indent="-546100" algn="just">
              <a:buFont typeface="Arial" pitchFamily="34" charset="0"/>
              <a:buChar char="•"/>
            </a:pPr>
            <a:r>
              <a:rPr lang="ar-SA" sz="3600" b="1" dirty="0" smtClean="0">
                <a:solidFill>
                  <a:srgbClr val="FF0000"/>
                </a:solidFill>
                <a:latin typeface="Arabic Typesetting" pitchFamily="66" charset="-78"/>
                <a:ea typeface="Arial Unicode MS" pitchFamily="34" charset="-128"/>
                <a:cs typeface="Arabic Typesetting" pitchFamily="66" charset="-78"/>
              </a:rPr>
              <a:t>ما هي الحقائق الواجب معرفتها في مشكلة التبول اللاإرادي ؟</a:t>
            </a:r>
          </a:p>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وتتمثل الحقائق الواجب معرفتها في : </a:t>
            </a:r>
          </a:p>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التعرف على حالة الطفل الصحية ( الجهاز البولي ). </a:t>
            </a:r>
          </a:p>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مدى اضطرابه النفسي والسلوكي. </a:t>
            </a:r>
          </a:p>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البحث عن السمات الشخصية للطفل مثل القلق والعناد والخوف والشعور بالنقص ومتابعة هذه السمات منذ الميلاد حتى تاريخ ظهور المشكلة.</a:t>
            </a:r>
          </a:p>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التعرف على مواقف الإحباط المختلفة التي تَعرضَ لها الطفل في حياته المبكرة من الحرمان أو من العطف أو من الحنان أو  أسلوب التنشئة الخاطئة كالتدليل الزائد أو  القسوة أو الإهمال أو  النكوص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وسيلة شرح على شكل سحابة 2"/>
          <p:cNvSpPr/>
          <p:nvPr/>
        </p:nvSpPr>
        <p:spPr>
          <a:xfrm>
            <a:off x="2555776" y="188640"/>
            <a:ext cx="5976664"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600" b="1" dirty="0" smtClean="0">
                <a:solidFill>
                  <a:srgbClr val="FF0000"/>
                </a:solidFill>
                <a:latin typeface="Arabic Typesetting" pitchFamily="66" charset="-78"/>
                <a:ea typeface="Arial Unicode MS" pitchFamily="34" charset="-128"/>
                <a:cs typeface="Arabic Typesetting" pitchFamily="66" charset="-78"/>
              </a:rPr>
              <a:t>تابع منطقة محددة مرتبطة بطبيعة المشكلة أو الموقف الذي يواجه العميل</a:t>
            </a:r>
          </a:p>
        </p:txBody>
      </p:sp>
      <p:sp>
        <p:nvSpPr>
          <p:cNvPr id="4" name="مربع نص 3"/>
          <p:cNvSpPr txBox="1"/>
          <p:nvPr/>
        </p:nvSpPr>
        <p:spPr>
          <a:xfrm>
            <a:off x="285720" y="1857926"/>
            <a:ext cx="8429684" cy="3785652"/>
          </a:xfrm>
          <a:prstGeom prst="rect">
            <a:avLst/>
          </a:prstGeom>
          <a:solidFill>
            <a:schemeClr val="bg1">
              <a:lumMod val="95000"/>
            </a:schemeClr>
          </a:solidFill>
        </p:spPr>
        <p:txBody>
          <a:bodyPr wrap="square" rtlCol="1">
            <a:spAutoFit/>
          </a:bodyPr>
          <a:lstStyle/>
          <a:p>
            <a:pPr marL="546100" indent="-546100" algn="just">
              <a:buFont typeface="Arial" pitchFamily="34" charset="0"/>
              <a:buChar char="•"/>
            </a:pPr>
            <a:r>
              <a:rPr lang="ar-SA" sz="4000" b="1" dirty="0" smtClean="0">
                <a:solidFill>
                  <a:srgbClr val="FF0000"/>
                </a:solidFill>
                <a:latin typeface="Arabic Typesetting" pitchFamily="66" charset="-78"/>
                <a:ea typeface="Arial Unicode MS" pitchFamily="34" charset="-128"/>
                <a:cs typeface="Arabic Typesetting" pitchFamily="66" charset="-78"/>
              </a:rPr>
              <a:t>ما هي الحقائق الواجب معرفتها في مشكلة الحدث المنحرف  ؟</a:t>
            </a:r>
          </a:p>
          <a:p>
            <a:pPr marL="546100" indent="-546100"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وتتمثل الحقائق المرتبطة بمشكلة الحدث المنحرف بطبيعية الأسرة ، والأصدقاء.</a:t>
            </a:r>
          </a:p>
          <a:p>
            <a:pPr marL="546100" indent="-546100"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ما هي الحقائق الواجب معرفتها في مشكلة الطفل غير الشرعي ؟ </a:t>
            </a:r>
          </a:p>
          <a:p>
            <a:pPr marL="546100" indent="-546100" algn="just">
              <a:buFont typeface="Arial" pitchFamily="34" charset="0"/>
              <a:buChar char="•"/>
            </a:pPr>
            <a:r>
              <a:rPr lang="ar-SA" sz="4000" b="1" dirty="0" smtClean="0">
                <a:latin typeface="Arabic Typesetting" pitchFamily="66" charset="-78"/>
                <a:ea typeface="Arial Unicode MS" pitchFamily="34" charset="-128"/>
                <a:cs typeface="Arabic Typesetting" pitchFamily="66" charset="-78"/>
              </a:rPr>
              <a:t>تتمثل الحقائق المرتبطة بمشكلة الطفل غير الشرعي في مدى صحة الأسرة البديلة ، وعدد أفرادها ، ومدى استقرارها الاجتماعي والاقتصادي.</a:t>
            </a:r>
          </a:p>
        </p:txBody>
      </p:sp>
    </p:spTree>
  </p:cSld>
  <p:clrMapOvr>
    <a:masterClrMapping/>
  </p:clrMapOvr>
  <p:transition spd="med">
    <p:cover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على شكل سحابة 3"/>
          <p:cNvSpPr/>
          <p:nvPr/>
        </p:nvSpPr>
        <p:spPr>
          <a:xfrm>
            <a:off x="2555776" y="188640"/>
            <a:ext cx="5976664"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600" b="1" dirty="0" smtClean="0">
                <a:solidFill>
                  <a:srgbClr val="FF0000"/>
                </a:solidFill>
                <a:latin typeface="Arabic Typesetting" pitchFamily="66" charset="-78"/>
                <a:ea typeface="Arial Unicode MS" pitchFamily="34" charset="-128"/>
                <a:cs typeface="Arabic Typesetting" pitchFamily="66" charset="-78"/>
              </a:rPr>
              <a:t>تابع منطقة محددة مرتبطة بطبيعة المشكلة أو الموقف الذي يواجه العميل</a:t>
            </a:r>
          </a:p>
        </p:txBody>
      </p:sp>
      <p:sp>
        <p:nvSpPr>
          <p:cNvPr id="6" name="عنصر نائب للمحتوى 2"/>
          <p:cNvSpPr txBox="1">
            <a:spLocks/>
          </p:cNvSpPr>
          <p:nvPr/>
        </p:nvSpPr>
        <p:spPr>
          <a:xfrm>
            <a:off x="357158" y="1571612"/>
            <a:ext cx="8501122" cy="4429156"/>
          </a:xfrm>
          <a:prstGeom prst="rect">
            <a:avLst/>
          </a:prstGeom>
          <a:solidFill>
            <a:schemeClr val="bg1">
              <a:lumMod val="95000"/>
            </a:schemeClr>
          </a:solidFill>
        </p:spPr>
        <p:txBody>
          <a:bodyPr vert="horz" lIns="91440" tIns="45720" rIns="91440" bIns="45720" rtlCol="1">
            <a:noAutofit/>
          </a:bodyPr>
          <a:lstStyle/>
          <a:p>
            <a:pPr marL="546100" marR="0" lvl="0" indent="-546100" algn="just"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1" i="0" u="none" strike="noStrike" kern="1200" cap="none" spc="0" normalizeH="0" baseline="0" noProof="0" dirty="0" smtClean="0">
                <a:ln>
                  <a:noFill/>
                </a:ln>
                <a:solidFill>
                  <a:srgbClr val="FF0000"/>
                </a:solidFill>
                <a:effectLst/>
                <a:uLnTx/>
                <a:uFillTx/>
                <a:latin typeface="Arabic Typesetting" pitchFamily="66" charset="-78"/>
                <a:ea typeface="Arial Unicode MS" pitchFamily="34" charset="-128"/>
                <a:cs typeface="Arabic Typesetting" pitchFamily="66" charset="-78"/>
              </a:rPr>
              <a:t>ما هي الحقائق الواجب معرفتها في مشكلة الطفل المعوق الذي يحتاج شهادة للتأهيل؟</a:t>
            </a:r>
          </a:p>
          <a:p>
            <a:pPr marL="441325" marR="0" lvl="0" indent="-441325" algn="just" defTabSz="914400" rtl="1" eaLnBrk="1" fontAlgn="auto" latinLnBrk="0" hangingPunct="1">
              <a:lnSpc>
                <a:spcPct val="100000"/>
              </a:lnSpc>
              <a:spcBef>
                <a:spcPct val="20000"/>
              </a:spcBef>
              <a:spcAft>
                <a:spcPts val="0"/>
              </a:spcAft>
              <a:buClrTx/>
              <a:buSzTx/>
              <a:buFontTx/>
              <a:buChar char="-"/>
              <a:tabLst/>
              <a:defRPr/>
            </a:pPr>
            <a:r>
              <a:rPr kumimoji="0" lang="ar-SA" sz="3200" b="1" i="0" u="none" strike="noStrike" kern="1200" cap="none" spc="0" normalizeH="0" baseline="0" noProof="0" dirty="0" smtClean="0">
                <a:ln>
                  <a:noFill/>
                </a:ln>
                <a:solidFill>
                  <a:schemeClr val="tx1"/>
                </a:solidFill>
                <a:effectLst/>
                <a:uLnTx/>
                <a:uFillTx/>
                <a:latin typeface="Arabic Typesetting" pitchFamily="66" charset="-78"/>
                <a:ea typeface="Arial Unicode MS" pitchFamily="34" charset="-128"/>
                <a:cs typeface="Arabic Typesetting" pitchFamily="66" charset="-78"/>
              </a:rPr>
              <a:t>وتتمثل الحقائق المرتبطة بمشكلة الطفل المعوق بتحديد طبيعة الإعاقة ، ونوع العمل الذي يناسبه، وخبرته العملية.</a:t>
            </a:r>
          </a:p>
          <a:p>
            <a:pPr marL="441325" marR="0" lvl="0" indent="-441325" algn="just" defTabSz="914400" rtl="1" eaLnBrk="1" fontAlgn="auto" latinLnBrk="0" hangingPunct="1">
              <a:lnSpc>
                <a:spcPct val="100000"/>
              </a:lnSpc>
              <a:spcBef>
                <a:spcPct val="20000"/>
              </a:spcBef>
              <a:spcAft>
                <a:spcPts val="0"/>
              </a:spcAft>
              <a:buClrTx/>
              <a:buSzTx/>
              <a:buFontTx/>
              <a:buChar char="-"/>
              <a:tabLst/>
              <a:defRPr/>
            </a:pPr>
            <a:r>
              <a:rPr kumimoji="0" lang="ar-SA" sz="3200" b="1" i="0" u="none" strike="noStrike" kern="1200" cap="none" spc="0" normalizeH="0" baseline="0" noProof="0" dirty="0" smtClean="0">
                <a:ln>
                  <a:noFill/>
                </a:ln>
                <a:solidFill>
                  <a:schemeClr val="tx1"/>
                </a:solidFill>
                <a:effectLst/>
                <a:uLnTx/>
                <a:uFillTx/>
                <a:latin typeface="Arabic Typesetting" pitchFamily="66" charset="-78"/>
                <a:ea typeface="Arial Unicode MS" pitchFamily="34" charset="-128"/>
                <a:cs typeface="Arabic Typesetting" pitchFamily="66" charset="-78"/>
              </a:rPr>
              <a:t>أما في حالة الجناح والاضطراب النفسي، يركز الاهتمام بالتاريخ التطوري للتعرف على مواقف الإحباط المختلفة التي واجهها الفرد في سنوات حياته الأولى والمرتبطة بسلوكه الحالي .</a:t>
            </a:r>
          </a:p>
          <a:p>
            <a:pPr marL="342900" marR="0" lvl="0" indent="-342900" algn="just" defTabSz="914400" rtl="1" eaLnBrk="1" fontAlgn="auto" latinLnBrk="0" hangingPunct="1">
              <a:lnSpc>
                <a:spcPct val="100000"/>
              </a:lnSpc>
              <a:spcBef>
                <a:spcPct val="20000"/>
              </a:spcBef>
              <a:spcAft>
                <a:spcPts val="0"/>
              </a:spcAft>
              <a:buClrTx/>
              <a:buSzTx/>
              <a:buFontTx/>
              <a:buChar char="-"/>
              <a:tabLst/>
              <a:defRPr/>
            </a:pPr>
            <a:r>
              <a:rPr kumimoji="0" lang="ar-SA" sz="3200" b="1" i="0" u="none" strike="noStrike" kern="1200" cap="none" spc="0" normalizeH="0" baseline="0" noProof="0" dirty="0" smtClean="0">
                <a:ln>
                  <a:noFill/>
                </a:ln>
                <a:solidFill>
                  <a:schemeClr val="tx1"/>
                </a:solidFill>
                <a:effectLst/>
                <a:uLnTx/>
                <a:uFillTx/>
                <a:latin typeface="Arabic Typesetting" pitchFamily="66" charset="-78"/>
                <a:ea typeface="Arial Unicode MS" pitchFamily="34" charset="-128"/>
                <a:cs typeface="Arabic Typesetting" pitchFamily="66" charset="-78"/>
              </a:rPr>
              <a:t> إذن في كل مشكلة يحتاج الأخصائي إلى معرفة : </a:t>
            </a:r>
          </a:p>
          <a:p>
            <a:pPr marL="731838" marR="0" lvl="1" indent="-274638" algn="just" defTabSz="914400" rtl="1" eaLnBrk="1" fontAlgn="auto" latinLnBrk="0" hangingPunct="1">
              <a:lnSpc>
                <a:spcPct val="100000"/>
              </a:lnSpc>
              <a:spcBef>
                <a:spcPct val="20000"/>
              </a:spcBef>
              <a:spcAft>
                <a:spcPts val="0"/>
              </a:spcAft>
              <a:buClrTx/>
              <a:buSzTx/>
              <a:buFont typeface="AGA Arabesque" pitchFamily="2" charset="2"/>
              <a:buChar char="V"/>
              <a:tabLst/>
              <a:defRPr/>
            </a:pPr>
            <a:r>
              <a:rPr kumimoji="0" lang="ar-SA" sz="3200" b="1" i="0" u="none" strike="noStrike" kern="1200" cap="none" spc="0" normalizeH="0" baseline="0" noProof="0" dirty="0" smtClean="0">
                <a:ln>
                  <a:noFill/>
                </a:ln>
                <a:solidFill>
                  <a:schemeClr val="tx1"/>
                </a:solidFill>
                <a:effectLst/>
                <a:uLnTx/>
                <a:uFillTx/>
                <a:latin typeface="Arabic Typesetting" pitchFamily="66" charset="-78"/>
                <a:ea typeface="Arial Unicode MS" pitchFamily="34" charset="-128"/>
                <a:cs typeface="Arabic Typesetting" pitchFamily="66" charset="-78"/>
              </a:rPr>
              <a:t> سمات العميل الشخصية.               </a:t>
            </a:r>
            <a:r>
              <a:rPr kumimoji="0" lang="ar-SA" sz="3200" b="1" i="0" u="none" strike="noStrike" kern="1200" cap="none" spc="0" normalizeH="0" baseline="0" noProof="0" dirty="0" smtClean="0">
                <a:ln>
                  <a:noFill/>
                </a:ln>
                <a:solidFill>
                  <a:schemeClr val="tx1"/>
                </a:solidFill>
                <a:effectLst/>
                <a:uLnTx/>
                <a:uFillTx/>
                <a:latin typeface="Arabic Typesetting" pitchFamily="66" charset="-78"/>
                <a:ea typeface="Arial Unicode MS" pitchFamily="34" charset="-128"/>
                <a:cs typeface="Arabic Typesetting" pitchFamily="66" charset="-78"/>
                <a:sym typeface="AGA Arabesque"/>
              </a:rPr>
              <a:t></a:t>
            </a:r>
            <a:r>
              <a:rPr kumimoji="0" lang="ar-SA" sz="3200" b="1" i="0" u="none" strike="noStrike" kern="1200" cap="none" spc="0" normalizeH="0" baseline="0" noProof="0" dirty="0" smtClean="0">
                <a:ln>
                  <a:noFill/>
                </a:ln>
                <a:solidFill>
                  <a:schemeClr val="tx1"/>
                </a:solidFill>
                <a:effectLst/>
                <a:uLnTx/>
                <a:uFillTx/>
                <a:latin typeface="Arabic Typesetting" pitchFamily="66" charset="-78"/>
                <a:ea typeface="Arial Unicode MS" pitchFamily="34" charset="-128"/>
                <a:cs typeface="Arabic Typesetting" pitchFamily="66" charset="-78"/>
              </a:rPr>
              <a:t> الظروف المحيطة والمرتبطة بالمشكلة . </a:t>
            </a:r>
          </a:p>
          <a:p>
            <a:pPr marL="731838" marR="0" lvl="1" indent="-274638" algn="just" defTabSz="914400" rtl="1" eaLnBrk="1" fontAlgn="auto" latinLnBrk="0" hangingPunct="1">
              <a:lnSpc>
                <a:spcPct val="100000"/>
              </a:lnSpc>
              <a:spcBef>
                <a:spcPct val="20000"/>
              </a:spcBef>
              <a:spcAft>
                <a:spcPts val="0"/>
              </a:spcAft>
              <a:buClrTx/>
              <a:buSzTx/>
              <a:tabLst/>
              <a:defRPr/>
            </a:pPr>
            <a:r>
              <a:rPr lang="ar-SA" sz="3200" b="1" dirty="0" smtClean="0">
                <a:latin typeface="Arabic Typesetting" pitchFamily="66" charset="-78"/>
                <a:ea typeface="Arial Unicode MS" pitchFamily="34" charset="-128"/>
                <a:cs typeface="Arabic Typesetting" pitchFamily="66" charset="-78"/>
              </a:rPr>
              <a:t>وهذا يتطلب منه معرفة التاريخ التطوري للحالة :</a:t>
            </a:r>
            <a:endParaRPr kumimoji="0" lang="ar-SA"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cover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3929058" y="260648"/>
            <a:ext cx="4603382"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pPr>
              <a:buFont typeface="Arial" pitchFamily="34" charset="0"/>
              <a:buChar char="•"/>
            </a:pPr>
            <a:r>
              <a:rPr lang="ar-SA" sz="2800" dirty="0" smtClean="0">
                <a:solidFill>
                  <a:srgbClr val="FF0000"/>
                </a:solidFill>
                <a:latin typeface="Arial Unicode MS" pitchFamily="34" charset="-128"/>
                <a:ea typeface="Arial Unicode MS" pitchFamily="34" charset="-128"/>
                <a:cs typeface="Arial Unicode MS" pitchFamily="34" charset="-128"/>
              </a:rPr>
              <a:t> </a:t>
            </a:r>
            <a:r>
              <a:rPr lang="ar-SA" sz="3600" b="1" dirty="0" smtClean="0">
                <a:solidFill>
                  <a:srgbClr val="FF0000"/>
                </a:solidFill>
                <a:latin typeface="Arabic Typesetting" pitchFamily="66" charset="-78"/>
                <a:ea typeface="Arial Unicode MS" pitchFamily="34" charset="-128"/>
                <a:cs typeface="Arabic Typesetting" pitchFamily="66" charset="-78"/>
              </a:rPr>
              <a:t>التاريخ التطوري ويشمل : </a:t>
            </a:r>
            <a:endParaRPr lang="ar-SA" sz="4000" b="1" dirty="0" smtClean="0">
              <a:solidFill>
                <a:srgbClr val="FF0000"/>
              </a:solidFill>
              <a:latin typeface="Arabic Typesetting" pitchFamily="66" charset="-78"/>
              <a:ea typeface="Arial Unicode MS" pitchFamily="34" charset="-128"/>
              <a:cs typeface="Arabic Typesetting" pitchFamily="66" charset="-78"/>
            </a:endParaRPr>
          </a:p>
        </p:txBody>
      </p:sp>
      <p:sp>
        <p:nvSpPr>
          <p:cNvPr id="8" name="مربع نص 7"/>
          <p:cNvSpPr txBox="1"/>
          <p:nvPr/>
        </p:nvSpPr>
        <p:spPr>
          <a:xfrm>
            <a:off x="611560" y="1772816"/>
            <a:ext cx="8064896" cy="4524315"/>
          </a:xfrm>
          <a:prstGeom prst="rect">
            <a:avLst/>
          </a:prstGeom>
          <a:solidFill>
            <a:schemeClr val="bg1">
              <a:lumMod val="95000"/>
            </a:schemeClr>
          </a:solidFill>
        </p:spPr>
        <p:txBody>
          <a:bodyPr wrap="square" rtlCol="1">
            <a:spAutoFit/>
          </a:bodyPr>
          <a:lstStyle/>
          <a:p>
            <a:pPr marL="441325" indent="-441325" algn="just"/>
            <a:r>
              <a:rPr lang="ar-SA" sz="2400" dirty="0" smtClean="0">
                <a:latin typeface="Arial Unicode MS" pitchFamily="34" charset="-128"/>
                <a:ea typeface="Arial Unicode MS" pitchFamily="34" charset="-128"/>
                <a:cs typeface="Arial Unicode MS" pitchFamily="34" charset="-128"/>
              </a:rPr>
              <a:t> </a:t>
            </a:r>
            <a:r>
              <a:rPr lang="ar-SA" sz="3600" b="1" dirty="0" smtClean="0">
                <a:latin typeface="Arabic Typesetting" pitchFamily="66" charset="-78"/>
                <a:ea typeface="Arial Unicode MS" pitchFamily="34" charset="-128"/>
                <a:cs typeface="Arabic Typesetting" pitchFamily="66" charset="-78"/>
              </a:rPr>
              <a:t>1- الجو النفسي العام الذي يواجهه الطفل عند ولادته. (ولادة طبيعية، قيصرية، هل كان الطفل مرغوب فيه أو غير مرغوب ، مدى انعكاس ذلك على سلوك الوالدين اتجاه الطفل). </a:t>
            </a:r>
          </a:p>
          <a:p>
            <a:pPr marL="441325" indent="-441325" algn="just"/>
            <a:r>
              <a:rPr lang="ar-SA" sz="3600" b="1" dirty="0" smtClean="0">
                <a:latin typeface="Arabic Typesetting" pitchFamily="66" charset="-78"/>
                <a:ea typeface="Arial Unicode MS" pitchFamily="34" charset="-128"/>
                <a:cs typeface="Arabic Typesetting" pitchFamily="66" charset="-78"/>
              </a:rPr>
              <a:t> 2- مواقف الاحباط المختلفة عند المرحلة </a:t>
            </a:r>
            <a:r>
              <a:rPr lang="ar-SA" sz="3600" b="1" dirty="0" err="1" smtClean="0">
                <a:latin typeface="Arabic Typesetting" pitchFamily="66" charset="-78"/>
                <a:ea typeface="Arial Unicode MS" pitchFamily="34" charset="-128"/>
                <a:cs typeface="Arabic Typesetting" pitchFamily="66" charset="-78"/>
              </a:rPr>
              <a:t>الفمية</a:t>
            </a:r>
            <a:r>
              <a:rPr lang="ar-SA" sz="3600" b="1" dirty="0" smtClean="0">
                <a:latin typeface="Arabic Typesetting" pitchFamily="66" charset="-78"/>
                <a:ea typeface="Arial Unicode MS" pitchFamily="34" charset="-128"/>
                <a:cs typeface="Arabic Typesetting" pitchFamily="66" charset="-78"/>
              </a:rPr>
              <a:t> (وقت الرضاعة أو غياب الأم أو مرضها، القئ المستمر والمتكرر وهو نوع من الاحتجاج النفسى على الإهمال) .</a:t>
            </a:r>
          </a:p>
          <a:p>
            <a:pPr marL="441325" indent="-441325" algn="just"/>
            <a:r>
              <a:rPr lang="ar-SA" sz="3600" b="1" dirty="0" smtClean="0">
                <a:latin typeface="Arabic Typesetting" pitchFamily="66" charset="-78"/>
                <a:ea typeface="Arial Unicode MS" pitchFamily="34" charset="-128"/>
                <a:cs typeface="Arabic Typesetting" pitchFamily="66" charset="-78"/>
              </a:rPr>
              <a:t> 3- عملية الفطام كحدث نفسي في نمو الطفل.</a:t>
            </a:r>
          </a:p>
          <a:p>
            <a:pPr marL="441325" indent="-441325" algn="just"/>
            <a:r>
              <a:rPr lang="ar-SA" sz="3600" b="1" dirty="0" smtClean="0">
                <a:latin typeface="Arabic Typesetting" pitchFamily="66" charset="-78"/>
                <a:ea typeface="Arial Unicode MS" pitchFamily="34" charset="-128"/>
                <a:cs typeface="Arabic Typesetting" pitchFamily="66" charset="-78"/>
              </a:rPr>
              <a:t> 4- مدى نمو  الطفل نمواً طبيعياً وخاصة عند التسنين أو المشي أو ضبط </a:t>
            </a:r>
            <a:r>
              <a:rPr lang="ar-SA" sz="3600" b="1" dirty="0" err="1" smtClean="0">
                <a:latin typeface="Arabic Typesetting" pitchFamily="66" charset="-78"/>
                <a:ea typeface="Arial Unicode MS" pitchFamily="34" charset="-128"/>
                <a:cs typeface="Arabic Typesetting" pitchFamily="66" charset="-78"/>
              </a:rPr>
              <a:t>عمليتى</a:t>
            </a:r>
            <a:r>
              <a:rPr lang="ar-SA" sz="3600" b="1" dirty="0" smtClean="0">
                <a:latin typeface="Arabic Typesetting" pitchFamily="66" charset="-78"/>
                <a:ea typeface="Arial Unicode MS" pitchFamily="34" charset="-128"/>
                <a:cs typeface="Arabic Typesetting" pitchFamily="66" charset="-78"/>
              </a:rPr>
              <a:t> التبول والتبرز.</a:t>
            </a:r>
            <a:endParaRPr lang="ar-SA" sz="36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وسيلة شرح على شكل سحابة 2"/>
          <p:cNvSpPr/>
          <p:nvPr/>
        </p:nvSpPr>
        <p:spPr>
          <a:xfrm>
            <a:off x="4355976" y="71414"/>
            <a:ext cx="4176464"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pPr>
              <a:buFont typeface="Arial" pitchFamily="34" charset="0"/>
              <a:buChar char="•"/>
            </a:pPr>
            <a:r>
              <a:rPr lang="ar-SA" sz="2800" dirty="0" smtClean="0">
                <a:solidFill>
                  <a:srgbClr val="FF0000"/>
                </a:solidFill>
                <a:latin typeface="Arial Unicode MS" pitchFamily="34" charset="-128"/>
                <a:ea typeface="Arial Unicode MS" pitchFamily="34" charset="-128"/>
                <a:cs typeface="Arial Unicode MS" pitchFamily="34" charset="-128"/>
              </a:rPr>
              <a:t> </a:t>
            </a:r>
            <a:r>
              <a:rPr lang="ar-SA" sz="3600" b="1" dirty="0" smtClean="0">
                <a:solidFill>
                  <a:srgbClr val="FF0000"/>
                </a:solidFill>
                <a:latin typeface="Arabic Typesetting" pitchFamily="66" charset="-78"/>
                <a:ea typeface="Arial Unicode MS" pitchFamily="34" charset="-128"/>
                <a:cs typeface="Arabic Typesetting" pitchFamily="66" charset="-78"/>
              </a:rPr>
              <a:t>تابع</a:t>
            </a:r>
            <a:r>
              <a:rPr lang="ar-SA" sz="2800" dirty="0" smtClean="0">
                <a:solidFill>
                  <a:srgbClr val="FF0000"/>
                </a:solidFill>
                <a:latin typeface="Arial Unicode MS" pitchFamily="34" charset="-128"/>
                <a:ea typeface="Arial Unicode MS" pitchFamily="34" charset="-128"/>
                <a:cs typeface="Arial Unicode MS" pitchFamily="34" charset="-128"/>
              </a:rPr>
              <a:t> </a:t>
            </a:r>
            <a:r>
              <a:rPr lang="ar-SA" sz="3600" b="1" dirty="0" smtClean="0">
                <a:solidFill>
                  <a:srgbClr val="FF0000"/>
                </a:solidFill>
                <a:latin typeface="Arabic Typesetting" pitchFamily="66" charset="-78"/>
                <a:ea typeface="Arial Unicode MS" pitchFamily="34" charset="-128"/>
                <a:cs typeface="Arabic Typesetting" pitchFamily="66" charset="-78"/>
              </a:rPr>
              <a:t>التاريخ التطوري </a:t>
            </a:r>
            <a:endParaRPr lang="ar-SA" sz="4000" b="1" dirty="0" smtClean="0">
              <a:solidFill>
                <a:srgbClr val="FF0000"/>
              </a:solidFill>
              <a:latin typeface="Arabic Typesetting" pitchFamily="66" charset="-78"/>
              <a:ea typeface="Arial Unicode MS" pitchFamily="34" charset="-128"/>
              <a:cs typeface="Arabic Typesetting" pitchFamily="66" charset="-78"/>
            </a:endParaRPr>
          </a:p>
        </p:txBody>
      </p:sp>
      <p:sp>
        <p:nvSpPr>
          <p:cNvPr id="4" name="مربع نص 3"/>
          <p:cNvSpPr txBox="1"/>
          <p:nvPr/>
        </p:nvSpPr>
        <p:spPr>
          <a:xfrm>
            <a:off x="285720" y="1052736"/>
            <a:ext cx="8462744" cy="5755422"/>
          </a:xfrm>
          <a:prstGeom prst="rect">
            <a:avLst/>
          </a:prstGeom>
          <a:solidFill>
            <a:schemeClr val="bg1">
              <a:lumMod val="95000"/>
            </a:schemeClr>
          </a:solidFill>
        </p:spPr>
        <p:txBody>
          <a:bodyPr wrap="square" rtlCol="1">
            <a:spAutoFit/>
          </a:bodyPr>
          <a:lstStyle/>
          <a:p>
            <a:pPr marL="533400" indent="-533400" algn="just"/>
            <a:r>
              <a:rPr lang="ar-SA" sz="4000" b="1" dirty="0" smtClean="0">
                <a:latin typeface="Arabic Typesetting" pitchFamily="66" charset="-78"/>
                <a:ea typeface="Arial Unicode MS" pitchFamily="34" charset="-128"/>
                <a:cs typeface="Arabic Typesetting" pitchFamily="66" charset="-78"/>
              </a:rPr>
              <a:t>  5- الأحداث والخبرات الأليمة التي تتابعت سواء كانت فراقاً أو خوفاً أو مرضاً أو وفاة لأحد </a:t>
            </a:r>
            <a:r>
              <a:rPr lang="ar-SA" sz="3600" b="1" dirty="0" smtClean="0">
                <a:latin typeface="Arabic Typesetting" pitchFamily="66" charset="-78"/>
                <a:ea typeface="Arial Unicode MS" pitchFamily="34" charset="-128"/>
                <a:cs typeface="Arabic Typesetting" pitchFamily="66" charset="-78"/>
              </a:rPr>
              <a:t>المقربين إليه .</a:t>
            </a:r>
          </a:p>
          <a:p>
            <a:pPr marL="533400" indent="-533400" algn="just"/>
            <a:r>
              <a:rPr lang="ar-SA" sz="3600" b="1" dirty="0" smtClean="0">
                <a:latin typeface="Arabic Typesetting" pitchFamily="66" charset="-78"/>
                <a:ea typeface="Arial Unicode MS" pitchFamily="34" charset="-128"/>
                <a:cs typeface="Arabic Typesetting" pitchFamily="66" charset="-78"/>
              </a:rPr>
              <a:t> 6- ما أحاط بالمرحلتين النرجسية والأُودِيبية من مواقف وأحادث لها أثرها النفسي على نمو الطفل واجتيازه هاتين المرحلتين بسلام .</a:t>
            </a:r>
          </a:p>
          <a:p>
            <a:pPr algn="just">
              <a:buFontTx/>
              <a:buChar char="-"/>
            </a:pPr>
            <a:r>
              <a:rPr lang="ar-SA" sz="3600" b="1" dirty="0" smtClean="0">
                <a:latin typeface="Arabic Typesetting" pitchFamily="66" charset="-78"/>
                <a:ea typeface="Arial Unicode MS" pitchFamily="34" charset="-128"/>
                <a:cs typeface="Arabic Typesetting" pitchFamily="66" charset="-78"/>
              </a:rPr>
              <a:t> </a:t>
            </a:r>
            <a:r>
              <a:rPr lang="ar-SA" sz="3600" b="1" dirty="0" smtClean="0">
                <a:solidFill>
                  <a:srgbClr val="C00000"/>
                </a:solidFill>
                <a:latin typeface="Arabic Typesetting" pitchFamily="66" charset="-78"/>
                <a:ea typeface="Arial Unicode MS" pitchFamily="34" charset="-128"/>
                <a:cs typeface="Arabic Typesetting" pitchFamily="66" charset="-78"/>
              </a:rPr>
              <a:t> مثال على التاريخ التطوري : </a:t>
            </a:r>
          </a:p>
          <a:p>
            <a:pPr algn="just">
              <a:buFontTx/>
              <a:buChar char="-"/>
            </a:pPr>
            <a:r>
              <a:rPr lang="ar-SA" sz="3600" b="1" dirty="0" smtClean="0">
                <a:latin typeface="Arabic Typesetting" pitchFamily="66" charset="-78"/>
                <a:ea typeface="Arial Unicode MS" pitchFamily="34" charset="-128"/>
                <a:cs typeface="Arabic Typesetting" pitchFamily="66" charset="-78"/>
              </a:rPr>
              <a:t> </a:t>
            </a:r>
            <a:r>
              <a:rPr lang="ar-SA" sz="3600" b="1" dirty="0" smtClean="0">
                <a:solidFill>
                  <a:srgbClr val="C00000"/>
                </a:solidFill>
                <a:latin typeface="Arabic Typesetting" pitchFamily="66" charset="-78"/>
                <a:ea typeface="Arial Unicode MS" pitchFamily="34" charset="-128"/>
                <a:cs typeface="Arabic Typesetting" pitchFamily="66" charset="-78"/>
              </a:rPr>
              <a:t>الطفل العدواني </a:t>
            </a:r>
            <a:r>
              <a:rPr lang="ar-SA" sz="3600" b="1" dirty="0" smtClean="0">
                <a:latin typeface="Arabic Typesetting" pitchFamily="66" charset="-78"/>
                <a:ea typeface="Arial Unicode MS" pitchFamily="34" charset="-128"/>
                <a:cs typeface="Arabic Typesetting" pitchFamily="66" charset="-78"/>
              </a:rPr>
              <a:t>: إن سلوك الطفل العدوانى قد يكون سلوكاً تحويلياً لعداء سابق نحو أبيه أو  أمه فيحوله إلى كل من يمثل له دور الأب أو دور السلطة أو كل من تقوم بدور الأم في المستقبل أو قد يكون تعويضاً عن الإحساس بالنقص أو  الحرمان من العطف كان كامناً في اللاشعور وخاصة تكوين الذات في العامين الأولين من حياة الطفل .</a:t>
            </a:r>
            <a:endParaRPr lang="ar-SA" sz="36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ستطيلة مستديرة الزوايا 3"/>
          <p:cNvSpPr/>
          <p:nvPr/>
        </p:nvSpPr>
        <p:spPr>
          <a:xfrm>
            <a:off x="6429388" y="1071546"/>
            <a:ext cx="2000264" cy="857256"/>
          </a:xfrm>
          <a:prstGeom prst="wedgeRoundRectCallout">
            <a:avLst/>
          </a:prstGeom>
          <a:solidFill>
            <a:schemeClr val="bg1">
              <a:lumMod val="95000"/>
            </a:schemeClr>
          </a:solidFill>
        </p:spPr>
        <p:style>
          <a:lnRef idx="2">
            <a:schemeClr val="accent2"/>
          </a:lnRef>
          <a:fillRef idx="1">
            <a:schemeClr val="lt1"/>
          </a:fillRef>
          <a:effectRef idx="0">
            <a:schemeClr val="accent2"/>
          </a:effectRef>
          <a:fontRef idx="minor">
            <a:schemeClr val="dk1"/>
          </a:fontRef>
        </p:style>
        <p:txBody>
          <a:bodyPr rtlCol="1" anchor="ctr"/>
          <a:lstStyle/>
          <a:p>
            <a:pPr algn="ctr"/>
            <a:r>
              <a:rPr lang="ar-SA" sz="4400" b="1" dirty="0" smtClean="0">
                <a:solidFill>
                  <a:srgbClr val="FF0000"/>
                </a:solidFill>
                <a:latin typeface="Arabic Typesetting" pitchFamily="66" charset="-78"/>
                <a:ea typeface="Arial Unicode MS" pitchFamily="34" charset="-128"/>
                <a:cs typeface="Arabic Typesetting" pitchFamily="66" charset="-78"/>
              </a:rPr>
              <a:t>مثال</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642910" y="2285992"/>
            <a:ext cx="7643866" cy="3046988"/>
          </a:xfrm>
          <a:prstGeom prst="rect">
            <a:avLst/>
          </a:prstGeom>
          <a:solidFill>
            <a:schemeClr val="bg1">
              <a:lumMod val="95000"/>
            </a:schemeClr>
          </a:solidFill>
        </p:spPr>
        <p:txBody>
          <a:bodyPr wrap="square" rtlCol="1">
            <a:spAutoFit/>
          </a:bodyPr>
          <a:lstStyle/>
          <a:p>
            <a:pPr marL="365125" indent="-365125" algn="just">
              <a:buFontTx/>
              <a:buChar char="-"/>
            </a:pPr>
            <a:r>
              <a:rPr lang="ar-SA" sz="4800" b="1" dirty="0" smtClean="0">
                <a:latin typeface="Arabic Typesetting" pitchFamily="66" charset="-78"/>
                <a:ea typeface="Arial Unicode MS" pitchFamily="34" charset="-128"/>
                <a:cs typeface="Arabic Typesetting" pitchFamily="66" charset="-78"/>
              </a:rPr>
              <a:t>الحدث الذي يسرق قد يكون سلوكه تعبيراً لا شعورياً عن الحرمان من العطف أو الحاجة لجذب الانتباه أو الحاجة للانتقام أو تعويضاً عن الإحساس بالنقص أو الحاجة إلى الانتماء . </a:t>
            </a:r>
            <a:endParaRPr lang="ar-SA" sz="48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3131840" y="188640"/>
            <a:ext cx="5400600"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2800" dirty="0" smtClean="0">
                <a:solidFill>
                  <a:srgbClr val="FF0000"/>
                </a:solidFill>
                <a:latin typeface="Arial Unicode MS" pitchFamily="34" charset="-128"/>
                <a:ea typeface="Arial Unicode MS" pitchFamily="34" charset="-128"/>
                <a:cs typeface="Arial Unicode MS" pitchFamily="34" charset="-128"/>
              </a:rPr>
              <a:t> ب- فلسفة المؤسسة تحدد مناطق الدراسة </a:t>
            </a:r>
            <a:endParaRPr lang="ar-SA" sz="2800" b="1" dirty="0" smtClean="0">
              <a:solidFill>
                <a:srgbClr val="FF0000"/>
              </a:solidFill>
              <a:latin typeface="Arial Unicode MS" pitchFamily="34" charset="-128"/>
              <a:ea typeface="Arial Unicode MS" pitchFamily="34" charset="-128"/>
              <a:cs typeface="Arial Unicode MS" pitchFamily="34" charset="-128"/>
            </a:endParaRPr>
          </a:p>
        </p:txBody>
      </p:sp>
      <p:sp>
        <p:nvSpPr>
          <p:cNvPr id="8" name="مربع نص 7"/>
          <p:cNvSpPr txBox="1"/>
          <p:nvPr/>
        </p:nvSpPr>
        <p:spPr>
          <a:xfrm>
            <a:off x="611560" y="1556792"/>
            <a:ext cx="8064896" cy="5201424"/>
          </a:xfrm>
          <a:prstGeom prst="rect">
            <a:avLst/>
          </a:prstGeom>
          <a:solidFill>
            <a:schemeClr val="bg1">
              <a:lumMod val="95000"/>
            </a:schemeClr>
          </a:solidFill>
        </p:spPr>
        <p:txBody>
          <a:bodyPr wrap="square" rtlCol="1">
            <a:spAutoFit/>
          </a:bodyPr>
          <a:lstStyle/>
          <a:p>
            <a:pPr marL="441325" indent="-441325" algn="just">
              <a:buFontTx/>
              <a:buChar char="-"/>
            </a:pPr>
            <a:r>
              <a:rPr lang="ar-SA" sz="4000" b="1" dirty="0" smtClean="0">
                <a:latin typeface="Arabic Typesetting" pitchFamily="66" charset="-78"/>
                <a:ea typeface="Arial Unicode MS" pitchFamily="34" charset="-128"/>
                <a:cs typeface="Arabic Typesetting" pitchFamily="66" charset="-78"/>
              </a:rPr>
              <a:t>إن طبيعة المؤسسة وإمكانياتها تُحدد بدورها طبيعة الحقائق الدراسية التي تَتَفق مع أهدافها وبرامجها .</a:t>
            </a:r>
          </a:p>
          <a:p>
            <a:pPr marL="441325" indent="-441325" algn="just">
              <a:buFontTx/>
              <a:buChar char="-"/>
            </a:pPr>
            <a:r>
              <a:rPr lang="ar-SA" sz="4000" b="1" dirty="0" smtClean="0">
                <a:latin typeface="Arabic Typesetting" pitchFamily="66" charset="-78"/>
                <a:ea typeface="Arial Unicode MS" pitchFamily="34" charset="-128"/>
                <a:cs typeface="Arabic Typesetting" pitchFamily="66" charset="-78"/>
              </a:rPr>
              <a:t>الحقائق التي يُركز عليها مكتب الخدمة الاجتماعية للأحداث تختلف نسبياً عن الحقائق الواجب التعرف عليها في مؤسسة الإيداع، حيث أن هدف الأولى هو التعرف على العوامل التي أدت إلى انحراف الحدث حتى يمكن التوصية بأفضل أسلوب علاجي للحدث .</a:t>
            </a:r>
          </a:p>
          <a:p>
            <a:pPr marL="441325" indent="-441325" algn="just">
              <a:buFontTx/>
              <a:buChar char="-"/>
            </a:pPr>
            <a:r>
              <a:rPr lang="ar-SA" sz="4000" b="1" dirty="0" smtClean="0">
                <a:latin typeface="Arabic Typesetting" pitchFamily="66" charset="-78"/>
                <a:ea typeface="Arial Unicode MS" pitchFamily="34" charset="-128"/>
                <a:cs typeface="Arabic Typesetting" pitchFamily="66" charset="-78"/>
              </a:rPr>
              <a:t>بينما تُركز الأخرى على الحقائق الخاصة بقدرات الحدث ومستواه التعليمي والمهني والعقلي حتى يتم وضعه في أفضل قسم مناسب له .</a:t>
            </a:r>
            <a:endParaRPr lang="ar-SA" sz="40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979712" y="260648"/>
            <a:ext cx="6552728"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pPr>
              <a:buFont typeface="Arial" pitchFamily="34" charset="0"/>
              <a:buChar char="•"/>
            </a:pPr>
            <a:r>
              <a:rPr lang="ar-SA" sz="2800" dirty="0" smtClean="0">
                <a:solidFill>
                  <a:srgbClr val="FF0000"/>
                </a:solidFill>
                <a:latin typeface="Arial Unicode MS" pitchFamily="34" charset="-128"/>
                <a:ea typeface="Arial Unicode MS" pitchFamily="34" charset="-128"/>
                <a:cs typeface="Arial Unicode MS" pitchFamily="34" charset="-128"/>
              </a:rPr>
              <a:t> </a:t>
            </a:r>
            <a:r>
              <a:rPr lang="ar-SA" sz="3600" b="1" dirty="0" smtClean="0">
                <a:solidFill>
                  <a:srgbClr val="FF0000"/>
                </a:solidFill>
                <a:latin typeface="Arabic Typesetting" pitchFamily="66" charset="-78"/>
                <a:ea typeface="Arial Unicode MS" pitchFamily="34" charset="-128"/>
                <a:cs typeface="Arabic Typesetting" pitchFamily="66" charset="-78"/>
              </a:rPr>
              <a:t>أهمية التمييز بين الحقائق الذاتية والموضوعية </a:t>
            </a:r>
            <a:endParaRPr lang="ar-SA" sz="4000" b="1" dirty="0" smtClean="0">
              <a:solidFill>
                <a:srgbClr val="FF0000"/>
              </a:solidFill>
              <a:latin typeface="Arabic Typesetting" pitchFamily="66" charset="-78"/>
              <a:ea typeface="Arial Unicode MS" pitchFamily="34" charset="-128"/>
              <a:cs typeface="Arabic Typesetting" pitchFamily="66" charset="-78"/>
            </a:endParaRP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00034" y="1643050"/>
            <a:ext cx="8064896" cy="4524315"/>
          </a:xfrm>
          <a:prstGeom prst="rect">
            <a:avLst/>
          </a:prstGeom>
          <a:solidFill>
            <a:schemeClr val="bg1">
              <a:lumMod val="95000"/>
            </a:schemeClr>
          </a:solidFill>
        </p:spPr>
        <p:txBody>
          <a:bodyPr wrap="square" rtlCol="1">
            <a:spAutoFit/>
          </a:bodyPr>
          <a:lstStyle/>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لكل مشكلة جوانب ذاتية وأخرى موضوعية في خدمة الفرد.</a:t>
            </a:r>
          </a:p>
          <a:p>
            <a:pPr marL="365125" indent="-365125" algn="just">
              <a:buFontTx/>
              <a:buChar char="-"/>
            </a:pPr>
            <a:r>
              <a:rPr lang="ar-SA" sz="3600" b="1" dirty="0" smtClean="0">
                <a:solidFill>
                  <a:srgbClr val="FF0000"/>
                </a:solidFill>
                <a:latin typeface="Arabic Typesetting" pitchFamily="66" charset="-78"/>
                <a:ea typeface="Arial Unicode MS" pitchFamily="34" charset="-128"/>
                <a:cs typeface="Arabic Typesetting" pitchFamily="66" charset="-78"/>
              </a:rPr>
              <a:t>الجوانب الذاتية</a:t>
            </a:r>
            <a:r>
              <a:rPr lang="ar-SA" sz="3600" b="1" dirty="0" smtClean="0">
                <a:latin typeface="Arabic Typesetting" pitchFamily="66" charset="-78"/>
                <a:ea typeface="Arial Unicode MS" pitchFamily="34" charset="-128"/>
                <a:cs typeface="Arabic Typesetting" pitchFamily="66" charset="-78"/>
              </a:rPr>
              <a:t>: هى الحقائق كما يتصورها العميل لتعبر عن وجهة نظره الخاصة.</a:t>
            </a:r>
          </a:p>
          <a:p>
            <a:pPr marL="365125" indent="-365125" algn="just">
              <a:buFontTx/>
              <a:buChar char="-"/>
            </a:pPr>
            <a:r>
              <a:rPr lang="ar-SA" sz="3600" b="1" dirty="0" smtClean="0">
                <a:solidFill>
                  <a:srgbClr val="FF0000"/>
                </a:solidFill>
                <a:latin typeface="Arabic Typesetting" pitchFamily="66" charset="-78"/>
                <a:ea typeface="Arial Unicode MS" pitchFamily="34" charset="-128"/>
                <a:cs typeface="Arabic Typesetting" pitchFamily="66" charset="-78"/>
              </a:rPr>
              <a:t>الجوانب الموضوعية</a:t>
            </a:r>
            <a:r>
              <a:rPr lang="ar-SA" sz="3600" b="1" dirty="0" smtClean="0">
                <a:latin typeface="Arabic Typesetting" pitchFamily="66" charset="-78"/>
                <a:ea typeface="Arial Unicode MS" pitchFamily="34" charset="-128"/>
                <a:cs typeface="Arabic Typesetting" pitchFamily="66" charset="-78"/>
              </a:rPr>
              <a:t>: هى الحقائق الواقعية عن سمات العميل الشخصية وظروفه المحيطة. </a:t>
            </a:r>
          </a:p>
          <a:p>
            <a:pPr marL="365125" indent="-365125" algn="just">
              <a:buFontTx/>
              <a:buChar char="-"/>
            </a:pPr>
            <a:r>
              <a:rPr lang="ar-SA" sz="3600" b="1" dirty="0" smtClean="0">
                <a:solidFill>
                  <a:srgbClr val="FF0000"/>
                </a:solidFill>
                <a:latin typeface="Arabic Typesetting" pitchFamily="66" charset="-78"/>
                <a:ea typeface="Arial Unicode MS" pitchFamily="34" charset="-128"/>
                <a:cs typeface="Arabic Typesetting" pitchFamily="66" charset="-78"/>
              </a:rPr>
              <a:t>مثال</a:t>
            </a:r>
            <a:r>
              <a:rPr lang="ar-SA" sz="3600" b="1" dirty="0" smtClean="0">
                <a:latin typeface="Arabic Typesetting" pitchFamily="66" charset="-78"/>
                <a:ea typeface="Arial Unicode MS" pitchFamily="34" charset="-128"/>
                <a:cs typeface="Arabic Typesetting" pitchFamily="66" charset="-78"/>
              </a:rPr>
              <a:t> : </a:t>
            </a:r>
          </a:p>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شدة الأب وقسوته في تربية أبناءه لحرصه الشديد على مستقبلهم هي حقيقة موضوعية عند الأب. </a:t>
            </a:r>
          </a:p>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أما الابن فيراها تعبيراً عن كراهية الأب له وهى حقيقة ذاتية يراها الابن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2195736" y="260648"/>
            <a:ext cx="6408712"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pPr algn="just"/>
            <a:r>
              <a:rPr lang="ar-SA" sz="2800" dirty="0" smtClean="0">
                <a:latin typeface="Arial Unicode MS" pitchFamily="34" charset="-128"/>
                <a:ea typeface="Arial Unicode MS" pitchFamily="34" charset="-128"/>
                <a:cs typeface="Arial Unicode MS" pitchFamily="34" charset="-128"/>
              </a:rPr>
              <a:t> </a:t>
            </a:r>
            <a:r>
              <a:rPr lang="ar-SA" sz="4000" b="1" dirty="0" smtClean="0">
                <a:solidFill>
                  <a:srgbClr val="C00000"/>
                </a:solidFill>
                <a:latin typeface="Arabic Typesetting" pitchFamily="66" charset="-78"/>
                <a:ea typeface="Arial Unicode MS" pitchFamily="34" charset="-128"/>
                <a:cs typeface="Arabic Typesetting" pitchFamily="66" charset="-78"/>
              </a:rPr>
              <a:t>ثالثاً: الدراسة لها جوانب علاجية </a:t>
            </a:r>
          </a:p>
        </p:txBody>
      </p:sp>
      <p:sp>
        <p:nvSpPr>
          <p:cNvPr id="8" name="مربع نص 7"/>
          <p:cNvSpPr txBox="1"/>
          <p:nvPr/>
        </p:nvSpPr>
        <p:spPr>
          <a:xfrm>
            <a:off x="611560" y="1556792"/>
            <a:ext cx="8064896" cy="5078313"/>
          </a:xfrm>
          <a:prstGeom prst="rect">
            <a:avLst/>
          </a:prstGeom>
          <a:solidFill>
            <a:schemeClr val="bg1">
              <a:lumMod val="95000"/>
            </a:schemeClr>
          </a:solidFill>
        </p:spPr>
        <p:txBody>
          <a:bodyPr wrap="square" rtlCol="1">
            <a:spAutoFit/>
          </a:bodyPr>
          <a:lstStyle/>
          <a:p>
            <a:pPr marL="365125" indent="-365125" algn="just">
              <a:buFontTx/>
              <a:buChar char="-"/>
            </a:pPr>
            <a:r>
              <a:rPr lang="ar-SA" sz="3600" b="1" dirty="0" smtClean="0">
                <a:latin typeface="Arabic Typesetting" pitchFamily="66" charset="-78"/>
                <a:ea typeface="Arial Unicode MS" pitchFamily="34" charset="-128"/>
                <a:cs typeface="Arabic Typesetting" pitchFamily="66" charset="-78"/>
              </a:rPr>
              <a:t>تتحقق من خلال الدراسة جوانب علاجية هامة وتتمثل في : </a:t>
            </a:r>
          </a:p>
          <a:p>
            <a:pPr marL="822325" lvl="1" indent="-365125" algn="just">
              <a:buFont typeface="Arial" pitchFamily="34" charset="0"/>
              <a:buChar char="•"/>
            </a:pPr>
            <a:r>
              <a:rPr lang="ar-SA" sz="3600" b="1" dirty="0" smtClean="0">
                <a:latin typeface="Arabic Typesetting" pitchFamily="66" charset="-78"/>
                <a:ea typeface="Arial Unicode MS" pitchFamily="34" charset="-128"/>
                <a:cs typeface="Arabic Typesetting" pitchFamily="66" charset="-78"/>
              </a:rPr>
              <a:t>تُمهد عملية الدراسة وخاصة في مراحلها الاستطلاعية الأولى لنمو العلاقة المهنية ، كما تَزيد هذه العلاقة مع زيادة تفاعلهما حول حقائق المشكلة .</a:t>
            </a:r>
          </a:p>
          <a:p>
            <a:pPr marL="822325" lvl="1" indent="-365125" algn="just">
              <a:buFont typeface="Arial" pitchFamily="34" charset="0"/>
              <a:buChar char="•"/>
            </a:pPr>
            <a:r>
              <a:rPr lang="ar-SA" sz="3600" b="1" dirty="0" smtClean="0">
                <a:latin typeface="Arabic Typesetting" pitchFamily="66" charset="-78"/>
                <a:ea typeface="Arial Unicode MS" pitchFamily="34" charset="-128"/>
                <a:cs typeface="Arabic Typesetting" pitchFamily="66" charset="-78"/>
              </a:rPr>
              <a:t>يَتحقق للعميل خلال سرده لجوانب مشكلته عملية استبصار هامة وإدراك أفضل لطبيعة موقفه، حيث يَتضح  للأخصائي  من خلال ذلك حقائق كانت مجهولة أو راكدة في أعماق العميل لم يتنبه إليها من قبل أو  كان يقاوم استدعائها تلقائياً لسبب من الأسباب .</a:t>
            </a:r>
          </a:p>
          <a:p>
            <a:pPr marL="365125" indent="-365125" algn="just">
              <a:buFontTx/>
              <a:buChar char="-"/>
            </a:pPr>
            <a:r>
              <a:rPr lang="ar-SA" sz="3600" b="1" dirty="0" smtClean="0">
                <a:solidFill>
                  <a:srgbClr val="FF0000"/>
                </a:solidFill>
                <a:latin typeface="Arabic Typesetting" pitchFamily="66" charset="-78"/>
                <a:ea typeface="Arial Unicode MS" pitchFamily="34" charset="-128"/>
                <a:cs typeface="Arabic Typesetting" pitchFamily="66" charset="-78"/>
              </a:rPr>
              <a:t>مثال: تشكو الزوجة من عصبية زوجها ، وعدوانه المتكرر عليها لدرجة أنها تفكر في طلب الطلاق؟ </a:t>
            </a:r>
            <a:endParaRPr lang="ar-SA" sz="3600" b="1" dirty="0">
              <a:solidFill>
                <a:srgbClr val="FF0000"/>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43240" y="357166"/>
            <a:ext cx="3214710" cy="1143000"/>
          </a:xfrm>
          <a:solidFill>
            <a:schemeClr val="bg1">
              <a:lumMod val="95000"/>
            </a:schemeClr>
          </a:solidFill>
        </p:spPr>
        <p:txBody>
          <a:bodyPr>
            <a:normAutofit/>
          </a:bodyPr>
          <a:lstStyle/>
          <a:p>
            <a:r>
              <a:rPr lang="ar-SA" sz="6600" b="1" dirty="0" smtClean="0">
                <a:solidFill>
                  <a:srgbClr val="C00000"/>
                </a:solidFill>
                <a:latin typeface="Arabic Typesetting" pitchFamily="66" charset="-78"/>
                <a:ea typeface="Arial Unicode MS" pitchFamily="34" charset="-128"/>
                <a:cs typeface="Arabic Typesetting" pitchFamily="66" charset="-78"/>
              </a:rPr>
              <a:t>حل المثال </a:t>
            </a:r>
          </a:p>
        </p:txBody>
      </p:sp>
      <p:sp>
        <p:nvSpPr>
          <p:cNvPr id="3" name="عنصر نائب للمحتوى 2"/>
          <p:cNvSpPr>
            <a:spLocks noGrp="1"/>
          </p:cNvSpPr>
          <p:nvPr>
            <p:ph idx="1"/>
          </p:nvPr>
        </p:nvSpPr>
        <p:spPr>
          <a:xfrm>
            <a:off x="214282" y="1571612"/>
            <a:ext cx="8715436" cy="4214842"/>
          </a:xfrm>
          <a:solidFill>
            <a:schemeClr val="bg1">
              <a:lumMod val="95000"/>
            </a:schemeClr>
          </a:solidFill>
        </p:spPr>
        <p:txBody>
          <a:bodyPr>
            <a:noAutofit/>
          </a:bodyPr>
          <a:lstStyle/>
          <a:p>
            <a:pPr algn="just"/>
            <a:r>
              <a:rPr lang="ar-SA" b="1" dirty="0" smtClean="0">
                <a:latin typeface="Arabic Typesetting" pitchFamily="66" charset="-78"/>
                <a:ea typeface="Arial Unicode MS" pitchFamily="34" charset="-128"/>
                <a:cs typeface="Arabic Typesetting" pitchFamily="66" charset="-78"/>
              </a:rPr>
              <a:t>يتساءل الأخصائي هل لديك فكرة عن سبب التغير المفاجـئ وظهور العصبية لزوجك؟</a:t>
            </a:r>
          </a:p>
          <a:p>
            <a:pPr algn="just"/>
            <a:r>
              <a:rPr lang="ar-SA" b="1" dirty="0" smtClean="0">
                <a:latin typeface="Arabic Typesetting" pitchFamily="66" charset="-78"/>
                <a:ea typeface="Arial Unicode MS" pitchFamily="34" charset="-128"/>
                <a:cs typeface="Arabic Typesetting" pitchFamily="66" charset="-78"/>
              </a:rPr>
              <a:t>تصمت العميلة ويظهر عليها التردد، ويشجعها الأخصائي من خلال الاستثارة والمناقشة على التواصل، فتذكر العميلة بأن سلوك زوجها بدأ يتغير مع قدوم الطفل الأخير لهم ، ومع استكمال الحديث، كشفت العميلة بأن طفلها الجديد شاذ التكوين (معوق) ، ومن خلال الدراسة أوضح لها الأخصائي بأنه توجد علاقة بين هذا الطفل الشاذ وبين ما طرأ على زوجها.</a:t>
            </a:r>
          </a:p>
          <a:p>
            <a:pPr algn="just"/>
            <a:r>
              <a:rPr lang="ar-SA" b="1" dirty="0" smtClean="0">
                <a:latin typeface="Arabic Typesetting" pitchFamily="66" charset="-78"/>
                <a:ea typeface="Arial Unicode MS" pitchFamily="34" charset="-128"/>
                <a:cs typeface="Arabic Typesetting" pitchFamily="66" charset="-78"/>
              </a:rPr>
              <a:t>فإن الزوج لديه مشاعر سلبية وخوف من المصير المجهول الذي ينتظر هذا الطفل، ويتضح من هذا المثال أن الدراسة لها هدف علاجي تمثل في فهم العميلة لأسباب تغير وعصبية زوجها، مما أدى ذلك إلى تخفيف مشاعرها السلبية نحو الزوج .</a:t>
            </a:r>
          </a:p>
        </p:txBody>
      </p:sp>
    </p:spTree>
  </p:cSld>
  <p:clrMapOvr>
    <a:masterClrMapping/>
  </p:clrMapOvr>
  <p:transition spd="med">
    <p:cover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4071934" y="214290"/>
            <a:ext cx="4608512"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pPr algn="just"/>
            <a:r>
              <a:rPr lang="ar-SA" sz="4800" b="1" dirty="0" smtClean="0">
                <a:solidFill>
                  <a:srgbClr val="C00000"/>
                </a:solidFill>
                <a:latin typeface="Arabic Typesetting" pitchFamily="66" charset="-78"/>
                <a:ea typeface="Arial Unicode MS" pitchFamily="34" charset="-128"/>
                <a:cs typeface="Arabic Typesetting" pitchFamily="66" charset="-78"/>
              </a:rPr>
              <a:t>رابعاً: مصادر الدراسة </a:t>
            </a:r>
          </a:p>
        </p:txBody>
      </p:sp>
      <p:sp>
        <p:nvSpPr>
          <p:cNvPr id="8" name="مربع نص 7"/>
          <p:cNvSpPr txBox="1"/>
          <p:nvPr/>
        </p:nvSpPr>
        <p:spPr>
          <a:xfrm>
            <a:off x="539552" y="1916832"/>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9" name="مربع نص 8"/>
          <p:cNvSpPr txBox="1"/>
          <p:nvPr/>
        </p:nvSpPr>
        <p:spPr>
          <a:xfrm>
            <a:off x="539552" y="1595021"/>
            <a:ext cx="8064896" cy="4832092"/>
          </a:xfrm>
          <a:prstGeom prst="rect">
            <a:avLst/>
          </a:prstGeom>
          <a:solidFill>
            <a:schemeClr val="bg1">
              <a:lumMod val="95000"/>
            </a:schemeClr>
          </a:solidFill>
        </p:spPr>
        <p:txBody>
          <a:bodyPr wrap="square" rtlCol="1">
            <a:spAutoFit/>
          </a:bodyPr>
          <a:lstStyle/>
          <a:p>
            <a:pPr marL="365125" indent="-365125" algn="just">
              <a:buFontTx/>
              <a:buChar char="−"/>
            </a:pPr>
            <a:r>
              <a:rPr lang="ar-SA" sz="4400" b="1" dirty="0" smtClean="0">
                <a:latin typeface="Arabic Typesetting" pitchFamily="66" charset="-78"/>
                <a:ea typeface="Arial Unicode MS" pitchFamily="34" charset="-128"/>
                <a:cs typeface="Arabic Typesetting" pitchFamily="66" charset="-78"/>
              </a:rPr>
              <a:t>اختلف علماء خدمة الفرد في تحديد أهم مصادر الدراسة ورغم اتفاقهما على أن العميل هو المصدر الأول لدراسة المشكلة، إلا أن طبيعة العمل الميداني تَـفرض الرجوع إلى مصادر أخرى وخاصة في الحالات الاقتصادية </a:t>
            </a:r>
            <a:r>
              <a:rPr lang="ar-SA" sz="4400" b="1" dirty="0" err="1" smtClean="0">
                <a:latin typeface="Arabic Typesetting" pitchFamily="66" charset="-78"/>
                <a:ea typeface="Arial Unicode MS" pitchFamily="34" charset="-128"/>
                <a:cs typeface="Arabic Typesetting" pitchFamily="66" charset="-78"/>
              </a:rPr>
              <a:t>والانحرافية</a:t>
            </a:r>
            <a:r>
              <a:rPr lang="ar-SA" sz="4400" b="1" dirty="0" smtClean="0">
                <a:latin typeface="Arabic Typesetting" pitchFamily="66" charset="-78"/>
                <a:ea typeface="Arial Unicode MS" pitchFamily="34" charset="-128"/>
                <a:cs typeface="Arabic Typesetting" pitchFamily="66" charset="-78"/>
              </a:rPr>
              <a:t> .</a:t>
            </a:r>
          </a:p>
          <a:p>
            <a:pPr marL="365125" indent="-365125" algn="just">
              <a:buFontTx/>
              <a:buChar char="−"/>
            </a:pPr>
            <a:r>
              <a:rPr lang="ar-SA" sz="4400" b="1" dirty="0" smtClean="0">
                <a:solidFill>
                  <a:srgbClr val="FF0000"/>
                </a:solidFill>
                <a:latin typeface="Arabic Typesetting" pitchFamily="66" charset="-78"/>
                <a:ea typeface="Arial Unicode MS" pitchFamily="34" charset="-128"/>
                <a:cs typeface="Arabic Typesetting" pitchFamily="66" charset="-78"/>
              </a:rPr>
              <a:t>ما المقصود بمصادر الدراسة ؟ </a:t>
            </a:r>
          </a:p>
          <a:p>
            <a:pPr marL="365125" indent="-365125" algn="just">
              <a:buFontTx/>
              <a:buChar char="−"/>
            </a:pPr>
            <a:r>
              <a:rPr lang="ar-SA" sz="4400" b="1" dirty="0" smtClean="0">
                <a:latin typeface="Arabic Typesetting" pitchFamily="66" charset="-78"/>
                <a:ea typeface="Arial Unicode MS" pitchFamily="34" charset="-128"/>
                <a:cs typeface="Arabic Typesetting" pitchFamily="66" charset="-78"/>
              </a:rPr>
              <a:t>يقصد بمصادر الدراسة : هى المنابع التي نَحصل منها على حقائق المشكلة سواء كانت أفراد أم هيئات وما إليها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539552" y="1916832"/>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9" name="مربع نص 8"/>
          <p:cNvSpPr txBox="1"/>
          <p:nvPr/>
        </p:nvSpPr>
        <p:spPr>
          <a:xfrm>
            <a:off x="285720" y="1400496"/>
            <a:ext cx="8429684" cy="5170646"/>
          </a:xfrm>
          <a:prstGeom prst="rect">
            <a:avLst/>
          </a:prstGeom>
          <a:solidFill>
            <a:schemeClr val="bg1">
              <a:lumMod val="95000"/>
            </a:schemeClr>
          </a:solidFill>
        </p:spPr>
        <p:txBody>
          <a:bodyPr wrap="square" rtlCol="1">
            <a:spAutoFit/>
          </a:bodyPr>
          <a:lstStyle/>
          <a:p>
            <a:pPr algn="just"/>
            <a:r>
              <a:rPr lang="ar-SA" sz="3600" b="1" dirty="0" smtClean="0">
                <a:latin typeface="Arabic Typesetting" pitchFamily="66" charset="-78"/>
                <a:ea typeface="Arial Unicode MS" pitchFamily="34" charset="-128"/>
                <a:cs typeface="Arabic Typesetting" pitchFamily="66" charset="-78"/>
              </a:rPr>
              <a:t>ويمكن حصر مصادر الدراسة في النواحي التالية : </a:t>
            </a:r>
          </a:p>
          <a:p>
            <a:pPr marL="415925" indent="-415925" algn="just">
              <a:buFont typeface="Arial" pitchFamily="34" charset="0"/>
              <a:buChar char="•"/>
            </a:pPr>
            <a:r>
              <a:rPr lang="ar-SA" sz="3600" b="1" dirty="0" smtClean="0">
                <a:latin typeface="Arabic Typesetting" pitchFamily="66" charset="-78"/>
                <a:ea typeface="Arial Unicode MS" pitchFamily="34" charset="-128"/>
                <a:cs typeface="Arabic Typesetting" pitchFamily="66" charset="-78"/>
              </a:rPr>
              <a:t>العميل ذاتــــــه.</a:t>
            </a:r>
          </a:p>
          <a:p>
            <a:pPr marL="415925" indent="-415925" algn="just">
              <a:buFont typeface="Arial" pitchFamily="34" charset="0"/>
              <a:buChar char="•"/>
            </a:pPr>
            <a:r>
              <a:rPr lang="ar-SA" sz="3600" b="1" dirty="0" smtClean="0">
                <a:latin typeface="Arabic Typesetting" pitchFamily="66" charset="-78"/>
                <a:ea typeface="Arial Unicode MS" pitchFamily="34" charset="-128"/>
                <a:cs typeface="Arabic Typesetting" pitchFamily="66" charset="-78"/>
              </a:rPr>
              <a:t>الأسرة والأقارب. </a:t>
            </a:r>
          </a:p>
          <a:p>
            <a:pPr marL="415925" indent="-415925" algn="just">
              <a:buFont typeface="Arial" pitchFamily="34" charset="0"/>
              <a:buChar char="•"/>
            </a:pPr>
            <a:r>
              <a:rPr lang="ar-SA" sz="3600" b="1" dirty="0" smtClean="0">
                <a:latin typeface="Arabic Typesetting" pitchFamily="66" charset="-78"/>
                <a:ea typeface="Arial Unicode MS" pitchFamily="34" charset="-128"/>
                <a:cs typeface="Arabic Typesetting" pitchFamily="66" charset="-78"/>
              </a:rPr>
              <a:t>مصادر البيئية كالمدرسة أو المستشفى أو الرفاق أو العمل. </a:t>
            </a:r>
          </a:p>
          <a:p>
            <a:pPr marL="415925" indent="-415925" algn="just">
              <a:buFont typeface="Arial" pitchFamily="34" charset="0"/>
              <a:buChar char="•"/>
            </a:pPr>
            <a:r>
              <a:rPr lang="ar-SA" sz="3600" b="1" dirty="0" smtClean="0">
                <a:latin typeface="Arabic Typesetting" pitchFamily="66" charset="-78"/>
                <a:ea typeface="Arial Unicode MS" pitchFamily="34" charset="-128"/>
                <a:cs typeface="Arabic Typesetting" pitchFamily="66" charset="-78"/>
              </a:rPr>
              <a:t>الخبراء في المجالات الخاصة كرجال القانون والشرع ورجال الدين. </a:t>
            </a:r>
          </a:p>
          <a:p>
            <a:pPr marL="415925" indent="-415925" algn="just">
              <a:buFont typeface="Arial" pitchFamily="34" charset="0"/>
              <a:buChar char="•"/>
            </a:pPr>
            <a:r>
              <a:rPr lang="ar-SA" sz="3600" b="1" dirty="0" smtClean="0">
                <a:latin typeface="Arabic Typesetting" pitchFamily="66" charset="-78"/>
                <a:ea typeface="Arial Unicode MS" pitchFamily="34" charset="-128"/>
                <a:cs typeface="Arabic Typesetting" pitchFamily="66" charset="-78"/>
              </a:rPr>
              <a:t>الوثائق والمستندات والسجلات المختلفة كالبطاقة المدرسية، وشهادة الوفاة.</a:t>
            </a:r>
          </a:p>
          <a:p>
            <a:pPr marL="415925" indent="-415925" algn="just">
              <a:buFont typeface="Arial" pitchFamily="34" charset="0"/>
              <a:buChar char="•"/>
            </a:pPr>
            <a:r>
              <a:rPr lang="ar-SA" sz="3600" b="1" dirty="0" smtClean="0">
                <a:latin typeface="Arabic Typesetting" pitchFamily="66" charset="-78"/>
                <a:ea typeface="Arial Unicode MS" pitchFamily="34" charset="-128"/>
                <a:cs typeface="Arabic Typesetting" pitchFamily="66" charset="-78"/>
              </a:rPr>
              <a:t>نتائج الاختبارات والفحوص الطبية والعقلية والنفسية كاختبارات الذكاء والقدرات والميول المهنية والشهادات الطبية المرتبطة بحالات العجز وطبيعة العاهة وما إليها.</a:t>
            </a:r>
            <a:endParaRPr lang="ar-SA" sz="100" b="1" dirty="0" smtClean="0">
              <a:latin typeface="Arabic Typesetting" pitchFamily="66" charset="-78"/>
              <a:ea typeface="Arial Unicode MS" pitchFamily="34" charset="-128"/>
              <a:cs typeface="Arabic Typesetting" pitchFamily="66" charset="-78"/>
            </a:endParaRPr>
          </a:p>
          <a:p>
            <a:pPr algn="just"/>
            <a:r>
              <a:rPr lang="ar-SA" sz="3600" b="1" dirty="0" smtClean="0">
                <a:latin typeface="Arabic Typesetting" pitchFamily="66" charset="-78"/>
                <a:ea typeface="Arial Unicode MS" pitchFamily="34" charset="-128"/>
                <a:cs typeface="Arabic Typesetting" pitchFamily="66" charset="-78"/>
              </a:rPr>
              <a:t> </a:t>
            </a:r>
            <a:endParaRPr lang="ar-SA" sz="4000" b="1" dirty="0">
              <a:solidFill>
                <a:srgbClr val="FF0000"/>
              </a:solidFill>
              <a:latin typeface="Arabic Typesetting" pitchFamily="66" charset="-78"/>
              <a:ea typeface="Arial Unicode MS" pitchFamily="34" charset="-128"/>
              <a:cs typeface="Arabic Typesetting" pitchFamily="66" charset="-78"/>
            </a:endParaRPr>
          </a:p>
        </p:txBody>
      </p:sp>
      <p:sp>
        <p:nvSpPr>
          <p:cNvPr id="4" name="وسيلة شرح على شكل سحابة 3"/>
          <p:cNvSpPr/>
          <p:nvPr/>
        </p:nvSpPr>
        <p:spPr>
          <a:xfrm>
            <a:off x="4000496" y="214290"/>
            <a:ext cx="4679950" cy="857256"/>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pPr algn="just"/>
            <a:r>
              <a:rPr lang="ar-SA" sz="4800" b="1" dirty="0" smtClean="0">
                <a:solidFill>
                  <a:srgbClr val="C00000"/>
                </a:solidFill>
                <a:latin typeface="Arabic Typesetting" pitchFamily="66" charset="-78"/>
                <a:ea typeface="Arial Unicode MS" pitchFamily="34" charset="-128"/>
                <a:cs typeface="Arabic Typesetting" pitchFamily="66" charset="-78"/>
              </a:rPr>
              <a:t>تابع مصادر الدراسة </a:t>
            </a:r>
          </a:p>
        </p:txBody>
      </p:sp>
    </p:spTree>
  </p:cSld>
  <p:clrMapOvr>
    <a:masterClrMapping/>
  </p:clrMapOvr>
  <p:transition spd="med">
    <p:cover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3275856" y="260648"/>
            <a:ext cx="5256584"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2400" dirty="0" smtClean="0">
                <a:latin typeface="Arial Unicode MS" pitchFamily="34" charset="-128"/>
                <a:ea typeface="Arial Unicode MS" pitchFamily="34" charset="-128"/>
                <a:cs typeface="Arial Unicode MS" pitchFamily="34" charset="-128"/>
              </a:rPr>
              <a:t> </a:t>
            </a:r>
            <a:r>
              <a:rPr lang="ar-SA" sz="4800" b="1" dirty="0" smtClean="0">
                <a:solidFill>
                  <a:srgbClr val="C00000"/>
                </a:solidFill>
                <a:latin typeface="Arabic Typesetting" pitchFamily="66" charset="-78"/>
                <a:ea typeface="Arial Unicode MS" pitchFamily="34" charset="-128"/>
                <a:cs typeface="Arabic Typesetting" pitchFamily="66" charset="-78"/>
              </a:rPr>
              <a:t>خامساً: أساليب الدراسة </a:t>
            </a:r>
            <a:endParaRPr lang="ar-SA" sz="4000" b="1" dirty="0" smtClean="0">
              <a:solidFill>
                <a:srgbClr val="C00000"/>
              </a:solidFill>
              <a:latin typeface="Arabic Typesetting" pitchFamily="66" charset="-78"/>
              <a:ea typeface="Arial Unicode MS" pitchFamily="34" charset="-128"/>
              <a:cs typeface="Arabic Typesetting" pitchFamily="66" charset="-78"/>
            </a:endParaRP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683568" y="1772816"/>
            <a:ext cx="7848872" cy="4770537"/>
          </a:xfrm>
          <a:prstGeom prst="rect">
            <a:avLst/>
          </a:prstGeom>
          <a:solidFill>
            <a:schemeClr val="bg1">
              <a:lumMod val="95000"/>
            </a:schemeClr>
          </a:solidFill>
        </p:spPr>
        <p:txBody>
          <a:bodyPr wrap="square" rtlCol="1">
            <a:spAutoFit/>
          </a:bodyPr>
          <a:lstStyle/>
          <a:p>
            <a:pPr marL="365125" indent="-365125" algn="just">
              <a:buFont typeface="Arabic Typesetting" pitchFamily="66" charset="-78"/>
              <a:buChar char="–"/>
            </a:pPr>
            <a:r>
              <a:rPr lang="ar-SA" sz="4000" b="1" dirty="0" smtClean="0">
                <a:latin typeface="Arabic Typesetting" pitchFamily="66" charset="-78"/>
                <a:ea typeface="Arial Unicode MS" pitchFamily="34" charset="-128"/>
                <a:cs typeface="Arabic Typesetting" pitchFamily="66" charset="-78"/>
              </a:rPr>
              <a:t>تنحصر الوسائل التي يحصل بها الأخصائي الاجتماعي على حقائق المشكلة من المصادر المختلفة في ثلاث أساليب رئيسة هي : </a:t>
            </a:r>
            <a:endParaRPr lang="ar-SA" sz="4400" b="1" dirty="0" smtClean="0">
              <a:latin typeface="Arabic Typesetting" pitchFamily="66" charset="-78"/>
              <a:ea typeface="Arial Unicode MS" pitchFamily="34" charset="-128"/>
              <a:cs typeface="Arabic Typesetting" pitchFamily="66" charset="-78"/>
            </a:endParaRPr>
          </a:p>
          <a:p>
            <a:pPr algn="just"/>
            <a:r>
              <a:rPr lang="ar-SA" sz="4400" b="1" dirty="0" smtClean="0">
                <a:latin typeface="Arabic Typesetting" pitchFamily="66" charset="-78"/>
                <a:ea typeface="Arial Unicode MS" pitchFamily="34" charset="-128"/>
                <a:cs typeface="Arabic Typesetting" pitchFamily="66" charset="-78"/>
              </a:rPr>
              <a:t>  (1) المقابلة بأنواعها المختلفة .  </a:t>
            </a:r>
          </a:p>
          <a:p>
            <a:pPr algn="just"/>
            <a:r>
              <a:rPr lang="ar-SA" sz="4400" b="1" dirty="0" smtClean="0">
                <a:latin typeface="Arabic Typesetting" pitchFamily="66" charset="-78"/>
                <a:ea typeface="Arial Unicode MS" pitchFamily="34" charset="-128"/>
                <a:cs typeface="Arabic Typesetting" pitchFamily="66" charset="-78"/>
              </a:rPr>
              <a:t>  (2) الزيارة المنزلية أو المؤسسية .</a:t>
            </a:r>
          </a:p>
          <a:p>
            <a:pPr algn="just"/>
            <a:r>
              <a:rPr lang="ar-SA" sz="4400" b="1" dirty="0" smtClean="0">
                <a:latin typeface="Arabic Typesetting" pitchFamily="66" charset="-78"/>
                <a:ea typeface="Arial Unicode MS" pitchFamily="34" charset="-128"/>
                <a:cs typeface="Arabic Typesetting" pitchFamily="66" charset="-78"/>
              </a:rPr>
              <a:t>  (3) المكاتبات أو الاتصالات التلفونية .</a:t>
            </a:r>
          </a:p>
          <a:p>
            <a:pPr algn="just"/>
            <a:r>
              <a:rPr lang="ar-SA" sz="4400" b="1" dirty="0" smtClean="0">
                <a:latin typeface="Arabic Typesetting" pitchFamily="66" charset="-78"/>
                <a:ea typeface="Arial Unicode MS" pitchFamily="34" charset="-128"/>
                <a:cs typeface="Arabic Typesetting" pitchFamily="66" charset="-78"/>
              </a:rPr>
              <a:t>- ويتوقف استخدام الأخصائي لوسيلة دون الأخرى على طبيعة الحقائق ذاتها ومصادرها.</a:t>
            </a:r>
            <a:endParaRPr lang="ar-SA" sz="44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3131840" y="188640"/>
            <a:ext cx="5040560" cy="1512168"/>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600" b="1" dirty="0" smtClean="0">
                <a:latin typeface="Arial Unicode MS" pitchFamily="34" charset="-128"/>
                <a:ea typeface="Arial Unicode MS" pitchFamily="34" charset="-128"/>
                <a:cs typeface="Arial Unicode MS" pitchFamily="34" charset="-128"/>
              </a:rPr>
              <a:t> (1) المقابلة </a:t>
            </a:r>
            <a:endParaRPr lang="ar-SA" sz="4000" b="1" dirty="0" smtClean="0">
              <a:solidFill>
                <a:srgbClr val="FF0000"/>
              </a:solidFill>
              <a:latin typeface="Arial Unicode MS" pitchFamily="34" charset="-128"/>
              <a:ea typeface="Arial Unicode MS" pitchFamily="34" charset="-128"/>
              <a:cs typeface="Arial Unicode MS" pitchFamily="34" charset="-128"/>
            </a:endParaRP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39552" y="1844824"/>
            <a:ext cx="8064896" cy="4832092"/>
          </a:xfrm>
          <a:prstGeom prst="rect">
            <a:avLst/>
          </a:prstGeom>
          <a:solidFill>
            <a:schemeClr val="bg1">
              <a:lumMod val="95000"/>
            </a:schemeClr>
          </a:solidFill>
        </p:spPr>
        <p:txBody>
          <a:bodyPr wrap="square" rtlCol="1">
            <a:spAutoFit/>
          </a:bodyPr>
          <a:lstStyle/>
          <a:p>
            <a:pPr algn="just"/>
            <a:r>
              <a:rPr lang="ar-SA" sz="4400" b="1" dirty="0" smtClean="0">
                <a:solidFill>
                  <a:srgbClr val="C00000"/>
                </a:solidFill>
                <a:latin typeface="Arabic Typesetting" pitchFamily="66" charset="-78"/>
                <a:ea typeface="Arial Unicode MS" pitchFamily="34" charset="-128"/>
                <a:cs typeface="Arabic Typesetting" pitchFamily="66" charset="-78"/>
              </a:rPr>
              <a:t>تعريف المقابلة : </a:t>
            </a:r>
          </a:p>
          <a:p>
            <a:pPr marL="441325" indent="-441325" algn="just">
              <a:tabLst>
                <a:tab pos="441325" algn="l"/>
              </a:tabLst>
            </a:pPr>
            <a:r>
              <a:rPr lang="ar-SA" sz="4400" b="1" dirty="0" smtClean="0">
                <a:latin typeface="Arabic Typesetting" pitchFamily="66" charset="-78"/>
                <a:ea typeface="Arial Unicode MS" pitchFamily="34" charset="-128"/>
                <a:cs typeface="Arabic Typesetting" pitchFamily="66" charset="-78"/>
              </a:rPr>
              <a:t>-  المقابلة في خدمة الفرد هي لقاء مهني هادف بين الأخصائي والعميل أو أي فرد أو أفراد مرتبطين بالمشكلة في إطار أسس وقواعد منظمة تحقيقاً لعملية المساعدة .</a:t>
            </a:r>
          </a:p>
          <a:p>
            <a:pPr marL="441325" indent="-441325" algn="just">
              <a:tabLst>
                <a:tab pos="441325" algn="l"/>
              </a:tabLst>
            </a:pPr>
            <a:r>
              <a:rPr lang="ar-SA" sz="4400" b="1" dirty="0" smtClean="0">
                <a:latin typeface="Arabic Typesetting" pitchFamily="66" charset="-78"/>
                <a:ea typeface="Arial Unicode MS" pitchFamily="34" charset="-128"/>
                <a:cs typeface="Arabic Typesetting" pitchFamily="66" charset="-78"/>
              </a:rPr>
              <a:t>-  المقابلة في خدمة الفرد نمط فريد من المقابلات من حيث هى لقاء مهني تَحكمه أسس مُقننه تتم بين فرد يُعانى موقفاً مؤلماً وآخر عليه تحويل هذا الألم إلى أمل واستقرار .</a:t>
            </a:r>
            <a:endParaRPr lang="ar-SA" sz="44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357290" y="260648"/>
            <a:ext cx="7175150"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200" dirty="0" smtClean="0">
                <a:solidFill>
                  <a:srgbClr val="C00000"/>
                </a:solidFill>
                <a:latin typeface="Arial Unicode MS" pitchFamily="34" charset="-128"/>
                <a:ea typeface="Arial Unicode MS" pitchFamily="34" charset="-128"/>
                <a:cs typeface="Arial Unicode MS" pitchFamily="34" charset="-128"/>
              </a:rPr>
              <a:t>الخصائص الرئيسة للمقابلة </a:t>
            </a:r>
            <a:endParaRPr lang="ar-SA" sz="3200" b="1" dirty="0" smtClean="0">
              <a:solidFill>
                <a:srgbClr val="C00000"/>
              </a:solidFill>
              <a:latin typeface="Arial Unicode MS" pitchFamily="34" charset="-128"/>
              <a:ea typeface="Arial Unicode MS" pitchFamily="34" charset="-128"/>
              <a:cs typeface="Arial Unicode MS" pitchFamily="34" charset="-128"/>
            </a:endParaRP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39552" y="1628800"/>
            <a:ext cx="8064896" cy="4524315"/>
          </a:xfrm>
          <a:prstGeom prst="rect">
            <a:avLst/>
          </a:prstGeom>
          <a:solidFill>
            <a:schemeClr val="bg1">
              <a:lumMod val="95000"/>
            </a:schemeClr>
          </a:solidFill>
        </p:spPr>
        <p:txBody>
          <a:bodyPr wrap="square" rtlCol="1">
            <a:spAutoFit/>
          </a:bodyPr>
          <a:lstStyle/>
          <a:p>
            <a:pPr marL="533400" indent="-533400" algn="just">
              <a:buFontTx/>
              <a:buChar char="-"/>
            </a:pPr>
            <a:r>
              <a:rPr lang="ar-SA" sz="4800" b="1" dirty="0" smtClean="0">
                <a:solidFill>
                  <a:srgbClr val="FF0000"/>
                </a:solidFill>
                <a:latin typeface="Arabic Typesetting" pitchFamily="66" charset="-78"/>
                <a:ea typeface="Arial Unicode MS" pitchFamily="34" charset="-128"/>
                <a:cs typeface="Arabic Typesetting" pitchFamily="66" charset="-78"/>
              </a:rPr>
              <a:t>ما هي الخصائص الرئيسة للمقابلة؟</a:t>
            </a:r>
          </a:p>
          <a:p>
            <a:pPr marL="549275" indent="-549275" algn="just">
              <a:buFont typeface="+mj-cs"/>
              <a:buAutoNum type="arabic2Minus"/>
            </a:pPr>
            <a:r>
              <a:rPr lang="ar-SA" sz="4800" b="1" dirty="0" smtClean="0">
                <a:latin typeface="Arabic Typesetting" pitchFamily="66" charset="-78"/>
                <a:ea typeface="Arial Unicode MS" pitchFamily="34" charset="-128"/>
                <a:cs typeface="Arabic Typesetting" pitchFamily="66" charset="-78"/>
              </a:rPr>
              <a:t>تُحقق المقابلة أهدافاً هامة في عملية المساعدة (أهداف  رئيسة – أهداف فرعية) .</a:t>
            </a:r>
          </a:p>
          <a:p>
            <a:pPr marL="549275" indent="-549275" algn="just">
              <a:buFont typeface="+mj-cs"/>
              <a:buAutoNum type="arabic2Minus"/>
            </a:pPr>
            <a:r>
              <a:rPr lang="ar-SA" sz="4800" b="1" dirty="0" smtClean="0">
                <a:latin typeface="Arabic Typesetting" pitchFamily="66" charset="-78"/>
                <a:ea typeface="Arial Unicode MS" pitchFamily="34" charset="-128"/>
                <a:cs typeface="Arabic Typesetting" pitchFamily="66" charset="-78"/>
              </a:rPr>
              <a:t>تَعتمد المقابلة على المهارة والاستعداد والعلم .</a:t>
            </a:r>
          </a:p>
          <a:p>
            <a:pPr marL="549275" indent="-549275" algn="just">
              <a:buFont typeface="+mj-cs"/>
              <a:buAutoNum type="arabic2Minus"/>
            </a:pPr>
            <a:r>
              <a:rPr lang="ar-SA" sz="4800" b="1" dirty="0" smtClean="0">
                <a:latin typeface="Arabic Typesetting" pitchFamily="66" charset="-78"/>
                <a:ea typeface="Arial Unicode MS" pitchFamily="34" charset="-128"/>
                <a:cs typeface="Arabic Typesetting" pitchFamily="66" charset="-78"/>
              </a:rPr>
              <a:t>ليس للمقابلة قوالب جامدة عامة فلكل فرد أو عميل أسلوبه الخاص. </a:t>
            </a:r>
            <a:endParaRPr lang="ar-SA" sz="40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907704" y="260648"/>
            <a:ext cx="6624736"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200" u="sng" dirty="0" smtClean="0">
                <a:solidFill>
                  <a:srgbClr val="C00000"/>
                </a:solidFill>
                <a:latin typeface="Arial Unicode MS" pitchFamily="34" charset="-128"/>
                <a:ea typeface="Arial Unicode MS" pitchFamily="34" charset="-128"/>
                <a:cs typeface="Arial Unicode MS" pitchFamily="34" charset="-128"/>
              </a:rPr>
              <a:t>تابع الخصائص الرئيسة للمقابلة  </a:t>
            </a:r>
            <a:endParaRPr lang="ar-SA" sz="3200" b="1" u="sng" dirty="0" smtClean="0">
              <a:solidFill>
                <a:srgbClr val="C00000"/>
              </a:solidFill>
              <a:latin typeface="Arial Unicode MS" pitchFamily="34" charset="-128"/>
              <a:ea typeface="Arial Unicode MS" pitchFamily="34" charset="-128"/>
              <a:cs typeface="Arial Unicode MS" pitchFamily="34" charset="-128"/>
            </a:endParaRP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39552" y="1628800"/>
            <a:ext cx="8064896" cy="3785652"/>
          </a:xfrm>
          <a:prstGeom prst="rect">
            <a:avLst/>
          </a:prstGeom>
          <a:solidFill>
            <a:schemeClr val="bg1">
              <a:lumMod val="95000"/>
            </a:schemeClr>
          </a:solidFill>
        </p:spPr>
        <p:txBody>
          <a:bodyPr wrap="square" rtlCol="1">
            <a:spAutoFit/>
          </a:bodyPr>
          <a:lstStyle/>
          <a:p>
            <a:pPr marL="625475" indent="-549275" algn="just">
              <a:buFont typeface="+mj-cs"/>
              <a:buAutoNum type="arabic2Minus" startAt="4"/>
              <a:tabLst>
                <a:tab pos="715963" algn="l"/>
              </a:tabLst>
            </a:pPr>
            <a:r>
              <a:rPr lang="ar-SA" sz="4800" b="1" dirty="0" smtClean="0">
                <a:latin typeface="Arabic Typesetting" pitchFamily="66" charset="-78"/>
                <a:ea typeface="Arial Unicode MS" pitchFamily="34" charset="-128"/>
                <a:cs typeface="Arabic Typesetting" pitchFamily="66" charset="-78"/>
              </a:rPr>
              <a:t>للمقابلة أساليب مهنية خاصة . </a:t>
            </a:r>
          </a:p>
          <a:p>
            <a:pPr marL="625475" indent="-549275" algn="just">
              <a:buFont typeface="+mj-cs"/>
              <a:buAutoNum type="arabic2Minus" startAt="4"/>
              <a:tabLst>
                <a:tab pos="715963" algn="l"/>
              </a:tabLst>
            </a:pPr>
            <a:r>
              <a:rPr lang="ar-SA" sz="4800" b="1" dirty="0" smtClean="0">
                <a:latin typeface="Arabic Typesetting" pitchFamily="66" charset="-78"/>
                <a:ea typeface="Arial Unicode MS" pitchFamily="34" charset="-128"/>
                <a:cs typeface="Arabic Typesetting" pitchFamily="66" charset="-78"/>
              </a:rPr>
              <a:t>للمقابلة قواعد إجرائية عامة .</a:t>
            </a:r>
          </a:p>
          <a:p>
            <a:pPr marL="625475" indent="-549275" algn="just">
              <a:buFont typeface="+mj-cs"/>
              <a:buAutoNum type="arabic2Minus" startAt="4"/>
              <a:tabLst>
                <a:tab pos="715963" algn="l"/>
              </a:tabLst>
            </a:pPr>
            <a:r>
              <a:rPr lang="ar-SA" sz="4800" b="1" dirty="0" smtClean="0">
                <a:latin typeface="Arabic Typesetting" pitchFamily="66" charset="-78"/>
                <a:ea typeface="Arial Unicode MS" pitchFamily="34" charset="-128"/>
                <a:cs typeface="Arabic Typesetting" pitchFamily="66" charset="-78"/>
              </a:rPr>
              <a:t>المقابلة كأي ارتباط لها بداية ووسط ونهاية .</a:t>
            </a:r>
          </a:p>
          <a:p>
            <a:pPr marL="625475" indent="-549275" algn="just">
              <a:buFont typeface="+mj-cs"/>
              <a:buAutoNum type="arabic2Minus" startAt="4"/>
              <a:tabLst>
                <a:tab pos="715963" algn="l"/>
              </a:tabLst>
            </a:pPr>
            <a:r>
              <a:rPr lang="ar-SA" sz="4800" b="1" dirty="0" smtClean="0">
                <a:latin typeface="Arabic Typesetting" pitchFamily="66" charset="-78"/>
                <a:ea typeface="Arial Unicode MS" pitchFamily="34" charset="-128"/>
                <a:cs typeface="Arabic Typesetting" pitchFamily="66" charset="-78"/>
              </a:rPr>
              <a:t>للمقابلة أنواع متعددة من حيث العدد وشخصية المقابل والتوقيت </a:t>
            </a:r>
            <a:r>
              <a:rPr lang="ar-SA" sz="2800" dirty="0" smtClean="0">
                <a:latin typeface="Arial Unicode MS" pitchFamily="34" charset="-128"/>
                <a:ea typeface="Arial Unicode MS" pitchFamily="34" charset="-128"/>
                <a:cs typeface="Arial Unicode MS" pitchFamily="34" charset="-128"/>
              </a:rPr>
              <a:t>.</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907704" y="260648"/>
            <a:ext cx="6624736"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200" dirty="0" smtClean="0">
                <a:latin typeface="Arial Unicode MS" pitchFamily="34" charset="-128"/>
                <a:ea typeface="Arial Unicode MS" pitchFamily="34" charset="-128"/>
                <a:cs typeface="Arial Unicode MS" pitchFamily="34" charset="-128"/>
              </a:rPr>
              <a:t>أ- تحقق المقابلة أهدافاً هامة في عملية المساعدة </a:t>
            </a:r>
            <a:endParaRPr lang="ar-SA" sz="3200" b="1" dirty="0" smtClean="0">
              <a:solidFill>
                <a:srgbClr val="FF0000"/>
              </a:solidFill>
              <a:latin typeface="Arial Unicode MS" pitchFamily="34" charset="-128"/>
              <a:ea typeface="Arial Unicode MS" pitchFamily="34" charset="-128"/>
              <a:cs typeface="Arial Unicode MS" pitchFamily="34" charset="-128"/>
            </a:endParaRP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39552" y="1628800"/>
            <a:ext cx="8064896" cy="3785652"/>
          </a:xfrm>
          <a:prstGeom prst="rect">
            <a:avLst/>
          </a:prstGeom>
          <a:solidFill>
            <a:schemeClr val="bg1">
              <a:lumMod val="95000"/>
            </a:schemeClr>
          </a:solidFill>
        </p:spPr>
        <p:txBody>
          <a:bodyPr wrap="square" rtlCol="1">
            <a:spAutoFit/>
          </a:bodyPr>
          <a:lstStyle/>
          <a:p>
            <a:pPr algn="just">
              <a:buFontTx/>
              <a:buChar char="-"/>
            </a:pPr>
            <a:r>
              <a:rPr lang="ar-SA" sz="4000" b="1" dirty="0" smtClean="0">
                <a:latin typeface="Arabic Typesetting" pitchFamily="66" charset="-78"/>
                <a:ea typeface="Arial Unicode MS" pitchFamily="34" charset="-128"/>
                <a:cs typeface="Arabic Typesetting" pitchFamily="66" charset="-78"/>
              </a:rPr>
              <a:t>تحقق المقابلة أهدافاً رئيسة وأخري فرعية .</a:t>
            </a:r>
          </a:p>
          <a:p>
            <a:pPr algn="just"/>
            <a:r>
              <a:rPr lang="ar-SA" sz="4000" b="1" dirty="0" smtClean="0">
                <a:solidFill>
                  <a:srgbClr val="C00000"/>
                </a:solidFill>
                <a:latin typeface="Arabic Typesetting" pitchFamily="66" charset="-78"/>
                <a:ea typeface="Arial Unicode MS" pitchFamily="34" charset="-128"/>
                <a:cs typeface="Arabic Typesetting" pitchFamily="66" charset="-78"/>
              </a:rPr>
              <a:t> أولاً: الأهداف الرئيسة : </a:t>
            </a:r>
          </a:p>
          <a:p>
            <a:pPr marL="742950" indent="-742950" algn="just">
              <a:buFont typeface="+mj-lt"/>
              <a:buAutoNum type="arabicPeriod"/>
            </a:pPr>
            <a:r>
              <a:rPr lang="ar-SA" sz="4000" b="1" dirty="0" smtClean="0">
                <a:latin typeface="Arabic Typesetting" pitchFamily="66" charset="-78"/>
                <a:ea typeface="Arial Unicode MS" pitchFamily="34" charset="-128"/>
                <a:cs typeface="Arabic Typesetting" pitchFamily="66" charset="-78"/>
              </a:rPr>
              <a:t>تعديل شخصية العميل، فالمقابلة هى المناخ التى تتم فيه العمليات التأثيرية المختلفة التى يقوم بها الأخصائي نحو العميل .</a:t>
            </a:r>
          </a:p>
          <a:p>
            <a:pPr marL="742950" indent="-742950" algn="just">
              <a:buFont typeface="+mj-lt"/>
              <a:buAutoNum type="arabicPeriod"/>
            </a:pPr>
            <a:r>
              <a:rPr lang="ar-SA" sz="4000" b="1" dirty="0" smtClean="0">
                <a:latin typeface="Arabic Typesetting" pitchFamily="66" charset="-78"/>
                <a:ea typeface="Arial Unicode MS" pitchFamily="34" charset="-128"/>
                <a:cs typeface="Arabic Typesetting" pitchFamily="66" charset="-78"/>
              </a:rPr>
              <a:t>هي الوسيلة الرئيسة لنمو العلاقة المهنية التي لا تنمو إلا بتطبيق مفاهيم ومبادئ خدمة الفرد من خلالها .</a:t>
            </a:r>
          </a:p>
        </p:txBody>
      </p:sp>
    </p:spTree>
  </p:cSld>
  <p:clrMapOvr>
    <a:masterClrMapping/>
  </p:clrMapOvr>
  <p:transition spd="med">
    <p:cover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907704" y="260648"/>
            <a:ext cx="6624736"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3200" dirty="0" smtClean="0">
                <a:latin typeface="Arial Unicode MS" pitchFamily="34" charset="-128"/>
                <a:ea typeface="Arial Unicode MS" pitchFamily="34" charset="-128"/>
                <a:cs typeface="Arial Unicode MS" pitchFamily="34" charset="-128"/>
              </a:rPr>
              <a:t>تابع تحقق المقابلة أهدافاً هامة في عملية المساعدة </a:t>
            </a:r>
            <a:endParaRPr lang="ar-SA" sz="3200" b="1" dirty="0" smtClean="0">
              <a:solidFill>
                <a:srgbClr val="FF0000"/>
              </a:solidFill>
              <a:latin typeface="Arial Unicode MS" pitchFamily="34" charset="-128"/>
              <a:ea typeface="Arial Unicode MS" pitchFamily="34" charset="-128"/>
              <a:cs typeface="Arial Unicode MS" pitchFamily="34" charset="-128"/>
            </a:endParaRP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39552" y="1628800"/>
            <a:ext cx="8064896" cy="3785652"/>
          </a:xfrm>
          <a:prstGeom prst="rect">
            <a:avLst/>
          </a:prstGeom>
          <a:solidFill>
            <a:schemeClr val="bg1">
              <a:lumMod val="95000"/>
            </a:schemeClr>
          </a:solidFill>
        </p:spPr>
        <p:txBody>
          <a:bodyPr wrap="square" rtlCol="1">
            <a:spAutoFit/>
          </a:bodyPr>
          <a:lstStyle/>
          <a:p>
            <a:pPr marL="742950" indent="-742950" algn="just">
              <a:buFont typeface="+mj-lt"/>
              <a:buAutoNum type="arabicPeriod" startAt="3"/>
            </a:pPr>
            <a:r>
              <a:rPr lang="ar-SA" sz="4000" b="1" dirty="0" smtClean="0">
                <a:latin typeface="Arabic Typesetting" pitchFamily="66" charset="-78"/>
                <a:ea typeface="Arial Unicode MS" pitchFamily="34" charset="-128"/>
                <a:cs typeface="Arabic Typesetting" pitchFamily="66" charset="-78"/>
              </a:rPr>
              <a:t>هي أسلوب هام للتعرف على سمات العميل الشخصية والتعرف على الدور الذي لعبته شخصية العميل في المشكلة.</a:t>
            </a:r>
          </a:p>
          <a:p>
            <a:pPr marL="742950" indent="-742950" algn="just">
              <a:buFont typeface="+mj-lt"/>
              <a:buAutoNum type="arabicPeriod" startAt="3"/>
            </a:pPr>
            <a:r>
              <a:rPr lang="ar-SA" sz="4000" b="1" dirty="0" smtClean="0">
                <a:latin typeface="Arabic Typesetting" pitchFamily="66" charset="-78"/>
                <a:ea typeface="Arial Unicode MS" pitchFamily="34" charset="-128"/>
                <a:cs typeface="Arabic Typesetting" pitchFamily="66" charset="-78"/>
              </a:rPr>
              <a:t>وسيلة هامة لتعديل اتجاهات المحيطين بالعميل سواء كانوا من الأقارب أو المرتبطين به في العمل أو المدرسة .</a:t>
            </a:r>
          </a:p>
          <a:p>
            <a:pPr marL="742950" indent="-742950" algn="just">
              <a:buFont typeface="+mj-lt"/>
              <a:buAutoNum type="arabicPeriod" startAt="3"/>
            </a:pPr>
            <a:r>
              <a:rPr lang="ar-SA" sz="4000" b="1" dirty="0" smtClean="0">
                <a:latin typeface="Arabic Typesetting" pitchFamily="66" charset="-78"/>
                <a:ea typeface="Arial Unicode MS" pitchFamily="34" charset="-128"/>
                <a:cs typeface="Arabic Typesetting" pitchFamily="66" charset="-78"/>
              </a:rPr>
              <a:t>تُفيد في استيفاء الحقائق من مصادرها الأولية، كمقابلة الطبيب أو المدرس .</a:t>
            </a:r>
            <a:endParaRPr lang="ar-SA" sz="40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39552" y="980728"/>
            <a:ext cx="8064896" cy="4832092"/>
          </a:xfrm>
          <a:prstGeom prst="rect">
            <a:avLst/>
          </a:prstGeom>
          <a:solidFill>
            <a:schemeClr val="bg1">
              <a:lumMod val="95000"/>
            </a:schemeClr>
          </a:solidFill>
        </p:spPr>
        <p:txBody>
          <a:bodyPr wrap="square" rtlCol="1">
            <a:spAutoFit/>
          </a:bodyPr>
          <a:lstStyle/>
          <a:p>
            <a:pPr algn="just"/>
            <a:r>
              <a:rPr lang="ar-SA" sz="4400" b="1" dirty="0" smtClean="0">
                <a:solidFill>
                  <a:srgbClr val="C00000"/>
                </a:solidFill>
                <a:latin typeface="Arabic Typesetting" pitchFamily="66" charset="-78"/>
                <a:ea typeface="Arial Unicode MS" pitchFamily="34" charset="-128"/>
                <a:cs typeface="Arabic Typesetting" pitchFamily="66" charset="-78"/>
              </a:rPr>
              <a:t>ثانياً: الأهداف الفرعية:  </a:t>
            </a:r>
          </a:p>
          <a:p>
            <a:pPr marL="742950" indent="-742950" algn="just">
              <a:buFont typeface="+mj-lt"/>
              <a:buAutoNum type="arabicPeriod"/>
            </a:pPr>
            <a:r>
              <a:rPr lang="ar-SA" sz="4400" b="1" dirty="0" smtClean="0">
                <a:latin typeface="Arabic Typesetting" pitchFamily="66" charset="-78"/>
                <a:ea typeface="Arial Unicode MS" pitchFamily="34" charset="-128"/>
                <a:cs typeface="Arabic Typesetting" pitchFamily="66" charset="-78"/>
              </a:rPr>
              <a:t>وسيلة سريعة للبت في مشكلات العملاء في اللقاءات الاستهلالية الأولى اقتصاداً للوقت والجهد .</a:t>
            </a:r>
          </a:p>
          <a:p>
            <a:pPr marL="742950" indent="-742950" algn="just">
              <a:buFont typeface="+mj-lt"/>
              <a:buAutoNum type="arabicPeriod"/>
            </a:pPr>
            <a:endParaRPr lang="ar-SA" sz="4400" b="1" dirty="0" smtClean="0">
              <a:latin typeface="Arabic Typesetting" pitchFamily="66" charset="-78"/>
              <a:ea typeface="Arial Unicode MS" pitchFamily="34" charset="-128"/>
              <a:cs typeface="Arabic Typesetting" pitchFamily="66" charset="-78"/>
            </a:endParaRPr>
          </a:p>
          <a:p>
            <a:pPr marL="742950" indent="-742950" algn="just">
              <a:buFont typeface="+mj-lt"/>
              <a:buAutoNum type="arabicPeriod"/>
            </a:pPr>
            <a:r>
              <a:rPr lang="ar-SA" sz="4400" b="1" dirty="0" smtClean="0">
                <a:latin typeface="Arabic Typesetting" pitchFamily="66" charset="-78"/>
                <a:ea typeface="Arial Unicode MS" pitchFamily="34" charset="-128"/>
                <a:cs typeface="Arabic Typesetting" pitchFamily="66" charset="-78"/>
              </a:rPr>
              <a:t>تُزيل أو تُخفف عوامل القلق أو اليأس التي تَنتاب بعض العملاء عند تحويلهم إلى مؤسسات أخرى لعدم انطباق شروط المؤسسة عليهم .</a:t>
            </a:r>
          </a:p>
        </p:txBody>
      </p:sp>
    </p:spTree>
  </p:cSld>
  <p:clrMapOvr>
    <a:masterClrMapping/>
  </p:clrMapOvr>
  <p:transition spd="med">
    <p:cover dir="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3714744" y="285728"/>
            <a:ext cx="5103448"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000" b="1" dirty="0" smtClean="0">
                <a:solidFill>
                  <a:schemeClr val="tx1"/>
                </a:solidFill>
                <a:latin typeface="Arabic Typesetting" pitchFamily="66" charset="-78"/>
                <a:ea typeface="Arial Unicode MS" pitchFamily="34" charset="-128"/>
                <a:cs typeface="Arabic Typesetting" pitchFamily="66" charset="-78"/>
              </a:rPr>
              <a:t>ب- تعتمد المقابلة على المهارة والاستعداد والعلم </a:t>
            </a: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395536" y="1628800"/>
            <a:ext cx="8064896" cy="3170099"/>
          </a:xfrm>
          <a:prstGeom prst="rect">
            <a:avLst/>
          </a:prstGeom>
          <a:solidFill>
            <a:schemeClr val="bg1">
              <a:lumMod val="95000"/>
            </a:schemeClr>
          </a:solidFill>
        </p:spPr>
        <p:txBody>
          <a:bodyPr wrap="square" rtlCol="1">
            <a:spAutoFit/>
          </a:bodyPr>
          <a:lstStyle/>
          <a:p>
            <a:pPr marL="365125" indent="-365125" algn="just">
              <a:buFontTx/>
              <a:buChar char="-"/>
            </a:pPr>
            <a:r>
              <a:rPr lang="ar-SA" sz="2800" dirty="0" smtClean="0">
                <a:latin typeface="Arial Unicode MS" pitchFamily="34" charset="-128"/>
                <a:ea typeface="Arial Unicode MS" pitchFamily="34" charset="-128"/>
                <a:cs typeface="Arial Unicode MS" pitchFamily="34" charset="-128"/>
              </a:rPr>
              <a:t> </a:t>
            </a:r>
            <a:r>
              <a:rPr lang="ar-SA" sz="4000" b="1" dirty="0" smtClean="0">
                <a:latin typeface="Arabic Typesetting" pitchFamily="66" charset="-78"/>
                <a:ea typeface="Arial Unicode MS" pitchFamily="34" charset="-128"/>
                <a:cs typeface="Arabic Typesetting" pitchFamily="66" charset="-78"/>
              </a:rPr>
              <a:t>المقابلة المهنية بصفة عامة هي “فن” يَتطلب مهارات خاصة لممارستها منذ أن أصبحت تُمثل جانباً له أهميته لمزاولة كثير من المهن في عصرنا الحالي.</a:t>
            </a:r>
          </a:p>
          <a:p>
            <a:pPr marL="365125" indent="-365125" algn="just">
              <a:buFontTx/>
              <a:buChar char="-"/>
            </a:pPr>
            <a:r>
              <a:rPr lang="ar-SA" sz="4000" b="1" dirty="0" smtClean="0">
                <a:latin typeface="Arabic Typesetting" pitchFamily="66" charset="-78"/>
                <a:ea typeface="Arial Unicode MS" pitchFamily="34" charset="-128"/>
                <a:cs typeface="Arabic Typesetting" pitchFamily="66" charset="-78"/>
              </a:rPr>
              <a:t> ولفظ “فن”  كمعناه في المفهوم الغربى هو المهارة في الأداء، هذه المهارة التى لابد وأن تقوم على العلم والاستعداد والمهارة .</a:t>
            </a:r>
            <a:endParaRPr lang="ar-SA" sz="32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4" name="وسيلة شرح على شكل سحابة 3"/>
          <p:cNvSpPr/>
          <p:nvPr/>
        </p:nvSpPr>
        <p:spPr>
          <a:xfrm>
            <a:off x="3286116" y="0"/>
            <a:ext cx="5103448"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4000" b="1" dirty="0" smtClean="0">
                <a:solidFill>
                  <a:schemeClr val="tx1"/>
                </a:solidFill>
                <a:latin typeface="Arabic Typesetting" pitchFamily="66" charset="-78"/>
                <a:ea typeface="Arial Unicode MS" pitchFamily="34" charset="-128"/>
                <a:cs typeface="Arabic Typesetting" pitchFamily="66" charset="-78"/>
              </a:rPr>
              <a:t>تابع اعتماد المقابلة على المهارة والاستعداد والعلم </a:t>
            </a:r>
          </a:p>
        </p:txBody>
      </p:sp>
      <p:sp>
        <p:nvSpPr>
          <p:cNvPr id="5" name="مربع نص 4"/>
          <p:cNvSpPr txBox="1"/>
          <p:nvPr/>
        </p:nvSpPr>
        <p:spPr>
          <a:xfrm>
            <a:off x="500034" y="1571612"/>
            <a:ext cx="8064896" cy="4524315"/>
          </a:xfrm>
          <a:prstGeom prst="rect">
            <a:avLst/>
          </a:prstGeom>
          <a:solidFill>
            <a:schemeClr val="bg1">
              <a:lumMod val="95000"/>
            </a:schemeClr>
          </a:solidFill>
        </p:spPr>
        <p:txBody>
          <a:bodyPr wrap="square" rtlCol="1">
            <a:spAutoFit/>
          </a:bodyPr>
          <a:lstStyle/>
          <a:p>
            <a:pPr algn="just"/>
            <a:r>
              <a:rPr lang="ar-SA" sz="3600" b="1" dirty="0" smtClean="0">
                <a:latin typeface="Arabic Typesetting" pitchFamily="66" charset="-78"/>
                <a:ea typeface="Arial Unicode MS" pitchFamily="34" charset="-128"/>
                <a:cs typeface="Arabic Typesetting" pitchFamily="66" charset="-78"/>
              </a:rPr>
              <a:t>فإذا كان هناك قواعد وأساليب للمقابلات الإنسانية بصفة عامة، فإن هناك قواعد وأساليب خاصة للمقابلات في خدمة الفرد تَضع في اعتبارها الحقائق التالية:- </a:t>
            </a:r>
          </a:p>
          <a:p>
            <a:pPr marL="715963" indent="-441325" algn="just">
              <a:buFont typeface="+mj-lt"/>
              <a:buAutoNum type="arabicPeriod"/>
            </a:pPr>
            <a:r>
              <a:rPr lang="ar-SA" sz="3600" b="1" dirty="0" smtClean="0">
                <a:latin typeface="Arabic Typesetting" pitchFamily="66" charset="-78"/>
                <a:ea typeface="Arial Unicode MS" pitchFamily="34" charset="-128"/>
                <a:cs typeface="Arabic Typesetting" pitchFamily="66" charset="-78"/>
              </a:rPr>
              <a:t>العميل هو الشخص “ المقابل” يعيش غالباً موقفاً مؤلماً أو قلقاً .</a:t>
            </a:r>
          </a:p>
          <a:p>
            <a:pPr marL="715963" indent="-441325" algn="just">
              <a:buFont typeface="+mj-lt"/>
              <a:buAutoNum type="arabicPeriod"/>
            </a:pPr>
            <a:r>
              <a:rPr lang="ar-SA" sz="3600" b="1" dirty="0" smtClean="0">
                <a:latin typeface="Arabic Typesetting" pitchFamily="66" charset="-78"/>
                <a:ea typeface="Arial Unicode MS" pitchFamily="34" charset="-128"/>
                <a:cs typeface="Arabic Typesetting" pitchFamily="66" charset="-78"/>
              </a:rPr>
              <a:t>يُضفي عليه هذا القلق حساسية خاصة لاستجابات الآخرين .</a:t>
            </a:r>
          </a:p>
          <a:p>
            <a:pPr marL="715963" indent="-441325" algn="just">
              <a:buFont typeface="+mj-lt"/>
              <a:buAutoNum type="arabicPeriod"/>
            </a:pPr>
            <a:r>
              <a:rPr lang="ar-SA" sz="3600" b="1" dirty="0" smtClean="0">
                <a:latin typeface="Arabic Typesetting" pitchFamily="66" charset="-78"/>
                <a:ea typeface="Arial Unicode MS" pitchFamily="34" charset="-128"/>
                <a:cs typeface="Arabic Typesetting" pitchFamily="66" charset="-78"/>
              </a:rPr>
              <a:t>وهو كإنسان يُقاوم السلطة حتى ولو كانت سلطة العطاء .</a:t>
            </a:r>
          </a:p>
          <a:p>
            <a:pPr marL="715963" indent="-441325" algn="just">
              <a:buFont typeface="+mj-lt"/>
              <a:buAutoNum type="arabicPeriod"/>
            </a:pPr>
            <a:r>
              <a:rPr lang="ar-SA" sz="3600" b="1" dirty="0" smtClean="0">
                <a:latin typeface="Arabic Typesetting" pitchFamily="66" charset="-78"/>
                <a:ea typeface="Arial Unicode MS" pitchFamily="34" charset="-128"/>
                <a:cs typeface="Arabic Typesetting" pitchFamily="66" charset="-78"/>
              </a:rPr>
              <a:t>لذا فهو يمارس ألوان مختلفة من السلوك الدفاعي ومن المشاعر السلبية.</a:t>
            </a:r>
          </a:p>
          <a:p>
            <a:pPr marL="715963" indent="-441325" algn="just">
              <a:buFont typeface="+mj-lt"/>
              <a:buAutoNum type="arabicPeriod"/>
            </a:pPr>
            <a:r>
              <a:rPr lang="ar-SA" sz="3600" b="1" dirty="0" smtClean="0">
                <a:latin typeface="Arabic Typesetting" pitchFamily="66" charset="-78"/>
                <a:ea typeface="Arial Unicode MS" pitchFamily="34" charset="-128"/>
                <a:cs typeface="Arabic Typesetting" pitchFamily="66" charset="-78"/>
              </a:rPr>
              <a:t>رغم ذلك فعلى الأخصائي أن يُوجه كل هذه المشاعر ليحول هذا الألم إلى أمل وهذا اليأس إلى قوة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907704" y="260648"/>
            <a:ext cx="6624736"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2800" b="1" dirty="0" smtClean="0">
                <a:solidFill>
                  <a:srgbClr val="FF0000"/>
                </a:solidFill>
                <a:latin typeface="Arial Unicode MS" pitchFamily="34" charset="-128"/>
                <a:ea typeface="Arial Unicode MS" pitchFamily="34" charset="-128"/>
                <a:cs typeface="Arial Unicode MS" pitchFamily="34" charset="-128"/>
              </a:rPr>
              <a:t>ج- المقابلة ليست قالباً ثابتاً فلكل أخصائي أسلوبه الخاص</a:t>
            </a: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611560" y="1628800"/>
            <a:ext cx="8064896" cy="4524315"/>
          </a:xfrm>
          <a:prstGeom prst="rect">
            <a:avLst/>
          </a:prstGeom>
          <a:solidFill>
            <a:schemeClr val="bg1">
              <a:lumMod val="95000"/>
            </a:schemeClr>
          </a:solidFill>
        </p:spPr>
        <p:txBody>
          <a:bodyPr wrap="square" rtlCol="1">
            <a:spAutoFit/>
          </a:bodyPr>
          <a:lstStyle/>
          <a:p>
            <a:pPr marL="365125" indent="-365125" algn="just"/>
            <a:r>
              <a:rPr lang="ar-SA" sz="3600" b="1" dirty="0" smtClean="0">
                <a:latin typeface="Arabic Typesetting" pitchFamily="66" charset="-78"/>
                <a:ea typeface="Arial Unicode MS" pitchFamily="34" charset="-128"/>
                <a:cs typeface="Arabic Typesetting" pitchFamily="66" charset="-78"/>
              </a:rPr>
              <a:t>1- رغم أن للمقابلة قواعد عامة وأساليب متميزة تُوجهنا في كافة الظروف، إلا أنها ليست إطاراً أو شكل ثابت في كل زمان ومكان .</a:t>
            </a:r>
          </a:p>
          <a:p>
            <a:pPr marL="365125" indent="-365125" algn="just"/>
            <a:r>
              <a:rPr lang="ar-SA" sz="3600" b="1" dirty="0" smtClean="0">
                <a:latin typeface="Arabic Typesetting" pitchFamily="66" charset="-78"/>
                <a:ea typeface="Arial Unicode MS" pitchFamily="34" charset="-128"/>
                <a:cs typeface="Arabic Typesetting" pitchFamily="66" charset="-78"/>
              </a:rPr>
              <a:t> 2- الأخصائي إنسان فريد في سماته وخبرته وأسلوبه الذي اعتاد عليه، ومن ثم فهو يُضفي على المقابلة طابعه الخاص المميز في حدود القواعد العامة للمقابلة .</a:t>
            </a:r>
          </a:p>
          <a:p>
            <a:pPr marL="365125" indent="-365125" algn="just"/>
            <a:r>
              <a:rPr lang="ar-SA" sz="3600" b="1" dirty="0" smtClean="0">
                <a:latin typeface="Arabic Typesetting" pitchFamily="66" charset="-78"/>
                <a:ea typeface="Arial Unicode MS" pitchFamily="34" charset="-128"/>
                <a:cs typeface="Arabic Typesetting" pitchFamily="66" charset="-78"/>
              </a:rPr>
              <a:t> 3- كما أن العميل نمط مميز له أسلوبه الخاص ويُضفي على المقابلة ملامح سماته الخاصة .</a:t>
            </a:r>
          </a:p>
          <a:p>
            <a:pPr marL="365125" indent="-365125" algn="just"/>
            <a:r>
              <a:rPr lang="ar-SA" sz="3600" b="1" dirty="0" smtClean="0">
                <a:latin typeface="Arabic Typesetting" pitchFamily="66" charset="-78"/>
                <a:ea typeface="Arial Unicode MS" pitchFamily="34" charset="-128"/>
                <a:cs typeface="Arabic Typesetting" pitchFamily="66" charset="-78"/>
              </a:rPr>
              <a:t> 4- كل مقابلة تعتبر مقابلة فريدة من نوعها وخبرة جديدة لم يحدث مثيلاً لها ولن تتكرر بنفس الوتيرة في المستقبل حتى بين الأخصائي ونفس العميل .</a:t>
            </a:r>
            <a:endParaRPr lang="ar-SA" sz="36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1907704" y="260648"/>
            <a:ext cx="6624736" cy="1296144"/>
          </a:xfrm>
          <a:prstGeom prst="cloudCallout">
            <a:avLst>
              <a:gd name="adj1" fmla="val -17193"/>
              <a:gd name="adj2" fmla="val 89021"/>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2800" b="1" dirty="0" smtClean="0">
                <a:solidFill>
                  <a:srgbClr val="FF0000"/>
                </a:solidFill>
                <a:latin typeface="Arial Unicode MS" pitchFamily="34" charset="-128"/>
                <a:ea typeface="Arial Unicode MS" pitchFamily="34" charset="-128"/>
                <a:cs typeface="Arial Unicode MS" pitchFamily="34" charset="-128"/>
              </a:rPr>
              <a:t>د- للمقابلة أسس وأساليب مهنية خاصة </a:t>
            </a:r>
          </a:p>
        </p:txBody>
      </p:sp>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9" name="مربع نص 8"/>
          <p:cNvSpPr txBox="1"/>
          <p:nvPr/>
        </p:nvSpPr>
        <p:spPr>
          <a:xfrm>
            <a:off x="899592" y="1700808"/>
            <a:ext cx="7704856" cy="4401205"/>
          </a:xfrm>
          <a:prstGeom prst="rect">
            <a:avLst/>
          </a:prstGeom>
          <a:solidFill>
            <a:schemeClr val="bg1">
              <a:lumMod val="95000"/>
            </a:schemeClr>
          </a:solidFill>
        </p:spPr>
        <p:txBody>
          <a:bodyPr wrap="square" rtlCol="1">
            <a:spAutoFit/>
          </a:bodyPr>
          <a:lstStyle/>
          <a:p>
            <a:r>
              <a:rPr lang="ar-SA" sz="4000" b="1" dirty="0" smtClean="0">
                <a:latin typeface="Arabic Typesetting" pitchFamily="66" charset="-78"/>
                <a:ea typeface="Arial Unicode MS" pitchFamily="34" charset="-128"/>
                <a:cs typeface="Arabic Typesetting" pitchFamily="66" charset="-78"/>
              </a:rPr>
              <a:t>تعتمد المقابلة على أسس فنية وأساليب خاصة أهمها : </a:t>
            </a:r>
          </a:p>
          <a:p>
            <a:r>
              <a:rPr lang="ar-SA" sz="4000" b="1" dirty="0" smtClean="0">
                <a:latin typeface="Arabic Typesetting" pitchFamily="66" charset="-78"/>
                <a:ea typeface="Arial Unicode MS" pitchFamily="34" charset="-128"/>
                <a:cs typeface="Arabic Typesetting" pitchFamily="66" charset="-78"/>
              </a:rPr>
              <a:t>    1- تهيئة مناخ نفسي مناسب. </a:t>
            </a:r>
          </a:p>
          <a:p>
            <a:r>
              <a:rPr lang="ar-SA" sz="4000" b="1" dirty="0" smtClean="0">
                <a:latin typeface="Arabic Typesetting" pitchFamily="66" charset="-78"/>
                <a:ea typeface="Arial Unicode MS" pitchFamily="34" charset="-128"/>
                <a:cs typeface="Arabic Typesetting" pitchFamily="66" charset="-78"/>
              </a:rPr>
              <a:t>    2- الملاحظة وليس المراقبة.</a:t>
            </a:r>
          </a:p>
          <a:p>
            <a:r>
              <a:rPr lang="ar-SA" sz="4000" b="1" dirty="0" smtClean="0">
                <a:latin typeface="Arabic Typesetting" pitchFamily="66" charset="-78"/>
                <a:ea typeface="Arial Unicode MS" pitchFamily="34" charset="-128"/>
                <a:cs typeface="Arabic Typesetting" pitchFamily="66" charset="-78"/>
              </a:rPr>
              <a:t>    3- الاستماع (الإنصات) وليس الجمـــود. </a:t>
            </a:r>
            <a:endParaRPr lang="ar-SA" sz="4000" b="1" dirty="0" smtClean="0">
              <a:solidFill>
                <a:srgbClr val="FF0000"/>
              </a:solidFill>
              <a:latin typeface="Arabic Typesetting" pitchFamily="66" charset="-78"/>
              <a:ea typeface="Arial Unicode MS" pitchFamily="34" charset="-128"/>
              <a:cs typeface="Arabic Typesetting" pitchFamily="66" charset="-78"/>
            </a:endParaRPr>
          </a:p>
          <a:p>
            <a:r>
              <a:rPr lang="ar-SA" sz="4000" b="1" dirty="0" smtClean="0">
                <a:latin typeface="Arabic Typesetting" pitchFamily="66" charset="-78"/>
                <a:ea typeface="Arial Unicode MS" pitchFamily="34" charset="-128"/>
                <a:cs typeface="Arabic Typesetting" pitchFamily="66" charset="-78"/>
              </a:rPr>
              <a:t>    4- الاستفهام وليس الاستجواب . </a:t>
            </a:r>
          </a:p>
          <a:p>
            <a:r>
              <a:rPr lang="ar-SA" sz="4000" b="1" dirty="0" smtClean="0">
                <a:latin typeface="Arabic Typesetting" pitchFamily="66" charset="-78"/>
                <a:ea typeface="Arial Unicode MS" pitchFamily="34" charset="-128"/>
                <a:cs typeface="Arabic Typesetting" pitchFamily="66" charset="-78"/>
              </a:rPr>
              <a:t>    5- التعليقات وليس الثرثرة .</a:t>
            </a:r>
          </a:p>
          <a:p>
            <a:r>
              <a:rPr lang="ar-SA" sz="4000" b="1" dirty="0" smtClean="0">
                <a:latin typeface="Arabic Typesetting" pitchFamily="66" charset="-78"/>
                <a:ea typeface="Arial Unicode MS" pitchFamily="34" charset="-128"/>
                <a:cs typeface="Arabic Typesetting" pitchFamily="66" charset="-78"/>
              </a:rPr>
              <a:t>  وسوف نناقش بصورة موجزة  بعض من  تلك الأساليب لأهميتها:</a:t>
            </a:r>
            <a:endParaRPr lang="ar-SA" sz="32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وسيلة شرح بيضاوية 6"/>
          <p:cNvSpPr/>
          <p:nvPr/>
        </p:nvSpPr>
        <p:spPr>
          <a:xfrm>
            <a:off x="4788024" y="188640"/>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2800" b="1" dirty="0" smtClean="0">
                <a:solidFill>
                  <a:srgbClr val="FF0000"/>
                </a:solidFill>
                <a:latin typeface="Arial Unicode MS" pitchFamily="34" charset="-128"/>
                <a:ea typeface="Arial Unicode MS" pitchFamily="34" charset="-128"/>
                <a:cs typeface="Arial Unicode MS" pitchFamily="34" charset="-128"/>
              </a:rPr>
              <a:t>1- تهيئة المناخ النفسي المناسب </a:t>
            </a:r>
            <a:endParaRPr lang="ar-SA" sz="2800" b="1" dirty="0">
              <a:solidFill>
                <a:srgbClr val="FF0000"/>
              </a:solidFill>
              <a:latin typeface="Arial Unicode MS" pitchFamily="34" charset="-128"/>
              <a:ea typeface="Arial Unicode MS" pitchFamily="34" charset="-128"/>
              <a:cs typeface="Arial Unicode MS" pitchFamily="34" charset="-128"/>
            </a:endParaRPr>
          </a:p>
        </p:txBody>
      </p:sp>
      <p:sp>
        <p:nvSpPr>
          <p:cNvPr id="10" name="مربع نص 9"/>
          <p:cNvSpPr txBox="1"/>
          <p:nvPr/>
        </p:nvSpPr>
        <p:spPr>
          <a:xfrm>
            <a:off x="467544" y="1628800"/>
            <a:ext cx="8064896" cy="4401205"/>
          </a:xfrm>
          <a:prstGeom prst="rect">
            <a:avLst/>
          </a:prstGeom>
          <a:solidFill>
            <a:schemeClr val="bg1">
              <a:lumMod val="95000"/>
            </a:schemeClr>
          </a:solidFill>
        </p:spPr>
        <p:txBody>
          <a:bodyPr wrap="square" rtlCol="1">
            <a:spAutoFit/>
          </a:bodyPr>
          <a:lstStyle/>
          <a:p>
            <a:pPr algn="just"/>
            <a:r>
              <a:rPr lang="ar-SA" sz="4000" b="1" dirty="0" smtClean="0">
                <a:latin typeface="Arabic Typesetting" pitchFamily="66" charset="-78"/>
                <a:ea typeface="Arial Unicode MS" pitchFamily="34" charset="-128"/>
                <a:cs typeface="Arabic Typesetting" pitchFamily="66" charset="-78"/>
              </a:rPr>
              <a:t>يَقصد به الجو السمح المريح الذي يَشعر العميل خلاله بحرية الحركة والانطلاق دون أدني إحساس بالتهيب أو الرهبة أو الضيق .</a:t>
            </a:r>
          </a:p>
          <a:p>
            <a:pPr algn="just"/>
            <a:r>
              <a:rPr lang="ar-SA" sz="4000" b="1" dirty="0" smtClean="0">
                <a:latin typeface="Arabic Typesetting" pitchFamily="66" charset="-78"/>
                <a:ea typeface="Arial Unicode MS" pitchFamily="34" charset="-128"/>
                <a:cs typeface="Arabic Typesetting" pitchFamily="66" charset="-78"/>
              </a:rPr>
              <a:t> لذا يَتعين على الأخصائي ممارسة ألوان من الاتجاهات ذات صبغة وجدانية تُساعد العميل على التحرر والشعور بالطمأنينة ومن ذلك : </a:t>
            </a:r>
          </a:p>
          <a:p>
            <a:pPr marL="625475" indent="-533400" algn="just">
              <a:buClr>
                <a:srgbClr val="FF0000"/>
              </a:buClr>
              <a:buFont typeface="Arabic Typesetting" pitchFamily="66" charset="-78"/>
              <a:buChar char="®"/>
            </a:pPr>
            <a:r>
              <a:rPr lang="ar-SA" sz="4000" b="1" dirty="0" smtClean="0">
                <a:latin typeface="Arabic Typesetting" pitchFamily="66" charset="-78"/>
                <a:ea typeface="Arial Unicode MS" pitchFamily="34" charset="-128"/>
                <a:cs typeface="Arabic Typesetting" pitchFamily="66" charset="-78"/>
              </a:rPr>
              <a:t>اتجاه أَوَلِى يَستهل به المقابلة (الاتجاه الاستهلالي)  .</a:t>
            </a:r>
          </a:p>
          <a:p>
            <a:pPr marL="625475" indent="-533400" algn="just">
              <a:buClr>
                <a:srgbClr val="FF0000"/>
              </a:buClr>
              <a:buFont typeface="Arabic Typesetting" pitchFamily="66" charset="-78"/>
              <a:buChar char="®"/>
            </a:pPr>
            <a:r>
              <a:rPr lang="ar-SA" sz="4000" b="1" dirty="0" smtClean="0">
                <a:latin typeface="Arabic Typesetting" pitchFamily="66" charset="-78"/>
                <a:ea typeface="Arial Unicode MS" pitchFamily="34" charset="-128"/>
                <a:cs typeface="Arabic Typesetting" pitchFamily="66" charset="-78"/>
              </a:rPr>
              <a:t>الاتجاه النفسي العام ( مثل القلق ، الخوف ، الشعور بالنقص  والعجز) . </a:t>
            </a:r>
          </a:p>
        </p:txBody>
      </p:sp>
    </p:spTree>
  </p:cSld>
  <p:clrMapOvr>
    <a:masterClrMapping/>
  </p:clrMapOvr>
  <p:transition spd="med">
    <p:cover dir="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وسيلة شرح بيضاوية 6"/>
          <p:cNvSpPr/>
          <p:nvPr/>
        </p:nvSpPr>
        <p:spPr>
          <a:xfrm>
            <a:off x="4788024" y="188640"/>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200" dirty="0" smtClean="0"/>
              <a:t>تابع تهيئة المناخ النفسي المناسب </a:t>
            </a:r>
            <a:endParaRPr lang="ar-SA" sz="3200" dirty="0"/>
          </a:p>
        </p:txBody>
      </p:sp>
      <p:sp>
        <p:nvSpPr>
          <p:cNvPr id="10" name="مربع نص 9"/>
          <p:cNvSpPr txBox="1"/>
          <p:nvPr/>
        </p:nvSpPr>
        <p:spPr>
          <a:xfrm>
            <a:off x="500034" y="1357298"/>
            <a:ext cx="8064896" cy="4585871"/>
          </a:xfrm>
          <a:prstGeom prst="rect">
            <a:avLst/>
          </a:prstGeom>
          <a:solidFill>
            <a:schemeClr val="bg1">
              <a:lumMod val="95000"/>
            </a:schemeClr>
          </a:solidFill>
        </p:spPr>
        <p:txBody>
          <a:bodyPr wrap="square" rtlCol="1">
            <a:spAutoFit/>
          </a:bodyPr>
          <a:lstStyle/>
          <a:p>
            <a:pPr algn="just">
              <a:buClr>
                <a:srgbClr val="FF0000"/>
              </a:buClr>
              <a:buFont typeface="Arabic Typesetting" pitchFamily="66" charset="-78"/>
              <a:buChar char="®"/>
            </a:pPr>
            <a:r>
              <a:rPr lang="ar-SA" sz="3600" b="1" dirty="0" smtClean="0">
                <a:latin typeface="Arabic Typesetting" pitchFamily="66" charset="-78"/>
                <a:ea typeface="Arial Unicode MS" pitchFamily="34" charset="-128"/>
                <a:cs typeface="Arabic Typesetting" pitchFamily="66" charset="-78"/>
              </a:rPr>
              <a:t> </a:t>
            </a:r>
            <a:r>
              <a:rPr lang="ar-SA" sz="4000" b="1" dirty="0" smtClean="0">
                <a:solidFill>
                  <a:srgbClr val="FF0000"/>
                </a:solidFill>
                <a:latin typeface="Arabic Typesetting" pitchFamily="66" charset="-78"/>
                <a:ea typeface="Arial Unicode MS" pitchFamily="34" charset="-128"/>
                <a:cs typeface="Arabic Typesetting" pitchFamily="66" charset="-78"/>
              </a:rPr>
              <a:t>اتجاه أولى يَستهل به المقابلة (الاتجاه الاستهلالي) </a:t>
            </a:r>
            <a:r>
              <a:rPr lang="ar-SA" sz="3600" b="1" dirty="0" smtClean="0">
                <a:solidFill>
                  <a:srgbClr val="FF0000"/>
                </a:solidFill>
                <a:latin typeface="Arabic Typesetting" pitchFamily="66" charset="-78"/>
                <a:ea typeface="Arial Unicode MS" pitchFamily="34" charset="-128"/>
                <a:cs typeface="Arabic Typesetting" pitchFamily="66" charset="-78"/>
              </a:rPr>
              <a:t>.</a:t>
            </a:r>
          </a:p>
          <a:p>
            <a:pPr marL="365125" indent="-365125" algn="just"/>
            <a:r>
              <a:rPr lang="ar-SA" sz="3600" b="1" dirty="0" smtClean="0">
                <a:latin typeface="Arabic Typesetting" pitchFamily="66" charset="-78"/>
                <a:ea typeface="Arial Unicode MS" pitchFamily="34" charset="-128"/>
                <a:cs typeface="Arabic Typesetting" pitchFamily="66" charset="-78"/>
              </a:rPr>
              <a:t>-  ويقصد به البشاشة التلقائية المشبعة بالحرارة والبساطة والصدق التي تُعطى للعميل انطباعاً أولياً بالطمأنينة والأمان، حيث يَتوقف على هذا الانطباع الأولى استجابات العميل لكافة الخطوات في المقابلة وما بعدها .</a:t>
            </a:r>
          </a:p>
          <a:p>
            <a:pPr algn="just">
              <a:buClr>
                <a:srgbClr val="FF0000"/>
              </a:buClr>
              <a:buFont typeface="Arabic Typesetting" pitchFamily="66" charset="-78"/>
              <a:buChar char="®"/>
            </a:pPr>
            <a:r>
              <a:rPr lang="ar-SA" sz="3600" b="1" dirty="0" smtClean="0">
                <a:latin typeface="Arabic Typesetting" pitchFamily="66" charset="-78"/>
                <a:ea typeface="Arial Unicode MS" pitchFamily="34" charset="-128"/>
                <a:cs typeface="Arabic Typesetting" pitchFamily="66" charset="-78"/>
              </a:rPr>
              <a:t> </a:t>
            </a:r>
            <a:r>
              <a:rPr lang="ar-SA" sz="3600" b="1" dirty="0" smtClean="0">
                <a:solidFill>
                  <a:srgbClr val="FF0000"/>
                </a:solidFill>
                <a:latin typeface="Arabic Typesetting" pitchFamily="66" charset="-78"/>
                <a:ea typeface="Arial Unicode MS" pitchFamily="34" charset="-128"/>
                <a:cs typeface="Arabic Typesetting" pitchFamily="66" charset="-78"/>
              </a:rPr>
              <a:t>الاتجاه النفسي العام ( مثل القلق ، الخوف ، الشعور بالنقص والعجز ).</a:t>
            </a:r>
          </a:p>
          <a:p>
            <a:pPr marL="365125" indent="-349250" algn="just">
              <a:tabLst>
                <a:tab pos="365125" algn="l"/>
              </a:tabLst>
            </a:pPr>
            <a:r>
              <a:rPr lang="ar-SA" sz="3600" b="1" dirty="0" smtClean="0">
                <a:latin typeface="Arabic Typesetting" pitchFamily="66" charset="-78"/>
                <a:ea typeface="Arial Unicode MS" pitchFamily="34" charset="-128"/>
                <a:cs typeface="Arabic Typesetting" pitchFamily="66" charset="-78"/>
              </a:rPr>
              <a:t>-  ويقصد به ما يمارسه الأخصائي بعد اللحظات الأولى من المقابلة من عمليات نفسية واتجاهات سلوكية لتَحطيم الحيل الدفاعية وأساليب المقاومة المختلفة ومواجهة المشاعر السلبية كالخوف والقلق والغضب.</a:t>
            </a:r>
          </a:p>
        </p:txBody>
      </p:sp>
    </p:spTree>
  </p:cSld>
  <p:clrMapOvr>
    <a:masterClrMapping/>
  </p:clrMapOvr>
  <p:transition spd="med">
    <p:cover dir="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وسيلة شرح بيضاوية 6"/>
          <p:cNvSpPr/>
          <p:nvPr/>
        </p:nvSpPr>
        <p:spPr>
          <a:xfrm>
            <a:off x="4788024" y="188640"/>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chemeClr val="tx1"/>
                </a:solidFill>
                <a:latin typeface="Arabic Typesetting" pitchFamily="66" charset="-78"/>
                <a:ea typeface="Arial Unicode MS" pitchFamily="34" charset="-128"/>
                <a:cs typeface="Arabic Typesetting" pitchFamily="66" charset="-78"/>
              </a:rPr>
              <a:t>2- الملاحظة وليست المراقبة </a:t>
            </a:r>
            <a:endParaRPr lang="ar-SA" sz="4000" b="1" dirty="0">
              <a:solidFill>
                <a:schemeClr val="tx1"/>
              </a:solidFill>
              <a:latin typeface="Arabic Typesetting" pitchFamily="66" charset="-78"/>
              <a:ea typeface="Arial Unicode MS" pitchFamily="34" charset="-128"/>
              <a:cs typeface="Arabic Typesetting" pitchFamily="66" charset="-78"/>
            </a:endParaRPr>
          </a:p>
        </p:txBody>
      </p:sp>
      <p:sp>
        <p:nvSpPr>
          <p:cNvPr id="5" name="مربع نص 4"/>
          <p:cNvSpPr txBox="1"/>
          <p:nvPr/>
        </p:nvSpPr>
        <p:spPr>
          <a:xfrm>
            <a:off x="683568" y="1412776"/>
            <a:ext cx="8064896" cy="5016758"/>
          </a:xfrm>
          <a:prstGeom prst="rect">
            <a:avLst/>
          </a:prstGeom>
          <a:solidFill>
            <a:schemeClr val="bg1">
              <a:lumMod val="95000"/>
            </a:schemeClr>
          </a:solidFill>
        </p:spPr>
        <p:txBody>
          <a:bodyPr wrap="square" rtlCol="1">
            <a:spAutoFit/>
          </a:bodyPr>
          <a:lstStyle/>
          <a:p>
            <a:pPr marL="365125" indent="-365125" algn="just"/>
            <a:r>
              <a:rPr lang="ar-SA" sz="4000" b="1" dirty="0" smtClean="0">
                <a:latin typeface="Arabic Typesetting" pitchFamily="66" charset="-78"/>
                <a:ea typeface="Arial Unicode MS" pitchFamily="34" charset="-128"/>
                <a:cs typeface="Arabic Typesetting" pitchFamily="66" charset="-78"/>
              </a:rPr>
              <a:t>-  تُعتبر الملاحظة من أدق الأسس الفنية للمقابلة التي تُفيدنا في التعرف على كلمات العميل المسموعة وغير المسموعة، وما تَحمله وراءها من كلمات ومعانى وما تَخفى خلف هذه المعاني من دلالات، بل وما وراء السلوك من أحاسيس .</a:t>
            </a:r>
          </a:p>
          <a:p>
            <a:pPr marL="365125" indent="-365125" algn="just"/>
            <a:r>
              <a:rPr lang="ar-SA" sz="4000" b="1" dirty="0" smtClean="0">
                <a:latin typeface="Arabic Typesetting" pitchFamily="66" charset="-78"/>
                <a:ea typeface="Arial Unicode MS" pitchFamily="34" charset="-128"/>
                <a:cs typeface="Arabic Typesetting" pitchFamily="66" charset="-78"/>
              </a:rPr>
              <a:t>-  والملاحظة أسلوب علمي نتعرف من خلاله على حقائق معينة لها أساسها العلمي فهي إما : </a:t>
            </a:r>
          </a:p>
          <a:p>
            <a:pPr marL="441325" algn="just">
              <a:buClr>
                <a:srgbClr val="FF0000"/>
              </a:buClr>
              <a:buFont typeface="Arabic Typesetting" pitchFamily="66" charset="-78"/>
              <a:buChar char="®"/>
            </a:pPr>
            <a:r>
              <a:rPr lang="ar-SA" sz="4000" b="1" dirty="0" smtClean="0">
                <a:latin typeface="Arabic Typesetting" pitchFamily="66" charset="-78"/>
                <a:ea typeface="Arial Unicode MS" pitchFamily="34" charset="-128"/>
                <a:cs typeface="Arabic Typesetting" pitchFamily="66" charset="-78"/>
              </a:rPr>
              <a:t> تَضع فروضاً تحتاج إلى الإثبات.</a:t>
            </a:r>
          </a:p>
          <a:p>
            <a:pPr marL="441325" algn="just">
              <a:buClr>
                <a:srgbClr val="FF0000"/>
              </a:buClr>
              <a:buFont typeface="Arabic Typesetting" pitchFamily="66" charset="-78"/>
              <a:buChar char="®"/>
            </a:pPr>
            <a:r>
              <a:rPr lang="ar-SA" sz="4000" b="1" dirty="0" smtClean="0">
                <a:latin typeface="Arabic Typesetting" pitchFamily="66" charset="-78"/>
                <a:ea typeface="Arial Unicode MS" pitchFamily="34" charset="-128"/>
                <a:cs typeface="Arabic Typesetting" pitchFamily="66" charset="-78"/>
              </a:rPr>
              <a:t> أو تُؤكد فروضاً سبـق افتراضها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p:transition spd="med">
    <p:cover dir="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467544" y="1631470"/>
            <a:ext cx="8064896" cy="4154984"/>
          </a:xfrm>
          <a:prstGeom prst="rect">
            <a:avLst/>
          </a:prstGeom>
          <a:solidFill>
            <a:schemeClr val="bg1">
              <a:lumMod val="95000"/>
            </a:schemeClr>
          </a:solidFill>
        </p:spPr>
        <p:txBody>
          <a:bodyPr wrap="square" rtlCol="1">
            <a:spAutoFit/>
          </a:bodyPr>
          <a:lstStyle/>
          <a:p>
            <a:r>
              <a:rPr lang="ar-SA" sz="4400" b="1" dirty="0" smtClean="0">
                <a:solidFill>
                  <a:srgbClr val="FF0000"/>
                </a:solidFill>
                <a:latin typeface="Arabic Typesetting" pitchFamily="66" charset="-78"/>
                <a:ea typeface="Arial Unicode MS" pitchFamily="34" charset="-128"/>
                <a:cs typeface="Arabic Typesetting" pitchFamily="66" charset="-78"/>
              </a:rPr>
              <a:t>الملاحظة تعتمد على : </a:t>
            </a:r>
          </a:p>
          <a:p>
            <a:pPr marL="441325" indent="-441325" algn="just"/>
            <a:r>
              <a:rPr lang="ar-SA" sz="4400" b="1" dirty="0" smtClean="0">
                <a:latin typeface="Arabic Typesetting" pitchFamily="66" charset="-78"/>
                <a:ea typeface="Arial Unicode MS" pitchFamily="34" charset="-128"/>
                <a:cs typeface="Arabic Typesetting" pitchFamily="66" charset="-78"/>
              </a:rPr>
              <a:t> 1-الحواس ( كالسمع والنظر) وهى حواس لها دقة طالما تَعتمد على عمليات فيزيقية لا مجال للشك في صحتها .</a:t>
            </a:r>
          </a:p>
          <a:p>
            <a:pPr marL="441325" indent="-441325" algn="just"/>
            <a:r>
              <a:rPr lang="ar-SA" sz="4400" b="1" dirty="0" smtClean="0">
                <a:latin typeface="Arabic Typesetting" pitchFamily="66" charset="-78"/>
                <a:ea typeface="Arial Unicode MS" pitchFamily="34" charset="-128"/>
                <a:cs typeface="Arabic Typesetting" pitchFamily="66" charset="-78"/>
              </a:rPr>
              <a:t> 2-العقل والاستدلال المنطقي عند تَفسير هذه </a:t>
            </a:r>
            <a:r>
              <a:rPr lang="ar-SA" sz="4400" b="1" dirty="0" err="1" smtClean="0">
                <a:latin typeface="Arabic Typesetting" pitchFamily="66" charset="-78"/>
                <a:ea typeface="Arial Unicode MS" pitchFamily="34" charset="-128"/>
                <a:cs typeface="Arabic Typesetting" pitchFamily="66" charset="-78"/>
              </a:rPr>
              <a:t>المحسوسات</a:t>
            </a:r>
            <a:r>
              <a:rPr lang="ar-SA" sz="4400" b="1" dirty="0" smtClean="0">
                <a:latin typeface="Arabic Typesetting" pitchFamily="66" charset="-78"/>
                <a:ea typeface="Arial Unicode MS" pitchFamily="34" charset="-128"/>
                <a:cs typeface="Arabic Typesetting" pitchFamily="66" charset="-78"/>
              </a:rPr>
              <a:t> وتَصنيفاتها، لذا تَعتمد الملاحظة على مناطق الملاحظة.</a:t>
            </a:r>
          </a:p>
          <a:p>
            <a:pPr>
              <a:buFontTx/>
              <a:buChar char="-"/>
            </a:pPr>
            <a:r>
              <a:rPr lang="ar-SA" sz="4400" b="1" dirty="0" smtClean="0">
                <a:latin typeface="Arabic Typesetting" pitchFamily="66" charset="-78"/>
                <a:ea typeface="Arial Unicode MS" pitchFamily="34" charset="-128"/>
                <a:cs typeface="Arabic Typesetting" pitchFamily="66" charset="-78"/>
              </a:rPr>
              <a:t> </a:t>
            </a:r>
            <a:r>
              <a:rPr lang="ar-SA" sz="4400" b="1" dirty="0" smtClean="0">
                <a:solidFill>
                  <a:srgbClr val="FF0000"/>
                </a:solidFill>
                <a:latin typeface="Arabic Typesetting" pitchFamily="66" charset="-78"/>
                <a:ea typeface="Arial Unicode MS" pitchFamily="34" charset="-128"/>
                <a:cs typeface="Arabic Typesetting" pitchFamily="66" charset="-78"/>
              </a:rPr>
              <a:t>ما هي مناطق الملاحظة ؟ </a:t>
            </a:r>
            <a:endParaRPr lang="ar-SA" sz="2800" dirty="0">
              <a:solidFill>
                <a:srgbClr val="FF0000"/>
              </a:solidFill>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4788024" y="188640"/>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chemeClr val="tx1"/>
                </a:solidFill>
                <a:latin typeface="Arabic Typesetting" pitchFamily="66" charset="-78"/>
                <a:ea typeface="Arial Unicode MS" pitchFamily="34" charset="-128"/>
                <a:cs typeface="Arabic Typesetting" pitchFamily="66" charset="-78"/>
              </a:rPr>
              <a:t>تابع الملاحظة </a:t>
            </a:r>
            <a:endParaRPr lang="ar-SA" sz="40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وسيلة شرح بيضاوية 6"/>
          <p:cNvSpPr/>
          <p:nvPr/>
        </p:nvSpPr>
        <p:spPr>
          <a:xfrm>
            <a:off x="2928926" y="188640"/>
            <a:ext cx="5747530"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buFont typeface="Arial" pitchFamily="34" charset="0"/>
              <a:buChar char="•"/>
            </a:pPr>
            <a:r>
              <a:rPr lang="ar-SA" sz="4800" b="1" dirty="0" smtClean="0">
                <a:solidFill>
                  <a:schemeClr val="tx1"/>
                </a:solidFill>
                <a:latin typeface="Arabic Typesetting" pitchFamily="66" charset="-78"/>
                <a:ea typeface="Arial Unicode MS" pitchFamily="34" charset="-128"/>
                <a:cs typeface="Arabic Typesetting" pitchFamily="66" charset="-78"/>
              </a:rPr>
              <a:t>مناطق الملاحظة </a:t>
            </a:r>
            <a:endParaRPr lang="ar-SA" sz="4800" b="1" dirty="0">
              <a:solidFill>
                <a:schemeClr val="tx1"/>
              </a:solidFill>
              <a:latin typeface="Arabic Typesetting" pitchFamily="66" charset="-78"/>
              <a:ea typeface="Arial Unicode MS" pitchFamily="34" charset="-128"/>
              <a:cs typeface="Arabic Typesetting" pitchFamily="66" charset="-78"/>
            </a:endParaRPr>
          </a:p>
        </p:txBody>
      </p:sp>
      <p:sp>
        <p:nvSpPr>
          <p:cNvPr id="5" name="مربع نص 4"/>
          <p:cNvSpPr txBox="1"/>
          <p:nvPr/>
        </p:nvSpPr>
        <p:spPr>
          <a:xfrm>
            <a:off x="683568" y="1556792"/>
            <a:ext cx="8064896" cy="5016758"/>
          </a:xfrm>
          <a:prstGeom prst="rect">
            <a:avLst/>
          </a:prstGeom>
          <a:solidFill>
            <a:schemeClr val="bg1">
              <a:lumMod val="95000"/>
            </a:schemeClr>
          </a:solidFill>
        </p:spPr>
        <p:txBody>
          <a:bodyPr wrap="square" rtlCol="1">
            <a:spAutoFit/>
          </a:bodyPr>
          <a:lstStyle/>
          <a:p>
            <a:pPr algn="just"/>
            <a:r>
              <a:rPr lang="ar-SA" sz="4000" b="1" dirty="0" smtClean="0">
                <a:latin typeface="Arabic Typesetting" pitchFamily="66" charset="-78"/>
                <a:ea typeface="Arial Unicode MS" pitchFamily="34" charset="-128"/>
                <a:cs typeface="Arabic Typesetting" pitchFamily="66" charset="-78"/>
              </a:rPr>
              <a:t>مناطق الملاحظة تحدد في الجوانب التالية : </a:t>
            </a:r>
          </a:p>
          <a:p>
            <a:pPr algn="just"/>
            <a:r>
              <a:rPr lang="ar-SA" sz="4000" b="1" dirty="0" smtClean="0">
                <a:solidFill>
                  <a:srgbClr val="FF0000"/>
                </a:solidFill>
                <a:latin typeface="Arabic Typesetting" pitchFamily="66" charset="-78"/>
                <a:ea typeface="Arial Unicode MS" pitchFamily="34" charset="-128"/>
                <a:cs typeface="Arabic Typesetting" pitchFamily="66" charset="-78"/>
              </a:rPr>
              <a:t>أولاً: المظهر الخارجي للعميل ويشمل </a:t>
            </a:r>
            <a:r>
              <a:rPr lang="ar-SA" sz="4000" b="1" dirty="0" smtClean="0">
                <a:latin typeface="Arabic Typesetting" pitchFamily="66" charset="-78"/>
                <a:ea typeface="Arial Unicode MS" pitchFamily="34" charset="-128"/>
                <a:cs typeface="Arabic Typesetting" pitchFamily="66" charset="-78"/>
              </a:rPr>
              <a:t>: </a:t>
            </a:r>
          </a:p>
          <a:p>
            <a:pPr algn="just"/>
            <a:r>
              <a:rPr lang="ar-SA" sz="4000" b="1" dirty="0" smtClean="0">
                <a:latin typeface="Arabic Typesetting" pitchFamily="66" charset="-78"/>
                <a:ea typeface="Arial Unicode MS" pitchFamily="34" charset="-128"/>
                <a:cs typeface="Arabic Typesetting" pitchFamily="66" charset="-78"/>
              </a:rPr>
              <a:t>1- </a:t>
            </a:r>
            <a:r>
              <a:rPr lang="ar-SA" sz="4000" b="1" dirty="0" smtClean="0">
                <a:solidFill>
                  <a:srgbClr val="FF0000"/>
                </a:solidFill>
                <a:latin typeface="Arabic Typesetting" pitchFamily="66" charset="-78"/>
                <a:ea typeface="Arial Unicode MS" pitchFamily="34" charset="-128"/>
                <a:cs typeface="Arabic Typesetting" pitchFamily="66" charset="-78"/>
              </a:rPr>
              <a:t>الهندام والملبس والنظافة:</a:t>
            </a:r>
            <a:r>
              <a:rPr lang="ar-SA" sz="4000" b="1" dirty="0" smtClean="0">
                <a:latin typeface="Arabic Typesetting" pitchFamily="66" charset="-78"/>
                <a:ea typeface="Arial Unicode MS" pitchFamily="34" charset="-128"/>
                <a:cs typeface="Arabic Typesetting" pitchFamily="66" charset="-78"/>
              </a:rPr>
              <a:t> فثمة علاقة بين مظهر العميل وملابسه وبين مدى حاجته للإعانة المالية، أو  بين مظهر التلميذ رَثُ الثياب، أَشعث الشعر وسخرية زملائه منه .</a:t>
            </a:r>
          </a:p>
          <a:p>
            <a:pPr algn="just"/>
            <a:r>
              <a:rPr lang="ar-SA" sz="4000" b="1" dirty="0" smtClean="0">
                <a:latin typeface="Arabic Typesetting" pitchFamily="66" charset="-78"/>
                <a:ea typeface="Arial Unicode MS" pitchFamily="34" charset="-128"/>
                <a:cs typeface="Arabic Typesetting" pitchFamily="66" charset="-78"/>
              </a:rPr>
              <a:t>2- </a:t>
            </a:r>
            <a:r>
              <a:rPr lang="ar-SA" sz="4000" b="1" dirty="0" smtClean="0">
                <a:solidFill>
                  <a:srgbClr val="FF0000"/>
                </a:solidFill>
                <a:latin typeface="Arabic Typesetting" pitchFamily="66" charset="-78"/>
                <a:ea typeface="Arial Unicode MS" pitchFamily="34" charset="-128"/>
                <a:cs typeface="Arabic Typesetting" pitchFamily="66" charset="-78"/>
              </a:rPr>
              <a:t>المظاهر الصحية الواضحة وتشمل</a:t>
            </a:r>
            <a:r>
              <a:rPr lang="ar-SA" sz="4000" b="1" dirty="0" smtClean="0">
                <a:latin typeface="Arabic Typesetting" pitchFamily="66" charset="-78"/>
                <a:ea typeface="Arial Unicode MS" pitchFamily="34" charset="-128"/>
                <a:cs typeface="Arabic Typesetting" pitchFamily="66" charset="-78"/>
              </a:rPr>
              <a:t>: شحوب الوجه أو العاهات الظاهرة أو  العصبية أو  </a:t>
            </a:r>
            <a:r>
              <a:rPr lang="ar-SA" sz="4000" b="1" dirty="0" err="1" smtClean="0">
                <a:latin typeface="Arabic Typesetting" pitchFamily="66" charset="-78"/>
                <a:ea typeface="Arial Unicode MS" pitchFamily="34" charset="-128"/>
                <a:cs typeface="Arabic Typesetting" pitchFamily="66" charset="-78"/>
              </a:rPr>
              <a:t>التهتهة</a:t>
            </a:r>
            <a:r>
              <a:rPr lang="ar-SA" sz="4000" b="1" dirty="0" smtClean="0">
                <a:latin typeface="Arabic Typesetting" pitchFamily="66" charset="-78"/>
                <a:ea typeface="Arial Unicode MS" pitchFamily="34" charset="-128"/>
                <a:cs typeface="Arabic Typesetting" pitchFamily="66" charset="-78"/>
              </a:rPr>
              <a:t> أو  السعال .</a:t>
            </a:r>
          </a:p>
          <a:p>
            <a:pPr algn="just"/>
            <a:r>
              <a:rPr lang="ar-SA" sz="4000" b="1" dirty="0" smtClean="0">
                <a:latin typeface="Arabic Typesetting" pitchFamily="66" charset="-78"/>
                <a:ea typeface="Arial Unicode MS" pitchFamily="34" charset="-128"/>
                <a:cs typeface="Arabic Typesetting" pitchFamily="66" charset="-78"/>
              </a:rPr>
              <a:t>3- </a:t>
            </a:r>
            <a:r>
              <a:rPr lang="ar-SA" sz="4000" b="1" dirty="0" smtClean="0">
                <a:solidFill>
                  <a:srgbClr val="FF0000"/>
                </a:solidFill>
                <a:latin typeface="Arabic Typesetting" pitchFamily="66" charset="-78"/>
                <a:ea typeface="Arial Unicode MS" pitchFamily="34" charset="-128"/>
                <a:cs typeface="Arabic Typesetting" pitchFamily="66" charset="-78"/>
              </a:rPr>
              <a:t>الجوانب الجسمية الظاهرة:  </a:t>
            </a:r>
            <a:r>
              <a:rPr lang="ar-SA" sz="4000" b="1" dirty="0" smtClean="0">
                <a:latin typeface="Arabic Typesetting" pitchFamily="66" charset="-78"/>
                <a:ea typeface="Arial Unicode MS" pitchFamily="34" charset="-128"/>
                <a:cs typeface="Arabic Typesetting" pitchFamily="66" charset="-78"/>
              </a:rPr>
              <a:t>كالطول والقصر والبدانة والنحافة .</a:t>
            </a:r>
          </a:p>
        </p:txBody>
      </p:sp>
    </p:spTree>
  </p:cSld>
  <p:clrMapOvr>
    <a:masterClrMapping/>
  </p:clrMapOvr>
  <p:transition spd="med">
    <p:cover dir="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539552" y="1500174"/>
            <a:ext cx="8208912" cy="5016758"/>
          </a:xfrm>
          <a:prstGeom prst="rect">
            <a:avLst/>
          </a:prstGeom>
          <a:solidFill>
            <a:schemeClr val="bg1">
              <a:lumMod val="95000"/>
            </a:schemeClr>
          </a:solidFill>
        </p:spPr>
        <p:txBody>
          <a:bodyPr wrap="square" rtlCol="1">
            <a:spAutoFit/>
          </a:bodyPr>
          <a:lstStyle/>
          <a:p>
            <a:pPr algn="just"/>
            <a:r>
              <a:rPr lang="ar-SA" sz="4000" b="1" dirty="0" smtClean="0">
                <a:solidFill>
                  <a:srgbClr val="FF0000"/>
                </a:solidFill>
                <a:latin typeface="Arabic Typesetting" pitchFamily="66" charset="-78"/>
                <a:ea typeface="Arial Unicode MS" pitchFamily="34" charset="-128"/>
                <a:cs typeface="Arabic Typesetting" pitchFamily="66" charset="-78"/>
              </a:rPr>
              <a:t>ثانيا:  الجوانب النفسية ومنها : </a:t>
            </a:r>
          </a:p>
          <a:p>
            <a:pPr marL="365125" indent="-365125" algn="just"/>
            <a:r>
              <a:rPr lang="ar-SA" sz="4000" b="1" dirty="0" smtClean="0">
                <a:latin typeface="Arabic Typesetting" pitchFamily="66" charset="-78"/>
                <a:ea typeface="Arial Unicode MS" pitchFamily="34" charset="-128"/>
                <a:cs typeface="Arabic Typesetting" pitchFamily="66" charset="-78"/>
              </a:rPr>
              <a:t>1- </a:t>
            </a:r>
            <a:r>
              <a:rPr lang="ar-SA" sz="4000" b="1" dirty="0" smtClean="0">
                <a:solidFill>
                  <a:srgbClr val="FF0000"/>
                </a:solidFill>
                <a:latin typeface="Arabic Typesetting" pitchFamily="66" charset="-78"/>
                <a:ea typeface="Arial Unicode MS" pitchFamily="34" charset="-128"/>
                <a:cs typeface="Arabic Typesetting" pitchFamily="66" charset="-78"/>
              </a:rPr>
              <a:t>الانفعالات الواضحة: </a:t>
            </a:r>
            <a:r>
              <a:rPr lang="ar-SA" sz="4000" b="1" dirty="0" smtClean="0">
                <a:latin typeface="Arabic Typesetting" pitchFamily="66" charset="-78"/>
                <a:ea typeface="Arial Unicode MS" pitchFamily="34" charset="-128"/>
                <a:cs typeface="Arabic Typesetting" pitchFamily="66" charset="-78"/>
              </a:rPr>
              <a:t>كالغضب أو الحزن أو الخوف أو القلق أو الكراهية التي تظهر في نَبرات الصوت والحركات العصبية ونظرات العينين والبكاء.</a:t>
            </a:r>
          </a:p>
          <a:p>
            <a:pPr marL="365125" indent="-365125" algn="just"/>
            <a:r>
              <a:rPr lang="ar-SA" sz="4000" b="1" dirty="0" smtClean="0">
                <a:latin typeface="Arabic Typesetting" pitchFamily="66" charset="-78"/>
                <a:ea typeface="Arial Unicode MS" pitchFamily="34" charset="-128"/>
                <a:cs typeface="Arabic Typesetting" pitchFamily="66" charset="-78"/>
              </a:rPr>
              <a:t> 2- </a:t>
            </a:r>
            <a:r>
              <a:rPr lang="ar-SA" sz="4000" b="1" dirty="0" smtClean="0">
                <a:solidFill>
                  <a:srgbClr val="FF0000"/>
                </a:solidFill>
                <a:latin typeface="Arabic Typesetting" pitchFamily="66" charset="-78"/>
                <a:ea typeface="Arial Unicode MS" pitchFamily="34" charset="-128"/>
                <a:cs typeface="Arabic Typesetting" pitchFamily="66" charset="-78"/>
              </a:rPr>
              <a:t>الانفعالات المقنعة خلف أساليب المقاومة المختلفة:</a:t>
            </a:r>
            <a:r>
              <a:rPr lang="ar-SA" sz="4000" b="1" dirty="0" smtClean="0">
                <a:latin typeface="Arabic Typesetting" pitchFamily="66" charset="-78"/>
                <a:ea typeface="Arial Unicode MS" pitchFamily="34" charset="-128"/>
                <a:cs typeface="Arabic Typesetting" pitchFamily="66" charset="-78"/>
              </a:rPr>
              <a:t> كإنكار الغضب بافتعال المرح أو  إسقاط كراهيته لشخص معين باتهام هذا الشخص بكراهية له ، أو  تحويل خبرات سابقة حباً أو كرهاً، أو العناد الشديد .</a:t>
            </a:r>
          </a:p>
          <a:p>
            <a:pPr marL="365125" indent="-365125" algn="just"/>
            <a:r>
              <a:rPr lang="ar-SA" sz="4000" b="1" dirty="0" smtClean="0">
                <a:latin typeface="Arabic Typesetting" pitchFamily="66" charset="-78"/>
                <a:ea typeface="Arial Unicode MS" pitchFamily="34" charset="-128"/>
                <a:cs typeface="Arabic Typesetting" pitchFamily="66" charset="-78"/>
              </a:rPr>
              <a:t> 3- </a:t>
            </a:r>
            <a:r>
              <a:rPr lang="ar-SA" sz="4000" b="1" dirty="0" smtClean="0">
                <a:solidFill>
                  <a:srgbClr val="FF0000"/>
                </a:solidFill>
                <a:latin typeface="Arabic Typesetting" pitchFamily="66" charset="-78"/>
                <a:ea typeface="Arial Unicode MS" pitchFamily="34" charset="-128"/>
                <a:cs typeface="Arabic Typesetting" pitchFamily="66" charset="-78"/>
              </a:rPr>
              <a:t>النمط المزاجي العام </a:t>
            </a:r>
            <a:r>
              <a:rPr lang="ar-SA" sz="4000" b="1" dirty="0" smtClean="0">
                <a:latin typeface="Arabic Typesetting" pitchFamily="66" charset="-78"/>
                <a:ea typeface="Arial Unicode MS" pitchFamily="34" charset="-128"/>
                <a:cs typeface="Arabic Typesetting" pitchFamily="66" charset="-78"/>
              </a:rPr>
              <a:t>: وهي أنماط شبه دائمة كالأنماط الاكتئابية والتشاؤمية أو المنبسطة والمنطوية .</a:t>
            </a:r>
          </a:p>
        </p:txBody>
      </p:sp>
      <p:sp>
        <p:nvSpPr>
          <p:cNvPr id="4" name="وسيلة شرح بيضاوية 3"/>
          <p:cNvSpPr/>
          <p:nvPr/>
        </p:nvSpPr>
        <p:spPr>
          <a:xfrm>
            <a:off x="4643438" y="71414"/>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chemeClr val="tx1"/>
                </a:solidFill>
                <a:latin typeface="Arabic Typesetting" pitchFamily="66" charset="-78"/>
                <a:ea typeface="Arial Unicode MS" pitchFamily="34" charset="-128"/>
                <a:cs typeface="Arabic Typesetting" pitchFamily="66" charset="-78"/>
              </a:rPr>
              <a:t>تابع مناطق الملاحظة </a:t>
            </a:r>
            <a:endParaRPr lang="ar-SA" sz="40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539552" y="1556792"/>
            <a:ext cx="8208912" cy="5016758"/>
          </a:xfrm>
          <a:prstGeom prst="rect">
            <a:avLst/>
          </a:prstGeom>
          <a:solidFill>
            <a:schemeClr val="bg1">
              <a:lumMod val="95000"/>
            </a:schemeClr>
          </a:solidFill>
        </p:spPr>
        <p:txBody>
          <a:bodyPr wrap="square" rtlCol="1">
            <a:spAutoFit/>
          </a:bodyPr>
          <a:lstStyle/>
          <a:p>
            <a:pPr marL="441325" indent="-441325" algn="just"/>
            <a:r>
              <a:rPr lang="ar-SA" sz="4000" b="1" dirty="0" smtClean="0">
                <a:latin typeface="Arabic Typesetting" pitchFamily="66" charset="-78"/>
                <a:ea typeface="Arial Unicode MS" pitchFamily="34" charset="-128"/>
                <a:cs typeface="Arabic Typesetting" pitchFamily="66" charset="-78"/>
              </a:rPr>
              <a:t>4- </a:t>
            </a:r>
            <a:r>
              <a:rPr lang="ar-SA" sz="4000" b="1" dirty="0" smtClean="0">
                <a:solidFill>
                  <a:srgbClr val="FF0000"/>
                </a:solidFill>
                <a:latin typeface="Arabic Typesetting" pitchFamily="66" charset="-78"/>
                <a:ea typeface="Arial Unicode MS" pitchFamily="34" charset="-128"/>
                <a:cs typeface="Arabic Typesetting" pitchFamily="66" charset="-78"/>
              </a:rPr>
              <a:t>السمة العامة للشخصية </a:t>
            </a:r>
            <a:r>
              <a:rPr lang="ar-SA" sz="4000" b="1" dirty="0" smtClean="0">
                <a:latin typeface="Arabic Typesetting" pitchFamily="66" charset="-78"/>
                <a:ea typeface="Arial Unicode MS" pitchFamily="34" charset="-128"/>
                <a:cs typeface="Arabic Typesetting" pitchFamily="66" charset="-78"/>
              </a:rPr>
              <a:t>: من حيث الاتزان الانفعالي أو  الاضطراب النفسي .</a:t>
            </a:r>
          </a:p>
          <a:p>
            <a:pPr marL="441325" indent="-441325" algn="just"/>
            <a:r>
              <a:rPr lang="ar-SA" sz="4000" b="1" dirty="0" smtClean="0">
                <a:latin typeface="Arabic Typesetting" pitchFamily="66" charset="-78"/>
                <a:ea typeface="Arial Unicode MS" pitchFamily="34" charset="-128"/>
                <a:cs typeface="Arabic Typesetting" pitchFamily="66" charset="-78"/>
              </a:rPr>
              <a:t> 5- </a:t>
            </a:r>
            <a:r>
              <a:rPr lang="ar-SA" sz="4000" b="1" dirty="0" smtClean="0">
                <a:solidFill>
                  <a:srgbClr val="FF0000"/>
                </a:solidFill>
                <a:latin typeface="Arabic Typesetting" pitchFamily="66" charset="-78"/>
                <a:ea typeface="Arial Unicode MS" pitchFamily="34" charset="-128"/>
                <a:cs typeface="Arabic Typesetting" pitchFamily="66" charset="-78"/>
              </a:rPr>
              <a:t>مواقف الحيرة والتردد </a:t>
            </a:r>
            <a:r>
              <a:rPr lang="ar-SA" sz="4000" b="1" dirty="0" smtClean="0">
                <a:latin typeface="Arabic Typesetting" pitchFamily="66" charset="-78"/>
                <a:ea typeface="Arial Unicode MS" pitchFamily="34" charset="-128"/>
                <a:cs typeface="Arabic Typesetting" pitchFamily="66" charset="-78"/>
              </a:rPr>
              <a:t>: أو  ما يعرف بالتناقض الوجدانى بين انفعالين متعارضين يقف العميل بينهما حائراً متردداً .</a:t>
            </a:r>
          </a:p>
          <a:p>
            <a:pPr marL="441325" indent="-441325" algn="just"/>
            <a:r>
              <a:rPr lang="ar-SA" sz="4000" b="1" dirty="0" smtClean="0">
                <a:latin typeface="Arabic Typesetting" pitchFamily="66" charset="-78"/>
                <a:ea typeface="Arial Unicode MS" pitchFamily="34" charset="-128"/>
                <a:cs typeface="Arabic Typesetting" pitchFamily="66" charset="-78"/>
              </a:rPr>
              <a:t> 6- </a:t>
            </a:r>
            <a:r>
              <a:rPr lang="ar-SA" sz="4000" b="1" dirty="0" smtClean="0">
                <a:solidFill>
                  <a:srgbClr val="FF0000"/>
                </a:solidFill>
                <a:latin typeface="Arabic Typesetting" pitchFamily="66" charset="-78"/>
                <a:ea typeface="Arial Unicode MS" pitchFamily="34" charset="-128"/>
                <a:cs typeface="Arabic Typesetting" pitchFamily="66" charset="-78"/>
              </a:rPr>
              <a:t>ما يعرف عند أنصار المذهب التحليلي بفلتات اللسان أو أخطاء الكتابة ذات الطبيعة اللاشعورية:</a:t>
            </a:r>
            <a:r>
              <a:rPr lang="ar-SA" sz="4000" b="1" dirty="0" smtClean="0">
                <a:latin typeface="Arabic Typesetting" pitchFamily="66" charset="-78"/>
                <a:ea typeface="Arial Unicode MS" pitchFamily="34" charset="-128"/>
                <a:cs typeface="Arabic Typesetting" pitchFamily="66" charset="-78"/>
              </a:rPr>
              <a:t> التى لا يتعامل معها الأخصائي إلا أن تَفهُم هذا المظهر يُـفيد في استكمال الدراسة، بل قد يُـنبه إلى حاجة العميل إلى تحويله للعلاج النفسي .</a:t>
            </a:r>
          </a:p>
        </p:txBody>
      </p:sp>
      <p:sp>
        <p:nvSpPr>
          <p:cNvPr id="4" name="وسيلة شرح بيضاوية 3"/>
          <p:cNvSpPr/>
          <p:nvPr/>
        </p:nvSpPr>
        <p:spPr>
          <a:xfrm>
            <a:off x="4788024" y="188640"/>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chemeClr val="tx1"/>
                </a:solidFill>
                <a:latin typeface="Arabic Typesetting" pitchFamily="66" charset="-78"/>
                <a:ea typeface="Arial Unicode MS" pitchFamily="34" charset="-128"/>
                <a:cs typeface="Arabic Typesetting" pitchFamily="66" charset="-78"/>
              </a:rPr>
              <a:t>تابع مناطق الملاحظة </a:t>
            </a:r>
            <a:endParaRPr lang="ar-SA" sz="40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6" name="وسيلة شرح بيضاوية 5"/>
          <p:cNvSpPr/>
          <p:nvPr/>
        </p:nvSpPr>
        <p:spPr>
          <a:xfrm>
            <a:off x="4788024" y="188640"/>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chemeClr val="tx1"/>
                </a:solidFill>
                <a:latin typeface="Arabic Typesetting" pitchFamily="66" charset="-78"/>
                <a:ea typeface="Arial Unicode MS" pitchFamily="34" charset="-128"/>
                <a:cs typeface="Arabic Typesetting" pitchFamily="66" charset="-78"/>
              </a:rPr>
              <a:t>تابع مناطق الملاحظة </a:t>
            </a:r>
            <a:endParaRPr lang="ar-SA" sz="4000" b="1" dirty="0">
              <a:solidFill>
                <a:schemeClr val="tx1"/>
              </a:solidFill>
              <a:latin typeface="Arabic Typesetting" pitchFamily="66" charset="-78"/>
              <a:ea typeface="Arial Unicode MS" pitchFamily="34" charset="-128"/>
              <a:cs typeface="Arabic Typesetting" pitchFamily="66" charset="-78"/>
            </a:endParaRPr>
          </a:p>
        </p:txBody>
      </p:sp>
      <p:sp>
        <p:nvSpPr>
          <p:cNvPr id="9" name="مربع نص 8"/>
          <p:cNvSpPr txBox="1"/>
          <p:nvPr/>
        </p:nvSpPr>
        <p:spPr>
          <a:xfrm>
            <a:off x="357158" y="1412776"/>
            <a:ext cx="8358246" cy="5201424"/>
          </a:xfrm>
          <a:prstGeom prst="rect">
            <a:avLst/>
          </a:prstGeom>
          <a:solidFill>
            <a:schemeClr val="bg1">
              <a:lumMod val="95000"/>
            </a:schemeClr>
          </a:solidFill>
        </p:spPr>
        <p:txBody>
          <a:bodyPr wrap="square" rtlCol="1">
            <a:spAutoFit/>
          </a:bodyPr>
          <a:lstStyle/>
          <a:p>
            <a:pPr algn="just"/>
            <a:r>
              <a:rPr lang="ar-SA" sz="4400" b="1" dirty="0" smtClean="0">
                <a:solidFill>
                  <a:srgbClr val="FF0000"/>
                </a:solidFill>
                <a:latin typeface="Arabic Typesetting" pitchFamily="66" charset="-78"/>
                <a:ea typeface="Arial Unicode MS" pitchFamily="34" charset="-128"/>
                <a:cs typeface="Arabic Typesetting" pitchFamily="66" charset="-78"/>
              </a:rPr>
              <a:t>ثالثاً : الجوانب العقلية والمعرفية وتشمل </a:t>
            </a:r>
            <a:r>
              <a:rPr lang="ar-SA" sz="3200" dirty="0" smtClean="0">
                <a:solidFill>
                  <a:srgbClr val="FF0000"/>
                </a:solidFill>
              </a:rPr>
              <a:t>:</a:t>
            </a:r>
          </a:p>
          <a:p>
            <a:pPr marL="441325" indent="-441325" algn="just"/>
            <a:r>
              <a:rPr lang="ar-SA" sz="3600" b="1" dirty="0" smtClean="0">
                <a:latin typeface="Arabic Typesetting" pitchFamily="66" charset="-78"/>
                <a:ea typeface="Arial Unicode MS" pitchFamily="34" charset="-128"/>
                <a:cs typeface="Arabic Typesetting" pitchFamily="66" charset="-78"/>
              </a:rPr>
              <a:t>1- القدرة الإدراكية العامة كسمة عامة للعميل مثل الذكاء الاجتماعي والإدراك الواضح الواقعي للمشكلة وموقفه منها ودوره فيها وحاجته من المؤسسة وتشخيصه للمشكلة مع إدراك موضوعي لاحتمالات المستقبل .</a:t>
            </a:r>
          </a:p>
          <a:p>
            <a:pPr marL="441325" indent="-441325" algn="just"/>
            <a:r>
              <a:rPr lang="ar-SA" sz="3600" b="1" dirty="0" smtClean="0">
                <a:latin typeface="Arabic Typesetting" pitchFamily="66" charset="-78"/>
                <a:ea typeface="Arial Unicode MS" pitchFamily="34" charset="-128"/>
                <a:cs typeface="Arabic Typesetting" pitchFamily="66" charset="-78"/>
              </a:rPr>
              <a:t> 2- الجوانب الإدراكية الخاصة لموضوع معين : قد يَـتمتع العميل بقدرة إدراكية عامة ولكن يحتاج إلى فهم كافة النواحي الصحية المرتبطة بمرضه أو  الإجراءات الخاصة بالمؤسسة أو  القانون.</a:t>
            </a:r>
          </a:p>
          <a:p>
            <a:pPr marL="441325" indent="-441325" algn="just"/>
            <a:r>
              <a:rPr lang="ar-SA" sz="3600" b="1" dirty="0" smtClean="0">
                <a:latin typeface="Arabic Typesetting" pitchFamily="66" charset="-78"/>
                <a:ea typeface="Arial Unicode MS" pitchFamily="34" charset="-128"/>
                <a:cs typeface="Arabic Typesetting" pitchFamily="66" charset="-78"/>
              </a:rPr>
              <a:t> 3- قدرة العميل على التفكير المنطقي من حيث الالتزام بإدراك الشيء ثم وضع الاحتمالات والفروض ثم اختبارها وتجربتها ثم الوصول إلى قرار معين .</a:t>
            </a:r>
            <a:endParaRPr lang="ar-SA" sz="36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571472" y="1857364"/>
            <a:ext cx="7992888" cy="3477875"/>
          </a:xfrm>
          <a:prstGeom prst="rect">
            <a:avLst/>
          </a:prstGeom>
          <a:solidFill>
            <a:schemeClr val="bg1">
              <a:lumMod val="95000"/>
            </a:schemeClr>
          </a:solidFill>
        </p:spPr>
        <p:txBody>
          <a:bodyPr wrap="square" rtlCol="1">
            <a:spAutoFit/>
          </a:bodyPr>
          <a:lstStyle/>
          <a:p>
            <a:pPr marL="441325" indent="-441325" algn="just"/>
            <a:r>
              <a:rPr lang="ar-SA" sz="4400" b="1" dirty="0" smtClean="0">
                <a:latin typeface="Arabic Typesetting" pitchFamily="66" charset="-78"/>
                <a:ea typeface="Arial Unicode MS" pitchFamily="34" charset="-128"/>
                <a:cs typeface="Arabic Typesetting" pitchFamily="66" charset="-78"/>
              </a:rPr>
              <a:t>4- التسلسل المنطقي في الحديث ويلاحظ انتقال العميل المفاجئ من موضع إلى آخر دون مبررات لذلك .</a:t>
            </a:r>
          </a:p>
          <a:p>
            <a:pPr marL="441325" indent="-441325" algn="just"/>
            <a:r>
              <a:rPr lang="ar-SA" sz="4400" b="1" dirty="0" smtClean="0">
                <a:latin typeface="Arabic Typesetting" pitchFamily="66" charset="-78"/>
                <a:ea typeface="Arial Unicode MS" pitchFamily="34" charset="-128"/>
                <a:cs typeface="Arabic Typesetting" pitchFamily="66" charset="-78"/>
              </a:rPr>
              <a:t>5- القدرة على التركيز والانتباه والربط بين الحقائق .</a:t>
            </a:r>
          </a:p>
          <a:p>
            <a:pPr marL="441325" indent="-441325" algn="just"/>
            <a:r>
              <a:rPr lang="ar-SA" sz="4400" b="1" dirty="0" smtClean="0">
                <a:latin typeface="Arabic Typesetting" pitchFamily="66" charset="-78"/>
                <a:ea typeface="Arial Unicode MS" pitchFamily="34" charset="-128"/>
                <a:cs typeface="Arabic Typesetting" pitchFamily="66" charset="-78"/>
              </a:rPr>
              <a:t>6- القدرة على قياس أهمية المواقف المختلفة في مشكلته فقد يُسرف العميل في موضوعات جانبية </a:t>
            </a:r>
            <a:r>
              <a:rPr lang="ar-SA" sz="4400" b="1" dirty="0" err="1" smtClean="0">
                <a:latin typeface="Arabic Typesetting" pitchFamily="66" charset="-78"/>
                <a:ea typeface="Arial Unicode MS" pitchFamily="34" charset="-128"/>
                <a:cs typeface="Arabic Typesetting" pitchFamily="66" charset="-78"/>
              </a:rPr>
              <a:t>ويُهمل</a:t>
            </a:r>
            <a:r>
              <a:rPr lang="ar-SA" sz="4400" b="1" dirty="0" smtClean="0">
                <a:latin typeface="Arabic Typesetting" pitchFamily="66" charset="-78"/>
                <a:ea typeface="Arial Unicode MS" pitchFamily="34" charset="-128"/>
                <a:cs typeface="Arabic Typesetting" pitchFamily="66" charset="-78"/>
              </a:rPr>
              <a:t> الجوانب الرئيسة. </a:t>
            </a:r>
            <a:endParaRPr lang="ar-SA" sz="4400" b="1" dirty="0">
              <a:latin typeface="Arabic Typesetting" pitchFamily="66" charset="-78"/>
              <a:ea typeface="Arial Unicode MS" pitchFamily="34" charset="-128"/>
              <a:cs typeface="Arabic Typesetting" pitchFamily="66" charset="-78"/>
            </a:endParaRPr>
          </a:p>
        </p:txBody>
      </p:sp>
      <p:sp>
        <p:nvSpPr>
          <p:cNvPr id="4" name="وسيلة شرح بيضاوية 3"/>
          <p:cNvSpPr/>
          <p:nvPr/>
        </p:nvSpPr>
        <p:spPr>
          <a:xfrm>
            <a:off x="4788024" y="188640"/>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chemeClr val="tx1"/>
                </a:solidFill>
                <a:latin typeface="Arabic Typesetting" pitchFamily="66" charset="-78"/>
                <a:ea typeface="Arial Unicode MS" pitchFamily="34" charset="-128"/>
                <a:cs typeface="Arabic Typesetting" pitchFamily="66" charset="-78"/>
              </a:rPr>
              <a:t>تابع مناطق الملاحظة </a:t>
            </a:r>
            <a:endParaRPr lang="ar-SA" sz="40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539552" y="2132856"/>
            <a:ext cx="7992888"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9" name="مربع نص 8"/>
          <p:cNvSpPr txBox="1"/>
          <p:nvPr/>
        </p:nvSpPr>
        <p:spPr>
          <a:xfrm>
            <a:off x="467544" y="1700808"/>
            <a:ext cx="8208912" cy="5016758"/>
          </a:xfrm>
          <a:prstGeom prst="rect">
            <a:avLst/>
          </a:prstGeom>
          <a:solidFill>
            <a:schemeClr val="bg1">
              <a:lumMod val="95000"/>
            </a:schemeClr>
          </a:solidFill>
        </p:spPr>
        <p:txBody>
          <a:bodyPr wrap="square" rtlCol="1">
            <a:spAutoFit/>
          </a:bodyPr>
          <a:lstStyle/>
          <a:p>
            <a:pPr algn="just"/>
            <a:r>
              <a:rPr lang="ar-SA" sz="4000" b="1" dirty="0" smtClean="0">
                <a:solidFill>
                  <a:srgbClr val="FF0000"/>
                </a:solidFill>
                <a:latin typeface="Arabic Typesetting" pitchFamily="66" charset="-78"/>
                <a:ea typeface="Arial Unicode MS" pitchFamily="34" charset="-128"/>
                <a:cs typeface="Arabic Typesetting" pitchFamily="66" charset="-78"/>
              </a:rPr>
              <a:t> رابعاً : الجوانب السلوكية والاجتماعية وتشمل : </a:t>
            </a:r>
          </a:p>
          <a:p>
            <a:pPr marL="441325" indent="-441325" algn="just"/>
            <a:r>
              <a:rPr lang="ar-SA" sz="4000" b="1" dirty="0" smtClean="0">
                <a:latin typeface="Arabic Typesetting" pitchFamily="66" charset="-78"/>
                <a:ea typeface="Arial Unicode MS" pitchFamily="34" charset="-128"/>
                <a:cs typeface="Arabic Typesetting" pitchFamily="66" charset="-78"/>
              </a:rPr>
              <a:t>1- أسلوب العميل في الحديث وطريقته في عرض مشكلته مع ملاحظة طبيعة الألفاظ والعبارات من حيث ارتباطها بقيم ثقافية معينة .</a:t>
            </a:r>
          </a:p>
          <a:p>
            <a:pPr marL="441325" indent="-441325" algn="just"/>
            <a:r>
              <a:rPr lang="ar-SA" sz="4000" b="1" dirty="0" smtClean="0">
                <a:latin typeface="Arabic Typesetting" pitchFamily="66" charset="-78"/>
                <a:ea typeface="Arial Unicode MS" pitchFamily="34" charset="-128"/>
                <a:cs typeface="Arabic Typesetting" pitchFamily="66" charset="-78"/>
              </a:rPr>
              <a:t> 2- مظاهر التهويل والمبالغة والاستكانة والتضليل التي قد يَلجأ لها بعض العملاء كأسلوب لاكتساب العطف .</a:t>
            </a:r>
          </a:p>
          <a:p>
            <a:pPr marL="441325" indent="-441325" algn="just"/>
            <a:r>
              <a:rPr lang="ar-SA" sz="4000" b="1" dirty="0" smtClean="0">
                <a:latin typeface="Arabic Typesetting" pitchFamily="66" charset="-78"/>
                <a:ea typeface="Arial Unicode MS" pitchFamily="34" charset="-128"/>
                <a:cs typeface="Arabic Typesetting" pitchFamily="66" charset="-78"/>
              </a:rPr>
              <a:t> 3- مدى تَمتع العميل بصفات الصدق والأمانة والقيم الأخلاقية العامة .</a:t>
            </a:r>
          </a:p>
          <a:p>
            <a:pPr marL="441325" indent="-441325" algn="just"/>
            <a:r>
              <a:rPr lang="ar-SA" sz="4000" b="1" dirty="0" smtClean="0">
                <a:latin typeface="Arabic Typesetting" pitchFamily="66" charset="-78"/>
                <a:ea typeface="Arial Unicode MS" pitchFamily="34" charset="-128"/>
                <a:cs typeface="Arabic Typesetting" pitchFamily="66" charset="-78"/>
              </a:rPr>
              <a:t> 4- الاتكاليه أو العناد أو العدوان أو الخضوع أو التشكك أو الحساسية أو التسلط التي قد ترتبط بطبيعة المشكلة .</a:t>
            </a:r>
            <a:endParaRPr lang="ar-SA" sz="4000" b="1" dirty="0">
              <a:latin typeface="Arabic Typesetting" pitchFamily="66" charset="-78"/>
              <a:ea typeface="Arial Unicode MS" pitchFamily="34" charset="-128"/>
              <a:cs typeface="Arabic Typesetting" pitchFamily="66" charset="-78"/>
            </a:endParaRPr>
          </a:p>
        </p:txBody>
      </p:sp>
      <p:sp>
        <p:nvSpPr>
          <p:cNvPr id="6" name="وسيلة شرح بيضاوية 5"/>
          <p:cNvSpPr/>
          <p:nvPr/>
        </p:nvSpPr>
        <p:spPr>
          <a:xfrm>
            <a:off x="4788024" y="188640"/>
            <a:ext cx="3888432" cy="1080120"/>
          </a:xfrm>
          <a:prstGeom prst="wedgeEllipseCallout">
            <a:avLst>
              <a:gd name="adj1" fmla="val -23073"/>
              <a:gd name="adj2" fmla="val 85758"/>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chemeClr val="tx1"/>
                </a:solidFill>
                <a:latin typeface="Arabic Typesetting" pitchFamily="66" charset="-78"/>
                <a:ea typeface="Arial Unicode MS" pitchFamily="34" charset="-128"/>
                <a:cs typeface="Arabic Typesetting" pitchFamily="66" charset="-78"/>
              </a:rPr>
              <a:t>تابع مناطق الملاحظة </a:t>
            </a:r>
            <a:endParaRPr lang="ar-SA" sz="40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وسيلة شرح بيضاوية 6"/>
          <p:cNvSpPr/>
          <p:nvPr/>
        </p:nvSpPr>
        <p:spPr>
          <a:xfrm>
            <a:off x="1907704" y="260648"/>
            <a:ext cx="6624736" cy="1080120"/>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3600" b="1" dirty="0" smtClean="0">
                <a:solidFill>
                  <a:schemeClr val="tx1"/>
                </a:solidFill>
                <a:latin typeface="Arabic Typesetting" pitchFamily="66" charset="-78"/>
                <a:ea typeface="Arial Unicode MS" pitchFamily="34" charset="-128"/>
                <a:cs typeface="Arabic Typesetting" pitchFamily="66" charset="-78"/>
              </a:rPr>
              <a:t>3- الاستماع (الإنصات) الواعي وليس الجمود </a:t>
            </a:r>
            <a:endParaRPr lang="ar-SA" sz="3600" b="1" dirty="0">
              <a:solidFill>
                <a:schemeClr val="tx1"/>
              </a:solidFill>
              <a:latin typeface="Arabic Typesetting" pitchFamily="66" charset="-78"/>
              <a:ea typeface="Arial Unicode MS" pitchFamily="34" charset="-128"/>
              <a:cs typeface="Arabic Typesetting" pitchFamily="66" charset="-78"/>
            </a:endParaRPr>
          </a:p>
        </p:txBody>
      </p:sp>
      <p:sp>
        <p:nvSpPr>
          <p:cNvPr id="5" name="مربع نص 4"/>
          <p:cNvSpPr txBox="1"/>
          <p:nvPr/>
        </p:nvSpPr>
        <p:spPr>
          <a:xfrm>
            <a:off x="611560" y="1772816"/>
            <a:ext cx="8064896" cy="4401205"/>
          </a:xfrm>
          <a:prstGeom prst="rect">
            <a:avLst/>
          </a:prstGeom>
          <a:solidFill>
            <a:schemeClr val="bg1">
              <a:lumMod val="95000"/>
            </a:schemeClr>
          </a:solidFill>
        </p:spPr>
        <p:txBody>
          <a:bodyPr wrap="square" rtlCol="1">
            <a:spAutoFit/>
          </a:bodyPr>
          <a:lstStyle/>
          <a:p>
            <a:pPr algn="just"/>
            <a:r>
              <a:rPr lang="ar-SA" sz="4000" b="1" dirty="0" smtClean="0">
                <a:latin typeface="Arabic Typesetting" pitchFamily="66" charset="-78"/>
                <a:ea typeface="Arial Unicode MS" pitchFamily="34" charset="-128"/>
                <a:cs typeface="Arabic Typesetting" pitchFamily="66" charset="-78"/>
              </a:rPr>
              <a:t>الإنصات أسلوب من أساليب المقابلة يَتميز بأنه استماع من نوع خاص يتطلب مهارات مهنية خاصة .</a:t>
            </a:r>
          </a:p>
          <a:p>
            <a:pPr algn="just"/>
            <a:r>
              <a:rPr lang="ar-SA" sz="4000" b="1" dirty="0" smtClean="0">
                <a:latin typeface="Arabic Typesetting" pitchFamily="66" charset="-78"/>
                <a:ea typeface="Arial Unicode MS" pitchFamily="34" charset="-128"/>
                <a:cs typeface="Arabic Typesetting" pitchFamily="66" charset="-78"/>
              </a:rPr>
              <a:t> - فهو من ناحية ليس إنصاتاً سلبياً كما هو الحال عندما نستمع إلى حديث أو محاضرة لكنه لون من الحوار والتجاوب المتبادل رغم أن العميل هو المتحدث والأخصائي هو المستمع .</a:t>
            </a:r>
          </a:p>
          <a:p>
            <a:pPr algn="just"/>
            <a:r>
              <a:rPr lang="ar-SA" sz="4000" b="1" dirty="0" smtClean="0">
                <a:latin typeface="Arabic Typesetting" pitchFamily="66" charset="-78"/>
                <a:ea typeface="Arial Unicode MS" pitchFamily="34" charset="-128"/>
                <a:cs typeface="Arabic Typesetting" pitchFamily="66" charset="-78"/>
              </a:rPr>
              <a:t> وللاستماع أهمية نحددها في : </a:t>
            </a:r>
          </a:p>
          <a:p>
            <a:pPr algn="just"/>
            <a:r>
              <a:rPr lang="ar-SA" sz="4000" b="1" dirty="0" smtClean="0">
                <a:latin typeface="Arabic Typesetting" pitchFamily="66" charset="-78"/>
                <a:ea typeface="Arial Unicode MS" pitchFamily="34" charset="-128"/>
                <a:cs typeface="Arabic Typesetting" pitchFamily="66" charset="-78"/>
              </a:rPr>
              <a:t> 1- الاستماع وسيلة هامة لملاحظة سلوك العميل وتفكيره وانفعالاته .  </a:t>
            </a:r>
            <a:endParaRPr lang="ar-SA" sz="40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1907704" y="142852"/>
            <a:ext cx="6624736" cy="1080120"/>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3600" b="1" dirty="0" smtClean="0">
                <a:solidFill>
                  <a:schemeClr val="tx1"/>
                </a:solidFill>
                <a:latin typeface="Arabic Typesetting" pitchFamily="66" charset="-78"/>
                <a:ea typeface="Arial Unicode MS" pitchFamily="34" charset="-128"/>
                <a:cs typeface="Arabic Typesetting" pitchFamily="66" charset="-78"/>
              </a:rPr>
              <a:t>تابع الاستماع (الإنصات) الواعي وليس الجمود </a:t>
            </a:r>
            <a:endParaRPr lang="ar-SA" sz="3600" b="1" dirty="0">
              <a:solidFill>
                <a:schemeClr val="tx1"/>
              </a:solidFill>
              <a:latin typeface="Arabic Typesetting" pitchFamily="66" charset="-78"/>
              <a:ea typeface="Arial Unicode MS" pitchFamily="34" charset="-128"/>
              <a:cs typeface="Arabic Typesetting" pitchFamily="66" charset="-78"/>
            </a:endParaRPr>
          </a:p>
        </p:txBody>
      </p:sp>
      <p:sp>
        <p:nvSpPr>
          <p:cNvPr id="6" name="مربع نص 5"/>
          <p:cNvSpPr txBox="1"/>
          <p:nvPr/>
        </p:nvSpPr>
        <p:spPr>
          <a:xfrm>
            <a:off x="611560" y="1052736"/>
            <a:ext cx="8064896" cy="5139869"/>
          </a:xfrm>
          <a:prstGeom prst="rect">
            <a:avLst/>
          </a:prstGeom>
          <a:solidFill>
            <a:schemeClr val="bg1">
              <a:lumMod val="95000"/>
            </a:schemeClr>
          </a:solidFill>
        </p:spPr>
        <p:txBody>
          <a:bodyPr wrap="square" rtlCol="1">
            <a:spAutoFit/>
          </a:bodyPr>
          <a:lstStyle/>
          <a:p>
            <a:pPr marL="365125" indent="-365125" algn="just"/>
            <a:r>
              <a:rPr lang="ar-SA" sz="3600" b="1" dirty="0" smtClean="0">
                <a:latin typeface="Arabic Typesetting" pitchFamily="66" charset="-78"/>
                <a:ea typeface="Arial Unicode MS" pitchFamily="34" charset="-128"/>
                <a:cs typeface="Arabic Typesetting" pitchFamily="66" charset="-78"/>
              </a:rPr>
              <a:t>2-يتيح للعميل فرصة للتعبير الحر عن مشاعره الايجابية والسلبية غضباً أو حزناً أو عداءاً .</a:t>
            </a:r>
          </a:p>
          <a:p>
            <a:pPr marL="365125" indent="-365125" algn="just"/>
            <a:r>
              <a:rPr lang="ar-SA" sz="3600" b="1" dirty="0" smtClean="0">
                <a:latin typeface="Arabic Typesetting" pitchFamily="66" charset="-78"/>
                <a:ea typeface="Arial Unicode MS" pitchFamily="34" charset="-128"/>
                <a:cs typeface="Arabic Typesetting" pitchFamily="66" charset="-78"/>
              </a:rPr>
              <a:t> 3- يساعد الاستماع على تفهم طبيعة المشكلة بما يُتيحه الاستماع من جو هادئ يشجع العميل على الكشف عن جوانب مشكلته المختلفة وحقائقها .</a:t>
            </a:r>
          </a:p>
          <a:p>
            <a:pPr marL="365125" indent="-365125" algn="just"/>
            <a:r>
              <a:rPr lang="ar-SA" sz="3600" b="1" dirty="0" smtClean="0">
                <a:latin typeface="Arabic Typesetting" pitchFamily="66" charset="-78"/>
                <a:ea typeface="Arial Unicode MS" pitchFamily="34" charset="-128"/>
                <a:cs typeface="Arabic Typesetting" pitchFamily="66" charset="-78"/>
              </a:rPr>
              <a:t> 4- الإنصات الواعي هو تأكيد لفردية العميل وتأكيد لذاته واحترام حقه في التعبير عن نفسه بحرية تامة .</a:t>
            </a:r>
          </a:p>
          <a:p>
            <a:pPr marL="365125" indent="-365125" algn="just"/>
            <a:r>
              <a:rPr lang="ar-SA" sz="3600" b="1" dirty="0" smtClean="0">
                <a:latin typeface="Arabic Typesetting" pitchFamily="66" charset="-78"/>
                <a:ea typeface="Arial Unicode MS" pitchFamily="34" charset="-128"/>
                <a:cs typeface="Arabic Typesetting" pitchFamily="66" charset="-78"/>
              </a:rPr>
              <a:t>5- الإنصات يُساعد الأخصائي على استجماع أفكاره وتَقيمها لما يُـتيحه له من فرصة هادئة للملاحظة والاستدلال واختبار أفكاره التشخيصية حول العوامل التي أدت إلى حدوث المشكلة </a:t>
            </a:r>
            <a:r>
              <a:rPr lang="ar-SA" sz="4000" b="1" dirty="0" smtClean="0">
                <a:latin typeface="Arabic Typesetting" pitchFamily="66" charset="-78"/>
                <a:ea typeface="Arial Unicode MS" pitchFamily="34" charset="-128"/>
                <a:cs typeface="Arabic Typesetting" pitchFamily="66" charset="-78"/>
              </a:rPr>
              <a:t>. </a:t>
            </a:r>
            <a:endParaRPr lang="ar-SA" sz="40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5" name="مربع نص 4"/>
          <p:cNvSpPr txBox="1"/>
          <p:nvPr/>
        </p:nvSpPr>
        <p:spPr>
          <a:xfrm>
            <a:off x="467544" y="1772816"/>
            <a:ext cx="8352928" cy="4154984"/>
          </a:xfrm>
          <a:prstGeom prst="rect">
            <a:avLst/>
          </a:prstGeom>
          <a:solidFill>
            <a:schemeClr val="bg1">
              <a:lumMod val="95000"/>
            </a:schemeClr>
          </a:solidFill>
        </p:spPr>
        <p:txBody>
          <a:bodyPr wrap="square" rtlCol="1">
            <a:spAutoFit/>
          </a:bodyPr>
          <a:lstStyle/>
          <a:p>
            <a:pPr marL="533400" indent="-533400" algn="just"/>
            <a:r>
              <a:rPr lang="ar-SA" sz="4400" b="1" dirty="0" smtClean="0">
                <a:latin typeface="Arabic Typesetting" pitchFamily="66" charset="-78"/>
                <a:ea typeface="Arial Unicode MS" pitchFamily="34" charset="-128"/>
                <a:cs typeface="Arabic Typesetting" pitchFamily="66" charset="-78"/>
              </a:rPr>
              <a:t>6- الإنصات هو تدريب نفسي للأخصائي على التكامل والاستقرار المهني وما يَعكسه استقرار الأخصائي ذاته على العميل من الشعور بالثقة في قدرته وكفايته المهنية لمساعدته. </a:t>
            </a:r>
          </a:p>
          <a:p>
            <a:pPr marL="533400" indent="-533400" algn="just"/>
            <a:r>
              <a:rPr lang="ar-SA" sz="4400" b="1" dirty="0" smtClean="0">
                <a:latin typeface="Arabic Typesetting" pitchFamily="66" charset="-78"/>
                <a:ea typeface="Arial Unicode MS" pitchFamily="34" charset="-128"/>
                <a:cs typeface="Arabic Typesetting" pitchFamily="66" charset="-78"/>
              </a:rPr>
              <a:t>7 - يُحقق الإنصات أهدافاً علاجية خاصة لمضطربي الشخصية الذين عاشوا طويلاً يَحبسون مشاعرهم وأفكارهم ولم يجدوا مُنصتاً يوماً من الأيام .</a:t>
            </a:r>
          </a:p>
        </p:txBody>
      </p:sp>
      <p:sp>
        <p:nvSpPr>
          <p:cNvPr id="4" name="وسيلة شرح بيضاوية 3"/>
          <p:cNvSpPr/>
          <p:nvPr/>
        </p:nvSpPr>
        <p:spPr>
          <a:xfrm>
            <a:off x="1907704" y="205740"/>
            <a:ext cx="6624736" cy="1080120"/>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3600" b="1" dirty="0" smtClean="0">
                <a:solidFill>
                  <a:schemeClr val="tx1"/>
                </a:solidFill>
                <a:latin typeface="Arabic Typesetting" pitchFamily="66" charset="-78"/>
                <a:ea typeface="Arial Unicode MS" pitchFamily="34" charset="-128"/>
                <a:cs typeface="Arabic Typesetting" pitchFamily="66" charset="-78"/>
              </a:rPr>
              <a:t>تابع الاستماع (الإنصات) الواعي وليس الجمود </a:t>
            </a:r>
            <a:endParaRPr lang="ar-SA" sz="36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endParaRPr lang="ar-SA" sz="5400" b="1" dirty="0" smtClean="0">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solidFill>
            <a:schemeClr val="bg1">
              <a:lumMod val="95000"/>
            </a:schemeClr>
          </a:solidFill>
        </p:spPr>
        <p:txBody>
          <a:bodyPr/>
          <a:lstStyle/>
          <a:p>
            <a:pPr algn="just"/>
            <a:r>
              <a:rPr lang="ar-SA" sz="4400" b="1" dirty="0" smtClean="0">
                <a:latin typeface="Arabic Typesetting" pitchFamily="66" charset="-78"/>
                <a:ea typeface="Arial Unicode MS" pitchFamily="34" charset="-128"/>
                <a:cs typeface="Arabic Typesetting" pitchFamily="66" charset="-78"/>
              </a:rPr>
              <a:t>الاستفهام أسلوب آخر من أساليب المقابلة يَـتميز بطابعه العقلي سواء في هدف السؤال أو الإجابة عليه ولو كان موضوع السؤال خاص بالعواطف أو الأحاسيس.</a:t>
            </a:r>
          </a:p>
          <a:p>
            <a:pPr algn="just"/>
            <a:r>
              <a:rPr lang="ar-SA" sz="4400" b="1" dirty="0" smtClean="0">
                <a:latin typeface="Arabic Typesetting" pitchFamily="66" charset="-78"/>
                <a:ea typeface="Arial Unicode MS" pitchFamily="34" charset="-128"/>
                <a:cs typeface="Arabic Typesetting" pitchFamily="66" charset="-78"/>
              </a:rPr>
              <a:t>والاستفهام من العميل عن أشياء بعينها وسيلة هامة لا مفر من وسائل المقابلة للتعرف على حقائق لابد من معرفتها لمساعدته.</a:t>
            </a:r>
            <a:endParaRPr lang="ar-SA" b="1" dirty="0"/>
          </a:p>
        </p:txBody>
      </p:sp>
      <p:sp>
        <p:nvSpPr>
          <p:cNvPr id="4" name="وسيلة شرح بيضاوية 3"/>
          <p:cNvSpPr/>
          <p:nvPr/>
        </p:nvSpPr>
        <p:spPr>
          <a:xfrm>
            <a:off x="2143108" y="285728"/>
            <a:ext cx="6624736" cy="1080120"/>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4400" b="1" dirty="0" smtClean="0">
                <a:latin typeface="Arabic Typesetting" pitchFamily="66" charset="-78"/>
                <a:ea typeface="Arial Unicode MS" pitchFamily="34" charset="-128"/>
                <a:cs typeface="Arabic Typesetting" pitchFamily="66" charset="-78"/>
              </a:rPr>
              <a:t>4-</a:t>
            </a:r>
            <a:r>
              <a:rPr lang="ar-SA" sz="4400" dirty="0" smtClean="0"/>
              <a:t> </a:t>
            </a:r>
            <a:r>
              <a:rPr lang="ar-SA" sz="4400" b="1" dirty="0" smtClean="0">
                <a:latin typeface="Arabic Typesetting" pitchFamily="66" charset="-78"/>
                <a:ea typeface="Arial Unicode MS" pitchFamily="34" charset="-128"/>
                <a:cs typeface="Arabic Typesetting" pitchFamily="66" charset="-78"/>
              </a:rPr>
              <a:t>الاستفهام وليس الاستجواب </a:t>
            </a:r>
            <a:endParaRPr lang="ar-SA" sz="44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lumMod val="95000"/>
            </a:schemeClr>
          </a:solidFill>
        </p:spPr>
        <p:txBody>
          <a:bodyPr>
            <a:normAutofit/>
          </a:bodyPr>
          <a:lstStyle/>
          <a:p>
            <a:pPr>
              <a:buFont typeface="Arial" pitchFamily="34" charset="0"/>
              <a:buChar char="•"/>
            </a:pPr>
            <a:r>
              <a:rPr lang="ar-SA" sz="5400" b="1" dirty="0" smtClean="0">
                <a:latin typeface="Arabic Typesetting" pitchFamily="66" charset="-78"/>
                <a:ea typeface="Arial Unicode MS" pitchFamily="34" charset="-128"/>
                <a:cs typeface="Arabic Typesetting" pitchFamily="66" charset="-78"/>
              </a:rPr>
              <a:t>الخصائص العامة للاستفهام</a:t>
            </a:r>
          </a:p>
        </p:txBody>
      </p:sp>
      <p:sp>
        <p:nvSpPr>
          <p:cNvPr id="3" name="عنصر نائب للمحتوى 2"/>
          <p:cNvSpPr>
            <a:spLocks noGrp="1"/>
          </p:cNvSpPr>
          <p:nvPr>
            <p:ph idx="1"/>
          </p:nvPr>
        </p:nvSpPr>
        <p:spPr>
          <a:xfrm>
            <a:off x="457200" y="1600200"/>
            <a:ext cx="8229600" cy="4757758"/>
          </a:xfrm>
          <a:solidFill>
            <a:schemeClr val="bg1">
              <a:lumMod val="95000"/>
            </a:schemeClr>
          </a:solidFill>
        </p:spPr>
        <p:txBody>
          <a:bodyPr>
            <a:noAutofit/>
          </a:bodyPr>
          <a:lstStyle/>
          <a:p>
            <a:pPr algn="just">
              <a:buNone/>
            </a:pPr>
            <a:r>
              <a:rPr lang="ar-SA" sz="3600" b="1" dirty="0" smtClean="0">
                <a:latin typeface="Arabic Typesetting" pitchFamily="66" charset="-78"/>
                <a:ea typeface="Arial Unicode MS" pitchFamily="34" charset="-128"/>
                <a:cs typeface="Arabic Typesetting" pitchFamily="66" charset="-78"/>
              </a:rPr>
              <a:t>1- </a:t>
            </a:r>
            <a:r>
              <a:rPr lang="ar-SA" sz="4000" b="1" dirty="0" smtClean="0">
                <a:solidFill>
                  <a:srgbClr val="FF0000"/>
                </a:solidFill>
                <a:latin typeface="Arabic Typesetting" pitchFamily="66" charset="-78"/>
                <a:ea typeface="Arial Unicode MS" pitchFamily="34" charset="-128"/>
                <a:cs typeface="Arabic Typesetting" pitchFamily="66" charset="-78"/>
              </a:rPr>
              <a:t>يحقق الاستفهام أهدافاً مهنية منها :-</a:t>
            </a:r>
            <a:endParaRPr lang="ar-SA" sz="3600" b="1" dirty="0" smtClean="0">
              <a:solidFill>
                <a:srgbClr val="FF0000"/>
              </a:solidFill>
              <a:latin typeface="Arabic Typesetting" pitchFamily="66" charset="-78"/>
              <a:ea typeface="Arial Unicode MS" pitchFamily="34" charset="-128"/>
              <a:cs typeface="Arabic Typesetting" pitchFamily="66" charset="-78"/>
            </a:endParaRPr>
          </a:p>
          <a:p>
            <a:pPr marL="712788" indent="-377825" algn="just"/>
            <a:r>
              <a:rPr lang="ar-SA" sz="3600" b="1" dirty="0" smtClean="0">
                <a:latin typeface="Arabic Typesetting" pitchFamily="66" charset="-78"/>
                <a:ea typeface="Arial Unicode MS" pitchFamily="34" charset="-128"/>
                <a:cs typeface="Arabic Typesetting" pitchFamily="66" charset="-78"/>
              </a:rPr>
              <a:t>الاستدعاء لبعض الحقائق العامة التي تَظهر خلال سرد العميل لمشكلته، والتي لها دلالة معينة لعملية المساعدة.</a:t>
            </a:r>
          </a:p>
          <a:p>
            <a:pPr marL="712788" indent="-377825" algn="just"/>
            <a:r>
              <a:rPr lang="ar-SA" sz="3600" b="1" dirty="0" smtClean="0">
                <a:latin typeface="Arabic Typesetting" pitchFamily="66" charset="-78"/>
                <a:ea typeface="Arial Unicode MS" pitchFamily="34" charset="-128"/>
                <a:cs typeface="Arabic Typesetting" pitchFamily="66" charset="-78"/>
              </a:rPr>
              <a:t>وسيلة هامة للحصول على بيانات معينة، كعنوان المنزل أو وظيفة الوالد أو السن.</a:t>
            </a:r>
          </a:p>
          <a:p>
            <a:pPr marL="712788" indent="-377825" algn="just"/>
            <a:r>
              <a:rPr lang="ar-SA" sz="3600" b="1" dirty="0" smtClean="0">
                <a:latin typeface="Arabic Typesetting" pitchFamily="66" charset="-78"/>
                <a:ea typeface="Arial Unicode MS" pitchFamily="34" charset="-128"/>
                <a:cs typeface="Arabic Typesetting" pitchFamily="66" charset="-78"/>
              </a:rPr>
              <a:t>يشعر العميل باهتمام الأخصائي له عندما يُوجه له سؤالاً في مواقف معينة، </a:t>
            </a:r>
            <a:r>
              <a:rPr lang="ar-SA" sz="3600" b="1" dirty="0" smtClean="0">
                <a:solidFill>
                  <a:srgbClr val="C00000"/>
                </a:solidFill>
                <a:latin typeface="Arabic Typesetting" pitchFamily="66" charset="-78"/>
                <a:ea typeface="Arial Unicode MS" pitchFamily="34" charset="-128"/>
                <a:cs typeface="Arabic Typesetting" pitchFamily="66" charset="-78"/>
              </a:rPr>
              <a:t>مثال</a:t>
            </a:r>
            <a:r>
              <a:rPr lang="ar-SA" sz="3600" b="1" dirty="0" smtClean="0">
                <a:latin typeface="Arabic Typesetting" pitchFamily="66" charset="-78"/>
                <a:ea typeface="Arial Unicode MS" pitchFamily="34" charset="-128"/>
                <a:cs typeface="Arabic Typesetting" pitchFamily="66" charset="-78"/>
              </a:rPr>
              <a:t>: العميل الذي يحكي قصة مرضه بالمستشفى وخروجه منها فيشعر بالاهتمام من الأخصائي عندما </a:t>
            </a:r>
            <a:r>
              <a:rPr lang="ar-SA" sz="4400" b="1" dirty="0" smtClean="0">
                <a:latin typeface="Arabic Typesetting" pitchFamily="66" charset="-78"/>
                <a:ea typeface="Arial Unicode MS" pitchFamily="34" charset="-128"/>
                <a:cs typeface="Arabic Typesetting" pitchFamily="66" charset="-78"/>
              </a:rPr>
              <a:t>يسأله</a:t>
            </a:r>
            <a:r>
              <a:rPr lang="ar-SA" sz="3600" b="1" dirty="0" smtClean="0">
                <a:latin typeface="Arabic Typesetting" pitchFamily="66" charset="-78"/>
                <a:ea typeface="Arial Unicode MS" pitchFamily="34" charset="-128"/>
                <a:cs typeface="Arabic Typesetting" pitchFamily="66" charset="-78"/>
              </a:rPr>
              <a:t> عن صحته اليوم.</a:t>
            </a:r>
          </a:p>
        </p:txBody>
      </p:sp>
    </p:spTree>
  </p:cSld>
  <p:clrMapOvr>
    <a:masterClrMapping/>
  </p:clrMapOvr>
  <p:transition spd="med">
    <p:cover dir="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solidFill>
            <a:schemeClr val="bg1">
              <a:lumMod val="95000"/>
            </a:schemeClr>
          </a:solidFill>
        </p:spPr>
        <p:txBody>
          <a:bodyPr>
            <a:normAutofit/>
          </a:bodyPr>
          <a:lstStyle/>
          <a:p>
            <a:r>
              <a:rPr lang="ar-SA" sz="5400" b="1" dirty="0" smtClean="0">
                <a:latin typeface="Arabic Typesetting" pitchFamily="66" charset="-78"/>
                <a:ea typeface="Arial Unicode MS" pitchFamily="34" charset="-128"/>
                <a:cs typeface="Arabic Typesetting" pitchFamily="66" charset="-78"/>
              </a:rPr>
              <a:t>تابع الخصائص العامة للاستفهام</a:t>
            </a:r>
          </a:p>
        </p:txBody>
      </p:sp>
      <p:sp>
        <p:nvSpPr>
          <p:cNvPr id="3" name="عنصر نائب للمحتوى 2"/>
          <p:cNvSpPr>
            <a:spLocks noGrp="1"/>
          </p:cNvSpPr>
          <p:nvPr>
            <p:ph idx="1"/>
          </p:nvPr>
        </p:nvSpPr>
        <p:spPr>
          <a:solidFill>
            <a:schemeClr val="bg1">
              <a:lumMod val="95000"/>
            </a:schemeClr>
          </a:solidFill>
        </p:spPr>
        <p:txBody>
          <a:bodyPr>
            <a:normAutofit lnSpcReduction="10000"/>
          </a:bodyPr>
          <a:lstStyle/>
          <a:p>
            <a:r>
              <a:rPr lang="ar-SA" sz="4000" b="1" dirty="0" smtClean="0">
                <a:solidFill>
                  <a:srgbClr val="FF0000"/>
                </a:solidFill>
                <a:latin typeface="Arabic Typesetting" pitchFamily="66" charset="-78"/>
                <a:ea typeface="Arial Unicode MS" pitchFamily="34" charset="-128"/>
                <a:cs typeface="Arabic Typesetting" pitchFamily="66" charset="-78"/>
              </a:rPr>
              <a:t>تابع تحقيق الاستفهام أهدافاً مهنية </a:t>
            </a:r>
          </a:p>
          <a:p>
            <a:pPr algn="just"/>
            <a:r>
              <a:rPr lang="ar-SA" sz="4000" b="1" dirty="0" smtClean="0">
                <a:latin typeface="Arabic Typesetting" pitchFamily="66" charset="-78"/>
                <a:ea typeface="Arial Unicode MS" pitchFamily="34" charset="-128"/>
                <a:cs typeface="Arabic Typesetting" pitchFamily="66" charset="-78"/>
              </a:rPr>
              <a:t>قد تكون لبعض الأسئلة أهدافاً علاجية خاصة مع العملاء قليلي الكلام، الذين يحتاجون إلى منبهات مثيرة للتعبير عن أنفسهم، مثلاً ضِعاف العقول أو الأطفال .</a:t>
            </a:r>
          </a:p>
          <a:p>
            <a:pPr algn="just"/>
            <a:r>
              <a:rPr lang="ar-SA" sz="4000" b="1" dirty="0" smtClean="0">
                <a:latin typeface="Arabic Typesetting" pitchFamily="66" charset="-78"/>
                <a:ea typeface="Arial Unicode MS" pitchFamily="34" charset="-128"/>
                <a:cs typeface="Arabic Typesetting" pitchFamily="66" charset="-78"/>
              </a:rPr>
              <a:t>من الوسائل الهامة لتحويل المناقشة من موضوع إلى آخر وخاصة العملاء الذين يُركزوا على الموضوعات الجانبية ويَبتعدوا عن الموضوع الأساسي للمشكلة.</a:t>
            </a:r>
          </a:p>
        </p:txBody>
      </p:sp>
    </p:spTree>
  </p:cSld>
  <p:clrMapOvr>
    <a:masterClrMapping/>
  </p:clrMapOvr>
  <p:transition spd="med">
    <p:cover dir="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solidFill>
            <a:schemeClr val="bg1">
              <a:lumMod val="95000"/>
            </a:schemeClr>
          </a:solidFill>
        </p:spPr>
        <p:txBody>
          <a:bodyPr>
            <a:normAutofit/>
          </a:bodyPr>
          <a:lstStyle/>
          <a:p>
            <a:pPr algn="r"/>
            <a:r>
              <a:rPr lang="ar-SA" sz="5400" b="1" dirty="0" smtClean="0">
                <a:latin typeface="Arabic Typesetting" pitchFamily="66" charset="-78"/>
                <a:ea typeface="Arial Unicode MS" pitchFamily="34" charset="-128"/>
                <a:cs typeface="Arabic Typesetting" pitchFamily="66" charset="-78"/>
              </a:rPr>
              <a:t>تابع الخصائص العامة للاستفهام</a:t>
            </a:r>
          </a:p>
        </p:txBody>
      </p:sp>
      <p:sp>
        <p:nvSpPr>
          <p:cNvPr id="3" name="عنصر نائب للمحتوى 2"/>
          <p:cNvSpPr>
            <a:spLocks noGrp="1"/>
          </p:cNvSpPr>
          <p:nvPr>
            <p:ph idx="1"/>
          </p:nvPr>
        </p:nvSpPr>
        <p:spPr>
          <a:solidFill>
            <a:schemeClr val="bg1">
              <a:lumMod val="95000"/>
            </a:schemeClr>
          </a:solidFill>
        </p:spPr>
        <p:txBody>
          <a:bodyPr>
            <a:normAutofit fontScale="85000" lnSpcReduction="20000"/>
          </a:bodyPr>
          <a:lstStyle/>
          <a:p>
            <a:pPr algn="just">
              <a:buNone/>
            </a:pPr>
            <a:r>
              <a:rPr lang="ar-SA" sz="5200" b="1" dirty="0" smtClean="0">
                <a:latin typeface="Arabic Typesetting" pitchFamily="66" charset="-78"/>
                <a:ea typeface="Arial Unicode MS" pitchFamily="34" charset="-128"/>
                <a:cs typeface="Arabic Typesetting" pitchFamily="66" charset="-78"/>
              </a:rPr>
              <a:t>2- </a:t>
            </a:r>
            <a:r>
              <a:rPr lang="ar-SA" sz="5200" b="1" dirty="0" smtClean="0">
                <a:solidFill>
                  <a:srgbClr val="FF0000"/>
                </a:solidFill>
                <a:latin typeface="Arabic Typesetting" pitchFamily="66" charset="-78"/>
                <a:ea typeface="Arial Unicode MS" pitchFamily="34" charset="-128"/>
                <a:cs typeface="Arabic Typesetting" pitchFamily="66" charset="-78"/>
              </a:rPr>
              <a:t>مراعاة التوقيت المناسب عند إلقاء الأسئلة:</a:t>
            </a:r>
          </a:p>
          <a:p>
            <a:pPr marL="814388" algn="just"/>
            <a:r>
              <a:rPr lang="ar-SA" sz="4300" b="1" dirty="0" smtClean="0">
                <a:latin typeface="Arabic Typesetting" pitchFamily="66" charset="-78"/>
                <a:ea typeface="Arial Unicode MS" pitchFamily="34" charset="-128"/>
                <a:cs typeface="Arabic Typesetting" pitchFamily="66" charset="-78"/>
              </a:rPr>
              <a:t>ألا يكون السؤال مقاطعاً لتسلسل أفكار العميل أثناء تحدثه عن مشكلته.</a:t>
            </a:r>
          </a:p>
          <a:p>
            <a:pPr marL="814388" algn="just"/>
            <a:r>
              <a:rPr lang="ar-SA" sz="4300" b="1" dirty="0" smtClean="0">
                <a:latin typeface="Arabic Typesetting" pitchFamily="66" charset="-78"/>
                <a:ea typeface="Arial Unicode MS" pitchFamily="34" charset="-128"/>
                <a:cs typeface="Arabic Typesetting" pitchFamily="66" charset="-78"/>
              </a:rPr>
              <a:t>أن يكون للسؤال هدفاً واضحاً ، وله أهمية ومناسباً لموقف العميل ، مثل أن يتناسب السؤال مع الظروف النفسية للعميل حزناً أو فرحاً أو غضباً.</a:t>
            </a:r>
          </a:p>
          <a:p>
            <a:pPr marL="814388" algn="just"/>
            <a:r>
              <a:rPr lang="ar-SA" sz="4300" b="1" dirty="0" smtClean="0">
                <a:latin typeface="Arabic Typesetting" pitchFamily="66" charset="-78"/>
                <a:ea typeface="Arial Unicode MS" pitchFamily="34" charset="-128"/>
                <a:cs typeface="Arabic Typesetting" pitchFamily="66" charset="-78"/>
              </a:rPr>
              <a:t>أن يكون السؤال واضحاً وليس غامضاً على العميل حتى يستطيع الإجابة عليه.</a:t>
            </a:r>
          </a:p>
          <a:p>
            <a:pPr marL="814388" algn="just"/>
            <a:r>
              <a:rPr lang="ar-SA" sz="4300" b="1" dirty="0" smtClean="0">
                <a:latin typeface="Arabic Typesetting" pitchFamily="66" charset="-78"/>
                <a:ea typeface="Arial Unicode MS" pitchFamily="34" charset="-128"/>
                <a:cs typeface="Arabic Typesetting" pitchFamily="66" charset="-78"/>
              </a:rPr>
              <a:t>عند تحويل المناقشة من موضوع إلى آخر ، يُراعى التدرج الهادئ في توجيه الأسئلة.</a:t>
            </a:r>
          </a:p>
          <a:p>
            <a:endParaRPr lang="ar-SA" dirty="0"/>
          </a:p>
        </p:txBody>
      </p:sp>
    </p:spTree>
  </p:cSld>
  <p:clrMapOvr>
    <a:masterClrMapping/>
  </p:clrMapOvr>
  <p:transition spd="med">
    <p:cover dir="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lumMod val="95000"/>
            </a:schemeClr>
          </a:solidFill>
        </p:spPr>
        <p:txBody>
          <a:bodyPr>
            <a:normAutofit/>
          </a:bodyPr>
          <a:lstStyle/>
          <a:p>
            <a:r>
              <a:rPr lang="ar-SA" sz="4800" b="1" dirty="0" smtClean="0">
                <a:solidFill>
                  <a:srgbClr val="FF0000"/>
                </a:solidFill>
                <a:latin typeface="Arabic Typesetting" pitchFamily="66" charset="-78"/>
                <a:ea typeface="Arial Unicode MS" pitchFamily="34" charset="-128"/>
                <a:cs typeface="Arabic Typesetting" pitchFamily="66" charset="-78"/>
              </a:rPr>
              <a:t>مثال على مراعاة التوقيت المناسب لإلقاء الأسئلة </a:t>
            </a:r>
          </a:p>
        </p:txBody>
      </p:sp>
      <p:sp>
        <p:nvSpPr>
          <p:cNvPr id="3" name="عنصر نائب للمحتوى 2"/>
          <p:cNvSpPr>
            <a:spLocks noGrp="1"/>
          </p:cNvSpPr>
          <p:nvPr>
            <p:ph idx="1"/>
          </p:nvPr>
        </p:nvSpPr>
        <p:spPr>
          <a:solidFill>
            <a:schemeClr val="bg1">
              <a:lumMod val="95000"/>
            </a:schemeClr>
          </a:solidFill>
        </p:spPr>
        <p:txBody>
          <a:bodyPr>
            <a:normAutofit lnSpcReduction="10000"/>
          </a:bodyPr>
          <a:lstStyle/>
          <a:p>
            <a:pPr algn="just"/>
            <a:r>
              <a:rPr lang="ar-SA" sz="4800" b="1" dirty="0" smtClean="0">
                <a:latin typeface="Arabic Typesetting" pitchFamily="66" charset="-78"/>
                <a:ea typeface="Arial Unicode MS" pitchFamily="34" charset="-128"/>
                <a:cs typeface="Arabic Typesetting" pitchFamily="66" charset="-78"/>
              </a:rPr>
              <a:t>عندما يتحدث تلميذ مع الأخصائي عن قسوة والده، هنا قد يكون إلقاء السؤال مناسباً وهو يَسأله عن موقف والدته منه.</a:t>
            </a:r>
          </a:p>
          <a:p>
            <a:pPr algn="just"/>
            <a:r>
              <a:rPr lang="ar-SA" sz="4800" b="1" dirty="0" smtClean="0">
                <a:latin typeface="Arabic Typesetting" pitchFamily="66" charset="-78"/>
                <a:ea typeface="Arial Unicode MS" pitchFamily="34" charset="-128"/>
                <a:cs typeface="Arabic Typesetting" pitchFamily="66" charset="-78"/>
              </a:rPr>
              <a:t>عندما يتحدث أب عن أبناءه ويصف أحدهم بأنه (غير سوى) هنا يمكن للأخصائي توجيه سؤال للأب عن ما هو المقصود بكلمة (غير سوى).</a:t>
            </a:r>
          </a:p>
          <a:p>
            <a:endParaRPr lang="ar-SA" dirty="0" smtClean="0"/>
          </a:p>
          <a:p>
            <a:endParaRPr lang="ar-SA" dirty="0"/>
          </a:p>
        </p:txBody>
      </p:sp>
    </p:spTree>
  </p:cSld>
  <p:clrMapOvr>
    <a:masterClrMapping/>
  </p:clrMapOvr>
  <p:transition spd="med">
    <p:cover dir="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a:solidFill>
            <a:schemeClr val="bg1">
              <a:lumMod val="95000"/>
            </a:schemeClr>
          </a:solidFill>
        </p:spPr>
        <p:txBody>
          <a:bodyPr>
            <a:normAutofit lnSpcReduction="10000"/>
          </a:bodyPr>
          <a:lstStyle/>
          <a:p>
            <a:pPr>
              <a:buNone/>
            </a:pPr>
            <a:r>
              <a:rPr lang="ar-SA" sz="4400" b="1" dirty="0" smtClean="0">
                <a:solidFill>
                  <a:srgbClr val="FF0000"/>
                </a:solidFill>
                <a:latin typeface="Arabic Typesetting" pitchFamily="66" charset="-78"/>
                <a:ea typeface="Arial Unicode MS" pitchFamily="34" charset="-128"/>
                <a:cs typeface="Arabic Typesetting" pitchFamily="66" charset="-78"/>
              </a:rPr>
              <a:t>3- مراعاة الصياغة المناسبة للأسئلة:</a:t>
            </a:r>
          </a:p>
          <a:p>
            <a:pPr marL="984250" algn="just"/>
            <a:r>
              <a:rPr lang="ar-SA" sz="4400" b="1" dirty="0" smtClean="0">
                <a:latin typeface="Arabic Typesetting" pitchFamily="66" charset="-78"/>
                <a:ea typeface="Arial Unicode MS" pitchFamily="34" charset="-128"/>
                <a:cs typeface="Arabic Typesetting" pitchFamily="66" charset="-78"/>
              </a:rPr>
              <a:t>كما نَـعلم بأن الأسئلة دائما تبدأ بأدوات الاستفهام مثل (ماذا – مَنْ – أين – لماذا – ما رأيك – كيف) ، ولكن من الأفضل عدم بداية السؤال بهذه الألفاظ، فمثلاً بدلاً من لماذا هربت من المؤسسة يستبدل </a:t>
            </a:r>
            <a:r>
              <a:rPr lang="ar-SA" sz="4400" b="1" dirty="0" err="1" smtClean="0">
                <a:latin typeface="Arabic Typesetting" pitchFamily="66" charset="-78"/>
                <a:ea typeface="Arial Unicode MS" pitchFamily="34" charset="-128"/>
                <a:cs typeface="Arabic Typesetting" pitchFamily="66" charset="-78"/>
              </a:rPr>
              <a:t>بـ</a:t>
            </a:r>
            <a:r>
              <a:rPr lang="ar-SA" sz="4400" b="1" dirty="0" smtClean="0">
                <a:latin typeface="Arabic Typesetting" pitchFamily="66" charset="-78"/>
                <a:ea typeface="Arial Unicode MS" pitchFamily="34" charset="-128"/>
                <a:cs typeface="Arabic Typesetting" pitchFamily="66" charset="-78"/>
              </a:rPr>
              <a:t> (قد تتصف المؤسسة بأنها سيئة وهذا سبب هروبك منها) ، وهذا يَعنى عدم بداية الحديث بأداة استفهام.</a:t>
            </a:r>
          </a:p>
        </p:txBody>
      </p:sp>
      <p:sp>
        <p:nvSpPr>
          <p:cNvPr id="4" name="عنوان 1"/>
          <p:cNvSpPr txBox="1">
            <a:spLocks/>
          </p:cNvSpPr>
          <p:nvPr/>
        </p:nvSpPr>
        <p:spPr>
          <a:xfrm>
            <a:off x="642910" y="357166"/>
            <a:ext cx="8229600" cy="1143000"/>
          </a:xfrm>
          <a:prstGeom prst="rect">
            <a:avLst/>
          </a:prstGeom>
          <a:solidFill>
            <a:schemeClr val="bg1">
              <a:lumMod val="95000"/>
            </a:schemeClr>
          </a:solidFill>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5400" b="1" i="0" u="none" strike="noStrike" kern="1200" cap="none" spc="0" normalizeH="0" baseline="0" noProof="0" dirty="0" smtClean="0">
                <a:ln>
                  <a:noFill/>
                </a:ln>
                <a:solidFill>
                  <a:schemeClr val="tx1"/>
                </a:solidFill>
                <a:effectLst/>
                <a:uLnTx/>
                <a:uFillTx/>
                <a:latin typeface="Arabic Typesetting" pitchFamily="66" charset="-78"/>
                <a:ea typeface="Arial Unicode MS" pitchFamily="34" charset="-128"/>
                <a:cs typeface="Arabic Typesetting" pitchFamily="66" charset="-78"/>
              </a:rPr>
              <a:t>تابع الخصائص العامة للاستفهام</a:t>
            </a:r>
          </a:p>
        </p:txBody>
      </p:sp>
    </p:spTree>
  </p:cSld>
  <p:clrMapOvr>
    <a:masterClrMapping/>
  </p:clrMapOvr>
  <p:transition spd="med">
    <p:cover dir="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solidFill>
            <a:schemeClr val="bg1">
              <a:lumMod val="95000"/>
            </a:schemeClr>
          </a:solidFill>
        </p:spPr>
        <p:txBody>
          <a:bodyPr>
            <a:normAutofit/>
          </a:bodyPr>
          <a:lstStyle/>
          <a:p>
            <a:pPr algn="r"/>
            <a:r>
              <a:rPr lang="ar-SA" sz="5400" b="1" dirty="0" smtClean="0">
                <a:latin typeface="Arabic Typesetting" pitchFamily="66" charset="-78"/>
                <a:ea typeface="Arial Unicode MS" pitchFamily="34" charset="-128"/>
                <a:cs typeface="Arabic Typesetting" pitchFamily="66" charset="-78"/>
              </a:rPr>
              <a:t>تابع الخصائص العامة للاستفهام</a:t>
            </a:r>
          </a:p>
        </p:txBody>
      </p:sp>
      <p:sp>
        <p:nvSpPr>
          <p:cNvPr id="3" name="عنصر نائب للمحتوى 2"/>
          <p:cNvSpPr>
            <a:spLocks noGrp="1"/>
          </p:cNvSpPr>
          <p:nvPr>
            <p:ph idx="1"/>
          </p:nvPr>
        </p:nvSpPr>
        <p:spPr>
          <a:solidFill>
            <a:schemeClr val="bg1">
              <a:lumMod val="95000"/>
            </a:schemeClr>
          </a:solidFill>
        </p:spPr>
        <p:txBody>
          <a:bodyPr>
            <a:normAutofit fontScale="77500" lnSpcReduction="20000"/>
          </a:bodyPr>
          <a:lstStyle/>
          <a:p>
            <a:pPr algn="just"/>
            <a:r>
              <a:rPr lang="ar-SA" sz="5200" b="1" dirty="0" smtClean="0">
                <a:solidFill>
                  <a:srgbClr val="FF0000"/>
                </a:solidFill>
                <a:latin typeface="Arabic Typesetting" pitchFamily="66" charset="-78"/>
                <a:ea typeface="Arial Unicode MS" pitchFamily="34" charset="-128"/>
                <a:cs typeface="Arabic Typesetting" pitchFamily="66" charset="-78"/>
              </a:rPr>
              <a:t>شروط هامة تراعى عند صياغة الأسئلة وهي :</a:t>
            </a:r>
          </a:p>
          <a:p>
            <a:pPr lvl="1" algn="just"/>
            <a:r>
              <a:rPr lang="ar-SA" sz="4300" b="1" dirty="0" smtClean="0">
                <a:latin typeface="Arabic Typesetting" pitchFamily="66" charset="-78"/>
                <a:ea typeface="Arial Unicode MS" pitchFamily="34" charset="-128"/>
                <a:cs typeface="Arabic Typesetting" pitchFamily="66" charset="-78"/>
              </a:rPr>
              <a:t>أن يكون السؤال بسيطاً وواضحاً.</a:t>
            </a:r>
          </a:p>
          <a:p>
            <a:pPr lvl="1" algn="just"/>
            <a:r>
              <a:rPr lang="ar-SA" sz="4300" b="1" dirty="0" smtClean="0">
                <a:latin typeface="Arabic Typesetting" pitchFamily="66" charset="-78"/>
                <a:ea typeface="Arial Unicode MS" pitchFamily="34" charset="-128"/>
                <a:cs typeface="Arabic Typesetting" pitchFamily="66" charset="-78"/>
              </a:rPr>
              <a:t>أن يتناسب مع فهم العميل، فمثلاً لا يمكن سؤال حدث منحرف عن سبب عدم تكيفه مع المؤسسة، فالحدث لا يستطيع فهم مصطلح التكيف.</a:t>
            </a:r>
          </a:p>
          <a:p>
            <a:pPr lvl="1" algn="just"/>
            <a:r>
              <a:rPr lang="ar-SA" sz="4300" b="1" dirty="0" smtClean="0">
                <a:latin typeface="Arabic Typesetting" pitchFamily="66" charset="-78"/>
                <a:ea typeface="Arial Unicode MS" pitchFamily="34" charset="-128"/>
                <a:cs typeface="Arabic Typesetting" pitchFamily="66" charset="-78"/>
              </a:rPr>
              <a:t>ألا يكون السؤال مركباً بمعنى ألا يشتمل السؤال عن أكثر من موضوع واحد، فمثلاً لا يمكن سؤال الابن عن  ماذا قال والدك عندما رجعت إلى المنزل متأخراً، وما موقف والدتك؟</a:t>
            </a:r>
          </a:p>
          <a:p>
            <a:pPr lvl="1" algn="just">
              <a:buNone/>
            </a:pPr>
            <a:r>
              <a:rPr lang="ar-SA" sz="5200" b="1" dirty="0" smtClean="0">
                <a:solidFill>
                  <a:srgbClr val="C00000"/>
                </a:solidFill>
                <a:latin typeface="Arabic Typesetting" pitchFamily="66" charset="-78"/>
                <a:ea typeface="Arial Unicode MS" pitchFamily="34" charset="-128"/>
                <a:cs typeface="Arabic Typesetting" pitchFamily="66" charset="-78"/>
              </a:rPr>
              <a:t>هذا سؤال مركب يربك العميل ويُشتت أفكاره.</a:t>
            </a:r>
            <a:endParaRPr lang="ar-SA" sz="4700" b="1" dirty="0" smtClean="0">
              <a:solidFill>
                <a:srgbClr val="C00000"/>
              </a:solidFill>
              <a:latin typeface="Arabic Typesetting" pitchFamily="66" charset="-78"/>
              <a:ea typeface="Arial Unicode MS" pitchFamily="34" charset="-128"/>
              <a:cs typeface="Arabic Typesetting" pitchFamily="66" charset="-78"/>
            </a:endParaRPr>
          </a:p>
          <a:p>
            <a:pPr algn="just"/>
            <a:endParaRPr lang="ar-SA" dirty="0" smtClean="0"/>
          </a:p>
          <a:p>
            <a:pPr algn="just"/>
            <a:endParaRPr lang="ar-SA" dirty="0"/>
          </a:p>
        </p:txBody>
      </p:sp>
    </p:spTree>
  </p:cSld>
  <p:clrMapOvr>
    <a:masterClrMapping/>
  </p:clrMapOvr>
  <p:transition spd="med">
    <p:cover dir="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solidFill>
            <a:schemeClr val="bg1">
              <a:lumMod val="95000"/>
            </a:schemeClr>
          </a:solidFill>
        </p:spPr>
        <p:txBody>
          <a:bodyPr>
            <a:normAutofit/>
          </a:bodyPr>
          <a:lstStyle/>
          <a:p>
            <a:r>
              <a:rPr lang="ar-SA" sz="5400" b="1" dirty="0" smtClean="0">
                <a:latin typeface="Arabic Typesetting" pitchFamily="66" charset="-78"/>
                <a:ea typeface="Arial Unicode MS" pitchFamily="34" charset="-128"/>
                <a:cs typeface="Arabic Typesetting" pitchFamily="66" charset="-78"/>
              </a:rPr>
              <a:t>تابع الخصائص العامة للاستفهام</a:t>
            </a:r>
          </a:p>
        </p:txBody>
      </p:sp>
      <p:sp>
        <p:nvSpPr>
          <p:cNvPr id="3" name="عنصر نائب للمحتوى 2"/>
          <p:cNvSpPr>
            <a:spLocks noGrp="1"/>
          </p:cNvSpPr>
          <p:nvPr>
            <p:ph idx="1"/>
          </p:nvPr>
        </p:nvSpPr>
        <p:spPr>
          <a:solidFill>
            <a:schemeClr val="bg1">
              <a:lumMod val="95000"/>
            </a:schemeClr>
          </a:solidFill>
        </p:spPr>
        <p:txBody>
          <a:bodyPr>
            <a:normAutofit/>
          </a:bodyPr>
          <a:lstStyle/>
          <a:p>
            <a:r>
              <a:rPr lang="ar-SA" sz="4000" b="1" dirty="0" smtClean="0">
                <a:solidFill>
                  <a:srgbClr val="FF0000"/>
                </a:solidFill>
                <a:latin typeface="Arabic Typesetting" pitchFamily="66" charset="-78"/>
                <a:ea typeface="Arial Unicode MS" pitchFamily="34" charset="-128"/>
                <a:cs typeface="Arabic Typesetting" pitchFamily="66" charset="-78"/>
              </a:rPr>
              <a:t>تابع شروط هامة تراعى عند صياغة الأسئلة وهي :</a:t>
            </a:r>
          </a:p>
          <a:p>
            <a:pPr marL="898525" lvl="1" indent="-533400" algn="just"/>
            <a:r>
              <a:rPr lang="ar-SA" sz="4400" b="1" dirty="0" smtClean="0">
                <a:latin typeface="Arabic Typesetting" pitchFamily="66" charset="-78"/>
                <a:ea typeface="Arial Unicode MS" pitchFamily="34" charset="-128"/>
                <a:cs typeface="Arabic Typesetting" pitchFamily="66" charset="-78"/>
              </a:rPr>
              <a:t>أن يكون السؤال مفتوحاً بقدر الإمكان ، حيث أن السؤال المفتوح يُساعد العميل على التعبير الحر عن مشكلته.</a:t>
            </a:r>
          </a:p>
          <a:p>
            <a:pPr marL="898525" lvl="1" indent="-533400" algn="just"/>
            <a:r>
              <a:rPr lang="ar-SA" sz="4400" b="1" dirty="0" smtClean="0">
                <a:latin typeface="Arabic Typesetting" pitchFamily="66" charset="-78"/>
                <a:ea typeface="Arial Unicode MS" pitchFamily="34" charset="-128"/>
                <a:cs typeface="Arabic Typesetting" pitchFamily="66" charset="-78"/>
              </a:rPr>
              <a:t>تجنب أسئلة الإدانة أو الأسئلة الساخرة، لأن هذه الأسئلة تَفقد العميل الثقة الواجب تَوافرها لنمو العلاقة المهنية بينهما.  </a:t>
            </a:r>
          </a:p>
        </p:txBody>
      </p:sp>
    </p:spTree>
  </p:cSld>
  <p:clrMapOvr>
    <a:masterClrMapping/>
  </p:clrMapOvr>
  <p:transition spd="med">
    <p:cover dir="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solidFill>
            <a:schemeClr val="bg1">
              <a:lumMod val="95000"/>
            </a:schemeClr>
          </a:solidFill>
        </p:spPr>
        <p:txBody>
          <a:bodyPr>
            <a:normAutofit/>
          </a:bodyPr>
          <a:lstStyle/>
          <a:p>
            <a:pPr algn="r"/>
            <a:r>
              <a:rPr lang="ar-SA" sz="5400" b="1" dirty="0" smtClean="0">
                <a:latin typeface="Arabic Typesetting" pitchFamily="66" charset="-78"/>
                <a:ea typeface="Arial Unicode MS" pitchFamily="34" charset="-128"/>
                <a:cs typeface="Arabic Typesetting" pitchFamily="66" charset="-78"/>
              </a:rPr>
              <a:t>تابع الخصائص العامة للاستفهام</a:t>
            </a:r>
          </a:p>
        </p:txBody>
      </p:sp>
      <p:sp>
        <p:nvSpPr>
          <p:cNvPr id="3" name="عنصر نائب للمحتوى 2"/>
          <p:cNvSpPr>
            <a:spLocks noGrp="1"/>
          </p:cNvSpPr>
          <p:nvPr>
            <p:ph idx="1"/>
          </p:nvPr>
        </p:nvSpPr>
        <p:spPr>
          <a:solidFill>
            <a:schemeClr val="bg1">
              <a:lumMod val="95000"/>
            </a:schemeClr>
          </a:solidFill>
        </p:spPr>
        <p:txBody>
          <a:bodyPr>
            <a:normAutofit fontScale="92500" lnSpcReduction="20000"/>
          </a:bodyPr>
          <a:lstStyle/>
          <a:p>
            <a:pPr algn="just">
              <a:buNone/>
            </a:pPr>
            <a:r>
              <a:rPr lang="ar-SA" sz="5400" b="1" dirty="0" smtClean="0">
                <a:solidFill>
                  <a:srgbClr val="FF0000"/>
                </a:solidFill>
                <a:latin typeface="Arabic Typesetting" pitchFamily="66" charset="-78"/>
                <a:ea typeface="Arial Unicode MS" pitchFamily="34" charset="-128"/>
                <a:cs typeface="Arabic Typesetting" pitchFamily="66" charset="-78"/>
              </a:rPr>
              <a:t>4-</a:t>
            </a:r>
            <a:r>
              <a:rPr lang="ar-SA" dirty="0" smtClean="0">
                <a:solidFill>
                  <a:srgbClr val="FF0000"/>
                </a:solidFill>
              </a:rPr>
              <a:t> </a:t>
            </a:r>
            <a:r>
              <a:rPr lang="ar-SA" sz="5400" b="1" dirty="0" smtClean="0">
                <a:solidFill>
                  <a:srgbClr val="FF0000"/>
                </a:solidFill>
                <a:latin typeface="Arabic Typesetting" pitchFamily="66" charset="-78"/>
                <a:ea typeface="Arial Unicode MS" pitchFamily="34" charset="-128"/>
                <a:cs typeface="Arabic Typesetting" pitchFamily="66" charset="-78"/>
              </a:rPr>
              <a:t>طريقة إلقاء السؤال تحدد معناه</a:t>
            </a:r>
          </a:p>
          <a:p>
            <a:pPr lvl="1" algn="just"/>
            <a:r>
              <a:rPr lang="ar-SA" sz="5000" b="1" dirty="0" smtClean="0">
                <a:latin typeface="Arabic Typesetting" pitchFamily="66" charset="-78"/>
                <a:ea typeface="Arial Unicode MS" pitchFamily="34" charset="-128"/>
                <a:cs typeface="Arabic Typesetting" pitchFamily="66" charset="-78"/>
              </a:rPr>
              <a:t> يجب مراعاة الطريقة التي يُلقَى بها السؤال بحيث يُحقق الهدف الحقيقي من إلقائه، فمثلاً يُمكن أن يُطرح سؤال بسيط مثل ( </a:t>
            </a:r>
            <a:r>
              <a:rPr lang="ar-SA" sz="5000" b="1" dirty="0" smtClean="0">
                <a:solidFill>
                  <a:srgbClr val="FF0000"/>
                </a:solidFill>
                <a:latin typeface="Arabic Typesetting" pitchFamily="66" charset="-78"/>
                <a:ea typeface="Arial Unicode MS" pitchFamily="34" charset="-128"/>
                <a:cs typeface="Arabic Typesetting" pitchFamily="66" charset="-78"/>
              </a:rPr>
              <a:t>هل تبحث عن عمل؟</a:t>
            </a:r>
            <a:r>
              <a:rPr lang="ar-SA" sz="5000" b="1" dirty="0" smtClean="0">
                <a:latin typeface="Arabic Typesetting" pitchFamily="66" charset="-78"/>
                <a:ea typeface="Arial Unicode MS" pitchFamily="34" charset="-128"/>
                <a:cs typeface="Arabic Typesetting" pitchFamily="66" charset="-78"/>
              </a:rPr>
              <a:t>) بأساليب مختلفة تَعنى كل منها مَعنى مختلفاً.</a:t>
            </a:r>
          </a:p>
          <a:p>
            <a:pPr lvl="1" algn="just"/>
            <a:r>
              <a:rPr lang="ar-SA" dirty="0" smtClean="0"/>
              <a:t> </a:t>
            </a:r>
            <a:r>
              <a:rPr lang="ar-SA" sz="5000" b="1" dirty="0" smtClean="0">
                <a:latin typeface="Arabic Typesetting" pitchFamily="66" charset="-78"/>
                <a:ea typeface="Arial Unicode MS" pitchFamily="34" charset="-128"/>
                <a:cs typeface="Arabic Typesetting" pitchFamily="66" charset="-78"/>
              </a:rPr>
              <a:t>ويمكن أن يُلقَى السؤال بأسلوب يُعبر عن الغضب لمجرد ارتفاع الصوت أو للتأنيب أو للسخرية لمجرد حدة الصوت. </a:t>
            </a:r>
          </a:p>
        </p:txBody>
      </p:sp>
    </p:spTree>
  </p:cSld>
  <p:clrMapOvr>
    <a:masterClrMapping/>
  </p:clrMapOvr>
  <p:transition spd="med">
    <p:cover dir="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solidFill>
            <a:schemeClr val="bg1">
              <a:lumMod val="95000"/>
            </a:schemeClr>
          </a:solidFill>
        </p:spPr>
        <p:txBody>
          <a:bodyPr>
            <a:normAutofit/>
          </a:bodyPr>
          <a:lstStyle/>
          <a:p>
            <a:pPr algn="r"/>
            <a:r>
              <a:rPr lang="ar-SA" sz="5400" b="1" dirty="0" smtClean="0">
                <a:latin typeface="Arabic Typesetting" pitchFamily="66" charset="-78"/>
                <a:ea typeface="Arial Unicode MS" pitchFamily="34" charset="-128"/>
                <a:cs typeface="Arabic Typesetting" pitchFamily="66" charset="-78"/>
              </a:rPr>
              <a:t>تابع الخصائص العامة للاستفهام</a:t>
            </a:r>
          </a:p>
        </p:txBody>
      </p:sp>
      <p:sp>
        <p:nvSpPr>
          <p:cNvPr id="3" name="عنصر نائب للمحتوى 2"/>
          <p:cNvSpPr>
            <a:spLocks noGrp="1"/>
          </p:cNvSpPr>
          <p:nvPr>
            <p:ph idx="1"/>
          </p:nvPr>
        </p:nvSpPr>
        <p:spPr>
          <a:solidFill>
            <a:schemeClr val="bg1">
              <a:lumMod val="95000"/>
            </a:schemeClr>
          </a:solidFill>
        </p:spPr>
        <p:txBody>
          <a:bodyPr>
            <a:normAutofit lnSpcReduction="10000"/>
          </a:bodyPr>
          <a:lstStyle/>
          <a:p>
            <a:pPr algn="just">
              <a:buNone/>
            </a:pPr>
            <a:r>
              <a:rPr lang="ar-SA" sz="5400" b="1" dirty="0" smtClean="0">
                <a:solidFill>
                  <a:srgbClr val="FF0000"/>
                </a:solidFill>
                <a:latin typeface="Arabic Typesetting" pitchFamily="66" charset="-78"/>
                <a:ea typeface="Arial Unicode MS" pitchFamily="34" charset="-128"/>
                <a:cs typeface="Arabic Typesetting" pitchFamily="66" charset="-78"/>
              </a:rPr>
              <a:t>5- بصفة عامة تُفضل الأسئلة المفتوحة وغير المباشرة.</a:t>
            </a:r>
          </a:p>
          <a:p>
            <a:pPr lvl="1" algn="just"/>
            <a:r>
              <a:rPr lang="ar-SA" sz="5000" b="1" dirty="0" smtClean="0">
                <a:latin typeface="Arabic Typesetting" pitchFamily="66" charset="-78"/>
                <a:ea typeface="Arial Unicode MS" pitchFamily="34" charset="-128"/>
                <a:cs typeface="Arabic Typesetting" pitchFamily="66" charset="-78"/>
              </a:rPr>
              <a:t> العميل عادة ما يكون حساساً لأسئلة الأخصائي الاجتماعي نظراً للضغوط النفسية الواقعة عليه كإنسان يعيش مشكلة معينة ، ومن هنا كانت أهمية الأسئلة غير المباشرة التي لا تَمسُ مباشرة مواطن الألم عند العميل.</a:t>
            </a:r>
          </a:p>
        </p:txBody>
      </p:sp>
    </p:spTree>
  </p:cSld>
  <p:clrMapOvr>
    <a:masterClrMapping/>
  </p:clrMapOvr>
  <p:transition spd="med">
    <p:cover dir="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lumMod val="95000"/>
            </a:schemeClr>
          </a:solidFill>
        </p:spPr>
        <p:txBody>
          <a:bodyPr/>
          <a:lstStyle/>
          <a:p>
            <a:pPr algn="r"/>
            <a:r>
              <a:rPr lang="ar-SA" dirty="0" smtClean="0"/>
              <a:t>أسئلة العميل </a:t>
            </a:r>
            <a:endParaRPr lang="ar-SA" dirty="0"/>
          </a:p>
        </p:txBody>
      </p:sp>
      <p:sp>
        <p:nvSpPr>
          <p:cNvPr id="3" name="عنصر نائب للمحتوى 2"/>
          <p:cNvSpPr>
            <a:spLocks noGrp="1"/>
          </p:cNvSpPr>
          <p:nvPr>
            <p:ph idx="1"/>
          </p:nvPr>
        </p:nvSpPr>
        <p:spPr>
          <a:solidFill>
            <a:schemeClr val="bg1">
              <a:lumMod val="95000"/>
            </a:schemeClr>
          </a:solidFill>
        </p:spPr>
        <p:txBody>
          <a:bodyPr>
            <a:noAutofit/>
          </a:bodyPr>
          <a:lstStyle/>
          <a:p>
            <a:pPr algn="just"/>
            <a:r>
              <a:rPr lang="ar-SA" sz="3600" b="1" dirty="0" smtClean="0">
                <a:latin typeface="Arabic Typesetting" pitchFamily="66" charset="-78"/>
                <a:ea typeface="Arial Unicode MS" pitchFamily="34" charset="-128"/>
                <a:cs typeface="Arabic Typesetting" pitchFamily="66" charset="-78"/>
              </a:rPr>
              <a:t>يوجه العملاء بعض الأسئلة إلى الأخصائي الاجتماعي في كثير من الحالات مثل :</a:t>
            </a:r>
          </a:p>
          <a:p>
            <a:pPr lvl="1" algn="just"/>
            <a:r>
              <a:rPr lang="ar-SA" sz="3600" b="1" dirty="0" smtClean="0">
                <a:latin typeface="Arabic Typesetting" pitchFamily="66" charset="-78"/>
                <a:ea typeface="Arial Unicode MS" pitchFamily="34" charset="-128"/>
                <a:cs typeface="Arabic Typesetting" pitchFamily="66" charset="-78"/>
              </a:rPr>
              <a:t>أسئلة خاصة عن المؤسسة وبرامجها وشروط الحصول على خدماتها.</a:t>
            </a:r>
          </a:p>
          <a:p>
            <a:pPr lvl="1" algn="just"/>
            <a:r>
              <a:rPr lang="ar-SA" sz="3600" b="1" dirty="0" smtClean="0">
                <a:latin typeface="Arabic Typesetting" pitchFamily="66" charset="-78"/>
                <a:ea typeface="Arial Unicode MS" pitchFamily="34" charset="-128"/>
                <a:cs typeface="Arabic Typesetting" pitchFamily="66" charset="-78"/>
              </a:rPr>
              <a:t>أسئلة متعلقة بنوع المساعدة وميعاد تقديمها.</a:t>
            </a:r>
          </a:p>
          <a:p>
            <a:pPr lvl="1" algn="just"/>
            <a:r>
              <a:rPr lang="ar-SA" sz="3600" b="1" dirty="0" smtClean="0">
                <a:latin typeface="Arabic Typesetting" pitchFamily="66" charset="-78"/>
                <a:ea typeface="Arial Unicode MS" pitchFamily="34" charset="-128"/>
                <a:cs typeface="Arabic Typesetting" pitchFamily="66" charset="-78"/>
              </a:rPr>
              <a:t>أسئلة عن رأى الأخصائي نفسه في العميل أو في مشكلته.</a:t>
            </a:r>
          </a:p>
          <a:p>
            <a:pPr lvl="1" algn="just"/>
            <a:r>
              <a:rPr lang="ar-SA" sz="3600" b="1" dirty="0" smtClean="0">
                <a:latin typeface="Arabic Typesetting" pitchFamily="66" charset="-78"/>
                <a:ea typeface="Arial Unicode MS" pitchFamily="34" charset="-128"/>
                <a:cs typeface="Arabic Typesetting" pitchFamily="66" charset="-78"/>
              </a:rPr>
              <a:t>وهناك البعض يُوجه أسئلة شخصية تتعلق بالأخصائي وخارجة عن عملية المساعدة، وفى هذه الحالة الأخيرة يفضل الإجابة المختصرة الواضحة دون إسراف في الإجابة وأن يكون الأخصائي ملتزما بالأسس والأساليب المهنية </a:t>
            </a:r>
            <a:r>
              <a:rPr lang="ar-SA" sz="3200" b="1" dirty="0" smtClean="0">
                <a:latin typeface="Arabic Typesetting" pitchFamily="66" charset="-78"/>
                <a:ea typeface="Arial Unicode MS" pitchFamily="34" charset="-128"/>
                <a:cs typeface="Arabic Typesetting" pitchFamily="66" charset="-78"/>
              </a:rPr>
              <a:t>.</a:t>
            </a:r>
            <a:endParaRPr lang="ar-SA" b="1" dirty="0" smtClean="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sz="6000" b="1" dirty="0" smtClean="0">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xfrm>
            <a:off x="500034" y="1571612"/>
            <a:ext cx="8229600" cy="4525963"/>
          </a:xfrm>
          <a:solidFill>
            <a:schemeClr val="bg1">
              <a:lumMod val="95000"/>
            </a:schemeClr>
          </a:solidFill>
        </p:spPr>
        <p:txBody>
          <a:bodyPr>
            <a:normAutofit lnSpcReduction="10000"/>
          </a:bodyPr>
          <a:lstStyle/>
          <a:p>
            <a:pPr algn="just"/>
            <a:r>
              <a:rPr lang="ar-SA" sz="5000" b="1" dirty="0" smtClean="0">
                <a:latin typeface="Arabic Typesetting" pitchFamily="66" charset="-78"/>
                <a:ea typeface="Arial Unicode MS" pitchFamily="34" charset="-128"/>
                <a:cs typeface="Arabic Typesetting" pitchFamily="66" charset="-78"/>
              </a:rPr>
              <a:t>إذا كان الاستفهام يُمثل الجانب العقلي في أساليب المقابلة فإن التعليقات تُمثل الجانب الوجداني من أساليب المقابلة، فتعليق الأخصائي المستجيب لأفكار العميل وانفعالاته والمتعاطف مع آلامه وأحاسيسه في عبارة دافئة لا تُحبط مشاعره، كما أنها لا تَقطع تفكيره ، فهي بمثابة أدوات اتصال هامة تُمهد لنمو العلاقة المهنية بينهما. </a:t>
            </a:r>
            <a:endParaRPr lang="en-US" sz="5000" b="1" dirty="0" smtClean="0">
              <a:latin typeface="Arabic Typesetting" pitchFamily="66" charset="-78"/>
              <a:ea typeface="Arial Unicode MS" pitchFamily="34" charset="-128"/>
              <a:cs typeface="Arabic Typesetting" pitchFamily="66" charset="-78"/>
            </a:endParaRPr>
          </a:p>
          <a:p>
            <a:endParaRPr lang="ar-SA" dirty="0"/>
          </a:p>
        </p:txBody>
      </p:sp>
      <p:sp>
        <p:nvSpPr>
          <p:cNvPr id="4" name="وسيلة شرح بيضاوية 3"/>
          <p:cNvSpPr/>
          <p:nvPr/>
        </p:nvSpPr>
        <p:spPr>
          <a:xfrm>
            <a:off x="1928794" y="285728"/>
            <a:ext cx="6624736" cy="1080120"/>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4000" b="1" dirty="0" smtClean="0">
                <a:latin typeface="Arabic Typesetting" pitchFamily="66" charset="-78"/>
                <a:ea typeface="Arial Unicode MS" pitchFamily="34" charset="-128"/>
                <a:cs typeface="Arabic Typesetting" pitchFamily="66" charset="-78"/>
              </a:rPr>
              <a:t>5-</a:t>
            </a:r>
            <a:r>
              <a:rPr lang="ar-SA" sz="4400" b="1" dirty="0" smtClean="0"/>
              <a:t> </a:t>
            </a:r>
            <a:r>
              <a:rPr lang="ar-SA" sz="4800" b="1" dirty="0" smtClean="0">
                <a:latin typeface="Arabic Typesetting" pitchFamily="66" charset="-78"/>
                <a:ea typeface="Arial Unicode MS" pitchFamily="34" charset="-128"/>
                <a:cs typeface="Arabic Typesetting" pitchFamily="66" charset="-78"/>
              </a:rPr>
              <a:t>التعليقات وليس الثرثرة </a:t>
            </a:r>
            <a:endParaRPr lang="ar-SA" sz="48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chemeClr val="bg1">
              <a:lumMod val="95000"/>
            </a:schemeClr>
          </a:solidFill>
        </p:spPr>
        <p:txBody>
          <a:bodyPr>
            <a:normAutofit lnSpcReduction="10000"/>
          </a:bodyPr>
          <a:lstStyle/>
          <a:p>
            <a:pPr algn="just"/>
            <a:r>
              <a:rPr lang="ar-SA" sz="5000" b="1" dirty="0" smtClean="0">
                <a:solidFill>
                  <a:srgbClr val="FF0000"/>
                </a:solidFill>
                <a:latin typeface="Arabic Typesetting" pitchFamily="66" charset="-78"/>
                <a:ea typeface="Arial Unicode MS" pitchFamily="34" charset="-128"/>
                <a:cs typeface="Arabic Typesetting" pitchFamily="66" charset="-78"/>
              </a:rPr>
              <a:t>مثلاً</a:t>
            </a:r>
            <a:r>
              <a:rPr lang="ar-SA" sz="5000" b="1" dirty="0" smtClean="0">
                <a:latin typeface="Arabic Typesetting" pitchFamily="66" charset="-78"/>
                <a:ea typeface="Arial Unicode MS" pitchFamily="34" charset="-128"/>
                <a:cs typeface="Arabic Typesetting" pitchFamily="66" charset="-78"/>
              </a:rPr>
              <a:t>: تعليق الأخصائي على ما تَشعر به الأرملة من أحاسيس حول الحزن والمآسي التي لَحِقَتْ بها وبأطفالها منذ وفاة زوجها، بأنه (يُقدر الظروف الصعبة التي مرت بها) أو (أنه يُـقدر المسئولية التي على عاتقها بعد وفاة زوجها) هذه العبارات تُشعِر العميلة بالطمأنينة والثقة وهذه بداية لنمو العلاقة المهنية بينهما. </a:t>
            </a:r>
            <a:endParaRPr lang="en-US" sz="5000" b="1" dirty="0" smtClean="0">
              <a:latin typeface="Arabic Typesetting" pitchFamily="66" charset="-78"/>
              <a:ea typeface="Arial Unicode MS" pitchFamily="34" charset="-128"/>
              <a:cs typeface="Arabic Typesetting" pitchFamily="66" charset="-78"/>
            </a:endParaRPr>
          </a:p>
          <a:p>
            <a:endParaRPr lang="ar-SA" dirty="0"/>
          </a:p>
        </p:txBody>
      </p:sp>
      <p:sp>
        <p:nvSpPr>
          <p:cNvPr id="4" name="وسيلة شرح بيضاوية 3"/>
          <p:cNvSpPr/>
          <p:nvPr/>
        </p:nvSpPr>
        <p:spPr>
          <a:xfrm>
            <a:off x="1928794" y="285728"/>
            <a:ext cx="6624736" cy="1080120"/>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4800" b="1" dirty="0" smtClean="0">
                <a:latin typeface="Arabic Typesetting" pitchFamily="66" charset="-78"/>
                <a:ea typeface="Arial Unicode MS" pitchFamily="34" charset="-128"/>
                <a:cs typeface="Arabic Typesetting" pitchFamily="66" charset="-78"/>
              </a:rPr>
              <a:t>تابع</a:t>
            </a:r>
            <a:r>
              <a:rPr lang="ar-SA" sz="4000" b="1" dirty="0" smtClean="0">
                <a:latin typeface="Arabic Typesetting" pitchFamily="66" charset="-78"/>
                <a:ea typeface="Arial Unicode MS" pitchFamily="34" charset="-128"/>
                <a:cs typeface="Arabic Typesetting" pitchFamily="66" charset="-78"/>
              </a:rPr>
              <a:t> </a:t>
            </a:r>
            <a:r>
              <a:rPr lang="ar-SA" sz="4800" b="1" dirty="0" smtClean="0">
                <a:latin typeface="Arabic Typesetting" pitchFamily="66" charset="-78"/>
                <a:ea typeface="Arial Unicode MS" pitchFamily="34" charset="-128"/>
                <a:cs typeface="Arabic Typesetting" pitchFamily="66" charset="-78"/>
              </a:rPr>
              <a:t>التعليقات وليس الثرثرة </a:t>
            </a:r>
            <a:endParaRPr lang="ar-SA" sz="4800" b="1" dirty="0">
              <a:solidFill>
                <a:schemeClr val="tx1"/>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457200" y="274638"/>
            <a:ext cx="8229600" cy="1011222"/>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normAutofit fontScale="90000"/>
          </a:bodyPr>
          <a:lstStyle/>
          <a:p>
            <a:pPr algn="ctr"/>
            <a:r>
              <a:rPr lang="ar-SA" sz="4800" b="1" dirty="0" smtClean="0">
                <a:latin typeface="Arabic Typesetting" pitchFamily="66" charset="-78"/>
                <a:ea typeface="Arial Unicode MS" pitchFamily="34" charset="-128"/>
                <a:cs typeface="Arabic Typesetting" pitchFamily="66" charset="-78"/>
              </a:rPr>
              <a:t>تابع</a:t>
            </a:r>
            <a:r>
              <a:rPr lang="ar-SA" sz="4000" b="1" dirty="0" smtClean="0">
                <a:latin typeface="Arabic Typesetting" pitchFamily="66" charset="-78"/>
                <a:ea typeface="Arial Unicode MS" pitchFamily="34" charset="-128"/>
                <a:cs typeface="Arabic Typesetting" pitchFamily="66" charset="-78"/>
              </a:rPr>
              <a:t> </a:t>
            </a:r>
            <a:r>
              <a:rPr lang="ar-SA" sz="4800" b="1" dirty="0" smtClean="0">
                <a:latin typeface="Arabic Typesetting" pitchFamily="66" charset="-78"/>
                <a:ea typeface="Arial Unicode MS" pitchFamily="34" charset="-128"/>
                <a:cs typeface="Arabic Typesetting" pitchFamily="66" charset="-78"/>
              </a:rPr>
              <a:t>التعليقات وليس الثرثرة </a:t>
            </a:r>
            <a:endParaRPr lang="ar-SA" sz="4800" b="1" dirty="0">
              <a:solidFill>
                <a:schemeClr val="tx1"/>
              </a:solidFill>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solidFill>
            <a:schemeClr val="bg1">
              <a:lumMod val="95000"/>
            </a:schemeClr>
          </a:solidFill>
        </p:spPr>
        <p:txBody>
          <a:bodyPr>
            <a:noAutofit/>
          </a:bodyPr>
          <a:lstStyle/>
          <a:p>
            <a:pPr algn="just"/>
            <a:r>
              <a:rPr lang="ar-SA" sz="4300" b="1" dirty="0" smtClean="0">
                <a:latin typeface="Arabic Typesetting" pitchFamily="66" charset="-78"/>
                <a:ea typeface="Arial Unicode MS" pitchFamily="34" charset="-128"/>
                <a:cs typeface="Arabic Typesetting" pitchFamily="66" charset="-78"/>
              </a:rPr>
              <a:t>ويمكن للأخصائي تدعيم هذه التعليقات بالإشارات وتعبيرات الوجه وهذا يؤكد تعاطف الأخصائي  الصادق مع العميل. </a:t>
            </a:r>
            <a:endParaRPr lang="en-US" sz="4300" b="1" dirty="0" smtClean="0">
              <a:latin typeface="Arabic Typesetting" pitchFamily="66" charset="-78"/>
              <a:ea typeface="Arial Unicode MS" pitchFamily="34" charset="-128"/>
              <a:cs typeface="Arabic Typesetting" pitchFamily="66" charset="-78"/>
            </a:endParaRPr>
          </a:p>
          <a:p>
            <a:pPr algn="just"/>
            <a:r>
              <a:rPr lang="ar-SA" sz="4300" b="1" dirty="0" smtClean="0">
                <a:latin typeface="Arabic Typesetting" pitchFamily="66" charset="-78"/>
                <a:ea typeface="Arial Unicode MS" pitchFamily="34" charset="-128"/>
                <a:cs typeface="Arabic Typesetting" pitchFamily="66" charset="-78"/>
              </a:rPr>
              <a:t>ويمكن حصر أهداف التعليقات فيما يلي :- </a:t>
            </a:r>
            <a:endParaRPr lang="en-US" sz="4300" b="1" dirty="0" smtClean="0">
              <a:latin typeface="Arabic Typesetting" pitchFamily="66" charset="-78"/>
              <a:ea typeface="Arial Unicode MS" pitchFamily="34" charset="-128"/>
              <a:cs typeface="Arabic Typesetting" pitchFamily="66" charset="-78"/>
            </a:endParaRPr>
          </a:p>
          <a:p>
            <a:pPr lvl="1" algn="just"/>
            <a:r>
              <a:rPr lang="ar-SA" sz="3900" b="1" dirty="0" smtClean="0">
                <a:latin typeface="Arabic Typesetting" pitchFamily="66" charset="-78"/>
                <a:ea typeface="Arial Unicode MS" pitchFamily="34" charset="-128"/>
                <a:cs typeface="Arabic Typesetting" pitchFamily="66" charset="-78"/>
              </a:rPr>
              <a:t>تشجيع العميل على التفاعل خلال المقابلة.  </a:t>
            </a:r>
            <a:endParaRPr lang="en-US" sz="3900" b="1" dirty="0" smtClean="0">
              <a:latin typeface="Arabic Typesetting" pitchFamily="66" charset="-78"/>
              <a:ea typeface="Arial Unicode MS" pitchFamily="34" charset="-128"/>
              <a:cs typeface="Arabic Typesetting" pitchFamily="66" charset="-78"/>
            </a:endParaRPr>
          </a:p>
          <a:p>
            <a:pPr lvl="1" algn="just"/>
            <a:r>
              <a:rPr lang="ar-SA" sz="3900" b="1" dirty="0" smtClean="0">
                <a:latin typeface="Arabic Typesetting" pitchFamily="66" charset="-78"/>
                <a:ea typeface="Arial Unicode MS" pitchFamily="34" charset="-128"/>
                <a:cs typeface="Arabic Typesetting" pitchFamily="66" charset="-78"/>
              </a:rPr>
              <a:t>التأكيد على التجاوب الوجداني والعقلي للأخصائي. </a:t>
            </a:r>
            <a:endParaRPr lang="en-US" sz="3900" b="1" dirty="0" smtClean="0">
              <a:latin typeface="Arabic Typesetting" pitchFamily="66" charset="-78"/>
              <a:ea typeface="Arial Unicode MS" pitchFamily="34" charset="-128"/>
              <a:cs typeface="Arabic Typesetting" pitchFamily="66" charset="-78"/>
            </a:endParaRPr>
          </a:p>
          <a:p>
            <a:pPr lvl="1" algn="just"/>
            <a:r>
              <a:rPr lang="ar-SA" sz="3900" b="1" dirty="0" smtClean="0">
                <a:latin typeface="Arabic Typesetting" pitchFamily="66" charset="-78"/>
                <a:ea typeface="Arial Unicode MS" pitchFamily="34" charset="-128"/>
                <a:cs typeface="Arabic Typesetting" pitchFamily="66" charset="-78"/>
              </a:rPr>
              <a:t>تحقيق التواصل المهني بين الأخصائي والعميل. </a:t>
            </a:r>
            <a:r>
              <a:rPr lang="ar-SA" sz="4300" b="1" dirty="0" smtClean="0">
                <a:latin typeface="Arabic Typesetting" pitchFamily="66" charset="-78"/>
                <a:ea typeface="Arial Unicode MS" pitchFamily="34" charset="-128"/>
                <a:cs typeface="Arabic Typesetting" pitchFamily="66" charset="-78"/>
              </a:rPr>
              <a:t> </a:t>
            </a:r>
          </a:p>
        </p:txBody>
      </p:sp>
    </p:spTree>
  </p:cSld>
  <p:clrMapOvr>
    <a:masterClrMapping/>
  </p:clrMapOvr>
  <p:transition spd="med">
    <p:cover dir="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normAutofit/>
          </a:bodyPr>
          <a:lstStyle/>
          <a:p>
            <a:pPr algn="ctr"/>
            <a:r>
              <a:rPr lang="ar-SA" sz="4800" b="1" dirty="0" smtClean="0">
                <a:latin typeface="Arabic Typesetting" pitchFamily="66" charset="-78"/>
                <a:ea typeface="Arial Unicode MS" pitchFamily="34" charset="-128"/>
                <a:cs typeface="Arabic Typesetting" pitchFamily="66" charset="-78"/>
              </a:rPr>
              <a:t>تابع</a:t>
            </a:r>
            <a:r>
              <a:rPr lang="ar-SA" sz="4000" b="1" dirty="0" smtClean="0">
                <a:latin typeface="Arabic Typesetting" pitchFamily="66" charset="-78"/>
                <a:ea typeface="Arial Unicode MS" pitchFamily="34" charset="-128"/>
                <a:cs typeface="Arabic Typesetting" pitchFamily="66" charset="-78"/>
              </a:rPr>
              <a:t> </a:t>
            </a:r>
            <a:r>
              <a:rPr lang="ar-SA" sz="4800" b="1" dirty="0" smtClean="0">
                <a:latin typeface="Arabic Typesetting" pitchFamily="66" charset="-78"/>
                <a:ea typeface="Arial Unicode MS" pitchFamily="34" charset="-128"/>
                <a:cs typeface="Arabic Typesetting" pitchFamily="66" charset="-78"/>
              </a:rPr>
              <a:t>التعليقات وليس الثرثرة </a:t>
            </a:r>
            <a:endParaRPr lang="ar-SA" sz="4800" b="1" dirty="0">
              <a:solidFill>
                <a:schemeClr val="tx1"/>
              </a:solidFill>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solidFill>
            <a:schemeClr val="bg1">
              <a:lumMod val="95000"/>
            </a:schemeClr>
          </a:solidFill>
        </p:spPr>
        <p:txBody>
          <a:bodyPr>
            <a:noAutofit/>
          </a:bodyPr>
          <a:lstStyle/>
          <a:p>
            <a:pPr algn="just"/>
            <a:r>
              <a:rPr lang="ar-SA" sz="4400" b="1" dirty="0" smtClean="0">
                <a:solidFill>
                  <a:srgbClr val="FF0000"/>
                </a:solidFill>
                <a:latin typeface="Arabic Typesetting" pitchFamily="66" charset="-78"/>
                <a:ea typeface="Arial Unicode MS" pitchFamily="34" charset="-128"/>
                <a:cs typeface="Arabic Typesetting" pitchFamily="66" charset="-78"/>
              </a:rPr>
              <a:t>تابع حصر أهداف التعليقات :- </a:t>
            </a:r>
            <a:endParaRPr lang="en-US" sz="4400" b="1" dirty="0" smtClean="0">
              <a:solidFill>
                <a:srgbClr val="FF0000"/>
              </a:solidFill>
              <a:latin typeface="Arabic Typesetting" pitchFamily="66" charset="-78"/>
              <a:ea typeface="Arial Unicode MS" pitchFamily="34" charset="-128"/>
              <a:cs typeface="Arabic Typesetting" pitchFamily="66" charset="-78"/>
            </a:endParaRPr>
          </a:p>
          <a:p>
            <a:pPr lvl="1" algn="just"/>
            <a:r>
              <a:rPr lang="ar-SA" sz="4400" b="1" dirty="0" smtClean="0">
                <a:latin typeface="Arabic Typesetting" pitchFamily="66" charset="-78"/>
                <a:ea typeface="Arial Unicode MS" pitchFamily="34" charset="-128"/>
                <a:cs typeface="Arabic Typesetting" pitchFamily="66" charset="-78"/>
              </a:rPr>
              <a:t>وسيلة هامة لتطبيق المبادئ والأسس المهنية لخدمة الفرد.</a:t>
            </a:r>
            <a:endParaRPr lang="ar-SA" sz="6000" b="1" dirty="0" smtClean="0">
              <a:latin typeface="Arabic Typesetting" pitchFamily="66" charset="-78"/>
              <a:ea typeface="Arial Unicode MS" pitchFamily="34" charset="-128"/>
              <a:cs typeface="Arabic Typesetting" pitchFamily="66" charset="-78"/>
            </a:endParaRPr>
          </a:p>
          <a:p>
            <a:pPr algn="just"/>
            <a:r>
              <a:rPr lang="ar-SA" sz="4400" b="1" dirty="0" smtClean="0">
                <a:latin typeface="Arabic Typesetting" pitchFamily="66" charset="-78"/>
                <a:ea typeface="Arial Unicode MS" pitchFamily="34" charset="-128"/>
                <a:cs typeface="Arabic Typesetting" pitchFamily="66" charset="-78"/>
              </a:rPr>
              <a:t>وبالرغم من أهمية التعليقات ولكننا نحذر من استخدامها بمناسبة وبدون مناسبة، لأنه يجب على الأخصائي ألا يكون مستمعاً جامداً ولا ثرثاراً متسلطاً .</a:t>
            </a:r>
          </a:p>
        </p:txBody>
      </p:sp>
    </p:spTree>
  </p:cSld>
  <p:clrMapOvr>
    <a:masterClrMapping/>
  </p:clrMapOvr>
  <p:transition spd="med">
    <p:cover dir="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endParaRPr lang="ar-SA" sz="6600" b="1" dirty="0" smtClean="0">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solidFill>
            <a:schemeClr val="bg1"/>
          </a:solidFill>
        </p:spPr>
        <p:txBody>
          <a:bodyPr>
            <a:noAutofit/>
          </a:bodyPr>
          <a:lstStyle/>
          <a:p>
            <a:r>
              <a:rPr lang="ar-SA" sz="3600" b="1" dirty="0" smtClean="0">
                <a:solidFill>
                  <a:srgbClr val="C00000"/>
                </a:solidFill>
                <a:latin typeface="Arabic Typesetting" pitchFamily="66" charset="-78"/>
                <a:ea typeface="Arial Unicode MS" pitchFamily="34" charset="-128"/>
                <a:cs typeface="Arabic Typesetting" pitchFamily="66" charset="-78"/>
              </a:rPr>
              <a:t>السؤال الأول</a:t>
            </a:r>
            <a:r>
              <a:rPr lang="ar-SA" sz="3600" b="1" dirty="0" smtClean="0">
                <a:latin typeface="Arabic Typesetting" pitchFamily="66" charset="-78"/>
                <a:ea typeface="Arial Unicode MS" pitchFamily="34" charset="-128"/>
                <a:cs typeface="Arabic Typesetting" pitchFamily="66" charset="-78"/>
              </a:rPr>
              <a:t>: اختار الإجابة الصحيحة مما يلي :-</a:t>
            </a:r>
            <a:endParaRPr lang="en-US" sz="3600" b="1" dirty="0" smtClean="0">
              <a:latin typeface="Arabic Typesetting" pitchFamily="66" charset="-78"/>
              <a:ea typeface="Arial Unicode MS" pitchFamily="34" charset="-128"/>
              <a:cs typeface="Arabic Typesetting" pitchFamily="66" charset="-78"/>
            </a:endParaRPr>
          </a:p>
          <a:p>
            <a:pPr>
              <a:buNone/>
            </a:pPr>
            <a:r>
              <a:rPr lang="ar-SA" b="1" dirty="0" smtClean="0">
                <a:latin typeface="Arabic Typesetting" pitchFamily="66" charset="-78"/>
                <a:ea typeface="Arial Unicode MS" pitchFamily="34" charset="-128"/>
                <a:cs typeface="Arabic Typesetting" pitchFamily="66" charset="-78"/>
              </a:rPr>
              <a:t>1- </a:t>
            </a:r>
            <a:r>
              <a:rPr lang="ar-SA" sz="4000" b="1" dirty="0" smtClean="0">
                <a:solidFill>
                  <a:srgbClr val="FF0000"/>
                </a:solidFill>
                <a:latin typeface="Arabic Typesetting" pitchFamily="66" charset="-78"/>
                <a:ea typeface="Arial Unicode MS" pitchFamily="34" charset="-128"/>
                <a:cs typeface="Arabic Typesetting" pitchFamily="66" charset="-78"/>
              </a:rPr>
              <a:t>تتمثل إحدى أساليب الدراسة في :-</a:t>
            </a:r>
            <a:endParaRPr lang="en-US" b="1" dirty="0" smtClean="0">
              <a:solidFill>
                <a:srgbClr val="FF0000"/>
              </a:solidFill>
              <a:latin typeface="Arabic Typesetting" pitchFamily="66" charset="-78"/>
              <a:ea typeface="Arial Unicode MS" pitchFamily="34" charset="-128"/>
              <a:cs typeface="Arabic Typesetting" pitchFamily="66" charset="-78"/>
            </a:endParaRPr>
          </a:p>
          <a:p>
            <a:pPr lvl="1">
              <a:buNone/>
            </a:pPr>
            <a:r>
              <a:rPr lang="ar-SA" b="1" dirty="0" smtClean="0">
                <a:latin typeface="Arabic Typesetting" pitchFamily="66" charset="-78"/>
                <a:ea typeface="Arial Unicode MS" pitchFamily="34" charset="-128"/>
                <a:cs typeface="Arabic Typesetting" pitchFamily="66" charset="-78"/>
              </a:rPr>
              <a:t>أ – </a:t>
            </a:r>
            <a:r>
              <a:rPr lang="ar-SA" sz="4400" b="1" u="sng" dirty="0" smtClean="0">
                <a:latin typeface="Arabic Typesetting" pitchFamily="66" charset="-78"/>
                <a:ea typeface="Arial Unicode MS" pitchFamily="34" charset="-128"/>
                <a:cs typeface="Arabic Typesetting" pitchFamily="66" charset="-78"/>
              </a:rPr>
              <a:t>المقابلة</a:t>
            </a:r>
            <a:r>
              <a:rPr lang="ar-SA" b="1" dirty="0" smtClean="0">
                <a:latin typeface="Arabic Typesetting" pitchFamily="66" charset="-78"/>
                <a:ea typeface="Arial Unicode MS" pitchFamily="34" charset="-128"/>
                <a:cs typeface="Arabic Typesetting" pitchFamily="66" charset="-78"/>
              </a:rPr>
              <a:t>          </a:t>
            </a:r>
            <a:r>
              <a:rPr lang="ar-SA" sz="3600" b="1" dirty="0" err="1" smtClean="0">
                <a:latin typeface="Arabic Typesetting" pitchFamily="66" charset="-78"/>
                <a:ea typeface="Arial Unicode MS" pitchFamily="34" charset="-128"/>
                <a:cs typeface="Arabic Typesetting" pitchFamily="66" charset="-78"/>
              </a:rPr>
              <a:t>ب</a:t>
            </a:r>
            <a:r>
              <a:rPr lang="ar-SA" sz="3600" b="1" dirty="0" smtClean="0">
                <a:latin typeface="Arabic Typesetting" pitchFamily="66" charset="-78"/>
                <a:ea typeface="Arial Unicode MS" pitchFamily="34" charset="-128"/>
                <a:cs typeface="Arabic Typesetting" pitchFamily="66" charset="-78"/>
              </a:rPr>
              <a:t> – العميل        </a:t>
            </a:r>
            <a:r>
              <a:rPr lang="ar-SA" sz="3600" b="1" dirty="0" err="1" smtClean="0">
                <a:latin typeface="Arabic Typesetting" pitchFamily="66" charset="-78"/>
                <a:ea typeface="Arial Unicode MS" pitchFamily="34" charset="-128"/>
                <a:cs typeface="Arabic Typesetting" pitchFamily="66" charset="-78"/>
              </a:rPr>
              <a:t>ج</a:t>
            </a:r>
            <a:r>
              <a:rPr lang="ar-SA" sz="3600" b="1" dirty="0" smtClean="0">
                <a:latin typeface="Arabic Typesetting" pitchFamily="66" charset="-78"/>
                <a:ea typeface="Arial Unicode MS" pitchFamily="34" charset="-128"/>
                <a:cs typeface="Arabic Typesetting" pitchFamily="66" charset="-78"/>
              </a:rPr>
              <a:t> – الأسرة           </a:t>
            </a:r>
            <a:r>
              <a:rPr lang="ar-SA" sz="3600" b="1" dirty="0" err="1" smtClean="0">
                <a:latin typeface="Arabic Typesetting" pitchFamily="66" charset="-78"/>
                <a:ea typeface="Arial Unicode MS" pitchFamily="34" charset="-128"/>
                <a:cs typeface="Arabic Typesetting" pitchFamily="66" charset="-78"/>
              </a:rPr>
              <a:t>د</a:t>
            </a:r>
            <a:r>
              <a:rPr lang="ar-SA" sz="3600" b="1" dirty="0" smtClean="0">
                <a:latin typeface="Arabic Typesetting" pitchFamily="66" charset="-78"/>
                <a:ea typeface="Arial Unicode MS" pitchFamily="34" charset="-128"/>
                <a:cs typeface="Arabic Typesetting" pitchFamily="66" charset="-78"/>
              </a:rPr>
              <a:t> – المدرسة  </a:t>
            </a:r>
            <a:endParaRPr lang="en-US" b="1" dirty="0" smtClean="0">
              <a:latin typeface="Arabic Typesetting" pitchFamily="66" charset="-78"/>
              <a:ea typeface="Arial Unicode MS" pitchFamily="34" charset="-128"/>
              <a:cs typeface="Arabic Typesetting" pitchFamily="66" charset="-78"/>
            </a:endParaRPr>
          </a:p>
          <a:p>
            <a:pPr>
              <a:buNone/>
            </a:pPr>
            <a:r>
              <a:rPr lang="ar-SA" b="1" dirty="0" smtClean="0">
                <a:latin typeface="Arabic Typesetting" pitchFamily="66" charset="-78"/>
                <a:ea typeface="Arial Unicode MS" pitchFamily="34" charset="-128"/>
                <a:cs typeface="Arabic Typesetting" pitchFamily="66" charset="-78"/>
              </a:rPr>
              <a:t> 2 – </a:t>
            </a:r>
            <a:r>
              <a:rPr lang="ar-SA" sz="3600" b="1" dirty="0" smtClean="0">
                <a:solidFill>
                  <a:srgbClr val="FF0000"/>
                </a:solidFill>
                <a:latin typeface="Arabic Typesetting" pitchFamily="66" charset="-78"/>
                <a:ea typeface="Arial Unicode MS" pitchFamily="34" charset="-128"/>
                <a:cs typeface="Arabic Typesetting" pitchFamily="66" charset="-78"/>
              </a:rPr>
              <a:t>يشير مصطلح مصادر الدراسة إلى: -</a:t>
            </a:r>
            <a:endParaRPr lang="en-US" b="1" dirty="0" smtClean="0">
              <a:solidFill>
                <a:srgbClr val="FF0000"/>
              </a:solidFill>
              <a:latin typeface="Arabic Typesetting" pitchFamily="66" charset="-78"/>
              <a:ea typeface="Arial Unicode MS" pitchFamily="34" charset="-128"/>
              <a:cs typeface="Arabic Typesetting" pitchFamily="66" charset="-78"/>
            </a:endParaRPr>
          </a:p>
          <a:p>
            <a:pPr lvl="1">
              <a:buNone/>
            </a:pPr>
            <a:r>
              <a:rPr lang="ar-SA" b="1" dirty="0" smtClean="0">
                <a:latin typeface="Arabic Typesetting" pitchFamily="66" charset="-78"/>
                <a:ea typeface="Arial Unicode MS" pitchFamily="34" charset="-128"/>
                <a:cs typeface="Arabic Typesetting" pitchFamily="66" charset="-78"/>
              </a:rPr>
              <a:t>أ</a:t>
            </a:r>
            <a:r>
              <a:rPr lang="ar-SA" sz="3600" b="1" dirty="0" smtClean="0">
                <a:latin typeface="Arabic Typesetting" pitchFamily="66" charset="-78"/>
                <a:ea typeface="Arial Unicode MS" pitchFamily="34" charset="-128"/>
                <a:cs typeface="Arabic Typesetting" pitchFamily="66" charset="-78"/>
              </a:rPr>
              <a:t>– سرد جوانب المشكلة                         </a:t>
            </a:r>
            <a:r>
              <a:rPr lang="ar-SA" sz="3600" b="1" dirty="0" err="1" smtClean="0">
                <a:latin typeface="Arabic Typesetting" pitchFamily="66" charset="-78"/>
                <a:ea typeface="Arial Unicode MS" pitchFamily="34" charset="-128"/>
                <a:cs typeface="Arabic Typesetting" pitchFamily="66" charset="-78"/>
              </a:rPr>
              <a:t>ب</a:t>
            </a:r>
            <a:r>
              <a:rPr lang="ar-SA" sz="3600" b="1" dirty="0" smtClean="0">
                <a:latin typeface="Arabic Typesetting" pitchFamily="66" charset="-78"/>
                <a:ea typeface="Arial Unicode MS" pitchFamily="34" charset="-128"/>
                <a:cs typeface="Arabic Typesetting" pitchFamily="66" charset="-78"/>
              </a:rPr>
              <a:t> – نمو العلاقة المهنية </a:t>
            </a:r>
            <a:endParaRPr lang="en-US" sz="3600" b="1" dirty="0" smtClean="0">
              <a:latin typeface="Arabic Typesetting" pitchFamily="66" charset="-78"/>
              <a:ea typeface="Arial Unicode MS" pitchFamily="34" charset="-128"/>
              <a:cs typeface="Arabic Typesetting" pitchFamily="66" charset="-78"/>
            </a:endParaRPr>
          </a:p>
          <a:p>
            <a:pPr lvl="1">
              <a:buNone/>
            </a:pPr>
            <a:r>
              <a:rPr lang="ar-SA" sz="3600" b="1" dirty="0" smtClean="0">
                <a:latin typeface="Arabic Typesetting" pitchFamily="66" charset="-78"/>
                <a:ea typeface="Arial Unicode MS" pitchFamily="34" charset="-128"/>
                <a:cs typeface="Arabic Typesetting" pitchFamily="66" charset="-78"/>
              </a:rPr>
              <a:t>ج – </a:t>
            </a:r>
            <a:r>
              <a:rPr lang="ar-SA" sz="3600" b="1" u="sng" dirty="0" smtClean="0">
                <a:latin typeface="Arabic Typesetting" pitchFamily="66" charset="-78"/>
                <a:ea typeface="Arial Unicode MS" pitchFamily="34" charset="-128"/>
                <a:cs typeface="Arabic Typesetting" pitchFamily="66" charset="-78"/>
              </a:rPr>
              <a:t>منابع الحصول على حقائق المشكلة</a:t>
            </a:r>
            <a:r>
              <a:rPr lang="ar-SA" sz="3600" b="1" dirty="0" smtClean="0">
                <a:latin typeface="Arabic Typesetting" pitchFamily="66" charset="-78"/>
                <a:ea typeface="Arial Unicode MS" pitchFamily="34" charset="-128"/>
                <a:cs typeface="Arabic Typesetting" pitchFamily="66" charset="-78"/>
              </a:rPr>
              <a:t>          </a:t>
            </a:r>
            <a:r>
              <a:rPr lang="ar-SA" sz="3600" b="1" dirty="0" err="1" smtClean="0">
                <a:latin typeface="Arabic Typesetting" pitchFamily="66" charset="-78"/>
                <a:ea typeface="Arial Unicode MS" pitchFamily="34" charset="-128"/>
                <a:cs typeface="Arabic Typesetting" pitchFamily="66" charset="-78"/>
              </a:rPr>
              <a:t>د</a:t>
            </a:r>
            <a:r>
              <a:rPr lang="ar-SA" sz="3600" b="1" dirty="0" smtClean="0">
                <a:latin typeface="Arabic Typesetting" pitchFamily="66" charset="-78"/>
                <a:ea typeface="Arial Unicode MS" pitchFamily="34" charset="-128"/>
                <a:cs typeface="Arabic Typesetting" pitchFamily="66" charset="-78"/>
              </a:rPr>
              <a:t> – الزيارة المنزلية </a:t>
            </a:r>
            <a:endParaRPr lang="en-US" sz="3600" b="1" dirty="0" smtClean="0">
              <a:latin typeface="Arabic Typesetting" pitchFamily="66" charset="-78"/>
              <a:ea typeface="Arial Unicode MS" pitchFamily="34" charset="-128"/>
              <a:cs typeface="Arabic Typesetting" pitchFamily="66" charset="-78"/>
            </a:endParaRPr>
          </a:p>
          <a:p>
            <a:endParaRPr lang="ar-SA" sz="2400" dirty="0"/>
          </a:p>
        </p:txBody>
      </p:sp>
      <p:sp>
        <p:nvSpPr>
          <p:cNvPr id="4" name="وسيلة شرح بيضاوية 3"/>
          <p:cNvSpPr/>
          <p:nvPr/>
        </p:nvSpPr>
        <p:spPr>
          <a:xfrm>
            <a:off x="1928794" y="214290"/>
            <a:ext cx="6624736" cy="928694"/>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6600" b="1" dirty="0" smtClean="0">
                <a:solidFill>
                  <a:srgbClr val="C00000"/>
                </a:solidFill>
                <a:latin typeface="Arabic Typesetting" pitchFamily="66" charset="-78"/>
                <a:ea typeface="Arial Unicode MS" pitchFamily="34" charset="-128"/>
                <a:cs typeface="Arabic Typesetting" pitchFamily="66" charset="-78"/>
              </a:rPr>
              <a:t>أسئلة المحاضرة</a:t>
            </a:r>
            <a:endParaRPr lang="ar-SA" sz="6600" b="1" dirty="0">
              <a:solidFill>
                <a:srgbClr val="C00000"/>
              </a:solidFill>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1785918" y="274638"/>
            <a:ext cx="6900882" cy="939784"/>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normAutofit fontScale="90000"/>
          </a:bodyPr>
          <a:lstStyle/>
          <a:p>
            <a:pPr algn="ctr"/>
            <a:r>
              <a:rPr lang="ar-SA" sz="6600" b="1" dirty="0" smtClean="0">
                <a:solidFill>
                  <a:srgbClr val="C00000"/>
                </a:solidFill>
                <a:latin typeface="Arabic Typesetting" pitchFamily="66" charset="-78"/>
                <a:ea typeface="Arial Unicode MS" pitchFamily="34" charset="-128"/>
                <a:cs typeface="Arabic Typesetting" pitchFamily="66" charset="-78"/>
              </a:rPr>
              <a:t>أسئلة المحاضرة</a:t>
            </a:r>
            <a:endParaRPr lang="ar-SA" sz="6600" b="1" dirty="0">
              <a:solidFill>
                <a:srgbClr val="C00000"/>
              </a:solidFill>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xfrm>
            <a:off x="457200" y="1600200"/>
            <a:ext cx="8229600" cy="4829196"/>
          </a:xfrm>
          <a:solidFill>
            <a:schemeClr val="bg1"/>
          </a:solidFill>
        </p:spPr>
        <p:txBody>
          <a:bodyPr>
            <a:noAutofit/>
          </a:bodyPr>
          <a:lstStyle/>
          <a:p>
            <a:pPr algn="just"/>
            <a:r>
              <a:rPr lang="ar-SA" b="1" dirty="0" smtClean="0">
                <a:solidFill>
                  <a:srgbClr val="C00000"/>
                </a:solidFill>
                <a:latin typeface="Arabic Typesetting" pitchFamily="66" charset="-78"/>
                <a:ea typeface="Arial Unicode MS" pitchFamily="34" charset="-128"/>
                <a:cs typeface="Arabic Typesetting" pitchFamily="66" charset="-78"/>
              </a:rPr>
              <a:t>السؤال الثاني</a:t>
            </a:r>
            <a:r>
              <a:rPr lang="ar-SA" b="1" dirty="0" smtClean="0">
                <a:latin typeface="Arabic Typesetting" pitchFamily="66" charset="-78"/>
                <a:ea typeface="Arial Unicode MS" pitchFamily="34" charset="-128"/>
                <a:cs typeface="Arabic Typesetting" pitchFamily="66" charset="-78"/>
              </a:rPr>
              <a:t>: </a:t>
            </a:r>
            <a:r>
              <a:rPr lang="ar-SA" sz="2800" b="1" dirty="0" smtClean="0">
                <a:latin typeface="Arabic Typesetting" pitchFamily="66" charset="-78"/>
                <a:ea typeface="Arial Unicode MS" pitchFamily="34" charset="-128"/>
                <a:cs typeface="Arabic Typesetting" pitchFamily="66" charset="-78"/>
              </a:rPr>
              <a:t>ضع علامة صح أمام العبارة الصحيحة وعلامة خطا أمام العبارة الخاطئة مع التعليل .</a:t>
            </a:r>
            <a:endParaRPr lang="en-US" b="1" dirty="0" smtClean="0">
              <a:latin typeface="Arabic Typesetting" pitchFamily="66" charset="-78"/>
              <a:ea typeface="Arial Unicode MS" pitchFamily="34" charset="-128"/>
              <a:cs typeface="Arabic Typesetting" pitchFamily="66" charset="-78"/>
            </a:endParaRPr>
          </a:p>
          <a:p>
            <a:pPr marL="539750" indent="-447675" algn="just">
              <a:buNone/>
            </a:pPr>
            <a:r>
              <a:rPr lang="ar-SA" sz="3600" b="1" dirty="0" smtClean="0">
                <a:latin typeface="Arabic Typesetting" pitchFamily="66" charset="-78"/>
                <a:ea typeface="Arial Unicode MS" pitchFamily="34" charset="-128"/>
                <a:cs typeface="Arabic Typesetting" pitchFamily="66" charset="-78"/>
              </a:rPr>
              <a:t> 1- تتسم المقابلة بأنها قالباً ثابتاً.                            ( خطأ ) </a:t>
            </a:r>
          </a:p>
          <a:p>
            <a:pPr marL="539750" indent="-447675" algn="just">
              <a:buNone/>
            </a:pPr>
            <a:r>
              <a:rPr lang="ar-SA" sz="3600" b="1" dirty="0" smtClean="0">
                <a:solidFill>
                  <a:srgbClr val="C00000"/>
                </a:solidFill>
                <a:latin typeface="Arabic Typesetting" pitchFamily="66" charset="-78"/>
                <a:ea typeface="Arial Unicode MS" pitchFamily="34" charset="-128"/>
                <a:cs typeface="Arabic Typesetting" pitchFamily="66" charset="-78"/>
              </a:rPr>
              <a:t>التعليل</a:t>
            </a:r>
            <a:r>
              <a:rPr lang="ar-SA" sz="3600" b="1" dirty="0" smtClean="0">
                <a:latin typeface="Arabic Typesetting" pitchFamily="66" charset="-78"/>
                <a:ea typeface="Arial Unicode MS" pitchFamily="34" charset="-128"/>
                <a:cs typeface="Arabic Typesetting" pitchFamily="66" charset="-78"/>
              </a:rPr>
              <a:t>: لأنها ليست قالباً ثابتاً، فلكل أخصائي أسلوبه الخاص وأن المقابلة لم يحدث مثيلاً لها من قبل ولا تتكرر بنفس الوتيرة في المستقبل حتى بين نفس الأخصائي ونفس العميل .</a:t>
            </a:r>
            <a:endParaRPr lang="en-US" sz="3600" b="1" dirty="0" smtClean="0">
              <a:latin typeface="Arabic Typesetting" pitchFamily="66" charset="-78"/>
              <a:ea typeface="Arial Unicode MS" pitchFamily="34" charset="-128"/>
              <a:cs typeface="Arabic Typesetting" pitchFamily="66" charset="-78"/>
            </a:endParaRPr>
          </a:p>
          <a:p>
            <a:pPr marL="539750" indent="-447675" algn="just">
              <a:buNone/>
            </a:pPr>
            <a:r>
              <a:rPr lang="ar-SA" sz="3600" b="1" dirty="0" smtClean="0">
                <a:latin typeface="Arabic Typesetting" pitchFamily="66" charset="-78"/>
                <a:ea typeface="Arial Unicode MS" pitchFamily="34" charset="-128"/>
                <a:cs typeface="Arabic Typesetting" pitchFamily="66" charset="-78"/>
              </a:rPr>
              <a:t>2 – يشعر العميل باهتمام الأخصائي عندما يتلقى أسئلة تعاطف من الأخصائي أثناء المقابلة.                                             (صح )  </a:t>
            </a:r>
          </a:p>
          <a:p>
            <a:pPr marL="539750" indent="-447675" algn="just">
              <a:buNone/>
            </a:pPr>
            <a:r>
              <a:rPr lang="ar-SA" sz="3600" b="1" dirty="0" smtClean="0">
                <a:solidFill>
                  <a:srgbClr val="C00000"/>
                </a:solidFill>
                <a:latin typeface="Arabic Typesetting" pitchFamily="66" charset="-78"/>
                <a:ea typeface="Arial Unicode MS" pitchFamily="34" charset="-128"/>
                <a:cs typeface="Arabic Typesetting" pitchFamily="66" charset="-78"/>
              </a:rPr>
              <a:t>التعليل</a:t>
            </a:r>
            <a:r>
              <a:rPr lang="ar-SA" sz="3600" b="1" dirty="0" smtClean="0">
                <a:latin typeface="Arabic Typesetting" pitchFamily="66" charset="-78"/>
                <a:ea typeface="Arial Unicode MS" pitchFamily="34" charset="-128"/>
                <a:cs typeface="Arabic Typesetting" pitchFamily="66" charset="-78"/>
              </a:rPr>
              <a:t> : هذه من الأهداف المهنية للاستفهام. </a:t>
            </a:r>
            <a:endParaRPr lang="en-US" sz="3600" b="1" dirty="0" smtClean="0">
              <a:latin typeface="Arabic Typesetting" pitchFamily="66" charset="-78"/>
              <a:ea typeface="Arial Unicode MS" pitchFamily="34" charset="-128"/>
              <a:cs typeface="Arabic Typesetting" pitchFamily="66" charset="-78"/>
            </a:endParaRPr>
          </a:p>
          <a:p>
            <a:pPr algn="just"/>
            <a:endParaRPr lang="ar-SA" sz="2400" dirty="0"/>
          </a:p>
        </p:txBody>
      </p:sp>
    </p:spTree>
  </p:cSld>
  <p:clrMapOvr>
    <a:masterClrMapping/>
  </p:clrMapOvr>
  <p:transition spd="med">
    <p:cover dir="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2357422" y="274638"/>
            <a:ext cx="6329378" cy="939784"/>
          </a:xfrm>
          <a:prstGeom prst="wedgeEllipseCallout">
            <a:avLst>
              <a:gd name="adj1" fmla="val -23073"/>
              <a:gd name="adj2" fmla="val 85758"/>
            </a:avLst>
          </a:prstGeom>
        </p:spPr>
        <p:style>
          <a:lnRef idx="1">
            <a:schemeClr val="accent4"/>
          </a:lnRef>
          <a:fillRef idx="2">
            <a:schemeClr val="accent4"/>
          </a:fillRef>
          <a:effectRef idx="1">
            <a:schemeClr val="accent4"/>
          </a:effectRef>
          <a:fontRef idx="minor">
            <a:schemeClr val="dk1"/>
          </a:fontRef>
        </p:style>
        <p:txBody>
          <a:bodyPr rtlCol="1" anchor="ctr">
            <a:normAutofit fontScale="90000"/>
          </a:bodyPr>
          <a:lstStyle/>
          <a:p>
            <a:pPr algn="ctr"/>
            <a:r>
              <a:rPr lang="ar-SA" sz="6600" b="1" dirty="0" smtClean="0">
                <a:solidFill>
                  <a:srgbClr val="C00000"/>
                </a:solidFill>
                <a:latin typeface="Arabic Typesetting" pitchFamily="66" charset="-78"/>
                <a:ea typeface="Arial Unicode MS" pitchFamily="34" charset="-128"/>
                <a:cs typeface="Arabic Typesetting" pitchFamily="66" charset="-78"/>
              </a:rPr>
              <a:t>أسئلة المحاضرة</a:t>
            </a:r>
            <a:endParaRPr lang="ar-SA" sz="6600" b="1" dirty="0">
              <a:solidFill>
                <a:srgbClr val="C00000"/>
              </a:solidFill>
              <a:latin typeface="Arabic Typesetting" pitchFamily="66" charset="-78"/>
              <a:ea typeface="Arial Unicode MS" pitchFamily="34" charset="-128"/>
              <a:cs typeface="Arabic Typesetting" pitchFamily="66" charset="-78"/>
            </a:endParaRPr>
          </a:p>
        </p:txBody>
      </p:sp>
      <p:sp>
        <p:nvSpPr>
          <p:cNvPr id="3" name="عنصر نائب للمحتوى 2"/>
          <p:cNvSpPr>
            <a:spLocks noGrp="1"/>
          </p:cNvSpPr>
          <p:nvPr>
            <p:ph idx="1"/>
          </p:nvPr>
        </p:nvSpPr>
        <p:spPr>
          <a:solidFill>
            <a:schemeClr val="bg1"/>
          </a:solidFill>
        </p:spPr>
        <p:txBody>
          <a:bodyPr>
            <a:normAutofit fontScale="70000" lnSpcReduction="20000"/>
          </a:bodyPr>
          <a:lstStyle/>
          <a:p>
            <a:pPr algn="just"/>
            <a:r>
              <a:rPr lang="ar-SA" sz="5000" b="1" dirty="0" smtClean="0">
                <a:solidFill>
                  <a:srgbClr val="C00000"/>
                </a:solidFill>
                <a:latin typeface="Arabic Typesetting" pitchFamily="66" charset="-78"/>
                <a:ea typeface="Arial Unicode MS" pitchFamily="34" charset="-128"/>
                <a:cs typeface="Arabic Typesetting" pitchFamily="66" charset="-78"/>
              </a:rPr>
              <a:t>السؤال الثالث</a:t>
            </a:r>
            <a:r>
              <a:rPr lang="ar-SA" sz="5000" b="1" dirty="0" smtClean="0">
                <a:latin typeface="Arabic Typesetting" pitchFamily="66" charset="-78"/>
                <a:ea typeface="Arial Unicode MS" pitchFamily="34" charset="-128"/>
                <a:cs typeface="Arabic Typesetting" pitchFamily="66" charset="-78"/>
              </a:rPr>
              <a:t>: اشرح الأهداف الرئيسية والفرعية للمقابلة؟  </a:t>
            </a:r>
          </a:p>
          <a:p>
            <a:pPr algn="ctr">
              <a:buNone/>
            </a:pPr>
            <a:r>
              <a:rPr lang="ar-SA" sz="5400" b="1" dirty="0" smtClean="0">
                <a:solidFill>
                  <a:srgbClr val="FF0000"/>
                </a:solidFill>
                <a:latin typeface="Arabic Typesetting" pitchFamily="66" charset="-78"/>
                <a:ea typeface="Arial Unicode MS" pitchFamily="34" charset="-128"/>
                <a:cs typeface="Arabic Typesetting" pitchFamily="66" charset="-78"/>
              </a:rPr>
              <a:t>الحل </a:t>
            </a:r>
          </a:p>
          <a:p>
            <a:pPr>
              <a:buNone/>
            </a:pPr>
            <a:r>
              <a:rPr lang="ar-SA" sz="5400" b="1" dirty="0" smtClean="0">
                <a:latin typeface="Arabic Typesetting" pitchFamily="66" charset="-78"/>
                <a:ea typeface="Arial Unicode MS" pitchFamily="34" charset="-128"/>
                <a:cs typeface="Arabic Typesetting" pitchFamily="66" charset="-78"/>
              </a:rPr>
              <a:t>تحقق المقابلة أهدافاً رئيسة وأخري فرعية .</a:t>
            </a:r>
          </a:p>
          <a:p>
            <a:pPr algn="just">
              <a:buNone/>
            </a:pPr>
            <a:r>
              <a:rPr lang="ar-SA" sz="5400" b="1" dirty="0" smtClean="0">
                <a:solidFill>
                  <a:srgbClr val="C00000"/>
                </a:solidFill>
                <a:latin typeface="Arabic Typesetting" pitchFamily="66" charset="-78"/>
                <a:ea typeface="Arial Unicode MS" pitchFamily="34" charset="-128"/>
                <a:cs typeface="Arabic Typesetting" pitchFamily="66" charset="-78"/>
              </a:rPr>
              <a:t>أولاً: الأهداف الرئيسة : </a:t>
            </a:r>
          </a:p>
          <a:p>
            <a:pPr marL="742950" indent="-742950" algn="just">
              <a:buFont typeface="+mj-lt"/>
              <a:buAutoNum type="arabicPeriod"/>
            </a:pPr>
            <a:r>
              <a:rPr lang="ar-SA" sz="5400" b="1" dirty="0" smtClean="0">
                <a:latin typeface="Arabic Typesetting" pitchFamily="66" charset="-78"/>
                <a:ea typeface="Arial Unicode MS" pitchFamily="34" charset="-128"/>
                <a:cs typeface="Arabic Typesetting" pitchFamily="66" charset="-78"/>
              </a:rPr>
              <a:t>تعديل شخصية العميل، فالمقابلة هي المناخ التي تتم فيه العمليات التأثيرية المختلفة التي يقوم بها الأخصائي نحو العميل .</a:t>
            </a:r>
          </a:p>
          <a:p>
            <a:pPr marL="742950" indent="-742950" algn="just">
              <a:buFont typeface="+mj-lt"/>
              <a:buAutoNum type="arabicPeriod"/>
            </a:pPr>
            <a:r>
              <a:rPr lang="ar-SA" sz="5400" b="1" dirty="0" smtClean="0">
                <a:latin typeface="Arabic Typesetting" pitchFamily="66" charset="-78"/>
                <a:ea typeface="Arial Unicode MS" pitchFamily="34" charset="-128"/>
                <a:cs typeface="Arabic Typesetting" pitchFamily="66" charset="-78"/>
              </a:rPr>
              <a:t>هي الوسيلة الرئيسة لنمو العلاقة المهنية التي لا تنمو إلا بتطبيق مفاهيم ومبادئ خدمة الفرد من خلالها .</a:t>
            </a:r>
            <a:endParaRPr lang="ar-SA" dirty="0"/>
          </a:p>
        </p:txBody>
      </p:sp>
    </p:spTree>
  </p:cSld>
  <p:clrMapOvr>
    <a:masterClrMapping/>
  </p:clrMapOvr>
  <p:transition spd="med">
    <p:cover dir="ru"/>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71472" y="1214422"/>
            <a:ext cx="8064896" cy="4616648"/>
          </a:xfrm>
          <a:prstGeom prst="rect">
            <a:avLst/>
          </a:prstGeom>
          <a:solidFill>
            <a:schemeClr val="bg1"/>
          </a:solidFill>
        </p:spPr>
        <p:txBody>
          <a:bodyPr wrap="square" rtlCol="1">
            <a:spAutoFit/>
          </a:bodyPr>
          <a:lstStyle/>
          <a:p>
            <a:pPr marL="742950" indent="-742950" algn="ctr"/>
            <a:r>
              <a:rPr lang="ar-SA" sz="5400" b="1" dirty="0" smtClean="0">
                <a:solidFill>
                  <a:srgbClr val="FF0000"/>
                </a:solidFill>
                <a:latin typeface="Arabic Typesetting" pitchFamily="66" charset="-78"/>
                <a:ea typeface="Arial Unicode MS" pitchFamily="34" charset="-128"/>
                <a:cs typeface="Arabic Typesetting" pitchFamily="66" charset="-78"/>
              </a:rPr>
              <a:t>تابع الحل </a:t>
            </a:r>
          </a:p>
          <a:p>
            <a:pPr marL="742950" indent="-742950" algn="just">
              <a:buFont typeface="+mj-lt"/>
              <a:buAutoNum type="arabicPeriod" startAt="3"/>
            </a:pPr>
            <a:r>
              <a:rPr lang="ar-SA" sz="4000" b="1" dirty="0" smtClean="0">
                <a:latin typeface="Arabic Typesetting" pitchFamily="66" charset="-78"/>
                <a:ea typeface="Arial Unicode MS" pitchFamily="34" charset="-128"/>
                <a:cs typeface="Arabic Typesetting" pitchFamily="66" charset="-78"/>
              </a:rPr>
              <a:t>هي أسلوب هام للتعرف على سمات العميل الشخصية والتعرف على الدور الذي لعبته شخصية العميل في المشكلة.</a:t>
            </a:r>
          </a:p>
          <a:p>
            <a:pPr marL="742950" indent="-742950" algn="just">
              <a:buFont typeface="+mj-lt"/>
              <a:buAutoNum type="arabicPeriod" startAt="3"/>
            </a:pPr>
            <a:r>
              <a:rPr lang="ar-SA" sz="4000" b="1" dirty="0" smtClean="0">
                <a:latin typeface="Arabic Typesetting" pitchFamily="66" charset="-78"/>
                <a:ea typeface="Arial Unicode MS" pitchFamily="34" charset="-128"/>
                <a:cs typeface="Arabic Typesetting" pitchFamily="66" charset="-78"/>
              </a:rPr>
              <a:t>وسيلة هامة لتعديل اتجاهات المحيطين بالعميل سواء كانوا من الأقارب أو المرتبطين به في العمل أو المدرسة .</a:t>
            </a:r>
          </a:p>
          <a:p>
            <a:pPr marL="742950" indent="-742950" algn="just">
              <a:buFont typeface="+mj-lt"/>
              <a:buAutoNum type="arabicPeriod" startAt="3"/>
            </a:pPr>
            <a:r>
              <a:rPr lang="ar-SA" sz="4000" b="1" dirty="0" smtClean="0">
                <a:latin typeface="Arabic Typesetting" pitchFamily="66" charset="-78"/>
                <a:ea typeface="Arial Unicode MS" pitchFamily="34" charset="-128"/>
                <a:cs typeface="Arabic Typesetting" pitchFamily="66" charset="-78"/>
              </a:rPr>
              <a:t>تُفيد في استيفاء الحقائق من مصادرها الأولية، كمقابلة الطبيب أو المدرس .</a:t>
            </a:r>
            <a:endParaRPr lang="ar-SA" sz="4000" b="1" dirty="0">
              <a:latin typeface="Arabic Typesetting" pitchFamily="66" charset="-78"/>
              <a:ea typeface="Arial Unicode MS" pitchFamily="34" charset="-128"/>
              <a:cs typeface="Arabic Typesetting" pitchFamily="66" charset="-78"/>
            </a:endParaRPr>
          </a:p>
        </p:txBody>
      </p:sp>
    </p:spTree>
  </p:cSld>
  <p:clrMapOvr>
    <a:masterClrMapping/>
  </p:clrMapOvr>
  <p:transition spd="med">
    <p:cover dir="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611560" y="1772816"/>
            <a:ext cx="8064896" cy="523220"/>
          </a:xfrm>
          <a:prstGeom prst="rect">
            <a:avLst/>
          </a:prstGeom>
          <a:noFill/>
        </p:spPr>
        <p:txBody>
          <a:bodyPr wrap="square" rtlCol="1">
            <a:spAutoFit/>
          </a:bodyPr>
          <a:lstStyle/>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539552" y="980728"/>
            <a:ext cx="8064896" cy="5262979"/>
          </a:xfrm>
          <a:prstGeom prst="rect">
            <a:avLst/>
          </a:prstGeom>
          <a:solidFill>
            <a:schemeClr val="bg1"/>
          </a:solidFill>
        </p:spPr>
        <p:txBody>
          <a:bodyPr wrap="square" rtlCol="1">
            <a:spAutoFit/>
          </a:bodyPr>
          <a:lstStyle/>
          <a:p>
            <a:pPr algn="ctr"/>
            <a:r>
              <a:rPr lang="ar-SA" sz="4400" b="1" dirty="0" smtClean="0">
                <a:solidFill>
                  <a:srgbClr val="FF0000"/>
                </a:solidFill>
                <a:latin typeface="Arabic Typesetting" pitchFamily="66" charset="-78"/>
                <a:ea typeface="Arial Unicode MS" pitchFamily="34" charset="-128"/>
                <a:cs typeface="Arabic Typesetting" pitchFamily="66" charset="-78"/>
              </a:rPr>
              <a:t>تابع الحل </a:t>
            </a:r>
          </a:p>
          <a:p>
            <a:pPr algn="just"/>
            <a:r>
              <a:rPr lang="ar-SA" sz="4400" b="1" dirty="0" smtClean="0">
                <a:solidFill>
                  <a:srgbClr val="C00000"/>
                </a:solidFill>
                <a:latin typeface="Arabic Typesetting" pitchFamily="66" charset="-78"/>
                <a:ea typeface="Arial Unicode MS" pitchFamily="34" charset="-128"/>
                <a:cs typeface="Arabic Typesetting" pitchFamily="66" charset="-78"/>
              </a:rPr>
              <a:t>ثانياً: الأهداف الفرعية:  </a:t>
            </a:r>
          </a:p>
          <a:p>
            <a:pPr marL="742950" indent="-742950" algn="just">
              <a:buFont typeface="+mj-lt"/>
              <a:buAutoNum type="arabicPeriod"/>
            </a:pPr>
            <a:r>
              <a:rPr lang="ar-SA" sz="4400" b="1" dirty="0" smtClean="0">
                <a:latin typeface="Arabic Typesetting" pitchFamily="66" charset="-78"/>
                <a:ea typeface="Arial Unicode MS" pitchFamily="34" charset="-128"/>
                <a:cs typeface="Arabic Typesetting" pitchFamily="66" charset="-78"/>
              </a:rPr>
              <a:t>وسيلة سريعة للبت في مشكلات العملاء في اللقاءات الاستهلالية الأولى اقتصاداً للوقت والجهد .</a:t>
            </a:r>
          </a:p>
          <a:p>
            <a:pPr marL="742950" indent="-742950" algn="just">
              <a:buFont typeface="+mj-lt"/>
              <a:buAutoNum type="arabicPeriod"/>
            </a:pPr>
            <a:endParaRPr lang="ar-SA" sz="2000" b="1" dirty="0" smtClean="0">
              <a:latin typeface="Arabic Typesetting" pitchFamily="66" charset="-78"/>
              <a:ea typeface="Arial Unicode MS" pitchFamily="34" charset="-128"/>
              <a:cs typeface="Arabic Typesetting" pitchFamily="66" charset="-78"/>
            </a:endParaRPr>
          </a:p>
          <a:p>
            <a:pPr marL="742950" indent="-742950" algn="just">
              <a:buFont typeface="+mj-lt"/>
              <a:buAutoNum type="arabicPeriod"/>
            </a:pPr>
            <a:r>
              <a:rPr lang="ar-SA" sz="4400" b="1" dirty="0" smtClean="0">
                <a:latin typeface="Arabic Typesetting" pitchFamily="66" charset="-78"/>
                <a:ea typeface="Arial Unicode MS" pitchFamily="34" charset="-128"/>
                <a:cs typeface="Arabic Typesetting" pitchFamily="66" charset="-78"/>
              </a:rPr>
              <a:t>تُزيل أو تُخفف عوامل القلق أو اليأس التي تَنتاب بعض العملاء عند تحويلهم إلى مؤسسات أخرى لعدم انطباق شروط المؤسسة عليهم .</a:t>
            </a:r>
          </a:p>
        </p:txBody>
      </p:sp>
    </p:spTree>
  </p:cSld>
  <p:clrMapOvr>
    <a:masterClrMapping/>
  </p:clrMapOvr>
  <p:transition spd="med">
    <p:cover dir="ru"/>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1905000" y="1219200"/>
            <a:ext cx="5334000" cy="4800600"/>
          </a:xfrm>
          <a:prstGeom prst="verticalScroll">
            <a:avLst/>
          </a:prstGeom>
          <a:gradFill>
            <a:gsLst>
              <a:gs pos="0">
                <a:srgbClr val="8488C4"/>
              </a:gs>
              <a:gs pos="53000">
                <a:srgbClr val="D4DEFF"/>
              </a:gs>
              <a:gs pos="83000">
                <a:srgbClr val="D4DEFF"/>
              </a:gs>
              <a:gs pos="100000">
                <a:srgbClr val="96AB94"/>
              </a:gs>
            </a:gsLst>
            <a:lin ang="5400000" scaled="0"/>
          </a:gradFill>
        </p:spPr>
        <p:style>
          <a:lnRef idx="2">
            <a:schemeClr val="accent6"/>
          </a:lnRef>
          <a:fillRef idx="1">
            <a:schemeClr val="lt1"/>
          </a:fillRef>
          <a:effectRef idx="0">
            <a:schemeClr val="accent6"/>
          </a:effectRef>
          <a:fontRef idx="minor">
            <a:schemeClr val="dk1"/>
          </a:fontRef>
        </p:style>
        <p:txBody>
          <a:bodyPr rtlCol="1" anchor="ctr"/>
          <a:lstStyle/>
          <a:p>
            <a:pPr algn="ctr" fontAlgn="base">
              <a:spcBef>
                <a:spcPct val="0"/>
              </a:spcBef>
              <a:spcAft>
                <a:spcPct val="0"/>
              </a:spcAft>
              <a:defRPr/>
            </a:pPr>
            <a:r>
              <a:rPr lang="ar-SA" sz="5400" dirty="0">
                <a:solidFill>
                  <a:srgbClr val="993300"/>
                </a:solidFill>
                <a:cs typeface="PT Bold Heading" pitchFamily="2" charset="-78"/>
              </a:rPr>
              <a:t>وآخر دعوانا أن الحم</a:t>
            </a:r>
            <a:r>
              <a:rPr lang="ar-EG" sz="5400" dirty="0">
                <a:solidFill>
                  <a:srgbClr val="993300"/>
                </a:solidFill>
                <a:cs typeface="PT Bold Heading" pitchFamily="2" charset="-78"/>
              </a:rPr>
              <a:t>ــ</a:t>
            </a:r>
            <a:r>
              <a:rPr lang="ar-SA" sz="5400" dirty="0">
                <a:solidFill>
                  <a:srgbClr val="993300"/>
                </a:solidFill>
                <a:cs typeface="PT Bold Heading" pitchFamily="2" charset="-78"/>
              </a:rPr>
              <a:t>د لله رب العالمين </a:t>
            </a:r>
          </a:p>
        </p:txBody>
      </p:sp>
    </p:spTree>
    <p:extLst>
      <p:ext uri="{BB962C8B-B14F-4D97-AF65-F5344CB8AC3E}">
        <p14:creationId xmlns:p14="http://schemas.microsoft.com/office/powerpoint/2010/main" val="391673992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1196975"/>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282497"/>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eProphetsWives">
  <a:themeElements>
    <a:clrScheme name="تصميم افتراضي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تصميم افتراضي">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تصميم افتراضي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تصميم افتراضي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تصميم افتراضي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4.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1731</TotalTime>
  <Words>4595</Words>
  <Application>Microsoft Office PowerPoint</Application>
  <PresentationFormat>عرض على الشاشة (3:4)‏</PresentationFormat>
  <Paragraphs>368</Paragraphs>
  <Slides>72</Slides>
  <Notes>0</Notes>
  <HiddenSlides>0</HiddenSlides>
  <MMClips>0</MMClips>
  <ScaleCrop>false</ScaleCrop>
  <HeadingPairs>
    <vt:vector size="4" baseType="variant">
      <vt:variant>
        <vt:lpstr>نسق</vt:lpstr>
      </vt:variant>
      <vt:variant>
        <vt:i4>3</vt:i4>
      </vt:variant>
      <vt:variant>
        <vt:lpstr>عناوين الشرائح</vt:lpstr>
      </vt:variant>
      <vt:variant>
        <vt:i4>72</vt:i4>
      </vt:variant>
    </vt:vector>
  </HeadingPairs>
  <TitlesOfParts>
    <vt:vector size="75" baseType="lpstr">
      <vt:lpstr>1_149</vt:lpstr>
      <vt:lpstr>theProphetsWives</vt:lpstr>
      <vt:lpstr>حيوية</vt:lpstr>
      <vt:lpstr>عرض تقديمي في PowerPoint</vt:lpstr>
      <vt:lpstr>خدمة الفرد والجماعة </vt:lpstr>
      <vt:lpstr>    المحاضـــــرة الرابعة عمليات خدمة الفرد  الدراسة الاجتماعية والنفسية  مفاهيم العلاقة المهنية والمبادئ الأساسية في خدمة الفرد </vt:lpstr>
      <vt:lpstr>     أهداف المحاضرة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حل المثال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حل المثال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الخصائص العامة للاستفهام</vt:lpstr>
      <vt:lpstr>تابع الخصائص العامة للاستفهام</vt:lpstr>
      <vt:lpstr>تابع الخصائص العامة للاستفهام</vt:lpstr>
      <vt:lpstr>مثال على مراعاة التوقيت المناسب لإلقاء الأسئلة </vt:lpstr>
      <vt:lpstr> </vt:lpstr>
      <vt:lpstr>تابع الخصائص العامة للاستفهام</vt:lpstr>
      <vt:lpstr>تابع الخصائص العامة للاستفهام</vt:lpstr>
      <vt:lpstr>تابع الخصائص العامة للاستفهام</vt:lpstr>
      <vt:lpstr>تابع الخصائص العامة للاستفهام</vt:lpstr>
      <vt:lpstr>أسئلة العميل </vt:lpstr>
      <vt:lpstr>عرض تقديمي في PowerPoint</vt:lpstr>
      <vt:lpstr>عرض تقديمي في PowerPoint</vt:lpstr>
      <vt:lpstr>تابع التعليقات وليس الثرثرة </vt:lpstr>
      <vt:lpstr>تابع التعليقات وليس الثرثرة </vt:lpstr>
      <vt:lpstr>عرض تقديمي في PowerPoint</vt:lpstr>
      <vt:lpstr>أسئلة المحاضرة</vt:lpstr>
      <vt:lpstr>أسئلة المحاضرة</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د. موزه الكعبي</dc:creator>
  <cp:lastModifiedBy>mostfa mohamed ahmed elfeky</cp:lastModifiedBy>
  <cp:revision>196</cp:revision>
  <dcterms:created xsi:type="dcterms:W3CDTF">2011-07-20T14:52:18Z</dcterms:created>
  <dcterms:modified xsi:type="dcterms:W3CDTF">2016-10-14T07:38:10Z</dcterms:modified>
</cp:coreProperties>
</file>