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710" r:id="rId2"/>
    <p:sldMasterId id="2147483723" r:id="rId3"/>
  </p:sldMasterIdLst>
  <p:notesMasterIdLst>
    <p:notesMasterId r:id="rId91"/>
  </p:notesMasterIdLst>
  <p:handoutMasterIdLst>
    <p:handoutMasterId r:id="rId92"/>
  </p:handoutMasterIdLst>
  <p:sldIdLst>
    <p:sldId id="379" r:id="rId4"/>
    <p:sldId id="380" r:id="rId5"/>
    <p:sldId id="381" r:id="rId6"/>
    <p:sldId id="467" r:id="rId7"/>
    <p:sldId id="386" r:id="rId8"/>
    <p:sldId id="387" r:id="rId9"/>
    <p:sldId id="388" r:id="rId10"/>
    <p:sldId id="389" r:id="rId11"/>
    <p:sldId id="390" r:id="rId12"/>
    <p:sldId id="391" r:id="rId13"/>
    <p:sldId id="392" r:id="rId14"/>
    <p:sldId id="393" r:id="rId15"/>
    <p:sldId id="394" r:id="rId16"/>
    <p:sldId id="395" r:id="rId17"/>
    <p:sldId id="396" r:id="rId18"/>
    <p:sldId id="397" r:id="rId19"/>
    <p:sldId id="398" r:id="rId20"/>
    <p:sldId id="399" r:id="rId21"/>
    <p:sldId id="400" r:id="rId22"/>
    <p:sldId id="401" r:id="rId23"/>
    <p:sldId id="402" r:id="rId24"/>
    <p:sldId id="403" r:id="rId25"/>
    <p:sldId id="404" r:id="rId26"/>
    <p:sldId id="405" r:id="rId27"/>
    <p:sldId id="406" r:id="rId28"/>
    <p:sldId id="407" r:id="rId29"/>
    <p:sldId id="408" r:id="rId30"/>
    <p:sldId id="409" r:id="rId31"/>
    <p:sldId id="410" r:id="rId32"/>
    <p:sldId id="411" r:id="rId33"/>
    <p:sldId id="412" r:id="rId34"/>
    <p:sldId id="413" r:id="rId35"/>
    <p:sldId id="414" r:id="rId36"/>
    <p:sldId id="415" r:id="rId37"/>
    <p:sldId id="416" r:id="rId38"/>
    <p:sldId id="417" r:id="rId39"/>
    <p:sldId id="418" r:id="rId40"/>
    <p:sldId id="419" r:id="rId41"/>
    <p:sldId id="420" r:id="rId42"/>
    <p:sldId id="421" r:id="rId43"/>
    <p:sldId id="422" r:id="rId44"/>
    <p:sldId id="423" r:id="rId45"/>
    <p:sldId id="424" r:id="rId46"/>
    <p:sldId id="425" r:id="rId47"/>
    <p:sldId id="426" r:id="rId48"/>
    <p:sldId id="427" r:id="rId49"/>
    <p:sldId id="428" r:id="rId50"/>
    <p:sldId id="429" r:id="rId51"/>
    <p:sldId id="430" r:id="rId52"/>
    <p:sldId id="431" r:id="rId53"/>
    <p:sldId id="432" r:id="rId54"/>
    <p:sldId id="433" r:id="rId55"/>
    <p:sldId id="434" r:id="rId56"/>
    <p:sldId id="435" r:id="rId57"/>
    <p:sldId id="436" r:id="rId58"/>
    <p:sldId id="437" r:id="rId59"/>
    <p:sldId id="438" r:id="rId60"/>
    <p:sldId id="439" r:id="rId61"/>
    <p:sldId id="440" r:id="rId62"/>
    <p:sldId id="441" r:id="rId63"/>
    <p:sldId id="442" r:id="rId64"/>
    <p:sldId id="443" r:id="rId65"/>
    <p:sldId id="444" r:id="rId66"/>
    <p:sldId id="445" r:id="rId67"/>
    <p:sldId id="446" r:id="rId68"/>
    <p:sldId id="447" r:id="rId69"/>
    <p:sldId id="448" r:id="rId70"/>
    <p:sldId id="449" r:id="rId71"/>
    <p:sldId id="450" r:id="rId72"/>
    <p:sldId id="451" r:id="rId73"/>
    <p:sldId id="452" r:id="rId74"/>
    <p:sldId id="453" r:id="rId75"/>
    <p:sldId id="454" r:id="rId76"/>
    <p:sldId id="455" r:id="rId77"/>
    <p:sldId id="456" r:id="rId78"/>
    <p:sldId id="457" r:id="rId79"/>
    <p:sldId id="458" r:id="rId80"/>
    <p:sldId id="459" r:id="rId81"/>
    <p:sldId id="460" r:id="rId82"/>
    <p:sldId id="461" r:id="rId83"/>
    <p:sldId id="462" r:id="rId84"/>
    <p:sldId id="463" r:id="rId85"/>
    <p:sldId id="464" r:id="rId86"/>
    <p:sldId id="465" r:id="rId87"/>
    <p:sldId id="466" r:id="rId88"/>
    <p:sldId id="383" r:id="rId89"/>
    <p:sldId id="382" r:id="rId9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393" autoAdjust="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EF9504ED-0C33-455C-8683-BA1D68F475AD}" type="datetimeFigureOut">
              <a:rPr lang="ar-SA" smtClean="0"/>
              <a:pPr/>
              <a:t>1/19/1438</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288D9558-7A25-43F7-BD65-9E9D82DDE820}" type="slidenum">
              <a:rPr lang="ar-SA" smtClean="0"/>
              <a:pPr/>
              <a:t>‹#›</a:t>
            </a:fld>
            <a:endParaRPr lang="ar-SA"/>
          </a:p>
        </p:txBody>
      </p:sp>
    </p:spTree>
    <p:extLst>
      <p:ext uri="{BB962C8B-B14F-4D97-AF65-F5344CB8AC3E}">
        <p14:creationId xmlns:p14="http://schemas.microsoft.com/office/powerpoint/2010/main" val="2532191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02A34E4-6C3E-41EE-96C9-7A6F4F5728B8}" type="datetimeFigureOut">
              <a:rPr lang="ar-SA" smtClean="0"/>
              <a:pPr/>
              <a:t>1/19/1438</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80919A0-94FF-44CA-83D1-EC96EE133B15}" type="slidenum">
              <a:rPr lang="ar-SA" smtClean="0"/>
              <a:pPr/>
              <a:t>‹#›</a:t>
            </a:fld>
            <a:endParaRPr lang="ar-SA"/>
          </a:p>
        </p:txBody>
      </p:sp>
    </p:spTree>
    <p:extLst>
      <p:ext uri="{BB962C8B-B14F-4D97-AF65-F5344CB8AC3E}">
        <p14:creationId xmlns:p14="http://schemas.microsoft.com/office/powerpoint/2010/main" val="2547831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9E33A86F-2C1B-4A2B-A91A-9FDC25EBC627}" type="slidenum">
              <a:rPr lang="en-US"/>
              <a:pPr>
                <a:defRPr/>
              </a:pPr>
              <a:t>‹#›</a:t>
            </a:fld>
            <a:endParaRPr lang="en-US"/>
          </a:p>
        </p:txBody>
      </p:sp>
    </p:spTree>
    <p:extLst>
      <p:ext uri="{BB962C8B-B14F-4D97-AF65-F5344CB8AC3E}">
        <p14:creationId xmlns:p14="http://schemas.microsoft.com/office/powerpoint/2010/main" val="1225663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07FE9219-92E5-4ADA-B298-3562E501A271}" type="slidenum">
              <a:rPr lang="en-US"/>
              <a:pPr>
                <a:defRPr/>
              </a:pPr>
              <a:t>‹#›</a:t>
            </a:fld>
            <a:endParaRPr lang="en-US"/>
          </a:p>
        </p:txBody>
      </p:sp>
    </p:spTree>
    <p:extLst>
      <p:ext uri="{BB962C8B-B14F-4D97-AF65-F5344CB8AC3E}">
        <p14:creationId xmlns:p14="http://schemas.microsoft.com/office/powerpoint/2010/main" val="1847183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663E6A9-74E4-458D-AE25-9A2300A6C255}" type="slidenum">
              <a:rPr lang="en-US"/>
              <a:pPr>
                <a:defRPr/>
              </a:pPr>
              <a:t>‹#›</a:t>
            </a:fld>
            <a:endParaRPr lang="en-US"/>
          </a:p>
        </p:txBody>
      </p:sp>
    </p:spTree>
    <p:extLst>
      <p:ext uri="{BB962C8B-B14F-4D97-AF65-F5344CB8AC3E}">
        <p14:creationId xmlns:p14="http://schemas.microsoft.com/office/powerpoint/2010/main" val="3330861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D59DF09C-ED02-4927-A3F9-473DFF203707}" type="slidenum">
              <a:rPr lang="en-US"/>
              <a:pPr>
                <a:defRPr/>
              </a:pPr>
              <a:t>‹#›</a:t>
            </a:fld>
            <a:endParaRPr lang="en-US"/>
          </a:p>
        </p:txBody>
      </p:sp>
    </p:spTree>
    <p:extLst>
      <p:ext uri="{BB962C8B-B14F-4D97-AF65-F5344CB8AC3E}">
        <p14:creationId xmlns:p14="http://schemas.microsoft.com/office/powerpoint/2010/main" val="3142094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8" name="عنصر نائب للتذييل 7"/>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9" name="عنصر نائب لرقم الشريحة 8"/>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45A67D90-0C2D-4CE2-B1BA-335A1909AAF6}" type="slidenum">
              <a:rPr lang="en-US"/>
              <a:pPr>
                <a:defRPr/>
              </a:pPr>
              <a:t>‹#›</a:t>
            </a:fld>
            <a:endParaRPr lang="en-US"/>
          </a:p>
        </p:txBody>
      </p:sp>
    </p:spTree>
    <p:extLst>
      <p:ext uri="{BB962C8B-B14F-4D97-AF65-F5344CB8AC3E}">
        <p14:creationId xmlns:p14="http://schemas.microsoft.com/office/powerpoint/2010/main" val="388220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4" name="عنصر نائب للتذييل 3"/>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رقم الشريحة 4"/>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5EC2204-255B-4E23-8AD3-363525F0E378}" type="slidenum">
              <a:rPr lang="en-US"/>
              <a:pPr>
                <a:defRPr/>
              </a:pPr>
              <a:t>‹#›</a:t>
            </a:fld>
            <a:endParaRPr lang="en-US"/>
          </a:p>
        </p:txBody>
      </p:sp>
    </p:spTree>
    <p:extLst>
      <p:ext uri="{BB962C8B-B14F-4D97-AF65-F5344CB8AC3E}">
        <p14:creationId xmlns:p14="http://schemas.microsoft.com/office/powerpoint/2010/main" val="644950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3" name="عنصر نائب للتذييل 2"/>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4" name="عنصر نائب لرقم الشريحة 3"/>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BAFC816-33F6-4C40-B106-F72030CF15A3}" type="slidenum">
              <a:rPr lang="en-US"/>
              <a:pPr>
                <a:defRPr/>
              </a:pPr>
              <a:t>‹#›</a:t>
            </a:fld>
            <a:endParaRPr lang="en-US"/>
          </a:p>
        </p:txBody>
      </p:sp>
    </p:spTree>
    <p:extLst>
      <p:ext uri="{BB962C8B-B14F-4D97-AF65-F5344CB8AC3E}">
        <p14:creationId xmlns:p14="http://schemas.microsoft.com/office/powerpoint/2010/main" val="2690985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08BF6283-DFCF-48E7-AFF7-D3B323327DA7}" type="slidenum">
              <a:rPr lang="en-US"/>
              <a:pPr>
                <a:defRPr/>
              </a:pPr>
              <a:t>‹#›</a:t>
            </a:fld>
            <a:endParaRPr lang="en-US"/>
          </a:p>
        </p:txBody>
      </p:sp>
    </p:spTree>
    <p:extLst>
      <p:ext uri="{BB962C8B-B14F-4D97-AF65-F5344CB8AC3E}">
        <p14:creationId xmlns:p14="http://schemas.microsoft.com/office/powerpoint/2010/main" val="40517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4C7117EE-90BF-4BEB-98F4-C04A43F1E6D5}" type="slidenum">
              <a:rPr lang="en-US"/>
              <a:pPr>
                <a:defRPr/>
              </a:pPr>
              <a:t>‹#›</a:t>
            </a:fld>
            <a:endParaRPr lang="en-US"/>
          </a:p>
        </p:txBody>
      </p:sp>
    </p:spTree>
    <p:extLst>
      <p:ext uri="{BB962C8B-B14F-4D97-AF65-F5344CB8AC3E}">
        <p14:creationId xmlns:p14="http://schemas.microsoft.com/office/powerpoint/2010/main" val="346416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BBF447B5-E16E-4BD4-AE39-DA76C52299A9}" type="slidenum">
              <a:rPr lang="en-US"/>
              <a:pPr>
                <a:defRPr/>
              </a:pPr>
              <a:t>‹#›</a:t>
            </a:fld>
            <a:endParaRPr lang="en-US"/>
          </a:p>
        </p:txBody>
      </p:sp>
    </p:spTree>
    <p:extLst>
      <p:ext uri="{BB962C8B-B14F-4D97-AF65-F5344CB8AC3E}">
        <p14:creationId xmlns:p14="http://schemas.microsoft.com/office/powerpoint/2010/main" val="296338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7DF6A7A-CDFF-4601-BA73-50D13F57333C}" type="slidenum">
              <a:rPr lang="en-US"/>
              <a:pPr>
                <a:defRPr/>
              </a:pPr>
              <a:t>‹#›</a:t>
            </a:fld>
            <a:endParaRPr lang="en-US"/>
          </a:p>
        </p:txBody>
      </p:sp>
    </p:spTree>
    <p:extLst>
      <p:ext uri="{BB962C8B-B14F-4D97-AF65-F5344CB8AC3E}">
        <p14:creationId xmlns:p14="http://schemas.microsoft.com/office/powerpoint/2010/main" val="429020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00792583-2E50-4D6D-A881-FD3CFCEB3FAF}" type="slidenum">
              <a:rPr lang="ar-SA" smtClean="0"/>
              <a:pPr>
                <a:defRPr/>
              </a:pPr>
              <a:t>‹#›</a:t>
            </a:fld>
            <a:endParaRPr lang="en-US"/>
          </a:p>
        </p:txBody>
      </p:sp>
    </p:spTree>
    <p:extLst>
      <p:ext uri="{BB962C8B-B14F-4D97-AF65-F5344CB8AC3E}">
        <p14:creationId xmlns:p14="http://schemas.microsoft.com/office/powerpoint/2010/main" val="2681315323"/>
      </p:ext>
    </p:extLst>
  </p:cSld>
  <p:clrMapOvr>
    <a:masterClrMapping/>
  </p:clrMapOvr>
  <p:transition spd="med">
    <p:random/>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6B04F420-47FE-4A02-90A3-8A67EBCF902C}" type="slidenum">
              <a:rPr lang="ar-SA" smtClean="0"/>
              <a:pPr>
                <a:defRPr/>
              </a:pPr>
              <a:t>‹#›</a:t>
            </a:fld>
            <a:endParaRPr lang="en-US"/>
          </a:p>
        </p:txBody>
      </p:sp>
    </p:spTree>
    <p:extLst>
      <p:ext uri="{BB962C8B-B14F-4D97-AF65-F5344CB8AC3E}">
        <p14:creationId xmlns:p14="http://schemas.microsoft.com/office/powerpoint/2010/main" val="938970027"/>
      </p:ext>
    </p:extLst>
  </p:cSld>
  <p:clrMapOvr>
    <a:masterClrMapping/>
  </p:clrMapOvr>
  <p:transition spd="med">
    <p:random/>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7DB5B7DD-D9FF-41E1-B39C-6865FCE2A889}" type="slidenum">
              <a:rPr lang="ar-SA" smtClean="0"/>
              <a:pPr>
                <a:defRPr/>
              </a:pPr>
              <a:t>‹#›</a:t>
            </a:fld>
            <a:endParaRPr lang="en-US"/>
          </a:p>
        </p:txBody>
      </p:sp>
    </p:spTree>
    <p:extLst>
      <p:ext uri="{BB962C8B-B14F-4D97-AF65-F5344CB8AC3E}">
        <p14:creationId xmlns:p14="http://schemas.microsoft.com/office/powerpoint/2010/main" val="2240501665"/>
      </p:ext>
    </p:extLst>
  </p:cSld>
  <p:clrMapOvr>
    <a:masterClrMapping/>
  </p:clrMapOvr>
  <p:transition spd="med">
    <p:random/>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pPr>
              <a:defRPr/>
            </a:pPr>
            <a:endParaRPr lang="en-US"/>
          </a:p>
        </p:txBody>
      </p:sp>
      <p:sp>
        <p:nvSpPr>
          <p:cNvPr id="6" name="عنصر نائب للتذييل 5"/>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C43DCE88-61DB-4660-A32D-54166D246FA7}" type="slidenum">
              <a:rPr lang="ar-SA" smtClean="0"/>
              <a:pPr>
                <a:defRPr/>
              </a:pPr>
              <a:t>‹#›</a:t>
            </a:fld>
            <a:endParaRPr lang="en-US"/>
          </a:p>
        </p:txBody>
      </p:sp>
    </p:spTree>
    <p:extLst>
      <p:ext uri="{BB962C8B-B14F-4D97-AF65-F5344CB8AC3E}">
        <p14:creationId xmlns:p14="http://schemas.microsoft.com/office/powerpoint/2010/main" val="3825880938"/>
      </p:ext>
    </p:extLst>
  </p:cSld>
  <p:clrMapOvr>
    <a:masterClrMapping/>
  </p:clrMapOvr>
  <p:transition spd="med">
    <p:random/>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pPr>
              <a:defRPr/>
            </a:pPr>
            <a:endParaRPr lang="en-US"/>
          </a:p>
        </p:txBody>
      </p:sp>
      <p:sp>
        <p:nvSpPr>
          <p:cNvPr id="8" name="عنصر نائب للتذييل 7"/>
          <p:cNvSpPr>
            <a:spLocks noGrp="1"/>
          </p:cNvSpPr>
          <p:nvPr>
            <p:ph type="ftr" sz="quarter" idx="11"/>
          </p:nvPr>
        </p:nvSpPr>
        <p:spPr/>
        <p:txBody>
          <a:bodyPr/>
          <a:lstStyle/>
          <a:p>
            <a:pPr>
              <a:defRPr/>
            </a:pPr>
            <a:endParaRPr lang="en-US"/>
          </a:p>
        </p:txBody>
      </p:sp>
      <p:sp>
        <p:nvSpPr>
          <p:cNvPr id="9" name="عنصر نائب لرقم الشريحة 8"/>
          <p:cNvSpPr>
            <a:spLocks noGrp="1"/>
          </p:cNvSpPr>
          <p:nvPr>
            <p:ph type="sldNum" sz="quarter" idx="12"/>
          </p:nvPr>
        </p:nvSpPr>
        <p:spPr/>
        <p:txBody>
          <a:bodyPr/>
          <a:lstStyle/>
          <a:p>
            <a:pPr>
              <a:defRPr/>
            </a:pPr>
            <a:fld id="{C3777EC9-7A4F-45C0-AEA6-14AB3A7BA0B0}" type="slidenum">
              <a:rPr lang="ar-SA" smtClean="0"/>
              <a:pPr>
                <a:defRPr/>
              </a:pPr>
              <a:t>‹#›</a:t>
            </a:fld>
            <a:endParaRPr lang="en-US"/>
          </a:p>
        </p:txBody>
      </p:sp>
    </p:spTree>
    <p:extLst>
      <p:ext uri="{BB962C8B-B14F-4D97-AF65-F5344CB8AC3E}">
        <p14:creationId xmlns:p14="http://schemas.microsoft.com/office/powerpoint/2010/main" val="1642126867"/>
      </p:ext>
    </p:extLst>
  </p:cSld>
  <p:clrMapOvr>
    <a:masterClrMapping/>
  </p:clrMapOvr>
  <p:transition spd="med">
    <p:random/>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pPr>
              <a:defRPr/>
            </a:pPr>
            <a:endParaRPr lang="en-US"/>
          </a:p>
        </p:txBody>
      </p:sp>
      <p:sp>
        <p:nvSpPr>
          <p:cNvPr id="4" name="عنصر نائب للتذييل 3"/>
          <p:cNvSpPr>
            <a:spLocks noGrp="1"/>
          </p:cNvSpPr>
          <p:nvPr>
            <p:ph type="ftr" sz="quarter" idx="11"/>
          </p:nvPr>
        </p:nvSpPr>
        <p:spPr/>
        <p:txBody>
          <a:bodyPr/>
          <a:lstStyle/>
          <a:p>
            <a:pPr>
              <a:defRPr/>
            </a:pPr>
            <a:endParaRPr lang="en-US"/>
          </a:p>
        </p:txBody>
      </p:sp>
      <p:sp>
        <p:nvSpPr>
          <p:cNvPr id="5" name="عنصر نائب لرقم الشريحة 4"/>
          <p:cNvSpPr>
            <a:spLocks noGrp="1"/>
          </p:cNvSpPr>
          <p:nvPr>
            <p:ph type="sldNum" sz="quarter" idx="12"/>
          </p:nvPr>
        </p:nvSpPr>
        <p:spPr/>
        <p:txBody>
          <a:bodyPr/>
          <a:lstStyle/>
          <a:p>
            <a:pPr>
              <a:defRPr/>
            </a:pPr>
            <a:fld id="{8F0871BB-A0CE-42B9-B075-9E63C5DD6EB2}" type="slidenum">
              <a:rPr lang="ar-SA" smtClean="0"/>
              <a:pPr>
                <a:defRPr/>
              </a:pPr>
              <a:t>‹#›</a:t>
            </a:fld>
            <a:endParaRPr lang="en-US"/>
          </a:p>
        </p:txBody>
      </p:sp>
    </p:spTree>
    <p:extLst>
      <p:ext uri="{BB962C8B-B14F-4D97-AF65-F5344CB8AC3E}">
        <p14:creationId xmlns:p14="http://schemas.microsoft.com/office/powerpoint/2010/main" val="1962180578"/>
      </p:ext>
    </p:extLst>
  </p:cSld>
  <p:clrMapOvr>
    <a:masterClrMapping/>
  </p:clrMapOvr>
  <p:transition spd="med">
    <p:random/>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defRPr/>
            </a:pPr>
            <a:endParaRPr lang="en-US"/>
          </a:p>
        </p:txBody>
      </p:sp>
      <p:sp>
        <p:nvSpPr>
          <p:cNvPr id="3" name="عنصر نائب للتذييل 2"/>
          <p:cNvSpPr>
            <a:spLocks noGrp="1"/>
          </p:cNvSpPr>
          <p:nvPr>
            <p:ph type="ftr" sz="quarter" idx="11"/>
          </p:nvPr>
        </p:nvSpPr>
        <p:spPr/>
        <p:txBody>
          <a:bodyPr/>
          <a:lstStyle/>
          <a:p>
            <a:pPr>
              <a:defRPr/>
            </a:pPr>
            <a:endParaRPr lang="en-US"/>
          </a:p>
        </p:txBody>
      </p:sp>
      <p:sp>
        <p:nvSpPr>
          <p:cNvPr id="4" name="عنصر نائب لرقم الشريحة 3"/>
          <p:cNvSpPr>
            <a:spLocks noGrp="1"/>
          </p:cNvSpPr>
          <p:nvPr>
            <p:ph type="sldNum" sz="quarter" idx="12"/>
          </p:nvPr>
        </p:nvSpPr>
        <p:spPr/>
        <p:txBody>
          <a:bodyPr/>
          <a:lstStyle/>
          <a:p>
            <a:pPr>
              <a:defRPr/>
            </a:pPr>
            <a:fld id="{7E1C7734-C4F3-48B4-89C8-38AE5D4621F9}" type="slidenum">
              <a:rPr lang="ar-SA" smtClean="0"/>
              <a:pPr>
                <a:defRPr/>
              </a:pPr>
              <a:t>‹#›</a:t>
            </a:fld>
            <a:endParaRPr lang="en-US"/>
          </a:p>
        </p:txBody>
      </p:sp>
    </p:spTree>
    <p:extLst>
      <p:ext uri="{BB962C8B-B14F-4D97-AF65-F5344CB8AC3E}">
        <p14:creationId xmlns:p14="http://schemas.microsoft.com/office/powerpoint/2010/main" val="3026889277"/>
      </p:ext>
    </p:extLst>
  </p:cSld>
  <p:clrMapOvr>
    <a:masterClrMapping/>
  </p:clrMapOvr>
  <p:transition spd="med">
    <p:random/>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pPr>
              <a:defRPr/>
            </a:pPr>
            <a:endParaRPr lang="en-US"/>
          </a:p>
        </p:txBody>
      </p:sp>
      <p:sp>
        <p:nvSpPr>
          <p:cNvPr id="6" name="عنصر نائب للتذييل 5"/>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88B5DBAB-B495-4859-B5A8-9CAA55646D2C}" type="slidenum">
              <a:rPr lang="ar-SA" smtClean="0"/>
              <a:pPr>
                <a:defRPr/>
              </a:pPr>
              <a:t>‹#›</a:t>
            </a:fld>
            <a:endParaRPr lang="en-US"/>
          </a:p>
        </p:txBody>
      </p:sp>
    </p:spTree>
    <p:extLst>
      <p:ext uri="{BB962C8B-B14F-4D97-AF65-F5344CB8AC3E}">
        <p14:creationId xmlns:p14="http://schemas.microsoft.com/office/powerpoint/2010/main" val="1666406832"/>
      </p:ext>
    </p:extLst>
  </p:cSld>
  <p:clrMapOvr>
    <a:masterClrMapping/>
  </p:clrMapOvr>
  <p:transition spd="med">
    <p:random/>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pPr>
              <a:defRPr/>
            </a:pPr>
            <a:endParaRPr lang="en-US"/>
          </a:p>
        </p:txBody>
      </p:sp>
      <p:sp>
        <p:nvSpPr>
          <p:cNvPr id="6" name="عنصر نائب للتذييل 5"/>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53925E1F-A2D7-4B97-8BEA-EEACC13CD843}" type="slidenum">
              <a:rPr lang="ar-SA" smtClean="0"/>
              <a:pPr>
                <a:defRPr/>
              </a:pPr>
              <a:t>‹#›</a:t>
            </a:fld>
            <a:endParaRPr lang="en-US"/>
          </a:p>
        </p:txBody>
      </p:sp>
    </p:spTree>
    <p:extLst>
      <p:ext uri="{BB962C8B-B14F-4D97-AF65-F5344CB8AC3E}">
        <p14:creationId xmlns:p14="http://schemas.microsoft.com/office/powerpoint/2010/main" val="1798647004"/>
      </p:ext>
    </p:extLst>
  </p:cSld>
  <p:clrMapOvr>
    <a:masterClrMapping/>
  </p:clrMapOvr>
  <p:transition spd="med">
    <p:random/>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38B05A8A-67AE-430A-AB30-F4E3C4BE4D54}" type="slidenum">
              <a:rPr lang="ar-SA" smtClean="0"/>
              <a:pPr>
                <a:defRPr/>
              </a:pPr>
              <a:t>‹#›</a:t>
            </a:fld>
            <a:endParaRPr lang="en-US"/>
          </a:p>
        </p:txBody>
      </p:sp>
    </p:spTree>
    <p:extLst>
      <p:ext uri="{BB962C8B-B14F-4D97-AF65-F5344CB8AC3E}">
        <p14:creationId xmlns:p14="http://schemas.microsoft.com/office/powerpoint/2010/main" val="771231315"/>
      </p:ext>
    </p:extLst>
  </p:cSld>
  <p:clrMapOvr>
    <a:masterClrMapping/>
  </p:clrMapOvr>
  <p:transition spd="med">
    <p:random/>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FAAC1BBE-CC9B-414D-8D58-5F37EC030FE8}" type="slidenum">
              <a:rPr lang="ar-SA" smtClean="0"/>
              <a:pPr>
                <a:defRPr/>
              </a:pPr>
              <a:t>‹#›</a:t>
            </a:fld>
            <a:endParaRPr lang="en-US"/>
          </a:p>
        </p:txBody>
      </p:sp>
    </p:spTree>
    <p:extLst>
      <p:ext uri="{BB962C8B-B14F-4D97-AF65-F5344CB8AC3E}">
        <p14:creationId xmlns:p14="http://schemas.microsoft.com/office/powerpoint/2010/main" val="107087394"/>
      </p:ext>
    </p:extLst>
  </p:cSld>
  <p:clrMapOvr>
    <a:masterClrMapping/>
  </p:clrMapOvr>
  <p:transition spd="med">
    <p:random/>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6110DF7-4F3A-4739-A7A7-3A79B0F2E48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7362041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166825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66044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730576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439149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738901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177348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024566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249286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95224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344869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39903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2051"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0" sz="1400">
                <a:solidFill>
                  <a:srgbClr val="FFFFFF"/>
                </a:solidFill>
                <a:latin typeface="Arial" charset="0"/>
                <a:ea typeface="+mn-ea"/>
                <a:cs typeface="Arial" charset="0"/>
              </a:defRPr>
            </a:lvl1pPr>
          </a:lstStyle>
          <a:p>
            <a:pPr algn="l" rtl="0" fontAlgn="base">
              <a:spcBef>
                <a:spcPct val="0"/>
              </a:spcBef>
              <a:spcAft>
                <a:spcPct val="0"/>
              </a:spcAft>
              <a:defRPr/>
            </a:pPr>
            <a:endParaRPr lang="en-US"/>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FFFFFF"/>
                </a:solidFill>
                <a:latin typeface="Arial" charset="0"/>
                <a:ea typeface="+mn-ea"/>
                <a:cs typeface="Arial" charset="0"/>
              </a:defRPr>
            </a:lvl1pPr>
          </a:lstStyle>
          <a:p>
            <a:pPr rtl="0" fontAlgn="base">
              <a:spcBef>
                <a:spcPct val="0"/>
              </a:spcBef>
              <a:spcAft>
                <a:spcPct val="0"/>
              </a:spcAft>
              <a:defRPr/>
            </a:pPr>
            <a:endParaRPr lang="en-US"/>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0" sz="1400">
                <a:solidFill>
                  <a:srgbClr val="FFFFFF"/>
                </a:solidFill>
                <a:latin typeface="Arial" charset="0"/>
                <a:ea typeface="+mn-ea"/>
                <a:cs typeface="Arial" charset="0"/>
              </a:defRPr>
            </a:lvl1pPr>
          </a:lstStyle>
          <a:p>
            <a:pPr rtl="0" fontAlgn="base">
              <a:spcBef>
                <a:spcPct val="0"/>
              </a:spcBef>
              <a:spcAft>
                <a:spcPct val="0"/>
              </a:spcAft>
              <a:defRPr/>
            </a:pPr>
            <a:fld id="{1C24A3D8-1C71-4B3D-B836-31DAC5272210}" type="slidenum">
              <a:rPr lang="en-US"/>
              <a:pPr rtl="0" fontAlgn="base">
                <a:spcBef>
                  <a:spcPct val="0"/>
                </a:spcBef>
                <a:spcAft>
                  <a:spcPct val="0"/>
                </a:spcAft>
                <a:defRPr/>
              </a:pPr>
              <a:t>‹#›</a:t>
            </a:fld>
            <a:endParaRPr lang="en-US"/>
          </a:p>
        </p:txBody>
      </p:sp>
    </p:spTree>
    <p:extLst>
      <p:ext uri="{BB962C8B-B14F-4D97-AF65-F5344CB8AC3E}">
        <p14:creationId xmlns:p14="http://schemas.microsoft.com/office/powerpoint/2010/main" val="119162194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000">
          <a:solidFill>
            <a:schemeClr val="tx2"/>
          </a:solidFill>
          <a:latin typeface="+mj-lt"/>
          <a:ea typeface="+mj-ea"/>
          <a:cs typeface="Arial" pitchFamily="34" charset="0"/>
        </a:defRPr>
      </a:lvl1pPr>
      <a:lvl2pPr algn="ctr" rtl="1" eaLnBrk="0" fontAlgn="base" hangingPunct="0">
        <a:spcBef>
          <a:spcPct val="0"/>
        </a:spcBef>
        <a:spcAft>
          <a:spcPct val="0"/>
        </a:spcAft>
        <a:defRPr sz="4000">
          <a:solidFill>
            <a:schemeClr val="tx2"/>
          </a:solidFill>
          <a:latin typeface="Arial" pitchFamily="34" charset="0"/>
          <a:cs typeface="Arial" pitchFamily="34" charset="0"/>
        </a:defRPr>
      </a:lvl2pPr>
      <a:lvl3pPr algn="ctr" rtl="1" eaLnBrk="0" fontAlgn="base" hangingPunct="0">
        <a:spcBef>
          <a:spcPct val="0"/>
        </a:spcBef>
        <a:spcAft>
          <a:spcPct val="0"/>
        </a:spcAft>
        <a:defRPr sz="4000">
          <a:solidFill>
            <a:schemeClr val="tx2"/>
          </a:solidFill>
          <a:latin typeface="Arial" pitchFamily="34" charset="0"/>
          <a:cs typeface="Arial" pitchFamily="34" charset="0"/>
        </a:defRPr>
      </a:lvl3pPr>
      <a:lvl4pPr algn="ctr" rtl="1" eaLnBrk="0" fontAlgn="base" hangingPunct="0">
        <a:spcBef>
          <a:spcPct val="0"/>
        </a:spcBef>
        <a:spcAft>
          <a:spcPct val="0"/>
        </a:spcAft>
        <a:defRPr sz="4000">
          <a:solidFill>
            <a:schemeClr val="tx2"/>
          </a:solidFill>
          <a:latin typeface="Arial" pitchFamily="34" charset="0"/>
          <a:cs typeface="Arial" pitchFamily="34" charset="0"/>
        </a:defRPr>
      </a:lvl4pPr>
      <a:lvl5pPr algn="ctr" rtl="1" eaLnBrk="0" fontAlgn="base" hangingPunct="0">
        <a:spcBef>
          <a:spcPct val="0"/>
        </a:spcBef>
        <a:spcAft>
          <a:spcPct val="0"/>
        </a:spcAft>
        <a:defRPr sz="4000">
          <a:solidFill>
            <a:schemeClr val="tx2"/>
          </a:solidFill>
          <a:latin typeface="Arial" pitchFamily="34" charset="0"/>
          <a:cs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Arial" pitchFamily="34" charset="0"/>
        </a:defRPr>
      </a:lvl1pPr>
      <a:lvl2pPr marL="742950" indent="-285750" algn="r" rtl="1" eaLnBrk="0" fontAlgn="base" hangingPunct="0">
        <a:spcBef>
          <a:spcPct val="20000"/>
        </a:spcBef>
        <a:spcAft>
          <a:spcPct val="0"/>
        </a:spcAft>
        <a:buChar char="–"/>
        <a:defRPr sz="2800">
          <a:solidFill>
            <a:schemeClr val="tx1"/>
          </a:solidFill>
          <a:latin typeface="+mn-lt"/>
          <a:cs typeface="Arial" pitchFamily="34" charset="0"/>
        </a:defRPr>
      </a:lvl2pPr>
      <a:lvl3pPr marL="1143000" indent="-228600" algn="r" rtl="1" eaLnBrk="0" fontAlgn="base" hangingPunct="0">
        <a:spcBef>
          <a:spcPct val="20000"/>
        </a:spcBef>
        <a:spcAft>
          <a:spcPct val="0"/>
        </a:spcAft>
        <a:buChar char="•"/>
        <a:defRPr sz="2400">
          <a:solidFill>
            <a:schemeClr val="tx1"/>
          </a:solidFill>
          <a:latin typeface="+mn-lt"/>
          <a:cs typeface="Arial" pitchFamily="34" charset="0"/>
        </a:defRPr>
      </a:lvl3pPr>
      <a:lvl4pPr marL="1600200" indent="-228600" algn="r" rtl="1" eaLnBrk="0" fontAlgn="base" hangingPunct="0">
        <a:spcBef>
          <a:spcPct val="20000"/>
        </a:spcBef>
        <a:spcAft>
          <a:spcPct val="0"/>
        </a:spcAft>
        <a:buChar char="–"/>
        <a:defRPr sz="2000">
          <a:solidFill>
            <a:schemeClr val="tx1"/>
          </a:solidFill>
          <a:latin typeface="+mn-lt"/>
          <a:cs typeface="Arial" pitchFamily="34" charset="0"/>
        </a:defRPr>
      </a:lvl4pPr>
      <a:lvl5pPr marL="2057400" indent="-228600" algn="r" rtl="1" eaLnBrk="0" fontAlgn="base" hangingPunct="0">
        <a:spcBef>
          <a:spcPct val="20000"/>
        </a:spcBef>
        <a:spcAft>
          <a:spcPct val="0"/>
        </a:spcAft>
        <a:buChar char="»"/>
        <a:defRPr sz="2000">
          <a:solidFill>
            <a:schemeClr val="tx1"/>
          </a:solidFill>
          <a:latin typeface="+mn-lt"/>
          <a:cs typeface="Arial" pitchFamily="34" charset="0"/>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algn="l" rtl="0" fontAlgn="base">
              <a:spcBef>
                <a:spcPct val="0"/>
              </a:spcBef>
              <a:spcAft>
                <a:spcPct val="0"/>
              </a:spcAft>
              <a:defRPr/>
            </a:pPr>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0" fontAlgn="base">
              <a:spcBef>
                <a:spcPct val="0"/>
              </a:spcBef>
              <a:spcAft>
                <a:spcPct val="0"/>
              </a:spcAft>
              <a:defRPr/>
            </a:pPr>
            <a:endParaRPr lang="en-US"/>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0" fontAlgn="base">
              <a:spcBef>
                <a:spcPct val="0"/>
              </a:spcBef>
              <a:spcAft>
                <a:spcPct val="0"/>
              </a:spcAft>
              <a:defRPr/>
            </a:pPr>
            <a:fld id="{1C24A3D8-1C71-4B3D-B836-31DAC5272210}" type="slidenum">
              <a:rPr lang="en-US" smtClean="0"/>
              <a:pPr rtl="0" fontAlgn="base">
                <a:spcBef>
                  <a:spcPct val="0"/>
                </a:spcBef>
                <a:spcAft>
                  <a:spcPct val="0"/>
                </a:spcAft>
                <a:defRPr/>
              </a:pPr>
              <a:t>‹#›</a:t>
            </a:fld>
            <a:endParaRPr lang="en-US"/>
          </a:p>
        </p:txBody>
      </p:sp>
    </p:spTree>
    <p:extLst>
      <p:ext uri="{BB962C8B-B14F-4D97-AF65-F5344CB8AC3E}">
        <p14:creationId xmlns:p14="http://schemas.microsoft.com/office/powerpoint/2010/main" val="398844858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ransition spd="med">
    <p:random/>
  </p:transition>
  <p:timing>
    <p:tnLst>
      <p:par>
        <p:cTn id="1" dur="indefinite" restart="never" nodeType="tmRoot"/>
      </p:par>
    </p:tnLst>
  </p:timing>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en-US"/>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a:solidFill>
                <a:srgbClr val="FFFFFF"/>
              </a:solidFill>
              <a:cs typeface="Arial" charset="0"/>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a:solidFill>
                <a:srgbClr val="FFFFFF"/>
              </a:solidFill>
              <a:cs typeface="Arial" charset="0"/>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cs typeface="Arial" charset="0"/>
              </a:rPr>
              <a:pPr rtl="0" fontAlgn="base">
                <a:spcBef>
                  <a:spcPct val="0"/>
                </a:spcBef>
                <a:spcAft>
                  <a:spcPct val="0"/>
                </a:spcAft>
              </a:pPr>
              <a:t>‹#›</a:t>
            </a:fld>
            <a:endParaRPr lang="en-US">
              <a:solidFill>
                <a:srgbClr val="FFFFFF"/>
              </a:solidFill>
              <a:cs typeface="Arial" charset="0"/>
            </a:endParaRPr>
          </a:p>
        </p:txBody>
      </p:sp>
    </p:spTree>
    <p:extLst>
      <p:ext uri="{BB962C8B-B14F-4D97-AF65-F5344CB8AC3E}">
        <p14:creationId xmlns:p14="http://schemas.microsoft.com/office/powerpoint/2010/main" val="1722799924"/>
      </p:ext>
    </p:extLst>
  </p:cSld>
  <p:clrMap bg1="dk2" tx1="lt1" bg2="dk1"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2133600"/>
            <a:ext cx="381000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195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205038"/>
            <a:ext cx="947737"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188" y="2220913"/>
            <a:ext cx="947737"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وان 1"/>
          <p:cNvSpPr>
            <a:spLocks noGrp="1"/>
          </p:cNvSpPr>
          <p:nvPr>
            <p:ph type="ctrTitle"/>
          </p:nvPr>
        </p:nvSpPr>
        <p:spPr>
          <a:xfrm>
            <a:off x="685800" y="152400"/>
            <a:ext cx="7772400" cy="2743200"/>
          </a:xfrm>
        </p:spPr>
        <p:txBody>
          <a:bodyPr/>
          <a:lstStyle/>
          <a:p>
            <a:pPr eaLnBrk="1" hangingPunct="1">
              <a:defRPr/>
            </a:pPr>
            <a:r>
              <a:rPr lang="ar-SA" sz="5400" dirty="0">
                <a:solidFill>
                  <a:schemeClr val="accent5">
                    <a:lumMod val="75000"/>
                  </a:schemeClr>
                </a:solidFill>
                <a:cs typeface="PT Bold Mirror" panose="02010400000000000000" pitchFamily="2" charset="-78"/>
              </a:rPr>
              <a:t>خدمة الفرد والجماعة</a:t>
            </a:r>
            <a:br>
              <a:rPr lang="ar-SA" sz="5400" dirty="0">
                <a:solidFill>
                  <a:schemeClr val="accent5">
                    <a:lumMod val="75000"/>
                  </a:schemeClr>
                </a:solidFill>
                <a:cs typeface="PT Bold Mirror" panose="02010400000000000000" pitchFamily="2" charset="-78"/>
              </a:rPr>
            </a:br>
            <a:endParaRPr lang="ar-SA" sz="5400" dirty="0">
              <a:solidFill>
                <a:schemeClr val="accent5">
                  <a:lumMod val="75000"/>
                </a:schemeClr>
              </a:solidFill>
              <a:cs typeface="PT Bold Mirror" panose="02010400000000000000" pitchFamily="2" charset="-78"/>
            </a:endParaRPr>
          </a:p>
        </p:txBody>
      </p:sp>
      <p:pic>
        <p:nvPicPr>
          <p:cNvPr id="27653" name="صورة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205038"/>
            <a:ext cx="3733800" cy="427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000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763688" y="2636912"/>
            <a:ext cx="5544616" cy="2404988"/>
          </a:xfrm>
          <a:extLst/>
        </p:spPr>
        <p:txBody>
          <a:bodyPr/>
          <a:lstStyle/>
          <a:p>
            <a:pPr eaLnBrk="1" hangingPunct="1">
              <a:defRPr/>
            </a:pPr>
            <a:r>
              <a:rPr lang="ar-SA" b="1" kern="10" dirty="0" smtClean="0">
                <a:ln w="1905"/>
                <a:solidFill>
                  <a:srgbClr val="FF0000"/>
                </a:solidFill>
                <a:effectLst>
                  <a:innerShdw blurRad="69850" dist="43180" dir="5400000">
                    <a:srgbClr val="000000">
                      <a:alpha val="65000"/>
                    </a:srgbClr>
                  </a:innerShdw>
                </a:effectLst>
                <a:cs typeface="PT Bold Dusky"/>
              </a:rPr>
              <a:t>   </a:t>
            </a:r>
            <a:br>
              <a:rPr lang="ar-SA" b="1" kern="10" dirty="0" smtClean="0">
                <a:ln w="1905"/>
                <a:solidFill>
                  <a:srgbClr val="FF0000"/>
                </a:solidFill>
                <a:effectLst>
                  <a:innerShdw blurRad="69850" dist="43180" dir="5400000">
                    <a:srgbClr val="000000">
                      <a:alpha val="65000"/>
                    </a:srgbClr>
                  </a:innerShdw>
                </a:effectLst>
                <a:cs typeface="PT Bold Dusky"/>
              </a:rPr>
            </a:br>
            <a:r>
              <a:rPr lang="ar-SA" b="1" dirty="0" smtClean="0">
                <a:solidFill>
                  <a:srgbClr val="FF0000"/>
                </a:solidFill>
                <a:latin typeface="Arial Unicode MS" pitchFamily="34" charset="-128"/>
                <a:ea typeface="Arial Unicode MS" pitchFamily="34" charset="-128"/>
                <a:cs typeface="PT Bold Heading" pitchFamily="2" charset="-78"/>
              </a:rPr>
              <a:t>المحاضـــــرة السادسة</a:t>
            </a:r>
            <a:r>
              <a:rPr lang="ar-SA" b="1" dirty="0">
                <a:solidFill>
                  <a:srgbClr val="FF0000"/>
                </a:solidFill>
                <a:latin typeface="Arial Unicode MS" pitchFamily="34" charset="-128"/>
                <a:ea typeface="Arial Unicode MS" pitchFamily="34" charset="-128"/>
                <a:cs typeface="PT Bold Heading" pitchFamily="2" charset="-78"/>
              </a:rPr>
              <a:t/>
            </a:r>
            <a:br>
              <a:rPr lang="ar-SA" b="1" dirty="0">
                <a:solidFill>
                  <a:srgbClr val="FF0000"/>
                </a:solidFill>
                <a:latin typeface="Arial Unicode MS" pitchFamily="34" charset="-128"/>
                <a:ea typeface="Arial Unicode MS" pitchFamily="34" charset="-128"/>
                <a:cs typeface="PT Bold Heading" pitchFamily="2" charset="-78"/>
              </a:rPr>
            </a:br>
            <a:r>
              <a:rPr lang="ar-SA" b="1" dirty="0" smtClean="0">
                <a:solidFill>
                  <a:srgbClr val="FF0000"/>
                </a:solidFill>
                <a:latin typeface="Arial Unicode MS" pitchFamily="34" charset="-128"/>
                <a:ea typeface="Arial Unicode MS" pitchFamily="34" charset="-128"/>
                <a:cs typeface="PT Bold Heading" pitchFamily="2" charset="-78"/>
              </a:rPr>
              <a:t>تابع أساليب الدراسة</a:t>
            </a:r>
            <a:r>
              <a:rPr lang="ar-SA" b="1" dirty="0">
                <a:solidFill>
                  <a:srgbClr val="FF0000"/>
                </a:solidFill>
                <a:latin typeface="Arial Unicode MS" pitchFamily="34" charset="-128"/>
                <a:ea typeface="Arial Unicode MS" pitchFamily="34" charset="-128"/>
                <a:cs typeface="PT Bold Heading" pitchFamily="2" charset="-78"/>
              </a:rPr>
              <a:t/>
            </a:r>
            <a:br>
              <a:rPr lang="ar-SA" b="1" dirty="0">
                <a:solidFill>
                  <a:srgbClr val="FF0000"/>
                </a:solidFill>
                <a:latin typeface="Arial Unicode MS" pitchFamily="34" charset="-128"/>
                <a:ea typeface="Arial Unicode MS" pitchFamily="34" charset="-128"/>
                <a:cs typeface="PT Bold Heading" pitchFamily="2" charset="-78"/>
              </a:rPr>
            </a:br>
            <a:r>
              <a:rPr lang="ar-SA" altLang="en-US" b="1" dirty="0" smtClean="0">
                <a:solidFill>
                  <a:srgbClr val="000000"/>
                </a:solidFill>
              </a:rPr>
              <a:t>مفاهيم العلاقة المهنية والمبادئ الأساسية في خدمة الفرد</a:t>
            </a:r>
            <a:r>
              <a:rPr lang="ar-SA" b="1" dirty="0" smtClean="0">
                <a:solidFill>
                  <a:srgbClr val="FF0000"/>
                </a:solidFill>
                <a:latin typeface="Arial Unicode MS" pitchFamily="34" charset="-128"/>
                <a:ea typeface="Arial Unicode MS" pitchFamily="34" charset="-128"/>
                <a:cs typeface="PT Bold Heading" pitchFamily="2" charset="-78"/>
              </a:rPr>
              <a:t/>
            </a:r>
            <a:br>
              <a:rPr lang="ar-SA" b="1" dirty="0" smtClean="0">
                <a:solidFill>
                  <a:srgbClr val="FF0000"/>
                </a:solidFill>
                <a:latin typeface="Arial Unicode MS" pitchFamily="34" charset="-128"/>
                <a:ea typeface="Arial Unicode MS" pitchFamily="34" charset="-128"/>
                <a:cs typeface="PT Bold Heading" pitchFamily="2" charset="-78"/>
              </a:rPr>
            </a:br>
            <a:endParaRPr lang="ar-SA" b="1" kern="10" dirty="0">
              <a:ln w="1905"/>
              <a:solidFill>
                <a:srgbClr val="FF0000"/>
              </a:solidFill>
              <a:effectLst>
                <a:innerShdw blurRad="69850" dist="43180" dir="5400000">
                  <a:srgbClr val="000000">
                    <a:alpha val="65000"/>
                  </a:srgbClr>
                </a:innerShdw>
              </a:effectLst>
              <a:cs typeface="PT Bold Dusky"/>
            </a:endParaRPr>
          </a:p>
        </p:txBody>
      </p:sp>
      <p:pic>
        <p:nvPicPr>
          <p:cNvPr id="28675"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92405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188" y="1944688"/>
            <a:ext cx="947737"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وسيلة شرح مع سهم إلى الأسفل 15"/>
          <p:cNvSpPr/>
          <p:nvPr/>
        </p:nvSpPr>
        <p:spPr>
          <a:xfrm>
            <a:off x="7173913" y="4017963"/>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algn="ctr" fontAlgn="base">
              <a:spcBef>
                <a:spcPct val="0"/>
              </a:spcBef>
              <a:spcAft>
                <a:spcPct val="0"/>
              </a:spcAft>
              <a:defRPr/>
            </a:pPr>
            <a:r>
              <a:rPr lang="ar-SA" sz="2800" b="1" kern="0" dirty="0">
                <a:solidFill>
                  <a:srgbClr val="FF0000"/>
                </a:solidFill>
                <a:cs typeface="Arial"/>
              </a:rPr>
              <a:t>مراجع المحاضرة</a:t>
            </a:r>
          </a:p>
        </p:txBody>
      </p:sp>
      <p:sp>
        <p:nvSpPr>
          <p:cNvPr id="17" name="مستطيل مستدير الزوايا 16"/>
          <p:cNvSpPr/>
          <p:nvPr/>
        </p:nvSpPr>
        <p:spPr>
          <a:xfrm>
            <a:off x="1979613" y="5300663"/>
            <a:ext cx="5194300"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291465" fontAlgn="base">
              <a:spcBef>
                <a:spcPts val="1200"/>
              </a:spcBef>
              <a:spcAft>
                <a:spcPts val="1000"/>
              </a:spcAft>
              <a:defRPr/>
            </a:pPr>
            <a:r>
              <a:rPr lang="ar-SA" b="1" kern="0" dirty="0">
                <a:solidFill>
                  <a:srgbClr val="FF0000"/>
                </a:solidFill>
                <a:cs typeface="Arial"/>
              </a:rPr>
              <a:t>- عبد الفتاح عثمان : خدمة الفرد في المجتمع النامي ( القاهرة : مكتبة الانجلو ، 2010 ).</a:t>
            </a: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012" y="1043303"/>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1563834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691680" y="476672"/>
            <a:ext cx="5544616" cy="1656184"/>
          </a:xfrm>
        </p:spPr>
        <p:txBody>
          <a:bodyPr/>
          <a:lstStyle/>
          <a:p>
            <a:r>
              <a:rPr lang="ar-EG" sz="3600" b="1" dirty="0">
                <a:solidFill>
                  <a:srgbClr val="000099"/>
                </a:solidFill>
                <a:latin typeface="Arial Unicode MS" pitchFamily="34" charset="-128"/>
                <a:ea typeface="Arial Unicode MS" pitchFamily="34" charset="-128"/>
                <a:cs typeface="Arial Unicode MS" pitchFamily="34" charset="-128"/>
              </a:rPr>
              <a:t>ضع أولويات (الأهم فالمهم)</a:t>
            </a:r>
            <a:r>
              <a:rPr lang="en-US" sz="3200" b="1" dirty="0">
                <a:solidFill>
                  <a:srgbClr val="000099"/>
                </a:solidFill>
                <a:latin typeface="Arial Unicode MS" pitchFamily="34" charset="-128"/>
                <a:ea typeface="Arial Unicode MS" pitchFamily="34" charset="-128"/>
                <a:cs typeface="Arial Unicode MS" pitchFamily="34" charset="-128"/>
              </a:rPr>
              <a:t/>
            </a:r>
            <a:br>
              <a:rPr lang="en-US" sz="3200" b="1" dirty="0">
                <a:solidFill>
                  <a:srgbClr val="000099"/>
                </a:solidFill>
                <a:latin typeface="Arial Unicode MS" pitchFamily="34" charset="-128"/>
                <a:ea typeface="Arial Unicode MS" pitchFamily="34" charset="-128"/>
                <a:cs typeface="Arial Unicode MS" pitchFamily="34" charset="-128"/>
              </a:rPr>
            </a:br>
            <a:r>
              <a:rPr lang="en-US" sz="3200" b="1" dirty="0">
                <a:solidFill>
                  <a:srgbClr val="FF0000"/>
                </a:solidFill>
                <a:latin typeface="Arial Unicode MS" pitchFamily="34" charset="-128"/>
                <a:ea typeface="Arial Unicode MS" pitchFamily="34" charset="-128"/>
                <a:cs typeface="Arial Unicode MS" pitchFamily="34" charset="-128"/>
              </a:rPr>
              <a:t>Put First Things First</a:t>
            </a:r>
            <a:endParaRPr lang="en-US" sz="3600" b="1" dirty="0" smtClean="0">
              <a:solidFill>
                <a:schemeClr val="accent1"/>
              </a:solidFill>
              <a:latin typeface="Arial Unicode MS" pitchFamily="34" charset="-128"/>
              <a:ea typeface="Arial Unicode MS" pitchFamily="34" charset="-128"/>
              <a:cs typeface="Arial Unicode MS" pitchFamily="34" charset="-128"/>
            </a:endParaRPr>
          </a:p>
        </p:txBody>
      </p:sp>
      <p:sp>
        <p:nvSpPr>
          <p:cNvPr id="6147" name="Rectangle 3"/>
          <p:cNvSpPr>
            <a:spLocks noGrp="1" noChangeArrowheads="1"/>
          </p:cNvSpPr>
          <p:nvPr>
            <p:ph type="body" idx="1"/>
          </p:nvPr>
        </p:nvSpPr>
        <p:spPr>
          <a:xfrm>
            <a:off x="1187451" y="3140968"/>
            <a:ext cx="6624909" cy="2985195"/>
          </a:xfrm>
        </p:spPr>
        <p:txBody>
          <a:bodyPr/>
          <a:lstStyle/>
          <a:p>
            <a:pPr algn="ctr"/>
            <a:r>
              <a:rPr lang="ar-SA" b="1" dirty="0">
                <a:solidFill>
                  <a:srgbClr val="FFFF00"/>
                </a:solidFill>
                <a:latin typeface="Arial Unicode MS" pitchFamily="34" charset="-128"/>
                <a:ea typeface="Arial Unicode MS" pitchFamily="34" charset="-128"/>
                <a:cs typeface="Arial Unicode MS" pitchFamily="34" charset="-128"/>
              </a:rPr>
              <a:t>عندما تزدحم الأعمال </a:t>
            </a:r>
            <a:r>
              <a:rPr lang="ar-SA" b="1" dirty="0" smtClean="0">
                <a:solidFill>
                  <a:srgbClr val="FFFF00"/>
                </a:solidFill>
                <a:latin typeface="Arial Unicode MS" pitchFamily="34" charset="-128"/>
                <a:ea typeface="Arial Unicode MS" pitchFamily="34" charset="-128"/>
                <a:cs typeface="Arial Unicode MS" pitchFamily="34" charset="-128"/>
              </a:rPr>
              <a:t>ابدأ </a:t>
            </a:r>
            <a:r>
              <a:rPr lang="ar-SA" b="1" dirty="0">
                <a:solidFill>
                  <a:srgbClr val="FFFF00"/>
                </a:solidFill>
                <a:latin typeface="Arial Unicode MS" pitchFamily="34" charset="-128"/>
                <a:ea typeface="Arial Unicode MS" pitchFamily="34" charset="-128"/>
                <a:cs typeface="Arial Unicode MS" pitchFamily="34" charset="-128"/>
              </a:rPr>
              <a:t>بالأهم فالمهم.</a:t>
            </a:r>
            <a:endParaRPr lang="ar-EG" b="1" dirty="0">
              <a:solidFill>
                <a:srgbClr val="FFFF00"/>
              </a:solidFill>
              <a:latin typeface="Arial Unicode MS" pitchFamily="34" charset="-128"/>
              <a:ea typeface="Arial Unicode MS" pitchFamily="34" charset="-128"/>
              <a:cs typeface="Arial Unicode MS" pitchFamily="34" charset="-128"/>
            </a:endParaRPr>
          </a:p>
          <a:p>
            <a:pPr algn="ctr"/>
            <a:r>
              <a:rPr lang="ar-SA" b="1" dirty="0">
                <a:solidFill>
                  <a:srgbClr val="FFFF00"/>
                </a:solidFill>
                <a:latin typeface="Arial Unicode MS" pitchFamily="34" charset="-128"/>
                <a:ea typeface="Arial Unicode MS" pitchFamily="34" charset="-128"/>
                <a:cs typeface="Arial Unicode MS" pitchFamily="34" charset="-128"/>
              </a:rPr>
              <a:t>هل لديك معيار واضح للأولويات؟</a:t>
            </a:r>
            <a:endParaRPr lang="en-US" b="1" dirty="0">
              <a:solidFill>
                <a:srgbClr val="FFFF00"/>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171658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827584" y="548680"/>
            <a:ext cx="7488832" cy="5816977"/>
          </a:xfrm>
          <a:prstGeom prst="rect">
            <a:avLst/>
          </a:prstGeom>
          <a:solidFill>
            <a:schemeClr val="bg1"/>
          </a:solidFill>
          <a:ln w="22225">
            <a:solidFill>
              <a:schemeClr val="tx1"/>
            </a:solidFill>
          </a:ln>
        </p:spPr>
        <p:txBody>
          <a:bodyPr wrap="square" rtlCol="1">
            <a:spAutoFit/>
          </a:bodyPr>
          <a:lstStyle/>
          <a:p>
            <a:pPr algn="ctr">
              <a:lnSpc>
                <a:spcPct val="150000"/>
              </a:lnSpc>
            </a:pPr>
            <a:r>
              <a:rPr lang="ar-SA" sz="48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أهداف المحاضرة </a:t>
            </a:r>
          </a:p>
          <a:p>
            <a:pPr marL="742950" indent="-742950">
              <a:lnSpc>
                <a:spcPct val="150000"/>
              </a:lnSpc>
              <a:buFontTx/>
              <a:buAutoNum type="arabicParenBoth"/>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تحديد </a:t>
            </a:r>
            <a:r>
              <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الطلاب والطالبات </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للقواعد التنظيمية للمقابلة.</a:t>
            </a:r>
          </a:p>
          <a:p>
            <a:pPr marL="742950" indent="-742950">
              <a:lnSpc>
                <a:spcPct val="150000"/>
              </a:lnSpc>
              <a:buFontTx/>
              <a:buAutoNum type="arabicParenBoth"/>
            </a:pPr>
            <a:r>
              <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تفسير الطلاب والطالبات لعوامل نجاح المقابلة.</a:t>
            </a:r>
          </a:p>
          <a:p>
            <a:pPr marL="742950" indent="-742950">
              <a:lnSpc>
                <a:spcPct val="150000"/>
              </a:lnSpc>
              <a:buFontTx/>
              <a:buAutoNum type="arabicParenBoth"/>
            </a:pPr>
            <a:r>
              <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إلمام الطلاب والطالبات بمفهوم الزيارة الميدانية.</a:t>
            </a:r>
          </a:p>
          <a:p>
            <a:pPr marL="742950" indent="-742950">
              <a:lnSpc>
                <a:spcPct val="150000"/>
              </a:lnSpc>
              <a:buFontTx/>
              <a:buAutoNum type="arabicParenBoth"/>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تحليل </a:t>
            </a:r>
            <a:r>
              <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الطلاب والطالبات </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لخصائص وأسس الزيارة المنزلية.</a:t>
            </a:r>
          </a:p>
          <a:p>
            <a:pPr marL="742950" indent="-742950">
              <a:lnSpc>
                <a:spcPct val="150000"/>
              </a:lnSpc>
              <a:buFontTx/>
              <a:buAutoNum type="arabicParenBoth"/>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إدراك الطلاب </a:t>
            </a:r>
            <a:r>
              <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والطالبات </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لإيجابيات وسلبيات الزيارة المنزلية. </a:t>
            </a:r>
            <a:endPar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31838714"/>
      </p:ext>
    </p:extLst>
  </p:cSld>
  <p:clrMapOvr>
    <a:masterClrMapping/>
  </p:clrMapOvr>
  <p:transition spd="med">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00034" y="201297"/>
            <a:ext cx="8215370" cy="6370975"/>
          </a:xfrm>
          <a:prstGeom prst="rect">
            <a:avLst/>
          </a:prstGeom>
          <a:solidFill>
            <a:schemeClr val="bg1"/>
          </a:solidFill>
          <a:ln w="22225">
            <a:solidFill>
              <a:schemeClr val="tx1"/>
            </a:solidFill>
          </a:ln>
        </p:spPr>
        <p:txBody>
          <a:bodyPr wrap="square" rtlCol="1">
            <a:spAutoFit/>
          </a:bodyPr>
          <a:lstStyle/>
          <a:p>
            <a:pPr algn="ctr"/>
            <a:r>
              <a:rPr lang="ar-SA" sz="48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عناصر المحاضرة </a:t>
            </a:r>
          </a:p>
          <a:p>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استكمال المقابلة وتشمل :</a:t>
            </a:r>
          </a:p>
          <a:p>
            <a:pPr lvl="1"/>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ه- القواعد التنظيمية للمقابلة. </a:t>
            </a:r>
          </a:p>
          <a:p>
            <a:pPr lvl="1"/>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 المقابلة كأي ارتباط لها بداية ووسط ونهاية. </a:t>
            </a:r>
          </a:p>
          <a:p>
            <a:pPr lvl="1"/>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ز- للمقابلة أنواع متعددة. </a:t>
            </a:r>
          </a:p>
          <a:p>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ح- عوامل نجاح المقابلة .</a:t>
            </a:r>
          </a:p>
          <a:p>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الزيارة المنزلية وتشمل :- </a:t>
            </a:r>
          </a:p>
          <a:p>
            <a:pPr lvl="1"/>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 مفهوم الزيارة.                  ب- الجوانب الايجابية.</a:t>
            </a:r>
          </a:p>
          <a:p>
            <a:pPr lvl="1"/>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ج- الجوانب السلبية.              د- خصائص وأسس الزيارة المنزلية. </a:t>
            </a:r>
          </a:p>
          <a:p>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(3) وسائل أخرى للدراسة الاجتماعية .  (4) أسئلة المحاضرة.</a:t>
            </a:r>
            <a:endPar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933574280"/>
      </p:ext>
    </p:extLst>
  </p:cSld>
  <p:clrMapOvr>
    <a:masterClrMapping/>
  </p:clrMapOvr>
  <p:transition spd="med">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p:cNvSpPr txBox="1"/>
          <p:nvPr/>
        </p:nvSpPr>
        <p:spPr>
          <a:xfrm>
            <a:off x="899592" y="2500306"/>
            <a:ext cx="7416824" cy="3477875"/>
          </a:xfrm>
          <a:prstGeom prst="rect">
            <a:avLst/>
          </a:prstGeom>
          <a:noFill/>
          <a:ln w="25400">
            <a:solidFill>
              <a:schemeClr val="tx1"/>
            </a:solidFill>
          </a:ln>
        </p:spPr>
        <p:txBody>
          <a:bodyPr wrap="square" rtlCol="1">
            <a:spAutoFit/>
          </a:bodyPr>
          <a:lstStyle/>
          <a:p>
            <a:pPr algn="just"/>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تَرتبط المقابلة ببعض القواعد والأصول الواجب مراعاتها وهى : </a:t>
            </a:r>
          </a:p>
          <a:p>
            <a:pPr marL="533400" indent="-533400" algn="just"/>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1- تحديد ميعاد للمقابلة.    </a:t>
            </a:r>
          </a:p>
          <a:p>
            <a:pPr marL="533400" indent="-533400" algn="just"/>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2- تحديد مكان للمقابلة .</a:t>
            </a:r>
          </a:p>
          <a:p>
            <a:pPr marL="533400" indent="-533400" algn="just"/>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3- الإعداد المهني للمقابلة .</a:t>
            </a:r>
          </a:p>
          <a:p>
            <a:pPr marL="533400" indent="-533400" algn="just"/>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4- زمن المقابلة.</a:t>
            </a:r>
            <a:endParaRPr lang="ar-SA" sz="44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6" name="وسيلة شرح على شكل سحابة 5"/>
          <p:cNvSpPr/>
          <p:nvPr/>
        </p:nvSpPr>
        <p:spPr>
          <a:xfrm>
            <a:off x="3857620" y="214290"/>
            <a:ext cx="4857784" cy="1556792"/>
          </a:xfrm>
          <a:prstGeom prst="cloudCallout">
            <a:avLst>
              <a:gd name="adj1" fmla="val -17193"/>
              <a:gd name="adj2" fmla="val 89021"/>
            </a:avLst>
          </a:prstGeom>
          <a:noFill/>
        </p:spPr>
        <p:style>
          <a:lnRef idx="2">
            <a:schemeClr val="dk1"/>
          </a:lnRef>
          <a:fillRef idx="1">
            <a:schemeClr val="lt1"/>
          </a:fillRef>
          <a:effectRef idx="0">
            <a:schemeClr val="dk1"/>
          </a:effectRef>
          <a:fontRef idx="minor">
            <a:schemeClr val="dk1"/>
          </a:fontRef>
        </p:style>
        <p:txBody>
          <a:bodyPr rtlCol="1" anchor="ctr"/>
          <a:lstStyle/>
          <a:p>
            <a:pPr algn="ct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هـ- القواعد التنظيمية للمقابلة</a:t>
            </a:r>
            <a:endParaRPr lang="ar-SA" sz="40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870831476"/>
      </p:ext>
    </p:extLst>
  </p:cSld>
  <p:clrMapOvr>
    <a:masterClrMapping/>
  </p:clrMapOvr>
  <p:transition spd="med">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7" name="وسيلة شرح بيضاوية 6"/>
          <p:cNvSpPr/>
          <p:nvPr/>
        </p:nvSpPr>
        <p:spPr>
          <a:xfrm>
            <a:off x="3419872" y="404664"/>
            <a:ext cx="5256584" cy="1080120"/>
          </a:xfrm>
          <a:prstGeom prst="wedgeEllipseCallout">
            <a:avLst>
              <a:gd name="adj1" fmla="val -23073"/>
              <a:gd name="adj2" fmla="val 85758"/>
            </a:avLst>
          </a:prstGeom>
          <a:noFill/>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القواعد التنظيمية للمقابلة</a:t>
            </a:r>
            <a:endPar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10" name="مربع نص 9"/>
          <p:cNvSpPr txBox="1"/>
          <p:nvPr/>
        </p:nvSpPr>
        <p:spPr>
          <a:xfrm>
            <a:off x="899592" y="2000240"/>
            <a:ext cx="7200800" cy="3477875"/>
          </a:xfrm>
          <a:prstGeom prst="rect">
            <a:avLst/>
          </a:prstGeom>
          <a:noFill/>
          <a:ln w="22225">
            <a:solidFill>
              <a:schemeClr val="tx1"/>
            </a:solidFill>
          </a:ln>
        </p:spPr>
        <p:txBody>
          <a:bodyPr wrap="square" rtlCol="1">
            <a:spAutoFit/>
          </a:bodyPr>
          <a:lstStyle/>
          <a:p>
            <a:pPr algn="just"/>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تحديد ميعاد للمقابلة </a:t>
            </a:r>
          </a:p>
          <a:p>
            <a:pPr algn="just">
              <a:lnSpc>
                <a:spcPct val="150000"/>
              </a:lnSpc>
            </a:pPr>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يُعتبر تَحديد موعد للمقابلات المهنية إلزاماً في خدمة الفرد حيث تَرتبط بمشكلات الأفراد ومصائرهم.</a:t>
            </a:r>
          </a:p>
          <a:p>
            <a:pPr algn="just"/>
            <a:endParaRPr lang="ar-SA" sz="44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1196401117"/>
      </p:ext>
    </p:extLst>
  </p:cSld>
  <p:clrMapOvr>
    <a:masterClrMapping/>
  </p:clrMapOvr>
  <p:transition spd="med">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5" name="مربع نص 4"/>
          <p:cNvSpPr txBox="1"/>
          <p:nvPr/>
        </p:nvSpPr>
        <p:spPr>
          <a:xfrm>
            <a:off x="683568" y="2780928"/>
            <a:ext cx="7848872" cy="954107"/>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p>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11" name="مربع نص 10"/>
          <p:cNvSpPr txBox="1"/>
          <p:nvPr/>
        </p:nvSpPr>
        <p:spPr>
          <a:xfrm>
            <a:off x="899592" y="749602"/>
            <a:ext cx="7377876" cy="5016758"/>
          </a:xfrm>
          <a:prstGeom prst="rect">
            <a:avLst/>
          </a:prstGeom>
          <a:noFill/>
          <a:ln w="19050">
            <a:solidFill>
              <a:schemeClr val="tx1"/>
            </a:solidFill>
          </a:ln>
        </p:spPr>
        <p:txBody>
          <a:bodyPr wrap="square" rtlCol="1">
            <a:spAutoFit/>
          </a:bodyPr>
          <a:lstStyle/>
          <a:p>
            <a:pPr algn="just"/>
            <a:r>
              <a:rPr lang="ar-SA"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ويحقق تحديد ميعاد للمقابلة فوائد أهمها </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p>
          <a:p>
            <a:pPr marL="441325" indent="-441325" algn="just">
              <a:buClr>
                <a:srgbClr val="FF0000"/>
              </a:buClr>
              <a:buFontTx/>
              <a:buBlip>
                <a:blip r:embed="rId2"/>
              </a:buBlip>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الميعاد هو لَونُ من الارتباط يُشكل التزاماً نفسياً ومهنياً عند كل من الأخصائي والعميل يَنعكس على حرص كل منهما على نجاح المقابلة ذاتها .</a:t>
            </a:r>
          </a:p>
          <a:p>
            <a:pPr marL="441325" indent="-441325" algn="just">
              <a:buClr>
                <a:srgbClr val="FF0000"/>
              </a:buClr>
              <a:buFontTx/>
              <a:buBlip>
                <a:blip r:embed="rId2"/>
              </a:buBlip>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تُهيئ العميل نفسياً واجتماعياً لمــا سيدور في المقابلة من مناقشات وما يَعكسه ذلك على حُسنْ استجابته للمقابلة .</a:t>
            </a:r>
          </a:p>
          <a:p>
            <a:pPr marL="441325" indent="-441325" algn="just">
              <a:buClr>
                <a:srgbClr val="FF0000"/>
              </a:buClr>
              <a:buFontTx/>
              <a:buBlip>
                <a:blip r:embed="rId2"/>
              </a:buBlip>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تُنظم عمل الأخصائي إدارياً ومهنياً فيكون أقدر على قيادة المقابلة قيادة ناجحة.</a:t>
            </a:r>
          </a:p>
        </p:txBody>
      </p:sp>
    </p:spTree>
    <p:extLst>
      <p:ext uri="{BB962C8B-B14F-4D97-AF65-F5344CB8AC3E}">
        <p14:creationId xmlns:p14="http://schemas.microsoft.com/office/powerpoint/2010/main" val="1964150208"/>
      </p:ext>
    </p:extLst>
  </p:cSld>
  <p:clrMapOvr>
    <a:masterClrMapping/>
  </p:clrMapOvr>
  <p:transition spd="med">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7" name="وسيلة شرح بيضاوية 6"/>
          <p:cNvSpPr/>
          <p:nvPr/>
        </p:nvSpPr>
        <p:spPr>
          <a:xfrm>
            <a:off x="1547664" y="404664"/>
            <a:ext cx="6912768" cy="792088"/>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تحديد ميعاد للمقابلة </a:t>
            </a:r>
          </a:p>
        </p:txBody>
      </p:sp>
      <p:sp>
        <p:nvSpPr>
          <p:cNvPr id="5" name="مربع نص 4"/>
          <p:cNvSpPr txBox="1"/>
          <p:nvPr/>
        </p:nvSpPr>
        <p:spPr>
          <a:xfrm>
            <a:off x="683568" y="2780928"/>
            <a:ext cx="7848872" cy="954107"/>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p>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9" name="مربع نص 8"/>
          <p:cNvSpPr txBox="1"/>
          <p:nvPr/>
        </p:nvSpPr>
        <p:spPr>
          <a:xfrm>
            <a:off x="899592" y="1628800"/>
            <a:ext cx="7665338" cy="4585871"/>
          </a:xfrm>
          <a:prstGeom prst="rect">
            <a:avLst/>
          </a:prstGeom>
          <a:noFill/>
          <a:ln w="22225">
            <a:solidFill>
              <a:schemeClr val="tx1"/>
            </a:solidFill>
          </a:ln>
        </p:spPr>
        <p:txBody>
          <a:bodyPr wrap="square" rtlCol="1">
            <a:spAutoFit/>
          </a:bodyPr>
          <a:lstStyle/>
          <a:p>
            <a:pPr marL="365125" indent="-365125" algn="just">
              <a:buFontTx/>
              <a:buChar char="-"/>
            </a:pPr>
            <a:r>
              <a:rPr lang="ar-SA"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ولكن هل هذا ما يحدث بالفعل في مؤسساتنا الاجتماعية؟</a:t>
            </a:r>
          </a:p>
          <a:p>
            <a:pPr marL="365125" indent="-365125"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إذا كان تحديد ميعاد للمقابلة هو ما يجب أن يكون، فلا يَسعَنا إلا أن نتطرق إلى ما هو كائن فعلاً في المؤسسات نفسها، فالواقع الميداني كثيراً ما يَفرض نفسه لتَتم الكثير من المقابلات دون تحديد ميعاد لها، ومن خلال خبراتنا الميدانية في أكثر من مجال من مجالات الخدمة الاجتماعية يمكن أن نؤكد على وجود  العديد من المشكلات التي تَتَطلب إلحاحاً دون انتظار ، كما أن هناك عقبات أو صعوبات جوهرية تَحُول دون الأخذ بهذا التقليد (تحديد ميعاد للمقابلة) في كل الظروف. </a:t>
            </a:r>
            <a:endPar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977483619"/>
      </p:ext>
    </p:extLst>
  </p:cSld>
  <p:clrMapOvr>
    <a:masterClrMapping/>
  </p:clrMapOvr>
  <p:transition spd="med">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bg1"/>
          </a:solidFill>
          <a:ln w="19050">
            <a:solidFill>
              <a:schemeClr val="tx1"/>
            </a:solidFill>
          </a:ln>
        </p:spPr>
        <p:txBody>
          <a:bodyPr>
            <a:noAutofit/>
          </a:bodyPr>
          <a:lstStyle/>
          <a:p>
            <a:pPr marL="365125" indent="-365125" algn="just">
              <a:buNone/>
            </a:pP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العقبات أو الصعوبات الجوهرية التي تحول دون الأخذ بميعاد للمقابلة، ومن أهمها </a:t>
            </a:r>
            <a:r>
              <a:rPr lang="ar-SA" sz="36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p>
          <a:p>
            <a:pPr marL="539750" indent="-539750" algn="just">
              <a:buNone/>
            </a:pPr>
            <a:r>
              <a:rPr lang="ar-SA" sz="36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عدم تحديد الدور الواضح للأخصائي في كثير من المؤسسات .</a:t>
            </a:r>
          </a:p>
          <a:p>
            <a:pPr marL="539750" indent="-539750" algn="just">
              <a:buNone/>
            </a:pPr>
            <a:r>
              <a:rPr lang="ar-SA" sz="36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ضغط الحاجة نفسها عند الكثير من العملاء لدرجة تَجعلهم يُسارعون إلى طلب مقابلة الأخصائي دون موعد سابق .</a:t>
            </a:r>
          </a:p>
          <a:p>
            <a:pPr marL="539750" indent="-539750" algn="just">
              <a:buNone/>
            </a:pPr>
            <a:r>
              <a:rPr lang="ar-SA" sz="36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طابع العشوائية والارتجال الذي تَجمدت عنده بعض المؤسسات الاجتماعية.</a:t>
            </a:r>
          </a:p>
          <a:p>
            <a:pPr marL="539750" indent="-539750" algn="just">
              <a:buNone/>
            </a:pPr>
            <a:r>
              <a:rPr lang="ar-SA" sz="36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نقص الإمكانيات المادية والبشرية في كثير من المؤسسات الاجتماعية.</a:t>
            </a:r>
          </a:p>
        </p:txBody>
      </p:sp>
      <p:sp>
        <p:nvSpPr>
          <p:cNvPr id="4" name="وسيلة شرح بيضاوية 3"/>
          <p:cNvSpPr/>
          <p:nvPr/>
        </p:nvSpPr>
        <p:spPr>
          <a:xfrm>
            <a:off x="1547664" y="404664"/>
            <a:ext cx="6912768" cy="792088"/>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تحديد ميعاد للمقابلة </a:t>
            </a:r>
          </a:p>
        </p:txBody>
      </p:sp>
    </p:spTree>
    <p:extLst>
      <p:ext uri="{BB962C8B-B14F-4D97-AF65-F5344CB8AC3E}">
        <p14:creationId xmlns:p14="http://schemas.microsoft.com/office/powerpoint/2010/main" val="3028218285"/>
      </p:ext>
    </p:extLst>
  </p:cSld>
  <p:clrMapOvr>
    <a:masterClrMapping/>
  </p:clrMapOvr>
  <p:transition spd="med">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عنوان 3"/>
          <p:cNvSpPr>
            <a:spLocks noGrp="1"/>
          </p:cNvSpPr>
          <p:nvPr>
            <p:ph type="title"/>
          </p:nvPr>
        </p:nvSpPr>
        <p:spPr>
          <a:xfrm>
            <a:off x="3071802" y="274638"/>
            <a:ext cx="4357718" cy="1143000"/>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normAutofit/>
          </a:bodyPr>
          <a:lstStyle/>
          <a:p>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تحديد ميعاد للمقابلة </a:t>
            </a:r>
          </a:p>
        </p:txBody>
      </p:sp>
      <p:sp>
        <p:nvSpPr>
          <p:cNvPr id="3" name="عنصر نائب للمحتوى 2"/>
          <p:cNvSpPr>
            <a:spLocks noGrp="1"/>
          </p:cNvSpPr>
          <p:nvPr>
            <p:ph idx="1"/>
          </p:nvPr>
        </p:nvSpPr>
        <p:spPr>
          <a:xfrm>
            <a:off x="899592" y="1903433"/>
            <a:ext cx="7416824" cy="3811583"/>
          </a:xfrm>
          <a:solidFill>
            <a:schemeClr val="bg1"/>
          </a:solidFill>
          <a:ln w="19050">
            <a:solidFill>
              <a:schemeClr val="tx1"/>
            </a:solidFill>
          </a:ln>
        </p:spPr>
        <p:txBody>
          <a:bodyPr>
            <a:normAutofit lnSpcReduction="10000"/>
          </a:bodyPr>
          <a:lstStyle/>
          <a:p>
            <a:pPr algn="just"/>
            <a:r>
              <a:rPr lang="ar-SA" sz="44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كما يَرتبط ميعاد المقابلة بالفترة المناسبة بين كل مقابلة وأخرى وهذه الفترة تَختلف باختلاف طبيعة المشكلات نفسها وطبيعة المؤسسة وإمكانياتها ، فقد تكون هذه الفترة أسبوعاً أو أسبوعين أو قد تكون شهراً  كاملاً ، بل قد يقتضى الموقف في بعض الحالات ضرورة مقابلة العميل أكثر من مرة في الأسبوع الواحد .</a:t>
            </a:r>
            <a:endParaRPr lang="ar-SA" sz="4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3989180"/>
      </p:ext>
    </p:extLst>
  </p:cSld>
  <p:clrMapOvr>
    <a:masterClrMapping/>
  </p:clrMapOvr>
  <p:transition spd="med">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7" name="وسيلة شرح بيضاوية 6"/>
          <p:cNvSpPr/>
          <p:nvPr/>
        </p:nvSpPr>
        <p:spPr>
          <a:xfrm>
            <a:off x="4932040" y="404664"/>
            <a:ext cx="3456384" cy="792088"/>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مكان المقابلة </a:t>
            </a:r>
          </a:p>
        </p:txBody>
      </p:sp>
      <p:sp>
        <p:nvSpPr>
          <p:cNvPr id="5" name="مربع نص 4"/>
          <p:cNvSpPr txBox="1"/>
          <p:nvPr/>
        </p:nvSpPr>
        <p:spPr>
          <a:xfrm>
            <a:off x="683568" y="2780928"/>
            <a:ext cx="7848872" cy="954107"/>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p>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9" name="مربع نص 8"/>
          <p:cNvSpPr txBox="1"/>
          <p:nvPr/>
        </p:nvSpPr>
        <p:spPr>
          <a:xfrm>
            <a:off x="899592" y="1484784"/>
            <a:ext cx="7272808" cy="3477875"/>
          </a:xfrm>
          <a:prstGeom prst="rect">
            <a:avLst/>
          </a:prstGeom>
          <a:noFill/>
          <a:ln w="22225">
            <a:solidFill>
              <a:schemeClr val="tx1"/>
            </a:solidFill>
          </a:ln>
        </p:spPr>
        <p:txBody>
          <a:bodyPr wrap="square" rtlCol="1">
            <a:spAutoFit/>
          </a:bodyPr>
          <a:lstStyle/>
          <a:p>
            <a:pPr marL="365125" indent="-365125" algn="just">
              <a:buFontTx/>
              <a:buChar char="-"/>
            </a:pPr>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تختلف المؤسسات في تحديد المكان الذي تَتَم فيه مقابلات خدمة الفرد حسب إمكانياتها وأهدافها .</a:t>
            </a:r>
          </a:p>
          <a:p>
            <a:pPr marL="365125" indent="-365125" algn="just">
              <a:buFontTx/>
              <a:buChar char="-"/>
            </a:pPr>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ولكن سواء كان المكان مناسباً أو غير مناسب من حيث الأثاث والعزلة وكافة الإمكانيات الأخرى فمن المهم أن يَتَسمْ قدر الإمكان بالسرية والهدوء بصفة خاصة.</a:t>
            </a:r>
            <a:endParaRPr lang="ar-SA" sz="44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317277673"/>
      </p:ext>
    </p:extLst>
  </p:cSld>
  <p:clrMapOvr>
    <a:masterClrMapping/>
  </p:clrMapOvr>
  <p:transition spd="med">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5" name="مربع نص 4"/>
          <p:cNvSpPr txBox="1"/>
          <p:nvPr/>
        </p:nvSpPr>
        <p:spPr>
          <a:xfrm>
            <a:off x="683568" y="2780928"/>
            <a:ext cx="7848872" cy="954107"/>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p>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10" name="وسيلة شرح بيضاوية 9"/>
          <p:cNvSpPr/>
          <p:nvPr/>
        </p:nvSpPr>
        <p:spPr>
          <a:xfrm>
            <a:off x="4000496" y="428604"/>
            <a:ext cx="4680520" cy="792088"/>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الإعداد المهني للمقابلة </a:t>
            </a:r>
            <a:endParaRPr lang="ar-SA" sz="40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11" name="مربع نص 10"/>
          <p:cNvSpPr txBox="1"/>
          <p:nvPr/>
        </p:nvSpPr>
        <p:spPr>
          <a:xfrm>
            <a:off x="285720" y="1428736"/>
            <a:ext cx="8572560" cy="5016758"/>
          </a:xfrm>
          <a:prstGeom prst="rect">
            <a:avLst/>
          </a:prstGeom>
          <a:solidFill>
            <a:schemeClr val="bg1"/>
          </a:solidFill>
          <a:ln w="19050">
            <a:solidFill>
              <a:schemeClr val="tx1"/>
            </a:solidFill>
          </a:ln>
        </p:spPr>
        <p:txBody>
          <a:bodyPr wrap="square" rtlCol="1">
            <a:spAutoFit/>
          </a:bodyPr>
          <a:lstStyle/>
          <a:p>
            <a:pPr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إضافة لتحديد موعد للمقابلة ومكانها يجب على الأخصائي أن يقوم بخطوتين هامتين هما :- </a:t>
            </a:r>
          </a:p>
          <a:p>
            <a:pPr marL="365125" indent="-350838" algn="just">
              <a:buFontTx/>
              <a:buChar char="-"/>
            </a:pPr>
            <a:r>
              <a:rPr lang="ar-SA"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التخطيط المسبق للمقابلة وأهدافها</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ويَتَطلب ذلك دراسة شاملة للملفات أو السجلات أو الطلب المقدم حسب ظروف كل حالة .</a:t>
            </a:r>
          </a:p>
          <a:p>
            <a:pPr marL="365125" indent="-350838" algn="just">
              <a:buFontTx/>
              <a:buChar char="-"/>
            </a:pPr>
            <a:r>
              <a:rPr lang="ar-SA"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الإعداد النفسي للمقابلة</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ويَتَمثل في التخلص من ضغوطه النفسية الخاصة به سواء كانت لأسباب صحية أو شخصية أو اجتماعية .</a:t>
            </a:r>
          </a:p>
          <a:p>
            <a:pPr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وتحدد بعض المؤسسات حد أقصى لعدد المقابلات التي يقوم بها الأخصائي في اليوم الواحد.</a:t>
            </a:r>
            <a:endPar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3093270907"/>
      </p:ext>
    </p:extLst>
  </p:cSld>
  <p:clrMapOvr>
    <a:masterClrMapping/>
  </p:clrMapOvr>
  <p:transition spd="med">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12" name="وسيلة شرح بيضاوية 11"/>
          <p:cNvSpPr/>
          <p:nvPr/>
        </p:nvSpPr>
        <p:spPr>
          <a:xfrm>
            <a:off x="5357818" y="357166"/>
            <a:ext cx="3528392" cy="792088"/>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8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زمن المقابلة </a:t>
            </a:r>
            <a:endParaRPr lang="ar-SA" sz="48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14" name="مربع نص 13"/>
          <p:cNvSpPr txBox="1"/>
          <p:nvPr/>
        </p:nvSpPr>
        <p:spPr>
          <a:xfrm>
            <a:off x="971600" y="1357298"/>
            <a:ext cx="7315176" cy="4154984"/>
          </a:xfrm>
          <a:prstGeom prst="rect">
            <a:avLst/>
          </a:prstGeom>
          <a:noFill/>
          <a:ln w="22225">
            <a:solidFill>
              <a:schemeClr val="tx1"/>
            </a:solidFill>
          </a:ln>
        </p:spPr>
        <p:txBody>
          <a:bodyPr wrap="square" rtlCol="1">
            <a:spAutoFit/>
          </a:bodyPr>
          <a:lstStyle/>
          <a:p>
            <a:pPr marL="449263" indent="-449263" algn="just">
              <a:lnSpc>
                <a:spcPct val="150000"/>
              </a:lnSpc>
              <a:buFontTx/>
              <a:buChar char="-"/>
            </a:pPr>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من القواعد التي حددها علماء التربية أن الإنسان يَفقدْ القدرة على التركيز بعد عشرة دقائق إذا ما ظل مستمعاً بصورة سلبية ، كما يَفقدْ انتباهه بعد ساعة اذا ما كان مشتركاً بنفسه في المناقشة.</a:t>
            </a:r>
          </a:p>
        </p:txBody>
      </p:sp>
    </p:spTree>
    <p:extLst>
      <p:ext uri="{BB962C8B-B14F-4D97-AF65-F5344CB8AC3E}">
        <p14:creationId xmlns:p14="http://schemas.microsoft.com/office/powerpoint/2010/main" val="2187444842"/>
      </p:ext>
    </p:extLst>
  </p:cSld>
  <p:clrMapOvr>
    <a:masterClrMapping/>
  </p:clrMapOvr>
  <p:transition spd="med">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bg1"/>
          </a:solidFill>
          <a:ln w="19050">
            <a:solidFill>
              <a:schemeClr val="tx1"/>
            </a:solidFill>
          </a:ln>
        </p:spPr>
        <p:txBody>
          <a:bodyPr>
            <a:normAutofit/>
          </a:bodyPr>
          <a:lstStyle/>
          <a:p>
            <a:pPr algn="just"/>
            <a:r>
              <a:rPr lang="ar-SA" sz="40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لذلك يَتفق الأخصائيون الاجتماعيون على أن المقابلة لا يجوز أن تَزيد مدتها عن ساعة مهما كانت الظروف وهي الفترة التي يَفقدْ بعدها كل من الأخصائي والعميل القدرة على التركيز والفعالية، أما مدة المقابلة شأنها شأن كافة عمليات خدمة الفرد تحددها بالضرورة طبيعة المشكلة وظروف العميل وإمكانيات المؤسسة، فقد تصل إلى أقصاها وهي مدة الساعة في المقابلات المشتركة أو تكون نصف ساعة في المقابلات الفردية وهكذا حسب طبيعة الموقف. </a:t>
            </a:r>
            <a:endParaRPr lang="ar-SA" sz="4000" dirty="0">
              <a:effectLst>
                <a:outerShdw blurRad="38100" dist="38100" dir="2700000" algn="tl">
                  <a:srgbClr val="000000">
                    <a:alpha val="43137"/>
                  </a:srgbClr>
                </a:outerShdw>
              </a:effectLst>
            </a:endParaRPr>
          </a:p>
        </p:txBody>
      </p:sp>
      <p:sp>
        <p:nvSpPr>
          <p:cNvPr id="4" name="وسيلة شرح بيضاوية 3"/>
          <p:cNvSpPr/>
          <p:nvPr/>
        </p:nvSpPr>
        <p:spPr>
          <a:xfrm>
            <a:off x="5357818" y="357166"/>
            <a:ext cx="3528392" cy="792088"/>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زمن المقابلة </a:t>
            </a:r>
          </a:p>
        </p:txBody>
      </p:sp>
    </p:spTree>
    <p:extLst>
      <p:ext uri="{BB962C8B-B14F-4D97-AF65-F5344CB8AC3E}">
        <p14:creationId xmlns:p14="http://schemas.microsoft.com/office/powerpoint/2010/main" val="410254310"/>
      </p:ext>
    </p:extLst>
  </p:cSld>
  <p:clrMapOvr>
    <a:masterClrMapping/>
  </p:clrMapOvr>
  <p:transition spd="med">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4" name="وسيلة شرح على شكل سحابة 3"/>
          <p:cNvSpPr/>
          <p:nvPr/>
        </p:nvSpPr>
        <p:spPr>
          <a:xfrm>
            <a:off x="2339752" y="86258"/>
            <a:ext cx="6624736" cy="1556792"/>
          </a:xfrm>
          <a:prstGeom prst="cloudCallout">
            <a:avLst>
              <a:gd name="adj1" fmla="val -17193"/>
              <a:gd name="adj2" fmla="val 89021"/>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 المقابلة كأى ارتباط لها بداية  ووسط ونهاية  </a:t>
            </a:r>
          </a:p>
        </p:txBody>
      </p:sp>
      <p:sp>
        <p:nvSpPr>
          <p:cNvPr id="5" name="مربع نص 4"/>
          <p:cNvSpPr txBox="1"/>
          <p:nvPr/>
        </p:nvSpPr>
        <p:spPr>
          <a:xfrm>
            <a:off x="899592" y="1628800"/>
            <a:ext cx="7344816" cy="4154984"/>
          </a:xfrm>
          <a:prstGeom prst="rect">
            <a:avLst/>
          </a:prstGeom>
          <a:solidFill>
            <a:schemeClr val="bg1"/>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rtlCol="1">
            <a:spAutoFit/>
          </a:bodyPr>
          <a:lstStyle/>
          <a:p>
            <a:pPr algn="just"/>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المقابلة في خدمة الفرد تمر بثلاث مراحل بداية ووسط ونهاية، تتميز كل مرحلة بخصائص من حيث التفاعل المتبادل الذي يجرى خلالها وهم. </a:t>
            </a:r>
          </a:p>
          <a:p>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بداية المقابلة.</a:t>
            </a:r>
          </a:p>
          <a:p>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وسط المقابلة.</a:t>
            </a:r>
          </a:p>
          <a:p>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نهاية المقابلة.</a:t>
            </a:r>
            <a:endParaRPr lang="ar-SA" sz="44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176856309"/>
      </p:ext>
    </p:extLst>
  </p:cSld>
  <p:clrMapOvr>
    <a:masterClrMapping/>
  </p:clrMapOvr>
  <p:transition spd="med">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4" name="وسيلة شرح مستطيلة مستديرة الزوايا 3"/>
          <p:cNvSpPr/>
          <p:nvPr/>
        </p:nvSpPr>
        <p:spPr>
          <a:xfrm>
            <a:off x="6372200" y="332656"/>
            <a:ext cx="2232248" cy="648072"/>
          </a:xfrm>
          <a:prstGeom prst="wedgeRoundRectCallout">
            <a:avLst>
              <a:gd name="adj1" fmla="val -21580"/>
              <a:gd name="adj2" fmla="val 79776"/>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بداية المقابلة </a:t>
            </a:r>
            <a:endParaRPr lang="ar-SA" sz="40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5" name="مربع نص 4"/>
          <p:cNvSpPr txBox="1"/>
          <p:nvPr/>
        </p:nvSpPr>
        <p:spPr>
          <a:xfrm>
            <a:off x="899592" y="1124744"/>
            <a:ext cx="7416824" cy="4524315"/>
          </a:xfrm>
          <a:prstGeom prst="rect">
            <a:avLst/>
          </a:prstGeom>
          <a:noFill/>
        </p:spPr>
        <p:style>
          <a:lnRef idx="2">
            <a:schemeClr val="dk1"/>
          </a:lnRef>
          <a:fillRef idx="1">
            <a:schemeClr val="lt1"/>
          </a:fillRef>
          <a:effectRef idx="0">
            <a:schemeClr val="dk1"/>
          </a:effectRef>
          <a:fontRef idx="minor">
            <a:schemeClr val="dk1"/>
          </a:fontRef>
        </p:style>
        <p:txBody>
          <a:bodyPr wrap="square" rtlCol="1">
            <a:spAutoFit/>
          </a:bodyPr>
          <a:lstStyle/>
          <a:p>
            <a:pPr marL="350838" indent="-350838"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هي مرحلة استطلاع وخيال تسودها انفعالات تميل إلى السلبية كالخوف والغضب والعداء ولكون هذه المشاعر، مشاعر غير مقبولة وبغيضة، فالعميل يُغَلفها بقناعات زائفة بأسلوب أو بآخر من أساليب المقاومة.</a:t>
            </a:r>
          </a:p>
          <a:p>
            <a:pPr marL="350838" indent="-350838"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في هذه المرحلة يَتركْ الأخصائي للعميل حرية التعبير.</a:t>
            </a:r>
          </a:p>
          <a:p>
            <a:pPr marL="350838" indent="-350838"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والانطلاق (الخيالي) ليعرض مشكلته كما يَتَخيلها وكما يُفسرها وكما يَظُنها أسلوباً لمعالجتها .</a:t>
            </a:r>
          </a:p>
          <a:p>
            <a:pPr marL="350838" indent="-350838"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دور الأخصائي هو التشجيع والاستثارة والتقبل والتعاطف ليساعد عميله على الانطلاق دون قيود .</a:t>
            </a:r>
          </a:p>
        </p:txBody>
      </p:sp>
    </p:spTree>
    <p:extLst>
      <p:ext uri="{BB962C8B-B14F-4D97-AF65-F5344CB8AC3E}">
        <p14:creationId xmlns:p14="http://schemas.microsoft.com/office/powerpoint/2010/main" val="1991956840"/>
      </p:ext>
    </p:extLst>
  </p:cSld>
  <p:clrMapOvr>
    <a:masterClrMapping/>
  </p:clrMapOvr>
  <p:transition spd="med">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7" name="وسيلة شرح مستطيلة مستديرة الزوايا 6"/>
          <p:cNvSpPr/>
          <p:nvPr/>
        </p:nvSpPr>
        <p:spPr>
          <a:xfrm>
            <a:off x="6429388" y="285728"/>
            <a:ext cx="2160240" cy="648072"/>
          </a:xfrm>
          <a:prstGeom prst="wedgeRoundRectCallout">
            <a:avLst>
              <a:gd name="adj1" fmla="val -27432"/>
              <a:gd name="adj2" fmla="val 93214"/>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a:t>
            </a: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وسط</a:t>
            </a:r>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المقابلة</a:t>
            </a:r>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endPar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9" name="مربع نص 8"/>
          <p:cNvSpPr txBox="1"/>
          <p:nvPr/>
        </p:nvSpPr>
        <p:spPr>
          <a:xfrm>
            <a:off x="827584" y="1214422"/>
            <a:ext cx="7632848" cy="5016758"/>
          </a:xfrm>
          <a:prstGeom prst="rect">
            <a:avLst/>
          </a:prstGeom>
          <a:noFill/>
        </p:spPr>
        <p:style>
          <a:lnRef idx="2">
            <a:schemeClr val="dk1"/>
          </a:lnRef>
          <a:fillRef idx="1">
            <a:schemeClr val="lt1"/>
          </a:fillRef>
          <a:effectRef idx="0">
            <a:schemeClr val="dk1"/>
          </a:effectRef>
          <a:fontRef idx="minor">
            <a:schemeClr val="dk1"/>
          </a:fontRef>
        </p:style>
        <p:txBody>
          <a:bodyPr wrap="square" rtlCol="1">
            <a:spAutoFit/>
          </a:bodyPr>
          <a:lstStyle/>
          <a:p>
            <a:pPr marL="441325" indent="-441325"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يتضح في هذه المرحلة استقرار حدة الانفعالات السلبية وضعف حدة المقاومة لتُفسح مجالاً لأحاسيس ايجابية كالثقة والأمن والتوحد والتقمص.</a:t>
            </a:r>
          </a:p>
          <a:p>
            <a:pPr marL="441325" indent="-441325" algn="just">
              <a:buFontTx/>
              <a:buChar char="-"/>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تبدأ مرحلة قياس وتجريب للحقائق التي يَذكُرها العميل في تفاعل عقلي تتم خلاله عمليات تنبيه وتأثير وتوجيه وتقديم مقترحات .</a:t>
            </a:r>
          </a:p>
          <a:p>
            <a:pPr marL="441325" indent="-441325" algn="just">
              <a:buFontTx/>
              <a:buChar char="-"/>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وقد يستجد جديد في الموقف يَستَوجب تعديلاً للأفكار التشخيصية واتجاهات المساعدة، وبصفة عامة هي مرحلة قياس وتجريب بعد الفترة الخيالية السابقة .</a:t>
            </a:r>
            <a:endParaRPr lang="ar-SA" sz="2800"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848687747"/>
      </p:ext>
    </p:extLst>
  </p:cSld>
  <p:clrMapOvr>
    <a:masterClrMapping/>
  </p:clrMapOvr>
  <p:transition spd="med">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solidFill>
                  <a:prstClr val="black"/>
                </a:solidFill>
                <a:latin typeface="Arial Unicode MS" pitchFamily="34" charset="-128"/>
                <a:ea typeface="Arial Unicode MS" pitchFamily="34" charset="-128"/>
                <a:cs typeface="Arial Unicode MS" pitchFamily="34" charset="-128"/>
              </a:rPr>
              <a:t> </a:t>
            </a:r>
            <a:endParaRPr lang="ar-SA" sz="2800" dirty="0">
              <a:solidFill>
                <a:prstClr val="black"/>
              </a:solidFill>
              <a:latin typeface="Arial Unicode MS" pitchFamily="34" charset="-128"/>
              <a:ea typeface="Arial Unicode MS" pitchFamily="34" charset="-128"/>
              <a:cs typeface="Arial Unicode MS" pitchFamily="34" charset="-128"/>
            </a:endParaRPr>
          </a:p>
        </p:txBody>
      </p:sp>
      <p:sp>
        <p:nvSpPr>
          <p:cNvPr id="10" name="وسيلة شرح مستطيلة مستديرة الزوايا 9"/>
          <p:cNvSpPr/>
          <p:nvPr/>
        </p:nvSpPr>
        <p:spPr>
          <a:xfrm>
            <a:off x="6084168" y="332656"/>
            <a:ext cx="2520280" cy="648072"/>
          </a:xfrm>
          <a:prstGeom prst="wedgeRoundRectCallout">
            <a:avLst>
              <a:gd name="adj1" fmla="val -21580"/>
              <a:gd name="adj2" fmla="val 79776"/>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5400" b="1" dirty="0" smtClean="0">
                <a:solidFill>
                  <a:srgbClr val="C00000"/>
                </a:solidFill>
                <a:latin typeface="Arabic Typesetting" pitchFamily="66" charset="-78"/>
                <a:ea typeface="Arial Unicode MS" pitchFamily="34" charset="-128"/>
                <a:cs typeface="Arabic Typesetting" pitchFamily="66" charset="-78"/>
              </a:rPr>
              <a:t>3- نهاية المقابلة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
        <p:nvSpPr>
          <p:cNvPr id="11" name="مربع نص 10"/>
          <p:cNvSpPr txBox="1"/>
          <p:nvPr/>
        </p:nvSpPr>
        <p:spPr>
          <a:xfrm>
            <a:off x="539552" y="1268760"/>
            <a:ext cx="8352928" cy="507831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349250" indent="-3492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هي المرحلة التي يَتَحقق عندها قَدرُ من الاستقرار حول اتجاهات ايجابية معينة تَنَشط عندها حوافز العميل واختيار الطريق الذي مَهدت إليه المرحلتين السابقتين.</a:t>
            </a:r>
          </a:p>
          <a:p>
            <a:pPr marL="349250" indent="-349250" algn="just"/>
            <a:r>
              <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يغلب على العميل نزعات حيرة نفسية وتناقض وجداني مرتبطة بانفصاله عن الأخصائي الذي تَوَحدْ مع مشكلاته ليساعده الأخصائي على التغلب على هذه الأحاسيس وخاصة مع العملاء الذين لم يُفْطَموا نفسياً أو الاتكاليين الذين يفقدون القدرة على المواجهة .</a:t>
            </a:r>
          </a:p>
          <a:p>
            <a:pPr marL="349250" indent="-349250" algn="just"/>
            <a:r>
              <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يُلخص الأخصائي للعميل الجوانب الهامة كما يُحدد ميعاد للمقابلة التالية ويُخططا سويا لمــا قد يناقشوه ، وهى بهذا المعنى مرحلة تخطيط واستقرار ومواجهة للواقع </a:t>
            </a:r>
            <a:r>
              <a:rPr lang="ar-SA" sz="2800"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t>
            </a:r>
            <a:endParaRPr lang="ar-SA" sz="2400"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509099"/>
      </p:ext>
    </p:extLst>
  </p:cSld>
  <p:clrMapOvr>
    <a:masterClrMapping/>
  </p:clrMapOvr>
  <p:transition spd="med">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عنوان 3"/>
          <p:cNvSpPr>
            <a:spLocks noGrp="1"/>
          </p:cNvSpPr>
          <p:nvPr>
            <p:ph type="title"/>
          </p:nvPr>
        </p:nvSpPr>
        <p:spPr>
          <a:xfrm>
            <a:off x="5715008" y="274638"/>
            <a:ext cx="2971792" cy="1143000"/>
          </a:xfrm>
          <a:prstGeom prst="wedgeRoundRectCallout">
            <a:avLst>
              <a:gd name="adj1" fmla="val -21580"/>
              <a:gd name="adj2" fmla="val 79776"/>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5400" b="1" dirty="0" smtClean="0">
                <a:solidFill>
                  <a:srgbClr val="C00000"/>
                </a:solidFill>
                <a:latin typeface="Arabic Typesetting" pitchFamily="66" charset="-78"/>
                <a:ea typeface="Arial Unicode MS" pitchFamily="34" charset="-128"/>
                <a:cs typeface="Arabic Typesetting" pitchFamily="66" charset="-78"/>
              </a:rPr>
              <a:t>تابع نهاية المقابلة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xfrm>
            <a:off x="899592" y="1600200"/>
            <a:ext cx="7344816" cy="4525963"/>
          </a:xfrm>
          <a:noFill/>
          <a:ln w="25400">
            <a:solidFill>
              <a:schemeClr val="tx1"/>
            </a:solidFill>
          </a:ln>
        </p:spPr>
        <p:txBody>
          <a:bodyPr>
            <a:normAutofit lnSpcReduction="10000"/>
          </a:bodyPr>
          <a:lstStyle/>
          <a:p>
            <a:pPr algn="just"/>
            <a:r>
              <a:rPr lang="ar-SA" sz="44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كما قد تنتهي المقابلة نهاية غير طبيعية وخاصة مع حالات الاضطراب النفسي التي قد تَتَسمْ فيها سلوك العميل بالعداء وإظهار مشاعر عدوانية قد يَدفعُه إلى الاستغناء عن خدمات المؤسسة، أو قد تنتهي المقابلة لأسباب صحية للعميل، وفى أياً من الحالات فيجب على الأخصائي أن يُوضح للعميل أسباب إنهاء المقابلة بما يتفق مع ظروف كل حالة.  </a:t>
            </a:r>
          </a:p>
        </p:txBody>
      </p:sp>
    </p:spTree>
    <p:extLst>
      <p:ext uri="{BB962C8B-B14F-4D97-AF65-F5344CB8AC3E}">
        <p14:creationId xmlns:p14="http://schemas.microsoft.com/office/powerpoint/2010/main" val="446159902"/>
      </p:ext>
    </p:extLst>
  </p:cSld>
  <p:clrMapOvr>
    <a:masterClrMapping/>
  </p:clrMapOvr>
  <p:transition spd="med">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على شكل سحابة 1"/>
          <p:cNvSpPr/>
          <p:nvPr/>
        </p:nvSpPr>
        <p:spPr>
          <a:xfrm>
            <a:off x="2000232" y="285728"/>
            <a:ext cx="6624736" cy="1368152"/>
          </a:xfrm>
          <a:prstGeom prst="cloudCallout">
            <a:avLst>
              <a:gd name="adj1" fmla="val -17193"/>
              <a:gd name="adj2" fmla="val 89021"/>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ز- للمقابلة أنواع متعددة </a:t>
            </a:r>
          </a:p>
        </p:txBody>
      </p:sp>
      <p:sp>
        <p:nvSpPr>
          <p:cNvPr id="3" name="مربع نص 2"/>
          <p:cNvSpPr txBox="1"/>
          <p:nvPr/>
        </p:nvSpPr>
        <p:spPr>
          <a:xfrm>
            <a:off x="467544" y="1643050"/>
            <a:ext cx="8280920" cy="5016758"/>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539750" indent="-539750" algn="just"/>
            <a:r>
              <a:rPr lang="ar-SA" sz="2800"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المقابلة في خدمة الفرد هي بصفة عامة مقابلة علاجية سواء استهدفت التأثير في ذات العميل، أو التأثير في المحيطين به، أو أنها على الأقل خطوة نحو علاج المشكلة.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 لذا يُمكن التمييز بين أنواع منها على النحو التالي : </a:t>
            </a:r>
          </a:p>
          <a:p>
            <a:pPr algn="just"/>
            <a:endPar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algn="just"/>
            <a:endParaRPr lang="ar-SA" sz="2800"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algn="just"/>
            <a:endParaRPr lang="ar-SA" sz="2800"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algn="just"/>
            <a:endParaRPr lang="ar-SA" sz="2800"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algn="just"/>
            <a:endParaRPr lang="ar-SA" sz="2800"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algn="just"/>
            <a:endParaRPr lang="ar-SA" sz="2800"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وسيلة شرح بيضاوية 4"/>
          <p:cNvSpPr/>
          <p:nvPr/>
        </p:nvSpPr>
        <p:spPr>
          <a:xfrm>
            <a:off x="4857752" y="4786322"/>
            <a:ext cx="3429024" cy="1495068"/>
          </a:xfrm>
          <a:prstGeom prst="wedgeEllipseCallou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0000"/>
                </a:solidFill>
                <a:effectLst>
                  <a:outerShdw blurRad="38100" dist="38100" dir="2700000" algn="tl">
                    <a:srgbClr val="000000">
                      <a:alpha val="43137"/>
                    </a:srgbClr>
                  </a:outerShdw>
                </a:effectLst>
                <a:latin typeface="Simplified Arabic" panose="02020603050405020304" pitchFamily="18" charset="-78"/>
                <a:ea typeface="Arial Unicode MS" pitchFamily="34" charset="-128"/>
                <a:cs typeface="Simplified Arabic" panose="02020603050405020304" pitchFamily="18" charset="-78"/>
              </a:rPr>
              <a:t>1) تقسيم المقابلات حسب طبيعة العملاء</a:t>
            </a:r>
            <a:endParaRPr lang="ar-SA" sz="2400" b="1" dirty="0">
              <a:solidFill>
                <a:srgbClr val="FF0000"/>
              </a:solidFill>
              <a:effectLst>
                <a:outerShdw blurRad="38100" dist="38100" dir="2700000" algn="tl">
                  <a:srgbClr val="000000">
                    <a:alpha val="43137"/>
                  </a:srgbClr>
                </a:outerShdw>
              </a:effectLst>
              <a:latin typeface="Simplified Arabic" panose="02020603050405020304" pitchFamily="18" charset="-78"/>
              <a:ea typeface="Arial Unicode MS" pitchFamily="34" charset="-128"/>
              <a:cs typeface="Simplified Arabic" panose="02020603050405020304" pitchFamily="18" charset="-78"/>
            </a:endParaRPr>
          </a:p>
        </p:txBody>
      </p:sp>
      <p:sp>
        <p:nvSpPr>
          <p:cNvPr id="6" name="وسيلة شرح بيضاوية 5"/>
          <p:cNvSpPr/>
          <p:nvPr/>
        </p:nvSpPr>
        <p:spPr>
          <a:xfrm>
            <a:off x="1214414" y="4500570"/>
            <a:ext cx="3500462" cy="1656184"/>
          </a:xfrm>
          <a:prstGeom prst="wedgeEllipseCallou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0000"/>
                </a:solidFill>
                <a:effectLst>
                  <a:outerShdw blurRad="38100" dist="38100" dir="2700000" algn="tl">
                    <a:srgbClr val="000000">
                      <a:alpha val="43137"/>
                    </a:srgbClr>
                  </a:outerShdw>
                </a:effectLst>
                <a:latin typeface="Simplified Arabic" panose="02020603050405020304" pitchFamily="18" charset="-78"/>
                <a:ea typeface="Arial Unicode MS" pitchFamily="34" charset="-128"/>
                <a:cs typeface="Simplified Arabic" panose="02020603050405020304" pitchFamily="18" charset="-78"/>
              </a:rPr>
              <a:t>2) تقسيم المقابلات من حيث التوقيت   </a:t>
            </a:r>
            <a:endParaRPr lang="ar-SA" sz="2400" b="1" dirty="0">
              <a:solidFill>
                <a:srgbClr val="FF0000"/>
              </a:solidFill>
              <a:effectLst>
                <a:outerShdw blurRad="38100" dist="38100" dir="2700000" algn="tl">
                  <a:srgbClr val="000000">
                    <a:alpha val="43137"/>
                  </a:srgbClr>
                </a:outerShdw>
              </a:effectLst>
              <a:latin typeface="Simplified Arabic" panose="02020603050405020304" pitchFamily="18" charset="-78"/>
              <a:ea typeface="Arial Unicode MS" pitchFamily="34" charset="-128"/>
              <a:cs typeface="Simplified Arabic" panose="02020603050405020304" pitchFamily="18" charset="-78"/>
            </a:endParaRPr>
          </a:p>
        </p:txBody>
      </p:sp>
    </p:spTree>
    <p:extLst>
      <p:ext uri="{BB962C8B-B14F-4D97-AF65-F5344CB8AC3E}">
        <p14:creationId xmlns:p14="http://schemas.microsoft.com/office/powerpoint/2010/main" val="3515058284"/>
      </p:ext>
    </p:extLst>
  </p:cSld>
  <p:clrMapOvr>
    <a:masterClrMapping/>
  </p:clrMapOvr>
  <p:transition spd="med">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3000364" y="285728"/>
            <a:ext cx="4961712" cy="1440160"/>
          </a:xfrm>
          <a:prstGeom prst="wedgeEllipseCallou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تقسيم المقابلات حسب طبيعة العملاء</a:t>
            </a:r>
          </a:p>
        </p:txBody>
      </p:sp>
      <p:sp>
        <p:nvSpPr>
          <p:cNvPr id="4" name="مربع نص 3"/>
          <p:cNvSpPr txBox="1"/>
          <p:nvPr/>
        </p:nvSpPr>
        <p:spPr>
          <a:xfrm>
            <a:off x="395536" y="2060848"/>
            <a:ext cx="8352928" cy="440120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2800" u="sng"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نميز بين ثلاثة أنواع من هذه المقابلات وهى </a:t>
            </a:r>
            <a:r>
              <a:rPr lang="ar-SA" sz="2800" u="sng" dirty="0" smtClean="0">
                <a:solidFill>
                  <a:prstClr val="black"/>
                </a:solidFill>
                <a:effectLst>
                  <a:outerShdw blurRad="38100" dist="38100" dir="2700000" algn="tl">
                    <a:srgbClr val="000000">
                      <a:alpha val="43137"/>
                    </a:srgbClr>
                  </a:outerShdw>
                </a:effectLst>
              </a:rPr>
              <a:t>: </a:t>
            </a: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r>
              <a:rPr lang="ar-SA" sz="2800" u="sng" dirty="0" smtClean="0">
                <a:solidFill>
                  <a:prstClr val="black"/>
                </a:solidFill>
                <a:effectLst>
                  <a:outerShdw blurRad="38100" dist="38100" dir="2700000" algn="tl">
                    <a:srgbClr val="000000">
                      <a:alpha val="43137"/>
                    </a:srgbClr>
                  </a:outerShdw>
                </a:effectLst>
              </a:rPr>
              <a:t> </a:t>
            </a:r>
            <a:endParaRPr lang="ar-SA" sz="2800" u="sng" dirty="0">
              <a:solidFill>
                <a:prstClr val="black"/>
              </a:solidFill>
              <a:effectLst>
                <a:outerShdw blurRad="38100" dist="38100" dir="2700000" algn="tl">
                  <a:srgbClr val="000000">
                    <a:alpha val="43137"/>
                  </a:srgbClr>
                </a:outerShdw>
              </a:effectLst>
            </a:endParaRPr>
          </a:p>
        </p:txBody>
      </p:sp>
      <p:sp>
        <p:nvSpPr>
          <p:cNvPr id="5" name="سهم للأسفل 4"/>
          <p:cNvSpPr/>
          <p:nvPr/>
        </p:nvSpPr>
        <p:spPr>
          <a:xfrm>
            <a:off x="7072330" y="2593468"/>
            <a:ext cx="214314" cy="8355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6" name="سهم للأسفل 5"/>
          <p:cNvSpPr/>
          <p:nvPr/>
        </p:nvSpPr>
        <p:spPr>
          <a:xfrm>
            <a:off x="1785918" y="2593468"/>
            <a:ext cx="214314" cy="8355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7" name="سهم للأسفل 6"/>
          <p:cNvSpPr/>
          <p:nvPr/>
        </p:nvSpPr>
        <p:spPr>
          <a:xfrm>
            <a:off x="4427984" y="2593468"/>
            <a:ext cx="215454" cy="8355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12" name="مربع نص 11"/>
          <p:cNvSpPr txBox="1"/>
          <p:nvPr/>
        </p:nvSpPr>
        <p:spPr>
          <a:xfrm>
            <a:off x="5580112" y="2786058"/>
            <a:ext cx="1368152" cy="646331"/>
          </a:xfrm>
          <a:prstGeom prst="rect">
            <a:avLst/>
          </a:prstGeom>
          <a:noFill/>
        </p:spPr>
        <p:txBody>
          <a:bodyPr wrap="square" rtlCol="1">
            <a:spAutoFit/>
          </a:bodyPr>
          <a:lstStyle/>
          <a:p>
            <a:pPr algn="ctr"/>
            <a:r>
              <a:rPr lang="ar-SA" b="1" dirty="0" smtClean="0">
                <a:solidFill>
                  <a:prstClr val="black"/>
                </a:solidFill>
                <a:latin typeface="Arial Unicode MS" pitchFamily="34" charset="-128"/>
                <a:ea typeface="Arial Unicode MS" pitchFamily="34" charset="-128"/>
                <a:cs typeface="Arial Unicode MS" pitchFamily="34" charset="-128"/>
              </a:rPr>
              <a:t>1- المقابلة الفردية </a:t>
            </a:r>
            <a:endParaRPr lang="ar-SA" b="1" dirty="0">
              <a:solidFill>
                <a:prstClr val="black"/>
              </a:solidFill>
              <a:latin typeface="Arial Unicode MS" pitchFamily="34" charset="-128"/>
              <a:ea typeface="Arial Unicode MS" pitchFamily="34" charset="-128"/>
              <a:cs typeface="Arial Unicode MS" pitchFamily="34" charset="-128"/>
            </a:endParaRPr>
          </a:p>
        </p:txBody>
      </p:sp>
      <p:sp>
        <p:nvSpPr>
          <p:cNvPr id="13" name="مربع نص 12"/>
          <p:cNvSpPr txBox="1"/>
          <p:nvPr/>
        </p:nvSpPr>
        <p:spPr>
          <a:xfrm>
            <a:off x="2987824" y="2708920"/>
            <a:ext cx="1368152" cy="646331"/>
          </a:xfrm>
          <a:prstGeom prst="rect">
            <a:avLst/>
          </a:prstGeom>
          <a:noFill/>
        </p:spPr>
        <p:txBody>
          <a:bodyPr wrap="square" rtlCol="1">
            <a:spAutoFit/>
          </a:bodyPr>
          <a:lstStyle/>
          <a:p>
            <a:pPr algn="ctr"/>
            <a:r>
              <a:rPr lang="ar-SA" b="1" dirty="0" smtClean="0">
                <a:solidFill>
                  <a:prstClr val="black"/>
                </a:solidFill>
                <a:latin typeface="Arial Unicode MS" pitchFamily="34" charset="-128"/>
                <a:ea typeface="Arial Unicode MS" pitchFamily="34" charset="-128"/>
                <a:cs typeface="Arial Unicode MS" pitchFamily="34" charset="-128"/>
              </a:rPr>
              <a:t>2- المقابلة المشتركة </a:t>
            </a:r>
            <a:endParaRPr lang="ar-SA" b="1" dirty="0">
              <a:solidFill>
                <a:prstClr val="black"/>
              </a:solidFill>
              <a:latin typeface="Arial Unicode MS" pitchFamily="34" charset="-128"/>
              <a:ea typeface="Arial Unicode MS" pitchFamily="34" charset="-128"/>
              <a:cs typeface="Arial Unicode MS" pitchFamily="34" charset="-128"/>
            </a:endParaRPr>
          </a:p>
        </p:txBody>
      </p:sp>
      <p:sp>
        <p:nvSpPr>
          <p:cNvPr id="14" name="مربع نص 13"/>
          <p:cNvSpPr txBox="1"/>
          <p:nvPr/>
        </p:nvSpPr>
        <p:spPr>
          <a:xfrm>
            <a:off x="467544" y="2852936"/>
            <a:ext cx="1224136" cy="646331"/>
          </a:xfrm>
          <a:prstGeom prst="rect">
            <a:avLst/>
          </a:prstGeom>
          <a:noFill/>
        </p:spPr>
        <p:txBody>
          <a:bodyPr wrap="square" rtlCol="1">
            <a:spAutoFit/>
          </a:bodyPr>
          <a:lstStyle/>
          <a:p>
            <a:pPr algn="ctr"/>
            <a:r>
              <a:rPr lang="ar-SA" b="1" dirty="0" smtClean="0">
                <a:solidFill>
                  <a:prstClr val="black"/>
                </a:solidFill>
                <a:latin typeface="Arial Unicode MS" pitchFamily="34" charset="-128"/>
                <a:ea typeface="Arial Unicode MS" pitchFamily="34" charset="-128"/>
                <a:cs typeface="Arial Unicode MS" pitchFamily="34" charset="-128"/>
              </a:rPr>
              <a:t>3- المقابلة الجماعية </a:t>
            </a:r>
            <a:endParaRPr lang="ar-SA" b="1" dirty="0">
              <a:solidFill>
                <a:prstClr val="black"/>
              </a:solidFill>
              <a:latin typeface="Arial Unicode MS" pitchFamily="34" charset="-128"/>
              <a:ea typeface="Arial Unicode MS" pitchFamily="34" charset="-128"/>
              <a:cs typeface="Arial Unicode MS" pitchFamily="34" charset="-128"/>
            </a:endParaRPr>
          </a:p>
        </p:txBody>
      </p:sp>
      <p:sp>
        <p:nvSpPr>
          <p:cNvPr id="16" name="تمرير عمودي 15"/>
          <p:cNvSpPr/>
          <p:nvPr/>
        </p:nvSpPr>
        <p:spPr>
          <a:xfrm>
            <a:off x="1214414" y="3429000"/>
            <a:ext cx="7051084" cy="2857520"/>
          </a:xfrm>
          <a:prstGeom prst="verticalScroll">
            <a:avLst/>
          </a:prstGeom>
          <a:solidFill>
            <a:schemeClr val="bg1"/>
          </a:solidFill>
        </p:spPr>
        <p:style>
          <a:lnRef idx="2">
            <a:schemeClr val="accent6"/>
          </a:lnRef>
          <a:fillRef idx="1">
            <a:schemeClr val="lt1"/>
          </a:fillRef>
          <a:effectRef idx="0">
            <a:schemeClr val="accent6"/>
          </a:effectRef>
          <a:fontRef idx="minor">
            <a:schemeClr val="dk1"/>
          </a:fontRef>
        </p:style>
        <p:txBody>
          <a:bodyPr rtlCol="1" anchor="ctr"/>
          <a:lstStyle/>
          <a:p>
            <a:pPr algn="just"/>
            <a:endParaRPr lang="ar-SA" sz="1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algn="just"/>
            <a:r>
              <a:rPr lang="ar-SA" sz="2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1- المقابلة الفردية</a:t>
            </a:r>
          </a:p>
          <a:p>
            <a:pPr algn="just"/>
            <a:endParaRPr lang="ar-SA" sz="10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هي المقابلة الشائعة التي تتم بين الأخصائي والعميل نفسه وبمفرده سواء بالمؤسسة أو بالمنزل أو في أي مكان آخر ، ويُمارسْ فيها جميع أساليب المقابلة وخصائصها كما تُعتبرْ الوسيلة الوحيدة لنمو العلاقة المهنية. </a:t>
            </a:r>
            <a:endParaRPr lang="ar-SA"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algn="just"/>
            <a:endParaRPr lang="ar-SA"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algn="just"/>
            <a:r>
              <a:rPr lang="ar-SA"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endParaRPr lang="ar-SA"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369179064"/>
      </p:ext>
    </p:extLst>
  </p:cSld>
  <p:clrMapOvr>
    <a:masterClrMapping/>
  </p:clrMapOvr>
  <p:transition spd="med">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5724128" y="404664"/>
            <a:ext cx="2952328" cy="1440160"/>
          </a:xfrm>
          <a:prstGeom prst="wedgeEllipseCallou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تقسيم المقابلات حسب طبيعة العملاء</a:t>
            </a:r>
            <a:endPar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4" name="مربع نص 3"/>
          <p:cNvSpPr txBox="1"/>
          <p:nvPr/>
        </p:nvSpPr>
        <p:spPr>
          <a:xfrm>
            <a:off x="357158" y="1857364"/>
            <a:ext cx="8352928" cy="4401205"/>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2800" u="sng"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النوع الثاني من المقابلات وهو </a:t>
            </a:r>
            <a:r>
              <a:rPr lang="ar-SA" sz="2800" u="sng" dirty="0" smtClean="0">
                <a:solidFill>
                  <a:prstClr val="black"/>
                </a:solidFill>
                <a:effectLst>
                  <a:outerShdw blurRad="38100" dist="38100" dir="2700000" algn="tl">
                    <a:srgbClr val="000000">
                      <a:alpha val="43137"/>
                    </a:srgbClr>
                  </a:outerShdw>
                </a:effectLst>
              </a:rPr>
              <a:t>: </a:t>
            </a: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r>
              <a:rPr lang="ar-SA" sz="2800" u="sng" dirty="0" smtClean="0">
                <a:solidFill>
                  <a:prstClr val="black"/>
                </a:solidFill>
                <a:effectLst>
                  <a:outerShdw blurRad="38100" dist="38100" dir="2700000" algn="tl">
                    <a:srgbClr val="000000">
                      <a:alpha val="43137"/>
                    </a:srgbClr>
                  </a:outerShdw>
                </a:effectLst>
              </a:rPr>
              <a:t> </a:t>
            </a:r>
            <a:endParaRPr lang="ar-SA" sz="2800" u="sng" dirty="0">
              <a:solidFill>
                <a:prstClr val="black"/>
              </a:solidFill>
              <a:effectLst>
                <a:outerShdw blurRad="38100" dist="38100" dir="2700000" algn="tl">
                  <a:srgbClr val="000000">
                    <a:alpha val="43137"/>
                  </a:srgbClr>
                </a:outerShdw>
              </a:effectLst>
            </a:endParaRPr>
          </a:p>
        </p:txBody>
      </p:sp>
      <p:sp>
        <p:nvSpPr>
          <p:cNvPr id="7" name="سهم للأسفل 6"/>
          <p:cNvSpPr/>
          <p:nvPr/>
        </p:nvSpPr>
        <p:spPr>
          <a:xfrm>
            <a:off x="6876256" y="2285992"/>
            <a:ext cx="216024" cy="64807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17" name="تمرير عمودي 16"/>
          <p:cNvSpPr/>
          <p:nvPr/>
        </p:nvSpPr>
        <p:spPr>
          <a:xfrm>
            <a:off x="214282" y="3071810"/>
            <a:ext cx="8318158" cy="3237510"/>
          </a:xfrm>
          <a:prstGeom prst="verticalScroll">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pPr marL="360363" indent="-360363" algn="just"/>
            <a:r>
              <a:rPr lang="ar-SA" sz="28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rPr>
              <a:t>-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ويشترك مع العميل فيها جميع أفراد الأسرة أو أفراد معينين منهم وفقاً لطبيعية الموقف . </a:t>
            </a:r>
          </a:p>
          <a:p>
            <a:pPr marL="360363" indent="-3603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وهى مقابلات تُستَخدم عادة في المشكلات العائلية أو اضطراب العلاقات بين أفراد الأسرة وفي الأسر البديلة وفي بعض حالات الضعف العقلي التي يكون من المفيد وجود الأب أو الأقارب خلال المقابلة . </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8" name="مربع نص 7"/>
          <p:cNvSpPr txBox="1"/>
          <p:nvPr/>
        </p:nvSpPr>
        <p:spPr>
          <a:xfrm>
            <a:off x="5117854" y="3000372"/>
            <a:ext cx="3240360" cy="523220"/>
          </a:xfrm>
          <a:prstGeom prst="rect">
            <a:avLst/>
          </a:prstGeom>
          <a:noFill/>
        </p:spPr>
        <p:txBody>
          <a:bodyPr wrap="square" rtlCol="1">
            <a:spAutoFit/>
          </a:bodyPr>
          <a:lstStyle/>
          <a:p>
            <a:pPr algn="ctr"/>
            <a:r>
              <a:rPr lang="ar-SA" sz="2800" b="1" dirty="0" smtClean="0">
                <a:solidFill>
                  <a:srgbClr val="FF0000"/>
                </a:solidFill>
                <a:latin typeface="Arial Unicode MS" pitchFamily="34" charset="-128"/>
                <a:ea typeface="Arial Unicode MS" pitchFamily="34" charset="-128"/>
                <a:cs typeface="Arial Unicode MS" pitchFamily="34" charset="-128"/>
              </a:rPr>
              <a:t>2- المقابلة المشتركة </a:t>
            </a:r>
            <a:endParaRPr lang="ar-SA" sz="2800" b="1" dirty="0">
              <a:solidFill>
                <a:srgbClr val="FF0000"/>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1842902"/>
      </p:ext>
    </p:extLst>
  </p:cSld>
  <p:clrMapOvr>
    <a:masterClrMapping/>
  </p:clrMapOvr>
  <p:transition spd="med">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827584" y="1428736"/>
            <a:ext cx="7488832" cy="5262979"/>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2800" b="1" u="sng" dirty="0" smtClean="0">
                <a:solidFill>
                  <a:prstClr val="black"/>
                </a:solidFill>
                <a:effectLst>
                  <a:outerShdw blurRad="38100" dist="38100" dir="2700000" algn="tl">
                    <a:srgbClr val="000000">
                      <a:alpha val="43137"/>
                    </a:srgbClr>
                  </a:outerShdw>
                </a:effectLst>
              </a:rPr>
              <a:t>تابع النوع الثاني من المقابلات وهو : </a:t>
            </a:r>
          </a:p>
          <a:p>
            <a:pPr algn="ctr"/>
            <a:endParaRPr lang="ar-SA" sz="2800" u="sng" dirty="0" smtClean="0">
              <a:solidFill>
                <a:prstClr val="black"/>
              </a:solidFill>
              <a:effectLst>
                <a:outerShdw blurRad="38100" dist="38100" dir="2700000" algn="tl">
                  <a:srgbClr val="000000">
                    <a:alpha val="43137"/>
                  </a:srgbClr>
                </a:outerShdw>
              </a:effectLst>
            </a:endParaRPr>
          </a:p>
          <a:p>
            <a:pPr algn="ctr"/>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endParaRPr lang="ar-SA" sz="2800" u="sng" dirty="0" smtClean="0">
              <a:solidFill>
                <a:prstClr val="black"/>
              </a:solidFill>
              <a:effectLst>
                <a:outerShdw blurRad="38100" dist="38100" dir="2700000" algn="tl">
                  <a:srgbClr val="000000">
                    <a:alpha val="43137"/>
                  </a:srgbClr>
                </a:outerShdw>
              </a:effectLst>
            </a:endParaRPr>
          </a:p>
          <a:p>
            <a:r>
              <a:rPr lang="ar-SA" sz="2800" u="sng" dirty="0" smtClean="0">
                <a:solidFill>
                  <a:prstClr val="black"/>
                </a:solidFill>
                <a:effectLst>
                  <a:outerShdw blurRad="38100" dist="38100" dir="2700000" algn="tl">
                    <a:srgbClr val="000000">
                      <a:alpha val="43137"/>
                    </a:srgbClr>
                  </a:outerShdw>
                </a:effectLst>
              </a:rPr>
              <a:t> </a:t>
            </a:r>
            <a:endParaRPr lang="ar-SA" sz="2800" u="sng" dirty="0">
              <a:solidFill>
                <a:prstClr val="black"/>
              </a:solidFill>
              <a:effectLst>
                <a:outerShdw blurRad="38100" dist="38100" dir="2700000" algn="tl">
                  <a:srgbClr val="000000">
                    <a:alpha val="43137"/>
                  </a:srgbClr>
                </a:outerShdw>
              </a:effectLst>
            </a:endParaRPr>
          </a:p>
        </p:txBody>
      </p:sp>
      <p:sp>
        <p:nvSpPr>
          <p:cNvPr id="7" name="سهم للأسفل 6"/>
          <p:cNvSpPr/>
          <p:nvPr/>
        </p:nvSpPr>
        <p:spPr>
          <a:xfrm>
            <a:off x="6929454" y="1428736"/>
            <a:ext cx="216024" cy="64807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17" name="تمرير عمودي 16"/>
          <p:cNvSpPr/>
          <p:nvPr/>
        </p:nvSpPr>
        <p:spPr>
          <a:xfrm>
            <a:off x="500034" y="2071678"/>
            <a:ext cx="8215370" cy="4143404"/>
          </a:xfrm>
          <a:prstGeom prst="verticalScroll">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pPr marL="361950" indent="-361950"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وتتم هذه المقابلات بعد أن يقوم الأخصائي بمقابلات فردية مع العميل نفسه ومع الأطراف المعنيين بالمشكلة من أفراد الأسرة ليجد من المفيد في نهاية تنظيم مقابلة مشتركة بينهم . </a:t>
            </a:r>
          </a:p>
          <a:p>
            <a:pPr marL="361950" indent="-361950"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وتَتَطلب المقابلة مهارات خاصة من الأخصائي الذي يَجب أن يتسم باللباقة ودقة الملاحظة وعدم التهيب من مواجهة الانفعالات المتصارعة والمهارة في قيادة التفاعل وتوجيه المناقشة . </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8" name="وسيلة شرح بيضاوية 7"/>
          <p:cNvSpPr/>
          <p:nvPr/>
        </p:nvSpPr>
        <p:spPr>
          <a:xfrm>
            <a:off x="6215074" y="-214338"/>
            <a:ext cx="2952328" cy="1440160"/>
          </a:xfrm>
          <a:prstGeom prst="wedgeEllipseCallou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C00000"/>
                </a:solidFill>
                <a:latin typeface="Arabic Typesetting" pitchFamily="66" charset="-78"/>
                <a:ea typeface="Arial Unicode MS" pitchFamily="34" charset="-128"/>
                <a:cs typeface="Arabic Typesetting" pitchFamily="66" charset="-78"/>
              </a:rPr>
              <a:t>تابع تقسيم المقابلات حسب طبيعة العملاء</a:t>
            </a:r>
            <a:endParaRPr lang="ar-SA" sz="3200" b="1" dirty="0">
              <a:solidFill>
                <a:srgbClr val="C00000"/>
              </a:solidFill>
              <a:latin typeface="Arabic Typesetting" pitchFamily="66" charset="-78"/>
              <a:ea typeface="Arial Unicode MS" pitchFamily="34" charset="-128"/>
              <a:cs typeface="Arabic Typesetting" pitchFamily="66" charset="-78"/>
            </a:endParaRPr>
          </a:p>
        </p:txBody>
      </p:sp>
      <p:sp>
        <p:nvSpPr>
          <p:cNvPr id="9" name="مربع نص 8"/>
          <p:cNvSpPr txBox="1"/>
          <p:nvPr/>
        </p:nvSpPr>
        <p:spPr>
          <a:xfrm>
            <a:off x="4974978" y="2071678"/>
            <a:ext cx="3240360" cy="523220"/>
          </a:xfrm>
          <a:prstGeom prst="rect">
            <a:avLst/>
          </a:prstGeom>
          <a:noFill/>
        </p:spPr>
        <p:txBody>
          <a:bodyPr wrap="square" rtlCol="1">
            <a:spAutoFit/>
          </a:bodyPr>
          <a:lstStyle/>
          <a:p>
            <a:pPr algn="ctr"/>
            <a:r>
              <a:rPr lang="ar-SA" sz="2800" b="1" dirty="0" smtClean="0">
                <a:solidFill>
                  <a:srgbClr val="FF0000"/>
                </a:solidFill>
                <a:latin typeface="Arial Unicode MS" pitchFamily="34" charset="-128"/>
                <a:ea typeface="Arial Unicode MS" pitchFamily="34" charset="-128"/>
                <a:cs typeface="Arial Unicode MS" pitchFamily="34" charset="-128"/>
              </a:rPr>
              <a:t>تابع المقابلة المشتركة </a:t>
            </a:r>
            <a:endParaRPr lang="ar-SA" sz="2800" b="1" dirty="0">
              <a:solidFill>
                <a:srgbClr val="FF0000"/>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329869209"/>
      </p:ext>
    </p:extLst>
  </p:cSld>
  <p:clrMapOvr>
    <a:masterClrMapping/>
  </p:clrMapOvr>
  <p:transition spd="med">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611560" y="928670"/>
            <a:ext cx="7848872" cy="5262979"/>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2800" u="sng" dirty="0" smtClean="0">
                <a:solidFill>
                  <a:prstClr val="black"/>
                </a:solidFill>
              </a:rPr>
              <a:t>النوع الثاني من المقابلات وهو :</a:t>
            </a:r>
          </a:p>
          <a:p>
            <a:pPr algn="ctr"/>
            <a:endParaRPr lang="ar-SA" sz="2800" u="sng" dirty="0" smtClean="0">
              <a:solidFill>
                <a:prstClr val="black"/>
              </a:solidFill>
            </a:endParaRPr>
          </a:p>
          <a:p>
            <a:pPr algn="ctr"/>
            <a:r>
              <a:rPr lang="ar-SA" sz="2800" u="sng" dirty="0" smtClean="0">
                <a:solidFill>
                  <a:prstClr val="black"/>
                </a:solidFill>
              </a:rPr>
              <a:t> </a:t>
            </a: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r>
              <a:rPr lang="ar-SA" sz="2800" u="sng" dirty="0" smtClean="0">
                <a:solidFill>
                  <a:prstClr val="black"/>
                </a:solidFill>
              </a:rPr>
              <a:t> </a:t>
            </a:r>
            <a:endParaRPr lang="ar-SA" sz="2800" u="sng" dirty="0">
              <a:solidFill>
                <a:prstClr val="black"/>
              </a:solidFill>
            </a:endParaRPr>
          </a:p>
        </p:txBody>
      </p:sp>
      <p:sp>
        <p:nvSpPr>
          <p:cNvPr id="7" name="سهم للأسفل 6"/>
          <p:cNvSpPr/>
          <p:nvPr/>
        </p:nvSpPr>
        <p:spPr>
          <a:xfrm>
            <a:off x="6929454" y="1285860"/>
            <a:ext cx="216024" cy="57606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17" name="تمرير عمودي 16"/>
          <p:cNvSpPr/>
          <p:nvPr/>
        </p:nvSpPr>
        <p:spPr>
          <a:xfrm>
            <a:off x="285720" y="1928802"/>
            <a:ext cx="8350078" cy="3857652"/>
          </a:xfrm>
          <a:prstGeom prst="verticalScroll">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endParaRPr lang="ar-SA" sz="28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60363" indent="-360363" algn="just">
              <a:lnSpc>
                <a:spcPct val="150000"/>
              </a:lnSpc>
            </a:pPr>
            <a:r>
              <a:rPr lang="ar-SA" sz="28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وتستهدف المقابلة المشتركة منح فرصة لأطراف المشكلة للتعبير عن أحاسيسهم وأفكارهم في ظل توجيه مهني وقيادة عاقلة تستثمر هذه الأحاسيس وهذه الأفكار نحو بِناء حل للمشكلة.</a:t>
            </a:r>
          </a:p>
          <a:p>
            <a:endParaRPr lang="ar-SA" sz="28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endParaRPr lang="ar-SA" sz="2800" u="sng"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مربع نص 5"/>
          <p:cNvSpPr txBox="1"/>
          <p:nvPr/>
        </p:nvSpPr>
        <p:spPr>
          <a:xfrm>
            <a:off x="5500694" y="1857364"/>
            <a:ext cx="2808312" cy="461665"/>
          </a:xfrm>
          <a:prstGeom prst="rect">
            <a:avLst/>
          </a:prstGeom>
          <a:noFill/>
        </p:spPr>
        <p:txBody>
          <a:bodyPr wrap="square" rtlCol="1">
            <a:spAutoFit/>
          </a:bodyPr>
          <a:lstStyle/>
          <a:p>
            <a:pPr algn="ctr"/>
            <a:r>
              <a:rPr lang="ar-SA" sz="2400" b="1" dirty="0" smtClean="0">
                <a:solidFill>
                  <a:srgbClr val="FF0000"/>
                </a:solidFill>
                <a:latin typeface="Arial Unicode MS" pitchFamily="34" charset="-128"/>
                <a:ea typeface="Arial Unicode MS" pitchFamily="34" charset="-128"/>
                <a:cs typeface="Arial Unicode MS" pitchFamily="34" charset="-128"/>
              </a:rPr>
              <a:t>تابع المقابلة المشتركة</a:t>
            </a:r>
            <a:endParaRPr lang="ar-SA" sz="2400" b="1" dirty="0">
              <a:solidFill>
                <a:srgbClr val="FF0000"/>
              </a:solidFill>
              <a:latin typeface="Arial Unicode MS" pitchFamily="34" charset="-128"/>
              <a:ea typeface="Arial Unicode MS" pitchFamily="34" charset="-128"/>
              <a:cs typeface="Arial Unicode MS" pitchFamily="34" charset="-128"/>
            </a:endParaRPr>
          </a:p>
        </p:txBody>
      </p:sp>
      <p:sp>
        <p:nvSpPr>
          <p:cNvPr id="8" name="وسيلة شرح بيضاوية 7"/>
          <p:cNvSpPr/>
          <p:nvPr/>
        </p:nvSpPr>
        <p:spPr>
          <a:xfrm>
            <a:off x="6215074" y="-214338"/>
            <a:ext cx="2952328" cy="1440160"/>
          </a:xfrm>
          <a:prstGeom prst="wedgeEllipseCallou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تقسيم المقابلات حسب طبيعة العملاء</a:t>
            </a:r>
            <a:endPar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425284025"/>
      </p:ext>
    </p:extLst>
  </p:cSld>
  <p:clrMapOvr>
    <a:masterClrMapping/>
  </p:clrMapOvr>
  <p:transition spd="med">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611560" y="928670"/>
            <a:ext cx="7697446" cy="4832092"/>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2800" u="sng" dirty="0" smtClean="0">
                <a:solidFill>
                  <a:prstClr val="black"/>
                </a:solidFill>
              </a:rPr>
              <a:t>النوع الثالث من المقابلات وهو : </a:t>
            </a:r>
          </a:p>
          <a:p>
            <a:pPr algn="ctr"/>
            <a:endParaRPr lang="ar-SA" sz="2800" u="sng" dirty="0" smtClean="0">
              <a:solidFill>
                <a:prstClr val="black"/>
              </a:solidFill>
            </a:endParaRPr>
          </a:p>
          <a:p>
            <a:pPr algn="ctr"/>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a:solidFill>
                <a:prstClr val="black"/>
              </a:solidFill>
            </a:endParaRPr>
          </a:p>
        </p:txBody>
      </p:sp>
      <p:sp>
        <p:nvSpPr>
          <p:cNvPr id="7" name="سهم للأسفل 6"/>
          <p:cNvSpPr/>
          <p:nvPr/>
        </p:nvSpPr>
        <p:spPr>
          <a:xfrm>
            <a:off x="6929454" y="1285860"/>
            <a:ext cx="216024" cy="57606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17" name="تمرير عمودي 16"/>
          <p:cNvSpPr/>
          <p:nvPr/>
        </p:nvSpPr>
        <p:spPr>
          <a:xfrm>
            <a:off x="285720" y="1928802"/>
            <a:ext cx="8350078" cy="4308510"/>
          </a:xfrm>
          <a:prstGeom prst="verticalScroll">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pPr marL="360363" indent="-360363" algn="just">
              <a:lnSpc>
                <a:spcPct val="150000"/>
              </a:lnSpc>
            </a:pPr>
            <a:r>
              <a:rPr lang="ar-SA" sz="24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هي تلك المقابلات التي يقابل فيها الأخصائي الاجتماعي مجموعة من العملاء ذوى الظروف المتشابهة أو الحاجات المتجانسة ليشرح لهم فلسفة المؤسسة أو شروطها أو تفسير برامج جديدة . </a:t>
            </a:r>
          </a:p>
          <a:p>
            <a:pPr marL="360363" indent="-360363" algn="just">
              <a:lnSpc>
                <a:spcPct val="150000"/>
              </a:lnSpc>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 تَمنح هذه المقابلات العملاء فرصة للتعبير عن آرائهم حول موضوعات معينة تَفيد في توجيه خدمات المؤسسة . </a:t>
            </a:r>
            <a:endParaRPr lang="ar-SA" sz="2400" u="sng"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مربع نص 5"/>
          <p:cNvSpPr txBox="1"/>
          <p:nvPr/>
        </p:nvSpPr>
        <p:spPr>
          <a:xfrm>
            <a:off x="5500694" y="1857364"/>
            <a:ext cx="2808312" cy="461665"/>
          </a:xfrm>
          <a:prstGeom prst="rect">
            <a:avLst/>
          </a:prstGeom>
          <a:noFill/>
        </p:spPr>
        <p:txBody>
          <a:bodyPr wrap="square" rtlCol="1">
            <a:spAutoFit/>
          </a:bodyPr>
          <a:lstStyle/>
          <a:p>
            <a:pPr algn="ctr"/>
            <a:r>
              <a:rPr lang="ar-SA" sz="2400" b="1" dirty="0" smtClean="0">
                <a:solidFill>
                  <a:srgbClr val="FF0000"/>
                </a:solidFill>
                <a:latin typeface="Arial Unicode MS" pitchFamily="34" charset="-128"/>
                <a:ea typeface="Arial Unicode MS" pitchFamily="34" charset="-128"/>
                <a:cs typeface="Arial Unicode MS" pitchFamily="34" charset="-128"/>
              </a:rPr>
              <a:t>3- المقابلة الجماعية </a:t>
            </a:r>
            <a:endParaRPr lang="ar-SA" sz="2400" b="1" dirty="0">
              <a:solidFill>
                <a:srgbClr val="FF0000"/>
              </a:solidFill>
              <a:latin typeface="Arial Unicode MS" pitchFamily="34" charset="-128"/>
              <a:ea typeface="Arial Unicode MS" pitchFamily="34" charset="-128"/>
              <a:cs typeface="Arial Unicode MS" pitchFamily="34" charset="-128"/>
            </a:endParaRPr>
          </a:p>
        </p:txBody>
      </p:sp>
      <p:sp>
        <p:nvSpPr>
          <p:cNvPr id="8" name="وسيلة شرح بيضاوية 7"/>
          <p:cNvSpPr/>
          <p:nvPr/>
        </p:nvSpPr>
        <p:spPr>
          <a:xfrm>
            <a:off x="6215074" y="-214338"/>
            <a:ext cx="2952328" cy="1440160"/>
          </a:xfrm>
          <a:prstGeom prst="wedgeEllipseCallou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تقسيم المقابلات حسب طبيعة العملاء</a:t>
            </a:r>
            <a:endPar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3054888296"/>
      </p:ext>
    </p:extLst>
  </p:cSld>
  <p:clrMapOvr>
    <a:masterClrMapping/>
  </p:clrMapOvr>
  <p:transition spd="med">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428596" y="1285860"/>
            <a:ext cx="8352928" cy="507831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3600" b="1" u="sng"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النوع الثالث  </a:t>
            </a:r>
          </a:p>
          <a:p>
            <a:pPr algn="ctr"/>
            <a:endParaRPr lang="ar-SA" sz="3600" b="1" u="sng" dirty="0" smtClean="0">
              <a:solidFill>
                <a:prstClr val="black"/>
              </a:solidFill>
              <a:latin typeface="Arabic Typesetting" pitchFamily="66" charset="-78"/>
              <a:ea typeface="Arial Unicode MS" pitchFamily="34" charset="-128"/>
              <a:cs typeface="Arabic Typesetting" pitchFamily="66" charset="-78"/>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r>
              <a:rPr lang="ar-SA" sz="2800" u="sng" dirty="0" smtClean="0">
                <a:solidFill>
                  <a:prstClr val="black"/>
                </a:solidFill>
              </a:rPr>
              <a:t> </a:t>
            </a:r>
            <a:endParaRPr lang="ar-SA" sz="2800" u="sng" dirty="0">
              <a:solidFill>
                <a:prstClr val="black"/>
              </a:solidFill>
            </a:endParaRPr>
          </a:p>
        </p:txBody>
      </p:sp>
      <p:sp>
        <p:nvSpPr>
          <p:cNvPr id="7" name="سهم للأسفل 6"/>
          <p:cNvSpPr/>
          <p:nvPr/>
        </p:nvSpPr>
        <p:spPr>
          <a:xfrm>
            <a:off x="6929454" y="1785926"/>
            <a:ext cx="216024" cy="57606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17" name="تمرير عمودي 16"/>
          <p:cNvSpPr/>
          <p:nvPr/>
        </p:nvSpPr>
        <p:spPr>
          <a:xfrm>
            <a:off x="428596" y="2428868"/>
            <a:ext cx="8001056" cy="3714776"/>
          </a:xfrm>
          <a:prstGeom prst="verticalScroll">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pPr marL="360363" indent="-3603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تفيد هذه المقابلات في توفير الجهد والوقت الضائع في تكرار شرح خدمات المؤسسة وشروطها لكل عميل على حدة . </a:t>
            </a:r>
          </a:p>
          <a:p>
            <a:pPr marL="360363" indent="-3603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تُساعد بعض العملاء الذين يَخافُون من المقابلة الفردية مع الأخصائي الاجتماعي حيث تجعله أقل مقاومة لمقابلته بنفسه حيث أصبح شخصاً مألوفاً لديه. </a:t>
            </a:r>
          </a:p>
        </p:txBody>
      </p:sp>
      <p:sp>
        <p:nvSpPr>
          <p:cNvPr id="6" name="مربع نص 5"/>
          <p:cNvSpPr txBox="1"/>
          <p:nvPr/>
        </p:nvSpPr>
        <p:spPr>
          <a:xfrm>
            <a:off x="5335588" y="2500306"/>
            <a:ext cx="2808312" cy="461665"/>
          </a:xfrm>
          <a:prstGeom prst="rect">
            <a:avLst/>
          </a:prstGeom>
          <a:noFill/>
        </p:spPr>
        <p:txBody>
          <a:bodyPr wrap="square" rtlCol="1">
            <a:spAutoFit/>
          </a:bodyPr>
          <a:lstStyle/>
          <a:p>
            <a:pPr algn="ctr"/>
            <a:r>
              <a:rPr lang="ar-SA" sz="2400" b="1" dirty="0" smtClean="0">
                <a:solidFill>
                  <a:srgbClr val="FF0000"/>
                </a:solidFill>
                <a:latin typeface="Arial Unicode MS" pitchFamily="34" charset="-128"/>
                <a:ea typeface="Arial Unicode MS" pitchFamily="34" charset="-128"/>
                <a:cs typeface="Arial Unicode MS" pitchFamily="34" charset="-128"/>
              </a:rPr>
              <a:t>تابع المقابلة الجماعية </a:t>
            </a:r>
            <a:endParaRPr lang="ar-SA" sz="2400" b="1" dirty="0">
              <a:solidFill>
                <a:srgbClr val="FF0000"/>
              </a:solidFill>
              <a:latin typeface="Arial Unicode MS" pitchFamily="34" charset="-128"/>
              <a:ea typeface="Arial Unicode MS" pitchFamily="34" charset="-128"/>
              <a:cs typeface="Arial Unicode MS" pitchFamily="34" charset="-128"/>
            </a:endParaRPr>
          </a:p>
        </p:txBody>
      </p:sp>
      <p:sp>
        <p:nvSpPr>
          <p:cNvPr id="8" name="وسيلة شرح بيضاوية 7"/>
          <p:cNvSpPr/>
          <p:nvPr/>
        </p:nvSpPr>
        <p:spPr>
          <a:xfrm>
            <a:off x="6215074" y="-214338"/>
            <a:ext cx="2952328" cy="1440160"/>
          </a:xfrm>
          <a:prstGeom prst="wedgeEllipseCallou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تقسيم المقابلات حسب طبيعة العملاء</a:t>
            </a:r>
            <a:endPar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084597544"/>
      </p:ext>
    </p:extLst>
  </p:cSld>
  <p:clrMapOvr>
    <a:masterClrMapping/>
  </p:clrMapOvr>
  <p:transition spd="med">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428596" y="1285860"/>
            <a:ext cx="8352928" cy="507831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3600" b="1" u="sng"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النوع الثالث</a:t>
            </a:r>
          </a:p>
          <a:p>
            <a:pPr algn="ctr"/>
            <a:r>
              <a:rPr lang="ar-SA" sz="3600" b="1" u="sng" dirty="0" smtClean="0">
                <a:solidFill>
                  <a:prstClr val="black"/>
                </a:solidFill>
                <a:latin typeface="Arabic Typesetting" pitchFamily="66" charset="-78"/>
                <a:ea typeface="Arial Unicode MS" pitchFamily="34" charset="-128"/>
                <a:cs typeface="Arabic Typesetting" pitchFamily="66" charset="-78"/>
              </a:rPr>
              <a:t>  </a:t>
            </a: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r>
              <a:rPr lang="ar-SA" sz="2800" u="sng" dirty="0" smtClean="0">
                <a:solidFill>
                  <a:prstClr val="black"/>
                </a:solidFill>
              </a:rPr>
              <a:t> </a:t>
            </a:r>
            <a:endParaRPr lang="ar-SA" sz="2800" u="sng" dirty="0">
              <a:solidFill>
                <a:prstClr val="black"/>
              </a:solidFill>
            </a:endParaRPr>
          </a:p>
        </p:txBody>
      </p:sp>
      <p:sp>
        <p:nvSpPr>
          <p:cNvPr id="7" name="سهم للأسفل 6"/>
          <p:cNvSpPr/>
          <p:nvPr/>
        </p:nvSpPr>
        <p:spPr>
          <a:xfrm>
            <a:off x="6929454" y="1785926"/>
            <a:ext cx="216024" cy="57606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17" name="تمرير عمودي 16"/>
          <p:cNvSpPr/>
          <p:nvPr/>
        </p:nvSpPr>
        <p:spPr>
          <a:xfrm>
            <a:off x="428596" y="2428868"/>
            <a:ext cx="8001056" cy="3714776"/>
          </a:xfrm>
          <a:prstGeom prst="verticalScroll">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1" anchor="ctr"/>
          <a:lstStyle/>
          <a:p>
            <a:pPr marL="360363" indent="-360363" algn="just">
              <a:buFontTx/>
              <a:buChar char="-"/>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ومثل هذه المقابلات تُستَخدم في مؤسسات الضمان الاجتماعي والأحداث المنحرفين في تعديل سلوكهم وهي عادة ما تكون مقابلات تَـتَم بعدها تنظيم زمني لمقابلات فردية.</a:t>
            </a:r>
          </a:p>
        </p:txBody>
      </p:sp>
      <p:sp>
        <p:nvSpPr>
          <p:cNvPr id="6" name="مربع نص 5"/>
          <p:cNvSpPr txBox="1"/>
          <p:nvPr/>
        </p:nvSpPr>
        <p:spPr>
          <a:xfrm>
            <a:off x="5335588" y="2500306"/>
            <a:ext cx="2808312" cy="461665"/>
          </a:xfrm>
          <a:prstGeom prst="rect">
            <a:avLst/>
          </a:prstGeom>
          <a:noFill/>
        </p:spPr>
        <p:txBody>
          <a:bodyPr wrap="square" rtlCol="1">
            <a:spAutoFit/>
          </a:bodyPr>
          <a:lstStyle/>
          <a:p>
            <a:pPr algn="ctr"/>
            <a:r>
              <a:rPr lang="ar-SA" sz="2400" b="1" dirty="0" smtClean="0">
                <a:solidFill>
                  <a:srgbClr val="FF0000"/>
                </a:solidFill>
                <a:latin typeface="Arial Unicode MS" pitchFamily="34" charset="-128"/>
                <a:ea typeface="Arial Unicode MS" pitchFamily="34" charset="-128"/>
                <a:cs typeface="Arial Unicode MS" pitchFamily="34" charset="-128"/>
              </a:rPr>
              <a:t>تابع المقابلة الجماعية </a:t>
            </a:r>
            <a:endParaRPr lang="ar-SA" sz="2400" b="1" dirty="0">
              <a:solidFill>
                <a:srgbClr val="FF0000"/>
              </a:solidFill>
              <a:latin typeface="Arial Unicode MS" pitchFamily="34" charset="-128"/>
              <a:ea typeface="Arial Unicode MS" pitchFamily="34" charset="-128"/>
              <a:cs typeface="Arial Unicode MS" pitchFamily="34" charset="-128"/>
            </a:endParaRPr>
          </a:p>
        </p:txBody>
      </p:sp>
      <p:sp>
        <p:nvSpPr>
          <p:cNvPr id="8" name="وسيلة شرح بيضاوية 7"/>
          <p:cNvSpPr/>
          <p:nvPr/>
        </p:nvSpPr>
        <p:spPr>
          <a:xfrm>
            <a:off x="6215074" y="-214338"/>
            <a:ext cx="2952328" cy="1440160"/>
          </a:xfrm>
          <a:prstGeom prst="wedgeEllipseCallou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تقسيم المقابلات حسب طبيعة العملاء</a:t>
            </a:r>
            <a:endPar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502708749"/>
      </p:ext>
    </p:extLst>
  </p:cSld>
  <p:clrMapOvr>
    <a:masterClrMapping/>
  </p:clrMapOvr>
  <p:transition spd="med">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5724128" y="404664"/>
            <a:ext cx="2952328" cy="1440160"/>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تقسيم المقابلة من حيث التوقيت  </a:t>
            </a:r>
          </a:p>
        </p:txBody>
      </p:sp>
      <p:sp>
        <p:nvSpPr>
          <p:cNvPr id="4" name="مربع نص 3"/>
          <p:cNvSpPr txBox="1"/>
          <p:nvPr/>
        </p:nvSpPr>
        <p:spPr>
          <a:xfrm>
            <a:off x="755576" y="1988840"/>
            <a:ext cx="7488832" cy="3170099"/>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3200" b="1" u="sng" dirty="0" smtClean="0">
                <a:solidFill>
                  <a:prstClr val="black"/>
                </a:solidFill>
                <a:latin typeface="Arial Unicode MS" pitchFamily="34" charset="-128"/>
                <a:ea typeface="Arial Unicode MS" pitchFamily="34" charset="-128"/>
                <a:cs typeface="Arial Unicode MS" pitchFamily="34" charset="-128"/>
              </a:rPr>
              <a:t>تنقسم المقابلة من حيث توقيتها إلى : </a:t>
            </a: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smtClean="0">
              <a:solidFill>
                <a:prstClr val="black"/>
              </a:solidFill>
            </a:endParaRPr>
          </a:p>
          <a:p>
            <a:endParaRPr lang="ar-SA" sz="2800" u="sng" dirty="0">
              <a:solidFill>
                <a:prstClr val="black"/>
              </a:solidFill>
            </a:endParaRPr>
          </a:p>
        </p:txBody>
      </p:sp>
      <p:sp>
        <p:nvSpPr>
          <p:cNvPr id="5" name="سهم للأسفل 4"/>
          <p:cNvSpPr/>
          <p:nvPr/>
        </p:nvSpPr>
        <p:spPr>
          <a:xfrm>
            <a:off x="7020272" y="2564904"/>
            <a:ext cx="144016" cy="86409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6" name="سهم للأسفل 5"/>
          <p:cNvSpPr/>
          <p:nvPr/>
        </p:nvSpPr>
        <p:spPr>
          <a:xfrm>
            <a:off x="3214678" y="2564904"/>
            <a:ext cx="216024" cy="97840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7" name="سهم للأسفل 6"/>
          <p:cNvSpPr/>
          <p:nvPr/>
        </p:nvSpPr>
        <p:spPr>
          <a:xfrm>
            <a:off x="4932040" y="2564904"/>
            <a:ext cx="216024" cy="93610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12" name="مربع نص 11"/>
          <p:cNvSpPr txBox="1"/>
          <p:nvPr/>
        </p:nvSpPr>
        <p:spPr>
          <a:xfrm>
            <a:off x="6444208" y="3501008"/>
            <a:ext cx="1556816" cy="954107"/>
          </a:xfrm>
          <a:prstGeom prst="rect">
            <a:avLst/>
          </a:prstGeom>
          <a:noFill/>
        </p:spPr>
        <p:txBody>
          <a:bodyPr wrap="square" rtlCol="1">
            <a:spAutoFit/>
          </a:bodyPr>
          <a:lstStyle/>
          <a:p>
            <a:pPr algn="ct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مقابلة أولى </a:t>
            </a:r>
          </a:p>
          <a:p>
            <a:pPr algn="ctr"/>
            <a:endParaRPr lang="ar-SA" sz="24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11" name="سهم للأسفل 10"/>
          <p:cNvSpPr/>
          <p:nvPr/>
        </p:nvSpPr>
        <p:spPr>
          <a:xfrm>
            <a:off x="1619672" y="2564904"/>
            <a:ext cx="216024" cy="144016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solidFill>
                <a:prstClr val="white"/>
              </a:solidFill>
            </a:endParaRPr>
          </a:p>
        </p:txBody>
      </p:sp>
      <p:sp>
        <p:nvSpPr>
          <p:cNvPr id="15" name="مربع نص 14"/>
          <p:cNvSpPr txBox="1"/>
          <p:nvPr/>
        </p:nvSpPr>
        <p:spPr>
          <a:xfrm>
            <a:off x="4355976" y="3501008"/>
            <a:ext cx="1368152" cy="830997"/>
          </a:xfrm>
          <a:prstGeom prst="rect">
            <a:avLst/>
          </a:prstGeom>
          <a:noFill/>
        </p:spPr>
        <p:txBody>
          <a:bodyPr wrap="square" rtlCol="1">
            <a:spAutoFit/>
          </a:bodyPr>
          <a:lstStyle/>
          <a:p>
            <a:pPr algn="ctr"/>
            <a:r>
              <a:rPr lang="ar-SA" sz="2400" b="1" dirty="0" smtClean="0">
                <a:solidFill>
                  <a:prstClr val="black"/>
                </a:solidFill>
                <a:latin typeface="Arial Unicode MS" pitchFamily="34" charset="-128"/>
                <a:ea typeface="Arial Unicode MS" pitchFamily="34" charset="-128"/>
                <a:cs typeface="Arial Unicode MS" pitchFamily="34" charset="-128"/>
              </a:rPr>
              <a:t>2- مقابلة تالية </a:t>
            </a:r>
            <a:endParaRPr lang="ar-SA" sz="2400" b="1" dirty="0">
              <a:solidFill>
                <a:prstClr val="black"/>
              </a:solidFill>
              <a:latin typeface="Arial Unicode MS" pitchFamily="34" charset="-128"/>
              <a:ea typeface="Arial Unicode MS" pitchFamily="34" charset="-128"/>
              <a:cs typeface="Arial Unicode MS" pitchFamily="34" charset="-128"/>
            </a:endParaRPr>
          </a:p>
        </p:txBody>
      </p:sp>
      <p:sp>
        <p:nvSpPr>
          <p:cNvPr id="17" name="مربع نص 16"/>
          <p:cNvSpPr txBox="1"/>
          <p:nvPr/>
        </p:nvSpPr>
        <p:spPr>
          <a:xfrm>
            <a:off x="2627784" y="3573016"/>
            <a:ext cx="1368152" cy="830997"/>
          </a:xfrm>
          <a:prstGeom prst="rect">
            <a:avLst/>
          </a:prstGeom>
          <a:noFill/>
        </p:spPr>
        <p:txBody>
          <a:bodyPr wrap="square" rtlCol="1">
            <a:spAutoFit/>
          </a:bodyPr>
          <a:lstStyle/>
          <a:p>
            <a:pPr algn="ctr"/>
            <a:r>
              <a:rPr lang="ar-SA"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3</a:t>
            </a:r>
            <a:r>
              <a:rPr lang="ar-SA" sz="24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مقابلة ختامية </a:t>
            </a:r>
            <a:endParaRPr lang="ar-SA" sz="24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18" name="مربع نص 17"/>
          <p:cNvSpPr txBox="1"/>
          <p:nvPr/>
        </p:nvSpPr>
        <p:spPr>
          <a:xfrm>
            <a:off x="899592" y="4005064"/>
            <a:ext cx="1368152" cy="830997"/>
          </a:xfrm>
          <a:prstGeom prst="rect">
            <a:avLst/>
          </a:prstGeom>
          <a:noFill/>
        </p:spPr>
        <p:txBody>
          <a:bodyPr wrap="square" rtlCol="1">
            <a:spAutoFit/>
          </a:bodyPr>
          <a:lstStyle/>
          <a:p>
            <a:pPr algn="ctr"/>
            <a:r>
              <a:rPr lang="ar-SA" b="1" dirty="0" smtClean="0">
                <a:solidFill>
                  <a:prstClr val="black"/>
                </a:solidFill>
                <a:latin typeface="Arial Unicode MS" pitchFamily="34" charset="-128"/>
                <a:ea typeface="Arial Unicode MS" pitchFamily="34" charset="-128"/>
                <a:cs typeface="Arial Unicode MS" pitchFamily="34" charset="-128"/>
              </a:rPr>
              <a:t>4</a:t>
            </a:r>
            <a:r>
              <a:rPr lang="ar-SA" sz="2400" b="1" dirty="0" smtClean="0">
                <a:solidFill>
                  <a:prstClr val="black"/>
                </a:solidFill>
                <a:latin typeface="Arial Unicode MS" pitchFamily="34" charset="-128"/>
                <a:ea typeface="Arial Unicode MS" pitchFamily="34" charset="-128"/>
                <a:cs typeface="Arial Unicode MS" pitchFamily="34" charset="-128"/>
              </a:rPr>
              <a:t>- مقابلة تتبعيه </a:t>
            </a:r>
            <a:endParaRPr lang="ar-SA" sz="2400" b="1" dirty="0">
              <a:solidFill>
                <a:prstClr val="black"/>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018166309"/>
      </p:ext>
    </p:extLst>
  </p:cSld>
  <p:clrMapOvr>
    <a:masterClrMapping/>
  </p:clrMapOvr>
  <p:transition spd="med">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4572000" y="332656"/>
            <a:ext cx="360040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المقابلة الأولى </a:t>
            </a:r>
            <a:endPar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467544" y="1700808"/>
            <a:ext cx="8136904"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هي أول لقاء مهني بين الأخصائي والعميل سواء بميعاد سابق أو بدونه لتمثل البداية الحقيقة لعملية المساعدة وهى على ثلاثة أنواع : </a:t>
            </a:r>
          </a:p>
          <a:p>
            <a:pPr marL="452438" indent="-407988" algn="just" defTabSz="900113">
              <a:buFontTx/>
              <a:buBlip>
                <a:blip r:embed="rId2"/>
              </a:buBlip>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مقابلة الاستقبال. </a:t>
            </a:r>
          </a:p>
          <a:p>
            <a:pPr marL="452438" indent="-407988" algn="just" defTabSz="900113">
              <a:buFontTx/>
              <a:buBlip>
                <a:blip r:embed="rId2"/>
              </a:buBlip>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المقابلة الأولى. </a:t>
            </a:r>
          </a:p>
          <a:p>
            <a:pPr marL="452438" indent="-407988" algn="just" defTabSz="900113">
              <a:buFontTx/>
              <a:buBlip>
                <a:blip r:embed="rId2"/>
              </a:buBlip>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مقابلات الصدفة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وتعتبر هذه المقابلات هي لقاءات أولى للعميل مع الأخصائي ولكل مقابلة خصائص تُميزها عن الأخرى، نُوضحها على النحو التالي :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p>
        </p:txBody>
      </p:sp>
    </p:spTree>
    <p:extLst>
      <p:ext uri="{BB962C8B-B14F-4D97-AF65-F5344CB8AC3E}">
        <p14:creationId xmlns:p14="http://schemas.microsoft.com/office/powerpoint/2010/main" val="501010412"/>
      </p:ext>
    </p:extLst>
  </p:cSld>
  <p:clrMapOvr>
    <a:masterClrMapping/>
  </p:clrMapOvr>
  <p:transition spd="med">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4786314" y="0"/>
            <a:ext cx="3530102" cy="134076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تابع المقابلة الأولى </a:t>
            </a:r>
            <a:endParaRPr lang="ar-SA" sz="4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214282" y="1428736"/>
            <a:ext cx="8501122" cy="507831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buFontTx/>
              <a:buBlip>
                <a:blip r:embed="rId2"/>
              </a:buBlip>
            </a:pPr>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مقابلة الاستقبال :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هى مقابلة أولية يقوم بها أخصائي متخصص لاستقبال الحالات والبت فيها، وهى مرتبطة بهدف محدد تنتهي بانتهاء البت في الحالات، إما بقبولها في المؤسسة أو بتحويلها إلى مؤسسة أخرى.</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ومن أهم خصائص مقابلة الاستقبال :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1- أنها وحدة متكاملة في ذاتها وليست حلقة مرحلية مُمَهدة لحلقات تالية .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2- تمارس فيها كافة عمليات خدمة الفرد الثلاثة (الدراسة والتشخيص والعلاج) .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3- الدراسة هي دراسة استطلاعية عامة كما يقوم التشخيص على مجرد فروض وانطباعات ليكون العلاج في النهاية إما بقبول الحالة أو تحويلها لمؤسسة أخرى .</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93833301"/>
      </p:ext>
    </p:extLst>
  </p:cSld>
  <p:clrMapOvr>
    <a:masterClrMapping/>
  </p:clrMapOvr>
  <p:transition spd="med">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467544" y="1428736"/>
            <a:ext cx="7848872" cy="4708981"/>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lnSpc>
                <a:spcPct val="150000"/>
              </a:lnSpc>
            </a:pP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مقابلة الاستقبال</a:t>
            </a:r>
            <a:endParaRPr lang="ar-SA" sz="40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449263" indent="-449263" algn="just">
              <a:lnSpc>
                <a:spcPct val="150000"/>
              </a:lnSpc>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العلاقة المهنية هنا هي علاقة مؤقتة محدودة بانتهاء المقابلة وبالتالي لا تتطلب عُمقاً  كبيراً . </a:t>
            </a:r>
          </a:p>
          <a:p>
            <a:pPr marL="449263" indent="-449263" algn="just">
              <a:lnSpc>
                <a:spcPct val="150000"/>
              </a:lnSpc>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5- يقوم بها أخصائي اجتماعي ذو خبرة طويلة مُتمكن يستطيع في مقابلة واحدة كسب ثقة العميل والقيام بالعمليات الثلاث لخدمة الفرد . </a:t>
            </a: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endPar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4786314" y="0"/>
            <a:ext cx="3530102" cy="134076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المقابلة الأولى </a:t>
            </a:r>
          </a:p>
        </p:txBody>
      </p:sp>
    </p:spTree>
    <p:extLst>
      <p:ext uri="{BB962C8B-B14F-4D97-AF65-F5344CB8AC3E}">
        <p14:creationId xmlns:p14="http://schemas.microsoft.com/office/powerpoint/2010/main" val="4263220919"/>
      </p:ext>
    </p:extLst>
  </p:cSld>
  <p:clrMapOvr>
    <a:masterClrMapping/>
  </p:clrMapOvr>
  <p:transition spd="med">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1428736"/>
            <a:ext cx="8280920" cy="5139869"/>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مقابلة الاستقبال</a:t>
            </a:r>
            <a:endParaRPr lang="ar-SA" sz="36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6- </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البت في الحالة : وينقسم إلى ثلاث وهي</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p>
          <a:p>
            <a:pPr marL="449263" indent="-4492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قبول الحالة في المؤسسة حيث تَنطَبق عليه شروط المؤسسة، وهنا يُوجه العميل إلى أخصائي مختص وكذلك يُوضح للعميل الإجراءات الواجب قيامه بها أو المستندات التي عليه إحضارها .</a:t>
            </a:r>
          </a:p>
          <a:p>
            <a:pPr marL="449263" indent="-4492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تحويل الحالة إلى مؤسسة أخرى إما تحويلاً رسمياً من المؤسسة أو تَوجيه شَفهياً للعميل للتوجه إلى المؤسسة المحول إليها .</a:t>
            </a:r>
          </a:p>
          <a:p>
            <a:pPr marL="449263" indent="-4492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أو أن تكون المشكلة غير قابلة للحل وعلى العميل أن يَعيش بها ويَتَطلب الأمر قدراً من التوضيح لكل حالة . </a:t>
            </a:r>
            <a:endParaRPr lang="ar-SA" sz="28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4786314" y="0"/>
            <a:ext cx="3530102" cy="134076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a:t>
            </a:r>
            <a:r>
              <a:rPr lang="ar-SA" sz="4000" b="1" dirty="0" smtClean="0">
                <a:solidFill>
                  <a:srgbClr val="C00000"/>
                </a:solidFill>
                <a:latin typeface="Arabic Typesetting" pitchFamily="66" charset="-78"/>
                <a:ea typeface="Arial Unicode MS" pitchFamily="34" charset="-128"/>
                <a:cs typeface="Arabic Typesetting" pitchFamily="66" charset="-78"/>
              </a:rPr>
              <a:t> </a:t>
            </a:r>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المقابلة الأولى </a:t>
            </a:r>
          </a:p>
        </p:txBody>
      </p:sp>
    </p:spTree>
    <p:extLst>
      <p:ext uri="{BB962C8B-B14F-4D97-AF65-F5344CB8AC3E}">
        <p14:creationId xmlns:p14="http://schemas.microsoft.com/office/powerpoint/2010/main" val="47810882"/>
      </p:ext>
    </p:extLst>
  </p:cSld>
  <p:clrMapOvr>
    <a:masterClrMapping/>
  </p:clrMapOvr>
  <p:transition spd="med">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1428736"/>
            <a:ext cx="8280920" cy="4154984"/>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r>
              <a:rPr lang="ar-SA" sz="44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مقابلة الاستقبال</a:t>
            </a:r>
            <a:endParaRPr lang="ar-SA" sz="44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449263" indent="-449263" algn="just"/>
            <a:r>
              <a:rPr lang="ar-SA" sz="28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تستخدم مقابلة الاستقبال في بعض مؤسسات الأحداث المنحرفين والضمان الاجتماعي والمعوقين.</a:t>
            </a:r>
          </a:p>
          <a:p>
            <a:pPr marL="449263" indent="-449263" algn="just"/>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فهي نظام مُتطور </a:t>
            </a:r>
            <a:r>
              <a:rPr lang="ar-SA" sz="4400" b="1" dirty="0" err="1"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تَقَدُمى</a:t>
            </a:r>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يُجنب العملاء مواقف الانتظار المؤلمة التي يُواجهونها عند أبواب المؤسسات كما يُسهل الإجراءات الإدارية المعقدة التي تُعاني منها بعض المؤسسات.</a:t>
            </a:r>
          </a:p>
        </p:txBody>
      </p:sp>
      <p:sp>
        <p:nvSpPr>
          <p:cNvPr id="4" name="وسيلة شرح بيضاوية 3"/>
          <p:cNvSpPr/>
          <p:nvPr/>
        </p:nvSpPr>
        <p:spPr>
          <a:xfrm>
            <a:off x="4786314" y="0"/>
            <a:ext cx="3530102" cy="134076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المقابلة الأولى </a:t>
            </a:r>
          </a:p>
        </p:txBody>
      </p:sp>
    </p:spTree>
    <p:extLst>
      <p:ext uri="{BB962C8B-B14F-4D97-AF65-F5344CB8AC3E}">
        <p14:creationId xmlns:p14="http://schemas.microsoft.com/office/powerpoint/2010/main" val="3771475508"/>
      </p:ext>
    </p:extLst>
  </p:cSld>
  <p:clrMapOvr>
    <a:masterClrMapping/>
  </p:clrMapOvr>
  <p:transition spd="med">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5715008" y="0"/>
            <a:ext cx="3240360" cy="1224136"/>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pPr>
              <a:buFontTx/>
              <a:buBlip>
                <a:blip r:embed="rId2"/>
              </a:buBlip>
            </a:pPr>
            <a:r>
              <a:rPr lang="ar-SA" sz="4400" b="1" dirty="0" smtClean="0">
                <a:solidFill>
                  <a:srgbClr val="C00000"/>
                </a:solidFill>
                <a:latin typeface="Arabic Typesetting" pitchFamily="66" charset="-78"/>
                <a:ea typeface="Arial Unicode MS" pitchFamily="34" charset="-128"/>
                <a:cs typeface="Arabic Typesetting" pitchFamily="66" charset="-78"/>
              </a:rPr>
              <a:t> </a:t>
            </a:r>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المقابلة الأولى </a:t>
            </a:r>
          </a:p>
        </p:txBody>
      </p:sp>
      <p:sp>
        <p:nvSpPr>
          <p:cNvPr id="3" name="مربع نص 2"/>
          <p:cNvSpPr txBox="1"/>
          <p:nvPr/>
        </p:nvSpPr>
        <p:spPr>
          <a:xfrm>
            <a:off x="214282" y="1547891"/>
            <a:ext cx="8748464"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هي أول مقابلة يقوم بها الأخصائي الاجتماعي الذي حُوِلَتْ إليه الحالة سواء عن طريق أخصائي الاستقبال أو عن طريق آخر .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وتتميز المقابلة الأولى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ليست وحدة مستقلة وإنما هي مرحلة من مراحل عملية المساعدة وتمهيد للمقابلات التالية والخطوات المتعاقبة.</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رغم شُمولها على عمليات خدمة الفرد الثلاثة إلا أنه قد يَغلب عليها الطابع الدراسي والاستطلاعي لحقائق المشكلة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3- تُعتبر بداية لنمو العلاقة بكل ما تَتَطلبه من عمق وايجابية .</a:t>
            </a:r>
          </a:p>
        </p:txBody>
      </p:sp>
    </p:spTree>
    <p:extLst>
      <p:ext uri="{BB962C8B-B14F-4D97-AF65-F5344CB8AC3E}">
        <p14:creationId xmlns:p14="http://schemas.microsoft.com/office/powerpoint/2010/main" val="3999188509"/>
      </p:ext>
    </p:extLst>
  </p:cSld>
  <p:clrMapOvr>
    <a:masterClrMapping/>
  </p:clrMapOvr>
  <p:transition spd="med">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899592" y="1449064"/>
            <a:ext cx="7344816" cy="4893647"/>
          </a:xfrm>
          <a:prstGeom prst="rect">
            <a:avLst/>
          </a:prstGeom>
          <a:no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lnSpc>
                <a:spcPct val="150000"/>
              </a:lnSpc>
            </a:pPr>
            <a:endParaRPr lang="ar-SA" sz="28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449263" indent="-449263" algn="just">
              <a:lnSpc>
                <a:spcPct val="150000"/>
              </a:lnSpc>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قد تَظهر فيها مشكلة التحويل من أخصائي إلى آخر وخاصة إذا كانت الحالة مُحوله من أخصائي الاستقبال وأثر هذا التحويل على علاقة العميل بالأخصائي الجديد . </a:t>
            </a:r>
          </a:p>
          <a:p>
            <a:pPr marL="449263" indent="-449263" algn="just">
              <a:lnSpc>
                <a:spcPct val="150000"/>
              </a:lnSpc>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5- تتحمل هذه المقابلة مسئولية كبرى في التخطيط لاتجاهات عملية المساعدة بل ونجاحها . </a:t>
            </a:r>
            <a:endParaRPr lang="ar-SA" sz="28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5715008" y="0"/>
            <a:ext cx="3240360" cy="1224136"/>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400" b="1" dirty="0" smtClean="0">
                <a:solidFill>
                  <a:srgbClr val="C00000"/>
                </a:solidFill>
                <a:latin typeface="Arabic Typesetting" pitchFamily="66" charset="-78"/>
                <a:ea typeface="Arial Unicode MS" pitchFamily="34" charset="-128"/>
                <a:cs typeface="Arabic Typesetting" pitchFamily="66" charset="-78"/>
              </a:rPr>
              <a:t> </a:t>
            </a:r>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المقابلة الأولى </a:t>
            </a:r>
          </a:p>
        </p:txBody>
      </p:sp>
    </p:spTree>
    <p:extLst>
      <p:ext uri="{BB962C8B-B14F-4D97-AF65-F5344CB8AC3E}">
        <p14:creationId xmlns:p14="http://schemas.microsoft.com/office/powerpoint/2010/main" val="1579156335"/>
      </p:ext>
    </p:extLst>
  </p:cSld>
  <p:clrMapOvr>
    <a:masterClrMapping/>
  </p:clrMapOvr>
  <p:transition spd="med">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وسيلة شرح بيضاوية 1"/>
          <p:cNvSpPr/>
          <p:nvPr/>
        </p:nvSpPr>
        <p:spPr>
          <a:xfrm>
            <a:off x="5004048" y="188640"/>
            <a:ext cx="3240360" cy="1008112"/>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pPr>
              <a:buFontTx/>
              <a:buBlip>
                <a:blip r:embed="rId2"/>
              </a:buBlip>
            </a:pPr>
            <a:r>
              <a:rPr lang="ar-SA" sz="4000" b="1" dirty="0" smtClean="0">
                <a:solidFill>
                  <a:srgbClr val="C00000"/>
                </a:solidFill>
                <a:latin typeface="Arabic Typesetting" pitchFamily="66" charset="-78"/>
                <a:ea typeface="Arial Unicode MS" pitchFamily="34" charset="-128"/>
                <a:cs typeface="Arabic Typesetting" pitchFamily="66" charset="-78"/>
              </a:rPr>
              <a:t> </a:t>
            </a:r>
            <a:r>
              <a:rPr lang="ar-SA" sz="40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مقابلة الصدفة </a:t>
            </a:r>
            <a:endPar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899592" y="1412776"/>
            <a:ext cx="7344816" cy="3785652"/>
          </a:xfrm>
          <a:prstGeom prst="rect">
            <a:avLst/>
          </a:prstGeom>
          <a:noFill/>
        </p:spPr>
        <p:style>
          <a:lnRef idx="2">
            <a:schemeClr val="dk1"/>
          </a:lnRef>
          <a:fillRef idx="1">
            <a:schemeClr val="lt1"/>
          </a:fillRef>
          <a:effectRef idx="0">
            <a:schemeClr val="dk1"/>
          </a:effectRef>
          <a:fontRef idx="minor">
            <a:schemeClr val="dk1"/>
          </a:fontRef>
        </p:style>
        <p:txBody>
          <a:bodyPr wrap="square" rtlCol="1">
            <a:spAutoFit/>
          </a:bodyPr>
          <a:lstStyle/>
          <a:p>
            <a:pPr marL="360363" indent="-360363"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هي نموذج ثالث من المقابلات الأولى إلا أنها تتميز بعنصر المفاجأة حيث تَـتَم دون ميعاد سابق أو دون التزام بالإجراءات الإدارية وهى شائعة في مؤسسات الإيداع والمدارس والمستشفيات حيث يُوجد العملاء على مَقرِبة من الأخصائي الاجتماعي .</a:t>
            </a:r>
          </a:p>
          <a:p>
            <a:pPr marL="360363" indent="-360363" algn="just">
              <a:buFontTx/>
              <a:buChar char="-"/>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هي مقابلات تَجمع بين خصائص مقابلة الاستقبال والمقابلة الأولى من حيث البت فيها بما يُناسب كل حالة على حدة.</a:t>
            </a: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endPar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401420776"/>
      </p:ext>
    </p:extLst>
  </p:cSld>
  <p:clrMapOvr>
    <a:masterClrMapping/>
  </p:clrMapOvr>
  <p:transition spd="med">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071670" y="188640"/>
            <a:ext cx="6172738" cy="1008112"/>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الخصائص العامة المشتركة في المقابلات الأولى</a:t>
            </a:r>
          </a:p>
        </p:txBody>
      </p:sp>
      <p:sp>
        <p:nvSpPr>
          <p:cNvPr id="3" name="مربع نص 2"/>
          <p:cNvSpPr txBox="1"/>
          <p:nvPr/>
        </p:nvSpPr>
        <p:spPr>
          <a:xfrm>
            <a:off x="395536" y="1412776"/>
            <a:ext cx="8136904"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360363" indent="-360363" algn="just"/>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س/ ما هي الخصائص العامة المشتركة في المقابلات الأولى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للمقابلة الأولى سواء أكانت مقابلة الاستقبال أو مقابلة أولى أو مقابلة الصدفة لهم خصائص مشتركة تُميز طبيعة هذه المقابلات وديناميكية التفاعل المهني فيها، فالأهداف المعينة أو المحددة يجب تحقيقها كما أن هناك طرق خاصة يُمارسها الأخصائي للوصول إلى هذه الأهداف ، ومن تلك الخصائص: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1- تحديد الطبيعة العامة للمشكلة .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2- تقرير إمكانية المساعدة في حدود إمكانيات المؤسسة .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3- تحديد الخطوط العريضة لعملية المساعدة .</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61219581"/>
      </p:ext>
    </p:extLst>
  </p:cSld>
  <p:clrMapOvr>
    <a:masterClrMapping/>
  </p:clrMapOvr>
  <p:transition spd="med">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1422521"/>
            <a:ext cx="8462744" cy="507831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ولتحديد الطبيعة العامة للمشكلة يجب أن يميز الأخصائي بين :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أ-  المشكلـــة كمــا يراها العميل .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ب- المشكلة كما هي في الواقع .</a:t>
            </a:r>
          </a:p>
          <a:p>
            <a:pPr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 المشكلة كما يراها العميل :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1- العميل يَعرض المشكلة من خلال تَصوراتُه لها متأثراً بنظرته الذاتية لجوانبها المختلفة، إما لجهله بالحقائق الموضوعية في فهم أبعادها أو لتأثره انفعالياً بالموقف ذاته وفى كلتا الحالتين فإنه قد يُصور المشكلة تصويراً مُحرفاً أو بعيداً عن الحقيقة.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2- ولذا يجب على الأخصائي أن يُحدد في المقابلة الأولى الطبيعة الموضوعية للمشكلة بصرف النظر عن رأى العميل الخاص.  </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4" name="وسيلة شرح بيضاوية 3"/>
          <p:cNvSpPr/>
          <p:nvPr/>
        </p:nvSpPr>
        <p:spPr>
          <a:xfrm>
            <a:off x="1857356" y="188640"/>
            <a:ext cx="6387052" cy="1008112"/>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الخصائص العامة المشتركة في المقابلات الأولى</a:t>
            </a:r>
          </a:p>
        </p:txBody>
      </p:sp>
    </p:spTree>
    <p:extLst>
      <p:ext uri="{BB962C8B-B14F-4D97-AF65-F5344CB8AC3E}">
        <p14:creationId xmlns:p14="http://schemas.microsoft.com/office/powerpoint/2010/main" val="778525791"/>
      </p:ext>
    </p:extLst>
  </p:cSld>
  <p:clrMapOvr>
    <a:masterClrMapping/>
  </p:clrMapOvr>
  <p:transition spd="med">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899592" y="1412776"/>
            <a:ext cx="7344816" cy="4708981"/>
          </a:xfrm>
          <a:prstGeom prst="rect">
            <a:avLst/>
          </a:prstGeom>
          <a:no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lnSpc>
                <a:spcPct val="150000"/>
              </a:lnSpc>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من خلال تعبير العميل عن مَوقفه الإشكالي يقوم الأخصائي باختبار الحقائق الواردة في قصة العميل ويقيسها بمعيار دقيق موضوعي بما له من خبرة وعلم، حيث يتوقف على تحديده الموضوعي لطبيعة المشكلة كافة الخطوات التالية والتي منها بالضرورة إمكانية مساعدته من عدمه.  </a:t>
            </a:r>
            <a:endParaRPr lang="ar-SA" sz="40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4" name="وسيلة شرح بيضاوية 3"/>
          <p:cNvSpPr/>
          <p:nvPr/>
        </p:nvSpPr>
        <p:spPr>
          <a:xfrm>
            <a:off x="1714480" y="188640"/>
            <a:ext cx="6529928" cy="1008112"/>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200" b="1" dirty="0" smtClean="0">
                <a:solidFill>
                  <a:srgbClr val="C00000"/>
                </a:solidFill>
                <a:latin typeface="Arabic Typesetting" pitchFamily="66" charset="-78"/>
                <a:ea typeface="Arial Unicode MS" pitchFamily="34" charset="-128"/>
                <a:cs typeface="Arabic Typesetting" pitchFamily="66" charset="-78"/>
              </a:rPr>
              <a:t>تابع الخصائص العامة المشتركة في المقابلات الأولى</a:t>
            </a:r>
            <a:endParaRPr lang="ar-SA" sz="32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4190056221"/>
      </p:ext>
    </p:extLst>
  </p:cSld>
  <p:clrMapOvr>
    <a:masterClrMapping/>
  </p:clrMapOvr>
  <p:transition spd="med">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00034" y="1428736"/>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ب- المشكلة كما هي في الواقع :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1- المشكلة هي موقف تَتَفاعل فيه شخصية العميل مع ظروفه المحيطة، فإن تحديد طبيعة المشكلة لابد أن يَتبعُه بالضرورة تحديداً واضحاً للدور الذي يَلعَبُه كل من شخصية العميل والظروف المحيطة في إيجاد المشكلة.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2- على الأخصائي أن يكشف عن الظروف البيئية في المقابلة وعن طبيعة الضغوط الخارجية، أسرية كانت أو اقتصادية أو نفسية أو ثقافية...إلخ والتي لها دور واضح في إحداث المشكلة . </a:t>
            </a:r>
          </a:p>
          <a:p>
            <a:pPr algn="just"/>
            <a:endParaRPr lang="ar-SA" sz="28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2000232" y="188640"/>
            <a:ext cx="6244176" cy="1008112"/>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200" b="1" dirty="0" smtClean="0">
                <a:solidFill>
                  <a:srgbClr val="C00000"/>
                </a:solidFill>
                <a:latin typeface="Arabic Typesetting" pitchFamily="66" charset="-78"/>
                <a:ea typeface="Arial Unicode MS" pitchFamily="34" charset="-128"/>
                <a:cs typeface="Arabic Typesetting" pitchFamily="66" charset="-78"/>
              </a:rPr>
              <a:t>تابع الخصائص العامة المشتركة في المقابلات الأولى</a:t>
            </a:r>
            <a:endParaRPr lang="ar-SA" sz="32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332753043"/>
      </p:ext>
    </p:extLst>
  </p:cSld>
  <p:clrMapOvr>
    <a:masterClrMapping/>
  </p:clrMapOvr>
  <p:transition spd="med">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899592" y="1428736"/>
            <a:ext cx="7344816"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مثال للتوضيح </a:t>
            </a:r>
          </a:p>
          <a:p>
            <a:pPr marL="539750" indent="-539750"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1- الانطباع الأولى للأخصائي الاجتماعي عن الضعف العقلي الواضح في التلميذ المتخلف دراسياً هي ألوان من الحقائق التي تُحدد إلى حد كبير الخطوات التالية لاتجاهات المساعدة ، فرغم كونها انطباعات أولية فإنه يَتَرتب على معرفتها اتخاذ قرارات حاسمة بشأن التلميذ المتخلف دراسياً منذ البداية كالتحويل إلى عيادة نفسية  أو لمؤسسة رعاية ضعاف العقول.</a:t>
            </a:r>
            <a:endPar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2000232" y="188640"/>
            <a:ext cx="6244176" cy="1008112"/>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200" b="1" dirty="0" smtClean="0">
                <a:solidFill>
                  <a:srgbClr val="C00000"/>
                </a:solidFill>
                <a:latin typeface="Arabic Typesetting" pitchFamily="66" charset="-78"/>
                <a:ea typeface="Arial Unicode MS" pitchFamily="34" charset="-128"/>
                <a:cs typeface="Arabic Typesetting" pitchFamily="66" charset="-78"/>
              </a:rPr>
              <a:t>تابع الخصائص العامة المشتركة في المقابلات الأولى</a:t>
            </a:r>
            <a:endParaRPr lang="ar-SA" sz="32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1412228395"/>
      </p:ext>
    </p:extLst>
  </p:cSld>
  <p:clrMapOvr>
    <a:masterClrMapping/>
  </p:clrMapOvr>
  <p:transition spd="med">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عنوان 3"/>
          <p:cNvSpPr>
            <a:spLocks noGrp="1"/>
          </p:cNvSpPr>
          <p:nvPr>
            <p:ph type="title"/>
          </p:nvPr>
        </p:nvSpPr>
        <p:spPr>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الخصائص العامة المشتركة في المقابلات الأولى</a:t>
            </a:r>
            <a:endPar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solidFill>
            <a:schemeClr val="bg1"/>
          </a:solidFill>
          <a:ln w="22225">
            <a:solidFill>
              <a:schemeClr val="accent6"/>
            </a:solidFill>
          </a:ln>
        </p:spPr>
        <p:txBody>
          <a:bodyPr>
            <a:normAutofit fontScale="92500" lnSpcReduction="20000"/>
          </a:bodyPr>
          <a:lstStyle/>
          <a:p>
            <a:pPr>
              <a:buNone/>
            </a:pP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تقرير إمكانية المساعدة في حدود إمكانيات المؤسسة .</a:t>
            </a:r>
          </a:p>
          <a:p>
            <a:pPr marL="360363" indent="-269875" algn="just">
              <a:buNone/>
            </a:pPr>
            <a:r>
              <a:rPr lang="ar-SA" sz="36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إن تقرير إمكانية المساعدة هي الخطوة الواجب تحديدها في المقابلة الأولى بعد تُعرف الأخصائي على طبيعة المشكلة ، ففي هذه المقابلة يجب على الأخصائي أن يقرر إحدى الأمور التالية :-</a:t>
            </a:r>
          </a:p>
          <a:p>
            <a:pPr marL="760413" lvl="1" indent="-269875"/>
            <a:r>
              <a:rPr lang="ar-SA" sz="35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أن مشكلة العميل يمكن أن تحل كلياً في نطاق المؤسسة.</a:t>
            </a:r>
          </a:p>
          <a:p>
            <a:pPr marL="760413" lvl="1" indent="-269875"/>
            <a:r>
              <a:rPr lang="ar-SA" sz="35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يمكن تقديم مساعدة جزئية في حل هذه المشكلة.</a:t>
            </a:r>
          </a:p>
          <a:p>
            <a:pPr marL="760413" lvl="1" indent="-269875"/>
            <a:r>
              <a:rPr lang="ar-SA" sz="35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وهناك مؤسسات أخرى تختص بهذا النوع من المشكلات.</a:t>
            </a:r>
          </a:p>
          <a:p>
            <a:pPr marL="760413" lvl="1" indent="-269875"/>
            <a:r>
              <a:rPr lang="ar-SA" sz="35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أو المشكلة خارجه عن نطاق المؤسسة أو نطاق أي مؤسسة أخرى وعلى العميل أن يعيش بها.</a:t>
            </a:r>
          </a:p>
          <a:p>
            <a:endParaRPr lang="ar-SA" sz="36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08763081"/>
      </p:ext>
    </p:extLst>
  </p:cSld>
  <p:clrMapOvr>
    <a:masterClrMapping/>
  </p:clrMapOvr>
  <p:transition spd="med">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عنوان 3"/>
          <p:cNvSpPr>
            <a:spLocks noGrp="1"/>
          </p:cNvSpPr>
          <p:nvPr>
            <p:ph type="title"/>
          </p:nvPr>
        </p:nvSpPr>
        <p:spPr>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الخصائص العامة المشتركة في المقابلات الأولى</a:t>
            </a:r>
            <a:endPar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xfrm>
            <a:off x="827584" y="1600200"/>
            <a:ext cx="7344816" cy="4525963"/>
          </a:xfrm>
          <a:noFill/>
          <a:ln w="34925">
            <a:solidFill>
              <a:schemeClr val="accent6"/>
            </a:solidFill>
          </a:ln>
        </p:spPr>
        <p:txBody>
          <a:bodyPr>
            <a:normAutofit fontScale="92500"/>
          </a:bodyPr>
          <a:lstStyle/>
          <a:p>
            <a:pPr>
              <a:lnSpc>
                <a:spcPct val="150000"/>
              </a:lnSpc>
              <a:buNone/>
            </a:pPr>
            <a:r>
              <a:rPr lang="ar-SA" sz="44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تقرير إمكانية المساعدة في حدود إمكانيات المؤسسة .</a:t>
            </a:r>
          </a:p>
          <a:p>
            <a:pPr marL="360363" indent="-269875" algn="just">
              <a:lnSpc>
                <a:spcPct val="150000"/>
              </a:lnSpc>
              <a:buFontTx/>
              <a:buChar char="-"/>
            </a:pPr>
            <a:r>
              <a:rPr lang="ar-SA" sz="40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وفى أي من هذه الحالات فَعَلى الأخصائي الاجتماعي أن يوضح للعميل مُبررات هذا الإجراء ويُناقشه معه حتى يتمكن من اتخاذ قراره المناسب ويُقرر الخطوات التالية سواء قُبِلَتْ حالته بالمؤسسة أو حُوِلَتْ إلى مؤسسة أخرى. </a:t>
            </a:r>
            <a:endParaRPr lang="ar-SA" sz="44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348938"/>
      </p:ext>
    </p:extLst>
  </p:cSld>
  <p:clrMapOvr>
    <a:masterClrMapping/>
  </p:clrMapOvr>
  <p:transition spd="med">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عنوان 3"/>
          <p:cNvSpPr>
            <a:spLocks noGrp="1"/>
          </p:cNvSpPr>
          <p:nvPr>
            <p:ph type="title"/>
          </p:nvPr>
        </p:nvSpPr>
        <p:spPr>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الخصائص العامة المشتركة في المقابلات الأولى</a:t>
            </a:r>
            <a:endParaRPr lang="ar-SA" sz="32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xfrm>
            <a:off x="817240" y="1600200"/>
            <a:ext cx="7499176" cy="4525963"/>
          </a:xfrm>
          <a:noFill/>
          <a:ln w="19050">
            <a:solidFill>
              <a:schemeClr val="accent6"/>
            </a:solidFill>
          </a:ln>
        </p:spPr>
        <p:txBody>
          <a:bodyPr>
            <a:normAutofit/>
          </a:bodyPr>
          <a:lstStyle/>
          <a:p>
            <a:pPr>
              <a:buNone/>
            </a:pPr>
            <a:r>
              <a:rPr lang="ar-SA" sz="44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تحديد الخطوات العريضة لعملية المساعدة.</a:t>
            </a:r>
          </a:p>
          <a:p>
            <a:pPr marL="360363" indent="-269875" algn="just">
              <a:buFontTx/>
              <a:buChar char="-"/>
            </a:pPr>
            <a:r>
              <a:rPr lang="ar-SA" sz="4000" b="1" dirty="0" smtClean="0">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عند تقرير قبول الحالة بالمؤسسة لابد وأن تتم خلال هذه المقابلة تحديد عام لاتجاهات عملية المساعدة في خطواتها الثلاث (الدراسة- التشخيص - العلاج) وقياس نجاح المقابلة الأولى يستند على قدراتها في تحديد الإطار العام لعملية المساعدة توفيراً للوقت والجهد. </a:t>
            </a:r>
            <a:endParaRPr lang="ar-SA" sz="44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6948939"/>
      </p:ext>
    </p:extLst>
  </p:cSld>
  <p:clrMapOvr>
    <a:masterClrMapping/>
  </p:clrMapOvr>
  <p:transition spd="med">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1928794" y="142852"/>
            <a:ext cx="6531638" cy="1428760"/>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أهم الجوانب الواجب استيفائها خلال المقابلة الأولى </a:t>
            </a:r>
            <a:endParaRPr lang="ar-SA" sz="40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395536" y="1772816"/>
            <a:ext cx="8391306"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من أهم الجوانب الواجب استيفائها خلال المقابلة الأولى هي:-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طبيعة المشكلة ومجالها الرئيسي أسرية أو اقتصادية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مدى جديتها وخطورتها على العميل أو أسرته أو على المجتمع.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كيفية تفسير العميل لأسبابها أو كيفية تشخيصه للمشكلة من وجهة نظره الخاصة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ما هى الجهود السابقة التي بذلها لحل المشكلة ولماذا لم تنجح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5- ماذا يطلب العميل من المؤسسة أو بمعني آخر ما هي الخطة التي وضعها للعلاج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6- ما هو نمط شخصية العميل؟ وماهى السمات الشخصية الأكثر ارتباطاً بطبيعة المشكلة؟</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3849034303"/>
      </p:ext>
    </p:extLst>
  </p:cSld>
  <p:clrMapOvr>
    <a:masterClrMapping/>
  </p:clrMapOvr>
  <p:transition spd="med">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1928794" y="142852"/>
            <a:ext cx="6531638" cy="1428760"/>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أهم الجوانب الواجب استيفائها خلال المقابلة الأولى </a:t>
            </a:r>
            <a:endParaRPr lang="ar-SA" sz="40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395536" y="1772816"/>
            <a:ext cx="8391306" cy="3970318"/>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7- ما هي طبيعة ظروفه البيئية، وما أهم هذه الظروف المحيطة به التي تَلعب دَوراً كبيراً في مشكلته؟</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8- ما هي المصادر الواجب الرجوع إليها لاستكمال دراسة المشكلة؟</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9- يجب تعريف العميل بشروط المؤسسة وإجراءاتها وإمكانياتها.</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10- مدى فاعلية العميل واستعداده لحل المشكلة.</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11- وأخيراً، ما هي الاتجاهات العلاجية الواجب التخطيط لها سواء في ذات العميل أو في الظروف المحيطة به.</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16169705"/>
      </p:ext>
    </p:extLst>
  </p:cSld>
  <p:clrMapOvr>
    <a:masterClrMapping/>
  </p:clrMapOvr>
  <p:transition spd="med">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3995936" y="2606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عوامل نجاح المقابلة الأولى  </a:t>
            </a:r>
          </a:p>
        </p:txBody>
      </p:sp>
      <p:sp>
        <p:nvSpPr>
          <p:cNvPr id="3" name="مربع نص 2"/>
          <p:cNvSpPr txBox="1"/>
          <p:nvPr/>
        </p:nvSpPr>
        <p:spPr>
          <a:xfrm>
            <a:off x="395536" y="1500174"/>
            <a:ext cx="8136904" cy="507831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539750" indent="-539750" algn="just"/>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من عوامل نجاح المقابلة الأولى ما يلي :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العمل على تحطيم </a:t>
            </a:r>
            <a:r>
              <a:rPr lang="ar-SA" sz="3600" b="1" dirty="0" err="1"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دفاعيات</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العميل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أو التقليل من مقاومته قدر الإمكان ومهارة الأخصائي في ذلك هي في ممارسة أساليب المقابلة ومفاهيم العلاقة المهنية في توقيتها ومكانها الصحيح .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2- </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البدء من بؤرة اهتمام العميل</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بمعنى البدء من مشكلته التى يعرضها بل من جانبها الخاص الذى يشغل تفكيره .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3- </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منح العميل كل الفرص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للتعبير عن مشاعره . </a:t>
            </a:r>
          </a:p>
          <a:p>
            <a:pPr marL="539750" indent="-5397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4- </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التناغم العقلي والعاطفي</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ونقصد به التجاوب الرحب المتعاطف الذي يُمثل النواة الحقيقية لنمو العلاقة المهنية . </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145363506"/>
      </p:ext>
    </p:extLst>
  </p:cSld>
  <p:clrMapOvr>
    <a:masterClrMapping/>
  </p:clrMapOvr>
  <p:transition spd="med">
    <p:rand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تابع عوامل نجاح المقابلة الأولى </a:t>
            </a:r>
            <a:endParaRPr lang="ar-SA" sz="4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827584" y="1772816"/>
            <a:ext cx="7416824" cy="4401205"/>
          </a:xfrm>
          <a:prstGeom prst="rect">
            <a:avLst/>
          </a:prstGeom>
          <a:noFill/>
        </p:spPr>
        <p:style>
          <a:lnRef idx="2">
            <a:schemeClr val="dk1"/>
          </a:lnRef>
          <a:fillRef idx="1">
            <a:schemeClr val="lt1"/>
          </a:fillRef>
          <a:effectRef idx="0">
            <a:schemeClr val="dk1"/>
          </a:effectRef>
          <a:fontRef idx="minor">
            <a:schemeClr val="dk1"/>
          </a:fontRef>
        </p:style>
        <p:txBody>
          <a:bodyPr wrap="square" rtlCol="1">
            <a:spAutoFit/>
          </a:bodyPr>
          <a:lstStyle/>
          <a:p>
            <a:pPr marL="539750" indent="-539750" algn="just">
              <a:lnSpc>
                <a:spcPct val="150000"/>
              </a:lnSpc>
            </a:pPr>
            <a:r>
              <a:rPr lang="ar-SA" sz="28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5- </a:t>
            </a:r>
            <a:r>
              <a:rPr lang="ar-SA"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الانتقاء والتخصص </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وهذا لا يعنى تَركنا العميل حراً للتعبير عن مشكلته أو أحاسيسه، ولا يجب أن يَقف الأخصائي مُوقفاً سلبياً خلال المقابلة الأولى بل يجب أن يُمارس عمليات انتقائية وقياسية ليحدد دقائق المشكلة وجوانبها الهامة. </a:t>
            </a:r>
          </a:p>
          <a:p>
            <a:pPr marL="539750" indent="-539750"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p>
        </p:txBody>
      </p:sp>
    </p:spTree>
    <p:extLst>
      <p:ext uri="{BB962C8B-B14F-4D97-AF65-F5344CB8AC3E}">
        <p14:creationId xmlns:p14="http://schemas.microsoft.com/office/powerpoint/2010/main" val="1002220973"/>
      </p:ext>
    </p:extLst>
  </p:cSld>
  <p:clrMapOvr>
    <a:masterClrMapping/>
  </p:clrMapOvr>
  <p:transition spd="med">
    <p:rand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مثال على الانتقاء والتخصص </a:t>
            </a:r>
          </a:p>
        </p:txBody>
      </p:sp>
      <p:sp>
        <p:nvSpPr>
          <p:cNvPr id="3" name="مربع نص 2"/>
          <p:cNvSpPr txBox="1"/>
          <p:nvPr/>
        </p:nvSpPr>
        <p:spPr>
          <a:xfrm>
            <a:off x="395536" y="1772816"/>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539750" indent="-539750"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 العميل يعرض مشكلته كجوانب متناثرة متأثراً بانفعالاته الخاصة، فهو قد يَشكو من مرض معين وتدهور صحته ، ثم ينتقل إلى عدم تعاون زوجته معه، ثم يَشكو من الابن الأكبر الذي يَبخل عليه بالمساعدة، ثم يَشكو من الابن الآخر، ثم يَنتقل فجأة إلى مشكلة منزله الذي يحتاج إلى إعادة بناء .... وهكذا، فهناك جوانب متراكمة من المحن والمشاكل تحتل كل منها أهمية خاصة عند العميل ولكنها تُشكل قاعدة عريضة ومركبة من المشاكل التي يَصعب فيها عملية المساعدة .</a:t>
            </a:r>
          </a:p>
        </p:txBody>
      </p:sp>
    </p:spTree>
    <p:extLst>
      <p:ext uri="{BB962C8B-B14F-4D97-AF65-F5344CB8AC3E}">
        <p14:creationId xmlns:p14="http://schemas.microsoft.com/office/powerpoint/2010/main" val="1497771660"/>
      </p:ext>
    </p:extLst>
  </p:cSld>
  <p:clrMapOvr>
    <a:masterClrMapping/>
  </p:clrMapOvr>
  <p:transition spd="med">
    <p:rand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مثال على الانتقاء والتخصص </a:t>
            </a:r>
          </a:p>
        </p:txBody>
      </p:sp>
      <p:sp>
        <p:nvSpPr>
          <p:cNvPr id="3" name="مربع نص 2"/>
          <p:cNvSpPr txBox="1"/>
          <p:nvPr/>
        </p:nvSpPr>
        <p:spPr>
          <a:xfrm>
            <a:off x="395536" y="1772816"/>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539750" indent="-539750"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من هنا جاءت عملية الانتقاء للأخصائي لجانب معين أو أكثر من هذه الجوانب للتركيز عليها لما تحمله من أهمية سواء للعميل أو للمشكلة أو لإمكانيات المؤسسة، فمثلاً في المثال السابق قد تكون حالة العميل الصحية هي الجانب الهام والمحور الأساسي للمشكلات الأخرى حيث يُؤدى شفاء العميل من مرضه إلى تخفيف حدة الجوانب الأخرى كلها تلقائياً، حيث يمكنه الرجوع إلى عمله وحل مشكلة المنزل وباقي المشكلات.</a:t>
            </a:r>
          </a:p>
        </p:txBody>
      </p:sp>
    </p:spTree>
    <p:extLst>
      <p:ext uri="{BB962C8B-B14F-4D97-AF65-F5344CB8AC3E}">
        <p14:creationId xmlns:p14="http://schemas.microsoft.com/office/powerpoint/2010/main" val="1212938871"/>
      </p:ext>
    </p:extLst>
  </p:cSld>
  <p:clrMapOvr>
    <a:masterClrMapping/>
  </p:clrMapOvr>
  <p:transition spd="med">
    <p:rand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500174"/>
            <a:ext cx="8136904" cy="5139869"/>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539750" indent="-539750" algn="just">
              <a:buFontTx/>
              <a:buChar char="-"/>
            </a:pP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مراعاة الأسس الفنية للمقابلة وقواعدها التنظيمية</a:t>
            </a:r>
          </a:p>
          <a:p>
            <a:pPr marL="539750" indent="-539750"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نظراً لحساسية المقابلة الأولى وأهميتها الزائدة فإنه يجب مراعاة تطبيق الأسس الفنية للمقابلة وقواعدها التنظيمية بكل دقة كما يلي:- </a:t>
            </a:r>
          </a:p>
          <a:p>
            <a:pPr marL="1454150" lvl="2" indent="-539750"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حيث أن نجاحها مرتبطاً أو متوقفاً على حرية انطلاق العميل للتعبير عن مشكلته وانفعالاته دون قيود فإنه من المهم تَجنب الأسئلة المباشرة والمتعددة قدر الإمكان.</a:t>
            </a:r>
          </a:p>
          <a:p>
            <a:pPr marL="1454150" lvl="2" indent="-539750"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الاهتمام بالملاحظة والاستماع والتعليقات لتوفير المناخ النفسي الصالح لتخفيف توترات العميل وأساليبه الدفاعية.</a:t>
            </a:r>
          </a:p>
          <a:p>
            <a:pPr marL="1454150" lvl="2" indent="-539750"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تُفضل أن تكون هذه المقابلات بالمؤسســــة بقدر الإمكان. </a:t>
            </a:r>
            <a:endPar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5" name="وسيلة شرح بيضاوية 4"/>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تابع عوامل نجاح المقابلة الأولى </a:t>
            </a:r>
            <a:endParaRPr lang="ar-SA" sz="40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519462132"/>
      </p:ext>
    </p:extLst>
  </p:cSld>
  <p:clrMapOvr>
    <a:masterClrMapping/>
  </p:clrMapOvr>
  <p:transition spd="med">
    <p:rand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643050"/>
            <a:ext cx="8136904" cy="464742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539750" indent="-539750"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a:t>
            </a:r>
            <a:r>
              <a:rPr lang="ar-SA" sz="4000" b="1" dirty="0" smtClean="0">
                <a:solidFill>
                  <a:prstClr val="black"/>
                </a:solidFill>
                <a:effectLst>
                  <a:outerShdw blurRad="38100" dist="38100" dir="2700000" algn="tl">
                    <a:srgbClr val="000000">
                      <a:alpha val="43137"/>
                    </a:srgbClr>
                  </a:outerShdw>
                </a:effectLst>
              </a:rPr>
              <a:t>  </a:t>
            </a: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إشراك العميل في التخطيط للعمليات التالية</a:t>
            </a:r>
            <a:endPar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539750" indent="-539750" algn="just"/>
            <a:r>
              <a:rPr lang="ar-SA" sz="4000" b="1" dirty="0" smtClean="0">
                <a:solidFill>
                  <a:prstClr val="black"/>
                </a:solidFill>
                <a:effectLst>
                  <a:outerShdw blurRad="38100" dist="38100" dir="2700000" algn="tl">
                    <a:srgbClr val="000000">
                      <a:alpha val="43137"/>
                    </a:srgbClr>
                  </a:outerShdw>
                </a:effectLst>
              </a:rPr>
              <a:t>-  </a:t>
            </a:r>
            <a:r>
              <a:rPr lang="ar-SA" sz="3600" b="1" dirty="0" smtClean="0">
                <a:solidFill>
                  <a:prstClr val="black"/>
                </a:solidFill>
                <a:effectLst>
                  <a:outerShdw blurRad="38100" dist="38100" dir="2700000" algn="tl">
                    <a:srgbClr val="000000">
                      <a:alpha val="43137"/>
                    </a:srgbClr>
                  </a:outerShdw>
                </a:effectLst>
              </a:rPr>
              <a:t>لابد وأن يتم خلال المقابلة الأولى ما يُطمئنْ العميل بوضوح كافٍ على حسن استجابة الأخصائي لمشكلته بصورة عملية فعالة،  ويأتي هذا بإشراك العميل في التخطيط للخطوات التالية سواء في تحديد المصادر الواجب الرجوع إليها أو تحديد ميعاد للمقابلة التالية أو المهام التي سينجزها الأخصائي وما إلى ذلك. </a:t>
            </a:r>
            <a:endPar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4" name="وسيلة شرح بيضاوية 3"/>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تابع عوامل نجاح المقابلة الأولى </a:t>
            </a:r>
            <a:endParaRPr lang="ar-SA" sz="40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872391530"/>
      </p:ext>
    </p:extLst>
  </p:cSld>
  <p:clrMapOvr>
    <a:masterClrMapping/>
  </p:clrMapOvr>
  <p:transition spd="med">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772816"/>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539750" indent="-539750"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إشراك العميل في التخطيط للعمليات التالية</a:t>
            </a:r>
          </a:p>
          <a:p>
            <a:pPr marL="539750" indent="-539750" algn="just"/>
            <a:r>
              <a:rPr lang="ar-SA" sz="4000" b="1" dirty="0" smtClean="0">
                <a:solidFill>
                  <a:prstClr val="black"/>
                </a:solidFill>
                <a:effectLst>
                  <a:outerShdw blurRad="38100" dist="38100" dir="2700000" algn="tl">
                    <a:srgbClr val="000000">
                      <a:alpha val="43137"/>
                    </a:srgbClr>
                  </a:outerShdw>
                </a:effectLst>
              </a:rPr>
              <a:t>-  فهذه كلها فضلاً عن قيمتها العلاجية ذاتها فهي علامات تُكسبه الطمأنينة في أن مشكلته وَجَدتْ اهتماماً خاصاً من الأخصائي الاجتماعي ليتحفز بدوره لانجاز المسئوليات التي كُلِف بها والتشوق للعودة مرة أخرى في الميعاد دون تأخير. </a:t>
            </a:r>
            <a:endPar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4" name="وسيلة شرح بيضاوية 3"/>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تابع عوامل نجاح المقابلة الأولى </a:t>
            </a:r>
            <a:endParaRPr lang="ar-SA" sz="40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166842667"/>
      </p:ext>
    </p:extLst>
  </p:cSld>
  <p:clrMapOvr>
    <a:masterClrMapping/>
  </p:clrMapOvr>
  <p:transition spd="med">
    <p:rand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571612"/>
            <a:ext cx="8136904" cy="5016758"/>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539750" indent="-539750"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إشراك العميل في التخطيط للعمليات التالية</a:t>
            </a:r>
          </a:p>
          <a:p>
            <a:pPr marL="539750" indent="-539750" algn="just"/>
            <a:r>
              <a:rPr lang="ar-SA" sz="4000" b="1" dirty="0" smtClean="0">
                <a:solidFill>
                  <a:prstClr val="black"/>
                </a:solidFill>
                <a:effectLst>
                  <a:outerShdw blurRad="38100" dist="38100" dir="2700000" algn="tl">
                    <a:srgbClr val="000000">
                      <a:alpha val="43137"/>
                    </a:srgbClr>
                  </a:outerShdw>
                </a:effectLst>
              </a:rPr>
              <a:t>-  أما عدم إظهار هذه الخطة للعميل أو محاولة الأخصائي الانفراد بانجازها، فإلى جانب أن ذلك يجعل من العميل طرفاً سلبياً، فإن العميل قد يُشعر بأن مشكلته لم تلق الاستجابة المناسبة ولم تلقى اهتمام من الأخصائي ، بل قد يؤدى ذلك إلى تخلفه عن المقابلة التالية وانسحابه من المؤسسة. </a:t>
            </a:r>
            <a:endPar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4" name="وسيلة شرح بيضاوية 3"/>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تابع عوامل نجاح المقابلة الأولى </a:t>
            </a:r>
            <a:endParaRPr lang="ar-SA" sz="40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103685357"/>
      </p:ext>
    </p:extLst>
  </p:cSld>
  <p:clrMapOvr>
    <a:masterClrMapping/>
  </p:clrMapOvr>
  <p:transition spd="med">
    <p:rand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86050" y="214290"/>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المقابلة التالية أو الدورية  </a:t>
            </a:r>
          </a:p>
        </p:txBody>
      </p:sp>
      <p:sp>
        <p:nvSpPr>
          <p:cNvPr id="3" name="مربع نص 2"/>
          <p:cNvSpPr txBox="1"/>
          <p:nvPr/>
        </p:nvSpPr>
        <p:spPr>
          <a:xfrm>
            <a:off x="395536" y="1772816"/>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a:t>
            </a:r>
            <a:r>
              <a:rPr lang="ar-SA" sz="4000" b="1" dirty="0" smtClean="0">
                <a:solidFill>
                  <a:prstClr val="black"/>
                </a:solidFill>
                <a:effectLst>
                  <a:outerShdw blurRad="38100" dist="38100" dir="2700000" algn="tl">
                    <a:srgbClr val="000000">
                      <a:alpha val="43137"/>
                    </a:srgbClr>
                  </a:outerShdw>
                </a:effectLst>
              </a:rPr>
              <a:t> </a:t>
            </a: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النوع الثاني من المقابلات على حسب طبيعة التوقيت هي المقابلة التالية أو الدورية.</a:t>
            </a:r>
            <a:endParaRPr lang="en-US" sz="4000" dirty="0" smtClean="0">
              <a:solidFill>
                <a:srgbClr val="C00000"/>
              </a:solidFill>
              <a:effectLst>
                <a:outerShdw blurRad="38100" dist="38100" dir="2700000" algn="tl">
                  <a:srgbClr val="000000">
                    <a:alpha val="43137"/>
                  </a:srgbClr>
                </a:outerShdw>
              </a:effectLst>
            </a:endParaRPr>
          </a:p>
          <a:p>
            <a:pPr algn="just"/>
            <a:endParaRPr lang="ar-SA" sz="4000" b="1" dirty="0" smtClean="0">
              <a:solidFill>
                <a:prstClr val="black"/>
              </a:solidFill>
              <a:effectLst>
                <a:outerShdw blurRad="38100" dist="38100" dir="2700000" algn="tl">
                  <a:srgbClr val="000000">
                    <a:alpha val="43137"/>
                  </a:srgbClr>
                </a:outerShdw>
              </a:effectLst>
            </a:endParaRPr>
          </a:p>
          <a:p>
            <a:pPr algn="just"/>
            <a:r>
              <a:rPr lang="ar-SA" sz="4000" b="1" dirty="0" smtClean="0">
                <a:solidFill>
                  <a:srgbClr val="FF0000"/>
                </a:solidFill>
                <a:effectLst>
                  <a:outerShdw blurRad="38100" dist="38100" dir="2700000" algn="tl">
                    <a:srgbClr val="000000">
                      <a:alpha val="43137"/>
                    </a:srgbClr>
                  </a:outerShdw>
                </a:effectLst>
              </a:rPr>
              <a:t>التعريف </a:t>
            </a:r>
            <a:r>
              <a:rPr lang="ar-SA" sz="4000" b="1" dirty="0" smtClean="0">
                <a:solidFill>
                  <a:prstClr val="black"/>
                </a:solidFill>
                <a:effectLst>
                  <a:outerShdw blurRad="38100" dist="38100" dir="2700000" algn="tl">
                    <a:srgbClr val="000000">
                      <a:alpha val="43137"/>
                    </a:srgbClr>
                  </a:outerShdw>
                </a:effectLst>
              </a:rPr>
              <a:t>: المقابلات التالية هي تلك المقابلات المتعاقبة التي تلي المقابلة الأولى وقد تتم بصفة دورية أو بصفة متقطعة حسب الظروف.</a:t>
            </a:r>
            <a:endParaRPr lang="en-US" sz="4000" dirty="0" smtClean="0">
              <a:solidFill>
                <a:prstClr val="black"/>
              </a:solidFill>
              <a:effectLst>
                <a:outerShdw blurRad="38100" dist="38100" dir="2700000" algn="tl">
                  <a:srgbClr val="000000">
                    <a:alpha val="43137"/>
                  </a:srgbClr>
                </a:outerShdw>
              </a:effectLst>
            </a:endParaRPr>
          </a:p>
          <a:p>
            <a:pPr marL="539750" indent="-539750" algn="just"/>
            <a:endPar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825842848"/>
      </p:ext>
    </p:extLst>
  </p:cSld>
  <p:clrMapOvr>
    <a:masterClrMapping/>
  </p:clrMapOvr>
  <p:transition spd="med">
    <p:random/>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تابع المقابلة التالية أو الدورية  </a:t>
            </a:r>
            <a:endParaRPr lang="ar-SA" sz="4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395536" y="1571612"/>
            <a:ext cx="8136904" cy="4585871"/>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a:t>
            </a:r>
            <a:r>
              <a:rPr lang="ar-SA" sz="4000" b="1" dirty="0" smtClean="0">
                <a:solidFill>
                  <a:prstClr val="black"/>
                </a:solidFill>
                <a:effectLst>
                  <a:outerShdw blurRad="38100" dist="38100" dir="2700000" algn="tl">
                    <a:srgbClr val="000000">
                      <a:alpha val="43137"/>
                    </a:srgbClr>
                  </a:outerShdw>
                </a:effectLst>
              </a:rPr>
              <a:t> </a:t>
            </a:r>
            <a:r>
              <a:rPr lang="ar-SA" sz="4000" b="1" dirty="0" smtClean="0">
                <a:solidFill>
                  <a:srgbClr val="C00000"/>
                </a:solidFill>
                <a:effectLst>
                  <a:outerShdw blurRad="38100" dist="38100" dir="2700000" algn="tl">
                    <a:srgbClr val="000000">
                      <a:alpha val="43137"/>
                    </a:srgbClr>
                  </a:outerShdw>
                </a:effectLst>
              </a:rPr>
              <a:t>خصائص المقابلة التالية أو الدورية :</a:t>
            </a:r>
            <a:endParaRPr lang="en-US" sz="4000" dirty="0" smtClean="0">
              <a:solidFill>
                <a:srgbClr val="C00000"/>
              </a:solidFill>
              <a:effectLst>
                <a:outerShdw blurRad="38100" dist="38100" dir="2700000" algn="tl">
                  <a:srgbClr val="000000">
                    <a:alpha val="43137"/>
                  </a:srgbClr>
                </a:outerShdw>
              </a:effectLst>
            </a:endParaRPr>
          </a:p>
          <a:p>
            <a:pPr marL="539750" indent="-539750" algn="just">
              <a:buFont typeface="+mj-lt"/>
              <a:buAutoNum type="arabicPeriod"/>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تتميز هذه المقابلات عن المقابلات الأولى بتخلص العميل بقدر كبير نسبياً من مشاعره السلبية التي تمتلكه عند لقائه الأول مع الأخصائي.</a:t>
            </a:r>
            <a:endParaRPr lang="en-US"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539750" indent="-539750" algn="just">
              <a:buFont typeface="+mj-lt"/>
              <a:buAutoNum type="arabicPeriod"/>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توطيد العلاقة المهنية بينهما لتوفر عناصر الثقة والأمن والاستقرار باستثناء الحالات المضطربة نفسياً أو سلوكياً.</a:t>
            </a:r>
            <a:endParaRPr lang="en-US"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539750" indent="-539750" algn="just">
              <a:buFont typeface="+mj-lt"/>
              <a:buAutoNum type="arabicPeriod"/>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هي المناخ الصالح لعمليات التأثير والتعديل الايجابي سواء في ذات العميل   أو في ظروفه المحيطة حيث بدأت مرحلة من التجاوب العقلي والتفكير الواقعي والاستقرار المناسب.</a:t>
            </a:r>
            <a:endPar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1403868446"/>
      </p:ext>
    </p:extLst>
  </p:cSld>
  <p:clrMapOvr>
    <a:masterClrMapping/>
  </p:clrMapOvr>
  <p:transition spd="med">
    <p:rand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تابع المقابلة التالية أو الدورية  </a:t>
            </a:r>
            <a:endParaRPr lang="ar-SA" sz="4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428596" y="1643050"/>
            <a:ext cx="8286808" cy="464742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742950" indent="-742950" algn="just"/>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a:t>
            </a:r>
            <a:r>
              <a:rPr lang="ar-SA" sz="4400" b="1" dirty="0" smtClean="0">
                <a:solidFill>
                  <a:prstClr val="black"/>
                </a:solidFill>
                <a:effectLst>
                  <a:outerShdw blurRad="38100" dist="38100" dir="2700000" algn="tl">
                    <a:srgbClr val="000000">
                      <a:alpha val="43137"/>
                    </a:srgbClr>
                  </a:outerShdw>
                </a:effectLst>
              </a:rPr>
              <a:t> </a:t>
            </a:r>
            <a:r>
              <a:rPr lang="ar-SA" sz="4400" b="1" dirty="0" smtClean="0">
                <a:solidFill>
                  <a:srgbClr val="C00000"/>
                </a:solidFill>
                <a:effectLst>
                  <a:outerShdw blurRad="38100" dist="38100" dir="2700000" algn="tl">
                    <a:srgbClr val="000000">
                      <a:alpha val="43137"/>
                    </a:srgbClr>
                  </a:outerShdw>
                </a:effectLst>
              </a:rPr>
              <a:t>تابع</a:t>
            </a:r>
            <a:r>
              <a:rPr lang="ar-SA" sz="4400" b="1" dirty="0" smtClean="0">
                <a:solidFill>
                  <a:prstClr val="black"/>
                </a:solidFill>
                <a:effectLst>
                  <a:outerShdw blurRad="38100" dist="38100" dir="2700000" algn="tl">
                    <a:srgbClr val="000000">
                      <a:alpha val="43137"/>
                    </a:srgbClr>
                  </a:outerShdw>
                </a:effectLst>
              </a:rPr>
              <a:t> </a:t>
            </a:r>
            <a:r>
              <a:rPr lang="ar-SA" sz="4400" b="1" dirty="0" smtClean="0">
                <a:solidFill>
                  <a:srgbClr val="C00000"/>
                </a:solidFill>
                <a:effectLst>
                  <a:outerShdw blurRad="38100" dist="38100" dir="2700000" algn="tl">
                    <a:srgbClr val="000000">
                      <a:alpha val="43137"/>
                    </a:srgbClr>
                  </a:outerShdw>
                </a:effectLst>
              </a:rPr>
              <a:t>خصائص المقابلة التالية أو الدورية :</a:t>
            </a:r>
            <a:endParaRPr lang="en-US" sz="4400" dirty="0" smtClean="0">
              <a:solidFill>
                <a:srgbClr val="C00000"/>
              </a:solidFill>
              <a:effectLst>
                <a:outerShdw blurRad="38100" dist="38100" dir="2700000" algn="tl">
                  <a:srgbClr val="000000">
                    <a:alpha val="43137"/>
                  </a:srgbClr>
                </a:outerShdw>
              </a:effectLst>
            </a:endParaRPr>
          </a:p>
          <a:p>
            <a:pPr marL="473075" indent="-473075" algn="just">
              <a:buFont typeface="+mj-lt"/>
              <a:buAutoNum type="arabicPeriod" startAt="4"/>
            </a:pPr>
            <a:r>
              <a:rPr lang="ar-SA" sz="28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rPr>
              <a:t>هذه المقابلات تلي مقابلات سابقة ولذلك فإن بدايتها لابد وأن تكون نهايات لما سبقتها من مقابلات يُستعرض من خلالها ما تم انجازه بين المقابلتين أو تناقش فيها ما يكون قد استجد من أمور.</a:t>
            </a:r>
          </a:p>
          <a:p>
            <a:pPr marL="473075" indent="-473075" algn="just">
              <a:buFont typeface="+mj-lt"/>
              <a:buAutoNum type="arabicPeriod" startAt="4"/>
            </a:pPr>
            <a:endParaRPr lang="en-US" sz="28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endParaRPr>
          </a:p>
          <a:p>
            <a:pPr marL="473075" indent="-473075" algn="just">
              <a:buFont typeface="+mj-lt"/>
              <a:buAutoNum type="arabicPeriod" startAt="4"/>
            </a:pPr>
            <a:r>
              <a:rPr lang="ar-SA" sz="28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rPr>
              <a:t>تكون المقابلات بمثابة لقاءات دورية لهدف علاجي كما هو الحال في العيادات النفسية أو مؤسسات الإيداع ، كما قد تكون لاستكمال جوانب دراسية أو مراجعة مستندات كما هو الحال في مؤسسات الإعانة الاقتصادية، كما قد تكون مزيجاً من مقابلات دراسية وتشخيصية وعلاجية كما هو الحال في المنازعات الأسرية وغيرها.</a:t>
            </a:r>
            <a:endParaRPr lang="en-US" sz="28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endParaRPr>
          </a:p>
        </p:txBody>
      </p:sp>
    </p:spTree>
    <p:extLst>
      <p:ext uri="{BB962C8B-B14F-4D97-AF65-F5344CB8AC3E}">
        <p14:creationId xmlns:p14="http://schemas.microsoft.com/office/powerpoint/2010/main" val="2274457492"/>
      </p:ext>
    </p:extLst>
  </p:cSld>
  <p:clrMapOvr>
    <a:masterClrMapping/>
  </p:clrMapOvr>
  <p:transition spd="med">
    <p:random/>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تابع المقابلة التالية أو الدورية  </a:t>
            </a:r>
            <a:endParaRPr lang="ar-SA" sz="4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899592" y="1772816"/>
            <a:ext cx="7272808" cy="372409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742950" indent="-742950" algn="just">
              <a:buFontTx/>
              <a:buChar char="-"/>
            </a:pPr>
            <a:r>
              <a:rPr lang="ar-SA" sz="3600" b="1" dirty="0" smtClean="0">
                <a:solidFill>
                  <a:srgbClr val="C00000"/>
                </a:solidFill>
                <a:effectLst>
                  <a:outerShdw blurRad="38100" dist="38100" dir="2700000" algn="tl">
                    <a:srgbClr val="000000">
                      <a:alpha val="43137"/>
                    </a:srgbClr>
                  </a:outerShdw>
                </a:effectLst>
              </a:rPr>
              <a:t>تابع</a:t>
            </a:r>
            <a:r>
              <a:rPr lang="ar-SA" sz="3600" b="1" dirty="0" smtClean="0">
                <a:solidFill>
                  <a:prstClr val="black"/>
                </a:solidFill>
                <a:effectLst>
                  <a:outerShdw blurRad="38100" dist="38100" dir="2700000" algn="tl">
                    <a:srgbClr val="000000">
                      <a:alpha val="43137"/>
                    </a:srgbClr>
                  </a:outerShdw>
                </a:effectLst>
              </a:rPr>
              <a:t> </a:t>
            </a:r>
            <a:r>
              <a:rPr lang="ar-SA" sz="3600" b="1" dirty="0" smtClean="0">
                <a:solidFill>
                  <a:srgbClr val="C00000"/>
                </a:solidFill>
                <a:effectLst>
                  <a:outerShdw blurRad="38100" dist="38100" dir="2700000" algn="tl">
                    <a:srgbClr val="000000">
                      <a:alpha val="43137"/>
                    </a:srgbClr>
                  </a:outerShdw>
                </a:effectLst>
              </a:rPr>
              <a:t>خصائص المقابلة التالية أو الدورية :</a:t>
            </a:r>
          </a:p>
          <a:p>
            <a:pPr marL="742950" indent="-742950" algn="just">
              <a:buFontTx/>
              <a:buChar char="-"/>
            </a:pPr>
            <a:endParaRPr lang="en-US" sz="4000" dirty="0" smtClean="0">
              <a:solidFill>
                <a:srgbClr val="C00000"/>
              </a:solidFill>
              <a:effectLst>
                <a:outerShdw blurRad="38100" dist="38100" dir="2700000" algn="tl">
                  <a:srgbClr val="000000">
                    <a:alpha val="43137"/>
                  </a:srgbClr>
                </a:outerShdw>
              </a:effectLst>
            </a:endParaRPr>
          </a:p>
          <a:p>
            <a:pPr marL="565150" indent="-565150"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6-  </a:t>
            </a:r>
            <a:r>
              <a:rPr lang="ar-SA" sz="4000" b="1" dirty="0" smtClean="0">
                <a:solidFill>
                  <a:prstClr val="black"/>
                </a:solidFill>
                <a:effectLst>
                  <a:outerShdw blurRad="38100" dist="38100" dir="2700000" algn="tl">
                    <a:srgbClr val="000000">
                      <a:alpha val="43137"/>
                    </a:srgbClr>
                  </a:outerShdw>
                </a:effectLst>
              </a:rPr>
              <a:t>تَتَميز بأنها أقل زَمناً عن المقابلات الأولى كما لا يشترط أن تتم بالمؤسسة حيث قد تكون في منزل العميل أو في عمله أو في مدرسته... وهكذا.</a:t>
            </a:r>
            <a:endParaRPr lang="en-US" sz="4000" b="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517566"/>
      </p:ext>
    </p:extLst>
  </p:cSld>
  <p:clrMapOvr>
    <a:masterClrMapping/>
  </p:clrMapOvr>
  <p:transition spd="med">
    <p:rand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6000" b="1" dirty="0" smtClean="0">
                <a:solidFill>
                  <a:srgbClr val="C00000"/>
                </a:solidFill>
                <a:latin typeface="Arabic Typesetting" pitchFamily="66" charset="-78"/>
                <a:ea typeface="Arial Unicode MS" pitchFamily="34" charset="-128"/>
                <a:cs typeface="Arabic Typesetting" pitchFamily="66" charset="-78"/>
              </a:rPr>
              <a:t>المقابلة الختامية</a:t>
            </a:r>
            <a:endParaRPr lang="ar-SA" sz="6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395536" y="1772816"/>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a:t>
            </a:r>
            <a:r>
              <a:rPr lang="ar-SA" sz="4000" b="1" dirty="0" smtClean="0">
                <a:solidFill>
                  <a:prstClr val="black"/>
                </a:solidFill>
                <a:effectLst>
                  <a:outerShdw blurRad="38100" dist="38100" dir="2700000" algn="tl">
                    <a:srgbClr val="000000">
                      <a:alpha val="43137"/>
                    </a:srgbClr>
                  </a:outerShdw>
                </a:effectLst>
              </a:rPr>
              <a:t> </a:t>
            </a:r>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النوع الثالث من المقابلات على حسب طبيعة التوقيت هي المقابلة الختامية</a:t>
            </a:r>
            <a:endParaRPr lang="en-US"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r>
              <a:rPr lang="ar-SA"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التعريف</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 هي آخر لقاء مهني للأخصائي مع العميل، وتتم عادة في الحالات التالية:-</a:t>
            </a:r>
            <a:endParaRPr lang="en-US"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742950" indent="-742950" algn="just">
              <a:buFont typeface="+mj-lt"/>
              <a:buAutoNum type="arabicPeriod"/>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انتهاء علاقة العميل بالمؤسسة باستكمال علاج المشكلة.</a:t>
            </a:r>
            <a:endParaRPr lang="en-US"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742950" indent="-742950" algn="just">
              <a:buFont typeface="+mj-lt"/>
              <a:buAutoNum type="arabicPeriod"/>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تحويل الحالة إلى مؤسسة أخرى أو أخصائي آخر.</a:t>
            </a:r>
            <a:endParaRPr lang="en-US"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539750" indent="-539750" algn="just"/>
            <a:endPar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0457918"/>
      </p:ext>
    </p:extLst>
  </p:cSld>
  <p:clrMapOvr>
    <a:masterClrMapping/>
  </p:clrMapOvr>
  <p:transition spd="med">
    <p:rand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6000" b="1" dirty="0" smtClean="0">
                <a:solidFill>
                  <a:srgbClr val="C00000"/>
                </a:solidFill>
                <a:latin typeface="Arabic Typesetting" pitchFamily="66" charset="-78"/>
                <a:ea typeface="Arial Unicode MS" pitchFamily="34" charset="-128"/>
                <a:cs typeface="Arabic Typesetting" pitchFamily="66" charset="-78"/>
              </a:rPr>
              <a:t>تابع المقابلة الختامية</a:t>
            </a:r>
            <a:endParaRPr lang="ar-SA" sz="6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395536" y="1772816"/>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a:t>
            </a:r>
            <a:r>
              <a:rPr lang="ar-SA" sz="4000" b="1" dirty="0" smtClean="0">
                <a:solidFill>
                  <a:prstClr val="black"/>
                </a:solidFill>
                <a:effectLst>
                  <a:outerShdw blurRad="38100" dist="38100" dir="2700000" algn="tl">
                    <a:srgbClr val="000000">
                      <a:alpha val="43137"/>
                    </a:srgbClr>
                  </a:outerShdw>
                </a:effectLst>
              </a:rPr>
              <a:t> ورغم أنها مقابلات تتم عادة بعد الاستقرار على جوانب علاجية معينة إلا أنه قد تَسودها مشاعر مختلفة تَتَفاوت بين مشاعر الحيرة البسيطة وبين مشاعر عميقة من الخوف أو القلق، وقد تَصل هذه المشاعر إلى حد الاضطراب والاتجاهات </a:t>
            </a:r>
            <a:r>
              <a:rPr lang="ar-SA" sz="4000" b="1" dirty="0" err="1" smtClean="0">
                <a:solidFill>
                  <a:prstClr val="black"/>
                </a:solidFill>
                <a:effectLst>
                  <a:outerShdw blurRad="38100" dist="38100" dir="2700000" algn="tl">
                    <a:srgbClr val="000000">
                      <a:alpha val="43137"/>
                    </a:srgbClr>
                  </a:outerShdw>
                </a:effectLst>
              </a:rPr>
              <a:t>النكوصية</a:t>
            </a:r>
            <a:r>
              <a:rPr lang="ar-SA" sz="4000" b="1" dirty="0" smtClean="0">
                <a:solidFill>
                  <a:prstClr val="black"/>
                </a:solidFill>
                <a:effectLst>
                  <a:outerShdw blurRad="38100" dist="38100" dir="2700000" algn="tl">
                    <a:srgbClr val="000000">
                      <a:alpha val="43137"/>
                    </a:srgbClr>
                  </a:outerShdw>
                </a:effectLst>
              </a:rPr>
              <a:t> وخاصة عند الصغار وذوى الميول الاعتمادية.</a:t>
            </a:r>
            <a:endPar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3491741132"/>
      </p:ext>
    </p:extLst>
  </p:cSld>
  <p:clrMapOvr>
    <a:masterClrMapping/>
  </p:clrMapOvr>
  <p:transition spd="med">
    <p:rand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6000" b="1" dirty="0" smtClean="0">
                <a:solidFill>
                  <a:srgbClr val="C00000"/>
                </a:solidFill>
                <a:latin typeface="Arabic Typesetting" pitchFamily="66" charset="-78"/>
                <a:ea typeface="Arial Unicode MS" pitchFamily="34" charset="-128"/>
                <a:cs typeface="Arabic Typesetting" pitchFamily="66" charset="-78"/>
              </a:rPr>
              <a:t>تابع المقابلة الختامية</a:t>
            </a:r>
            <a:endParaRPr lang="ar-SA" sz="6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395536" y="1571612"/>
            <a:ext cx="8136904" cy="5016758"/>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742950" indent="-742950" algn="just"/>
            <a:r>
              <a:rPr lang="ar-SA"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وبصفة عامة فهناك واجبات هامة على الأخصائي يجب القيام بها وهي:- </a:t>
            </a:r>
            <a:endParaRPr lang="en-US"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742950" indent="-742950" algn="just">
              <a:buFont typeface="+mj-lt"/>
              <a:buAutoNum type="arabicPeriod"/>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تلخيص الخطوات العلاجية للعميل وأهمية الالتزام بها.</a:t>
            </a:r>
            <a:endParaRPr lang="en-US"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742950" indent="-742950" algn="just">
              <a:buFont typeface="+mj-lt"/>
              <a:buAutoNum type="arabicPeriod"/>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توضيح أسباب تحويل العميل إلى مؤسسة أخرى أو إلى أخصائي آخر .</a:t>
            </a:r>
            <a:endParaRPr lang="en-US"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742950" indent="-742950" algn="just">
              <a:buFont typeface="+mj-lt"/>
              <a:buAutoNum type="arabicPeriod"/>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يمكن طمأنة العميل في بعض الحالات الخاصة إلى أن المؤسسة يمكنها مساعدته مرة أخرى إذا ما عادت المشكلة إلى الظهور مستقبلاً، وهذا يتم خاصة مع المودعين بالمؤسسات </a:t>
            </a:r>
            <a:r>
              <a:rPr lang="ar-SA" sz="4000" b="1" dirty="0" err="1"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الإيداعية</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أو مرضى العيادات النفسية .</a:t>
            </a:r>
          </a:p>
        </p:txBody>
      </p:sp>
    </p:spTree>
    <p:extLst>
      <p:ext uri="{BB962C8B-B14F-4D97-AF65-F5344CB8AC3E}">
        <p14:creationId xmlns:p14="http://schemas.microsoft.com/office/powerpoint/2010/main" val="559411856"/>
      </p:ext>
    </p:extLst>
  </p:cSld>
  <p:clrMapOvr>
    <a:masterClrMapping/>
  </p:clrMapOvr>
  <p:transition spd="med">
    <p:rand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6000" b="1" dirty="0" smtClean="0">
                <a:solidFill>
                  <a:srgbClr val="C00000"/>
                </a:solidFill>
                <a:latin typeface="Arabic Typesetting" pitchFamily="66" charset="-78"/>
                <a:ea typeface="Arial Unicode MS" pitchFamily="34" charset="-128"/>
                <a:cs typeface="Arabic Typesetting" pitchFamily="66" charset="-78"/>
              </a:rPr>
              <a:t>تابع المقابلة الختامية</a:t>
            </a:r>
            <a:endParaRPr lang="ar-SA" sz="6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395536" y="1643050"/>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742950" indent="-742950" algn="just"/>
            <a:r>
              <a:rPr lang="ar-SA"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واجبات هامة على الأخصائي يجب القيام بها وهي:- </a:t>
            </a:r>
            <a:endParaRPr lang="en-US"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742950" indent="-473075" algn="just">
              <a:buFont typeface="+mj-lt"/>
              <a:buAutoNum type="arabicPeriod" startAt="4"/>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مراعاة المباعدة بين المقابلات الأخيرة تدريجياً وخاصة مع الصغار أو من يُعانون من الفطام النفسي.</a:t>
            </a:r>
            <a:endParaRPr lang="en-US"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742950" indent="-473075" algn="just">
              <a:buFont typeface="+mj-lt"/>
              <a:buAutoNum type="arabicPeriod" startAt="4"/>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ربط العميل بالواقع الذي سيعيش فيه تدريجياً وإشعاره بأن علاقته بالأخصائي لم تكن إلا علاقة مهنية مؤقتة.</a:t>
            </a:r>
            <a:endParaRPr lang="en-US"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742950" indent="-473075" algn="just">
              <a:buFont typeface="+mj-lt"/>
              <a:buAutoNum type="arabicPeriod" startAt="4"/>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عند تحويل العميل إلى أخصائي آخر يجب تقديمه إلى الأخصائي الجديد وأن يكون حازماً في نقل كافة المسئوليات إليه. </a:t>
            </a:r>
            <a:endParaRPr lang="en-US"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7695624"/>
      </p:ext>
    </p:extLst>
  </p:cSld>
  <p:clrMapOvr>
    <a:masterClrMapping/>
  </p:clrMapOvr>
  <p:transition spd="med">
    <p:rand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260648"/>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6000" b="1" dirty="0" smtClean="0">
                <a:solidFill>
                  <a:srgbClr val="C00000"/>
                </a:solidFill>
                <a:latin typeface="Arabic Typesetting" pitchFamily="66" charset="-78"/>
                <a:ea typeface="Arial Unicode MS" pitchFamily="34" charset="-128"/>
                <a:cs typeface="Arabic Typesetting" pitchFamily="66" charset="-78"/>
              </a:rPr>
              <a:t>المقابلة التتبعية</a:t>
            </a:r>
            <a:endParaRPr lang="ar-SA" sz="6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395536" y="1772816"/>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293688" indent="-293688" algn="just"/>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النوع الرابع من المقابلات على حسب طبيعة التوقيت هي المقابلة التتبعية :- </a:t>
            </a:r>
            <a:endParaRPr lang="en-US"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algn="just"/>
            <a:r>
              <a:rPr lang="ar-SA" sz="4000" b="1" dirty="0" smtClean="0">
                <a:solidFill>
                  <a:srgbClr val="FF0000"/>
                </a:solidFill>
                <a:effectLst>
                  <a:outerShdw blurRad="38100" dist="38100" dir="2700000" algn="tl">
                    <a:srgbClr val="000000">
                      <a:alpha val="43137"/>
                    </a:srgbClr>
                  </a:outerShdw>
                </a:effectLst>
              </a:rPr>
              <a:t>التعريف</a:t>
            </a:r>
            <a:r>
              <a:rPr lang="ar-SA" sz="4000" b="1" dirty="0" smtClean="0">
                <a:solidFill>
                  <a:prstClr val="black"/>
                </a:solidFill>
                <a:effectLst>
                  <a:outerShdw blurRad="38100" dist="38100" dir="2700000" algn="tl">
                    <a:srgbClr val="000000">
                      <a:alpha val="43137"/>
                    </a:srgbClr>
                  </a:outerShdw>
                </a:effectLst>
              </a:rPr>
              <a:t>: المقابلة التتبعية نوع آخر من المقابلات المهنية والتي تتم بعد وضع خطة العلاج مَوضع التنفيذ، وهي مقابلات تتم عادة إما في منزل العميل أو في مقر عمله أو في مدرسته وما إلى ذلك .</a:t>
            </a:r>
            <a:endParaRPr lang="en-US" sz="4000" dirty="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3625469"/>
      </p:ext>
    </p:extLst>
  </p:cSld>
  <p:clrMapOvr>
    <a:masterClrMapping/>
  </p:clrMapOvr>
  <p:transition spd="med">
    <p:random/>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0"/>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6000" b="1" dirty="0" smtClean="0">
                <a:solidFill>
                  <a:srgbClr val="C00000"/>
                </a:solidFill>
                <a:latin typeface="Arabic Typesetting" pitchFamily="66" charset="-78"/>
                <a:ea typeface="Arial Unicode MS" pitchFamily="34" charset="-128"/>
                <a:cs typeface="Arabic Typesetting" pitchFamily="66" charset="-78"/>
              </a:rPr>
              <a:t>تابع المقابلة التتبعية</a:t>
            </a:r>
            <a:endParaRPr lang="ar-SA" sz="6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428596" y="1351083"/>
            <a:ext cx="8136904" cy="507831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742950" indent="-742950"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أهمية المقابلة التتبعية وأهدافها فيما يلي:- </a:t>
            </a:r>
          </a:p>
          <a:p>
            <a:pPr marL="533400" indent="-473075" algn="just">
              <a:buFont typeface="+mj-lt"/>
              <a:buAutoNum type="arabicPeriod"/>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أنها وسيلة هامة للتأكد من متابعة العميل للخطة العلاجية خاصة مع العملاء الذين يعانون عجزاً جسمياً أو عقلياً .</a:t>
            </a:r>
            <a:endParaRPr lang="en-US"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533400" indent="-473075" algn="just">
              <a:buFont typeface="+mj-lt"/>
              <a:buAutoNum type="arabicPeriod"/>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تَجنيب العملاء أية انتكاسة قد يَتَعرضون لها أو مواجهة ظُروف طارئة لم تَكُنْ في الحسبان خاصة مع الجانحين تحت المراقبة الاجتماعية أو الرعاية اللاحقة أو العائدين إلى بيئتهم الطبيعية.</a:t>
            </a:r>
            <a:endParaRPr lang="en-US"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533400" indent="-473075" algn="just">
              <a:buFont typeface="+mj-lt"/>
              <a:buAutoNum type="arabicPeriod"/>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وسيلة هامة لاستقرار بعض العملاء في حياتهم الجديدة وخاصة ذوى النزاعات الاعتمادية أو المضطربين نفسياً أو الأطفال الذين استمروا  لمدد طويلة في المؤسسات ثم نقلوا إلى بيئاتهم الطبيعية.</a:t>
            </a:r>
            <a:endParaRPr lang="en-US"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915132401"/>
      </p:ext>
    </p:extLst>
  </p:cSld>
  <p:clrMapOvr>
    <a:masterClrMapping/>
  </p:clrMapOvr>
  <p:transition spd="med">
    <p:rand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0"/>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6000" b="1" dirty="0" smtClean="0">
                <a:solidFill>
                  <a:srgbClr val="C00000"/>
                </a:solidFill>
                <a:latin typeface="Arabic Typesetting" pitchFamily="66" charset="-78"/>
                <a:ea typeface="Arial Unicode MS" pitchFamily="34" charset="-128"/>
                <a:cs typeface="Arabic Typesetting" pitchFamily="66" charset="-78"/>
              </a:rPr>
              <a:t>تابع المقابلة التتبعية</a:t>
            </a:r>
            <a:endParaRPr lang="ar-SA" sz="6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428596" y="1225689"/>
            <a:ext cx="8136904" cy="4770537"/>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742950" indent="-742950" algn="just"/>
            <a:r>
              <a:rPr lang="ar-SA" sz="40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أهمية المقابلة التتبعية وأهدافها فيما يلي:- </a:t>
            </a:r>
          </a:p>
          <a:p>
            <a:pPr marL="742950" indent="-742950" algn="just">
              <a:buFont typeface="+mj-lt"/>
              <a:buAutoNum type="arabicPeriod" startAt="4"/>
            </a:pPr>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من أهم الأساليب المفيدة لتقييم خدمة الفرد أو خدمات المؤسسة تقييما علمياً وإحصائياً.</a:t>
            </a:r>
            <a:endParaRPr lang="en-US"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marL="742950" indent="-742950" algn="just">
              <a:buFont typeface="+mj-lt"/>
              <a:buAutoNum type="arabicPeriod" startAt="4"/>
            </a:pPr>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المقابلات </a:t>
            </a: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التتبعية</a:t>
            </a:r>
            <a:r>
              <a:rPr lang="ar-SA"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من أَلزَمْ المقابلات في حالات الأسر البديلة وحالات الإعانة الاقتصادية حيث تتوقف على هذه المقابلات تحديد مدى حاجة العميل إلى خدمات المؤسسة وتوجيه خطوات العلاج.</a:t>
            </a:r>
            <a:endParaRPr lang="en-US" sz="44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3994472263"/>
      </p:ext>
    </p:extLst>
  </p:cSld>
  <p:clrMapOvr>
    <a:masterClrMapping/>
  </p:clrMapOvr>
  <p:transition spd="med">
    <p:random/>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0"/>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6000" b="1" dirty="0" smtClean="0">
                <a:solidFill>
                  <a:srgbClr val="C00000"/>
                </a:solidFill>
                <a:latin typeface="Arabic Typesetting" pitchFamily="66" charset="-78"/>
                <a:ea typeface="Arial Unicode MS" pitchFamily="34" charset="-128"/>
                <a:cs typeface="Arabic Typesetting" pitchFamily="66" charset="-78"/>
              </a:rPr>
              <a:t>تابع المقابلة التتبعية</a:t>
            </a:r>
            <a:endParaRPr lang="ar-SA" sz="6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428596" y="1405015"/>
            <a:ext cx="8136904"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742950" indent="-742950"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ملاحظات مهمة على المقابلة التتبعية.</a:t>
            </a:r>
          </a:p>
          <a:p>
            <a:pPr marL="742950" indent="-742950"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إذن المقابلات التتبعية هي مقابلات ذات طبيعة خاصة تتشكل حسب ظروف كل حالة وكل ما هو جديد يطرأ على الموقف.</a:t>
            </a:r>
          </a:p>
          <a:p>
            <a:pPr marL="742950" indent="-742950"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مكان المقابلة ذاتها منزلاً  كان أو عملاً أو غيرهما يحدد بدوره القواعد التنظيمية للمقابلة وكذلك زمنها.</a:t>
            </a:r>
          </a:p>
          <a:p>
            <a:pPr marL="742950" indent="-742950"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العملاء دائماً ما يقاومون هذه المقابلات وخاصة حالات الإعانة الاقتصادية والأسر البديلة حيث يعتبرونها تشككاً أو تجسساً عليهم ماعدا الحالات التي تُعاني من الفطام النفسي أو التي تَتَسم بنمط اتكالي أو اضطراب نفسي.</a:t>
            </a:r>
            <a:endParaRPr lang="en-US"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4256456514"/>
      </p:ext>
    </p:extLst>
  </p:cSld>
  <p:clrMapOvr>
    <a:masterClrMapping/>
  </p:clrMapOvr>
  <p:transition spd="med">
    <p:random/>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2714612" y="0"/>
            <a:ext cx="5745820"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6000" b="1" dirty="0" smtClean="0">
                <a:solidFill>
                  <a:srgbClr val="C00000"/>
                </a:solidFill>
                <a:latin typeface="Arabic Typesetting" pitchFamily="66" charset="-78"/>
                <a:ea typeface="Arial Unicode MS" pitchFamily="34" charset="-128"/>
                <a:cs typeface="Arabic Typesetting" pitchFamily="66" charset="-78"/>
              </a:rPr>
              <a:t>تابع المقابلة التتبعية</a:t>
            </a:r>
            <a:endParaRPr lang="ar-SA" sz="60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507062" y="1424780"/>
            <a:ext cx="8136904" cy="464742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742950" indent="-742950"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ملاحظات مهمة على المقابلة التتبعية.</a:t>
            </a:r>
          </a:p>
          <a:p>
            <a:pPr marL="354013" indent="-354013"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لذلك فالمقابلات التتبعية تتطلب مهارات وكفاءة من الأخصائي لمواجهة محاولات العملاء المتعددة للتهرب منها .</a:t>
            </a:r>
          </a:p>
          <a:p>
            <a:pPr marL="354013" indent="-354013" algn="just"/>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قد تَزيد حدة المقاومة من العملاء إلى تحويل الحالة إلى أخصائي جديد، وهنا تكون المقاومة مزدوجة للأخصائي والزيارة في نفس الوقت. </a:t>
            </a:r>
          </a:p>
          <a:p>
            <a:pPr marL="354013" indent="-354013" algn="just">
              <a:buFontTx/>
              <a:buChar char="-"/>
            </a:pP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مظاهر هذه المقاومة عند العميل تأخذ أشكالاً كثيرة منها إنكار نفسه أو الإدعاء بالمرض العضوي.</a:t>
            </a:r>
          </a:p>
          <a:p>
            <a:pPr marL="354013" indent="-354013" algn="just">
              <a:buFontTx/>
              <a:buChar char="-"/>
            </a:pP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عندما يَنجح الأخصائي في مواجهة هذه المقاومة بكفاية تامة بالقدر الذي يَشعر العميل بأن المقابلة حَققت له فوائد ، وهنا تكون المقابلات التتبعية حَققت أهدافها المرجوة منها.  </a:t>
            </a:r>
            <a:endParaRPr lang="en-US"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138929170"/>
      </p:ext>
    </p:extLst>
  </p:cSld>
  <p:clrMapOvr>
    <a:masterClrMapping/>
  </p:clrMapOvr>
  <p:transition spd="med">
    <p:random/>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3995936" y="2606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(2)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251520" y="1628800"/>
            <a:ext cx="8640960" cy="464742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 التعريف </a:t>
            </a:r>
          </a:p>
          <a:p>
            <a:pPr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الزيارة المنزلية هي نوع من المقابلات المهنية مع العميل أو أسرته تتم في بيئاتهم الطبيعية أو في أي مكان يقيم فيه لتحقيق أهداف مهنية. </a:t>
            </a:r>
          </a:p>
          <a:p>
            <a:pPr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ومن هذا نستنتج أن :</a:t>
            </a:r>
          </a:p>
          <a:p>
            <a:pPr marL="360363" indent="-3603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أنها مقابلات مهنية شأنها شأن كافة المقابلات يٌـــتَبعْ فيها أسس المقابلة وقواعدها وأساليبها وتمارس فيها كافة المبادئ والمفاهيم.</a:t>
            </a:r>
          </a:p>
          <a:p>
            <a:pPr marL="360363" indent="-3603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أنها أسلوب مهني ارتبط بخدمة الفرد منذ نشأتها ولقد اختلف عليها العلماء في عصرنا هذا ما بين مؤيد ومعارض للأسباب التالية:-</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3960792589"/>
      </p:ext>
    </p:extLst>
  </p:cSld>
  <p:clrMapOvr>
    <a:masterClrMapping/>
  </p:clrMapOvr>
  <p:transition spd="med">
    <p:random/>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3995936" y="2606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251520" y="1628800"/>
            <a:ext cx="8640960"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أسباب مؤيدي ومعارضي الزيارات المنزلية :</a:t>
            </a:r>
          </a:p>
          <a:p>
            <a:pPr marL="269875" indent="-269875" algn="just">
              <a:buFontTx/>
              <a:buChar char="-"/>
            </a:pP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الآراء المؤيدة</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على أساس التلازم الحتمي بين مشكلة العميل وحياته الأسرية ، والزيارة المنزلية هي الوحيدة التي تكشف طبيعة الجوانب الأسرية في الواقع وعلى طبيعتها.</a:t>
            </a:r>
          </a:p>
          <a:p>
            <a:pPr marL="269875" indent="-269875" algn="just">
              <a:buFontTx/>
              <a:buChar char="-"/>
            </a:pP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الآراء المعارضة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تَتَبنى أن العميل يجب أن يكون وحده مصدر المعلومات وهو وحده هدفاً لعملية العلاج، أما ظروفه الأسرية فإرادته أو ذاته كفيلة بحل المشاكل الأسرية إذا ما أخذ القدرة المناسبة من عملية المساعدة.</a:t>
            </a:r>
          </a:p>
          <a:p>
            <a:pPr marL="269875" indent="-269875" algn="just">
              <a:buFontTx/>
              <a:buChar char="-"/>
            </a:pP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الآراء المتوسطة أو المعتدلة</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فهذه الآراء لا تُحبذ الزيارات المنزلية في كثير من الأحيان ولكن تَـرى أهميتها في حالات خاصة.</a:t>
            </a:r>
          </a:p>
        </p:txBody>
      </p:sp>
    </p:spTree>
    <p:extLst>
      <p:ext uri="{BB962C8B-B14F-4D97-AF65-F5344CB8AC3E}">
        <p14:creationId xmlns:p14="http://schemas.microsoft.com/office/powerpoint/2010/main" val="1626534369"/>
      </p:ext>
    </p:extLst>
  </p:cSld>
  <p:clrMapOvr>
    <a:masterClrMapping/>
  </p:clrMapOvr>
  <p:transition spd="med">
    <p:random/>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3995936" y="2606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251520" y="1628800"/>
            <a:ext cx="8640960"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ب- الجوانب الايجابية للزيارة المنزلية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1- لها أهمية خاصة في حالات الشيخوخة والمرض والعجز الجسمي والعقلي والحالات التي تعوق قدرة العميل على التردد على المؤسسة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لها أهمية في التعرف على الظروف التي أدت إلى انحراف الأحداث ومدى صلاحية بيئاتهم الطبيعية ووضع الخطط المناسبة لتقويمهم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لها أهداف حيوية في متابعة حالات الأطفال وخاصة المودعين في الأسر البديلة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تعتبر خطوة هامة للتأكد من الظروف الأسرية والبيئة لاستقبال الأحداث والمنحرفين.</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1762421883"/>
      </p:ext>
    </p:extLst>
  </p:cSld>
  <p:clrMapOvr>
    <a:masterClrMapping/>
  </p:clrMapOvr>
  <p:transition spd="med">
    <p:random/>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3995936" y="2606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971600" y="1628800"/>
            <a:ext cx="7272808" cy="3970318"/>
          </a:xfrm>
          <a:prstGeom prst="rect">
            <a:avLst/>
          </a:prstGeom>
          <a:no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الجوانب الايجابية للزيارة المنزلية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5- تَعتبر من ألزم الأمور للتحقق من أحقية العملاء للمعاشات أو المساعدات المؤقتة التي تُقررها مؤسسات الإعانة الاقتصادية حيث أنها تكشف عن إمكانيات الأسرة ومستواها المعيشي ومدى حاجاتها إلى المساعدة.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6- هي من  أنسب الفرص لإتمام المقابلات المشتركة بين أفراد الأسرة وخاصة في حالات النزاعات الأسرية . </a:t>
            </a:r>
            <a:endParaRPr lang="ar-SA" sz="3600" b="1" dirty="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1729518053"/>
      </p:ext>
    </p:extLst>
  </p:cSld>
  <p:clrMapOvr>
    <a:masterClrMapping/>
  </p:clrMapOvr>
  <p:transition spd="med">
    <p:random/>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1142984"/>
            <a:ext cx="8422656"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ج- الجوانب السلبية للزيارة المنزلية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تشكل الزيارة المنزلية في بلادنا أعباء نفسية على العميل أيا كان مستواه المعيشي والثقافي حيث أن منازلها لها حُرمَتها وأي انتهاك لهذه الحُرمَة من الممكن أن يُشكل خجلاً أو غَضباً أو ضِيقاً عند العميل.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الزيارة المنزلية تَكشف كل أسرار البيت والعميل يرى أن من حقه صيانة هذه الأسرار وخصوصاً الأماكن المزدحمة بالسكان.</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قد تُـثير الزيارة المنزلية لدى كثير من الأخصائيين الاجتماعيين حساسية قد تَصل إلى حد التهيب والرهبة بل والخوف أحياناً مما يعوق قيادتهم السليمة للمقابلة .</a:t>
            </a:r>
          </a:p>
        </p:txBody>
      </p:sp>
      <p:sp>
        <p:nvSpPr>
          <p:cNvPr id="4" name="وسيلة شرح بيضاوية 3"/>
          <p:cNvSpPr/>
          <p:nvPr/>
        </p:nvSpPr>
        <p:spPr>
          <a:xfrm>
            <a:off x="3995936" y="-71462"/>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542809047"/>
      </p:ext>
    </p:extLst>
  </p:cSld>
  <p:clrMapOvr>
    <a:masterClrMapping/>
  </p:clrMapOvr>
  <p:transition spd="med">
    <p:random/>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827584" y="1643612"/>
            <a:ext cx="7488832"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الجوانب السلبية للزيارة المنزلية : </a:t>
            </a:r>
          </a:p>
          <a:p>
            <a:pPr marL="449263" indent="-449263"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الزيارة المنزلية باهظة التكاليف سواء في الجهد أو الوقت لدرجة أن يوم عمل بأكمله قد يضيع في زيارة منزلية واحدة . </a:t>
            </a:r>
          </a:p>
          <a:p>
            <a:pPr marL="449263" indent="-449263"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5- يعتبر العميل أن الزيارة المنزلية تشكيك فيما قَالُه للأخصائي عند مقابلته في المؤسسة، ولهذا يعتبرها العميل زيارة ترصد وتجسس عليهم.</a:t>
            </a:r>
          </a:p>
          <a:p>
            <a:pPr marL="449263" indent="-449263" algn="just"/>
            <a:endPar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4" name="وسيلة شرح بيضاوية 3"/>
          <p:cNvSpPr/>
          <p:nvPr/>
        </p:nvSpPr>
        <p:spPr>
          <a:xfrm>
            <a:off x="3995936" y="2606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453606853"/>
      </p:ext>
    </p:extLst>
  </p:cSld>
  <p:clrMapOvr>
    <a:masterClrMapping/>
  </p:clrMapOvr>
  <p:transition spd="med">
    <p:random/>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827584" y="1772816"/>
            <a:ext cx="7457482" cy="3785652"/>
          </a:xfrm>
          <a:prstGeom prst="rect">
            <a:avLst/>
          </a:prstGeom>
          <a:noFill/>
        </p:spPr>
        <p:style>
          <a:lnRef idx="2">
            <a:schemeClr val="dk1"/>
          </a:lnRef>
          <a:fillRef idx="1">
            <a:schemeClr val="lt1"/>
          </a:fillRef>
          <a:effectRef idx="0">
            <a:schemeClr val="dk1"/>
          </a:effectRef>
          <a:fontRef idx="minor">
            <a:schemeClr val="dk1"/>
          </a:fontRef>
        </p:style>
        <p:txBody>
          <a:bodyPr wrap="square" rtlCol="1">
            <a:spAutoFit/>
          </a:bodyPr>
          <a:lstStyle/>
          <a:p>
            <a:pPr algn="just">
              <a:lnSpc>
                <a:spcPct val="150000"/>
              </a:lnSpc>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مما سبق من عوامل ايجابية وعوامل أخرى سلبية للزيارة المنزلية وخصوصاً في مجتمعاتنا النامية ، فلابد من تَرشيد نفقات خدمة الفرد وتَبسيط عملياتها أي نقف موقف الاعتدال في الزيارة المنزلية وهذا يجعلنا نتطرق بالحديث إلى أسس وخصائص الزيارة المنزلية.</a:t>
            </a:r>
          </a:p>
        </p:txBody>
      </p:sp>
      <p:sp>
        <p:nvSpPr>
          <p:cNvPr id="4" name="وسيلة شرح بيضاوية 3"/>
          <p:cNvSpPr/>
          <p:nvPr/>
        </p:nvSpPr>
        <p:spPr>
          <a:xfrm>
            <a:off x="3995936" y="2606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404698946"/>
      </p:ext>
    </p:extLst>
  </p:cSld>
  <p:clrMapOvr>
    <a:masterClrMapping/>
  </p:clrMapOvr>
  <p:transition spd="med">
    <p:random/>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643050"/>
            <a:ext cx="8136904"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د- خصائص وأسس الزيارة المنزلية </a:t>
            </a:r>
          </a:p>
          <a:p>
            <a:pPr marL="449263" indent="-449263" algn="just"/>
            <a:r>
              <a:rPr lang="ar-SA" sz="2800"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الزيارة المنزلية بصفة عامة ليست لازمة حَتماً لعمليات خدمة الفرد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2- المقابلة في المؤسسة في أغلب الأحيان يمكن أن تُغنى عن الزيارة المنزلية إذا ما تَوفرت الكفاية المهنية الواجبة للأخصائي الاجتماعي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الزيارة المنزلية لا تخرج في النهاية عن كونها إما مقابلة فردية أومقابلة مشتركة تشتمل على كافة المفاهيم المهنية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في بعض الحالات يجب التأكد من أن الزيارة المنزلية هي الأسلوب الوحيد الذي يحقق الأهداف المرجوة وأنه لا سبيل إلى مساعدة العميل إلا بزيارة  المنزل .  </a:t>
            </a:r>
          </a:p>
        </p:txBody>
      </p:sp>
      <p:sp>
        <p:nvSpPr>
          <p:cNvPr id="4" name="وسيلة شرح بيضاوية 3"/>
          <p:cNvSpPr/>
          <p:nvPr/>
        </p:nvSpPr>
        <p:spPr>
          <a:xfrm>
            <a:off x="4148336" y="4130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3282061878"/>
      </p:ext>
    </p:extLst>
  </p:cSld>
  <p:clrMapOvr>
    <a:masterClrMapping/>
  </p:clrMapOvr>
  <p:transition spd="med">
    <p:random/>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772816"/>
            <a:ext cx="8136904"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خطوات الزيارة المنزلية وقواعدها</a:t>
            </a:r>
          </a:p>
          <a:p>
            <a:pPr marL="449263" indent="-449263" algn="just"/>
            <a:r>
              <a:rPr lang="ar-SA" sz="2800"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التأكد من أهميتها لتحقيق أهداف معينة ومحددة بحيث تعادل الجهد والوقت والمال الضائعين فيها، كما تتكافأ مع الاعتبارات المهنية التي سيضحى بها.</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توضيح هدف الزيارة للعميل وتوضيح ما سوف تُحققه من أهمية لمواجهة الموقف الذي يعاني منه العميل، وهذا يخفف من مقاومته للزيارة.</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الاتفاق الملائم على ميعادها من الطرفين (الأخصائي والعميل).</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مراعاة الأسس والمفاهيم المهنية خلال الزيارة مع الاهتمام بمفاهيم السرية والتقبل والفردية.</a:t>
            </a:r>
          </a:p>
        </p:txBody>
      </p:sp>
      <p:sp>
        <p:nvSpPr>
          <p:cNvPr id="4" name="وسيلة شرح بيضاوية 3"/>
          <p:cNvSpPr/>
          <p:nvPr/>
        </p:nvSpPr>
        <p:spPr>
          <a:xfrm>
            <a:off x="4148336" y="4130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19806941"/>
      </p:ext>
    </p:extLst>
  </p:cSld>
  <p:clrMapOvr>
    <a:masterClrMapping/>
  </p:clrMapOvr>
  <p:transition spd="med">
    <p:random/>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827584" y="1628800"/>
            <a:ext cx="7488832" cy="4708981"/>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lnSpc>
                <a:spcPct val="150000"/>
              </a:lnSpc>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5- أن يكون مظهر الأخصائي مناسباً لبيئة العميل من حيث القيم والعادات أي نقصد الاعتدال في الزى والزينة التي تتناسب مع البيئة التي يعيش فيها العميل.</a:t>
            </a:r>
          </a:p>
          <a:p>
            <a:pPr marL="449263" indent="-449263" algn="just">
              <a:lnSpc>
                <a:spcPct val="150000"/>
              </a:lnSpc>
            </a:pPr>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6- ضرورة التأكد من العنوان الصحيح للمنزل لتجنب ضياع الوقت ولعدم سؤال المارة أو أهل الحي عن المنزل. </a:t>
            </a:r>
          </a:p>
        </p:txBody>
      </p:sp>
      <p:sp>
        <p:nvSpPr>
          <p:cNvPr id="4" name="وسيلة شرح بيضاوية 3"/>
          <p:cNvSpPr/>
          <p:nvPr/>
        </p:nvSpPr>
        <p:spPr>
          <a:xfrm>
            <a:off x="4148336" y="4130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44444035"/>
      </p:ext>
    </p:extLst>
  </p:cSld>
  <p:clrMapOvr>
    <a:masterClrMapping/>
  </p:clrMapOvr>
  <p:transition spd="med">
    <p:random/>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772816"/>
            <a:ext cx="8136904" cy="452431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r>
              <a:rPr lang="ar-SA" sz="32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الزيارة المنزلية المفاجئة </a:t>
            </a:r>
          </a:p>
          <a:p>
            <a:pPr marL="269875" algn="just"/>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تضطر بعض المؤسسات الاجتماعية إلى أن يقوم الأخصائي بزيارة مفاجئة للعميل دون اتفاق للأسباب التالية:-</a:t>
            </a:r>
          </a:p>
          <a:p>
            <a:pPr marL="269875" algn="just"/>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عند عدم إمكانية التعرف على عنوان العميل مثل التضليل المتعمد من الأحداث المنحرفين أو جهلاً مثل ضعاف العقول، وهنا لابد من الأخصائي النزول وعمل تحريات واسعة عن العميل.</a:t>
            </a:r>
          </a:p>
          <a:p>
            <a:pPr marL="269875" algn="just"/>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في بعض الحالات التي يتحايل فيها العميل للحصول على مساعدات مالية من المؤسسة رغم أحقيته لها إلا أنه قد يعطي بيانات مشكوك في صحتها، أو عند التشكك في سوء معاملة الأم البديلة أو الحاضنة للطفل .  </a:t>
            </a:r>
          </a:p>
        </p:txBody>
      </p:sp>
      <p:sp>
        <p:nvSpPr>
          <p:cNvPr id="4" name="وسيلة شرح بيضاوية 3"/>
          <p:cNvSpPr/>
          <p:nvPr/>
        </p:nvSpPr>
        <p:spPr>
          <a:xfrm>
            <a:off x="4148336" y="4130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2116088952"/>
      </p:ext>
    </p:extLst>
  </p:cSld>
  <p:clrMapOvr>
    <a:masterClrMapping/>
  </p:clrMapOvr>
  <p:transition spd="med">
    <p:random/>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772816"/>
            <a:ext cx="8136904" cy="440120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marL="449263" indent="-449263" algn="just"/>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الزيارة المنزلية المفاجئة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في الظروف الطارئة والتي تحدث فجأة وتتطلب السرعة وعدم التقيد بالإجراءات العادية، مثل هرب الأحداث الخطرين أو عند إجراء جراحة عاجلة للحدث أو لاستيفاء بيانات عاجلة عن الحدث تكون مطلوبة من المحكمة.</a:t>
            </a:r>
          </a:p>
          <a:p>
            <a:pPr marL="449263" indent="-449263" algn="just"/>
            <a:endParaRPr lang="ar-SA" sz="1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a:p>
            <a:pPr algn="just"/>
            <a:r>
              <a:rPr lang="ar-SA" sz="40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إلى جانب مقابلة العميل أو أسرته في المؤسسة أو في المنزل توجد بعض الوسائل الأخرى للحصول على الحقائق الخاصة بالمشكلة من مصادرها الأساسية كالأتي:-</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p>
        </p:txBody>
      </p:sp>
      <p:sp>
        <p:nvSpPr>
          <p:cNvPr id="4" name="وسيلة شرح بيضاوية 3"/>
          <p:cNvSpPr/>
          <p:nvPr/>
        </p:nvSpPr>
        <p:spPr>
          <a:xfrm>
            <a:off x="4148336" y="4130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5400" b="1" dirty="0" smtClean="0">
                <a:solidFill>
                  <a:srgbClr val="C00000"/>
                </a:solidFill>
                <a:latin typeface="Arabic Typesetting" pitchFamily="66" charset="-78"/>
                <a:ea typeface="Arial Unicode MS" pitchFamily="34" charset="-128"/>
                <a:cs typeface="Arabic Typesetting" pitchFamily="66" charset="-78"/>
              </a:rPr>
              <a:t>تابع الزيارة المنزلية </a:t>
            </a:r>
            <a:endParaRPr lang="ar-SA" sz="5400" b="1" dirty="0">
              <a:solidFill>
                <a:srgbClr val="C00000"/>
              </a:solidFill>
              <a:latin typeface="Arabic Typesetting" pitchFamily="66" charset="-78"/>
              <a:ea typeface="Arial Unicode MS" pitchFamily="34" charset="-128"/>
              <a:cs typeface="Arabic Typesetting" pitchFamily="66" charset="-78"/>
            </a:endParaRPr>
          </a:p>
        </p:txBody>
      </p:sp>
    </p:spTree>
    <p:extLst>
      <p:ext uri="{BB962C8B-B14F-4D97-AF65-F5344CB8AC3E}">
        <p14:creationId xmlns:p14="http://schemas.microsoft.com/office/powerpoint/2010/main" val="893350954"/>
      </p:ext>
    </p:extLst>
  </p:cSld>
  <p:clrMapOvr>
    <a:masterClrMapping/>
  </p:clrMapOvr>
  <p:transition spd="med">
    <p:random/>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3995936" y="26064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6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وسائل أخرى للدراسة الاجتماعية </a:t>
            </a:r>
            <a:endParaRPr lang="ar-SA" sz="36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507062" y="1500174"/>
            <a:ext cx="8136904" cy="507831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مقابلة خبراء أو أخصائيين </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:كمقابلة الطبيب المعالج  ، المدرس ، رئيس العمل، وهي مقابلات لها طبيعتها المهنية إلا أنها تقوم على التعاون والتفاهم ، كما تعتمد على قدرة الأخصائي في استثارة الآخرين لمساعدة العميل. </a:t>
            </a:r>
          </a:p>
          <a:p>
            <a:pPr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الإطلاع  على السجلات والمستندات</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كالبطاقات المدرسية أو التقارير الطبية أو تقرير المحكمة أو ملف الحالة في حالة توفرها في المؤسسة. </a:t>
            </a:r>
          </a:p>
          <a:p>
            <a:pPr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المكاتبات</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والمراسلات</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في الحالات التي تكون فيها الجهة المطلوب منها بيانات  بعيدة عن المؤسسة . </a:t>
            </a:r>
          </a:p>
          <a:p>
            <a:pPr algn="just"/>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المكالمات التليفونية</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وسيلة أخرى للحصول على البيانات من مصادرها الأصلية والتى تتطلب إجراءات سريعة .  </a:t>
            </a:r>
          </a:p>
        </p:txBody>
      </p:sp>
    </p:spTree>
    <p:extLst>
      <p:ext uri="{BB962C8B-B14F-4D97-AF65-F5344CB8AC3E}">
        <p14:creationId xmlns:p14="http://schemas.microsoft.com/office/powerpoint/2010/main" val="1738785848"/>
      </p:ext>
    </p:extLst>
  </p:cSld>
  <p:clrMapOvr>
    <a:masterClrMapping/>
  </p:clrMapOvr>
  <p:transition spd="med">
    <p:random/>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AutoShape 2"/>
          <p:cNvSpPr>
            <a:spLocks noGrp="1" noChangeArrowheads="1"/>
          </p:cNvSpPr>
          <p:nvPr>
            <p:ph type="body" sz="half" idx="1"/>
          </p:nvPr>
        </p:nvSpPr>
        <p:spPr>
          <a:xfrm>
            <a:off x="1187624" y="620688"/>
            <a:ext cx="6480720" cy="2664296"/>
          </a:xfrm>
          <a:prstGeom prst="star32">
            <a:avLst>
              <a:gd name="adj" fmla="val 37500"/>
            </a:avLst>
          </a:prstGeom>
          <a:solidFill>
            <a:srgbClr val="FCAAF6"/>
          </a:solidFill>
          <a:scene3d>
            <a:camera prst="legacyPerspectiveBottom">
              <a:rot lat="20099991" lon="0" rev="0"/>
            </a:camera>
            <a:lightRig rig="legacyFlat3" dir="t"/>
          </a:scene3d>
          <a:sp3d extrusionH="121893000" prstMaterial="legacyMatte">
            <a:bevelT w="13500" h="13500" prst="angle"/>
            <a:bevelB w="13500" h="13500" prst="angle"/>
            <a:extrusionClr>
              <a:srgbClr val="FFFF00"/>
            </a:extrusionClr>
          </a:sp3d>
        </p:spPr>
        <p:txBody>
          <a:bodyPr wrap="none" anchor="ctr">
            <a:normAutofit lnSpcReduction="10000"/>
            <a:flatTx/>
          </a:bodyPr>
          <a:lstStyle/>
          <a:p>
            <a:pPr algn="ctr">
              <a:buFontTx/>
              <a:buNone/>
            </a:pPr>
            <a:r>
              <a:rPr lang="ar-SA" sz="4000" b="1" dirty="0" smtClean="0">
                <a:solidFill>
                  <a:schemeClr val="tx2"/>
                </a:solidFill>
                <a:effectLst>
                  <a:outerShdw blurRad="38100" dist="38100" dir="2700000" algn="tl">
                    <a:srgbClr val="000000">
                      <a:alpha val="43137"/>
                    </a:srgbClr>
                  </a:outerShdw>
                </a:effectLst>
              </a:rPr>
              <a:t>وللاستزادة سوف نتحدث بإيجاز عن </a:t>
            </a:r>
          </a:p>
          <a:p>
            <a:pPr algn="ctr">
              <a:buFontTx/>
              <a:buNone/>
            </a:pPr>
            <a:r>
              <a:rPr lang="ar-SA" sz="4000" b="1" dirty="0" smtClean="0">
                <a:solidFill>
                  <a:schemeClr val="tx2"/>
                </a:solidFill>
                <a:effectLst>
                  <a:outerShdw blurRad="38100" dist="38100" dir="2700000" algn="tl">
                    <a:srgbClr val="000000">
                      <a:alpha val="43137"/>
                    </a:srgbClr>
                  </a:outerShdw>
                </a:effectLst>
              </a:rPr>
              <a:t>استمارة البحث الاجتماعي </a:t>
            </a:r>
            <a:endParaRPr lang="en-US" sz="4000" b="1" dirty="0" smtClean="0">
              <a:solidFill>
                <a:schemeClr val="tx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1273016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1142976" y="285728"/>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4000" b="1" dirty="0" smtClean="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استمارة البحث الاجتماعي </a:t>
            </a:r>
            <a:endParaRPr lang="ar-SA" sz="40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sp>
        <p:nvSpPr>
          <p:cNvPr id="3" name="مربع نص 2"/>
          <p:cNvSpPr txBox="1"/>
          <p:nvPr/>
        </p:nvSpPr>
        <p:spPr>
          <a:xfrm>
            <a:off x="428596" y="1628800"/>
            <a:ext cx="8391876" cy="4524315"/>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marL="360363" indent="-3603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تنتهي عمليات الدراسة بالاستقرار على مجموعة من الحقائق سواء خاصة بالعميل أو بظروفه الخارجية . </a:t>
            </a:r>
          </a:p>
          <a:p>
            <a:pPr marL="360363" indent="-3603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توضع هذه الحقائق في استمارة خاصة تصممها المؤسسة وفقاً لفلسفتها الخاصة يطلق عليها “ استمارة البحث الاجتماعي” . </a:t>
            </a:r>
          </a:p>
          <a:p>
            <a:pPr marL="360363" indent="-360363" algn="just">
              <a:buFontTx/>
              <a:buChar char="-"/>
            </a:pP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رغم اختلاف المؤسسات في تحديد رؤوس الموضوعات التي تتضمنها الاستمارة إلا أن هناك موضوعات لها أهميتها في غالبية المؤسسات الاجتماعية وهى : </a:t>
            </a:r>
          </a:p>
          <a:p>
            <a:pPr marL="449263" indent="-449263" algn="just"/>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1- </a:t>
            </a:r>
            <a:r>
              <a:rPr lang="ar-SA" sz="36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بيانات أولية أو معرفية</a:t>
            </a:r>
            <a:r>
              <a:rPr lang="ar-SA" sz="36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وتشمل الاسم والجنس والعنوان والمدرسة أو العمل والفرقة أو المهنة والحالة الاجتماعية والوطن والديانة ونوع المرض أو العجز . </a:t>
            </a:r>
          </a:p>
        </p:txBody>
      </p:sp>
      <p:sp>
        <p:nvSpPr>
          <p:cNvPr id="4" name="AutoShape 2"/>
          <p:cNvSpPr>
            <a:spLocks noChangeArrowheads="1"/>
          </p:cNvSpPr>
          <p:nvPr/>
        </p:nvSpPr>
        <p:spPr bwMode="auto">
          <a:xfrm>
            <a:off x="5638800" y="-38112"/>
            <a:ext cx="3352800" cy="1752600"/>
          </a:xfrm>
          <a:prstGeom prst="star32">
            <a:avLst>
              <a:gd name="adj" fmla="val 37500"/>
            </a:avLst>
          </a:prstGeom>
          <a:solidFill>
            <a:srgbClr val="FFFF00"/>
          </a:solidFill>
          <a:ln w="9525">
            <a:solidFill>
              <a:schemeClr val="tx1"/>
            </a:solidFill>
            <a:miter lim="800000"/>
            <a:headEnd/>
            <a:tailEnd/>
          </a:ln>
          <a:effectLst>
            <a:prstShdw prst="shdw13" dist="53882" dir="13500000">
              <a:srgbClr val="FF0000"/>
            </a:prstShdw>
          </a:effectLst>
        </p:spPr>
        <p:txBody>
          <a:bodyPr wrap="none" anchor="ctr"/>
          <a:lstStyle/>
          <a:p>
            <a:pPr algn="ctr"/>
            <a:r>
              <a:rPr lang="ar-SA" sz="5400" b="1" dirty="0" smtClean="0">
                <a:solidFill>
                  <a:srgbClr val="000000"/>
                </a:solidFill>
              </a:rPr>
              <a:t>للاستزادة </a:t>
            </a:r>
            <a:endParaRPr lang="en-US" sz="4800" b="1" dirty="0">
              <a:solidFill>
                <a:srgbClr val="000000"/>
              </a:solidFill>
            </a:endParaRPr>
          </a:p>
        </p:txBody>
      </p:sp>
    </p:spTree>
    <p:extLst>
      <p:ext uri="{BB962C8B-B14F-4D97-AF65-F5344CB8AC3E}">
        <p14:creationId xmlns:p14="http://schemas.microsoft.com/office/powerpoint/2010/main" val="369497692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fmla="#ppt_w*sin(2.5*pi*$)">
                                          <p:val>
                                            <p:fltVal val="0"/>
                                          </p:val>
                                        </p:tav>
                                        <p:tav tm="100000">
                                          <p:val>
                                            <p:fltVal val="1"/>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07062" y="1214422"/>
            <a:ext cx="8136904" cy="5509200"/>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2- </a:t>
            </a:r>
            <a:r>
              <a:rPr lang="ar-SA" sz="32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المشكلة كما تقدم بها العميل: </a:t>
            </a: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أو نوع الخدمات التي يريدها  </a:t>
            </a:r>
          </a:p>
          <a:p>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3- </a:t>
            </a:r>
            <a:r>
              <a:rPr lang="ar-SA" sz="32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تكوين الأسرة </a:t>
            </a: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ويفضل عمل جدول يشمل أعضاء الأسرة والسن وصلة القرابة والمستوى التعليمي والعمل.</a:t>
            </a:r>
          </a:p>
          <a:p>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4-  </a:t>
            </a:r>
            <a:r>
              <a:rPr lang="ar-SA" sz="32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المسكن والحي </a:t>
            </a: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ويوضح نوع المسكن والأثاث والحي والجيرة. </a:t>
            </a:r>
          </a:p>
          <a:p>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5- </a:t>
            </a:r>
            <a:r>
              <a:rPr lang="ar-SA" sz="32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السمات الشخصية للعميل </a:t>
            </a: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ويوضح فيها جوانب القوة والضعف وسمات أشخاص آخرين كالأب والأم أو الأقارب وخاصة في مشكلات المنازعات الأسرية واضطرابات الأطفال . </a:t>
            </a:r>
          </a:p>
          <a:p>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6- </a:t>
            </a:r>
            <a:r>
              <a:rPr lang="ar-SA" sz="32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الميزانية الشهرية </a:t>
            </a: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وتوضح الدخل والمنصرف والديون ... إلخ.</a:t>
            </a:r>
          </a:p>
          <a:p>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7- </a:t>
            </a:r>
            <a:r>
              <a:rPr lang="ar-SA" sz="32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تاريخ المشكلة والجهود السابقة لمعالجتها: </a:t>
            </a: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التاريخ التطوري للمشكلة والتاريخ المرضى والتاريخ الاجتماعي ).</a:t>
            </a:r>
          </a:p>
          <a:p>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8- </a:t>
            </a:r>
            <a:r>
              <a:rPr lang="ar-SA" sz="32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العبارة التشخيصية </a:t>
            </a: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توضيح طبيعة المشكلة والعوامل المتداخلة لإحداثها .</a:t>
            </a:r>
          </a:p>
          <a:p>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9- </a:t>
            </a:r>
            <a:r>
              <a:rPr lang="ar-SA" sz="3200" b="1" dirty="0" smtClean="0">
                <a:solidFill>
                  <a:srgbClr val="FF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الخطة العلاجية </a:t>
            </a:r>
            <a:r>
              <a:rPr lang="ar-SA" sz="3200" b="1" dirty="0" smtClean="0">
                <a:solidFill>
                  <a:prstClr val="black"/>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ويشمل العلاج بشقيه الذاتي والبيئي.</a:t>
            </a:r>
          </a:p>
        </p:txBody>
      </p:sp>
      <p:sp>
        <p:nvSpPr>
          <p:cNvPr id="4" name="وسيلة شرح بيضاوية 3"/>
          <p:cNvSpPr/>
          <p:nvPr/>
        </p:nvSpPr>
        <p:spPr>
          <a:xfrm>
            <a:off x="3995936" y="71414"/>
            <a:ext cx="4464496"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3600" b="1" dirty="0">
                <a:solidFill>
                  <a:srgbClr val="C00000"/>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تابع استمارة البحث الاجتماعي </a:t>
            </a:r>
          </a:p>
        </p:txBody>
      </p:sp>
    </p:spTree>
    <p:extLst>
      <p:ext uri="{BB962C8B-B14F-4D97-AF65-F5344CB8AC3E}">
        <p14:creationId xmlns:p14="http://schemas.microsoft.com/office/powerpoint/2010/main" val="2600053165"/>
      </p:ext>
    </p:extLst>
  </p:cSld>
  <p:clrMapOvr>
    <a:masterClrMapping/>
  </p:clrMapOvr>
  <p:transition spd="med">
    <p:random/>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1905000" y="1219200"/>
            <a:ext cx="5334000" cy="4800600"/>
          </a:xfrm>
          <a:prstGeom prst="verticalScroll">
            <a:avLst/>
          </a:prstGeom>
          <a:gradFill>
            <a:gsLst>
              <a:gs pos="0">
                <a:srgbClr val="8488C4"/>
              </a:gs>
              <a:gs pos="53000">
                <a:srgbClr val="D4DEFF"/>
              </a:gs>
              <a:gs pos="83000">
                <a:srgbClr val="D4DEFF"/>
              </a:gs>
              <a:gs pos="100000">
                <a:srgbClr val="96AB94"/>
              </a:gs>
            </a:gsLst>
            <a:lin ang="5400000" scaled="0"/>
          </a:gradFill>
        </p:spPr>
        <p:style>
          <a:lnRef idx="2">
            <a:schemeClr val="accent6"/>
          </a:lnRef>
          <a:fillRef idx="1">
            <a:schemeClr val="lt1"/>
          </a:fillRef>
          <a:effectRef idx="0">
            <a:schemeClr val="accent6"/>
          </a:effectRef>
          <a:fontRef idx="minor">
            <a:schemeClr val="dk1"/>
          </a:fontRef>
        </p:style>
        <p:txBody>
          <a:bodyPr rtlCol="1" anchor="ctr"/>
          <a:lstStyle/>
          <a:p>
            <a:pPr algn="ctr" fontAlgn="base">
              <a:spcBef>
                <a:spcPct val="0"/>
              </a:spcBef>
              <a:spcAft>
                <a:spcPct val="0"/>
              </a:spcAft>
              <a:defRPr/>
            </a:pPr>
            <a:r>
              <a:rPr lang="ar-SA" sz="5400" dirty="0">
                <a:solidFill>
                  <a:srgbClr val="993300"/>
                </a:solidFill>
                <a:cs typeface="PT Bold Heading" pitchFamily="2" charset="-78"/>
              </a:rPr>
              <a:t>وآخر دعوانا أن الحم</a:t>
            </a:r>
            <a:r>
              <a:rPr lang="ar-EG" sz="5400" dirty="0">
                <a:solidFill>
                  <a:srgbClr val="993300"/>
                </a:solidFill>
                <a:cs typeface="PT Bold Heading" pitchFamily="2" charset="-78"/>
              </a:rPr>
              <a:t>ــ</a:t>
            </a:r>
            <a:r>
              <a:rPr lang="ar-SA" sz="5400" dirty="0">
                <a:solidFill>
                  <a:srgbClr val="993300"/>
                </a:solidFill>
                <a:cs typeface="PT Bold Heading" pitchFamily="2" charset="-78"/>
              </a:rPr>
              <a:t>د لله رب العالمين </a:t>
            </a:r>
          </a:p>
        </p:txBody>
      </p:sp>
    </p:spTree>
    <p:extLst>
      <p:ext uri="{BB962C8B-B14F-4D97-AF65-F5344CB8AC3E}">
        <p14:creationId xmlns:p14="http://schemas.microsoft.com/office/powerpoint/2010/main" val="391673992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1196975"/>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282497"/>
      </p:ext>
    </p:extLst>
  </p:cSld>
  <p:clrMapOvr>
    <a:masterClrMapping/>
  </p:clrMapOvr>
</p:sld>
</file>

<file path=ppt/theme/theme1.xml><?xml version="1.0" encoding="utf-8"?>
<a:theme xmlns:a="http://schemas.openxmlformats.org/drawingml/2006/main" name="1_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1753</TotalTime>
  <Words>5485</Words>
  <Application>Microsoft Office PowerPoint</Application>
  <PresentationFormat>عرض على الشاشة (3:4)‏</PresentationFormat>
  <Paragraphs>481</Paragraphs>
  <Slides>87</Slides>
  <Notes>0</Notes>
  <HiddenSlides>0</HiddenSlides>
  <MMClips>0</MMClips>
  <ScaleCrop>false</ScaleCrop>
  <HeadingPairs>
    <vt:vector size="4" baseType="variant">
      <vt:variant>
        <vt:lpstr>نسق</vt:lpstr>
      </vt:variant>
      <vt:variant>
        <vt:i4>3</vt:i4>
      </vt:variant>
      <vt:variant>
        <vt:lpstr>عناوين الشرائح</vt:lpstr>
      </vt:variant>
      <vt:variant>
        <vt:i4>87</vt:i4>
      </vt:variant>
    </vt:vector>
  </HeadingPairs>
  <TitlesOfParts>
    <vt:vector size="90" baseType="lpstr">
      <vt:lpstr>1_149</vt:lpstr>
      <vt:lpstr>نسق Office</vt:lpstr>
      <vt:lpstr>2_149</vt:lpstr>
      <vt:lpstr>عرض تقديمي في PowerPoint</vt:lpstr>
      <vt:lpstr>خدمة الفرد والجماعة </vt:lpstr>
      <vt:lpstr>    المحاضـــــرة السادسة تابع أساليب الدراسة مفاهيم العلاقة المهنية والمبادئ الأساسية في خدمة الفرد </vt:lpstr>
      <vt:lpstr>ضع أولويات (الأهم فالمهم) Put First Things First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تابع تحديد ميعاد للمقابلة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تابع نهاية المقابلة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تابع الخصائص العامة المشتركة في المقابلات الأولى</vt:lpstr>
      <vt:lpstr>تابع الخصائص العامة المشتركة في المقابلات الأولى</vt:lpstr>
      <vt:lpstr>تابع الخصائص العامة المشتركة في المقابلات الأولى</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د. موزه الكعبي</dc:creator>
  <cp:lastModifiedBy>mostfa mohamed ahmed elfeky</cp:lastModifiedBy>
  <cp:revision>200</cp:revision>
  <dcterms:created xsi:type="dcterms:W3CDTF">2011-07-20T14:52:18Z</dcterms:created>
  <dcterms:modified xsi:type="dcterms:W3CDTF">2016-10-20T07:26:11Z</dcterms:modified>
</cp:coreProperties>
</file>