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 id="2147483672" r:id="rId3"/>
    <p:sldMasterId id="2147483685" r:id="rId4"/>
  </p:sldMasterIdLst>
  <p:notesMasterIdLst>
    <p:notesMasterId r:id="rId69"/>
  </p:notesMasterIdLst>
  <p:handoutMasterIdLst>
    <p:handoutMasterId r:id="rId70"/>
  </p:handoutMasterIdLst>
  <p:sldIdLst>
    <p:sldId id="407" r:id="rId5"/>
    <p:sldId id="408" r:id="rId6"/>
    <p:sldId id="409" r:id="rId7"/>
    <p:sldId id="275" r:id="rId8"/>
    <p:sldId id="386" r:id="rId9"/>
    <p:sldId id="401" r:id="rId10"/>
    <p:sldId id="361" r:id="rId11"/>
    <p:sldId id="364" r:id="rId12"/>
    <p:sldId id="280" r:id="rId13"/>
    <p:sldId id="331" r:id="rId14"/>
    <p:sldId id="402" r:id="rId15"/>
    <p:sldId id="274" r:id="rId16"/>
    <p:sldId id="342" r:id="rId17"/>
    <p:sldId id="387" r:id="rId18"/>
    <p:sldId id="343" r:id="rId19"/>
    <p:sldId id="346" r:id="rId20"/>
    <p:sldId id="344" r:id="rId21"/>
    <p:sldId id="337" r:id="rId22"/>
    <p:sldId id="281" r:id="rId23"/>
    <p:sldId id="282" r:id="rId24"/>
    <p:sldId id="283" r:id="rId25"/>
    <p:sldId id="394" r:id="rId26"/>
    <p:sldId id="347" r:id="rId27"/>
    <p:sldId id="406" r:id="rId28"/>
    <p:sldId id="348" r:id="rId29"/>
    <p:sldId id="349" r:id="rId30"/>
    <p:sldId id="350" r:id="rId31"/>
    <p:sldId id="284" r:id="rId32"/>
    <p:sldId id="388" r:id="rId33"/>
    <p:sldId id="389" r:id="rId34"/>
    <p:sldId id="286" r:id="rId35"/>
    <p:sldId id="333" r:id="rId36"/>
    <p:sldId id="392" r:id="rId37"/>
    <p:sldId id="393" r:id="rId38"/>
    <p:sldId id="403" r:id="rId39"/>
    <p:sldId id="287" r:id="rId40"/>
    <p:sldId id="288" r:id="rId41"/>
    <p:sldId id="351" r:id="rId42"/>
    <p:sldId id="289" r:id="rId43"/>
    <p:sldId id="290" r:id="rId44"/>
    <p:sldId id="272" r:id="rId45"/>
    <p:sldId id="352" r:id="rId46"/>
    <p:sldId id="292" r:id="rId47"/>
    <p:sldId id="271" r:id="rId48"/>
    <p:sldId id="353" r:id="rId49"/>
    <p:sldId id="295" r:id="rId50"/>
    <p:sldId id="294" r:id="rId51"/>
    <p:sldId id="296" r:id="rId52"/>
    <p:sldId id="404" r:id="rId53"/>
    <p:sldId id="334" r:id="rId54"/>
    <p:sldId id="354" r:id="rId55"/>
    <p:sldId id="293" r:id="rId56"/>
    <p:sldId id="297" r:id="rId57"/>
    <p:sldId id="298" r:id="rId58"/>
    <p:sldId id="299" r:id="rId59"/>
    <p:sldId id="405" r:id="rId60"/>
    <p:sldId id="302" r:id="rId61"/>
    <p:sldId id="395" r:id="rId62"/>
    <p:sldId id="396" r:id="rId63"/>
    <p:sldId id="397" r:id="rId64"/>
    <p:sldId id="399" r:id="rId65"/>
    <p:sldId id="400" r:id="rId66"/>
    <p:sldId id="410" r:id="rId67"/>
    <p:sldId id="411" r:id="rId6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412" autoAdjust="0"/>
    <p:restoredTop sz="96262" autoAdjust="0"/>
  </p:normalViewPr>
  <p:slideViewPr>
    <p:cSldViewPr>
      <p:cViewPr>
        <p:scale>
          <a:sx n="66" d="100"/>
          <a:sy n="66" d="100"/>
        </p:scale>
        <p:origin x="-1506" y="-21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 Type="http://schemas.openxmlformats.org/officeDocument/2006/relationships/slide" Target="slides/slide3.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5619AF40-B7BB-407C-943D-67211A0A967A}" type="datetimeFigureOut">
              <a:rPr lang="ar-SA" smtClean="0"/>
              <a:pPr/>
              <a:t>1/26/1438</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6E2B06D5-E9A9-4A5B-ACE2-5F0F901412D9}" type="slidenum">
              <a:rPr lang="ar-SA" smtClean="0"/>
              <a:pPr/>
              <a:t>‹#›</a:t>
            </a:fld>
            <a:endParaRPr lang="ar-SA"/>
          </a:p>
        </p:txBody>
      </p:sp>
    </p:spTree>
    <p:extLst>
      <p:ext uri="{BB962C8B-B14F-4D97-AF65-F5344CB8AC3E}">
        <p14:creationId xmlns:p14="http://schemas.microsoft.com/office/powerpoint/2010/main" val="12038104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9F25333-F5CC-497C-999F-BD1BC6786891}" type="datetimeFigureOut">
              <a:rPr lang="ar-SA" smtClean="0"/>
              <a:pPr/>
              <a:t>1/26/1438</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414A1C8C-E2ED-45A2-9759-337D0F3C3A0C}" type="slidenum">
              <a:rPr lang="ar-SA" smtClean="0"/>
              <a:pPr/>
              <a:t>‹#›</a:t>
            </a:fld>
            <a:endParaRPr lang="ar-SA"/>
          </a:p>
        </p:txBody>
      </p:sp>
    </p:spTree>
    <p:extLst>
      <p:ext uri="{BB962C8B-B14F-4D97-AF65-F5344CB8AC3E}">
        <p14:creationId xmlns:p14="http://schemas.microsoft.com/office/powerpoint/2010/main" val="374941242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4</a:t>
            </a:fld>
            <a:endParaRPr lang="ar-SA"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5</a:t>
            </a:fld>
            <a:endParaRPr lang="ar-SA"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6</a:t>
            </a:fld>
            <a:endParaRPr lang="ar-SA"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9</a:t>
            </a:fld>
            <a:endParaRPr lang="ar-SA"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10</a:t>
            </a:fld>
            <a:endParaRPr lang="ar-SA"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12</a:t>
            </a:fld>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13</a:t>
            </a:fld>
            <a:endParaRPr lang="ar-SA"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14</a:t>
            </a:fld>
            <a:endParaRPr lang="ar-SA"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15</a:t>
            </a:fld>
            <a:endParaRPr lang="ar-SA"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16</a:t>
            </a:fld>
            <a:endParaRPr lang="ar-SA"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17</a:t>
            </a:fld>
            <a:endParaRPr lang="ar-SA"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18</a:t>
            </a:fld>
            <a:endParaRPr lang="ar-SA"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19</a:t>
            </a:fld>
            <a:endParaRPr lang="ar-SA"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20</a:t>
            </a:fld>
            <a:endParaRPr lang="ar-SA"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21</a:t>
            </a:fld>
            <a:endParaRPr lang="ar-S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22</a:t>
            </a:fld>
            <a:endParaRPr lang="ar-S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23</a:t>
            </a:fld>
            <a:endParaRPr lang="ar-S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24</a:t>
            </a:fld>
            <a:endParaRPr lang="ar-S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25</a:t>
            </a:fld>
            <a:endParaRPr lang="ar-S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26</a:t>
            </a:fld>
            <a:endParaRPr lang="ar-S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27</a:t>
            </a:fld>
            <a:endParaRPr lang="ar-S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28</a:t>
            </a:fld>
            <a:endParaRPr lang="ar-S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29</a:t>
            </a:fld>
            <a:endParaRPr lang="ar-S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30</a:t>
            </a:fld>
            <a:endParaRPr lang="ar-S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31</a:t>
            </a:fld>
            <a:endParaRPr lang="ar-S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32</a:t>
            </a:fld>
            <a:endParaRPr lang="ar-S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33</a:t>
            </a:fld>
            <a:endParaRPr lang="ar-S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34</a:t>
            </a:fld>
            <a:endParaRPr lang="ar-S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35</a:t>
            </a:fld>
            <a:endParaRPr lang="ar-S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36</a:t>
            </a:fld>
            <a:endParaRPr lang="ar-S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37</a:t>
            </a:fld>
            <a:endParaRPr lang="ar-S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38</a:t>
            </a:fld>
            <a:endParaRPr lang="ar-SA"/>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39</a:t>
            </a:fld>
            <a:endParaRPr lang="ar-SA"/>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40</a:t>
            </a:fld>
            <a:endParaRPr lang="ar-SA"/>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41</a:t>
            </a:fld>
            <a:endParaRPr lang="ar-S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42</a:t>
            </a:fld>
            <a:endParaRPr lang="ar-SA"/>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43</a:t>
            </a:fld>
            <a:endParaRPr lang="ar-SA"/>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44</a:t>
            </a:fld>
            <a:endParaRPr lang="ar-SA"/>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45</a:t>
            </a:fld>
            <a:endParaRPr lang="ar-SA"/>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46</a:t>
            </a:fld>
            <a:endParaRPr lang="ar-SA"/>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47</a:t>
            </a:fld>
            <a:endParaRPr lang="ar-SA"/>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48</a:t>
            </a:fld>
            <a:endParaRPr lang="ar-SA"/>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49</a:t>
            </a:fld>
            <a:endParaRPr lang="ar-SA"/>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50</a:t>
            </a:fld>
            <a:endParaRPr lang="ar-SA"/>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51</a:t>
            </a:fld>
            <a:endParaRPr lang="ar-SA"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52</a:t>
            </a:fld>
            <a:endParaRPr lang="ar-SA"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53</a:t>
            </a:fld>
            <a:endParaRPr lang="ar-SA"/>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54</a:t>
            </a:fld>
            <a:endParaRPr lang="ar-SA"/>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55</a:t>
            </a:fld>
            <a:endParaRPr lang="ar-SA"/>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61</a:t>
            </a:fld>
            <a:endParaRPr lang="ar-SA"/>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14A1C8C-E2ED-45A2-9759-337D0F3C3A0C}" type="slidenum">
              <a:rPr lang="ar-SA" smtClean="0"/>
              <a:pPr/>
              <a:t>62</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D8A1D0E4-E9CE-4A35-BD53-BF181A06786A}" type="datetimeFigureOut">
              <a:rPr lang="ar-SA" smtClean="0"/>
              <a:pPr/>
              <a:t>1/26/1438</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2A2484B-256F-496A-9CB2-E8A3C22B316E}" type="slidenum">
              <a:rPr lang="ar-SA" smtClean="0"/>
              <a:pPr/>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8A1D0E4-E9CE-4A35-BD53-BF181A06786A}" type="datetimeFigureOut">
              <a:rPr lang="ar-SA" smtClean="0"/>
              <a:pPr/>
              <a:t>1/26/1438</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2A2484B-256F-496A-9CB2-E8A3C22B316E}" type="slidenum">
              <a:rPr lang="ar-SA" smtClean="0"/>
              <a:pPr/>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D8A1D0E4-E9CE-4A35-BD53-BF181A06786A}" type="datetimeFigureOut">
              <a:rPr lang="ar-SA" smtClean="0"/>
              <a:pPr/>
              <a:t>1/26/1438</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2A2484B-256F-496A-9CB2-E8A3C22B316E}" type="slidenum">
              <a:rPr lang="ar-SA" smtClean="0"/>
              <a:pPr/>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D8A1D0E4-E9CE-4A35-BD53-BF181A06786A}" type="datetimeFigureOut">
              <a:rPr lang="ar-SA" smtClean="0"/>
              <a:pPr/>
              <a:t>1/26/1438</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2A2484B-256F-496A-9CB2-E8A3C22B316E}" type="slidenum">
              <a:rPr lang="ar-SA" smtClean="0"/>
              <a:pPr/>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D8A1D0E4-E9CE-4A35-BD53-BF181A06786A}" type="datetimeFigureOut">
              <a:rPr lang="ar-SA" smtClean="0"/>
              <a:pPr/>
              <a:t>1/26/1438</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92A2484B-256F-496A-9CB2-E8A3C22B316E}" type="slidenum">
              <a:rPr lang="ar-SA" smtClean="0"/>
              <a:pPr/>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D8A1D0E4-E9CE-4A35-BD53-BF181A06786A}" type="datetimeFigureOut">
              <a:rPr lang="ar-SA" smtClean="0"/>
              <a:pPr/>
              <a:t>1/26/1438</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92A2484B-256F-496A-9CB2-E8A3C22B316E}" type="slidenum">
              <a:rPr lang="ar-SA" smtClean="0"/>
              <a:pPr/>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D8A1D0E4-E9CE-4A35-BD53-BF181A06786A}" type="datetimeFigureOut">
              <a:rPr lang="ar-SA" smtClean="0"/>
              <a:pPr/>
              <a:t>1/26/1438</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92A2484B-256F-496A-9CB2-E8A3C22B316E}" type="slidenum">
              <a:rPr lang="ar-SA" smtClean="0"/>
              <a:pPr/>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D8A1D0E4-E9CE-4A35-BD53-BF181A06786A}" type="datetimeFigureOut">
              <a:rPr lang="ar-SA" smtClean="0"/>
              <a:pPr/>
              <a:t>1/26/1438</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2A2484B-256F-496A-9CB2-E8A3C22B316E}" type="slidenum">
              <a:rPr lang="ar-SA" smtClean="0"/>
              <a:pPr/>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D8A1D0E4-E9CE-4A35-BD53-BF181A06786A}" type="datetimeFigureOut">
              <a:rPr lang="ar-SA" smtClean="0"/>
              <a:pPr/>
              <a:t>1/26/1438</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2A2484B-256F-496A-9CB2-E8A3C22B316E}" type="slidenum">
              <a:rPr lang="ar-SA" smtClean="0"/>
              <a:pPr/>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8A1D0E4-E9CE-4A35-BD53-BF181A06786A}" type="datetimeFigureOut">
              <a:rPr lang="ar-SA" smtClean="0"/>
              <a:pPr/>
              <a:t>1/26/1438</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2A2484B-256F-496A-9CB2-E8A3C22B316E}" type="slidenum">
              <a:rPr lang="ar-SA" smtClean="0"/>
              <a:pPr/>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8A1D0E4-E9CE-4A35-BD53-BF181A06786A}" type="datetimeFigureOut">
              <a:rPr lang="ar-SA" smtClean="0"/>
              <a:pPr/>
              <a:t>1/26/1438</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2A2484B-256F-496A-9CB2-E8A3C22B316E}" type="slidenum">
              <a:rPr lang="ar-SA" smtClean="0"/>
              <a:pPr/>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a:t>انقر لتحرير نمط العنوان الثانوي الرئيسي</a:t>
            </a:r>
          </a:p>
        </p:txBody>
      </p:sp>
      <p:sp>
        <p:nvSpPr>
          <p:cNvPr id="4" name="عنصر نائب للتاريخ 3"/>
          <p:cNvSpPr>
            <a:spLocks noGrp="1"/>
          </p:cNvSpPr>
          <p:nvPr>
            <p:ph type="dt" sz="half" idx="10"/>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5" name="عنصر نائب للتذييل 4"/>
          <p:cNvSpPr>
            <a:spLocks noGrp="1"/>
          </p:cNvSpPr>
          <p:nvPr>
            <p:ph type="ftr" sz="quarter" idx="11"/>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6" name="عنصر نائب لرقم الشريحة 5"/>
          <p:cNvSpPr>
            <a:spLocks noGrp="1"/>
          </p:cNvSpPr>
          <p:nvPr>
            <p:ph type="sldNum" sz="quarter" idx="12"/>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fld id="{9E33A86F-2C1B-4A2B-A91A-9FDC25EBC627}" type="slidenum">
              <a:rPr lang="en-US"/>
              <a:pPr>
                <a:defRPr/>
              </a:pPr>
              <a:t>‹#›</a:t>
            </a:fld>
            <a:endParaRPr lang="en-US"/>
          </a:p>
        </p:txBody>
      </p:sp>
    </p:spTree>
    <p:extLst>
      <p:ext uri="{BB962C8B-B14F-4D97-AF65-F5344CB8AC3E}">
        <p14:creationId xmlns:p14="http://schemas.microsoft.com/office/powerpoint/2010/main" val="8595325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5" name="عنصر نائب للتذييل 4"/>
          <p:cNvSpPr>
            <a:spLocks noGrp="1"/>
          </p:cNvSpPr>
          <p:nvPr>
            <p:ph type="ftr" sz="quarter" idx="11"/>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6" name="عنصر نائب لرقم الشريحة 5"/>
          <p:cNvSpPr>
            <a:spLocks noGrp="1"/>
          </p:cNvSpPr>
          <p:nvPr>
            <p:ph type="sldNum" sz="quarter" idx="12"/>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fld id="{07FE9219-92E5-4ADA-B298-3562E501A271}" type="slidenum">
              <a:rPr lang="en-US"/>
              <a:pPr>
                <a:defRPr/>
              </a:pPr>
              <a:t>‹#›</a:t>
            </a:fld>
            <a:endParaRPr lang="en-US"/>
          </a:p>
        </p:txBody>
      </p:sp>
    </p:spTree>
    <p:extLst>
      <p:ext uri="{BB962C8B-B14F-4D97-AF65-F5344CB8AC3E}">
        <p14:creationId xmlns:p14="http://schemas.microsoft.com/office/powerpoint/2010/main" val="39321267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5" name="عنصر نائب للتذييل 4"/>
          <p:cNvSpPr>
            <a:spLocks noGrp="1"/>
          </p:cNvSpPr>
          <p:nvPr>
            <p:ph type="ftr" sz="quarter" idx="11"/>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6" name="عنصر نائب لرقم الشريحة 5"/>
          <p:cNvSpPr>
            <a:spLocks noGrp="1"/>
          </p:cNvSpPr>
          <p:nvPr>
            <p:ph type="sldNum" sz="quarter" idx="12"/>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fld id="{7663E6A9-74E4-458D-AE25-9A2300A6C255}" type="slidenum">
              <a:rPr lang="en-US"/>
              <a:pPr>
                <a:defRPr/>
              </a:pPr>
              <a:t>‹#›</a:t>
            </a:fld>
            <a:endParaRPr lang="en-US"/>
          </a:p>
        </p:txBody>
      </p:sp>
    </p:spTree>
    <p:extLst>
      <p:ext uri="{BB962C8B-B14F-4D97-AF65-F5344CB8AC3E}">
        <p14:creationId xmlns:p14="http://schemas.microsoft.com/office/powerpoint/2010/main" val="18763907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457200" y="2103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4648200" y="2103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p:cNvSpPr>
            <a:spLocks noGrp="1"/>
          </p:cNvSpPr>
          <p:nvPr>
            <p:ph type="dt" sz="half" idx="10"/>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6" name="عنصر نائب للتذييل 5"/>
          <p:cNvSpPr>
            <a:spLocks noGrp="1"/>
          </p:cNvSpPr>
          <p:nvPr>
            <p:ph type="ftr" sz="quarter" idx="11"/>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7" name="عنصر نائب لرقم الشريحة 6"/>
          <p:cNvSpPr>
            <a:spLocks noGrp="1"/>
          </p:cNvSpPr>
          <p:nvPr>
            <p:ph type="sldNum" sz="quarter" idx="12"/>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fld id="{D59DF09C-ED02-4927-A3F9-473DFF203707}" type="slidenum">
              <a:rPr lang="en-US"/>
              <a:pPr>
                <a:defRPr/>
              </a:pPr>
              <a:t>‹#›</a:t>
            </a:fld>
            <a:endParaRPr lang="en-US"/>
          </a:p>
        </p:txBody>
      </p:sp>
    </p:spTree>
    <p:extLst>
      <p:ext uri="{BB962C8B-B14F-4D97-AF65-F5344CB8AC3E}">
        <p14:creationId xmlns:p14="http://schemas.microsoft.com/office/powerpoint/2010/main" val="41199149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a:t>انقر لتحرير نمط العنوان الرئيسي</a:t>
            </a:r>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p:cNvSpPr>
            <a:spLocks noGrp="1"/>
          </p:cNvSpPr>
          <p:nvPr>
            <p:ph type="dt" sz="half" idx="10"/>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8" name="عنصر نائب للتذييل 7"/>
          <p:cNvSpPr>
            <a:spLocks noGrp="1"/>
          </p:cNvSpPr>
          <p:nvPr>
            <p:ph type="ftr" sz="quarter" idx="11"/>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9" name="عنصر نائب لرقم الشريحة 8"/>
          <p:cNvSpPr>
            <a:spLocks noGrp="1"/>
          </p:cNvSpPr>
          <p:nvPr>
            <p:ph type="sldNum" sz="quarter" idx="12"/>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fld id="{45A67D90-0C2D-4CE2-B1BA-335A1909AAF6}" type="slidenum">
              <a:rPr lang="en-US"/>
              <a:pPr>
                <a:defRPr/>
              </a:pPr>
              <a:t>‹#›</a:t>
            </a:fld>
            <a:endParaRPr lang="en-US"/>
          </a:p>
        </p:txBody>
      </p:sp>
    </p:spTree>
    <p:extLst>
      <p:ext uri="{BB962C8B-B14F-4D97-AF65-F5344CB8AC3E}">
        <p14:creationId xmlns:p14="http://schemas.microsoft.com/office/powerpoint/2010/main" val="18500127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تاريخ 2"/>
          <p:cNvSpPr>
            <a:spLocks noGrp="1"/>
          </p:cNvSpPr>
          <p:nvPr>
            <p:ph type="dt" sz="half" idx="10"/>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4" name="عنصر نائب للتذييل 3"/>
          <p:cNvSpPr>
            <a:spLocks noGrp="1"/>
          </p:cNvSpPr>
          <p:nvPr>
            <p:ph type="ftr" sz="quarter" idx="11"/>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5" name="عنصر نائب لرقم الشريحة 4"/>
          <p:cNvSpPr>
            <a:spLocks noGrp="1"/>
          </p:cNvSpPr>
          <p:nvPr>
            <p:ph type="sldNum" sz="quarter" idx="12"/>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fld id="{75EC2204-255B-4E23-8AD3-363525F0E378}" type="slidenum">
              <a:rPr lang="en-US"/>
              <a:pPr>
                <a:defRPr/>
              </a:pPr>
              <a:t>‹#›</a:t>
            </a:fld>
            <a:endParaRPr lang="en-US"/>
          </a:p>
        </p:txBody>
      </p:sp>
    </p:spTree>
    <p:extLst>
      <p:ext uri="{BB962C8B-B14F-4D97-AF65-F5344CB8AC3E}">
        <p14:creationId xmlns:p14="http://schemas.microsoft.com/office/powerpoint/2010/main" val="12196611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3" name="عنصر نائب للتذييل 2"/>
          <p:cNvSpPr>
            <a:spLocks noGrp="1"/>
          </p:cNvSpPr>
          <p:nvPr>
            <p:ph type="ftr" sz="quarter" idx="11"/>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4" name="عنصر نائب لرقم الشريحة 3"/>
          <p:cNvSpPr>
            <a:spLocks noGrp="1"/>
          </p:cNvSpPr>
          <p:nvPr>
            <p:ph type="sldNum" sz="quarter" idx="12"/>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fld id="{7BAFC816-33F6-4C40-B106-F72030CF15A3}" type="slidenum">
              <a:rPr lang="en-US"/>
              <a:pPr>
                <a:defRPr/>
              </a:pPr>
              <a:t>‹#›</a:t>
            </a:fld>
            <a:endParaRPr lang="en-US"/>
          </a:p>
        </p:txBody>
      </p:sp>
    </p:spTree>
    <p:extLst>
      <p:ext uri="{BB962C8B-B14F-4D97-AF65-F5344CB8AC3E}">
        <p14:creationId xmlns:p14="http://schemas.microsoft.com/office/powerpoint/2010/main" val="6485061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6" name="عنصر نائب للتذييل 5"/>
          <p:cNvSpPr>
            <a:spLocks noGrp="1"/>
          </p:cNvSpPr>
          <p:nvPr>
            <p:ph type="ftr" sz="quarter" idx="11"/>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7" name="عنصر نائب لرقم الشريحة 6"/>
          <p:cNvSpPr>
            <a:spLocks noGrp="1"/>
          </p:cNvSpPr>
          <p:nvPr>
            <p:ph type="sldNum" sz="quarter" idx="12"/>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fld id="{08BF6283-DFCF-48E7-AFF7-D3B323327DA7}" type="slidenum">
              <a:rPr lang="en-US"/>
              <a:pPr>
                <a:defRPr/>
              </a:pPr>
              <a:t>‹#›</a:t>
            </a:fld>
            <a:endParaRPr lang="en-US"/>
          </a:p>
        </p:txBody>
      </p:sp>
    </p:spTree>
    <p:extLst>
      <p:ext uri="{BB962C8B-B14F-4D97-AF65-F5344CB8AC3E}">
        <p14:creationId xmlns:p14="http://schemas.microsoft.com/office/powerpoint/2010/main" val="22802012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a:t>انقر فوق الأيقونة لإضافة صورة</a:t>
            </a:r>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6" name="عنصر نائب للتذييل 5"/>
          <p:cNvSpPr>
            <a:spLocks noGrp="1"/>
          </p:cNvSpPr>
          <p:nvPr>
            <p:ph type="ftr" sz="quarter" idx="11"/>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7" name="عنصر نائب لرقم الشريحة 6"/>
          <p:cNvSpPr>
            <a:spLocks noGrp="1"/>
          </p:cNvSpPr>
          <p:nvPr>
            <p:ph type="sldNum" sz="quarter" idx="12"/>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fld id="{4C7117EE-90BF-4BEB-98F4-C04A43F1E6D5}" type="slidenum">
              <a:rPr lang="en-US"/>
              <a:pPr>
                <a:defRPr/>
              </a:pPr>
              <a:t>‹#›</a:t>
            </a:fld>
            <a:endParaRPr lang="en-US"/>
          </a:p>
        </p:txBody>
      </p:sp>
    </p:spTree>
    <p:extLst>
      <p:ext uri="{BB962C8B-B14F-4D97-AF65-F5344CB8AC3E}">
        <p14:creationId xmlns:p14="http://schemas.microsoft.com/office/powerpoint/2010/main" val="7998242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5" name="عنصر نائب للتذييل 4"/>
          <p:cNvSpPr>
            <a:spLocks noGrp="1"/>
          </p:cNvSpPr>
          <p:nvPr>
            <p:ph type="ftr" sz="quarter" idx="11"/>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6" name="عنصر نائب لرقم الشريحة 5"/>
          <p:cNvSpPr>
            <a:spLocks noGrp="1"/>
          </p:cNvSpPr>
          <p:nvPr>
            <p:ph type="sldNum" sz="quarter" idx="12"/>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fld id="{BBF447B5-E16E-4BD4-AE39-DA76C52299A9}" type="slidenum">
              <a:rPr lang="en-US"/>
              <a:pPr>
                <a:defRPr/>
              </a:pPr>
              <a:t>‹#›</a:t>
            </a:fld>
            <a:endParaRPr lang="en-US"/>
          </a:p>
        </p:txBody>
      </p:sp>
    </p:spTree>
    <p:extLst>
      <p:ext uri="{BB962C8B-B14F-4D97-AF65-F5344CB8AC3E}">
        <p14:creationId xmlns:p14="http://schemas.microsoft.com/office/powerpoint/2010/main" val="11507120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90600"/>
            <a:ext cx="2057400" cy="5638800"/>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457200" y="990600"/>
            <a:ext cx="6019800" cy="5638800"/>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5" name="عنصر نائب للتذييل 4"/>
          <p:cNvSpPr>
            <a:spLocks noGrp="1"/>
          </p:cNvSpPr>
          <p:nvPr>
            <p:ph type="ftr" sz="quarter" idx="11"/>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endParaRPr lang="en-US"/>
          </a:p>
        </p:txBody>
      </p:sp>
      <p:sp>
        <p:nvSpPr>
          <p:cNvPr id="6" name="عنصر نائب لرقم الشريحة 5"/>
          <p:cNvSpPr>
            <a:spLocks noGrp="1"/>
          </p:cNvSpPr>
          <p:nvPr>
            <p:ph type="sldNum" sz="quarter" idx="12"/>
          </p:nvPr>
        </p:nvSpPr>
        <p:spPr/>
        <p:txBody>
          <a:bodyPr/>
          <a:lstStyle>
            <a:lvl1pPr eaLnBrk="0" hangingPunct="0">
              <a:defRPr kumimoji="1">
                <a:latin typeface="Arial" pitchFamily="34" charset="0"/>
                <a:ea typeface="Times New Roman (Arabic)" pitchFamily="26" charset="0"/>
                <a:cs typeface="Times New Roman (Arabic)" pitchFamily="26" charset="0"/>
              </a:defRPr>
            </a:lvl1pPr>
          </a:lstStyle>
          <a:p>
            <a:pPr>
              <a:defRPr/>
            </a:pPr>
            <a:fld id="{77DF6A7A-CDFF-4601-BA73-50D13F57333C}" type="slidenum">
              <a:rPr lang="en-US"/>
              <a:pPr>
                <a:defRPr/>
              </a:pPr>
              <a:t>‹#›</a:t>
            </a:fld>
            <a:endParaRPr lang="en-US"/>
          </a:p>
        </p:txBody>
      </p:sp>
    </p:spTree>
    <p:extLst>
      <p:ext uri="{BB962C8B-B14F-4D97-AF65-F5344CB8AC3E}">
        <p14:creationId xmlns:p14="http://schemas.microsoft.com/office/powerpoint/2010/main" val="4743420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pPr>
              <a:defRPr/>
            </a:pPr>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pPr>
              <a:defRPr/>
            </a:pPr>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pPr>
              <a:defRPr/>
            </a:pPr>
            <a:fld id="{00792583-2E50-4D6D-A881-FD3CFCEB3FAF}" type="slidenum">
              <a:rPr lang="ar-SA"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393101284"/>
      </p:ext>
    </p:extLst>
  </p:cSld>
  <p:clrMapOvr>
    <a:masterClrMapping/>
  </p:clrMapOvr>
  <p:transition spd="med">
    <p:random/>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pPr>
              <a:defRPr/>
            </a:pPr>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pPr>
              <a:defRPr/>
            </a:pPr>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pPr>
              <a:defRPr/>
            </a:pPr>
            <a:fld id="{6B04F420-47FE-4A02-90A3-8A67EBCF902C}" type="slidenum">
              <a:rPr lang="ar-SA"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508841490"/>
      </p:ext>
    </p:extLst>
  </p:cSld>
  <p:clrMapOvr>
    <a:masterClrMapping/>
  </p:clrMapOvr>
  <p:transition spd="med">
    <p:random/>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pPr>
              <a:defRPr/>
            </a:pPr>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pPr>
              <a:defRPr/>
            </a:pPr>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pPr>
              <a:defRPr/>
            </a:pPr>
            <a:fld id="{7DB5B7DD-D9FF-41E1-B39C-6865FCE2A889}" type="slidenum">
              <a:rPr lang="ar-SA"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388886191"/>
      </p:ext>
    </p:extLst>
  </p:cSld>
  <p:clrMapOvr>
    <a:masterClrMapping/>
  </p:clrMapOvr>
  <p:transition spd="med">
    <p:random/>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pPr>
              <a:defRPr/>
            </a:pPr>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pPr>
              <a:defRPr/>
            </a:pPr>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pPr>
              <a:defRPr/>
            </a:pPr>
            <a:fld id="{C43DCE88-61DB-4660-A32D-54166D246FA7}" type="slidenum">
              <a:rPr lang="ar-SA"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55727101"/>
      </p:ext>
    </p:extLst>
  </p:cSld>
  <p:clrMapOvr>
    <a:masterClrMapping/>
  </p:clrMapOvr>
  <p:transition spd="med">
    <p:random/>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pPr>
              <a:defRPr/>
            </a:pPr>
            <a:endParaRPr lang="en-US">
              <a:solidFill>
                <a:prstClr val="black">
                  <a:tint val="75000"/>
                </a:prstClr>
              </a:solidFill>
            </a:endParaRPr>
          </a:p>
        </p:txBody>
      </p:sp>
      <p:sp>
        <p:nvSpPr>
          <p:cNvPr id="8" name="عنصر نائب للتذييل 7"/>
          <p:cNvSpPr>
            <a:spLocks noGrp="1"/>
          </p:cNvSpPr>
          <p:nvPr>
            <p:ph type="ftr" sz="quarter" idx="11"/>
          </p:nvPr>
        </p:nvSpPr>
        <p:spPr/>
        <p:txBody>
          <a:bodyPr/>
          <a:lstStyle/>
          <a:p>
            <a:pPr>
              <a:defRPr/>
            </a:pPr>
            <a:endParaRPr lang="en-US">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pPr>
              <a:defRPr/>
            </a:pPr>
            <a:fld id="{C3777EC9-7A4F-45C0-AEA6-14AB3A7BA0B0}" type="slidenum">
              <a:rPr lang="ar-SA"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398939579"/>
      </p:ext>
    </p:extLst>
  </p:cSld>
  <p:clrMapOvr>
    <a:masterClrMapping/>
  </p:clrMapOvr>
  <p:transition spd="med">
    <p:random/>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pPr>
              <a:defRPr/>
            </a:pPr>
            <a:endParaRPr lang="en-US">
              <a:solidFill>
                <a:prstClr val="black">
                  <a:tint val="75000"/>
                </a:prstClr>
              </a:solidFill>
            </a:endParaRPr>
          </a:p>
        </p:txBody>
      </p:sp>
      <p:sp>
        <p:nvSpPr>
          <p:cNvPr id="4" name="عنصر نائب للتذييل 3"/>
          <p:cNvSpPr>
            <a:spLocks noGrp="1"/>
          </p:cNvSpPr>
          <p:nvPr>
            <p:ph type="ftr" sz="quarter" idx="11"/>
          </p:nvPr>
        </p:nvSpPr>
        <p:spPr/>
        <p:txBody>
          <a:bodyPr/>
          <a:lstStyle/>
          <a:p>
            <a:pPr>
              <a:defRPr/>
            </a:pPr>
            <a:endParaRPr lang="en-US">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pPr>
              <a:defRPr/>
            </a:pPr>
            <a:fld id="{8F0871BB-A0CE-42B9-B075-9E63C5DD6EB2}" type="slidenum">
              <a:rPr lang="ar-SA"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87946602"/>
      </p:ext>
    </p:extLst>
  </p:cSld>
  <p:clrMapOvr>
    <a:masterClrMapping/>
  </p:clrMapOvr>
  <p:transition spd="med">
    <p:random/>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pPr>
              <a:defRPr/>
            </a:pPr>
            <a:endParaRPr lang="en-US">
              <a:solidFill>
                <a:prstClr val="black">
                  <a:tint val="75000"/>
                </a:prstClr>
              </a:solidFill>
            </a:endParaRPr>
          </a:p>
        </p:txBody>
      </p:sp>
      <p:sp>
        <p:nvSpPr>
          <p:cNvPr id="3" name="عنصر نائب للتذييل 2"/>
          <p:cNvSpPr>
            <a:spLocks noGrp="1"/>
          </p:cNvSpPr>
          <p:nvPr>
            <p:ph type="ftr" sz="quarter" idx="11"/>
          </p:nvPr>
        </p:nvSpPr>
        <p:spPr/>
        <p:txBody>
          <a:bodyPr/>
          <a:lstStyle/>
          <a:p>
            <a:pPr>
              <a:defRPr/>
            </a:pPr>
            <a:endParaRPr lang="en-US">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pPr>
              <a:defRPr/>
            </a:pPr>
            <a:fld id="{7E1C7734-C4F3-48B4-89C8-38AE5D4621F9}" type="slidenum">
              <a:rPr lang="ar-SA"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83891291"/>
      </p:ext>
    </p:extLst>
  </p:cSld>
  <p:clrMapOvr>
    <a:masterClrMapping/>
  </p:clrMapOvr>
  <p:transition spd="med">
    <p:random/>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pPr>
              <a:defRPr/>
            </a:pPr>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pPr>
              <a:defRPr/>
            </a:pPr>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pPr>
              <a:defRPr/>
            </a:pPr>
            <a:fld id="{88B5DBAB-B495-4859-B5A8-9CAA55646D2C}" type="slidenum">
              <a:rPr lang="ar-SA"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40448854"/>
      </p:ext>
    </p:extLst>
  </p:cSld>
  <p:clrMapOvr>
    <a:masterClrMapping/>
  </p:clrMapOvr>
  <p:transition spd="med">
    <p:random/>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pPr>
              <a:defRPr/>
            </a:pPr>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pPr>
              <a:defRPr/>
            </a:pPr>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pPr>
              <a:defRPr/>
            </a:pPr>
            <a:fld id="{53925E1F-A2D7-4B97-8BEA-EEACC13CD843}" type="slidenum">
              <a:rPr lang="ar-SA"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84188143"/>
      </p:ext>
    </p:extLst>
  </p:cSld>
  <p:clrMapOvr>
    <a:masterClrMapping/>
  </p:clrMapOvr>
  <p:transition spd="med">
    <p:random/>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pPr>
              <a:defRPr/>
            </a:pPr>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pPr>
              <a:defRPr/>
            </a:pPr>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pPr>
              <a:defRPr/>
            </a:pPr>
            <a:fld id="{38B05A8A-67AE-430A-AB30-F4E3C4BE4D54}" type="slidenum">
              <a:rPr lang="ar-SA"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0752286"/>
      </p:ext>
    </p:extLst>
  </p:cSld>
  <p:clrMapOvr>
    <a:masterClrMapping/>
  </p:clrMapOvr>
  <p:transition spd="med">
    <p:random/>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pPr>
              <a:defRPr/>
            </a:pPr>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pPr>
              <a:defRPr/>
            </a:pPr>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pPr>
              <a:defRPr/>
            </a:pPr>
            <a:fld id="{FAAC1BBE-CC9B-414D-8D58-5F37EC030FE8}" type="slidenum">
              <a:rPr lang="ar-SA"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53954841"/>
      </p:ext>
    </p:extLst>
  </p:cSld>
  <p:clrMapOvr>
    <a:masterClrMapping/>
  </p:clrMapOvr>
  <p:transition spd="med">
    <p:random/>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66110DF7-4F3A-4739-A7A7-3A79B0F2E48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8659929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8" name="عنصر نائب للتاريخ 27"/>
          <p:cNvSpPr>
            <a:spLocks noGrp="1"/>
          </p:cNvSpPr>
          <p:nvPr>
            <p:ph type="dt" sz="half" idx="10"/>
          </p:nvPr>
        </p:nvSpPr>
        <p:spPr/>
        <p:txBody>
          <a:bodyPr/>
          <a:lstStyle>
            <a:extLst/>
          </a:lstStyle>
          <a:p>
            <a:pPr>
              <a:defRPr/>
            </a:pPr>
            <a:endParaRPr lang="en-US"/>
          </a:p>
        </p:txBody>
      </p:sp>
      <p:sp>
        <p:nvSpPr>
          <p:cNvPr id="17" name="عنصر نائب للتذييل 16"/>
          <p:cNvSpPr>
            <a:spLocks noGrp="1"/>
          </p:cNvSpPr>
          <p:nvPr>
            <p:ph type="ftr" sz="quarter" idx="11"/>
          </p:nvPr>
        </p:nvSpPr>
        <p:spPr/>
        <p:txBody>
          <a:bodyPr/>
          <a:lstStyle>
            <a:extLst/>
          </a:lstStyle>
          <a:p>
            <a:pPr>
              <a:defRPr/>
            </a:pPr>
            <a:endParaRPr lang="en-US"/>
          </a:p>
        </p:txBody>
      </p:sp>
      <p:sp>
        <p:nvSpPr>
          <p:cNvPr id="29" name="عنصر نائب لرقم الشريحة 28"/>
          <p:cNvSpPr>
            <a:spLocks noGrp="1"/>
          </p:cNvSpPr>
          <p:nvPr>
            <p:ph type="sldNum" sz="quarter" idx="12"/>
          </p:nvPr>
        </p:nvSpPr>
        <p:spPr/>
        <p:txBody>
          <a:bodyPr/>
          <a:lstStyle>
            <a:extLst/>
          </a:lstStyle>
          <a:p>
            <a:pPr>
              <a:defRPr/>
            </a:pPr>
            <a:fld id="{9E33A86F-2C1B-4A2B-A91A-9FDC25EBC627}" type="slidenum">
              <a:rPr lang="en-US" smtClean="0"/>
              <a:pPr>
                <a:defRPr/>
              </a:pPr>
              <a:t>‹#›</a:t>
            </a:fld>
            <a:endParaRPr lang="en-US"/>
          </a:p>
        </p:txBody>
      </p:sp>
      <p:sp>
        <p:nvSpPr>
          <p:cNvPr id="32" name="مستطيل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مستطيل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مستطيل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مستطيل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مستطيل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عنوان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56" name="مستطيل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مستطيل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مستطيل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مستطيل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pPr>
              <a:defRPr/>
            </a:pPr>
            <a:endParaRPr lang="en-US"/>
          </a:p>
        </p:txBody>
      </p:sp>
      <p:sp>
        <p:nvSpPr>
          <p:cNvPr id="5" name="عنصر نائب للتذييل 4"/>
          <p:cNvSpPr>
            <a:spLocks noGrp="1"/>
          </p:cNvSpPr>
          <p:nvPr>
            <p:ph type="ftr" sz="quarter" idx="11"/>
          </p:nvPr>
        </p:nvSpPr>
        <p:spPr/>
        <p:txBody>
          <a:bodyPr/>
          <a:lstStyle>
            <a:extLst/>
          </a:lstStyle>
          <a:p>
            <a:pPr>
              <a:defRPr/>
            </a:pPr>
            <a:endParaRPr lang="en-US"/>
          </a:p>
        </p:txBody>
      </p:sp>
      <p:sp>
        <p:nvSpPr>
          <p:cNvPr id="6" name="عنصر نائب لرقم الشريحة 5"/>
          <p:cNvSpPr>
            <a:spLocks noGrp="1"/>
          </p:cNvSpPr>
          <p:nvPr>
            <p:ph type="sldNum" sz="quarter" idx="12"/>
          </p:nvPr>
        </p:nvSpPr>
        <p:spPr/>
        <p:txBody>
          <a:bodyPr/>
          <a:lstStyle>
            <a:extLst/>
          </a:lstStyle>
          <a:p>
            <a:pPr>
              <a:defRPr/>
            </a:pPr>
            <a:fld id="{07FE9219-92E5-4ADA-B298-3562E501A271}" type="slidenum">
              <a:rPr lang="en-US" smtClean="0"/>
              <a:pPr>
                <a:defRPr/>
              </a:pPr>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4" name="شكل حر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شكل حر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شكل حر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شكل حر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شكل حر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شكل حر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شكل حر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شكل حر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شكل حر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شكل حر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شكل حر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شكل حر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شكل حر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شكل حر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شكل حر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عنصر نائب للنص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pPr>
              <a:defRPr/>
            </a:pPr>
            <a:endParaRPr lang="en-US"/>
          </a:p>
        </p:txBody>
      </p:sp>
      <p:sp>
        <p:nvSpPr>
          <p:cNvPr id="5" name="عنصر نائب للتذييل 4"/>
          <p:cNvSpPr>
            <a:spLocks noGrp="1"/>
          </p:cNvSpPr>
          <p:nvPr>
            <p:ph type="ftr" sz="quarter" idx="11"/>
          </p:nvPr>
        </p:nvSpPr>
        <p:spPr/>
        <p:txBody>
          <a:bodyPr/>
          <a:lstStyle>
            <a:extLst/>
          </a:lstStyle>
          <a:p>
            <a:pPr>
              <a:defRPr/>
            </a:pPr>
            <a:endParaRPr lang="en-US"/>
          </a:p>
        </p:txBody>
      </p:sp>
      <p:sp>
        <p:nvSpPr>
          <p:cNvPr id="6" name="عنصر نائب لرقم الشريحة 5"/>
          <p:cNvSpPr>
            <a:spLocks noGrp="1"/>
          </p:cNvSpPr>
          <p:nvPr>
            <p:ph type="sldNum" sz="quarter" idx="12"/>
          </p:nvPr>
        </p:nvSpPr>
        <p:spPr/>
        <p:txBody>
          <a:bodyPr/>
          <a:lstStyle>
            <a:extLst/>
          </a:lstStyle>
          <a:p>
            <a:pPr>
              <a:defRPr/>
            </a:pPr>
            <a:fld id="{7663E6A9-74E4-458D-AE25-9A2300A6C255}" type="slidenum">
              <a:rPr lang="en-US" smtClean="0"/>
              <a:pPr>
                <a:defRPr/>
              </a:pPr>
              <a:t>‹#›</a:t>
            </a:fld>
            <a:endParaRPr lang="en-US"/>
          </a:p>
        </p:txBody>
      </p:sp>
      <p:sp>
        <p:nvSpPr>
          <p:cNvPr id="7" name="مستطيل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ar-SA" smtClean="0"/>
              <a:t>انقر لتحرير نمط العنوان الرئيسي</a:t>
            </a:r>
            <a:endParaRPr kumimoji="0" lang="en-US"/>
          </a:p>
        </p:txBody>
      </p:sp>
      <p:sp>
        <p:nvSpPr>
          <p:cNvPr id="8" name="مستطيل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مستطيل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مستطيل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مستطيل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مستطيل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2064"/>
            <a:ext cx="8229600" cy="9144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pPr>
              <a:defRPr/>
            </a:pPr>
            <a:endParaRPr lang="en-US"/>
          </a:p>
        </p:txBody>
      </p:sp>
      <p:sp>
        <p:nvSpPr>
          <p:cNvPr id="6" name="عنصر نائب للتذييل 5"/>
          <p:cNvSpPr>
            <a:spLocks noGrp="1"/>
          </p:cNvSpPr>
          <p:nvPr>
            <p:ph type="ftr" sz="quarter" idx="11"/>
          </p:nvPr>
        </p:nvSpPr>
        <p:spPr/>
        <p:txBody>
          <a:bodyPr/>
          <a:lstStyle>
            <a:extLst/>
          </a:lstStyle>
          <a:p>
            <a:pPr>
              <a:defRPr/>
            </a:pPr>
            <a:endParaRPr lang="en-US"/>
          </a:p>
        </p:txBody>
      </p:sp>
      <p:sp>
        <p:nvSpPr>
          <p:cNvPr id="7" name="عنصر نائب لرقم الشريحة 6"/>
          <p:cNvSpPr>
            <a:spLocks noGrp="1"/>
          </p:cNvSpPr>
          <p:nvPr>
            <p:ph type="sldNum" sz="quarter" idx="12"/>
          </p:nvPr>
        </p:nvSpPr>
        <p:spPr/>
        <p:txBody>
          <a:bodyPr/>
          <a:lstStyle>
            <a:extLst/>
          </a:lstStyle>
          <a:p>
            <a:pPr>
              <a:defRPr/>
            </a:pPr>
            <a:fld id="{D59DF09C-ED02-4927-A3F9-473DFF203707}" type="slidenum">
              <a:rPr lang="en-US" smtClean="0"/>
              <a:pPr>
                <a:defRPr/>
              </a:pPr>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5" name="مستطيل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504824" y="512064"/>
            <a:ext cx="7772400" cy="914400"/>
          </a:xfrm>
        </p:spPr>
        <p:txBody>
          <a:bodyPr anchor="t"/>
          <a:lstStyle>
            <a:lvl1pPr>
              <a:defRPr sz="400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pPr>
              <a:defRPr/>
            </a:pPr>
            <a:endParaRPr lang="en-US"/>
          </a:p>
        </p:txBody>
      </p:sp>
      <p:sp>
        <p:nvSpPr>
          <p:cNvPr id="8" name="عنصر نائب للتذييل 7"/>
          <p:cNvSpPr>
            <a:spLocks noGrp="1"/>
          </p:cNvSpPr>
          <p:nvPr>
            <p:ph type="ftr" sz="quarter" idx="11"/>
          </p:nvPr>
        </p:nvSpPr>
        <p:spPr/>
        <p:txBody>
          <a:bodyPr/>
          <a:lstStyle>
            <a:extLst/>
          </a:lstStyle>
          <a:p>
            <a:pPr>
              <a:defRPr/>
            </a:pPr>
            <a:endParaRPr lang="en-US"/>
          </a:p>
        </p:txBody>
      </p:sp>
      <p:sp>
        <p:nvSpPr>
          <p:cNvPr id="9" name="عنصر نائب لرقم الشريحة 8"/>
          <p:cNvSpPr>
            <a:spLocks noGrp="1"/>
          </p:cNvSpPr>
          <p:nvPr>
            <p:ph type="sldNum" sz="quarter" idx="12"/>
          </p:nvPr>
        </p:nvSpPr>
        <p:spPr/>
        <p:txBody>
          <a:bodyPr/>
          <a:lstStyle>
            <a:extLst/>
          </a:lstStyle>
          <a:p>
            <a:pPr>
              <a:defRPr/>
            </a:pPr>
            <a:fld id="{45A67D90-0C2D-4CE2-B1BA-335A1909AAF6}" type="slidenum">
              <a:rPr lang="en-US" smtClean="0"/>
              <a:pPr>
                <a:defRPr/>
              </a:pPr>
              <a:t>‹#›</a:t>
            </a:fld>
            <a:endParaRPr lang="en-US"/>
          </a:p>
        </p:txBody>
      </p:sp>
      <p:sp>
        <p:nvSpPr>
          <p:cNvPr id="16" name="مستطيل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مستطيل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مستطيل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مستطيل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مستطيل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مستطيل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مستطيل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مستطيل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مستطيل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512064"/>
            <a:ext cx="7772400" cy="914400"/>
          </a:xfrm>
        </p:spPr>
        <p:txBody>
          <a:bodyPr/>
          <a:lstStyle>
            <a:lvl1pPr>
              <a:defRPr sz="4000" cap="none" baseline="0"/>
            </a:lvl1pPr>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pPr>
              <a:defRPr/>
            </a:pPr>
            <a:endParaRPr lang="en-US"/>
          </a:p>
        </p:txBody>
      </p:sp>
      <p:sp>
        <p:nvSpPr>
          <p:cNvPr id="4" name="عنصر نائب للتذييل 3"/>
          <p:cNvSpPr>
            <a:spLocks noGrp="1"/>
          </p:cNvSpPr>
          <p:nvPr>
            <p:ph type="ftr" sz="quarter" idx="11"/>
          </p:nvPr>
        </p:nvSpPr>
        <p:spPr/>
        <p:txBody>
          <a:bodyPr/>
          <a:lstStyle>
            <a:extLst/>
          </a:lstStyle>
          <a:p>
            <a:pPr>
              <a:defRPr/>
            </a:pPr>
            <a:endParaRPr lang="en-US"/>
          </a:p>
        </p:txBody>
      </p:sp>
      <p:sp>
        <p:nvSpPr>
          <p:cNvPr id="5" name="عنصر نائب لرقم الشريحة 4"/>
          <p:cNvSpPr>
            <a:spLocks noGrp="1"/>
          </p:cNvSpPr>
          <p:nvPr>
            <p:ph type="sldNum" sz="quarter" idx="12"/>
          </p:nvPr>
        </p:nvSpPr>
        <p:spPr/>
        <p:txBody>
          <a:bodyPr/>
          <a:lstStyle>
            <a:extLst/>
          </a:lstStyle>
          <a:p>
            <a:pPr>
              <a:defRPr/>
            </a:pPr>
            <a:fld id="{75EC2204-255B-4E23-8AD3-363525F0E378}" type="slidenum">
              <a:rPr lang="en-US" smtClean="0"/>
              <a:pPr>
                <a:defRPr/>
              </a:pPr>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pPr>
              <a:defRPr/>
            </a:pPr>
            <a:endParaRPr lang="en-US"/>
          </a:p>
        </p:txBody>
      </p:sp>
      <p:sp>
        <p:nvSpPr>
          <p:cNvPr id="3" name="عنصر نائب للتذييل 2"/>
          <p:cNvSpPr>
            <a:spLocks noGrp="1"/>
          </p:cNvSpPr>
          <p:nvPr>
            <p:ph type="ftr" sz="quarter" idx="11"/>
          </p:nvPr>
        </p:nvSpPr>
        <p:spPr/>
        <p:txBody>
          <a:bodyPr/>
          <a:lstStyle>
            <a:extLst/>
          </a:lstStyle>
          <a:p>
            <a:pPr>
              <a:defRPr/>
            </a:pPr>
            <a:endParaRPr lang="en-US"/>
          </a:p>
        </p:txBody>
      </p:sp>
      <p:sp>
        <p:nvSpPr>
          <p:cNvPr id="4" name="عنصر نائب لرقم الشريحة 3"/>
          <p:cNvSpPr>
            <a:spLocks noGrp="1"/>
          </p:cNvSpPr>
          <p:nvPr>
            <p:ph type="sldNum" sz="quarter" idx="12"/>
          </p:nvPr>
        </p:nvSpPr>
        <p:spPr/>
        <p:txBody>
          <a:bodyPr/>
          <a:lstStyle>
            <a:extLst/>
          </a:lstStyle>
          <a:p>
            <a:pPr>
              <a:defRPr/>
            </a:pPr>
            <a:fld id="{7BAFC816-33F6-4C40-B106-F72030CF15A3}" type="slidenum">
              <a:rPr lang="en-US" smtClean="0"/>
              <a:pPr>
                <a:defRPr/>
              </a:pPr>
              <a:t>‹#›</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273050"/>
            <a:ext cx="8229600" cy="1162050"/>
          </a:xfrm>
        </p:spPr>
        <p:txBody>
          <a:bodyPr anchor="ctr"/>
          <a:lstStyle>
            <a:lvl1pPr algn="l">
              <a:buNone/>
              <a:defRPr sz="3600" b="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pPr>
              <a:defRPr/>
            </a:pPr>
            <a:endParaRPr lang="en-US"/>
          </a:p>
        </p:txBody>
      </p:sp>
      <p:sp>
        <p:nvSpPr>
          <p:cNvPr id="6" name="عنصر نائب للتذييل 5"/>
          <p:cNvSpPr>
            <a:spLocks noGrp="1"/>
          </p:cNvSpPr>
          <p:nvPr>
            <p:ph type="ftr" sz="quarter" idx="11"/>
          </p:nvPr>
        </p:nvSpPr>
        <p:spPr/>
        <p:txBody>
          <a:bodyPr/>
          <a:lstStyle>
            <a:extLst/>
          </a:lstStyle>
          <a:p>
            <a:pPr>
              <a:defRPr/>
            </a:pPr>
            <a:endParaRPr lang="en-US"/>
          </a:p>
        </p:txBody>
      </p:sp>
      <p:sp>
        <p:nvSpPr>
          <p:cNvPr id="7" name="عنصر نائب لرقم الشريحة 6"/>
          <p:cNvSpPr>
            <a:spLocks noGrp="1"/>
          </p:cNvSpPr>
          <p:nvPr>
            <p:ph type="sldNum" sz="quarter" idx="12"/>
          </p:nvPr>
        </p:nvSpPr>
        <p:spPr/>
        <p:txBody>
          <a:bodyPr/>
          <a:lstStyle>
            <a:extLst/>
          </a:lstStyle>
          <a:p>
            <a:pPr>
              <a:defRPr/>
            </a:pPr>
            <a:fld id="{08BF6283-DFCF-48E7-AFF7-D3B323327DA7}" type="slidenum">
              <a:rPr lang="en-US" smtClean="0"/>
              <a:pPr>
                <a:defRPr/>
              </a:pPr>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8" name="مستطيل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رابط مستقيم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مجموعة 9"/>
          <p:cNvGrpSpPr/>
          <p:nvPr/>
        </p:nvGrpSpPr>
        <p:grpSpPr>
          <a:xfrm rot="5400000">
            <a:off x="8514581" y="1219200"/>
            <a:ext cx="132763" cy="128466"/>
            <a:chOff x="6668087" y="1297746"/>
            <a:chExt cx="161840" cy="156602"/>
          </a:xfrm>
        </p:grpSpPr>
        <p:cxnSp>
          <p:nvCxnSpPr>
            <p:cNvPr id="15" name="رابط مستقيم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رابط مستقيم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رابط مستقيم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عنوان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ar-SA" smtClean="0"/>
              <a:t>انقر فوق الأيقونة لإضافة صورة</a:t>
            </a:r>
            <a:endParaRPr kumimoji="0" lang="en-US"/>
          </a:p>
        </p:txBody>
      </p:sp>
      <p:sp>
        <p:nvSpPr>
          <p:cNvPr id="4" name="عنصر نائب للنص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grpSp>
        <p:nvGrpSpPr>
          <p:cNvPr id="14" name="مجموعة 13"/>
          <p:cNvGrpSpPr/>
          <p:nvPr/>
        </p:nvGrpSpPr>
        <p:grpSpPr>
          <a:xfrm rot="5400000">
            <a:off x="8666981" y="1371600"/>
            <a:ext cx="132763" cy="128466"/>
            <a:chOff x="6668087" y="1297746"/>
            <a:chExt cx="161840" cy="156602"/>
          </a:xfrm>
        </p:grpSpPr>
        <p:cxnSp>
          <p:nvCxnSpPr>
            <p:cNvPr id="11" name="رابط مستقيم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رابط مستقيم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رابط مستقيم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مجموعة 17"/>
          <p:cNvGrpSpPr/>
          <p:nvPr/>
        </p:nvGrpSpPr>
        <p:grpSpPr>
          <a:xfrm rot="5400000">
            <a:off x="8320088" y="1474763"/>
            <a:ext cx="132763" cy="128466"/>
            <a:chOff x="6668087" y="1297746"/>
            <a:chExt cx="161840" cy="156602"/>
          </a:xfrm>
        </p:grpSpPr>
        <p:cxnSp>
          <p:nvCxnSpPr>
            <p:cNvPr id="19" name="رابط مستقيم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رابط مستقيم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رابط مستقيم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عنصر نائب للتاريخ 4"/>
          <p:cNvSpPr>
            <a:spLocks noGrp="1"/>
          </p:cNvSpPr>
          <p:nvPr>
            <p:ph type="dt" sz="half" idx="10"/>
          </p:nvPr>
        </p:nvSpPr>
        <p:spPr>
          <a:xfrm>
            <a:off x="6477000" y="55499"/>
            <a:ext cx="2133600" cy="365125"/>
          </a:xfrm>
        </p:spPr>
        <p:txBody>
          <a:bodyPr/>
          <a:lstStyle>
            <a:extLst/>
          </a:lstStyle>
          <a:p>
            <a:pPr>
              <a:defRPr/>
            </a:pPr>
            <a:endParaRPr lang="en-US"/>
          </a:p>
        </p:txBody>
      </p:sp>
      <p:sp>
        <p:nvSpPr>
          <p:cNvPr id="6" name="عنصر نائب للتذييل 5"/>
          <p:cNvSpPr>
            <a:spLocks noGrp="1"/>
          </p:cNvSpPr>
          <p:nvPr>
            <p:ph type="ftr" sz="quarter" idx="11"/>
          </p:nvPr>
        </p:nvSpPr>
        <p:spPr>
          <a:xfrm>
            <a:off x="914400" y="55499"/>
            <a:ext cx="5562600" cy="365125"/>
          </a:xfrm>
        </p:spPr>
        <p:txBody>
          <a:bodyPr/>
          <a:lstStyle>
            <a:extLst/>
          </a:lstStyle>
          <a:p>
            <a:pPr>
              <a:defRPr/>
            </a:pPr>
            <a:endParaRPr lang="en-US"/>
          </a:p>
        </p:txBody>
      </p:sp>
      <p:sp>
        <p:nvSpPr>
          <p:cNvPr id="7" name="عنصر نائب لرقم الشريحة 6"/>
          <p:cNvSpPr>
            <a:spLocks noGrp="1"/>
          </p:cNvSpPr>
          <p:nvPr>
            <p:ph type="sldNum" sz="quarter" idx="12"/>
          </p:nvPr>
        </p:nvSpPr>
        <p:spPr>
          <a:xfrm>
            <a:off x="8610600" y="55499"/>
            <a:ext cx="457200" cy="365125"/>
          </a:xfrm>
        </p:spPr>
        <p:txBody>
          <a:bodyPr/>
          <a:lstStyle>
            <a:extLst/>
          </a:lstStyle>
          <a:p>
            <a:pPr>
              <a:defRPr/>
            </a:pPr>
            <a:fld id="{4C7117EE-90BF-4BEB-98F4-C04A43F1E6D5}" type="slidenum">
              <a:rPr lang="en-US" smtClean="0"/>
              <a:pPr>
                <a:defRPr/>
              </a:pPr>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pPr>
              <a:defRPr/>
            </a:pPr>
            <a:endParaRPr lang="en-US"/>
          </a:p>
        </p:txBody>
      </p:sp>
      <p:sp>
        <p:nvSpPr>
          <p:cNvPr id="5" name="عنصر نائب للتذييل 4"/>
          <p:cNvSpPr>
            <a:spLocks noGrp="1"/>
          </p:cNvSpPr>
          <p:nvPr>
            <p:ph type="ftr" sz="quarter" idx="11"/>
          </p:nvPr>
        </p:nvSpPr>
        <p:spPr/>
        <p:txBody>
          <a:bodyPr/>
          <a:lstStyle>
            <a:extLst/>
          </a:lstStyle>
          <a:p>
            <a:pPr>
              <a:defRPr/>
            </a:pPr>
            <a:endParaRPr lang="en-US"/>
          </a:p>
        </p:txBody>
      </p:sp>
      <p:sp>
        <p:nvSpPr>
          <p:cNvPr id="6" name="عنصر نائب لرقم الشريحة 5"/>
          <p:cNvSpPr>
            <a:spLocks noGrp="1"/>
          </p:cNvSpPr>
          <p:nvPr>
            <p:ph type="sldNum" sz="quarter" idx="12"/>
          </p:nvPr>
        </p:nvSpPr>
        <p:spPr/>
        <p:txBody>
          <a:bodyPr/>
          <a:lstStyle>
            <a:extLst/>
          </a:lstStyle>
          <a:p>
            <a:pPr>
              <a:defRPr/>
            </a:pPr>
            <a:fld id="{BBF447B5-E16E-4BD4-AE39-DA76C52299A9}" type="slidenum">
              <a:rPr lang="en-US" smtClean="0"/>
              <a:pPr>
                <a:defRPr/>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981200" cy="5851525"/>
          </a:xfrm>
        </p:spPr>
        <p:txBody>
          <a:bodyPr vert="eaVert" anchor="ct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609600" y="274639"/>
            <a:ext cx="58674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pPr>
              <a:defRPr/>
            </a:pPr>
            <a:endParaRPr lang="en-US"/>
          </a:p>
        </p:txBody>
      </p:sp>
      <p:sp>
        <p:nvSpPr>
          <p:cNvPr id="5" name="عنصر نائب للتذييل 4"/>
          <p:cNvSpPr>
            <a:spLocks noGrp="1"/>
          </p:cNvSpPr>
          <p:nvPr>
            <p:ph type="ftr" sz="quarter" idx="11"/>
          </p:nvPr>
        </p:nvSpPr>
        <p:spPr/>
        <p:txBody>
          <a:bodyPr/>
          <a:lstStyle>
            <a:extLst/>
          </a:lstStyle>
          <a:p>
            <a:pPr>
              <a:defRPr/>
            </a:pPr>
            <a:endParaRPr lang="en-US"/>
          </a:p>
        </p:txBody>
      </p:sp>
      <p:sp>
        <p:nvSpPr>
          <p:cNvPr id="6" name="عنصر نائب لرقم الشريحة 5"/>
          <p:cNvSpPr>
            <a:spLocks noGrp="1"/>
          </p:cNvSpPr>
          <p:nvPr>
            <p:ph type="sldNum" sz="quarter" idx="12"/>
          </p:nvPr>
        </p:nvSpPr>
        <p:spPr/>
        <p:txBody>
          <a:bodyPr/>
          <a:lstStyle>
            <a:extLst/>
          </a:lstStyle>
          <a:p>
            <a:pPr>
              <a:defRPr/>
            </a:pPr>
            <a:fld id="{77DF6A7A-CDFF-4601-BA73-50D13F57333C}"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D8A1D0E4-E9CE-4A35-BD53-BF181A06786A}" type="datetimeFigureOut">
              <a:rPr lang="ar-SA" smtClean="0"/>
              <a:pPr/>
              <a:t>1/26/1438</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2A2484B-256F-496A-9CB2-E8A3C22B316E}"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9906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2051" name="Rectangle 3"/>
          <p:cNvSpPr>
            <a:spLocks noGrp="1" noChangeArrowheads="1"/>
          </p:cNvSpPr>
          <p:nvPr>
            <p:ph type="body" idx="1"/>
          </p:nvPr>
        </p:nvSpPr>
        <p:spPr bwMode="auto">
          <a:xfrm>
            <a:off x="457200" y="2103438"/>
            <a:ext cx="822960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8196"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kumimoji="0" sz="1400">
                <a:solidFill>
                  <a:srgbClr val="FFFFFF"/>
                </a:solidFill>
                <a:latin typeface="Arial" charset="0"/>
                <a:ea typeface="+mn-ea"/>
                <a:cs typeface="Arial" charset="0"/>
              </a:defRPr>
            </a:lvl1pPr>
          </a:lstStyle>
          <a:p>
            <a:pPr algn="l" rtl="0" fontAlgn="base">
              <a:spcBef>
                <a:spcPct val="0"/>
              </a:spcBef>
              <a:spcAft>
                <a:spcPct val="0"/>
              </a:spcAft>
              <a:defRPr/>
            </a:pPr>
            <a:endParaRPr lang="en-US"/>
          </a:p>
        </p:txBody>
      </p:sp>
      <p:sp>
        <p:nvSpPr>
          <p:cNvPr id="8197"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kumimoji="0" sz="1400">
                <a:solidFill>
                  <a:srgbClr val="FFFFFF"/>
                </a:solidFill>
                <a:latin typeface="Arial" charset="0"/>
                <a:ea typeface="+mn-ea"/>
                <a:cs typeface="Arial" charset="0"/>
              </a:defRPr>
            </a:lvl1pPr>
          </a:lstStyle>
          <a:p>
            <a:pPr rtl="0" fontAlgn="base">
              <a:spcBef>
                <a:spcPct val="0"/>
              </a:spcBef>
              <a:spcAft>
                <a:spcPct val="0"/>
              </a:spcAft>
              <a:defRPr/>
            </a:pPr>
            <a:endParaRPr lang="en-US"/>
          </a:p>
        </p:txBody>
      </p:sp>
      <p:sp>
        <p:nvSpPr>
          <p:cNvPr id="8198"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kumimoji="0" sz="1400">
                <a:solidFill>
                  <a:srgbClr val="FFFFFF"/>
                </a:solidFill>
                <a:latin typeface="Arial" charset="0"/>
                <a:ea typeface="+mn-ea"/>
                <a:cs typeface="Arial" charset="0"/>
              </a:defRPr>
            </a:lvl1pPr>
          </a:lstStyle>
          <a:p>
            <a:pPr rtl="0" fontAlgn="base">
              <a:spcBef>
                <a:spcPct val="0"/>
              </a:spcBef>
              <a:spcAft>
                <a:spcPct val="0"/>
              </a:spcAft>
              <a:defRPr/>
            </a:pPr>
            <a:fld id="{1C24A3D8-1C71-4B3D-B836-31DAC5272210}" type="slidenum">
              <a:rPr lang="en-US"/>
              <a:pPr rtl="0" fontAlgn="base">
                <a:spcBef>
                  <a:spcPct val="0"/>
                </a:spcBef>
                <a:spcAft>
                  <a:spcPct val="0"/>
                </a:spcAft>
                <a:defRPr/>
              </a:pPr>
              <a:t>‹#›</a:t>
            </a:fld>
            <a:endParaRPr lang="en-US"/>
          </a:p>
        </p:txBody>
      </p:sp>
    </p:spTree>
    <p:extLst>
      <p:ext uri="{BB962C8B-B14F-4D97-AF65-F5344CB8AC3E}">
        <p14:creationId xmlns:p14="http://schemas.microsoft.com/office/powerpoint/2010/main" val="55560014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1" eaLnBrk="0" fontAlgn="base" hangingPunct="0">
        <a:spcBef>
          <a:spcPct val="0"/>
        </a:spcBef>
        <a:spcAft>
          <a:spcPct val="0"/>
        </a:spcAft>
        <a:defRPr sz="4000">
          <a:solidFill>
            <a:schemeClr val="tx2"/>
          </a:solidFill>
          <a:latin typeface="+mj-lt"/>
          <a:ea typeface="+mj-ea"/>
          <a:cs typeface="Arial" pitchFamily="34" charset="0"/>
        </a:defRPr>
      </a:lvl1pPr>
      <a:lvl2pPr algn="ctr" rtl="1" eaLnBrk="0" fontAlgn="base" hangingPunct="0">
        <a:spcBef>
          <a:spcPct val="0"/>
        </a:spcBef>
        <a:spcAft>
          <a:spcPct val="0"/>
        </a:spcAft>
        <a:defRPr sz="4000">
          <a:solidFill>
            <a:schemeClr val="tx2"/>
          </a:solidFill>
          <a:latin typeface="Arial" pitchFamily="34" charset="0"/>
          <a:cs typeface="Arial" pitchFamily="34" charset="0"/>
        </a:defRPr>
      </a:lvl2pPr>
      <a:lvl3pPr algn="ctr" rtl="1" eaLnBrk="0" fontAlgn="base" hangingPunct="0">
        <a:spcBef>
          <a:spcPct val="0"/>
        </a:spcBef>
        <a:spcAft>
          <a:spcPct val="0"/>
        </a:spcAft>
        <a:defRPr sz="4000">
          <a:solidFill>
            <a:schemeClr val="tx2"/>
          </a:solidFill>
          <a:latin typeface="Arial" pitchFamily="34" charset="0"/>
          <a:cs typeface="Arial" pitchFamily="34" charset="0"/>
        </a:defRPr>
      </a:lvl3pPr>
      <a:lvl4pPr algn="ctr" rtl="1" eaLnBrk="0" fontAlgn="base" hangingPunct="0">
        <a:spcBef>
          <a:spcPct val="0"/>
        </a:spcBef>
        <a:spcAft>
          <a:spcPct val="0"/>
        </a:spcAft>
        <a:defRPr sz="4000">
          <a:solidFill>
            <a:schemeClr val="tx2"/>
          </a:solidFill>
          <a:latin typeface="Arial" pitchFamily="34" charset="0"/>
          <a:cs typeface="Arial" pitchFamily="34" charset="0"/>
        </a:defRPr>
      </a:lvl4pPr>
      <a:lvl5pPr algn="ctr" rtl="1" eaLnBrk="0" fontAlgn="base" hangingPunct="0">
        <a:spcBef>
          <a:spcPct val="0"/>
        </a:spcBef>
        <a:spcAft>
          <a:spcPct val="0"/>
        </a:spcAft>
        <a:defRPr sz="4000">
          <a:solidFill>
            <a:schemeClr val="tx2"/>
          </a:solidFill>
          <a:latin typeface="Arial" pitchFamily="34" charset="0"/>
          <a:cs typeface="Arial" pitchFamily="34" charset="0"/>
        </a:defRPr>
      </a:lvl5pPr>
      <a:lvl6pPr marL="457200" algn="ctr" rtl="1" eaLnBrk="1" fontAlgn="base" hangingPunct="1">
        <a:spcBef>
          <a:spcPct val="0"/>
        </a:spcBef>
        <a:spcAft>
          <a:spcPct val="0"/>
        </a:spcAft>
        <a:defRPr sz="4000">
          <a:solidFill>
            <a:schemeClr val="tx2"/>
          </a:solidFill>
          <a:latin typeface="Arial" pitchFamily="34" charset="0"/>
        </a:defRPr>
      </a:lvl6pPr>
      <a:lvl7pPr marL="914400" algn="ctr" rtl="1" eaLnBrk="1" fontAlgn="base" hangingPunct="1">
        <a:spcBef>
          <a:spcPct val="0"/>
        </a:spcBef>
        <a:spcAft>
          <a:spcPct val="0"/>
        </a:spcAft>
        <a:defRPr sz="4000">
          <a:solidFill>
            <a:schemeClr val="tx2"/>
          </a:solidFill>
          <a:latin typeface="Arial" pitchFamily="34" charset="0"/>
        </a:defRPr>
      </a:lvl7pPr>
      <a:lvl8pPr marL="1371600" algn="ctr" rtl="1" eaLnBrk="1" fontAlgn="base" hangingPunct="1">
        <a:spcBef>
          <a:spcPct val="0"/>
        </a:spcBef>
        <a:spcAft>
          <a:spcPct val="0"/>
        </a:spcAft>
        <a:defRPr sz="4000">
          <a:solidFill>
            <a:schemeClr val="tx2"/>
          </a:solidFill>
          <a:latin typeface="Arial" pitchFamily="34" charset="0"/>
        </a:defRPr>
      </a:lvl8pPr>
      <a:lvl9pPr marL="1828800" algn="ctr" rtl="1" eaLnBrk="1" fontAlgn="base" hangingPunct="1">
        <a:spcBef>
          <a:spcPct val="0"/>
        </a:spcBef>
        <a:spcAft>
          <a:spcPct val="0"/>
        </a:spcAft>
        <a:defRPr sz="4000">
          <a:solidFill>
            <a:schemeClr val="tx2"/>
          </a:solidFill>
          <a:latin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Arial" pitchFamily="34" charset="0"/>
        </a:defRPr>
      </a:lvl1pPr>
      <a:lvl2pPr marL="742950" indent="-285750" algn="r" rtl="1" eaLnBrk="0" fontAlgn="base" hangingPunct="0">
        <a:spcBef>
          <a:spcPct val="20000"/>
        </a:spcBef>
        <a:spcAft>
          <a:spcPct val="0"/>
        </a:spcAft>
        <a:buChar char="–"/>
        <a:defRPr sz="2800">
          <a:solidFill>
            <a:schemeClr val="tx1"/>
          </a:solidFill>
          <a:latin typeface="+mn-lt"/>
          <a:cs typeface="Arial" pitchFamily="34" charset="0"/>
        </a:defRPr>
      </a:lvl2pPr>
      <a:lvl3pPr marL="1143000" indent="-228600" algn="r" rtl="1" eaLnBrk="0" fontAlgn="base" hangingPunct="0">
        <a:spcBef>
          <a:spcPct val="20000"/>
        </a:spcBef>
        <a:spcAft>
          <a:spcPct val="0"/>
        </a:spcAft>
        <a:buChar char="•"/>
        <a:defRPr sz="2400">
          <a:solidFill>
            <a:schemeClr val="tx1"/>
          </a:solidFill>
          <a:latin typeface="+mn-lt"/>
          <a:cs typeface="Arial" pitchFamily="34" charset="0"/>
        </a:defRPr>
      </a:lvl3pPr>
      <a:lvl4pPr marL="1600200" indent="-228600" algn="r" rtl="1" eaLnBrk="0" fontAlgn="base" hangingPunct="0">
        <a:spcBef>
          <a:spcPct val="20000"/>
        </a:spcBef>
        <a:spcAft>
          <a:spcPct val="0"/>
        </a:spcAft>
        <a:buChar char="–"/>
        <a:defRPr sz="2000">
          <a:solidFill>
            <a:schemeClr val="tx1"/>
          </a:solidFill>
          <a:latin typeface="+mn-lt"/>
          <a:cs typeface="Arial" pitchFamily="34" charset="0"/>
        </a:defRPr>
      </a:lvl4pPr>
      <a:lvl5pPr marL="2057400" indent="-228600" algn="r" rtl="1" eaLnBrk="0" fontAlgn="base" hangingPunct="0">
        <a:spcBef>
          <a:spcPct val="20000"/>
        </a:spcBef>
        <a:spcAft>
          <a:spcPct val="0"/>
        </a:spcAft>
        <a:buChar char="»"/>
        <a:defRPr sz="2000">
          <a:solidFill>
            <a:schemeClr val="tx1"/>
          </a:solidFill>
          <a:latin typeface="+mn-lt"/>
          <a:cs typeface="Arial" pitchFamily="34" charset="0"/>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algn="l" rtl="0" fontAlgn="base">
              <a:spcBef>
                <a:spcPct val="0"/>
              </a:spcBef>
              <a:spcAft>
                <a:spcPct val="0"/>
              </a:spcAft>
              <a:defRPr/>
            </a:pPr>
            <a:endParaRPr lang="en-US">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rtl="0" fontAlgn="base">
              <a:spcBef>
                <a:spcPct val="0"/>
              </a:spcBef>
              <a:spcAft>
                <a:spcPct val="0"/>
              </a:spcAft>
              <a:defRPr/>
            </a:pPr>
            <a:endParaRPr lang="en-US">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rtl="0" fontAlgn="base">
              <a:spcBef>
                <a:spcPct val="0"/>
              </a:spcBef>
              <a:spcAft>
                <a:spcPct val="0"/>
              </a:spcAft>
              <a:defRPr/>
            </a:pPr>
            <a:fld id="{1C24A3D8-1C71-4B3D-B836-31DAC5272210}" type="slidenum">
              <a:rPr lang="en-US" smtClean="0">
                <a:solidFill>
                  <a:prstClr val="black">
                    <a:tint val="75000"/>
                  </a:prstClr>
                </a:solidFill>
              </a:rPr>
              <a:pPr rtl="0" fontAlgn="base">
                <a:spcBef>
                  <a:spcPct val="0"/>
                </a:spcBef>
                <a:spcAft>
                  <a:spcPct val="0"/>
                </a:spcAft>
                <a:defRPr/>
              </a:pPr>
              <a:t>‹#›</a:t>
            </a:fld>
            <a:endParaRPr lang="en-US">
              <a:solidFill>
                <a:prstClr val="black">
                  <a:tint val="75000"/>
                </a:prstClr>
              </a:solidFill>
            </a:endParaRPr>
          </a:p>
        </p:txBody>
      </p:sp>
    </p:spTree>
    <p:extLst>
      <p:ext uri="{BB962C8B-B14F-4D97-AF65-F5344CB8AC3E}">
        <p14:creationId xmlns:p14="http://schemas.microsoft.com/office/powerpoint/2010/main" val="163448654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ransition spd="med">
    <p:random/>
  </p:transition>
  <p:timing>
    <p:tnLst>
      <p:par>
        <p:cTn id="1" dur="indefinite" restart="never" nodeType="tmRoot"/>
      </p:par>
    </p:tnLst>
  </p:timing>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مستطيل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مستطيل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مستطيل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ستطيل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مستطيل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مستطيل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مستطيل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مستطيل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مستطيل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عنصر نائب للعنوان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D8A1D0E4-E9CE-4A35-BD53-BF181A06786A}" type="datetimeFigureOut">
              <a:rPr lang="ar-SA" smtClean="0"/>
              <a:pPr/>
              <a:t>1/26/1438</a:t>
            </a:fld>
            <a:endParaRPr lang="ar-SA"/>
          </a:p>
        </p:txBody>
      </p:sp>
      <p:sp>
        <p:nvSpPr>
          <p:cNvPr id="3" name="عنصر نائب للتذييل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ar-SA"/>
          </a:p>
        </p:txBody>
      </p:sp>
      <p:sp>
        <p:nvSpPr>
          <p:cNvPr id="23" name="عنصر نائب لرقم الشريحة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92A2484B-256F-496A-9CB2-E8A3C22B316E}" type="slidenum">
              <a:rPr lang="ar-SA" smtClean="0"/>
              <a:pPr/>
              <a:t>‹#›</a:t>
            </a:fld>
            <a:endParaRPr lang="ar-SA"/>
          </a:p>
        </p:txBody>
      </p:sp>
    </p:spTree>
  </p:cSld>
  <p:clrMap bg1="dk1" tx1="lt1" bg2="dk2"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rtl="1"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r" rtl="1"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r" rtl="1"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r" rtl="1"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r" rtl="1"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r" rtl="1"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r" rtl="1"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r" rtl="1"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r" rtl="1"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r" rtl="1"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36.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gif"/><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gif"/><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6626" name="Picture 2" descr="http://forum.sedty.com/imagehosting/22365_1277651963.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555875" y="2133600"/>
            <a:ext cx="3810000" cy="288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1392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650"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4213" y="2205038"/>
            <a:ext cx="947737" cy="250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96188" y="2220913"/>
            <a:ext cx="947737" cy="250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عنوان 1"/>
          <p:cNvSpPr>
            <a:spLocks noGrp="1"/>
          </p:cNvSpPr>
          <p:nvPr>
            <p:ph type="ctrTitle"/>
          </p:nvPr>
        </p:nvSpPr>
        <p:spPr>
          <a:xfrm>
            <a:off x="685800" y="152400"/>
            <a:ext cx="7772400" cy="2743200"/>
          </a:xfrm>
        </p:spPr>
        <p:txBody>
          <a:bodyPr/>
          <a:lstStyle/>
          <a:p>
            <a:pPr eaLnBrk="1" hangingPunct="1">
              <a:defRPr/>
            </a:pPr>
            <a:r>
              <a:rPr lang="ar-SA" sz="5400" dirty="0">
                <a:solidFill>
                  <a:srgbClr val="FFFF00"/>
                </a:solidFill>
                <a:cs typeface="PT Bold Mirror" panose="02010400000000000000" pitchFamily="2" charset="-78"/>
              </a:rPr>
              <a:t>خدمة الفرد والجماعة</a:t>
            </a:r>
            <a:r>
              <a:rPr lang="ar-SA" sz="5400" dirty="0">
                <a:solidFill>
                  <a:schemeClr val="accent5">
                    <a:lumMod val="75000"/>
                  </a:schemeClr>
                </a:solidFill>
                <a:cs typeface="PT Bold Mirror" panose="02010400000000000000" pitchFamily="2" charset="-78"/>
              </a:rPr>
              <a:t/>
            </a:r>
            <a:br>
              <a:rPr lang="ar-SA" sz="5400" dirty="0">
                <a:solidFill>
                  <a:schemeClr val="accent5">
                    <a:lumMod val="75000"/>
                  </a:schemeClr>
                </a:solidFill>
                <a:cs typeface="PT Bold Mirror" panose="02010400000000000000" pitchFamily="2" charset="-78"/>
              </a:rPr>
            </a:br>
            <a:endParaRPr lang="ar-SA" sz="5400" dirty="0">
              <a:solidFill>
                <a:schemeClr val="accent5">
                  <a:lumMod val="75000"/>
                </a:schemeClr>
              </a:solidFill>
              <a:cs typeface="PT Bold Mirror" panose="02010400000000000000" pitchFamily="2" charset="-78"/>
            </a:endParaRPr>
          </a:p>
        </p:txBody>
      </p:sp>
      <p:pic>
        <p:nvPicPr>
          <p:cNvPr id="27653" name="صورة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2205038"/>
            <a:ext cx="3733800" cy="427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853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555776" y="2060848"/>
            <a:ext cx="4752528" cy="2981052"/>
          </a:xfrm>
          <a:extLst/>
        </p:spPr>
        <p:txBody>
          <a:bodyPr/>
          <a:lstStyle/>
          <a:p>
            <a:pPr lvl="0" algn="ctr"/>
            <a:r>
              <a:rPr lang="ar-SA" b="1" kern="10" dirty="0" smtClean="0">
                <a:ln w="1905"/>
                <a:solidFill>
                  <a:schemeClr val="accent1">
                    <a:lumMod val="75000"/>
                  </a:schemeClr>
                </a:solidFill>
                <a:effectLst>
                  <a:innerShdw blurRad="69850" dist="43180" dir="5400000">
                    <a:srgbClr val="000000">
                      <a:alpha val="65000"/>
                    </a:srgbClr>
                  </a:innerShdw>
                </a:effectLst>
                <a:cs typeface="PT Bold Dusky"/>
              </a:rPr>
              <a:t>   </a:t>
            </a:r>
            <a:br>
              <a:rPr lang="ar-SA" b="1" kern="10" dirty="0" smtClean="0">
                <a:ln w="1905"/>
                <a:solidFill>
                  <a:schemeClr val="accent1">
                    <a:lumMod val="75000"/>
                  </a:schemeClr>
                </a:solidFill>
                <a:effectLst>
                  <a:innerShdw blurRad="69850" dist="43180" dir="5400000">
                    <a:srgbClr val="000000">
                      <a:alpha val="65000"/>
                    </a:srgbClr>
                  </a:innerShdw>
                </a:effectLst>
                <a:cs typeface="PT Bold Dusky"/>
              </a:rPr>
            </a:br>
            <a:r>
              <a:rPr lang="ar-SA" sz="4800" b="1" dirty="0" smtClean="0">
                <a:solidFill>
                  <a:srgbClr val="FFFF00"/>
                </a:solidFill>
                <a:latin typeface="Arial Unicode MS" pitchFamily="34" charset="-128"/>
                <a:ea typeface="Arial Unicode MS" pitchFamily="34" charset="-128"/>
                <a:cs typeface="PT Bold Heading" pitchFamily="2" charset="-78"/>
              </a:rPr>
              <a:t>المحاضـــــرة </a:t>
            </a:r>
            <a:r>
              <a:rPr lang="ar-SA" sz="4800" b="1" dirty="0" smtClean="0">
                <a:solidFill>
                  <a:srgbClr val="FFFF00"/>
                </a:solidFill>
                <a:latin typeface="Arial Unicode MS" pitchFamily="34" charset="-128"/>
                <a:ea typeface="Arial Unicode MS" pitchFamily="34" charset="-128"/>
                <a:cs typeface="PT Bold Heading" pitchFamily="2" charset="-78"/>
              </a:rPr>
              <a:t>السابعة</a:t>
            </a:r>
            <a:r>
              <a:rPr lang="ar-SA" b="1" dirty="0">
                <a:solidFill>
                  <a:schemeClr val="accent1">
                    <a:lumMod val="75000"/>
                  </a:schemeClr>
                </a:solidFill>
                <a:latin typeface="Arial Unicode MS" pitchFamily="34" charset="-128"/>
                <a:ea typeface="Arial Unicode MS" pitchFamily="34" charset="-128"/>
                <a:cs typeface="PT Bold Heading" pitchFamily="2" charset="-78"/>
              </a:rPr>
              <a:t/>
            </a:r>
            <a:br>
              <a:rPr lang="ar-SA" b="1" dirty="0">
                <a:solidFill>
                  <a:schemeClr val="accent1">
                    <a:lumMod val="75000"/>
                  </a:schemeClr>
                </a:solidFill>
                <a:latin typeface="Arial Unicode MS" pitchFamily="34" charset="-128"/>
                <a:ea typeface="Arial Unicode MS" pitchFamily="34" charset="-128"/>
                <a:cs typeface="PT Bold Heading" pitchFamily="2" charset="-78"/>
              </a:rPr>
            </a:br>
            <a:r>
              <a:rPr lang="ar-SA" dirty="0">
                <a:solidFill>
                  <a:schemeClr val="accent1">
                    <a:lumMod val="75000"/>
                  </a:schemeClr>
                </a:solidFill>
                <a:latin typeface="Arial Unicode MS" pitchFamily="34" charset="-128"/>
                <a:ea typeface="Arial Unicode MS" pitchFamily="34" charset="-128"/>
                <a:cs typeface="PT Bold Heading" pitchFamily="2" charset="-78"/>
              </a:rPr>
              <a:t>التشخيص الاجتماعي</a:t>
            </a:r>
            <a:br>
              <a:rPr lang="ar-SA" dirty="0">
                <a:solidFill>
                  <a:schemeClr val="accent1">
                    <a:lumMod val="75000"/>
                  </a:schemeClr>
                </a:solidFill>
                <a:latin typeface="Arial Unicode MS" pitchFamily="34" charset="-128"/>
                <a:ea typeface="Arial Unicode MS" pitchFamily="34" charset="-128"/>
                <a:cs typeface="PT Bold Heading" pitchFamily="2" charset="-78"/>
              </a:rPr>
            </a:br>
            <a:r>
              <a:rPr lang="ar-SA" dirty="0">
                <a:solidFill>
                  <a:schemeClr val="accent1">
                    <a:lumMod val="75000"/>
                  </a:schemeClr>
                </a:solidFill>
                <a:latin typeface="Arial Unicode MS" pitchFamily="34" charset="-128"/>
                <a:ea typeface="Arial Unicode MS" pitchFamily="34" charset="-128"/>
                <a:cs typeface="PT Bold Heading" pitchFamily="2" charset="-78"/>
              </a:rPr>
              <a:t>   في خدمة الفرد </a:t>
            </a:r>
            <a:br>
              <a:rPr lang="ar-SA" dirty="0">
                <a:solidFill>
                  <a:schemeClr val="accent1">
                    <a:lumMod val="75000"/>
                  </a:schemeClr>
                </a:solidFill>
                <a:latin typeface="Arial Unicode MS" pitchFamily="34" charset="-128"/>
                <a:ea typeface="Arial Unicode MS" pitchFamily="34" charset="-128"/>
                <a:cs typeface="PT Bold Heading" pitchFamily="2" charset="-78"/>
              </a:rPr>
            </a:br>
            <a:endParaRPr lang="ar-SA" b="1" kern="10" dirty="0">
              <a:ln w="1905"/>
              <a:solidFill>
                <a:schemeClr val="accent1">
                  <a:lumMod val="75000"/>
                </a:schemeClr>
              </a:solidFill>
              <a:effectLst>
                <a:innerShdw blurRad="69850" dist="43180" dir="5400000">
                  <a:srgbClr val="000000">
                    <a:alpha val="65000"/>
                  </a:srgbClr>
                </a:innerShdw>
              </a:effectLst>
              <a:cs typeface="PT Bold Dusky"/>
            </a:endParaRPr>
          </a:p>
        </p:txBody>
      </p:sp>
      <p:pic>
        <p:nvPicPr>
          <p:cNvPr id="28675"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4213" y="1924050"/>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96188" y="1944688"/>
            <a:ext cx="947737" cy="250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وسيلة شرح مع سهم إلى الأسفل 15"/>
          <p:cNvSpPr/>
          <p:nvPr/>
        </p:nvSpPr>
        <p:spPr>
          <a:xfrm>
            <a:off x="7173913" y="4017963"/>
            <a:ext cx="1489075" cy="1181100"/>
          </a:xfrm>
          <a:prstGeom prst="downArrowCallout">
            <a:avLst/>
          </a:prstGeom>
          <a:ln/>
        </p:spPr>
        <p:style>
          <a:lnRef idx="3">
            <a:schemeClr val="lt1"/>
          </a:lnRef>
          <a:fillRef idx="1">
            <a:schemeClr val="accent5"/>
          </a:fillRef>
          <a:effectRef idx="1">
            <a:schemeClr val="accent5"/>
          </a:effectRef>
          <a:fontRef idx="minor">
            <a:schemeClr val="lt1"/>
          </a:fontRef>
        </p:style>
        <p:txBody>
          <a:bodyPr rtlCol="1" anchor="ctr"/>
          <a:lstStyle/>
          <a:p>
            <a:pPr algn="ctr" fontAlgn="base">
              <a:spcBef>
                <a:spcPct val="0"/>
              </a:spcBef>
              <a:spcAft>
                <a:spcPct val="0"/>
              </a:spcAft>
              <a:defRPr/>
            </a:pPr>
            <a:r>
              <a:rPr lang="ar-SA" sz="2800" b="1" kern="0" dirty="0">
                <a:solidFill>
                  <a:srgbClr val="FF0000"/>
                </a:solidFill>
                <a:cs typeface="Arial"/>
              </a:rPr>
              <a:t>مراجع المحاضرة</a:t>
            </a:r>
          </a:p>
        </p:txBody>
      </p:sp>
      <p:sp>
        <p:nvSpPr>
          <p:cNvPr id="17" name="مستطيل مستدير الزوايا 16"/>
          <p:cNvSpPr/>
          <p:nvPr/>
        </p:nvSpPr>
        <p:spPr>
          <a:xfrm>
            <a:off x="1475656" y="5300663"/>
            <a:ext cx="6120531" cy="1143000"/>
          </a:xfrm>
          <a:prstGeom prst="roundRect">
            <a:avLst/>
          </a:prstGeom>
          <a:ln/>
        </p:spPr>
        <p:style>
          <a:lnRef idx="3">
            <a:schemeClr val="lt1"/>
          </a:lnRef>
          <a:fillRef idx="1">
            <a:schemeClr val="accent2"/>
          </a:fillRef>
          <a:effectRef idx="1">
            <a:schemeClr val="accent2"/>
          </a:effectRef>
          <a:fontRef idx="minor">
            <a:schemeClr val="lt1"/>
          </a:fontRef>
        </p:style>
        <p:txBody>
          <a:bodyPr rtlCol="1" anchor="ctr"/>
          <a:lstStyle/>
          <a:p>
            <a:pPr marL="634365" indent="-342900" algn="ctr" fontAlgn="base">
              <a:spcBef>
                <a:spcPts val="1200"/>
              </a:spcBef>
              <a:spcAft>
                <a:spcPts val="1000"/>
              </a:spcAft>
              <a:buFontTx/>
              <a:buChar char="-"/>
              <a:defRPr/>
            </a:pPr>
            <a:r>
              <a:rPr lang="ar-SA" sz="2400" b="1" kern="0" dirty="0" smtClean="0">
                <a:solidFill>
                  <a:schemeClr val="tx2">
                    <a:lumMod val="10000"/>
                  </a:schemeClr>
                </a:solidFill>
                <a:cs typeface="Arial"/>
              </a:rPr>
              <a:t>عبد </a:t>
            </a:r>
            <a:r>
              <a:rPr lang="ar-SA" sz="2400" b="1" kern="0" dirty="0">
                <a:solidFill>
                  <a:schemeClr val="tx2">
                    <a:lumMod val="10000"/>
                  </a:schemeClr>
                </a:solidFill>
                <a:cs typeface="Arial"/>
              </a:rPr>
              <a:t>الفتاح عثمان : خدمة الفرد في المجتمع النامي </a:t>
            </a:r>
            <a:endParaRPr lang="ar-SA" sz="2400" b="1" kern="0" dirty="0" smtClean="0">
              <a:solidFill>
                <a:schemeClr val="tx2">
                  <a:lumMod val="10000"/>
                </a:schemeClr>
              </a:solidFill>
              <a:cs typeface="Arial"/>
            </a:endParaRPr>
          </a:p>
          <a:p>
            <a:pPr marL="291465" algn="ctr" fontAlgn="base">
              <a:spcBef>
                <a:spcPts val="1200"/>
              </a:spcBef>
              <a:spcAft>
                <a:spcPts val="1000"/>
              </a:spcAft>
              <a:defRPr/>
            </a:pPr>
            <a:r>
              <a:rPr lang="ar-SA" sz="2400" b="1" kern="0" dirty="0" smtClean="0">
                <a:solidFill>
                  <a:schemeClr val="tx2">
                    <a:lumMod val="10000"/>
                  </a:schemeClr>
                </a:solidFill>
                <a:cs typeface="Arial"/>
              </a:rPr>
              <a:t>( </a:t>
            </a:r>
            <a:r>
              <a:rPr lang="ar-SA" sz="2400" b="1" kern="0" dirty="0">
                <a:solidFill>
                  <a:schemeClr val="tx2">
                    <a:lumMod val="10000"/>
                  </a:schemeClr>
                </a:solidFill>
                <a:cs typeface="Arial"/>
              </a:rPr>
              <a:t>القاهرة : مكتبة الانجلو ، 2010 ).</a:t>
            </a:r>
          </a:p>
        </p:txBody>
      </p:sp>
      <p:pic>
        <p:nvPicPr>
          <p:cNvPr id="18" name="صورة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5331" y="908720"/>
            <a:ext cx="2554725" cy="8807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9" name="WordArt 9"/>
          <p:cNvSpPr>
            <a:spLocks noChangeArrowheads="1" noChangeShapeType="1" noTextEdit="1"/>
          </p:cNvSpPr>
          <p:nvPr/>
        </p:nvSpPr>
        <p:spPr bwMode="auto">
          <a:xfrm>
            <a:off x="1475656" y="1043303"/>
            <a:ext cx="3240360" cy="101754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4948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defPPr>
              <a:defRPr lang="ar-SA"/>
            </a:defPPr>
            <a:lvl1pPr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1pPr>
            <a:lvl2pPr marL="4572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2pPr>
            <a:lvl3pPr marL="9144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3pPr>
            <a:lvl4pPr marL="13716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4pPr>
            <a:lvl5pPr marL="18288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5pPr>
            <a:lvl6pPr marL="2286000" algn="r" defTabSz="914400" rtl="1" eaLnBrk="1" latinLnBrk="0" hangingPunct="1">
              <a:defRPr sz="4400" kern="1200">
                <a:solidFill>
                  <a:schemeClr val="tx1"/>
                </a:solidFill>
                <a:latin typeface="Arial" pitchFamily="34" charset="0"/>
                <a:ea typeface="+mn-ea"/>
                <a:cs typeface="Al Moharib Anbopi Ibrahim ." pitchFamily="2" charset="-78"/>
              </a:defRPr>
            </a:lvl6pPr>
            <a:lvl7pPr marL="2743200" algn="r" defTabSz="914400" rtl="1" eaLnBrk="1" latinLnBrk="0" hangingPunct="1">
              <a:defRPr sz="4400" kern="1200">
                <a:solidFill>
                  <a:schemeClr val="tx1"/>
                </a:solidFill>
                <a:latin typeface="Arial" pitchFamily="34" charset="0"/>
                <a:ea typeface="+mn-ea"/>
                <a:cs typeface="Al Moharib Anbopi Ibrahim ." pitchFamily="2" charset="-78"/>
              </a:defRPr>
            </a:lvl7pPr>
            <a:lvl8pPr marL="3200400" algn="r" defTabSz="914400" rtl="1" eaLnBrk="1" latinLnBrk="0" hangingPunct="1">
              <a:defRPr sz="4400" kern="1200">
                <a:solidFill>
                  <a:schemeClr val="tx1"/>
                </a:solidFill>
                <a:latin typeface="Arial" pitchFamily="34" charset="0"/>
                <a:ea typeface="+mn-ea"/>
                <a:cs typeface="Al Moharib Anbopi Ibrahim ." pitchFamily="2" charset="-78"/>
              </a:defRPr>
            </a:lvl8pPr>
            <a:lvl9pPr marL="3657600" algn="r" defTabSz="914400" rtl="1" eaLnBrk="1" latinLnBrk="0" hangingPunct="1">
              <a:defRPr sz="4400" kern="1200">
                <a:solidFill>
                  <a:schemeClr val="tx1"/>
                </a:solidFill>
                <a:latin typeface="Arial" pitchFamily="34" charset="0"/>
                <a:ea typeface="+mn-ea"/>
                <a:cs typeface="Al Moharib Anbopi Ibrahim ." pitchFamily="2" charset="-78"/>
              </a:defRPr>
            </a:lvl9pPr>
          </a:lstStyle>
          <a:p>
            <a:pPr algn="ctr">
              <a:defRPr/>
            </a:pPr>
            <a:r>
              <a:rPr lang="ar-SA" sz="3600" b="1" kern="10" spc="50" dirty="0">
                <a:ln w="11430"/>
                <a:solidFill>
                  <a:srgbClr val="FF0000"/>
                </a:solidFill>
                <a:effectLst>
                  <a:outerShdw blurRad="76200" dist="50800" dir="5400000" algn="tl" rotWithShape="0">
                    <a:srgbClr val="000000">
                      <a:alpha val="65000"/>
                    </a:srgbClr>
                  </a:outerShdw>
                </a:effectLst>
                <a:latin typeface="Arial"/>
                <a:cs typeface="PT Bold Arch" pitchFamily="2" charset="-78"/>
              </a:rPr>
              <a:t>قسم علم الاجتماع والخدمة الاجتماعية</a:t>
            </a:r>
            <a:endParaRPr lang="ar-SA" sz="5400" b="1" kern="10" dirty="0">
              <a:ln w="11430"/>
              <a:gradFill>
                <a:gsLst>
                  <a:gs pos="0">
                    <a:srgbClr val="333399">
                      <a:tint val="70000"/>
                      <a:satMod val="245000"/>
                    </a:srgbClr>
                  </a:gs>
                  <a:gs pos="75000">
                    <a:srgbClr val="333399">
                      <a:tint val="90000"/>
                      <a:shade val="60000"/>
                      <a:satMod val="240000"/>
                    </a:srgbClr>
                  </a:gs>
                  <a:gs pos="100000">
                    <a:srgbClr val="333399">
                      <a:tint val="100000"/>
                      <a:shade val="50000"/>
                      <a:satMod val="240000"/>
                    </a:srgbClr>
                  </a:gs>
                </a:gsLst>
                <a:lin ang="5400000"/>
              </a:gradFill>
              <a:effectLst>
                <a:outerShdw blurRad="50800" dist="39000" dir="5460000" algn="tl">
                  <a:srgbClr val="000000">
                    <a:alpha val="38000"/>
                  </a:srgbClr>
                </a:outerShdw>
              </a:effectLst>
              <a:cs typeface="PT Bold Arch" pitchFamily="2" charset="-78"/>
            </a:endParaRPr>
          </a:p>
        </p:txBody>
      </p:sp>
    </p:spTree>
    <p:extLst>
      <p:ext uri="{BB962C8B-B14F-4D97-AF65-F5344CB8AC3E}">
        <p14:creationId xmlns:p14="http://schemas.microsoft.com/office/powerpoint/2010/main" val="16853779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ppt_x"/>
                                          </p:val>
                                        </p:tav>
                                        <p:tav tm="100000">
                                          <p:val>
                                            <p:strVal val="#ppt_x"/>
                                          </p:val>
                                        </p:tav>
                                      </p:tavLst>
                                    </p:anim>
                                    <p:anim calcmode="lin" valueType="num">
                                      <p:cBhvr additive="base">
                                        <p:cTn id="27"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357158" y="1035683"/>
            <a:ext cx="8501122" cy="4893647"/>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algn="ctr"/>
            <a:r>
              <a:rPr lang="ar-SA" sz="6000" b="1" dirty="0" smtClean="0">
                <a:solidFill>
                  <a:srgbClr val="C00000"/>
                </a:solidFill>
                <a:latin typeface="Arial Unicode MS" pitchFamily="34" charset="-128"/>
                <a:ea typeface="Arial Unicode MS" pitchFamily="34" charset="-128"/>
                <a:cs typeface="DecoType Naskh Special" pitchFamily="2" charset="-78"/>
              </a:rPr>
              <a:t>عناصر المحاضرة</a:t>
            </a:r>
          </a:p>
          <a:p>
            <a:r>
              <a:rPr lang="ar-SA" sz="3600" b="1" dirty="0" smtClean="0">
                <a:latin typeface="Arial Unicode MS" pitchFamily="34" charset="-128"/>
                <a:ea typeface="Arial Unicode MS" pitchFamily="34" charset="-128"/>
                <a:cs typeface="DecoType Naskh Special" pitchFamily="2" charset="-78"/>
              </a:rPr>
              <a:t> أولاً: مفهوم التشخيص  الاجتماعي.</a:t>
            </a:r>
          </a:p>
          <a:p>
            <a:r>
              <a:rPr lang="ar-SA" sz="3600" b="1" dirty="0" smtClean="0">
                <a:latin typeface="Arial Unicode MS" pitchFamily="34" charset="-128"/>
                <a:ea typeface="Arial Unicode MS" pitchFamily="34" charset="-128"/>
                <a:cs typeface="DecoType Naskh Special" pitchFamily="2" charset="-78"/>
              </a:rPr>
              <a:t> ثانياً: أنواع ومستويات التشخيص  وتشمل على :- </a:t>
            </a:r>
          </a:p>
          <a:p>
            <a:pPr lvl="2"/>
            <a:r>
              <a:rPr lang="ar-SA" sz="3600" b="1" dirty="0" smtClean="0">
                <a:latin typeface="Arial Unicode MS" pitchFamily="34" charset="-128"/>
                <a:ea typeface="Arial Unicode MS" pitchFamily="34" charset="-128"/>
                <a:cs typeface="DecoType Naskh Special" pitchFamily="2" charset="-78"/>
              </a:rPr>
              <a:t>1- الأفكار التشخيصية .</a:t>
            </a:r>
          </a:p>
          <a:p>
            <a:pPr lvl="2"/>
            <a:r>
              <a:rPr lang="ar-SA" sz="3600" b="1" dirty="0" smtClean="0">
                <a:latin typeface="Arial Unicode MS" pitchFamily="34" charset="-128"/>
                <a:ea typeface="Arial Unicode MS" pitchFamily="34" charset="-128"/>
                <a:cs typeface="DecoType Naskh Special" pitchFamily="2" charset="-78"/>
              </a:rPr>
              <a:t>2- التشخيص الإكلينيكي.</a:t>
            </a:r>
          </a:p>
          <a:p>
            <a:pPr lvl="2"/>
            <a:r>
              <a:rPr lang="ar-SA" sz="3600" b="1" dirty="0" smtClean="0">
                <a:latin typeface="Arial Unicode MS" pitchFamily="34" charset="-128"/>
                <a:ea typeface="Arial Unicode MS" pitchFamily="34" charset="-128"/>
                <a:cs typeface="DecoType Naskh Special" pitchFamily="2" charset="-78"/>
              </a:rPr>
              <a:t>3- التشخيص السببي.</a:t>
            </a:r>
          </a:p>
          <a:p>
            <a:pPr lvl="2"/>
            <a:r>
              <a:rPr lang="ar-SA" sz="3600" b="1" dirty="0" smtClean="0">
                <a:latin typeface="Arial Unicode MS" pitchFamily="34" charset="-128"/>
                <a:ea typeface="Arial Unicode MS" pitchFamily="34" charset="-128"/>
                <a:cs typeface="DecoType Naskh Special" pitchFamily="2" charset="-78"/>
              </a:rPr>
              <a:t>4- التشخيص الدينامي.</a:t>
            </a:r>
          </a:p>
          <a:p>
            <a:pPr lvl="2"/>
            <a:r>
              <a:rPr lang="ar-SA" sz="3600" b="1" dirty="0" smtClean="0">
                <a:latin typeface="Arial Unicode MS" pitchFamily="34" charset="-128"/>
                <a:ea typeface="Arial Unicode MS" pitchFamily="34" charset="-128"/>
                <a:cs typeface="DecoType Naskh Special" pitchFamily="2" charset="-78"/>
              </a:rPr>
              <a:t>5- التشخيص المتكامل. </a:t>
            </a: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357158" y="767437"/>
            <a:ext cx="8501122" cy="5447645"/>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algn="ctr"/>
            <a:r>
              <a:rPr lang="ar-SA" sz="6000" b="1" dirty="0" smtClean="0">
                <a:solidFill>
                  <a:srgbClr val="C00000"/>
                </a:solidFill>
                <a:latin typeface="Arial Unicode MS" pitchFamily="34" charset="-128"/>
                <a:ea typeface="Arial Unicode MS" pitchFamily="34" charset="-128"/>
                <a:cs typeface="DecoType Naskh Special" pitchFamily="2" charset="-78"/>
              </a:rPr>
              <a:t>تابع عناصر المحاضرة</a:t>
            </a:r>
          </a:p>
          <a:p>
            <a:r>
              <a:rPr lang="ar-SA" sz="3600" b="1" dirty="0" smtClean="0">
                <a:latin typeface="Arial Unicode MS" pitchFamily="34" charset="-128"/>
                <a:ea typeface="Arial Unicode MS" pitchFamily="34" charset="-128"/>
                <a:cs typeface="DecoType Naskh Special" pitchFamily="2" charset="-78"/>
              </a:rPr>
              <a:t>ثالثاً: مكونات التشخيص وتشمل على :- </a:t>
            </a:r>
          </a:p>
          <a:p>
            <a:pPr lvl="2"/>
            <a:r>
              <a:rPr lang="ar-SA" sz="3600" b="1" dirty="0" smtClean="0">
                <a:latin typeface="Arial Unicode MS" pitchFamily="34" charset="-128"/>
                <a:ea typeface="Arial Unicode MS" pitchFamily="34" charset="-128"/>
                <a:cs typeface="DecoType Naskh Special" pitchFamily="2" charset="-78"/>
              </a:rPr>
              <a:t>1- التصنيف العام.                          2- التصنيف الطائفي.</a:t>
            </a:r>
          </a:p>
          <a:p>
            <a:pPr lvl="2"/>
            <a:r>
              <a:rPr lang="ar-SA" sz="3600" b="1" dirty="0" smtClean="0">
                <a:latin typeface="Arial Unicode MS" pitchFamily="34" charset="-128"/>
                <a:ea typeface="Arial Unicode MS" pitchFamily="34" charset="-128"/>
                <a:cs typeface="DecoType Naskh Special" pitchFamily="2" charset="-78"/>
              </a:rPr>
              <a:t>3- التصنيف النوعي.                    4- التصنيف التفسيري الوصفي.</a:t>
            </a:r>
          </a:p>
          <a:p>
            <a:pPr lvl="2"/>
            <a:r>
              <a:rPr lang="ar-SA" sz="3600" b="1" dirty="0" smtClean="0">
                <a:latin typeface="Arial Unicode MS" pitchFamily="34" charset="-128"/>
                <a:ea typeface="Arial Unicode MS" pitchFamily="34" charset="-128"/>
                <a:cs typeface="DecoType Naskh Special" pitchFamily="2" charset="-78"/>
              </a:rPr>
              <a:t>5- تحديد مناطق العلاج.</a:t>
            </a:r>
          </a:p>
          <a:p>
            <a:r>
              <a:rPr lang="ar-SA" sz="3600" b="1" dirty="0" smtClean="0">
                <a:latin typeface="Arial Unicode MS" pitchFamily="34" charset="-128"/>
                <a:ea typeface="Arial Unicode MS" pitchFamily="34" charset="-128"/>
                <a:cs typeface="DecoType Naskh Special" pitchFamily="2" charset="-78"/>
              </a:rPr>
              <a:t>رابعاً: خطوات التشخيص وتشمل على :- </a:t>
            </a:r>
          </a:p>
          <a:p>
            <a:pPr lvl="2"/>
            <a:r>
              <a:rPr lang="ar-SA" sz="3600" b="1" dirty="0" smtClean="0">
                <a:latin typeface="Arial Unicode MS" pitchFamily="34" charset="-128"/>
                <a:ea typeface="Arial Unicode MS" pitchFamily="34" charset="-128"/>
                <a:cs typeface="DecoType Naskh Special" pitchFamily="2" charset="-78"/>
              </a:rPr>
              <a:t>1- الإدراك المبدئي للمشكلة.         2- حصر الحقائق.</a:t>
            </a:r>
          </a:p>
          <a:p>
            <a:pPr lvl="2"/>
            <a:r>
              <a:rPr lang="ar-SA" sz="3600" b="1" dirty="0" smtClean="0">
                <a:latin typeface="Arial Unicode MS" pitchFamily="34" charset="-128"/>
                <a:ea typeface="Arial Unicode MS" pitchFamily="34" charset="-128"/>
                <a:cs typeface="DecoType Naskh Special" pitchFamily="2" charset="-78"/>
              </a:rPr>
              <a:t>3- تقييم الحقائق.                               4- صياغة الحقائق.</a:t>
            </a:r>
          </a:p>
          <a:p>
            <a:pPr lvl="2"/>
            <a:r>
              <a:rPr lang="ar-SA" sz="3600" b="1" dirty="0" smtClean="0">
                <a:latin typeface="Arial Unicode MS" pitchFamily="34" charset="-128"/>
                <a:ea typeface="Arial Unicode MS" pitchFamily="34" charset="-128"/>
                <a:cs typeface="DecoType Naskh Special" pitchFamily="2" charset="-78"/>
              </a:rPr>
              <a:t>5- تحديد مناطق العلاج.                6- الصياغة النهائية للتشخيص. </a:t>
            </a:r>
            <a:endParaRPr lang="ar-SA" sz="3600" b="1" dirty="0">
              <a:latin typeface="Arial Unicode MS" pitchFamily="34" charset="-128"/>
              <a:ea typeface="Arial Unicode MS" pitchFamily="34" charset="-128"/>
              <a:cs typeface="DecoType Naskh Special"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357158" y="986269"/>
            <a:ext cx="8501122" cy="4585871"/>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algn="ctr"/>
            <a:endParaRPr lang="ar-SA" sz="2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a:p>
            <a:pPr algn="ctr"/>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أهداف المحاضرة</a:t>
            </a:r>
          </a:p>
          <a:p>
            <a:r>
              <a:rPr lang="ar-SA" sz="40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1- إدراك الطلاب  و الطالبات لمفهــوم التشخيص.</a:t>
            </a:r>
          </a:p>
          <a:p>
            <a:r>
              <a:rPr lang="ar-SA" sz="40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2- مقارنة الطلاب و الطالبات  بين أنواع مستويات التشخيص.</a:t>
            </a:r>
          </a:p>
          <a:p>
            <a:r>
              <a:rPr lang="ar-SA" sz="40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3- تطبيق الطلاب  و الطالبات لخطــوات التشخيص.</a:t>
            </a:r>
          </a:p>
          <a:p>
            <a:r>
              <a:rPr lang="ar-SA" sz="40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4-  ربط الطلاب  و الطالبات بين مراحل التشخيص.</a:t>
            </a:r>
          </a:p>
          <a:p>
            <a:r>
              <a:rPr lang="ar-SA" sz="40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5- تحليل الطلاب ل </a:t>
            </a:r>
            <a:r>
              <a:rPr lang="ar-SA" sz="4000" b="1"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و الطالبات خصائص </a:t>
            </a:r>
            <a:r>
              <a:rPr lang="ar-SA" sz="40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التشخيص.</a:t>
            </a: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وسيلة شرح بيضاوية 1"/>
          <p:cNvSpPr/>
          <p:nvPr/>
        </p:nvSpPr>
        <p:spPr>
          <a:xfrm>
            <a:off x="1857356" y="214290"/>
            <a:ext cx="6715172" cy="1152128"/>
          </a:xfrm>
          <a:prstGeom prst="wedgeEllipseCallout">
            <a:avLst/>
          </a:prstGeom>
        </p:spPr>
        <p:style>
          <a:lnRef idx="2">
            <a:schemeClr val="dk1"/>
          </a:lnRef>
          <a:fillRef idx="1">
            <a:schemeClr val="lt1"/>
          </a:fillRef>
          <a:effectRef idx="0">
            <a:schemeClr val="dk1"/>
          </a:effectRef>
          <a:fontRef idx="minor">
            <a:schemeClr val="dk1"/>
          </a:fontRef>
        </p:style>
        <p:txBody>
          <a:bodyPr rtlCol="1" anchor="ctr"/>
          <a:lstStyle/>
          <a:p>
            <a:r>
              <a:rPr lang="ar-SA" sz="2800" b="1" dirty="0" smtClean="0">
                <a:solidFill>
                  <a:srgbClr val="C00000"/>
                </a:solidFill>
                <a:latin typeface="Arial Unicode MS" pitchFamily="34" charset="-128"/>
                <a:ea typeface="Arial Unicode MS" pitchFamily="34" charset="-128"/>
                <a:cs typeface="PT Simple Bold Ruled" pitchFamily="2" charset="-78"/>
              </a:rPr>
              <a:t>أولاً: مفهوم التشخيص الاجتماعي  </a:t>
            </a:r>
            <a:endParaRPr lang="ar-SA" sz="2800" b="1" dirty="0">
              <a:solidFill>
                <a:srgbClr val="C00000"/>
              </a:solidFill>
              <a:latin typeface="Arial Unicode MS" pitchFamily="34" charset="-128"/>
              <a:ea typeface="Arial Unicode MS" pitchFamily="34" charset="-128"/>
              <a:cs typeface="PT Simple Bold Ruled" pitchFamily="2" charset="-78"/>
            </a:endParaRPr>
          </a:p>
        </p:txBody>
      </p:sp>
      <p:sp>
        <p:nvSpPr>
          <p:cNvPr id="3" name="مربع نص 2"/>
          <p:cNvSpPr txBox="1"/>
          <p:nvPr/>
        </p:nvSpPr>
        <p:spPr>
          <a:xfrm>
            <a:off x="285720" y="1547891"/>
            <a:ext cx="8643998" cy="3970318"/>
          </a:xfrm>
          <a:prstGeom prst="rect">
            <a:avLst/>
          </a:prstGeom>
          <a:gradFill>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p:spPr>
        <p:style>
          <a:lnRef idx="2">
            <a:schemeClr val="dk1"/>
          </a:lnRef>
          <a:fillRef idx="1">
            <a:schemeClr val="lt1"/>
          </a:fillRef>
          <a:effectRef idx="0">
            <a:schemeClr val="dk1"/>
          </a:effectRef>
          <a:fontRef idx="minor">
            <a:schemeClr val="dk1"/>
          </a:fontRef>
        </p:style>
        <p:txBody>
          <a:bodyPr wrap="square" rtlCol="1">
            <a:spAutoFit/>
          </a:bodyPr>
          <a:lstStyle/>
          <a:p>
            <a:pPr algn="just"/>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مقدمة عامة :</a:t>
            </a:r>
          </a:p>
          <a:p>
            <a:pPr marL="533400" indent="-533400" algn="just">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جاءت  كلمة التشخيص من أصل إغريقي وتعنى الفهم الكامل لقضية ما. </a:t>
            </a:r>
          </a:p>
          <a:p>
            <a:pPr marL="533400" indent="-533400" algn="just">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فالتشخيص اصطلاح مأخوذ من الطب ويُقصد به : فحص الأعراض المرضية واستنتاج الأسباب وتَجميع الملاحظات في صوره متكاملة ثم ربطها بمرض  معين محدد .</a:t>
            </a:r>
          </a:p>
          <a:p>
            <a:pPr marL="533400" indent="-533400" algn="just">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أما التشخيص في خدمة الفرد فهو خطوة بينيه تَتَوسط عملية الدراسة والعلاج تَنفرد بها المدرسة التحليلية دون المدارس الأخرى .</a:t>
            </a:r>
          </a:p>
        </p:txBody>
      </p:sp>
      <p:pic>
        <p:nvPicPr>
          <p:cNvPr id="4" name="Picture 5" descr="pretty_flower_orange_md_wht"/>
          <p:cNvPicPr>
            <a:picLocks noChangeAspect="1" noChangeArrowheads="1" noCrop="1"/>
          </p:cNvPicPr>
          <p:nvPr/>
        </p:nvPicPr>
        <p:blipFill>
          <a:blip r:embed="rId2"/>
          <a:srcRect/>
          <a:stretch>
            <a:fillRect/>
          </a:stretch>
        </p:blipFill>
        <p:spPr bwMode="auto">
          <a:xfrm>
            <a:off x="-32" y="214290"/>
            <a:ext cx="952500" cy="9525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571472" y="671691"/>
            <a:ext cx="8286808" cy="5940088"/>
          </a:xfrm>
          <a:prstGeom prst="rect">
            <a:avLst/>
          </a:prstGeom>
          <a:gradFill>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p:spPr>
        <p:style>
          <a:lnRef idx="2">
            <a:schemeClr val="dk1"/>
          </a:lnRef>
          <a:fillRef idx="1">
            <a:schemeClr val="lt1"/>
          </a:fillRef>
          <a:effectRef idx="0">
            <a:schemeClr val="dk1"/>
          </a:effectRef>
          <a:fontRef idx="minor">
            <a:schemeClr val="dk1"/>
          </a:fontRef>
        </p:style>
        <p:txBody>
          <a:bodyPr wrap="square" rtlCol="1">
            <a:spAutoFit/>
          </a:bodyPr>
          <a:lstStyle/>
          <a:p>
            <a:pPr algn="just"/>
            <a:endParaRPr lang="ar-SA" sz="1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a:p>
            <a:pPr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وهناك آراء كثيرة تَناولت تعريف  التشخيص  ومنها : </a:t>
            </a:r>
          </a:p>
          <a:p>
            <a:pPr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1- تعريف مارى </a:t>
            </a:r>
            <a:r>
              <a:rPr lang="ar-SA" sz="3600" b="1" dirty="0" err="1"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ريشموند</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هو محاولة الوصول إلى التحديد الدقيق بقدر الإمكان للموقف الاجتماعي وتشخيص مشكلة العميل .</a:t>
            </a:r>
          </a:p>
          <a:p>
            <a:pPr algn="just"/>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2-</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تعريف فاطمة الحارونى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هو إيجاد العلاقة السببية بين  واقع العميل داخلياً وخارجياً وبين أعراض سوء التكيف من أجل العلاج . </a:t>
            </a:r>
          </a:p>
          <a:p>
            <a:pPr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3-</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تعريف عبد الفتاح عثمان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التشخيص المتكامل هو تحديد طبيعة المشكلة ونوعيتها الخاصة مع محاولة علمية لتفسير أسبابها بصورة تُوضح أكثر العوامل طواعية للعلاج. </a:t>
            </a:r>
          </a:p>
          <a:p>
            <a:pPr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4- تعريف فلورنس هوليس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هو تحديد طبيعة المشكلة والعوامل المسببة لها واتجاهات شخصية العميل نحوها بهدف وضع خطة علاجية .</a:t>
            </a: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357158" y="2030450"/>
            <a:ext cx="8496944" cy="4524315"/>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يتضح </a:t>
            </a:r>
            <a:r>
              <a:rPr lang="ar-EG"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ا</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لتشابه في النقاط  التالية : -</a:t>
            </a:r>
          </a:p>
          <a:p>
            <a:pPr marL="625475" indent="-533400"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1- التشخيص في كل منهما هو تَميز لحقائق معينة بين حقائق أخرى متعددة .</a:t>
            </a:r>
          </a:p>
          <a:p>
            <a:pPr marL="625475" indent="-533400"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2- يكشف التشخيص عن  أقوى العوامل أثراً في المشكلة أو  المرض ، بل إن التشخيص الطبي ذاته ما هو  إلا انـتـقاء هادف لعامل معين وهو الميكروب مع استبعاد العوامل الأخرى  كالاستعداد الفطري </a:t>
            </a:r>
            <a:r>
              <a:rPr lang="ar-EG"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أ</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و نقص المناعة . </a:t>
            </a:r>
          </a:p>
          <a:p>
            <a:pPr marL="625475" indent="-533400"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3- يَنظر كلا منهما إلى الإنسان على أنه فرد متكامل لا يمكن تجزئته وإن تَرَكَزَ الاهتمام في منطقة معينة . </a:t>
            </a:r>
          </a:p>
        </p:txBody>
      </p:sp>
      <p:sp>
        <p:nvSpPr>
          <p:cNvPr id="4" name="وسيلة شرح مستطيلة مستديرة الزوايا 3"/>
          <p:cNvSpPr/>
          <p:nvPr/>
        </p:nvSpPr>
        <p:spPr>
          <a:xfrm>
            <a:off x="928662" y="214290"/>
            <a:ext cx="7704856" cy="1428760"/>
          </a:xfrm>
          <a:prstGeom prst="wedgeRoundRectCallout">
            <a:avLst>
              <a:gd name="adj1" fmla="val -21364"/>
              <a:gd name="adj2" fmla="val 86868"/>
              <a:gd name="adj3" fmla="val 16667"/>
            </a:avLst>
          </a:prstGeom>
        </p:spPr>
        <p:style>
          <a:lnRef idx="1">
            <a:schemeClr val="accent5"/>
          </a:lnRef>
          <a:fillRef idx="2">
            <a:schemeClr val="accent5"/>
          </a:fillRef>
          <a:effectRef idx="1">
            <a:schemeClr val="accent5"/>
          </a:effectRef>
          <a:fontRef idx="minor">
            <a:schemeClr val="dk1"/>
          </a:fontRef>
        </p:style>
        <p:txBody>
          <a:bodyPr rtlCol="1" anchor="ctr"/>
          <a:lstStyle/>
          <a:p>
            <a:pPr algn="ctr"/>
            <a:endParaRPr lang="ar-SA" sz="14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a:p>
            <a:pPr algn="ct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س /ما أوجهة </a:t>
            </a:r>
            <a:r>
              <a:rPr lang="ar-EG"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ا</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لتشابه  بين التشخيص في خدمة الفرد والتشخيص الطبي والعقلي ؟</a:t>
            </a: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289898" y="2261425"/>
            <a:ext cx="8496944" cy="3416320"/>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a:lnSpc>
                <a:spcPct val="200000"/>
              </a:lnSpc>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4- يُعتبر التشخيص وسيلة عملية للعلاج وليس بحثاً لا نهائيًا وراء العلل. </a:t>
            </a:r>
          </a:p>
          <a:p>
            <a:pPr algn="just">
              <a:lnSpc>
                <a:spcPct val="200000"/>
              </a:lnSpc>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5- التشخيص في  أي منهما قابل للتغيير والتعديل بظهور حقائق جديدة .  </a:t>
            </a:r>
          </a:p>
          <a:p>
            <a:pPr algn="just">
              <a:lnSpc>
                <a:spcPct val="200000"/>
              </a:lnSpc>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6- يَعتمد كلاً منهما على دراســـة الحاضر والماضي والتنبؤ بالمستقبل.       </a:t>
            </a:r>
            <a:endParaRPr lang="ar-SA" sz="3600"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5" name="وسيلة شرح مستطيلة مستديرة الزوايا 4"/>
          <p:cNvSpPr/>
          <p:nvPr/>
        </p:nvSpPr>
        <p:spPr>
          <a:xfrm>
            <a:off x="1142976" y="214290"/>
            <a:ext cx="7490542" cy="1428760"/>
          </a:xfrm>
          <a:prstGeom prst="wedgeRoundRectCallout">
            <a:avLst>
              <a:gd name="adj1" fmla="val -21364"/>
              <a:gd name="adj2" fmla="val 86868"/>
              <a:gd name="adj3" fmla="val 16667"/>
            </a:avLst>
          </a:prstGeom>
        </p:spPr>
        <p:style>
          <a:lnRef idx="1">
            <a:schemeClr val="accent5"/>
          </a:lnRef>
          <a:fillRef idx="2">
            <a:schemeClr val="accent5"/>
          </a:fillRef>
          <a:effectRef idx="1">
            <a:schemeClr val="accent5"/>
          </a:effectRef>
          <a:fontRef idx="minor">
            <a:schemeClr val="dk1"/>
          </a:fontRef>
        </p:style>
        <p:txBody>
          <a:bodyPr rtlCol="1" anchor="ctr"/>
          <a:lstStyle/>
          <a:p>
            <a:pPr algn="ctr"/>
            <a:endParaRPr lang="ar-SA" sz="14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a:p>
            <a:pPr algn="ct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تابع  أوجهة </a:t>
            </a:r>
            <a:r>
              <a:rPr lang="ar-EG"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ا</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لتشابه  بين التشخيص في خدمة الفرد والتشخيص الطبي والعقلي ؟</a:t>
            </a: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عنصر نائب لرقم الشريحة 3"/>
          <p:cNvSpPr>
            <a:spLocks noGrp="1"/>
          </p:cNvSpPr>
          <p:nvPr>
            <p:ph type="sldNum" sz="quarter" idx="12"/>
          </p:nvPr>
        </p:nvSpPr>
        <p:spPr/>
        <p:txBody>
          <a:bodyPr/>
          <a:lstStyle/>
          <a:p>
            <a:fld id="{9ABB8ABE-E84A-473C-B0AB-8152DF3A6455}" type="slidenum">
              <a:rPr lang="ar-JO"/>
              <a:pPr/>
              <a:t>11</a:t>
            </a:fld>
            <a:endParaRPr lang="en-US"/>
          </a:p>
        </p:txBody>
      </p:sp>
      <p:sp>
        <p:nvSpPr>
          <p:cNvPr id="165898" name="Line 10"/>
          <p:cNvSpPr>
            <a:spLocks noChangeShapeType="1"/>
          </p:cNvSpPr>
          <p:nvPr/>
        </p:nvSpPr>
        <p:spPr bwMode="auto">
          <a:xfrm>
            <a:off x="5580063" y="3429000"/>
            <a:ext cx="617537" cy="4763"/>
          </a:xfrm>
          <a:prstGeom prst="line">
            <a:avLst/>
          </a:prstGeom>
          <a:noFill/>
          <a:ln w="76200">
            <a:pattFill prst="pct80">
              <a:fgClr>
                <a:srgbClr val="000000"/>
              </a:fgClr>
              <a:bgClr>
                <a:srgbClr val="FFFFFF"/>
              </a:bgClr>
            </a:pattFill>
            <a:round/>
            <a:headEnd/>
            <a:tailEnd type="triangle" w="med" len="med"/>
          </a:ln>
        </p:spPr>
        <p:txBody>
          <a:bodyPr/>
          <a:lstStyle/>
          <a:p>
            <a:endParaRPr lang="ar-SA"/>
          </a:p>
        </p:txBody>
      </p:sp>
      <p:sp>
        <p:nvSpPr>
          <p:cNvPr id="165890" name="AutoShape 2"/>
          <p:cNvSpPr>
            <a:spLocks noChangeArrowheads="1"/>
          </p:cNvSpPr>
          <p:nvPr/>
        </p:nvSpPr>
        <p:spPr bwMode="auto">
          <a:xfrm>
            <a:off x="3492500" y="2924175"/>
            <a:ext cx="2133600" cy="1038225"/>
          </a:xfrm>
          <a:prstGeom prst="roundRect">
            <a:avLst>
              <a:gd name="adj" fmla="val 16667"/>
            </a:avLst>
          </a:prstGeom>
          <a:solidFill>
            <a:schemeClr val="bg1">
              <a:lumMod val="85000"/>
            </a:schemeClr>
          </a:solidFill>
          <a:ln w="9525">
            <a:solidFill>
              <a:schemeClr val="bg1"/>
            </a:solidFill>
            <a:round/>
            <a:headEnd/>
            <a:tailEnd/>
          </a:ln>
          <a:effectLst>
            <a:prstShdw prst="shdw13" dist="53882" dir="13500000">
              <a:srgbClr val="808080">
                <a:alpha val="50000"/>
              </a:srgbClr>
            </a:prstShdw>
          </a:effectLst>
        </p:spPr>
        <p:txBody>
          <a:bodyPr/>
          <a:lstStyle/>
          <a:p>
            <a:pPr algn="ctr" eaLnBrk="0" hangingPunct="0">
              <a:spcBef>
                <a:spcPct val="0"/>
              </a:spcBef>
            </a:pPr>
            <a:r>
              <a:rPr lang="ar-SA" sz="2400" b="1" dirty="0" smtClean="0">
                <a:solidFill>
                  <a:srgbClr val="C00000"/>
                </a:solidFill>
                <a:latin typeface="Arial Unicode MS" pitchFamily="34" charset="-128"/>
                <a:ea typeface="Arial Unicode MS" pitchFamily="34" charset="-128"/>
                <a:cs typeface="PT Simple Bold Ruled" pitchFamily="2" charset="-78"/>
              </a:rPr>
              <a:t>أنواع ومستويات التشخيص</a:t>
            </a:r>
            <a:endParaRPr lang="ar-SA" sz="6600" dirty="0">
              <a:solidFill>
                <a:schemeClr val="bg1"/>
              </a:solidFill>
              <a:latin typeface="Simplified Arabic" pitchFamily="18" charset="-78"/>
              <a:cs typeface="Simplified Arabic" pitchFamily="18" charset="-78"/>
            </a:endParaRPr>
          </a:p>
        </p:txBody>
      </p:sp>
      <p:sp>
        <p:nvSpPr>
          <p:cNvPr id="165891" name="Oval 3"/>
          <p:cNvSpPr>
            <a:spLocks noChangeArrowheads="1"/>
          </p:cNvSpPr>
          <p:nvPr/>
        </p:nvSpPr>
        <p:spPr bwMode="auto">
          <a:xfrm>
            <a:off x="3714744" y="908050"/>
            <a:ext cx="1539881" cy="1371600"/>
          </a:xfrm>
          <a:prstGeom prst="ellipse">
            <a:avLst/>
          </a:prstGeom>
          <a:gradFill rotWithShape="0">
            <a:gsLst>
              <a:gs pos="0">
                <a:srgbClr val="FFCCCC">
                  <a:gamma/>
                  <a:shade val="46275"/>
                  <a:invGamma/>
                </a:srgbClr>
              </a:gs>
              <a:gs pos="50000">
                <a:srgbClr val="FFCCCC"/>
              </a:gs>
              <a:gs pos="100000">
                <a:srgbClr val="FFCCCC">
                  <a:gamma/>
                  <a:shade val="46275"/>
                  <a:invGamma/>
                </a:srgbClr>
              </a:gs>
            </a:gsLst>
            <a:lin ang="18900000" scaled="1"/>
          </a:gradFill>
          <a:ln w="28575">
            <a:solidFill>
              <a:schemeClr val="bg1"/>
            </a:solidFill>
            <a:round/>
            <a:headEnd/>
            <a:tailEnd/>
          </a:ln>
          <a:effectLst>
            <a:prstShdw prst="shdw13" dist="53882" dir="13500000">
              <a:srgbClr val="808080">
                <a:alpha val="50000"/>
              </a:srgbClr>
            </a:prstShdw>
          </a:effectLst>
        </p:spPr>
        <p:txBody>
          <a:bodyPr/>
          <a:lstStyle/>
          <a:p>
            <a:pPr lvl="0"/>
            <a:r>
              <a:rPr lang="ar-SA" sz="2000" b="1" dirty="0" smtClean="0">
                <a:solidFill>
                  <a:schemeClr val="dk1"/>
                </a:solidFill>
                <a:latin typeface="Arial Unicode MS" pitchFamily="34" charset="-128"/>
                <a:ea typeface="Arial Unicode MS" pitchFamily="34" charset="-128"/>
                <a:cs typeface="DecoType Naskh Special" pitchFamily="2" charset="-78"/>
              </a:rPr>
              <a:t>1-  الأفكار التشخيصية</a:t>
            </a:r>
            <a:r>
              <a:rPr lang="ar-SA" sz="2000" b="1" dirty="0" smtClean="0">
                <a:latin typeface="Arial Unicode MS" pitchFamily="34" charset="-128"/>
                <a:ea typeface="Arial Unicode MS" pitchFamily="34" charset="-128"/>
                <a:cs typeface="Arial Unicode MS" pitchFamily="34" charset="-128"/>
              </a:rPr>
              <a:t> </a:t>
            </a:r>
            <a:endParaRPr lang="ar-SA" sz="2000" b="1" dirty="0">
              <a:latin typeface="Arial Unicode MS" pitchFamily="34" charset="-128"/>
              <a:ea typeface="Arial Unicode MS" pitchFamily="34" charset="-128"/>
              <a:cs typeface="Arial Unicode MS" pitchFamily="34" charset="-128"/>
            </a:endParaRPr>
          </a:p>
        </p:txBody>
      </p:sp>
      <p:sp>
        <p:nvSpPr>
          <p:cNvPr id="165892" name="Oval 4"/>
          <p:cNvSpPr>
            <a:spLocks noChangeArrowheads="1"/>
          </p:cNvSpPr>
          <p:nvPr/>
        </p:nvSpPr>
        <p:spPr bwMode="auto">
          <a:xfrm>
            <a:off x="1500166" y="2636838"/>
            <a:ext cx="1500209" cy="1328737"/>
          </a:xfrm>
          <a:prstGeom prst="ellipse">
            <a:avLst/>
          </a:prstGeom>
          <a:gradFill rotWithShape="0">
            <a:gsLst>
              <a:gs pos="0">
                <a:srgbClr val="FFCCCC">
                  <a:gamma/>
                  <a:shade val="46275"/>
                  <a:invGamma/>
                </a:srgbClr>
              </a:gs>
              <a:gs pos="50000">
                <a:srgbClr val="FFCCCC"/>
              </a:gs>
              <a:gs pos="100000">
                <a:srgbClr val="FFCCCC">
                  <a:gamma/>
                  <a:shade val="46275"/>
                  <a:invGamma/>
                </a:srgbClr>
              </a:gs>
            </a:gsLst>
            <a:lin ang="18900000" scaled="1"/>
          </a:gradFill>
          <a:ln w="28575">
            <a:solidFill>
              <a:schemeClr val="bg1"/>
            </a:solidFill>
            <a:round/>
            <a:headEnd/>
            <a:tailEnd/>
          </a:ln>
          <a:effectLst>
            <a:prstShdw prst="shdw13" dist="53882" dir="13500000">
              <a:srgbClr val="808080">
                <a:alpha val="50000"/>
              </a:srgbClr>
            </a:prstShdw>
          </a:effectLst>
        </p:spPr>
        <p:txBody>
          <a:bodyPr/>
          <a:lstStyle/>
          <a:p>
            <a:pPr lvl="0" algn="ctr"/>
            <a:r>
              <a:rPr lang="ar-SA" sz="2000" b="1" dirty="0" smtClean="0"/>
              <a:t> </a:t>
            </a:r>
            <a:r>
              <a:rPr lang="ar-SA" sz="2000" b="1" dirty="0" smtClean="0">
                <a:solidFill>
                  <a:schemeClr val="dk1"/>
                </a:solidFill>
                <a:latin typeface="Arial Unicode MS" pitchFamily="34" charset="-128"/>
                <a:ea typeface="Arial Unicode MS" pitchFamily="34" charset="-128"/>
                <a:cs typeface="DecoType Naskh Special" pitchFamily="2" charset="-78"/>
              </a:rPr>
              <a:t>2- التشخيص الإكلينيكي </a:t>
            </a:r>
            <a:endParaRPr lang="ar-SA" sz="2000" b="1" dirty="0">
              <a:solidFill>
                <a:schemeClr val="dk1"/>
              </a:solidFill>
              <a:latin typeface="Arial Unicode MS" pitchFamily="34" charset="-128"/>
              <a:ea typeface="Arial Unicode MS" pitchFamily="34" charset="-128"/>
              <a:cs typeface="DecoType Naskh Special" pitchFamily="2" charset="-78"/>
            </a:endParaRPr>
          </a:p>
        </p:txBody>
      </p:sp>
      <p:sp>
        <p:nvSpPr>
          <p:cNvPr id="165893" name="Oval 5"/>
          <p:cNvSpPr>
            <a:spLocks noChangeArrowheads="1"/>
          </p:cNvSpPr>
          <p:nvPr/>
        </p:nvSpPr>
        <p:spPr bwMode="auto">
          <a:xfrm>
            <a:off x="6164263" y="2667000"/>
            <a:ext cx="1287462" cy="1371600"/>
          </a:xfrm>
          <a:prstGeom prst="ellipse">
            <a:avLst/>
          </a:prstGeom>
          <a:gradFill rotWithShape="0">
            <a:gsLst>
              <a:gs pos="0">
                <a:srgbClr val="FFCCCC">
                  <a:gamma/>
                  <a:shade val="46275"/>
                  <a:invGamma/>
                </a:srgbClr>
              </a:gs>
              <a:gs pos="50000">
                <a:srgbClr val="FFCCCC"/>
              </a:gs>
              <a:gs pos="100000">
                <a:srgbClr val="FFCCCC">
                  <a:gamma/>
                  <a:shade val="46275"/>
                  <a:invGamma/>
                </a:srgbClr>
              </a:gs>
            </a:gsLst>
            <a:lin ang="18900000" scaled="1"/>
          </a:gradFill>
          <a:ln w="28575">
            <a:solidFill>
              <a:schemeClr val="bg1"/>
            </a:solidFill>
            <a:round/>
            <a:headEnd/>
            <a:tailEnd/>
          </a:ln>
          <a:effectLst>
            <a:prstShdw prst="shdw13" dist="53882" dir="13500000">
              <a:srgbClr val="808080">
                <a:alpha val="50000"/>
              </a:srgbClr>
            </a:prstShdw>
          </a:effectLst>
        </p:spPr>
        <p:txBody>
          <a:bodyPr/>
          <a:lstStyle/>
          <a:p>
            <a:pPr lvl="0" algn="ctr"/>
            <a:r>
              <a:rPr lang="ar-SA" sz="2000" b="1" dirty="0" smtClean="0">
                <a:solidFill>
                  <a:schemeClr val="dk1"/>
                </a:solidFill>
                <a:latin typeface="Arial Unicode MS" pitchFamily="34" charset="-128"/>
                <a:ea typeface="Arial Unicode MS" pitchFamily="34" charset="-128"/>
                <a:cs typeface="DecoType Naskh Special" pitchFamily="2" charset="-78"/>
              </a:rPr>
              <a:t>5- التشخيص المتكامل </a:t>
            </a:r>
            <a:endParaRPr lang="ar-SA" sz="2000" b="1" dirty="0">
              <a:solidFill>
                <a:schemeClr val="dk1"/>
              </a:solidFill>
              <a:latin typeface="Arial Unicode MS" pitchFamily="34" charset="-128"/>
              <a:ea typeface="Arial Unicode MS" pitchFamily="34" charset="-128"/>
              <a:cs typeface="DecoType Naskh Special" pitchFamily="2" charset="-78"/>
            </a:endParaRPr>
          </a:p>
        </p:txBody>
      </p:sp>
      <p:sp>
        <p:nvSpPr>
          <p:cNvPr id="165894" name="Oval 6"/>
          <p:cNvSpPr>
            <a:spLocks noChangeArrowheads="1"/>
          </p:cNvSpPr>
          <p:nvPr/>
        </p:nvSpPr>
        <p:spPr bwMode="auto">
          <a:xfrm>
            <a:off x="5148263" y="4581525"/>
            <a:ext cx="1566877" cy="1371600"/>
          </a:xfrm>
          <a:prstGeom prst="ellipse">
            <a:avLst/>
          </a:prstGeom>
          <a:gradFill rotWithShape="0">
            <a:gsLst>
              <a:gs pos="0">
                <a:srgbClr val="FFCCCC">
                  <a:gamma/>
                  <a:shade val="46275"/>
                  <a:invGamma/>
                </a:srgbClr>
              </a:gs>
              <a:gs pos="50000">
                <a:srgbClr val="FFCCCC"/>
              </a:gs>
              <a:gs pos="100000">
                <a:srgbClr val="FFCCCC">
                  <a:gamma/>
                  <a:shade val="46275"/>
                  <a:invGamma/>
                </a:srgbClr>
              </a:gs>
            </a:gsLst>
            <a:lin ang="18900000" scaled="1"/>
          </a:gradFill>
          <a:ln w="28575">
            <a:solidFill>
              <a:schemeClr val="bg1"/>
            </a:solidFill>
            <a:round/>
            <a:headEnd/>
            <a:tailEnd/>
          </a:ln>
          <a:effectLst>
            <a:prstShdw prst="shdw13" dist="53882" dir="13500000">
              <a:srgbClr val="808080">
                <a:alpha val="50000"/>
              </a:srgbClr>
            </a:prstShdw>
          </a:effectLst>
        </p:spPr>
        <p:txBody>
          <a:bodyPr/>
          <a:lstStyle/>
          <a:p>
            <a:pPr lvl="0" algn="ctr"/>
            <a:r>
              <a:rPr lang="ar-SA" sz="2000" b="1" dirty="0" smtClean="0">
                <a:solidFill>
                  <a:schemeClr val="dk1"/>
                </a:solidFill>
                <a:latin typeface="Arial Unicode MS" pitchFamily="34" charset="-128"/>
                <a:ea typeface="Arial Unicode MS" pitchFamily="34" charset="-128"/>
                <a:cs typeface="DecoType Naskh Special" pitchFamily="2" charset="-78"/>
              </a:rPr>
              <a:t>4- التشخيص </a:t>
            </a:r>
            <a:r>
              <a:rPr lang="ar-SA" sz="2000" b="1" dirty="0" err="1" smtClean="0">
                <a:solidFill>
                  <a:schemeClr val="dk1"/>
                </a:solidFill>
                <a:latin typeface="Arial Unicode MS" pitchFamily="34" charset="-128"/>
                <a:ea typeface="Arial Unicode MS" pitchFamily="34" charset="-128"/>
                <a:cs typeface="DecoType Naskh Special" pitchFamily="2" charset="-78"/>
              </a:rPr>
              <a:t>الدينامى</a:t>
            </a:r>
            <a:r>
              <a:rPr lang="ar-SA" sz="2000" b="1" dirty="0" smtClean="0">
                <a:solidFill>
                  <a:schemeClr val="dk1"/>
                </a:solidFill>
                <a:latin typeface="Arial Unicode MS" pitchFamily="34" charset="-128"/>
                <a:ea typeface="Arial Unicode MS" pitchFamily="34" charset="-128"/>
                <a:cs typeface="DecoType Naskh Special" pitchFamily="2" charset="-78"/>
              </a:rPr>
              <a:t> الوصفي </a:t>
            </a:r>
            <a:endParaRPr lang="ar-SA" sz="2000" b="1" dirty="0">
              <a:solidFill>
                <a:schemeClr val="dk1"/>
              </a:solidFill>
              <a:latin typeface="Arial Unicode MS" pitchFamily="34" charset="-128"/>
              <a:ea typeface="Arial Unicode MS" pitchFamily="34" charset="-128"/>
              <a:cs typeface="DecoType Naskh Special" pitchFamily="2" charset="-78"/>
            </a:endParaRPr>
          </a:p>
        </p:txBody>
      </p:sp>
      <p:sp>
        <p:nvSpPr>
          <p:cNvPr id="165895" name="Oval 7"/>
          <p:cNvSpPr>
            <a:spLocks noChangeArrowheads="1"/>
          </p:cNvSpPr>
          <p:nvPr/>
        </p:nvSpPr>
        <p:spPr bwMode="auto">
          <a:xfrm>
            <a:off x="2357423" y="4533900"/>
            <a:ext cx="1485916" cy="1409700"/>
          </a:xfrm>
          <a:prstGeom prst="ellipse">
            <a:avLst/>
          </a:prstGeom>
          <a:gradFill rotWithShape="0">
            <a:gsLst>
              <a:gs pos="0">
                <a:srgbClr val="FFCCCC">
                  <a:gamma/>
                  <a:shade val="46275"/>
                  <a:invGamma/>
                </a:srgbClr>
              </a:gs>
              <a:gs pos="50000">
                <a:srgbClr val="FFCCCC"/>
              </a:gs>
              <a:gs pos="100000">
                <a:srgbClr val="FFCCCC">
                  <a:gamma/>
                  <a:shade val="46275"/>
                  <a:invGamma/>
                </a:srgbClr>
              </a:gs>
            </a:gsLst>
            <a:lin ang="18900000" scaled="1"/>
          </a:gradFill>
          <a:ln w="28575">
            <a:solidFill>
              <a:schemeClr val="bg1"/>
            </a:solidFill>
            <a:round/>
            <a:headEnd/>
            <a:tailEnd/>
          </a:ln>
          <a:effectLst>
            <a:prstShdw prst="shdw13" dist="53882" dir="13500000">
              <a:srgbClr val="808080">
                <a:alpha val="50000"/>
              </a:srgbClr>
            </a:prstShdw>
          </a:effectLst>
        </p:spPr>
        <p:txBody>
          <a:bodyPr/>
          <a:lstStyle/>
          <a:p>
            <a:pPr lvl="0" algn="ctr"/>
            <a:r>
              <a:rPr lang="ar-SA" sz="2000" b="1" dirty="0" smtClean="0">
                <a:solidFill>
                  <a:schemeClr val="dk1"/>
                </a:solidFill>
                <a:latin typeface="Arial Unicode MS" pitchFamily="34" charset="-128"/>
                <a:ea typeface="Arial Unicode MS" pitchFamily="34" charset="-128"/>
                <a:cs typeface="DecoType Naskh Special" pitchFamily="2" charset="-78"/>
              </a:rPr>
              <a:t>3- التشخيص </a:t>
            </a:r>
            <a:r>
              <a:rPr lang="ar-SA" sz="2000" b="1" dirty="0" err="1" smtClean="0">
                <a:solidFill>
                  <a:schemeClr val="dk1"/>
                </a:solidFill>
                <a:latin typeface="Arial Unicode MS" pitchFamily="34" charset="-128"/>
                <a:ea typeface="Arial Unicode MS" pitchFamily="34" charset="-128"/>
                <a:cs typeface="DecoType Naskh Special" pitchFamily="2" charset="-78"/>
              </a:rPr>
              <a:t>السببى</a:t>
            </a:r>
            <a:r>
              <a:rPr lang="ar-SA" sz="2000" b="1" dirty="0" smtClean="0">
                <a:latin typeface="Arial Unicode MS" pitchFamily="34" charset="-128"/>
                <a:ea typeface="Arial Unicode MS" pitchFamily="34" charset="-128"/>
                <a:cs typeface="Arial Unicode MS" pitchFamily="34" charset="-128"/>
              </a:rPr>
              <a:t> </a:t>
            </a:r>
            <a:endParaRPr lang="ar-SA" sz="2000" b="1" dirty="0">
              <a:latin typeface="Arial Unicode MS" pitchFamily="34" charset="-128"/>
              <a:ea typeface="Arial Unicode MS" pitchFamily="34" charset="-128"/>
              <a:cs typeface="Arial Unicode MS" pitchFamily="34" charset="-128"/>
            </a:endParaRPr>
          </a:p>
        </p:txBody>
      </p:sp>
      <p:sp>
        <p:nvSpPr>
          <p:cNvPr id="165896" name="Line 8"/>
          <p:cNvSpPr>
            <a:spLocks noChangeShapeType="1"/>
          </p:cNvSpPr>
          <p:nvPr/>
        </p:nvSpPr>
        <p:spPr bwMode="auto">
          <a:xfrm flipH="1" flipV="1">
            <a:off x="2987675" y="3429000"/>
            <a:ext cx="504825" cy="0"/>
          </a:xfrm>
          <a:prstGeom prst="line">
            <a:avLst/>
          </a:prstGeom>
          <a:noFill/>
          <a:ln w="76200">
            <a:pattFill prst="pct80">
              <a:fgClr>
                <a:srgbClr val="000000"/>
              </a:fgClr>
              <a:bgClr>
                <a:srgbClr val="FFFFFF"/>
              </a:bgClr>
            </a:pattFill>
            <a:round/>
            <a:headEnd/>
            <a:tailEnd type="triangle" w="med" len="med"/>
          </a:ln>
        </p:spPr>
        <p:txBody>
          <a:bodyPr/>
          <a:lstStyle/>
          <a:p>
            <a:endParaRPr lang="ar-SA"/>
          </a:p>
        </p:txBody>
      </p:sp>
      <p:sp>
        <p:nvSpPr>
          <p:cNvPr id="165903" name="Line 15"/>
          <p:cNvSpPr>
            <a:spLocks noChangeShapeType="1"/>
          </p:cNvSpPr>
          <p:nvPr/>
        </p:nvSpPr>
        <p:spPr bwMode="auto">
          <a:xfrm>
            <a:off x="4572000" y="2276475"/>
            <a:ext cx="0" cy="614363"/>
          </a:xfrm>
          <a:prstGeom prst="line">
            <a:avLst/>
          </a:prstGeom>
          <a:noFill/>
          <a:ln w="57150">
            <a:pattFill prst="pct80">
              <a:fgClr>
                <a:srgbClr val="000000"/>
              </a:fgClr>
              <a:bgClr>
                <a:srgbClr val="FFFFFF"/>
              </a:bgClr>
            </a:pattFill>
            <a:round/>
            <a:headEnd type="triangle" w="med" len="med"/>
            <a:tailEnd/>
          </a:ln>
        </p:spPr>
        <p:txBody>
          <a:bodyPr/>
          <a:lstStyle/>
          <a:p>
            <a:endParaRPr lang="ar-SA"/>
          </a:p>
        </p:txBody>
      </p:sp>
      <p:sp>
        <p:nvSpPr>
          <p:cNvPr id="165904" name="Line 16"/>
          <p:cNvSpPr>
            <a:spLocks noChangeShapeType="1"/>
          </p:cNvSpPr>
          <p:nvPr/>
        </p:nvSpPr>
        <p:spPr bwMode="auto">
          <a:xfrm>
            <a:off x="5219700" y="3933825"/>
            <a:ext cx="360363" cy="719138"/>
          </a:xfrm>
          <a:prstGeom prst="line">
            <a:avLst/>
          </a:prstGeom>
          <a:noFill/>
          <a:ln w="76200">
            <a:pattFill prst="pct80">
              <a:fgClr>
                <a:srgbClr val="000000"/>
              </a:fgClr>
              <a:bgClr>
                <a:srgbClr val="FFFFFF"/>
              </a:bgClr>
            </a:pattFill>
            <a:round/>
            <a:headEnd/>
            <a:tailEnd type="triangle" w="med" len="med"/>
          </a:ln>
        </p:spPr>
        <p:txBody>
          <a:bodyPr/>
          <a:lstStyle/>
          <a:p>
            <a:endParaRPr lang="ar-SA"/>
          </a:p>
        </p:txBody>
      </p:sp>
      <p:sp>
        <p:nvSpPr>
          <p:cNvPr id="165905" name="Line 17"/>
          <p:cNvSpPr>
            <a:spLocks noChangeShapeType="1"/>
          </p:cNvSpPr>
          <p:nvPr/>
        </p:nvSpPr>
        <p:spPr bwMode="auto">
          <a:xfrm flipH="1">
            <a:off x="3522663" y="3933825"/>
            <a:ext cx="544512" cy="714375"/>
          </a:xfrm>
          <a:prstGeom prst="line">
            <a:avLst/>
          </a:prstGeom>
          <a:noFill/>
          <a:ln w="76200">
            <a:pattFill prst="pct80">
              <a:fgClr>
                <a:srgbClr val="000000"/>
              </a:fgClr>
              <a:bgClr>
                <a:srgbClr val="FFFFFF"/>
              </a:bgClr>
            </a:pattFill>
            <a:round/>
            <a:headEnd/>
            <a:tailEnd type="triangle" w="med" len="med"/>
          </a:ln>
        </p:spPr>
        <p:txBody>
          <a:bodyPr/>
          <a:lstStyle/>
          <a:p>
            <a:endParaRPr lang="ar-SA"/>
          </a:p>
        </p:txBody>
      </p:sp>
      <p:sp>
        <p:nvSpPr>
          <p:cNvPr id="20" name="وسيلة شرح مستطيلة مستديرة الزوايا 19"/>
          <p:cNvSpPr/>
          <p:nvPr/>
        </p:nvSpPr>
        <p:spPr>
          <a:xfrm>
            <a:off x="2071670" y="0"/>
            <a:ext cx="4968552" cy="785794"/>
          </a:xfrm>
          <a:prstGeom prst="wedgeRoundRectCallou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2800" b="1" dirty="0" smtClean="0">
                <a:solidFill>
                  <a:srgbClr val="C00000"/>
                </a:solidFill>
                <a:latin typeface="Arial Unicode MS" pitchFamily="34" charset="-128"/>
                <a:ea typeface="Arial Unicode MS" pitchFamily="34" charset="-128"/>
                <a:cs typeface="PT Simple Bold Ruled" pitchFamily="2" charset="-78"/>
              </a:rPr>
              <a:t>ثانياً: أنواع ومستويات التشخيص</a:t>
            </a:r>
          </a:p>
        </p:txBody>
      </p:sp>
      <p:sp>
        <p:nvSpPr>
          <p:cNvPr id="22" name="Line 10"/>
          <p:cNvSpPr>
            <a:spLocks noChangeShapeType="1"/>
          </p:cNvSpPr>
          <p:nvPr/>
        </p:nvSpPr>
        <p:spPr bwMode="auto">
          <a:xfrm>
            <a:off x="7429520" y="3357562"/>
            <a:ext cx="617537" cy="4763"/>
          </a:xfrm>
          <a:prstGeom prst="line">
            <a:avLst/>
          </a:prstGeom>
          <a:noFill/>
          <a:ln w="76200">
            <a:pattFill prst="pct80">
              <a:fgClr>
                <a:srgbClr val="000000"/>
              </a:fgClr>
              <a:bgClr>
                <a:srgbClr val="FFFFFF"/>
              </a:bgClr>
            </a:pattFill>
            <a:round/>
            <a:headEnd/>
            <a:tailEnd type="triangle" w="med" len="med"/>
          </a:ln>
        </p:spPr>
        <p:txBody>
          <a:bodyPr/>
          <a:lstStyle/>
          <a:p>
            <a:endParaRPr lang="ar-SA"/>
          </a:p>
        </p:txBody>
      </p:sp>
      <p:sp>
        <p:nvSpPr>
          <p:cNvPr id="23" name="مربع نص 22"/>
          <p:cNvSpPr txBox="1"/>
          <p:nvPr/>
        </p:nvSpPr>
        <p:spPr>
          <a:xfrm>
            <a:off x="7929554" y="2857496"/>
            <a:ext cx="1214446" cy="1015663"/>
          </a:xfrm>
          <a:prstGeom prst="rect">
            <a:avLst/>
          </a:prstGeom>
        </p:spPr>
        <p:style>
          <a:lnRef idx="2">
            <a:schemeClr val="accent2"/>
          </a:lnRef>
          <a:fillRef idx="1">
            <a:schemeClr val="lt1"/>
          </a:fillRef>
          <a:effectRef idx="0">
            <a:schemeClr val="accent2"/>
          </a:effectRef>
          <a:fontRef idx="minor">
            <a:schemeClr val="dk1"/>
          </a:fontRef>
        </p:style>
        <p:txBody>
          <a:bodyPr wrap="square" rtlCol="1">
            <a:spAutoFit/>
          </a:bodyPr>
          <a:lstStyle/>
          <a:p>
            <a:pPr>
              <a:buFontTx/>
              <a:buChar char="-"/>
            </a:pPr>
            <a:r>
              <a:rPr lang="ar-SA" sz="2000" b="1" dirty="0" smtClean="0">
                <a:latin typeface="Arial Unicode MS" pitchFamily="34" charset="-128"/>
                <a:ea typeface="Arial Unicode MS" pitchFamily="34" charset="-128"/>
                <a:cs typeface="DecoType Naskh Special" pitchFamily="2" charset="-78"/>
              </a:rPr>
              <a:t>مفهومه </a:t>
            </a:r>
          </a:p>
          <a:p>
            <a:pPr>
              <a:buFontTx/>
              <a:buChar char="-"/>
            </a:pPr>
            <a:r>
              <a:rPr lang="ar-SA" sz="2000" b="1" dirty="0" smtClean="0">
                <a:latin typeface="Arial Unicode MS" pitchFamily="34" charset="-128"/>
                <a:ea typeface="Arial Unicode MS" pitchFamily="34" charset="-128"/>
                <a:cs typeface="DecoType Naskh Special" pitchFamily="2" charset="-78"/>
              </a:rPr>
              <a:t> خصائصِه </a:t>
            </a:r>
          </a:p>
          <a:p>
            <a:pPr>
              <a:buFontTx/>
              <a:buChar char="-"/>
            </a:pPr>
            <a:r>
              <a:rPr lang="ar-SA" sz="2000" b="1" dirty="0" smtClean="0">
                <a:latin typeface="Arial Unicode MS" pitchFamily="34" charset="-128"/>
                <a:ea typeface="Arial Unicode MS" pitchFamily="34" charset="-128"/>
                <a:cs typeface="DecoType Naskh Special" pitchFamily="2" charset="-78"/>
              </a:rPr>
              <a:t> مكوناته </a:t>
            </a:r>
            <a:endParaRPr lang="ar-SA" sz="2000" b="1" dirty="0">
              <a:latin typeface="Arial Unicode MS" pitchFamily="34" charset="-128"/>
              <a:ea typeface="Arial Unicode MS" pitchFamily="34" charset="-128"/>
              <a:cs typeface="DecoType Naskh Special" pitchFamily="2" charset="-78"/>
            </a:endParaRPr>
          </a:p>
        </p:txBody>
      </p:sp>
      <p:pic>
        <p:nvPicPr>
          <p:cNvPr id="24" name="Picture 8" descr="pretty_flower_purple_md_wht"/>
          <p:cNvPicPr>
            <a:picLocks noChangeAspect="1" noChangeArrowheads="1" noCrop="1"/>
          </p:cNvPicPr>
          <p:nvPr/>
        </p:nvPicPr>
        <p:blipFill>
          <a:blip r:embed="rId2"/>
          <a:srcRect/>
          <a:stretch>
            <a:fillRect/>
          </a:stretch>
        </p:blipFill>
        <p:spPr bwMode="auto">
          <a:xfrm>
            <a:off x="7858148" y="0"/>
            <a:ext cx="952500" cy="952500"/>
          </a:xfrm>
          <a:prstGeom prst="rect">
            <a:avLst/>
          </a:prstGeom>
          <a:noFill/>
        </p:spPr>
      </p:pic>
      <p:pic>
        <p:nvPicPr>
          <p:cNvPr id="25" name="Picture 9" descr="pretty_flower_red_md_wht"/>
          <p:cNvPicPr>
            <a:picLocks noChangeAspect="1" noChangeArrowheads="1" noCrop="1"/>
          </p:cNvPicPr>
          <p:nvPr/>
        </p:nvPicPr>
        <p:blipFill>
          <a:blip r:embed="rId3"/>
          <a:srcRect/>
          <a:stretch>
            <a:fillRect/>
          </a:stretch>
        </p:blipFill>
        <p:spPr bwMode="auto">
          <a:xfrm>
            <a:off x="0" y="0"/>
            <a:ext cx="952500" cy="9525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71406" y="428604"/>
            <a:ext cx="7072362" cy="5632311"/>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algn="just"/>
            <a:r>
              <a:rPr lang="ar-SA" sz="32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هي لون من الانطباعات تتميز بأنها :</a:t>
            </a:r>
          </a:p>
          <a:p>
            <a:pPr marL="533400" indent="-533400" algn="just">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غير يقينية وغير مؤكد</a:t>
            </a:r>
            <a:r>
              <a:rPr lang="ar-EG"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ة</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وإن ارتكزت على شواهد وقرائن معينة. </a:t>
            </a:r>
          </a:p>
          <a:p>
            <a:pPr marL="533400" indent="-533400" algn="just">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تَتَسم بالكلية والعمومية دون تفصيلات جزئية فهي انطباعات عامة . </a:t>
            </a:r>
          </a:p>
          <a:p>
            <a:pPr marL="533400" indent="-533400" algn="just">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تَعتمد عليها مقابلات الاستقبال في توجيه الحالات أو تحويلها.</a:t>
            </a:r>
          </a:p>
          <a:p>
            <a:pPr marL="533400" indent="-533400" algn="just">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تُعتبر وسائل للتشخيص النهائي أو فروض يَتَعين تحقيقها ، لذا من المفيد تسجيل هذه الانطباعات بعد كل مقابلة حتى نستطيع رسم الخطوات التالية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p:txBody>
      </p:sp>
      <p:sp>
        <p:nvSpPr>
          <p:cNvPr id="5" name="وسيلة شرح مستطيلة مستديرة الزوايا 4"/>
          <p:cNvSpPr/>
          <p:nvPr/>
        </p:nvSpPr>
        <p:spPr>
          <a:xfrm rot="5400000">
            <a:off x="6322231" y="2464587"/>
            <a:ext cx="3857652" cy="1500198"/>
          </a:xfrm>
          <a:prstGeom prst="wedgeRoundRectCallout">
            <a:avLst>
              <a:gd name="adj1" fmla="val -18575"/>
              <a:gd name="adj2" fmla="val 80859"/>
              <a:gd name="adj3" fmla="val 16667"/>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horz" rtlCol="1" anchor="ctr"/>
          <a:lstStyle/>
          <a:p>
            <a:pPr algn="ctr"/>
            <a:r>
              <a:rPr lang="ar-SA" sz="2800" b="1" dirty="0" smtClean="0">
                <a:solidFill>
                  <a:srgbClr val="FF0000"/>
                </a:solidFill>
              </a:rPr>
              <a:t>1-  الأفكار التشخيصية </a:t>
            </a:r>
            <a:endParaRPr lang="ar-SA" sz="2800" b="1" dirty="0">
              <a:solidFill>
                <a:srgbClr val="FF0000"/>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142844" y="785794"/>
            <a:ext cx="6929486" cy="5078313"/>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365125" indent="-350838" algn="just">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هو تشخيص يَقتصر على تَصنيف المشكلة أو المرض أو العاهة دون أي ذكر للعوامل المسببة لها.</a:t>
            </a:r>
          </a:p>
          <a:p>
            <a:pPr marL="365125" indent="-350838" algn="just">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يُطلق على هذا النوع بالتشخيص الأرسطي نسبة إلى قياس أرسطو الشهير، القائل بأن  “ المقدمات تتضمن النتائج وتَغْنِى عن الجزئيات ”. </a:t>
            </a:r>
          </a:p>
          <a:p>
            <a:pPr marL="365125" indent="-350838" algn="just">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يُمارس هذا النوع من التشخيص في المستشفيات ومؤسسات المعوقين والعيادات النفسية والسجون .</a:t>
            </a:r>
          </a:p>
          <a:p>
            <a:pPr marL="365125" indent="-350838" algn="just">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يَكتف</a:t>
            </a:r>
            <a:r>
              <a:rPr lang="ar-EG"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ي</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هذا النوع من التشخيص بتحديد طبيعة المرض أو نوع العاهة أو  درجة الذكاء. </a:t>
            </a:r>
          </a:p>
        </p:txBody>
      </p:sp>
      <p:sp>
        <p:nvSpPr>
          <p:cNvPr id="5" name="وسيلة شرح مستطيلة مستديرة الزوايا 4"/>
          <p:cNvSpPr/>
          <p:nvPr/>
        </p:nvSpPr>
        <p:spPr>
          <a:xfrm rot="5400000">
            <a:off x="5643570" y="2214554"/>
            <a:ext cx="5072098" cy="1500198"/>
          </a:xfrm>
          <a:prstGeom prst="wedgeRoundRectCallout">
            <a:avLst>
              <a:gd name="adj1" fmla="val -18575"/>
              <a:gd name="adj2" fmla="val 80859"/>
              <a:gd name="adj3" fmla="val 16667"/>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horz" rtlCol="1" anchor="ctr"/>
          <a:lstStyle/>
          <a:p>
            <a:pPr algn="ctr"/>
            <a:r>
              <a:rPr lang="ar-SA" sz="2800" b="1" dirty="0" smtClean="0">
                <a:solidFill>
                  <a:srgbClr val="FF0000"/>
                </a:solidFill>
              </a:rPr>
              <a:t>2-  التشخيص الاكلينيكى (التصنيفي ) </a:t>
            </a:r>
            <a:endParaRPr lang="ar-SA" sz="2800" b="1" dirty="0">
              <a:solidFill>
                <a:srgbClr val="FF0000"/>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214282" y="500042"/>
            <a:ext cx="6715204" cy="5632311"/>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365125" indent="-350838" algn="just">
              <a:lnSpc>
                <a:spcPct val="200000"/>
              </a:lnSpc>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يَمتاز هذا التشخيص بالبساطة والتركيز وتجنب الصياغات الوصفية كما يُعتبر مصدراً هاماً للبيانات الإحصائية والأبحاث العلمية. </a:t>
            </a:r>
          </a:p>
          <a:p>
            <a:pPr marL="365125" indent="-350838" algn="just">
              <a:lnSpc>
                <a:spcPct val="200000"/>
              </a:lnSpc>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من الانتقادات الموجه له عدم توضيحه للظروف الفردية الخاصة لكل مشكلة والعوامل التي أدت إليها .</a:t>
            </a:r>
          </a:p>
        </p:txBody>
      </p:sp>
      <p:sp>
        <p:nvSpPr>
          <p:cNvPr id="5" name="وسيلة شرح مستطيلة مستديرة الزوايا 4"/>
          <p:cNvSpPr/>
          <p:nvPr/>
        </p:nvSpPr>
        <p:spPr>
          <a:xfrm rot="5400000">
            <a:off x="5643570" y="2214554"/>
            <a:ext cx="5072098" cy="1500198"/>
          </a:xfrm>
          <a:prstGeom prst="wedgeRoundRectCallout">
            <a:avLst>
              <a:gd name="adj1" fmla="val -18575"/>
              <a:gd name="adj2" fmla="val 80859"/>
              <a:gd name="adj3" fmla="val 16667"/>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horz" rtlCol="1" anchor="ctr"/>
          <a:lstStyle/>
          <a:p>
            <a:pPr algn="ctr"/>
            <a:r>
              <a:rPr lang="ar-SA" sz="3200" b="1" dirty="0" smtClean="0">
                <a:solidFill>
                  <a:srgbClr val="FF0000"/>
                </a:solidFill>
                <a:cs typeface="Akhbar MT" pitchFamily="2" charset="-78"/>
              </a:rPr>
              <a:t>تابع التشخيص الاكلينيكى (التصنيفي ) </a:t>
            </a:r>
            <a:endParaRPr lang="ar-SA" sz="3200" b="1" dirty="0">
              <a:solidFill>
                <a:srgbClr val="FF0000"/>
              </a:solidFill>
              <a:cs typeface="Akhbar MT"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214282" y="214290"/>
            <a:ext cx="7000924" cy="6186309"/>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533400" indent="-533400" algn="just">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وهو يُشبه التشخيص الإكلينيكي إلا أنه يَضيف على طبيعة المشكلة طائفتها الخاصة أو نوعيتها المميزة عن الطوائف الأخرى الواقعة داخل التصنيف العام مثال : </a:t>
            </a:r>
          </a:p>
          <a:p>
            <a:pPr marL="533400" indent="-533400" algn="just">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المشكلة هي اضطراب نفسي وهو التصنيف الإكلينيكي العام، أما إضافة الطائفة الخاصة لهذا الاضطراب كالانطواء أو القلق فهو تصنيف طائفي أو تشخيص سببي.</a:t>
            </a:r>
          </a:p>
          <a:p>
            <a:pPr marL="533400" indent="-533400" algn="just">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يُطلق على هذا النوع اسم التشخيص </a:t>
            </a:r>
            <a:r>
              <a:rPr lang="ar-SA" sz="3600" b="1" dirty="0" err="1"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الجاليلي</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نسبة إلى منهج جاليليو  في توضيح الحقائق .</a:t>
            </a:r>
          </a:p>
          <a:p>
            <a:pPr marL="533400" indent="-533400" algn="just">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له نفس مزايا التشخيص الإكلينيكي وإن احتوى على مزيد من التفسيرات لطبيعة المشكلة وإن كان لا يوضح فردية  المشكلة . </a:t>
            </a:r>
            <a:endParaRPr lang="ar-SA" sz="4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p:txBody>
      </p:sp>
      <p:sp>
        <p:nvSpPr>
          <p:cNvPr id="5" name="وسيلة شرح مستطيلة مستديرة الزوايا 4"/>
          <p:cNvSpPr/>
          <p:nvPr/>
        </p:nvSpPr>
        <p:spPr>
          <a:xfrm rot="5400000">
            <a:off x="6250793" y="2464587"/>
            <a:ext cx="3857652" cy="1500198"/>
          </a:xfrm>
          <a:prstGeom prst="wedgeRoundRectCallout">
            <a:avLst>
              <a:gd name="adj1" fmla="val -18575"/>
              <a:gd name="adj2" fmla="val 80859"/>
              <a:gd name="adj3" fmla="val 16667"/>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horz" rtlCol="1" anchor="ctr"/>
          <a:lstStyle/>
          <a:p>
            <a:pPr algn="ctr"/>
            <a:r>
              <a:rPr lang="ar-SA" sz="3200" b="1" dirty="0" smtClean="0">
                <a:solidFill>
                  <a:srgbClr val="FF0000"/>
                </a:solidFill>
              </a:rPr>
              <a:t>3- التشخيص السببى  </a:t>
            </a:r>
            <a:endParaRPr lang="ar-SA" sz="3200" b="1" dirty="0">
              <a:solidFill>
                <a:srgbClr val="FF0000"/>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214282" y="582771"/>
            <a:ext cx="7143800" cy="5632311"/>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533400" indent="-533400" algn="just">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وهو التشخيص الوصفي الذي يوضح تفاعل العوامل الذاتية والبيئية ( رأسيا أو أفقيا ) والتي أدت للموقف الإشكالي . </a:t>
            </a:r>
          </a:p>
          <a:p>
            <a:pPr marL="533400" indent="-533400" algn="just">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يَنتشر بين المؤسسات التي تتناول المشكلات الأسرية والانحراف وعدم التكيف .</a:t>
            </a:r>
          </a:p>
          <a:p>
            <a:pPr marL="533400" indent="-533400" algn="just">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ارتبطت به خدمه الفرد منذ نشأتها كأنسب أسلوب لتفسير المشكلات الفردية  . </a:t>
            </a:r>
          </a:p>
          <a:p>
            <a:pPr marL="533400" indent="-533400" algn="just">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ويَمتاز بمناسبته للطبيعة الفردية الخاصة لكل من العميل وظروفه المحيطة وطبيعة التفاعل بينهما حيث لا يمكن تفسيره إلا من خلال صياغة وصفية ولا يخضع لأي لون من ألوان  التصنيف .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p:txBody>
      </p:sp>
      <p:sp>
        <p:nvSpPr>
          <p:cNvPr id="5" name="وسيلة شرح مستطيلة مستديرة الزوايا 4"/>
          <p:cNvSpPr/>
          <p:nvPr/>
        </p:nvSpPr>
        <p:spPr>
          <a:xfrm rot="5400000">
            <a:off x="6322215" y="2536009"/>
            <a:ext cx="3857652" cy="1214478"/>
          </a:xfrm>
          <a:prstGeom prst="wedgeRoundRectCallout">
            <a:avLst>
              <a:gd name="adj1" fmla="val -18575"/>
              <a:gd name="adj2" fmla="val 80859"/>
              <a:gd name="adj3" fmla="val 16667"/>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horz" rtlCol="1" anchor="ctr"/>
          <a:lstStyle/>
          <a:p>
            <a:pPr algn="ctr"/>
            <a:r>
              <a:rPr lang="ar-SA" sz="2400" b="1" dirty="0" smtClean="0">
                <a:solidFill>
                  <a:srgbClr val="FF0000"/>
                </a:solidFill>
              </a:rPr>
              <a:t>4- التشخيص </a:t>
            </a:r>
            <a:r>
              <a:rPr lang="ar-SA" sz="2400" b="1" dirty="0" err="1" smtClean="0">
                <a:solidFill>
                  <a:srgbClr val="FF0000"/>
                </a:solidFill>
              </a:rPr>
              <a:t>الدينامى</a:t>
            </a:r>
            <a:r>
              <a:rPr lang="ar-SA" sz="2400" b="1" dirty="0" smtClean="0">
                <a:solidFill>
                  <a:srgbClr val="FF0000"/>
                </a:solidFill>
              </a:rPr>
              <a:t> الوصفي </a:t>
            </a:r>
            <a:endParaRPr lang="ar-SA" sz="2400" b="1" dirty="0">
              <a:solidFill>
                <a:srgbClr val="FF0000"/>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500034" y="571480"/>
            <a:ext cx="6429452" cy="5332229"/>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274638" indent="-258763" algn="just">
              <a:lnSpc>
                <a:spcPct val="150000"/>
              </a:lnSpc>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ويُؤخذ عليه أنه يشكل أمام الممارسين صعوبة بالغة في صياغته لدرجة جعلت بعض المؤسسات تُقارن بين الجهد الواجب بذله لصياغته وبين القيمة الفعلية التي يُحققها لتقييم لها ألواناً متباينة من الصيغ التشخيصية.</a:t>
            </a:r>
          </a:p>
          <a:p>
            <a:pPr marL="274638" indent="-258763" algn="just">
              <a:lnSpc>
                <a:spcPct val="150000"/>
              </a:lnSpc>
              <a:buFont typeface="Arial" pitchFamily="34" charset="0"/>
              <a:buChar char="•"/>
            </a:pPr>
            <a:endParaRPr lang="ar-SA" sz="1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a:p>
            <a:pPr marL="274638" indent="-258763" algn="just">
              <a:lnSpc>
                <a:spcPct val="150000"/>
              </a:lnSpc>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كما أن هذه الصياغة وقفت عائقاً أمام استثمارها في الأبحاث العلمية والإحصاءات العامة .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p:txBody>
      </p:sp>
      <p:sp>
        <p:nvSpPr>
          <p:cNvPr id="5" name="وسيلة شرح مستطيلة مستديرة الزوايا 4"/>
          <p:cNvSpPr/>
          <p:nvPr/>
        </p:nvSpPr>
        <p:spPr>
          <a:xfrm rot="5400000">
            <a:off x="6250793" y="2464587"/>
            <a:ext cx="3857652" cy="1500198"/>
          </a:xfrm>
          <a:prstGeom prst="wedgeRoundRectCallout">
            <a:avLst>
              <a:gd name="adj1" fmla="val -18575"/>
              <a:gd name="adj2" fmla="val 80859"/>
              <a:gd name="adj3" fmla="val 16667"/>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horz" rtlCol="1" anchor="ctr"/>
          <a:lstStyle/>
          <a:p>
            <a:pPr algn="ctr"/>
            <a:r>
              <a:rPr lang="ar-SA" sz="2400" b="1" dirty="0" smtClean="0">
                <a:solidFill>
                  <a:srgbClr val="FF0000"/>
                </a:solidFill>
              </a:rPr>
              <a:t>تابع التشخيص الدينمى الوصفي </a:t>
            </a:r>
            <a:endParaRPr lang="ar-SA" sz="2400" b="1" dirty="0">
              <a:solidFill>
                <a:srgbClr val="FF0000"/>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428596" y="654209"/>
            <a:ext cx="6676224" cy="5909310"/>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533400" indent="-533400" algn="just"/>
            <a:r>
              <a:rPr lang="ar-SA" sz="32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ويعرف بأنه : </a:t>
            </a:r>
          </a:p>
          <a:p>
            <a:pPr marL="533400" indent="-533400" algn="just">
              <a:lnSpc>
                <a:spcPct val="150000"/>
              </a:lnSpc>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  هو تحديد لطبيعة المشكلة ونوعيتها الخاصة مع محاولة علمية لتفسير أسبابها بصورة تُـوضح أكثر العوامل طواعية للعلاج . </a:t>
            </a:r>
          </a:p>
          <a:p>
            <a:pPr algn="just"/>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الخصائص الرئيسة للتشخيص المتكامل  </a:t>
            </a:r>
          </a:p>
          <a:p>
            <a:pPr lvl="1"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1-  يَجمع بين التصنيف العام والفردية الخاصة . </a:t>
            </a:r>
          </a:p>
          <a:p>
            <a:pPr lvl="1"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2-  يُركز على أسس وقواعد علمية . </a:t>
            </a:r>
          </a:p>
          <a:p>
            <a:pPr lvl="1"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3-  قابل دائما للتغير والتعديل بظهور حقائق جديدة . </a:t>
            </a:r>
          </a:p>
          <a:p>
            <a:pPr lvl="1"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4-  هو افتراض  علمي لأقرب الاحتمالات . </a:t>
            </a:r>
            <a:r>
              <a:rPr lang="ar-SA" sz="28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endParaRPr lang="ar-SA" sz="28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5" name="وسيلة شرح مستطيلة مستديرة الزوايا 4"/>
          <p:cNvSpPr/>
          <p:nvPr/>
        </p:nvSpPr>
        <p:spPr>
          <a:xfrm rot="5400000">
            <a:off x="6250793" y="2393149"/>
            <a:ext cx="3857652" cy="1500198"/>
          </a:xfrm>
          <a:prstGeom prst="wedgeRoundRectCallout">
            <a:avLst>
              <a:gd name="adj1" fmla="val -18575"/>
              <a:gd name="adj2" fmla="val 80859"/>
              <a:gd name="adj3" fmla="val 16667"/>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horz" rtlCol="1" anchor="ctr"/>
          <a:lstStyle/>
          <a:p>
            <a:r>
              <a:rPr lang="ar-SA" sz="3200" b="1" dirty="0" smtClean="0">
                <a:solidFill>
                  <a:srgbClr val="FF0000"/>
                </a:solidFill>
                <a:latin typeface="Arial Unicode MS" pitchFamily="34" charset="-128"/>
                <a:ea typeface="Arial Unicode MS" pitchFamily="34" charset="-128"/>
                <a:cs typeface="Arial Unicode MS" pitchFamily="34" charset="-128"/>
              </a:rPr>
              <a:t>5- التشخيص المتكامل </a:t>
            </a:r>
            <a:endParaRPr lang="ar-SA" sz="32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357158" y="1357298"/>
            <a:ext cx="8352928" cy="4616648"/>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533400" indent="-533400" algn="just"/>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تابع  الخصائص الرئيسة للتشخيص المتكامل </a:t>
            </a:r>
          </a:p>
          <a:p>
            <a:pPr marL="533400" indent="-533400" algn="just"/>
            <a:endParaRPr lang="ar-SA"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a:p>
            <a:pPr marL="533400" indent="-533400" algn="just"/>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5-</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التشخيص عملية مشتركة بين الأخصائي والعميل في كل عمليات خدمة الفرد . </a:t>
            </a:r>
          </a:p>
          <a:p>
            <a:pPr marL="533400" indent="-533400"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6- صياغة التشخيص ومضمونه مرتبط بالضرورة بأهداف المؤسسة وفلسفتها .  </a:t>
            </a:r>
          </a:p>
          <a:p>
            <a:pPr marL="533400" indent="-533400"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7- أسلوب عملي لتحديد العلاج وليس بحثاً مطلقًا وراء العلل.</a:t>
            </a:r>
          </a:p>
          <a:p>
            <a:pPr marL="533400" indent="-533400" algn="just"/>
            <a:endParaRPr lang="ar-SA" sz="1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a:p>
            <a:pPr marL="533400" indent="-533400"/>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وسوف نتناول  تلك الخصائص بالشرح على النحو التالي :</a:t>
            </a: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323528" y="836712"/>
            <a:ext cx="8568952" cy="5386090"/>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a:buFontTx/>
              <a:buChar char="-"/>
            </a:pPr>
            <a:endParaRPr lang="ar-SA" sz="28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endParaRPr lang="ar-SA" sz="28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pPr algn="just">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يجب أن يشمل التشخيص تصنيفاً عاماً للمشكلة وآخر لطائفتها أو نوعيتها،بل وما يمكن تصنيفه من العوامل الأخرى على أن تقتصر الصياغة الوصفية على توضيح التفاعل بين عواملها المختلفة .</a:t>
            </a:r>
          </a:p>
          <a:p>
            <a:pPr algn="ct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مثال : زوجه تشتكى من قسوة الزوج </a:t>
            </a:r>
          </a:p>
          <a:p>
            <a:pPr algn="just">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مشكله أسرية / التصنيف العام .</a:t>
            </a:r>
          </a:p>
          <a:p>
            <a:pPr algn="just">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الطلاق/ التصنيف الطائفي.</a:t>
            </a:r>
          </a:p>
          <a:p>
            <a:pPr algn="just">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مشكلة اضطراب نفسي / التصنيف العام.</a:t>
            </a:r>
          </a:p>
          <a:p>
            <a:pPr algn="just">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قلق واكتئاب / التصنيف الطائفي للمشكلة .</a:t>
            </a:r>
            <a:endParaRPr lang="ar-SA" sz="28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4" name="وسيلة شرح بيضاوية 3"/>
          <p:cNvSpPr/>
          <p:nvPr/>
        </p:nvSpPr>
        <p:spPr>
          <a:xfrm>
            <a:off x="3643306" y="214290"/>
            <a:ext cx="4747398" cy="1224136"/>
          </a:xfrm>
          <a:prstGeom prst="wedgeEllipseCallou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3600" b="1" dirty="0" smtClean="0">
                <a:solidFill>
                  <a:srgbClr val="FF0000"/>
                </a:solidFill>
                <a:latin typeface="Arial Unicode MS" pitchFamily="34" charset="-128"/>
                <a:ea typeface="Arial Unicode MS" pitchFamily="34" charset="-128"/>
                <a:cs typeface="DecoType Naskh Special" pitchFamily="2" charset="-78"/>
              </a:rPr>
              <a:t>1- يجمع بين التصنيف العام والفردية الخاصة </a:t>
            </a:r>
            <a:endParaRPr lang="ar-SA" sz="3600" b="1" dirty="0">
              <a:solidFill>
                <a:srgbClr val="FF0000"/>
              </a:solidFill>
              <a:latin typeface="Arial Unicode MS" pitchFamily="34" charset="-128"/>
              <a:ea typeface="Arial Unicode MS" pitchFamily="34" charset="-128"/>
              <a:cs typeface="DecoType Naskh Special"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714348" y="1742439"/>
            <a:ext cx="8001056" cy="4401205"/>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r>
              <a:rPr lang="ar-SA" sz="28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p>
          <a:p>
            <a:pPr algn="just">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من الأسس العلمية التي يمكن الاعتماد عليها في التشخيص هي  : </a:t>
            </a:r>
          </a:p>
          <a:p>
            <a:pPr lvl="1" algn="just"/>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/1/ السببية النسبية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يُحدد التشخيص بعض العوامل الظاهرة الأكثر ارتباطا بالمشكلة من عوامل أخرى متعددة .    </a:t>
            </a:r>
          </a:p>
          <a:p>
            <a:pPr lvl="1" algn="just"/>
            <a:endPar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a:p>
            <a:pPr lvl="1" algn="just"/>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/2/ العلاقة الجبرية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تُشير إلى أن العوامل السلبية تَلعب دوراً أكبر من العوامل الايجابية في تَفسير جوانب المشكلة  باعتبار أن المشكلة هي موقف سلبي.</a:t>
            </a:r>
          </a:p>
        </p:txBody>
      </p:sp>
      <p:sp>
        <p:nvSpPr>
          <p:cNvPr id="4" name="وسيلة شرح بيضاوية 3"/>
          <p:cNvSpPr/>
          <p:nvPr/>
        </p:nvSpPr>
        <p:spPr>
          <a:xfrm rot="423936">
            <a:off x="3787635" y="22873"/>
            <a:ext cx="3945123" cy="1428736"/>
          </a:xfrm>
          <a:prstGeom prst="wedgeEllipseCallout">
            <a:avLst>
              <a:gd name="adj1" fmla="val -26335"/>
              <a:gd name="adj2" fmla="val 79331"/>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3200" b="1" dirty="0" smtClean="0">
                <a:solidFill>
                  <a:srgbClr val="FF0000"/>
                </a:solidFill>
                <a:latin typeface="Arial Unicode MS" pitchFamily="34" charset="-128"/>
                <a:ea typeface="Arial Unicode MS" pitchFamily="34" charset="-128"/>
                <a:cs typeface="DecoType Naskh Special" pitchFamily="2" charset="-78"/>
              </a:rPr>
              <a:t>2- التشخيص يركز على أسس وقواعد علمية </a:t>
            </a:r>
            <a:endParaRPr lang="ar-SA" sz="3200" b="1" dirty="0">
              <a:solidFill>
                <a:srgbClr val="FF0000"/>
              </a:solidFill>
              <a:latin typeface="Arial Unicode MS" pitchFamily="34" charset="-128"/>
              <a:ea typeface="Arial Unicode MS" pitchFamily="34" charset="-128"/>
              <a:cs typeface="DecoType Naskh Special"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428596" y="1428736"/>
            <a:ext cx="8358246" cy="4278094"/>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r>
              <a:rPr lang="ar-SA" sz="28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p>
          <a:p>
            <a:pPr lvl="1" algn="just"/>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/3/  المنهج العقلي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التشخيص يركز  على قدرة العقل البشري في الوصول إلى الحقائق المرتبطة بالمشكلة.</a:t>
            </a:r>
          </a:p>
          <a:p>
            <a:pPr lvl="1" algn="just"/>
            <a:endPar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a:p>
            <a:pPr lvl="1" algn="just"/>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/4/  المنهج العملي</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التشخيص يحقق نفعاً واضحاً في أنه ليس بحثا فلسفيا وراء الأسباب ولكنه منفعة حقيقية لعلاج المشكلة.  </a:t>
            </a:r>
          </a:p>
          <a:p>
            <a:pPr lvl="1" algn="just"/>
            <a:endPar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a:p>
            <a:pPr lvl="1" algn="just"/>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/5/ قاعدة الاحتمالات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أن التشخيص دائماً احتمالي وليس يقيني.</a:t>
            </a:r>
          </a:p>
        </p:txBody>
      </p:sp>
      <p:sp>
        <p:nvSpPr>
          <p:cNvPr id="4" name="وسيلة شرح بيضاوية 3"/>
          <p:cNvSpPr/>
          <p:nvPr/>
        </p:nvSpPr>
        <p:spPr>
          <a:xfrm rot="423936">
            <a:off x="3787635" y="22873"/>
            <a:ext cx="3945123" cy="1428736"/>
          </a:xfrm>
          <a:prstGeom prst="wedgeEllipseCallout">
            <a:avLst>
              <a:gd name="adj1" fmla="val -26335"/>
              <a:gd name="adj2" fmla="val 79331"/>
            </a:avLst>
          </a:prstGeom>
        </p:spPr>
        <p:style>
          <a:lnRef idx="1">
            <a:schemeClr val="accent5"/>
          </a:lnRef>
          <a:fillRef idx="2">
            <a:schemeClr val="accent5"/>
          </a:fillRef>
          <a:effectRef idx="1">
            <a:schemeClr val="accent5"/>
          </a:effectRef>
          <a:fontRef idx="minor">
            <a:schemeClr val="dk1"/>
          </a:fontRef>
        </p:style>
        <p:txBody>
          <a:bodyPr rtlCol="1" anchor="ctr"/>
          <a:lstStyle/>
          <a:p>
            <a:r>
              <a:rPr lang="ar-SA" sz="3200" b="1" dirty="0" smtClean="0">
                <a:solidFill>
                  <a:srgbClr val="FF0000"/>
                </a:solidFill>
                <a:latin typeface="Arial Unicode MS" pitchFamily="34" charset="-128"/>
                <a:ea typeface="Arial Unicode MS" pitchFamily="34" charset="-128"/>
                <a:cs typeface="DecoType Naskh Special" pitchFamily="2" charset="-78"/>
              </a:rPr>
              <a:t>تابع التشخيص يركز على أسس وقواعد علمية </a:t>
            </a: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214282" y="1285860"/>
            <a:ext cx="8715436" cy="2862322"/>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441325" indent="-258763"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حدث قام بالسرقة و يَتَسِمْ سلوكه بالاندفاع وعدم الاستقرار الانفعالي ، ذكى ويتمتع بصحة جيدة ويعيش مع أبيه وزوجه أبيه وأولادها منذ وفاة أمه يَشكو من قسوة أبيه وسوء معاملة زوجة أبيه له ، تكرر هروبه من المنزل والمدرسة . </a:t>
            </a:r>
          </a:p>
          <a:p>
            <a:pPr marL="441325" indent="-258763"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ما هي العمليات أو الحقائق التي يمكن تشخيصها للحالة ؟</a:t>
            </a:r>
            <a:endPar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p:txBody>
      </p:sp>
      <p:sp>
        <p:nvSpPr>
          <p:cNvPr id="4" name="وسيلة شرح بيضاوية 3"/>
          <p:cNvSpPr/>
          <p:nvPr/>
        </p:nvSpPr>
        <p:spPr>
          <a:xfrm rot="423936">
            <a:off x="4153636" y="-3762"/>
            <a:ext cx="2800074" cy="1157738"/>
          </a:xfrm>
          <a:prstGeom prst="wedgeEllipseCallout">
            <a:avLst>
              <a:gd name="adj1" fmla="val -36603"/>
              <a:gd name="adj2" fmla="val 66054"/>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5400" b="1" dirty="0" smtClean="0">
                <a:solidFill>
                  <a:srgbClr val="FF0000"/>
                </a:solidFill>
                <a:latin typeface="Arial Unicode MS" pitchFamily="34" charset="-128"/>
                <a:ea typeface="Arial Unicode MS" pitchFamily="34" charset="-128"/>
                <a:cs typeface="DecoType Naskh Special" pitchFamily="2" charset="-78"/>
              </a:rPr>
              <a:t>مثال </a:t>
            </a:r>
            <a:endParaRPr lang="ar-SA" sz="5400" b="1" dirty="0">
              <a:solidFill>
                <a:srgbClr val="FF0000"/>
              </a:solidFill>
              <a:latin typeface="Arial Unicode MS" pitchFamily="34" charset="-128"/>
              <a:ea typeface="Arial Unicode MS" pitchFamily="34" charset="-128"/>
              <a:cs typeface="DecoType Naskh Special" pitchFamily="2" charset="-78"/>
            </a:endParaRPr>
          </a:p>
        </p:txBody>
      </p:sp>
      <p:pic>
        <p:nvPicPr>
          <p:cNvPr id="5" name="Picture 30" descr="30365"/>
          <p:cNvPicPr>
            <a:picLocks noChangeAspect="1" noChangeArrowheads="1" noCrop="1"/>
          </p:cNvPicPr>
          <p:nvPr/>
        </p:nvPicPr>
        <p:blipFill>
          <a:blip r:embed="rId3"/>
          <a:srcRect/>
          <a:stretch>
            <a:fillRect/>
          </a:stretch>
        </p:blipFill>
        <p:spPr bwMode="auto">
          <a:xfrm>
            <a:off x="214282" y="4143380"/>
            <a:ext cx="3443319" cy="2486020"/>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214282" y="1285860"/>
            <a:ext cx="8715436" cy="4247317"/>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441325" indent="-258763" algn="just"/>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العمليات أو الحقائق التي يمكن تشخيصها للحالة :</a:t>
            </a:r>
          </a:p>
          <a:p>
            <a:pPr marL="441325" indent="-258763" algn="just">
              <a:lnSpc>
                <a:spcPct val="150000"/>
              </a:lnSpc>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 السرقة سوف تَجذب انتباهنا منذ الوهلة الأولى لتستدعى خبرات مختزنة في الذهن حول علاقات علمية عامة بين السرقة وبين العوامل الشخصية والاجتماعية . </a:t>
            </a:r>
          </a:p>
          <a:p>
            <a:pPr marL="441325" indent="-258763"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محاولة عقلية لتطويع هذه الحقائق العامة لتناسب هذه السرقة لإيجاد علاقات نسبيه بين حقائقها .</a:t>
            </a:r>
          </a:p>
        </p:txBody>
      </p:sp>
      <p:sp>
        <p:nvSpPr>
          <p:cNvPr id="4" name="وسيلة شرح بيضاوية 3"/>
          <p:cNvSpPr/>
          <p:nvPr/>
        </p:nvSpPr>
        <p:spPr>
          <a:xfrm rot="423936">
            <a:off x="4153636" y="-3762"/>
            <a:ext cx="2800074" cy="1157738"/>
          </a:xfrm>
          <a:prstGeom prst="wedgeEllipseCallout">
            <a:avLst>
              <a:gd name="adj1" fmla="val -36603"/>
              <a:gd name="adj2" fmla="val 66054"/>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5400" b="1" dirty="0" smtClean="0">
                <a:solidFill>
                  <a:srgbClr val="FF0000"/>
                </a:solidFill>
                <a:latin typeface="Arial Unicode MS" pitchFamily="34" charset="-128"/>
                <a:ea typeface="Arial Unicode MS" pitchFamily="34" charset="-128"/>
                <a:cs typeface="DecoType Naskh Special" pitchFamily="2" charset="-78"/>
              </a:rPr>
              <a:t>مثال </a:t>
            </a:r>
            <a:endParaRPr lang="ar-SA" sz="5400" b="1" dirty="0">
              <a:solidFill>
                <a:srgbClr val="FF0000"/>
              </a:solidFill>
              <a:latin typeface="Arial Unicode MS" pitchFamily="34" charset="-128"/>
              <a:ea typeface="Arial Unicode MS" pitchFamily="34" charset="-128"/>
              <a:cs typeface="DecoType Naskh Special" pitchFamily="2" charset="-78"/>
            </a:endParaRPr>
          </a:p>
        </p:txBody>
      </p:sp>
      <p:pic>
        <p:nvPicPr>
          <p:cNvPr id="5" name="Picture 30" descr="30365"/>
          <p:cNvPicPr>
            <a:picLocks noChangeAspect="1" noChangeArrowheads="1" noCrop="1"/>
          </p:cNvPicPr>
          <p:nvPr/>
        </p:nvPicPr>
        <p:blipFill>
          <a:blip r:embed="rId3"/>
          <a:srcRect/>
          <a:stretch>
            <a:fillRect/>
          </a:stretch>
        </p:blipFill>
        <p:spPr bwMode="auto">
          <a:xfrm>
            <a:off x="854075" y="4929198"/>
            <a:ext cx="2803525" cy="1700202"/>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571472" y="1500174"/>
            <a:ext cx="8286808" cy="4524315"/>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441325" indent="-441325" algn="just">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يَتضح لنا من سمات الحدث عدم استقراره الانفعالي واندفاعيته وهروبه المتكرر ، ومن ظروف البيئة قسوة الأب ووفاة الأم وسوء معاملة زوجة الأب وهى جميعها من العوامل السلبية وإن لم تجذبنا بنفس درجة ذكاء الحدث وصحته الجيدة كعوامل ايجابية.</a:t>
            </a:r>
          </a:p>
          <a:p>
            <a:pPr marL="441325" indent="-441325" algn="just">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سوف نقوم بدراسة أفقية وأخرى  رأسية للموقف ، أي دراسة تفاعل الجوانب القائمة في الوقت الحاضر وارتباطها بالمشكلة (كدراسة أفقية ) ودراسة تفاعل حقائق في الماضي وانتهت إلى الوضع الحالي كالتاريخ التطوري ( كدراسة رأسية ). </a:t>
            </a:r>
          </a:p>
        </p:txBody>
      </p:sp>
      <p:sp>
        <p:nvSpPr>
          <p:cNvPr id="4" name="وسيلة شرح بيضاوية 3"/>
          <p:cNvSpPr/>
          <p:nvPr/>
        </p:nvSpPr>
        <p:spPr>
          <a:xfrm rot="423936">
            <a:off x="4149276" y="-4032"/>
            <a:ext cx="2800074" cy="1228633"/>
          </a:xfrm>
          <a:prstGeom prst="wedgeEllipseCallout">
            <a:avLst>
              <a:gd name="adj1" fmla="val -36603"/>
              <a:gd name="adj2" fmla="val 66054"/>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4000" b="1" dirty="0" smtClean="0">
                <a:solidFill>
                  <a:srgbClr val="FF0000"/>
                </a:solidFill>
                <a:latin typeface="Arial Unicode MS" pitchFamily="34" charset="-128"/>
                <a:ea typeface="Arial Unicode MS" pitchFamily="34" charset="-128"/>
                <a:cs typeface="DecoType Naskh Special" pitchFamily="2" charset="-78"/>
              </a:rPr>
              <a:t>تابع المثال </a:t>
            </a:r>
            <a:endParaRPr lang="ar-SA" sz="4000" b="1" dirty="0">
              <a:solidFill>
                <a:srgbClr val="FF0000"/>
              </a:solidFill>
              <a:latin typeface="Arial Unicode MS" pitchFamily="34" charset="-128"/>
              <a:ea typeface="Arial Unicode MS" pitchFamily="34" charset="-128"/>
              <a:cs typeface="DecoType Naskh Special" pitchFamily="2" charset="-78"/>
            </a:endParaRPr>
          </a:p>
        </p:txBody>
      </p:sp>
      <p:pic>
        <p:nvPicPr>
          <p:cNvPr id="5" name="Picture 30" descr="30365"/>
          <p:cNvPicPr>
            <a:picLocks noChangeAspect="1" noChangeArrowheads="1" noCrop="1"/>
          </p:cNvPicPr>
          <p:nvPr/>
        </p:nvPicPr>
        <p:blipFill>
          <a:blip r:embed="rId3"/>
          <a:srcRect/>
          <a:stretch>
            <a:fillRect/>
          </a:stretch>
        </p:blipFill>
        <p:spPr bwMode="auto">
          <a:xfrm>
            <a:off x="428597" y="0"/>
            <a:ext cx="2500330" cy="1500174"/>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571472" y="1500174"/>
            <a:ext cx="8286808" cy="5078313"/>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441325" indent="-441325" algn="just">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إذا اتضح لنا أن دور شخصية العميل في المشكلة مرتبطة باضطراب في النمط النفسي للحدث دل عليه تكرار اضطرابه في الماضي ( الهروب المتكرر) وهذا يُرشدنا إلى عمليات أخرى لتحديد نوعية هذا الاضطراب ، فهل اضطرابه النفسي هو استجابة تكيفيه كجذب الانتباه أو وقائية لتجنب الألم  أو مرضية ( لاشعوري ) أو امتداد لرواسب </a:t>
            </a:r>
            <a:r>
              <a:rPr lang="ar-SA" sz="3600" b="1" dirty="0" err="1"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طفولية</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كالعناد والغيرة والأنانية.</a:t>
            </a:r>
          </a:p>
          <a:p>
            <a:pPr marL="441325" indent="-441325" algn="just">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أما إذا استقر الوضع على احتمال تفاعل عوامل مختلفة في الماضي كوفاة الأم ثم زواج الأب لتفسير اضطراب الحدث الانفعالي وأن سلوكه كان هروبا كاستجابة وقائية .  </a:t>
            </a:r>
          </a:p>
        </p:txBody>
      </p:sp>
      <p:sp>
        <p:nvSpPr>
          <p:cNvPr id="4" name="وسيلة شرح بيضاوية 3"/>
          <p:cNvSpPr/>
          <p:nvPr/>
        </p:nvSpPr>
        <p:spPr>
          <a:xfrm rot="423936">
            <a:off x="4149276" y="-4032"/>
            <a:ext cx="2800074" cy="1228633"/>
          </a:xfrm>
          <a:prstGeom prst="wedgeEllipseCallout">
            <a:avLst>
              <a:gd name="adj1" fmla="val -36603"/>
              <a:gd name="adj2" fmla="val 66054"/>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4000" b="1" dirty="0" smtClean="0">
                <a:solidFill>
                  <a:srgbClr val="FF0000"/>
                </a:solidFill>
                <a:latin typeface="Arial Unicode MS" pitchFamily="34" charset="-128"/>
                <a:ea typeface="Arial Unicode MS" pitchFamily="34" charset="-128"/>
                <a:cs typeface="DecoType Naskh Special" pitchFamily="2" charset="-78"/>
              </a:rPr>
              <a:t>تابع المثال </a:t>
            </a:r>
          </a:p>
        </p:txBody>
      </p:sp>
      <p:pic>
        <p:nvPicPr>
          <p:cNvPr id="5" name="Picture 30" descr="30365"/>
          <p:cNvPicPr>
            <a:picLocks noChangeAspect="1" noChangeArrowheads="1" noCrop="1"/>
          </p:cNvPicPr>
          <p:nvPr/>
        </p:nvPicPr>
        <p:blipFill>
          <a:blip r:embed="rId3"/>
          <a:srcRect/>
          <a:stretch>
            <a:fillRect/>
          </a:stretch>
        </p:blipFill>
        <p:spPr bwMode="auto">
          <a:xfrm>
            <a:off x="285721" y="0"/>
            <a:ext cx="2428892" cy="1500174"/>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285720" y="1714488"/>
            <a:ext cx="8358246" cy="3416320"/>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441325" indent="-441325" algn="just">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وإذا افترضنا أن هذه السمة المضطربة تَفاعلت مع ظروف قائمة حاليا في البيئة كقسوة الأب ثم معاملة زوجة الأب لتفسير حادث ( السرقة ) وبناء على المنهج العملي فيجب التركيز على العوامل التي يمكن لنا التأثير فيها أو معالجتها وهو قسوة الأب ومعاملة زوجة الأب كعوامل قابلة للعلاج وأن هناك وقائع غير قابلة للتغيير منها وفاة والدته وزواج والده رغم أنها ساعدت على اضطراب الحدث .   </a:t>
            </a:r>
          </a:p>
        </p:txBody>
      </p:sp>
      <p:sp>
        <p:nvSpPr>
          <p:cNvPr id="4" name="وسيلة شرح بيضاوية 3"/>
          <p:cNvSpPr/>
          <p:nvPr/>
        </p:nvSpPr>
        <p:spPr>
          <a:xfrm rot="423936">
            <a:off x="4136969" y="-4791"/>
            <a:ext cx="2800074" cy="1428736"/>
          </a:xfrm>
          <a:prstGeom prst="wedgeEllipseCallout">
            <a:avLst>
              <a:gd name="adj1" fmla="val -36603"/>
              <a:gd name="adj2" fmla="val 66054"/>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4000" b="1" dirty="0" smtClean="0">
                <a:solidFill>
                  <a:srgbClr val="FF0000"/>
                </a:solidFill>
                <a:latin typeface="Arial Unicode MS" pitchFamily="34" charset="-128"/>
                <a:ea typeface="Arial Unicode MS" pitchFamily="34" charset="-128"/>
                <a:cs typeface="DecoType Naskh Special" pitchFamily="2" charset="-78"/>
              </a:rPr>
              <a:t>تابع المثال </a:t>
            </a:r>
          </a:p>
        </p:txBody>
      </p:sp>
      <p:pic>
        <p:nvPicPr>
          <p:cNvPr id="5" name="Picture 30" descr="30365"/>
          <p:cNvPicPr>
            <a:picLocks noChangeAspect="1" noChangeArrowheads="1" noCrop="1"/>
          </p:cNvPicPr>
          <p:nvPr/>
        </p:nvPicPr>
        <p:blipFill>
          <a:blip r:embed="rId3"/>
          <a:srcRect/>
          <a:stretch>
            <a:fillRect/>
          </a:stretch>
        </p:blipFill>
        <p:spPr bwMode="auto">
          <a:xfrm>
            <a:off x="785786" y="4857760"/>
            <a:ext cx="2803525" cy="2000240"/>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323528" y="1833643"/>
            <a:ext cx="8568952" cy="4524315"/>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533400" indent="-533400"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  التشخيص في أي مرحلة من مراحله ليس نهائياً وإنما هو عُرضة للتغير مع ظهور حقائق كانت خافية.  </a:t>
            </a:r>
          </a:p>
          <a:p>
            <a:pPr marL="533400" indent="-533400" algn="just">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يجب التسليم بأنه لا يمكننا عملياً الحصول على كافة حقائق المشكلة الهامة للتشخيص . </a:t>
            </a:r>
          </a:p>
          <a:p>
            <a:pPr marL="533400" indent="-533400" algn="just">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التشخيص قابل للتغير مع كل جديد يظهر في الموقف حتى بعد البدء في تنفيذ خطة العلاج . </a:t>
            </a:r>
          </a:p>
          <a:p>
            <a:pPr marL="533400" indent="-533400" algn="just">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إن العميل كإنسان ، هو  كائن متغير بتغير الزمن ذاته فهو لايعرف الثبوت أو  الجمود . </a:t>
            </a:r>
          </a:p>
        </p:txBody>
      </p:sp>
      <p:sp>
        <p:nvSpPr>
          <p:cNvPr id="4" name="وسيلة شرح بيضاوية 3"/>
          <p:cNvSpPr/>
          <p:nvPr/>
        </p:nvSpPr>
        <p:spPr>
          <a:xfrm>
            <a:off x="3929058" y="260648"/>
            <a:ext cx="4747398" cy="1440160"/>
          </a:xfrm>
          <a:prstGeom prst="wedgeEllipseCallou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3600" b="1" dirty="0" smtClean="0">
                <a:solidFill>
                  <a:srgbClr val="FF0000"/>
                </a:solidFill>
                <a:latin typeface="Arial Unicode MS" pitchFamily="34" charset="-128"/>
                <a:ea typeface="Arial Unicode MS" pitchFamily="34" charset="-128"/>
                <a:cs typeface="DecoType Naskh Special" pitchFamily="2" charset="-78"/>
              </a:rPr>
              <a:t>3- التشخيص قابل للتغير مع ظهور حقائق جديدة </a:t>
            </a:r>
            <a:endParaRPr lang="ar-SA" sz="3600" b="1" dirty="0">
              <a:solidFill>
                <a:srgbClr val="FF0000"/>
              </a:solidFill>
              <a:latin typeface="Arial Unicode MS" pitchFamily="34" charset="-128"/>
              <a:ea typeface="Arial Unicode MS" pitchFamily="34" charset="-128"/>
              <a:cs typeface="DecoType Naskh Special"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323528" y="1905081"/>
            <a:ext cx="8568952" cy="4524315"/>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533400" indent="-533400"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  يجب اعتبار أن التشخيص فرضاً علمياً يحتمل الصواب والخطأ ، فرغم أننا في حدود الحقائق التي أمامنا نرجح صدقه  إلا أننا لا نملك الأدلة الكافية للدفاع عن هذا الصدق.</a:t>
            </a:r>
          </a:p>
          <a:p>
            <a:pPr marL="533400" indent="-533400" algn="just">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ويرجع ذلك إلى هذه العوامل  التالية :-</a:t>
            </a:r>
          </a:p>
          <a:p>
            <a:pPr marL="898525" indent="-457200"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1/ إغفال العميل متعمدا معلومات حساسة من حياته الخاصة، يَحرص كل الحرص على إخفائها عن الآخرين مهما كانت الظروف.</a:t>
            </a:r>
          </a:p>
          <a:p>
            <a:pPr marL="898525" indent="-457200"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2/ كما أنه كإنسان قد يَنسى جوانب هامة في الموقف ومن ثم فستغيب عنا بالضرورة حقائق تؤثر على دقة أو صحة التشخيص. </a:t>
            </a:r>
          </a:p>
        </p:txBody>
      </p:sp>
      <p:sp>
        <p:nvSpPr>
          <p:cNvPr id="4" name="وسيلة شرح بيضاوية 3"/>
          <p:cNvSpPr/>
          <p:nvPr/>
        </p:nvSpPr>
        <p:spPr>
          <a:xfrm>
            <a:off x="2000232" y="260648"/>
            <a:ext cx="6676224" cy="1440160"/>
          </a:xfrm>
          <a:prstGeom prst="wedgeEllipseCallou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3600" b="1" dirty="0" smtClean="0">
                <a:solidFill>
                  <a:srgbClr val="FF0000"/>
                </a:solidFill>
                <a:latin typeface="Arial Unicode MS" pitchFamily="34" charset="-128"/>
                <a:ea typeface="Arial Unicode MS" pitchFamily="34" charset="-128"/>
                <a:cs typeface="DecoType Naskh Special" pitchFamily="2" charset="-78"/>
              </a:rPr>
              <a:t>4- التشخيص في أحسن صورة هو افتراض علمي لأقرب الاحتمالات </a:t>
            </a:r>
            <a:endParaRPr lang="ar-SA" sz="3600" b="1" dirty="0">
              <a:solidFill>
                <a:srgbClr val="FF0000"/>
              </a:solidFill>
              <a:latin typeface="Arial Unicode MS" pitchFamily="34" charset="-128"/>
              <a:ea typeface="Arial Unicode MS" pitchFamily="34" charset="-128"/>
              <a:cs typeface="DecoType Naskh Special"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323528" y="1924000"/>
            <a:ext cx="8568952" cy="3693319"/>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898525" indent="-533400" algn="just">
              <a:lnSpc>
                <a:spcPct val="150000"/>
              </a:lnSpc>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3/  اعتماد التشخيص على الخصائص العقلية للأخصائي الاجتماعي تَطفي عليه ذاتية لا يمكن تجنبها ، فأحكامه الخاصة نابعة من خبرته ستؤثر بالضرورة على موضوعية التشخيص.</a:t>
            </a:r>
          </a:p>
          <a:p>
            <a:pPr marL="898525" indent="-533400" algn="just">
              <a:lnSpc>
                <a:spcPct val="150000"/>
              </a:lnSpc>
            </a:pPr>
            <a:endParaRPr lang="ar-SA" sz="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a:p>
            <a:pPr marL="898525" indent="-533400" algn="just">
              <a:lnSpc>
                <a:spcPct val="150000"/>
              </a:lnSpc>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4/   قوانين الاحتمالات أو الصدفة التي تأخذ بها كافة العلوم . </a:t>
            </a:r>
          </a:p>
        </p:txBody>
      </p:sp>
      <p:sp>
        <p:nvSpPr>
          <p:cNvPr id="4" name="وسيلة شرح بيضاوية 3"/>
          <p:cNvSpPr/>
          <p:nvPr/>
        </p:nvSpPr>
        <p:spPr>
          <a:xfrm>
            <a:off x="2643174" y="260648"/>
            <a:ext cx="6033282" cy="1440160"/>
          </a:xfrm>
          <a:prstGeom prst="wedgeEllipseCallout">
            <a:avLst/>
          </a:prstGeom>
        </p:spPr>
        <p:style>
          <a:lnRef idx="1">
            <a:schemeClr val="accent5"/>
          </a:lnRef>
          <a:fillRef idx="2">
            <a:schemeClr val="accent5"/>
          </a:fillRef>
          <a:effectRef idx="1">
            <a:schemeClr val="accent5"/>
          </a:effectRef>
          <a:fontRef idx="minor">
            <a:schemeClr val="dk1"/>
          </a:fontRef>
        </p:style>
        <p:txBody>
          <a:bodyPr rtlCol="1" anchor="ctr"/>
          <a:lstStyle/>
          <a:p>
            <a:r>
              <a:rPr lang="ar-SA" sz="3600" b="1" dirty="0" smtClean="0">
                <a:solidFill>
                  <a:srgbClr val="FF0000"/>
                </a:solidFill>
                <a:latin typeface="Arial Unicode MS" pitchFamily="34" charset="-128"/>
                <a:ea typeface="Arial Unicode MS" pitchFamily="34" charset="-128"/>
                <a:cs typeface="DecoType Naskh Special" pitchFamily="2" charset="-78"/>
              </a:rPr>
              <a:t>تابع التشخيص في أحسن صورة هو افتراض علمي لأقرب الاحتمالات </a:t>
            </a:r>
            <a:endParaRPr lang="ar-SA" sz="3600" b="1" dirty="0">
              <a:solidFill>
                <a:srgbClr val="FF0000"/>
              </a:solidFill>
              <a:latin typeface="Arial Unicode MS" pitchFamily="34" charset="-128"/>
              <a:ea typeface="Arial Unicode MS" pitchFamily="34" charset="-128"/>
              <a:cs typeface="DecoType Naskh Special"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214282" y="1833643"/>
            <a:ext cx="8568952" cy="4508927"/>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algn="just"/>
            <a:r>
              <a:rPr lang="ar-SA" sz="11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p>
          <a:p>
            <a:pPr algn="just"/>
            <a:r>
              <a:rPr lang="ar-SA" sz="28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إ</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ن التشخيص النهائي هو مسؤولية الأخصائي  المهنية الذي يُمثل رأيه المهني في الموقف ، فإن العملية التشخيصية يجب أن تكون عملية مشتركة مستمرة لا ينفرد بها الأخصائي وحده . </a:t>
            </a:r>
          </a:p>
          <a:p>
            <a:pPr algn="just">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إن اشتراك العميل في تشخيص مشكلته هو أسلوب تربوي وخطوة هامة في سبيل علاج الموقف ، ويتضح ذلك من خلال :-</a:t>
            </a:r>
          </a:p>
          <a:p>
            <a:pPr algn="just">
              <a:buFontTx/>
              <a:buChar char="-"/>
            </a:pPr>
            <a:endParaRPr lang="ar-SA" sz="24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a:p>
            <a:pPr lvl="1"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1/ تَكتسب شخصية العميل قدرة على التفكير السليم وتدريبا على تحمل المسئولية .  </a:t>
            </a:r>
          </a:p>
        </p:txBody>
      </p:sp>
      <p:sp>
        <p:nvSpPr>
          <p:cNvPr id="4" name="وسيلة شرح بيضاوية 3"/>
          <p:cNvSpPr/>
          <p:nvPr/>
        </p:nvSpPr>
        <p:spPr>
          <a:xfrm>
            <a:off x="3143240" y="188640"/>
            <a:ext cx="5101168" cy="1440160"/>
          </a:xfrm>
          <a:prstGeom prst="wedgeEllipseCallou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3600" b="1" dirty="0" smtClean="0">
                <a:solidFill>
                  <a:srgbClr val="FF0000"/>
                </a:solidFill>
                <a:latin typeface="Arial Unicode MS" pitchFamily="34" charset="-128"/>
                <a:ea typeface="Arial Unicode MS" pitchFamily="34" charset="-128"/>
                <a:cs typeface="DecoType Naskh Special" pitchFamily="2" charset="-78"/>
              </a:rPr>
              <a:t>5- التشخيص عملية مشتركة بين الأخصائي والعميل </a:t>
            </a:r>
            <a:endParaRPr lang="ar-SA" sz="3600" b="1" dirty="0">
              <a:solidFill>
                <a:srgbClr val="FF0000"/>
              </a:solidFill>
              <a:latin typeface="Arial Unicode MS" pitchFamily="34" charset="-128"/>
              <a:ea typeface="Arial Unicode MS" pitchFamily="34" charset="-128"/>
              <a:cs typeface="DecoType Naskh Special"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285720" y="1500174"/>
            <a:ext cx="8568952" cy="5170646"/>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lvl="1"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2/ يَختلف أسلوب الاخصائى في إشراك العميل في التشخيص بل وفي درجة هذا الاشتراك حسب فردية العميل وفردية المشكلة ذاتها.</a:t>
            </a:r>
          </a:p>
          <a:p>
            <a:pPr lvl="1" algn="just"/>
            <a:endParaRPr lang="ar-SA" sz="1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a:p>
            <a:pPr lvl="1"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3/ يَضفي اشتراكه في التشخيص موضوعية واقعية ، إذا ما افترضنا أنه أعلم  الناس بدقائق حياته وأكثرهم إحساساً بمشكلته .</a:t>
            </a:r>
          </a:p>
          <a:p>
            <a:pPr lvl="1" algn="just"/>
            <a:endParaRPr lang="ar-SA" sz="1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a:p>
            <a:pPr lvl="1"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4/ يَزيد اشتراكه عنصر الثقة بينهما حيث يَشعر العميل بتقدير الأخصائي لقدرته واهتمامه بالمشكلة.</a:t>
            </a:r>
          </a:p>
          <a:p>
            <a:pPr lvl="1" algn="just"/>
            <a:endParaRPr lang="ar-SA" sz="1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a:p>
            <a:pPr lvl="1"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5/ تَكشف مشاركته أسلوبه الخاص في التفكير ومدى واقعيته وثقافته وهذه حقائق دراسية تَزيد من وضوح الموقف للأخصائي.</a:t>
            </a:r>
            <a:endParaRPr lang="ar-SA" sz="28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4" name="وسيلة شرح بيضاوية 3"/>
          <p:cNvSpPr/>
          <p:nvPr/>
        </p:nvSpPr>
        <p:spPr>
          <a:xfrm>
            <a:off x="3143240" y="0"/>
            <a:ext cx="4500594" cy="1440160"/>
          </a:xfrm>
          <a:prstGeom prst="wedgeEllipseCallou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3200" b="1" dirty="0" smtClean="0">
                <a:solidFill>
                  <a:srgbClr val="FF0000"/>
                </a:solidFill>
                <a:latin typeface="Arial Unicode MS" pitchFamily="34" charset="-128"/>
                <a:ea typeface="Arial Unicode MS" pitchFamily="34" charset="-128"/>
                <a:cs typeface="DecoType Naskh Special" pitchFamily="2" charset="-78"/>
              </a:rPr>
              <a:t>تابع التشخيص عملية مشتركة بين الاخصائى والعميل </a:t>
            </a:r>
            <a:endParaRPr lang="ar-SA" sz="3200" b="1" dirty="0">
              <a:solidFill>
                <a:srgbClr val="FF0000"/>
              </a:solidFill>
              <a:latin typeface="Arial Unicode MS" pitchFamily="34" charset="-128"/>
              <a:ea typeface="Arial Unicode MS" pitchFamily="34" charset="-128"/>
              <a:cs typeface="DecoType Naskh Special"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285720" y="1619329"/>
            <a:ext cx="8568952" cy="4524315"/>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533400" indent="-258763"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 ليس للتشخيص صياغة موحدة تعمم في كافة المؤسسات وإنما لكل مؤسسة حرية اختيار الصياغة والأسلوب الذي يُناسبها ، فلما كان هدف التشخيص هو رسم طريقة العلاج فلابد وأن يَحتوى التشخيص على الجوانب التي تتفق مع الخدمات الفعلية لكل مؤسسة.</a:t>
            </a:r>
          </a:p>
          <a:p>
            <a:pPr marL="533400" indent="-258763" algn="just"/>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فمثلاً قد يَقتصر التصنيف على التصنيف العام أو الطائفي للمرض أو للتهمة في بعض المؤسسات ذات الخدمات المحددة أو المؤسسات التي تتقيد ببرنامج موحد، كما قد يكون التشخيص متكاملاً كما هو في مؤسسات رعاية الأسرة .</a:t>
            </a:r>
            <a:endParaRPr lang="ar-SA" sz="28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4" name="وسيلة شرح بيضاوية 3"/>
          <p:cNvSpPr/>
          <p:nvPr/>
        </p:nvSpPr>
        <p:spPr>
          <a:xfrm>
            <a:off x="3143240" y="0"/>
            <a:ext cx="4500594" cy="1440160"/>
          </a:xfrm>
          <a:prstGeom prst="wedgeEllipseCallou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3200" b="1" dirty="0" smtClean="0">
                <a:solidFill>
                  <a:srgbClr val="FF0000"/>
                </a:solidFill>
                <a:latin typeface="Arial Unicode MS" pitchFamily="34" charset="-128"/>
                <a:ea typeface="Arial Unicode MS" pitchFamily="34" charset="-128"/>
                <a:cs typeface="DecoType Naskh Special" pitchFamily="2" charset="-78"/>
              </a:rPr>
              <a:t>6- صياغة التشخيص مرتبطة بفلسفة وأهداف المؤسسة</a:t>
            </a:r>
            <a:endParaRPr lang="ar-SA" sz="3200" b="1" dirty="0">
              <a:solidFill>
                <a:srgbClr val="FF0000"/>
              </a:solidFill>
              <a:latin typeface="Arial Unicode MS" pitchFamily="34" charset="-128"/>
              <a:ea typeface="Arial Unicode MS" pitchFamily="34" charset="-128"/>
              <a:cs typeface="DecoType Naskh Special"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285720" y="1619329"/>
            <a:ext cx="8568952" cy="3970318"/>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365125" indent="-365125"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للتشخيص هدف هو اتجاهات العلاج فهو ليس بحثاً علمياً على جذور المشكلة فقط ، بل أن دوره يَنحصر في تحديد المناطق الممكن علاجها في الموقف الحالي.</a:t>
            </a:r>
          </a:p>
          <a:p>
            <a:pPr marL="365125" indent="-365125" algn="just"/>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فإذا افترضنا في مثال قسوة الأب  هو العامل الهام في انحراف الحدث فإن البحث عن الجذور الأولى للمشكلة ستدفع بنا إلى تفسير أسباب قسوة الأب  ذاتها إذا اتضح لنا أن هذه القسوة مرتبطة بمعاملة والدة الأب وهو في سن ابنه بهذه القسوة.   </a:t>
            </a:r>
            <a:endParaRPr lang="ar-SA" sz="28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4" name="وسيلة شرح بيضاوية 3"/>
          <p:cNvSpPr/>
          <p:nvPr/>
        </p:nvSpPr>
        <p:spPr>
          <a:xfrm>
            <a:off x="2357422" y="0"/>
            <a:ext cx="5357850" cy="1440160"/>
          </a:xfrm>
          <a:prstGeom prst="wedgeEllipseCallou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3200" b="1" dirty="0" smtClean="0">
                <a:solidFill>
                  <a:srgbClr val="FF0000"/>
                </a:solidFill>
                <a:latin typeface="Arial Unicode MS" pitchFamily="34" charset="-128"/>
                <a:ea typeface="Arial Unicode MS" pitchFamily="34" charset="-128"/>
                <a:cs typeface="DecoType Naskh Special" pitchFamily="2" charset="-78"/>
              </a:rPr>
              <a:t>7- التشخيص أسلوب عملي للعلاج وليس بحثاً مطلقاً وراء العلل</a:t>
            </a:r>
            <a:endParaRPr lang="ar-SA" sz="3200" b="1" dirty="0">
              <a:solidFill>
                <a:srgbClr val="FF0000"/>
              </a:solidFill>
              <a:latin typeface="Arial Unicode MS" pitchFamily="34" charset="-128"/>
              <a:ea typeface="Arial Unicode MS" pitchFamily="34" charset="-128"/>
              <a:cs typeface="DecoType Naskh Special"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285720" y="1619329"/>
            <a:ext cx="8568952" cy="4431983"/>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365125" indent="-365125" algn="just">
              <a:lnSpc>
                <a:spcPct val="150000"/>
              </a:lnSpc>
            </a:pPr>
            <a:endParaRPr lang="ar-SA" sz="1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a:p>
            <a:pPr marL="365125" indent="-365125" algn="just">
              <a:lnSpc>
                <a:spcPct val="150000"/>
              </a:lnSpc>
              <a:buFontTx/>
              <a:buChar char="-"/>
            </a:pP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وهنا نَبحث عن أسباب معاملة الجدة نفسها وهي أم الأب، ولكن يجب الاكتفاء بقسوة الأب الحالية كعامل من عوامل المشكلة في الحاضر ، وهو الأسلوب العلمي الذي يجب أن يَؤخذ به التشخيص كأقرب العوامل المباشرة إلى المشكلة بصرف النظر عن الجذور الأولى لها والتي لا نهاية لها.</a:t>
            </a:r>
          </a:p>
          <a:p>
            <a:pPr marL="365125" indent="-365125" algn="just">
              <a:lnSpc>
                <a:spcPct val="150000"/>
              </a:lnSpc>
              <a:buFontTx/>
              <a:buChar char="-"/>
            </a:pPr>
            <a:endParaRPr lang="ar-SA" sz="28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4" name="وسيلة شرح بيضاوية 3"/>
          <p:cNvSpPr/>
          <p:nvPr/>
        </p:nvSpPr>
        <p:spPr>
          <a:xfrm>
            <a:off x="2357422" y="0"/>
            <a:ext cx="5357850" cy="1440160"/>
          </a:xfrm>
          <a:prstGeom prst="wedgeEllipseCallou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3200" b="1" dirty="0" smtClean="0">
                <a:solidFill>
                  <a:srgbClr val="FF0000"/>
                </a:solidFill>
                <a:latin typeface="Arial Unicode MS" pitchFamily="34" charset="-128"/>
                <a:ea typeface="Arial Unicode MS" pitchFamily="34" charset="-128"/>
                <a:cs typeface="DecoType Naskh Special" pitchFamily="2" charset="-78"/>
              </a:rPr>
              <a:t>7- التشخيص أسلوب عملي للعلاج وليس بحثاً مطلقاً وراء العلل</a:t>
            </a:r>
            <a:endParaRPr lang="ar-SA" sz="3200" b="1" dirty="0">
              <a:solidFill>
                <a:srgbClr val="FF0000"/>
              </a:solidFill>
              <a:latin typeface="Arial Unicode MS" pitchFamily="34" charset="-128"/>
              <a:ea typeface="Arial Unicode MS" pitchFamily="34" charset="-128"/>
              <a:cs typeface="DecoType Naskh Special"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285720" y="1643050"/>
            <a:ext cx="8568952" cy="3970318"/>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algn="just"/>
            <a:r>
              <a:rPr lang="ar-SA" sz="28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هناك خمس  مكونات رئيسية يجب أن يحتويها التشخيص المتكامل وهى : </a:t>
            </a:r>
          </a:p>
          <a:p>
            <a:pPr marL="715963" indent="-715963"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1- التصنيف العام لطبيعة المشكلة ( تحديد مجالها العام ) .</a:t>
            </a:r>
          </a:p>
          <a:p>
            <a:pPr marL="715963" indent="-715963"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2- التصنيف الطائفي الذي يحدد الطائفة التي تنتمي إليها المشكلة ضمن مجالها العام .</a:t>
            </a:r>
          </a:p>
          <a:p>
            <a:pPr marL="715963" indent="-715963"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3- تَصنيف نوعى يحدد نوعيتها الخاصة داخل الطائفة .</a:t>
            </a:r>
          </a:p>
          <a:p>
            <a:pPr marL="715963" indent="-715963"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4- تَفسير خاص لتفاعل العوامل المختلفة التي أدت إليها. </a:t>
            </a:r>
          </a:p>
          <a:p>
            <a:pPr marL="715963" indent="-715963"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5- تَحديد مناطق العلاج الممكنة في حدود الإمكانيات المتاحة .</a:t>
            </a:r>
          </a:p>
        </p:txBody>
      </p:sp>
      <p:sp>
        <p:nvSpPr>
          <p:cNvPr id="4" name="وسيلة شرح بيضاوية 3"/>
          <p:cNvSpPr/>
          <p:nvPr/>
        </p:nvSpPr>
        <p:spPr>
          <a:xfrm>
            <a:off x="3143240" y="0"/>
            <a:ext cx="5429288" cy="1224136"/>
          </a:xfrm>
          <a:prstGeom prst="wedgeEllipseCallout">
            <a:avLst/>
          </a:prstGeom>
        </p:spPr>
        <p:style>
          <a:lnRef idx="1">
            <a:schemeClr val="accent5"/>
          </a:lnRef>
          <a:fillRef idx="2">
            <a:schemeClr val="accent5"/>
          </a:fillRef>
          <a:effectRef idx="1">
            <a:schemeClr val="accent5"/>
          </a:effectRef>
          <a:fontRef idx="minor">
            <a:schemeClr val="dk1"/>
          </a:fontRef>
        </p:style>
        <p:txBody>
          <a:bodyPr rtlCol="1" anchor="ctr"/>
          <a:lstStyle/>
          <a:p>
            <a:r>
              <a:rPr lang="ar-SA" sz="4800" b="1" dirty="0" smtClean="0">
                <a:solidFill>
                  <a:srgbClr val="C00000"/>
                </a:solidFill>
                <a:latin typeface="Arial Unicode MS" pitchFamily="34" charset="-128"/>
                <a:ea typeface="Arial Unicode MS" pitchFamily="34" charset="-128"/>
                <a:cs typeface="DecoType Naskh Special" pitchFamily="2" charset="-78"/>
              </a:rPr>
              <a:t>ثالثاً: مكونات التشخيص </a:t>
            </a:r>
            <a:endParaRPr lang="ar-SA" sz="4800" b="1" dirty="0">
              <a:solidFill>
                <a:srgbClr val="C00000"/>
              </a:solidFill>
              <a:latin typeface="Arial Unicode MS" pitchFamily="34" charset="-128"/>
              <a:ea typeface="Arial Unicode MS" pitchFamily="34" charset="-128"/>
              <a:cs typeface="DecoType Naskh Special" pitchFamily="2" charset="-78"/>
            </a:endParaRPr>
          </a:p>
        </p:txBody>
      </p:sp>
      <p:pic>
        <p:nvPicPr>
          <p:cNvPr id="5" name="Picture 4" descr="sunflowers_wave_md_wht"/>
          <p:cNvPicPr>
            <a:picLocks noChangeAspect="1" noChangeArrowheads="1" noCrop="1"/>
          </p:cNvPicPr>
          <p:nvPr/>
        </p:nvPicPr>
        <p:blipFill>
          <a:blip r:embed="rId3"/>
          <a:srcRect/>
          <a:stretch>
            <a:fillRect/>
          </a:stretch>
        </p:blipFill>
        <p:spPr>
          <a:xfrm>
            <a:off x="0" y="0"/>
            <a:ext cx="1981200" cy="1566863"/>
          </a:xfrm>
          <a:prstGeom prst="rect">
            <a:avLst/>
          </a:prstGeom>
          <a:noFill/>
          <a:ln/>
        </p:spPr>
      </p:pic>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214282" y="1571612"/>
            <a:ext cx="8568952" cy="4832092"/>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533400" indent="-533400" algn="just">
              <a:buFontTx/>
              <a:buChar char="-"/>
            </a:pPr>
            <a:endParaRPr lang="ar-SA" sz="1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a:p>
            <a:pPr marL="533400" indent="-533400" algn="just">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هو تحديد المجال العام للمشكلة ، أسرية أو مدرسية ، نفسية أو عقلية، ويجب أن يُوضع في مقدمة العبارة التشخيصية ليُحدد طبيعة المشكلة الرئيسية لتتوالى بعدها الجوانب التفصيلية . </a:t>
            </a:r>
          </a:p>
          <a:p>
            <a:pPr marL="533400" indent="-533400" algn="just">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يَعتمد هذا التصنيف على الرأي المهني للأخصائي الاجتماعي الذي عليه أن يُميز أصول المشكلة عن فروعها ، وجذورها عن أعراضها الفرعية في ارتباطها بخدمات المؤسسة . </a:t>
            </a:r>
          </a:p>
          <a:p>
            <a:pPr marL="533400" indent="-533400" algn="just">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يُفضل أن يكون التصنيف العام مرتبطاً بنوعية المؤسسة ذاتها والمجال الذي تخدمه .</a:t>
            </a:r>
          </a:p>
        </p:txBody>
      </p:sp>
      <p:sp>
        <p:nvSpPr>
          <p:cNvPr id="4" name="وسيلة شرح بيضاوية 3"/>
          <p:cNvSpPr/>
          <p:nvPr/>
        </p:nvSpPr>
        <p:spPr>
          <a:xfrm>
            <a:off x="4429124" y="214290"/>
            <a:ext cx="4032448" cy="1009846"/>
          </a:xfrm>
          <a:prstGeom prst="wedgeEllipseCallout">
            <a:avLst/>
          </a:prstGeom>
        </p:spPr>
        <p:style>
          <a:lnRef idx="1">
            <a:schemeClr val="accent5"/>
          </a:lnRef>
          <a:fillRef idx="2">
            <a:schemeClr val="accent5"/>
          </a:fillRef>
          <a:effectRef idx="1">
            <a:schemeClr val="accent5"/>
          </a:effectRef>
          <a:fontRef idx="minor">
            <a:schemeClr val="dk1"/>
          </a:fontRef>
        </p:style>
        <p:txBody>
          <a:bodyPr rtlCol="1" anchor="ctr"/>
          <a:lstStyle/>
          <a:p>
            <a:r>
              <a:rPr lang="ar-SA" sz="4000" b="1" dirty="0" smtClean="0">
                <a:solidFill>
                  <a:srgbClr val="FF0000"/>
                </a:solidFill>
                <a:latin typeface="Arial Unicode MS" pitchFamily="34" charset="-128"/>
                <a:ea typeface="Arial Unicode MS" pitchFamily="34" charset="-128"/>
                <a:cs typeface="DecoType Naskh Special" pitchFamily="2" charset="-78"/>
              </a:rPr>
              <a:t>1- التصنيف العام </a:t>
            </a:r>
            <a:endParaRPr lang="ar-SA" sz="4000" b="1" dirty="0">
              <a:solidFill>
                <a:srgbClr val="FF0000"/>
              </a:solidFill>
              <a:latin typeface="Arial Unicode MS" pitchFamily="34" charset="-128"/>
              <a:ea typeface="Arial Unicode MS" pitchFamily="34" charset="-128"/>
              <a:cs typeface="DecoType Naskh Special"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214282" y="1571612"/>
            <a:ext cx="8568952" cy="3970318"/>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365125" indent="-365125" algn="just">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فمشكلة تلميذ بإحدى المدارس هي مشكلة مدرسية فقط إذا ارتبطت بالتحصيل المدرسي أو عدم التكيف المدرسي ولكنها يمكن أن تكون مشكلة اقتصادية أو سلوكية إذا كان العامل الاقتصادي أو الانحرافى هما العوامل الرئيسية والأكثر وضوحا ، كما يمكن أن يراها الأخصائي مشكلة أسرية رغم أن التلميذ تقدم بها على أساس أنها اقتصادية ، إذا تَبين له أن الجو الأسرى كان وراء حاجة التلميذ لأية مساعدة ويُفضل بصفة عامة أن يكون التصنيف العام مرتبطاً بنوعية المؤسسة ذاتها والمجال الذي تخدمه .</a:t>
            </a:r>
          </a:p>
        </p:txBody>
      </p:sp>
      <p:sp>
        <p:nvSpPr>
          <p:cNvPr id="4" name="وسيلة شرح بيضاوية 3"/>
          <p:cNvSpPr/>
          <p:nvPr/>
        </p:nvSpPr>
        <p:spPr>
          <a:xfrm>
            <a:off x="5857884" y="214290"/>
            <a:ext cx="2603688" cy="1009846"/>
          </a:xfrm>
          <a:prstGeom prst="wedgeEllipseCallou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3600" b="1" dirty="0" smtClean="0">
                <a:solidFill>
                  <a:srgbClr val="FF0000"/>
                </a:solidFill>
                <a:latin typeface="Arial Unicode MS" pitchFamily="34" charset="-128"/>
                <a:ea typeface="Arial Unicode MS" pitchFamily="34" charset="-128"/>
                <a:cs typeface="DecoType Naskh Special" pitchFamily="2" charset="-78"/>
              </a:rPr>
              <a:t>مثال</a:t>
            </a:r>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214282" y="1500174"/>
            <a:ext cx="8568952" cy="4647426"/>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441325" indent="-441325" algn="just"/>
            <a:r>
              <a:rPr lang="ar-SA" sz="24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r>
              <a:rPr lang="ar-SA" sz="40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ويقصد به :</a:t>
            </a:r>
            <a:endParaRPr lang="ar-SA" sz="32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a:p>
            <a:pPr marL="441325" indent="-441325" algn="just">
              <a:buFontTx/>
              <a:buChar char="-"/>
            </a:pP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هو تحديد الطائفة التي تنتمي إليها المشكلة داخل مجالها العام .</a:t>
            </a:r>
          </a:p>
          <a:p>
            <a:pPr marL="441325" indent="-441325" algn="just">
              <a:buFontTx/>
              <a:buChar char="-"/>
            </a:pP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تحديد طائفة المشكلة تختلف حسب مجالها العام وحسب خدمات المؤسسة .</a:t>
            </a:r>
          </a:p>
          <a:p>
            <a:pPr marL="441325" indent="-441325" algn="just">
              <a:buFontTx/>
              <a:buChar char="-"/>
            </a:pP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مثلا إذا كان التصنيف العام هو ضعف عقلي تكون الطائفة أحد مراتب الضعف العقلي ( عته أو أبله أو </a:t>
            </a:r>
            <a:r>
              <a:rPr lang="ar-SA" sz="3200" b="1" dirty="0" err="1"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مورون</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 </a:t>
            </a:r>
          </a:p>
          <a:p>
            <a:pPr marL="441325" indent="-441325" algn="just">
              <a:buFontTx/>
              <a:buChar char="-"/>
            </a:pP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وإذا كان التصنيف العام هو جناح أحداث يكون التصنيف الطائفي  هو (تشرد أو انحراف ) .</a:t>
            </a:r>
          </a:p>
          <a:p>
            <a:pPr marL="441325" indent="-441325" algn="just">
              <a:buFontTx/>
              <a:buChar char="-"/>
            </a:pP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هذا التصنيف أكثر دقة ويُكسب التشخيص موضوعية وتنظيماً وله قيمة إحصائية  وعلمية .</a:t>
            </a:r>
          </a:p>
        </p:txBody>
      </p:sp>
      <p:sp>
        <p:nvSpPr>
          <p:cNvPr id="4" name="وسيلة شرح بيضاوية 3"/>
          <p:cNvSpPr/>
          <p:nvPr/>
        </p:nvSpPr>
        <p:spPr>
          <a:xfrm>
            <a:off x="4714876" y="214290"/>
            <a:ext cx="4032448" cy="1224136"/>
          </a:xfrm>
          <a:prstGeom prst="wedgeEllipseCallout">
            <a:avLst/>
          </a:prstGeom>
        </p:spPr>
        <p:style>
          <a:lnRef idx="1">
            <a:schemeClr val="accent5"/>
          </a:lnRef>
          <a:fillRef idx="2">
            <a:schemeClr val="accent5"/>
          </a:fillRef>
          <a:effectRef idx="1">
            <a:schemeClr val="accent5"/>
          </a:effectRef>
          <a:fontRef idx="minor">
            <a:schemeClr val="dk1"/>
          </a:fontRef>
        </p:style>
        <p:txBody>
          <a:bodyPr rtlCol="1" anchor="ctr"/>
          <a:lstStyle/>
          <a:p>
            <a:r>
              <a:rPr lang="ar-SA" sz="3600" b="1" dirty="0" smtClean="0">
                <a:solidFill>
                  <a:srgbClr val="FF0000"/>
                </a:solidFill>
                <a:latin typeface="Arial Unicode MS" pitchFamily="34" charset="-128"/>
                <a:ea typeface="Arial Unicode MS" pitchFamily="34" charset="-128"/>
                <a:cs typeface="DecoType Naskh Special" pitchFamily="2" charset="-78"/>
              </a:rPr>
              <a:t>2- التصنيف الطائفي</a:t>
            </a:r>
            <a:r>
              <a:rPr lang="ar-SA" sz="2800" b="1" dirty="0" smtClean="0">
                <a:solidFill>
                  <a:srgbClr val="FF0000"/>
                </a:solidFill>
                <a:latin typeface="Arial Unicode MS" pitchFamily="34" charset="-128"/>
                <a:ea typeface="Arial Unicode MS" pitchFamily="34" charset="-128"/>
                <a:cs typeface="Arial Unicode MS" pitchFamily="34" charset="-128"/>
              </a:rPr>
              <a:t> </a:t>
            </a:r>
            <a:endParaRPr lang="ar-SA" sz="28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357158" y="1714488"/>
            <a:ext cx="8568952" cy="4401205"/>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a:buFontTx/>
              <a:buChar char="-"/>
            </a:pPr>
            <a:endParaRPr lang="ar-SA" sz="2800" dirty="0" smtClean="0">
              <a:solidFill>
                <a:schemeClr val="tx1"/>
              </a:solidFill>
              <a:latin typeface="Arial Unicode MS" pitchFamily="34" charset="-128"/>
              <a:ea typeface="Arial Unicode MS" pitchFamily="34" charset="-128"/>
              <a:cs typeface="Arial Unicode MS" pitchFamily="34" charset="-128"/>
            </a:endParaRPr>
          </a:p>
          <a:p>
            <a:pPr>
              <a:buFontTx/>
              <a:buChar char="-"/>
            </a:pPr>
            <a:endParaRPr lang="ar-SA" sz="2800" dirty="0" smtClean="0">
              <a:solidFill>
                <a:schemeClr val="tx1"/>
              </a:solidFill>
              <a:latin typeface="Arial Unicode MS" pitchFamily="34" charset="-128"/>
              <a:ea typeface="Arial Unicode MS" pitchFamily="34" charset="-128"/>
              <a:cs typeface="Arial Unicode MS" pitchFamily="34" charset="-128"/>
            </a:endParaRPr>
          </a:p>
          <a:p>
            <a:pPr>
              <a:buFontTx/>
              <a:buChar char="-"/>
            </a:pPr>
            <a:endParaRPr lang="ar-SA" sz="2800" dirty="0" smtClean="0">
              <a:solidFill>
                <a:schemeClr val="tx1"/>
              </a:solidFill>
              <a:latin typeface="Arial Unicode MS" pitchFamily="34" charset="-128"/>
              <a:ea typeface="Arial Unicode MS" pitchFamily="34" charset="-128"/>
              <a:cs typeface="Arial Unicode MS" pitchFamily="34" charset="-128"/>
            </a:endParaRPr>
          </a:p>
          <a:p>
            <a:pPr>
              <a:buFontTx/>
              <a:buChar char="-"/>
            </a:pPr>
            <a:endParaRPr lang="ar-SA" sz="2800" dirty="0" smtClean="0">
              <a:solidFill>
                <a:schemeClr val="tx1"/>
              </a:solidFill>
              <a:latin typeface="Arial Unicode MS" pitchFamily="34" charset="-128"/>
              <a:ea typeface="Arial Unicode MS" pitchFamily="34" charset="-128"/>
              <a:cs typeface="Arial Unicode MS" pitchFamily="34" charset="-128"/>
            </a:endParaRPr>
          </a:p>
          <a:p>
            <a:pPr>
              <a:buFontTx/>
              <a:buChar char="-"/>
            </a:pPr>
            <a:endParaRPr lang="ar-SA" sz="2800" dirty="0" smtClean="0">
              <a:solidFill>
                <a:schemeClr val="tx1"/>
              </a:solidFill>
              <a:latin typeface="Arial Unicode MS" pitchFamily="34" charset="-128"/>
              <a:ea typeface="Arial Unicode MS" pitchFamily="34" charset="-128"/>
              <a:cs typeface="Arial Unicode MS" pitchFamily="34" charset="-128"/>
            </a:endParaRPr>
          </a:p>
          <a:p>
            <a:pPr>
              <a:buFontTx/>
              <a:buChar char="-"/>
            </a:pPr>
            <a:endParaRPr lang="ar-SA" sz="2800" dirty="0" smtClean="0">
              <a:solidFill>
                <a:schemeClr val="tx1"/>
              </a:solidFill>
              <a:latin typeface="Arial Unicode MS" pitchFamily="34" charset="-128"/>
              <a:ea typeface="Arial Unicode MS" pitchFamily="34" charset="-128"/>
              <a:cs typeface="Arial Unicode MS" pitchFamily="34" charset="-128"/>
            </a:endParaRPr>
          </a:p>
          <a:p>
            <a:pPr>
              <a:buFontTx/>
              <a:buChar char="-"/>
            </a:pPr>
            <a:endParaRPr lang="ar-SA" sz="2800" dirty="0" smtClean="0">
              <a:solidFill>
                <a:schemeClr val="tx1"/>
              </a:solidFill>
              <a:latin typeface="Arial Unicode MS" pitchFamily="34" charset="-128"/>
              <a:ea typeface="Arial Unicode MS" pitchFamily="34" charset="-128"/>
              <a:cs typeface="Arial Unicode MS" pitchFamily="34" charset="-128"/>
            </a:endParaRPr>
          </a:p>
          <a:p>
            <a:pPr>
              <a:buFontTx/>
              <a:buChar char="-"/>
            </a:pPr>
            <a:endParaRPr lang="ar-SA" sz="2800" dirty="0" smtClean="0">
              <a:solidFill>
                <a:schemeClr val="tx1"/>
              </a:solidFill>
              <a:latin typeface="Arial Unicode MS" pitchFamily="34" charset="-128"/>
              <a:ea typeface="Arial Unicode MS" pitchFamily="34" charset="-128"/>
              <a:cs typeface="Arial Unicode MS" pitchFamily="34" charset="-128"/>
            </a:endParaRPr>
          </a:p>
          <a:p>
            <a:pPr>
              <a:buFontTx/>
              <a:buChar char="-"/>
            </a:pPr>
            <a:endParaRPr lang="ar-SA" sz="2800" dirty="0" smtClean="0">
              <a:solidFill>
                <a:schemeClr val="tx1"/>
              </a:solidFill>
              <a:latin typeface="Arial Unicode MS" pitchFamily="34" charset="-128"/>
              <a:ea typeface="Arial Unicode MS" pitchFamily="34" charset="-128"/>
              <a:cs typeface="Arial Unicode MS" pitchFamily="34" charset="-128"/>
            </a:endParaRPr>
          </a:p>
          <a:p>
            <a:pPr>
              <a:buFontTx/>
              <a:buChar char="-"/>
            </a:pPr>
            <a:endParaRPr lang="ar-SA" sz="2800" dirty="0" smtClean="0">
              <a:solidFill>
                <a:schemeClr val="tx1"/>
              </a:solidFill>
              <a:latin typeface="Arial Unicode MS" pitchFamily="34" charset="-128"/>
              <a:ea typeface="Arial Unicode MS" pitchFamily="34" charset="-128"/>
              <a:cs typeface="Arial Unicode MS" pitchFamily="34" charset="-128"/>
            </a:endParaRPr>
          </a:p>
        </p:txBody>
      </p:sp>
      <p:sp>
        <p:nvSpPr>
          <p:cNvPr id="4" name="وسيلة شرح بيضاوية 3"/>
          <p:cNvSpPr/>
          <p:nvPr/>
        </p:nvSpPr>
        <p:spPr>
          <a:xfrm>
            <a:off x="500034" y="0"/>
            <a:ext cx="8318696" cy="1643050"/>
          </a:xfrm>
          <a:prstGeom prst="wedgeEllipseCallou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3200" b="1" dirty="0" smtClean="0">
                <a:solidFill>
                  <a:srgbClr val="FF0000"/>
                </a:solidFill>
                <a:latin typeface="Arial Unicode MS" pitchFamily="34" charset="-128"/>
                <a:ea typeface="Arial Unicode MS" pitchFamily="34" charset="-128"/>
                <a:cs typeface="DecoType Naskh Special" pitchFamily="2" charset="-78"/>
              </a:rPr>
              <a:t>3</a:t>
            </a:r>
            <a:r>
              <a:rPr lang="ar-SA" sz="2400" b="1" dirty="0" smtClean="0">
                <a:solidFill>
                  <a:srgbClr val="FF0000"/>
                </a:solidFill>
                <a:latin typeface="Arial Unicode MS" pitchFamily="34" charset="-128"/>
                <a:ea typeface="Arial Unicode MS" pitchFamily="34" charset="-128"/>
                <a:cs typeface="Arial Unicode MS" pitchFamily="34" charset="-128"/>
              </a:rPr>
              <a:t>- </a:t>
            </a:r>
            <a:r>
              <a:rPr lang="ar-SA" sz="3200" b="1" dirty="0" smtClean="0">
                <a:solidFill>
                  <a:srgbClr val="FF0000"/>
                </a:solidFill>
                <a:latin typeface="Arial Unicode MS" pitchFamily="34" charset="-128"/>
                <a:ea typeface="Arial Unicode MS" pitchFamily="34" charset="-128"/>
                <a:cs typeface="DecoType Naskh Special" pitchFamily="2" charset="-78"/>
              </a:rPr>
              <a:t>التصنيف النوعي </a:t>
            </a:r>
          </a:p>
          <a:p>
            <a:r>
              <a:rPr lang="ar-SA" sz="3200" b="1" dirty="0" smtClean="0">
                <a:solidFill>
                  <a:schemeClr val="tx1"/>
                </a:solidFill>
                <a:latin typeface="Arial Unicode MS" pitchFamily="34" charset="-128"/>
                <a:ea typeface="Arial Unicode MS" pitchFamily="34" charset="-128"/>
                <a:cs typeface="DecoType Naskh Special" pitchFamily="2" charset="-78"/>
              </a:rPr>
              <a:t>ويقصد به تحديد العوامل التي أدت إلى المشكلة وغالبا تكون على النحو التالي :</a:t>
            </a:r>
            <a:endParaRPr lang="ar-SA" sz="3200" b="1" dirty="0">
              <a:solidFill>
                <a:schemeClr val="tx1"/>
              </a:solidFill>
              <a:latin typeface="Arial Unicode MS" pitchFamily="34" charset="-128"/>
              <a:ea typeface="Arial Unicode MS" pitchFamily="34" charset="-128"/>
              <a:cs typeface="DecoType Naskh Special" pitchFamily="2" charset="-78"/>
            </a:endParaRPr>
          </a:p>
        </p:txBody>
      </p:sp>
      <p:cxnSp>
        <p:nvCxnSpPr>
          <p:cNvPr id="6" name="رابط مستقيم 5"/>
          <p:cNvCxnSpPr/>
          <p:nvPr/>
        </p:nvCxnSpPr>
        <p:spPr>
          <a:xfrm rot="10800000">
            <a:off x="1785918" y="2071678"/>
            <a:ext cx="6120680" cy="0"/>
          </a:xfrm>
          <a:prstGeom prst="line">
            <a:avLst/>
          </a:prstGeom>
        </p:spPr>
        <p:style>
          <a:lnRef idx="2">
            <a:schemeClr val="dk1"/>
          </a:lnRef>
          <a:fillRef idx="0">
            <a:schemeClr val="dk1"/>
          </a:fillRef>
          <a:effectRef idx="1">
            <a:schemeClr val="dk1"/>
          </a:effectRef>
          <a:fontRef idx="minor">
            <a:schemeClr val="tx1"/>
          </a:fontRef>
        </p:style>
      </p:cxnSp>
      <p:sp>
        <p:nvSpPr>
          <p:cNvPr id="8" name="سهم للأسفل 7"/>
          <p:cNvSpPr/>
          <p:nvPr/>
        </p:nvSpPr>
        <p:spPr>
          <a:xfrm flipH="1">
            <a:off x="7831289" y="2071678"/>
            <a:ext cx="98297" cy="576064"/>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9" name="سهم للأسفل 8"/>
          <p:cNvSpPr/>
          <p:nvPr/>
        </p:nvSpPr>
        <p:spPr>
          <a:xfrm flipH="1">
            <a:off x="1785918" y="2071678"/>
            <a:ext cx="98297" cy="576064"/>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10" name="سهم للأسفل 9"/>
          <p:cNvSpPr/>
          <p:nvPr/>
        </p:nvSpPr>
        <p:spPr>
          <a:xfrm flipH="1">
            <a:off x="4857752" y="2071678"/>
            <a:ext cx="146679" cy="576064"/>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16" name="سهم للأسفل 15"/>
          <p:cNvSpPr/>
          <p:nvPr/>
        </p:nvSpPr>
        <p:spPr>
          <a:xfrm flipH="1">
            <a:off x="7766138" y="3353572"/>
            <a:ext cx="163448" cy="504056"/>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17" name="سهم للأسفل 16"/>
          <p:cNvSpPr/>
          <p:nvPr/>
        </p:nvSpPr>
        <p:spPr>
          <a:xfrm rot="16200000" flipH="1">
            <a:off x="6179358" y="3536157"/>
            <a:ext cx="142873" cy="1214448"/>
          </a:xfrm>
          <a:prstGeom prst="downArrow">
            <a:avLst>
              <a:gd name="adj1" fmla="val 50000"/>
              <a:gd name="adj2" fmla="val 44121"/>
            </a:avLst>
          </a:prstGeom>
          <a:ln w="19050"/>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19" name="سهم للأسفل 18"/>
          <p:cNvSpPr/>
          <p:nvPr/>
        </p:nvSpPr>
        <p:spPr>
          <a:xfrm flipH="1">
            <a:off x="5572132" y="4139960"/>
            <a:ext cx="142876" cy="432048"/>
          </a:xfrm>
          <a:prstGeom prst="downArrow">
            <a:avLst/>
          </a:prstGeom>
          <a:ln w="19050"/>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20" name="مستطيل مستدير الزوايا 19"/>
          <p:cNvSpPr/>
          <p:nvPr/>
        </p:nvSpPr>
        <p:spPr>
          <a:xfrm>
            <a:off x="4500562" y="4714884"/>
            <a:ext cx="2214578" cy="1071570"/>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buFont typeface="Arial" pitchFamily="34" charset="0"/>
              <a:buChar char="•"/>
            </a:pPr>
            <a:r>
              <a:rPr lang="ar-SA" sz="2400" b="1" dirty="0" smtClean="0">
                <a:solidFill>
                  <a:schemeClr val="tx1"/>
                </a:solidFill>
                <a:latin typeface="Arial Unicode MS" pitchFamily="34" charset="-128"/>
                <a:ea typeface="Arial Unicode MS" pitchFamily="34" charset="-128"/>
                <a:cs typeface="Arial Unicode MS" pitchFamily="34" charset="-128"/>
              </a:rPr>
              <a:t> شعورية </a:t>
            </a:r>
          </a:p>
          <a:p>
            <a:pPr>
              <a:buFont typeface="Arial" pitchFamily="34" charset="0"/>
              <a:buChar char="•"/>
            </a:pPr>
            <a:r>
              <a:rPr lang="ar-SA" sz="2400" b="1" dirty="0" smtClean="0">
                <a:solidFill>
                  <a:schemeClr val="tx1"/>
                </a:solidFill>
                <a:latin typeface="Arial Unicode MS" pitchFamily="34" charset="-128"/>
                <a:ea typeface="Arial Unicode MS" pitchFamily="34" charset="-128"/>
                <a:cs typeface="Arial Unicode MS" pitchFamily="34" charset="-128"/>
              </a:rPr>
              <a:t> شبه شعورية </a:t>
            </a:r>
            <a:endParaRPr lang="ar-SA" sz="2400" b="1" dirty="0">
              <a:solidFill>
                <a:schemeClr val="tx1"/>
              </a:solidFill>
              <a:latin typeface="Arial Unicode MS" pitchFamily="34" charset="-128"/>
              <a:ea typeface="Arial Unicode MS" pitchFamily="34" charset="-128"/>
              <a:cs typeface="Arial Unicode MS" pitchFamily="34" charset="-128"/>
            </a:endParaRPr>
          </a:p>
        </p:txBody>
      </p:sp>
      <p:sp>
        <p:nvSpPr>
          <p:cNvPr id="21" name="مستطيل مستدير الزوايا 20"/>
          <p:cNvSpPr/>
          <p:nvPr/>
        </p:nvSpPr>
        <p:spPr>
          <a:xfrm>
            <a:off x="3786182" y="2786058"/>
            <a:ext cx="2000264" cy="1071570"/>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chemeClr val="tx1"/>
                </a:solidFill>
                <a:latin typeface="Arial Unicode MS" pitchFamily="34" charset="-128"/>
                <a:ea typeface="Arial Unicode MS" pitchFamily="34" charset="-128"/>
                <a:cs typeface="Arial Unicode MS" pitchFamily="34" charset="-128"/>
              </a:rPr>
              <a:t>ب- عوامل اجتماعية </a:t>
            </a:r>
            <a:endParaRPr lang="ar-SA" sz="2400" b="1" dirty="0">
              <a:solidFill>
                <a:schemeClr val="tx1"/>
              </a:solidFill>
              <a:latin typeface="Arial Unicode MS" pitchFamily="34" charset="-128"/>
              <a:ea typeface="Arial Unicode MS" pitchFamily="34" charset="-128"/>
              <a:cs typeface="Arial Unicode MS" pitchFamily="34" charset="-128"/>
            </a:endParaRPr>
          </a:p>
        </p:txBody>
      </p:sp>
      <p:sp>
        <p:nvSpPr>
          <p:cNvPr id="22" name="مستطيل مستدير الزوايا 21"/>
          <p:cNvSpPr/>
          <p:nvPr/>
        </p:nvSpPr>
        <p:spPr>
          <a:xfrm>
            <a:off x="7072330" y="2714620"/>
            <a:ext cx="1643074" cy="714380"/>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chemeClr val="tx1"/>
                </a:solidFill>
                <a:latin typeface="Arial Unicode MS" pitchFamily="34" charset="-128"/>
                <a:ea typeface="Arial Unicode MS" pitchFamily="34" charset="-128"/>
                <a:cs typeface="Arial Unicode MS" pitchFamily="34" charset="-128"/>
              </a:rPr>
              <a:t>أ- عوامل شخصية </a:t>
            </a:r>
            <a:endParaRPr lang="ar-SA" sz="2400" b="1" dirty="0">
              <a:solidFill>
                <a:schemeClr val="tx1"/>
              </a:solidFill>
              <a:latin typeface="Arial Unicode MS" pitchFamily="34" charset="-128"/>
              <a:ea typeface="Arial Unicode MS" pitchFamily="34" charset="-128"/>
              <a:cs typeface="Arial Unicode MS" pitchFamily="34" charset="-128"/>
            </a:endParaRPr>
          </a:p>
        </p:txBody>
      </p:sp>
      <p:sp>
        <p:nvSpPr>
          <p:cNvPr id="23" name="مستطيل مستدير الزوايا 22"/>
          <p:cNvSpPr/>
          <p:nvPr/>
        </p:nvSpPr>
        <p:spPr>
          <a:xfrm>
            <a:off x="714348" y="2786058"/>
            <a:ext cx="2428892" cy="1071570"/>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chemeClr val="tx1"/>
                </a:solidFill>
                <a:latin typeface="Arial Unicode MS" pitchFamily="34" charset="-128"/>
                <a:ea typeface="Arial Unicode MS" pitchFamily="34" charset="-128"/>
                <a:cs typeface="Arial Unicode MS" pitchFamily="34" charset="-128"/>
              </a:rPr>
              <a:t>ج- عوامل شخصية واجتماعية </a:t>
            </a:r>
            <a:endParaRPr lang="ar-SA" sz="2400" b="1" dirty="0">
              <a:solidFill>
                <a:schemeClr val="tx1"/>
              </a:solidFill>
              <a:latin typeface="Arial Unicode MS" pitchFamily="34" charset="-128"/>
              <a:ea typeface="Arial Unicode MS" pitchFamily="34" charset="-128"/>
              <a:cs typeface="Arial Unicode MS" pitchFamily="34" charset="-128"/>
            </a:endParaRPr>
          </a:p>
        </p:txBody>
      </p:sp>
      <p:sp>
        <p:nvSpPr>
          <p:cNvPr id="24" name="مستطيل مستدير الزوايا 23"/>
          <p:cNvSpPr/>
          <p:nvPr/>
        </p:nvSpPr>
        <p:spPr>
          <a:xfrm>
            <a:off x="6858016" y="3929066"/>
            <a:ext cx="2000264" cy="1714512"/>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chemeClr val="tx1"/>
                </a:solidFill>
              </a:rPr>
              <a:t>1/ عوامل نفسيـة</a:t>
            </a:r>
          </a:p>
          <a:p>
            <a:pPr algn="ctr"/>
            <a:r>
              <a:rPr lang="ar-SA" sz="2000" b="1" dirty="0" smtClean="0">
                <a:solidFill>
                  <a:schemeClr val="tx1"/>
                </a:solidFill>
              </a:rPr>
              <a:t>2/ عوامل جسمية </a:t>
            </a:r>
          </a:p>
          <a:p>
            <a:pPr algn="ctr"/>
            <a:r>
              <a:rPr lang="ar-SA" sz="2000" b="1" dirty="0" smtClean="0">
                <a:solidFill>
                  <a:schemeClr val="tx1"/>
                </a:solidFill>
              </a:rPr>
              <a:t>3/ عوامل عقليــة </a:t>
            </a:r>
          </a:p>
          <a:p>
            <a:pPr algn="ctr"/>
            <a:r>
              <a:rPr lang="ar-SA" sz="2000" b="1" dirty="0" smtClean="0">
                <a:solidFill>
                  <a:schemeClr val="tx1"/>
                </a:solidFill>
              </a:rPr>
              <a:t>4/ عوامل خلقيـة </a:t>
            </a:r>
            <a:endParaRPr lang="ar-SA" sz="2000" b="1"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395536" y="1397089"/>
            <a:ext cx="8208912" cy="4893647"/>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441325" indent="-441325" algn="just">
              <a:buFontTx/>
              <a:buChar char="-"/>
            </a:pP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هو التفسير الذي يُوضح تفاعل العوامل المختلفة التي أدت إلى الموقف الإشكالي لتُميز فردية المشكلة وظروفها الخاصة . </a:t>
            </a:r>
          </a:p>
          <a:p>
            <a:pPr marL="441325" indent="-441325" algn="just">
              <a:buFontTx/>
              <a:buChar char="-"/>
            </a:pP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يجب أن يكون التفسير وحدة عقلية متكاملة متتابعة في تسلسل منطقي وتتابع زمني ليصور تفاعل كل من شخصية العميل مع ظروفه المحيطة .</a:t>
            </a:r>
          </a:p>
          <a:p>
            <a:pPr marL="441325" indent="-441325" algn="just">
              <a:buFontTx/>
              <a:buChar char="-"/>
            </a:pP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قد يتضمن تفسيراً رأسياً لتفاعل الظروف المختلفة في الماضي عند تحليل السمات الشخصية للعميل كما في حالات الأحداث أو المضطربين نفسياً، أو أفقياً لتفاعل السمات الحالية مع الظروف الحاضرة .</a:t>
            </a:r>
            <a:endParaRPr lang="ar-SA" sz="2800" dirty="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4" name="وسيلة شرح بيضاوية 3"/>
          <p:cNvSpPr/>
          <p:nvPr/>
        </p:nvSpPr>
        <p:spPr>
          <a:xfrm>
            <a:off x="4143372" y="214290"/>
            <a:ext cx="4032448" cy="982462"/>
          </a:xfrm>
          <a:prstGeom prst="wedgeEllipseCallout">
            <a:avLst>
              <a:gd name="adj1" fmla="val -21531"/>
              <a:gd name="adj2" fmla="val 77440"/>
            </a:avLst>
          </a:prstGeom>
        </p:spPr>
        <p:style>
          <a:lnRef idx="1">
            <a:schemeClr val="accent5"/>
          </a:lnRef>
          <a:fillRef idx="2">
            <a:schemeClr val="accent5"/>
          </a:fillRef>
          <a:effectRef idx="1">
            <a:schemeClr val="accent5"/>
          </a:effectRef>
          <a:fontRef idx="minor">
            <a:schemeClr val="dk1"/>
          </a:fontRef>
        </p:style>
        <p:txBody>
          <a:bodyPr rtlCol="1" anchor="ctr"/>
          <a:lstStyle/>
          <a:p>
            <a:r>
              <a:rPr lang="ar-SA" sz="3600" b="1" dirty="0" smtClean="0">
                <a:solidFill>
                  <a:srgbClr val="FF0000"/>
                </a:solidFill>
                <a:latin typeface="Arial Unicode MS" pitchFamily="34" charset="-128"/>
                <a:ea typeface="Arial Unicode MS" pitchFamily="34" charset="-128"/>
                <a:cs typeface="DecoType Naskh Special" pitchFamily="2" charset="-78"/>
              </a:rPr>
              <a:t>4- التفسير</a:t>
            </a:r>
            <a:r>
              <a:rPr lang="ar-SA" sz="2800" b="1" dirty="0" smtClean="0">
                <a:solidFill>
                  <a:srgbClr val="FF0000"/>
                </a:solidFill>
                <a:latin typeface="Arial Unicode MS" pitchFamily="34" charset="-128"/>
                <a:ea typeface="Arial Unicode MS" pitchFamily="34" charset="-128"/>
                <a:cs typeface="Arial Unicode MS" pitchFamily="34" charset="-128"/>
              </a:rPr>
              <a:t> </a:t>
            </a:r>
            <a:r>
              <a:rPr lang="ar-SA" sz="3600" b="1" dirty="0" smtClean="0">
                <a:solidFill>
                  <a:srgbClr val="FF0000"/>
                </a:solidFill>
                <a:latin typeface="Arial Unicode MS" pitchFamily="34" charset="-128"/>
                <a:ea typeface="Arial Unicode MS" pitchFamily="34" charset="-128"/>
                <a:cs typeface="DecoType Naskh Special" pitchFamily="2" charset="-78"/>
              </a:rPr>
              <a:t>الوصفي</a:t>
            </a:r>
            <a:r>
              <a:rPr lang="ar-SA" sz="2800" b="1" dirty="0" smtClean="0">
                <a:solidFill>
                  <a:srgbClr val="FF0000"/>
                </a:solidFill>
                <a:latin typeface="Arial Unicode MS" pitchFamily="34" charset="-128"/>
                <a:ea typeface="Arial Unicode MS" pitchFamily="34" charset="-128"/>
                <a:cs typeface="Arial Unicode MS" pitchFamily="34" charset="-128"/>
              </a:rPr>
              <a:t> </a:t>
            </a:r>
            <a:endParaRPr lang="ar-SA" sz="28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435054" y="1428736"/>
            <a:ext cx="8208912" cy="5216813"/>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ويُفضل ألا يقتصر على مجرد رسم الخطوط العريضة للعلاج ولكن يجب أن يكون تحديدا دقيقا للجوانب الواجب علاجها أو التأثير فيها وتشمل اتجاهات العلاج على : </a:t>
            </a:r>
          </a:p>
          <a:p>
            <a:pPr algn="just"/>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1/ مناطق الضعف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سواء في العميل أو في الظروف المحيطة والتي لها  ارتباط واضح بالمشكلة وفي نفس الوقت يمكن علاجها في حدود إمكانيات المؤسسة . </a:t>
            </a:r>
          </a:p>
          <a:p>
            <a:pPr algn="just"/>
            <a:endParaRPr lang="ar-SA" sz="9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a:p>
            <a:pPr algn="just">
              <a:lnSpc>
                <a:spcPct val="150000"/>
              </a:lnSpc>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2/ مناطق القوة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الامكانيات القائمة في الموقف ويمكن استشمارها في العلاج سواء كانت أفراد أو إمكانيات معطلة لم تُستثمر بصورة مناسبة </a:t>
            </a:r>
            <a:r>
              <a:rPr lang="ar-SA" sz="280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endParaRPr lang="ar-SA" sz="2800" dirty="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4" name="وسيلة شرح بيضاوية 3"/>
          <p:cNvSpPr/>
          <p:nvPr/>
        </p:nvSpPr>
        <p:spPr>
          <a:xfrm>
            <a:off x="4143372" y="214290"/>
            <a:ext cx="4032448" cy="1224136"/>
          </a:xfrm>
          <a:prstGeom prst="wedgeEllipseCallout">
            <a:avLst>
              <a:gd name="adj1" fmla="val -21531"/>
              <a:gd name="adj2" fmla="val 77440"/>
            </a:avLst>
          </a:prstGeom>
        </p:spPr>
        <p:style>
          <a:lnRef idx="1">
            <a:schemeClr val="accent5"/>
          </a:lnRef>
          <a:fillRef idx="2">
            <a:schemeClr val="accent5"/>
          </a:fillRef>
          <a:effectRef idx="1">
            <a:schemeClr val="accent5"/>
          </a:effectRef>
          <a:fontRef idx="minor">
            <a:schemeClr val="dk1"/>
          </a:fontRef>
        </p:style>
        <p:txBody>
          <a:bodyPr rtlCol="1" anchor="ctr"/>
          <a:lstStyle/>
          <a:p>
            <a:r>
              <a:rPr lang="ar-SA" sz="2800" b="1" dirty="0" smtClean="0">
                <a:solidFill>
                  <a:srgbClr val="FF0000"/>
                </a:solidFill>
                <a:latin typeface="Arial Unicode MS" pitchFamily="34" charset="-128"/>
                <a:ea typeface="Arial Unicode MS" pitchFamily="34" charset="-128"/>
                <a:cs typeface="Arial Unicode MS" pitchFamily="34" charset="-128"/>
              </a:rPr>
              <a:t>5- تحديد مناطق العلاج </a:t>
            </a:r>
            <a:endParaRPr lang="ar-SA" sz="28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428596" y="2143116"/>
            <a:ext cx="8424936" cy="4401205"/>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a:buFontTx/>
              <a:buChar char="-"/>
            </a:pPr>
            <a:endParaRPr lang="ar-SA" sz="2800" dirty="0" smtClean="0">
              <a:solidFill>
                <a:schemeClr val="tx1"/>
              </a:solidFill>
              <a:latin typeface="Arial Unicode MS" pitchFamily="34" charset="-128"/>
              <a:ea typeface="Arial Unicode MS" pitchFamily="34" charset="-128"/>
              <a:cs typeface="Arial Unicode MS" pitchFamily="34" charset="-128"/>
            </a:endParaRPr>
          </a:p>
          <a:p>
            <a:pPr>
              <a:buFontTx/>
              <a:buChar char="-"/>
            </a:pPr>
            <a:endParaRPr lang="ar-SA" sz="2800" dirty="0" smtClean="0">
              <a:solidFill>
                <a:schemeClr val="tx1"/>
              </a:solidFill>
              <a:latin typeface="Arial Unicode MS" pitchFamily="34" charset="-128"/>
              <a:ea typeface="Arial Unicode MS" pitchFamily="34" charset="-128"/>
              <a:cs typeface="Arial Unicode MS" pitchFamily="34" charset="-128"/>
            </a:endParaRPr>
          </a:p>
          <a:p>
            <a:pPr>
              <a:buFontTx/>
              <a:buChar char="-"/>
            </a:pPr>
            <a:endParaRPr lang="ar-SA" sz="2800" dirty="0" smtClean="0">
              <a:solidFill>
                <a:schemeClr val="tx1"/>
              </a:solidFill>
              <a:latin typeface="Arial Unicode MS" pitchFamily="34" charset="-128"/>
              <a:ea typeface="Arial Unicode MS" pitchFamily="34" charset="-128"/>
              <a:cs typeface="Arial Unicode MS" pitchFamily="34" charset="-128"/>
            </a:endParaRPr>
          </a:p>
          <a:p>
            <a:pPr>
              <a:buFontTx/>
              <a:buChar char="-"/>
            </a:pPr>
            <a:endParaRPr lang="ar-SA" sz="2800" dirty="0" smtClean="0">
              <a:solidFill>
                <a:schemeClr val="tx1"/>
              </a:solidFill>
              <a:latin typeface="Arial Unicode MS" pitchFamily="34" charset="-128"/>
              <a:ea typeface="Arial Unicode MS" pitchFamily="34" charset="-128"/>
              <a:cs typeface="Arial Unicode MS" pitchFamily="34" charset="-128"/>
            </a:endParaRPr>
          </a:p>
          <a:p>
            <a:pPr>
              <a:buFontTx/>
              <a:buChar char="-"/>
            </a:pPr>
            <a:endParaRPr lang="ar-SA" sz="2800" dirty="0" smtClean="0">
              <a:solidFill>
                <a:schemeClr val="tx1"/>
              </a:solidFill>
              <a:latin typeface="Arial Unicode MS" pitchFamily="34" charset="-128"/>
              <a:ea typeface="Arial Unicode MS" pitchFamily="34" charset="-128"/>
              <a:cs typeface="Arial Unicode MS" pitchFamily="34" charset="-128"/>
            </a:endParaRPr>
          </a:p>
          <a:p>
            <a:pPr>
              <a:buFontTx/>
              <a:buChar char="-"/>
            </a:pPr>
            <a:endParaRPr lang="ar-SA" sz="2800" dirty="0" smtClean="0">
              <a:solidFill>
                <a:schemeClr val="tx1"/>
              </a:solidFill>
              <a:latin typeface="Arial Unicode MS" pitchFamily="34" charset="-128"/>
              <a:ea typeface="Arial Unicode MS" pitchFamily="34" charset="-128"/>
              <a:cs typeface="Arial Unicode MS" pitchFamily="34" charset="-128"/>
            </a:endParaRPr>
          </a:p>
          <a:p>
            <a:pPr>
              <a:buFontTx/>
              <a:buChar char="-"/>
            </a:pPr>
            <a:endParaRPr lang="ar-SA" sz="2800" dirty="0" smtClean="0">
              <a:solidFill>
                <a:schemeClr val="tx1"/>
              </a:solidFill>
              <a:latin typeface="Arial Unicode MS" pitchFamily="34" charset="-128"/>
              <a:ea typeface="Arial Unicode MS" pitchFamily="34" charset="-128"/>
              <a:cs typeface="Arial Unicode MS" pitchFamily="34" charset="-128"/>
            </a:endParaRPr>
          </a:p>
          <a:p>
            <a:pPr>
              <a:buFontTx/>
              <a:buChar char="-"/>
            </a:pPr>
            <a:endParaRPr lang="ar-SA" sz="2800" dirty="0" smtClean="0">
              <a:solidFill>
                <a:schemeClr val="tx1"/>
              </a:solidFill>
              <a:latin typeface="Arial Unicode MS" pitchFamily="34" charset="-128"/>
              <a:ea typeface="Arial Unicode MS" pitchFamily="34" charset="-128"/>
              <a:cs typeface="Arial Unicode MS" pitchFamily="34" charset="-128"/>
            </a:endParaRPr>
          </a:p>
          <a:p>
            <a:pPr>
              <a:buFontTx/>
              <a:buChar char="-"/>
            </a:pPr>
            <a:endParaRPr lang="ar-SA" sz="2800" dirty="0" smtClean="0">
              <a:solidFill>
                <a:schemeClr val="tx1"/>
              </a:solidFill>
              <a:latin typeface="Arial Unicode MS" pitchFamily="34" charset="-128"/>
              <a:ea typeface="Arial Unicode MS" pitchFamily="34" charset="-128"/>
              <a:cs typeface="Arial Unicode MS" pitchFamily="34" charset="-128"/>
            </a:endParaRPr>
          </a:p>
          <a:p>
            <a:pPr>
              <a:buFontTx/>
              <a:buChar char="-"/>
            </a:pPr>
            <a:endParaRPr lang="ar-SA" sz="2800" dirty="0" smtClean="0">
              <a:solidFill>
                <a:schemeClr val="tx1"/>
              </a:solidFill>
              <a:latin typeface="Arial Unicode MS" pitchFamily="34" charset="-128"/>
              <a:ea typeface="Arial Unicode MS" pitchFamily="34" charset="-128"/>
              <a:cs typeface="Arial Unicode MS" pitchFamily="34" charset="-128"/>
            </a:endParaRPr>
          </a:p>
        </p:txBody>
      </p:sp>
      <p:sp>
        <p:nvSpPr>
          <p:cNvPr id="4" name="وسيلة شرح بيضاوية 3"/>
          <p:cNvSpPr/>
          <p:nvPr/>
        </p:nvSpPr>
        <p:spPr>
          <a:xfrm>
            <a:off x="2000232" y="142852"/>
            <a:ext cx="6572296" cy="2000264"/>
          </a:xfrm>
          <a:prstGeom prst="wedgeEllipseCallout">
            <a:avLst>
              <a:gd name="adj1" fmla="val -18707"/>
              <a:gd name="adj2" fmla="val 69491"/>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3600" b="1" dirty="0" smtClean="0">
                <a:solidFill>
                  <a:srgbClr val="C00000"/>
                </a:solidFill>
                <a:latin typeface="Arial Unicode MS" pitchFamily="34" charset="-128"/>
                <a:ea typeface="Arial Unicode MS" pitchFamily="34" charset="-128"/>
                <a:cs typeface="DecoType Naskh Special" pitchFamily="2" charset="-78"/>
              </a:rPr>
              <a:t>رابعاً: خطوات التشخيص</a:t>
            </a:r>
          </a:p>
          <a:p>
            <a:pPr algn="ctr"/>
            <a:r>
              <a:rPr lang="ar-SA" sz="3600" b="1" dirty="0" smtClean="0">
                <a:solidFill>
                  <a:srgbClr val="C00000"/>
                </a:solidFill>
                <a:latin typeface="Arial Unicode MS" pitchFamily="34" charset="-128"/>
                <a:ea typeface="Arial Unicode MS" pitchFamily="34" charset="-128"/>
                <a:cs typeface="DecoType Naskh Special" pitchFamily="2" charset="-78"/>
              </a:rPr>
              <a:t> للوصول إلى التشخيص النهائي للمشكلة </a:t>
            </a:r>
            <a:r>
              <a:rPr lang="ar-SA" sz="3600" b="1" dirty="0" smtClean="0">
                <a:latin typeface="Arial Unicode MS" pitchFamily="34" charset="-128"/>
                <a:ea typeface="Arial Unicode MS" pitchFamily="34" charset="-128"/>
                <a:cs typeface="DecoType Naskh Special" pitchFamily="2" charset="-78"/>
              </a:rPr>
              <a:t>فهناك خطوات رئيسية يجب إتباعها :  </a:t>
            </a:r>
            <a:endParaRPr lang="ar-SA" sz="3600" b="1" dirty="0">
              <a:latin typeface="Arial Unicode MS" pitchFamily="34" charset="-128"/>
              <a:ea typeface="Arial Unicode MS" pitchFamily="34" charset="-128"/>
              <a:cs typeface="DecoType Naskh Special" pitchFamily="2" charset="-78"/>
            </a:endParaRPr>
          </a:p>
        </p:txBody>
      </p:sp>
      <p:cxnSp>
        <p:nvCxnSpPr>
          <p:cNvPr id="6" name="رابط مستقيم 5"/>
          <p:cNvCxnSpPr>
            <a:stCxn id="8" idx="0"/>
          </p:cNvCxnSpPr>
          <p:nvPr/>
        </p:nvCxnSpPr>
        <p:spPr>
          <a:xfrm rot="16200000" flipV="1">
            <a:off x="4822097" y="-298571"/>
            <a:ext cx="1588" cy="6169258"/>
          </a:xfrm>
          <a:prstGeom prst="line">
            <a:avLst/>
          </a:prstGeom>
          <a:ln w="60325"/>
        </p:spPr>
        <p:style>
          <a:lnRef idx="2">
            <a:schemeClr val="dk1"/>
          </a:lnRef>
          <a:fillRef idx="0">
            <a:schemeClr val="dk1"/>
          </a:fillRef>
          <a:effectRef idx="1">
            <a:schemeClr val="dk1"/>
          </a:effectRef>
          <a:fontRef idx="minor">
            <a:schemeClr val="tx1"/>
          </a:fontRef>
        </p:style>
      </p:cxnSp>
      <p:sp>
        <p:nvSpPr>
          <p:cNvPr id="8" name="سهم للأسفل 7"/>
          <p:cNvSpPr/>
          <p:nvPr/>
        </p:nvSpPr>
        <p:spPr>
          <a:xfrm>
            <a:off x="7812428" y="2786058"/>
            <a:ext cx="188596" cy="1214446"/>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9" name="سهم للأسفل 8"/>
          <p:cNvSpPr/>
          <p:nvPr/>
        </p:nvSpPr>
        <p:spPr>
          <a:xfrm flipH="1">
            <a:off x="1714480" y="2786058"/>
            <a:ext cx="142876" cy="928694"/>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10" name="سهم للأسفل 9"/>
          <p:cNvSpPr/>
          <p:nvPr/>
        </p:nvSpPr>
        <p:spPr>
          <a:xfrm flipH="1">
            <a:off x="5500694" y="2786058"/>
            <a:ext cx="142877" cy="1000132"/>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12" name="وسيلة شرح مستطيلة مستديرة الزوايا 11"/>
          <p:cNvSpPr/>
          <p:nvPr/>
        </p:nvSpPr>
        <p:spPr>
          <a:xfrm>
            <a:off x="7072330" y="4071942"/>
            <a:ext cx="1643074" cy="1008112"/>
          </a:xfrm>
          <a:prstGeom prst="wedgeRoundRectCallou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chemeClr val="tx1"/>
                </a:solidFill>
                <a:latin typeface="Arial Unicode MS" pitchFamily="34" charset="-128"/>
                <a:ea typeface="Arial Unicode MS" pitchFamily="34" charset="-128"/>
                <a:cs typeface="Arial Unicode MS" pitchFamily="34" charset="-128"/>
              </a:rPr>
              <a:t>1- إدراك مبدئي لحقائق المشكلة </a:t>
            </a:r>
            <a:endParaRPr lang="ar-SA" sz="2000" b="1" dirty="0">
              <a:solidFill>
                <a:schemeClr val="tx1"/>
              </a:solidFill>
              <a:latin typeface="Arial Unicode MS" pitchFamily="34" charset="-128"/>
              <a:ea typeface="Arial Unicode MS" pitchFamily="34" charset="-128"/>
              <a:cs typeface="Arial Unicode MS" pitchFamily="34" charset="-128"/>
            </a:endParaRPr>
          </a:p>
        </p:txBody>
      </p:sp>
      <p:sp>
        <p:nvSpPr>
          <p:cNvPr id="13" name="وسيلة شرح مستطيلة مستديرة الزوايا 12"/>
          <p:cNvSpPr/>
          <p:nvPr/>
        </p:nvSpPr>
        <p:spPr>
          <a:xfrm>
            <a:off x="4786314" y="3857628"/>
            <a:ext cx="1584176" cy="936104"/>
          </a:xfrm>
          <a:prstGeom prst="wedgeRoundRectCallou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chemeClr val="tx1"/>
                </a:solidFill>
                <a:latin typeface="Arial Unicode MS" pitchFamily="34" charset="-128"/>
                <a:ea typeface="Arial Unicode MS" pitchFamily="34" charset="-128"/>
                <a:cs typeface="Arial Unicode MS" pitchFamily="34" charset="-128"/>
              </a:rPr>
              <a:t>3- تقييم هذه الحقائق </a:t>
            </a:r>
            <a:endParaRPr lang="ar-SA" sz="2000" b="1" dirty="0">
              <a:solidFill>
                <a:schemeClr val="tx1"/>
              </a:solidFill>
              <a:latin typeface="Arial Unicode MS" pitchFamily="34" charset="-128"/>
              <a:ea typeface="Arial Unicode MS" pitchFamily="34" charset="-128"/>
              <a:cs typeface="Arial Unicode MS" pitchFamily="34" charset="-128"/>
            </a:endParaRPr>
          </a:p>
        </p:txBody>
      </p:sp>
      <p:sp>
        <p:nvSpPr>
          <p:cNvPr id="14" name="وسيلة شرح مستطيلة مستديرة الزوايا 13"/>
          <p:cNvSpPr/>
          <p:nvPr/>
        </p:nvSpPr>
        <p:spPr>
          <a:xfrm>
            <a:off x="634930" y="3798886"/>
            <a:ext cx="2016224" cy="928694"/>
          </a:xfrm>
          <a:prstGeom prst="wedgeRoundRectCallou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chemeClr val="tx1"/>
                </a:solidFill>
                <a:latin typeface="Arial Unicode MS" pitchFamily="34" charset="-128"/>
                <a:ea typeface="Arial Unicode MS" pitchFamily="34" charset="-128"/>
                <a:cs typeface="Arial Unicode MS" pitchFamily="34" charset="-128"/>
              </a:rPr>
              <a:t>6- الصياغة النهائية للتشخيص </a:t>
            </a:r>
            <a:endParaRPr lang="ar-SA" sz="2000" b="1" dirty="0">
              <a:solidFill>
                <a:schemeClr val="tx1"/>
              </a:solidFill>
              <a:latin typeface="Arial Unicode MS" pitchFamily="34" charset="-128"/>
              <a:ea typeface="Arial Unicode MS" pitchFamily="34" charset="-128"/>
              <a:cs typeface="Arial Unicode MS" pitchFamily="34" charset="-128"/>
            </a:endParaRPr>
          </a:p>
        </p:txBody>
      </p:sp>
      <p:sp>
        <p:nvSpPr>
          <p:cNvPr id="15" name="وسيلة شرح مستطيلة مستديرة الزوايا 14"/>
          <p:cNvSpPr/>
          <p:nvPr/>
        </p:nvSpPr>
        <p:spPr>
          <a:xfrm>
            <a:off x="5786446" y="5357826"/>
            <a:ext cx="1785950" cy="792088"/>
          </a:xfrm>
          <a:prstGeom prst="wedgeRoundRectCallou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dirty="0" smtClean="0">
              <a:solidFill>
                <a:schemeClr val="tx1"/>
              </a:solidFill>
            </a:endParaRPr>
          </a:p>
          <a:p>
            <a:pPr algn="ctr"/>
            <a:r>
              <a:rPr lang="ar-SA" b="1" dirty="0" smtClean="0">
                <a:solidFill>
                  <a:schemeClr val="tx1"/>
                </a:solidFill>
              </a:rPr>
              <a:t> </a:t>
            </a:r>
            <a:r>
              <a:rPr lang="ar-SA" sz="2000" b="1" dirty="0" smtClean="0">
                <a:solidFill>
                  <a:schemeClr val="tx1"/>
                </a:solidFill>
              </a:rPr>
              <a:t>2</a:t>
            </a:r>
            <a:r>
              <a:rPr lang="ar-SA" sz="2400" b="1" dirty="0" smtClean="0">
                <a:solidFill>
                  <a:schemeClr val="tx1"/>
                </a:solidFill>
                <a:latin typeface="Arial Unicode MS" pitchFamily="34" charset="-128"/>
                <a:ea typeface="Arial Unicode MS" pitchFamily="34" charset="-128"/>
                <a:cs typeface="Arial Unicode MS" pitchFamily="34" charset="-128"/>
              </a:rPr>
              <a:t>-</a:t>
            </a:r>
            <a:r>
              <a:rPr lang="ar-SA" sz="2000" b="1" dirty="0" smtClean="0">
                <a:solidFill>
                  <a:schemeClr val="tx1"/>
                </a:solidFill>
                <a:latin typeface="Arial Unicode MS" pitchFamily="34" charset="-128"/>
                <a:ea typeface="Arial Unicode MS" pitchFamily="34" charset="-128"/>
                <a:cs typeface="Arial Unicode MS" pitchFamily="34" charset="-128"/>
              </a:rPr>
              <a:t> حصر هذه الحقائق </a:t>
            </a:r>
            <a:endParaRPr lang="ar-SA" b="1" dirty="0" smtClean="0">
              <a:solidFill>
                <a:schemeClr val="tx1"/>
              </a:solidFill>
            </a:endParaRPr>
          </a:p>
          <a:p>
            <a:pPr algn="ctr"/>
            <a:endParaRPr lang="ar-SA" b="1" dirty="0">
              <a:solidFill>
                <a:schemeClr val="tx1"/>
              </a:solidFill>
            </a:endParaRPr>
          </a:p>
        </p:txBody>
      </p:sp>
      <p:sp>
        <p:nvSpPr>
          <p:cNvPr id="16" name="سهم للأسفل 15"/>
          <p:cNvSpPr/>
          <p:nvPr/>
        </p:nvSpPr>
        <p:spPr>
          <a:xfrm flipH="1">
            <a:off x="6643702" y="2786058"/>
            <a:ext cx="144586" cy="257176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18" name="وسيلة شرح مستطيلة مستديرة الزوايا 17"/>
          <p:cNvSpPr/>
          <p:nvPr/>
        </p:nvSpPr>
        <p:spPr>
          <a:xfrm>
            <a:off x="3071802" y="5000636"/>
            <a:ext cx="2160240" cy="1296144"/>
          </a:xfrm>
          <a:prstGeom prst="wedgeRoundRectCallout">
            <a:avLst>
              <a:gd name="adj1" fmla="val -20833"/>
              <a:gd name="adj2" fmla="val 78877"/>
              <a:gd name="adj3" fmla="val 16667"/>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chemeClr val="tx1"/>
                </a:solidFill>
                <a:latin typeface="Arial Unicode MS" pitchFamily="34" charset="-128"/>
                <a:ea typeface="Arial Unicode MS" pitchFamily="34" charset="-128"/>
                <a:cs typeface="Arial Unicode MS" pitchFamily="34" charset="-128"/>
              </a:rPr>
              <a:t>4- صياغة هذه الحقائق في علاقتها بالمشكلة </a:t>
            </a:r>
            <a:endParaRPr lang="ar-SA" sz="2000" b="1" dirty="0">
              <a:solidFill>
                <a:schemeClr val="tx1"/>
              </a:solidFill>
              <a:latin typeface="Arial Unicode MS" pitchFamily="34" charset="-128"/>
              <a:ea typeface="Arial Unicode MS" pitchFamily="34" charset="-128"/>
              <a:cs typeface="Arial Unicode MS" pitchFamily="34" charset="-128"/>
            </a:endParaRPr>
          </a:p>
        </p:txBody>
      </p:sp>
      <p:sp>
        <p:nvSpPr>
          <p:cNvPr id="19" name="سهم للأسفل 18"/>
          <p:cNvSpPr/>
          <p:nvPr/>
        </p:nvSpPr>
        <p:spPr>
          <a:xfrm flipH="1">
            <a:off x="2786050" y="2786058"/>
            <a:ext cx="214314" cy="2357454"/>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20" name="سهم للأسفل 19"/>
          <p:cNvSpPr/>
          <p:nvPr/>
        </p:nvSpPr>
        <p:spPr>
          <a:xfrm flipH="1">
            <a:off x="4071934" y="2786058"/>
            <a:ext cx="142876" cy="214314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21" name="وسيلة شرح مستطيلة مستديرة الزوايا 20"/>
          <p:cNvSpPr/>
          <p:nvPr/>
        </p:nvSpPr>
        <p:spPr>
          <a:xfrm>
            <a:off x="984140" y="5296648"/>
            <a:ext cx="2016224" cy="1000132"/>
          </a:xfrm>
          <a:prstGeom prst="wedgeRoundRectCallou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chemeClr val="tx1"/>
                </a:solidFill>
                <a:latin typeface="Arial Unicode MS" pitchFamily="34" charset="-128"/>
                <a:ea typeface="Arial Unicode MS" pitchFamily="34" charset="-128"/>
                <a:cs typeface="Arial Unicode MS" pitchFamily="34" charset="-128"/>
              </a:rPr>
              <a:t>5- تحديد مناطق العلاج واتجاهاته </a:t>
            </a:r>
            <a:endParaRPr lang="ar-SA" sz="2000" b="1" dirty="0">
              <a:solidFill>
                <a:schemeClr val="tx1"/>
              </a:solidFill>
              <a:latin typeface="Arial Unicode MS" pitchFamily="34" charset="-128"/>
              <a:ea typeface="Arial Unicode MS" pitchFamily="34" charset="-128"/>
              <a:cs typeface="Arial Unicode MS" pitchFamily="34" charset="-128"/>
            </a:endParaRPr>
          </a:p>
        </p:txBody>
      </p:sp>
      <p:pic>
        <p:nvPicPr>
          <p:cNvPr id="17" name="Picture 6" descr="sun_shine_md_wht"/>
          <p:cNvPicPr>
            <a:picLocks noChangeAspect="1" noChangeArrowheads="1" noCrop="1"/>
          </p:cNvPicPr>
          <p:nvPr/>
        </p:nvPicPr>
        <p:blipFill>
          <a:blip r:embed="rId3"/>
          <a:srcRect/>
          <a:stretch>
            <a:fillRect/>
          </a:stretch>
        </p:blipFill>
        <p:spPr bwMode="auto">
          <a:xfrm>
            <a:off x="0" y="0"/>
            <a:ext cx="1643042" cy="150495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214282" y="1643050"/>
            <a:ext cx="8712968" cy="4524315"/>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533400" indent="-533400" algn="just">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أول خطوات التشخيص هي النظرة الكلية العامة إلى المشكلة وأبعادها المختلفة دون التعمق في تفاصيلها وجزئياتها . </a:t>
            </a:r>
          </a:p>
          <a:p>
            <a:pPr marL="533400" indent="-533400" algn="just">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وتتم هذه الخطوة عن طريق : </a:t>
            </a:r>
          </a:p>
          <a:p>
            <a:pPr marL="990600" lvl="1" indent="-533400"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1/  قراءة البيانات التي اشتملت عليها استمارة البحث الاجتماعي. </a:t>
            </a:r>
          </a:p>
          <a:p>
            <a:pPr marL="990600" lvl="1" indent="-533400"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2/ مراجعة التشخيص الطبي أو النفسي أو قد تَمتد إلى الإطلاع على الانطباعات التشخيصية المسجلة عند كل مقابلة .</a:t>
            </a:r>
          </a:p>
          <a:p>
            <a:pPr marL="533400" indent="-533400" algn="just">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وهذه النظرة العامة تُحقق فوائد من أهمها: </a:t>
            </a:r>
          </a:p>
          <a:p>
            <a:pPr marL="990600" lvl="1" indent="-274638" algn="just">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تكوين الانطباع الكلي عن طبيعة المشكلة وأبعادها الكلية .</a:t>
            </a:r>
          </a:p>
        </p:txBody>
      </p:sp>
      <p:sp>
        <p:nvSpPr>
          <p:cNvPr id="4" name="وسيلة شرح مستطيلة مستديرة الزوايا 3"/>
          <p:cNvSpPr/>
          <p:nvPr/>
        </p:nvSpPr>
        <p:spPr>
          <a:xfrm>
            <a:off x="2000232" y="285728"/>
            <a:ext cx="6457350" cy="1008112"/>
          </a:xfrm>
          <a:prstGeom prst="wedgeRoundRectCallout">
            <a:avLst>
              <a:gd name="adj1" fmla="val -21172"/>
              <a:gd name="adj2" fmla="val 81397"/>
              <a:gd name="adj3" fmla="val 16667"/>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SA" sz="3600" b="1" dirty="0" smtClean="0">
                <a:solidFill>
                  <a:srgbClr val="FF0000"/>
                </a:solidFill>
                <a:latin typeface="Arial Unicode MS" pitchFamily="34" charset="-128"/>
                <a:ea typeface="Arial Unicode MS" pitchFamily="34" charset="-128"/>
                <a:cs typeface="DecoType Naskh Special" pitchFamily="2" charset="-78"/>
              </a:rPr>
              <a:t>1- إدراك مبدئي لحقائق المشكلة </a:t>
            </a:r>
            <a:endParaRPr lang="ar-SA" sz="3600" b="1" dirty="0">
              <a:solidFill>
                <a:srgbClr val="FF0000"/>
              </a:solidFill>
              <a:latin typeface="Arial Unicode MS" pitchFamily="34" charset="-128"/>
              <a:ea typeface="Arial Unicode MS" pitchFamily="34" charset="-128"/>
              <a:cs typeface="DecoType Naskh Special"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214282" y="1643050"/>
            <a:ext cx="8712968" cy="4001095"/>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808038" lvl="1" indent="-274638" algn="just">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يُحدد هذا الانطباع مجال التفكير ويركزه في دائرة خاصة مرتبطة بالمشكلة.</a:t>
            </a:r>
          </a:p>
          <a:p>
            <a:pPr marL="808038" lvl="1" indent="-274638" algn="just">
              <a:buFont typeface="Arial" pitchFamily="34" charset="0"/>
              <a:buChar char="•"/>
            </a:pPr>
            <a:endPar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a:p>
            <a:pPr marL="808038" lvl="1" indent="-274638" algn="just">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يُستدعى تحديد مجال التفكير أفكار مختزنة في الذهن ( نظريات ) علمية وخبرات سابقه لتفسير المشكلة . </a:t>
            </a:r>
          </a:p>
          <a:p>
            <a:pPr marL="808038" lvl="1" indent="-274638" algn="just">
              <a:buFont typeface="Arial" pitchFamily="34" charset="0"/>
              <a:buChar char="•"/>
            </a:pPr>
            <a:endParaRPr lang="ar-SA" sz="2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a:p>
            <a:pPr marL="808038" lvl="1" indent="-274638" algn="just">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تُعد هذه الخطوات استشعار الأخصائي لجوانب المشكلة عقلاً وحساً أو ما يسمى بتقمص المشكلة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p:txBody>
      </p:sp>
      <p:sp>
        <p:nvSpPr>
          <p:cNvPr id="4" name="وسيلة شرح مستطيلة مستديرة الزوايا 3"/>
          <p:cNvSpPr/>
          <p:nvPr/>
        </p:nvSpPr>
        <p:spPr>
          <a:xfrm>
            <a:off x="2071670" y="357166"/>
            <a:ext cx="6457350" cy="1008112"/>
          </a:xfrm>
          <a:prstGeom prst="wedgeRoundRectCallout">
            <a:avLst>
              <a:gd name="adj1" fmla="val -21172"/>
              <a:gd name="adj2" fmla="val 81397"/>
              <a:gd name="adj3" fmla="val 16667"/>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SA" sz="3600" b="1" dirty="0" smtClean="0">
                <a:solidFill>
                  <a:srgbClr val="FF0000"/>
                </a:solidFill>
                <a:latin typeface="Arial Unicode MS" pitchFamily="34" charset="-128"/>
                <a:ea typeface="Arial Unicode MS" pitchFamily="34" charset="-128"/>
                <a:cs typeface="DecoType Naskh Special" pitchFamily="2" charset="-78"/>
              </a:rPr>
              <a:t>تابع  إدراك مبدئي لحقائق المشكلة </a:t>
            </a:r>
            <a:endParaRPr lang="ar-SA" sz="3600" b="1" dirty="0">
              <a:solidFill>
                <a:srgbClr val="FF0000"/>
              </a:solidFill>
              <a:latin typeface="Arial Unicode MS" pitchFamily="34" charset="-128"/>
              <a:ea typeface="Arial Unicode MS" pitchFamily="34" charset="-128"/>
              <a:cs typeface="DecoType Naskh Special"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428596" y="1643050"/>
            <a:ext cx="8280920" cy="4339650"/>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441325" indent="-441325"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وتتضمن : </a:t>
            </a:r>
          </a:p>
          <a:p>
            <a:pPr marL="441325" indent="-441325" algn="just">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حصر حقائق المشكلة كل على حده حيث تُوضع كل وحدة من وحدات الدراسة في مكانها بين التصنيفات الثلاث ( العميل ، الظروف البيئية ، الخبرات الماضية ) ليجتمع لنا وحدتان رئيسيان هما :</a:t>
            </a:r>
          </a:p>
          <a:p>
            <a:pPr marL="441325" indent="-441325" algn="just">
              <a:buFontTx/>
              <a:buChar char="-"/>
            </a:pPr>
            <a:endPar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a:p>
            <a:pPr marL="898525" lvl="1" indent="-441325"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1/  السمة الشخصية للعميل ، لتمثل الضغوط الداخلية للمشكلة . </a:t>
            </a:r>
          </a:p>
          <a:p>
            <a:pPr marL="898525" lvl="1" indent="-441325"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2/ الأوضاع البيئية ( ظروف أو أفراد ) لتمثل الضغوط الخارجية للمشكلة .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p:txBody>
      </p:sp>
      <p:sp>
        <p:nvSpPr>
          <p:cNvPr id="5" name="وسيلة شرح مستطيلة مستديرة الزوايا 4"/>
          <p:cNvSpPr/>
          <p:nvPr/>
        </p:nvSpPr>
        <p:spPr>
          <a:xfrm>
            <a:off x="4000496" y="214290"/>
            <a:ext cx="4032448" cy="1152128"/>
          </a:xfrm>
          <a:prstGeom prst="wedgeRoundRectCallout">
            <a:avLst>
              <a:gd name="adj1" fmla="val -21148"/>
              <a:gd name="adj2" fmla="val 75728"/>
              <a:gd name="adj3" fmla="val 16667"/>
            </a:avLst>
          </a:prstGeom>
        </p:spPr>
        <p:style>
          <a:lnRef idx="1">
            <a:schemeClr val="accent5"/>
          </a:lnRef>
          <a:fillRef idx="2">
            <a:schemeClr val="accent5"/>
          </a:fillRef>
          <a:effectRef idx="1">
            <a:schemeClr val="accent5"/>
          </a:effectRef>
          <a:fontRef idx="minor">
            <a:schemeClr val="dk1"/>
          </a:fontRef>
        </p:style>
        <p:txBody>
          <a:bodyPr rtlCol="1" anchor="ctr"/>
          <a:lstStyle/>
          <a:p>
            <a:pPr algn="ctr"/>
            <a:endParaRPr lang="ar-SA" b="1" dirty="0" smtClean="0">
              <a:solidFill>
                <a:schemeClr val="tx1"/>
              </a:solidFill>
            </a:endParaRPr>
          </a:p>
          <a:p>
            <a:pPr algn="ctr"/>
            <a:r>
              <a:rPr lang="ar-SA" sz="2800" b="1" dirty="0" smtClean="0">
                <a:solidFill>
                  <a:schemeClr val="tx1"/>
                </a:solidFill>
              </a:rPr>
              <a:t> </a:t>
            </a:r>
            <a:r>
              <a:rPr lang="ar-SA" sz="4000" b="1" dirty="0" smtClean="0">
                <a:solidFill>
                  <a:srgbClr val="FF0000"/>
                </a:solidFill>
                <a:latin typeface="Arial Unicode MS" pitchFamily="34" charset="-128"/>
                <a:ea typeface="Arial Unicode MS" pitchFamily="34" charset="-128"/>
                <a:cs typeface="DecoType Naskh Special" pitchFamily="2" charset="-78"/>
              </a:rPr>
              <a:t>2- حصر هذه الحقائق </a:t>
            </a:r>
            <a:endParaRPr lang="ar-SA" sz="3600" b="1" dirty="0" smtClean="0">
              <a:solidFill>
                <a:srgbClr val="FF0000"/>
              </a:solidFill>
              <a:latin typeface="Arial Unicode MS" pitchFamily="34" charset="-128"/>
              <a:ea typeface="Arial Unicode MS" pitchFamily="34" charset="-128"/>
              <a:cs typeface="DecoType Naskh Special" pitchFamily="2" charset="-78"/>
            </a:endParaRPr>
          </a:p>
          <a:p>
            <a:pPr algn="ctr"/>
            <a:endParaRPr lang="ar-SA" b="1" dirty="0" smtClean="0">
              <a:solidFill>
                <a:schemeClr val="tx1"/>
              </a:solidFill>
            </a:endParaRPr>
          </a:p>
          <a:p>
            <a:pPr algn="ctr"/>
            <a:endParaRPr lang="ar-SA" b="1"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323528" y="1484784"/>
            <a:ext cx="8463314" cy="5386090"/>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إذا تجمع لنا الخطوات السابقة تكون الخطوة الحالية هى تقييم كل منهما تقيما  محددا يقيس مدى انحراف كل سمة عن المتوسط العام ، أي  قياس ما هو كائن وما يجب أن يكون ، ولقياس سمات العميل هناك أسلوبين هما : </a:t>
            </a:r>
          </a:p>
          <a:p>
            <a:pPr marL="533400" indent="-350838"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1/ قياس الشخصية في جوانبها الجسمية والعقلية والنفسية والاجتماعية قياس تحليلي لكل جانب على حده لتقويم مدى كفاية هذه العناصر أو ضعفها . </a:t>
            </a:r>
          </a:p>
          <a:p>
            <a:pPr marL="533400" indent="-350838"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2/ قياس الشخصية ككل كما يَصدر عنها من وظائف خارجية قياساً وظيفيًا   يُوضح تفاعل جوانبها الأربعة في حركتها وليس ثبوتها . </a:t>
            </a:r>
          </a:p>
          <a:p>
            <a:pPr marL="533400" indent="-350838" algn="just"/>
            <a:endParaRPr lang="ar-SA" sz="1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a:p>
            <a:pPr marL="533400" indent="-350838"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لذا فإن هذا القياس هو الأكثر مناسبة لقياس سمات العميل في التشخيص.</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p:txBody>
      </p:sp>
      <p:sp>
        <p:nvSpPr>
          <p:cNvPr id="4" name="وسيلة شرح مستطيلة مستديرة الزوايا 3"/>
          <p:cNvSpPr/>
          <p:nvPr/>
        </p:nvSpPr>
        <p:spPr>
          <a:xfrm>
            <a:off x="4643438" y="188640"/>
            <a:ext cx="3528962" cy="1008112"/>
          </a:xfrm>
          <a:prstGeom prst="wedgeRoundRectCallout">
            <a:avLst>
              <a:gd name="adj1" fmla="val -21172"/>
              <a:gd name="adj2" fmla="val 81397"/>
              <a:gd name="adj3" fmla="val 16667"/>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4000" b="1" dirty="0" smtClean="0">
                <a:solidFill>
                  <a:srgbClr val="FF0000"/>
                </a:solidFill>
                <a:latin typeface="Arial Unicode MS" pitchFamily="34" charset="-128"/>
                <a:ea typeface="Arial Unicode MS" pitchFamily="34" charset="-128"/>
                <a:cs typeface="DecoType Naskh Special" pitchFamily="2" charset="-78"/>
              </a:rPr>
              <a:t>3- تقييم الحقائق </a:t>
            </a:r>
            <a:endParaRPr lang="ar-SA" sz="4000" b="1" dirty="0">
              <a:solidFill>
                <a:srgbClr val="FF0000"/>
              </a:solidFill>
              <a:latin typeface="Arial Unicode MS" pitchFamily="34" charset="-128"/>
              <a:ea typeface="Arial Unicode MS" pitchFamily="34" charset="-128"/>
              <a:cs typeface="DecoType Naskh Special"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571472" y="1566810"/>
            <a:ext cx="8280920" cy="3785652"/>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وترى “</a:t>
            </a:r>
            <a:r>
              <a:rPr lang="ar-SA" sz="3600" b="1" dirty="0" err="1"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هوليس</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a:t>
            </a:r>
            <a:r>
              <a:rPr lang="ar-SA" sz="3600" b="1" dirty="0" err="1"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وموفيت</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أن قياس سلوك العميل يَعتمد على تقييم مراكز القوى في الشخصية وهى : </a:t>
            </a:r>
          </a:p>
          <a:p>
            <a:pPr algn="just"/>
            <a:endParaRPr lang="ar-SA" sz="24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a:p>
            <a:pPr lvl="1"/>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1/  قياس قـــوة الذات.      </a:t>
            </a:r>
          </a:p>
          <a:p>
            <a:pPr lvl="1"/>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2/  السمات المرضية .</a:t>
            </a:r>
          </a:p>
          <a:p>
            <a:pPr lvl="1"/>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3/  قياس الذات العليا قوتها ومضمونها .</a:t>
            </a:r>
          </a:p>
          <a:p>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p:txBody>
      </p:sp>
      <p:sp>
        <p:nvSpPr>
          <p:cNvPr id="4" name="وسيلة شرح مستطيلة مستديرة الزوايا 3"/>
          <p:cNvSpPr/>
          <p:nvPr/>
        </p:nvSpPr>
        <p:spPr>
          <a:xfrm>
            <a:off x="4643438" y="188640"/>
            <a:ext cx="3528962" cy="1008112"/>
          </a:xfrm>
          <a:prstGeom prst="wedgeRoundRectCallout">
            <a:avLst>
              <a:gd name="adj1" fmla="val -21172"/>
              <a:gd name="adj2" fmla="val 81397"/>
              <a:gd name="adj3" fmla="val 16667"/>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4000" b="1" dirty="0" smtClean="0">
                <a:solidFill>
                  <a:srgbClr val="FF0000"/>
                </a:solidFill>
                <a:latin typeface="Arial Unicode MS" pitchFamily="34" charset="-128"/>
                <a:ea typeface="Arial Unicode MS" pitchFamily="34" charset="-128"/>
                <a:cs typeface="DecoType Naskh Special" pitchFamily="2" charset="-78"/>
              </a:rPr>
              <a:t>تابع تقييم الحقائق </a:t>
            </a:r>
            <a:endParaRPr lang="ar-SA" sz="4000" b="1" dirty="0">
              <a:solidFill>
                <a:srgbClr val="FF0000"/>
              </a:solidFill>
              <a:latin typeface="Arial Unicode MS" pitchFamily="34" charset="-128"/>
              <a:ea typeface="Arial Unicode MS" pitchFamily="34" charset="-128"/>
              <a:cs typeface="DecoType Naskh Special"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571472" y="1530384"/>
            <a:ext cx="8280920" cy="3970318"/>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1/ قياس قوة الذات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ولحساب قوة الذات أو ضعفها علينا مراعاة ما يلي :-</a:t>
            </a:r>
          </a:p>
          <a:p>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a:t>
            </a:r>
          </a:p>
          <a:p>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أ- تَقدير موضوعي لدرجة أداء الذات لأي وظيفة من وظيفتها . </a:t>
            </a:r>
          </a:p>
          <a:p>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ب- حساب أو تصور ما يجب أن تكون عليه هذه الوظيفة بالنظر إلى : </a:t>
            </a:r>
          </a:p>
          <a:p>
            <a:pPr lvl="2">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الدور الاجتماعي للعميل . </a:t>
            </a:r>
          </a:p>
          <a:p>
            <a:pPr lvl="2">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السن ومستوى النضج العام . </a:t>
            </a:r>
          </a:p>
          <a:p>
            <a:pPr lvl="2">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القيم الحضارية والمعايير الثقافية التي يرتبط بها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p:txBody>
      </p:sp>
      <p:sp>
        <p:nvSpPr>
          <p:cNvPr id="4" name="وسيلة شرح مستطيلة مستديرة الزوايا 3"/>
          <p:cNvSpPr/>
          <p:nvPr/>
        </p:nvSpPr>
        <p:spPr>
          <a:xfrm>
            <a:off x="4643438" y="188640"/>
            <a:ext cx="3528962" cy="1008112"/>
          </a:xfrm>
          <a:prstGeom prst="wedgeRoundRectCallout">
            <a:avLst>
              <a:gd name="adj1" fmla="val -21172"/>
              <a:gd name="adj2" fmla="val 81397"/>
              <a:gd name="adj3" fmla="val 16667"/>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4000" b="1" dirty="0" smtClean="0">
                <a:solidFill>
                  <a:srgbClr val="FF0000"/>
                </a:solidFill>
                <a:latin typeface="Arial Unicode MS" pitchFamily="34" charset="-128"/>
                <a:ea typeface="Arial Unicode MS" pitchFamily="34" charset="-128"/>
                <a:cs typeface="DecoType Naskh Special" pitchFamily="2" charset="-78"/>
              </a:rPr>
              <a:t>تابع تقييم الحقائق </a:t>
            </a:r>
            <a:endParaRPr lang="ar-SA" sz="4000" b="1" dirty="0">
              <a:solidFill>
                <a:srgbClr val="FF0000"/>
              </a:solidFill>
              <a:latin typeface="Arial Unicode MS" pitchFamily="34" charset="-128"/>
              <a:ea typeface="Arial Unicode MS" pitchFamily="34" charset="-128"/>
              <a:cs typeface="DecoType Naskh Special"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500034" y="1285860"/>
            <a:ext cx="8280920" cy="5355312"/>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533400" indent="-441325"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إن الذات هي العنصر العام في قيادة الشخصية التي تَعيش الواقع وتوائم بين متطلباته والدوافع الداخلية للإنسان . </a:t>
            </a:r>
          </a:p>
          <a:p>
            <a:pPr marL="533400" indent="-441325" algn="just">
              <a:lnSpc>
                <a:spcPct val="150000"/>
              </a:lnSpc>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  الذات هي محور عمليات العلاج بدلاً من الاتجاهات العلاجية السابقة التي كانت تضع   ثــِقَــلَــهَا  على اللاشعور .</a:t>
            </a:r>
          </a:p>
          <a:p>
            <a:pPr marL="533400" indent="-441325" algn="just">
              <a:lnSpc>
                <a:spcPct val="150000"/>
              </a:lnSpc>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ولتقييم الذات علينا تقويم وظائفها الأربعة وهى : </a:t>
            </a:r>
          </a:p>
          <a:p>
            <a:pPr marL="533400" indent="-441325" algn="just">
              <a:lnSpc>
                <a:spcPct val="150000"/>
              </a:lnSpc>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القدرة على الإدراك + القدرة على الإحساس+ القدرة على التفكير +  القدرة على الانجاز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p:txBody>
      </p:sp>
      <p:sp>
        <p:nvSpPr>
          <p:cNvPr id="4" name="وسيلة شرح مستطيلة مستديرة الزوايا 3"/>
          <p:cNvSpPr/>
          <p:nvPr/>
        </p:nvSpPr>
        <p:spPr>
          <a:xfrm>
            <a:off x="4643438" y="188640"/>
            <a:ext cx="3528962" cy="882906"/>
          </a:xfrm>
          <a:prstGeom prst="wedgeRoundRectCallout">
            <a:avLst>
              <a:gd name="adj1" fmla="val -21172"/>
              <a:gd name="adj2" fmla="val 81397"/>
              <a:gd name="adj3" fmla="val 16667"/>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4000" b="1" dirty="0" smtClean="0">
                <a:solidFill>
                  <a:srgbClr val="FF0000"/>
                </a:solidFill>
                <a:latin typeface="Arial Unicode MS" pitchFamily="34" charset="-128"/>
                <a:ea typeface="Arial Unicode MS" pitchFamily="34" charset="-128"/>
                <a:cs typeface="DecoType Naskh Special" pitchFamily="2" charset="-78"/>
              </a:rPr>
              <a:t>تابع تقييم الحقائق </a:t>
            </a:r>
            <a:endParaRPr lang="ar-SA" sz="4000" b="1" dirty="0">
              <a:solidFill>
                <a:srgbClr val="FF0000"/>
              </a:solidFill>
              <a:latin typeface="Arial Unicode MS" pitchFamily="34" charset="-128"/>
              <a:ea typeface="Arial Unicode MS" pitchFamily="34" charset="-128"/>
              <a:cs typeface="DecoType Naskh Special"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285720" y="1458946"/>
            <a:ext cx="8495234" cy="4801314"/>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533400" indent="-533400" algn="just">
              <a:buFontTx/>
              <a:buChar char="-"/>
            </a:pPr>
            <a:r>
              <a:rPr lang="ar-SA" sz="32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القدرة على الإدراك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وتتضمن قياس سلامة الحس ( البصر والسمع والشم ) وسلامة الفهم والانتباه كعمليات مرتبطة بدرجة الذكاء أو الإدراك العام . </a:t>
            </a:r>
          </a:p>
          <a:p>
            <a:pPr marL="533400" indent="-533400" algn="just">
              <a:buFontTx/>
              <a:buChar char="-"/>
            </a:pPr>
            <a:endParaRPr lang="ar-SA" sz="1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a:p>
            <a:pPr marL="533400" indent="-533400" algn="just">
              <a:buFontTx/>
              <a:buChar char="-"/>
            </a:pPr>
            <a:r>
              <a:rPr lang="ar-SA" sz="32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القدرة على الإحساس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وتتضمن قياس سلامة  الانفعال العام وشدته أو بلادته ، كما يشمل العمليات النفسية الخاصة كالإحساس بالنبذ والتقمص والقلق واعتبار الذات. </a:t>
            </a:r>
          </a:p>
          <a:p>
            <a:pPr marL="533400" indent="-533400" algn="just">
              <a:buFontTx/>
              <a:buChar char="-"/>
            </a:pPr>
            <a:endParaRPr lang="ar-SA" sz="1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a:p>
            <a:pPr marL="533400" indent="-533400" algn="just">
              <a:buFontTx/>
              <a:buChar char="-"/>
            </a:pP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a:t>
            </a:r>
            <a:r>
              <a:rPr lang="ar-SA" sz="32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القدرة على التفكير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وتتضمن قياس أسلوب التفكير السليم والقدرات التفكيرية الخاصة كالتخيل والترابط والتذكر والحكم. </a:t>
            </a:r>
          </a:p>
          <a:p>
            <a:pPr marL="533400" indent="-533400" algn="just">
              <a:buFontTx/>
              <a:buChar char="-"/>
            </a:pPr>
            <a:endParaRPr lang="ar-SA" sz="1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a:p>
            <a:pPr marL="533400" indent="-533400" algn="just">
              <a:buFontTx/>
              <a:buChar char="-"/>
            </a:pP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a:t>
            </a:r>
            <a:r>
              <a:rPr lang="ar-SA" sz="32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القدرة على الانجاز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ويتضمن قياس قوة الإرادة والنقص والقلق واعتبار الذات .</a:t>
            </a:r>
            <a:endParaRPr lang="ar-SA" sz="24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4" name="وسيلة شرح مستطيلة مستديرة الزوايا 3"/>
          <p:cNvSpPr/>
          <p:nvPr/>
        </p:nvSpPr>
        <p:spPr>
          <a:xfrm>
            <a:off x="4643438" y="188640"/>
            <a:ext cx="3528962" cy="1008112"/>
          </a:xfrm>
          <a:prstGeom prst="wedgeRoundRectCallout">
            <a:avLst>
              <a:gd name="adj1" fmla="val -21172"/>
              <a:gd name="adj2" fmla="val 81397"/>
              <a:gd name="adj3" fmla="val 16667"/>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4000" b="1" dirty="0" smtClean="0">
                <a:solidFill>
                  <a:srgbClr val="FF0000"/>
                </a:solidFill>
                <a:latin typeface="Arial Unicode MS" pitchFamily="34" charset="-128"/>
                <a:ea typeface="Arial Unicode MS" pitchFamily="34" charset="-128"/>
                <a:cs typeface="DecoType Naskh Special" pitchFamily="2" charset="-78"/>
              </a:rPr>
              <a:t>تابع تقييم الحقائق </a:t>
            </a:r>
            <a:endParaRPr lang="ar-SA" sz="4000" b="1" dirty="0">
              <a:solidFill>
                <a:srgbClr val="FF0000"/>
              </a:solidFill>
              <a:latin typeface="Arial Unicode MS" pitchFamily="34" charset="-128"/>
              <a:ea typeface="Arial Unicode MS" pitchFamily="34" charset="-128"/>
              <a:cs typeface="DecoType Naskh Special"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395536" y="1628800"/>
            <a:ext cx="8424936" cy="4524315"/>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algn="just">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بعد الحصول على الحقائق الخاصة بالعميل وظروفه المحيطة تكون الخطوة التالية هي البحث عن الكيفية التي تَفاعلت بها هذة الحقائق وأدت الى الموقف الإشكالي . </a:t>
            </a:r>
          </a:p>
          <a:p>
            <a:pPr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a:t>
            </a:r>
            <a:r>
              <a:rPr lang="en-US" sz="3600" b="1" dirty="0" smtClean="0">
                <a:effectLst>
                  <a:outerShdw blurRad="38100" dist="38100" dir="2700000" algn="tl">
                    <a:srgbClr val="000000">
                      <a:alpha val="43137"/>
                    </a:srgbClr>
                  </a:outerShdw>
                </a:effectLst>
                <a:sym typeface="Wingdings"/>
              </a:rPr>
              <a:t>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وهناك أسلوبين لتحديد طبيعة هذا التفاعل وهما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a:t>
            </a:r>
          </a:p>
          <a:p>
            <a:pPr algn="just"/>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1/ تفاعل أفقي : </a:t>
            </a:r>
          </a:p>
          <a:p>
            <a:pPr algn="just">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ويقصد به هذا التفاعل الذي حدث بين العوامل الحاضرة في وضعها الراهن وأدت مباشرة إلى المشكلة دون الحاجة إلى البحث في الماضي عن أسباب نشوء هذه العوامل الحالية نفسها .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p:txBody>
      </p:sp>
      <p:sp>
        <p:nvSpPr>
          <p:cNvPr id="4" name="وسيلة شرح مستطيلة مستديرة الزوايا 3"/>
          <p:cNvSpPr/>
          <p:nvPr/>
        </p:nvSpPr>
        <p:spPr>
          <a:xfrm>
            <a:off x="3643306" y="332656"/>
            <a:ext cx="4673110" cy="1008112"/>
          </a:xfrm>
          <a:prstGeom prst="wedgeRoundRectCallout">
            <a:avLst>
              <a:gd name="adj1" fmla="val -21172"/>
              <a:gd name="adj2" fmla="val 81397"/>
              <a:gd name="adj3" fmla="val 16667"/>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SA" sz="3600" b="1" dirty="0" smtClean="0">
                <a:solidFill>
                  <a:srgbClr val="FF0000"/>
                </a:solidFill>
                <a:latin typeface="Arial Unicode MS" pitchFamily="34" charset="-128"/>
                <a:ea typeface="Arial Unicode MS" pitchFamily="34" charset="-128"/>
                <a:cs typeface="DecoType Naskh Special" pitchFamily="2" charset="-78"/>
              </a:rPr>
              <a:t>4- صياغة الحقائق في علاقتها بالمشكلة </a:t>
            </a:r>
            <a:endParaRPr lang="ar-SA" sz="3600" b="1" dirty="0">
              <a:solidFill>
                <a:srgbClr val="FF0000"/>
              </a:solidFill>
              <a:latin typeface="Arial Unicode MS" pitchFamily="34" charset="-128"/>
              <a:ea typeface="Arial Unicode MS" pitchFamily="34" charset="-128"/>
              <a:cs typeface="DecoType Naskh Special"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357158" y="1493959"/>
            <a:ext cx="8424936" cy="4524315"/>
          </a:xfrm>
          <a:prstGeom prst="rect">
            <a:avLst/>
          </a:prstGeom>
        </p:spPr>
        <p:style>
          <a:lnRef idx="1">
            <a:schemeClr val="accent5"/>
          </a:lnRef>
          <a:fillRef idx="2">
            <a:schemeClr val="accent5"/>
          </a:fillRef>
          <a:effectRef idx="1">
            <a:schemeClr val="accent5"/>
          </a:effectRef>
          <a:fontRef idx="minor">
            <a:schemeClr val="dk1"/>
          </a:fontRef>
        </p:style>
        <p:txBody>
          <a:bodyPr wrap="square" rtlCol="1">
            <a:normAutofit/>
          </a:bodyPr>
          <a:lstStyle/>
          <a:p>
            <a:pPr marL="365125" indent="-365125" algn="just"/>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2/ التفاعل الرأسي : </a:t>
            </a:r>
          </a:p>
          <a:p>
            <a:pPr marL="365125" indent="-365125" algn="just">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ويقصد به : هذا التفاعل الذي يوضح كيفية تفاعل عوامل سابقة في الماضي والتي أدت إلى نشوء العوامل الحالية نفسها .</a:t>
            </a:r>
          </a:p>
          <a:p>
            <a:pPr marL="365125" indent="-365125" algn="just">
              <a:buFontTx/>
              <a:buChar char="-"/>
            </a:pPr>
            <a:endPar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a:p>
            <a:pPr marL="365125" indent="-365125" algn="just"/>
            <a:r>
              <a:rPr lang="en-US" sz="3600" b="1" dirty="0" smtClean="0">
                <a:effectLst>
                  <a:outerShdw blurRad="38100" dist="38100" dir="2700000" algn="tl">
                    <a:srgbClr val="000000">
                      <a:alpha val="43137"/>
                    </a:srgbClr>
                  </a:outerShdw>
                </a:effectLst>
                <a:sym typeface="Wingdings"/>
              </a:rPr>
              <a:t>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كيفية صياغة التفاعل : </a:t>
            </a:r>
          </a:p>
          <a:p>
            <a:pPr marL="365125" indent="-365125" algn="just">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وهناك خطوتان يجب القيام بها: </a:t>
            </a:r>
          </a:p>
          <a:p>
            <a:pPr marL="1279525" lvl="2" indent="-365125" algn="just">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انتقاء العوامل ذاتها.   </a:t>
            </a:r>
          </a:p>
          <a:p>
            <a:pPr marL="1279525" lvl="2" indent="-365125" algn="just">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كيفية تفاعل هذه العوامل .  </a:t>
            </a:r>
          </a:p>
          <a:p>
            <a:pPr algn="just"/>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p:txBody>
      </p:sp>
      <p:sp>
        <p:nvSpPr>
          <p:cNvPr id="4" name="وسيلة شرح مستطيلة مستديرة الزوايا 3"/>
          <p:cNvSpPr/>
          <p:nvPr/>
        </p:nvSpPr>
        <p:spPr>
          <a:xfrm>
            <a:off x="3643306" y="332656"/>
            <a:ext cx="4673110" cy="1008112"/>
          </a:xfrm>
          <a:prstGeom prst="wedgeRoundRectCallout">
            <a:avLst>
              <a:gd name="adj1" fmla="val -21172"/>
              <a:gd name="adj2" fmla="val 81397"/>
              <a:gd name="adj3" fmla="val 16667"/>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SA" sz="3600" b="1" dirty="0" smtClean="0">
                <a:solidFill>
                  <a:srgbClr val="FF0000"/>
                </a:solidFill>
                <a:latin typeface="Arial Unicode MS" pitchFamily="34" charset="-128"/>
                <a:ea typeface="Arial Unicode MS" pitchFamily="34" charset="-128"/>
                <a:cs typeface="DecoType Naskh Special" pitchFamily="2" charset="-78"/>
              </a:rPr>
              <a:t>تابع صياغة الحقائق في علاقتها بالمشكلة </a:t>
            </a:r>
            <a:endParaRPr lang="ar-SA" sz="3600" b="1" dirty="0">
              <a:solidFill>
                <a:srgbClr val="FF0000"/>
              </a:solidFill>
              <a:latin typeface="Arial Unicode MS" pitchFamily="34" charset="-128"/>
              <a:ea typeface="Arial Unicode MS" pitchFamily="34" charset="-128"/>
              <a:cs typeface="DecoType Naskh Special"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357158" y="1571612"/>
            <a:ext cx="8215370" cy="5078313"/>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441325" indent="-441325" algn="just">
              <a:lnSpc>
                <a:spcPct val="150000"/>
              </a:lnSpc>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هي تَحديد الخطوط العريضة لاتجاهات العلاج على ضوء ما يكشفه التفسير </a:t>
            </a:r>
            <a:r>
              <a:rPr lang="ar-SA" sz="3600" b="1" dirty="0" err="1"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الدينامي</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للمشكلة.</a:t>
            </a:r>
          </a:p>
          <a:p>
            <a:pPr marL="441325" indent="-441325" algn="just">
              <a:lnSpc>
                <a:spcPct val="150000"/>
              </a:lnSpc>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ومن المهم أن تظهر في هذه الاتجاهات مناطق القوة الواجب استثمارها ومناطق الضعف التي يَتعين مواجهتها في حدود إمكانيات المؤسسة . </a:t>
            </a:r>
          </a:p>
          <a:p>
            <a:pPr marL="441325" indent="-441325" algn="just">
              <a:lnSpc>
                <a:spcPct val="150000"/>
              </a:lnSpc>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كما يجب أن توضح خطورة الموقف والذي يتطلب إجراءاً عاجلاً مثلاً إيداع الطفل  في مؤسسة لرعايته أو صرف إعانة مالية .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p:txBody>
      </p:sp>
      <p:sp>
        <p:nvSpPr>
          <p:cNvPr id="4" name="وسيلة شرح مستطيلة مستديرة الزوايا 3"/>
          <p:cNvSpPr/>
          <p:nvPr/>
        </p:nvSpPr>
        <p:spPr>
          <a:xfrm>
            <a:off x="3786182" y="332656"/>
            <a:ext cx="4530234" cy="1008112"/>
          </a:xfrm>
          <a:prstGeom prst="wedgeRoundRectCallout">
            <a:avLst>
              <a:gd name="adj1" fmla="val -21172"/>
              <a:gd name="adj2" fmla="val 81397"/>
              <a:gd name="adj3" fmla="val 16667"/>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SA" sz="3600" b="1" dirty="0" smtClean="0">
                <a:solidFill>
                  <a:srgbClr val="FF0000"/>
                </a:solidFill>
                <a:latin typeface="Arial Unicode MS" pitchFamily="34" charset="-128"/>
                <a:ea typeface="Arial Unicode MS" pitchFamily="34" charset="-128"/>
                <a:cs typeface="DecoType Naskh Special" pitchFamily="2" charset="-78"/>
              </a:rPr>
              <a:t>5- تحديد مناطق العلاج واتجاهاته </a:t>
            </a:r>
            <a:endParaRPr lang="ar-SA" sz="3600" b="1" dirty="0">
              <a:solidFill>
                <a:srgbClr val="FF0000"/>
              </a:solidFill>
              <a:latin typeface="Arial Unicode MS" pitchFamily="34" charset="-128"/>
              <a:ea typeface="Arial Unicode MS" pitchFamily="34" charset="-128"/>
              <a:cs typeface="DecoType Naskh Special"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179512" y="1556792"/>
            <a:ext cx="8678768" cy="4662815"/>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441325" indent="-441325" algn="just">
              <a:buFontTx/>
              <a:buChar char="-"/>
            </a:pP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وهى المرحلة الأخيرة لوضع العبارة التشخيصية ويجب أن يراعى فيها :</a:t>
            </a:r>
          </a:p>
          <a:p>
            <a:pPr marL="441325" indent="-441325" algn="just">
              <a:buFontTx/>
              <a:buChar char="-"/>
            </a:pPr>
            <a:endParaRPr lang="ar-SA" sz="1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a:p>
            <a:pPr marL="625475" indent="-625475" algn="just"/>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1/    أن تتضمن مكونات التشخيص السابقة ما يتناسب مع الخدمات الفعلية للمؤسسة ، فقد يكون صياغة إكلينيكية أو سببية أو ديناميكية أو متكاملة حسب فلسفة المؤسسة ذاتها . </a:t>
            </a:r>
          </a:p>
          <a:p>
            <a:pPr marL="625475" indent="-625475" algn="just"/>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2/      أن تكون الصياغة واضحة المعاني محددة المعالم بسيطة الأسلوب .</a:t>
            </a:r>
          </a:p>
          <a:p>
            <a:pPr marL="625475" indent="-625475" algn="just"/>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3/  أن تكون وحدة عقلية مترابطة وليس سرداً متناثراً أو مجرد تكرار للتاريخ الاجتماعي. </a:t>
            </a:r>
          </a:p>
          <a:p>
            <a:pPr marL="625475" indent="-625475" algn="just"/>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4/     ألا تَتسم بالعمومية والتجريد ولكنها صياغة تحدد فردية الحالة بظروفها الخاصة .</a:t>
            </a:r>
          </a:p>
          <a:p>
            <a:pPr marL="625475" indent="-625475" algn="just"/>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5/     يُستحسن أن يصاغ التفسير الدينامى للمشكلة صياغة احتمالية .</a:t>
            </a:r>
            <a:endPar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p:txBody>
      </p:sp>
      <p:sp>
        <p:nvSpPr>
          <p:cNvPr id="4" name="وسيلة شرح مستطيلة مستديرة الزوايا 3"/>
          <p:cNvSpPr/>
          <p:nvPr/>
        </p:nvSpPr>
        <p:spPr>
          <a:xfrm>
            <a:off x="3786182" y="332656"/>
            <a:ext cx="4530234" cy="1008112"/>
          </a:xfrm>
          <a:prstGeom prst="wedgeRoundRectCallout">
            <a:avLst>
              <a:gd name="adj1" fmla="val -21172"/>
              <a:gd name="adj2" fmla="val 81397"/>
              <a:gd name="adj3" fmla="val 16667"/>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SA" sz="3600" b="1" dirty="0" smtClean="0">
                <a:solidFill>
                  <a:srgbClr val="FF0000"/>
                </a:solidFill>
                <a:latin typeface="Arial Unicode MS" pitchFamily="34" charset="-128"/>
                <a:ea typeface="Arial Unicode MS" pitchFamily="34" charset="-128"/>
                <a:cs typeface="DecoType Naskh Special" pitchFamily="2" charset="-78"/>
              </a:rPr>
              <a:t>6- الصياغة النهائية للتشخيص</a:t>
            </a: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WordArt 6"/>
          <p:cNvSpPr>
            <a:spLocks noGrp="1" noChangeArrowheads="1" noChangeShapeType="1" noTextEdit="1"/>
          </p:cNvSpPr>
          <p:nvPr>
            <p:ph idx="1"/>
          </p:nvPr>
        </p:nvSpPr>
        <p:spPr bwMode="auto">
          <a:xfrm>
            <a:off x="500034" y="1571612"/>
            <a:ext cx="8258204" cy="4525963"/>
          </a:xfrm>
          <a:prstGeom prst="rect">
            <a:avLst/>
          </a:prstGeom>
          <a:solidFill>
            <a:schemeClr val="accent5">
              <a:lumMod val="60000"/>
              <a:lumOff val="40000"/>
            </a:schemeClr>
          </a:solidFill>
        </p:spPr>
        <p:txBody>
          <a:bodyPr wrap="none" fromWordArt="1">
            <a:prstTxWarp prst="textPlain">
              <a:avLst>
                <a:gd name="adj" fmla="val 50000"/>
              </a:avLst>
            </a:prstTxWarp>
          </a:bodyPr>
          <a:lstStyle/>
          <a:p>
            <a:pPr algn="ctr" rtl="1">
              <a:buNone/>
            </a:pPr>
            <a:r>
              <a:rPr lang="ar-SA" sz="3600" b="1" kern="10" dirty="0" smtClean="0">
                <a:ln w="12700">
                  <a:solidFill>
                    <a:srgbClr val="EAEAEA"/>
                  </a:solidFill>
                  <a:round/>
                  <a:headEnd/>
                  <a:tailEnd/>
                </a:ln>
                <a:solidFill>
                  <a:srgbClr val="FF0000"/>
                </a:solidFill>
                <a:effectLst>
                  <a:outerShdw dist="35921" dir="2700000" sy="50000" kx="2115830" algn="bl" rotWithShape="0">
                    <a:srgbClr val="C0C0C0">
                      <a:alpha val="80000"/>
                    </a:srgbClr>
                  </a:outerShdw>
                </a:effectLst>
                <a:latin typeface="Angsana New" pitchFamily="18" charset="-34"/>
              </a:rPr>
              <a:t>أسئلة </a:t>
            </a:r>
            <a:r>
              <a:rPr lang="ar-SA" sz="3600" b="1" kern="10" dirty="0" smtClean="0">
                <a:ln w="12700">
                  <a:solidFill>
                    <a:srgbClr val="EAEAEA"/>
                  </a:solidFill>
                  <a:round/>
                  <a:headEnd/>
                  <a:tailEnd/>
                </a:ln>
                <a:solidFill>
                  <a:srgbClr val="FF0000"/>
                </a:solidFill>
                <a:effectLst>
                  <a:outerShdw dist="35921" dir="2700000" sy="50000" kx="2115830" algn="bl" rotWithShape="0">
                    <a:srgbClr val="C0C0C0">
                      <a:alpha val="80000"/>
                    </a:srgbClr>
                  </a:outerShdw>
                </a:effectLst>
                <a:latin typeface="Angsana New" pitchFamily="18" charset="-34"/>
              </a:rPr>
              <a:t>المحاضرة</a:t>
            </a:r>
            <a:endParaRPr lang="ar-SA" sz="3600" b="1" kern="10" dirty="0">
              <a:ln w="12700">
                <a:solidFill>
                  <a:srgbClr val="EAEAEA"/>
                </a:solidFill>
                <a:round/>
                <a:headEnd/>
                <a:tailEnd/>
              </a:ln>
              <a:solidFill>
                <a:srgbClr val="FF0000"/>
              </a:solidFill>
              <a:effectLst>
                <a:outerShdw dist="35921" dir="2700000" sy="50000" kx="2115830" algn="bl" rotWithShape="0">
                  <a:srgbClr val="C0C0C0">
                    <a:alpha val="80000"/>
                  </a:srgbClr>
                </a:outerShdw>
              </a:effectLst>
              <a:latin typeface="Angsana New" pitchFamily="18" charset="-34"/>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WordArt 6"/>
          <p:cNvSpPr>
            <a:spLocks noChangeArrowheads="1" noChangeShapeType="1" noTextEdit="1"/>
          </p:cNvSpPr>
          <p:nvPr/>
        </p:nvSpPr>
        <p:spPr bwMode="auto">
          <a:xfrm>
            <a:off x="2724159" y="0"/>
            <a:ext cx="3633791" cy="1371600"/>
          </a:xfrm>
          <a:prstGeom prst="rect">
            <a:avLst/>
          </a:prstGeom>
        </p:spPr>
        <p:txBody>
          <a:bodyPr wrap="none" fromWordArt="1">
            <a:prstTxWarp prst="textPlain">
              <a:avLst>
                <a:gd name="adj" fmla="val 50000"/>
              </a:avLst>
            </a:prstTxWarp>
          </a:bodyPr>
          <a:lstStyle/>
          <a:p>
            <a:pPr algn="ctr" rtl="1"/>
            <a:r>
              <a:rPr lang="ar-SA" sz="3600" b="1" kern="10" dirty="0" smtClean="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أسئلة المحاضرة؟</a:t>
            </a:r>
            <a:endParaRPr lang="ar-SA" sz="3600" b="1" kern="10" dirty="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endParaRPr>
          </a:p>
        </p:txBody>
      </p:sp>
      <p:sp>
        <p:nvSpPr>
          <p:cNvPr id="6" name="مربع نص 5"/>
          <p:cNvSpPr txBox="1"/>
          <p:nvPr/>
        </p:nvSpPr>
        <p:spPr>
          <a:xfrm>
            <a:off x="971600" y="1428736"/>
            <a:ext cx="7958118" cy="3354765"/>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441325" indent="-441325" algn="just"/>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س 1: حلل سمات الأفكار التشخيصية؟</a:t>
            </a:r>
          </a:p>
          <a:p>
            <a:pPr algn="just"/>
            <a:r>
              <a:rPr lang="ar-SA" sz="24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ج</a:t>
            </a:r>
            <a:r>
              <a:rPr lang="ar-SA" sz="24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1 :</a:t>
            </a:r>
            <a:r>
              <a:rPr lang="ar-SA" sz="24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هي لون من الانطباعات تتميز بأنها :</a:t>
            </a:r>
            <a:endPar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a:p>
            <a:pPr marL="533400" indent="-533400" algn="just"/>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1- غير يقينية وغير مؤكد</a:t>
            </a:r>
            <a:r>
              <a:rPr lang="ar-EG"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ة</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وإن ارتكزت على شواهد وقرائن معينة. </a:t>
            </a:r>
          </a:p>
          <a:p>
            <a:pPr marL="533400" indent="-533400" algn="just"/>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2- تتسم بالكلية والعمومية دون تفصيلات جزئية فهي انطباعات عامة عاملة. </a:t>
            </a:r>
          </a:p>
          <a:p>
            <a:pPr marL="533400" indent="-533400" algn="just"/>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3- تعتمد عليها مقابلات الاستقبال في توجيه الحالات أو تحويلها.</a:t>
            </a:r>
          </a:p>
          <a:p>
            <a:pPr marL="533400" indent="-533400" algn="just"/>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4- تعتبر وسائل للتشخيص النهائي أو فروض يتعين تحقيقها، لذا من المفيد تسجيل هذه الانطباعات بعد كل مقابلة  حتى نستطيع رسم الخطوات التالية .</a:t>
            </a:r>
            <a:endParaRPr lang="ar-SA" sz="28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مربع نص 5"/>
          <p:cNvSpPr txBox="1"/>
          <p:nvPr/>
        </p:nvSpPr>
        <p:spPr>
          <a:xfrm>
            <a:off x="1115616" y="1428736"/>
            <a:ext cx="7814102" cy="3662541"/>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441325" indent="-441325" algn="just"/>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س 2: اشرح أهمية مشاركة العميل في تشخيص مشكلته ؟</a:t>
            </a:r>
          </a:p>
          <a:p>
            <a:pPr algn="just"/>
            <a:r>
              <a:rPr lang="ar-SA" sz="24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ج</a:t>
            </a:r>
            <a:r>
              <a:rPr lang="ar-SA" sz="24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2 :</a:t>
            </a:r>
            <a:r>
              <a:rPr lang="ar-SA" sz="24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إن اشتراك العميل في تشخيص مشكلته هو أسلوب تربوي وخطوة هامة في سبيل علاج الموقف ، ويتضح ذلك من خلال :-</a:t>
            </a:r>
          </a:p>
          <a:p>
            <a:pPr algn="just"/>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1- تكتسب شخصية العميل قدرة على التفكير السليم وتدريبا على تحمل المسئولية . </a:t>
            </a:r>
          </a:p>
          <a:p>
            <a:pPr algn="just"/>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2-يختلف أسلوب الأخصائي في إشراك العميل في التشخيص بل وفي درجة هذا الاشتراك حسب فردية العميل وفردية المشكلة ذاتها. </a:t>
            </a: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مربع نص 5"/>
          <p:cNvSpPr txBox="1"/>
          <p:nvPr/>
        </p:nvSpPr>
        <p:spPr>
          <a:xfrm>
            <a:off x="1475656" y="1428736"/>
            <a:ext cx="7668344" cy="3600986"/>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441325" indent="-441325" algn="just"/>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ج</a:t>
            </a:r>
            <a:r>
              <a:rPr lang="ar-SA" sz="24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2 :</a:t>
            </a:r>
            <a:r>
              <a:rPr lang="ar-SA" sz="24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p>
          <a:p>
            <a:pPr marL="441325" indent="-441325" algn="just"/>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3- يضفي اشتراكه في التشخيص موضوعية واقعية،  إذا ما افترضنا أنه أعلم  الناس بدقائق حياته وأكثرهم إحساساً بمشكلته .</a:t>
            </a:r>
          </a:p>
          <a:p>
            <a:pPr marL="441325" indent="-441325" algn="just"/>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4- يزيد اشتراكه عنصر الثقة بينهما حيث يشعر العميل بتقدير الأخصائي لقدرته واهتمامه بالمشكلة.</a:t>
            </a:r>
          </a:p>
          <a:p>
            <a:pPr marL="441325" indent="-441325" algn="just"/>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5- تكشف مشاركته أسلوبه الخاص في التفكير ومدى واقعيته وثقافته وهذه حقائق دراسية تزيد من وضوح الموقف للأخصائي.</a:t>
            </a: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مربع نص 5"/>
          <p:cNvSpPr txBox="1"/>
          <p:nvPr/>
        </p:nvSpPr>
        <p:spPr>
          <a:xfrm>
            <a:off x="539552" y="1428736"/>
            <a:ext cx="8390166" cy="4339650"/>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441325" indent="-441325" algn="just"/>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س 3: فسر أوجه الاختلاف بين التصنيف العام والطائفي للتشخيص؟ مع تدعيم إجابتك بالأمثلة.</a:t>
            </a:r>
          </a:p>
          <a:p>
            <a:pPr algn="just">
              <a:buFontTx/>
              <a:buChar char="-"/>
            </a:pPr>
            <a:r>
              <a:rPr lang="ar-SA" sz="24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ج</a:t>
            </a:r>
            <a:r>
              <a:rPr lang="ar-SA" sz="24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3 :</a:t>
            </a:r>
          </a:p>
          <a:p>
            <a:pPr algn="just">
              <a:buFontTx/>
              <a:buChar char="-"/>
            </a:pP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التصنيف العام :هو تحديد المجال العام للمشكلة ، أسرية أو مدرسية ، نفسية أو عقلية، ويجب أن يوضع في مقدمة العبارة التشخيصية ليحدد طبيعة المشكلة الرئيسية لتتوالى بعدها الجوانب التفصيلية . </a:t>
            </a:r>
          </a:p>
          <a:p>
            <a:pPr algn="just">
              <a:buFontTx/>
              <a:buChar char="-"/>
            </a:pP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يعتمد هذا التصنيف على الرأي المهني للأخصائي الاجتماعي الذي عليه أن يميز أصول المشكلة عن فروعها ، وجذورها عن أعراضها الفرعية في ارتباطها بخدمات المؤسسة . </a:t>
            </a:r>
          </a:p>
          <a:p>
            <a:pPr algn="just">
              <a:buFontTx/>
              <a:buChar char="-"/>
            </a:pP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يفضل أن يكون التصنيف العام مرتبطاً بنوعية المؤسسة ذاتها والمجال الذي تخدمه .</a:t>
            </a:r>
            <a:endParaRPr lang="ar-SA" sz="28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683568" y="1571612"/>
            <a:ext cx="8099666" cy="3539430"/>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365125" indent="-365125" algn="just">
              <a:buFontTx/>
              <a:buChar char="-"/>
            </a:pP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فمشكلة تلميذ بأحد المدارس هي مشكله مدرسية فقط إذا ارتبطت بالتحصيل المدرسي أو عدم التكيف المدرسي ولكنها يمكن أن تكون مشكلة اقتصادية أو سلوكية إذا كان العامل الاقتصادي أو الانحرافى هما العوامل الرئيسة والأكثر وضوحا ، كما يمكن أن يراها الأخصائي مشكلة أسرية رغم أن التلميذ تقدم بها على أساس أنها اقتصادية ، إذا تبين له أن الجو الأسرى كان وراء حاجة التلميذ لأية مساعدة ويفضل بصفة عامة أن يكون التصنيف العام مرتبطاً بنوعية المؤسسة ذاتها والمجال الذي تخدمه .</a:t>
            </a:r>
          </a:p>
        </p:txBody>
      </p:sp>
      <p:sp>
        <p:nvSpPr>
          <p:cNvPr id="4" name="وسيلة شرح بيضاوية 3"/>
          <p:cNvSpPr/>
          <p:nvPr/>
        </p:nvSpPr>
        <p:spPr>
          <a:xfrm>
            <a:off x="5857884" y="214290"/>
            <a:ext cx="2603688" cy="1009846"/>
          </a:xfrm>
          <a:prstGeom prst="wedgeEllipseCallou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3600" b="1" dirty="0" smtClean="0">
                <a:solidFill>
                  <a:srgbClr val="FF0000"/>
                </a:solidFill>
                <a:latin typeface="Arial Unicode MS" pitchFamily="34" charset="-128"/>
                <a:ea typeface="Arial Unicode MS" pitchFamily="34" charset="-128"/>
                <a:cs typeface="DecoType Naskh Special" pitchFamily="2" charset="-78"/>
              </a:rPr>
              <a:t>مثال</a:t>
            </a:r>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p:cNvSpPr txBox="1"/>
          <p:nvPr/>
        </p:nvSpPr>
        <p:spPr>
          <a:xfrm>
            <a:off x="755576" y="642918"/>
            <a:ext cx="8170534" cy="5016758"/>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marL="441325" indent="-441325" algn="just"/>
            <a:r>
              <a:rPr lang="ar-SA" sz="24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التصنيف الطائفي  ويقصد به :</a:t>
            </a:r>
          </a:p>
          <a:p>
            <a:pPr marL="441325" indent="-441325" algn="just">
              <a:buFontTx/>
              <a:buChar char="-"/>
            </a:pP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هو تحديد الطائفة التي تنتمي إليها المشكلة داخل مجالها العام .</a:t>
            </a:r>
          </a:p>
          <a:p>
            <a:pPr marL="441325" indent="-441325" algn="just">
              <a:buFontTx/>
              <a:buChar char="-"/>
            </a:pP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تحديد طائفة المشكلة تختلف حسب مجالها العام وحسب خدمات المؤسسة .</a:t>
            </a:r>
          </a:p>
          <a:p>
            <a:pPr marL="441325" indent="-441325" algn="just">
              <a:buFontTx/>
              <a:buChar char="-"/>
            </a:pP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مثلا إذا كان التصنيف العام هو ضعف عقلي تكون الطائفة أحد مراتب الضعف العقلي ( عته أو أبله أو </a:t>
            </a:r>
            <a:r>
              <a:rPr lang="ar-SA" sz="3200" b="1" dirty="0" err="1"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مورون</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 </a:t>
            </a:r>
          </a:p>
          <a:p>
            <a:pPr marL="441325" indent="-441325" algn="just">
              <a:buFontTx/>
              <a:buChar char="-"/>
            </a:pP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وإذا كان التصنيف العام هو جناح أحداث يكون التصنيف الطائفي  هو (تشرد أو انحراف ) .</a:t>
            </a:r>
          </a:p>
          <a:p>
            <a:pPr marL="441325" indent="-441325" algn="just">
              <a:buFontTx/>
              <a:buChar char="-"/>
            </a:pP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هذا التصنيف أكثر دقة ويُكسب التشخيص موضوعية وتنظيماً وله قيمة إحصائية  وعلمية .</a:t>
            </a:r>
          </a:p>
        </p:txBody>
      </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تمرير عمودي 1"/>
          <p:cNvSpPr/>
          <p:nvPr/>
        </p:nvSpPr>
        <p:spPr>
          <a:xfrm>
            <a:off x="1905000" y="1219200"/>
            <a:ext cx="5334000" cy="4800600"/>
          </a:xfrm>
          <a:prstGeom prst="verticalScroll">
            <a:avLst/>
          </a:prstGeom>
          <a:gradFill>
            <a:gsLst>
              <a:gs pos="0">
                <a:srgbClr val="8488C4"/>
              </a:gs>
              <a:gs pos="53000">
                <a:srgbClr val="D4DEFF"/>
              </a:gs>
              <a:gs pos="83000">
                <a:srgbClr val="D4DEFF"/>
              </a:gs>
              <a:gs pos="100000">
                <a:srgbClr val="96AB94"/>
              </a:gs>
            </a:gsLst>
            <a:lin ang="5400000" scaled="0"/>
          </a:gradFill>
        </p:spPr>
        <p:style>
          <a:lnRef idx="2">
            <a:schemeClr val="accent6"/>
          </a:lnRef>
          <a:fillRef idx="1">
            <a:schemeClr val="lt1"/>
          </a:fillRef>
          <a:effectRef idx="0">
            <a:schemeClr val="accent6"/>
          </a:effectRef>
          <a:fontRef idx="minor">
            <a:schemeClr val="dk1"/>
          </a:fontRef>
        </p:style>
        <p:txBody>
          <a:bodyPr rtlCol="1" anchor="ctr"/>
          <a:lstStyle/>
          <a:p>
            <a:pPr algn="ctr" fontAlgn="base">
              <a:spcBef>
                <a:spcPct val="0"/>
              </a:spcBef>
              <a:spcAft>
                <a:spcPct val="0"/>
              </a:spcAft>
              <a:defRPr/>
            </a:pPr>
            <a:r>
              <a:rPr lang="ar-SA" sz="5400" dirty="0">
                <a:solidFill>
                  <a:srgbClr val="993300"/>
                </a:solidFill>
                <a:cs typeface="PT Bold Heading" pitchFamily="2" charset="-78"/>
              </a:rPr>
              <a:t>وآخر دعوانا أن الحم</a:t>
            </a:r>
            <a:r>
              <a:rPr lang="ar-EG" sz="5400" dirty="0">
                <a:solidFill>
                  <a:srgbClr val="993300"/>
                </a:solidFill>
                <a:cs typeface="PT Bold Heading" pitchFamily="2" charset="-78"/>
              </a:rPr>
              <a:t>ــ</a:t>
            </a:r>
            <a:r>
              <a:rPr lang="ar-SA" sz="5400" dirty="0">
                <a:solidFill>
                  <a:srgbClr val="993300"/>
                </a:solidFill>
                <a:cs typeface="PT Bold Heading" pitchFamily="2" charset="-78"/>
              </a:rPr>
              <a:t>د لله رب العالمين </a:t>
            </a:r>
          </a:p>
        </p:txBody>
      </p:sp>
    </p:spTree>
    <p:extLst>
      <p:ext uri="{BB962C8B-B14F-4D97-AF65-F5344CB8AC3E}">
        <p14:creationId xmlns:p14="http://schemas.microsoft.com/office/powerpoint/2010/main" val="3570612680"/>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5"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ppt_w</p:attrName>
                                        </p:attrNameLst>
                                      </p:cBhvr>
                                      <p:tavLst>
                                        <p:tav tm="0" fmla="#ppt_w*sin(2.5*pi*$)">
                                          <p:val>
                                            <p:fltVal val="0"/>
                                          </p:val>
                                        </p:tav>
                                        <p:tav tm="100000">
                                          <p:val>
                                            <p:fltVal val="1"/>
                                          </p:val>
                                        </p:tav>
                                      </p:tavLst>
                                    </p:anim>
                                    <p:anim calcmode="lin" valueType="num">
                                      <p:cBhvr>
                                        <p:cTn id="9" dur="1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3666" name="Picture 4" descr="http://www2.0zz0.com/2011/11/29/18/44068685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484438" y="1196975"/>
            <a:ext cx="3810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7837858"/>
      </p:ext>
    </p:extLst>
  </p:cSld>
  <p:clrMapOvr>
    <a:masterClrMapping/>
  </p:clrMapOvr>
</p:sld>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سمة Office">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149">
  <a:themeElements>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fontScheme name="1_color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1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1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1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1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1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1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1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1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1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1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1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1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1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1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حركة">
  <a:themeElements>
    <a:clrScheme name="حركة">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حركة">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حركة">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5.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3231</TotalTime>
  <Words>4130</Words>
  <Application>Microsoft Office PowerPoint</Application>
  <PresentationFormat>عرض على الشاشة (3:4)‏</PresentationFormat>
  <Paragraphs>406</Paragraphs>
  <Slides>64</Slides>
  <Notes>51</Notes>
  <HiddenSlides>0</HiddenSlides>
  <MMClips>0</MMClips>
  <ScaleCrop>false</ScaleCrop>
  <HeadingPairs>
    <vt:vector size="4" baseType="variant">
      <vt:variant>
        <vt:lpstr>نسق</vt:lpstr>
      </vt:variant>
      <vt:variant>
        <vt:i4>4</vt:i4>
      </vt:variant>
      <vt:variant>
        <vt:lpstr>عناوين الشرائح</vt:lpstr>
      </vt:variant>
      <vt:variant>
        <vt:i4>64</vt:i4>
      </vt:variant>
    </vt:vector>
  </HeadingPairs>
  <TitlesOfParts>
    <vt:vector size="68" baseType="lpstr">
      <vt:lpstr>سمة Office</vt:lpstr>
      <vt:lpstr>1_149</vt:lpstr>
      <vt:lpstr>نسق Office</vt:lpstr>
      <vt:lpstr>حركة</vt:lpstr>
      <vt:lpstr>عرض تقديمي في PowerPoint</vt:lpstr>
      <vt:lpstr>خدمة الفرد والجماعة </vt:lpstr>
      <vt:lpstr>    المحاضـــــرة السابعة التشخيص الاجتماعي    في خدمة الفرد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د. موزه الكعبي</dc:creator>
  <cp:lastModifiedBy>mostfa mohamed ahmed elfeky</cp:lastModifiedBy>
  <cp:revision>225</cp:revision>
  <dcterms:created xsi:type="dcterms:W3CDTF">2011-07-28T10:09:01Z</dcterms:created>
  <dcterms:modified xsi:type="dcterms:W3CDTF">2016-10-27T07:13:11Z</dcterms:modified>
</cp:coreProperties>
</file>