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  <p:sldMasterId id="2147483924" r:id="rId2"/>
  </p:sldMasterIdLst>
  <p:notesMasterIdLst>
    <p:notesMasterId r:id="rId9"/>
  </p:notesMasterIdLst>
  <p:sldIdLst>
    <p:sldId id="258" r:id="rId3"/>
    <p:sldId id="295" r:id="rId4"/>
    <p:sldId id="280" r:id="rId5"/>
    <p:sldId id="271" r:id="rId6"/>
    <p:sldId id="276" r:id="rId7"/>
    <p:sldId id="300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1D6E13B-9625-4490-9254-D86DA67C0080}">
          <p14:sldIdLst>
            <p14:sldId id="258"/>
            <p14:sldId id="295"/>
            <p14:sldId id="280"/>
            <p14:sldId id="271"/>
            <p14:sldId id="276"/>
            <p14:sldId id="300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974" y="-4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D0E3A4-084B-4876-B02C-54A77F328544}" type="doc">
      <dgm:prSet loTypeId="urn:microsoft.com/office/officeart/2005/8/layout/StepDownProcess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02F1F99B-EBE1-4339-8402-13D18A519EC7}">
      <dgm:prSet phldrT="[نص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pPr rtl="1"/>
          <a:endParaRPr lang="ar-SA" dirty="0"/>
        </a:p>
      </dgm:t>
    </dgm:pt>
    <dgm:pt modelId="{8A30EF3F-EDB2-4DAF-940E-D7B7FF9B09E8}" type="parTrans" cxnId="{5A541F05-D5AC-413A-B66C-4FDF3D647803}">
      <dgm:prSet/>
      <dgm:spPr/>
      <dgm:t>
        <a:bodyPr/>
        <a:lstStyle/>
        <a:p>
          <a:pPr rtl="1"/>
          <a:endParaRPr lang="ar-SA"/>
        </a:p>
      </dgm:t>
    </dgm:pt>
    <dgm:pt modelId="{437888EA-4102-4DEF-A4E7-9CAD9CDA7CBF}" type="sibTrans" cxnId="{5A541F05-D5AC-413A-B66C-4FDF3D647803}">
      <dgm:prSet/>
      <dgm:spPr/>
      <dgm:t>
        <a:bodyPr/>
        <a:lstStyle/>
        <a:p>
          <a:pPr rtl="1"/>
          <a:endParaRPr lang="ar-SA"/>
        </a:p>
      </dgm:t>
    </dgm:pt>
    <dgm:pt modelId="{CFF73744-1D1A-4874-8CFA-95AC402B3BFC}">
      <dgm:prSet phldrT="[نص]"/>
      <dgm:spPr/>
      <dgm:t>
        <a:bodyPr/>
        <a:lstStyle/>
        <a:p>
          <a:pPr rtl="1"/>
          <a:r>
            <a:rPr lang="ar-SA" b="1" dirty="0" smtClean="0"/>
            <a:t>الصناعات الأساسية</a:t>
          </a:r>
          <a:endParaRPr lang="ar-SA" dirty="0"/>
        </a:p>
      </dgm:t>
    </dgm:pt>
    <dgm:pt modelId="{3342B210-596E-487E-A62B-481C3737DAE2}" type="parTrans" cxnId="{615B3437-9FE0-4578-845B-81AF4B35ED48}">
      <dgm:prSet/>
      <dgm:spPr/>
      <dgm:t>
        <a:bodyPr/>
        <a:lstStyle/>
        <a:p>
          <a:pPr rtl="1"/>
          <a:endParaRPr lang="ar-SA"/>
        </a:p>
      </dgm:t>
    </dgm:pt>
    <dgm:pt modelId="{73C54F63-3A2D-430F-935E-4130DFDD0B2E}" type="sibTrans" cxnId="{615B3437-9FE0-4578-845B-81AF4B35ED48}">
      <dgm:prSet/>
      <dgm:spPr/>
      <dgm:t>
        <a:bodyPr/>
        <a:lstStyle/>
        <a:p>
          <a:pPr rtl="1"/>
          <a:endParaRPr lang="ar-SA"/>
        </a:p>
      </dgm:t>
    </dgm:pt>
    <dgm:pt modelId="{18982CDB-386E-4744-A8B2-0CA1A3BA7185}">
      <dgm:prSet phldrT="[نص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pPr rtl="1"/>
          <a:endParaRPr lang="ar-SA" dirty="0"/>
        </a:p>
      </dgm:t>
    </dgm:pt>
    <dgm:pt modelId="{F0483826-1871-4B65-8DCF-8FA27D045A24}" type="parTrans" cxnId="{5B316C14-4A16-428B-87AE-18A9E0766CFF}">
      <dgm:prSet/>
      <dgm:spPr/>
      <dgm:t>
        <a:bodyPr/>
        <a:lstStyle/>
        <a:p>
          <a:pPr rtl="1"/>
          <a:endParaRPr lang="ar-SA"/>
        </a:p>
      </dgm:t>
    </dgm:pt>
    <dgm:pt modelId="{28370645-2937-48BF-97C4-BFB9BC6072B1}" type="sibTrans" cxnId="{5B316C14-4A16-428B-87AE-18A9E0766CFF}">
      <dgm:prSet/>
      <dgm:spPr/>
      <dgm:t>
        <a:bodyPr/>
        <a:lstStyle/>
        <a:p>
          <a:pPr rtl="1"/>
          <a:endParaRPr lang="ar-SA"/>
        </a:p>
      </dgm:t>
    </dgm:pt>
    <dgm:pt modelId="{A208E0FD-5E99-4298-9146-154BB990205B}">
      <dgm:prSet phldrT="[نص]"/>
      <dgm:spPr/>
      <dgm:t>
        <a:bodyPr/>
        <a:lstStyle/>
        <a:p>
          <a:pPr rtl="1"/>
          <a:r>
            <a:rPr lang="ar-SA" b="1" dirty="0" smtClean="0"/>
            <a:t>الصناعات الثانوية</a:t>
          </a:r>
          <a:endParaRPr lang="ar-SA" dirty="0"/>
        </a:p>
      </dgm:t>
    </dgm:pt>
    <dgm:pt modelId="{CD46887F-8EEE-4C84-AFE6-08AA4FD8EC1A}" type="parTrans" cxnId="{0F906F3C-3FB0-4841-8425-608BCFA89959}">
      <dgm:prSet/>
      <dgm:spPr/>
      <dgm:t>
        <a:bodyPr/>
        <a:lstStyle/>
        <a:p>
          <a:pPr rtl="1"/>
          <a:endParaRPr lang="ar-SA"/>
        </a:p>
      </dgm:t>
    </dgm:pt>
    <dgm:pt modelId="{C06926D3-B5EE-498B-8BDB-09341F3C51AB}" type="sibTrans" cxnId="{0F906F3C-3FB0-4841-8425-608BCFA89959}">
      <dgm:prSet/>
      <dgm:spPr/>
      <dgm:t>
        <a:bodyPr/>
        <a:lstStyle/>
        <a:p>
          <a:pPr rtl="1"/>
          <a:endParaRPr lang="ar-SA"/>
        </a:p>
      </dgm:t>
    </dgm:pt>
    <dgm:pt modelId="{D3AF027F-8370-45AF-A5DE-0BB7278150D8}">
      <dgm:prSet phldrT="[نص]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pPr rtl="1"/>
          <a:endParaRPr lang="ar-SA" dirty="0"/>
        </a:p>
      </dgm:t>
    </dgm:pt>
    <dgm:pt modelId="{562905CD-BA27-4AAC-955E-C8B72FBF101A}" type="parTrans" cxnId="{701BF027-F685-41C0-A60F-481BD602E5CF}">
      <dgm:prSet/>
      <dgm:spPr/>
      <dgm:t>
        <a:bodyPr/>
        <a:lstStyle/>
        <a:p>
          <a:pPr rtl="1"/>
          <a:endParaRPr lang="ar-SA"/>
        </a:p>
      </dgm:t>
    </dgm:pt>
    <dgm:pt modelId="{8AA987C7-016F-480D-A4E5-D9AC77B12A09}" type="sibTrans" cxnId="{701BF027-F685-41C0-A60F-481BD602E5CF}">
      <dgm:prSet/>
      <dgm:spPr/>
      <dgm:t>
        <a:bodyPr/>
        <a:lstStyle/>
        <a:p>
          <a:pPr rtl="1"/>
          <a:endParaRPr lang="ar-SA"/>
        </a:p>
      </dgm:t>
    </dgm:pt>
    <dgm:pt modelId="{BBBBCF5D-DD13-440E-9D03-4DB7DBE1FE2F}">
      <dgm:prSet phldrT="[نص]"/>
      <dgm:spPr/>
      <dgm:t>
        <a:bodyPr/>
        <a:lstStyle/>
        <a:p>
          <a:pPr rtl="1"/>
          <a:r>
            <a:rPr lang="ar-SA" b="1" dirty="0" smtClean="0"/>
            <a:t>الصناعات المساندة والخفيفة</a:t>
          </a:r>
          <a:endParaRPr lang="ar-SA" dirty="0"/>
        </a:p>
      </dgm:t>
    </dgm:pt>
    <dgm:pt modelId="{D3EA86D7-7629-46A5-9648-70433EA817B3}" type="parTrans" cxnId="{C4B1DF16-1315-4E01-AC5A-61DD74B2EDDF}">
      <dgm:prSet/>
      <dgm:spPr/>
      <dgm:t>
        <a:bodyPr/>
        <a:lstStyle/>
        <a:p>
          <a:pPr rtl="1"/>
          <a:endParaRPr lang="ar-SA"/>
        </a:p>
      </dgm:t>
    </dgm:pt>
    <dgm:pt modelId="{8D5FB138-991B-46A3-BAF5-89E5C136CED6}" type="sibTrans" cxnId="{C4B1DF16-1315-4E01-AC5A-61DD74B2EDDF}">
      <dgm:prSet/>
      <dgm:spPr/>
      <dgm:t>
        <a:bodyPr/>
        <a:lstStyle/>
        <a:p>
          <a:pPr rtl="1"/>
          <a:endParaRPr lang="ar-SA"/>
        </a:p>
      </dgm:t>
    </dgm:pt>
    <dgm:pt modelId="{DACF8000-F4B0-4191-9458-8ED5639E965A}" type="pres">
      <dgm:prSet presAssocID="{49D0E3A4-084B-4876-B02C-54A77F328544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pPr rtl="1"/>
          <a:endParaRPr lang="ar-SA"/>
        </a:p>
      </dgm:t>
    </dgm:pt>
    <dgm:pt modelId="{EF97179E-989C-4B58-96F3-9873E01814C0}" type="pres">
      <dgm:prSet presAssocID="{02F1F99B-EBE1-4339-8402-13D18A519EC7}" presName="composite" presStyleCnt="0"/>
      <dgm:spPr/>
    </dgm:pt>
    <dgm:pt modelId="{1CA43F7C-AA12-4539-91F8-ACE23FF2C43A}" type="pres">
      <dgm:prSet presAssocID="{02F1F99B-EBE1-4339-8402-13D18A519EC7}" presName="bentUpArrow1" presStyleLbl="alignImgPlace1" presStyleIdx="0" presStyleCnt="2"/>
      <dgm:spPr/>
    </dgm:pt>
    <dgm:pt modelId="{115E4518-2418-4251-B2D3-4E1446F92760}" type="pres">
      <dgm:prSet presAssocID="{02F1F99B-EBE1-4339-8402-13D18A519EC7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93BADC9-4A22-4AA1-ACF8-92C1A31FCCEB}" type="pres">
      <dgm:prSet presAssocID="{02F1F99B-EBE1-4339-8402-13D18A519EC7}" presName="ChildText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08F3C9D-EECF-45D7-B7AF-B4C522094164}" type="pres">
      <dgm:prSet presAssocID="{437888EA-4102-4DEF-A4E7-9CAD9CDA7CBF}" presName="sibTrans" presStyleCnt="0"/>
      <dgm:spPr/>
    </dgm:pt>
    <dgm:pt modelId="{8B8E5B24-E58A-4BE6-B358-6EADFAF8C8BC}" type="pres">
      <dgm:prSet presAssocID="{18982CDB-386E-4744-A8B2-0CA1A3BA7185}" presName="composite" presStyleCnt="0"/>
      <dgm:spPr/>
    </dgm:pt>
    <dgm:pt modelId="{3847887D-8DB2-40FC-B4F1-EED4175BBDA4}" type="pres">
      <dgm:prSet presAssocID="{18982CDB-386E-4744-A8B2-0CA1A3BA7185}" presName="bentUpArrow1" presStyleLbl="alignImgPlace1" presStyleIdx="1" presStyleCnt="2"/>
      <dgm:spPr/>
    </dgm:pt>
    <dgm:pt modelId="{C3C4A167-AACC-4B0D-B458-BADEDDEB7E9C}" type="pres">
      <dgm:prSet presAssocID="{18982CDB-386E-4744-A8B2-0CA1A3BA7185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727545A-5D16-4488-9B77-EA50FFCA6A42}" type="pres">
      <dgm:prSet presAssocID="{18982CDB-386E-4744-A8B2-0CA1A3BA7185}" presName="ChildText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5CEDF02-8393-4B81-9EE6-DBED42FA9F1E}" type="pres">
      <dgm:prSet presAssocID="{28370645-2937-48BF-97C4-BFB9BC6072B1}" presName="sibTrans" presStyleCnt="0"/>
      <dgm:spPr/>
    </dgm:pt>
    <dgm:pt modelId="{D407B4FD-2DEA-4441-81A7-2D3639463749}" type="pres">
      <dgm:prSet presAssocID="{D3AF027F-8370-45AF-A5DE-0BB7278150D8}" presName="composite" presStyleCnt="0"/>
      <dgm:spPr/>
    </dgm:pt>
    <dgm:pt modelId="{1DC15D34-D60B-4BDF-8987-2E48F7D13244}" type="pres">
      <dgm:prSet presAssocID="{D3AF027F-8370-45AF-A5DE-0BB7278150D8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8DB74DB-02D7-4929-9E8A-3D2EBCE39D65}" type="pres">
      <dgm:prSet presAssocID="{D3AF027F-8370-45AF-A5DE-0BB7278150D8}" presName="FinalChildText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5B316C14-4A16-428B-87AE-18A9E0766CFF}" srcId="{49D0E3A4-084B-4876-B02C-54A77F328544}" destId="{18982CDB-386E-4744-A8B2-0CA1A3BA7185}" srcOrd="1" destOrd="0" parTransId="{F0483826-1871-4B65-8DCF-8FA27D045A24}" sibTransId="{28370645-2937-48BF-97C4-BFB9BC6072B1}"/>
    <dgm:cxn modelId="{C4B1DF16-1315-4E01-AC5A-61DD74B2EDDF}" srcId="{D3AF027F-8370-45AF-A5DE-0BB7278150D8}" destId="{BBBBCF5D-DD13-440E-9D03-4DB7DBE1FE2F}" srcOrd="0" destOrd="0" parTransId="{D3EA86D7-7629-46A5-9648-70433EA817B3}" sibTransId="{8D5FB138-991B-46A3-BAF5-89E5C136CED6}"/>
    <dgm:cxn modelId="{C7EB1D49-81C7-411B-ACCE-DAE0BB2E910B}" type="presOf" srcId="{49D0E3A4-084B-4876-B02C-54A77F328544}" destId="{DACF8000-F4B0-4191-9458-8ED5639E965A}" srcOrd="0" destOrd="0" presId="urn:microsoft.com/office/officeart/2005/8/layout/StepDownProcess"/>
    <dgm:cxn modelId="{1ACA69B3-B530-4ABA-8D99-04E2A75F8AC1}" type="presOf" srcId="{A208E0FD-5E99-4298-9146-154BB990205B}" destId="{7727545A-5D16-4488-9B77-EA50FFCA6A42}" srcOrd="0" destOrd="0" presId="urn:microsoft.com/office/officeart/2005/8/layout/StepDownProcess"/>
    <dgm:cxn modelId="{B6C8C5F4-AF73-4C05-BFBD-6996CA7C5865}" type="presOf" srcId="{CFF73744-1D1A-4874-8CFA-95AC402B3BFC}" destId="{D93BADC9-4A22-4AA1-ACF8-92C1A31FCCEB}" srcOrd="0" destOrd="0" presId="urn:microsoft.com/office/officeart/2005/8/layout/StepDownProcess"/>
    <dgm:cxn modelId="{615B3437-9FE0-4578-845B-81AF4B35ED48}" srcId="{02F1F99B-EBE1-4339-8402-13D18A519EC7}" destId="{CFF73744-1D1A-4874-8CFA-95AC402B3BFC}" srcOrd="0" destOrd="0" parTransId="{3342B210-596E-487E-A62B-481C3737DAE2}" sibTransId="{73C54F63-3A2D-430F-935E-4130DFDD0B2E}"/>
    <dgm:cxn modelId="{701BF027-F685-41C0-A60F-481BD602E5CF}" srcId="{49D0E3A4-084B-4876-B02C-54A77F328544}" destId="{D3AF027F-8370-45AF-A5DE-0BB7278150D8}" srcOrd="2" destOrd="0" parTransId="{562905CD-BA27-4AAC-955E-C8B72FBF101A}" sibTransId="{8AA987C7-016F-480D-A4E5-D9AC77B12A09}"/>
    <dgm:cxn modelId="{E79780E9-25CA-481A-968B-C34ECCF52302}" type="presOf" srcId="{BBBBCF5D-DD13-440E-9D03-4DB7DBE1FE2F}" destId="{58DB74DB-02D7-4929-9E8A-3D2EBCE39D65}" srcOrd="0" destOrd="0" presId="urn:microsoft.com/office/officeart/2005/8/layout/StepDownProcess"/>
    <dgm:cxn modelId="{9505DE5D-F46B-44DE-AD50-FD20849E34CC}" type="presOf" srcId="{D3AF027F-8370-45AF-A5DE-0BB7278150D8}" destId="{1DC15D34-D60B-4BDF-8987-2E48F7D13244}" srcOrd="0" destOrd="0" presId="urn:microsoft.com/office/officeart/2005/8/layout/StepDownProcess"/>
    <dgm:cxn modelId="{7F547DE6-412E-44B6-815F-740748BA381F}" type="presOf" srcId="{02F1F99B-EBE1-4339-8402-13D18A519EC7}" destId="{115E4518-2418-4251-B2D3-4E1446F92760}" srcOrd="0" destOrd="0" presId="urn:microsoft.com/office/officeart/2005/8/layout/StepDownProcess"/>
    <dgm:cxn modelId="{5A541F05-D5AC-413A-B66C-4FDF3D647803}" srcId="{49D0E3A4-084B-4876-B02C-54A77F328544}" destId="{02F1F99B-EBE1-4339-8402-13D18A519EC7}" srcOrd="0" destOrd="0" parTransId="{8A30EF3F-EDB2-4DAF-940E-D7B7FF9B09E8}" sibTransId="{437888EA-4102-4DEF-A4E7-9CAD9CDA7CBF}"/>
    <dgm:cxn modelId="{0F906F3C-3FB0-4841-8425-608BCFA89959}" srcId="{18982CDB-386E-4744-A8B2-0CA1A3BA7185}" destId="{A208E0FD-5E99-4298-9146-154BB990205B}" srcOrd="0" destOrd="0" parTransId="{CD46887F-8EEE-4C84-AFE6-08AA4FD8EC1A}" sibTransId="{C06926D3-B5EE-498B-8BDB-09341F3C51AB}"/>
    <dgm:cxn modelId="{5A2B5C52-2ADA-4ED4-B705-472BC4184904}" type="presOf" srcId="{18982CDB-386E-4744-A8B2-0CA1A3BA7185}" destId="{C3C4A167-AACC-4B0D-B458-BADEDDEB7E9C}" srcOrd="0" destOrd="0" presId="urn:microsoft.com/office/officeart/2005/8/layout/StepDownProcess"/>
    <dgm:cxn modelId="{23BBC260-D2DA-4BBA-86F2-E4675D44196A}" type="presParOf" srcId="{DACF8000-F4B0-4191-9458-8ED5639E965A}" destId="{EF97179E-989C-4B58-96F3-9873E01814C0}" srcOrd="0" destOrd="0" presId="urn:microsoft.com/office/officeart/2005/8/layout/StepDownProcess"/>
    <dgm:cxn modelId="{A871D05E-956E-4076-9161-02BEA18DCD1B}" type="presParOf" srcId="{EF97179E-989C-4B58-96F3-9873E01814C0}" destId="{1CA43F7C-AA12-4539-91F8-ACE23FF2C43A}" srcOrd="0" destOrd="0" presId="urn:microsoft.com/office/officeart/2005/8/layout/StepDownProcess"/>
    <dgm:cxn modelId="{A4ED184A-50AA-44A4-8443-11824C31C4CD}" type="presParOf" srcId="{EF97179E-989C-4B58-96F3-9873E01814C0}" destId="{115E4518-2418-4251-B2D3-4E1446F92760}" srcOrd="1" destOrd="0" presId="urn:microsoft.com/office/officeart/2005/8/layout/StepDownProcess"/>
    <dgm:cxn modelId="{19A7F5C6-4F15-4E14-8CB7-C71D5817AA01}" type="presParOf" srcId="{EF97179E-989C-4B58-96F3-9873E01814C0}" destId="{D93BADC9-4A22-4AA1-ACF8-92C1A31FCCEB}" srcOrd="2" destOrd="0" presId="urn:microsoft.com/office/officeart/2005/8/layout/StepDownProcess"/>
    <dgm:cxn modelId="{0D7F7EB5-90DC-4DC1-9F30-2A2FE3C62653}" type="presParOf" srcId="{DACF8000-F4B0-4191-9458-8ED5639E965A}" destId="{108F3C9D-EECF-45D7-B7AF-B4C522094164}" srcOrd="1" destOrd="0" presId="urn:microsoft.com/office/officeart/2005/8/layout/StepDownProcess"/>
    <dgm:cxn modelId="{3E53BA32-1CF0-46D1-B7CC-CFD18DA2C48C}" type="presParOf" srcId="{DACF8000-F4B0-4191-9458-8ED5639E965A}" destId="{8B8E5B24-E58A-4BE6-B358-6EADFAF8C8BC}" srcOrd="2" destOrd="0" presId="urn:microsoft.com/office/officeart/2005/8/layout/StepDownProcess"/>
    <dgm:cxn modelId="{45304F7A-EC7D-4EDB-8C7D-D5DF9F3634C6}" type="presParOf" srcId="{8B8E5B24-E58A-4BE6-B358-6EADFAF8C8BC}" destId="{3847887D-8DB2-40FC-B4F1-EED4175BBDA4}" srcOrd="0" destOrd="0" presId="urn:microsoft.com/office/officeart/2005/8/layout/StepDownProcess"/>
    <dgm:cxn modelId="{FEF7432E-A32C-4A4D-ADFF-1EAB698568A7}" type="presParOf" srcId="{8B8E5B24-E58A-4BE6-B358-6EADFAF8C8BC}" destId="{C3C4A167-AACC-4B0D-B458-BADEDDEB7E9C}" srcOrd="1" destOrd="0" presId="urn:microsoft.com/office/officeart/2005/8/layout/StepDownProcess"/>
    <dgm:cxn modelId="{E184EAC9-777F-4B7A-8FF0-0CC128E6CADC}" type="presParOf" srcId="{8B8E5B24-E58A-4BE6-B358-6EADFAF8C8BC}" destId="{7727545A-5D16-4488-9B77-EA50FFCA6A42}" srcOrd="2" destOrd="0" presId="urn:microsoft.com/office/officeart/2005/8/layout/StepDownProcess"/>
    <dgm:cxn modelId="{9031FFE0-6E2E-418D-931C-35F13CCB6A64}" type="presParOf" srcId="{DACF8000-F4B0-4191-9458-8ED5639E965A}" destId="{05CEDF02-8393-4B81-9EE6-DBED42FA9F1E}" srcOrd="3" destOrd="0" presId="urn:microsoft.com/office/officeart/2005/8/layout/StepDownProcess"/>
    <dgm:cxn modelId="{D6DCACD9-8C07-4864-A81C-610032B46FF8}" type="presParOf" srcId="{DACF8000-F4B0-4191-9458-8ED5639E965A}" destId="{D407B4FD-2DEA-4441-81A7-2D3639463749}" srcOrd="4" destOrd="0" presId="urn:microsoft.com/office/officeart/2005/8/layout/StepDownProcess"/>
    <dgm:cxn modelId="{5D739D09-C815-4275-856C-D3A3AC4E30D6}" type="presParOf" srcId="{D407B4FD-2DEA-4441-81A7-2D3639463749}" destId="{1DC15D34-D60B-4BDF-8987-2E48F7D13244}" srcOrd="0" destOrd="0" presId="urn:microsoft.com/office/officeart/2005/8/layout/StepDownProcess"/>
    <dgm:cxn modelId="{B58956DC-3CD3-45E5-B397-0203F6942AD9}" type="presParOf" srcId="{D407B4FD-2DEA-4441-81A7-2D3639463749}" destId="{58DB74DB-02D7-4929-9E8A-3D2EBCE39D65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A43F7C-AA12-4539-91F8-ACE23FF2C43A}">
      <dsp:nvSpPr>
        <dsp:cNvPr id="0" name=""/>
        <dsp:cNvSpPr/>
      </dsp:nvSpPr>
      <dsp:spPr>
        <a:xfrm rot="5400000">
          <a:off x="300342" y="1356354"/>
          <a:ext cx="1114201" cy="126847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gradFill rotWithShape="0">
          <a:gsLst>
            <a:gs pos="0">
              <a:schemeClr val="accent1">
                <a:tint val="50000"/>
                <a:hueOff val="0"/>
                <a:satOff val="0"/>
                <a:lumOff val="0"/>
                <a:alphaOff val="0"/>
                <a:shade val="67000"/>
                <a:satMod val="150000"/>
              </a:schemeClr>
            </a:gs>
            <a:gs pos="30000">
              <a:schemeClr val="accent1">
                <a:tint val="50000"/>
                <a:hueOff val="0"/>
                <a:satOff val="0"/>
                <a:lumOff val="0"/>
                <a:alphaOff val="0"/>
                <a:shade val="94000"/>
                <a:satMod val="130000"/>
              </a:schemeClr>
            </a:gs>
            <a:gs pos="45000">
              <a:schemeClr val="accent1">
                <a:tint val="50000"/>
                <a:hueOff val="0"/>
                <a:satOff val="0"/>
                <a:lumOff val="0"/>
                <a:alphaOff val="0"/>
                <a:shade val="100000"/>
                <a:satMod val="120000"/>
              </a:schemeClr>
            </a:gs>
            <a:gs pos="55000">
              <a:schemeClr val="accent1">
                <a:tint val="50000"/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tint val="50000"/>
                <a:hueOff val="0"/>
                <a:satOff val="0"/>
                <a:lumOff val="0"/>
                <a:alphaOff val="0"/>
                <a:shade val="94000"/>
                <a:satMod val="130000"/>
              </a:schemeClr>
            </a:gs>
            <a:gs pos="100000">
              <a:schemeClr val="accent1">
                <a:tint val="50000"/>
                <a:hueOff val="0"/>
                <a:satOff val="0"/>
                <a:lumOff val="0"/>
                <a:alphaOff val="0"/>
                <a:shade val="67000"/>
                <a:satMod val="150000"/>
              </a:schemeClr>
            </a:gs>
          </a:gsLst>
          <a:lin ang="950000" scaled="1"/>
        </a:gradFill>
        <a:ln>
          <a:noFill/>
        </a:ln>
        <a:effectLst>
          <a:outerShdw blurRad="50800" dist="38100" dir="2700000" algn="br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15E4518-2418-4251-B2D3-4E1446F92760}">
      <dsp:nvSpPr>
        <dsp:cNvPr id="0" name=""/>
        <dsp:cNvSpPr/>
      </dsp:nvSpPr>
      <dsp:spPr>
        <a:xfrm>
          <a:off x="5146" y="121240"/>
          <a:ext cx="1875658" cy="1312900"/>
        </a:xfrm>
        <a:prstGeom prst="roundRect">
          <a:avLst>
            <a:gd name="adj" fmla="val 1667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50800" dist="38100" dir="2700000" algn="br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170" tIns="217170" rIns="217170" bIns="217170" numCol="1" spcCol="1270" anchor="ctr" anchorCtr="0">
          <a:noAutofit/>
        </a:bodyPr>
        <a:lstStyle/>
        <a:p>
          <a:pPr lvl="0" algn="ctr" defTabSz="2533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700" kern="1200" dirty="0"/>
        </a:p>
      </dsp:txBody>
      <dsp:txXfrm>
        <a:off x="69248" y="185342"/>
        <a:ext cx="1747454" cy="1184696"/>
      </dsp:txXfrm>
    </dsp:sp>
    <dsp:sp modelId="{D93BADC9-4A22-4AA1-ACF8-92C1A31FCCEB}">
      <dsp:nvSpPr>
        <dsp:cNvPr id="0" name=""/>
        <dsp:cNvSpPr/>
      </dsp:nvSpPr>
      <dsp:spPr>
        <a:xfrm>
          <a:off x="1880805" y="246455"/>
          <a:ext cx="1364175" cy="10611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228600" lvl="1" indent="-228600" algn="r" defTabSz="9779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200" b="1" kern="1200" dirty="0" smtClean="0"/>
            <a:t>الصناعات الأساسية</a:t>
          </a:r>
          <a:endParaRPr lang="ar-SA" sz="2200" kern="1200" dirty="0"/>
        </a:p>
      </dsp:txBody>
      <dsp:txXfrm>
        <a:off x="1880805" y="246455"/>
        <a:ext cx="1364175" cy="1061143"/>
      </dsp:txXfrm>
    </dsp:sp>
    <dsp:sp modelId="{3847887D-8DB2-40FC-B4F1-EED4175BBDA4}">
      <dsp:nvSpPr>
        <dsp:cNvPr id="0" name=""/>
        <dsp:cNvSpPr/>
      </dsp:nvSpPr>
      <dsp:spPr>
        <a:xfrm rot="5400000">
          <a:off x="1855462" y="2831175"/>
          <a:ext cx="1114201" cy="126847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gradFill rotWithShape="0">
          <a:gsLst>
            <a:gs pos="0">
              <a:schemeClr val="accent1">
                <a:tint val="50000"/>
                <a:hueOff val="0"/>
                <a:satOff val="0"/>
                <a:lumOff val="0"/>
                <a:alphaOff val="0"/>
                <a:shade val="67000"/>
                <a:satMod val="150000"/>
              </a:schemeClr>
            </a:gs>
            <a:gs pos="30000">
              <a:schemeClr val="accent1">
                <a:tint val="50000"/>
                <a:hueOff val="0"/>
                <a:satOff val="0"/>
                <a:lumOff val="0"/>
                <a:alphaOff val="0"/>
                <a:shade val="94000"/>
                <a:satMod val="130000"/>
              </a:schemeClr>
            </a:gs>
            <a:gs pos="45000">
              <a:schemeClr val="accent1">
                <a:tint val="50000"/>
                <a:hueOff val="0"/>
                <a:satOff val="0"/>
                <a:lumOff val="0"/>
                <a:alphaOff val="0"/>
                <a:shade val="100000"/>
                <a:satMod val="120000"/>
              </a:schemeClr>
            </a:gs>
            <a:gs pos="55000">
              <a:schemeClr val="accent1">
                <a:tint val="50000"/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tint val="50000"/>
                <a:hueOff val="0"/>
                <a:satOff val="0"/>
                <a:lumOff val="0"/>
                <a:alphaOff val="0"/>
                <a:shade val="94000"/>
                <a:satMod val="130000"/>
              </a:schemeClr>
            </a:gs>
            <a:gs pos="100000">
              <a:schemeClr val="accent1">
                <a:tint val="50000"/>
                <a:hueOff val="0"/>
                <a:satOff val="0"/>
                <a:lumOff val="0"/>
                <a:alphaOff val="0"/>
                <a:shade val="67000"/>
                <a:satMod val="150000"/>
              </a:schemeClr>
            </a:gs>
          </a:gsLst>
          <a:lin ang="950000" scaled="1"/>
        </a:gradFill>
        <a:ln>
          <a:noFill/>
        </a:ln>
        <a:effectLst>
          <a:outerShdw blurRad="50800" dist="38100" dir="2700000" algn="br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C3C4A167-AACC-4B0D-B458-BADEDDEB7E9C}">
      <dsp:nvSpPr>
        <dsp:cNvPr id="0" name=""/>
        <dsp:cNvSpPr/>
      </dsp:nvSpPr>
      <dsp:spPr>
        <a:xfrm>
          <a:off x="1560266" y="1596060"/>
          <a:ext cx="1875658" cy="1312900"/>
        </a:xfrm>
        <a:prstGeom prst="roundRect">
          <a:avLst>
            <a:gd name="adj" fmla="val 1667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50800" dist="38100" dir="2700000" algn="br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170" tIns="217170" rIns="217170" bIns="217170" numCol="1" spcCol="1270" anchor="ctr" anchorCtr="0">
          <a:noAutofit/>
        </a:bodyPr>
        <a:lstStyle/>
        <a:p>
          <a:pPr lvl="0" algn="ctr" defTabSz="2533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700" kern="1200" dirty="0"/>
        </a:p>
      </dsp:txBody>
      <dsp:txXfrm>
        <a:off x="1624368" y="1660162"/>
        <a:ext cx="1747454" cy="1184696"/>
      </dsp:txXfrm>
    </dsp:sp>
    <dsp:sp modelId="{7727545A-5D16-4488-9B77-EA50FFCA6A42}">
      <dsp:nvSpPr>
        <dsp:cNvPr id="0" name=""/>
        <dsp:cNvSpPr/>
      </dsp:nvSpPr>
      <dsp:spPr>
        <a:xfrm>
          <a:off x="3435925" y="1721275"/>
          <a:ext cx="1364175" cy="10611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228600" lvl="1" indent="-228600" algn="r" defTabSz="9779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200" b="1" kern="1200" dirty="0" smtClean="0"/>
            <a:t>الصناعات الثانوية</a:t>
          </a:r>
          <a:endParaRPr lang="ar-SA" sz="2200" kern="1200" dirty="0"/>
        </a:p>
      </dsp:txBody>
      <dsp:txXfrm>
        <a:off x="3435925" y="1721275"/>
        <a:ext cx="1364175" cy="1061143"/>
      </dsp:txXfrm>
    </dsp:sp>
    <dsp:sp modelId="{1DC15D34-D60B-4BDF-8987-2E48F7D13244}">
      <dsp:nvSpPr>
        <dsp:cNvPr id="0" name=""/>
        <dsp:cNvSpPr/>
      </dsp:nvSpPr>
      <dsp:spPr>
        <a:xfrm>
          <a:off x="3115387" y="3070881"/>
          <a:ext cx="1875658" cy="1312900"/>
        </a:xfrm>
        <a:prstGeom prst="roundRect">
          <a:avLst>
            <a:gd name="adj" fmla="val 1667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50800" dist="38100" dir="2700000" algn="br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170" tIns="217170" rIns="217170" bIns="217170" numCol="1" spcCol="1270" anchor="ctr" anchorCtr="0">
          <a:noAutofit/>
        </a:bodyPr>
        <a:lstStyle/>
        <a:p>
          <a:pPr lvl="0" algn="ctr" defTabSz="2533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700" kern="1200" dirty="0"/>
        </a:p>
      </dsp:txBody>
      <dsp:txXfrm>
        <a:off x="3179489" y="3134983"/>
        <a:ext cx="1747454" cy="1184696"/>
      </dsp:txXfrm>
    </dsp:sp>
    <dsp:sp modelId="{58DB74DB-02D7-4929-9E8A-3D2EBCE39D65}">
      <dsp:nvSpPr>
        <dsp:cNvPr id="0" name=""/>
        <dsp:cNvSpPr/>
      </dsp:nvSpPr>
      <dsp:spPr>
        <a:xfrm>
          <a:off x="4991045" y="3196096"/>
          <a:ext cx="1364175" cy="10611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228600" lvl="1" indent="-228600" algn="r" defTabSz="9334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100" b="1" kern="1200" dirty="0" smtClean="0"/>
            <a:t>الصناعات المساندة والخفيفة</a:t>
          </a:r>
          <a:endParaRPr lang="ar-SA" sz="2100" kern="1200" dirty="0"/>
        </a:p>
      </dsp:txBody>
      <dsp:txXfrm>
        <a:off x="4991045" y="3196096"/>
        <a:ext cx="1364175" cy="10611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F13D6A-A20D-4C05-91FA-90CE72393267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17F3BE-EB1A-4C69-B24D-612624695A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810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7F3BE-EB1A-4C69-B24D-612624695AB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286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4480C19D-0C86-4941-AC47-409B6DD2236B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01342FF3-E4BD-4147-8429-7FD42BD257FD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0C19D-0C86-4941-AC47-409B6DD2236B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42FF3-E4BD-4147-8429-7FD42BD257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0C19D-0C86-4941-AC47-409B6DD2236B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42FF3-E4BD-4147-8429-7FD42BD257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0C19D-0C86-4941-AC47-409B6DD2236B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42FF3-E4BD-4147-8429-7FD42BD257F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0C19D-0C86-4941-AC47-409B6DD2236B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42FF3-E4BD-4147-8429-7FD42BD257FD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0C19D-0C86-4941-AC47-409B6DD2236B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42FF3-E4BD-4147-8429-7FD42BD257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0C19D-0C86-4941-AC47-409B6DD2236B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42FF3-E4BD-4147-8429-7FD42BD257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0C19D-0C86-4941-AC47-409B6DD2236B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42FF3-E4BD-4147-8429-7FD42BD257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0C19D-0C86-4941-AC47-409B6DD2236B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42FF3-E4BD-4147-8429-7FD42BD257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0C19D-0C86-4941-AC47-409B6DD2236B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42FF3-E4BD-4147-8429-7FD42BD257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0C19D-0C86-4941-AC47-409B6DD2236B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42FF3-E4BD-4147-8429-7FD42BD257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2E2224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480C19D-0C86-4941-AC47-409B6DD2236B}" type="datetimeFigureOut">
              <a:rPr lang="en-US" smtClean="0">
                <a:solidFill>
                  <a:srgbClr val="CBD8DD"/>
                </a:solidFill>
              </a:rPr>
              <a:pPr/>
              <a:t>12/26/2016</a:t>
            </a:fld>
            <a:endParaRPr lang="en-US">
              <a:solidFill>
                <a:srgbClr val="CBD8D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8231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01342FF3-E4BD-4147-8429-7FD42BD257FD}" type="slidenum">
              <a:rPr lang="en-US" smtClean="0">
                <a:solidFill>
                  <a:srgbClr val="48231E"/>
                </a:solidFill>
              </a:rPr>
              <a:pPr/>
              <a:t>‹#›</a:t>
            </a:fld>
            <a:endParaRPr lang="en-US">
              <a:solidFill>
                <a:srgbClr val="48231E"/>
              </a:solidFill>
            </a:endParaRPr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2E2224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2E22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5805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2E2224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0C19D-0C86-4941-AC47-409B6DD2236B}" type="datetimeFigureOut">
              <a:rPr lang="en-US" smtClean="0">
                <a:solidFill>
                  <a:srgbClr val="48231E"/>
                </a:solidFill>
              </a:rPr>
              <a:pPr/>
              <a:t>12/26/2016</a:t>
            </a:fld>
            <a:endParaRPr lang="en-US">
              <a:solidFill>
                <a:srgbClr val="48231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8231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42FF3-E4BD-4147-8429-7FD42BD257FD}" type="slidenum">
              <a:rPr lang="en-US" smtClean="0">
                <a:solidFill>
                  <a:srgbClr val="48231E"/>
                </a:solidFill>
              </a:rPr>
              <a:pPr/>
              <a:t>‹#›</a:t>
            </a:fld>
            <a:endParaRPr lang="en-US">
              <a:solidFill>
                <a:srgbClr val="48231E"/>
              </a:solidFill>
            </a:endParaRPr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8514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480C19D-0C86-4941-AC47-409B6DD2236B}" type="datetimeFigureOut">
              <a:rPr lang="en-US" smtClean="0">
                <a:solidFill>
                  <a:srgbClr val="CBD8DD"/>
                </a:solidFill>
              </a:rPr>
              <a:pPr/>
              <a:t>12/26/2016</a:t>
            </a:fld>
            <a:endParaRPr lang="en-US">
              <a:solidFill>
                <a:srgbClr val="CBD8D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8231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42FF3-E4BD-4147-8429-7FD42BD257FD}" type="slidenum">
              <a:rPr lang="en-US" smtClean="0">
                <a:solidFill>
                  <a:srgbClr val="48231E"/>
                </a:solidFill>
              </a:rPr>
              <a:pPr/>
              <a:t>‹#›</a:t>
            </a:fld>
            <a:endParaRPr lang="en-US">
              <a:solidFill>
                <a:srgbClr val="48231E"/>
              </a:solidFill>
            </a:endParaRPr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2E2224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6102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0C19D-0C86-4941-AC47-409B6DD2236B}" type="datetimeFigureOut">
              <a:rPr lang="en-US" smtClean="0">
                <a:solidFill>
                  <a:srgbClr val="48231E"/>
                </a:solidFill>
              </a:rPr>
              <a:pPr/>
              <a:t>12/26/2016</a:t>
            </a:fld>
            <a:endParaRPr lang="en-US">
              <a:solidFill>
                <a:srgbClr val="48231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8231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42FF3-E4BD-4147-8429-7FD42BD257FD}" type="slidenum">
              <a:rPr lang="en-US" smtClean="0">
                <a:solidFill>
                  <a:srgbClr val="48231E"/>
                </a:solidFill>
              </a:rPr>
              <a:pPr/>
              <a:t>‹#›</a:t>
            </a:fld>
            <a:endParaRPr lang="en-US">
              <a:solidFill>
                <a:srgbClr val="48231E"/>
              </a:solidFill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408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0C19D-0C86-4941-AC47-409B6DD2236B}" type="datetimeFigureOut">
              <a:rPr lang="en-US" smtClean="0">
                <a:solidFill>
                  <a:srgbClr val="48231E"/>
                </a:solidFill>
              </a:rPr>
              <a:pPr/>
              <a:t>12/26/2016</a:t>
            </a:fld>
            <a:endParaRPr lang="en-US">
              <a:solidFill>
                <a:srgbClr val="48231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8231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42FF3-E4BD-4147-8429-7FD42BD257FD}" type="slidenum">
              <a:rPr lang="en-US" smtClean="0">
                <a:solidFill>
                  <a:srgbClr val="48231E"/>
                </a:solidFill>
              </a:rPr>
              <a:pPr/>
              <a:t>‹#›</a:t>
            </a:fld>
            <a:endParaRPr lang="en-US">
              <a:solidFill>
                <a:srgbClr val="48231E"/>
              </a:solidFill>
            </a:endParaRP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128551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480C19D-0C86-4941-AC47-409B6DD2236B}" type="datetimeFigureOut">
              <a:rPr lang="en-US" smtClean="0">
                <a:solidFill>
                  <a:srgbClr val="48231E"/>
                </a:solidFill>
              </a:rPr>
              <a:pPr/>
              <a:t>12/26/2016</a:t>
            </a:fld>
            <a:endParaRPr lang="en-US">
              <a:solidFill>
                <a:srgbClr val="48231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8231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42FF3-E4BD-4147-8429-7FD42BD257FD}" type="slidenum">
              <a:rPr lang="en-US" smtClean="0">
                <a:solidFill>
                  <a:srgbClr val="48231E"/>
                </a:solidFill>
              </a:rPr>
              <a:pPr/>
              <a:t>‹#›</a:t>
            </a:fld>
            <a:endParaRPr lang="en-US">
              <a:solidFill>
                <a:srgbClr val="48231E"/>
              </a:solidFill>
            </a:endParaRPr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7763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0C19D-0C86-4941-AC47-409B6DD2236B}" type="datetimeFigureOut">
              <a:rPr lang="en-US" smtClean="0">
                <a:solidFill>
                  <a:srgbClr val="48231E"/>
                </a:solidFill>
              </a:rPr>
              <a:pPr/>
              <a:t>12/26/2016</a:t>
            </a:fld>
            <a:endParaRPr lang="en-US">
              <a:solidFill>
                <a:srgbClr val="48231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8231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42FF3-E4BD-4147-8429-7FD42BD257FD}" type="slidenum">
              <a:rPr lang="en-US" smtClean="0">
                <a:solidFill>
                  <a:srgbClr val="48231E"/>
                </a:solidFill>
              </a:rPr>
              <a:pPr/>
              <a:t>‹#›</a:t>
            </a:fld>
            <a:endParaRPr lang="en-US">
              <a:solidFill>
                <a:srgbClr val="48231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4375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480C19D-0C86-4941-AC47-409B6DD2236B}" type="datetimeFigureOut">
              <a:rPr lang="en-US" smtClean="0">
                <a:solidFill>
                  <a:srgbClr val="CBD8DD"/>
                </a:solidFill>
              </a:rPr>
              <a:pPr/>
              <a:t>12/26/2016</a:t>
            </a:fld>
            <a:endParaRPr lang="en-US">
              <a:solidFill>
                <a:srgbClr val="CBD8D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8231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42FF3-E4BD-4147-8429-7FD42BD257FD}" type="slidenum">
              <a:rPr lang="en-US" smtClean="0">
                <a:solidFill>
                  <a:srgbClr val="48231E"/>
                </a:solidFill>
              </a:rPr>
              <a:pPr/>
              <a:t>‹#›</a:t>
            </a:fld>
            <a:endParaRPr lang="en-US">
              <a:solidFill>
                <a:srgbClr val="48231E"/>
              </a:solidFill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364537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480C19D-0C86-4941-AC47-409B6DD2236B}" type="datetimeFigureOut">
              <a:rPr lang="en-US" smtClean="0">
                <a:solidFill>
                  <a:srgbClr val="CBD8DD"/>
                </a:solidFill>
              </a:rPr>
              <a:pPr/>
              <a:t>12/26/2016</a:t>
            </a:fld>
            <a:endParaRPr lang="en-US">
              <a:solidFill>
                <a:srgbClr val="CBD8D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8231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42FF3-E4BD-4147-8429-7FD42BD257FD}" type="slidenum">
              <a:rPr lang="en-US" smtClean="0">
                <a:solidFill>
                  <a:srgbClr val="48231E"/>
                </a:solidFill>
              </a:rPr>
              <a:pPr/>
              <a:t>‹#›</a:t>
            </a:fld>
            <a:endParaRPr lang="en-US">
              <a:solidFill>
                <a:srgbClr val="48231E"/>
              </a:solidFill>
            </a:endParaRPr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86080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0C19D-0C86-4941-AC47-409B6DD2236B}" type="datetimeFigureOut">
              <a:rPr lang="en-US" smtClean="0">
                <a:solidFill>
                  <a:srgbClr val="48231E"/>
                </a:solidFill>
              </a:rPr>
              <a:pPr/>
              <a:t>12/26/2016</a:t>
            </a:fld>
            <a:endParaRPr lang="en-US">
              <a:solidFill>
                <a:srgbClr val="48231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8231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42FF3-E4BD-4147-8429-7FD42BD257FD}" type="slidenum">
              <a:rPr lang="en-US" smtClean="0">
                <a:solidFill>
                  <a:srgbClr val="48231E"/>
                </a:solidFill>
              </a:rPr>
              <a:pPr/>
              <a:t>‹#›</a:t>
            </a:fld>
            <a:endParaRPr lang="en-US">
              <a:solidFill>
                <a:srgbClr val="48231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61722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0C19D-0C86-4941-AC47-409B6DD2236B}" type="datetimeFigureOut">
              <a:rPr lang="en-US" smtClean="0">
                <a:solidFill>
                  <a:srgbClr val="48231E"/>
                </a:solidFill>
              </a:rPr>
              <a:pPr/>
              <a:t>12/26/2016</a:t>
            </a:fld>
            <a:endParaRPr lang="en-US">
              <a:solidFill>
                <a:srgbClr val="48231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8231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42FF3-E4BD-4147-8429-7FD42BD257FD}" type="slidenum">
              <a:rPr lang="en-US" smtClean="0">
                <a:solidFill>
                  <a:srgbClr val="48231E"/>
                </a:solidFill>
              </a:rPr>
              <a:pPr/>
              <a:t>‹#›</a:t>
            </a:fld>
            <a:endParaRPr lang="en-US">
              <a:solidFill>
                <a:srgbClr val="48231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628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4480C19D-0C86-4941-AC47-409B6DD2236B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01342FF3-E4BD-4147-8429-7FD42BD257F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fld id="{4480C19D-0C86-4941-AC47-409B6DD2236B}" type="datetimeFigureOut">
              <a:rPr lang="en-US" smtClean="0">
                <a:solidFill>
                  <a:srgbClr val="48231E"/>
                </a:solidFill>
              </a:rPr>
              <a:pPr/>
              <a:t>12/26/2016</a:t>
            </a:fld>
            <a:endParaRPr lang="en-US">
              <a:solidFill>
                <a:srgbClr val="48231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48231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fld id="{01342FF3-E4BD-4147-8429-7FD42BD257FD}" type="slidenum">
              <a:rPr lang="en-US" smtClean="0">
                <a:solidFill>
                  <a:srgbClr val="48231E"/>
                </a:solidFill>
              </a:rPr>
              <a:pPr/>
              <a:t>‹#›</a:t>
            </a:fld>
            <a:endParaRPr lang="en-US">
              <a:solidFill>
                <a:srgbClr val="48231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4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gi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sony\Desktop\UOD\جامعة الدمام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54140"/>
            <a:ext cx="4348473" cy="16108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-972616" y="42796"/>
            <a:ext cx="5400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2400" dirty="0">
              <a:solidFill>
                <a:schemeClr val="bg1"/>
              </a:solidFill>
            </a:endParaRPr>
          </a:p>
          <a:p>
            <a:pPr algn="ctr" rtl="1"/>
            <a:r>
              <a:rPr lang="ar-SA" sz="2400" b="1" dirty="0" smtClean="0">
                <a:solidFill>
                  <a:schemeClr val="bg1"/>
                </a:solidFill>
              </a:rPr>
              <a:t>جامعة الدمام</a:t>
            </a:r>
            <a:endParaRPr lang="en-US" sz="2400" b="1" dirty="0" smtClean="0">
              <a:solidFill>
                <a:schemeClr val="bg1"/>
              </a:solidFill>
            </a:endParaRPr>
          </a:p>
          <a:p>
            <a:pPr algn="ctr" rtl="1"/>
            <a:r>
              <a:rPr lang="ar-SA" sz="2400" b="1" dirty="0" smtClean="0">
                <a:solidFill>
                  <a:schemeClr val="bg1"/>
                </a:solidFill>
              </a:rPr>
              <a:t>كلية الآداب – التعليم عن بعد</a:t>
            </a:r>
          </a:p>
          <a:p>
            <a:pPr algn="ctr" rtl="1"/>
            <a:r>
              <a:rPr lang="ar-SA" sz="2400" b="1" dirty="0" smtClean="0">
                <a:solidFill>
                  <a:schemeClr val="bg1"/>
                </a:solidFill>
              </a:rPr>
              <a:t>علم الاجتماع والخدمة الاجتماعية</a:t>
            </a:r>
          </a:p>
          <a:p>
            <a:pPr algn="ctr" rtl="1"/>
            <a:r>
              <a:rPr lang="ar-SA" sz="2400" b="1" dirty="0" smtClean="0">
                <a:solidFill>
                  <a:schemeClr val="bg1"/>
                </a:solidFill>
              </a:rPr>
              <a:t>مقرر علم الاجتماع الحضري</a:t>
            </a:r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 rot="360000">
            <a:off x="3382017" y="2725114"/>
            <a:ext cx="4847038" cy="31854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ar-SA" sz="2400" b="1" dirty="0" smtClean="0"/>
              <a:t>عمل الطالبة</a:t>
            </a:r>
            <a:br>
              <a:rPr lang="ar-SA" sz="2400" b="1" dirty="0" smtClean="0"/>
            </a:br>
            <a:r>
              <a:rPr lang="ar-SA" sz="2400" b="1" dirty="0" smtClean="0"/>
              <a:t/>
            </a:r>
            <a:br>
              <a:rPr lang="ar-SA" sz="2400" b="1" dirty="0" smtClean="0"/>
            </a:br>
            <a:r>
              <a:rPr lang="ar-SA" sz="2400" b="1" dirty="0" smtClean="0"/>
              <a:t>لؤلؤة من البحر</a:t>
            </a:r>
            <a:endParaRPr lang="en-US" sz="2400" b="1" dirty="0" smtClean="0"/>
          </a:p>
          <a:p>
            <a:r>
              <a:rPr lang="ar-SA" sz="2000" dirty="0" smtClean="0"/>
              <a:t>2121111111</a:t>
            </a:r>
            <a:r>
              <a:rPr lang="ar-SA" sz="1050" dirty="0"/>
              <a:t/>
            </a:r>
            <a:br>
              <a:rPr lang="ar-SA" sz="1050" dirty="0"/>
            </a:br>
            <a:r>
              <a:rPr lang="ar-SA" sz="1050" dirty="0" smtClean="0"/>
              <a:t/>
            </a:r>
            <a:br>
              <a:rPr lang="ar-SA" sz="1050" dirty="0" smtClean="0"/>
            </a:br>
            <a:endParaRPr lang="en-US" sz="1050" dirty="0"/>
          </a:p>
          <a:p>
            <a:pPr lvl="0" rtl="1"/>
            <a:r>
              <a:rPr lang="ar-SA" sz="2400" b="1" dirty="0" smtClean="0">
                <a:solidFill>
                  <a:srgbClr val="C00000"/>
                </a:solidFill>
              </a:rPr>
              <a:t>إشراف الدكتورة</a:t>
            </a:r>
            <a:br>
              <a:rPr lang="ar-SA" sz="2400" b="1" dirty="0" smtClean="0">
                <a:solidFill>
                  <a:srgbClr val="C00000"/>
                </a:solidFill>
              </a:rPr>
            </a:br>
            <a:r>
              <a:rPr lang="ar-SA" sz="2400" b="1" dirty="0" smtClean="0">
                <a:solidFill>
                  <a:srgbClr val="C00000"/>
                </a:solidFill>
              </a:rPr>
              <a:t>عائشة التايب</a:t>
            </a:r>
            <a:r>
              <a:rPr lang="ar-SA" sz="2000" dirty="0" smtClean="0"/>
              <a:t/>
            </a:r>
            <a:br>
              <a:rPr lang="ar-SA" sz="2000" dirty="0" smtClean="0"/>
            </a:br>
            <a:r>
              <a:rPr lang="ar-SA" sz="2000" dirty="0" smtClean="0"/>
              <a:t/>
            </a:r>
            <a:br>
              <a:rPr lang="ar-SA" sz="2000" dirty="0" smtClean="0"/>
            </a:br>
            <a:endParaRPr lang="en-US" sz="2000" dirty="0" smtClean="0"/>
          </a:p>
        </p:txBody>
      </p:sp>
      <p:pic>
        <p:nvPicPr>
          <p:cNvPr id="12290" name="Picture 2" descr="http://s.alriyadh.com/2012/02/10/img/8040734314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17712">
            <a:off x="688623" y="3874023"/>
            <a:ext cx="2436273" cy="2488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333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تمرير عمودي 12"/>
          <p:cNvSpPr/>
          <p:nvPr/>
        </p:nvSpPr>
        <p:spPr>
          <a:xfrm>
            <a:off x="-36512" y="63033"/>
            <a:ext cx="2952326" cy="2849691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13"/>
          </p:nvPr>
        </p:nvSpPr>
        <p:spPr>
          <a:xfrm>
            <a:off x="7236296" y="303039"/>
            <a:ext cx="16379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r" rtl="1">
              <a:buNone/>
            </a:pPr>
            <a:r>
              <a:rPr lang="ar-SA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cs"/>
              </a:rPr>
              <a:t>ثانيا: المساحة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cs typeface="+mn-cs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3864261" y="980728"/>
            <a:ext cx="567629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SA" sz="2400" dirty="0" smtClean="0"/>
              <a:t>تقدر مساحة الجبيل بنحو : </a:t>
            </a:r>
            <a:r>
              <a:rPr lang="ar-SA" sz="2400" dirty="0">
                <a:solidFill>
                  <a:srgbClr val="0070C0"/>
                </a:solidFill>
              </a:rPr>
              <a:t>1016</a:t>
            </a:r>
            <a:r>
              <a:rPr lang="ar-SA" sz="2400" dirty="0" smtClean="0"/>
              <a:t> </a:t>
            </a:r>
            <a:r>
              <a:rPr lang="ar-SA" altLang="ar-SA" sz="2400" dirty="0" smtClean="0">
                <a:solidFill>
                  <a:srgbClr val="0070C0"/>
                </a:solidFill>
              </a:rPr>
              <a:t>كم2</a:t>
            </a:r>
            <a:endParaRPr lang="ar-SA" sz="2400" dirty="0">
              <a:solidFill>
                <a:srgbClr val="0070C0"/>
              </a:solidFill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7344538" y="239127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SA" altLang="ar-SA" sz="2400" dirty="0"/>
              <a:t>أهم </a:t>
            </a:r>
            <a:r>
              <a:rPr lang="ar-SA" altLang="ar-SA" sz="2400" dirty="0" smtClean="0"/>
              <a:t>المناطق </a:t>
            </a:r>
            <a:endParaRPr lang="en-US" altLang="ar-SA" sz="2400" dirty="0"/>
          </a:p>
        </p:txBody>
      </p:sp>
      <p:sp>
        <p:nvSpPr>
          <p:cNvPr id="7" name="مستطيل 6"/>
          <p:cNvSpPr/>
          <p:nvPr/>
        </p:nvSpPr>
        <p:spPr>
          <a:xfrm>
            <a:off x="5783818" y="3111025"/>
            <a:ext cx="24275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altLang="ar-SA" sz="2800" b="1" dirty="0" smtClean="0">
                <a:solidFill>
                  <a:schemeClr val="accent5">
                    <a:lumMod val="75000"/>
                  </a:schemeClr>
                </a:solidFill>
              </a:rPr>
              <a:t>الجبيل الصناعية</a:t>
            </a:r>
            <a:endParaRPr lang="ar-SA" sz="1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4168809" y="5657671"/>
            <a:ext cx="50671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2400" dirty="0"/>
              <a:t> تحتوي على</a:t>
            </a:r>
            <a:r>
              <a:rPr lang="ar-SA" sz="2400" dirty="0">
                <a:solidFill>
                  <a:srgbClr val="FF0000"/>
                </a:solidFill>
              </a:rPr>
              <a:t> الجبيل١ و الجبيل٢ والمنطقة السكنية </a:t>
            </a:r>
            <a:r>
              <a:rPr lang="ar-SA" sz="2400" dirty="0" smtClean="0">
                <a:solidFill>
                  <a:srgbClr val="FF0000"/>
                </a:solidFill>
              </a:rPr>
              <a:t>الحديثة </a:t>
            </a:r>
            <a:r>
              <a:rPr lang="ar-SA" sz="2400" dirty="0"/>
              <a:t>تعتبر اعلى مدينة نموا في </a:t>
            </a:r>
            <a:r>
              <a:rPr lang="ar-SA" sz="2400" dirty="0" smtClean="0"/>
              <a:t>المملكة بمقياس </a:t>
            </a:r>
            <a:r>
              <a:rPr lang="ar-SA" sz="2400" dirty="0"/>
              <a:t>نمو </a:t>
            </a:r>
            <a:r>
              <a:rPr lang="ar-SA" sz="2400" dirty="0">
                <a:solidFill>
                  <a:srgbClr val="FF0000"/>
                </a:solidFill>
              </a:rPr>
              <a:t>٢١٪ </a:t>
            </a:r>
            <a:r>
              <a:rPr lang="ar-SA" sz="2400" dirty="0"/>
              <a:t>سنويا من السبعينات</a:t>
            </a:r>
            <a:endParaRPr lang="ar-SA" sz="2400" dirty="0">
              <a:solidFill>
                <a:srgbClr val="0070C0"/>
              </a:solidFill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988048" y="3111025"/>
            <a:ext cx="17866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altLang="ar-SA" sz="2800" b="1" dirty="0">
                <a:solidFill>
                  <a:schemeClr val="accent5">
                    <a:lumMod val="75000"/>
                  </a:schemeClr>
                </a:solidFill>
              </a:rPr>
              <a:t>الجبيل البلد</a:t>
            </a:r>
            <a:endParaRPr lang="ar-SA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0" name="سهم إلى اليسار 19"/>
          <p:cNvSpPr/>
          <p:nvPr/>
        </p:nvSpPr>
        <p:spPr>
          <a:xfrm>
            <a:off x="4168809" y="4495629"/>
            <a:ext cx="791438" cy="275774"/>
          </a:xfrm>
          <a:prstGeom prst="lef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1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ar-SA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9" name="مستطيل 18"/>
          <p:cNvSpPr/>
          <p:nvPr/>
        </p:nvSpPr>
        <p:spPr>
          <a:xfrm>
            <a:off x="248543" y="5684544"/>
            <a:ext cx="36157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2400" dirty="0" smtClean="0"/>
              <a:t>تبعد </a:t>
            </a:r>
            <a:r>
              <a:rPr lang="ar-SA" sz="2400" dirty="0"/>
              <a:t>عن الجبيل الصناعية ما يقارب </a:t>
            </a:r>
            <a:r>
              <a:rPr lang="ar-SA" sz="2400" dirty="0">
                <a:solidFill>
                  <a:srgbClr val="FF0000"/>
                </a:solidFill>
              </a:rPr>
              <a:t>١٥ كم </a:t>
            </a:r>
            <a:r>
              <a:rPr lang="ar-SA" sz="2400" dirty="0" smtClean="0"/>
              <a:t>ويقطنها </a:t>
            </a:r>
            <a:r>
              <a:rPr lang="ar-SA" sz="2400" dirty="0">
                <a:solidFill>
                  <a:srgbClr val="FF0000"/>
                </a:solidFill>
              </a:rPr>
              <a:t>أهل الجبيل القدامى</a:t>
            </a:r>
          </a:p>
        </p:txBody>
      </p:sp>
      <p:pic>
        <p:nvPicPr>
          <p:cNvPr id="5122" name="Picture 2" descr="http://www.ajajimaps.com/map-jpg/sh-ju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172" y="515110"/>
            <a:ext cx="2156957" cy="2166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www.alwatan.com.sa/Images/newsimages/3760/19-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9310" y="3651568"/>
            <a:ext cx="1946228" cy="1929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farm6.static.flickr.com/5048/5266545702_b7ecc9934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5849" y="3649577"/>
            <a:ext cx="1974102" cy="1950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://download.mrkzy.com/e/0811_md_1310126654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994" y="3634245"/>
            <a:ext cx="2008815" cy="1929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5" descr="تنـاسق التشـجير والطـرق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77" y="3660230"/>
            <a:ext cx="2008815" cy="1911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2634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6222289" y="335407"/>
            <a:ext cx="25250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SA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ثالثاً </a:t>
            </a:r>
            <a:r>
              <a:rPr lang="ar-SA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السكان </a:t>
            </a:r>
            <a:r>
              <a:rPr lang="ar-SA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والمناخ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Rectangle 3"/>
          <p:cNvSpPr/>
          <p:nvPr/>
        </p:nvSpPr>
        <p:spPr>
          <a:xfrm>
            <a:off x="1658428" y="2492896"/>
            <a:ext cx="71272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S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السكان: </a:t>
            </a:r>
            <a:r>
              <a:rPr lang="ar-SA" sz="2000" dirty="0" smtClean="0"/>
              <a:t>ويبلغ </a:t>
            </a:r>
            <a:r>
              <a:rPr lang="ar-SA" sz="2000" dirty="0"/>
              <a:t>إجمالي تعداد سكان </a:t>
            </a:r>
            <a:r>
              <a:rPr lang="ar-SA" sz="2000" dirty="0" smtClean="0"/>
              <a:t>الجبيل حوالي </a:t>
            </a:r>
            <a:r>
              <a:rPr lang="ar-SA" sz="2000" dirty="0"/>
              <a:t>380,000 الف </a:t>
            </a:r>
            <a:r>
              <a:rPr lang="ar-SA" sz="2000" dirty="0" smtClean="0"/>
              <a:t>نسمة , ويشكل نسبة:</a:t>
            </a:r>
          </a:p>
        </p:txBody>
      </p:sp>
      <p:sp>
        <p:nvSpPr>
          <p:cNvPr id="8" name="AutoShape 2" descr="نتيجة بحث الصور عن ‪population logo‬‏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7804609" y="3474991"/>
            <a:ext cx="12057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السعوديون</a:t>
            </a:r>
            <a:endParaRPr lang="ar-SA" sz="2400" dirty="0"/>
          </a:p>
        </p:txBody>
      </p:sp>
      <p:sp>
        <p:nvSpPr>
          <p:cNvPr id="10" name="مستطيل 9"/>
          <p:cNvSpPr/>
          <p:nvPr/>
        </p:nvSpPr>
        <p:spPr>
          <a:xfrm>
            <a:off x="7727550" y="5877272"/>
            <a:ext cx="9525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73 </a:t>
            </a:r>
            <a:r>
              <a:rPr lang="ar-SA" sz="2400" dirty="0"/>
              <a:t>% </a:t>
            </a:r>
          </a:p>
        </p:txBody>
      </p:sp>
      <p:sp>
        <p:nvSpPr>
          <p:cNvPr id="13" name="مستطيل 12"/>
          <p:cNvSpPr/>
          <p:nvPr/>
        </p:nvSpPr>
        <p:spPr>
          <a:xfrm>
            <a:off x="5099004" y="3474990"/>
            <a:ext cx="11576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الاسيويون</a:t>
            </a:r>
            <a:endParaRPr lang="ar-SA" sz="2400" dirty="0"/>
          </a:p>
        </p:txBody>
      </p:sp>
      <p:sp>
        <p:nvSpPr>
          <p:cNvPr id="15" name="مستطيل 14"/>
          <p:cNvSpPr/>
          <p:nvPr/>
        </p:nvSpPr>
        <p:spPr>
          <a:xfrm>
            <a:off x="5281325" y="5805264"/>
            <a:ext cx="8675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SA" sz="2400" dirty="0" smtClean="0"/>
              <a:t>21% </a:t>
            </a:r>
            <a:endParaRPr lang="ar-SA" sz="2400" dirty="0"/>
          </a:p>
        </p:txBody>
      </p:sp>
      <p:cxnSp>
        <p:nvCxnSpPr>
          <p:cNvPr id="29" name="رابط بشكل مرفق 28"/>
          <p:cNvCxnSpPr/>
          <p:nvPr/>
        </p:nvCxnSpPr>
        <p:spPr>
          <a:xfrm rot="10800000">
            <a:off x="4058274" y="4405781"/>
            <a:ext cx="1008112" cy="930759"/>
          </a:xfrm>
          <a:prstGeom prst="bentConnector3">
            <a:avLst/>
          </a:prstGeom>
          <a:ln>
            <a:headEnd type="arrow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2062" name="Picture 14" descr="http://www.bnatsoft.com/up/bnatsoft4/bnatsoft.com1429701308132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99" y="4256183"/>
            <a:ext cx="1463605" cy="1250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مستطيل 21"/>
          <p:cNvSpPr/>
          <p:nvPr/>
        </p:nvSpPr>
        <p:spPr>
          <a:xfrm>
            <a:off x="2738613" y="3534983"/>
            <a:ext cx="8050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2400" dirty="0" smtClean="0"/>
              <a:t>العرب</a:t>
            </a:r>
            <a:endParaRPr lang="ar-SA" sz="2400" dirty="0"/>
          </a:p>
        </p:txBody>
      </p:sp>
      <p:sp>
        <p:nvSpPr>
          <p:cNvPr id="23" name="مستطيل 22"/>
          <p:cNvSpPr/>
          <p:nvPr/>
        </p:nvSpPr>
        <p:spPr>
          <a:xfrm>
            <a:off x="2830785" y="5737255"/>
            <a:ext cx="6206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5%</a:t>
            </a:r>
            <a:endParaRPr lang="ar-SA" sz="2400" dirty="0"/>
          </a:p>
        </p:txBody>
      </p:sp>
      <p:pic>
        <p:nvPicPr>
          <p:cNvPr id="25" name="Picture 4" descr="http://www.almrsal.com/wp-content/uploads/2015/04/Saudi-Arabia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6701" y="4264402"/>
            <a:ext cx="1419037" cy="1242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rna-press.com/data/image/430X300/0813783357132170520832078006547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9004" y="4252074"/>
            <a:ext cx="1439186" cy="1250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petra.gov.jo/library/63528338297436107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6302" y="4264402"/>
            <a:ext cx="1377575" cy="1250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2" name="رابط بشكل مرفق 31"/>
          <p:cNvCxnSpPr/>
          <p:nvPr/>
        </p:nvCxnSpPr>
        <p:spPr>
          <a:xfrm rot="10800000">
            <a:off x="6606997" y="4420217"/>
            <a:ext cx="1008112" cy="930759"/>
          </a:xfrm>
          <a:prstGeom prst="bentConnector3">
            <a:avLst/>
          </a:prstGeom>
          <a:ln>
            <a:headEnd type="arrow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3" name="رابط بشكل مرفق 32"/>
          <p:cNvCxnSpPr/>
          <p:nvPr/>
        </p:nvCxnSpPr>
        <p:spPr>
          <a:xfrm rot="10800000">
            <a:off x="1500794" y="4420218"/>
            <a:ext cx="1008112" cy="930759"/>
          </a:xfrm>
          <a:prstGeom prst="bentConnector3">
            <a:avLst/>
          </a:prstGeom>
          <a:ln>
            <a:headEnd type="arrow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4" name="مستطيل 33"/>
          <p:cNvSpPr/>
          <p:nvPr/>
        </p:nvSpPr>
        <p:spPr>
          <a:xfrm>
            <a:off x="473259" y="5737254"/>
            <a:ext cx="6206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1%</a:t>
            </a:r>
            <a:endParaRPr lang="ar-SA" sz="2400" dirty="0"/>
          </a:p>
        </p:txBody>
      </p:sp>
      <p:sp>
        <p:nvSpPr>
          <p:cNvPr id="35" name="مستطيل 34"/>
          <p:cNvSpPr/>
          <p:nvPr/>
        </p:nvSpPr>
        <p:spPr>
          <a:xfrm>
            <a:off x="268076" y="3535112"/>
            <a:ext cx="10310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2400" dirty="0" smtClean="0"/>
              <a:t>الغربيون</a:t>
            </a:r>
            <a:endParaRPr lang="ar-SA" sz="2400" dirty="0"/>
          </a:p>
        </p:txBody>
      </p:sp>
      <p:pic>
        <p:nvPicPr>
          <p:cNvPr id="6153" name="Picture 9" descr="http://thumbs.dreamstime.com/z/population-growth-graph-white-background-3176539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842" y="129962"/>
            <a:ext cx="2602096" cy="2145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3584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742910" y="325105"/>
            <a:ext cx="640109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r>
              <a:rPr lang="ar-SA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المناخ</a:t>
            </a:r>
          </a:p>
          <a:p>
            <a:pPr algn="just" rtl="1"/>
            <a:endParaRPr lang="ar-SA" sz="2000" dirty="0"/>
          </a:p>
          <a:p>
            <a:pPr algn="just" rtl="1"/>
            <a:r>
              <a:rPr lang="ar-SA" sz="2000" dirty="0" smtClean="0"/>
              <a:t>شديد </a:t>
            </a:r>
            <a:r>
              <a:rPr lang="ar-SA" sz="2000" dirty="0"/>
              <a:t>الحرارة والرطوبة صيفا (قد تصل درجة الحرارة إلى 56درجة مئوية) بارد ممطر شتاء (قد تصل درجة الحرارة إلى 3 درجات مئوية).</a:t>
            </a:r>
            <a:endParaRPr lang="en-US" sz="2000" dirty="0"/>
          </a:p>
        </p:txBody>
      </p:sp>
      <p:pic>
        <p:nvPicPr>
          <p:cNvPr id="2050" name="Picture 2" descr="http://www.qatartourism.gov.qa/portals/0/Images/clima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332656"/>
            <a:ext cx="2524125" cy="248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7002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665153" y="476672"/>
            <a:ext cx="31085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SA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رابعاً </a:t>
            </a:r>
            <a:r>
              <a:rPr lang="ar-S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ar-SA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مميزات الاستثمار في الجبيل</a:t>
            </a: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2163563" y="1943816"/>
            <a:ext cx="69665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r>
              <a:rPr lang="ar-SA" sz="2000" dirty="0"/>
              <a:t>تتضمن المزايا التي يتم توفيرها للصناعات في مدينة الجبيل الصناعية ما يلي:</a:t>
            </a:r>
          </a:p>
        </p:txBody>
      </p:sp>
      <p:pic>
        <p:nvPicPr>
          <p:cNvPr id="7170" name="Picture 2" descr="http://images.alarabiya.net/a5/5f/436x328_37118_15236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456"/>
            <a:ext cx="2547354" cy="1916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سهم إلى اليسار 12"/>
          <p:cNvSpPr/>
          <p:nvPr/>
        </p:nvSpPr>
        <p:spPr>
          <a:xfrm>
            <a:off x="5449499" y="3182874"/>
            <a:ext cx="576064" cy="360040"/>
          </a:xfrm>
          <a:prstGeom prst="lef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1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ar-SA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7172" name="Picture 4" descr="http://www.tech-wd.com/wd/wp-content/uploads/2013/06/Geo-Targetin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763855"/>
            <a:ext cx="1818900" cy="1217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مستطيل 4"/>
          <p:cNvSpPr/>
          <p:nvPr/>
        </p:nvSpPr>
        <p:spPr>
          <a:xfrm>
            <a:off x="4877655" y="399935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الموقع </a:t>
            </a:r>
            <a:r>
              <a:rPr lang="ar-SA" b="1" dirty="0" smtClean="0">
                <a:solidFill>
                  <a:srgbClr val="FF0000"/>
                </a:solidFill>
              </a:rPr>
              <a:t>الجغرافي : </a:t>
            </a:r>
            <a:r>
              <a:rPr lang="ar-SA" dirty="0"/>
              <a:t>تقع مدينة الجبيل الصناعية </a:t>
            </a:r>
            <a:endParaRPr lang="ar-SA" dirty="0" smtClean="0"/>
          </a:p>
          <a:p>
            <a:pPr algn="ctr" rtl="1"/>
            <a:r>
              <a:rPr lang="ar-SA" dirty="0" smtClean="0"/>
              <a:t>على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SA" dirty="0">
                <a:solidFill>
                  <a:srgbClr val="0070C0"/>
                </a:solidFill>
              </a:rPr>
              <a:t>شاطئ الخليج العربي</a:t>
            </a:r>
            <a:r>
              <a:rPr lang="ar-SA" dirty="0"/>
              <a:t> </a:t>
            </a:r>
            <a:endParaRPr lang="ar-SA" dirty="0" smtClean="0"/>
          </a:p>
          <a:p>
            <a:pPr algn="ctr" rtl="1"/>
            <a:r>
              <a:rPr lang="ar-SA" dirty="0" smtClean="0">
                <a:solidFill>
                  <a:srgbClr val="FF0000"/>
                </a:solidFill>
              </a:rPr>
              <a:t>ويتميز </a:t>
            </a:r>
            <a:r>
              <a:rPr lang="ar-SA" dirty="0">
                <a:solidFill>
                  <a:srgbClr val="FF0000"/>
                </a:solidFill>
              </a:rPr>
              <a:t>موقعها بقربها من مصادر الطاقة والمواد الخام اللازمة، وقربها من الممرات البحرية الدولية </a:t>
            </a:r>
          </a:p>
        </p:txBody>
      </p:sp>
      <p:pic>
        <p:nvPicPr>
          <p:cNvPr id="7174" name="Picture 6" descr="http://www.ports.gov.sa/Style%20Library/SP/Js/img/large/SP-Jubail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3146" y="2749130"/>
            <a:ext cx="1818900" cy="1217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ستطيل 7"/>
          <p:cNvSpPr/>
          <p:nvPr/>
        </p:nvSpPr>
        <p:spPr>
          <a:xfrm>
            <a:off x="3545348" y="3999358"/>
            <a:ext cx="7344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b="1" dirty="0">
                <a:solidFill>
                  <a:srgbClr val="FF0000"/>
                </a:solidFill>
              </a:rPr>
              <a:t>الموانئ</a:t>
            </a:r>
          </a:p>
        </p:txBody>
      </p:sp>
      <p:pic>
        <p:nvPicPr>
          <p:cNvPr id="7176" name="Picture 8" descr="http://www.goldcollarcareers.com/images/site/manufacturing-icons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14" y="2679688"/>
            <a:ext cx="1818205" cy="1272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سهم إلى اليسار 18"/>
          <p:cNvSpPr/>
          <p:nvPr/>
        </p:nvSpPr>
        <p:spPr>
          <a:xfrm>
            <a:off x="2163563" y="3182874"/>
            <a:ext cx="576064" cy="360040"/>
          </a:xfrm>
          <a:prstGeom prst="lef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1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ar-SA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261354" y="402288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r-SA" b="1" dirty="0">
                <a:solidFill>
                  <a:srgbClr val="FF0000"/>
                </a:solidFill>
              </a:rPr>
              <a:t>وفرة المواد </a:t>
            </a:r>
            <a:r>
              <a:rPr lang="ar-SA" b="1" dirty="0" smtClean="0">
                <a:solidFill>
                  <a:srgbClr val="FF0000"/>
                </a:solidFill>
              </a:rPr>
              <a:t>الأولية</a:t>
            </a:r>
            <a:r>
              <a:rPr lang="ar-SA" dirty="0"/>
              <a:t/>
            </a:r>
            <a:br>
              <a:rPr lang="ar-SA" dirty="0"/>
            </a:br>
            <a:endParaRPr lang="ar-SA" dirty="0"/>
          </a:p>
        </p:txBody>
      </p:sp>
      <p:pic>
        <p:nvPicPr>
          <p:cNvPr id="7178" name="Picture 10" descr="http://thumbs.dreamstime.com/z/icons-set-web-manufacturing-delivery-theme-vector-eps-illustration-4099325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660232" y="5199687"/>
            <a:ext cx="1818900" cy="1258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مستطيل 15"/>
          <p:cNvSpPr/>
          <p:nvPr/>
        </p:nvSpPr>
        <p:spPr>
          <a:xfrm>
            <a:off x="6482685" y="6458088"/>
            <a:ext cx="21739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b="1" dirty="0">
                <a:solidFill>
                  <a:srgbClr val="FF0000"/>
                </a:solidFill>
              </a:rPr>
              <a:t>توافر التجهيزات </a:t>
            </a:r>
            <a:r>
              <a:rPr lang="ar-SA" b="1" dirty="0" smtClean="0">
                <a:solidFill>
                  <a:srgbClr val="FF0000"/>
                </a:solidFill>
              </a:rPr>
              <a:t>الأساسية</a:t>
            </a:r>
            <a:endParaRPr lang="ar-SA" dirty="0"/>
          </a:p>
        </p:txBody>
      </p:sp>
      <p:sp>
        <p:nvSpPr>
          <p:cNvPr id="23" name="سهم إلى اليسار 22"/>
          <p:cNvSpPr/>
          <p:nvPr/>
        </p:nvSpPr>
        <p:spPr>
          <a:xfrm>
            <a:off x="5466523" y="5648867"/>
            <a:ext cx="576064" cy="360040"/>
          </a:xfrm>
          <a:prstGeom prst="lef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1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ar-SA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4" name="Picture 2" descr="http://www.ru4arab.ru/tradeimg/job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1854" y="4807771"/>
            <a:ext cx="1682194" cy="1682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مستطيل 16"/>
          <p:cNvSpPr/>
          <p:nvPr/>
        </p:nvSpPr>
        <p:spPr>
          <a:xfrm>
            <a:off x="3211194" y="645808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r-SA" b="1" dirty="0">
                <a:solidFill>
                  <a:srgbClr val="FF0000"/>
                </a:solidFill>
              </a:rPr>
              <a:t>توافر الخدمات </a:t>
            </a:r>
            <a:r>
              <a:rPr lang="ar-SA" b="1" dirty="0" smtClean="0">
                <a:solidFill>
                  <a:srgbClr val="FF0000"/>
                </a:solidFill>
              </a:rPr>
              <a:t>الصناعية</a:t>
            </a:r>
            <a:r>
              <a:rPr lang="ar-SA" b="1" dirty="0">
                <a:solidFill>
                  <a:srgbClr val="FF0000"/>
                </a:solidFill>
              </a:rPr>
              <a:t/>
            </a:r>
            <a:br>
              <a:rPr lang="ar-SA" b="1" dirty="0">
                <a:solidFill>
                  <a:srgbClr val="FF0000"/>
                </a:solidFill>
              </a:rPr>
            </a:br>
            <a:endParaRPr lang="ar-SA" b="1" dirty="0">
              <a:solidFill>
                <a:srgbClr val="FF0000"/>
              </a:solidFill>
            </a:endParaRPr>
          </a:p>
        </p:txBody>
      </p:sp>
      <p:pic>
        <p:nvPicPr>
          <p:cNvPr id="7180" name="Picture 12" descr="http://control-towers.cz/en/wp-content/uploads/2013/09/Control-Towers-Customs-clearance-CTI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32" y="5135364"/>
            <a:ext cx="1830208" cy="1188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سهم إلى اليسار 26"/>
          <p:cNvSpPr/>
          <p:nvPr/>
        </p:nvSpPr>
        <p:spPr>
          <a:xfrm>
            <a:off x="2259322" y="5563883"/>
            <a:ext cx="576064" cy="360040"/>
          </a:xfrm>
          <a:prstGeom prst="lef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1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ar-SA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8" name="مستطيل 17"/>
          <p:cNvSpPr/>
          <p:nvPr/>
        </p:nvSpPr>
        <p:spPr>
          <a:xfrm>
            <a:off x="261354" y="643600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r-SA" b="1" dirty="0">
                <a:solidFill>
                  <a:srgbClr val="FF0000"/>
                </a:solidFill>
              </a:rPr>
              <a:t>الإعفاءات </a:t>
            </a:r>
            <a:r>
              <a:rPr lang="ar-SA" b="1" dirty="0" smtClean="0">
                <a:solidFill>
                  <a:srgbClr val="FF0000"/>
                </a:solidFill>
              </a:rPr>
              <a:t>الجمركية</a:t>
            </a:r>
            <a:r>
              <a:rPr lang="ar-SA" dirty="0"/>
              <a:t/>
            </a:r>
            <a:br>
              <a:rPr lang="ar-SA" dirty="0"/>
            </a:b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520191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4vector.com/i/free-vector-industry-clip-art_108940_Industry_clip_art_high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2" y="77242"/>
            <a:ext cx="4240961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عنصر نائب للمحتوى 3"/>
          <p:cNvSpPr>
            <a:spLocks noGrp="1"/>
          </p:cNvSpPr>
          <p:nvPr>
            <p:ph sz="quarter" idx="13"/>
          </p:nvPr>
        </p:nvSpPr>
        <p:spPr>
          <a:xfrm>
            <a:off x="7558179" y="303039"/>
            <a:ext cx="13160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r" rtl="1">
              <a:buNone/>
            </a:pPr>
            <a:r>
              <a:rPr lang="ar-SA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cs"/>
              </a:rPr>
              <a:t>الصناعة</a:t>
            </a:r>
            <a:endParaRPr lang="en-US" sz="3200" b="1" dirty="0">
              <a:solidFill>
                <a:schemeClr val="tx1">
                  <a:lumMod val="75000"/>
                  <a:lumOff val="25000"/>
                </a:schemeClr>
              </a:solidFill>
              <a:cs typeface="+mn-cs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4542255" y="1700808"/>
            <a:ext cx="41745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v"/>
            </a:pPr>
            <a:r>
              <a:rPr lang="ar-SA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فئات </a:t>
            </a:r>
            <a:r>
              <a:rPr lang="ar-SA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الصناعة في الجبيل تنقسم الى :</a:t>
            </a:r>
            <a:endParaRPr lang="ar-SA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8" name="رسم تخطيطي 7"/>
          <p:cNvGraphicFramePr/>
          <p:nvPr>
            <p:extLst>
              <p:ext uri="{D42A27DB-BD31-4B8C-83A1-F6EECF244321}">
                <p14:modId xmlns:p14="http://schemas.microsoft.com/office/powerpoint/2010/main" val="2434319812"/>
              </p:ext>
            </p:extLst>
          </p:nvPr>
        </p:nvGraphicFramePr>
        <p:xfrm>
          <a:off x="0" y="1728884"/>
          <a:ext cx="6360368" cy="45050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مستطيل 8"/>
          <p:cNvSpPr/>
          <p:nvPr/>
        </p:nvSpPr>
        <p:spPr>
          <a:xfrm>
            <a:off x="3726204" y="2327936"/>
            <a:ext cx="53986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r>
              <a:rPr lang="ar-SA" dirty="0">
                <a:solidFill>
                  <a:srgbClr val="0070C0"/>
                </a:solidFill>
              </a:rPr>
              <a:t>تكرير البترول، صناعة والبتروكيماويات، والأسمدة الكيماوية، ومصانع الحديد.</a:t>
            </a:r>
          </a:p>
        </p:txBody>
      </p:sp>
      <p:sp>
        <p:nvSpPr>
          <p:cNvPr id="10" name="مستطيل 9"/>
          <p:cNvSpPr/>
          <p:nvPr/>
        </p:nvSpPr>
        <p:spPr>
          <a:xfrm>
            <a:off x="4788024" y="3623686"/>
            <a:ext cx="43559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 rtl="1"/>
            <a:r>
              <a:rPr lang="ar-SA" dirty="0"/>
              <a:t>تتركز بصورة رئيسة في المواد </a:t>
            </a:r>
            <a:r>
              <a:rPr lang="ar-SA" dirty="0">
                <a:solidFill>
                  <a:srgbClr val="FF0000"/>
                </a:solidFill>
              </a:rPr>
              <a:t>البتروكيماوية </a:t>
            </a:r>
            <a:r>
              <a:rPr lang="ar-SA" dirty="0" smtClean="0">
                <a:solidFill>
                  <a:srgbClr val="FF0000"/>
                </a:solidFill>
              </a:rPr>
              <a:t>التحويلية</a:t>
            </a:r>
          </a:p>
          <a:p>
            <a:pPr algn="justLow" rtl="1"/>
            <a:r>
              <a:rPr lang="ar-SA" dirty="0" smtClean="0">
                <a:solidFill>
                  <a:srgbClr val="FF0000"/>
                </a:solidFill>
              </a:rPr>
              <a:t>والبلاستيكية</a:t>
            </a:r>
            <a:r>
              <a:rPr lang="ar-SA" dirty="0" smtClean="0"/>
              <a:t> </a:t>
            </a:r>
            <a:r>
              <a:rPr lang="ar-SA" dirty="0"/>
              <a:t>المصنوعة لأغراض خاصة وتتوافر المواد </a:t>
            </a:r>
            <a:endParaRPr lang="ar-SA" dirty="0" smtClean="0"/>
          </a:p>
          <a:p>
            <a:pPr algn="justLow" rtl="1"/>
            <a:r>
              <a:rPr lang="ar-SA" dirty="0" smtClean="0"/>
              <a:t>الأولية </a:t>
            </a:r>
            <a:r>
              <a:rPr lang="ar-SA" dirty="0"/>
              <a:t>وتعتمد على منتجات الصناعات الأساسية كمواد </a:t>
            </a:r>
            <a:endParaRPr lang="ar-SA" dirty="0" smtClean="0"/>
          </a:p>
          <a:p>
            <a:pPr algn="justLow" rtl="1"/>
            <a:r>
              <a:rPr lang="ar-SA" dirty="0" smtClean="0"/>
              <a:t>اوليه لها</a:t>
            </a:r>
            <a:r>
              <a:rPr lang="ar-SA" dirty="0"/>
              <a:t>.</a:t>
            </a:r>
          </a:p>
        </p:txBody>
      </p:sp>
      <p:sp>
        <p:nvSpPr>
          <p:cNvPr id="12" name="مستطيل 11"/>
          <p:cNvSpPr/>
          <p:nvPr/>
        </p:nvSpPr>
        <p:spPr>
          <a:xfrm>
            <a:off x="4583557" y="508518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rtl="1"/>
            <a:r>
              <a:rPr lang="ar-SA" dirty="0"/>
              <a:t>التصنيع وتشكيل </a:t>
            </a:r>
            <a:r>
              <a:rPr lang="ar-SA" dirty="0">
                <a:solidFill>
                  <a:srgbClr val="FF0000"/>
                </a:solidFill>
              </a:rPr>
              <a:t>الحديد والمعادن </a:t>
            </a:r>
            <a:endParaRPr lang="ar-SA" dirty="0" smtClean="0">
              <a:solidFill>
                <a:srgbClr val="FF0000"/>
              </a:solidFill>
            </a:endParaRPr>
          </a:p>
          <a:p>
            <a:pPr algn="just" rtl="1"/>
            <a:r>
              <a:rPr lang="ar-SA" dirty="0" smtClean="0"/>
              <a:t>وصناعات </a:t>
            </a:r>
            <a:r>
              <a:rPr lang="ar-SA" dirty="0"/>
              <a:t>خفيفة لتلبية </a:t>
            </a:r>
            <a:r>
              <a:rPr lang="ar-SA" dirty="0" smtClean="0"/>
              <a:t>احتياجات</a:t>
            </a:r>
          </a:p>
          <a:p>
            <a:pPr algn="just" rtl="1"/>
            <a:r>
              <a:rPr lang="ar-SA" dirty="0" smtClean="0"/>
              <a:t>المنطقة </a:t>
            </a:r>
            <a:r>
              <a:rPr lang="ar-SA" dirty="0"/>
              <a:t>الصناعية والمنطقة السكنية.</a:t>
            </a:r>
          </a:p>
        </p:txBody>
      </p:sp>
    </p:spTree>
    <p:extLst>
      <p:ext uri="{BB962C8B-B14F-4D97-AF65-F5344CB8AC3E}">
        <p14:creationId xmlns:p14="http://schemas.microsoft.com/office/powerpoint/2010/main" val="3029710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8706</TotalTime>
  <Words>226</Words>
  <Application>Microsoft Office PowerPoint</Application>
  <PresentationFormat>عرض على الشاشة (3:4)‏</PresentationFormat>
  <Paragraphs>52</Paragraphs>
  <Slides>6</Slides>
  <Notes>1</Notes>
  <HiddenSlides>0</HiddenSlides>
  <MMClips>0</MMClips>
  <ScaleCrop>false</ScaleCrop>
  <HeadingPairs>
    <vt:vector size="4" baseType="variant">
      <vt:variant>
        <vt:lpstr>نسق</vt:lpstr>
      </vt:variant>
      <vt:variant>
        <vt:i4>2</vt:i4>
      </vt:variant>
      <vt:variant>
        <vt:lpstr>عناوين الشرائح</vt:lpstr>
      </vt:variant>
      <vt:variant>
        <vt:i4>6</vt:i4>
      </vt:variant>
    </vt:vector>
  </HeadingPairs>
  <TitlesOfParts>
    <vt:vector size="8" baseType="lpstr">
      <vt:lpstr>Sketchbook</vt:lpstr>
      <vt:lpstr>Soho</vt:lpstr>
      <vt:lpstr>عمل الطالبة  لؤلؤة من البحر 2121111111   إشراف الدكتورة عائشة التايب 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mac</dc:creator>
  <cp:lastModifiedBy>Mohammad Hezam AL-Qahtani</cp:lastModifiedBy>
  <cp:revision>324</cp:revision>
  <dcterms:created xsi:type="dcterms:W3CDTF">2015-03-23T17:47:12Z</dcterms:created>
  <dcterms:modified xsi:type="dcterms:W3CDTF">2016-12-26T04:24:33Z</dcterms:modified>
</cp:coreProperties>
</file>