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98" r:id="rId3"/>
    <p:sldId id="302" r:id="rId4"/>
    <p:sldId id="258" r:id="rId5"/>
    <p:sldId id="259" r:id="rId6"/>
    <p:sldId id="260" r:id="rId7"/>
    <p:sldId id="261" r:id="rId8"/>
    <p:sldId id="262" r:id="rId9"/>
    <p:sldId id="263" r:id="rId10"/>
    <p:sldId id="264" r:id="rId11"/>
    <p:sldId id="265" r:id="rId12"/>
    <p:sldId id="266" r:id="rId13"/>
    <p:sldId id="292" r:id="rId14"/>
    <p:sldId id="267" r:id="rId15"/>
    <p:sldId id="268" r:id="rId16"/>
    <p:sldId id="269" r:id="rId17"/>
    <p:sldId id="270" r:id="rId18"/>
    <p:sldId id="271" r:id="rId19"/>
    <p:sldId id="272" r:id="rId20"/>
    <p:sldId id="273" r:id="rId21"/>
    <p:sldId id="274" r:id="rId22"/>
    <p:sldId id="277" r:id="rId23"/>
    <p:sldId id="278" r:id="rId24"/>
    <p:sldId id="279" r:id="rId25"/>
    <p:sldId id="275" r:id="rId26"/>
    <p:sldId id="276" r:id="rId27"/>
    <p:sldId id="299" r:id="rId28"/>
    <p:sldId id="300" r:id="rId29"/>
    <p:sldId id="301" r:id="rId30"/>
    <p:sldId id="283" r:id="rId31"/>
    <p:sldId id="280" r:id="rId32"/>
    <p:sldId id="284" r:id="rId33"/>
    <p:sldId id="285" r:id="rId34"/>
    <p:sldId id="286" r:id="rId35"/>
    <p:sldId id="287" r:id="rId36"/>
    <p:sldId id="291" r:id="rId37"/>
    <p:sldId id="288" r:id="rId38"/>
    <p:sldId id="290" r:id="rId39"/>
    <p:sldId id="289" r:id="rId40"/>
    <p:sldId id="293" r:id="rId4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80" d="100"/>
          <a:sy n="80" d="100"/>
        </p:scale>
        <p:origin x="-1002" y="2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3453283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181665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94970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E083BB1-7C01-4D76-896A-9656B9FE7CE1}" type="datetimeFigureOut">
              <a:rPr lang="ar-SA" smtClean="0"/>
              <a:t>30/03/1437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2113408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E083BB1-7C01-4D76-896A-9656B9FE7CE1}" type="datetimeFigureOut">
              <a:rPr lang="ar-SA" smtClean="0"/>
              <a:t>30/03/1437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2733646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E083BB1-7C01-4D76-896A-9656B9FE7CE1}" type="datetimeFigureOut">
              <a:rPr lang="ar-SA" smtClean="0"/>
              <a:t>30/03/1437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420063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E083BB1-7C01-4D76-896A-9656B9FE7CE1}" type="datetimeFigureOut">
              <a:rPr lang="ar-SA" smtClean="0"/>
              <a:t>30/03/1437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1640735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E083BB1-7C01-4D76-896A-9656B9FE7CE1}" type="datetimeFigureOut">
              <a:rPr lang="ar-SA" smtClean="0"/>
              <a:t>30/03/1437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2677154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E083BB1-7C01-4D76-896A-9656B9FE7CE1}" type="datetimeFigureOut">
              <a:rPr lang="ar-SA" smtClean="0"/>
              <a:t>30/03/1437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1452832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3513143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EF981B2-4AA6-4EBE-AB4B-8E9E8FF6DB1C}" type="slidenum">
              <a:rPr lang="ar-SA" smtClean="0"/>
              <a:t>‹#›</a:t>
            </a:fld>
            <a:endParaRPr lang="ar-SA"/>
          </a:p>
        </p:txBody>
      </p:sp>
    </p:spTree>
    <p:extLst>
      <p:ext uri="{BB962C8B-B14F-4D97-AF65-F5344CB8AC3E}">
        <p14:creationId xmlns:p14="http://schemas.microsoft.com/office/powerpoint/2010/main" val="336633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E083BB1-7C01-4D76-896A-9656B9FE7CE1}" type="datetimeFigureOut">
              <a:rPr lang="ar-SA" smtClean="0"/>
              <a:t>30/03/1437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EF981B2-4AA6-4EBE-AB4B-8E9E8FF6DB1C}" type="slidenum">
              <a:rPr lang="ar-SA" smtClean="0"/>
              <a:t>‹#›</a:t>
            </a:fld>
            <a:endParaRPr lang="ar-SA"/>
          </a:p>
        </p:txBody>
      </p:sp>
    </p:spTree>
    <p:extLst>
      <p:ext uri="{BB962C8B-B14F-4D97-AF65-F5344CB8AC3E}">
        <p14:creationId xmlns:p14="http://schemas.microsoft.com/office/powerpoint/2010/main" val="3252076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60648"/>
            <a:ext cx="7848872" cy="59766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5294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prstTxWarp prst="textPlain">
              <a:avLst/>
            </a:prstTxWarp>
            <a:normAutofit/>
          </a:bodyPr>
          <a:lstStyle/>
          <a:p>
            <a:pPr marL="0" indent="0" algn="ctr">
              <a:buNone/>
            </a:pPr>
            <a:r>
              <a:rPr lang="ar-SA" sz="11500" b="1" dirty="0" smtClean="0">
                <a:ln w="18000">
                  <a:solidFill>
                    <a:schemeClr val="accent2">
                      <a:satMod val="140000"/>
                    </a:schemeClr>
                  </a:solidFill>
                  <a:prstDash val="solid"/>
                  <a:miter lim="800000"/>
                </a:ln>
                <a:solidFill>
                  <a:schemeClr val="accent5">
                    <a:lumMod val="60000"/>
                    <a:lumOff val="40000"/>
                  </a:schemeClr>
                </a:solidFill>
                <a:effectLst>
                  <a:glow rad="63500">
                    <a:schemeClr val="accent6">
                      <a:satMod val="175000"/>
                      <a:alpha val="40000"/>
                    </a:schemeClr>
                  </a:glow>
                  <a:outerShdw blurRad="25500" dist="23000" dir="7020000" algn="tl">
                    <a:srgbClr val="000000">
                      <a:alpha val="50000"/>
                    </a:srgbClr>
                  </a:outerShdw>
                </a:effectLst>
              </a:rPr>
              <a:t>المحاضرة </a:t>
            </a:r>
            <a:r>
              <a:rPr lang="ar-SA" sz="11500" b="1" dirty="0">
                <a:ln w="18000">
                  <a:solidFill>
                    <a:schemeClr val="accent2">
                      <a:satMod val="140000"/>
                    </a:schemeClr>
                  </a:solidFill>
                  <a:prstDash val="solid"/>
                  <a:miter lim="800000"/>
                </a:ln>
                <a:solidFill>
                  <a:schemeClr val="accent5">
                    <a:lumMod val="60000"/>
                    <a:lumOff val="40000"/>
                  </a:schemeClr>
                </a:solidFill>
                <a:effectLst>
                  <a:glow rad="63500">
                    <a:schemeClr val="accent6">
                      <a:satMod val="175000"/>
                      <a:alpha val="40000"/>
                    </a:schemeClr>
                  </a:glow>
                  <a:outerShdw blurRad="25500" dist="23000" dir="7020000" algn="tl">
                    <a:srgbClr val="000000">
                      <a:alpha val="50000"/>
                    </a:srgbClr>
                  </a:outerShdw>
                </a:effectLst>
              </a:rPr>
              <a:t>الاولى</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76200"/>
        </p:spPr>
        <p:style>
          <a:lnRef idx="2">
            <a:schemeClr val="accent1"/>
          </a:lnRef>
          <a:fillRef idx="1">
            <a:schemeClr val="lt1"/>
          </a:fillRef>
          <a:effectRef idx="0">
            <a:schemeClr val="accent1"/>
          </a:effectRef>
          <a:fontRef idx="minor">
            <a:schemeClr val="dk1"/>
          </a:fontRef>
        </p:style>
        <p:txBody>
          <a:bodyPr/>
          <a:lstStyle/>
          <a:p>
            <a:pPr marL="0" indent="0">
              <a:buNone/>
            </a:pPr>
            <a:r>
              <a:rPr lang="ar-SA" dirty="0" smtClean="0"/>
              <a:t> </a:t>
            </a:r>
            <a:endParaRPr lang="ar-SA" dirty="0"/>
          </a:p>
        </p:txBody>
      </p:sp>
      <p:pic>
        <p:nvPicPr>
          <p:cNvPr id="1026" name="Picture 2" descr="C:\Users\aasaleh\Desktop\محاضرات الفصل الدراسي الاول\الفصل الدراسي الثاني 1437\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8136904" cy="5472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36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prstTxWarp prst="textChevronInverted">
              <a:avLst/>
            </a:prstTxWarp>
            <a:normAutofit/>
          </a:bodyPr>
          <a:lstStyle/>
          <a:p>
            <a:pPr algn="ctr"/>
            <a:r>
              <a:rPr lang="ar-SA" sz="6600" b="1" u="sng" dirty="0" smtClean="0">
                <a:ln>
                  <a:solidFill>
                    <a:srgbClr val="FFC000"/>
                  </a:solidFill>
                </a:ln>
                <a:effectLst>
                  <a:outerShdw blurRad="38100" dist="38100" dir="2700000" algn="tl">
                    <a:srgbClr val="000000">
                      <a:alpha val="43137"/>
                    </a:srgbClr>
                  </a:outerShdw>
                </a:effectLst>
              </a:rPr>
              <a:t>المحاضرة الاولى </a:t>
            </a:r>
          </a:p>
          <a:p>
            <a:pPr marL="0" indent="0" algn="ctr">
              <a:buNone/>
            </a:pPr>
            <a:r>
              <a:rPr lang="ar-SA" sz="6600" b="1" u="sng" dirty="0" smtClean="0">
                <a:ln>
                  <a:solidFill>
                    <a:srgbClr val="FFC000"/>
                  </a:solidFill>
                </a:ln>
                <a:effectLst>
                  <a:outerShdw blurRad="38100" dist="38100" dir="2700000" algn="tl">
                    <a:srgbClr val="000000">
                      <a:alpha val="43137"/>
                    </a:srgbClr>
                  </a:outerShdw>
                </a:effectLst>
              </a:rPr>
              <a:t>من </a:t>
            </a:r>
          </a:p>
          <a:p>
            <a:pPr marL="0" indent="0" algn="ctr">
              <a:buNone/>
            </a:pPr>
            <a:r>
              <a:rPr lang="ar-SA" sz="6600" b="1" u="sng" dirty="0" smtClean="0">
                <a:ln>
                  <a:solidFill>
                    <a:srgbClr val="FFC000"/>
                  </a:solidFill>
                </a:ln>
                <a:effectLst>
                  <a:outerShdw blurRad="38100" dist="38100" dir="2700000" algn="tl">
                    <a:srgbClr val="000000">
                      <a:alpha val="43137"/>
                    </a:srgbClr>
                  </a:outerShdw>
                </a:effectLst>
              </a:rPr>
              <a:t>مقرر ادارة المؤسسات الاجتماعية </a:t>
            </a:r>
            <a:endParaRPr lang="ar-SA" sz="6600" b="1" u="sng" dirty="0">
              <a:ln>
                <a:solidFill>
                  <a:srgbClr val="FFC000"/>
                </a:solidFill>
              </a:ln>
              <a:effectLst>
                <a:outerShdw blurRad="38100" dist="38100" dir="2700000" algn="tl">
                  <a:srgbClr val="000000">
                    <a:alpha val="43137"/>
                  </a:srgbClr>
                </a:outerShdw>
              </a:effectLst>
            </a:endParaRPr>
          </a:p>
        </p:txBody>
      </p:sp>
      <p:pic>
        <p:nvPicPr>
          <p:cNvPr id="1026" name="Picture 2" descr="C:\Users\aasaleh\Desktop\avatar33214_7.g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857500"/>
            <a:ext cx="4248472" cy="1143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910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SA" sz="6600" b="1" u="sng" dirty="0" smtClean="0">
                <a:solidFill>
                  <a:srgbClr val="FF0000"/>
                </a:solidFill>
                <a:effectLst>
                  <a:outerShdw blurRad="38100" dist="38100" dir="2700000" algn="tl">
                    <a:srgbClr val="000000">
                      <a:alpha val="43137"/>
                    </a:srgbClr>
                  </a:outerShdw>
                </a:effectLst>
              </a:rPr>
              <a:t>عناصر المحاضرة</a:t>
            </a:r>
            <a:r>
              <a:rPr lang="ar-SA" sz="6600" b="1" dirty="0" smtClean="0"/>
              <a:t> </a:t>
            </a:r>
          </a:p>
          <a:p>
            <a:r>
              <a:rPr lang="ar-SA" sz="5400" b="1" dirty="0" smtClean="0"/>
              <a:t>عرض الخطة التنفيذية للمقرر </a:t>
            </a:r>
          </a:p>
          <a:p>
            <a:r>
              <a:rPr lang="ar-SA" sz="5400" b="1" dirty="0" smtClean="0"/>
              <a:t>مناقشة مفهوم ادارة المؤسسات الاجتماعية والمفاهيم المرتبطة </a:t>
            </a:r>
            <a:endParaRPr lang="ar-SA" sz="5400" b="1" dirty="0"/>
          </a:p>
        </p:txBody>
      </p:sp>
    </p:spTree>
    <p:extLst>
      <p:ext uri="{BB962C8B-B14F-4D97-AF65-F5344CB8AC3E}">
        <p14:creationId xmlns:p14="http://schemas.microsoft.com/office/powerpoint/2010/main" val="28287498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lstStyle/>
          <a:p>
            <a:pPr algn="ctr"/>
            <a:r>
              <a:rPr lang="ar-SA" b="1" u="sng" dirty="0" smtClean="0"/>
              <a:t>اهداف المحاضرة</a:t>
            </a:r>
          </a:p>
          <a:p>
            <a:pPr algn="ctr"/>
            <a:endParaRPr lang="ar-SA" b="1" dirty="0" smtClean="0"/>
          </a:p>
          <a:p>
            <a:r>
              <a:rPr lang="ar-SA" dirty="0" smtClean="0"/>
              <a:t>نطمح بعد الانتهاء من هذه المحاضرة نكون قد حققنا بعون الله مجموعة من </a:t>
            </a:r>
            <a:r>
              <a:rPr lang="ar-SA" b="1" dirty="0" smtClean="0"/>
              <a:t>الاهداف التالية : </a:t>
            </a:r>
            <a:r>
              <a:rPr lang="ar-SA" dirty="0" smtClean="0"/>
              <a:t>- </a:t>
            </a:r>
          </a:p>
          <a:p>
            <a:r>
              <a:rPr lang="ar-SA" dirty="0" smtClean="0"/>
              <a:t>1- التعرف على الخطة التنفيذية لمقرر ادارة المؤسسات الاجتماعية </a:t>
            </a:r>
          </a:p>
          <a:p>
            <a:r>
              <a:rPr lang="ar-SA" dirty="0" smtClean="0"/>
              <a:t>2- الالمام بمفهوم الادارة والمفاهيم </a:t>
            </a:r>
            <a:r>
              <a:rPr lang="ar-SA" dirty="0"/>
              <a:t>المرتبطة </a:t>
            </a:r>
          </a:p>
        </p:txBody>
      </p:sp>
    </p:spTree>
    <p:extLst>
      <p:ext uri="{BB962C8B-B14F-4D97-AF65-F5344CB8AC3E}">
        <p14:creationId xmlns:p14="http://schemas.microsoft.com/office/powerpoint/2010/main" val="3321173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2116832"/>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SA" sz="6600" b="1" dirty="0" smtClean="0">
                <a:effectLst>
                  <a:outerShdw blurRad="38100" dist="38100" dir="2700000" algn="tl">
                    <a:srgbClr val="000000">
                      <a:alpha val="43137"/>
                    </a:srgbClr>
                  </a:outerShdw>
                </a:effectLst>
              </a:rPr>
              <a:t>اولا : الخطة التنفيذية للمقرر </a:t>
            </a:r>
            <a:endParaRPr lang="ar-SA" sz="6600" b="1" dirty="0">
              <a:effectLst>
                <a:outerShdw blurRad="38100" dist="38100" dir="2700000" algn="tl">
                  <a:srgbClr val="000000">
                    <a:alpha val="43137"/>
                  </a:srgbClr>
                </a:outerShdw>
              </a:effectLst>
            </a:endParaRPr>
          </a:p>
        </p:txBody>
      </p:sp>
      <p:pic>
        <p:nvPicPr>
          <p:cNvPr id="2050" name="Picture 2" descr="C:\Users\aasaleh\Desktop\im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077072"/>
            <a:ext cx="5760640" cy="216024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074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20688"/>
            <a:ext cx="8229600" cy="568863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sz="10700" dirty="0" smtClean="0">
                <a:ln>
                  <a:solidFill>
                    <a:srgbClr val="FFFF00"/>
                  </a:solidFill>
                </a:ln>
                <a:cs typeface="PT Bold Mirror" panose="02010400000000000000" pitchFamily="2" charset="-78"/>
              </a:rPr>
              <a:t>اسم المقرر</a:t>
            </a:r>
            <a:br>
              <a:rPr lang="ar-SA" sz="10700" dirty="0" smtClean="0">
                <a:ln>
                  <a:solidFill>
                    <a:srgbClr val="FFFF00"/>
                  </a:solidFill>
                </a:ln>
                <a:cs typeface="PT Bold Mirror" panose="02010400000000000000" pitchFamily="2" charset="-78"/>
              </a:rPr>
            </a:br>
            <a:r>
              <a:rPr lang="ar-SA" sz="10700" dirty="0" smtClean="0">
                <a:ln>
                  <a:solidFill>
                    <a:srgbClr val="FFFF00"/>
                  </a:solidFill>
                </a:ln>
                <a:cs typeface="PT Bold Mirror" panose="02010400000000000000" pitchFamily="2" charset="-78"/>
              </a:rPr>
              <a:t>ادارة المؤسسات الاجتماعية</a:t>
            </a:r>
            <a:br>
              <a:rPr lang="ar-SA" sz="10700" dirty="0" smtClean="0">
                <a:ln>
                  <a:solidFill>
                    <a:srgbClr val="FFFF00"/>
                  </a:solidFill>
                </a:ln>
                <a:cs typeface="PT Bold Mirror" panose="02010400000000000000" pitchFamily="2" charset="-78"/>
              </a:rPr>
            </a:br>
            <a:r>
              <a:rPr lang="ar-SA" sz="5300" dirty="0" smtClean="0">
                <a:ln>
                  <a:solidFill>
                    <a:srgbClr val="FFFF00"/>
                  </a:solidFill>
                </a:ln>
                <a:cs typeface="PT Bold Mirror" panose="02010400000000000000" pitchFamily="2" charset="-78"/>
              </a:rPr>
              <a:t>رمز المقرر</a:t>
            </a:r>
            <a:r>
              <a:rPr lang="ar-SA" sz="4900" b="1" dirty="0" smtClean="0">
                <a:ln>
                  <a:solidFill>
                    <a:srgbClr val="FFFF00"/>
                  </a:solidFill>
                </a:ln>
                <a:effectLst>
                  <a:outerShdw blurRad="38100" dist="38100" dir="2700000" algn="tl">
                    <a:srgbClr val="000000">
                      <a:alpha val="43137"/>
                    </a:srgbClr>
                  </a:outerShdw>
                </a:effectLst>
                <a:cs typeface="PT Bold Mirror" panose="02010400000000000000" pitchFamily="2" charset="-78"/>
              </a:rPr>
              <a:t>(جمع 210)</a:t>
            </a:r>
            <a:r>
              <a:rPr lang="ar-SA" dirty="0" smtClean="0">
                <a:ln>
                  <a:solidFill>
                    <a:srgbClr val="FFFF00"/>
                  </a:solidFill>
                </a:ln>
                <a:cs typeface="PT Bold Mirror" panose="02010400000000000000" pitchFamily="2" charset="-78"/>
              </a:rPr>
              <a:t/>
            </a:r>
            <a:br>
              <a:rPr lang="ar-SA" dirty="0" smtClean="0">
                <a:ln>
                  <a:solidFill>
                    <a:srgbClr val="FFFF00"/>
                  </a:solidFill>
                </a:ln>
                <a:cs typeface="PT Bold Mirror" panose="02010400000000000000" pitchFamily="2" charset="-78"/>
              </a:rPr>
            </a:br>
            <a:endParaRPr lang="ar-SA" dirty="0">
              <a:ln>
                <a:solidFill>
                  <a:srgbClr val="FFFF00"/>
                </a:solidFill>
              </a:ln>
              <a:cs typeface="PT Bold Mirror" panose="02010400000000000000" pitchFamily="2" charset="-78"/>
            </a:endParaRPr>
          </a:p>
        </p:txBody>
      </p:sp>
    </p:spTree>
    <p:extLst>
      <p:ext uri="{BB962C8B-B14F-4D97-AF65-F5344CB8AC3E}">
        <p14:creationId xmlns:p14="http://schemas.microsoft.com/office/powerpoint/2010/main" val="1413983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92696"/>
            <a:ext cx="7632848" cy="1455440"/>
          </a:xfrm>
          <a:blipFill>
            <a:blip r:embed="rId2"/>
            <a:tile tx="0" ty="0" sx="100000" sy="100000" flip="none" algn="tl"/>
          </a:blipFill>
          <a:scene3d>
            <a:camera prst="perspectiveBelow"/>
            <a:lightRig rig="threePt" dir="t"/>
          </a:scene3d>
          <a:sp3d>
            <a:bevelT prst="angle"/>
          </a:sp3d>
        </p:spPr>
        <p:txBody>
          <a:bodyPr>
            <a:normAutofit fontScale="90000"/>
          </a:bodyPr>
          <a:lstStyle/>
          <a:p>
            <a:r>
              <a:rPr lang="ar-SA" sz="9600" dirty="0" smtClean="0">
                <a:ln>
                  <a:solidFill>
                    <a:schemeClr val="accent2">
                      <a:lumMod val="60000"/>
                      <a:lumOff val="40000"/>
                    </a:schemeClr>
                  </a:solidFill>
                </a:ln>
                <a:solidFill>
                  <a:srgbClr val="002060"/>
                </a:solidFill>
                <a:cs typeface="PT Bold Broken" panose="02010400000000000000" pitchFamily="2" charset="-78"/>
              </a:rPr>
              <a:t>استاذة المقرر</a:t>
            </a:r>
            <a:endParaRPr lang="ar-SA" sz="9600" dirty="0">
              <a:ln>
                <a:solidFill>
                  <a:schemeClr val="accent2">
                    <a:lumMod val="60000"/>
                    <a:lumOff val="40000"/>
                  </a:schemeClr>
                </a:solidFill>
              </a:ln>
              <a:solidFill>
                <a:srgbClr val="002060"/>
              </a:solidFill>
              <a:cs typeface="PT Bold Broken" panose="02010400000000000000" pitchFamily="2" charset="-78"/>
            </a:endParaRPr>
          </a:p>
        </p:txBody>
      </p:sp>
      <p:sp>
        <p:nvSpPr>
          <p:cNvPr id="3" name="عنصر نائب للمحتوى 2"/>
          <p:cNvSpPr>
            <a:spLocks noGrp="1"/>
          </p:cNvSpPr>
          <p:nvPr>
            <p:ph idx="1"/>
          </p:nvPr>
        </p:nvSpPr>
        <p:spPr>
          <a:xfrm>
            <a:off x="685800" y="1981200"/>
            <a:ext cx="7848600" cy="4688160"/>
          </a:xfrm>
        </p:spPr>
        <p:style>
          <a:lnRef idx="2">
            <a:schemeClr val="accent1"/>
          </a:lnRef>
          <a:fillRef idx="1">
            <a:schemeClr val="lt1"/>
          </a:fillRef>
          <a:effectRef idx="0">
            <a:schemeClr val="accent1"/>
          </a:effectRef>
          <a:fontRef idx="minor">
            <a:schemeClr val="dk1"/>
          </a:fontRef>
        </p:style>
        <p:txBody>
          <a:bodyPr/>
          <a:lstStyle/>
          <a:p>
            <a:pPr marL="0" indent="0" algn="ctr">
              <a:buNone/>
            </a:pPr>
            <a:r>
              <a:rPr lang="ar-SA" sz="4400" dirty="0" smtClean="0">
                <a:ln>
                  <a:solidFill>
                    <a:schemeClr val="accent2">
                      <a:lumMod val="60000"/>
                      <a:lumOff val="40000"/>
                    </a:schemeClr>
                  </a:solidFill>
                </a:ln>
                <a:solidFill>
                  <a:srgbClr val="002060"/>
                </a:solidFill>
                <a:cs typeface="PT Bold Broken" panose="02010400000000000000" pitchFamily="2" charset="-78"/>
              </a:rPr>
              <a:t>أ . د / اسماء ابو بكر عبد القادر </a:t>
            </a:r>
          </a:p>
          <a:p>
            <a:pPr marL="0" indent="0" algn="ctr">
              <a:buNone/>
            </a:pPr>
            <a:r>
              <a:rPr lang="ar-SA" sz="4400" dirty="0" smtClean="0">
                <a:ln>
                  <a:solidFill>
                    <a:schemeClr val="accent2">
                      <a:lumMod val="60000"/>
                      <a:lumOff val="40000"/>
                    </a:schemeClr>
                  </a:solidFill>
                </a:ln>
                <a:solidFill>
                  <a:srgbClr val="002060"/>
                </a:solidFill>
                <a:cs typeface="PT Bold Broken" panose="02010400000000000000" pitchFamily="2" charset="-78"/>
              </a:rPr>
              <a:t>استاذ الخدمة الاجتماعية </a:t>
            </a:r>
          </a:p>
          <a:p>
            <a:pPr marL="0" indent="0" algn="ctr">
              <a:buNone/>
            </a:pPr>
            <a:r>
              <a:rPr lang="ar-SA" sz="4400" dirty="0" smtClean="0">
                <a:ln>
                  <a:solidFill>
                    <a:schemeClr val="accent2">
                      <a:lumMod val="60000"/>
                      <a:lumOff val="40000"/>
                    </a:schemeClr>
                  </a:solidFill>
                </a:ln>
                <a:solidFill>
                  <a:srgbClr val="002060"/>
                </a:solidFill>
                <a:cs typeface="PT Bold Broken" panose="02010400000000000000" pitchFamily="2" charset="-78"/>
              </a:rPr>
              <a:t>بقسم علم الاجتماع والخدمة الاجتماعية </a:t>
            </a:r>
          </a:p>
          <a:p>
            <a:pPr marL="0" indent="0" algn="ctr">
              <a:buNone/>
            </a:pPr>
            <a:r>
              <a:rPr lang="ar-SA" sz="4400" dirty="0" smtClean="0">
                <a:ln>
                  <a:solidFill>
                    <a:schemeClr val="accent2">
                      <a:lumMod val="60000"/>
                      <a:lumOff val="40000"/>
                    </a:schemeClr>
                  </a:solidFill>
                </a:ln>
                <a:solidFill>
                  <a:srgbClr val="002060"/>
                </a:solidFill>
                <a:cs typeface="PT Bold Broken" panose="02010400000000000000" pitchFamily="2" charset="-78"/>
              </a:rPr>
              <a:t>كلية الآداب </a:t>
            </a:r>
          </a:p>
          <a:p>
            <a:pPr marL="0" indent="0" algn="ctr">
              <a:buNone/>
            </a:pPr>
            <a:r>
              <a:rPr lang="ar-SA" sz="4400" dirty="0" smtClean="0">
                <a:ln>
                  <a:solidFill>
                    <a:schemeClr val="accent2">
                      <a:lumMod val="60000"/>
                      <a:lumOff val="40000"/>
                    </a:schemeClr>
                  </a:solidFill>
                </a:ln>
                <a:solidFill>
                  <a:srgbClr val="002060"/>
                </a:solidFill>
                <a:cs typeface="PT Bold Broken" panose="02010400000000000000" pitchFamily="2" charset="-78"/>
              </a:rPr>
              <a:t>جامعة الدمام </a:t>
            </a:r>
            <a:endParaRPr lang="ar-SA" sz="4400" dirty="0">
              <a:ln>
                <a:solidFill>
                  <a:schemeClr val="accent2">
                    <a:lumMod val="60000"/>
                    <a:lumOff val="40000"/>
                  </a:schemeClr>
                </a:solidFill>
              </a:ln>
              <a:solidFill>
                <a:srgbClr val="002060"/>
              </a:solidFill>
              <a:cs typeface="PT Bold Broken" panose="02010400000000000000" pitchFamily="2" charset="-78"/>
            </a:endParaRPr>
          </a:p>
        </p:txBody>
      </p:sp>
    </p:spTree>
    <p:extLst>
      <p:ext uri="{BB962C8B-B14F-4D97-AF65-F5344CB8AC3E}">
        <p14:creationId xmlns:p14="http://schemas.microsoft.com/office/powerpoint/2010/main" val="3899663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blipFill>
            <a:blip r:embed="rId2"/>
            <a:tile tx="0" ty="0" sx="100000" sy="100000" flip="none" algn="tl"/>
          </a:blipFill>
          <a:ln>
            <a:solidFill>
              <a:schemeClr val="accent1"/>
            </a:solidFill>
          </a:ln>
          <a:scene3d>
            <a:camera prst="perspectiveBelow"/>
            <a:lightRig rig="threePt" dir="t"/>
          </a:scene3d>
          <a:sp3d>
            <a:bevelT/>
          </a:sp3d>
        </p:spPr>
        <p:style>
          <a:lnRef idx="1">
            <a:schemeClr val="accent5"/>
          </a:lnRef>
          <a:fillRef idx="2">
            <a:schemeClr val="accent5"/>
          </a:fillRef>
          <a:effectRef idx="1">
            <a:schemeClr val="accent5"/>
          </a:effectRef>
          <a:fontRef idx="minor">
            <a:schemeClr val="dk1"/>
          </a:fontRef>
        </p:style>
        <p:txBody>
          <a:bodyPr>
            <a:normAutofit fontScale="92500"/>
          </a:bodyPr>
          <a:lstStyle/>
          <a:p>
            <a:pPr>
              <a:buNone/>
            </a:pPr>
            <a:r>
              <a:rPr lang="ar-SA" sz="4800" b="1" u="sng" dirty="0" smtClean="0"/>
              <a:t>المرجع الأساسي</a:t>
            </a:r>
          </a:p>
          <a:p>
            <a:r>
              <a:rPr lang="ar-SA" sz="4800" dirty="0"/>
              <a:t>ماهر ابو المعاطي: الاتجاهات الحديثة في ادارة المؤسسات الاجتماعية  . مكتبة المتنبي . 2010</a:t>
            </a:r>
          </a:p>
          <a:p>
            <a:r>
              <a:rPr lang="ar-SA" sz="4800" b="1" u="sng" dirty="0" smtClean="0"/>
              <a:t>المرجع </a:t>
            </a:r>
            <a:r>
              <a:rPr lang="ar-SA" sz="4800" b="1" u="sng" dirty="0"/>
              <a:t>المساعد</a:t>
            </a:r>
            <a:endParaRPr lang="ar-SA" sz="4800" dirty="0"/>
          </a:p>
          <a:p>
            <a:r>
              <a:rPr lang="ar-SA" sz="4800" b="1" dirty="0"/>
              <a:t>- محمود </a:t>
            </a:r>
            <a:r>
              <a:rPr lang="ar-SA" sz="4800" b="1" dirty="0" err="1"/>
              <a:t>كفاوين</a:t>
            </a:r>
            <a:r>
              <a:rPr lang="ar-SA" sz="4800" b="1" dirty="0"/>
              <a:t> </a:t>
            </a:r>
            <a:r>
              <a:rPr lang="ar-SA" sz="4800" b="1" dirty="0" smtClean="0"/>
              <a:t>: </a:t>
            </a:r>
            <a:r>
              <a:rPr lang="ar-SA" sz="4800" dirty="0" smtClean="0"/>
              <a:t>ادارة </a:t>
            </a:r>
            <a:r>
              <a:rPr lang="ar-SA" sz="4800" dirty="0"/>
              <a:t>المؤسسات الاجتماعية  . مكتبة المتنبي . 2010 م . </a:t>
            </a:r>
          </a:p>
          <a:p>
            <a:endParaRPr lang="ar-SA" sz="4800" dirty="0"/>
          </a:p>
        </p:txBody>
      </p:sp>
    </p:spTree>
    <p:extLst>
      <p:ext uri="{BB962C8B-B14F-4D97-AF65-F5344CB8AC3E}">
        <p14:creationId xmlns:p14="http://schemas.microsoft.com/office/powerpoint/2010/main" val="143690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0"/>
            <a:ext cx="4283969"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36" y="0"/>
            <a:ext cx="4119816"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4264334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ln w="38100"/>
        </p:spPr>
        <p:style>
          <a:lnRef idx="2">
            <a:schemeClr val="accent4"/>
          </a:lnRef>
          <a:fillRef idx="1">
            <a:schemeClr val="lt1"/>
          </a:fillRef>
          <a:effectRef idx="0">
            <a:schemeClr val="accent4"/>
          </a:effectRef>
          <a:fontRef idx="minor">
            <a:schemeClr val="dk1"/>
          </a:fontRef>
        </p:style>
        <p:txBody>
          <a:bodyPr>
            <a:noAutofit/>
          </a:bodyPr>
          <a:lstStyle/>
          <a:p>
            <a:r>
              <a:rPr lang="ar-SA" sz="10300" b="1" dirty="0" smtClean="0">
                <a:ln>
                  <a:solidFill>
                    <a:srgbClr val="FFC000"/>
                  </a:solidFill>
                </a:ln>
              </a:rPr>
              <a:t>أهداف المقرر</a:t>
            </a:r>
            <a:endParaRPr lang="ar-SA" sz="10300" b="1" dirty="0">
              <a:ln>
                <a:solidFill>
                  <a:srgbClr val="FFC000"/>
                </a:solidFill>
              </a:ln>
            </a:endParaRPr>
          </a:p>
        </p:txBody>
      </p:sp>
      <p:sp>
        <p:nvSpPr>
          <p:cNvPr id="3" name="عنصر نائب للمحتوى 2"/>
          <p:cNvSpPr>
            <a:spLocks noGrp="1"/>
          </p:cNvSpPr>
          <p:nvPr>
            <p:ph idx="1"/>
          </p:nvPr>
        </p:nvSpPr>
        <p:spPr>
          <a:xfrm>
            <a:off x="457200" y="1600200"/>
            <a:ext cx="8229600" cy="4781128"/>
          </a:xfrm>
          <a:ln/>
        </p:spPr>
        <p:style>
          <a:lnRef idx="2">
            <a:schemeClr val="accent1"/>
          </a:lnRef>
          <a:fillRef idx="1">
            <a:schemeClr val="lt1"/>
          </a:fillRef>
          <a:effectRef idx="0">
            <a:schemeClr val="accent1"/>
          </a:effectRef>
          <a:fontRef idx="minor">
            <a:schemeClr val="dk1"/>
          </a:fontRef>
        </p:style>
        <p:txBody>
          <a:bodyPr>
            <a:normAutofit/>
          </a:bodyPr>
          <a:lstStyle/>
          <a:p>
            <a:r>
              <a:rPr lang="ar-SA" sz="3200" b="1" dirty="0" smtClean="0">
                <a:ln>
                  <a:solidFill>
                    <a:schemeClr val="accent4"/>
                  </a:solidFill>
                </a:ln>
              </a:rPr>
              <a:t>التعرف على </a:t>
            </a:r>
            <a:r>
              <a:rPr lang="ar-SA" sz="3200" b="1" dirty="0">
                <a:ln>
                  <a:solidFill>
                    <a:schemeClr val="accent4"/>
                  </a:solidFill>
                </a:ln>
              </a:rPr>
              <a:t>مفهوم </a:t>
            </a:r>
            <a:r>
              <a:rPr lang="ar-SA" sz="3200" b="1" dirty="0" smtClean="0">
                <a:ln>
                  <a:solidFill>
                    <a:schemeClr val="accent4"/>
                  </a:solidFill>
                </a:ln>
              </a:rPr>
              <a:t>ادارة المؤسسات الاجتماعية والمفاهيم المرتبطة</a:t>
            </a:r>
            <a:endParaRPr lang="en-US" sz="3200" b="1" dirty="0">
              <a:ln>
                <a:solidFill>
                  <a:schemeClr val="accent4"/>
                </a:solidFill>
              </a:ln>
            </a:endParaRPr>
          </a:p>
          <a:p>
            <a:r>
              <a:rPr lang="ar-SA" sz="3200" b="1" dirty="0" smtClean="0">
                <a:ln>
                  <a:solidFill>
                    <a:schemeClr val="accent4"/>
                  </a:solidFill>
                </a:ln>
              </a:rPr>
              <a:t>التعرف على الاتجاهات الحديثة في ادارة المنظمات</a:t>
            </a:r>
            <a:endParaRPr lang="en-US" sz="3200" b="1" dirty="0">
              <a:ln>
                <a:solidFill>
                  <a:schemeClr val="accent4"/>
                </a:solidFill>
              </a:ln>
            </a:endParaRPr>
          </a:p>
          <a:p>
            <a:r>
              <a:rPr lang="ar-SA" sz="3200" b="1" dirty="0" smtClean="0">
                <a:ln>
                  <a:solidFill>
                    <a:schemeClr val="accent4"/>
                  </a:solidFill>
                </a:ln>
              </a:rPr>
              <a:t>ادراك ماهية الادارة في الخدمة الاجتماعية </a:t>
            </a:r>
            <a:endParaRPr lang="en-US" sz="3200" b="1" dirty="0">
              <a:ln>
                <a:solidFill>
                  <a:schemeClr val="accent4"/>
                </a:solidFill>
              </a:ln>
            </a:endParaRPr>
          </a:p>
          <a:p>
            <a:r>
              <a:rPr lang="ar-SA" sz="3200" b="1" dirty="0" smtClean="0">
                <a:ln>
                  <a:solidFill>
                    <a:schemeClr val="accent4"/>
                  </a:solidFill>
                </a:ln>
                <a:solidFill>
                  <a:srgbClr val="7030A0"/>
                </a:solidFill>
                <a:effectLst>
                  <a:outerShdw blurRad="38100" dist="38100" dir="2700000" algn="tl">
                    <a:srgbClr val="000000">
                      <a:alpha val="43137"/>
                    </a:srgbClr>
                  </a:outerShdw>
                </a:effectLst>
              </a:rPr>
              <a:t>التعرف </a:t>
            </a:r>
            <a:r>
              <a:rPr lang="ar-SA" sz="3200" b="1" dirty="0">
                <a:ln>
                  <a:solidFill>
                    <a:schemeClr val="accent4"/>
                  </a:solidFill>
                </a:ln>
                <a:solidFill>
                  <a:srgbClr val="7030A0"/>
                </a:solidFill>
                <a:effectLst>
                  <a:outerShdw blurRad="38100" dist="38100" dir="2700000" algn="tl">
                    <a:srgbClr val="000000">
                      <a:alpha val="43137"/>
                    </a:srgbClr>
                  </a:outerShdw>
                </a:effectLst>
              </a:rPr>
              <a:t>على </a:t>
            </a:r>
            <a:r>
              <a:rPr lang="ar-SA" sz="3200" b="1" dirty="0" smtClean="0">
                <a:ln>
                  <a:solidFill>
                    <a:schemeClr val="accent4"/>
                  </a:solidFill>
                </a:ln>
                <a:solidFill>
                  <a:srgbClr val="7030A0"/>
                </a:solidFill>
                <a:effectLst>
                  <a:outerShdw blurRad="38100" dist="38100" dir="2700000" algn="tl">
                    <a:srgbClr val="000000">
                      <a:alpha val="43137"/>
                    </a:srgbClr>
                  </a:outerShdw>
                </a:effectLst>
              </a:rPr>
              <a:t>اهمية الادارة في الخدمة الاجتماعية </a:t>
            </a:r>
          </a:p>
          <a:p>
            <a:r>
              <a:rPr lang="ar-SA" b="1" dirty="0" smtClean="0">
                <a:solidFill>
                  <a:srgbClr val="7030A0"/>
                </a:solidFill>
                <a:effectLst>
                  <a:outerShdw blurRad="38100" dist="38100" dir="2700000" algn="tl">
                    <a:srgbClr val="000000">
                      <a:alpha val="43137"/>
                    </a:srgbClr>
                  </a:outerShdw>
                </a:effectLst>
              </a:rPr>
              <a:t>الالمام بأسس الادارة في المؤسسات الاجتماعية </a:t>
            </a:r>
            <a:endParaRPr lang="en-US" sz="3200" b="1" dirty="0">
              <a:ln>
                <a:solidFill>
                  <a:schemeClr val="accent4"/>
                </a:solidFill>
              </a:ln>
            </a:endParaRPr>
          </a:p>
          <a:p>
            <a:r>
              <a:rPr lang="ar-SA" b="1" dirty="0" smtClean="0">
                <a:ln>
                  <a:solidFill>
                    <a:schemeClr val="accent4"/>
                  </a:solidFill>
                </a:ln>
              </a:rPr>
              <a:t>الالمام بالأعداد المهني للأخصائي الاجتماعي كإداري ووظيفته في المنظمات الاجتماعية</a:t>
            </a:r>
            <a:endParaRPr lang="ar-SA" sz="3200" b="1" dirty="0" smtClean="0">
              <a:ln>
                <a:solidFill>
                  <a:schemeClr val="accent4"/>
                </a:solidFill>
              </a:ln>
            </a:endParaRPr>
          </a:p>
          <a:p>
            <a:endParaRPr lang="ar-SA" dirty="0"/>
          </a:p>
        </p:txBody>
      </p:sp>
    </p:spTree>
    <p:extLst>
      <p:ext uri="{BB962C8B-B14F-4D97-AF65-F5344CB8AC3E}">
        <p14:creationId xmlns:p14="http://schemas.microsoft.com/office/powerpoint/2010/main" val="8751240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lnSpcReduction="10000"/>
          </a:bodyPr>
          <a:lstStyle/>
          <a:p>
            <a:pPr algn="ctr"/>
            <a:r>
              <a:rPr lang="ar-SA" sz="4400" b="1" dirty="0" smtClean="0">
                <a:ln>
                  <a:solidFill>
                    <a:sysClr val="windowText" lastClr="000000"/>
                  </a:solidFill>
                </a:ln>
                <a:solidFill>
                  <a:srgbClr val="00B050"/>
                </a:solidFill>
              </a:rPr>
              <a:t>تابع الاهداف</a:t>
            </a:r>
          </a:p>
          <a:p>
            <a:pPr>
              <a:lnSpc>
                <a:spcPct val="150000"/>
              </a:lnSpc>
            </a:pPr>
            <a:r>
              <a:rPr lang="ar-SA" b="1" dirty="0" smtClean="0">
                <a:ln>
                  <a:solidFill>
                    <a:schemeClr val="accent4"/>
                  </a:solidFill>
                </a:ln>
              </a:rPr>
              <a:t>التعرف </a:t>
            </a:r>
            <a:r>
              <a:rPr lang="ar-SA" b="1" dirty="0">
                <a:ln>
                  <a:solidFill>
                    <a:schemeClr val="accent4"/>
                  </a:solidFill>
                </a:ln>
              </a:rPr>
              <a:t>على المنظمات الاجتماعية</a:t>
            </a:r>
          </a:p>
          <a:p>
            <a:pPr>
              <a:lnSpc>
                <a:spcPct val="150000"/>
              </a:lnSpc>
            </a:pPr>
            <a:r>
              <a:rPr lang="ar-SA" b="1" dirty="0">
                <a:ln>
                  <a:solidFill>
                    <a:schemeClr val="accent4"/>
                  </a:solidFill>
                </a:ln>
              </a:rPr>
              <a:t>معرفة وظائف وعمليات </a:t>
            </a:r>
            <a:r>
              <a:rPr lang="ar-SA" b="1" dirty="0" smtClean="0">
                <a:ln>
                  <a:solidFill>
                    <a:schemeClr val="accent4"/>
                  </a:solidFill>
                </a:ln>
              </a:rPr>
              <a:t>الادارة </a:t>
            </a:r>
            <a:endParaRPr lang="ar-SA" b="1" dirty="0">
              <a:ln>
                <a:solidFill>
                  <a:schemeClr val="accent4"/>
                </a:solidFill>
              </a:ln>
            </a:endParaRPr>
          </a:p>
          <a:p>
            <a:pPr>
              <a:lnSpc>
                <a:spcPct val="150000"/>
              </a:lnSpc>
            </a:pPr>
            <a:r>
              <a:rPr lang="ar-SA" b="1" dirty="0">
                <a:ln>
                  <a:solidFill>
                    <a:schemeClr val="accent4"/>
                  </a:solidFill>
                </a:ln>
              </a:rPr>
              <a:t>الالمام بعملية صنع واتخاذ القرارات الادارية </a:t>
            </a:r>
          </a:p>
          <a:p>
            <a:pPr>
              <a:lnSpc>
                <a:spcPct val="150000"/>
              </a:lnSpc>
            </a:pPr>
            <a:r>
              <a:rPr lang="ar-SA" b="1" dirty="0">
                <a:ln>
                  <a:solidFill>
                    <a:schemeClr val="accent4"/>
                  </a:solidFill>
                </a:ln>
              </a:rPr>
              <a:t>معرفة عوامل نجاح ادارة المؤسسات الاجتماعية والمعوقات التي تواجه النجاح</a:t>
            </a:r>
          </a:p>
          <a:p>
            <a:pPr>
              <a:lnSpc>
                <a:spcPct val="150000"/>
              </a:lnSpc>
            </a:pPr>
            <a:r>
              <a:rPr lang="ar-SA" b="1" dirty="0">
                <a:ln>
                  <a:solidFill>
                    <a:schemeClr val="accent4"/>
                  </a:solidFill>
                </a:ln>
              </a:rPr>
              <a:t>معرفة الادارة بالأهداف ، ادارة الوقت ، ادارة الازمات </a:t>
            </a:r>
            <a:endParaRPr lang="en-US" b="1" dirty="0">
              <a:ln>
                <a:solidFill>
                  <a:schemeClr val="accent4"/>
                </a:solidFill>
              </a:ln>
            </a:endParaRPr>
          </a:p>
          <a:p>
            <a:pPr marL="0" indent="0">
              <a:buNone/>
            </a:pP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7200" b="1" dirty="0" smtClean="0">
                <a:ln>
                  <a:solidFill>
                    <a:sysClr val="windowText" lastClr="000000"/>
                  </a:solidFill>
                </a:ln>
              </a:rPr>
              <a:t>قائمة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a:xfrm>
            <a:off x="457200" y="1196752"/>
            <a:ext cx="8229600" cy="5328592"/>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lvl="0"/>
            <a:r>
              <a:rPr lang="ar-SA" sz="3600" b="1" dirty="0"/>
              <a:t>الاسبوع الاول </a:t>
            </a:r>
            <a:r>
              <a:rPr lang="ar-SA" sz="3600" b="1" dirty="0">
                <a:effectLst>
                  <a:outerShdw blurRad="25006" dist="20003" dir="16020000" algn="tl">
                    <a:schemeClr val="accent1">
                      <a:satMod val="200000"/>
                      <a:shade val="1000"/>
                      <a:alpha val="60000"/>
                    </a:schemeClr>
                  </a:outerShdw>
                </a:effectLst>
              </a:rPr>
              <a:t>: </a:t>
            </a:r>
            <a:r>
              <a:rPr lang="ar-SA" sz="3600" b="1" dirty="0"/>
              <a:t>مناقشة الخطة التنفيذية للمقرر </a:t>
            </a:r>
            <a:r>
              <a:rPr lang="ar-SA" sz="3600" b="1" dirty="0" smtClean="0"/>
              <a:t>و مناقشة مفهوم الادارة</a:t>
            </a:r>
            <a:endParaRPr lang="ar-SA" sz="3600" b="1" dirty="0" smtClean="0">
              <a:effectLst>
                <a:outerShdw blurRad="38100" dist="38100" dir="2700000" algn="tl">
                  <a:srgbClr val="000000">
                    <a:alpha val="43137"/>
                  </a:srgbClr>
                </a:outerShdw>
              </a:effectLst>
            </a:endParaRPr>
          </a:p>
          <a:p>
            <a:pPr lvl="1"/>
            <a:r>
              <a:rPr lang="ar-SA" b="1" dirty="0" smtClean="0">
                <a:solidFill>
                  <a:schemeClr val="tx1"/>
                </a:solidFill>
              </a:rPr>
              <a:t>الاسبوع الثاني : مفهوم ادارة المؤسسات والمفاهيم المرتبطة</a:t>
            </a:r>
            <a:endParaRPr lang="en-US" b="1" dirty="0">
              <a:solidFill>
                <a:schemeClr val="tx1"/>
              </a:solidFill>
            </a:endParaRPr>
          </a:p>
          <a:p>
            <a:pPr lvl="0"/>
            <a:r>
              <a:rPr lang="ar-SA" sz="3600" b="1" dirty="0"/>
              <a:t>الاسبوع </a:t>
            </a:r>
            <a:r>
              <a:rPr lang="ar-SA" sz="3600" b="1" dirty="0" smtClean="0"/>
              <a:t>الثالث : الاتجاهات الحديثة في ادارة المنظمات</a:t>
            </a:r>
          </a:p>
          <a:p>
            <a:r>
              <a:rPr lang="ar-SA" sz="3600" b="1" dirty="0" smtClean="0"/>
              <a:t>الاسبوع الرابع : تعريف الإدارة في الخدمة الاجتماعية واهدافها</a:t>
            </a:r>
            <a:endParaRPr lang="en-US" sz="3600" b="1" dirty="0"/>
          </a:p>
          <a:p>
            <a:r>
              <a:rPr lang="ar-SA" sz="3600" b="1" dirty="0"/>
              <a:t>الاسبوع </a:t>
            </a:r>
            <a:r>
              <a:rPr lang="ar-SA" sz="3600" b="1" dirty="0" smtClean="0"/>
              <a:t>الخامس :اسس الادارة في المؤسسات الاجتماعية </a:t>
            </a:r>
          </a:p>
          <a:p>
            <a:r>
              <a:rPr lang="ar-SA" sz="3600" b="1" dirty="0" smtClean="0"/>
              <a:t>الاسبوع السادس : الاعداد المهني للأخصائي كإداري ووظيفته كإداري بالمنظمات </a:t>
            </a:r>
            <a:r>
              <a:rPr lang="ar-SA" sz="3600" b="1" dirty="0" smtClean="0"/>
              <a:t>الاجتماعية</a:t>
            </a:r>
            <a:endParaRPr lang="en-US" sz="3600" b="1" dirty="0"/>
          </a:p>
          <a:p>
            <a:r>
              <a:rPr lang="ar-SA" sz="3600" b="1" dirty="0"/>
              <a:t>الاسبوع </a:t>
            </a:r>
            <a:r>
              <a:rPr lang="ar-SA" sz="3600" b="1" dirty="0" smtClean="0"/>
              <a:t>السابع :</a:t>
            </a:r>
            <a:r>
              <a:rPr lang="ar-SA" b="1" dirty="0" smtClean="0"/>
              <a:t>تعريف بالمنظمات الاجتماعية وعلاقتها بالبيئة </a:t>
            </a:r>
            <a:endParaRPr lang="en-US" b="1" dirty="0" smtClean="0"/>
          </a:p>
          <a:p>
            <a:pPr marL="0" lvl="0" indent="0">
              <a:buNone/>
            </a:pPr>
            <a:endParaRPr lang="en-US" dirty="0"/>
          </a:p>
          <a:p>
            <a:endParaRPr lang="ar-SA" dirty="0"/>
          </a:p>
        </p:txBody>
      </p:sp>
    </p:spTree>
    <p:extLst>
      <p:ext uri="{BB962C8B-B14F-4D97-AF65-F5344CB8AC3E}">
        <p14:creationId xmlns:p14="http://schemas.microsoft.com/office/powerpoint/2010/main" val="200315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8000" dirty="0" smtClean="0">
                <a:ln>
                  <a:solidFill>
                    <a:sysClr val="windowText" lastClr="000000"/>
                  </a:solidFill>
                </a:ln>
              </a:rPr>
              <a:t>تابع الموضوعات</a:t>
            </a:r>
            <a:endParaRPr lang="ar-SA" sz="8000" dirty="0">
              <a:ln>
                <a:solidFill>
                  <a:sysClr val="windowText" lastClr="000000"/>
                </a:solidFill>
              </a:ln>
            </a:endParaRPr>
          </a:p>
        </p:txBody>
      </p:sp>
      <p:sp>
        <p:nvSpPr>
          <p:cNvPr id="3" name="عنصر نائب للمحتوى 2"/>
          <p:cNvSpPr>
            <a:spLocks noGrp="1"/>
          </p:cNvSpPr>
          <p:nvPr>
            <p:ph idx="1"/>
          </p:nvPr>
        </p:nvSpPr>
        <p:spPr>
          <a:xfrm>
            <a:off x="683568" y="1556792"/>
            <a:ext cx="7848600" cy="4785395"/>
          </a:xfrm>
        </p:spPr>
        <p:style>
          <a:lnRef idx="2">
            <a:schemeClr val="accent1"/>
          </a:lnRef>
          <a:fillRef idx="1">
            <a:schemeClr val="lt1"/>
          </a:fillRef>
          <a:effectRef idx="0">
            <a:schemeClr val="accent1"/>
          </a:effectRef>
          <a:fontRef idx="minor">
            <a:schemeClr val="dk1"/>
          </a:fontRef>
        </p:style>
        <p:txBody>
          <a:bodyPr>
            <a:normAutofit/>
          </a:bodyPr>
          <a:lstStyle/>
          <a:p>
            <a:pPr lvl="0"/>
            <a:r>
              <a:rPr lang="ar-SA" sz="3600" b="1" dirty="0" smtClean="0"/>
              <a:t>الاسبوع الثامن :وظائف وعمليات الادارة</a:t>
            </a:r>
            <a:endParaRPr lang="en-US" sz="3600" b="1" dirty="0" smtClean="0"/>
          </a:p>
          <a:p>
            <a:pPr lvl="0"/>
            <a:r>
              <a:rPr lang="ar-SA" sz="3600" b="1" dirty="0" smtClean="0"/>
              <a:t>الاسبوع التاسع  : توظيف الطاقات البشرية </a:t>
            </a:r>
            <a:endParaRPr lang="en-US" sz="3600" b="1" dirty="0" smtClean="0"/>
          </a:p>
          <a:p>
            <a:pPr lvl="0"/>
            <a:r>
              <a:rPr lang="ar-SA" sz="3600" b="1" dirty="0" smtClean="0"/>
              <a:t>الاسبوع العاشر : التدريب</a:t>
            </a:r>
            <a:endParaRPr lang="en-US" sz="3600" b="1" dirty="0" smtClean="0"/>
          </a:p>
          <a:p>
            <a:pPr lvl="0"/>
            <a:r>
              <a:rPr lang="ar-SA" sz="3600" b="1" dirty="0" smtClean="0"/>
              <a:t>الاسبوع الحادي عشر : صنع واتخاذ القرارات الادارية </a:t>
            </a:r>
          </a:p>
          <a:p>
            <a:pPr lvl="0"/>
            <a:r>
              <a:rPr lang="ar-SA" sz="3600" b="1" dirty="0" smtClean="0"/>
              <a:t>الاسبوع الثاني عشر: عوامل نجاح ادارة المؤسسات الاجتماعية ومعوقات نجاح الادارة  </a:t>
            </a:r>
            <a:endParaRPr lang="en-US" dirty="0"/>
          </a:p>
          <a:p>
            <a:endParaRPr lang="ar-SA" dirty="0"/>
          </a:p>
        </p:txBody>
      </p:sp>
    </p:spTree>
    <p:extLst>
      <p:ext uri="{BB962C8B-B14F-4D97-AF65-F5344CB8AC3E}">
        <p14:creationId xmlns:p14="http://schemas.microsoft.com/office/powerpoint/2010/main" val="1368023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7200" b="1" dirty="0" smtClean="0">
                <a:ln>
                  <a:solidFill>
                    <a:sysClr val="windowText" lastClr="000000"/>
                  </a:solidFill>
                </a:ln>
              </a:rPr>
              <a:t>تابع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a:xfrm>
            <a:off x="467544" y="1556792"/>
            <a:ext cx="8229600" cy="4525963"/>
          </a:xfrm>
        </p:spPr>
        <p:style>
          <a:lnRef idx="2">
            <a:schemeClr val="accent1"/>
          </a:lnRef>
          <a:fillRef idx="1">
            <a:schemeClr val="lt1"/>
          </a:fillRef>
          <a:effectRef idx="0">
            <a:schemeClr val="accent1"/>
          </a:effectRef>
          <a:fontRef idx="minor">
            <a:schemeClr val="dk1"/>
          </a:fontRef>
        </p:style>
        <p:txBody>
          <a:bodyPr/>
          <a:lstStyle/>
          <a:p>
            <a:pPr lvl="0"/>
            <a:r>
              <a:rPr lang="ar-SA" sz="4000" b="1" dirty="0" smtClean="0"/>
              <a:t>الثالث عشر : مناقشة الادارة بالهداف – ادارة الوقت – ادارة الازمات </a:t>
            </a:r>
            <a:endParaRPr lang="en-US" sz="4000" b="1" dirty="0" smtClean="0"/>
          </a:p>
          <a:p>
            <a:pPr lvl="0"/>
            <a:r>
              <a:rPr lang="ar-SA" sz="4000" b="1" dirty="0" smtClean="0"/>
              <a:t>الاسبوع الرابع عشر والخامس عشر: مراجعة كاملة للمقرر والاجابة على الاستفسارات</a:t>
            </a:r>
            <a:endParaRPr lang="en-US" sz="4000" b="1" dirty="0" smtClean="0"/>
          </a:p>
          <a:p>
            <a:endParaRPr lang="ar-SA" dirty="0"/>
          </a:p>
        </p:txBody>
      </p:sp>
      <p:pic>
        <p:nvPicPr>
          <p:cNvPr id="3074" name="Picture 2" descr="C:\Users\aasaleh\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365104"/>
            <a:ext cx="8064896" cy="21602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perspectiveRelaxedModerately"/>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932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600" b="1" dirty="0" smtClean="0">
                <a:ln>
                  <a:solidFill>
                    <a:srgbClr val="FFC000"/>
                  </a:solidFill>
                </a:ln>
              </a:rPr>
              <a:t>استراتيجية التدريس للمقرر</a:t>
            </a:r>
            <a:endParaRPr lang="ar-SA" sz="6600" b="1" dirty="0">
              <a:ln>
                <a:solidFill>
                  <a:srgbClr val="FFC000"/>
                </a:solidFill>
              </a:ln>
            </a:endParaRPr>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ctr"/>
            <a:r>
              <a:rPr lang="ar-SA" sz="3600" b="1" dirty="0" smtClean="0">
                <a:ln>
                  <a:solidFill>
                    <a:sysClr val="windowText" lastClr="000000"/>
                  </a:solidFill>
                </a:ln>
              </a:rPr>
              <a:t>المحاضرات وتنقسم الى :</a:t>
            </a:r>
          </a:p>
          <a:p>
            <a:pPr algn="ctr"/>
            <a:r>
              <a:rPr lang="ar-SA" sz="3600" b="1" dirty="0" smtClean="0">
                <a:ln>
                  <a:solidFill>
                    <a:sysClr val="windowText" lastClr="000000"/>
                  </a:solidFill>
                </a:ln>
              </a:rPr>
              <a:t>بور بوينت</a:t>
            </a:r>
          </a:p>
          <a:p>
            <a:pPr algn="ctr"/>
            <a:r>
              <a:rPr lang="ar-SA" sz="3600" b="1" dirty="0" smtClean="0">
                <a:ln>
                  <a:solidFill>
                    <a:sysClr val="windowText" lastClr="000000"/>
                  </a:solidFill>
                </a:ln>
              </a:rPr>
              <a:t>مسجلة </a:t>
            </a:r>
          </a:p>
          <a:p>
            <a:pPr algn="ctr"/>
            <a:r>
              <a:rPr lang="ar-SA" sz="3600" b="1" dirty="0" smtClean="0">
                <a:ln>
                  <a:solidFill>
                    <a:sysClr val="windowText" lastClr="000000"/>
                  </a:solidFill>
                </a:ln>
              </a:rPr>
              <a:t>مباشرة</a:t>
            </a:r>
            <a:endParaRPr lang="en-US" sz="3600" dirty="0">
              <a:ln>
                <a:solidFill>
                  <a:sysClr val="windowText" lastClr="000000"/>
                </a:solidFill>
              </a:ln>
            </a:endParaRPr>
          </a:p>
          <a:p>
            <a:pPr algn="ctr"/>
            <a:r>
              <a:rPr lang="ar-SA" sz="3600" b="1" dirty="0" smtClean="0">
                <a:ln>
                  <a:solidFill>
                    <a:sysClr val="windowText" lastClr="000000"/>
                  </a:solidFill>
                </a:ln>
              </a:rPr>
              <a:t>التعلم الذاتي من خلال</a:t>
            </a:r>
          </a:p>
          <a:p>
            <a:pPr marL="0" indent="0" algn="ctr">
              <a:buNone/>
            </a:pPr>
            <a:r>
              <a:rPr lang="ar-SA" sz="3600" b="1" dirty="0" smtClean="0">
                <a:ln>
                  <a:solidFill>
                    <a:sysClr val="windowText" lastClr="000000"/>
                  </a:solidFill>
                </a:ln>
              </a:rPr>
              <a:t>( القراءة والطلاع وتقديم الواجبات المطلوبة )</a:t>
            </a:r>
            <a:endParaRPr lang="en-US" sz="3600" dirty="0">
              <a:ln>
                <a:solidFill>
                  <a:sysClr val="windowText" lastClr="000000"/>
                </a:solidFill>
              </a:ln>
            </a:endParaRPr>
          </a:p>
          <a:p>
            <a:pPr algn="ctr"/>
            <a:r>
              <a:rPr lang="ar-SA" sz="3600" b="1" dirty="0" smtClean="0">
                <a:ln>
                  <a:solidFill>
                    <a:sysClr val="windowText" lastClr="000000"/>
                  </a:solidFill>
                </a:ln>
              </a:rPr>
              <a:t>الاختبارات وهي</a:t>
            </a:r>
          </a:p>
          <a:p>
            <a:pPr algn="ctr"/>
            <a:r>
              <a:rPr lang="ar-SA" sz="3600" b="1" dirty="0" smtClean="0">
                <a:ln>
                  <a:solidFill>
                    <a:sysClr val="windowText" lastClr="000000"/>
                  </a:solidFill>
                </a:ln>
              </a:rPr>
              <a:t>( نصفي – نهائي )</a:t>
            </a:r>
            <a:endParaRPr lang="en-US" sz="3600" dirty="0">
              <a:ln>
                <a:solidFill>
                  <a:sysClr val="windowText" lastClr="000000"/>
                </a:solidFill>
              </a:ln>
            </a:endParaRPr>
          </a:p>
          <a:p>
            <a:pPr algn="ctr"/>
            <a:r>
              <a:rPr lang="ar-SA" sz="3600" b="1" dirty="0">
                <a:ln>
                  <a:solidFill>
                    <a:sysClr val="windowText" lastClr="000000"/>
                  </a:solidFill>
                </a:ln>
              </a:rPr>
              <a:t>المناقشات </a:t>
            </a:r>
            <a:r>
              <a:rPr lang="ar-SA" sz="3600" b="1" dirty="0" smtClean="0">
                <a:ln>
                  <a:solidFill>
                    <a:sysClr val="windowText" lastClr="000000"/>
                  </a:solidFill>
                </a:ln>
              </a:rPr>
              <a:t>العامة  اثناء المحاضرات المباشرة.</a:t>
            </a:r>
          </a:p>
          <a:p>
            <a:pPr algn="ctr"/>
            <a:endParaRPr lang="ar-SA" sz="3600" dirty="0">
              <a:ln>
                <a:solidFill>
                  <a:sysClr val="windowText" lastClr="000000"/>
                </a:solidFill>
              </a:ln>
            </a:endParaRPr>
          </a:p>
        </p:txBody>
      </p:sp>
    </p:spTree>
    <p:extLst>
      <p:ext uri="{BB962C8B-B14F-4D97-AF65-F5344CB8AC3E}">
        <p14:creationId xmlns:p14="http://schemas.microsoft.com/office/powerpoint/2010/main" val="40926457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rot="10800000">
            <a:off x="611560" y="548680"/>
            <a:ext cx="8136904" cy="5616624"/>
          </a:xfrm>
        </p:spPr>
        <p:style>
          <a:lnRef idx="2">
            <a:schemeClr val="accent1"/>
          </a:lnRef>
          <a:fillRef idx="1">
            <a:schemeClr val="lt1"/>
          </a:fillRef>
          <a:effectRef idx="0">
            <a:schemeClr val="accent1"/>
          </a:effectRef>
          <a:fontRef idx="minor">
            <a:schemeClr val="dk1"/>
          </a:fontRef>
        </p:style>
        <p:txBody>
          <a:bodyPr>
            <a:prstTxWarp prst="textCirclePour">
              <a:avLst>
                <a:gd name="adj1" fmla="val 10825005"/>
                <a:gd name="adj2" fmla="val 51500"/>
              </a:avLst>
            </a:prstTxWarp>
            <a:normAutofit/>
          </a:bodyPr>
          <a:lstStyle/>
          <a:p>
            <a:r>
              <a:rPr lang="ar-SA" sz="3600" b="1" dirty="0" smtClean="0">
                <a:ln w="12700">
                  <a:solidFill>
                    <a:sysClr val="windowText" lastClr="000000"/>
                  </a:solidFill>
                  <a:prstDash val="solid"/>
                </a:ln>
                <a:solidFill>
                  <a:srgbClr val="FF0000"/>
                </a:solidFill>
                <a:effectLst>
                  <a:outerShdw blurRad="41275" dist="20320" dir="1800000" algn="tl" rotWithShape="0">
                    <a:srgbClr val="000000">
                      <a:alpha val="40000"/>
                    </a:srgbClr>
                  </a:outerShdw>
                </a:effectLst>
              </a:rPr>
              <a:t>تقويم الطلاب و </a:t>
            </a:r>
            <a:r>
              <a:rPr lang="ar-SA" sz="4000" b="1" dirty="0" smtClean="0">
                <a:ln w="12700">
                  <a:solidFill>
                    <a:sysClr val="windowText" lastClr="000000"/>
                  </a:solidFill>
                  <a:prstDash val="solid"/>
                </a:ln>
                <a:solidFill>
                  <a:srgbClr val="FF0000"/>
                </a:solidFill>
                <a:effectLst>
                  <a:outerShdw blurRad="41275" dist="20320" dir="1800000" algn="tl" rotWithShape="0">
                    <a:srgbClr val="000000">
                      <a:alpha val="40000"/>
                    </a:srgbClr>
                  </a:outerShdw>
                </a:effectLst>
              </a:rPr>
              <a:t>الطالبات خلال الفصل الدراسي</a:t>
            </a:r>
            <a:endParaRPr lang="ar-SA" sz="4000" b="1" dirty="0">
              <a:ln w="12700">
                <a:solidFill>
                  <a:sysClr val="windowText" lastClr="000000"/>
                </a:solidFill>
                <a:prstDash val="solid"/>
              </a:ln>
              <a:solidFill>
                <a:srgbClr val="FF0000"/>
              </a:solidFill>
              <a:effectLst>
                <a:outerShdw blurRad="41275" dist="20320" dir="1800000" algn="tl" rotWithShape="0">
                  <a:srgbClr val="000000">
                    <a:alpha val="40000"/>
                  </a:srgbClr>
                </a:outerShdw>
              </a:effectLst>
            </a:endParaRPr>
          </a:p>
        </p:txBody>
      </p:sp>
      <p:pic>
        <p:nvPicPr>
          <p:cNvPr id="1026" name="Picture 2" descr="C:\Users\aasaleh\Desktop\محاضرات الفصل الدراسي الاول\الفصل الدراسي الثاني 1437\jemen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1700808"/>
            <a:ext cx="4464496" cy="33843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255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42617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sz="8800" b="1" dirty="0" smtClean="0">
                <a:ln>
                  <a:solidFill>
                    <a:schemeClr val="accent5">
                      <a:lumMod val="25000"/>
                    </a:schemeClr>
                  </a:solidFill>
                </a:ln>
              </a:rPr>
              <a:t>توزيع درجات المقرر</a:t>
            </a:r>
            <a:endParaRPr lang="ar-SA" sz="8800" b="1" dirty="0">
              <a:ln>
                <a:solidFill>
                  <a:schemeClr val="accent5">
                    <a:lumMod val="25000"/>
                  </a:schemeClr>
                </a:solidFill>
              </a:ln>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774995006"/>
              </p:ext>
            </p:extLst>
          </p:nvPr>
        </p:nvGraphicFramePr>
        <p:xfrm>
          <a:off x="1475656" y="1988839"/>
          <a:ext cx="6552727" cy="3387919"/>
        </p:xfrm>
        <a:graphic>
          <a:graphicData uri="http://schemas.openxmlformats.org/drawingml/2006/table">
            <a:tbl>
              <a:tblPr rtl="1" firstRow="1" firstCol="1" bandRow="1">
                <a:tableStyleId>{22838BEF-8BB2-4498-84A7-C5851F593DF1}</a:tableStyleId>
              </a:tblPr>
              <a:tblGrid>
                <a:gridCol w="577332"/>
                <a:gridCol w="4794487"/>
                <a:gridCol w="1180908"/>
              </a:tblGrid>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م</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النشاط</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الدرجة</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r>
              <a:tr h="617411">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a:t>
                      </a: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ورقة عمل  </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b"/>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10</a:t>
                      </a: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675626">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2</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indent="0" algn="ctr" defTabSz="914400" rtl="1" eaLnBrk="1" fontAlgn="auto" latinLnBrk="0" hangingPunct="1">
                        <a:lnSpc>
                          <a:spcPct val="115000"/>
                        </a:lnSpc>
                        <a:spcBef>
                          <a:spcPts val="0"/>
                        </a:spcBef>
                        <a:spcAft>
                          <a:spcPts val="0"/>
                        </a:spcAft>
                        <a:buClrTx/>
                        <a:buSzTx/>
                        <a:buFontTx/>
                        <a:buNone/>
                        <a:tabLst/>
                        <a:defRPr/>
                      </a:pPr>
                      <a:r>
                        <a:rPr lang="ar-SA" sz="2800" dirty="0" smtClean="0">
                          <a:ln>
                            <a:solidFill>
                              <a:schemeClr val="accent5">
                                <a:lumMod val="25000"/>
                              </a:schemeClr>
                            </a:solidFill>
                          </a:ln>
                          <a:effectLst>
                            <a:glow rad="139700">
                              <a:schemeClr val="accent2">
                                <a:satMod val="175000"/>
                                <a:alpha val="40000"/>
                              </a:schemeClr>
                            </a:glow>
                          </a:effectLst>
                        </a:rPr>
                        <a:t>عرض + </a:t>
                      </a:r>
                      <a:r>
                        <a:rPr lang="ar-SA" sz="2800" dirty="0" smtClean="0">
                          <a:ln>
                            <a:solidFill>
                              <a:schemeClr val="accent5">
                                <a:lumMod val="25000"/>
                              </a:schemeClr>
                            </a:solidFill>
                          </a:ln>
                          <a:effectLst>
                            <a:glow rad="139700">
                              <a:schemeClr val="accent2">
                                <a:satMod val="175000"/>
                                <a:alpha val="40000"/>
                              </a:schemeClr>
                            </a:glow>
                          </a:effectLst>
                        </a:rPr>
                        <a:t>مشاركة او مناقشة </a:t>
                      </a:r>
                      <a:endParaRPr lang="ar-SA" sz="2800" dirty="0" smtClean="0">
                        <a:ln>
                          <a:solidFill>
                            <a:schemeClr val="accent5">
                              <a:lumMod val="25000"/>
                            </a:schemeClr>
                          </a:solidFill>
                        </a:ln>
                        <a:effectLst>
                          <a:glow rad="139700">
                            <a:schemeClr val="accent2">
                              <a:satMod val="175000"/>
                              <a:alpha val="40000"/>
                            </a:schemeClr>
                          </a:glow>
                        </a:effectLst>
                      </a:endParaRPr>
                    </a:p>
                  </a:txBody>
                  <a:tcPr marL="68580" marR="68580" marT="0" marB="0" anchor="ctr"/>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375371">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3</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اختبار </a:t>
                      </a:r>
                      <a:r>
                        <a:rPr lang="ar-SA" sz="2800" dirty="0" smtClean="0">
                          <a:ln>
                            <a:solidFill>
                              <a:schemeClr val="accent5">
                                <a:lumMod val="25000"/>
                              </a:schemeClr>
                            </a:solidFill>
                          </a:ln>
                          <a:effectLst>
                            <a:glow rad="139700">
                              <a:schemeClr val="accent2">
                                <a:satMod val="175000"/>
                                <a:alpha val="40000"/>
                              </a:schemeClr>
                            </a:glow>
                          </a:effectLst>
                        </a:rPr>
                        <a:t>نصفي</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30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534718">
                <a:tc>
                  <a:txBody>
                    <a:bodyPr/>
                    <a:lstStyle/>
                    <a:p>
                      <a:pPr marL="0" marR="0" algn="ctr" rtl="1">
                        <a:lnSpc>
                          <a:spcPct val="115000"/>
                        </a:lnSpc>
                        <a:spcBef>
                          <a:spcPts val="0"/>
                        </a:spcBef>
                        <a:spcAft>
                          <a:spcPts val="0"/>
                        </a:spcAft>
                      </a:pPr>
                      <a:r>
                        <a:rPr lang="ar-SA" sz="2800">
                          <a:ln>
                            <a:solidFill>
                              <a:schemeClr val="accent5">
                                <a:lumMod val="25000"/>
                              </a:schemeClr>
                            </a:solidFill>
                          </a:ln>
                          <a:effectLst>
                            <a:glow rad="139700">
                              <a:schemeClr val="accent2">
                                <a:satMod val="175000"/>
                                <a:alpha val="40000"/>
                              </a:schemeClr>
                            </a:glow>
                          </a:effectLst>
                        </a:rPr>
                        <a:t>3</a:t>
                      </a:r>
                      <a:endParaRPr lang="en-US" sz="2800" b="1">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اختبار نهائي</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50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4</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المجموع</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100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1641950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040560"/>
          </a:xfrm>
        </p:spPr>
        <p:style>
          <a:lnRef idx="2">
            <a:schemeClr val="accent1"/>
          </a:lnRef>
          <a:fillRef idx="1">
            <a:schemeClr val="lt1"/>
          </a:fillRef>
          <a:effectRef idx="0">
            <a:schemeClr val="accent1"/>
          </a:effectRef>
          <a:fontRef idx="minor">
            <a:schemeClr val="dk1"/>
          </a:fontRef>
        </p:style>
        <p:txBody>
          <a:bodyPr>
            <a:prstTxWarp prst="textInflateBottom">
              <a:avLst/>
            </a:prstTxWarp>
            <a:normAutofit/>
          </a:bodyPr>
          <a:lstStyle/>
          <a:p>
            <a:pPr algn="ctr"/>
            <a:endParaRPr lang="ar-SA" sz="4800" b="1" dirty="0" smtClean="0"/>
          </a:p>
          <a:p>
            <a:pPr algn="ctr"/>
            <a:r>
              <a:rPr lang="ar-SA" sz="4800" b="1" dirty="0" smtClean="0">
                <a:ln>
                  <a:solidFill>
                    <a:srgbClr val="0070C0"/>
                  </a:solidFill>
                </a:ln>
                <a:cs typeface="PT Bold Heading" panose="02010400000000000000" pitchFamily="2" charset="-78"/>
              </a:rPr>
              <a:t>ثانيا : مفهوم ادارة المؤسسات الاجتماعية </a:t>
            </a:r>
            <a:endParaRPr lang="ar-SA" sz="4800" b="1" dirty="0">
              <a:ln>
                <a:solidFill>
                  <a:srgbClr val="0070C0"/>
                </a:solidFill>
              </a:ln>
              <a:cs typeface="PT Bold Heading" panose="02010400000000000000" pitchFamily="2" charset="-78"/>
            </a:endParaRPr>
          </a:p>
        </p:txBody>
      </p:sp>
    </p:spTree>
    <p:extLst>
      <p:ext uri="{BB962C8B-B14F-4D97-AF65-F5344CB8AC3E}">
        <p14:creationId xmlns:p14="http://schemas.microsoft.com/office/powerpoint/2010/main" val="30521120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dk1"/>
          </a:lnRef>
          <a:fillRef idx="1">
            <a:schemeClr val="lt1"/>
          </a:fillRef>
          <a:effectRef idx="0">
            <a:schemeClr val="dk1"/>
          </a:effectRef>
          <a:fontRef idx="minor">
            <a:schemeClr val="dk1"/>
          </a:fontRef>
        </p:style>
        <p:txBody>
          <a:bodyPr>
            <a:normAutofit fontScale="92500"/>
          </a:bodyPr>
          <a:lstStyle/>
          <a:p>
            <a:r>
              <a:rPr lang="ar-SA" b="1" dirty="0"/>
              <a:t>مقدمة</a:t>
            </a:r>
            <a:r>
              <a:rPr lang="en-US" b="1" dirty="0" smtClean="0"/>
              <a:t>...</a:t>
            </a:r>
            <a:endParaRPr lang="ar-SA" b="1" dirty="0" smtClean="0"/>
          </a:p>
          <a:p>
            <a:pPr marL="0" indent="0">
              <a:buNone/>
            </a:pPr>
            <a:r>
              <a:rPr lang="ar-SA" b="1" dirty="0"/>
              <a:t> </a:t>
            </a:r>
            <a:r>
              <a:rPr lang="ar-SA" b="1" dirty="0" smtClean="0"/>
              <a:t> </a:t>
            </a:r>
            <a:r>
              <a:rPr lang="en-US" dirty="0"/>
              <a:t>• </a:t>
            </a:r>
            <a:r>
              <a:rPr lang="ar-SA" dirty="0"/>
              <a:t>اصبحت الادارة </a:t>
            </a:r>
            <a:r>
              <a:rPr lang="ar-SA" dirty="0" smtClean="0"/>
              <a:t>في المؤسسات </a:t>
            </a:r>
            <a:r>
              <a:rPr lang="ar-SA" dirty="0"/>
              <a:t>الاجتماعية كما هو الحال </a:t>
            </a:r>
            <a:r>
              <a:rPr lang="ar-SA" dirty="0" smtClean="0"/>
              <a:t>في باقي </a:t>
            </a:r>
            <a:r>
              <a:rPr lang="ar-SA" dirty="0"/>
              <a:t>المؤسسات عنصرا حسما </a:t>
            </a:r>
            <a:r>
              <a:rPr lang="ar-SA" dirty="0" smtClean="0"/>
              <a:t>في </a:t>
            </a:r>
            <a:r>
              <a:rPr lang="ar-SA" dirty="0"/>
              <a:t>تحقيق اهداف المؤسسة وفى نجاح المؤسسة او فشلها فاليها ينسب النجاح واليها يعزى الفشل </a:t>
            </a:r>
            <a:r>
              <a:rPr lang="en-US" dirty="0"/>
              <a:t/>
            </a:r>
            <a:br>
              <a:rPr lang="en-US" dirty="0"/>
            </a:br>
            <a:r>
              <a:rPr lang="en-US" b="1" dirty="0" smtClean="0"/>
              <a:t> </a:t>
            </a:r>
            <a:r>
              <a:rPr lang="ar-SA" b="1" dirty="0"/>
              <a:t>وعملية </a:t>
            </a:r>
            <a:r>
              <a:rPr lang="ar-SA" b="1" dirty="0" smtClean="0"/>
              <a:t>وضع </a:t>
            </a:r>
            <a:r>
              <a:rPr lang="ar-SA" b="1" dirty="0"/>
              <a:t>تعريف محدد وشامل </a:t>
            </a:r>
            <a:r>
              <a:rPr lang="ar-SA" dirty="0"/>
              <a:t>للمصطلحات </a:t>
            </a:r>
            <a:r>
              <a:rPr lang="ar-SA" dirty="0" smtClean="0"/>
              <a:t>في </a:t>
            </a:r>
            <a:r>
              <a:rPr lang="ar-SA" dirty="0"/>
              <a:t>العلوم الاجتماعية بصفة عامة وفى الادارة بصفة خاصة من الامور الصعبة </a:t>
            </a:r>
            <a:r>
              <a:rPr lang="ar-SA" dirty="0" smtClean="0"/>
              <a:t>والشائكة </a:t>
            </a:r>
            <a:r>
              <a:rPr lang="ar-SA" dirty="0"/>
              <a:t>، لان الانسان بطبعه كائن </a:t>
            </a:r>
            <a:r>
              <a:rPr lang="ar-SA" dirty="0" smtClean="0"/>
              <a:t>ديناميكي </a:t>
            </a:r>
            <a:r>
              <a:rPr lang="ar-SA" dirty="0"/>
              <a:t>متطور ومتغير ، بالإضافة الى التأخر الكبير </a:t>
            </a:r>
            <a:r>
              <a:rPr lang="ar-SA" dirty="0" smtClean="0"/>
              <a:t>في </a:t>
            </a:r>
            <a:r>
              <a:rPr lang="ar-SA" dirty="0"/>
              <a:t>الاهتمام بعلم الادارة وبنائها </a:t>
            </a:r>
            <a:r>
              <a:rPr lang="ar-SA" dirty="0" smtClean="0"/>
              <a:t>النظري </a:t>
            </a:r>
            <a:r>
              <a:rPr lang="ar-SA" dirty="0"/>
              <a:t>، وتعدد العلوم </a:t>
            </a:r>
            <a:r>
              <a:rPr lang="ar-SA" dirty="0" smtClean="0"/>
              <a:t>التي </a:t>
            </a:r>
            <a:r>
              <a:rPr lang="ar-SA" dirty="0"/>
              <a:t>تدرس الادارة وكل علم او مدرسه تدرس الادارة من </a:t>
            </a:r>
            <a:r>
              <a:rPr lang="ar-SA" dirty="0" smtClean="0"/>
              <a:t>الزاوية </a:t>
            </a:r>
            <a:r>
              <a:rPr lang="ar-SA" dirty="0"/>
              <a:t>الخاصة بها </a:t>
            </a:r>
            <a:r>
              <a:rPr lang="ar-SA" dirty="0" smtClean="0"/>
              <a:t>وبالتالي </a:t>
            </a:r>
            <a:r>
              <a:rPr lang="ar-SA" dirty="0"/>
              <a:t>تتعدد </a:t>
            </a:r>
            <a:r>
              <a:rPr lang="ar-SA" dirty="0" smtClean="0"/>
              <a:t>التعريفات</a:t>
            </a:r>
            <a:endParaRPr lang="ar-SA" dirty="0"/>
          </a:p>
        </p:txBody>
      </p:sp>
    </p:spTree>
    <p:extLst>
      <p:ext uri="{BB962C8B-B14F-4D97-AF65-F5344CB8AC3E}">
        <p14:creationId xmlns:p14="http://schemas.microsoft.com/office/powerpoint/2010/main" val="1182686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lstStyle/>
          <a:p>
            <a:pPr>
              <a:lnSpc>
                <a:spcPct val="150000"/>
              </a:lnSpc>
            </a:pPr>
            <a:r>
              <a:rPr lang="ar-SA" sz="4400" b="1" dirty="0">
                <a:solidFill>
                  <a:srgbClr val="FF0000"/>
                </a:solidFill>
              </a:rPr>
              <a:t>لماذا ندرس </a:t>
            </a:r>
            <a:r>
              <a:rPr lang="ar-SA" sz="4400" b="1" dirty="0" smtClean="0">
                <a:solidFill>
                  <a:srgbClr val="FF0000"/>
                </a:solidFill>
              </a:rPr>
              <a:t>الإدارة </a:t>
            </a:r>
            <a:r>
              <a:rPr lang="ar-SA" b="1" dirty="0" smtClean="0">
                <a:solidFill>
                  <a:srgbClr val="FF0000"/>
                </a:solidFill>
              </a:rPr>
              <a:t>؟</a:t>
            </a:r>
            <a:r>
              <a:rPr lang="ar-SA" dirty="0"/>
              <a:t/>
            </a:r>
            <a:br>
              <a:rPr lang="ar-SA" dirty="0"/>
            </a:br>
            <a:r>
              <a:rPr lang="ar-SA" dirty="0" smtClean="0"/>
              <a:t>ندرس </a:t>
            </a:r>
            <a:r>
              <a:rPr lang="ar-SA" dirty="0"/>
              <a:t>علم </a:t>
            </a:r>
            <a:r>
              <a:rPr lang="ar-SA" dirty="0" smtClean="0"/>
              <a:t>الإدارة </a:t>
            </a:r>
            <a:r>
              <a:rPr lang="ar-SA" dirty="0"/>
              <a:t>في وقتنا الحالي </a:t>
            </a:r>
            <a:r>
              <a:rPr lang="ar-SA" dirty="0" smtClean="0"/>
              <a:t>  </a:t>
            </a:r>
            <a:r>
              <a:rPr lang="ar-SA" b="1" dirty="0" smtClean="0"/>
              <a:t>يأتي من الاسباب    الاتية :-</a:t>
            </a:r>
            <a:r>
              <a:rPr lang="ar-SA" b="1" dirty="0"/>
              <a:t/>
            </a:r>
            <a:br>
              <a:rPr lang="ar-SA" b="1" dirty="0"/>
            </a:br>
            <a:r>
              <a:rPr lang="ar-SA" dirty="0"/>
              <a:t>1- ان النشاط الاقتصادي اصبح اكثر تعقيداً .</a:t>
            </a:r>
            <a:br>
              <a:rPr lang="ar-SA" dirty="0"/>
            </a:br>
            <a:r>
              <a:rPr lang="ar-SA" dirty="0"/>
              <a:t>2- البيئة تتغير بسرعة .</a:t>
            </a:r>
            <a:br>
              <a:rPr lang="ar-SA" dirty="0"/>
            </a:br>
            <a:r>
              <a:rPr lang="ar-SA" dirty="0"/>
              <a:t>3- ازدياد عدم اليقين .</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lnSpcReduction="10000"/>
          </a:bodyPr>
          <a:lstStyle/>
          <a:p>
            <a:pPr>
              <a:lnSpc>
                <a:spcPct val="150000"/>
              </a:lnSpc>
            </a:pPr>
            <a:r>
              <a:rPr lang="ar-SA" dirty="0"/>
              <a:t>وتعد </a:t>
            </a:r>
            <a:r>
              <a:rPr lang="ar-SA" dirty="0" smtClean="0"/>
              <a:t>الإدارة </a:t>
            </a:r>
            <a:r>
              <a:rPr lang="ar-SA" dirty="0"/>
              <a:t>ضرورة من الضروريات المهمة في حياتنا اليومية بصفة خاصة وضرورية للمجتمعات بصفة عامة </a:t>
            </a:r>
            <a:r>
              <a:rPr lang="ar-SA" b="1" dirty="0"/>
              <a:t>ويزداد اهتمام المجتمعات المتقدمة </a:t>
            </a:r>
            <a:r>
              <a:rPr lang="ar-SA" b="1" dirty="0" smtClean="0"/>
              <a:t>بالإدارة باستمرار</a:t>
            </a:r>
          </a:p>
          <a:p>
            <a:pPr marL="0" indent="0">
              <a:lnSpc>
                <a:spcPct val="150000"/>
              </a:lnSpc>
              <a:buNone/>
            </a:pPr>
            <a:r>
              <a:rPr lang="ar-SA" b="1" dirty="0"/>
              <a:t> </a:t>
            </a:r>
            <a:r>
              <a:rPr lang="ar-SA" b="1" dirty="0" smtClean="0"/>
              <a:t>  </a:t>
            </a:r>
            <a:r>
              <a:rPr lang="ar-SA" b="1" dirty="0"/>
              <a:t>بسبب :</a:t>
            </a:r>
            <a:br>
              <a:rPr lang="ar-SA" b="1" dirty="0"/>
            </a:br>
            <a:r>
              <a:rPr lang="ar-SA" dirty="0"/>
              <a:t>1- العمل بالمنظمات يتم بفضل عدد من الافراد .</a:t>
            </a:r>
            <a:br>
              <a:rPr lang="ar-SA" dirty="0"/>
            </a:br>
            <a:r>
              <a:rPr lang="ar-SA" dirty="0"/>
              <a:t>2- تقاسم المهام داخل المنظمات يعد امراً ضرورياً .</a:t>
            </a:r>
            <a:br>
              <a:rPr lang="ar-SA" dirty="0"/>
            </a:br>
            <a:r>
              <a:rPr lang="ar-SA" dirty="0"/>
              <a:t>3- تقاسم المسؤوليات من الامور الهامة .</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lnSpcReduction="10000"/>
          </a:bodyPr>
          <a:lstStyle/>
          <a:p>
            <a:pPr algn="ctr"/>
            <a:r>
              <a:rPr lang="ar-SA" sz="4000" b="1" dirty="0" smtClean="0"/>
              <a:t>هل الادارة </a:t>
            </a:r>
            <a:r>
              <a:rPr lang="ar-SA" sz="4000" b="1" u="sng" dirty="0" smtClean="0">
                <a:solidFill>
                  <a:srgbClr val="FF0000"/>
                </a:solidFill>
              </a:rPr>
              <a:t>علم</a:t>
            </a:r>
            <a:r>
              <a:rPr lang="ar-SA" sz="4000" b="1" dirty="0" smtClean="0">
                <a:solidFill>
                  <a:srgbClr val="FF0000"/>
                </a:solidFill>
              </a:rPr>
              <a:t> </a:t>
            </a:r>
            <a:r>
              <a:rPr lang="ar-SA" sz="4000" b="1" dirty="0" smtClean="0"/>
              <a:t>ام </a:t>
            </a:r>
            <a:r>
              <a:rPr lang="ar-SA" sz="4000" b="1" u="sng" dirty="0" smtClean="0">
                <a:solidFill>
                  <a:srgbClr val="00B050"/>
                </a:solidFill>
              </a:rPr>
              <a:t>فن</a:t>
            </a:r>
            <a:r>
              <a:rPr lang="ar-SA" sz="4000" b="1" dirty="0" smtClean="0"/>
              <a:t> ؟ </a:t>
            </a:r>
          </a:p>
          <a:p>
            <a:pPr marL="0" indent="0">
              <a:buNone/>
            </a:pPr>
            <a:r>
              <a:rPr lang="ar-SA" b="1" u="sng" dirty="0">
                <a:solidFill>
                  <a:srgbClr val="FF0000"/>
                </a:solidFill>
              </a:rPr>
              <a:t>الادارة علم وفن ...</a:t>
            </a:r>
          </a:p>
          <a:p>
            <a:pPr>
              <a:buFontTx/>
              <a:buChar char="-"/>
            </a:pPr>
            <a:r>
              <a:rPr lang="ar-SA" b="1" u="sng" dirty="0" smtClean="0"/>
              <a:t>فهي </a:t>
            </a:r>
            <a:r>
              <a:rPr lang="ar-SA" b="1" u="sng" dirty="0"/>
              <a:t>علم </a:t>
            </a:r>
            <a:r>
              <a:rPr lang="ar-SA" dirty="0"/>
              <a:t>لان لها موضوع ومنهج تدرس به هذه </a:t>
            </a:r>
            <a:r>
              <a:rPr lang="ar-SA" dirty="0" smtClean="0"/>
              <a:t>الموضوعات</a:t>
            </a:r>
          </a:p>
          <a:p>
            <a:pPr>
              <a:buFontTx/>
              <a:buChar char="-"/>
            </a:pPr>
            <a:r>
              <a:rPr lang="ar-SA" dirty="0" smtClean="0"/>
              <a:t> </a:t>
            </a:r>
            <a:endParaRPr lang="ar-SA" dirty="0"/>
          </a:p>
          <a:p>
            <a:pPr>
              <a:buFontTx/>
              <a:buChar char="-"/>
            </a:pPr>
            <a:r>
              <a:rPr lang="ar-SA" b="1" u="sng" dirty="0" smtClean="0"/>
              <a:t>وهى </a:t>
            </a:r>
            <a:r>
              <a:rPr lang="ar-SA" b="1" u="sng" dirty="0"/>
              <a:t>فن </a:t>
            </a:r>
            <a:r>
              <a:rPr lang="ar-SA" dirty="0"/>
              <a:t>لان العاملين بالإدارة يعتمدون على المهارات الشخصية ويستخدمون الابداع </a:t>
            </a:r>
            <a:endParaRPr lang="ar-SA" dirty="0" smtClean="0"/>
          </a:p>
          <a:p>
            <a:pPr>
              <a:buFontTx/>
              <a:buChar char="-"/>
            </a:pPr>
            <a:r>
              <a:rPr lang="en-US" dirty="0"/>
              <a:t/>
            </a:r>
            <a:br>
              <a:rPr lang="en-US" dirty="0"/>
            </a:br>
            <a:r>
              <a:rPr lang="en-US" dirty="0"/>
              <a:t>• </a:t>
            </a:r>
            <a:r>
              <a:rPr lang="ar-SA" dirty="0"/>
              <a:t>الادارة نستخدمها </a:t>
            </a:r>
            <a:r>
              <a:rPr lang="ar-SA" dirty="0" smtClean="0"/>
              <a:t>في </a:t>
            </a:r>
            <a:r>
              <a:rPr lang="ar-SA" dirty="0"/>
              <a:t>حياتنا اليومية فنحن نخطط ونمول ونقيم</a:t>
            </a:r>
          </a:p>
          <a:p>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lnSpcReduction="10000"/>
          </a:bodyPr>
          <a:lstStyle/>
          <a:p>
            <a:pPr>
              <a:lnSpc>
                <a:spcPct val="150000"/>
              </a:lnSpc>
            </a:pPr>
            <a:r>
              <a:rPr lang="ar-SA" sz="4000" b="1" u="sng" dirty="0" smtClean="0">
                <a:ln>
                  <a:solidFill>
                    <a:sysClr val="windowText" lastClr="000000"/>
                  </a:solidFill>
                </a:ln>
                <a:solidFill>
                  <a:srgbClr val="FF0000"/>
                </a:solidFill>
              </a:rPr>
              <a:t>                 مفهوم </a:t>
            </a:r>
            <a:r>
              <a:rPr lang="ar-SA" sz="4000" b="1" u="sng" dirty="0">
                <a:ln>
                  <a:solidFill>
                    <a:sysClr val="windowText" lastClr="000000"/>
                  </a:solidFill>
                </a:ln>
                <a:solidFill>
                  <a:srgbClr val="FF0000"/>
                </a:solidFill>
              </a:rPr>
              <a:t>الإدارة</a:t>
            </a:r>
            <a:r>
              <a:rPr lang="en-US" sz="4000" b="1" u="sng" dirty="0">
                <a:ln>
                  <a:solidFill>
                    <a:sysClr val="windowText" lastClr="000000"/>
                  </a:solidFill>
                </a:ln>
                <a:solidFill>
                  <a:srgbClr val="FF0000"/>
                </a:solidFill>
              </a:rPr>
              <a:t> </a:t>
            </a:r>
            <a:r>
              <a:rPr lang="en-US" sz="4000" b="1" u="sng" dirty="0" smtClean="0">
                <a:ln>
                  <a:solidFill>
                    <a:sysClr val="windowText" lastClr="000000"/>
                  </a:solidFill>
                </a:ln>
                <a:solidFill>
                  <a:srgbClr val="FF0000"/>
                </a:solidFill>
              </a:rPr>
              <a:t>                     : </a:t>
            </a:r>
            <a:r>
              <a:rPr lang="en-US" dirty="0">
                <a:ln>
                  <a:solidFill>
                    <a:sysClr val="windowText" lastClr="000000"/>
                  </a:solidFill>
                </a:ln>
              </a:rPr>
              <a:t/>
            </a:r>
            <a:br>
              <a:rPr lang="en-US" dirty="0">
                <a:ln>
                  <a:solidFill>
                    <a:sysClr val="windowText" lastClr="000000"/>
                  </a:solidFill>
                </a:ln>
              </a:rPr>
            </a:br>
            <a:r>
              <a:rPr lang="en-US" b="1" u="sng" dirty="0" smtClean="0"/>
              <a:t>• </a:t>
            </a:r>
            <a:r>
              <a:rPr lang="ar-SA" b="1" u="sng" dirty="0"/>
              <a:t>تعريف اولين جونسن</a:t>
            </a:r>
            <a:r>
              <a:rPr lang="en-US" dirty="0"/>
              <a:t/>
            </a:r>
            <a:br>
              <a:rPr lang="en-US" dirty="0"/>
            </a:br>
            <a:r>
              <a:rPr lang="ar-SA" dirty="0"/>
              <a:t> </a:t>
            </a:r>
            <a:r>
              <a:rPr lang="ar-SA" dirty="0" smtClean="0"/>
              <a:t>تعرف </a:t>
            </a:r>
            <a:r>
              <a:rPr lang="ar-SA" dirty="0"/>
              <a:t>الادارة بانها عملية واسلوب عمل يستهدفان تحقيق برنامج بواسطة جهاز ادارى </a:t>
            </a:r>
            <a:r>
              <a:rPr lang="ar-SA" dirty="0" smtClean="0"/>
              <a:t>ذي </a:t>
            </a:r>
            <a:r>
              <a:rPr lang="ar-SA" dirty="0"/>
              <a:t>تنظيم معين يمكن عن طريقه خلق جو من التوافق القائم على التعاون وتنسيق الجهود لنسير بالمؤسسة </a:t>
            </a:r>
            <a:r>
              <a:rPr lang="ar-SA" dirty="0" smtClean="0"/>
              <a:t>نحو تحقيق </a:t>
            </a:r>
            <a:r>
              <a:rPr lang="ar-SA" dirty="0"/>
              <a:t>اهدافها</a:t>
            </a:r>
            <a:r>
              <a:rPr lang="en-US" dirty="0"/>
              <a:t> .</a:t>
            </a:r>
            <a:br>
              <a:rPr lang="en-US" dirty="0"/>
            </a:br>
            <a:endParaRPr lang="ar-SA" dirty="0"/>
          </a:p>
        </p:txBody>
      </p:sp>
    </p:spTree>
    <p:extLst>
      <p:ext uri="{BB962C8B-B14F-4D97-AF65-F5344CB8AC3E}">
        <p14:creationId xmlns:p14="http://schemas.microsoft.com/office/powerpoint/2010/main" val="4026413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lstStyle/>
          <a:p>
            <a:r>
              <a:rPr lang="ar-SA" b="1" dirty="0"/>
              <a:t>تعريف هيلين </a:t>
            </a:r>
            <a:r>
              <a:rPr lang="ar-SA" b="1" dirty="0" err="1"/>
              <a:t>بيفرز</a:t>
            </a:r>
            <a:r>
              <a:rPr lang="ar-SA" b="1" dirty="0"/>
              <a:t> </a:t>
            </a:r>
            <a:r>
              <a:rPr lang="en-US" dirty="0"/>
              <a:t>.</a:t>
            </a:r>
            <a:br>
              <a:rPr lang="en-US" dirty="0"/>
            </a:br>
            <a:r>
              <a:rPr lang="ar-SA" dirty="0"/>
              <a:t>وتعرف الادارة بانها عملية يمكن بها تحديد اهداف المؤسسة ورسم السياسات والخطط المناسبة لتحقيق الاهداف والعمل على تنفيذ تلك </a:t>
            </a:r>
            <a:r>
              <a:rPr lang="ar-SA" dirty="0" smtClean="0"/>
              <a:t>الخطط</a:t>
            </a:r>
          </a:p>
          <a:p>
            <a:r>
              <a:rPr lang="ar-SA" b="1" u="sng" dirty="0">
                <a:solidFill>
                  <a:srgbClr val="FF0000"/>
                </a:solidFill>
              </a:rPr>
              <a:t>تعرف الادارة </a:t>
            </a:r>
            <a:r>
              <a:rPr lang="ar-SA" b="1" u="sng" dirty="0" err="1">
                <a:solidFill>
                  <a:srgbClr val="FF0000"/>
                </a:solidFill>
              </a:rPr>
              <a:t>فى</a:t>
            </a:r>
            <a:r>
              <a:rPr lang="ar-SA" b="1" u="sng" dirty="0">
                <a:solidFill>
                  <a:srgbClr val="FF0000"/>
                </a:solidFill>
              </a:rPr>
              <a:t> الخدمة الاجتماعية بانها </a:t>
            </a:r>
            <a:endParaRPr lang="ar-SA" b="1" u="sng" dirty="0" smtClean="0">
              <a:solidFill>
                <a:srgbClr val="FF0000"/>
              </a:solidFill>
            </a:endParaRPr>
          </a:p>
          <a:p>
            <a:pPr marL="0" indent="0">
              <a:buNone/>
            </a:pPr>
            <a:r>
              <a:rPr lang="ar-SA" dirty="0"/>
              <a:t> </a:t>
            </a:r>
            <a:r>
              <a:rPr lang="ar-SA" dirty="0" smtClean="0"/>
              <a:t>الجهود </a:t>
            </a:r>
            <a:r>
              <a:rPr lang="ar-SA" dirty="0" err="1"/>
              <a:t>التى</a:t>
            </a:r>
            <a:r>
              <a:rPr lang="ar-SA" dirty="0"/>
              <a:t> يجب ان تبذل لكى تحقق المؤسسة الاهداف </a:t>
            </a:r>
            <a:r>
              <a:rPr lang="ar-SA" dirty="0" err="1"/>
              <a:t>التى</a:t>
            </a:r>
            <a:r>
              <a:rPr lang="ar-SA" dirty="0"/>
              <a:t> قامت من اجلها ويكون بذل الجهود بطريقة علمية منظمة يسير جنبا الى جنب مع تقديم المؤسسة لوظائفها</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dk1"/>
          </a:lnRef>
          <a:fillRef idx="1">
            <a:schemeClr val="lt1"/>
          </a:fillRef>
          <a:effectRef idx="0">
            <a:schemeClr val="dk1"/>
          </a:effectRef>
          <a:fontRef idx="minor">
            <a:schemeClr val="dk1"/>
          </a:fontRef>
        </p:style>
        <p:txBody>
          <a:bodyPr/>
          <a:lstStyle/>
          <a:p>
            <a:r>
              <a:rPr lang="ar-SA" sz="4800" b="1" u="sng" dirty="0">
                <a:solidFill>
                  <a:schemeClr val="tx1"/>
                </a:solidFill>
                <a:latin typeface="Times New Roman" pitchFamily="18" charset="0"/>
                <a:cs typeface="+mj-cs"/>
              </a:rPr>
              <a:t>الإدارة :. </a:t>
            </a:r>
            <a:endParaRPr lang="ar-SA" sz="4800" b="1" u="sng" dirty="0" smtClean="0">
              <a:solidFill>
                <a:schemeClr val="tx1"/>
              </a:solidFill>
              <a:latin typeface="Times New Roman" pitchFamily="18" charset="0"/>
              <a:cs typeface="+mj-cs"/>
            </a:endParaRPr>
          </a:p>
          <a:p>
            <a:r>
              <a:rPr lang="ar-SA" sz="4800" dirty="0" smtClean="0">
                <a:solidFill>
                  <a:schemeClr val="tx1"/>
                </a:solidFill>
                <a:latin typeface="Times New Roman" pitchFamily="18" charset="0"/>
                <a:cs typeface="+mj-cs"/>
              </a:rPr>
              <a:t>هي </a:t>
            </a:r>
            <a:r>
              <a:rPr lang="ar-SA" sz="4800" dirty="0">
                <a:solidFill>
                  <a:schemeClr val="tx1"/>
                </a:solidFill>
                <a:latin typeface="Times New Roman" pitchFamily="18" charset="0"/>
                <a:cs typeface="+mj-cs"/>
              </a:rPr>
              <a:t>عملية اجتماعية مستمرة تعمل على استغلال الموارد المتاحة الاستغلال الأمثل , عن طريق التخطيط </a:t>
            </a:r>
            <a:r>
              <a:rPr lang="ar-SA" sz="4800" dirty="0" smtClean="0">
                <a:solidFill>
                  <a:schemeClr val="tx1"/>
                </a:solidFill>
                <a:latin typeface="Times New Roman" pitchFamily="18" charset="0"/>
                <a:cs typeface="+mj-cs"/>
              </a:rPr>
              <a:t>والتنظيم </a:t>
            </a:r>
            <a:r>
              <a:rPr lang="ar-SA" sz="4800" dirty="0">
                <a:solidFill>
                  <a:schemeClr val="tx1"/>
                </a:solidFill>
                <a:latin typeface="Times New Roman" pitchFamily="18" charset="0"/>
                <a:cs typeface="+mj-cs"/>
              </a:rPr>
              <a:t>والقيادة والرقابة للوصول إلى هدف محدد . </a:t>
            </a:r>
            <a:endParaRPr lang="en-US" sz="4800" dirty="0">
              <a:solidFill>
                <a:schemeClr val="tx1"/>
              </a:solidFill>
              <a:latin typeface="Times New Roman" pitchFamily="18" charset="0"/>
              <a:cs typeface="+mj-cs"/>
            </a:endParaRPr>
          </a:p>
          <a:p>
            <a:endParaRPr lang="ar-SA" dirty="0"/>
          </a:p>
        </p:txBody>
      </p:sp>
    </p:spTree>
    <p:extLst>
      <p:ext uri="{BB962C8B-B14F-4D97-AF65-F5344CB8AC3E}">
        <p14:creationId xmlns:p14="http://schemas.microsoft.com/office/powerpoint/2010/main" val="2771511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dk1"/>
          </a:lnRef>
          <a:fillRef idx="1">
            <a:schemeClr val="lt1"/>
          </a:fillRef>
          <a:effectRef idx="0">
            <a:schemeClr val="dk1"/>
          </a:effectRef>
          <a:fontRef idx="minor">
            <a:schemeClr val="dk1"/>
          </a:fontRef>
        </p:style>
        <p:txBody>
          <a:bodyPr/>
          <a:lstStyle/>
          <a:p>
            <a:r>
              <a:rPr lang="ar-SA" sz="4400" b="1" dirty="0">
                <a:solidFill>
                  <a:schemeClr val="accent6">
                    <a:lumMod val="75000"/>
                  </a:schemeClr>
                </a:solidFill>
              </a:rPr>
              <a:t>مفاهيم مشتقة من التعريف السابق</a:t>
            </a:r>
            <a:endParaRPr lang="en-US" sz="4400" b="1" dirty="0">
              <a:solidFill>
                <a:schemeClr val="accent6">
                  <a:lumMod val="75000"/>
                </a:schemeClr>
              </a:solidFill>
            </a:endParaRPr>
          </a:p>
          <a:p>
            <a:pPr>
              <a:defRPr/>
            </a:pPr>
            <a:r>
              <a:rPr lang="ar-SA" b="1" u="sng" dirty="0">
                <a:solidFill>
                  <a:schemeClr val="accent6">
                    <a:lumMod val="75000"/>
                  </a:schemeClr>
                </a:solidFill>
              </a:rPr>
              <a:t>الإدارة عملية:</a:t>
            </a:r>
          </a:p>
          <a:p>
            <a:pPr>
              <a:defRPr/>
            </a:pPr>
            <a:r>
              <a:rPr lang="ar-SA" b="1" dirty="0">
                <a:solidFill>
                  <a:schemeClr val="tx2"/>
                </a:solidFill>
              </a:rPr>
              <a:t>تتكون من مجموعة من الأنشطة المتحركة المتفاعلة مع بعضها والتي تحقق في مجموعها الهدف المراد الوصول إليه</a:t>
            </a:r>
          </a:p>
          <a:p>
            <a:pPr>
              <a:defRPr/>
            </a:pPr>
            <a:r>
              <a:rPr lang="ar-SA" b="1" u="sng" dirty="0">
                <a:solidFill>
                  <a:schemeClr val="accent6">
                    <a:lumMod val="75000"/>
                  </a:schemeClr>
                </a:solidFill>
              </a:rPr>
              <a:t>الإدارة عملية </a:t>
            </a:r>
            <a:r>
              <a:rPr lang="ar-SA" b="1" u="sng" dirty="0" err="1">
                <a:solidFill>
                  <a:schemeClr val="accent6">
                    <a:lumMod val="75000"/>
                  </a:schemeClr>
                </a:solidFill>
              </a:rPr>
              <a:t>إجتماعية</a:t>
            </a:r>
            <a:r>
              <a:rPr lang="ar-SA" b="1" dirty="0">
                <a:solidFill>
                  <a:schemeClr val="tx2"/>
                </a:solidFill>
              </a:rPr>
              <a:t>: وهذا المفهوم يعني</a:t>
            </a:r>
          </a:p>
          <a:p>
            <a:pPr>
              <a:defRPr/>
            </a:pPr>
            <a:r>
              <a:rPr lang="ar-SA" b="1" dirty="0">
                <a:solidFill>
                  <a:schemeClr val="tx2"/>
                </a:solidFill>
              </a:rPr>
              <a:t>1.أن هناك عددا من الناس يشتركون في تحقيق الهدف المطلوب</a:t>
            </a:r>
          </a:p>
          <a:p>
            <a:endParaRPr lang="ar-SA" dirty="0"/>
          </a:p>
        </p:txBody>
      </p:sp>
    </p:spTree>
    <p:extLst>
      <p:ext uri="{BB962C8B-B14F-4D97-AF65-F5344CB8AC3E}">
        <p14:creationId xmlns:p14="http://schemas.microsoft.com/office/powerpoint/2010/main" val="223665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dk1"/>
          </a:lnRef>
          <a:fillRef idx="1">
            <a:schemeClr val="lt1"/>
          </a:fillRef>
          <a:effectRef idx="0">
            <a:schemeClr val="dk1"/>
          </a:effectRef>
          <a:fontRef idx="minor">
            <a:schemeClr val="dk1"/>
          </a:fontRef>
        </p:style>
        <p:txBody>
          <a:bodyPr/>
          <a:lstStyle/>
          <a:p>
            <a:pPr>
              <a:defRPr/>
            </a:pPr>
            <a:r>
              <a:rPr lang="ar-SA" sz="3600" b="1" dirty="0">
                <a:solidFill>
                  <a:schemeClr val="tx2"/>
                </a:solidFill>
              </a:rPr>
              <a:t>2.أ</a:t>
            </a:r>
            <a:r>
              <a:rPr lang="ar-SA" sz="3600" b="1" dirty="0">
                <a:solidFill>
                  <a:srgbClr val="0070C0"/>
                </a:solidFill>
              </a:rPr>
              <a:t>ن جميع أنشطة الإدارة موجهة لخدمة الناس.</a:t>
            </a:r>
          </a:p>
          <a:p>
            <a:pPr>
              <a:defRPr/>
            </a:pPr>
            <a:r>
              <a:rPr lang="ar-SA" sz="2800" b="1" dirty="0">
                <a:solidFill>
                  <a:schemeClr val="tx2"/>
                </a:solidFill>
              </a:rPr>
              <a:t>3</a:t>
            </a:r>
            <a:r>
              <a:rPr lang="ar-SA" sz="3600" b="1" dirty="0">
                <a:solidFill>
                  <a:schemeClr val="tx2"/>
                </a:solidFill>
              </a:rPr>
              <a:t>. أ</a:t>
            </a:r>
            <a:r>
              <a:rPr lang="ar-SA" sz="3600" b="1" dirty="0">
                <a:solidFill>
                  <a:schemeClr val="accent6">
                    <a:lumMod val="75000"/>
                  </a:schemeClr>
                </a:solidFill>
              </a:rPr>
              <a:t>ن الإدارة تمارس نشاطها في محيط </a:t>
            </a:r>
            <a:r>
              <a:rPr lang="ar-SA" sz="3600" b="1" dirty="0" smtClean="0">
                <a:solidFill>
                  <a:schemeClr val="accent6">
                    <a:lumMod val="75000"/>
                  </a:schemeClr>
                </a:solidFill>
              </a:rPr>
              <a:t>اجتماعي </a:t>
            </a:r>
            <a:r>
              <a:rPr lang="ar-SA" sz="3600" b="1" dirty="0">
                <a:solidFill>
                  <a:schemeClr val="accent6">
                    <a:lumMod val="75000"/>
                  </a:schemeClr>
                </a:solidFill>
              </a:rPr>
              <a:t>معين يتميز بمجموعة من العادات والتقاليد والأعراف هذه تحدث </a:t>
            </a:r>
            <a:r>
              <a:rPr lang="ar-SA" b="1" dirty="0">
                <a:solidFill>
                  <a:schemeClr val="accent6">
                    <a:lumMod val="75000"/>
                  </a:schemeClr>
                </a:solidFill>
              </a:rPr>
              <a:t>آثارا على العملية الإدارية وعلى المجتمع </a:t>
            </a:r>
          </a:p>
          <a:p>
            <a:pPr>
              <a:defRPr/>
            </a:pPr>
            <a:r>
              <a:rPr lang="ar-SA" b="1" u="sng" dirty="0">
                <a:solidFill>
                  <a:schemeClr val="accent6">
                    <a:lumMod val="75000"/>
                  </a:schemeClr>
                </a:solidFill>
              </a:rPr>
              <a:t>الإدارة عملية مستمرة:</a:t>
            </a:r>
          </a:p>
          <a:p>
            <a:pPr>
              <a:defRPr/>
            </a:pPr>
            <a:r>
              <a:rPr lang="ar-SA" b="1" dirty="0">
                <a:solidFill>
                  <a:schemeClr val="tx2"/>
                </a:solidFill>
              </a:rPr>
              <a:t>الإدارة مستمرة طالما يوجد مجتمع يعيش فيه أفراد يحتاجون إلى خدمات وسلع فهي مستمرة باستمراره </a:t>
            </a:r>
          </a:p>
          <a:p>
            <a:endParaRPr lang="ar-SA" dirty="0"/>
          </a:p>
        </p:txBody>
      </p:sp>
    </p:spTree>
    <p:extLst>
      <p:ext uri="{BB962C8B-B14F-4D97-AF65-F5344CB8AC3E}">
        <p14:creationId xmlns:p14="http://schemas.microsoft.com/office/powerpoint/2010/main" val="719609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ar-SA" sz="3500" b="1" dirty="0" smtClean="0"/>
              <a:t>ويوجد العديد من التعاريف التي يمكن اجمالها فيما يلي : -</a:t>
            </a:r>
          </a:p>
          <a:p>
            <a:pPr marL="0" indent="0">
              <a:buNone/>
            </a:pPr>
            <a:endParaRPr lang="ar-SA" b="1" dirty="0" smtClean="0"/>
          </a:p>
          <a:p>
            <a:r>
              <a:rPr lang="ar-SA" dirty="0"/>
              <a:t>الادارة </a:t>
            </a:r>
            <a:r>
              <a:rPr lang="ar-SA" dirty="0" smtClean="0"/>
              <a:t>هي </a:t>
            </a:r>
            <a:r>
              <a:rPr lang="ar-SA" dirty="0"/>
              <a:t>مجمل العمليات المرتبطة بالتخطيط والتنظيم والتوجيه والرقابة والتي تهدف </a:t>
            </a:r>
            <a:r>
              <a:rPr lang="ar-SA" dirty="0" smtClean="0"/>
              <a:t>التي </a:t>
            </a:r>
            <a:r>
              <a:rPr lang="ar-SA" dirty="0"/>
              <a:t>تحقيق اهداف تم تحديدها مسبقاً </a:t>
            </a:r>
            <a:r>
              <a:rPr lang="ar-SA" dirty="0" smtClean="0"/>
              <a:t>.</a:t>
            </a:r>
          </a:p>
          <a:p>
            <a:pPr marL="0" indent="0">
              <a:buNone/>
            </a:pPr>
            <a:r>
              <a:rPr lang="ar-SA" dirty="0"/>
              <a:t/>
            </a:r>
            <a:br>
              <a:rPr lang="ar-SA" dirty="0"/>
            </a:br>
            <a:r>
              <a:rPr lang="ar-SA" dirty="0"/>
              <a:t>• الادارة </a:t>
            </a:r>
            <a:r>
              <a:rPr lang="ar-SA" dirty="0" smtClean="0"/>
              <a:t>هي </a:t>
            </a:r>
            <a:r>
              <a:rPr lang="ar-SA" dirty="0"/>
              <a:t>تحقيق الاهداف المطلوب بطريقة فعالة </a:t>
            </a:r>
            <a:r>
              <a:rPr lang="ar-SA" dirty="0" smtClean="0"/>
              <a:t>وذات كفاءة من </a:t>
            </a:r>
            <a:r>
              <a:rPr lang="ar-SA" dirty="0"/>
              <a:t>خلال عمليات التخطيط والتنظيم والقيادة والرقابة للموارد.</a:t>
            </a:r>
            <a:br>
              <a:rPr lang="ar-SA" dirty="0"/>
            </a:br>
            <a:r>
              <a:rPr lang="ar-SA" dirty="0"/>
              <a:t/>
            </a:r>
            <a:br>
              <a:rPr lang="ar-SA" dirty="0"/>
            </a:br>
            <a:r>
              <a:rPr lang="ar-SA" dirty="0"/>
              <a:t>• الادارة هي فن انجاز الأشياء والوصول الى الاهداف من خلال الأخرين .</a:t>
            </a:r>
            <a:br>
              <a:rPr lang="ar-SA" dirty="0"/>
            </a:br>
            <a:r>
              <a:rPr lang="ar-SA" dirty="0"/>
              <a:t/>
            </a:r>
            <a:br>
              <a:rPr lang="ar-SA" dirty="0"/>
            </a:br>
            <a:endParaRPr lang="ar-SA" b="1"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lstStyle/>
          <a:p>
            <a:pPr>
              <a:lnSpc>
                <a:spcPct val="150000"/>
              </a:lnSpc>
            </a:pPr>
            <a:r>
              <a:rPr lang="ar-SA" dirty="0"/>
              <a:t>• الادارة </a:t>
            </a:r>
            <a:r>
              <a:rPr lang="ar-SA" dirty="0" smtClean="0"/>
              <a:t>هي </a:t>
            </a:r>
            <a:r>
              <a:rPr lang="ar-SA" dirty="0"/>
              <a:t>عمليات فكرية تنعكس في الواقع العملي للمنظمات بشكل ممارسات في مجال التخطيط والتنظيم والتوجيه والرقابة للموارد البشرية والمادية والمعلوماتية وتؤدي الى تحويل هذه الموارد الى سلع وخدمات تنتج بشكل فاعل وكفوء محققة الاهداف التي تم صياغتها مسبقا.</a:t>
            </a:r>
            <a:endParaRPr lang="ar-SA" b="1" dirty="0"/>
          </a:p>
          <a:p>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lgn="ctr"/>
            <a:r>
              <a:rPr lang="ar-SA" sz="4400" b="1" u="sng" dirty="0">
                <a:solidFill>
                  <a:srgbClr val="00B050"/>
                </a:solidFill>
              </a:rPr>
              <a:t>اهمية الإدارة</a:t>
            </a:r>
            <a:r>
              <a:rPr lang="en-US" b="1" u="sng" dirty="0"/>
              <a:t> </a:t>
            </a:r>
            <a:r>
              <a:rPr lang="en-US" b="1" u="sng" dirty="0" smtClean="0"/>
              <a:t>:</a:t>
            </a:r>
            <a:endParaRPr lang="en-US" b="1" u="sng" dirty="0"/>
          </a:p>
          <a:p>
            <a:r>
              <a:rPr lang="en-US" dirty="0" smtClean="0">
                <a:solidFill>
                  <a:srgbClr val="00B050"/>
                </a:solidFill>
              </a:rPr>
              <a:t>-</a:t>
            </a:r>
            <a:r>
              <a:rPr lang="ar-SA" b="1" u="sng" dirty="0">
                <a:solidFill>
                  <a:schemeClr val="tx1"/>
                </a:solidFill>
              </a:rPr>
              <a:t>اهمية الادارة للمجتمع </a:t>
            </a:r>
            <a:r>
              <a:rPr lang="en-US" b="1" dirty="0" smtClean="0">
                <a:solidFill>
                  <a:srgbClr val="00B050"/>
                </a:solidFill>
              </a:rPr>
              <a:t>:</a:t>
            </a:r>
            <a:endParaRPr lang="ar-SA" b="1" dirty="0" smtClean="0">
              <a:solidFill>
                <a:srgbClr val="00B050"/>
              </a:solidFill>
            </a:endParaRPr>
          </a:p>
          <a:p>
            <a:pPr marL="0" indent="0">
              <a:buNone/>
            </a:pPr>
            <a:r>
              <a:rPr lang="en-US" dirty="0"/>
              <a:t/>
            </a:r>
            <a:br>
              <a:rPr lang="en-US" dirty="0"/>
            </a:br>
            <a:r>
              <a:rPr lang="en-US" b="1" dirty="0"/>
              <a:t>• </a:t>
            </a:r>
            <a:r>
              <a:rPr lang="ar-SA" b="1" dirty="0">
                <a:solidFill>
                  <a:srgbClr val="00B050"/>
                </a:solidFill>
              </a:rPr>
              <a:t>المنظمات </a:t>
            </a:r>
            <a:r>
              <a:rPr lang="ar-SA" b="1" dirty="0" smtClean="0">
                <a:solidFill>
                  <a:srgbClr val="00B050"/>
                </a:solidFill>
              </a:rPr>
              <a:t>التي </a:t>
            </a:r>
            <a:r>
              <a:rPr lang="ar-SA" b="1" dirty="0">
                <a:solidFill>
                  <a:srgbClr val="00B050"/>
                </a:solidFill>
              </a:rPr>
              <a:t>تعمل من خلالها الادارة نتاج </a:t>
            </a:r>
            <a:r>
              <a:rPr lang="ar-SA" b="1" dirty="0" smtClean="0">
                <a:solidFill>
                  <a:srgbClr val="00B050"/>
                </a:solidFill>
              </a:rPr>
              <a:t>مجتمعي</a:t>
            </a:r>
          </a:p>
          <a:p>
            <a:pPr marL="0" indent="0">
              <a:buNone/>
            </a:pPr>
            <a:r>
              <a:rPr lang="en-US" dirty="0"/>
              <a:t/>
            </a:r>
            <a:br>
              <a:rPr lang="en-US" dirty="0"/>
            </a:br>
            <a:r>
              <a:rPr lang="en-US" dirty="0"/>
              <a:t>- </a:t>
            </a:r>
            <a:r>
              <a:rPr lang="ar-SA" dirty="0"/>
              <a:t>ان قيامها اصلا هو استجابة لحاجة او لتحقيق هدف معين </a:t>
            </a:r>
            <a:r>
              <a:rPr lang="ar-SA" dirty="0" smtClean="0"/>
              <a:t>في </a:t>
            </a:r>
            <a:r>
              <a:rPr lang="ar-SA" dirty="0"/>
              <a:t>المجتمع </a:t>
            </a:r>
            <a:r>
              <a:rPr lang="en-US" dirty="0"/>
              <a:t/>
            </a:r>
            <a:br>
              <a:rPr lang="en-US" dirty="0"/>
            </a:br>
            <a:r>
              <a:rPr lang="en-US" dirty="0"/>
              <a:t>- </a:t>
            </a:r>
            <a:r>
              <a:rPr lang="ar-SA" dirty="0"/>
              <a:t>ان نشاطها جزء من قطاع يضم منظمات اخرى </a:t>
            </a:r>
            <a:r>
              <a:rPr lang="ar-SA" dirty="0" smtClean="0"/>
              <a:t>في </a:t>
            </a:r>
            <a:r>
              <a:rPr lang="ar-SA" dirty="0"/>
              <a:t>المجتمع</a:t>
            </a:r>
            <a:r>
              <a:rPr lang="en-US" dirty="0"/>
              <a:t/>
            </a:r>
            <a:br>
              <a:rPr lang="en-US" dirty="0"/>
            </a:br>
            <a:r>
              <a:rPr lang="en-US" dirty="0"/>
              <a:t>- </a:t>
            </a:r>
            <a:r>
              <a:rPr lang="ar-SA" dirty="0"/>
              <a:t>ان هذا القطاع جزء من المجتمع الكلى </a:t>
            </a:r>
            <a:r>
              <a:rPr lang="en-US" dirty="0"/>
              <a:t/>
            </a:r>
            <a:br>
              <a:rPr lang="en-US" dirty="0"/>
            </a:br>
            <a:r>
              <a:rPr lang="en-US" dirty="0"/>
              <a:t>- </a:t>
            </a:r>
            <a:r>
              <a:rPr lang="ar-SA" dirty="0"/>
              <a:t>ان وجود المؤسسة ليس هدفا </a:t>
            </a:r>
            <a:r>
              <a:rPr lang="ar-SA" dirty="0" smtClean="0"/>
              <a:t>في </a:t>
            </a:r>
            <a:r>
              <a:rPr lang="ar-SA" dirty="0"/>
              <a:t>ذاته ولكن لتحقيق هدف مهم للمجتمع </a:t>
            </a:r>
            <a:r>
              <a:rPr lang="en-US" dirty="0"/>
              <a:t/>
            </a:r>
            <a:br>
              <a:rPr lang="en-US" dirty="0"/>
            </a:b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dirty="0" smtClean="0"/>
              <a:t>• </a:t>
            </a:r>
            <a:r>
              <a:rPr lang="ar-SA" b="1" dirty="0">
                <a:solidFill>
                  <a:srgbClr val="00B050"/>
                </a:solidFill>
              </a:rPr>
              <a:t>الادارة مسئولة عن صلاحية البيئة </a:t>
            </a:r>
            <a:r>
              <a:rPr lang="ar-SA" b="1" dirty="0" smtClean="0">
                <a:solidFill>
                  <a:srgbClr val="00B050"/>
                </a:solidFill>
              </a:rPr>
              <a:t>وصيانتها</a:t>
            </a:r>
          </a:p>
          <a:p>
            <a:pPr marL="0" indent="0">
              <a:buNone/>
            </a:pPr>
            <a:r>
              <a:rPr lang="ar-SA" b="1" dirty="0" smtClean="0">
                <a:solidFill>
                  <a:srgbClr val="00B050"/>
                </a:solidFill>
              </a:rPr>
              <a:t> </a:t>
            </a:r>
            <a:r>
              <a:rPr lang="en-US" dirty="0"/>
              <a:t/>
            </a:r>
            <a:br>
              <a:rPr lang="en-US" dirty="0"/>
            </a:br>
            <a:r>
              <a:rPr lang="en-US" dirty="0"/>
              <a:t>- </a:t>
            </a:r>
            <a:r>
              <a:rPr lang="ar-SA" dirty="0"/>
              <a:t>ان تتجنب الادارة ما قد يؤدى الى اتلاف البيئة وافساد مواردها</a:t>
            </a:r>
            <a:r>
              <a:rPr lang="en-US" dirty="0"/>
              <a:t/>
            </a:r>
            <a:br>
              <a:rPr lang="en-US" dirty="0"/>
            </a:br>
            <a:r>
              <a:rPr lang="en-US" dirty="0"/>
              <a:t>- </a:t>
            </a:r>
            <a:r>
              <a:rPr lang="ar-SA" dirty="0"/>
              <a:t>ان تفعل ما يساعد على تحسين البيئة وحمايتها وتنمية مواردها </a:t>
            </a:r>
            <a:endParaRPr lang="en-US" dirty="0"/>
          </a:p>
          <a:p>
            <a:pPr marL="0" indent="0">
              <a:buNone/>
            </a:pPr>
            <a:r>
              <a:rPr lang="en-US" dirty="0"/>
              <a:t/>
            </a:r>
            <a:br>
              <a:rPr lang="en-US" dirty="0"/>
            </a:b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lnSpcReduction="10000"/>
          </a:bodyPr>
          <a:lstStyle/>
          <a:p>
            <a:pPr marL="0" indent="0">
              <a:lnSpc>
                <a:spcPct val="150000"/>
              </a:lnSpc>
              <a:buNone/>
            </a:pPr>
            <a:r>
              <a:rPr lang="ar-SA" b="1" dirty="0">
                <a:solidFill>
                  <a:srgbClr val="00B050"/>
                </a:solidFill>
              </a:rPr>
              <a:t>الإدارة مسئولة عن انعكاس قرارتها على المستقبل</a:t>
            </a:r>
            <a:r>
              <a:rPr lang="en-US" dirty="0"/>
              <a:t/>
            </a:r>
            <a:br>
              <a:rPr lang="en-US" dirty="0"/>
            </a:br>
            <a:r>
              <a:rPr lang="en-US" dirty="0"/>
              <a:t>- </a:t>
            </a:r>
            <a:r>
              <a:rPr lang="ar-SA" dirty="0"/>
              <a:t>ان تعيش الادارة الغد وتبنى خططها على اساس قراءة </a:t>
            </a:r>
            <a:r>
              <a:rPr lang="ar-SA" dirty="0" smtClean="0"/>
              <a:t>المستقبل</a:t>
            </a:r>
          </a:p>
          <a:p>
            <a:pPr marL="0" indent="0">
              <a:lnSpc>
                <a:spcPct val="150000"/>
              </a:lnSpc>
              <a:buNone/>
            </a:pPr>
            <a:r>
              <a:rPr lang="ar-SA" dirty="0" smtClean="0"/>
              <a:t>- تقدير </a:t>
            </a:r>
            <a:r>
              <a:rPr lang="ar-SA" dirty="0"/>
              <a:t>النتائج المحتملة المباشرة والجانبية الغير مرغوب فيها </a:t>
            </a:r>
            <a:r>
              <a:rPr lang="ar-SA" dirty="0" smtClean="0"/>
              <a:t>والتي </a:t>
            </a:r>
            <a:r>
              <a:rPr lang="ar-SA" dirty="0"/>
              <a:t>تؤدى الى حدوث المشكلات الاجتماعية وغير </a:t>
            </a:r>
            <a:r>
              <a:rPr lang="ar-SA" dirty="0" smtClean="0"/>
              <a:t>الاجتماعية</a:t>
            </a:r>
            <a:r>
              <a:rPr lang="en-US" dirty="0"/>
              <a:t/>
            </a:r>
            <a:br>
              <a:rPr lang="en-US" dirty="0"/>
            </a:br>
            <a:r>
              <a:rPr lang="en-US" dirty="0"/>
              <a:t>- </a:t>
            </a:r>
            <a:r>
              <a:rPr lang="ar-SA" dirty="0"/>
              <a:t>اتخاذ الاجراءات الوقائية لمنع حدوث تلك المشكلات </a:t>
            </a:r>
            <a:r>
              <a:rPr lang="en-US" dirty="0"/>
              <a:t/>
            </a:r>
            <a:br>
              <a:rPr lang="en-US" dirty="0"/>
            </a:b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a:bodyPr>
          <a:lstStyle/>
          <a:p>
            <a:r>
              <a:rPr lang="en-US" dirty="0"/>
              <a:t>• </a:t>
            </a:r>
            <a:r>
              <a:rPr lang="ar-SA" b="1" dirty="0" smtClean="0">
                <a:solidFill>
                  <a:srgbClr val="00B050"/>
                </a:solidFill>
              </a:rPr>
              <a:t>التغيير </a:t>
            </a:r>
            <a:r>
              <a:rPr lang="ar-SA" b="1" dirty="0">
                <a:solidFill>
                  <a:srgbClr val="00B050"/>
                </a:solidFill>
              </a:rPr>
              <a:t>الاجتماعي مسئولية الادارة</a:t>
            </a:r>
            <a:r>
              <a:rPr lang="en-US" dirty="0"/>
              <a:t/>
            </a:r>
            <a:br>
              <a:rPr lang="en-US" dirty="0"/>
            </a:br>
            <a:r>
              <a:rPr lang="en-US" dirty="0"/>
              <a:t>- </a:t>
            </a:r>
            <a:r>
              <a:rPr lang="ar-SA" dirty="0"/>
              <a:t>التجديد مسئولية الادارة فعليها ان تؤمن </a:t>
            </a:r>
            <a:r>
              <a:rPr lang="ar-SA" dirty="0" smtClean="0"/>
              <a:t>بالتجديد</a:t>
            </a:r>
          </a:p>
          <a:p>
            <a:r>
              <a:rPr lang="ar-SA" dirty="0" smtClean="0"/>
              <a:t>ان </a:t>
            </a:r>
            <a:r>
              <a:rPr lang="ar-SA" dirty="0"/>
              <a:t>تطور الادارة نفسها وتجدد اساليبها حتى تستمر </a:t>
            </a:r>
            <a:r>
              <a:rPr lang="ar-SA" dirty="0" err="1"/>
              <a:t>فى</a:t>
            </a:r>
            <a:r>
              <a:rPr lang="ar-SA" dirty="0"/>
              <a:t> تحقيق اهدافها</a:t>
            </a:r>
            <a:r>
              <a:rPr lang="en-US" dirty="0"/>
              <a:t/>
            </a:r>
            <a:br>
              <a:rPr lang="en-US" dirty="0"/>
            </a:br>
            <a:r>
              <a:rPr lang="en-US" dirty="0"/>
              <a:t>- </a:t>
            </a:r>
            <a:r>
              <a:rPr lang="ar-SA" dirty="0"/>
              <a:t>على الادارة ان ترتاد افاقا جديدة وتعمل على اشباع الاحتياجات المتجددة</a:t>
            </a:r>
            <a:r>
              <a:rPr lang="en-US" dirty="0"/>
              <a:t/>
            </a:r>
            <a:br>
              <a:rPr lang="en-US" dirty="0"/>
            </a:br>
            <a:r>
              <a:rPr lang="en-US" dirty="0" smtClean="0"/>
              <a:t>.</a:t>
            </a: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lstStyle/>
          <a:p>
            <a:pPr>
              <a:lnSpc>
                <a:spcPct val="150000"/>
              </a:lnSpc>
            </a:pPr>
            <a:r>
              <a:rPr lang="en-US" dirty="0"/>
              <a:t>•</a:t>
            </a:r>
            <a:r>
              <a:rPr lang="en-US" b="1" dirty="0">
                <a:solidFill>
                  <a:srgbClr val="00B050"/>
                </a:solidFill>
              </a:rPr>
              <a:t> </a:t>
            </a:r>
            <a:r>
              <a:rPr lang="ar-SA" b="1" dirty="0">
                <a:solidFill>
                  <a:srgbClr val="00B050"/>
                </a:solidFill>
              </a:rPr>
              <a:t>التنبؤ باتجاهات التقدم التكنولوجي مسئولية الادارة</a:t>
            </a:r>
            <a:r>
              <a:rPr lang="en-US" dirty="0"/>
              <a:t/>
            </a:r>
            <a:br>
              <a:rPr lang="en-US" dirty="0"/>
            </a:br>
            <a:r>
              <a:rPr lang="en-US" dirty="0"/>
              <a:t>- </a:t>
            </a:r>
            <a:r>
              <a:rPr lang="ar-SA" dirty="0"/>
              <a:t>ضرورة استيعاب الادارة لديناميات التكنولوجيا </a:t>
            </a:r>
            <a:r>
              <a:rPr lang="en-US" dirty="0"/>
              <a:t/>
            </a:r>
            <a:br>
              <a:rPr lang="en-US" dirty="0"/>
            </a:br>
            <a:r>
              <a:rPr lang="en-US" dirty="0"/>
              <a:t>- </a:t>
            </a:r>
            <a:r>
              <a:rPr lang="ar-SA" dirty="0"/>
              <a:t>توقع اتجاهات التطور التكنولوجي والاستعداد للاستفادة منه</a:t>
            </a:r>
            <a:r>
              <a:rPr lang="en-US" dirty="0"/>
              <a:t/>
            </a:r>
            <a:br>
              <a:rPr lang="en-US" dirty="0"/>
            </a:br>
            <a:r>
              <a:rPr lang="en-US" dirty="0"/>
              <a:t>- </a:t>
            </a:r>
            <a:r>
              <a:rPr lang="ar-SA" dirty="0"/>
              <a:t>التنبؤ بما سوف يحدثه التطور التكنولوجي من تغيرات محتملة </a:t>
            </a:r>
            <a:r>
              <a:rPr lang="ar-SA" dirty="0" err="1"/>
              <a:t>فى</a:t>
            </a:r>
            <a:r>
              <a:rPr lang="ar-SA" dirty="0"/>
              <a:t> المجتمع والتخطيط للتعامل معه بماقيه مصلحة المجتمع</a:t>
            </a:r>
            <a:r>
              <a:rPr lang="en-US" dirty="0"/>
              <a:t/>
            </a:r>
            <a:br>
              <a:rPr lang="en-US" dirty="0"/>
            </a:br>
            <a:r>
              <a:rPr lang="en-US" dirty="0"/>
              <a:t>- </a:t>
            </a:r>
            <a:r>
              <a:rPr lang="ar-SA" dirty="0"/>
              <a:t>التدخل لتحقيق تقدم </a:t>
            </a:r>
            <a:r>
              <a:rPr lang="ar-SA" dirty="0" err="1"/>
              <a:t>فى</a:t>
            </a:r>
            <a:r>
              <a:rPr lang="ar-SA" dirty="0"/>
              <a:t> مجالات العلوم والمعارف</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a:bodyPr>
          <a:lstStyle/>
          <a:p>
            <a:pPr>
              <a:lnSpc>
                <a:spcPct val="150000"/>
              </a:lnSpc>
            </a:pPr>
            <a:r>
              <a:rPr lang="en-US" dirty="0"/>
              <a:t>- </a:t>
            </a:r>
            <a:r>
              <a:rPr lang="ar-SA" dirty="0"/>
              <a:t>الادارة احد عناصر الانتاج فالفكر </a:t>
            </a:r>
            <a:r>
              <a:rPr lang="ar-SA" dirty="0" smtClean="0"/>
              <a:t>الاقتصادي </a:t>
            </a:r>
            <a:r>
              <a:rPr lang="ar-SA" dirty="0"/>
              <a:t>يحدد عناصر الانتاج </a:t>
            </a:r>
            <a:r>
              <a:rPr lang="ar-SA" dirty="0" smtClean="0"/>
              <a:t>في </a:t>
            </a:r>
            <a:r>
              <a:rPr lang="ar-SA" dirty="0"/>
              <a:t>الطبيعة والعمل وراس المال والتنظيم والادارة</a:t>
            </a:r>
            <a:r>
              <a:rPr lang="en-US" dirty="0"/>
              <a:t/>
            </a:r>
            <a:br>
              <a:rPr lang="en-US" dirty="0"/>
            </a:br>
            <a:r>
              <a:rPr lang="en-US" dirty="0"/>
              <a:t>- </a:t>
            </a:r>
            <a:r>
              <a:rPr lang="ar-SA" dirty="0"/>
              <a:t>الادارة تعطى الحياة للمنظمة اذا توفر لديها الارض والمواد الخام ( الطبيعة ) والاموال ( راس المال ) </a:t>
            </a:r>
            <a:r>
              <a:rPr lang="ar-SA" dirty="0" smtClean="0"/>
              <a:t>والعنصر البشرى    ( العمل</a:t>
            </a:r>
            <a:r>
              <a:rPr lang="en-US" dirty="0" smtClean="0"/>
              <a:t>(</a:t>
            </a:r>
            <a:r>
              <a:rPr lang="en-US" dirty="0"/>
              <a:t/>
            </a:r>
            <a:br>
              <a:rPr lang="en-US" dirty="0"/>
            </a:br>
            <a:r>
              <a:rPr lang="en-US" dirty="0"/>
              <a:t>- </a:t>
            </a:r>
            <a:r>
              <a:rPr lang="ar-SA" dirty="0"/>
              <a:t>الادارة </a:t>
            </a:r>
            <a:r>
              <a:rPr lang="ar-SA" dirty="0" smtClean="0"/>
              <a:t>هي </a:t>
            </a:r>
            <a:r>
              <a:rPr lang="ar-SA" dirty="0"/>
              <a:t>القادرة على تفعيل عناصر الانتاج </a:t>
            </a:r>
            <a:r>
              <a:rPr lang="en-US" dirty="0"/>
              <a:t>.</a:t>
            </a:r>
            <a:br>
              <a:rPr lang="en-US" dirty="0"/>
            </a:b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lstStyle/>
          <a:p>
            <a:pPr>
              <a:lnSpc>
                <a:spcPct val="150000"/>
              </a:lnSpc>
            </a:pPr>
            <a:r>
              <a:rPr lang="en-US" dirty="0"/>
              <a:t>• </a:t>
            </a:r>
            <a:r>
              <a:rPr lang="ar-SA" b="1" dirty="0">
                <a:solidFill>
                  <a:srgbClr val="00B050"/>
                </a:solidFill>
              </a:rPr>
              <a:t>الادارة مسئولة عن مشاكل الندرة </a:t>
            </a:r>
            <a:r>
              <a:rPr lang="en-US" dirty="0"/>
              <a:t/>
            </a:r>
            <a:br>
              <a:rPr lang="en-US" dirty="0"/>
            </a:br>
            <a:r>
              <a:rPr lang="en-US" dirty="0"/>
              <a:t>- </a:t>
            </a:r>
            <a:r>
              <a:rPr lang="ar-SA" dirty="0"/>
              <a:t>الندرة هي ظاهرة تعنى ان الموارد المتاحة في أي مجتمع من حيث النوعية والكم غير كافية لإشباع احتياجات المجتمع ويرى الاقتصاديون ان الندرة هي التي تعطى للسلع قيمتها التبادلية</a:t>
            </a:r>
            <a:r>
              <a:rPr lang="en-US" dirty="0"/>
              <a:t/>
            </a:r>
            <a:br>
              <a:rPr lang="en-US" dirty="0"/>
            </a:br>
            <a:r>
              <a:rPr lang="en-US" dirty="0"/>
              <a:t>- </a:t>
            </a:r>
            <a:r>
              <a:rPr lang="ar-SA" dirty="0"/>
              <a:t>الندرة ظاهرة نسبية أي تختلف من مجتمع لأخر وتختلف في المجتمع الواحد من فترة زمنية الى اخرى </a:t>
            </a:r>
          </a:p>
          <a:p>
            <a:pPr marL="0" indent="0">
              <a:lnSpc>
                <a:spcPct val="150000"/>
              </a:lnSpc>
              <a:buNone/>
            </a:pPr>
            <a:endParaRPr lang="ar-SA"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lnSpc>
                <a:spcPct val="150000"/>
              </a:lnSpc>
            </a:pPr>
            <a:r>
              <a:rPr lang="ar-SA" b="1" dirty="0">
                <a:solidFill>
                  <a:srgbClr val="00B050"/>
                </a:solidFill>
              </a:rPr>
              <a:t>الندرة سبب </a:t>
            </a:r>
            <a:r>
              <a:rPr lang="ar-SA" b="1" dirty="0" smtClean="0">
                <a:solidFill>
                  <a:srgbClr val="00B050"/>
                </a:solidFill>
              </a:rPr>
              <a:t>أساسي في </a:t>
            </a:r>
            <a:r>
              <a:rPr lang="ar-SA" b="1" dirty="0">
                <a:solidFill>
                  <a:srgbClr val="00B050"/>
                </a:solidFill>
              </a:rPr>
              <a:t>فناء الادارة </a:t>
            </a:r>
            <a:r>
              <a:rPr lang="ar-SA" b="1" dirty="0" smtClean="0">
                <a:solidFill>
                  <a:srgbClr val="00B050"/>
                </a:solidFill>
              </a:rPr>
              <a:t>فهي </a:t>
            </a:r>
            <a:r>
              <a:rPr lang="ar-SA" b="1" dirty="0">
                <a:solidFill>
                  <a:srgbClr val="00B050"/>
                </a:solidFill>
              </a:rPr>
              <a:t>احدى المشكلات الاساسية </a:t>
            </a:r>
            <a:r>
              <a:rPr lang="ar-SA" b="1" dirty="0" smtClean="0">
                <a:solidFill>
                  <a:srgbClr val="00B050"/>
                </a:solidFill>
              </a:rPr>
              <a:t>التي </a:t>
            </a:r>
            <a:r>
              <a:rPr lang="ar-SA" b="1" dirty="0">
                <a:solidFill>
                  <a:srgbClr val="00B050"/>
                </a:solidFill>
              </a:rPr>
              <a:t>تواجه عمل الادارة</a:t>
            </a:r>
            <a:r>
              <a:rPr lang="en-US" b="1" dirty="0">
                <a:solidFill>
                  <a:srgbClr val="00B050"/>
                </a:solidFill>
              </a:rPr>
              <a:t/>
            </a:r>
            <a:br>
              <a:rPr lang="en-US" b="1" dirty="0">
                <a:solidFill>
                  <a:srgbClr val="00B050"/>
                </a:solidFill>
              </a:rPr>
            </a:br>
            <a:r>
              <a:rPr lang="en-US" dirty="0"/>
              <a:t>- -</a:t>
            </a:r>
            <a:r>
              <a:rPr lang="ar-SA" dirty="0"/>
              <a:t>الندرة </a:t>
            </a:r>
            <a:r>
              <a:rPr lang="ar-SA" dirty="0" smtClean="0"/>
              <a:t>هي </a:t>
            </a:r>
            <a:r>
              <a:rPr lang="ar-SA" dirty="0"/>
              <a:t>احدى المشكلات الاساسية </a:t>
            </a:r>
            <a:r>
              <a:rPr lang="ar-SA" dirty="0" smtClean="0"/>
              <a:t>التي ينبغي </a:t>
            </a:r>
            <a:r>
              <a:rPr lang="ar-SA" dirty="0"/>
              <a:t>على الادارة مواجهتها</a:t>
            </a:r>
            <a:r>
              <a:rPr lang="en-US" dirty="0"/>
              <a:t/>
            </a:r>
            <a:br>
              <a:rPr lang="en-US" dirty="0"/>
            </a:br>
            <a:r>
              <a:rPr lang="en-US" dirty="0"/>
              <a:t>- </a:t>
            </a:r>
            <a:r>
              <a:rPr lang="ar-SA" dirty="0"/>
              <a:t>الندرة </a:t>
            </a:r>
            <a:r>
              <a:rPr lang="ar-SA" dirty="0" smtClean="0"/>
              <a:t>هي </a:t>
            </a:r>
            <a:r>
              <a:rPr lang="ar-SA" dirty="0"/>
              <a:t>سمة للعصر الحديث بسبب نفاد الموارد القابلة للنفاد ويرجع </a:t>
            </a:r>
            <a:r>
              <a:rPr lang="ar-SA" dirty="0" smtClean="0"/>
              <a:t>ذلك </a:t>
            </a:r>
            <a:r>
              <a:rPr lang="ar-SA" dirty="0"/>
              <a:t>الى التلوث </a:t>
            </a:r>
            <a:r>
              <a:rPr lang="ar-SA" dirty="0" smtClean="0"/>
              <a:t>البيئي </a:t>
            </a:r>
            <a:r>
              <a:rPr lang="ar-SA" dirty="0"/>
              <a:t>والزيادة الكبيرة </a:t>
            </a:r>
            <a:r>
              <a:rPr lang="ar-SA" dirty="0" err="1"/>
              <a:t>فى</a:t>
            </a:r>
            <a:r>
              <a:rPr lang="ar-SA" dirty="0"/>
              <a:t> عدد سكان العالم وعلى الادارة مواجهة تلك المشكلات لان مواجهتها يمنع </a:t>
            </a:r>
            <a:r>
              <a:rPr lang="ar-SA" dirty="0" smtClean="0"/>
              <a:t>او يؤخر </a:t>
            </a:r>
            <a:r>
              <a:rPr lang="ar-SA" dirty="0"/>
              <a:t>حدوث مشكلة الندرة </a:t>
            </a:r>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a:ln w="57150"/>
        </p:spPr>
        <p:style>
          <a:lnRef idx="2">
            <a:schemeClr val="dk1"/>
          </a:lnRef>
          <a:fillRef idx="1">
            <a:schemeClr val="lt1"/>
          </a:fillRef>
          <a:effectRef idx="0">
            <a:schemeClr val="dk1"/>
          </a:effectRef>
          <a:fontRef idx="minor">
            <a:schemeClr val="dk1"/>
          </a:fontRef>
        </p:style>
        <p:txBody>
          <a:bodyPr>
            <a:normAutofit/>
          </a:bodyPr>
          <a:lstStyle/>
          <a:p>
            <a:pPr algn="ctr"/>
            <a:r>
              <a:rPr lang="ar-SA" sz="4000" b="1" smtClean="0"/>
              <a:t>اسئلة </a:t>
            </a:r>
          </a:p>
          <a:p>
            <a:pPr marL="0" indent="0" algn="ctr">
              <a:buNone/>
            </a:pPr>
            <a:endParaRPr lang="ar-SA" sz="4000" b="1" dirty="0" smtClean="0"/>
          </a:p>
          <a:p>
            <a:r>
              <a:rPr lang="ar-SA" sz="4000" b="1" dirty="0" smtClean="0"/>
              <a:t>س : هل الادارة علم ام فن ؟</a:t>
            </a:r>
          </a:p>
          <a:p>
            <a:endParaRPr lang="ar-SA" sz="4000" b="1" dirty="0" smtClean="0"/>
          </a:p>
          <a:p>
            <a:r>
              <a:rPr lang="ar-SA" sz="4000" b="1" dirty="0" smtClean="0"/>
              <a:t>ناقش / ناقشي </a:t>
            </a:r>
            <a:r>
              <a:rPr lang="ar-SA" sz="4000" b="1" u="sng" dirty="0">
                <a:solidFill>
                  <a:schemeClr val="tx1"/>
                </a:solidFill>
              </a:rPr>
              <a:t>اهمية الادارة للمجتمع </a:t>
            </a:r>
            <a:endParaRPr lang="ar-SA" sz="4000" b="1" dirty="0"/>
          </a:p>
        </p:txBody>
      </p:sp>
    </p:spTree>
    <p:extLst>
      <p:ext uri="{BB962C8B-B14F-4D97-AF65-F5344CB8AC3E}">
        <p14:creationId xmlns:p14="http://schemas.microsoft.com/office/powerpoint/2010/main" val="3174497893"/>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TotalTime>
  <Words>781</Words>
  <Application>Microsoft Office PowerPoint</Application>
  <PresentationFormat>عرض على الشاشة (3:4)‏</PresentationFormat>
  <Paragraphs>138</Paragraphs>
  <Slides>40</Slides>
  <Notes>0</Notes>
  <HiddenSlides>0</HiddenSlides>
  <MMClips>0</MMClips>
  <ScaleCrop>false</ScaleCrop>
  <HeadingPairs>
    <vt:vector size="4" baseType="variant">
      <vt:variant>
        <vt:lpstr>نسق</vt:lpstr>
      </vt:variant>
      <vt:variant>
        <vt:i4>1</vt:i4>
      </vt:variant>
      <vt:variant>
        <vt:lpstr>عناوين الشرائح</vt:lpstr>
      </vt:variant>
      <vt:variant>
        <vt:i4>40</vt:i4>
      </vt:variant>
    </vt:vector>
  </HeadingPairs>
  <TitlesOfParts>
    <vt:vector size="41"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اسم المقرر ادارة المؤسسات الاجتماعية رمز المقرر(جمع 210) </vt:lpstr>
      <vt:lpstr>استاذة المقرر</vt:lpstr>
      <vt:lpstr>عرض تقديمي في PowerPoint</vt:lpstr>
      <vt:lpstr>عرض تقديمي في PowerPoint</vt:lpstr>
      <vt:lpstr>أهداف المقرر</vt:lpstr>
      <vt:lpstr>عرض تقديمي في PowerPoint</vt:lpstr>
      <vt:lpstr>قائمة الموضوعات</vt:lpstr>
      <vt:lpstr>تابع الموضوعات</vt:lpstr>
      <vt:lpstr>تابع الموضوعات</vt:lpstr>
      <vt:lpstr>استراتيجية التدريس للمقرر</vt:lpstr>
      <vt:lpstr>تقويم الطلاب و الطالبات خلال الفصل الدراسي</vt:lpstr>
      <vt:lpstr>توزيع درجات المقرر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Asmaa A. Saleh</dc:creator>
  <cp:lastModifiedBy>Asmaa A. Saleh</cp:lastModifiedBy>
  <cp:revision>31</cp:revision>
  <dcterms:created xsi:type="dcterms:W3CDTF">2016-01-07T21:31:37Z</dcterms:created>
  <dcterms:modified xsi:type="dcterms:W3CDTF">2016-01-10T09:08:12Z</dcterms:modified>
</cp:coreProperties>
</file>