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9" r:id="rId40"/>
    <p:sldId id="296" r:id="rId41"/>
    <p:sldId id="294" r:id="rId42"/>
    <p:sldId id="297" r:id="rId43"/>
    <p:sldId id="298" r:id="rId4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75" d="100"/>
          <a:sy n="75" d="100"/>
        </p:scale>
        <p:origin x="-1152" y="1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C6D57272-26A7-4E6B-8F52-488D05898D70}" type="datetimeFigureOut">
              <a:rPr lang="ar-SA" smtClean="0"/>
              <a:t>09/07/1437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11F40FE-CAF9-4FF1-993D-C312F294B630}" type="slidenum">
              <a:rPr lang="ar-SA" smtClean="0"/>
              <a:t>‹#›</a:t>
            </a:fld>
            <a:endParaRPr lang="ar-SA"/>
          </a:p>
        </p:txBody>
      </p:sp>
    </p:spTree>
    <p:extLst>
      <p:ext uri="{BB962C8B-B14F-4D97-AF65-F5344CB8AC3E}">
        <p14:creationId xmlns:p14="http://schemas.microsoft.com/office/powerpoint/2010/main" val="1132765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C6D57272-26A7-4E6B-8F52-488D05898D70}" type="datetimeFigureOut">
              <a:rPr lang="ar-SA" smtClean="0"/>
              <a:t>09/07/1437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11F40FE-CAF9-4FF1-993D-C312F294B630}" type="slidenum">
              <a:rPr lang="ar-SA" smtClean="0"/>
              <a:t>‹#›</a:t>
            </a:fld>
            <a:endParaRPr lang="ar-SA"/>
          </a:p>
        </p:txBody>
      </p:sp>
    </p:spTree>
    <p:extLst>
      <p:ext uri="{BB962C8B-B14F-4D97-AF65-F5344CB8AC3E}">
        <p14:creationId xmlns:p14="http://schemas.microsoft.com/office/powerpoint/2010/main" val="3970954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C6D57272-26A7-4E6B-8F52-488D05898D70}" type="datetimeFigureOut">
              <a:rPr lang="ar-SA" smtClean="0"/>
              <a:t>09/07/1437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11F40FE-CAF9-4FF1-993D-C312F294B630}" type="slidenum">
              <a:rPr lang="ar-SA" smtClean="0"/>
              <a:t>‹#›</a:t>
            </a:fld>
            <a:endParaRPr lang="ar-SA"/>
          </a:p>
        </p:txBody>
      </p:sp>
    </p:spTree>
    <p:extLst>
      <p:ext uri="{BB962C8B-B14F-4D97-AF65-F5344CB8AC3E}">
        <p14:creationId xmlns:p14="http://schemas.microsoft.com/office/powerpoint/2010/main" val="2624534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C6D57272-26A7-4E6B-8F52-488D05898D70}" type="datetimeFigureOut">
              <a:rPr lang="ar-SA" smtClean="0"/>
              <a:t>09/07/1437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11F40FE-CAF9-4FF1-993D-C312F294B630}" type="slidenum">
              <a:rPr lang="ar-SA" smtClean="0"/>
              <a:t>‹#›</a:t>
            </a:fld>
            <a:endParaRPr lang="ar-SA"/>
          </a:p>
        </p:txBody>
      </p:sp>
    </p:spTree>
    <p:extLst>
      <p:ext uri="{BB962C8B-B14F-4D97-AF65-F5344CB8AC3E}">
        <p14:creationId xmlns:p14="http://schemas.microsoft.com/office/powerpoint/2010/main" val="2557653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C6D57272-26A7-4E6B-8F52-488D05898D70}" type="datetimeFigureOut">
              <a:rPr lang="ar-SA" smtClean="0"/>
              <a:t>09/07/1437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211F40FE-CAF9-4FF1-993D-C312F294B630}" type="slidenum">
              <a:rPr lang="ar-SA" smtClean="0"/>
              <a:t>‹#›</a:t>
            </a:fld>
            <a:endParaRPr lang="ar-SA"/>
          </a:p>
        </p:txBody>
      </p:sp>
    </p:spTree>
    <p:extLst>
      <p:ext uri="{BB962C8B-B14F-4D97-AF65-F5344CB8AC3E}">
        <p14:creationId xmlns:p14="http://schemas.microsoft.com/office/powerpoint/2010/main" val="2048489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C6D57272-26A7-4E6B-8F52-488D05898D70}" type="datetimeFigureOut">
              <a:rPr lang="ar-SA" smtClean="0"/>
              <a:t>09/07/1437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211F40FE-CAF9-4FF1-993D-C312F294B630}" type="slidenum">
              <a:rPr lang="ar-SA" smtClean="0"/>
              <a:t>‹#›</a:t>
            </a:fld>
            <a:endParaRPr lang="ar-SA"/>
          </a:p>
        </p:txBody>
      </p:sp>
    </p:spTree>
    <p:extLst>
      <p:ext uri="{BB962C8B-B14F-4D97-AF65-F5344CB8AC3E}">
        <p14:creationId xmlns:p14="http://schemas.microsoft.com/office/powerpoint/2010/main" val="2303149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C6D57272-26A7-4E6B-8F52-488D05898D70}" type="datetimeFigureOut">
              <a:rPr lang="ar-SA" smtClean="0"/>
              <a:t>09/07/1437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211F40FE-CAF9-4FF1-993D-C312F294B630}" type="slidenum">
              <a:rPr lang="ar-SA" smtClean="0"/>
              <a:t>‹#›</a:t>
            </a:fld>
            <a:endParaRPr lang="ar-SA"/>
          </a:p>
        </p:txBody>
      </p:sp>
    </p:spTree>
    <p:extLst>
      <p:ext uri="{BB962C8B-B14F-4D97-AF65-F5344CB8AC3E}">
        <p14:creationId xmlns:p14="http://schemas.microsoft.com/office/powerpoint/2010/main" val="845917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6D57272-26A7-4E6B-8F52-488D05898D70}" type="datetimeFigureOut">
              <a:rPr lang="ar-SA" smtClean="0"/>
              <a:t>09/07/1437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11F40FE-CAF9-4FF1-993D-C312F294B630}" type="slidenum">
              <a:rPr lang="ar-SA" smtClean="0"/>
              <a:t>‹#›</a:t>
            </a:fld>
            <a:endParaRPr lang="ar-SA"/>
          </a:p>
        </p:txBody>
      </p:sp>
    </p:spTree>
    <p:extLst>
      <p:ext uri="{BB962C8B-B14F-4D97-AF65-F5344CB8AC3E}">
        <p14:creationId xmlns:p14="http://schemas.microsoft.com/office/powerpoint/2010/main" val="2699519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6D57272-26A7-4E6B-8F52-488D05898D70}" type="datetimeFigureOut">
              <a:rPr lang="ar-SA" smtClean="0"/>
              <a:t>09/07/1437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11F40FE-CAF9-4FF1-993D-C312F294B630}" type="slidenum">
              <a:rPr lang="ar-SA" smtClean="0"/>
              <a:t>‹#›</a:t>
            </a:fld>
            <a:endParaRPr lang="ar-SA"/>
          </a:p>
        </p:txBody>
      </p:sp>
    </p:spTree>
    <p:extLst>
      <p:ext uri="{BB962C8B-B14F-4D97-AF65-F5344CB8AC3E}">
        <p14:creationId xmlns:p14="http://schemas.microsoft.com/office/powerpoint/2010/main" val="9463017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C6D57272-26A7-4E6B-8F52-488D05898D70}" type="datetimeFigureOut">
              <a:rPr lang="ar-SA" smtClean="0"/>
              <a:t>09/07/1437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11F40FE-CAF9-4FF1-993D-C312F294B630}" type="slidenum">
              <a:rPr lang="ar-SA" smtClean="0"/>
              <a:t>‹#›</a:t>
            </a:fld>
            <a:endParaRPr lang="ar-SA"/>
          </a:p>
        </p:txBody>
      </p:sp>
    </p:spTree>
    <p:extLst>
      <p:ext uri="{BB962C8B-B14F-4D97-AF65-F5344CB8AC3E}">
        <p14:creationId xmlns:p14="http://schemas.microsoft.com/office/powerpoint/2010/main" val="2549624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C6D57272-26A7-4E6B-8F52-488D05898D70}" type="datetimeFigureOut">
              <a:rPr lang="ar-SA" smtClean="0"/>
              <a:t>09/07/1437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11F40FE-CAF9-4FF1-993D-C312F294B630}" type="slidenum">
              <a:rPr lang="ar-SA" smtClean="0"/>
              <a:t>‹#›</a:t>
            </a:fld>
            <a:endParaRPr lang="ar-SA"/>
          </a:p>
        </p:txBody>
      </p:sp>
    </p:spTree>
    <p:extLst>
      <p:ext uri="{BB962C8B-B14F-4D97-AF65-F5344CB8AC3E}">
        <p14:creationId xmlns:p14="http://schemas.microsoft.com/office/powerpoint/2010/main" val="2758610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C6D57272-26A7-4E6B-8F52-488D05898D70}" type="datetimeFigureOut">
              <a:rPr lang="ar-SA" smtClean="0"/>
              <a:t>09/07/1437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11F40FE-CAF9-4FF1-993D-C312F294B630}" type="slidenum">
              <a:rPr lang="ar-SA" smtClean="0"/>
              <a:t>‹#›</a:t>
            </a:fld>
            <a:endParaRPr lang="ar-SA"/>
          </a:p>
        </p:txBody>
      </p:sp>
    </p:spTree>
    <p:extLst>
      <p:ext uri="{BB962C8B-B14F-4D97-AF65-F5344CB8AC3E}">
        <p14:creationId xmlns:p14="http://schemas.microsoft.com/office/powerpoint/2010/main" val="34846435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576" y="620688"/>
            <a:ext cx="7704855" cy="5616624"/>
          </a:xfrm>
          <a:prstGeom prst="rect">
            <a:avLst/>
          </a:prstGeom>
          <a:solidFill>
            <a:srgbClr val="FFFFFF">
              <a:shade val="85000"/>
            </a:srgbClr>
          </a:solidFill>
          <a:ln w="88900" cap="sq">
            <a:solidFill>
              <a:schemeClr val="accent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219812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692696"/>
            <a:ext cx="7772400" cy="5616624"/>
          </a:xfrm>
          <a:ln w="76200">
            <a:solidFill>
              <a:srgbClr val="FFC000"/>
            </a:solidFill>
          </a:ln>
        </p:spPr>
        <p:style>
          <a:lnRef idx="2">
            <a:schemeClr val="accent2"/>
          </a:lnRef>
          <a:fillRef idx="1">
            <a:schemeClr val="lt1"/>
          </a:fillRef>
          <a:effectRef idx="0">
            <a:schemeClr val="accent2"/>
          </a:effectRef>
          <a:fontRef idx="minor">
            <a:schemeClr val="dk1"/>
          </a:fontRef>
        </p:style>
        <p:txBody>
          <a:bodyPr>
            <a:noAutofit/>
          </a:bodyPr>
          <a:lstStyle/>
          <a:p>
            <a:r>
              <a:rPr lang="ar-SA" sz="9600" b="1" dirty="0" smtClean="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المحاضرة الثانية</a:t>
            </a:r>
            <a:br>
              <a:rPr lang="ar-SA" sz="9600" b="1" dirty="0" smtClean="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r>
              <a:rPr lang="ar-SA" sz="9600" b="1" dirty="0" smtClean="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مفهوم ادارة المؤسسات والمفاهيم المرتبطة</a:t>
            </a:r>
            <a:endParaRPr lang="ar-SA" sz="9600" b="1" dirty="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3014199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a:ln w="57150">
            <a:solidFill>
              <a:srgbClr val="FFC000"/>
            </a:solidFill>
          </a:ln>
        </p:spPr>
        <p:style>
          <a:lnRef idx="2">
            <a:schemeClr val="accent2"/>
          </a:lnRef>
          <a:fillRef idx="1">
            <a:schemeClr val="lt1"/>
          </a:fillRef>
          <a:effectRef idx="0">
            <a:schemeClr val="accent2"/>
          </a:effectRef>
          <a:fontRef idx="minor">
            <a:schemeClr val="dk1"/>
          </a:fontRef>
        </p:style>
        <p:txBody>
          <a:bodyPr/>
          <a:lstStyle/>
          <a:p>
            <a:pPr algn="ctr"/>
            <a:r>
              <a:rPr lang="ar-SA" b="1" u="sng" dirty="0" smtClean="0"/>
              <a:t>عناصر المحاضرة</a:t>
            </a:r>
          </a:p>
          <a:p>
            <a:pPr>
              <a:lnSpc>
                <a:spcPct val="150000"/>
              </a:lnSpc>
            </a:pPr>
            <a:r>
              <a:rPr lang="ar-SA" b="1" u="sng" dirty="0"/>
              <a:t>المفهوم الأول: التنمية الإدارية </a:t>
            </a:r>
            <a:endParaRPr lang="en-US" dirty="0"/>
          </a:p>
          <a:p>
            <a:pPr>
              <a:lnSpc>
                <a:spcPct val="150000"/>
              </a:lnSpc>
            </a:pPr>
            <a:r>
              <a:rPr lang="ar-SA" b="1" u="sng" dirty="0"/>
              <a:t>المفهوم الثاني: الإصلاح الإداري</a:t>
            </a:r>
            <a:r>
              <a:rPr lang="ar-SA" dirty="0"/>
              <a:t> </a:t>
            </a:r>
            <a:endParaRPr lang="ar-SA" dirty="0" smtClean="0"/>
          </a:p>
          <a:p>
            <a:pPr>
              <a:lnSpc>
                <a:spcPct val="150000"/>
              </a:lnSpc>
            </a:pPr>
            <a:r>
              <a:rPr lang="ar-SA" b="1" u="sng" dirty="0"/>
              <a:t>المفهوم الثالث: التطوير التنظيمي</a:t>
            </a:r>
            <a:r>
              <a:rPr lang="ar-SA" dirty="0"/>
              <a:t> </a:t>
            </a:r>
            <a:endParaRPr lang="ar-SA" dirty="0" smtClean="0"/>
          </a:p>
          <a:p>
            <a:pPr>
              <a:lnSpc>
                <a:spcPct val="150000"/>
              </a:lnSpc>
            </a:pPr>
            <a:r>
              <a:rPr lang="ar-SA" b="1" u="sng" dirty="0"/>
              <a:t>المفهوم الرابع: الاتصال الإداري</a:t>
            </a:r>
            <a:endParaRPr lang="en-US" dirty="0"/>
          </a:p>
          <a:p>
            <a:pPr>
              <a:lnSpc>
                <a:spcPct val="150000"/>
              </a:lnSpc>
            </a:pPr>
            <a:r>
              <a:rPr lang="ar-SA" b="1" u="sng" dirty="0"/>
              <a:t>المفهوم الخامس: القيادة الإدارية </a:t>
            </a:r>
            <a:endParaRPr lang="ar-SA" dirty="0"/>
          </a:p>
        </p:txBody>
      </p:sp>
    </p:spTree>
    <p:extLst>
      <p:ext uri="{BB962C8B-B14F-4D97-AF65-F5344CB8AC3E}">
        <p14:creationId xmlns:p14="http://schemas.microsoft.com/office/powerpoint/2010/main" val="33110294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a:ln w="76200">
            <a:solidFill>
              <a:srgbClr val="FFC000"/>
            </a:solidFill>
          </a:ln>
        </p:spPr>
        <p:style>
          <a:lnRef idx="2">
            <a:schemeClr val="accent2"/>
          </a:lnRef>
          <a:fillRef idx="1">
            <a:schemeClr val="lt1"/>
          </a:fillRef>
          <a:effectRef idx="0">
            <a:schemeClr val="accent2"/>
          </a:effectRef>
          <a:fontRef idx="minor">
            <a:schemeClr val="dk1"/>
          </a:fontRef>
        </p:style>
        <p:txBody>
          <a:bodyPr/>
          <a:lstStyle/>
          <a:p>
            <a:pPr algn="ctr"/>
            <a:r>
              <a:rPr lang="ar-SA" b="1" u="sng" dirty="0" smtClean="0"/>
              <a:t>اهداف المحاضرة</a:t>
            </a:r>
          </a:p>
          <a:p>
            <a:r>
              <a:rPr lang="ar-SA" b="1" u="sng" dirty="0" smtClean="0"/>
              <a:t>تهدف المحاضرة الى : - </a:t>
            </a:r>
          </a:p>
          <a:p>
            <a:r>
              <a:rPr lang="ar-SA" b="1" dirty="0" smtClean="0"/>
              <a:t>الالمام بمجموعة من المفاهيم الهامة في ادارة المؤسسات الاجتماعية </a:t>
            </a:r>
          </a:p>
          <a:p>
            <a:r>
              <a:rPr lang="ar-SA" b="1" dirty="0" smtClean="0"/>
              <a:t>تنمية القدرة على التمييز بين المصطلحات في ادارة المؤسسات واستخداماتها </a:t>
            </a:r>
          </a:p>
          <a:p>
            <a:endParaRPr lang="ar-SA" b="1" u="sng" dirty="0" smtClean="0"/>
          </a:p>
          <a:p>
            <a:endParaRPr lang="ar-SA" b="1" u="sng" dirty="0"/>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accent2"/>
          </a:lnRef>
          <a:fillRef idx="1">
            <a:schemeClr val="lt1"/>
          </a:fillRef>
          <a:effectRef idx="0">
            <a:schemeClr val="accent2"/>
          </a:effectRef>
          <a:fontRef idx="minor">
            <a:schemeClr val="dk1"/>
          </a:fontRef>
        </p:style>
        <p:txBody>
          <a:bodyPr>
            <a:normAutofit lnSpcReduction="10000"/>
          </a:bodyPr>
          <a:lstStyle/>
          <a:p>
            <a:r>
              <a:rPr lang="ar-SA" dirty="0"/>
              <a:t>- </a:t>
            </a:r>
            <a:r>
              <a:rPr lang="ar-SA" b="1" u="sng" dirty="0"/>
              <a:t>تعريف التنمية الإدارية ومستوياتها</a:t>
            </a:r>
            <a:r>
              <a:rPr lang="ar-SA" b="1" u="sng" dirty="0" smtClean="0"/>
              <a:t>:</a:t>
            </a:r>
          </a:p>
          <a:p>
            <a:pPr marL="0" indent="0">
              <a:lnSpc>
                <a:spcPct val="150000"/>
              </a:lnSpc>
              <a:buNone/>
            </a:pPr>
            <a:r>
              <a:rPr lang="ar-SA" dirty="0" smtClean="0"/>
              <a:t> </a:t>
            </a:r>
            <a:r>
              <a:rPr lang="ar-SA" dirty="0"/>
              <a:t>تتعدد مفاهيم التنمية وتتنوع باختلاف الذين تناولوها بالدراسة ، فمنهم من تناولها من منظور اجتماعي ومنهم من تناولها من منظور اقتصادي ومنهم من تناولها من منظور إداري وهو المنظور الذي يهمنا توضيحه</a:t>
            </a:r>
            <a:r>
              <a:rPr lang="en-US" dirty="0"/>
              <a:t>.  </a:t>
            </a:r>
          </a:p>
          <a:p>
            <a:pPr lvl="0">
              <a:lnSpc>
                <a:spcPct val="150000"/>
              </a:lnSpc>
            </a:pPr>
            <a:r>
              <a:rPr lang="ar-SA" b="1" u="sng" dirty="0"/>
              <a:t>ولقد تعددت وجهات النظر في تعريف التنمية </a:t>
            </a:r>
            <a:r>
              <a:rPr lang="ar-SA" b="1" u="sng" dirty="0" smtClean="0"/>
              <a:t>الإدارية  ومنها </a:t>
            </a:r>
            <a:r>
              <a:rPr lang="en-US" dirty="0" smtClean="0"/>
              <a:t>:-</a:t>
            </a:r>
            <a:r>
              <a:rPr lang="ar-SA" dirty="0" smtClean="0"/>
              <a:t>                   </a:t>
            </a:r>
            <a:endParaRPr lang="en-US" dirty="0"/>
          </a:p>
          <a:p>
            <a:endParaRPr lang="ar-SA" dirty="0"/>
          </a:p>
        </p:txBody>
      </p:sp>
      <p:sp>
        <p:nvSpPr>
          <p:cNvPr id="2" name="سهم إلى اليسار 1"/>
          <p:cNvSpPr/>
          <p:nvPr/>
        </p:nvSpPr>
        <p:spPr>
          <a:xfrm>
            <a:off x="3923928" y="5589240"/>
            <a:ext cx="978408" cy="484632"/>
          </a:xfrm>
          <a:prstGeom prst="leftArrow">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accent2"/>
          </a:lnRef>
          <a:fillRef idx="1">
            <a:schemeClr val="lt1"/>
          </a:fillRef>
          <a:effectRef idx="0">
            <a:schemeClr val="accent2"/>
          </a:effectRef>
          <a:fontRef idx="minor">
            <a:schemeClr val="dk1"/>
          </a:fontRef>
        </p:style>
        <p:txBody>
          <a:bodyPr/>
          <a:lstStyle/>
          <a:p>
            <a:pPr lvl="0"/>
            <a:r>
              <a:rPr lang="ar-SA" b="1" u="sng" dirty="0"/>
              <a:t>التعريف الأول:</a:t>
            </a:r>
            <a:r>
              <a:rPr lang="ar-SA" b="1" dirty="0"/>
              <a:t> </a:t>
            </a:r>
            <a:endParaRPr lang="ar-SA" b="1" dirty="0" smtClean="0"/>
          </a:p>
          <a:p>
            <a:pPr lvl="0"/>
            <a:r>
              <a:rPr lang="ar-SA" dirty="0" smtClean="0"/>
              <a:t>هي </a:t>
            </a:r>
            <a:r>
              <a:rPr lang="ar-SA" dirty="0"/>
              <a:t>تقوية الطاقات الإدارية من أجل تحقيق النجاح في تنفيذ المشروعات القائمة وتحسين </a:t>
            </a:r>
            <a:r>
              <a:rPr lang="ar-SA" dirty="0" smtClean="0"/>
              <a:t>قدرات </a:t>
            </a:r>
            <a:r>
              <a:rPr lang="ar-SA" dirty="0"/>
              <a:t>المديرين وتأمين مورد كافٍ ومنتظم من المديرين الأكفاء لمقابلة احتياجات المستقبل</a:t>
            </a:r>
            <a:r>
              <a:rPr lang="en-US" dirty="0"/>
              <a:t>.  </a:t>
            </a:r>
          </a:p>
          <a:p>
            <a:pPr lvl="0"/>
            <a:r>
              <a:rPr lang="ar-SA" b="1" u="sng" dirty="0"/>
              <a:t>التعريف الثاني:</a:t>
            </a:r>
            <a:r>
              <a:rPr lang="ar-SA" b="1" dirty="0"/>
              <a:t> </a:t>
            </a:r>
            <a:endParaRPr lang="ar-SA" b="1" dirty="0" smtClean="0"/>
          </a:p>
          <a:p>
            <a:pPr lvl="0"/>
            <a:r>
              <a:rPr lang="ar-SA" dirty="0" smtClean="0"/>
              <a:t>هي </a:t>
            </a:r>
            <a:r>
              <a:rPr lang="ar-SA" dirty="0"/>
              <a:t>أسلوب لتحسين المقدرة الإدارية</a:t>
            </a:r>
            <a:r>
              <a:rPr lang="en-US" dirty="0"/>
              <a:t>  </a:t>
            </a:r>
            <a:r>
              <a:rPr lang="ar-SA" dirty="0"/>
              <a:t>لاتخاذ القرارات وتيسير الاتصال والقيادة</a:t>
            </a:r>
            <a:r>
              <a:rPr lang="en-US" dirty="0"/>
              <a:t>.</a:t>
            </a:r>
          </a:p>
          <a:p>
            <a:endParaRPr lang="ar-SA" dirty="0"/>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pPr lvl="0"/>
            <a:r>
              <a:rPr lang="ar-SA" b="1" u="sng" dirty="0"/>
              <a:t>ومن وجهة نظر المؤلف يعرفها بأنها</a:t>
            </a:r>
            <a:r>
              <a:rPr lang="en-US" b="1" u="sng" dirty="0"/>
              <a:t>:  </a:t>
            </a:r>
            <a:r>
              <a:rPr lang="ar-SA" dirty="0"/>
              <a:t>عملية تغيير موجه ومنظم وهادف إلى زيادة معرفة القيادات العاملة في الوحدات الإدارية بطرق الإدارة العلمية وزيادة قدرتها ومهاراتها على استخدامها في حل المشاكل التي تواجهها ورفع مستوى أدائها وتطوير سلوكها للمساهمة الفعالة في تحقيق أهداف المنظمة</a:t>
            </a:r>
            <a:r>
              <a:rPr lang="en-US" dirty="0"/>
              <a:t>.</a:t>
            </a:r>
          </a:p>
          <a:p>
            <a:pPr lvl="0"/>
            <a:r>
              <a:rPr lang="ar-SA" b="1" u="sng" dirty="0"/>
              <a:t>وعملية التنمية الإدارية هي عملية محسوسة في الجهاز الإداري تتم على مستويين</a:t>
            </a:r>
            <a:endParaRPr lang="en-US" b="1" dirty="0"/>
          </a:p>
          <a:p>
            <a:r>
              <a:rPr lang="ar-SA" b="1" u="sng" dirty="0"/>
              <a:t>المستوى الأول</a:t>
            </a:r>
            <a:r>
              <a:rPr lang="ar-SA" b="1" dirty="0"/>
              <a:t>: </a:t>
            </a:r>
            <a:r>
              <a:rPr lang="ar-SA" dirty="0"/>
              <a:t>مستوى النشاط الإداري ذاته وممارسة الإداريين  خصوصا في المستويات العليا لإعداد وتنمية الإداريين ، علاوة على أنها امتحان هام لكفاءة الإدارة وقدرتها على التنمية والتطور الذاتي بأقل درجة ممكنة من التوجيه والمبادرة</a:t>
            </a:r>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accent2"/>
          </a:lnRef>
          <a:fillRef idx="1">
            <a:schemeClr val="lt1"/>
          </a:fillRef>
          <a:effectRef idx="0">
            <a:schemeClr val="accent2"/>
          </a:effectRef>
          <a:fontRef idx="minor">
            <a:schemeClr val="dk1"/>
          </a:fontRef>
        </p:style>
        <p:txBody>
          <a:bodyPr/>
          <a:lstStyle/>
          <a:p>
            <a:pPr lvl="0"/>
            <a:r>
              <a:rPr lang="en-US" dirty="0"/>
              <a:t> </a:t>
            </a:r>
            <a:r>
              <a:rPr lang="ar-SA" b="1" u="sng" dirty="0"/>
              <a:t>المستوى الثاني:</a:t>
            </a:r>
            <a:r>
              <a:rPr lang="ar-SA" b="1" dirty="0"/>
              <a:t> </a:t>
            </a:r>
            <a:r>
              <a:rPr lang="ar-SA" dirty="0"/>
              <a:t>مستوى الجهاز الإداري كأحد الأنشطة الهامة للجهاز الذي يقوم بالإشراف على شئون الخدمة في المنظمة التي يعمل بها</a:t>
            </a:r>
            <a:r>
              <a:rPr lang="en-US" dirty="0"/>
              <a:t>.</a:t>
            </a:r>
          </a:p>
          <a:p>
            <a:r>
              <a:rPr lang="ar-SA" dirty="0"/>
              <a:t>2-  </a:t>
            </a:r>
            <a:r>
              <a:rPr lang="ar-SA" b="1" u="sng" dirty="0"/>
              <a:t>أهداف التنمية الإدارية وقواعدها </a:t>
            </a:r>
            <a:r>
              <a:rPr lang="ar-SA" dirty="0"/>
              <a:t>وتستهدف عملية التنمية الإدارية عادة تحقيق </a:t>
            </a:r>
            <a:r>
              <a:rPr lang="ar-SA" dirty="0" smtClean="0"/>
              <a:t>ثلاث </a:t>
            </a:r>
            <a:r>
              <a:rPr lang="ar-SA" dirty="0"/>
              <a:t>أهداف رئيسية هي</a:t>
            </a:r>
            <a:r>
              <a:rPr lang="en-US" dirty="0"/>
              <a:t>: </a:t>
            </a:r>
          </a:p>
          <a:p>
            <a:r>
              <a:rPr lang="ar-SA" dirty="0"/>
              <a:t>أ- توفير العدد الكافي من القيادات الإدارية لمواجهة الاحتياجات المتزايدة للقيادات بسبب عمليات التوسع والإحلال</a:t>
            </a:r>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accent2"/>
          </a:lnRef>
          <a:fillRef idx="1">
            <a:schemeClr val="lt1"/>
          </a:fillRef>
          <a:effectRef idx="0">
            <a:schemeClr val="accent2"/>
          </a:effectRef>
          <a:fontRef idx="minor">
            <a:schemeClr val="dk1"/>
          </a:fontRef>
        </p:style>
        <p:txBody>
          <a:bodyPr>
            <a:normAutofit lnSpcReduction="10000"/>
          </a:bodyPr>
          <a:lstStyle/>
          <a:p>
            <a:r>
              <a:rPr lang="ar-SA" dirty="0"/>
              <a:t>ب- تحسين مستوى كفاءة القيادات الحالية </a:t>
            </a:r>
            <a:r>
              <a:rPr lang="ar-SA" dirty="0" smtClean="0"/>
              <a:t> </a:t>
            </a:r>
            <a:r>
              <a:rPr lang="ar-SA" dirty="0"/>
              <a:t>ليصبحوا أكثر قدرة لمواجهة متطلبات أعمالهم الحالية ولكن أيضا ليكونوا أكثر استعدادا للتكيف مع متطلبات التغيير في المستقبل</a:t>
            </a:r>
            <a:r>
              <a:rPr lang="en-US" dirty="0"/>
              <a:t>. </a:t>
            </a:r>
          </a:p>
          <a:p>
            <a:r>
              <a:rPr lang="ar-SA" dirty="0"/>
              <a:t>ج- رفع مستوى الروح المعنوية للمديرين وتقوية إحساسهم بالانتماء للمنظمة</a:t>
            </a:r>
            <a:endParaRPr lang="en-US" dirty="0"/>
          </a:p>
          <a:p>
            <a:r>
              <a:rPr lang="ar-SA" b="1" u="sng" dirty="0"/>
              <a:t>وعملية التنمية الإدارية نشاط متكامل يرتكز على ثالث قواعد رئيسية هي</a:t>
            </a:r>
            <a:r>
              <a:rPr lang="en-US" b="1" u="sng" dirty="0"/>
              <a:t>:- </a:t>
            </a:r>
            <a:endParaRPr lang="en-US" b="1" dirty="0"/>
          </a:p>
          <a:p>
            <a:r>
              <a:rPr lang="ar-SA" dirty="0"/>
              <a:t>أ- وجود نظام سليم للاختيار وتقييم </a:t>
            </a:r>
            <a:r>
              <a:rPr lang="ar-SA" dirty="0" smtClean="0"/>
              <a:t>الأداء </a:t>
            </a:r>
            <a:r>
              <a:rPr lang="ar-SA" dirty="0"/>
              <a:t>يساعد في الكشف عن هؤلاء الأشخاص الذين تتوافر فيهم احتمالات القدرة على تولي مهام العمل القيادي</a:t>
            </a:r>
            <a:r>
              <a:rPr lang="en-US" dirty="0"/>
              <a:t>. </a:t>
            </a:r>
          </a:p>
          <a:p>
            <a:endParaRPr lang="ar-SA" dirty="0"/>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accent2"/>
          </a:lnRef>
          <a:fillRef idx="1">
            <a:schemeClr val="lt1"/>
          </a:fillRef>
          <a:effectRef idx="0">
            <a:schemeClr val="accent2"/>
          </a:effectRef>
          <a:fontRef idx="minor">
            <a:schemeClr val="dk1"/>
          </a:fontRef>
        </p:style>
        <p:txBody>
          <a:bodyPr/>
          <a:lstStyle/>
          <a:p>
            <a:r>
              <a:rPr lang="ar-SA" dirty="0"/>
              <a:t>ب- التخطيط لتنمية تلك الاحتياجات سواء من خلال الممارسة الفعلية تحت إشراف الرؤساء أو من خلال البرامج الرسمية للتدريب</a:t>
            </a:r>
            <a:r>
              <a:rPr lang="en-US" dirty="0"/>
              <a:t>. </a:t>
            </a:r>
          </a:p>
          <a:p>
            <a:r>
              <a:rPr lang="ar-SA" dirty="0"/>
              <a:t>ج- تشجيع الأشخاص أنفسهم على عملية التطوير والتثقيف الذاتي</a:t>
            </a:r>
            <a:r>
              <a:rPr lang="en-US" dirty="0"/>
              <a:t>.</a:t>
            </a:r>
          </a:p>
          <a:p>
            <a:pPr lvl="0"/>
            <a:r>
              <a:rPr lang="ar-SA" b="1" u="sng" dirty="0"/>
              <a:t>وترجع أهمية التنمية الإدارية لما يلي</a:t>
            </a:r>
            <a:r>
              <a:rPr lang="en-US" b="1" u="sng" dirty="0"/>
              <a:t>:- </a:t>
            </a:r>
          </a:p>
          <a:p>
            <a:pPr lvl="0"/>
            <a:r>
              <a:rPr lang="ar-SA" dirty="0"/>
              <a:t>أهمية الدور الذي تقوم به الإدارة في تحقيق عملية التنمية الشاملة من خلال عمل الوزارات والقطاع العام والمؤسسات الخاصة في مجال الإنتاج والخدمات</a:t>
            </a:r>
            <a:r>
              <a:rPr lang="en-US" dirty="0"/>
              <a:t>. </a:t>
            </a:r>
          </a:p>
          <a:p>
            <a:endParaRPr lang="ar-SA" dirty="0"/>
          </a:p>
        </p:txBody>
      </p:sp>
      <p:sp>
        <p:nvSpPr>
          <p:cNvPr id="2" name="سهم إلى اليسار 1"/>
          <p:cNvSpPr/>
          <p:nvPr/>
        </p:nvSpPr>
        <p:spPr>
          <a:xfrm>
            <a:off x="1907704" y="5877272"/>
            <a:ext cx="978408" cy="484632"/>
          </a:xfrm>
          <a:prstGeom prst="leftArrow">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904656"/>
          </a:xfrm>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pPr lvl="0"/>
            <a:r>
              <a:rPr lang="ar-SA" dirty="0"/>
              <a:t>إن التنمية الإدارية ضرورية بالنسبة للدول النامية حيث الطموحات العالية لجماهير المواطنين والطاقات البشرية والموارد غير المستثمرة، خاصة وأن مشكلة تلك الدول هي افتقارها إلى الكفاءات الإدارية القادرة على استنباط أفضل الطرق لتوظيف مواردها</a:t>
            </a:r>
            <a:r>
              <a:rPr lang="en-US" dirty="0"/>
              <a:t>.</a:t>
            </a:r>
          </a:p>
          <a:p>
            <a:pPr lvl="0"/>
            <a:r>
              <a:rPr lang="ar-SA" dirty="0"/>
              <a:t>إنه بتقدم الإدارة ورقيها فإن الكفاءة في استخدام القوى الإنسانية وموارد الثروة سوف تزداد إلى حد كبير، ويصبح استخدام الطرق العلمية في حل المشاكل التي تواجه التنمية في متناول اليد إلى حد كبير</a:t>
            </a:r>
            <a:r>
              <a:rPr lang="en-US" dirty="0"/>
              <a:t>. </a:t>
            </a:r>
          </a:p>
          <a:p>
            <a:pPr lvl="0"/>
            <a:r>
              <a:rPr lang="ar-SA" dirty="0"/>
              <a:t>إن نجاح خطة التنمية الشاملة (الاقتصادية</a:t>
            </a:r>
            <a:r>
              <a:rPr lang="en-US" dirty="0"/>
              <a:t> – </a:t>
            </a:r>
            <a:r>
              <a:rPr lang="ar-SA" dirty="0"/>
              <a:t>الاجتماعية) ألي دولة وتحقيقها </a:t>
            </a:r>
            <a:r>
              <a:rPr lang="ar-SA" dirty="0" smtClean="0"/>
              <a:t>أهدافها </a:t>
            </a:r>
            <a:r>
              <a:rPr lang="ar-SA" dirty="0"/>
              <a:t>إلا يمكن أن تتم إلا بحسن استغلال الموارد المتاحة ونجاح المشروعات المختلفة التي من خلالها تتوفر الخدمات ويزداد الإنتاج</a:t>
            </a:r>
            <a:r>
              <a:rPr lang="en-US" dirty="0"/>
              <a:t>.</a:t>
            </a:r>
          </a:p>
          <a:p>
            <a:endParaRPr lang="ar-SA" dirty="0"/>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6048672"/>
          </a:xfrm>
        </p:spPr>
        <p:style>
          <a:lnRef idx="2">
            <a:schemeClr val="accent2"/>
          </a:lnRef>
          <a:fillRef idx="1">
            <a:schemeClr val="lt1"/>
          </a:fillRef>
          <a:effectRef idx="0">
            <a:schemeClr val="accent2"/>
          </a:effectRef>
          <a:fontRef idx="minor">
            <a:schemeClr val="dk1"/>
          </a:fontRef>
        </p:style>
        <p:txBody>
          <a:bodyPr>
            <a:normAutofit lnSpcReduction="10000"/>
          </a:bodyPr>
          <a:lstStyle/>
          <a:p>
            <a:pPr lvl="0"/>
            <a:r>
              <a:rPr lang="ar-SA" dirty="0"/>
              <a:t>وهذا النجاح يتوقف على كفاءة إدارة تلك المشروعات في تخطيط سياستها كما يتوقف على حسن تنفيذ تلك السياسات ودقة متابعة النتائج في إطار تنظيمي سليم يضمن الاستفادة من جميع الطاقات بشكل تعاوني وبأقل التكاليف وهذا لا يتأتى إلا بإدارة سليمة</a:t>
            </a:r>
            <a:r>
              <a:rPr lang="en-US" dirty="0"/>
              <a:t>.</a:t>
            </a:r>
          </a:p>
          <a:p>
            <a:r>
              <a:rPr lang="en-US" dirty="0"/>
              <a:t> • </a:t>
            </a:r>
            <a:r>
              <a:rPr lang="ar-SA" dirty="0"/>
              <a:t>ومن هنا نجد أن نجاح خطة التنمية الشاملة مرتبط بمستوى الكفاءة الإدارية في المشروعات المختلفة التي هي أدوات تحقيق أهداف الخطة</a:t>
            </a:r>
            <a:r>
              <a:rPr lang="ar-SA" dirty="0" smtClean="0"/>
              <a:t>.</a:t>
            </a:r>
          </a:p>
          <a:p>
            <a:r>
              <a:rPr lang="ar-SA" dirty="0"/>
              <a:t>إن الإدارة تلعب دوراً هاماً في عملية تكوين رأس المال التي تعاني معظم الدول النامية من ندرته ويتم ذلك عن طريق ما تستطيع الدولة استنباطه من طرق الاستثمارات الجديدة وابتكار منتجات جديدة وتحسين العملية الإنتاجية ورفع كفاءتها</a:t>
            </a:r>
            <a:endParaRPr lang="en-US" dirty="0"/>
          </a:p>
          <a:p>
            <a:endParaRPr lang="ar-SA" dirty="0"/>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accent2"/>
          </a:lnRef>
          <a:fillRef idx="1">
            <a:schemeClr val="lt1"/>
          </a:fillRef>
          <a:effectRef idx="0">
            <a:schemeClr val="accent2"/>
          </a:effectRef>
          <a:fontRef idx="minor">
            <a:schemeClr val="dk1"/>
          </a:fontRef>
        </p:style>
        <p:txBody>
          <a:bodyPr>
            <a:normAutofit lnSpcReduction="10000"/>
          </a:bodyPr>
          <a:lstStyle/>
          <a:p>
            <a:r>
              <a:rPr lang="ar-SA" b="1" u="sng" dirty="0"/>
              <a:t>المحاور التي يجب أن ترتكز عليها </a:t>
            </a:r>
            <a:r>
              <a:rPr lang="ar-SA" b="1" u="sng" dirty="0" smtClean="0"/>
              <a:t>استراتيجية </a:t>
            </a:r>
            <a:r>
              <a:rPr lang="ar-SA" b="1" u="sng" dirty="0"/>
              <a:t>التنمية الإدارية </a:t>
            </a:r>
            <a:endParaRPr lang="en-US" dirty="0"/>
          </a:p>
          <a:p>
            <a:pPr lvl="0"/>
            <a:r>
              <a:rPr lang="ar-SA" dirty="0"/>
              <a:t>إن </a:t>
            </a:r>
            <a:r>
              <a:rPr lang="ar-SA" dirty="0" smtClean="0"/>
              <a:t>أي استراتيجية </a:t>
            </a:r>
            <a:r>
              <a:rPr lang="ar-SA" dirty="0"/>
              <a:t>للتنمية الإدارية </a:t>
            </a:r>
            <a:r>
              <a:rPr lang="ar-SA" dirty="0" smtClean="0"/>
              <a:t>لابد </a:t>
            </a:r>
            <a:r>
              <a:rPr lang="ar-SA" dirty="0"/>
              <a:t>أن يكون لها عدة محاور ترتكز عليها بحيث يؤدي تفاعلها إلى دفع عجلة التنمية الإدارية، وهذه المحاور برغم أهميتها إذا ما نظرنا إليها بنظرة من محور إلى آخر </a:t>
            </a:r>
            <a:r>
              <a:rPr lang="ar-SA" dirty="0" smtClean="0"/>
              <a:t>بصفة عامة، </a:t>
            </a:r>
            <a:r>
              <a:rPr lang="ar-SA" b="1" dirty="0"/>
              <a:t>إلا أن هذه الأهمية تتفاوت نسبيا</a:t>
            </a:r>
            <a:r>
              <a:rPr lang="ar-SA" dirty="0"/>
              <a:t> وذلك بحسب مدى التأثير الذي يشارك به في التنمية الإدارية من جهة ، وبحسب ما يتطلبه من إمكانات وجهود قومية من جهة أخرى ، وإذا حاولنا أن نعدد </a:t>
            </a:r>
            <a:r>
              <a:rPr lang="ar-SA" b="1" dirty="0"/>
              <a:t>محاور الارتكاز الأساسية في </a:t>
            </a:r>
            <a:r>
              <a:rPr lang="ar-SA" b="1" dirty="0" smtClean="0"/>
              <a:t>استراتيجية </a:t>
            </a:r>
            <a:r>
              <a:rPr lang="ar-SA" b="1" dirty="0"/>
              <a:t>التنمية الإدارية</a:t>
            </a:r>
            <a:r>
              <a:rPr lang="ar-SA" dirty="0"/>
              <a:t>، </a:t>
            </a:r>
            <a:r>
              <a:rPr lang="ar-SA" b="1" u="sng" dirty="0"/>
              <a:t>فإنه يمكن حصرها </a:t>
            </a:r>
            <a:r>
              <a:rPr lang="ar-SA" b="1" u="sng" dirty="0" smtClean="0"/>
              <a:t>في </a:t>
            </a:r>
            <a:r>
              <a:rPr lang="en-US" b="1" u="sng" dirty="0" smtClean="0"/>
              <a:t>:-</a:t>
            </a:r>
            <a:endParaRPr lang="en-US" b="1" u="sng" dirty="0"/>
          </a:p>
          <a:p>
            <a:endParaRPr lang="ar-SA" dirty="0"/>
          </a:p>
        </p:txBody>
      </p:sp>
      <p:sp>
        <p:nvSpPr>
          <p:cNvPr id="2" name="سهم إلى اليسار 1"/>
          <p:cNvSpPr/>
          <p:nvPr/>
        </p:nvSpPr>
        <p:spPr>
          <a:xfrm>
            <a:off x="2051720" y="5949280"/>
            <a:ext cx="978408" cy="484632"/>
          </a:xfrm>
          <a:prstGeom prst="leftArrow">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760640"/>
          </a:xfrm>
        </p:spPr>
        <p:style>
          <a:lnRef idx="2">
            <a:schemeClr val="accent2"/>
          </a:lnRef>
          <a:fillRef idx="1">
            <a:schemeClr val="lt1"/>
          </a:fillRef>
          <a:effectRef idx="0">
            <a:schemeClr val="accent2"/>
          </a:effectRef>
          <a:fontRef idx="minor">
            <a:schemeClr val="dk1"/>
          </a:fontRef>
        </p:style>
        <p:txBody>
          <a:bodyPr>
            <a:normAutofit fontScale="92500"/>
          </a:bodyPr>
          <a:lstStyle/>
          <a:p>
            <a:pPr lvl="0"/>
            <a:r>
              <a:rPr lang="ar-SA" b="1" u="sng" dirty="0">
                <a:solidFill>
                  <a:srgbClr val="FF0000"/>
                </a:solidFill>
              </a:rPr>
              <a:t>محاور الارتكاز الأساسية في استراتيجية التنمية </a:t>
            </a:r>
            <a:r>
              <a:rPr lang="ar-SA" b="1" u="sng" dirty="0" smtClean="0">
                <a:solidFill>
                  <a:srgbClr val="FF0000"/>
                </a:solidFill>
              </a:rPr>
              <a:t>الإدارية : </a:t>
            </a:r>
          </a:p>
          <a:p>
            <a:pPr lvl="0"/>
            <a:r>
              <a:rPr lang="ar-SA" b="1" u="sng" dirty="0" smtClean="0"/>
              <a:t>المحور </a:t>
            </a:r>
            <a:r>
              <a:rPr lang="ar-SA" b="1" u="sng" dirty="0"/>
              <a:t>الأول: المحور الأيديولوجي والسياسي: </a:t>
            </a:r>
            <a:r>
              <a:rPr lang="ar-SA" dirty="0"/>
              <a:t>باعتباره الإطار الذي تتم في داخله عملية التنمية الإدارية، كما أنه هو الذي يحدد أبعادها واتجاهاتها وأهدافها النهائية ويؤكد عنصر الالتزام أو المسئولية التي تتحملها الأجهزة البيروقراطية إزاء المجتمع</a:t>
            </a:r>
            <a:r>
              <a:rPr lang="en-US" dirty="0"/>
              <a:t>.</a:t>
            </a:r>
          </a:p>
          <a:p>
            <a:pPr lvl="0"/>
            <a:r>
              <a:rPr lang="ar-SA" b="1" u="sng" dirty="0"/>
              <a:t>المحور الثاني: المحور التعليمي</a:t>
            </a:r>
            <a:r>
              <a:rPr lang="ar-SA" b="1" dirty="0"/>
              <a:t>: </a:t>
            </a:r>
            <a:r>
              <a:rPr lang="ar-SA" dirty="0"/>
              <a:t>باعتبار أن مراجعة تخصصات التعليم الحالية إنما هو ركيزة أساسية من ركائز التنمية الإدارية، والتي بدونها تفقد هذه التنمية من مصادر قوتها</a:t>
            </a:r>
            <a:r>
              <a:rPr lang="en-US" dirty="0"/>
              <a:t>.</a:t>
            </a:r>
          </a:p>
          <a:p>
            <a:r>
              <a:rPr lang="ar-SA" b="1" u="sng" dirty="0"/>
              <a:t>المحور الثالث: المحور الإنساني في التنمية: </a:t>
            </a:r>
            <a:r>
              <a:rPr lang="ar-SA" dirty="0"/>
              <a:t>وأبرز نقاط التركيز فيه يجب أن تكون على عنصر القيادات الإدارية باعتبارها النواة المثلى الذي يجب أن يتمركز حولها </a:t>
            </a:r>
            <a:r>
              <a:rPr lang="ar-SA" dirty="0" smtClean="0"/>
              <a:t>التغيير</a:t>
            </a:r>
            <a:r>
              <a:rPr lang="ar-SA" dirty="0"/>
              <a:t>.</a:t>
            </a:r>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pPr lvl="0"/>
            <a:r>
              <a:rPr lang="ar-SA" b="1" u="sng" dirty="0"/>
              <a:t>المحور الرابع: المحور التنظيمي</a:t>
            </a:r>
            <a:r>
              <a:rPr lang="ar-SA" b="1" dirty="0"/>
              <a:t>: </a:t>
            </a:r>
            <a:r>
              <a:rPr lang="ar-SA" dirty="0"/>
              <a:t>وذلك بكل ما يشتمل عليه من ضرورة تحليل الهياكل التنظيمية للتعرف على مصادر الخلل والاعوجاج، وكذا مراجعة اللوائح والنظم الإجرائية المعقدة المعمول بها حاليا</a:t>
            </a:r>
            <a:r>
              <a:rPr lang="en-US" dirty="0"/>
              <a:t>.</a:t>
            </a:r>
          </a:p>
          <a:p>
            <a:pPr lvl="0"/>
            <a:r>
              <a:rPr lang="ar-SA" b="1" u="sng" dirty="0"/>
              <a:t>المحور الخامس: محور القيم الأدبية:</a:t>
            </a:r>
            <a:r>
              <a:rPr lang="ar-SA" b="1" dirty="0"/>
              <a:t> </a:t>
            </a:r>
            <a:r>
              <a:rPr lang="ar-SA" dirty="0"/>
              <a:t>التي يجب أن تخدم كمعايير لترشيد السلوك التنظيمي، وتبعد به عن الانحراف والانتهازية وغيرها من المعاني التي تسئ إلى العمل الإداري العام</a:t>
            </a:r>
            <a:r>
              <a:rPr lang="en-US" dirty="0"/>
              <a:t>.</a:t>
            </a:r>
          </a:p>
          <a:p>
            <a:pPr lvl="0"/>
            <a:r>
              <a:rPr lang="ar-SA" b="1" u="sng" dirty="0"/>
              <a:t>المحور </a:t>
            </a:r>
            <a:r>
              <a:rPr lang="ar-SA" b="1" u="sng" dirty="0" err="1"/>
              <a:t>السادس:المحور</a:t>
            </a:r>
            <a:r>
              <a:rPr lang="ar-SA" b="1" u="sng" dirty="0"/>
              <a:t> التدريبي:</a:t>
            </a:r>
            <a:r>
              <a:rPr lang="ar-SA" b="1" dirty="0"/>
              <a:t> </a:t>
            </a:r>
            <a:r>
              <a:rPr lang="ar-SA" dirty="0"/>
              <a:t>أو محور الإمكانيات التي يجب أن تخصص للتنمية الإدارية ، وذلك على اعتبار أن هذه المخصصات إنما هي استثمارات ترصد لرفع الطاقة الإنتاجية للأجهزة </a:t>
            </a:r>
            <a:r>
              <a:rPr lang="ar-SA" dirty="0" smtClean="0"/>
              <a:t>الحكومية ،</a:t>
            </a:r>
            <a:r>
              <a:rPr lang="ar-SA" dirty="0"/>
              <a:t>ولابد إن يكون لها عائد مجزٍ في النهاية.</a:t>
            </a:r>
            <a:endParaRPr lang="en-US" dirty="0"/>
          </a:p>
          <a:p>
            <a:endParaRPr lang="ar-SA" dirty="0"/>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accent2"/>
          </a:lnRef>
          <a:fillRef idx="1">
            <a:schemeClr val="lt1"/>
          </a:fillRef>
          <a:effectRef idx="0">
            <a:schemeClr val="accent2"/>
          </a:effectRef>
          <a:fontRef idx="minor">
            <a:schemeClr val="dk1"/>
          </a:fontRef>
        </p:style>
        <p:txBody>
          <a:bodyPr>
            <a:normAutofit lnSpcReduction="10000"/>
          </a:bodyPr>
          <a:lstStyle/>
          <a:p>
            <a:pPr lvl="0"/>
            <a:r>
              <a:rPr lang="ar-SA" b="1" u="sng" dirty="0"/>
              <a:t>المحور السابع: المحور الاجتماعي:</a:t>
            </a:r>
            <a:r>
              <a:rPr lang="ar-SA" b="1" dirty="0"/>
              <a:t> </a:t>
            </a:r>
            <a:r>
              <a:rPr lang="ar-SA" dirty="0"/>
              <a:t>من حيث إحكام ربط الأجهزة الحكومية ببيئتها الخارجية وتمكينها من الاضطلاع بدور قيادي في خدمتها وإزالة رواسب الفجوة القديمة التي تفصل بين المواطن وأجهزة الإدارة</a:t>
            </a:r>
            <a:r>
              <a:rPr lang="en-US" dirty="0"/>
              <a:t>.</a:t>
            </a:r>
          </a:p>
          <a:p>
            <a:r>
              <a:rPr lang="ar-SA" b="1" u="sng" dirty="0">
                <a:solidFill>
                  <a:srgbClr val="FF0000"/>
                </a:solidFill>
              </a:rPr>
              <a:t>المفهوم الثاني: الإصلاح الإداري</a:t>
            </a:r>
            <a:r>
              <a:rPr lang="ar-SA" dirty="0"/>
              <a:t>   تعريف الإصلاح الإداري </a:t>
            </a:r>
            <a:r>
              <a:rPr lang="en-US" dirty="0"/>
              <a:t>:</a:t>
            </a:r>
          </a:p>
          <a:p>
            <a:pPr lvl="0"/>
            <a:r>
              <a:rPr lang="ar-SA" dirty="0"/>
              <a:t>أصبح مصطلح الإصلاح الإداري من أكثر </a:t>
            </a:r>
            <a:r>
              <a:rPr lang="ar-SA" dirty="0" smtClean="0"/>
              <a:t>المصطلحات شيوعا </a:t>
            </a:r>
            <a:r>
              <a:rPr lang="ar-SA" dirty="0"/>
              <a:t>في دول العالم بصفة عامة وفي الدول النامية بصفة خاصة، وذلك للإحساس بالحاجة إلى إحداث تغيير </a:t>
            </a:r>
            <a:r>
              <a:rPr lang="ar-SA" dirty="0" smtClean="0"/>
              <a:t>وتطوير </a:t>
            </a:r>
            <a:r>
              <a:rPr lang="ar-SA" dirty="0"/>
              <a:t>في الأجهزة الإدارية القائمة</a:t>
            </a:r>
            <a:r>
              <a:rPr lang="en-US" dirty="0"/>
              <a:t>.</a:t>
            </a:r>
          </a:p>
          <a:p>
            <a:endParaRPr lang="ar-SA" dirty="0"/>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accent2"/>
          </a:lnRef>
          <a:fillRef idx="1">
            <a:schemeClr val="lt1"/>
          </a:fillRef>
          <a:effectRef idx="0">
            <a:schemeClr val="accent2"/>
          </a:effectRef>
          <a:fontRef idx="minor">
            <a:schemeClr val="dk1"/>
          </a:fontRef>
        </p:style>
        <p:txBody>
          <a:bodyPr/>
          <a:lstStyle/>
          <a:p>
            <a:pPr lvl="0"/>
            <a:r>
              <a:rPr lang="ar-SA" dirty="0"/>
              <a:t>فنجد أن الدول المتقدمة تشعر أنها بحاجة إلى تطوير وتحسين كفاءة الإدارة بها حتى تواكب المتغيرات والظروف التي حدثت وتحدث في المجتمع وحتى تستفيد من المنجزات التكنولوجية وتطويعها لخدمة الإدارة ، وفي الدول النامية أصبح الإصلاح الإداري ضرورة </a:t>
            </a:r>
            <a:r>
              <a:rPr lang="ar-SA" dirty="0" smtClean="0"/>
              <a:t>ألان لان الجهاز </a:t>
            </a:r>
            <a:r>
              <a:rPr lang="ar-SA" dirty="0"/>
              <a:t>الإداري في هذه الدول يضطلع بمسئولية تحقيق التنمية الشاملة</a:t>
            </a:r>
            <a:r>
              <a:rPr lang="en-US" dirty="0"/>
              <a:t>.</a:t>
            </a:r>
          </a:p>
          <a:p>
            <a:pPr lvl="0"/>
            <a:r>
              <a:rPr lang="ar-SA" b="1" dirty="0"/>
              <a:t>ولقد تعددت وجهات النظر في تعريف الإصلاح الإداري ومنها</a:t>
            </a:r>
            <a:r>
              <a:rPr lang="en-US" b="1" dirty="0"/>
              <a:t>:-  </a:t>
            </a:r>
          </a:p>
          <a:p>
            <a:endParaRPr lang="ar-SA" dirty="0"/>
          </a:p>
        </p:txBody>
      </p:sp>
      <p:sp>
        <p:nvSpPr>
          <p:cNvPr id="2" name="سهم إلى اليسار 1"/>
          <p:cNvSpPr/>
          <p:nvPr/>
        </p:nvSpPr>
        <p:spPr>
          <a:xfrm>
            <a:off x="3203848" y="5301208"/>
            <a:ext cx="978408" cy="484632"/>
          </a:xfrm>
          <a:prstGeom prst="leftArrow">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accent2"/>
          </a:lnRef>
          <a:fillRef idx="1">
            <a:schemeClr val="lt1"/>
          </a:fillRef>
          <a:effectRef idx="0">
            <a:schemeClr val="accent2"/>
          </a:effectRef>
          <a:fontRef idx="minor">
            <a:schemeClr val="dk1"/>
          </a:fontRef>
        </p:style>
        <p:txBody>
          <a:bodyPr/>
          <a:lstStyle/>
          <a:p>
            <a:pPr lvl="0"/>
            <a:r>
              <a:rPr lang="ar-SA" b="1" u="sng" dirty="0"/>
              <a:t>التعريف الأول: </a:t>
            </a:r>
            <a:endParaRPr lang="ar-SA" b="1" u="sng" dirty="0" smtClean="0"/>
          </a:p>
          <a:p>
            <a:pPr lvl="0"/>
            <a:r>
              <a:rPr lang="ar-SA" dirty="0" smtClean="0"/>
              <a:t>إعادة </a:t>
            </a:r>
            <a:r>
              <a:rPr lang="ar-SA" dirty="0"/>
              <a:t>تنظيم الجهاز </a:t>
            </a:r>
            <a:r>
              <a:rPr lang="ar-SA" dirty="0" smtClean="0"/>
              <a:t>الإداري</a:t>
            </a:r>
            <a:r>
              <a:rPr lang="en-US" dirty="0" smtClean="0"/>
              <a:t> </a:t>
            </a:r>
            <a:r>
              <a:rPr lang="ar-SA" dirty="0"/>
              <a:t>للدولة للقيام بوظائفه على ضوء المتغيرات الجديدة الهادفة لتحقيق التنمية المجتمعية</a:t>
            </a:r>
            <a:r>
              <a:rPr lang="en-US" dirty="0"/>
              <a:t>.</a:t>
            </a:r>
          </a:p>
          <a:p>
            <a:r>
              <a:rPr lang="ar-SA" b="1" u="sng" dirty="0"/>
              <a:t>التعريف الثاني</a:t>
            </a:r>
            <a:r>
              <a:rPr lang="en-US" b="1" u="sng" dirty="0"/>
              <a:t>: </a:t>
            </a:r>
            <a:endParaRPr lang="ar-SA" b="1" u="sng" dirty="0" smtClean="0"/>
          </a:p>
          <a:p>
            <a:r>
              <a:rPr lang="ar-SA" dirty="0" smtClean="0"/>
              <a:t>وهو </a:t>
            </a:r>
            <a:r>
              <a:rPr lang="ar-SA" dirty="0"/>
              <a:t>تغير في أسلوب العمل و في التنظيم و في عمل الأشخاص وفى نظرة الناس لكل هذه الأمور بما يعنى تحويل في الخطط و تغيير في أنماط السلوك الإداري وتنظيم و عمل العنصر البشرى لتحقيق التنمية الإدارية</a:t>
            </a:r>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r>
              <a:rPr lang="ar-SA" b="1" u="sng" dirty="0"/>
              <a:t>المفهوم الثالث: التطوير التنظيمي</a:t>
            </a:r>
            <a:r>
              <a:rPr lang="ar-SA" dirty="0"/>
              <a:t> </a:t>
            </a:r>
            <a:endParaRPr lang="en-US" dirty="0"/>
          </a:p>
          <a:p>
            <a:pPr lvl="0"/>
            <a:r>
              <a:rPr lang="ar-SA" u="sng" dirty="0"/>
              <a:t>تعريف وخصائص التطوير التنظيمي</a:t>
            </a:r>
            <a:endParaRPr lang="en-US" dirty="0"/>
          </a:p>
          <a:p>
            <a:r>
              <a:rPr lang="ar-SA" dirty="0"/>
              <a:t>  يعتبر التطوير التنظيمي أحد الأساليب الإدارية الحديثة الذي يهدف إلى زيادة فاعلية المنظمة الاجتماعية وتحسين قدراتها على حل مشكلاتها</a:t>
            </a:r>
            <a:r>
              <a:rPr lang="en-US" dirty="0"/>
              <a:t>.  </a:t>
            </a:r>
            <a:r>
              <a:rPr lang="ar-SA" dirty="0"/>
              <a:t>ولقد تعددت وجهات النظر لتحديد المقصود </a:t>
            </a:r>
            <a:r>
              <a:rPr lang="ar-SA" b="1" dirty="0"/>
              <a:t>بالتطوير التنظيمي ومنها</a:t>
            </a:r>
            <a:r>
              <a:rPr lang="en-US" b="1" dirty="0"/>
              <a:t>:-</a:t>
            </a:r>
          </a:p>
          <a:p>
            <a:pPr lvl="0"/>
            <a:r>
              <a:rPr lang="ar-SA" b="1" u="sng" dirty="0"/>
              <a:t>التعريف الأول: </a:t>
            </a:r>
            <a:r>
              <a:rPr lang="ar-SA" dirty="0"/>
              <a:t>خطة طويلة الأجل لتحسين أداء المنظمة في طريقة حلها للمشكلات التي تقابلها في إطار مجهود تعاوني بين كافة العاملين بها</a:t>
            </a:r>
            <a:r>
              <a:rPr lang="en-US" dirty="0"/>
              <a:t>.  </a:t>
            </a:r>
          </a:p>
          <a:p>
            <a:pPr lvl="0"/>
            <a:r>
              <a:rPr lang="ar-SA" b="1" u="sng" dirty="0"/>
              <a:t>التعريف الثاني: </a:t>
            </a:r>
            <a:r>
              <a:rPr lang="ar-SA" dirty="0"/>
              <a:t>هو عملية مستمرة تقوم على تبني برنامج طويل المدى لمجهودات مخططة </a:t>
            </a:r>
            <a:r>
              <a:rPr lang="ar-SA" dirty="0" smtClean="0"/>
              <a:t>علي </a:t>
            </a:r>
            <a:r>
              <a:rPr lang="ar-SA" dirty="0"/>
              <a:t>مستوى المنظمة </a:t>
            </a:r>
            <a:r>
              <a:rPr lang="ar-SA" dirty="0" smtClean="0"/>
              <a:t>ككل </a:t>
            </a:r>
            <a:r>
              <a:rPr lang="ar-SA" dirty="0"/>
              <a:t>باستخدام المعارف والعلوم السلوكية</a:t>
            </a:r>
            <a:r>
              <a:rPr lang="en-US" dirty="0"/>
              <a:t>.</a:t>
            </a:r>
          </a:p>
          <a:p>
            <a:endParaRPr lang="ar-SA" dirty="0"/>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accent2"/>
          </a:lnRef>
          <a:fillRef idx="1">
            <a:schemeClr val="lt1"/>
          </a:fillRef>
          <a:effectRef idx="0">
            <a:schemeClr val="accent2"/>
          </a:effectRef>
          <a:fontRef idx="minor">
            <a:schemeClr val="dk1"/>
          </a:fontRef>
        </p:style>
        <p:txBody>
          <a:bodyPr/>
          <a:lstStyle/>
          <a:p>
            <a:r>
              <a:rPr lang="ar-SA" b="1" u="sng" dirty="0"/>
              <a:t>ومن التعاريف يمكن استخلاص خصائص التطوير التنظيمي فيما يلي</a:t>
            </a:r>
            <a:r>
              <a:rPr lang="en-US" dirty="0"/>
              <a:t>:- </a:t>
            </a:r>
          </a:p>
          <a:p>
            <a:pPr lvl="0"/>
            <a:r>
              <a:rPr lang="ar-SA" dirty="0"/>
              <a:t>أنها عملية مكونة من عدة مراحل أو حلقات متداخلة ومعتمدة على بعضها البعض تبدأ بتحديد الحاجة إلي التغيير ثم التشخيص وجمع البيانات والتدخل ثم المتابعة والتقييم</a:t>
            </a:r>
            <a:r>
              <a:rPr lang="en-US" dirty="0"/>
              <a:t>.</a:t>
            </a:r>
          </a:p>
          <a:p>
            <a:pPr lvl="0"/>
            <a:r>
              <a:rPr lang="ar-SA" dirty="0"/>
              <a:t>أنها عملية مستمرة لا تتم بصفة مؤقتة أو كحدث طارئ وذلك لأن التغيير عملية مستمرة في المنظمة </a:t>
            </a:r>
            <a:r>
              <a:rPr lang="ar-SA" dirty="0" smtClean="0"/>
              <a:t>خارجيا وداخليا</a:t>
            </a:r>
            <a:r>
              <a:rPr lang="en-US" dirty="0" smtClean="0"/>
              <a:t> </a:t>
            </a:r>
            <a:r>
              <a:rPr lang="en-US" dirty="0"/>
              <a:t>. </a:t>
            </a:r>
            <a:endParaRPr lang="ar-SA" dirty="0" smtClean="0"/>
          </a:p>
          <a:p>
            <a:pPr lvl="0"/>
            <a:r>
              <a:rPr lang="ar-SA" dirty="0" smtClean="0"/>
              <a:t> </a:t>
            </a:r>
            <a:r>
              <a:rPr lang="ar-SA" dirty="0"/>
              <a:t>تقوم تلك العملية على أساس أنشطة مخططة أو خطة موضوعة تحدد الأهداف ووسائل تحقيق تلك الأهداف</a:t>
            </a:r>
            <a:r>
              <a:rPr lang="en-US" dirty="0"/>
              <a:t>.</a:t>
            </a:r>
          </a:p>
          <a:p>
            <a:endParaRPr lang="ar-SA" dirty="0"/>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pPr lvl="0"/>
            <a:r>
              <a:rPr lang="ar-SA" dirty="0"/>
              <a:t> تسعى عملية التطوير التنظيمي إلى زيادة الفاعلية الكلية للمنظمة أي زيادة قدرتها على تحقيق أهدافها من خلال التكيف المستمر للمتغيرات الداخلية والخارجية.</a:t>
            </a:r>
            <a:endParaRPr lang="en-US" dirty="0"/>
          </a:p>
          <a:p>
            <a:pPr lvl="0"/>
            <a:r>
              <a:rPr lang="ar-SA" dirty="0"/>
              <a:t>ز- يعكس التطوير التنظيمي فكرة مدخل النظم حيث يحاول الربط بين مدخلات عملية التطوير والعمليات والأنشطة الواجب القيام بها وبين مخرجات النظام في تحسين فاعلية المنظمة</a:t>
            </a:r>
            <a:endParaRPr lang="en-US" dirty="0"/>
          </a:p>
          <a:p>
            <a:pPr lvl="0"/>
            <a:r>
              <a:rPr lang="ar-SA" b="1" u="sng" dirty="0"/>
              <a:t>أهداف ودوافع التطوير التنظيمي :</a:t>
            </a:r>
            <a:r>
              <a:rPr lang="ar-SA" b="1" dirty="0"/>
              <a:t> </a:t>
            </a:r>
            <a:r>
              <a:rPr lang="ar-SA" dirty="0"/>
              <a:t>يسعى التطوير التنظيمي </a:t>
            </a:r>
            <a:r>
              <a:rPr lang="ar-SA" dirty="0" smtClean="0"/>
              <a:t>للنظام </a:t>
            </a:r>
            <a:r>
              <a:rPr lang="ar-SA" dirty="0"/>
              <a:t>الاجتماعية لتحقيق </a:t>
            </a:r>
            <a:r>
              <a:rPr lang="ar-SA" b="1" dirty="0"/>
              <a:t>عدة أهداف منها:-</a:t>
            </a:r>
            <a:endParaRPr lang="en-US" b="1" dirty="0"/>
          </a:p>
          <a:p>
            <a:r>
              <a:rPr lang="ar-SA" b="1" u="sng" dirty="0"/>
              <a:t>الهدف الأول : </a:t>
            </a:r>
            <a:r>
              <a:rPr lang="ar-SA" dirty="0"/>
              <a:t>ربط المنظمة ببيئتها </a:t>
            </a:r>
            <a:r>
              <a:rPr lang="ar-SA" dirty="0" smtClean="0"/>
              <a:t>لوجود </a:t>
            </a:r>
            <a:r>
              <a:rPr lang="ar-SA" dirty="0"/>
              <a:t>علاقة متبادلة بين المنظمة والبيئة المحيطة بها حتى لا تنعزل عنها بل تكون </a:t>
            </a:r>
            <a:r>
              <a:rPr lang="ar-SA" dirty="0" smtClean="0"/>
              <a:t>منظمة </a:t>
            </a:r>
            <a:r>
              <a:rPr lang="ar-SA" dirty="0"/>
              <a:t>متفاعلة مع المتغيرات البيئية.</a:t>
            </a:r>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accent2"/>
          </a:lnRef>
          <a:fillRef idx="1">
            <a:schemeClr val="lt1"/>
          </a:fillRef>
          <a:effectRef idx="0">
            <a:schemeClr val="accent2"/>
          </a:effectRef>
          <a:fontRef idx="minor">
            <a:schemeClr val="dk1"/>
          </a:fontRef>
        </p:style>
        <p:txBody>
          <a:bodyPr/>
          <a:lstStyle/>
          <a:p>
            <a:pPr lvl="0"/>
            <a:r>
              <a:rPr lang="ar-SA" b="1" dirty="0"/>
              <a:t>الهدف الثاني : </a:t>
            </a:r>
            <a:r>
              <a:rPr lang="ar-SA" dirty="0"/>
              <a:t>إيجاد ثقافة تنظيمية إيجابية تساعد على توفير مناخ تنظيمي ملائم لتحقيق الأهداف التي تسعى المنظمة لتحقيقها.</a:t>
            </a:r>
            <a:endParaRPr lang="en-US" dirty="0"/>
          </a:p>
          <a:p>
            <a:pPr lvl="0"/>
            <a:r>
              <a:rPr lang="ar-SA" b="1" dirty="0"/>
              <a:t>الهدف الثالث : </a:t>
            </a:r>
            <a:r>
              <a:rPr lang="ar-SA" dirty="0"/>
              <a:t>زيادة مشاركة العاملين في كل المستويات التنظيمية والتحسين المستمر لها </a:t>
            </a:r>
            <a:endParaRPr lang="en-US" dirty="0"/>
          </a:p>
          <a:p>
            <a:pPr lvl="0"/>
            <a:r>
              <a:rPr lang="ar-SA" b="1" dirty="0"/>
              <a:t>الهدف الرابع: </a:t>
            </a:r>
            <a:r>
              <a:rPr lang="ar-SA" dirty="0"/>
              <a:t>إكساب العاملين في كل المستويات الوظيفية بالمنظمة معارف وخبرات ومهارات جديدة في إطار مبدأ التعليم المستمر.</a:t>
            </a:r>
            <a:endParaRPr lang="en-US" dirty="0"/>
          </a:p>
          <a:p>
            <a:endParaRPr lang="ar-SA" dirty="0"/>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accent2"/>
          </a:lnRef>
          <a:fillRef idx="1">
            <a:schemeClr val="lt1"/>
          </a:fillRef>
          <a:effectRef idx="0">
            <a:schemeClr val="accent2"/>
          </a:effectRef>
          <a:fontRef idx="minor">
            <a:schemeClr val="dk1"/>
          </a:fontRef>
        </p:style>
        <p:txBody>
          <a:bodyPr/>
          <a:lstStyle/>
          <a:p>
            <a:pPr lvl="0"/>
            <a:r>
              <a:rPr lang="ar-SA" b="1" u="sng" dirty="0"/>
              <a:t>الهدف الخامس: </a:t>
            </a:r>
            <a:r>
              <a:rPr lang="ar-SA" dirty="0"/>
              <a:t>إحداث التوافق بين الأفراد والمجموعات والوظائف وتشجيع العمل بروح الفريق والمساهمة في زيادة دافعية الأفراد وتحفيزهم للمساهمة في تحقيق أهداف المنظمة بما يحقق التكامل بين مصالحهم وأهداف المنظمة.</a:t>
            </a:r>
            <a:endParaRPr lang="en-US" dirty="0"/>
          </a:p>
          <a:p>
            <a:pPr lvl="0"/>
            <a:r>
              <a:rPr lang="ar-SA" u="sng" dirty="0"/>
              <a:t> </a:t>
            </a:r>
            <a:r>
              <a:rPr lang="ar-SA" b="1" u="sng" dirty="0"/>
              <a:t>متطلبات نجاح التطوير التنظيمي</a:t>
            </a:r>
            <a:r>
              <a:rPr lang="ar-SA" b="1" dirty="0"/>
              <a:t>: </a:t>
            </a:r>
            <a:r>
              <a:rPr lang="ar-SA" dirty="0"/>
              <a:t>يتطلب نجاح التطوير التنظيمي النظر إلى كافة الجوانب المكونة للمنظمة الاجتماعية </a:t>
            </a:r>
            <a:r>
              <a:rPr lang="ar-SA" b="1" dirty="0"/>
              <a:t>وهي :</a:t>
            </a:r>
            <a:endParaRPr lang="en-US" b="1" dirty="0"/>
          </a:p>
          <a:p>
            <a:r>
              <a:rPr lang="ar-SA" dirty="0"/>
              <a:t>الجانب البشري (العاملين) ، الجانب الهيكلي(التنظيمي) ، الجانب الفني (التكنولوجي) ، </a:t>
            </a:r>
            <a:r>
              <a:rPr lang="ar-SA" b="1" dirty="0"/>
              <a:t>ويتضمن ذلك </a:t>
            </a:r>
            <a:r>
              <a:rPr lang="ar-SA" b="1" dirty="0" smtClean="0"/>
              <a:t>ما يلي </a:t>
            </a:r>
            <a:r>
              <a:rPr lang="ar-SA" b="1" dirty="0"/>
              <a:t>:-</a:t>
            </a:r>
            <a:endParaRPr lang="en-US" b="1" dirty="0"/>
          </a:p>
          <a:p>
            <a:endParaRPr lang="ar-SA" dirty="0"/>
          </a:p>
        </p:txBody>
      </p:sp>
      <p:sp>
        <p:nvSpPr>
          <p:cNvPr id="2" name="سهم إلى اليسار 1"/>
          <p:cNvSpPr/>
          <p:nvPr/>
        </p:nvSpPr>
        <p:spPr>
          <a:xfrm>
            <a:off x="1259632" y="5877272"/>
            <a:ext cx="978408" cy="484632"/>
          </a:xfrm>
          <a:prstGeom prst="leftArrow">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accent2"/>
          </a:lnRef>
          <a:fillRef idx="1">
            <a:schemeClr val="lt1"/>
          </a:fillRef>
          <a:effectRef idx="0">
            <a:schemeClr val="accent2"/>
          </a:effectRef>
          <a:fontRef idx="minor">
            <a:schemeClr val="dk1"/>
          </a:fontRef>
        </p:style>
        <p:txBody>
          <a:bodyPr>
            <a:normAutofit lnSpcReduction="10000"/>
          </a:bodyPr>
          <a:lstStyle/>
          <a:p>
            <a:pPr lvl="0"/>
            <a:r>
              <a:rPr lang="ar-SA" dirty="0"/>
              <a:t>تكوين إطار فكري جديد لإدارة وتطوير </a:t>
            </a:r>
            <a:endParaRPr lang="en-US" dirty="0"/>
          </a:p>
          <a:p>
            <a:pPr lvl="0"/>
            <a:r>
              <a:rPr lang="ar-SA" dirty="0"/>
              <a:t>إعادة هيكلة المنظمة وتصميم البنية الأساسية المادية لها بما يتضمنه ذلك من شبكات اتصال ونظم عمل وعلاقات بين العاملين.</a:t>
            </a:r>
            <a:endParaRPr lang="en-US" dirty="0"/>
          </a:p>
          <a:p>
            <a:pPr lvl="0"/>
            <a:r>
              <a:rPr lang="ar-SA" dirty="0"/>
              <a:t>ج- ربط المنظمة بالبيئة لإكسابها مقومات النمو والبقاء والاستفادة من الطاقات المعطلة ووضع قواعد للعمل من خلال تكنولوجيا المعلومات</a:t>
            </a:r>
            <a:r>
              <a:rPr lang="en-US" dirty="0"/>
              <a:t>. </a:t>
            </a:r>
          </a:p>
          <a:p>
            <a:pPr lvl="0"/>
            <a:r>
              <a:rPr lang="ar-SA" dirty="0"/>
              <a:t>د- الاهتمام بالعنصر البشري وإكسابه المعارف والمهارات والأدوار التي تتمشى مع طبيعة التطوير المطلوب</a:t>
            </a:r>
            <a:r>
              <a:rPr lang="en-US" dirty="0"/>
              <a:t>.</a:t>
            </a:r>
          </a:p>
          <a:p>
            <a:r>
              <a:rPr lang="ar-SA" dirty="0"/>
              <a:t>وهذا التغيير يتم </a:t>
            </a:r>
            <a:r>
              <a:rPr lang="ar-SA" b="1" dirty="0"/>
              <a:t>من خلال التدخل </a:t>
            </a:r>
            <a:r>
              <a:rPr lang="ar-SA" b="1" dirty="0" smtClean="0"/>
              <a:t>في </a:t>
            </a:r>
            <a:r>
              <a:rPr lang="en-US" b="1" dirty="0" smtClean="0"/>
              <a:t> </a:t>
            </a:r>
            <a:r>
              <a:rPr lang="en-US" b="1" dirty="0"/>
              <a:t>:-</a:t>
            </a:r>
            <a:endParaRPr lang="ar-SA" b="1" dirty="0"/>
          </a:p>
        </p:txBody>
      </p:sp>
      <p:sp>
        <p:nvSpPr>
          <p:cNvPr id="2" name="سهم إلى اليسار 1"/>
          <p:cNvSpPr/>
          <p:nvPr/>
        </p:nvSpPr>
        <p:spPr>
          <a:xfrm>
            <a:off x="1691680" y="5877272"/>
            <a:ext cx="978408" cy="484632"/>
          </a:xfrm>
          <a:prstGeom prst="leftArrow">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accent2"/>
          </a:lnRef>
          <a:fillRef idx="1">
            <a:schemeClr val="lt1"/>
          </a:fillRef>
          <a:effectRef idx="0">
            <a:schemeClr val="accent2"/>
          </a:effectRef>
          <a:fontRef idx="minor">
            <a:schemeClr val="dk1"/>
          </a:fontRef>
        </p:style>
        <p:txBody>
          <a:bodyPr/>
          <a:lstStyle/>
          <a:p>
            <a:r>
              <a:rPr lang="ar-SA" dirty="0" smtClean="0"/>
              <a:t>- الهيكل </a:t>
            </a:r>
            <a:r>
              <a:rPr lang="ar-SA" dirty="0"/>
              <a:t>التنظيمي</a:t>
            </a:r>
            <a:endParaRPr lang="en-US" dirty="0"/>
          </a:p>
          <a:p>
            <a:r>
              <a:rPr lang="en-US" dirty="0" smtClean="0"/>
              <a:t>–</a:t>
            </a:r>
            <a:r>
              <a:rPr lang="ar-SA" dirty="0" smtClean="0"/>
              <a:t> إعادة </a:t>
            </a:r>
            <a:r>
              <a:rPr lang="ar-SA" dirty="0"/>
              <a:t>تصميم الوظائف</a:t>
            </a:r>
            <a:endParaRPr lang="en-US" dirty="0"/>
          </a:p>
          <a:p>
            <a:r>
              <a:rPr lang="en-US" dirty="0"/>
              <a:t>– </a:t>
            </a:r>
            <a:r>
              <a:rPr lang="ar-SA" dirty="0" smtClean="0"/>
              <a:t> إدخال </a:t>
            </a:r>
            <a:r>
              <a:rPr lang="ar-SA" dirty="0"/>
              <a:t>تقنيات جديدة</a:t>
            </a:r>
            <a:endParaRPr lang="en-US" dirty="0"/>
          </a:p>
          <a:p>
            <a:r>
              <a:rPr lang="en-US" dirty="0" smtClean="0"/>
              <a:t> – </a:t>
            </a:r>
            <a:r>
              <a:rPr lang="ar-SA" dirty="0"/>
              <a:t>استحداث أو تعديل نظم الموارد البشرية</a:t>
            </a:r>
            <a:endParaRPr lang="en-US" dirty="0"/>
          </a:p>
          <a:p>
            <a:r>
              <a:rPr lang="en-US" dirty="0"/>
              <a:t>– </a:t>
            </a:r>
            <a:r>
              <a:rPr lang="ar-SA" dirty="0" smtClean="0"/>
              <a:t> تكوين </a:t>
            </a:r>
            <a:r>
              <a:rPr lang="ar-SA" dirty="0"/>
              <a:t>فرق عمل</a:t>
            </a:r>
            <a:endParaRPr lang="en-US" dirty="0"/>
          </a:p>
          <a:p>
            <a:r>
              <a:rPr lang="en-US" dirty="0"/>
              <a:t>– </a:t>
            </a:r>
            <a:r>
              <a:rPr lang="ar-SA" dirty="0" smtClean="0"/>
              <a:t> الاهتمام </a:t>
            </a:r>
            <a:r>
              <a:rPr lang="ar-SA" dirty="0"/>
              <a:t>بالاستشارات وعقد اللقاءات</a:t>
            </a:r>
            <a:endParaRPr lang="en-US" dirty="0"/>
          </a:p>
          <a:p>
            <a:r>
              <a:rPr lang="en-US" dirty="0" smtClean="0"/>
              <a:t> – </a:t>
            </a:r>
            <a:r>
              <a:rPr lang="ar-SA" dirty="0" smtClean="0"/>
              <a:t>حل </a:t>
            </a:r>
            <a:r>
              <a:rPr lang="ar-SA" dirty="0"/>
              <a:t>المشكلات التي تظهر وزيادة التفاعل بين جماعات العمل</a:t>
            </a:r>
            <a:r>
              <a:rPr lang="en-US" dirty="0"/>
              <a:t>.</a:t>
            </a:r>
            <a:endParaRPr lang="ar-SA" dirty="0"/>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accent2"/>
          </a:lnRef>
          <a:fillRef idx="1">
            <a:schemeClr val="lt1"/>
          </a:fillRef>
          <a:effectRef idx="0">
            <a:schemeClr val="accent2"/>
          </a:effectRef>
          <a:fontRef idx="minor">
            <a:schemeClr val="dk1"/>
          </a:fontRef>
        </p:style>
        <p:txBody>
          <a:bodyPr>
            <a:normAutofit lnSpcReduction="10000"/>
          </a:bodyPr>
          <a:lstStyle/>
          <a:p>
            <a:r>
              <a:rPr lang="ar-SA" b="1" u="sng" dirty="0"/>
              <a:t>المفهوم الرابع: الاتصال الإداري</a:t>
            </a:r>
            <a:endParaRPr lang="en-US" dirty="0"/>
          </a:p>
          <a:p>
            <a:pPr lvl="0"/>
            <a:r>
              <a:rPr lang="ar-SA" u="sng" dirty="0"/>
              <a:t>تعريف الاتصال الإداري</a:t>
            </a:r>
            <a:r>
              <a:rPr lang="ar-SA" dirty="0"/>
              <a:t> </a:t>
            </a:r>
            <a:r>
              <a:rPr lang="en-US" dirty="0"/>
              <a:t> :</a:t>
            </a:r>
            <a:r>
              <a:rPr lang="ar-SA" dirty="0"/>
              <a:t>لقد تعددت تعاريف الاتصال الإداري </a:t>
            </a:r>
            <a:r>
              <a:rPr lang="ar-SA" b="1" dirty="0"/>
              <a:t>ومنها</a:t>
            </a:r>
            <a:r>
              <a:rPr lang="en-US" b="1" dirty="0"/>
              <a:t>:- </a:t>
            </a:r>
          </a:p>
          <a:p>
            <a:pPr lvl="0"/>
            <a:r>
              <a:rPr lang="ar-SA" b="1" u="sng" dirty="0"/>
              <a:t>التعريف الأول:</a:t>
            </a:r>
            <a:r>
              <a:rPr lang="ar-SA" b="1" dirty="0"/>
              <a:t> </a:t>
            </a:r>
            <a:r>
              <a:rPr lang="ar-SA" dirty="0"/>
              <a:t>هو عملية </a:t>
            </a:r>
            <a:r>
              <a:rPr lang="ar-SA" dirty="0" smtClean="0"/>
              <a:t>نقل </a:t>
            </a:r>
            <a:r>
              <a:rPr lang="ar-SA" dirty="0"/>
              <a:t>هادف للمعلومات من شخص لآخر أو آخرين بغرض إيجاد نوع من التفاهم المتبادل بينهم</a:t>
            </a:r>
            <a:r>
              <a:rPr lang="en-US" dirty="0"/>
              <a:t>.</a:t>
            </a:r>
          </a:p>
          <a:p>
            <a:pPr lvl="0"/>
            <a:r>
              <a:rPr lang="ar-SA" b="1" u="sng" dirty="0"/>
              <a:t>التعريف الثاني: </a:t>
            </a:r>
            <a:r>
              <a:rPr lang="ar-SA" dirty="0"/>
              <a:t>هو العملية التي تنقل بها المعلومات أو القرارات </a:t>
            </a:r>
            <a:r>
              <a:rPr lang="ar-SA" dirty="0" smtClean="0"/>
              <a:t>أو </a:t>
            </a:r>
            <a:r>
              <a:rPr lang="ar-SA" dirty="0"/>
              <a:t>التوجيهات خلال المنظمات الاجتماعية، والوسائل التي تساعد على تقديم المعرفة والآراء والاتجاهات وتدعيم الاتصال بين المشتركين في عملية التخطيط واتخاذ القرارات وبين القائمين بالتنفيذ.</a:t>
            </a:r>
            <a:endParaRPr lang="en-US" dirty="0"/>
          </a:p>
          <a:p>
            <a:endParaRPr lang="ar-SA" dirty="0"/>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accent2"/>
          </a:lnRef>
          <a:fillRef idx="1">
            <a:schemeClr val="lt1"/>
          </a:fillRef>
          <a:effectRef idx="0">
            <a:schemeClr val="accent2"/>
          </a:effectRef>
          <a:fontRef idx="minor">
            <a:schemeClr val="dk1"/>
          </a:fontRef>
        </p:style>
        <p:txBody>
          <a:bodyPr>
            <a:normAutofit lnSpcReduction="10000"/>
          </a:bodyPr>
          <a:lstStyle/>
          <a:p>
            <a:pPr lvl="0"/>
            <a:r>
              <a:rPr lang="ar-SA" b="1" u="sng" dirty="0"/>
              <a:t>التعريف الثالث: </a:t>
            </a:r>
            <a:r>
              <a:rPr lang="ar-SA" dirty="0"/>
              <a:t>هو الفعل الذي يتضمن نقل أو إرسال اشارة رمز منطوقاً كان أو مكتوباً أو مصوراً من مصدر معين إلى </a:t>
            </a:r>
            <a:r>
              <a:rPr lang="ar-SA" dirty="0" smtClean="0"/>
              <a:t>جمهور معين </a:t>
            </a:r>
            <a:r>
              <a:rPr lang="ar-SA" dirty="0"/>
              <a:t>عن طريق وسيلة أو أكثر من الوسائل الاتصالية بقصد التأثير في رأي أو فعل فرد أو جمهور أو مجموعة من الجماهير.</a:t>
            </a:r>
            <a:endParaRPr lang="en-US" dirty="0"/>
          </a:p>
          <a:p>
            <a:pPr lvl="0"/>
            <a:r>
              <a:rPr lang="ar-SA" dirty="0"/>
              <a:t>وعلى ذلك فإنه يمكن تعريف الاتصال الإداري من وجهة </a:t>
            </a:r>
            <a:r>
              <a:rPr lang="ar-SA" u="sng" dirty="0"/>
              <a:t>نظر المؤلف بأنه:-</a:t>
            </a:r>
            <a:endParaRPr lang="en-US" u="sng" dirty="0"/>
          </a:p>
          <a:p>
            <a:pPr lvl="0"/>
            <a:r>
              <a:rPr lang="ar-SA" dirty="0"/>
              <a:t>العملية التي تستخدمها المنظمة أو المديرون أو الأفراد العاملون بها لتوفير معلومات لباقي الأطراف الأخرى تساهم في التخطيط واتخاذ القرارات والتنفيذ بما يحقق أهداف المنظمة.</a:t>
            </a:r>
            <a:endParaRPr lang="en-US" dirty="0"/>
          </a:p>
          <a:p>
            <a:endParaRPr lang="ar-SA" dirty="0"/>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accent2"/>
          </a:lnRef>
          <a:fillRef idx="1">
            <a:schemeClr val="lt1"/>
          </a:fillRef>
          <a:effectRef idx="0">
            <a:schemeClr val="accent2"/>
          </a:effectRef>
          <a:fontRef idx="minor">
            <a:schemeClr val="dk1"/>
          </a:fontRef>
        </p:style>
        <p:txBody>
          <a:bodyPr>
            <a:normAutofit lnSpcReduction="10000"/>
          </a:bodyPr>
          <a:lstStyle/>
          <a:p>
            <a:pPr lvl="0"/>
            <a:r>
              <a:rPr lang="ar-SA" b="1" u="sng" dirty="0"/>
              <a:t>أهمية الاتصال الإداري:</a:t>
            </a:r>
            <a:endParaRPr lang="en-US" b="1" u="sng" dirty="0"/>
          </a:p>
          <a:p>
            <a:pPr lvl="0"/>
            <a:r>
              <a:rPr lang="ar-SA" dirty="0"/>
              <a:t>عملية الاتصال ضرورية في أي نظام إداري، إذ بدون الاتصال يعجز أي رئيس أن يتعامل مع مرؤوسيه، كما أن المرؤوسين يعجزون أيضا عن تبادل المعلومات معه، فتنعدم قياداته لهم وتضيع جهودهم في العمل بسبب ذلك.</a:t>
            </a:r>
            <a:endParaRPr lang="en-US" dirty="0"/>
          </a:p>
          <a:p>
            <a:pPr lvl="0"/>
            <a:r>
              <a:rPr lang="ar-SA" dirty="0"/>
              <a:t>يعمل الاتصال على تحقيق التعاون بين الجميع وينجز المسئوليات الملقاة عليهم، ويسهل الإجراءات وتنفيذ القرارات، وتوجيه الأوامر والتعليمات ومتابعة تنفيذها.</a:t>
            </a:r>
            <a:endParaRPr lang="en-US" dirty="0"/>
          </a:p>
          <a:p>
            <a:pPr lvl="0"/>
            <a:r>
              <a:rPr lang="ar-SA" dirty="0"/>
              <a:t>يعتبر الاتصال بمثابة القوة المحركة للمنظمة ، فلا يمكن أن تؤدي المنظمة والأفراد مهامهم إلا بوجود الاتصالات.</a:t>
            </a:r>
            <a:endParaRPr lang="en-US" dirty="0"/>
          </a:p>
          <a:p>
            <a:endParaRPr lang="ar-SA" dirty="0"/>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accent2"/>
          </a:lnRef>
          <a:fillRef idx="1">
            <a:schemeClr val="lt1"/>
          </a:fillRef>
          <a:effectRef idx="0">
            <a:schemeClr val="accent2"/>
          </a:effectRef>
          <a:fontRef idx="minor">
            <a:schemeClr val="dk1"/>
          </a:fontRef>
        </p:style>
        <p:txBody>
          <a:bodyPr>
            <a:normAutofit lnSpcReduction="10000"/>
          </a:bodyPr>
          <a:lstStyle/>
          <a:p>
            <a:pPr lvl="0"/>
            <a:r>
              <a:rPr lang="ar-SA" dirty="0"/>
              <a:t>أنواع الاتصالات التنظيمية والإدارية</a:t>
            </a:r>
            <a:endParaRPr lang="en-US" dirty="0"/>
          </a:p>
          <a:p>
            <a:pPr lvl="0"/>
            <a:r>
              <a:rPr lang="ar-SA" dirty="0"/>
              <a:t>فمنها الرسمي من خلال خطوات السلطة الرسمية وفي إطار بناء تنظيمي يحدد قنوات الاتصال الرسمية أو الاتصال غير الرسمي وهو الذي يتم خارج القنوات الرسمية المحدد للإيصال.</a:t>
            </a:r>
            <a:endParaRPr lang="en-US" dirty="0"/>
          </a:p>
          <a:p>
            <a:r>
              <a:rPr lang="ar-SA" b="1" dirty="0"/>
              <a:t>ويمكن تقسيم أنواع الاتصال الإداري إلى:-</a:t>
            </a:r>
            <a:endParaRPr lang="en-US" b="1" dirty="0"/>
          </a:p>
          <a:p>
            <a:pPr lvl="0"/>
            <a:r>
              <a:rPr lang="ar-SA" b="1" u="sng" dirty="0"/>
              <a:t>النوع الأول:</a:t>
            </a:r>
            <a:r>
              <a:rPr lang="ar-SA" b="1" dirty="0"/>
              <a:t> </a:t>
            </a:r>
            <a:r>
              <a:rPr lang="ar-SA" dirty="0"/>
              <a:t>اتصالات من المنظمة (المديرين) للعاملين: حيث تقوم المنظمة أو من يمثلها من المديرين بإعطاء توجيهات وتعليمات تمس العمل والسياسات وطرق التنفيذ وعادة ما تكون هذه الاتصالات من أعلى لأسفل.</a:t>
            </a:r>
            <a:endParaRPr lang="en-US" dirty="0"/>
          </a:p>
          <a:p>
            <a:endParaRPr lang="ar-SA" dirty="0"/>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dk1"/>
          </a:lnRef>
          <a:fillRef idx="1">
            <a:schemeClr val="lt1"/>
          </a:fillRef>
          <a:effectRef idx="0">
            <a:schemeClr val="dk1"/>
          </a:effectRef>
          <a:fontRef idx="minor">
            <a:schemeClr val="dk1"/>
          </a:fontRef>
        </p:style>
        <p:txBody>
          <a:bodyPr/>
          <a:lstStyle/>
          <a:p>
            <a:pPr lvl="0"/>
            <a:r>
              <a:rPr lang="ar-SA" b="1" dirty="0"/>
              <a:t>ومن أمثلة هذه الاتصالات: </a:t>
            </a:r>
            <a:r>
              <a:rPr lang="ar-SA" dirty="0"/>
              <a:t>بطاقات وصف الوظائف ، لوحة الإعلانات، دورات التدريب، التقارير، مطبوعات المنظمة عن موضوعات محددة، الزيارات ، الكتيبات، أفلام عن المنظمة ، تقارير الأداء والانجاز.</a:t>
            </a:r>
            <a:endParaRPr lang="en-US" dirty="0"/>
          </a:p>
          <a:p>
            <a:pPr lvl="0"/>
            <a:r>
              <a:rPr lang="ar-SA" b="1" u="sng" dirty="0"/>
              <a:t>النوع الثاني :</a:t>
            </a:r>
            <a:r>
              <a:rPr lang="ar-SA" dirty="0"/>
              <a:t>اتصالات من العاملين إلى المنظمة، يقوم العاملون أو من ينوب عنهم من المشرفين بإبلاغ المنظمة أو المستويات الإدارية العليا بمدى التقدم في الإنجاز ومشاكل العمل وغيره وعادة </a:t>
            </a:r>
            <a:r>
              <a:rPr lang="ar-SA" dirty="0" smtClean="0"/>
              <a:t>ما تكون </a:t>
            </a:r>
            <a:r>
              <a:rPr lang="ar-SA" dirty="0"/>
              <a:t>هذه الاتصالات من أسفل إلى أعلى.</a:t>
            </a:r>
            <a:endParaRPr lang="en-US" dirty="0"/>
          </a:p>
          <a:p>
            <a:endParaRPr lang="ar-SA" dirty="0"/>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dk1"/>
          </a:lnRef>
          <a:fillRef idx="1">
            <a:schemeClr val="lt1"/>
          </a:fillRef>
          <a:effectRef idx="0">
            <a:schemeClr val="dk1"/>
          </a:effectRef>
          <a:fontRef idx="minor">
            <a:schemeClr val="dk1"/>
          </a:fontRef>
        </p:style>
        <p:txBody>
          <a:bodyPr/>
          <a:lstStyle/>
          <a:p>
            <a:pPr lvl="0"/>
            <a:r>
              <a:rPr lang="ar-SA" b="1" dirty="0"/>
              <a:t>ومن أمثلة هذه الاتصالات: </a:t>
            </a:r>
            <a:r>
              <a:rPr lang="ar-SA" dirty="0"/>
              <a:t>نظم الاقتراحات، صندوق الشكاوي، الاجتماعات ، التقارير، المذكرات ، مقابلات ترك الخدمة ، إشراك العاملين في الإدارة.</a:t>
            </a:r>
            <a:endParaRPr lang="en-US" dirty="0"/>
          </a:p>
          <a:p>
            <a:r>
              <a:rPr lang="ar-SA" b="1" u="sng" dirty="0"/>
              <a:t>النوع الثالث:</a:t>
            </a:r>
            <a:r>
              <a:rPr lang="ar-SA" b="1" dirty="0"/>
              <a:t> </a:t>
            </a:r>
            <a:r>
              <a:rPr lang="ar-SA" dirty="0"/>
              <a:t>اتصالات لبناء شخصية متميزة للمنظمة: حيث تقوم المنظمة بالعديد من الإجراءات والمهام وتستخدم العديد من الأساليب التي يمكن خلالها إعطاء شخصية مميزة وفريدة لأسلوب العمل والإدارة والعلاقات داخل المنظمة ، ويلاحظ أنه من الناحية الرسمية فإن الاتصالات يتم أفقيا ورأسيا في داخل المنظمة بالإضافة إلى أنه من يتم خارج المنظمة.</a:t>
            </a:r>
            <a:endParaRPr lang="en-US" dirty="0"/>
          </a:p>
          <a:p>
            <a:endParaRPr lang="ar-SA" dirty="0"/>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accent2"/>
          </a:lnRef>
          <a:fillRef idx="1">
            <a:schemeClr val="lt1"/>
          </a:fillRef>
          <a:effectRef idx="0">
            <a:schemeClr val="accent2"/>
          </a:effectRef>
          <a:fontRef idx="minor">
            <a:schemeClr val="dk1"/>
          </a:fontRef>
        </p:style>
        <p:txBody>
          <a:bodyPr/>
          <a:lstStyle/>
          <a:p>
            <a:r>
              <a:rPr lang="ar-SA" b="1" u="sng" dirty="0"/>
              <a:t>المفهوم الخامس: القيادة الإدارية </a:t>
            </a:r>
            <a:endParaRPr lang="en-US" dirty="0"/>
          </a:p>
          <a:p>
            <a:r>
              <a:rPr lang="ar-SA" u="sng" dirty="0"/>
              <a:t>1- تعريف القيادة الإدارية</a:t>
            </a:r>
            <a:endParaRPr lang="en-US" dirty="0"/>
          </a:p>
          <a:p>
            <a:pPr lvl="0"/>
            <a:r>
              <a:rPr lang="ar-SA" b="1" dirty="0"/>
              <a:t>التعريف الاول: </a:t>
            </a:r>
            <a:r>
              <a:rPr lang="ar-SA" dirty="0"/>
              <a:t>النشاط الذي يمارسه القائد الإداري في مجال اتخاذ القرارات </a:t>
            </a:r>
            <a:r>
              <a:rPr lang="ar-SA" dirty="0" smtClean="0"/>
              <a:t>وإصدارها باستخدام </a:t>
            </a:r>
            <a:r>
              <a:rPr lang="ar-SA" dirty="0"/>
              <a:t>السلطة الرسمية وعن طريق التأثير والاستمالة بقصد هدف معين</a:t>
            </a:r>
            <a:endParaRPr lang="en-US" dirty="0"/>
          </a:p>
          <a:p>
            <a:r>
              <a:rPr lang="ar-SA" b="1" dirty="0"/>
              <a:t>التعريف الثاني: </a:t>
            </a:r>
            <a:r>
              <a:rPr lang="ar-SA" dirty="0"/>
              <a:t>ممارسة القائد الإداري لسلطاته في أعمال التخطيط والتنظيم و التوجيه والتسويق والرقابة بقصد تحقيق أهداف محددة </a:t>
            </a:r>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pPr lvl="0"/>
            <a:r>
              <a:rPr lang="ar-SA" b="1" dirty="0"/>
              <a:t>ومن وجهة نظر المؤلف يمكن تعريف القيادة الإدارية بأنها:</a:t>
            </a:r>
            <a:endParaRPr lang="en-US" b="1" dirty="0"/>
          </a:p>
          <a:p>
            <a:pPr lvl="0"/>
            <a:r>
              <a:rPr lang="ar-SA" dirty="0"/>
              <a:t>علاقة نسبية بين شخصين يقومان بالإشراف على توجيه آخرين باستخدام السلطة التأثير عليهم في عمليات الإدارة بالمنظمة لتحقيق أهدافها بصورة أكثر كفاءة.</a:t>
            </a:r>
            <a:endParaRPr lang="en-US" dirty="0"/>
          </a:p>
          <a:p>
            <a:pPr lvl="0"/>
            <a:r>
              <a:rPr lang="ar-SA" dirty="0"/>
              <a:t>ومن التعاريف السابقة يمكن أن نستخلص تعريفاً إجرائياً للقيادة </a:t>
            </a:r>
            <a:r>
              <a:rPr lang="ar-SA" b="1" dirty="0"/>
              <a:t>كالآتي :-</a:t>
            </a:r>
            <a:endParaRPr lang="en-US" b="1" dirty="0"/>
          </a:p>
          <a:p>
            <a:pPr lvl="0"/>
            <a:r>
              <a:rPr lang="ar-SA" dirty="0"/>
              <a:t>القيادة ظاهرة اجتماعية تنشأ تلقائيا في المجتمع أو المنظمة نتيجة وجود مصالح مشتركة بين أعضاء المجتمع.</a:t>
            </a:r>
            <a:endParaRPr lang="en-US" dirty="0"/>
          </a:p>
          <a:p>
            <a:r>
              <a:rPr lang="ar-SA" dirty="0"/>
              <a:t>يقوم بالقيادة </a:t>
            </a:r>
            <a:r>
              <a:rPr lang="ar-SA" dirty="0" smtClean="0"/>
              <a:t>اما قائد </a:t>
            </a:r>
            <a:r>
              <a:rPr lang="ar-SA" dirty="0" err="1" smtClean="0"/>
              <a:t>واحدأو</a:t>
            </a:r>
            <a:r>
              <a:rPr lang="ar-SA" dirty="0" smtClean="0"/>
              <a:t> </a:t>
            </a:r>
            <a:r>
              <a:rPr lang="ar-SA" dirty="0"/>
              <a:t>عدة أفراد في المنظمة ولهم تأثير على الآخرين وتأثير الفرد يأتي نتيجة اقتناع أفراد المنظمة به في عدة مواقف.</a:t>
            </a:r>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accent2"/>
          </a:lnRef>
          <a:fillRef idx="1">
            <a:schemeClr val="lt1"/>
          </a:fillRef>
          <a:effectRef idx="0">
            <a:schemeClr val="accent2"/>
          </a:effectRef>
          <a:fontRef idx="minor">
            <a:schemeClr val="dk1"/>
          </a:fontRef>
        </p:style>
        <p:txBody>
          <a:bodyPr>
            <a:normAutofit lnSpcReduction="10000"/>
          </a:bodyPr>
          <a:lstStyle/>
          <a:p>
            <a:pPr lvl="0"/>
            <a:r>
              <a:rPr lang="ar-SA" dirty="0"/>
              <a:t>لكي يؤتي التأثير ثماره لابد أن يكون للصالح العام وليس لمصلحة شخصية.</a:t>
            </a:r>
            <a:endParaRPr lang="en-US" dirty="0"/>
          </a:p>
          <a:p>
            <a:pPr lvl="0"/>
            <a:r>
              <a:rPr lang="ar-SA" dirty="0"/>
              <a:t>ضرورة أن يتصف القائد بالأمانة والصدق في القول والفعل لكي يكون له تأثير على الآخرين وأن يكون القائد ذو علاقة قوية مع المسئولين.</a:t>
            </a:r>
            <a:endParaRPr lang="en-US" dirty="0"/>
          </a:p>
          <a:p>
            <a:pPr lvl="0"/>
            <a:r>
              <a:rPr lang="ar-SA" dirty="0"/>
              <a:t>ترتبط القيادة الإدارية بمجال اتخاذ القرارات وإدارة العمل بالمنظمة لتحقيق الأهداف بطريقة أكفأ.</a:t>
            </a:r>
            <a:endParaRPr lang="en-US" dirty="0"/>
          </a:p>
          <a:p>
            <a:r>
              <a:rPr lang="ar-SA" dirty="0"/>
              <a:t>2</a:t>
            </a:r>
            <a:r>
              <a:rPr lang="ar-SA" u="sng" dirty="0"/>
              <a:t>- أساليب القيادة الإدارية </a:t>
            </a:r>
            <a:endParaRPr lang="en-US" dirty="0"/>
          </a:p>
          <a:p>
            <a:pPr lvl="0"/>
            <a:r>
              <a:rPr lang="ar-SA" dirty="0"/>
              <a:t>هناك أساليب مختلفة للقيادة الإدارية نوضح منها </a:t>
            </a:r>
            <a:r>
              <a:rPr lang="ar-SA" b="1" dirty="0"/>
              <a:t>أسلوبين وهما:-</a:t>
            </a:r>
            <a:endParaRPr lang="en-US" b="1" dirty="0"/>
          </a:p>
          <a:p>
            <a:endParaRPr lang="ar-SA" dirty="0"/>
          </a:p>
        </p:txBody>
      </p:sp>
      <p:sp>
        <p:nvSpPr>
          <p:cNvPr id="2" name="سهم إلى اليسار 1"/>
          <p:cNvSpPr/>
          <p:nvPr/>
        </p:nvSpPr>
        <p:spPr>
          <a:xfrm>
            <a:off x="1619672" y="5877272"/>
            <a:ext cx="978408" cy="484632"/>
          </a:xfrm>
          <a:prstGeom prst="leftArrow">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904656"/>
          </a:xfrm>
        </p:spPr>
        <p:style>
          <a:lnRef idx="2">
            <a:schemeClr val="accent2"/>
          </a:lnRef>
          <a:fillRef idx="1">
            <a:schemeClr val="lt1"/>
          </a:fillRef>
          <a:effectRef idx="0">
            <a:schemeClr val="accent2"/>
          </a:effectRef>
          <a:fontRef idx="minor">
            <a:schemeClr val="dk1"/>
          </a:fontRef>
        </p:style>
        <p:txBody>
          <a:bodyPr>
            <a:normAutofit lnSpcReduction="10000"/>
          </a:bodyPr>
          <a:lstStyle/>
          <a:p>
            <a:pPr lvl="0"/>
            <a:r>
              <a:rPr lang="ar-SA" b="1" u="sng" dirty="0"/>
              <a:t>الأسلوب الأول : القيادة الاستبدادية </a:t>
            </a:r>
            <a:r>
              <a:rPr lang="ar-SA" u="sng" dirty="0"/>
              <a:t>:</a:t>
            </a:r>
            <a:r>
              <a:rPr lang="ar-SA" dirty="0"/>
              <a:t> يعتمد فيها القادة على فكرة السلطة الرسمية ويستمدون سلطتهم من القوانين والقرارات واللوائح ، ويميلون للانفراد بالسلطة والتخطيط وفقاً</a:t>
            </a:r>
            <a:r>
              <a:rPr lang="ar-SA" u="sng" dirty="0"/>
              <a:t> </a:t>
            </a:r>
            <a:r>
              <a:rPr lang="ar-SA" dirty="0"/>
              <a:t>لإرضاء أطماعهم ومقربين لهم ، ولا يميلون إلى تفويض السلطات لمعاونيهم ويسعون للتفرقة بين العاملين ، وتعدد أنواع الرقابة على العاملين معهم وتنعدم الثقة.</a:t>
            </a:r>
            <a:endParaRPr lang="en-US" dirty="0"/>
          </a:p>
          <a:p>
            <a:r>
              <a:rPr lang="ar-SA" b="1" u="sng" dirty="0"/>
              <a:t>الأسلوب الثاني: القيادة الديمقراطية :</a:t>
            </a:r>
            <a:r>
              <a:rPr lang="ar-SA" b="1" dirty="0"/>
              <a:t> </a:t>
            </a:r>
            <a:r>
              <a:rPr lang="ar-SA" dirty="0"/>
              <a:t>ويعمد القادة الديمقراطيون إلى استخدام السلطة لصالح العاملين وفي نطاق محدود ويركزون على الوصول </a:t>
            </a:r>
            <a:r>
              <a:rPr lang="ar-SA" dirty="0" smtClean="0"/>
              <a:t>الى </a:t>
            </a:r>
            <a:r>
              <a:rPr lang="ar-SA" dirty="0"/>
              <a:t>قلوبهم واستمالتهم وكسب ثقتهم وحبهم واشراكهم بطريق مباشر أو غير مباشر في اتخاذ القرارات الحاسمة، وينعكس هذا على العاملين والمواطنين بحيث يستطيع كل مخلص أن يبدى رأيه فيما يفيد </a:t>
            </a:r>
            <a:r>
              <a:rPr lang="ar-SA" dirty="0" smtClean="0"/>
              <a:t>جميع </a:t>
            </a:r>
            <a:r>
              <a:rPr lang="ar-SA" dirty="0"/>
              <a:t>العمل بالمنظمة</a:t>
            </a:r>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accent2"/>
          </a:lnRef>
          <a:fillRef idx="1">
            <a:schemeClr val="lt1"/>
          </a:fillRef>
          <a:effectRef idx="0">
            <a:schemeClr val="accent2"/>
          </a:effectRef>
          <a:fontRef idx="minor">
            <a:schemeClr val="dk1"/>
          </a:fontRef>
        </p:style>
        <p:txBody>
          <a:bodyPr/>
          <a:lstStyle/>
          <a:p>
            <a:pPr lvl="0"/>
            <a:r>
              <a:rPr lang="ar-SA" b="1" u="sng" dirty="0"/>
              <a:t>مجموعة الثانية: تتعلق بنشاط المنظمة:</a:t>
            </a:r>
            <a:r>
              <a:rPr lang="ar-SA" b="1" dirty="0"/>
              <a:t> </a:t>
            </a:r>
            <a:r>
              <a:rPr lang="ar-SA" b="1" dirty="0" smtClean="0"/>
              <a:t>-</a:t>
            </a:r>
          </a:p>
          <a:p>
            <a:pPr lvl="0"/>
            <a:r>
              <a:rPr lang="ar-SA" dirty="0" smtClean="0"/>
              <a:t>يجب </a:t>
            </a:r>
            <a:r>
              <a:rPr lang="ar-SA" dirty="0"/>
              <a:t>أن يكون القائد متحمساً للعمل ، </a:t>
            </a:r>
            <a:r>
              <a:rPr lang="ar-SA" dirty="0" smtClean="0"/>
              <a:t>ومقدراً لأهميته </a:t>
            </a:r>
            <a:r>
              <a:rPr lang="ar-SA" dirty="0"/>
              <a:t>، ساعياً لتحقيق أهداف المنظمة وفقاً لما هو مستهدف.</a:t>
            </a:r>
            <a:endParaRPr lang="en-US" dirty="0"/>
          </a:p>
          <a:p>
            <a:pPr lvl="0"/>
            <a:r>
              <a:rPr lang="ar-SA" b="1" u="sng" dirty="0"/>
              <a:t>المجموعة الثالثة: تتعلق بالمهارات </a:t>
            </a:r>
            <a:r>
              <a:rPr lang="ar-SA" b="1" u="sng" dirty="0" smtClean="0"/>
              <a:t>الفنية :-</a:t>
            </a:r>
            <a:endParaRPr lang="en-US" b="1" u="sng" dirty="0" smtClean="0"/>
          </a:p>
          <a:p>
            <a:pPr lvl="0"/>
            <a:r>
              <a:rPr lang="ar-SA" dirty="0" smtClean="0"/>
              <a:t>يجب أن </a:t>
            </a:r>
            <a:r>
              <a:rPr lang="ar-SA" dirty="0"/>
              <a:t>يكون القائد مخططاً وقادراً على أداء عمله ، وأن تتوفر لديه القدرة على اختيار العاملين الجدد وتدريبهم، متمكناً من أداء </a:t>
            </a:r>
            <a:r>
              <a:rPr lang="ar-SA" dirty="0" smtClean="0"/>
              <a:t>ما يوكل </a:t>
            </a:r>
            <a:r>
              <a:rPr lang="ar-SA" dirty="0"/>
              <a:t>إليه من أعمال بفاعليه.</a:t>
            </a:r>
            <a:endParaRPr lang="en-US" dirty="0"/>
          </a:p>
          <a:p>
            <a:endParaRPr lang="ar-SA" dirty="0"/>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accent2"/>
          </a:lnRef>
          <a:fillRef idx="1">
            <a:schemeClr val="lt1"/>
          </a:fillRef>
          <a:effectRef idx="0">
            <a:schemeClr val="accent2"/>
          </a:effectRef>
          <a:fontRef idx="minor">
            <a:schemeClr val="dk1"/>
          </a:fontRef>
        </p:style>
        <p:txBody>
          <a:bodyPr/>
          <a:lstStyle/>
          <a:p>
            <a:pPr lvl="0"/>
            <a:r>
              <a:rPr lang="ar-SA" b="1" u="sng" dirty="0"/>
              <a:t>المجموعة الرابعة: </a:t>
            </a:r>
            <a:r>
              <a:rPr lang="ar-SA" b="1" u="sng" dirty="0" smtClean="0"/>
              <a:t>تتعلق </a:t>
            </a:r>
            <a:r>
              <a:rPr lang="ar-SA" b="1" u="sng" dirty="0"/>
              <a:t>بشخصية </a:t>
            </a:r>
            <a:r>
              <a:rPr lang="ar-SA" b="1" u="sng" dirty="0" smtClean="0"/>
              <a:t>القائد</a:t>
            </a:r>
            <a:r>
              <a:rPr lang="ar-SA" b="1" u="sng" dirty="0"/>
              <a:t>: </a:t>
            </a:r>
            <a:endParaRPr lang="ar-SA" b="1" u="sng" dirty="0" smtClean="0"/>
          </a:p>
          <a:p>
            <a:pPr lvl="0">
              <a:lnSpc>
                <a:spcPct val="150000"/>
              </a:lnSpc>
            </a:pPr>
            <a:r>
              <a:rPr lang="ar-SA" dirty="0" smtClean="0"/>
              <a:t>يجب </a:t>
            </a:r>
            <a:r>
              <a:rPr lang="ar-SA" dirty="0"/>
              <a:t>أن يتمتع القائد بشخصية محببة وحسنة، والقائد الناجح يركز في إشرافه على العامل وليس على العمل ، ويأخذ بالإشراف العام وليس بالإشراف الضيق، ويجب أن يكون لديه اهتمام حقيقي وغير أناني بنجاح مرؤوسيه فلا يتصيد لهم الأخطاء لأن المرؤوس يتعلم من خلال التجربة والخطأ.</a:t>
            </a:r>
            <a:endParaRPr lang="en-US" dirty="0"/>
          </a:p>
          <a:p>
            <a:pPr marL="0" indent="0">
              <a:buNone/>
            </a:pPr>
            <a:endParaRPr lang="ar-SA" dirty="0"/>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style>
          <a:lnRef idx="2">
            <a:schemeClr val="accent2"/>
          </a:lnRef>
          <a:fillRef idx="1">
            <a:schemeClr val="lt1"/>
          </a:fillRef>
          <a:effectRef idx="0">
            <a:schemeClr val="accent2"/>
          </a:effectRef>
          <a:fontRef idx="minor">
            <a:schemeClr val="dk1"/>
          </a:fontRef>
        </p:style>
        <p:txBody>
          <a:bodyPr>
            <a:normAutofit/>
          </a:bodyPr>
          <a:lstStyle/>
          <a:p>
            <a:pPr lvl="0"/>
            <a:r>
              <a:rPr lang="ar-SA" b="1" u="sng" dirty="0"/>
              <a:t>ويضيف البعض مجموعة من الخصائص التي يجب أن تتوفر في القائد ومنها :</a:t>
            </a:r>
            <a:endParaRPr lang="en-US" b="1" u="sng" dirty="0"/>
          </a:p>
          <a:p>
            <a:pPr lvl="0"/>
            <a:r>
              <a:rPr lang="ar-SA" dirty="0"/>
              <a:t>الإحساس بالاتجاهات وميول الأفراد.</a:t>
            </a:r>
            <a:endParaRPr lang="en-US" dirty="0"/>
          </a:p>
          <a:p>
            <a:pPr lvl="0"/>
            <a:r>
              <a:rPr lang="ar-SA" dirty="0"/>
              <a:t>القدرة على التحليل والتجريد والعقلانية.</a:t>
            </a:r>
            <a:endParaRPr lang="en-US" dirty="0"/>
          </a:p>
          <a:p>
            <a:pPr lvl="0"/>
            <a:r>
              <a:rPr lang="ar-SA" dirty="0"/>
              <a:t>القدرة على العاطفية والاستقرار العاطفي للقائد </a:t>
            </a:r>
            <a:endParaRPr lang="en-US" dirty="0"/>
          </a:p>
          <a:p>
            <a:pPr lvl="0"/>
            <a:r>
              <a:rPr lang="ar-SA" dirty="0"/>
              <a:t>الإدراك الواسع المنظم.</a:t>
            </a:r>
            <a:endParaRPr lang="en-US" dirty="0"/>
          </a:p>
          <a:p>
            <a:pPr lvl="0"/>
            <a:r>
              <a:rPr lang="ar-SA" dirty="0"/>
              <a:t>المعرفة والتعليم والخبرة.</a:t>
            </a:r>
            <a:endParaRPr lang="en-US" dirty="0"/>
          </a:p>
          <a:p>
            <a:pPr lvl="0"/>
            <a:r>
              <a:rPr lang="ar-SA" dirty="0" smtClean="0"/>
              <a:t>خصائص </a:t>
            </a:r>
            <a:r>
              <a:rPr lang="ar-SA" dirty="0"/>
              <a:t>الشخصية الفعالة المؤثرة.</a:t>
            </a:r>
            <a:endParaRPr lang="en-US" dirty="0"/>
          </a:p>
          <a:p>
            <a:endParaRPr lang="ar-SA" dirty="0"/>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Tree>
    <p:extLst>
      <p:ext uri="{BB962C8B-B14F-4D97-AF65-F5344CB8AC3E}">
        <p14:creationId xmlns:p14="http://schemas.microsoft.com/office/powerpoint/2010/main" val="18492392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accent2"/>
          </a:lnRef>
          <a:fillRef idx="1">
            <a:schemeClr val="lt1"/>
          </a:fillRef>
          <a:effectRef idx="0">
            <a:schemeClr val="accent2"/>
          </a:effectRef>
          <a:fontRef idx="minor">
            <a:schemeClr val="dk1"/>
          </a:fontRef>
        </p:style>
        <p:txBody>
          <a:bodyPr>
            <a:normAutofit/>
          </a:bodyPr>
          <a:lstStyle/>
          <a:p>
            <a:pPr algn="ctr"/>
            <a:endParaRPr lang="ar-SA" sz="6600" b="1" dirty="0" smtClean="0"/>
          </a:p>
          <a:p>
            <a:pPr algn="ctr"/>
            <a:r>
              <a:rPr lang="ar-SA" sz="6600" b="1" dirty="0" smtClean="0"/>
              <a:t>اسئلة</a:t>
            </a:r>
          </a:p>
          <a:p>
            <a:pPr algn="ctr"/>
            <a:endParaRPr lang="ar-SA" sz="6600" b="1" dirty="0"/>
          </a:p>
        </p:txBody>
      </p:sp>
      <p:pic>
        <p:nvPicPr>
          <p:cNvPr id="1026" name="Picture 2" descr="C:\Users\aasaleh\Pictures\8bbd111b67d7c5f52195714aca7eb85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2975" y="3284984"/>
            <a:ext cx="7258050" cy="2736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pPr lvl="0"/>
            <a:r>
              <a:rPr lang="ar-SA" sz="6000" b="1" u="sng" dirty="0"/>
              <a:t>عدد / عددي أهداف التنمية الإدارية وقواعدها</a:t>
            </a:r>
            <a:endParaRPr lang="en-US" sz="6000" dirty="0"/>
          </a:p>
          <a:p>
            <a:pPr lvl="0"/>
            <a:r>
              <a:rPr lang="ar-SA" sz="6000" b="1" u="sng" dirty="0"/>
              <a:t>تخير تخيري اثنين من محاور الارتكاز الأساسية في استراتيجية التنمية الإدارية</a:t>
            </a:r>
            <a:endParaRPr lang="en-US" sz="6000" dirty="0"/>
          </a:p>
          <a:p>
            <a:r>
              <a:rPr lang="ar-SA" sz="6000" b="1" u="sng" dirty="0"/>
              <a:t>وتناولوهم بالشرح المفصل</a:t>
            </a:r>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accent2"/>
          </a:lnRef>
          <a:fillRef idx="1">
            <a:schemeClr val="lt1"/>
          </a:fillRef>
          <a:effectRef idx="0">
            <a:schemeClr val="accent2"/>
          </a:effectRef>
          <a:fontRef idx="minor">
            <a:schemeClr val="dk1"/>
          </a:fontRef>
        </p:style>
        <p:txBody>
          <a:bodyPr/>
          <a:lstStyle/>
          <a:p>
            <a:r>
              <a:rPr lang="ar-SA" b="1" u="sng" dirty="0"/>
              <a:t>تعددت وجهات النظر في تعريف التنمية الإدارية  </a:t>
            </a:r>
            <a:endParaRPr lang="en-US" dirty="0"/>
          </a:p>
          <a:p>
            <a:r>
              <a:rPr lang="ar-SA" dirty="0"/>
              <a:t>ناقش / ناقشي العبارة </a:t>
            </a:r>
            <a:r>
              <a:rPr lang="ar-SA" dirty="0" smtClean="0"/>
              <a:t>السابقة</a:t>
            </a:r>
          </a:p>
          <a:p>
            <a:endParaRPr lang="en-US" dirty="0"/>
          </a:p>
          <a:p>
            <a:r>
              <a:rPr lang="ar-SA" b="1" u="sng" dirty="0"/>
              <a:t>عملية التنمية الإدارية هي عملية محسوسة في الجهاز الإداري</a:t>
            </a:r>
            <a:endParaRPr lang="en-US" dirty="0"/>
          </a:p>
          <a:p>
            <a:r>
              <a:rPr lang="ar-SA" dirty="0"/>
              <a:t> </a:t>
            </a:r>
            <a:r>
              <a:rPr lang="ar-SA" b="1" dirty="0"/>
              <a:t>فسر/ فسري  العبارة  السابقة </a:t>
            </a:r>
            <a:endParaRPr lang="en-US" b="1" dirty="0"/>
          </a:p>
          <a:p>
            <a:endParaRPr lang="ar-SA" dirty="0"/>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pattFill prst="sphere">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style>
          <a:lnRef idx="2">
            <a:schemeClr val="accent2"/>
          </a:lnRef>
          <a:fillRef idx="1">
            <a:schemeClr val="lt1"/>
          </a:fillRef>
          <a:effectRef idx="0">
            <a:schemeClr val="accent2"/>
          </a:effectRef>
          <a:fontRef idx="minor">
            <a:schemeClr val="dk1"/>
          </a:fontRef>
        </p:style>
        <p:txBody>
          <a:bodyPr/>
          <a:lstStyle/>
          <a:p>
            <a:r>
              <a:rPr lang="ar-SA" b="1" u="sng" dirty="0"/>
              <a:t>امتحان هام لكفاءة الإدارة وقدرتها على التنمية والتطور الذاتي</a:t>
            </a:r>
            <a:endParaRPr lang="en-US" dirty="0"/>
          </a:p>
          <a:p>
            <a:r>
              <a:rPr lang="ar-SA" dirty="0" smtClean="0"/>
              <a:t>أ- التنمية </a:t>
            </a:r>
            <a:r>
              <a:rPr lang="ar-SA" dirty="0"/>
              <a:t>الادارية  </a:t>
            </a:r>
            <a:endParaRPr lang="ar-SA" dirty="0" smtClean="0"/>
          </a:p>
          <a:p>
            <a:r>
              <a:rPr lang="ar-SA" dirty="0" smtClean="0"/>
              <a:t> </a:t>
            </a:r>
            <a:r>
              <a:rPr lang="ar-SA" dirty="0"/>
              <a:t>ب- التخطيط العلمي   </a:t>
            </a:r>
            <a:endParaRPr lang="ar-SA" dirty="0" smtClean="0"/>
          </a:p>
          <a:p>
            <a:r>
              <a:rPr lang="ar-SA" dirty="0" smtClean="0"/>
              <a:t>ج- </a:t>
            </a:r>
            <a:r>
              <a:rPr lang="ar-SA" dirty="0"/>
              <a:t>العلاقات العامة  </a:t>
            </a:r>
            <a:endParaRPr lang="ar-SA" dirty="0" smtClean="0"/>
          </a:p>
          <a:p>
            <a:r>
              <a:rPr lang="ar-SA" dirty="0" smtClean="0"/>
              <a:t> </a:t>
            </a:r>
            <a:r>
              <a:rPr lang="ar-SA" dirty="0"/>
              <a:t>د- المسئولية الاجتماعية</a:t>
            </a:r>
          </a:p>
        </p:txBody>
      </p:sp>
    </p:spTree>
    <p:extLst>
      <p:ext uri="{BB962C8B-B14F-4D97-AF65-F5344CB8AC3E}">
        <p14:creationId xmlns:p14="http://schemas.microsoft.com/office/powerpoint/2010/main" val="718559396"/>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770</TotalTime>
  <Words>2628</Words>
  <Application>Microsoft Office PowerPoint</Application>
  <PresentationFormat>عرض على الشاشة (3:4)‏</PresentationFormat>
  <Paragraphs>150</Paragraphs>
  <Slides>43</Slides>
  <Notes>0</Notes>
  <HiddenSlides>0</HiddenSlides>
  <MMClips>0</MMClips>
  <ScaleCrop>false</ScaleCrop>
  <HeadingPairs>
    <vt:vector size="4" baseType="variant">
      <vt:variant>
        <vt:lpstr>نسق</vt:lpstr>
      </vt:variant>
      <vt:variant>
        <vt:i4>1</vt:i4>
      </vt:variant>
      <vt:variant>
        <vt:lpstr>عناوين الشرائح</vt:lpstr>
      </vt:variant>
      <vt:variant>
        <vt:i4>43</vt:i4>
      </vt:variant>
    </vt:vector>
  </HeadingPairs>
  <TitlesOfParts>
    <vt:vector size="44" baseType="lpstr">
      <vt:lpstr>نسق Office</vt:lpstr>
      <vt:lpstr>عرض تقديمي في PowerPoint</vt:lpstr>
      <vt:lpstr>المحاضرة الثانية مفهوم ادارة المؤسسات والمفاهيم المرتبطة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الثانية</dc:title>
  <dc:creator>Asmaa A. Saleh</dc:creator>
  <cp:lastModifiedBy>Asmaa A. Saleh</cp:lastModifiedBy>
  <cp:revision>32</cp:revision>
  <dcterms:created xsi:type="dcterms:W3CDTF">2016-01-09T16:02:17Z</dcterms:created>
  <dcterms:modified xsi:type="dcterms:W3CDTF">2016-04-16T09:46:23Z</dcterms:modified>
</cp:coreProperties>
</file>