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307" r:id="rId3"/>
    <p:sldId id="256" r:id="rId4"/>
    <p:sldId id="258" r:id="rId5"/>
    <p:sldId id="259" r:id="rId6"/>
    <p:sldId id="260" r:id="rId7"/>
    <p:sldId id="302" r:id="rId8"/>
    <p:sldId id="303" r:id="rId9"/>
    <p:sldId id="304" r:id="rId10"/>
    <p:sldId id="295"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6" r:id="rId4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3D6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3" d="100"/>
          <a:sy n="63" d="100"/>
        </p:scale>
        <p:origin x="-151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FF2CADE-59B2-441F-980B-246063071F2B}" type="datetimeFigureOut">
              <a:rPr lang="ar-SA" smtClean="0"/>
              <a:t>09/07/1437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801762E-80E1-4140-905D-1CAE31C52338}" type="slidenum">
              <a:rPr lang="ar-SA" smtClean="0"/>
              <a:t>‹#›</a:t>
            </a:fld>
            <a:endParaRPr lang="ar-SA"/>
          </a:p>
        </p:txBody>
      </p:sp>
    </p:spTree>
    <p:extLst>
      <p:ext uri="{BB962C8B-B14F-4D97-AF65-F5344CB8AC3E}">
        <p14:creationId xmlns:p14="http://schemas.microsoft.com/office/powerpoint/2010/main" val="164009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FF2CADE-59B2-441F-980B-246063071F2B}" type="datetimeFigureOut">
              <a:rPr lang="ar-SA" smtClean="0"/>
              <a:t>09/07/1437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801762E-80E1-4140-905D-1CAE31C52338}" type="slidenum">
              <a:rPr lang="ar-SA" smtClean="0"/>
              <a:t>‹#›</a:t>
            </a:fld>
            <a:endParaRPr lang="ar-SA"/>
          </a:p>
        </p:txBody>
      </p:sp>
    </p:spTree>
    <p:extLst>
      <p:ext uri="{BB962C8B-B14F-4D97-AF65-F5344CB8AC3E}">
        <p14:creationId xmlns:p14="http://schemas.microsoft.com/office/powerpoint/2010/main" val="1313247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FF2CADE-59B2-441F-980B-246063071F2B}" type="datetimeFigureOut">
              <a:rPr lang="ar-SA" smtClean="0"/>
              <a:t>09/07/1437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801762E-80E1-4140-905D-1CAE31C52338}" type="slidenum">
              <a:rPr lang="ar-SA" smtClean="0"/>
              <a:t>‹#›</a:t>
            </a:fld>
            <a:endParaRPr lang="ar-SA"/>
          </a:p>
        </p:txBody>
      </p:sp>
    </p:spTree>
    <p:extLst>
      <p:ext uri="{BB962C8B-B14F-4D97-AF65-F5344CB8AC3E}">
        <p14:creationId xmlns:p14="http://schemas.microsoft.com/office/powerpoint/2010/main" val="2197551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FF2CADE-59B2-441F-980B-246063071F2B}" type="datetimeFigureOut">
              <a:rPr lang="ar-SA" smtClean="0"/>
              <a:t>09/07/1437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801762E-80E1-4140-905D-1CAE31C52338}" type="slidenum">
              <a:rPr lang="ar-SA" smtClean="0"/>
              <a:t>‹#›</a:t>
            </a:fld>
            <a:endParaRPr lang="ar-SA"/>
          </a:p>
        </p:txBody>
      </p:sp>
    </p:spTree>
    <p:extLst>
      <p:ext uri="{BB962C8B-B14F-4D97-AF65-F5344CB8AC3E}">
        <p14:creationId xmlns:p14="http://schemas.microsoft.com/office/powerpoint/2010/main" val="314087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FF2CADE-59B2-441F-980B-246063071F2B}" type="datetimeFigureOut">
              <a:rPr lang="ar-SA" smtClean="0"/>
              <a:t>09/07/1437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801762E-80E1-4140-905D-1CAE31C52338}" type="slidenum">
              <a:rPr lang="ar-SA" smtClean="0"/>
              <a:t>‹#›</a:t>
            </a:fld>
            <a:endParaRPr lang="ar-SA"/>
          </a:p>
        </p:txBody>
      </p:sp>
    </p:spTree>
    <p:extLst>
      <p:ext uri="{BB962C8B-B14F-4D97-AF65-F5344CB8AC3E}">
        <p14:creationId xmlns:p14="http://schemas.microsoft.com/office/powerpoint/2010/main" val="1758816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FF2CADE-59B2-441F-980B-246063071F2B}" type="datetimeFigureOut">
              <a:rPr lang="ar-SA" smtClean="0"/>
              <a:t>09/07/1437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801762E-80E1-4140-905D-1CAE31C52338}" type="slidenum">
              <a:rPr lang="ar-SA" smtClean="0"/>
              <a:t>‹#›</a:t>
            </a:fld>
            <a:endParaRPr lang="ar-SA"/>
          </a:p>
        </p:txBody>
      </p:sp>
    </p:spTree>
    <p:extLst>
      <p:ext uri="{BB962C8B-B14F-4D97-AF65-F5344CB8AC3E}">
        <p14:creationId xmlns:p14="http://schemas.microsoft.com/office/powerpoint/2010/main" val="784092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FF2CADE-59B2-441F-980B-246063071F2B}" type="datetimeFigureOut">
              <a:rPr lang="ar-SA" smtClean="0"/>
              <a:t>09/07/1437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801762E-80E1-4140-905D-1CAE31C52338}" type="slidenum">
              <a:rPr lang="ar-SA" smtClean="0"/>
              <a:t>‹#›</a:t>
            </a:fld>
            <a:endParaRPr lang="ar-SA"/>
          </a:p>
        </p:txBody>
      </p:sp>
    </p:spTree>
    <p:extLst>
      <p:ext uri="{BB962C8B-B14F-4D97-AF65-F5344CB8AC3E}">
        <p14:creationId xmlns:p14="http://schemas.microsoft.com/office/powerpoint/2010/main" val="2610188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FF2CADE-59B2-441F-980B-246063071F2B}" type="datetimeFigureOut">
              <a:rPr lang="ar-SA" smtClean="0"/>
              <a:t>09/07/1437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801762E-80E1-4140-905D-1CAE31C52338}" type="slidenum">
              <a:rPr lang="ar-SA" smtClean="0"/>
              <a:t>‹#›</a:t>
            </a:fld>
            <a:endParaRPr lang="ar-SA"/>
          </a:p>
        </p:txBody>
      </p:sp>
    </p:spTree>
    <p:extLst>
      <p:ext uri="{BB962C8B-B14F-4D97-AF65-F5344CB8AC3E}">
        <p14:creationId xmlns:p14="http://schemas.microsoft.com/office/powerpoint/2010/main" val="1125711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FF2CADE-59B2-441F-980B-246063071F2B}" type="datetimeFigureOut">
              <a:rPr lang="ar-SA" smtClean="0"/>
              <a:t>09/07/1437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801762E-80E1-4140-905D-1CAE31C52338}" type="slidenum">
              <a:rPr lang="ar-SA" smtClean="0"/>
              <a:t>‹#›</a:t>
            </a:fld>
            <a:endParaRPr lang="ar-SA"/>
          </a:p>
        </p:txBody>
      </p:sp>
    </p:spTree>
    <p:extLst>
      <p:ext uri="{BB962C8B-B14F-4D97-AF65-F5344CB8AC3E}">
        <p14:creationId xmlns:p14="http://schemas.microsoft.com/office/powerpoint/2010/main" val="1035814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FF2CADE-59B2-441F-980B-246063071F2B}" type="datetimeFigureOut">
              <a:rPr lang="ar-SA" smtClean="0"/>
              <a:t>09/07/1437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801762E-80E1-4140-905D-1CAE31C52338}" type="slidenum">
              <a:rPr lang="ar-SA" smtClean="0"/>
              <a:t>‹#›</a:t>
            </a:fld>
            <a:endParaRPr lang="ar-SA"/>
          </a:p>
        </p:txBody>
      </p:sp>
    </p:spTree>
    <p:extLst>
      <p:ext uri="{BB962C8B-B14F-4D97-AF65-F5344CB8AC3E}">
        <p14:creationId xmlns:p14="http://schemas.microsoft.com/office/powerpoint/2010/main" val="122134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FF2CADE-59B2-441F-980B-246063071F2B}" type="datetimeFigureOut">
              <a:rPr lang="ar-SA" smtClean="0"/>
              <a:t>09/07/1437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801762E-80E1-4140-905D-1CAE31C52338}" type="slidenum">
              <a:rPr lang="ar-SA" smtClean="0"/>
              <a:t>‹#›</a:t>
            </a:fld>
            <a:endParaRPr lang="ar-SA"/>
          </a:p>
        </p:txBody>
      </p:sp>
    </p:spTree>
    <p:extLst>
      <p:ext uri="{BB962C8B-B14F-4D97-AF65-F5344CB8AC3E}">
        <p14:creationId xmlns:p14="http://schemas.microsoft.com/office/powerpoint/2010/main" val="1315640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FF2CADE-59B2-441F-980B-246063071F2B}" type="datetimeFigureOut">
              <a:rPr lang="ar-SA" smtClean="0"/>
              <a:t>09/07/1437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801762E-80E1-4140-905D-1CAE31C52338}" type="slidenum">
              <a:rPr lang="ar-SA" smtClean="0"/>
              <a:t>‹#›</a:t>
            </a:fld>
            <a:endParaRPr lang="ar-SA"/>
          </a:p>
        </p:txBody>
      </p:sp>
    </p:spTree>
    <p:extLst>
      <p:ext uri="{BB962C8B-B14F-4D97-AF65-F5344CB8AC3E}">
        <p14:creationId xmlns:p14="http://schemas.microsoft.com/office/powerpoint/2010/main" val="19135998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r>
              <a:rPr lang="ar-SA" dirty="0" smtClean="0"/>
              <a:t> </a:t>
            </a:r>
            <a:endParaRPr lang="ar-SA" dirty="0"/>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836712"/>
            <a:ext cx="8208912" cy="5328592"/>
          </a:xfrm>
          <a:prstGeom prst="rect">
            <a:avLst/>
          </a:prstGeom>
        </p:spPr>
      </p:pic>
    </p:spTree>
    <p:extLst>
      <p:ext uri="{BB962C8B-B14F-4D97-AF65-F5344CB8AC3E}">
        <p14:creationId xmlns:p14="http://schemas.microsoft.com/office/powerpoint/2010/main" val="2102923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1484784"/>
            <a:ext cx="8229600" cy="3384376"/>
          </a:xfrm>
          <a:ln w="76200"/>
          <a:scene3d>
            <a:camera prst="perspectiveBelow"/>
            <a:lightRig rig="threePt" dir="t"/>
          </a:scene3d>
        </p:spPr>
        <p:style>
          <a:lnRef idx="2">
            <a:schemeClr val="dk1"/>
          </a:lnRef>
          <a:fillRef idx="1">
            <a:schemeClr val="lt1"/>
          </a:fillRef>
          <a:effectRef idx="0">
            <a:schemeClr val="dk1"/>
          </a:effectRef>
          <a:fontRef idx="minor">
            <a:schemeClr val="dk1"/>
          </a:fontRef>
        </p:style>
        <p:txBody>
          <a:bodyPr>
            <a:normAutofit fontScale="90000"/>
          </a:bodyPr>
          <a:lstStyle/>
          <a:p>
            <a:r>
              <a:rPr lang="ar-SA" sz="8000" dirty="0" smtClean="0"/>
              <a:t>المحاضرة الثالثة </a:t>
            </a:r>
            <a:r>
              <a:rPr lang="ar-SA" dirty="0" smtClean="0"/>
              <a:t/>
            </a:r>
            <a:br>
              <a:rPr lang="ar-SA" dirty="0" smtClean="0"/>
            </a:br>
            <a:r>
              <a:rPr lang="ar-SA" sz="7300" dirty="0"/>
              <a:t>بعنوان</a:t>
            </a:r>
            <a:r>
              <a:rPr lang="ar-SA" sz="4900" dirty="0"/>
              <a:t/>
            </a:r>
            <a:br>
              <a:rPr lang="ar-SA" sz="4900" dirty="0"/>
            </a:br>
            <a:r>
              <a:rPr lang="ar-SA" sz="4900" dirty="0"/>
              <a:t>- الاتجاهات الحديثة في ادارة المنظمات</a:t>
            </a:r>
            <a:r>
              <a:rPr lang="ar-SA" dirty="0" smtClean="0"/>
              <a:t/>
            </a:r>
            <a:br>
              <a:rPr lang="ar-SA" dirty="0" smtClean="0"/>
            </a:br>
            <a:endParaRPr lang="ar-SA" dirty="0"/>
          </a:p>
        </p:txBody>
      </p:sp>
    </p:spTree>
    <p:extLst>
      <p:ext uri="{BB962C8B-B14F-4D97-AF65-F5344CB8AC3E}">
        <p14:creationId xmlns:p14="http://schemas.microsoft.com/office/powerpoint/2010/main" val="3155083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1052736"/>
            <a:ext cx="7772400" cy="4752528"/>
          </a:xfrm>
          <a:ln w="76200"/>
          <a:scene3d>
            <a:camera prst="perspectiveAbove"/>
            <a:lightRig rig="threePt" dir="t"/>
          </a:scene3d>
        </p:spPr>
        <p:style>
          <a:lnRef idx="2">
            <a:schemeClr val="dk1"/>
          </a:lnRef>
          <a:fillRef idx="1">
            <a:schemeClr val="lt1"/>
          </a:fillRef>
          <a:effectRef idx="0">
            <a:schemeClr val="dk1"/>
          </a:effectRef>
          <a:fontRef idx="minor">
            <a:schemeClr val="dk1"/>
          </a:fontRef>
        </p:style>
        <p:txBody>
          <a:bodyPr>
            <a:normAutofit/>
          </a:bodyPr>
          <a:lstStyle/>
          <a:p>
            <a:r>
              <a:rPr lang="en-US" dirty="0" smtClean="0"/>
              <a:t/>
            </a:r>
            <a:br>
              <a:rPr lang="en-US" dirty="0" smtClean="0"/>
            </a:br>
            <a:r>
              <a:rPr lang="ar-SA" dirty="0" smtClean="0"/>
              <a:t>من خلال مناقشة</a:t>
            </a:r>
            <a:r>
              <a:rPr lang="en-US" dirty="0"/>
              <a:t/>
            </a:r>
            <a:br>
              <a:rPr lang="en-US" dirty="0"/>
            </a:br>
            <a:r>
              <a:rPr lang="ar-SA" dirty="0" smtClean="0"/>
              <a:t>اولا- مفهوم </a:t>
            </a:r>
            <a:r>
              <a:rPr lang="ar-SA" dirty="0"/>
              <a:t>تقويم المنظمات الاجتماعية </a:t>
            </a:r>
            <a:r>
              <a:rPr lang="en-US" dirty="0"/>
              <a:t/>
            </a:r>
            <a:br>
              <a:rPr lang="en-US" dirty="0"/>
            </a:br>
            <a:r>
              <a:rPr lang="ar-SA" dirty="0" smtClean="0"/>
              <a:t>ثانيا - ادارة </a:t>
            </a:r>
            <a:r>
              <a:rPr lang="ar-SA" dirty="0"/>
              <a:t>الجودة الشاملة</a:t>
            </a:r>
            <a:r>
              <a:rPr lang="en-US" dirty="0"/>
              <a:t/>
            </a:r>
            <a:br>
              <a:rPr lang="en-US" dirty="0"/>
            </a:br>
            <a:r>
              <a:rPr lang="en-US" dirty="0"/>
              <a:t/>
            </a:r>
            <a:br>
              <a:rPr lang="en-US" dirty="0"/>
            </a:br>
            <a:endParaRPr lang="ar-SA" dirty="0"/>
          </a:p>
        </p:txBody>
      </p:sp>
    </p:spTree>
    <p:extLst>
      <p:ext uri="{BB962C8B-B14F-4D97-AF65-F5344CB8AC3E}">
        <p14:creationId xmlns:p14="http://schemas.microsoft.com/office/powerpoint/2010/main" val="144414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688632"/>
          </a:xfrm>
          <a:ln w="76200"/>
        </p:spPr>
        <p:style>
          <a:lnRef idx="2">
            <a:schemeClr val="accent4"/>
          </a:lnRef>
          <a:fillRef idx="1">
            <a:schemeClr val="lt1"/>
          </a:fillRef>
          <a:effectRef idx="0">
            <a:schemeClr val="accent4"/>
          </a:effectRef>
          <a:fontRef idx="minor">
            <a:schemeClr val="dk1"/>
          </a:fontRef>
        </p:style>
        <p:txBody>
          <a:bodyPr>
            <a:normAutofit fontScale="92500" lnSpcReduction="10000"/>
          </a:bodyPr>
          <a:lstStyle/>
          <a:p>
            <a:pPr algn="ctr"/>
            <a:r>
              <a:rPr lang="ar-SA" sz="3900" b="1" dirty="0" smtClean="0"/>
              <a:t>عناصر المحاضرة</a:t>
            </a:r>
          </a:p>
          <a:p>
            <a:r>
              <a:rPr lang="ar-SA" b="1" u="sng" dirty="0"/>
              <a:t>اولا </a:t>
            </a:r>
            <a:r>
              <a:rPr lang="ar-SA" b="1" dirty="0"/>
              <a:t>: مفهوم تقويم المنظمات الاجتماعية</a:t>
            </a:r>
            <a:endParaRPr lang="en-US" dirty="0"/>
          </a:p>
          <a:p>
            <a:pPr lvl="0"/>
            <a:r>
              <a:rPr lang="ar-SA" dirty="0"/>
              <a:t>اهداف تقويم المنظمات الاجتماعية   </a:t>
            </a:r>
            <a:endParaRPr lang="en-US" dirty="0"/>
          </a:p>
          <a:p>
            <a:pPr lvl="0"/>
            <a:r>
              <a:rPr lang="ar-SA" dirty="0"/>
              <a:t>خطوات تقويم المنظمات الاجتماعية </a:t>
            </a:r>
            <a:endParaRPr lang="en-US" dirty="0"/>
          </a:p>
          <a:p>
            <a:r>
              <a:rPr lang="ar-SA" b="1" u="sng" dirty="0"/>
              <a:t>ثانيا :</a:t>
            </a:r>
            <a:r>
              <a:rPr lang="ar-SA" b="1" dirty="0"/>
              <a:t> نماذج تقويم المنظمات الاجتماعية </a:t>
            </a:r>
            <a:endParaRPr lang="en-US" dirty="0"/>
          </a:p>
          <a:p>
            <a:pPr lvl="0"/>
            <a:r>
              <a:rPr lang="ar-SA" dirty="0"/>
              <a:t>نموذج جاك </a:t>
            </a:r>
            <a:r>
              <a:rPr lang="ar-SA" dirty="0" err="1"/>
              <a:t>روثمان</a:t>
            </a:r>
            <a:r>
              <a:rPr lang="ar-SA" dirty="0"/>
              <a:t> واخرون </a:t>
            </a:r>
            <a:endParaRPr lang="en-US" dirty="0"/>
          </a:p>
          <a:p>
            <a:r>
              <a:rPr lang="ar-SA" b="1" u="sng" dirty="0"/>
              <a:t>ثالثا</a:t>
            </a:r>
            <a:r>
              <a:rPr lang="ar-SA" b="1" dirty="0"/>
              <a:t> : ادارة الجودة الشاملة</a:t>
            </a:r>
            <a:endParaRPr lang="en-US" dirty="0"/>
          </a:p>
          <a:p>
            <a:r>
              <a:rPr lang="ar-EG" dirty="0"/>
              <a:t>مفهوم الجودة وإدارة الجودة الشاملة</a:t>
            </a:r>
            <a:endParaRPr lang="en-US" dirty="0"/>
          </a:p>
          <a:p>
            <a:r>
              <a:rPr lang="ar-EG" dirty="0"/>
              <a:t>عناصر ادارة الجودة الشاملة للمنظمات الاجتماعية</a:t>
            </a:r>
            <a:endParaRPr lang="en-US" dirty="0"/>
          </a:p>
          <a:p>
            <a:r>
              <a:rPr lang="ar-EG" dirty="0"/>
              <a:t>ابعاد الجودة الشاملة لإدارة المنظمات الاجتماعية</a:t>
            </a:r>
            <a:endParaRPr lang="en-US" dirty="0"/>
          </a:p>
          <a:p>
            <a:r>
              <a:rPr lang="ar-EG" dirty="0"/>
              <a:t>ضمانات تحقيق الجودة الشاملة في ادارة المنظمات الاجتماعية </a:t>
            </a:r>
            <a:endParaRPr lang="en-US" dirty="0"/>
          </a:p>
          <a:p>
            <a:endParaRPr lang="ar-SA" dirty="0"/>
          </a:p>
        </p:txBody>
      </p:sp>
    </p:spTree>
    <p:extLst>
      <p:ext uri="{BB962C8B-B14F-4D97-AF65-F5344CB8AC3E}">
        <p14:creationId xmlns:p14="http://schemas.microsoft.com/office/powerpoint/2010/main" val="1031703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normAutofit/>
          </a:bodyPr>
          <a:lstStyle/>
          <a:p>
            <a:pPr algn="ctr"/>
            <a:r>
              <a:rPr lang="ar-SA" sz="4400" b="1" dirty="0" smtClean="0"/>
              <a:t>اهداف المحاضرة</a:t>
            </a:r>
          </a:p>
          <a:p>
            <a:pPr>
              <a:lnSpc>
                <a:spcPct val="150000"/>
              </a:lnSpc>
            </a:pPr>
            <a:r>
              <a:rPr lang="ar-SA" dirty="0"/>
              <a:t>اولا : </a:t>
            </a:r>
            <a:r>
              <a:rPr lang="ar-SA" dirty="0" smtClean="0"/>
              <a:t>التعرف على مفهوم </a:t>
            </a:r>
            <a:r>
              <a:rPr lang="ar-SA" dirty="0"/>
              <a:t>تقويم المنظمات الاجتماعية</a:t>
            </a:r>
            <a:endParaRPr lang="en-US" dirty="0"/>
          </a:p>
          <a:p>
            <a:pPr>
              <a:lnSpc>
                <a:spcPct val="150000"/>
              </a:lnSpc>
            </a:pPr>
            <a:r>
              <a:rPr lang="ar-SA" dirty="0" smtClean="0"/>
              <a:t>ثانيا </a:t>
            </a:r>
            <a:r>
              <a:rPr lang="ar-SA" dirty="0"/>
              <a:t>: </a:t>
            </a:r>
            <a:r>
              <a:rPr lang="ar-SA" dirty="0" smtClean="0"/>
              <a:t>ادراك نماذج </a:t>
            </a:r>
            <a:r>
              <a:rPr lang="ar-SA" dirty="0"/>
              <a:t>تقويم المنظمات الاجتماعية </a:t>
            </a:r>
            <a:r>
              <a:rPr lang="ar-SA" dirty="0" smtClean="0"/>
              <a:t>مع التركيز على واحد من هذه النماذج كمثال</a:t>
            </a:r>
            <a:endParaRPr lang="en-US" dirty="0"/>
          </a:p>
          <a:p>
            <a:pPr>
              <a:lnSpc>
                <a:spcPct val="150000"/>
              </a:lnSpc>
            </a:pPr>
            <a:r>
              <a:rPr lang="ar-SA" dirty="0" smtClean="0"/>
              <a:t>ثالثا </a:t>
            </a:r>
            <a:r>
              <a:rPr lang="ar-SA" dirty="0"/>
              <a:t>: </a:t>
            </a:r>
            <a:r>
              <a:rPr lang="ar-SA" dirty="0" smtClean="0"/>
              <a:t>فهم معنى واهمية  ادارة </a:t>
            </a:r>
            <a:r>
              <a:rPr lang="ar-SA" dirty="0"/>
              <a:t>الجودة </a:t>
            </a:r>
            <a:r>
              <a:rPr lang="ar-SA" dirty="0" smtClean="0"/>
              <a:t>الشاملة في المنظمات الاجتماعية  خصوصا في الوقت الحالي </a:t>
            </a:r>
            <a:endParaRPr lang="en-US" dirty="0"/>
          </a:p>
          <a:p>
            <a:endParaRPr lang="ar-SA" dirty="0"/>
          </a:p>
        </p:txBody>
      </p:sp>
    </p:spTree>
    <p:extLst>
      <p:ext uri="{BB962C8B-B14F-4D97-AF65-F5344CB8AC3E}">
        <p14:creationId xmlns:p14="http://schemas.microsoft.com/office/powerpoint/2010/main" val="1031703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pPr algn="ctr"/>
            <a:r>
              <a:rPr lang="ar-SA" sz="4400" b="1" dirty="0" smtClean="0"/>
              <a:t>مراجعة</a:t>
            </a:r>
          </a:p>
          <a:p>
            <a:r>
              <a:rPr lang="ar-SA" dirty="0" smtClean="0"/>
              <a:t>تم مناقشة في المحاضرات السابقة ما يلي : </a:t>
            </a:r>
          </a:p>
          <a:p>
            <a:r>
              <a:rPr lang="ar-SA" b="1" dirty="0" smtClean="0">
                <a:solidFill>
                  <a:srgbClr val="FF0000"/>
                </a:solidFill>
              </a:rPr>
              <a:t>لماذا </a:t>
            </a:r>
            <a:r>
              <a:rPr lang="ar-SA" b="1" dirty="0">
                <a:solidFill>
                  <a:srgbClr val="FF0000"/>
                </a:solidFill>
              </a:rPr>
              <a:t>ندرس الإدارة </a:t>
            </a:r>
            <a:r>
              <a:rPr lang="ar-SA" sz="3600" b="1" dirty="0">
                <a:solidFill>
                  <a:srgbClr val="FF0000"/>
                </a:solidFill>
              </a:rPr>
              <a:t>؟</a:t>
            </a:r>
            <a:r>
              <a:rPr lang="ar-SA" dirty="0"/>
              <a:t/>
            </a:r>
            <a:br>
              <a:rPr lang="ar-SA" dirty="0"/>
            </a:br>
            <a:r>
              <a:rPr lang="ar-SA" dirty="0"/>
              <a:t>ندرس علم الإدارة في وقتنا الحالي   </a:t>
            </a:r>
            <a:r>
              <a:rPr lang="ar-SA" b="1" dirty="0"/>
              <a:t>يأتي من الاسباب    الاتية :-</a:t>
            </a:r>
            <a:br>
              <a:rPr lang="ar-SA" b="1" dirty="0"/>
            </a:br>
            <a:r>
              <a:rPr lang="ar-SA" dirty="0"/>
              <a:t>1- ان النشاط الاقتصادي اصبح اكثر تعقيداً .</a:t>
            </a:r>
            <a:br>
              <a:rPr lang="ar-SA" dirty="0"/>
            </a:br>
            <a:r>
              <a:rPr lang="ar-SA" dirty="0"/>
              <a:t>2- البيئة تتغير بسرعة .</a:t>
            </a:r>
            <a:br>
              <a:rPr lang="ar-SA" dirty="0"/>
            </a:br>
            <a:r>
              <a:rPr lang="ar-SA" dirty="0"/>
              <a:t>3- ازدياد عدم اليقين .</a:t>
            </a:r>
          </a:p>
          <a:p>
            <a:pPr marL="0" indent="0">
              <a:buNone/>
            </a:pPr>
            <a:endParaRPr lang="ar-SA" dirty="0"/>
          </a:p>
        </p:txBody>
      </p:sp>
    </p:spTree>
    <p:extLst>
      <p:ext uri="{BB962C8B-B14F-4D97-AF65-F5344CB8AC3E}">
        <p14:creationId xmlns:p14="http://schemas.microsoft.com/office/powerpoint/2010/main" val="1031703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normAutofit lnSpcReduction="10000"/>
          </a:bodyPr>
          <a:lstStyle/>
          <a:p>
            <a:pPr algn="ctr"/>
            <a:r>
              <a:rPr lang="ar-SA" sz="4000" b="1" dirty="0"/>
              <a:t>هل الادارة </a:t>
            </a:r>
            <a:r>
              <a:rPr lang="ar-SA" sz="4000" b="1" u="sng" dirty="0">
                <a:solidFill>
                  <a:srgbClr val="FF0000"/>
                </a:solidFill>
              </a:rPr>
              <a:t>علم</a:t>
            </a:r>
            <a:r>
              <a:rPr lang="ar-SA" sz="4000" b="1" dirty="0">
                <a:solidFill>
                  <a:srgbClr val="FF0000"/>
                </a:solidFill>
              </a:rPr>
              <a:t> </a:t>
            </a:r>
            <a:r>
              <a:rPr lang="ar-SA" sz="4000" b="1" dirty="0"/>
              <a:t>ام </a:t>
            </a:r>
            <a:r>
              <a:rPr lang="ar-SA" sz="4000" b="1" u="sng" dirty="0">
                <a:solidFill>
                  <a:srgbClr val="00B050"/>
                </a:solidFill>
              </a:rPr>
              <a:t>فن</a:t>
            </a:r>
            <a:r>
              <a:rPr lang="ar-SA" sz="4000" b="1" dirty="0"/>
              <a:t> ؟ </a:t>
            </a:r>
          </a:p>
          <a:p>
            <a:pPr marL="0" indent="0">
              <a:buNone/>
            </a:pPr>
            <a:r>
              <a:rPr lang="ar-SA" b="1" u="sng" dirty="0">
                <a:solidFill>
                  <a:srgbClr val="FF0000"/>
                </a:solidFill>
              </a:rPr>
              <a:t>الادارة علم وفن ...</a:t>
            </a:r>
          </a:p>
          <a:p>
            <a:pPr>
              <a:buFontTx/>
              <a:buChar char="-"/>
            </a:pPr>
            <a:r>
              <a:rPr lang="ar-SA" b="1" u="sng" dirty="0"/>
              <a:t>فهي علم </a:t>
            </a:r>
            <a:r>
              <a:rPr lang="ar-SA" dirty="0"/>
              <a:t>لان لها موضوع ومنهج تدرس به هذه الموضوعات</a:t>
            </a:r>
          </a:p>
          <a:p>
            <a:pPr>
              <a:buFontTx/>
              <a:buChar char="-"/>
            </a:pPr>
            <a:r>
              <a:rPr lang="ar-SA" dirty="0"/>
              <a:t> </a:t>
            </a:r>
          </a:p>
          <a:p>
            <a:pPr>
              <a:buFontTx/>
              <a:buChar char="-"/>
            </a:pPr>
            <a:r>
              <a:rPr lang="ar-SA" b="1" u="sng" dirty="0"/>
              <a:t>وهى فن </a:t>
            </a:r>
            <a:r>
              <a:rPr lang="ar-SA" dirty="0"/>
              <a:t>لان العاملين بالإدارة يعتمدون على المهارات الشخصية ويستخدمون الابداع </a:t>
            </a:r>
          </a:p>
          <a:p>
            <a:pPr>
              <a:buFontTx/>
              <a:buChar char="-"/>
            </a:pPr>
            <a:r>
              <a:rPr lang="en-US" dirty="0"/>
              <a:t/>
            </a:r>
            <a:br>
              <a:rPr lang="en-US" dirty="0"/>
            </a:br>
            <a:r>
              <a:rPr lang="en-US" dirty="0"/>
              <a:t>• </a:t>
            </a:r>
            <a:r>
              <a:rPr lang="ar-SA" dirty="0"/>
              <a:t>الادارة نستخدمها في حياتنا اليومية فنحن نخطط ونمول ونقيم</a:t>
            </a:r>
          </a:p>
          <a:p>
            <a:endParaRPr lang="ar-SA" dirty="0"/>
          </a:p>
        </p:txBody>
      </p:sp>
    </p:spTree>
    <p:extLst>
      <p:ext uri="{BB962C8B-B14F-4D97-AF65-F5344CB8AC3E}">
        <p14:creationId xmlns:p14="http://schemas.microsoft.com/office/powerpoint/2010/main" val="1031703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pPr algn="ctr"/>
            <a:r>
              <a:rPr lang="ar-SA" sz="4400" b="1" u="sng" dirty="0">
                <a:solidFill>
                  <a:srgbClr val="00B050"/>
                </a:solidFill>
              </a:rPr>
              <a:t>اهمية الإدارة</a:t>
            </a:r>
            <a:r>
              <a:rPr lang="en-US" b="1" u="sng" dirty="0"/>
              <a:t> :</a:t>
            </a:r>
          </a:p>
          <a:p>
            <a:r>
              <a:rPr lang="en-US" dirty="0">
                <a:solidFill>
                  <a:srgbClr val="00B050"/>
                </a:solidFill>
              </a:rPr>
              <a:t>-</a:t>
            </a:r>
            <a:r>
              <a:rPr lang="ar-SA" b="1" u="sng" dirty="0">
                <a:solidFill>
                  <a:schemeClr val="tx1"/>
                </a:solidFill>
              </a:rPr>
              <a:t>اهمية الادارة للمجتمع </a:t>
            </a:r>
            <a:r>
              <a:rPr lang="en-US" b="1" dirty="0">
                <a:solidFill>
                  <a:srgbClr val="00B050"/>
                </a:solidFill>
              </a:rPr>
              <a:t>:</a:t>
            </a:r>
            <a:endParaRPr lang="ar-SA" b="1" dirty="0">
              <a:solidFill>
                <a:srgbClr val="00B050"/>
              </a:solidFill>
            </a:endParaRPr>
          </a:p>
          <a:p>
            <a:pPr marL="0" indent="0">
              <a:buNone/>
            </a:pPr>
            <a:r>
              <a:rPr lang="en-US" dirty="0"/>
              <a:t/>
            </a:r>
            <a:br>
              <a:rPr lang="en-US" dirty="0"/>
            </a:br>
            <a:r>
              <a:rPr lang="en-US" b="1" dirty="0"/>
              <a:t>• </a:t>
            </a:r>
            <a:r>
              <a:rPr lang="ar-SA" b="1" dirty="0">
                <a:solidFill>
                  <a:srgbClr val="00B050"/>
                </a:solidFill>
              </a:rPr>
              <a:t>المنظمات التي تعمل من خلالها الادارة نتاج مجتمعي</a:t>
            </a:r>
          </a:p>
          <a:p>
            <a:r>
              <a:rPr lang="ar-SA" b="1" dirty="0">
                <a:solidFill>
                  <a:srgbClr val="00B050"/>
                </a:solidFill>
              </a:rPr>
              <a:t>الادارة مسئولة عن صلاحية البيئة </a:t>
            </a:r>
            <a:r>
              <a:rPr lang="ar-SA" b="1" dirty="0" smtClean="0">
                <a:solidFill>
                  <a:srgbClr val="00B050"/>
                </a:solidFill>
              </a:rPr>
              <a:t>وصيانتها</a:t>
            </a:r>
          </a:p>
          <a:p>
            <a:r>
              <a:rPr lang="ar-SA" b="1" dirty="0">
                <a:solidFill>
                  <a:srgbClr val="00B050"/>
                </a:solidFill>
              </a:rPr>
              <a:t>الإدارة مسئولة عن انعكاس قرارتها على </a:t>
            </a:r>
            <a:r>
              <a:rPr lang="ar-SA" b="1" dirty="0" smtClean="0">
                <a:solidFill>
                  <a:srgbClr val="00B050"/>
                </a:solidFill>
              </a:rPr>
              <a:t>المستقبل</a:t>
            </a:r>
          </a:p>
          <a:p>
            <a:r>
              <a:rPr lang="ar-SA" b="1" dirty="0">
                <a:solidFill>
                  <a:srgbClr val="00B050"/>
                </a:solidFill>
              </a:rPr>
              <a:t>التغيير الاجتماعي مسئولية </a:t>
            </a:r>
            <a:r>
              <a:rPr lang="ar-SA" b="1" dirty="0" smtClean="0">
                <a:solidFill>
                  <a:srgbClr val="00B050"/>
                </a:solidFill>
              </a:rPr>
              <a:t>الادارة</a:t>
            </a:r>
            <a:endParaRPr lang="en-US" b="1" dirty="0" smtClean="0">
              <a:solidFill>
                <a:srgbClr val="00B050"/>
              </a:solidFill>
            </a:endParaRPr>
          </a:p>
          <a:p>
            <a:r>
              <a:rPr lang="ar-SA" b="1" dirty="0">
                <a:solidFill>
                  <a:srgbClr val="00B050"/>
                </a:solidFill>
              </a:rPr>
              <a:t>التنبؤ باتجاهات التقدم التكنولوجي مسئولية </a:t>
            </a:r>
            <a:r>
              <a:rPr lang="ar-SA" b="1" dirty="0" smtClean="0">
                <a:solidFill>
                  <a:srgbClr val="00B050"/>
                </a:solidFill>
              </a:rPr>
              <a:t>الادارة</a:t>
            </a:r>
          </a:p>
          <a:p>
            <a:pPr marL="0" indent="0">
              <a:buNone/>
            </a:pPr>
            <a:endParaRPr lang="ar-SA" dirty="0"/>
          </a:p>
        </p:txBody>
      </p:sp>
    </p:spTree>
    <p:extLst>
      <p:ext uri="{BB962C8B-B14F-4D97-AF65-F5344CB8AC3E}">
        <p14:creationId xmlns:p14="http://schemas.microsoft.com/office/powerpoint/2010/main" val="1031703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r>
              <a:rPr lang="ar-SA" dirty="0" smtClean="0"/>
              <a:t>وتم مناقشة مجموعة من المفهومات الهامة في مجال ادارة المنظمات وهي كما يلي : - </a:t>
            </a:r>
          </a:p>
          <a:p>
            <a:pPr algn="ctr">
              <a:lnSpc>
                <a:spcPct val="150000"/>
              </a:lnSpc>
            </a:pPr>
            <a:r>
              <a:rPr lang="ar-SA" b="1" u="sng" dirty="0"/>
              <a:t>التنمية الإدارية </a:t>
            </a:r>
            <a:r>
              <a:rPr lang="ar-SA" dirty="0" smtClean="0"/>
              <a:t>   ،،   </a:t>
            </a:r>
            <a:r>
              <a:rPr lang="ar-SA" b="1" u="sng" dirty="0" smtClean="0"/>
              <a:t>الإصلاح </a:t>
            </a:r>
            <a:r>
              <a:rPr lang="ar-SA" b="1" u="sng" dirty="0"/>
              <a:t>الإداري</a:t>
            </a:r>
            <a:r>
              <a:rPr lang="ar-SA" dirty="0"/>
              <a:t> </a:t>
            </a:r>
          </a:p>
          <a:p>
            <a:pPr algn="ctr">
              <a:lnSpc>
                <a:spcPct val="150000"/>
              </a:lnSpc>
            </a:pPr>
            <a:r>
              <a:rPr lang="ar-SA" b="1" u="sng" dirty="0" smtClean="0"/>
              <a:t>التطوير </a:t>
            </a:r>
            <a:r>
              <a:rPr lang="ar-SA" b="1" u="sng" dirty="0"/>
              <a:t>التنظيمي</a:t>
            </a:r>
            <a:r>
              <a:rPr lang="ar-SA" dirty="0"/>
              <a:t> </a:t>
            </a:r>
            <a:r>
              <a:rPr lang="ar-SA" dirty="0" smtClean="0"/>
              <a:t> ،، </a:t>
            </a:r>
            <a:r>
              <a:rPr lang="ar-SA" b="1" u="sng" dirty="0" smtClean="0"/>
              <a:t>الاتصال </a:t>
            </a:r>
            <a:r>
              <a:rPr lang="ar-SA" b="1" u="sng" dirty="0"/>
              <a:t>الإداري</a:t>
            </a:r>
            <a:endParaRPr lang="en-US" dirty="0"/>
          </a:p>
          <a:p>
            <a:pPr algn="ctr">
              <a:lnSpc>
                <a:spcPct val="150000"/>
              </a:lnSpc>
            </a:pPr>
            <a:r>
              <a:rPr lang="ar-SA" b="1" u="sng" dirty="0" smtClean="0"/>
              <a:t>القيادة </a:t>
            </a:r>
            <a:r>
              <a:rPr lang="ar-SA" b="1" u="sng" dirty="0"/>
              <a:t>الإدارية </a:t>
            </a:r>
            <a:endParaRPr lang="ar-SA" dirty="0"/>
          </a:p>
          <a:p>
            <a:r>
              <a:rPr lang="ar-SA" dirty="0" smtClean="0"/>
              <a:t>ثم ننتقل بعد ذلك لمناقشة الاتجاهات الحديثة في ادارة المؤسسات </a:t>
            </a:r>
            <a:endParaRPr lang="ar-SA" dirty="0"/>
          </a:p>
        </p:txBody>
      </p:sp>
      <p:sp>
        <p:nvSpPr>
          <p:cNvPr id="2" name="سهم إلى اليسار 1"/>
          <p:cNvSpPr/>
          <p:nvPr/>
        </p:nvSpPr>
        <p:spPr>
          <a:xfrm>
            <a:off x="3563888" y="5661248"/>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031703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normAutofit/>
          </a:bodyPr>
          <a:lstStyle/>
          <a:p>
            <a:endParaRPr lang="ar-SA" sz="4400" b="1" dirty="0" smtClean="0"/>
          </a:p>
          <a:p>
            <a:pPr marL="0" indent="0">
              <a:buNone/>
            </a:pPr>
            <a:endParaRPr lang="ar-SA" sz="4400" b="1" dirty="0"/>
          </a:p>
          <a:p>
            <a:r>
              <a:rPr lang="ar-SA" sz="4400" b="1" dirty="0" smtClean="0"/>
              <a:t>اولا- </a:t>
            </a:r>
            <a:r>
              <a:rPr lang="ar-SA" sz="4400" b="1" dirty="0"/>
              <a:t>مفهوم تقويم المنظمات الاجتماعية</a:t>
            </a:r>
          </a:p>
        </p:txBody>
      </p:sp>
      <p:pic>
        <p:nvPicPr>
          <p:cNvPr id="1026" name="Picture 2" descr="C:\Users\aasaleh\Desktop\محاضرات الفصل الدراسي الاول\الفصل الدراسي الثاني 1437\Checklis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6725" y="3429000"/>
            <a:ext cx="5668963" cy="260364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asaleh\Desktop\محاضرات الفصل الدراسي الاول\الفصل الدراسي الثاني 1437\3d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2732" y="980728"/>
            <a:ext cx="1905000" cy="1472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1703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r>
              <a:rPr lang="ar-SA" b="1" u="sng" dirty="0">
                <a:solidFill>
                  <a:srgbClr val="FF0000"/>
                </a:solidFill>
              </a:rPr>
              <a:t>اولا : مفهوم تقويم المنظمات الاجتماعية </a:t>
            </a:r>
            <a:endParaRPr lang="en-US" b="1" u="sng" dirty="0">
              <a:solidFill>
                <a:srgbClr val="FF0000"/>
              </a:solidFill>
            </a:endParaRPr>
          </a:p>
          <a:p>
            <a:r>
              <a:rPr lang="ar-SA" dirty="0"/>
              <a:t>تعددت المحاولات لوضع تعريف للمقصود بتقويم المنظمات الاجتماعية </a:t>
            </a:r>
            <a:r>
              <a:rPr lang="ar-SA" b="1" dirty="0"/>
              <a:t>ومنها : </a:t>
            </a:r>
            <a:endParaRPr lang="en-US" b="1" dirty="0"/>
          </a:p>
          <a:p>
            <a:r>
              <a:rPr lang="ar-SA" b="1" dirty="0"/>
              <a:t>التعريف الاول </a:t>
            </a:r>
            <a:r>
              <a:rPr lang="ar-SA" dirty="0"/>
              <a:t>: عملية للتعرف على الاهداف المرغوبة وغير المرغوبة التي حققتها المنظمة الاجتماعية ومستوى خدماتها واستخدام نتائجها في تحسين مستوى ادائها </a:t>
            </a:r>
            <a:endParaRPr lang="en-US" dirty="0"/>
          </a:p>
          <a:p>
            <a:r>
              <a:rPr lang="ar-SA" b="1" dirty="0"/>
              <a:t>التعريف الثاني </a:t>
            </a:r>
            <a:r>
              <a:rPr lang="ar-SA" dirty="0"/>
              <a:t>: الجهود المنظمة التي تبذل للتأكد من مدى نجاح المنظمة الاجتماعية من تحقيق اهدافها المحددة </a:t>
            </a:r>
            <a:endParaRPr lang="en-US" dirty="0"/>
          </a:p>
          <a:p>
            <a:endParaRPr lang="ar-SA" dirty="0"/>
          </a:p>
        </p:txBody>
      </p:sp>
    </p:spTree>
    <p:extLst>
      <p:ext uri="{BB962C8B-B14F-4D97-AF65-F5344CB8AC3E}">
        <p14:creationId xmlns:p14="http://schemas.microsoft.com/office/powerpoint/2010/main" val="10317033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r>
              <a:rPr lang="ar-SA" b="1" u="sng" dirty="0"/>
              <a:t>تعريف الكاتب دكتور ماهر ابو المعاطي </a:t>
            </a:r>
            <a:endParaRPr lang="en-US" b="1" u="sng" dirty="0"/>
          </a:p>
          <a:p>
            <a:r>
              <a:rPr lang="ar-SA" dirty="0"/>
              <a:t>خطوات علمية يشارك فيها العاملون من داخل المنظمة او من خارجها بهدف تقييم اداء اداراتها واقسامها والتعرف على مدى تحقيقها لأهدافها وتنفيذ خططها المرسومة واستخدام مواردها مقارنة بالمستويات المستهدفة مع الاستفادة من نتائجه في تحسين الاداء وزيادة الفاعلية للمنظمة في خدمة عملائها والبيئة  </a:t>
            </a:r>
            <a:r>
              <a:rPr lang="ar-SA" u="sng" dirty="0"/>
              <a:t>ويتضح من التعريف السابق ما يلي </a:t>
            </a:r>
            <a:r>
              <a:rPr lang="ar-SA" dirty="0"/>
              <a:t>: </a:t>
            </a:r>
            <a:endParaRPr lang="en-US" dirty="0"/>
          </a:p>
          <a:p>
            <a:r>
              <a:rPr lang="ar-SA" dirty="0"/>
              <a:t>التقويم عملية </a:t>
            </a:r>
            <a:r>
              <a:rPr lang="ar-SA" dirty="0" smtClean="0"/>
              <a:t>تتضمن </a:t>
            </a:r>
            <a:r>
              <a:rPr lang="ar-SA" dirty="0"/>
              <a:t>خطوات منهجية يشارك فيها العاملون في المنظمة </a:t>
            </a:r>
          </a:p>
        </p:txBody>
      </p:sp>
      <p:sp>
        <p:nvSpPr>
          <p:cNvPr id="2" name="سهم إلى اليسار 1"/>
          <p:cNvSpPr/>
          <p:nvPr/>
        </p:nvSpPr>
        <p:spPr>
          <a:xfrm>
            <a:off x="1475656" y="5517232"/>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031703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pPr lvl="0"/>
            <a:r>
              <a:rPr lang="ar-SA" dirty="0"/>
              <a:t>معرفة الظروف و الاسباب التي ساعدت على تحقيق الاهداف والصعوبات التي حالت دون تحقيق بعض هذه الاهداف </a:t>
            </a:r>
            <a:endParaRPr lang="en-US" dirty="0"/>
          </a:p>
          <a:p>
            <a:pPr lvl="0"/>
            <a:r>
              <a:rPr lang="ar-SA" dirty="0"/>
              <a:t>اقتراح مؤشرات وتوصيات لتحسين العمل بالمنظمة وتحقيق اهدافها بما يوفر الخدمات للعملاء المستفيدين بالدرجة المطلوبة وفي الوقت الملائم ووفقا للشروط المطلوبة وتحسين مستوى ادائها مما يسهم في اكتسابها الشرعية والفاعلية في البيئة المحيطة بها </a:t>
            </a:r>
            <a:endParaRPr lang="en-US" dirty="0"/>
          </a:p>
          <a:p>
            <a:pPr marL="0" indent="0">
              <a:buNone/>
            </a:pPr>
            <a:endParaRPr lang="ar-SA" dirty="0"/>
          </a:p>
        </p:txBody>
      </p:sp>
    </p:spTree>
    <p:extLst>
      <p:ext uri="{BB962C8B-B14F-4D97-AF65-F5344CB8AC3E}">
        <p14:creationId xmlns:p14="http://schemas.microsoft.com/office/powerpoint/2010/main" val="1031703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r>
              <a:rPr lang="ar-SA" b="1" u="sng" dirty="0"/>
              <a:t>اهداف تقويم المنظمات الاجتماعية   </a:t>
            </a:r>
            <a:endParaRPr lang="en-US" b="1" u="sng" dirty="0"/>
          </a:p>
          <a:p>
            <a:r>
              <a:rPr lang="ar-SA" dirty="0"/>
              <a:t> يسعى تقويم المنظمات الاجتماعية الى تحقيق الاهداف </a:t>
            </a:r>
            <a:r>
              <a:rPr lang="ar-SA" dirty="0" smtClean="0"/>
              <a:t> </a:t>
            </a:r>
            <a:r>
              <a:rPr lang="ar-SA" b="1" dirty="0" smtClean="0"/>
              <a:t>التالية </a:t>
            </a:r>
            <a:r>
              <a:rPr lang="ar-SA" b="1" dirty="0"/>
              <a:t>: </a:t>
            </a:r>
            <a:endParaRPr lang="en-US" b="1" dirty="0"/>
          </a:p>
          <a:p>
            <a:pPr lvl="0"/>
            <a:r>
              <a:rPr lang="ar-SA" dirty="0"/>
              <a:t> التعرف على مدى تحقيق المنظمات الاجتماعية لأهدافها في خدمة العملاء والمستفيدين منها وما حققته من التقدم في تحقيق تلك الاهداف الى جانب معرفة مناطق القوة التي ساعدت تلك المؤسسات على تحقيق اهدفها والعمل على ازالت تلك المعوقات ومعرفة مواطن الضعف التي وقفت في سبيل تحقيق تلك الاهداف وتحليلها ومعرفة اسبابها وفقا لما هو مخطط له . </a:t>
            </a:r>
            <a:endParaRPr lang="en-US" dirty="0"/>
          </a:p>
          <a:p>
            <a:endParaRPr lang="ar-SA" dirty="0"/>
          </a:p>
        </p:txBody>
      </p:sp>
    </p:spTree>
    <p:extLst>
      <p:ext uri="{BB962C8B-B14F-4D97-AF65-F5344CB8AC3E}">
        <p14:creationId xmlns:p14="http://schemas.microsoft.com/office/powerpoint/2010/main" val="10317033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pPr lvl="0"/>
            <a:r>
              <a:rPr lang="ar-SA" dirty="0" smtClean="0"/>
              <a:t>الاعتماد </a:t>
            </a:r>
            <a:r>
              <a:rPr lang="ar-SA" dirty="0"/>
              <a:t>على نتائج التقويم في التحسين المستمر لبرامج المنظمات الاجتماعية وزيادة قدرتها على استثمار الموارد والامكانات الموجودة بها او بالبيئة والارتقاء بأساليب تخطيط وتنفيذ برامجها وزيادة ملاءمتها لإشباع الاحتياجات ومواجهة المشكلات </a:t>
            </a:r>
            <a:endParaRPr lang="en-US" dirty="0"/>
          </a:p>
          <a:p>
            <a:pPr lvl="0"/>
            <a:r>
              <a:rPr lang="ar-SA" dirty="0"/>
              <a:t>التعرف على مدى رضا العملاء المستفيدين من المنظمات الاجتماعية عن طبيعة الخدمات التي تقدمها المنظمة لهم </a:t>
            </a:r>
            <a:r>
              <a:rPr lang="ar-SA" dirty="0" smtClean="0"/>
              <a:t>من </a:t>
            </a:r>
            <a:r>
              <a:rPr lang="ar-SA" dirty="0"/>
              <a:t>حيث الكم والكيف واسلوب المعاملة التي يلقونها اثناء طلب الخدمة والسرعة التي يحصلون بها على الخدمة المطلوبة </a:t>
            </a:r>
            <a:endParaRPr lang="en-US" dirty="0"/>
          </a:p>
          <a:p>
            <a:endParaRPr lang="ar-SA" dirty="0"/>
          </a:p>
        </p:txBody>
      </p:sp>
    </p:spTree>
    <p:extLst>
      <p:ext uri="{BB962C8B-B14F-4D97-AF65-F5344CB8AC3E}">
        <p14:creationId xmlns:p14="http://schemas.microsoft.com/office/powerpoint/2010/main" val="1031703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pPr lvl="0"/>
            <a:r>
              <a:rPr lang="ar-SA" dirty="0"/>
              <a:t>يعتبر تقويم المنظمات الاجتماعية وسيلة ضرورية لشرح وظيفتها الاجتماعية الى افراد المجتمع اذ ان بعض العملاء يطلبون معرفة مستويات الخدمة التي تقدم لهم ولا يأتي ذلك الا بالتقويم الشامل للنواحي المختلفة التي تتعلق بالمنظمة واسلوب تقديمها لخدماتها </a:t>
            </a:r>
            <a:endParaRPr lang="en-US" dirty="0"/>
          </a:p>
          <a:p>
            <a:pPr lvl="0"/>
            <a:r>
              <a:rPr lang="ar-SA" dirty="0"/>
              <a:t>التعرف على فاعلية وكفاءة الممارسة المهنية في المنظمات الاجتماعية وفي ارتباطها بكافة التخصصات العاملة في تلك المنظمات وتحسين تللك الممارسة في ضوء ما تسفر عنه نتائج التقويم </a:t>
            </a:r>
            <a:endParaRPr lang="en-US" dirty="0"/>
          </a:p>
          <a:p>
            <a:pPr marL="0" indent="0">
              <a:buNone/>
            </a:pPr>
            <a:endParaRPr lang="ar-SA" dirty="0"/>
          </a:p>
        </p:txBody>
      </p:sp>
    </p:spTree>
    <p:extLst>
      <p:ext uri="{BB962C8B-B14F-4D97-AF65-F5344CB8AC3E}">
        <p14:creationId xmlns:p14="http://schemas.microsoft.com/office/powerpoint/2010/main" val="1031703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normAutofit fontScale="92500" lnSpcReduction="10000"/>
          </a:bodyPr>
          <a:lstStyle/>
          <a:p>
            <a:r>
              <a:rPr lang="ar-SA" b="1" u="sng" dirty="0"/>
              <a:t>خطوات تقويم المنظمات الاجتماعية </a:t>
            </a:r>
            <a:endParaRPr lang="en-US" b="1" u="sng" dirty="0"/>
          </a:p>
          <a:p>
            <a:r>
              <a:rPr lang="ar-SA" dirty="0"/>
              <a:t>يتفق غالبية الاجتماعيين على ان التقويم للمنظمات الاجتماعية يتم من خلال </a:t>
            </a:r>
            <a:r>
              <a:rPr lang="ar-SA" b="1" u="sng" dirty="0"/>
              <a:t>عدة خطوات كما يلي : </a:t>
            </a:r>
            <a:endParaRPr lang="en-US" b="1" u="sng" dirty="0"/>
          </a:p>
          <a:p>
            <a:r>
              <a:rPr lang="ar-SA" b="1" u="sng" dirty="0"/>
              <a:t>الخطوة الاولى </a:t>
            </a:r>
            <a:r>
              <a:rPr lang="ar-SA" dirty="0"/>
              <a:t>: تحديد اهداف التقويم </a:t>
            </a:r>
            <a:endParaRPr lang="en-US" dirty="0"/>
          </a:p>
          <a:p>
            <a:r>
              <a:rPr lang="ar-SA" dirty="0"/>
              <a:t>فقد يكون الهدف شامل لكل جوانب المنظمة او نوعي يهتم بالتركيز على جانب من الجوانب او مستوى من المستويات </a:t>
            </a:r>
            <a:endParaRPr lang="en-US" dirty="0"/>
          </a:p>
          <a:p>
            <a:r>
              <a:rPr lang="ar-SA" b="1" u="sng" dirty="0"/>
              <a:t>الخطوة الثانية </a:t>
            </a:r>
            <a:r>
              <a:rPr lang="ar-SA" u="sng" dirty="0"/>
              <a:t>: </a:t>
            </a:r>
            <a:r>
              <a:rPr lang="ar-SA" dirty="0"/>
              <a:t>تحديد المعايير او المحكات التي تستخدم في التقويم </a:t>
            </a:r>
            <a:r>
              <a:rPr lang="ar-SA" dirty="0" smtClean="0"/>
              <a:t>في هذه الخطوة يجب ان يشترك العاملون في المؤسسة او المشاركون في التقويم من خارجها في تحديد المعايير وتفسر لكل المشاركين حتى يتم في ضوؤها تحديد وتصميم الادوات التي يتم من خلالها جمع البيانات عما يتم تقويمه </a:t>
            </a:r>
            <a:endParaRPr lang="en-US" dirty="0" smtClean="0"/>
          </a:p>
          <a:p>
            <a:endParaRPr lang="en-US" dirty="0"/>
          </a:p>
          <a:p>
            <a:endParaRPr lang="ar-SA" dirty="0"/>
          </a:p>
        </p:txBody>
      </p:sp>
    </p:spTree>
    <p:extLst>
      <p:ext uri="{BB962C8B-B14F-4D97-AF65-F5344CB8AC3E}">
        <p14:creationId xmlns:p14="http://schemas.microsoft.com/office/powerpoint/2010/main" val="10317033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normAutofit/>
          </a:bodyPr>
          <a:lstStyle/>
          <a:p>
            <a:r>
              <a:rPr lang="ar-SA" b="1" u="sng" dirty="0" smtClean="0"/>
              <a:t>الخطوة </a:t>
            </a:r>
            <a:r>
              <a:rPr lang="ar-SA" b="1" u="sng" dirty="0"/>
              <a:t>الثالثة </a:t>
            </a:r>
            <a:r>
              <a:rPr lang="ar-SA" dirty="0"/>
              <a:t>: جمع البيانات الخاصة بالتقويم </a:t>
            </a:r>
            <a:endParaRPr lang="en-US" dirty="0"/>
          </a:p>
          <a:p>
            <a:r>
              <a:rPr lang="ar-SA" dirty="0"/>
              <a:t>يتضمن ذلك الاستعانة بجامعي البيانات مدربين حتى يتم ضمان الموضوعية والجدية في جمع البيانات </a:t>
            </a:r>
            <a:endParaRPr lang="en-US" dirty="0"/>
          </a:p>
          <a:p>
            <a:r>
              <a:rPr lang="ar-SA" b="1" u="sng" dirty="0"/>
              <a:t>الخطوة </a:t>
            </a:r>
            <a:r>
              <a:rPr lang="ar-SA" b="1" u="sng" dirty="0" smtClean="0"/>
              <a:t>الرابعة </a:t>
            </a:r>
            <a:r>
              <a:rPr lang="ar-SA" b="1" dirty="0" smtClean="0"/>
              <a:t>: </a:t>
            </a:r>
            <a:r>
              <a:rPr lang="ar-SA" dirty="0"/>
              <a:t>تحليل البيانات التي تم جمعها </a:t>
            </a:r>
            <a:endParaRPr lang="en-US" dirty="0"/>
          </a:p>
          <a:p>
            <a:r>
              <a:rPr lang="ar-SA" dirty="0"/>
              <a:t>ويتضمن ذلك تفريغ البيانات وجدولتها وتحليلها حتى نتمكن من تفسير النتائج في ضوء الظروف التي تمر بها المنظمة من ناحية والبيئة المحيطة من ناحية اخرى والتوصل لمؤشرات او توصيات يمكن الاستفادة منها في تطوير المنظمة </a:t>
            </a:r>
            <a:endParaRPr lang="en-US" dirty="0"/>
          </a:p>
          <a:p>
            <a:endParaRPr lang="ar-SA" dirty="0"/>
          </a:p>
        </p:txBody>
      </p:sp>
    </p:spTree>
    <p:extLst>
      <p:ext uri="{BB962C8B-B14F-4D97-AF65-F5344CB8AC3E}">
        <p14:creationId xmlns:p14="http://schemas.microsoft.com/office/powerpoint/2010/main" val="1031703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r>
              <a:rPr lang="ar-SA" b="1" u="sng" dirty="0"/>
              <a:t>الخطوة الخامسة </a:t>
            </a:r>
            <a:r>
              <a:rPr lang="ar-SA" dirty="0"/>
              <a:t>: كتابة تقرير عن تقويم المنظمة </a:t>
            </a:r>
            <a:endParaRPr lang="en-US" dirty="0"/>
          </a:p>
          <a:p>
            <a:r>
              <a:rPr lang="ar-SA" dirty="0"/>
              <a:t>يتضمن الهدف من التقويم والمسئولين عنه والإجراءات التي اتخذت وخطوات والمؤشرات التي تم التوصل اليها . </a:t>
            </a:r>
            <a:endParaRPr lang="en-US" dirty="0"/>
          </a:p>
          <a:p>
            <a:r>
              <a:rPr lang="ar-SA" b="1" u="sng" dirty="0"/>
              <a:t>الخطوة السادسة </a:t>
            </a:r>
            <a:r>
              <a:rPr lang="ar-SA" u="sng" dirty="0"/>
              <a:t>: </a:t>
            </a:r>
            <a:r>
              <a:rPr lang="ar-SA" dirty="0"/>
              <a:t>اتخاذ الخطوات التصحيحية </a:t>
            </a:r>
            <a:endParaRPr lang="en-US" dirty="0"/>
          </a:p>
          <a:p>
            <a:r>
              <a:rPr lang="ar-SA" dirty="0"/>
              <a:t>تعتبر هذه الخطوة ضرورية عندما تظهر نتائج تقويم المنظمة الاجتماعية خصوصا في حالة ظهور انحرافات جوهرية وغير مقبولة بين الاداء الفعلي والمعايير الموضوعية والمستهدفة والمخطط لها مع الوضع في الاعتبار ان تلك الاجراءات التصحيحية مسبوقة بتحليل دقيق للأسباب التي ادت الى حدوثها </a:t>
            </a:r>
          </a:p>
        </p:txBody>
      </p:sp>
    </p:spTree>
    <p:extLst>
      <p:ext uri="{BB962C8B-B14F-4D97-AF65-F5344CB8AC3E}">
        <p14:creationId xmlns:p14="http://schemas.microsoft.com/office/powerpoint/2010/main" val="10317033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normAutofit lnSpcReduction="10000"/>
          </a:bodyPr>
          <a:lstStyle/>
          <a:p>
            <a:r>
              <a:rPr lang="ar-SA" b="1" u="sng" dirty="0"/>
              <a:t>نماذج تقويم المنظمات الاجتماعية </a:t>
            </a:r>
            <a:endParaRPr lang="en-US" b="1" u="sng" dirty="0"/>
          </a:p>
          <a:p>
            <a:r>
              <a:rPr lang="ar-SA" b="1" dirty="0"/>
              <a:t>المقصود بنموذج التقويم </a:t>
            </a:r>
            <a:endParaRPr lang="en-US" b="1" dirty="0"/>
          </a:p>
          <a:p>
            <a:r>
              <a:rPr lang="ar-SA" dirty="0"/>
              <a:t>هو تصور نظري للخطوات اللازمة للتوصل إلى قرار معين بشأن الشيء المراد تقويمه، وتقرير ذلك للمعنيّين </a:t>
            </a:r>
            <a:endParaRPr lang="en-US" dirty="0"/>
          </a:p>
          <a:p>
            <a:r>
              <a:rPr lang="ar-SA" dirty="0"/>
              <a:t>أو هو تصور مبسط يصف ويوضح ويلخص طبيعة المنهج وعناصره والعلاقات التي تربط بين تلك العناصر، وعمليات بناء المنهج وتنفيذه وفقاً لخطوات منظمة متتابعة لتحقيق الأهداف المرسومة ممثلاً بالرسوم التخطيطية موضحاً بالألفاظ</a:t>
            </a:r>
            <a:endParaRPr lang="en-US" dirty="0"/>
          </a:p>
          <a:p>
            <a:r>
              <a:rPr lang="ar-SA" dirty="0"/>
              <a:t>والنماذج التي يمكن الاعتماد عليها في تقويم المنظمات الاجتماعية </a:t>
            </a:r>
            <a:r>
              <a:rPr lang="ar-SA" b="1" u="sng" dirty="0"/>
              <a:t>متعددة ومنها </a:t>
            </a:r>
            <a:r>
              <a:rPr lang="ar-SA" dirty="0"/>
              <a:t>نموذج جاك </a:t>
            </a:r>
            <a:r>
              <a:rPr lang="ar-SA" dirty="0" err="1"/>
              <a:t>روثمان</a:t>
            </a:r>
            <a:r>
              <a:rPr lang="ar-SA" dirty="0"/>
              <a:t> واخرون</a:t>
            </a:r>
            <a:endParaRPr lang="en-US" dirty="0"/>
          </a:p>
          <a:p>
            <a:endParaRPr lang="ar-SA" dirty="0"/>
          </a:p>
        </p:txBody>
      </p:sp>
      <p:sp>
        <p:nvSpPr>
          <p:cNvPr id="2" name="سهم إلى اليسار 1"/>
          <p:cNvSpPr/>
          <p:nvPr/>
        </p:nvSpPr>
        <p:spPr>
          <a:xfrm>
            <a:off x="971600" y="6093296"/>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031703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r>
              <a:rPr lang="ar-SA" b="1" u="sng" dirty="0"/>
              <a:t>نموذج جاك </a:t>
            </a:r>
            <a:r>
              <a:rPr lang="ar-SA" b="1" u="sng" dirty="0" err="1"/>
              <a:t>روثمان</a:t>
            </a:r>
            <a:r>
              <a:rPr lang="ar-SA" b="1" u="sng" dirty="0"/>
              <a:t> </a:t>
            </a:r>
            <a:r>
              <a:rPr lang="ar-SA" b="1" u="sng" dirty="0" smtClean="0"/>
              <a:t>واخرون</a:t>
            </a:r>
            <a:r>
              <a:rPr lang="ar-SA" dirty="0"/>
              <a:t> </a:t>
            </a:r>
            <a:endParaRPr lang="en-US" dirty="0"/>
          </a:p>
          <a:p>
            <a:r>
              <a:rPr lang="ar-SA" dirty="0"/>
              <a:t>حدد هذا النموذج عدة متغيرات وعوامل رئيسية لتقويم المنظمات الاجتماعية ترتكز على العاملين بالمنظمة والهيكل والعملاء والمستفيدين ثم علاقة المنظمة بالبيئة المحيطة كما حدد لكل متغير من تلك المتغيرات المؤشرات التي يجب قياسها والحكم على تقييم المنظمة </a:t>
            </a:r>
            <a:endParaRPr lang="ar-SA" dirty="0" smtClean="0"/>
          </a:p>
          <a:p>
            <a:pPr marL="0" indent="0">
              <a:buNone/>
            </a:pPr>
            <a:endParaRPr lang="en-US" dirty="0"/>
          </a:p>
          <a:p>
            <a:r>
              <a:rPr lang="ar-SA" b="1" dirty="0"/>
              <a:t>وتتضمن </a:t>
            </a:r>
            <a:r>
              <a:rPr lang="ar-SA" b="1" dirty="0" smtClean="0"/>
              <a:t>تلك </a:t>
            </a:r>
            <a:r>
              <a:rPr lang="ar-SA" b="1" dirty="0"/>
              <a:t>المتغيرات والمؤشرات ما يلي </a:t>
            </a:r>
            <a:r>
              <a:rPr lang="ar-SA" b="1" dirty="0" smtClean="0"/>
              <a:t>: -</a:t>
            </a:r>
            <a:endParaRPr lang="en-US" b="1" dirty="0"/>
          </a:p>
          <a:p>
            <a:endParaRPr lang="ar-SA" dirty="0"/>
          </a:p>
        </p:txBody>
      </p:sp>
      <p:sp>
        <p:nvSpPr>
          <p:cNvPr id="2" name="سهم إلى اليسار 1"/>
          <p:cNvSpPr/>
          <p:nvPr/>
        </p:nvSpPr>
        <p:spPr>
          <a:xfrm>
            <a:off x="1907704" y="5445224"/>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0317033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normAutofit lnSpcReduction="10000"/>
          </a:bodyPr>
          <a:lstStyle/>
          <a:p>
            <a:r>
              <a:rPr lang="ar-SA" b="1" dirty="0"/>
              <a:t>المتغير الاول : العوامل المرتبطة </a:t>
            </a:r>
            <a:r>
              <a:rPr lang="ar-SA" b="1" dirty="0" smtClean="0"/>
              <a:t>بالأفراد </a:t>
            </a:r>
            <a:r>
              <a:rPr lang="ar-SA" b="1" dirty="0"/>
              <a:t>العاملين بالمنظمة والعلاقة بين المهنيين والمستفيدين </a:t>
            </a:r>
            <a:endParaRPr lang="en-US" b="1" dirty="0"/>
          </a:p>
          <a:p>
            <a:r>
              <a:rPr lang="ar-SA" dirty="0"/>
              <a:t>ويمكن قياسه من خلال المؤشرات التالية :  </a:t>
            </a:r>
            <a:endParaRPr lang="ar-SA" dirty="0" smtClean="0"/>
          </a:p>
          <a:p>
            <a:pPr marL="0" indent="0" algn="ctr">
              <a:buNone/>
            </a:pPr>
            <a:r>
              <a:rPr lang="ar-SA" b="1" dirty="0" smtClean="0"/>
              <a:t>ومنها </a:t>
            </a:r>
            <a:r>
              <a:rPr lang="ar-SA" b="1" dirty="0"/>
              <a:t>: </a:t>
            </a:r>
            <a:endParaRPr lang="en-US" b="1" dirty="0"/>
          </a:p>
          <a:p>
            <a:pPr lvl="0"/>
            <a:r>
              <a:rPr lang="ar-SA" dirty="0"/>
              <a:t>طبيعة العاملين داخل المنظمة والمستفيدين من خدماتها </a:t>
            </a:r>
            <a:endParaRPr lang="en-US" dirty="0"/>
          </a:p>
          <a:p>
            <a:pPr lvl="0"/>
            <a:r>
              <a:rPr lang="ar-SA" dirty="0"/>
              <a:t>طبيعة العلاقات غير الرسمية بين العاملين </a:t>
            </a:r>
            <a:endParaRPr lang="en-US" dirty="0"/>
          </a:p>
          <a:p>
            <a:pPr lvl="0"/>
            <a:r>
              <a:rPr lang="ar-SA" dirty="0"/>
              <a:t>مدى ما يتوفر لدى العاملين من معلومات ومهارات مكتسبة عن طبيعة عملهم وادوارهم </a:t>
            </a:r>
            <a:endParaRPr lang="en-US" dirty="0"/>
          </a:p>
          <a:p>
            <a:pPr lvl="0"/>
            <a:r>
              <a:rPr lang="ar-SA" dirty="0"/>
              <a:t>مدى ما يتوفر لدى العاملين من معارف مهنية اخرى </a:t>
            </a:r>
            <a:r>
              <a:rPr lang="ar-SA" dirty="0" err="1"/>
              <a:t>تفيدفي</a:t>
            </a:r>
            <a:r>
              <a:rPr lang="ar-SA" dirty="0"/>
              <a:t> تحقيق الاهداف </a:t>
            </a:r>
            <a:endParaRPr lang="en-US" dirty="0"/>
          </a:p>
          <a:p>
            <a:endParaRPr lang="ar-SA" dirty="0"/>
          </a:p>
        </p:txBody>
      </p:sp>
    </p:spTree>
    <p:extLst>
      <p:ext uri="{BB962C8B-B14F-4D97-AF65-F5344CB8AC3E}">
        <p14:creationId xmlns:p14="http://schemas.microsoft.com/office/powerpoint/2010/main" val="10317033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r>
              <a:rPr lang="ar-SA" b="1" dirty="0"/>
              <a:t>المتغير الثاني : العوامل المرتبطة بدعم المنظمة داخليا وخارجيا </a:t>
            </a:r>
            <a:endParaRPr lang="en-US" b="1" dirty="0"/>
          </a:p>
          <a:p>
            <a:r>
              <a:rPr lang="ar-SA" dirty="0"/>
              <a:t>ويمكن قياسه من خلال المؤشرات التالية </a:t>
            </a:r>
            <a:r>
              <a:rPr lang="ar-SA" b="1" dirty="0"/>
              <a:t>:  </a:t>
            </a:r>
            <a:endParaRPr lang="ar-SA" b="1" dirty="0" smtClean="0"/>
          </a:p>
          <a:p>
            <a:pPr marL="0" indent="0" algn="ctr">
              <a:buNone/>
            </a:pPr>
            <a:r>
              <a:rPr lang="ar-SA" b="1" dirty="0" smtClean="0"/>
              <a:t>ومنها </a:t>
            </a:r>
            <a:endParaRPr lang="en-US" b="1" dirty="0"/>
          </a:p>
          <a:p>
            <a:pPr lvl="0"/>
            <a:r>
              <a:rPr lang="ar-SA" dirty="0"/>
              <a:t>مدى توفر الدعم الداخلي للمنظمة </a:t>
            </a:r>
            <a:endParaRPr lang="en-US" dirty="0"/>
          </a:p>
          <a:p>
            <a:pPr lvl="0"/>
            <a:r>
              <a:rPr lang="ar-SA" dirty="0"/>
              <a:t>مدى ترابط التنظيم الاداري للمنظمة </a:t>
            </a:r>
            <a:endParaRPr lang="en-US" dirty="0"/>
          </a:p>
          <a:p>
            <a:r>
              <a:rPr lang="ar-SA" dirty="0"/>
              <a:t>مدى توفر الإشراف القادر على توجيه العاملين </a:t>
            </a:r>
          </a:p>
        </p:txBody>
      </p:sp>
    </p:spTree>
    <p:extLst>
      <p:ext uri="{BB962C8B-B14F-4D97-AF65-F5344CB8AC3E}">
        <p14:creationId xmlns:p14="http://schemas.microsoft.com/office/powerpoint/2010/main" val="10317033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r>
              <a:rPr lang="ar-SA" b="1" dirty="0">
                <a:solidFill>
                  <a:srgbClr val="FF0000"/>
                </a:solidFill>
              </a:rPr>
              <a:t>المتغير الثالث : مشاركة العملاء المستفيدين من خدمات وبرامج المنظمة </a:t>
            </a:r>
            <a:endParaRPr lang="en-US" b="1" dirty="0">
              <a:solidFill>
                <a:srgbClr val="FF0000"/>
              </a:solidFill>
            </a:endParaRPr>
          </a:p>
          <a:p>
            <a:r>
              <a:rPr lang="ar-SA" u="sng" dirty="0"/>
              <a:t>ويمكن قياسه من خلال المؤشرات التالية : </a:t>
            </a:r>
            <a:endParaRPr lang="ar-SA" u="sng" dirty="0" smtClean="0"/>
          </a:p>
          <a:p>
            <a:pPr marL="0" indent="0" algn="ctr">
              <a:buNone/>
            </a:pPr>
            <a:r>
              <a:rPr lang="ar-SA" b="1" dirty="0" smtClean="0"/>
              <a:t>ومنها </a:t>
            </a:r>
            <a:endParaRPr lang="en-US" b="1" dirty="0"/>
          </a:p>
          <a:p>
            <a:pPr lvl="0"/>
            <a:r>
              <a:rPr lang="ar-SA" dirty="0"/>
              <a:t>مدى اهتمام العملاء بالتعرف على المؤسسة </a:t>
            </a:r>
            <a:endParaRPr lang="en-US" dirty="0"/>
          </a:p>
          <a:p>
            <a:pPr lvl="0"/>
            <a:r>
              <a:rPr lang="ar-SA" dirty="0"/>
              <a:t>مدى اهتمام العملاء بالبرامج والخدمات التي تقدمها المنظمة </a:t>
            </a:r>
            <a:endParaRPr lang="en-US" dirty="0"/>
          </a:p>
          <a:p>
            <a:pPr lvl="0"/>
            <a:r>
              <a:rPr lang="ar-SA" dirty="0"/>
              <a:t>مدى دعم العملاء للمنظمة </a:t>
            </a:r>
            <a:endParaRPr lang="en-US" dirty="0"/>
          </a:p>
          <a:p>
            <a:endParaRPr lang="ar-SA" dirty="0"/>
          </a:p>
        </p:txBody>
      </p:sp>
    </p:spTree>
    <p:extLst>
      <p:ext uri="{BB962C8B-B14F-4D97-AF65-F5344CB8AC3E}">
        <p14:creationId xmlns:p14="http://schemas.microsoft.com/office/powerpoint/2010/main" val="10317033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r>
              <a:rPr lang="ar-SA" b="1" dirty="0"/>
              <a:t>النموذج الرابع : العوامل المرتبطة بالدعم المجتمعي للمنظمة </a:t>
            </a:r>
            <a:endParaRPr lang="en-US" b="1" dirty="0"/>
          </a:p>
          <a:p>
            <a:r>
              <a:rPr lang="ar-SA" u="sng" dirty="0"/>
              <a:t>ويمكن قياسه من خلال المؤشرات التالية : </a:t>
            </a:r>
            <a:endParaRPr lang="ar-SA" u="sng" dirty="0" smtClean="0"/>
          </a:p>
          <a:p>
            <a:pPr marL="0" indent="0">
              <a:buNone/>
            </a:pPr>
            <a:endParaRPr lang="ar-SA" u="sng" dirty="0" smtClean="0"/>
          </a:p>
          <a:p>
            <a:pPr marL="0" indent="0" algn="ctr">
              <a:buNone/>
            </a:pPr>
            <a:r>
              <a:rPr lang="ar-SA" b="1" dirty="0" smtClean="0"/>
              <a:t> </a:t>
            </a:r>
            <a:r>
              <a:rPr lang="ar-SA" b="1" dirty="0"/>
              <a:t>ومنها </a:t>
            </a:r>
            <a:endParaRPr lang="en-US" b="1" dirty="0"/>
          </a:p>
          <a:p>
            <a:pPr lvl="0"/>
            <a:r>
              <a:rPr lang="ar-SA" dirty="0"/>
              <a:t>طبيعة الدعم المجتمعي </a:t>
            </a:r>
            <a:endParaRPr lang="en-US" dirty="0"/>
          </a:p>
          <a:p>
            <a:pPr lvl="0"/>
            <a:r>
              <a:rPr lang="ar-SA" dirty="0"/>
              <a:t>مدى تأثير الخارجي على تدعيم المنظمة وبرامجها </a:t>
            </a:r>
            <a:endParaRPr lang="en-US" dirty="0"/>
          </a:p>
          <a:p>
            <a:endParaRPr lang="ar-SA" dirty="0"/>
          </a:p>
        </p:txBody>
      </p:sp>
    </p:spTree>
    <p:extLst>
      <p:ext uri="{BB962C8B-B14F-4D97-AF65-F5344CB8AC3E}">
        <p14:creationId xmlns:p14="http://schemas.microsoft.com/office/powerpoint/2010/main" val="10317033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r>
              <a:rPr lang="ar-SA" b="1" u="sng" dirty="0" smtClean="0">
                <a:solidFill>
                  <a:srgbClr val="FF0000"/>
                </a:solidFill>
              </a:rPr>
              <a:t>ثانيا - ادارة الجودة الشاملة </a:t>
            </a:r>
          </a:p>
          <a:p>
            <a:r>
              <a:rPr lang="ar-EG" dirty="0"/>
              <a:t>يعتبر مدخل الجودة الشاملة من الاتجاهات الحديثة التي لاقت رواجا كبيرا لتطوير إدارة المنظمات من ناحية و البرامج من </a:t>
            </a:r>
            <a:r>
              <a:rPr lang="ar-EG" dirty="0" err="1" smtClean="0"/>
              <a:t>من</a:t>
            </a:r>
            <a:r>
              <a:rPr lang="ar-EG" dirty="0" smtClean="0"/>
              <a:t> </a:t>
            </a:r>
            <a:r>
              <a:rPr lang="ar-EG" dirty="0"/>
              <a:t>ناحية اخرى انطلاقا من تبني اسلوب كامل للتطوير التنظيمي قائم على ايجاد و تطوير قاعدة من القيم التي تجعل كل فرد في المنظمة او كل مسؤول عن البرنامج يعلم من يوقن ان الجودة في خدمة العملاء تمثل الهدف الاساسي </a:t>
            </a:r>
            <a:r>
              <a:rPr lang="ar-EG" dirty="0" smtClean="0"/>
              <a:t>لأي </a:t>
            </a:r>
            <a:r>
              <a:rPr lang="ar-EG" dirty="0"/>
              <a:t>منظمة و ان طرق العمل الجماعي و التعامل مع المشكلات تتحدد بما يدعم و يحافظ على تحقيق الهدف الرئيسي للمنظمة</a:t>
            </a:r>
            <a:endParaRPr lang="ar-SA" b="1" u="sng" dirty="0">
              <a:solidFill>
                <a:srgbClr val="FF0000"/>
              </a:solidFill>
            </a:endParaRPr>
          </a:p>
        </p:txBody>
      </p:sp>
    </p:spTree>
    <p:extLst>
      <p:ext uri="{BB962C8B-B14F-4D97-AF65-F5344CB8AC3E}">
        <p14:creationId xmlns:p14="http://schemas.microsoft.com/office/powerpoint/2010/main" val="10317033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normAutofit fontScale="92500"/>
          </a:bodyPr>
          <a:lstStyle/>
          <a:p>
            <a:pPr>
              <a:lnSpc>
                <a:spcPct val="150000"/>
              </a:lnSpc>
            </a:pPr>
            <a:r>
              <a:rPr lang="ar-EG" dirty="0"/>
              <a:t>ولقد تناولت بعض الدراسات والبحوث على مستوى خدمة الرعاية الاجتماعية موضوعات رقابة الجودة إدارة الجودة إدارة الجودة إدارة الجودة بما يتعلق بإدارة الجودة الشاملة حتى اصبحت </a:t>
            </a:r>
            <a:r>
              <a:rPr lang="ar-EG" dirty="0" smtClean="0"/>
              <a:t>اد</a:t>
            </a:r>
            <a:r>
              <a:rPr lang="ar-SA" dirty="0" smtClean="0"/>
              <a:t>ا</a:t>
            </a:r>
            <a:r>
              <a:rPr lang="ar-EG" dirty="0" err="1" smtClean="0"/>
              <a:t>رة</a:t>
            </a:r>
            <a:r>
              <a:rPr lang="ar-EG" dirty="0" smtClean="0"/>
              <a:t> </a:t>
            </a:r>
            <a:r>
              <a:rPr lang="ar-EG" dirty="0"/>
              <a:t>الجودة الشاملة أداة رئيسية فيما يتعلق </a:t>
            </a:r>
            <a:r>
              <a:rPr lang="ar-EG" dirty="0" smtClean="0"/>
              <a:t>بإدارة </a:t>
            </a:r>
            <a:r>
              <a:rPr lang="ar-EG" dirty="0"/>
              <a:t>و تطوير الخدمات الاجتماعية على أساس ان الجودة شيء حيوي لبقاء الخدمات و اتساع البرامج الاجتماعية لترضى رغبات العملاء و تشبع احتياجاتهم بأفضل وسيلة ممكنة.</a:t>
            </a:r>
            <a:endParaRPr lang="ar-SA" dirty="0"/>
          </a:p>
        </p:txBody>
      </p:sp>
    </p:spTree>
    <p:extLst>
      <p:ext uri="{BB962C8B-B14F-4D97-AF65-F5344CB8AC3E}">
        <p14:creationId xmlns:p14="http://schemas.microsoft.com/office/powerpoint/2010/main" val="10317033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r>
              <a:rPr lang="ar-EG" b="1" u="sng" dirty="0"/>
              <a:t>مفهوم الجودة وإدارة الجودة الشاملة:</a:t>
            </a:r>
            <a:endParaRPr lang="en-US" u="sng" dirty="0"/>
          </a:p>
          <a:p>
            <a:r>
              <a:rPr lang="ar-EG" b="1" dirty="0"/>
              <a:t>1</a:t>
            </a:r>
            <a:r>
              <a:rPr lang="ar-EG" dirty="0"/>
              <a:t>- </a:t>
            </a:r>
            <a:r>
              <a:rPr lang="ar-EG" b="1" dirty="0"/>
              <a:t>مفهوم الجودة:</a:t>
            </a:r>
            <a:endParaRPr lang="en-US" dirty="0"/>
          </a:p>
          <a:p>
            <a:r>
              <a:rPr lang="ar-EG" b="1" dirty="0"/>
              <a:t>التعريف الاول:</a:t>
            </a:r>
            <a:endParaRPr lang="en-US" dirty="0"/>
          </a:p>
          <a:p>
            <a:r>
              <a:rPr lang="ar-EG" dirty="0"/>
              <a:t>هي اداء العمل بطريقة صحيحة بما يمكن العميل المستفيد من الخدمة من حصوله على </a:t>
            </a:r>
            <a:r>
              <a:rPr lang="ar-EG" dirty="0" smtClean="0"/>
              <a:t>متطلباته </a:t>
            </a:r>
            <a:r>
              <a:rPr lang="ar-EG" dirty="0"/>
              <a:t>و اعتزاز مقدمي الخدمة بعملهم و الخدمة التي يقدمونها </a:t>
            </a:r>
            <a:endParaRPr lang="ar-SA" dirty="0" smtClean="0"/>
          </a:p>
          <a:p>
            <a:r>
              <a:rPr lang="ar-EG" b="1" dirty="0"/>
              <a:t>التعريف الثاني:</a:t>
            </a:r>
            <a:r>
              <a:rPr lang="ar-EG" dirty="0"/>
              <a:t> </a:t>
            </a:r>
            <a:endParaRPr lang="en-US" dirty="0"/>
          </a:p>
          <a:p>
            <a:r>
              <a:rPr lang="ar-EG" dirty="0"/>
              <a:t>هي تصميم منتجات و توفير خدمات مستقبلية لتلبية متطلبات العملاء وفقا </a:t>
            </a:r>
            <a:r>
              <a:rPr lang="ar-EG" dirty="0" smtClean="0"/>
              <a:t>لاحتياجاتهم </a:t>
            </a:r>
            <a:r>
              <a:rPr lang="ar-EG" dirty="0"/>
              <a:t>وما يتوقعونه وما يرضيهم </a:t>
            </a:r>
            <a:endParaRPr lang="ar-SA" dirty="0"/>
          </a:p>
        </p:txBody>
      </p:sp>
    </p:spTree>
    <p:extLst>
      <p:ext uri="{BB962C8B-B14F-4D97-AF65-F5344CB8AC3E}">
        <p14:creationId xmlns:p14="http://schemas.microsoft.com/office/powerpoint/2010/main" val="10317033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616624"/>
          </a:xfrm>
          <a:ln w="76200"/>
        </p:spPr>
        <p:style>
          <a:lnRef idx="2">
            <a:schemeClr val="accent4"/>
          </a:lnRef>
          <a:fillRef idx="1">
            <a:schemeClr val="lt1"/>
          </a:fillRef>
          <a:effectRef idx="0">
            <a:schemeClr val="accent4"/>
          </a:effectRef>
          <a:fontRef idx="minor">
            <a:schemeClr val="dk1"/>
          </a:fontRef>
        </p:style>
        <p:txBody>
          <a:bodyPr>
            <a:normAutofit fontScale="92500" lnSpcReduction="10000"/>
          </a:bodyPr>
          <a:lstStyle/>
          <a:p>
            <a:r>
              <a:rPr lang="ar-EG" b="1" u="sng" dirty="0"/>
              <a:t>- مفهوم إدارة الجودة الشاملة:</a:t>
            </a:r>
            <a:endParaRPr lang="en-US" u="sng" dirty="0"/>
          </a:p>
          <a:p>
            <a:r>
              <a:rPr lang="ar-EG" b="1" dirty="0"/>
              <a:t>لقد تعددت محاولات تعريف إدارة الجودة الشاملة ومنها:</a:t>
            </a:r>
            <a:endParaRPr lang="en-US" dirty="0"/>
          </a:p>
          <a:p>
            <a:r>
              <a:rPr lang="ar-EG" b="1" dirty="0"/>
              <a:t>التعريف الثاني: </a:t>
            </a:r>
            <a:r>
              <a:rPr lang="ar-EG" dirty="0"/>
              <a:t>توجهات </a:t>
            </a:r>
            <a:r>
              <a:rPr lang="ar-EG" dirty="0" smtClean="0"/>
              <a:t>لإدارة </a:t>
            </a:r>
            <a:r>
              <a:rPr lang="ar-EG" dirty="0"/>
              <a:t>منظمات الخدمات المقدمة من وجهة نظر العملاء المستفيدين </a:t>
            </a:r>
            <a:endParaRPr lang="en-US" dirty="0"/>
          </a:p>
          <a:p>
            <a:r>
              <a:rPr lang="ar-EG" b="1" i="1" dirty="0"/>
              <a:t>ومن جانبنا يمكن تعريف إدارة الجودة الشاملة في المنظمات الاجتماعية بأنها:</a:t>
            </a:r>
            <a:endParaRPr lang="en-US" dirty="0"/>
          </a:p>
          <a:p>
            <a:r>
              <a:rPr lang="ar-EG" dirty="0"/>
              <a:t>القيام بتخطيط و تنفيذ و متابعة و تقويم برامج وأنشطة المنظمات الاجتماعية على أساس من التعاون بين المشاركين و المسؤولين بها بهدف تحسين و جودة وزيادة إنتاجية الخدمات التي تقدمها بما يحقق الكفاءة و الفعالية المطلوبة بصفة مستمرة وينتج عنها الرضا الكامل للعملاء المستفيدين و افتخار مقدمي الخدمة و اعتزازهم بعملهم و مستوى الخدمة التي يقدمونها.</a:t>
            </a:r>
            <a:r>
              <a:rPr lang="ar-EG" b="1" dirty="0"/>
              <a:t> </a:t>
            </a:r>
            <a:endParaRPr lang="ar-SA" dirty="0"/>
          </a:p>
        </p:txBody>
      </p:sp>
    </p:spTree>
    <p:extLst>
      <p:ext uri="{BB962C8B-B14F-4D97-AF65-F5344CB8AC3E}">
        <p14:creationId xmlns:p14="http://schemas.microsoft.com/office/powerpoint/2010/main" val="10317033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normAutofit lnSpcReduction="10000"/>
          </a:bodyPr>
          <a:lstStyle/>
          <a:p>
            <a:r>
              <a:rPr lang="ar-EG" b="1" u="sng" dirty="0" smtClean="0"/>
              <a:t> </a:t>
            </a:r>
            <a:r>
              <a:rPr lang="ar-EG" b="1" u="sng" dirty="0"/>
              <a:t>ومن التعريف يتضح ما يلي</a:t>
            </a:r>
            <a:r>
              <a:rPr lang="ar-EG" b="1" u="sng" dirty="0" smtClean="0"/>
              <a:t>:</a:t>
            </a:r>
            <a:endParaRPr lang="en-US" b="1" u="sng" dirty="0" smtClean="0"/>
          </a:p>
          <a:p>
            <a:r>
              <a:rPr lang="ar-EG" dirty="0" smtClean="0"/>
              <a:t>1- </a:t>
            </a:r>
            <a:r>
              <a:rPr lang="ar-EG" dirty="0"/>
              <a:t>أن الجودة الشاملة في المنظمات الاجتماعية تتضمن العمل الفريقي التعاوني من كافة المسؤولين و المشاركين </a:t>
            </a:r>
            <a:endParaRPr lang="en-US" dirty="0"/>
          </a:p>
          <a:p>
            <a:r>
              <a:rPr lang="ar-EG" dirty="0"/>
              <a:t>2- هذا يقوم على اساس التكامل بين جميع العمليات و الوظائف الخاصة بالمنظمة على اساس التكامل بين جميع العمليات و الوظائف الخاصة بالمنظمة على المستوى </a:t>
            </a:r>
            <a:r>
              <a:rPr lang="ar-EG" dirty="0" smtClean="0"/>
              <a:t>الجغرافي </a:t>
            </a:r>
            <a:r>
              <a:rPr lang="ar-EG" dirty="0"/>
              <a:t>و الوظيفي و الاستراتيجي و التكتيكي </a:t>
            </a:r>
            <a:endParaRPr lang="ar-SA" dirty="0" smtClean="0"/>
          </a:p>
          <a:p>
            <a:r>
              <a:rPr lang="ar-EG" dirty="0"/>
              <a:t>3- الهدف النهائي من هذا العمل هو تحسين جودة وزيادة انتاجية مخرجات المنظمة المتمثلة في الخدمات التي تقدم للعملاء المستفيدين منها بأعلى قدر من الكفاءة و الفاعلية المطلوبة بصفة مستمرة </a:t>
            </a:r>
            <a:endParaRPr lang="en-US" dirty="0"/>
          </a:p>
          <a:p>
            <a:endParaRPr lang="ar-SA" dirty="0"/>
          </a:p>
        </p:txBody>
      </p:sp>
    </p:spTree>
    <p:extLst>
      <p:ext uri="{BB962C8B-B14F-4D97-AF65-F5344CB8AC3E}">
        <p14:creationId xmlns:p14="http://schemas.microsoft.com/office/powerpoint/2010/main" val="10317033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r>
              <a:rPr lang="ar-EG" dirty="0"/>
              <a:t>4- ينتج عن تحقيق اهداف المنظمة في ضوء الجودة الشاملة فيما يلي :</a:t>
            </a:r>
            <a:endParaRPr lang="en-US" dirty="0"/>
          </a:p>
          <a:p>
            <a:r>
              <a:rPr lang="ar-EG" dirty="0"/>
              <a:t> * توفر الرضا الكامل للعملاء المستفيدين من الخدمات التي توفرها المنظمة  </a:t>
            </a:r>
            <a:endParaRPr lang="en-US" dirty="0"/>
          </a:p>
          <a:p>
            <a:r>
              <a:rPr lang="ar-EG" dirty="0"/>
              <a:t>* شعور المسؤولين والمشاركين في المنظمة بالافتخار والاعتزاز بعملهم و مستوى الخدمة التي يقدمونها </a:t>
            </a:r>
            <a:endParaRPr lang="en-US" dirty="0"/>
          </a:p>
          <a:p>
            <a:r>
              <a:rPr lang="ar-EG" dirty="0"/>
              <a:t>* تقوية مركز المنظمة لتقديم افضل الخدمات التي يستفيد منها العملاء </a:t>
            </a:r>
            <a:endParaRPr lang="en-US" dirty="0"/>
          </a:p>
          <a:p>
            <a:endParaRPr lang="ar-SA" dirty="0"/>
          </a:p>
        </p:txBody>
      </p:sp>
    </p:spTree>
    <p:extLst>
      <p:ext uri="{BB962C8B-B14F-4D97-AF65-F5344CB8AC3E}">
        <p14:creationId xmlns:p14="http://schemas.microsoft.com/office/powerpoint/2010/main" val="10317033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normAutofit/>
          </a:bodyPr>
          <a:lstStyle/>
          <a:p>
            <a:r>
              <a:rPr lang="ar-EG" b="1" dirty="0" smtClean="0"/>
              <a:t>(</a:t>
            </a:r>
            <a:r>
              <a:rPr lang="ar-EG" b="1" dirty="0"/>
              <a:t>2)اهمية تطبيق الجودة الشاملة في ادارة المنظمات الاجتماعية </a:t>
            </a:r>
            <a:endParaRPr lang="en-US" dirty="0"/>
          </a:p>
          <a:p>
            <a:r>
              <a:rPr lang="ar-EG" b="1" dirty="0"/>
              <a:t>ترجع اهمية تطبيق الجودة في ادارة المنظمات الاجتماعية كأساس لتحسين الخدمات التي تقدمها وتحقيق رضا العملاء و مقدمي الخدمة الى عدة عوامل منها: </a:t>
            </a:r>
            <a:endParaRPr lang="en-US" dirty="0"/>
          </a:p>
          <a:p>
            <a:r>
              <a:rPr lang="ar-EG" b="1" dirty="0"/>
              <a:t>العامل الاول: </a:t>
            </a:r>
            <a:r>
              <a:rPr lang="ar-EG" dirty="0"/>
              <a:t>ان الجودة الشاملة </a:t>
            </a:r>
            <a:r>
              <a:rPr lang="ar-SA" dirty="0" smtClean="0"/>
              <a:t>ال</a:t>
            </a:r>
            <a:r>
              <a:rPr lang="ar-EG" dirty="0" smtClean="0"/>
              <a:t>متكامل </a:t>
            </a:r>
            <a:r>
              <a:rPr lang="ar-EG" dirty="0"/>
              <a:t>يؤدي الى فاعلية الاداء من خلال الاستخدام الامثل للموارد البشرية و المادية و التنظيمية بالمنظمة و تحسين العلاقات بين العاملين و بعضهم البعض وبينهم و بين العملاء المستفيدين من الخدمات التي تقدمها </a:t>
            </a:r>
            <a:endParaRPr lang="ar-SA" dirty="0"/>
          </a:p>
        </p:txBody>
      </p:sp>
    </p:spTree>
    <p:extLst>
      <p:ext uri="{BB962C8B-B14F-4D97-AF65-F5344CB8AC3E}">
        <p14:creationId xmlns:p14="http://schemas.microsoft.com/office/powerpoint/2010/main" val="10317033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r>
              <a:rPr lang="ar-EG" b="1" dirty="0"/>
              <a:t>العمل الثاني: </a:t>
            </a:r>
            <a:r>
              <a:rPr lang="ar-EG" dirty="0"/>
              <a:t>ان الجودة الشاملة اصبحت مطلبا من مطالب عملاء الخدمة لاجتماعية الذين يستفيدون من المنظمات الاجتماعية </a:t>
            </a:r>
            <a:endParaRPr lang="en-US" dirty="0"/>
          </a:p>
          <a:p>
            <a:r>
              <a:rPr lang="ar-EG" b="1" dirty="0"/>
              <a:t>العامل الثالث: </a:t>
            </a:r>
            <a:r>
              <a:rPr lang="ar-EG" dirty="0"/>
              <a:t>ان الجودة الشاملة تحقق انتاجية اعلى من الخدمات التي تتضمنها برامج المنظمات في الحصول على افضل خدمة </a:t>
            </a:r>
            <a:endParaRPr lang="en-US" dirty="0"/>
          </a:p>
          <a:p>
            <a:r>
              <a:rPr lang="ar-EG" b="1" dirty="0"/>
              <a:t>العامل الرابع: </a:t>
            </a:r>
            <a:r>
              <a:rPr lang="ar-EG" dirty="0"/>
              <a:t>تعتبر الجودة الشاملة اساسا لحسن استثمار الخامات و المعلومات و العاملين والمسؤولين عن المنظمة </a:t>
            </a:r>
            <a:endParaRPr lang="en-US" dirty="0"/>
          </a:p>
          <a:p>
            <a:endParaRPr lang="ar-SA" dirty="0"/>
          </a:p>
        </p:txBody>
      </p:sp>
    </p:spTree>
    <p:extLst>
      <p:ext uri="{BB962C8B-B14F-4D97-AF65-F5344CB8AC3E}">
        <p14:creationId xmlns:p14="http://schemas.microsoft.com/office/powerpoint/2010/main" val="10317033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r>
              <a:rPr lang="ar-EG" b="1" dirty="0"/>
              <a:t>العامل الخامس: </a:t>
            </a:r>
            <a:r>
              <a:rPr lang="ar-EG" dirty="0"/>
              <a:t>ان الجودة الشاملة تؤكد مبادئ التعامل المهني مع العملاء المستفيدين من برامج المنظمات الاجتماعية في حقهم في الحصول على افضل خدمة في اقصر وقت واقل تكلفة </a:t>
            </a:r>
            <a:endParaRPr lang="en-US" dirty="0"/>
          </a:p>
          <a:p>
            <a:r>
              <a:rPr lang="ar-EG" b="1" dirty="0"/>
              <a:t>العامل السادس: </a:t>
            </a:r>
            <a:r>
              <a:rPr lang="ar-EG" dirty="0"/>
              <a:t>ان الجودة الشاملة تحقق التعاون بين العاملين المسؤولين بالمنظمة من كافة التخصصات على اساس التكامل بين جهود فريق </a:t>
            </a:r>
            <a:r>
              <a:rPr lang="ar-EG" dirty="0" smtClean="0"/>
              <a:t>العمل</a:t>
            </a:r>
            <a:endParaRPr lang="ar-SA" dirty="0" smtClean="0"/>
          </a:p>
          <a:p>
            <a:endParaRPr lang="ar-SA" dirty="0"/>
          </a:p>
        </p:txBody>
      </p:sp>
    </p:spTree>
    <p:extLst>
      <p:ext uri="{BB962C8B-B14F-4D97-AF65-F5344CB8AC3E}">
        <p14:creationId xmlns:p14="http://schemas.microsoft.com/office/powerpoint/2010/main" val="103170330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r>
              <a:rPr lang="ar-EG" dirty="0" smtClean="0"/>
              <a:t> </a:t>
            </a:r>
            <a:endParaRPr lang="en-US" dirty="0"/>
          </a:p>
          <a:p>
            <a:r>
              <a:rPr lang="ar-EG" b="1" dirty="0"/>
              <a:t>(3) عناصر ادارة الجودة الشاملة للمنظمات الاجتماعية:</a:t>
            </a:r>
            <a:endParaRPr lang="en-US" dirty="0"/>
          </a:p>
          <a:p>
            <a:r>
              <a:rPr lang="ar-EG" dirty="0"/>
              <a:t>1- تحديد اهداف المنظمة و فلسفتها مع تطوير غاية مستقرة و استمرارية الهدف لتحسين اداء الانشطة و الخدمات التي تتضمنها المنظمة </a:t>
            </a:r>
            <a:endParaRPr lang="en-US" dirty="0"/>
          </a:p>
          <a:p>
            <a:r>
              <a:rPr lang="ar-EG" dirty="0" smtClean="0"/>
              <a:t> 2- التركيز على الكيف في الاداء الى جانب كم الخدمات التي تقدمها المنظمة و المستهدف توفيرها للمستفيدين لإشباع احتياجاتهم و مواجهة مشكلاتهم التي انشئت المنظمة لمقابلتها</a:t>
            </a:r>
            <a:endParaRPr lang="ar-SA" dirty="0"/>
          </a:p>
        </p:txBody>
      </p:sp>
    </p:spTree>
    <p:extLst>
      <p:ext uri="{BB962C8B-B14F-4D97-AF65-F5344CB8AC3E}">
        <p14:creationId xmlns:p14="http://schemas.microsoft.com/office/powerpoint/2010/main" val="103170330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r>
              <a:rPr lang="ar-EG" dirty="0" smtClean="0"/>
              <a:t>3- </a:t>
            </a:r>
            <a:r>
              <a:rPr lang="ar-EG" dirty="0"/>
              <a:t>الاهتمام بدور الاشراف و القيادة في مساعدة القائمين على ادارة المنظمة ليؤدوا عملا افضل على اساس نقل الخبرة والمهارة </a:t>
            </a:r>
            <a:endParaRPr lang="en-US" dirty="0"/>
          </a:p>
          <a:p>
            <a:r>
              <a:rPr lang="ar-EG" dirty="0"/>
              <a:t>4- القضاء على العوائق التنظيمية بين المستويات الوظيفية المتعددة بالمنظمة في كافة مستوياتها وتأكيد العمل بين الجميع كفريق لتحقيق أهداف المنظمة </a:t>
            </a:r>
            <a:endParaRPr lang="en-US" dirty="0"/>
          </a:p>
          <a:p>
            <a:r>
              <a:rPr lang="ar-EG" dirty="0"/>
              <a:t>5- الاعتماد على سياسات اكثر واقعية في تحقيق اهداف المنظمة في ضوء تحديد الوسائل الكفيلة بتحقيقها بعيدا عن الشعارات </a:t>
            </a:r>
            <a:endParaRPr lang="en-US" dirty="0"/>
          </a:p>
        </p:txBody>
      </p:sp>
    </p:spTree>
    <p:extLst>
      <p:ext uri="{BB962C8B-B14F-4D97-AF65-F5344CB8AC3E}">
        <p14:creationId xmlns:p14="http://schemas.microsoft.com/office/powerpoint/2010/main" val="103170330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r>
              <a:rPr lang="ar-EG" dirty="0"/>
              <a:t>6- المتابعة المستمرة التي تدل على ان المنظمة جعلت من الجودة الشاملة جزءا لا يتجزأ من تنظيمها و ليس فقط مجرد برنامج مؤقت </a:t>
            </a:r>
            <a:endParaRPr lang="en-US" dirty="0"/>
          </a:p>
          <a:p>
            <a:r>
              <a:rPr lang="ar-EG" dirty="0"/>
              <a:t>7- الاهتمام بالتغذية العكسية في الوقت الملائم كأساس لزيادة فرص النجاح وتحقيق الهداف المنظمة </a:t>
            </a:r>
            <a:endParaRPr lang="en-US" dirty="0"/>
          </a:p>
          <a:p>
            <a:r>
              <a:rPr lang="ar-EG" dirty="0"/>
              <a:t>وفي اطار تلك العناصر فإن هنالك مراحل لابد ان تمر بها ادارة الجودة الشاملة كأساس لإدارة المنظمات الاجتماعية و هذه مراحل </a:t>
            </a:r>
            <a:r>
              <a:rPr lang="ar-EG" dirty="0" smtClean="0"/>
              <a:t>هي</a:t>
            </a:r>
            <a:r>
              <a:rPr lang="ar-SA" dirty="0" smtClean="0"/>
              <a:t> </a:t>
            </a:r>
            <a:r>
              <a:rPr lang="ar-EG" dirty="0" smtClean="0"/>
              <a:t>:</a:t>
            </a:r>
            <a:endParaRPr lang="en-US" dirty="0"/>
          </a:p>
          <a:p>
            <a:endParaRPr lang="ar-SA" dirty="0"/>
          </a:p>
        </p:txBody>
      </p:sp>
      <p:sp>
        <p:nvSpPr>
          <p:cNvPr id="2" name="سهم إلى اليسار 1"/>
          <p:cNvSpPr/>
          <p:nvPr/>
        </p:nvSpPr>
        <p:spPr>
          <a:xfrm>
            <a:off x="4067944" y="5229200"/>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03170330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pPr marL="0" indent="0">
              <a:buNone/>
            </a:pPr>
            <a:endParaRPr lang="en-US" dirty="0"/>
          </a:p>
          <a:p>
            <a:pPr>
              <a:lnSpc>
                <a:spcPct val="150000"/>
              </a:lnSpc>
            </a:pPr>
            <a:r>
              <a:rPr lang="ar-EG" dirty="0"/>
              <a:t>وضع معايير لتحسين جودة المنظمة </a:t>
            </a:r>
            <a:endParaRPr lang="en-US" dirty="0"/>
          </a:p>
          <a:p>
            <a:pPr>
              <a:lnSpc>
                <a:spcPct val="150000"/>
              </a:lnSpc>
            </a:pPr>
            <a:r>
              <a:rPr lang="ar-EG" dirty="0"/>
              <a:t>تحديد حاجات العملاء المستفيدين من المنظمة </a:t>
            </a:r>
            <a:endParaRPr lang="en-US" dirty="0"/>
          </a:p>
          <a:p>
            <a:pPr>
              <a:lnSpc>
                <a:spcPct val="150000"/>
              </a:lnSpc>
            </a:pPr>
            <a:r>
              <a:rPr lang="ar-EG" dirty="0"/>
              <a:t>تحديد الجودة التنظيمية في الاداء </a:t>
            </a:r>
            <a:endParaRPr lang="en-US" dirty="0"/>
          </a:p>
          <a:p>
            <a:pPr>
              <a:lnSpc>
                <a:spcPct val="150000"/>
              </a:lnSpc>
            </a:pPr>
            <a:r>
              <a:rPr lang="ar-EG" dirty="0"/>
              <a:t>مراقبة فاعلية انشطة الجودة الكلية </a:t>
            </a:r>
            <a:endParaRPr lang="ar-SA" dirty="0"/>
          </a:p>
        </p:txBody>
      </p:sp>
    </p:spTree>
    <p:extLst>
      <p:ext uri="{BB962C8B-B14F-4D97-AF65-F5344CB8AC3E}">
        <p14:creationId xmlns:p14="http://schemas.microsoft.com/office/powerpoint/2010/main" val="103170330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r>
              <a:rPr lang="ar-EG" b="1" dirty="0" smtClean="0"/>
              <a:t>رابعا</a:t>
            </a:r>
            <a:r>
              <a:rPr lang="ar-EG" b="1" dirty="0"/>
              <a:t>: ابعاد الجودة الشاملة لإدارة المنظمات الاجتماعية </a:t>
            </a:r>
            <a:endParaRPr lang="en-US" dirty="0"/>
          </a:p>
          <a:p>
            <a:r>
              <a:rPr lang="ar-EG" b="1" dirty="0">
                <a:solidFill>
                  <a:srgbClr val="FF0000"/>
                </a:solidFill>
              </a:rPr>
              <a:t>البعد الاول: البعد الفني للجودة</a:t>
            </a:r>
            <a:r>
              <a:rPr lang="ar-EG" b="1" dirty="0"/>
              <a:t>: </a:t>
            </a:r>
            <a:endParaRPr lang="en-US" dirty="0"/>
          </a:p>
          <a:p>
            <a:pPr>
              <a:lnSpc>
                <a:spcPct val="150000"/>
              </a:lnSpc>
            </a:pPr>
            <a:r>
              <a:rPr lang="ar-EG" dirty="0"/>
              <a:t>ويتضمن هذا البعد الاستفادة من خبرات العاملين بالمنظمة و الخبراء والمواطنين المستفيدين ممن لديهم معارف ومهارات في مناقشة نوعية الخدمات التي تقدمها المنظمة و التأكد في صحة الإجراءات التي تستخدم لتوفير تلك الخدمات سواء كانت نتائجها مادية او معنوية </a:t>
            </a:r>
            <a:endParaRPr lang="ar-SA" dirty="0"/>
          </a:p>
        </p:txBody>
      </p:sp>
    </p:spTree>
    <p:extLst>
      <p:ext uri="{BB962C8B-B14F-4D97-AF65-F5344CB8AC3E}">
        <p14:creationId xmlns:p14="http://schemas.microsoft.com/office/powerpoint/2010/main" val="103170330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normAutofit fontScale="92500" lnSpcReduction="10000"/>
          </a:bodyPr>
          <a:lstStyle/>
          <a:p>
            <a:r>
              <a:rPr lang="ar-EG" b="1" dirty="0"/>
              <a:t>البعد الثاني: البعد غير الفني :</a:t>
            </a:r>
            <a:r>
              <a:rPr lang="ar-EG" dirty="0"/>
              <a:t>ويتمثل في الجودة المتعلقة بالعلاقات و التفاعل الاجتماعي النفسي بين العملاء المستفيدين من المنظمة و بين المسؤولين عن ادارتها كذلك طبيعة العلاقات الرسمية وغير الرسمية بين اعضاء فريق العمل بها</a:t>
            </a:r>
            <a:endParaRPr lang="en-US" dirty="0"/>
          </a:p>
          <a:p>
            <a:r>
              <a:rPr lang="ar-EG" b="1" dirty="0"/>
              <a:t>ومن مظاهر الجودة الفنية</a:t>
            </a:r>
            <a:r>
              <a:rPr lang="ar-EG" b="1" dirty="0" smtClean="0"/>
              <a:t>:</a:t>
            </a:r>
            <a:endParaRPr lang="ar-SA" b="1" dirty="0" smtClean="0"/>
          </a:p>
          <a:p>
            <a:r>
              <a:rPr lang="ar-EG" dirty="0"/>
              <a:t>تعاون العاملين في المنظمات مع المستفيدين من الخدمات التي توفرها هذه المنظمة </a:t>
            </a:r>
            <a:r>
              <a:rPr lang="ar-EG" b="1" dirty="0"/>
              <a:t> </a:t>
            </a:r>
            <a:endParaRPr lang="en-US" dirty="0"/>
          </a:p>
          <a:p>
            <a:r>
              <a:rPr lang="ar-EG" dirty="0"/>
              <a:t>وجود درجة من الثقافة والوعي لدى المسؤولين عن ادارة المنظمة للتعامل مع العملاء المستفيدين من خدماتها </a:t>
            </a:r>
            <a:endParaRPr lang="en-US" dirty="0"/>
          </a:p>
          <a:p>
            <a:r>
              <a:rPr lang="ar-EG" dirty="0"/>
              <a:t>اتاحة الفرصة من جانب المسؤولين </a:t>
            </a:r>
            <a:r>
              <a:rPr lang="ar-EG" dirty="0" err="1"/>
              <a:t>لاسئلة</a:t>
            </a:r>
            <a:r>
              <a:rPr lang="ar-EG" dirty="0"/>
              <a:t> العملاء و استفساراتهم </a:t>
            </a:r>
            <a:endParaRPr lang="en-US" dirty="0"/>
          </a:p>
          <a:p>
            <a:endParaRPr lang="ar-SA" dirty="0"/>
          </a:p>
        </p:txBody>
      </p:sp>
    </p:spTree>
    <p:extLst>
      <p:ext uri="{BB962C8B-B14F-4D97-AF65-F5344CB8AC3E}">
        <p14:creationId xmlns:p14="http://schemas.microsoft.com/office/powerpoint/2010/main" val="103170330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normAutofit fontScale="92500" lnSpcReduction="20000"/>
          </a:bodyPr>
          <a:lstStyle/>
          <a:p>
            <a:r>
              <a:rPr lang="ar-EG" dirty="0"/>
              <a:t>اتاحة الفرصة من جانب المسؤولين </a:t>
            </a:r>
            <a:r>
              <a:rPr lang="ar-EG" dirty="0" smtClean="0"/>
              <a:t>لأسئلة </a:t>
            </a:r>
            <a:r>
              <a:rPr lang="ar-EG" dirty="0"/>
              <a:t>العملاء و استفساراتهم </a:t>
            </a:r>
            <a:endParaRPr lang="en-US" dirty="0"/>
          </a:p>
          <a:p>
            <a:r>
              <a:rPr lang="ar-EG" dirty="0"/>
              <a:t>توفير المعلمات الكافية و الثقة في النفس من جانب المسؤولين عن </a:t>
            </a:r>
            <a:r>
              <a:rPr lang="ar-EG" dirty="0" smtClean="0"/>
              <a:t>ادارة </a:t>
            </a:r>
            <a:r>
              <a:rPr lang="ar-EG" dirty="0"/>
              <a:t>المنظمة الاجتماعية </a:t>
            </a:r>
            <a:endParaRPr lang="en-US" dirty="0"/>
          </a:p>
          <a:p>
            <a:r>
              <a:rPr lang="ar-EG" dirty="0"/>
              <a:t>اتاحة الفرصة لمشاركة العملاء في التخطيط للخدمات التي تقدمها المنظمة </a:t>
            </a:r>
            <a:endParaRPr lang="en-US" dirty="0"/>
          </a:p>
          <a:p>
            <a:r>
              <a:rPr lang="ar-EG" b="1" dirty="0"/>
              <a:t>البعد الثالث: الجودة في مواقع تقديم الخدمات:</a:t>
            </a:r>
            <a:endParaRPr lang="en-US" dirty="0"/>
          </a:p>
          <a:p>
            <a:r>
              <a:rPr lang="ar-EG" dirty="0"/>
              <a:t>لاشك ان موقع تقديم الخدمات التي توفرها المنظمة يؤثر تأثيرا ايجابيا او سلبيا على جودة الخدمات المقدمة و درجة رضاء الجمهور حيث يعتمد الجمهور في حكمة على الخدمات المقدمة في اطار علاقة المسؤولين عن ادارة المنظمة تقديم الخدمات بها ومدى ملاءمة المكان الذي يحصل فيه على الخدمة لان ذلك يشكل انطباع الجمهور عن نوعية الخدمات التي يحصل عليها </a:t>
            </a:r>
            <a:endParaRPr lang="en-US" dirty="0"/>
          </a:p>
          <a:p>
            <a:endParaRPr lang="ar-SA" dirty="0"/>
          </a:p>
        </p:txBody>
      </p:sp>
    </p:spTree>
    <p:extLst>
      <p:ext uri="{BB962C8B-B14F-4D97-AF65-F5344CB8AC3E}">
        <p14:creationId xmlns:p14="http://schemas.microsoft.com/office/powerpoint/2010/main" val="10317033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r>
              <a:rPr lang="ar-EG" b="1" dirty="0" smtClean="0"/>
              <a:t>خامسا</a:t>
            </a:r>
            <a:r>
              <a:rPr lang="ar-EG" b="1" dirty="0"/>
              <a:t>: ضمانات تحقيق الجودة الشاملة في ادارة المنظمات الاجتماعية </a:t>
            </a:r>
            <a:endParaRPr lang="en-US" dirty="0"/>
          </a:p>
          <a:p>
            <a:r>
              <a:rPr lang="ar-EG" b="1" i="1" dirty="0"/>
              <a:t>هناك عدة ضمانات لابد من توافرها لتحقيق الجودة الشاملة في ادارة المنظمات الاجتماعية ومن اهم تلك الضمانات: </a:t>
            </a:r>
            <a:endParaRPr lang="en-US" dirty="0"/>
          </a:p>
          <a:p>
            <a:r>
              <a:rPr lang="ar-EG" b="1" dirty="0"/>
              <a:t>الضمان الاول: </a:t>
            </a:r>
            <a:r>
              <a:rPr lang="ar-EG" dirty="0"/>
              <a:t> استفادة المنظمات الاجتماعية من احدث التطورات التكنولوجية و نظم المعلومات و الاتصالات في </a:t>
            </a:r>
            <a:r>
              <a:rPr lang="ar-EG" dirty="0" smtClean="0"/>
              <a:t>كافة</a:t>
            </a:r>
            <a:r>
              <a:rPr lang="ar-SA" dirty="0" smtClean="0"/>
              <a:t> </a:t>
            </a:r>
            <a:r>
              <a:rPr lang="ar-EG" dirty="0" smtClean="0"/>
              <a:t>مراح</a:t>
            </a:r>
            <a:r>
              <a:rPr lang="ar-SA" dirty="0" smtClean="0"/>
              <a:t>ل</a:t>
            </a:r>
            <a:r>
              <a:rPr lang="ar-EG" dirty="0" smtClean="0"/>
              <a:t> </a:t>
            </a:r>
            <a:r>
              <a:rPr lang="ar-EG" dirty="0"/>
              <a:t>اعداد و تنفيذ و تقويم البرامج و الخدمات التي تقدمها لعملائها مع الفهم الجيد </a:t>
            </a:r>
            <a:r>
              <a:rPr lang="ar-EG" dirty="0" smtClean="0"/>
              <a:t>لتأثير</a:t>
            </a:r>
            <a:r>
              <a:rPr lang="ar-SA" dirty="0" smtClean="0"/>
              <a:t> </a:t>
            </a:r>
            <a:r>
              <a:rPr lang="ar-EG" dirty="0" smtClean="0"/>
              <a:t>المتغيرات </a:t>
            </a:r>
            <a:r>
              <a:rPr lang="ar-EG" dirty="0"/>
              <a:t>الداخلية و الخارجية على اداء وظائفها في المجتمع </a:t>
            </a:r>
            <a:endParaRPr lang="ar-SA" dirty="0"/>
          </a:p>
        </p:txBody>
      </p:sp>
    </p:spTree>
    <p:extLst>
      <p:ext uri="{BB962C8B-B14F-4D97-AF65-F5344CB8AC3E}">
        <p14:creationId xmlns:p14="http://schemas.microsoft.com/office/powerpoint/2010/main" val="103170330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r>
              <a:rPr lang="ar-EG" b="1" dirty="0"/>
              <a:t>الضمان الثاني: </a:t>
            </a:r>
            <a:r>
              <a:rPr lang="ar-EG" dirty="0"/>
              <a:t>الاهتمام بحاجات العملاء و رغباتهم و محاولة وضع البرامج التي تشبع تلك الاحتياجات بأفضل الطرق </a:t>
            </a:r>
            <a:endParaRPr lang="en-US" dirty="0"/>
          </a:p>
          <a:p>
            <a:r>
              <a:rPr lang="ar-EG" b="1" dirty="0"/>
              <a:t>الضمان الثالث: </a:t>
            </a:r>
            <a:r>
              <a:rPr lang="ar-EG" dirty="0"/>
              <a:t>وضع الضوابط  المالية للمنظمة مع وضع سياسات تضمن تساوي الفرص بين جميع المشاركين و تطوير ظروف العمل و تسهيلاته </a:t>
            </a:r>
            <a:endParaRPr lang="en-US" dirty="0"/>
          </a:p>
          <a:p>
            <a:r>
              <a:rPr lang="ar-EG" b="1" dirty="0"/>
              <a:t>الضمان الرابع: </a:t>
            </a:r>
            <a:r>
              <a:rPr lang="ar-EG" dirty="0"/>
              <a:t>الحرص على ان تكون جودة </a:t>
            </a:r>
            <a:r>
              <a:rPr lang="ar-EG" dirty="0" smtClean="0"/>
              <a:t>المنظمة</a:t>
            </a:r>
            <a:r>
              <a:rPr lang="ar-SA" dirty="0" smtClean="0"/>
              <a:t> </a:t>
            </a:r>
            <a:r>
              <a:rPr lang="ar-EG" dirty="0" smtClean="0"/>
              <a:t>وسيلة </a:t>
            </a:r>
            <a:r>
              <a:rPr lang="ar-EG" dirty="0"/>
              <a:t>لتحقيق الرضاء </a:t>
            </a:r>
            <a:r>
              <a:rPr lang="ar-EG" dirty="0" smtClean="0"/>
              <a:t>العام </a:t>
            </a:r>
            <a:endParaRPr lang="ar-SA" dirty="0"/>
          </a:p>
        </p:txBody>
      </p:sp>
    </p:spTree>
    <p:extLst>
      <p:ext uri="{BB962C8B-B14F-4D97-AF65-F5344CB8AC3E}">
        <p14:creationId xmlns:p14="http://schemas.microsoft.com/office/powerpoint/2010/main" val="103170330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pPr>
              <a:lnSpc>
                <a:spcPct val="150000"/>
              </a:lnSpc>
            </a:pPr>
            <a:r>
              <a:rPr lang="ar-EG" b="1" dirty="0"/>
              <a:t>الضمان الخامس:</a:t>
            </a:r>
            <a:r>
              <a:rPr lang="ar-EG" dirty="0"/>
              <a:t> تدريب العاملين في المنظمة </a:t>
            </a:r>
            <a:r>
              <a:rPr lang="ar-EG" dirty="0" smtClean="0"/>
              <a:t>على</a:t>
            </a:r>
            <a:r>
              <a:rPr lang="ar-SA" dirty="0" smtClean="0"/>
              <a:t> </a:t>
            </a:r>
            <a:r>
              <a:rPr lang="ar-EG" dirty="0" smtClean="0"/>
              <a:t>التقنيات </a:t>
            </a:r>
            <a:r>
              <a:rPr lang="ar-EG" dirty="0"/>
              <a:t>الحديثة و المهارات التي تساعد على تحسين الجودة في </a:t>
            </a:r>
            <a:r>
              <a:rPr lang="ar-SA" dirty="0" smtClean="0"/>
              <a:t>ا</a:t>
            </a:r>
            <a:r>
              <a:rPr lang="ar-EG" dirty="0" err="1" smtClean="0"/>
              <a:t>لاداء</a:t>
            </a:r>
            <a:r>
              <a:rPr lang="ar-EG" dirty="0" smtClean="0"/>
              <a:t> </a:t>
            </a:r>
            <a:r>
              <a:rPr lang="ar-EG" dirty="0"/>
              <a:t>و خدمة العملاء المستفيدين منها </a:t>
            </a:r>
            <a:endParaRPr lang="en-US" dirty="0"/>
          </a:p>
          <a:p>
            <a:pPr>
              <a:lnSpc>
                <a:spcPct val="150000"/>
              </a:lnSpc>
            </a:pPr>
            <a:r>
              <a:rPr lang="ar-EG" dirty="0"/>
              <a:t> </a:t>
            </a:r>
            <a:r>
              <a:rPr lang="ar-EG" b="1" dirty="0"/>
              <a:t> الضمان السادس: </a:t>
            </a:r>
            <a:r>
              <a:rPr lang="ar-EG" dirty="0"/>
              <a:t>الاهتمام بإتباع الاسس و القواعد العلمية القائمة على القياس الفعلي و التحليل بغرض تقويم أنشطة و خدمات المنظمات الاجتماعية بعدف تعديلها وتطويرها </a:t>
            </a:r>
            <a:endParaRPr lang="ar-SA" dirty="0"/>
          </a:p>
        </p:txBody>
      </p:sp>
    </p:spTree>
    <p:extLst>
      <p:ext uri="{BB962C8B-B14F-4D97-AF65-F5344CB8AC3E}">
        <p14:creationId xmlns:p14="http://schemas.microsoft.com/office/powerpoint/2010/main" val="103170330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ln w="76200"/>
        </p:spPr>
        <p:style>
          <a:lnRef idx="2">
            <a:schemeClr val="accent4"/>
          </a:lnRef>
          <a:fillRef idx="1">
            <a:schemeClr val="lt1"/>
          </a:fillRef>
          <a:effectRef idx="0">
            <a:schemeClr val="accent4"/>
          </a:effectRef>
          <a:fontRef idx="minor">
            <a:schemeClr val="dk1"/>
          </a:fontRef>
        </p:style>
        <p:txBody>
          <a:bodyPr/>
          <a:lstStyle/>
          <a:p>
            <a:pPr algn="ctr"/>
            <a:r>
              <a:rPr lang="ar-SA" sz="5400" b="1" dirty="0" smtClean="0"/>
              <a:t>اسئلة </a:t>
            </a:r>
          </a:p>
          <a:p>
            <a:pPr lvl="0">
              <a:lnSpc>
                <a:spcPct val="150000"/>
              </a:lnSpc>
            </a:pPr>
            <a:r>
              <a:rPr lang="ar-EG" b="1" dirty="0"/>
              <a:t>ناقش ناقشي خطوات </a:t>
            </a:r>
            <a:r>
              <a:rPr lang="ar-SA" b="1" dirty="0"/>
              <a:t>خطوات تقويم المنظمات الاجتماعية </a:t>
            </a:r>
            <a:endParaRPr lang="en-US" b="1" dirty="0"/>
          </a:p>
          <a:p>
            <a:pPr>
              <a:lnSpc>
                <a:spcPct val="150000"/>
              </a:lnSpc>
            </a:pPr>
            <a:r>
              <a:rPr lang="en-US" b="1" dirty="0"/>
              <a:t> </a:t>
            </a:r>
            <a:r>
              <a:rPr lang="ar-EG" b="1" dirty="0"/>
              <a:t>ما هي عناصر ادارة الجودة الشاملة للمنظمات الاجتماعية</a:t>
            </a:r>
            <a:r>
              <a:rPr lang="ar-EG" dirty="0"/>
              <a:t>؟</a:t>
            </a:r>
            <a:endParaRPr lang="en-US" dirty="0"/>
          </a:p>
          <a:p>
            <a:endParaRPr lang="ar-SA" dirty="0"/>
          </a:p>
        </p:txBody>
      </p:sp>
    </p:spTree>
    <p:extLst>
      <p:ext uri="{BB962C8B-B14F-4D97-AF65-F5344CB8AC3E}">
        <p14:creationId xmlns:p14="http://schemas.microsoft.com/office/powerpoint/2010/main" val="1031703305"/>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515</TotalTime>
  <Words>2093</Words>
  <Application>Microsoft Office PowerPoint</Application>
  <PresentationFormat>عرض على الشاشة (3:4)‏</PresentationFormat>
  <Paragraphs>174</Paragraphs>
  <Slides>45</Slides>
  <Notes>0</Notes>
  <HiddenSlides>0</HiddenSlides>
  <MMClips>0</MMClips>
  <ScaleCrop>false</ScaleCrop>
  <HeadingPairs>
    <vt:vector size="4" baseType="variant">
      <vt:variant>
        <vt:lpstr>نسق</vt:lpstr>
      </vt:variant>
      <vt:variant>
        <vt:i4>1</vt:i4>
      </vt:variant>
      <vt:variant>
        <vt:lpstr>عناوين الشرائح</vt:lpstr>
      </vt:variant>
      <vt:variant>
        <vt:i4>45</vt:i4>
      </vt:variant>
    </vt:vector>
  </HeadingPairs>
  <TitlesOfParts>
    <vt:vector size="46" baseType="lpstr">
      <vt:lpstr>نسق Office</vt:lpstr>
      <vt:lpstr>عرض تقديمي في PowerPoint</vt:lpstr>
      <vt:lpstr>المحاضرة الثالثة  بعنوان - الاتجاهات الحديثة في ادارة المنظمات </vt:lpstr>
      <vt:lpstr> من خلال مناقشة اولا- مفهوم تقويم المنظمات الاجتماعية  ثانيا - ادارة الجودة الشاملة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الاتجاهات الحديثة في ادارة المنظمات  - مفهوم تقويم المنظمات الاجتماعية  - ادارة الجودة الشاملة - الادارة بالأهداف</dc:title>
  <dc:creator>Asmaa A. Saleh</dc:creator>
  <cp:lastModifiedBy>Asmaa A. Saleh</cp:lastModifiedBy>
  <cp:revision>22</cp:revision>
  <dcterms:created xsi:type="dcterms:W3CDTF">2016-01-12T06:46:41Z</dcterms:created>
  <dcterms:modified xsi:type="dcterms:W3CDTF">2016-04-16T10:07:27Z</dcterms:modified>
</cp:coreProperties>
</file>