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86" r:id="rId4"/>
    <p:sldId id="284" r:id="rId5"/>
    <p:sldId id="285" r:id="rId6"/>
    <p:sldId id="258" r:id="rId7"/>
    <p:sldId id="301" r:id="rId8"/>
    <p:sldId id="259" r:id="rId9"/>
    <p:sldId id="288" r:id="rId10"/>
    <p:sldId id="260" r:id="rId11"/>
    <p:sldId id="278" r:id="rId12"/>
    <p:sldId id="261" r:id="rId13"/>
    <p:sldId id="279" r:id="rId14"/>
    <p:sldId id="262" r:id="rId15"/>
    <p:sldId id="263" r:id="rId16"/>
    <p:sldId id="264" r:id="rId17"/>
    <p:sldId id="265" r:id="rId18"/>
    <p:sldId id="266" r:id="rId19"/>
    <p:sldId id="280" r:id="rId20"/>
    <p:sldId id="267" r:id="rId21"/>
    <p:sldId id="281" r:id="rId22"/>
    <p:sldId id="268" r:id="rId23"/>
    <p:sldId id="289" r:id="rId24"/>
    <p:sldId id="269" r:id="rId25"/>
    <p:sldId id="282" r:id="rId26"/>
    <p:sldId id="270" r:id="rId27"/>
    <p:sldId id="283" r:id="rId28"/>
    <p:sldId id="271" r:id="rId29"/>
    <p:sldId id="290" r:id="rId30"/>
    <p:sldId id="272" r:id="rId31"/>
    <p:sldId id="273" r:id="rId32"/>
    <p:sldId id="274" r:id="rId33"/>
    <p:sldId id="291" r:id="rId34"/>
    <p:sldId id="275" r:id="rId35"/>
    <p:sldId id="276" r:id="rId36"/>
    <p:sldId id="292" r:id="rId37"/>
    <p:sldId id="277" r:id="rId38"/>
    <p:sldId id="293" r:id="rId39"/>
    <p:sldId id="294" r:id="rId40"/>
    <p:sldId id="295" r:id="rId41"/>
    <p:sldId id="296" r:id="rId42"/>
    <p:sldId id="297" r:id="rId43"/>
    <p:sldId id="298" r:id="rId44"/>
    <p:sldId id="299" r:id="rId45"/>
    <p:sldId id="300" r:id="rId46"/>
    <p:sldId id="302" r:id="rId47"/>
    <p:sldId id="304" r:id="rId48"/>
    <p:sldId id="305" r:id="rId49"/>
    <p:sldId id="306" r:id="rId50"/>
    <p:sldId id="307" r:id="rId51"/>
    <p:sldId id="303" r:id="rId5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66" d="100"/>
          <a:sy n="66" d="100"/>
        </p:scale>
        <p:origin x="-142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324C59E0-F7D0-4168-8A04-4A2B532804C7}" type="datetimeFigureOut">
              <a:rPr lang="ar-SA" smtClean="0"/>
              <a:t>05/07/1437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3195A74-1AE0-460B-A4F1-BC2DF7142945}" type="slidenum">
              <a:rPr lang="ar-SA" smtClean="0"/>
              <a:t>‹#›</a:t>
            </a:fld>
            <a:endParaRPr lang="ar-SA"/>
          </a:p>
        </p:txBody>
      </p:sp>
    </p:spTree>
    <p:extLst>
      <p:ext uri="{BB962C8B-B14F-4D97-AF65-F5344CB8AC3E}">
        <p14:creationId xmlns:p14="http://schemas.microsoft.com/office/powerpoint/2010/main" val="1795601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24C59E0-F7D0-4168-8A04-4A2B532804C7}" type="datetimeFigureOut">
              <a:rPr lang="ar-SA" smtClean="0"/>
              <a:t>05/07/1437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3195A74-1AE0-460B-A4F1-BC2DF7142945}" type="slidenum">
              <a:rPr lang="ar-SA" smtClean="0"/>
              <a:t>‹#›</a:t>
            </a:fld>
            <a:endParaRPr lang="ar-SA"/>
          </a:p>
        </p:txBody>
      </p:sp>
    </p:spTree>
    <p:extLst>
      <p:ext uri="{BB962C8B-B14F-4D97-AF65-F5344CB8AC3E}">
        <p14:creationId xmlns:p14="http://schemas.microsoft.com/office/powerpoint/2010/main" val="3787281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324C59E0-F7D0-4168-8A04-4A2B532804C7}" type="datetimeFigureOut">
              <a:rPr lang="ar-SA" smtClean="0"/>
              <a:t>05/07/1437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3195A74-1AE0-460B-A4F1-BC2DF7142945}" type="slidenum">
              <a:rPr lang="ar-SA" smtClean="0"/>
              <a:t>‹#›</a:t>
            </a:fld>
            <a:endParaRPr lang="ar-SA"/>
          </a:p>
        </p:txBody>
      </p:sp>
    </p:spTree>
    <p:extLst>
      <p:ext uri="{BB962C8B-B14F-4D97-AF65-F5344CB8AC3E}">
        <p14:creationId xmlns:p14="http://schemas.microsoft.com/office/powerpoint/2010/main" val="2656229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324C59E0-F7D0-4168-8A04-4A2B532804C7}" type="datetimeFigureOut">
              <a:rPr lang="ar-SA" smtClean="0"/>
              <a:t>05/07/1437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3195A74-1AE0-460B-A4F1-BC2DF7142945}" type="slidenum">
              <a:rPr lang="ar-SA" smtClean="0"/>
              <a:t>‹#›</a:t>
            </a:fld>
            <a:endParaRPr lang="ar-SA"/>
          </a:p>
        </p:txBody>
      </p:sp>
    </p:spTree>
    <p:extLst>
      <p:ext uri="{BB962C8B-B14F-4D97-AF65-F5344CB8AC3E}">
        <p14:creationId xmlns:p14="http://schemas.microsoft.com/office/powerpoint/2010/main" val="3253341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324C59E0-F7D0-4168-8A04-4A2B532804C7}" type="datetimeFigureOut">
              <a:rPr lang="ar-SA" smtClean="0"/>
              <a:t>05/07/1437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D3195A74-1AE0-460B-A4F1-BC2DF7142945}" type="slidenum">
              <a:rPr lang="ar-SA" smtClean="0"/>
              <a:t>‹#›</a:t>
            </a:fld>
            <a:endParaRPr lang="ar-SA"/>
          </a:p>
        </p:txBody>
      </p:sp>
    </p:spTree>
    <p:extLst>
      <p:ext uri="{BB962C8B-B14F-4D97-AF65-F5344CB8AC3E}">
        <p14:creationId xmlns:p14="http://schemas.microsoft.com/office/powerpoint/2010/main" val="67034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324C59E0-F7D0-4168-8A04-4A2B532804C7}" type="datetimeFigureOut">
              <a:rPr lang="ar-SA" smtClean="0"/>
              <a:t>05/07/1437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D3195A74-1AE0-460B-A4F1-BC2DF7142945}" type="slidenum">
              <a:rPr lang="ar-SA" smtClean="0"/>
              <a:t>‹#›</a:t>
            </a:fld>
            <a:endParaRPr lang="ar-SA"/>
          </a:p>
        </p:txBody>
      </p:sp>
    </p:spTree>
    <p:extLst>
      <p:ext uri="{BB962C8B-B14F-4D97-AF65-F5344CB8AC3E}">
        <p14:creationId xmlns:p14="http://schemas.microsoft.com/office/powerpoint/2010/main" val="928413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24C59E0-F7D0-4168-8A04-4A2B532804C7}" type="datetimeFigureOut">
              <a:rPr lang="ar-SA" smtClean="0"/>
              <a:t>05/07/1437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D3195A74-1AE0-460B-A4F1-BC2DF7142945}" type="slidenum">
              <a:rPr lang="ar-SA" smtClean="0"/>
              <a:t>‹#›</a:t>
            </a:fld>
            <a:endParaRPr lang="ar-SA"/>
          </a:p>
        </p:txBody>
      </p:sp>
    </p:spTree>
    <p:extLst>
      <p:ext uri="{BB962C8B-B14F-4D97-AF65-F5344CB8AC3E}">
        <p14:creationId xmlns:p14="http://schemas.microsoft.com/office/powerpoint/2010/main" val="2402202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24C59E0-F7D0-4168-8A04-4A2B532804C7}" type="datetimeFigureOut">
              <a:rPr lang="ar-SA" smtClean="0"/>
              <a:t>05/07/1437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3195A74-1AE0-460B-A4F1-BC2DF7142945}" type="slidenum">
              <a:rPr lang="ar-SA" smtClean="0"/>
              <a:t>‹#›</a:t>
            </a:fld>
            <a:endParaRPr lang="ar-SA"/>
          </a:p>
        </p:txBody>
      </p:sp>
    </p:spTree>
    <p:extLst>
      <p:ext uri="{BB962C8B-B14F-4D97-AF65-F5344CB8AC3E}">
        <p14:creationId xmlns:p14="http://schemas.microsoft.com/office/powerpoint/2010/main" val="4156846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24C59E0-F7D0-4168-8A04-4A2B532804C7}" type="datetimeFigureOut">
              <a:rPr lang="ar-SA" smtClean="0"/>
              <a:t>05/07/1437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3195A74-1AE0-460B-A4F1-BC2DF7142945}" type="slidenum">
              <a:rPr lang="ar-SA" smtClean="0"/>
              <a:t>‹#›</a:t>
            </a:fld>
            <a:endParaRPr lang="ar-SA"/>
          </a:p>
        </p:txBody>
      </p:sp>
    </p:spTree>
    <p:extLst>
      <p:ext uri="{BB962C8B-B14F-4D97-AF65-F5344CB8AC3E}">
        <p14:creationId xmlns:p14="http://schemas.microsoft.com/office/powerpoint/2010/main" val="1482314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24C59E0-F7D0-4168-8A04-4A2B532804C7}" type="datetimeFigureOut">
              <a:rPr lang="ar-SA" smtClean="0"/>
              <a:t>05/07/1437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3195A74-1AE0-460B-A4F1-BC2DF7142945}" type="slidenum">
              <a:rPr lang="ar-SA" smtClean="0"/>
              <a:t>‹#›</a:t>
            </a:fld>
            <a:endParaRPr lang="ar-SA"/>
          </a:p>
        </p:txBody>
      </p:sp>
    </p:spTree>
    <p:extLst>
      <p:ext uri="{BB962C8B-B14F-4D97-AF65-F5344CB8AC3E}">
        <p14:creationId xmlns:p14="http://schemas.microsoft.com/office/powerpoint/2010/main" val="2605704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24C59E0-F7D0-4168-8A04-4A2B532804C7}" type="datetimeFigureOut">
              <a:rPr lang="ar-SA" smtClean="0"/>
              <a:t>05/07/1437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3195A74-1AE0-460B-A4F1-BC2DF7142945}" type="slidenum">
              <a:rPr lang="ar-SA" smtClean="0"/>
              <a:t>‹#›</a:t>
            </a:fld>
            <a:endParaRPr lang="ar-SA"/>
          </a:p>
        </p:txBody>
      </p:sp>
    </p:spTree>
    <p:extLst>
      <p:ext uri="{BB962C8B-B14F-4D97-AF65-F5344CB8AC3E}">
        <p14:creationId xmlns:p14="http://schemas.microsoft.com/office/powerpoint/2010/main" val="3987412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24C59E0-F7D0-4168-8A04-4A2B532804C7}" type="datetimeFigureOut">
              <a:rPr lang="ar-SA" smtClean="0"/>
              <a:t>05/07/1437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3195A74-1AE0-460B-A4F1-BC2DF7142945}" type="slidenum">
              <a:rPr lang="ar-SA" smtClean="0"/>
              <a:t>‹#›</a:t>
            </a:fld>
            <a:endParaRPr lang="ar-SA"/>
          </a:p>
        </p:txBody>
      </p:sp>
    </p:spTree>
    <p:extLst>
      <p:ext uri="{BB962C8B-B14F-4D97-AF65-F5344CB8AC3E}">
        <p14:creationId xmlns:p14="http://schemas.microsoft.com/office/powerpoint/2010/main" val="4088132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755576" y="1124744"/>
            <a:ext cx="7772400" cy="1470025"/>
          </a:xfrm>
        </p:spPr>
        <p:txBody>
          <a:bodyPr>
            <a:normAutofit/>
          </a:bodyPr>
          <a:lstStyle/>
          <a:p>
            <a:r>
              <a:rPr lang="ar-SA" sz="6000" b="1" dirty="0" smtClean="0"/>
              <a:t>المحاضرة الخامسة </a:t>
            </a:r>
            <a:endParaRPr lang="ar-SA" sz="6000" b="1" dirty="0"/>
          </a:p>
        </p:txBody>
      </p:sp>
      <p:sp>
        <p:nvSpPr>
          <p:cNvPr id="3" name="عنوان فرعي 2"/>
          <p:cNvSpPr>
            <a:spLocks noGrp="1"/>
          </p:cNvSpPr>
          <p:nvPr>
            <p:ph type="subTitle" idx="1"/>
          </p:nvPr>
        </p:nvSpPr>
        <p:spPr>
          <a:xfrm>
            <a:off x="1475656" y="2924944"/>
            <a:ext cx="6400800" cy="2952328"/>
          </a:xfrm>
        </p:spPr>
        <p:txBody>
          <a:bodyPr>
            <a:noAutofit/>
          </a:bodyPr>
          <a:lstStyle/>
          <a:p>
            <a:r>
              <a:rPr lang="ar-SA" sz="7200" b="1" dirty="0" smtClean="0"/>
              <a:t>بعنوان</a:t>
            </a:r>
          </a:p>
          <a:p>
            <a:r>
              <a:rPr lang="ar-SA" sz="7200" b="1" dirty="0" smtClean="0"/>
              <a:t>اساسيات الادارة</a:t>
            </a:r>
            <a:endParaRPr lang="ar-SA" sz="7200" b="1" dirty="0"/>
          </a:p>
        </p:txBody>
      </p:sp>
    </p:spTree>
    <p:extLst>
      <p:ext uri="{BB962C8B-B14F-4D97-AF65-F5344CB8AC3E}">
        <p14:creationId xmlns:p14="http://schemas.microsoft.com/office/powerpoint/2010/main" val="2109714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2918378" y="1124744"/>
            <a:ext cx="5847326" cy="994031"/>
          </a:xfrm>
        </p:spPr>
        <p:txBody>
          <a:bodyPr/>
          <a:lstStyle/>
          <a:p>
            <a:r>
              <a:rPr lang="ar-SA" b="1" dirty="0" smtClean="0">
                <a:ln>
                  <a:solidFill>
                    <a:srgbClr val="FFC000"/>
                  </a:solidFill>
                </a:ln>
              </a:rPr>
              <a:t>اساسيات الادارة</a:t>
            </a:r>
            <a:endParaRPr lang="ar-SA" b="1" dirty="0">
              <a:ln>
                <a:solidFill>
                  <a:srgbClr val="FFC000"/>
                </a:solidFill>
              </a:ln>
            </a:endParaRPr>
          </a:p>
        </p:txBody>
      </p:sp>
      <p:sp>
        <p:nvSpPr>
          <p:cNvPr id="3" name="عنوان فرعي 2"/>
          <p:cNvSpPr>
            <a:spLocks noGrp="1"/>
          </p:cNvSpPr>
          <p:nvPr>
            <p:ph type="subTitle" idx="1"/>
          </p:nvPr>
        </p:nvSpPr>
        <p:spPr>
          <a:xfrm>
            <a:off x="3059832" y="2545038"/>
            <a:ext cx="5752728" cy="3980306"/>
          </a:xfrm>
        </p:spPr>
        <p:txBody>
          <a:bodyPr>
            <a:noAutofit/>
          </a:bodyPr>
          <a:lstStyle/>
          <a:p>
            <a:pPr marL="342900" indent="-342900" algn="r">
              <a:buFont typeface="Wingdings" panose="05000000000000000000" pitchFamily="2" charset="2"/>
              <a:buChar char="ü"/>
            </a:pPr>
            <a:r>
              <a:rPr lang="ar-SA" sz="3600" dirty="0" smtClean="0">
                <a:solidFill>
                  <a:srgbClr val="00B050"/>
                </a:solidFill>
              </a:rPr>
              <a:t>نشأة وماهية الادارة في المؤسسات الاجتماعية</a:t>
            </a:r>
          </a:p>
          <a:p>
            <a:pPr marL="342900" indent="-342900" algn="r">
              <a:buFont typeface="Wingdings" panose="05000000000000000000" pitchFamily="2" charset="2"/>
              <a:buChar char="ü"/>
            </a:pPr>
            <a:r>
              <a:rPr lang="ar-SA" sz="3600" dirty="0" smtClean="0">
                <a:solidFill>
                  <a:srgbClr val="00B050"/>
                </a:solidFill>
              </a:rPr>
              <a:t>تعريف الادارة في الخدمة الاجتماعية</a:t>
            </a:r>
          </a:p>
          <a:p>
            <a:pPr marL="342900" indent="-342900" algn="r">
              <a:buFont typeface="Wingdings" panose="05000000000000000000" pitchFamily="2" charset="2"/>
              <a:buChar char="ü"/>
            </a:pPr>
            <a:r>
              <a:rPr lang="ar-SA" sz="3600" dirty="0" smtClean="0">
                <a:solidFill>
                  <a:srgbClr val="00B050"/>
                </a:solidFill>
              </a:rPr>
              <a:t>الخصائص المميزة لإدارة المؤسسات الاجتماعية </a:t>
            </a:r>
            <a:endParaRPr lang="ar-SA" sz="3600" dirty="0">
              <a:solidFill>
                <a:srgbClr val="00B050"/>
              </a:solidFill>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33598"/>
            <a:ext cx="2918378" cy="3839970"/>
          </a:xfrm>
          <a:prstGeom prst="rect">
            <a:avLst/>
          </a:prstGeom>
        </p:spPr>
      </p:pic>
    </p:spTree>
    <p:extLst>
      <p:ext uri="{BB962C8B-B14F-4D97-AF65-F5344CB8AC3E}">
        <p14:creationId xmlns:p14="http://schemas.microsoft.com/office/powerpoint/2010/main" val="67316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775245"/>
            <a:ext cx="8229600" cy="4525963"/>
          </a:xfrm>
        </p:spPr>
        <p:txBody>
          <a:bodyPr>
            <a:normAutofit fontScale="92500" lnSpcReduction="20000"/>
          </a:bodyPr>
          <a:lstStyle/>
          <a:p>
            <a:pPr algn="ctr"/>
            <a:r>
              <a:rPr lang="ar-SA" sz="4000" b="1" dirty="0" smtClean="0"/>
              <a:t>المحتويات</a:t>
            </a:r>
          </a:p>
          <a:p>
            <a:r>
              <a:rPr lang="ar-SA" sz="4000" dirty="0" smtClean="0"/>
              <a:t>مقدمة </a:t>
            </a:r>
          </a:p>
          <a:p>
            <a:r>
              <a:rPr lang="ar-SA" sz="4000" dirty="0" smtClean="0"/>
              <a:t>مراجعة </a:t>
            </a:r>
          </a:p>
          <a:p>
            <a:r>
              <a:rPr lang="ar-SA" sz="4000" dirty="0"/>
              <a:t>ظهور الإدارة في المؤسسات الاجتماعية :</a:t>
            </a:r>
            <a:endParaRPr lang="en-US" sz="4000" dirty="0"/>
          </a:p>
          <a:p>
            <a:r>
              <a:rPr lang="ar-SA" sz="4000" dirty="0"/>
              <a:t>نشأة مهنة الخدمة الاجتماعية </a:t>
            </a:r>
            <a:endParaRPr lang="en-US" sz="4000" dirty="0"/>
          </a:p>
          <a:p>
            <a:r>
              <a:rPr lang="ar-SA" sz="4000" dirty="0"/>
              <a:t>وظائف الخدمة الاجتماعية</a:t>
            </a:r>
            <a:endParaRPr lang="en-US" sz="4000" dirty="0"/>
          </a:p>
          <a:p>
            <a:r>
              <a:rPr lang="ar-SA" sz="4000" dirty="0"/>
              <a:t>تعريف الادارة في الخدمة </a:t>
            </a:r>
            <a:r>
              <a:rPr lang="ar-SA" sz="4000" dirty="0" smtClean="0"/>
              <a:t>الاجتماعية</a:t>
            </a:r>
          </a:p>
          <a:p>
            <a:r>
              <a:rPr lang="ar-SA" sz="4000" dirty="0" smtClean="0"/>
              <a:t>الخصائص المميزة للإدارة المؤسسات الاجتماعية </a:t>
            </a:r>
            <a:endParaRPr lang="en-US" sz="4000" dirty="0"/>
          </a:p>
          <a:p>
            <a:endParaRPr lang="ar-SA" dirty="0"/>
          </a:p>
        </p:txBody>
      </p:sp>
    </p:spTree>
    <p:extLst>
      <p:ext uri="{BB962C8B-B14F-4D97-AF65-F5344CB8AC3E}">
        <p14:creationId xmlns:p14="http://schemas.microsoft.com/office/powerpoint/2010/main" val="4076179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lstStyle/>
          <a:p>
            <a:pPr algn="ctr"/>
            <a:r>
              <a:rPr lang="ar-SA" sz="4800" b="1" u="sng" dirty="0" smtClean="0"/>
              <a:t>الاهداف</a:t>
            </a:r>
            <a:r>
              <a:rPr lang="ar-SA" u="sng" dirty="0" smtClean="0"/>
              <a:t> </a:t>
            </a:r>
          </a:p>
          <a:p>
            <a:r>
              <a:rPr lang="ar-SA" dirty="0" smtClean="0"/>
              <a:t>معرفة متى ظهرت </a:t>
            </a:r>
            <a:r>
              <a:rPr lang="ar-SA" dirty="0"/>
              <a:t>الإدارة في المؤسسات الاجتماعية :</a:t>
            </a:r>
            <a:endParaRPr lang="en-US" dirty="0"/>
          </a:p>
          <a:p>
            <a:r>
              <a:rPr lang="ar-SA" dirty="0" smtClean="0"/>
              <a:t>معرفة نشأة </a:t>
            </a:r>
            <a:r>
              <a:rPr lang="ar-SA" dirty="0"/>
              <a:t>مهنة الخدمة الاجتماعية </a:t>
            </a:r>
            <a:endParaRPr lang="en-US" dirty="0"/>
          </a:p>
          <a:p>
            <a:r>
              <a:rPr lang="ar-SA" dirty="0" smtClean="0"/>
              <a:t>ادراك وظائف </a:t>
            </a:r>
            <a:r>
              <a:rPr lang="ar-SA" dirty="0"/>
              <a:t>الخدمة الاجتماعية</a:t>
            </a:r>
            <a:endParaRPr lang="en-US" dirty="0"/>
          </a:p>
          <a:p>
            <a:r>
              <a:rPr lang="ar-SA" dirty="0" smtClean="0"/>
              <a:t>الالمام بتعريف </a:t>
            </a:r>
            <a:r>
              <a:rPr lang="ar-SA" dirty="0"/>
              <a:t>الادارة في الخدمة الاجتماعية</a:t>
            </a:r>
            <a:endParaRPr lang="en-US" dirty="0"/>
          </a:p>
          <a:p>
            <a:endParaRPr lang="ar-SA" dirty="0"/>
          </a:p>
        </p:txBody>
      </p:sp>
      <p:pic>
        <p:nvPicPr>
          <p:cNvPr id="4" name="Picture 3" descr="Business-Finance-Through-Your-Business-Plan.png"/>
          <p:cNvPicPr>
            <a:picLocks noChangeAspect="1"/>
          </p:cNvPicPr>
          <p:nvPr/>
        </p:nvPicPr>
        <p:blipFill>
          <a:blip r:embed="rId2" cstate="print"/>
          <a:stretch>
            <a:fillRect/>
          </a:stretch>
        </p:blipFill>
        <p:spPr>
          <a:xfrm>
            <a:off x="2195736" y="3937600"/>
            <a:ext cx="2861333" cy="2794208"/>
          </a:xfrm>
          <a:prstGeom prst="rect">
            <a:avLst/>
          </a:prstGeom>
          <a:ln>
            <a:noFill/>
          </a:ln>
          <a:effectLst>
            <a:softEdge rad="112500"/>
          </a:effectLst>
        </p:spPr>
      </p:pic>
    </p:spTree>
    <p:extLst>
      <p:ext uri="{BB962C8B-B14F-4D97-AF65-F5344CB8AC3E}">
        <p14:creationId xmlns:p14="http://schemas.microsoft.com/office/powerpoint/2010/main" val="853087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fontScale="92500"/>
          </a:bodyPr>
          <a:lstStyle/>
          <a:p>
            <a:r>
              <a:rPr lang="ar-SA" b="1" u="sng" dirty="0" smtClean="0"/>
              <a:t>مقدمة</a:t>
            </a:r>
          </a:p>
          <a:p>
            <a:r>
              <a:rPr lang="ar-SA" altLang="ar-SA" b="1" dirty="0">
                <a:solidFill>
                  <a:schemeClr val="accent2"/>
                </a:solidFill>
                <a:cs typeface="Arabic Transparent" pitchFamily="2" charset="0"/>
              </a:rPr>
              <a:t>الإدارة ليست اختراعاً حديثاً يرجع إلى بضعة عقود من  السنين، وإنما هي قديمة قدم الإنسانية ذاتها .فمنذ ظهور الإنسان على الأرض وهو يمارس  الإدارة, ولذلك يمكننا القول أن الإدارة لازمت ظهور الحياة الأولى للإنسان وصاحبتها على مر العصور </a:t>
            </a:r>
            <a:endParaRPr lang="ar-SA" altLang="ar-SA" dirty="0" smtClean="0"/>
          </a:p>
          <a:p>
            <a:r>
              <a:rPr lang="ar-SA" altLang="ar-SA" dirty="0" smtClean="0"/>
              <a:t> </a:t>
            </a:r>
            <a:r>
              <a:rPr lang="ar-SA" altLang="ar-SA" dirty="0"/>
              <a:t>لا يمكن لأحد الجزم إطلاقا بأن نشأة وتطور الإدارة قد ارتبط بأمة أو حضارة دون غيرها أو أنها وجدت في زمان ومكان محدد بل يمكن القول بأن الإدارة نشاط لازم الجماعات البشرية منذ نشأتها سواء مارسته عن وعي أم لم تشعر به وهو يتمثل في كثير من النشاطات ابتداء من الأسرة وانتهاء بأعمال الدولة</a:t>
            </a:r>
            <a:endParaRPr lang="ar-SA" dirty="0"/>
          </a:p>
        </p:txBody>
      </p:sp>
    </p:spTree>
    <p:extLst>
      <p:ext uri="{BB962C8B-B14F-4D97-AF65-F5344CB8AC3E}">
        <p14:creationId xmlns:p14="http://schemas.microsoft.com/office/powerpoint/2010/main" val="3769315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ربع نص 1"/>
          <p:cNvSpPr txBox="1"/>
          <p:nvPr/>
        </p:nvSpPr>
        <p:spPr>
          <a:xfrm>
            <a:off x="1619672" y="509798"/>
            <a:ext cx="6464272" cy="584775"/>
          </a:xfrm>
          <a:prstGeom prst="rect">
            <a:avLst/>
          </a:prstGeom>
          <a:noFill/>
        </p:spPr>
        <p:txBody>
          <a:bodyPr wrap="square" rtlCol="1">
            <a:spAutoFit/>
          </a:bodyPr>
          <a:lstStyle/>
          <a:p>
            <a:r>
              <a:rPr lang="ar-SA" sz="3200" dirty="0" smtClean="0">
                <a:latin typeface="Andalus" panose="02020603050405020304" pitchFamily="18" charset="-78"/>
              </a:rPr>
              <a:t>أولا / ظهور الإدارة في المؤسسات الاجتماعية :</a:t>
            </a:r>
            <a:endParaRPr lang="ar-SA" sz="3200" dirty="0">
              <a:latin typeface="Andalus" panose="02020603050405020304" pitchFamily="18" charset="-78"/>
            </a:endParaRPr>
          </a:p>
        </p:txBody>
      </p:sp>
      <p:sp>
        <p:nvSpPr>
          <p:cNvPr id="3" name="مربع نص 2"/>
          <p:cNvSpPr txBox="1"/>
          <p:nvPr/>
        </p:nvSpPr>
        <p:spPr>
          <a:xfrm>
            <a:off x="539552" y="1367554"/>
            <a:ext cx="8136904" cy="3785652"/>
          </a:xfrm>
          <a:prstGeom prst="rect">
            <a:avLst/>
          </a:prstGeom>
          <a:noFill/>
        </p:spPr>
        <p:txBody>
          <a:bodyPr wrap="square" rtlCol="1">
            <a:spAutoFit/>
          </a:bodyPr>
          <a:lstStyle/>
          <a:p>
            <a:pPr algn="ctr"/>
            <a:r>
              <a:rPr lang="ar-SA" sz="4000" dirty="0" smtClean="0">
                <a:solidFill>
                  <a:schemeClr val="accent1">
                    <a:lumMod val="75000"/>
                  </a:schemeClr>
                </a:solidFill>
                <a:latin typeface="Arabic Typesetting" panose="03020402040406030203" pitchFamily="66" charset="-78"/>
              </a:rPr>
              <a:t>نجد ان الأسرة اقدم المؤسسات وكانت الوظيفة الاولى للأسرة المحافظة على الجنس  وانجاب الاطفال ثم القيام برعاية افراد الاسرة وتلقين الاطفال المبادئ العلمية والخلقية والتربوية الا انه مع التطور والتقدم تخلت الأسرة عن وظائفها فهيئت الفرصة للجماعات المتخصصة</a:t>
            </a:r>
            <a:endParaRPr lang="ar-SA" dirty="0">
              <a:solidFill>
                <a:schemeClr val="accent1">
                  <a:lumMod val="75000"/>
                </a:schemeClr>
              </a:solidFill>
            </a:endParaRPr>
          </a:p>
        </p:txBody>
      </p:sp>
    </p:spTree>
    <p:extLst>
      <p:ext uri="{BB962C8B-B14F-4D97-AF65-F5344CB8AC3E}">
        <p14:creationId xmlns:p14="http://schemas.microsoft.com/office/powerpoint/2010/main" val="14448512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gradFill>
        <a:effectLst/>
      </p:bgPr>
    </p:bg>
    <p:spTree>
      <p:nvGrpSpPr>
        <p:cNvPr id="1" name=""/>
        <p:cNvGrpSpPr/>
        <p:nvPr/>
      </p:nvGrpSpPr>
      <p:grpSpPr>
        <a:xfrm>
          <a:off x="0" y="0"/>
          <a:ext cx="0" cy="0"/>
          <a:chOff x="0" y="0"/>
          <a:chExt cx="0" cy="0"/>
        </a:xfrm>
      </p:grpSpPr>
      <p:sp>
        <p:nvSpPr>
          <p:cNvPr id="2" name="مستطيل 1"/>
          <p:cNvSpPr/>
          <p:nvPr/>
        </p:nvSpPr>
        <p:spPr>
          <a:xfrm>
            <a:off x="1691680" y="1268760"/>
            <a:ext cx="5976664" cy="4247317"/>
          </a:xfrm>
          <a:prstGeom prst="rect">
            <a:avLst/>
          </a:prstGeom>
        </p:spPr>
        <p:txBody>
          <a:bodyPr wrap="square">
            <a:spAutoFit/>
          </a:bodyPr>
          <a:lstStyle/>
          <a:p>
            <a:pPr algn="ctr"/>
            <a:r>
              <a:rPr lang="ar-SA" sz="3600" dirty="0">
                <a:solidFill>
                  <a:schemeClr val="accent1">
                    <a:lumMod val="75000"/>
                  </a:schemeClr>
                </a:solidFill>
                <a:latin typeface="Arabic Typesetting" panose="03020402040406030203" pitchFamily="66" charset="-78"/>
              </a:rPr>
              <a:t>(المؤسسات) ان تنشا في المجتمع لتتولى الرعاية بدلا من الأسرة  فأخذت هذه المنظمات بالانتشار لتؤدي وظائفها في التنشئة الاجتماعية ، فأصبحت هذه المؤسسات ضرورة من ضرورات المجتمع لأنها توفر لهم احتياجاتهم المادية والبشرية.</a:t>
            </a:r>
          </a:p>
          <a:p>
            <a:endParaRPr lang="ar-SA" dirty="0">
              <a:solidFill>
                <a:schemeClr val="accent1">
                  <a:lumMod val="75000"/>
                </a:schemeClr>
              </a:solidFill>
            </a:endParaRPr>
          </a:p>
        </p:txBody>
      </p:sp>
    </p:spTree>
    <p:extLst>
      <p:ext uri="{BB962C8B-B14F-4D97-AF65-F5344CB8AC3E}">
        <p14:creationId xmlns:p14="http://schemas.microsoft.com/office/powerpoint/2010/main" val="3402542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ربع نص 1"/>
          <p:cNvSpPr txBox="1"/>
          <p:nvPr/>
        </p:nvSpPr>
        <p:spPr>
          <a:xfrm>
            <a:off x="899592" y="1480843"/>
            <a:ext cx="7572769" cy="3970318"/>
          </a:xfrm>
          <a:prstGeom prst="rect">
            <a:avLst/>
          </a:prstGeom>
          <a:noFill/>
        </p:spPr>
        <p:txBody>
          <a:bodyPr wrap="square" rtlCol="1">
            <a:spAutoFit/>
          </a:bodyPr>
          <a:lstStyle/>
          <a:p>
            <a:r>
              <a:rPr lang="ar-SA" sz="3600" dirty="0" smtClean="0">
                <a:solidFill>
                  <a:srgbClr val="00B050"/>
                </a:solidFill>
                <a:latin typeface="Arabic Typesetting" panose="03020402040406030203" pitchFamily="66" charset="-78"/>
              </a:rPr>
              <a:t>نشأة منذ بداية القرن العشرين حتى فتره الحرب العالمية الثانية وان البذور الاولى لهذه الخدمة تنبت  في محيط الرعاية الاجتماعية وكانت تدار هذه المؤسسات عن طريق المتطوعين  وهم ليسوا مهنيين وكانوا يقومون بهذا العمل بوازع الخير والميل لمساعده الاخرين .</a:t>
            </a:r>
          </a:p>
          <a:p>
            <a:endParaRPr lang="ar-SA" sz="3600" dirty="0" smtClean="0">
              <a:solidFill>
                <a:srgbClr val="00B050"/>
              </a:solidFill>
              <a:latin typeface="Arabic Typesetting" panose="03020402040406030203" pitchFamily="66" charset="-78"/>
            </a:endParaRPr>
          </a:p>
        </p:txBody>
      </p:sp>
      <p:sp>
        <p:nvSpPr>
          <p:cNvPr id="3" name="مربع نص 2"/>
          <p:cNvSpPr txBox="1"/>
          <p:nvPr/>
        </p:nvSpPr>
        <p:spPr>
          <a:xfrm>
            <a:off x="3865970" y="558352"/>
            <a:ext cx="4606391" cy="584775"/>
          </a:xfrm>
          <a:prstGeom prst="rect">
            <a:avLst/>
          </a:prstGeom>
          <a:noFill/>
        </p:spPr>
        <p:txBody>
          <a:bodyPr wrap="square" rtlCol="1">
            <a:spAutoFit/>
          </a:bodyPr>
          <a:lstStyle/>
          <a:p>
            <a:r>
              <a:rPr lang="ar-SA" sz="3200" dirty="0" smtClean="0">
                <a:solidFill>
                  <a:schemeClr val="accent1"/>
                </a:solidFill>
                <a:latin typeface="Andalus" panose="02020603050405020304" pitchFamily="18" charset="-78"/>
              </a:rPr>
              <a:t>نشأة مهنة الخدمة الاجتماعية </a:t>
            </a:r>
            <a:endParaRPr lang="ar-SA" sz="3200" dirty="0">
              <a:solidFill>
                <a:schemeClr val="accent1"/>
              </a:solidFill>
              <a:latin typeface="Andalus" panose="02020603050405020304" pitchFamily="18" charset="-78"/>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072750" cy="1480843"/>
          </a:xfrm>
          <a:prstGeom prst="rect">
            <a:avLst/>
          </a:prstGeom>
          <a:ln>
            <a:noFill/>
          </a:ln>
          <a:effectLst>
            <a:softEdge rad="112500"/>
          </a:effectLst>
        </p:spPr>
      </p:pic>
    </p:spTree>
    <p:extLst>
      <p:ext uri="{BB962C8B-B14F-4D97-AF65-F5344CB8AC3E}">
        <p14:creationId xmlns:p14="http://schemas.microsoft.com/office/powerpoint/2010/main" val="10848566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1000552" y="1412776"/>
            <a:ext cx="7200800" cy="3046988"/>
          </a:xfrm>
          <a:prstGeom prst="rect">
            <a:avLst/>
          </a:prstGeom>
        </p:spPr>
        <p:txBody>
          <a:bodyPr wrap="square">
            <a:spAutoFit/>
          </a:bodyPr>
          <a:lstStyle/>
          <a:p>
            <a:r>
              <a:rPr lang="ar-SA" sz="3200" b="1" u="sng" dirty="0">
                <a:solidFill>
                  <a:srgbClr val="00B050"/>
                </a:solidFill>
                <a:latin typeface="Arabic Typesetting" panose="03020402040406030203" pitchFamily="66" charset="-78"/>
              </a:rPr>
              <a:t>بدا انتشار مدارس الاعمال الإنسانية : </a:t>
            </a:r>
            <a:r>
              <a:rPr lang="ar-SA" sz="3200" dirty="0">
                <a:solidFill>
                  <a:srgbClr val="00B050"/>
                </a:solidFill>
                <a:latin typeface="Arabic Typesetting" panose="03020402040406030203" pitchFamily="66" charset="-78"/>
              </a:rPr>
              <a:t>في عام ١٩٠٤ تخرج منها العاملون والمدربون الذين عينوا للعمل بالمؤسسات الاجتماعية واتجه اولئك المدربون الى الاستفادة من اساليب الإدارة والخبرات الإدارية ، ولقد توصل هؤلاء الى استخدام اداره مبنى على الخبرة والدراية لتلك المؤسسات</a:t>
            </a:r>
            <a:r>
              <a:rPr lang="ar-SA" dirty="0">
                <a:solidFill>
                  <a:srgbClr val="00B050"/>
                </a:solidFill>
                <a:latin typeface="Arabic Typesetting" panose="03020402040406030203" pitchFamily="66" charset="-78"/>
              </a:rPr>
              <a:t>.</a:t>
            </a:r>
            <a:endParaRPr lang="ar-SA" dirty="0"/>
          </a:p>
        </p:txBody>
      </p:sp>
    </p:spTree>
    <p:extLst>
      <p:ext uri="{BB962C8B-B14F-4D97-AF65-F5344CB8AC3E}">
        <p14:creationId xmlns:p14="http://schemas.microsoft.com/office/powerpoint/2010/main" val="727943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ربع نص 1"/>
          <p:cNvSpPr txBox="1"/>
          <p:nvPr/>
        </p:nvSpPr>
        <p:spPr>
          <a:xfrm>
            <a:off x="683568" y="768744"/>
            <a:ext cx="7920880" cy="6001643"/>
          </a:xfrm>
          <a:prstGeom prst="rect">
            <a:avLst/>
          </a:prstGeom>
          <a:noFill/>
        </p:spPr>
        <p:txBody>
          <a:bodyPr wrap="square" rtlCol="1">
            <a:spAutoFit/>
          </a:bodyPr>
          <a:lstStyle/>
          <a:p>
            <a:r>
              <a:rPr lang="ar-SA" sz="4000" b="1" u="sng" dirty="0" smtClean="0">
                <a:solidFill>
                  <a:schemeClr val="accent1">
                    <a:lumMod val="75000"/>
                  </a:schemeClr>
                </a:solidFill>
                <a:latin typeface="Arabic Typesetting" panose="03020402040406030203" pitchFamily="66" charset="-78"/>
              </a:rPr>
              <a:t>ولما قامت الحرب العالمية الاولى: </a:t>
            </a:r>
          </a:p>
          <a:p>
            <a:r>
              <a:rPr lang="ar-SA" sz="4000" dirty="0" smtClean="0">
                <a:solidFill>
                  <a:schemeClr val="accent1">
                    <a:lumMod val="75000"/>
                  </a:schemeClr>
                </a:solidFill>
                <a:latin typeface="Arabic Typesetting" panose="03020402040406030203" pitchFamily="66" charset="-78"/>
              </a:rPr>
              <a:t>دفعت العلوم الاجتماعية الى التقدم  وساعد ذلك على نشاه مهنه الخدمة الاجتماعية واصبحت هذه المهنة ركيزة اجتماعيه يمكن الاستناد عليها وتحولت مدارس الاعمال الإنسانية الى مدارس الخدمة الاجتماعية ومناهجها وساعد ذلك على تخريج أخصائيين اجتماعيين مهنيين معدين اعداداً علميا اكثر كفاءه </a:t>
            </a:r>
            <a:r>
              <a:rPr lang="ar-SA" sz="4000" dirty="0" smtClean="0">
                <a:solidFill>
                  <a:schemeClr val="accent1">
                    <a:lumMod val="75000"/>
                  </a:schemeClr>
                </a:solidFill>
                <a:latin typeface="Arabic Typesetting" panose="03020402040406030203" pitchFamily="66" charset="-78"/>
                <a:cs typeface="Arabic Typesetting" panose="03020402040406030203" pitchFamily="66" charset="-78"/>
              </a:rPr>
              <a:t>.</a:t>
            </a:r>
          </a:p>
          <a:p>
            <a:endParaRPr lang="ar-SA" sz="2800" dirty="0" smtClean="0">
              <a:solidFill>
                <a:schemeClr val="accent1">
                  <a:lumMod val="75000"/>
                </a:schemeClr>
              </a:solidFill>
              <a:latin typeface="Arabic Typesetting" panose="03020402040406030203" pitchFamily="66" charset="-78"/>
              <a:cs typeface="Arabic Typesetting" panose="03020402040406030203" pitchFamily="66" charset="-78"/>
            </a:endParaRPr>
          </a:p>
          <a:p>
            <a:endParaRPr lang="ar-SA" dirty="0" smtClean="0">
              <a:latin typeface="Arabic Typesetting" panose="03020402040406030203" pitchFamily="66" charset="-78"/>
              <a:cs typeface="Arabic Typesetting" panose="03020402040406030203" pitchFamily="66" charset="-78"/>
            </a:endParaRPr>
          </a:p>
          <a:p>
            <a:endParaRPr lang="ar-SA" dirty="0"/>
          </a:p>
        </p:txBody>
      </p:sp>
    </p:spTree>
    <p:extLst>
      <p:ext uri="{BB962C8B-B14F-4D97-AF65-F5344CB8AC3E}">
        <p14:creationId xmlns:p14="http://schemas.microsoft.com/office/powerpoint/2010/main" val="7247511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475928" y="836712"/>
            <a:ext cx="8208912" cy="5078313"/>
          </a:xfrm>
          <a:prstGeom prst="rect">
            <a:avLst/>
          </a:prstGeom>
        </p:spPr>
        <p:txBody>
          <a:bodyPr wrap="square">
            <a:spAutoFit/>
          </a:bodyPr>
          <a:lstStyle/>
          <a:p>
            <a:r>
              <a:rPr lang="ar-SA" sz="3600" dirty="0" smtClean="0">
                <a:solidFill>
                  <a:srgbClr val="C00000"/>
                </a:solidFill>
                <a:latin typeface="Arabic Typesetting" panose="03020402040406030203" pitchFamily="66" charset="-78"/>
                <a:ea typeface="Calibri" panose="020F0502020204030204" pitchFamily="34" charset="0"/>
              </a:rPr>
              <a:t>و </a:t>
            </a:r>
            <a:r>
              <a:rPr lang="ar-SA" sz="3200" dirty="0" smtClean="0">
                <a:solidFill>
                  <a:srgbClr val="C00000"/>
                </a:solidFill>
                <a:latin typeface="Arabic Typesetting" panose="03020402040406030203" pitchFamily="66" charset="-78"/>
                <a:ea typeface="Calibri" panose="020F0502020204030204" pitchFamily="34" charset="0"/>
              </a:rPr>
              <a:t>يشير التاريخ إلى انه في عصر قدماء المصريين تولت المعابد (كمنظمات) و رعاية المحتاجين والصور التي وجدت على الآثار تدل على وجود سجل رسمي يحصي المعابد التي تقوم بالرعاية الاجتماعية وأماكن هذه المعابد (سجل تبادل المعلومات الحالي ) تطورت المؤسسات إلى أن أصبحت على الوضع الحالي(مؤسسات رعاية اجتماعية ) أو مؤسسات اجتماعية بعضها لرعاية الأطفال المحرومين من الرعاية الأسرية وأخرى لرعاية المتسولين وثالثة لرعاية المكفوفين وغيرها من المؤسسات كمؤسسات التثقيف الفكري لضعاف العقول ومؤسسات الصم والبكم مؤسسات رعاية الأحداث</a:t>
            </a:r>
            <a:endParaRPr lang="ar-SA" sz="3200" dirty="0" smtClean="0">
              <a:solidFill>
                <a:schemeClr val="accent1">
                  <a:lumMod val="75000"/>
                </a:schemeClr>
              </a:solidFill>
              <a:latin typeface="Arabic Typesetting" panose="03020402040406030203" pitchFamily="66" charset="-78"/>
            </a:endParaRPr>
          </a:p>
        </p:txBody>
      </p:sp>
    </p:spTree>
    <p:extLst>
      <p:ext uri="{BB962C8B-B14F-4D97-AF65-F5344CB8AC3E}">
        <p14:creationId xmlns:p14="http://schemas.microsoft.com/office/powerpoint/2010/main" val="1016523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611559" y="332656"/>
            <a:ext cx="8136905" cy="6124754"/>
          </a:xfrm>
          <a:prstGeom prst="rect">
            <a:avLst/>
          </a:prstGeom>
        </p:spPr>
        <p:txBody>
          <a:bodyPr wrap="square">
            <a:spAutoFit/>
          </a:bodyPr>
          <a:lstStyle/>
          <a:p>
            <a:r>
              <a:rPr lang="ar-SA" sz="3200" dirty="0">
                <a:solidFill>
                  <a:srgbClr val="00B050"/>
                </a:solidFill>
                <a:latin typeface="Arabic Typesetting" panose="03020402040406030203" pitchFamily="66" charset="-78"/>
                <a:ea typeface="Calibri" panose="020F0502020204030204" pitchFamily="34" charset="0"/>
              </a:rPr>
              <a:t>وفي الفترة من أزمة عام 1930 م إلى ما قبل الحرب العالمية الثانية كانت الخدمة الاجتماعية أرست قواعدها كمهنة وأصبح لها طرق تستخدم الاسلوب العلمي في التعاون مع الأفراد والجماعات وأخذ الأخصائيون الاجتماعية بالسياسة الاجتماعية والتخطيط الاجتماعي المبني على نتائج البحوث العلمية وكثرت المؤسسات الاجتماعية على مختلف المستويات وبرزت الحاجة </a:t>
            </a:r>
            <a:r>
              <a:rPr lang="ar-SA" sz="3200" dirty="0" smtClean="0">
                <a:solidFill>
                  <a:srgbClr val="00B050"/>
                </a:solidFill>
                <a:latin typeface="Arabic Typesetting" panose="03020402040406030203" pitchFamily="66" charset="-78"/>
                <a:ea typeface="Calibri" panose="020F0502020204030204" pitchFamily="34" charset="0"/>
              </a:rPr>
              <a:t>الماسة </a:t>
            </a:r>
            <a:r>
              <a:rPr lang="ar-SA" sz="3200" dirty="0">
                <a:solidFill>
                  <a:srgbClr val="00B050"/>
                </a:solidFill>
                <a:latin typeface="Arabic Typesetting" panose="03020402040406030203" pitchFamily="66" charset="-78"/>
                <a:ea typeface="Calibri" panose="020F0502020204030204" pitchFamily="34" charset="0"/>
              </a:rPr>
              <a:t>إلى تنسيق جهود تلك المؤسسات لتلافي التكرار والازدواج في الخدمات توصيلها إلى من هم في حاجة إليها بأحسن الطرق دفع كل ذلك الاخصائيون الاجتماعيون إلى استخدام الأسلوب العلمي في إدارة المؤسسات التي يعملون بها حتى يستطيعوا ان يوصلوا الخدمات المطلوبة لإشباع احتياجات المواطنين في أقصر وقت وبأقل تكلفة </a:t>
            </a:r>
            <a:r>
              <a:rPr lang="ar-SA" sz="4000" dirty="0">
                <a:solidFill>
                  <a:srgbClr val="00B050"/>
                </a:solidFill>
                <a:latin typeface="Arabic Typesetting" panose="03020402040406030203" pitchFamily="66" charset="-78"/>
                <a:ea typeface="Calibri" panose="020F0502020204030204" pitchFamily="34" charset="0"/>
                <a:cs typeface="Arabic Typesetting" panose="03020402040406030203" pitchFamily="66" charset="-78"/>
              </a:rPr>
              <a:t>.</a:t>
            </a:r>
            <a:endParaRPr lang="ar-SA" sz="4000" dirty="0">
              <a:solidFill>
                <a:srgbClr val="00B050"/>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4581048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2233402" y="1268760"/>
            <a:ext cx="6227030" cy="4845557"/>
          </a:xfrm>
          <a:prstGeom prst="rect">
            <a:avLst/>
          </a:prstGeom>
          <a:ln w="38100"/>
        </p:spPr>
        <p:style>
          <a:lnRef idx="2">
            <a:schemeClr val="dk1"/>
          </a:lnRef>
          <a:fillRef idx="1">
            <a:schemeClr val="lt1"/>
          </a:fillRef>
          <a:effectRef idx="0">
            <a:schemeClr val="dk1"/>
          </a:effectRef>
          <a:fontRef idx="minor">
            <a:schemeClr val="dk1"/>
          </a:fontRef>
        </p:style>
        <p:txBody>
          <a:bodyPr wrap="square">
            <a:spAutoFit/>
          </a:bodyPr>
          <a:lstStyle/>
          <a:p>
            <a:pPr algn="ctr">
              <a:lnSpc>
                <a:spcPct val="115000"/>
              </a:lnSpc>
              <a:spcAft>
                <a:spcPts val="1000"/>
              </a:spcAft>
            </a:pPr>
            <a:r>
              <a:rPr lang="ar-SA" sz="4400" dirty="0" smtClean="0">
                <a:solidFill>
                  <a:srgbClr val="C00000"/>
                </a:solidFill>
                <a:latin typeface="Andalus" panose="02020603050405020304" pitchFamily="18" charset="-78"/>
                <a:ea typeface="Calibri" panose="020F0502020204030204" pitchFamily="34" charset="0"/>
              </a:rPr>
              <a:t>ومن ثم بدأ استخدام الأسلوب العلمي في ادارة المؤسسات الاجتماعية</a:t>
            </a:r>
            <a:endParaRPr lang="en-US" sz="4400" dirty="0" smtClean="0">
              <a:solidFill>
                <a:srgbClr val="C00000"/>
              </a:solidFill>
              <a:effectLst/>
              <a:latin typeface="Andalus" panose="02020603050405020304" pitchFamily="18" charset="-78"/>
              <a:ea typeface="Calibri" panose="020F0502020204030204" pitchFamily="34" charset="0"/>
            </a:endParaRPr>
          </a:p>
          <a:p>
            <a:pPr algn="ctr">
              <a:lnSpc>
                <a:spcPct val="115000"/>
              </a:lnSpc>
              <a:spcAft>
                <a:spcPts val="1000"/>
              </a:spcAft>
            </a:pPr>
            <a:r>
              <a:rPr lang="ar-SA" sz="4400" b="1" dirty="0" smtClean="0">
                <a:solidFill>
                  <a:srgbClr val="C00000"/>
                </a:solidFill>
                <a:latin typeface="Andalus" panose="02020603050405020304" pitchFamily="18" charset="-78"/>
                <a:ea typeface="Calibri" panose="020F0502020204030204" pitchFamily="34" charset="0"/>
              </a:rPr>
              <a:t>وكانت عمليات الادارة في الخدمة الاجتماعية تتضمن العمليات الأساسية الآتية </a:t>
            </a:r>
            <a:r>
              <a:rPr lang="ar-SA" sz="3600" b="1" dirty="0" smtClean="0">
                <a:solidFill>
                  <a:srgbClr val="C00000"/>
                </a:solidFill>
                <a:latin typeface="Andalus" panose="02020603050405020304" pitchFamily="18" charset="-78"/>
                <a:ea typeface="Calibri" panose="020F0502020204030204" pitchFamily="34" charset="0"/>
                <a:cs typeface="Andalus" panose="02020603050405020304" pitchFamily="18" charset="-78"/>
              </a:rPr>
              <a:t>:</a:t>
            </a:r>
            <a:endParaRPr lang="en-US" sz="3600" dirty="0">
              <a:solidFill>
                <a:srgbClr val="C00000"/>
              </a:solidFill>
              <a:effectLst/>
              <a:latin typeface="Andalus" panose="02020603050405020304" pitchFamily="18" charset="-78"/>
              <a:ea typeface="Calibri" panose="020F0502020204030204" pitchFamily="34" charset="0"/>
              <a:cs typeface="Andalus" panose="02020603050405020304" pitchFamily="18" charset="-78"/>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841" y="3696081"/>
            <a:ext cx="1977561" cy="2663754"/>
          </a:xfrm>
          <a:prstGeom prst="rect">
            <a:avLst/>
          </a:prstGeom>
        </p:spPr>
      </p:pic>
    </p:spTree>
    <p:extLst>
      <p:ext uri="{BB962C8B-B14F-4D97-AF65-F5344CB8AC3E}">
        <p14:creationId xmlns:p14="http://schemas.microsoft.com/office/powerpoint/2010/main" val="1208694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دبوس زينة 1"/>
          <p:cNvSpPr/>
          <p:nvPr/>
        </p:nvSpPr>
        <p:spPr>
          <a:xfrm>
            <a:off x="2329085" y="188641"/>
            <a:ext cx="6491387" cy="1944216"/>
          </a:xfrm>
          <a:prstGeom prst="plaque">
            <a:avLst/>
          </a:prstGeom>
          <a:ln w="38100"/>
        </p:spPr>
        <p:style>
          <a:lnRef idx="1">
            <a:schemeClr val="accent5"/>
          </a:lnRef>
          <a:fillRef idx="2">
            <a:schemeClr val="accent5"/>
          </a:fillRef>
          <a:effectRef idx="1">
            <a:schemeClr val="accent5"/>
          </a:effectRef>
          <a:fontRef idx="minor">
            <a:schemeClr val="dk1"/>
          </a:fontRef>
        </p:style>
        <p:txBody>
          <a:bodyPr rtlCol="1" anchor="ctr"/>
          <a:lstStyle/>
          <a:p>
            <a:pPr lvl="0">
              <a:lnSpc>
                <a:spcPct val="115000"/>
              </a:lnSpc>
              <a:spcAft>
                <a:spcPts val="1000"/>
              </a:spcAft>
            </a:pPr>
            <a:endParaRPr lang="ar-SA" sz="3200" dirty="0" smtClean="0">
              <a:latin typeface="Arabic Typesetting" panose="03020402040406030203" pitchFamily="66" charset="-78"/>
              <a:ea typeface="Calibri" panose="020F0502020204030204" pitchFamily="34" charset="0"/>
            </a:endParaRPr>
          </a:p>
          <a:p>
            <a:pPr>
              <a:lnSpc>
                <a:spcPct val="115000"/>
              </a:lnSpc>
              <a:spcAft>
                <a:spcPts val="1000"/>
              </a:spcAft>
            </a:pPr>
            <a:r>
              <a:rPr lang="ar-SA" sz="3200" dirty="0">
                <a:solidFill>
                  <a:srgbClr val="C00000"/>
                </a:solidFill>
                <a:latin typeface="Andalus" panose="02020603050405020304" pitchFamily="18" charset="-78"/>
                <a:ea typeface="Calibri" panose="020F0502020204030204" pitchFamily="34" charset="0"/>
              </a:rPr>
              <a:t>عملية وضع السياسة </a:t>
            </a:r>
            <a:r>
              <a:rPr lang="ar-SA" sz="3200" dirty="0">
                <a:solidFill>
                  <a:srgbClr val="C00000"/>
                </a:solidFill>
                <a:latin typeface="Andalus" panose="02020603050405020304" pitchFamily="18" charset="-78"/>
                <a:ea typeface="Calibri" panose="020F0502020204030204" pitchFamily="34" charset="0"/>
                <a:cs typeface="Andalus" panose="02020603050405020304" pitchFamily="18" charset="-78"/>
              </a:rPr>
              <a:t>: </a:t>
            </a:r>
            <a:endParaRPr lang="ar-SA" sz="3200" dirty="0" smtClean="0">
              <a:latin typeface="Arabic Typesetting" panose="03020402040406030203" pitchFamily="66" charset="-78"/>
              <a:ea typeface="Calibri" panose="020F0502020204030204" pitchFamily="34" charset="0"/>
            </a:endParaRPr>
          </a:p>
          <a:p>
            <a:pPr lvl="0">
              <a:lnSpc>
                <a:spcPct val="115000"/>
              </a:lnSpc>
              <a:spcAft>
                <a:spcPts val="1000"/>
              </a:spcAft>
            </a:pPr>
            <a:r>
              <a:rPr lang="ar-SA" sz="3200" dirty="0" smtClean="0">
                <a:latin typeface="Arabic Typesetting" panose="03020402040406030203" pitchFamily="66" charset="-78"/>
                <a:ea typeface="Calibri" panose="020F0502020204030204" pitchFamily="34" charset="0"/>
              </a:rPr>
              <a:t>وتحدد تلك العملية الأهداف المبتغاة كما أنها تحدد الوسائل المستخدمة لتحقيق تلك الأهداف </a:t>
            </a:r>
            <a:r>
              <a:rPr lang="ar-SA" sz="2800" dirty="0" smtClean="0">
                <a:latin typeface="Arabic Typesetting" panose="03020402040406030203" pitchFamily="66" charset="-78"/>
                <a:ea typeface="Calibri" panose="020F0502020204030204" pitchFamily="34" charset="0"/>
              </a:rPr>
              <a:t>. </a:t>
            </a:r>
            <a:endParaRPr lang="en-US" sz="2800" dirty="0" smtClean="0">
              <a:effectLst/>
              <a:latin typeface="Arabic Typesetting" panose="03020402040406030203" pitchFamily="66" charset="-78"/>
              <a:ea typeface="Calibri" panose="020F0502020204030204" pitchFamily="34" charset="0"/>
            </a:endParaRPr>
          </a:p>
          <a:p>
            <a:pPr algn="ctr"/>
            <a:endParaRPr lang="ar-SA" dirty="0"/>
          </a:p>
        </p:txBody>
      </p:sp>
      <p:sp>
        <p:nvSpPr>
          <p:cNvPr id="3" name="دبوس زينة 2"/>
          <p:cNvSpPr/>
          <p:nvPr/>
        </p:nvSpPr>
        <p:spPr>
          <a:xfrm>
            <a:off x="2627784" y="2276872"/>
            <a:ext cx="6192688" cy="2262760"/>
          </a:xfrm>
          <a:prstGeom prst="plaque">
            <a:avLst/>
          </a:prstGeom>
          <a:ln w="38100">
            <a:solidFill>
              <a:schemeClr val="accent4">
                <a:lumMod val="75000"/>
              </a:schemeClr>
            </a:solidFill>
          </a:ln>
        </p:spPr>
        <p:style>
          <a:lnRef idx="1">
            <a:schemeClr val="accent4"/>
          </a:lnRef>
          <a:fillRef idx="2">
            <a:schemeClr val="accent4"/>
          </a:fillRef>
          <a:effectRef idx="1">
            <a:schemeClr val="accent4"/>
          </a:effectRef>
          <a:fontRef idx="minor">
            <a:schemeClr val="dk1"/>
          </a:fontRef>
        </p:style>
        <p:txBody>
          <a:bodyPr rtlCol="1" anchor="ctr"/>
          <a:lstStyle/>
          <a:p>
            <a:pPr marL="457200" indent="-457200">
              <a:lnSpc>
                <a:spcPct val="115000"/>
              </a:lnSpc>
              <a:spcAft>
                <a:spcPts val="1000"/>
              </a:spcAft>
              <a:buFont typeface="Wingdings" panose="05000000000000000000" pitchFamily="2" charset="2"/>
              <a:buChar char="q"/>
            </a:pPr>
            <a:r>
              <a:rPr lang="ar-SA" sz="3200" dirty="0" smtClean="0">
                <a:solidFill>
                  <a:srgbClr val="C00000"/>
                </a:solidFill>
                <a:latin typeface="Andalus" panose="02020603050405020304" pitchFamily="18" charset="-78"/>
                <a:ea typeface="Calibri" panose="020F0502020204030204" pitchFamily="34" charset="0"/>
              </a:rPr>
              <a:t>عملية التنفيذ : </a:t>
            </a:r>
          </a:p>
          <a:p>
            <a:pPr lvl="0">
              <a:lnSpc>
                <a:spcPct val="115000"/>
              </a:lnSpc>
              <a:spcAft>
                <a:spcPts val="1000"/>
              </a:spcAft>
            </a:pPr>
            <a:r>
              <a:rPr lang="ar-SA" sz="3200" dirty="0" smtClean="0">
                <a:latin typeface="Arabic Typesetting" panose="03020402040406030203" pitchFamily="66" charset="-78"/>
                <a:ea typeface="Calibri" panose="020F0502020204030204" pitchFamily="34" charset="0"/>
              </a:rPr>
              <a:t>وذلك في صورة البرام التي تقوم بها المؤسسات لتأدية الخدمات التي يحتاجها المواطنون عن طريق الفنيين والمتطوعين</a:t>
            </a:r>
            <a:endParaRPr lang="ar-SA" sz="3200" dirty="0"/>
          </a:p>
        </p:txBody>
      </p:sp>
      <p:sp>
        <p:nvSpPr>
          <p:cNvPr id="4" name="دبوس زينة 3"/>
          <p:cNvSpPr/>
          <p:nvPr/>
        </p:nvSpPr>
        <p:spPr>
          <a:xfrm>
            <a:off x="755576" y="4669105"/>
            <a:ext cx="7272808" cy="1718206"/>
          </a:xfrm>
          <a:prstGeom prst="plaque">
            <a:avLst/>
          </a:prstGeom>
          <a:ln w="38100">
            <a:solidFill>
              <a:srgbClr val="00B050"/>
            </a:solidFill>
          </a:ln>
        </p:spPr>
        <p:style>
          <a:lnRef idx="1">
            <a:schemeClr val="accent3"/>
          </a:lnRef>
          <a:fillRef idx="2">
            <a:schemeClr val="accent3"/>
          </a:fillRef>
          <a:effectRef idx="1">
            <a:schemeClr val="accent3"/>
          </a:effectRef>
          <a:fontRef idx="minor">
            <a:schemeClr val="dk1"/>
          </a:fontRef>
        </p:style>
        <p:txBody>
          <a:bodyPr rtlCol="1" anchor="ctr"/>
          <a:lstStyle/>
          <a:p>
            <a:pPr marL="457200" indent="-457200">
              <a:lnSpc>
                <a:spcPct val="115000"/>
              </a:lnSpc>
              <a:spcAft>
                <a:spcPts val="1000"/>
              </a:spcAft>
              <a:buFont typeface="Wingdings" panose="05000000000000000000" pitchFamily="2" charset="2"/>
              <a:buChar char="q"/>
            </a:pPr>
            <a:r>
              <a:rPr lang="ar-SA" sz="3200" dirty="0" smtClean="0">
                <a:solidFill>
                  <a:srgbClr val="C00000"/>
                </a:solidFill>
                <a:latin typeface="Andalus" panose="02020603050405020304" pitchFamily="18" charset="-78"/>
                <a:ea typeface="Calibri" panose="020F0502020204030204" pitchFamily="34" charset="0"/>
              </a:rPr>
              <a:t>عملية التقويم :</a:t>
            </a:r>
          </a:p>
          <a:p>
            <a:r>
              <a:rPr lang="ar-SA" sz="3200" dirty="0" smtClean="0">
                <a:latin typeface="Calibri" panose="020F0502020204030204" pitchFamily="34" charset="0"/>
                <a:ea typeface="Calibri" panose="020F0502020204030204" pitchFamily="34" charset="0"/>
              </a:rPr>
              <a:t> </a:t>
            </a:r>
            <a:r>
              <a:rPr lang="ar-SA" sz="3200" dirty="0" smtClean="0">
                <a:latin typeface="Arabic Typesetting" panose="03020402040406030203" pitchFamily="66" charset="-78"/>
                <a:ea typeface="Calibri" panose="020F0502020204030204" pitchFamily="34" charset="0"/>
              </a:rPr>
              <a:t>حيث تقوم المؤسسات بتقويم جهودها لتدرك نواحي القصور في نظامها الإداري حتى تتغلب عليها </a:t>
            </a:r>
            <a:endParaRPr lang="ar-SA" sz="3200" dirty="0">
              <a:latin typeface="Arabic Typesetting" panose="03020402040406030203" pitchFamily="66" charset="-78"/>
              <a:ea typeface="Calibri" panose="020F0502020204030204" pitchFamily="34" charset="0"/>
            </a:endParaRPr>
          </a:p>
        </p:txBody>
      </p:sp>
      <p:pic>
        <p:nvPicPr>
          <p:cNvPr id="9" name="صورة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1" y="980728"/>
            <a:ext cx="2149573" cy="3312368"/>
          </a:xfrm>
          <a:prstGeom prst="rect">
            <a:avLst/>
          </a:prstGeom>
        </p:spPr>
      </p:pic>
    </p:spTree>
    <p:extLst>
      <p:ext uri="{BB962C8B-B14F-4D97-AF65-F5344CB8AC3E}">
        <p14:creationId xmlns:p14="http://schemas.microsoft.com/office/powerpoint/2010/main" val="153204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ربع نص 1"/>
          <p:cNvSpPr txBox="1"/>
          <p:nvPr/>
        </p:nvSpPr>
        <p:spPr>
          <a:xfrm>
            <a:off x="2178780" y="663548"/>
            <a:ext cx="6505996" cy="6093976"/>
          </a:xfrm>
          <a:prstGeom prst="rect">
            <a:avLst/>
          </a:prstGeom>
          <a:noFill/>
        </p:spPr>
        <p:txBody>
          <a:bodyPr wrap="square" rtlCol="1">
            <a:spAutoFit/>
          </a:bodyPr>
          <a:lstStyle/>
          <a:p>
            <a:r>
              <a:rPr lang="ar-SA" sz="2800" b="1" dirty="0" smtClean="0">
                <a:solidFill>
                  <a:srgbClr val="C00000"/>
                </a:solidFill>
                <a:latin typeface="Arabic Typesetting" panose="03020402040406030203" pitchFamily="66" charset="-78"/>
              </a:rPr>
              <a:t>وعندما اندلعت الحرب العالمية الثانية  : </a:t>
            </a:r>
            <a:r>
              <a:rPr lang="ar-SA" sz="2800" dirty="0" smtClean="0">
                <a:solidFill>
                  <a:srgbClr val="C00000"/>
                </a:solidFill>
                <a:latin typeface="Arabic Typesetting" panose="03020402040406030203" pitchFamily="66" charset="-78"/>
              </a:rPr>
              <a:t>أسهمت الخدمة الاجتماعية في مساندة المجهود الحربي بكفاءة وتعاون الاخصائيون الاجتماعيون في القطاعين العام والخاص لمواجهة متطلبات الحرب كما أيضا وفرت المناخ المناسب للتركيز على البحث والدراسة والتخطيط ووضع برامج وتنفيذها لمواجهة احتياجات المواطنين في الظروف الصعبة ولايمكن تحقيق هذا الهدف الا بتوفر ادارة علمية سليمة للمؤسسات الاجتماعية التي تقوم بوضع الخطط وترجمتها لتصبح برامج قابلة للتنفيذ ثم تقييمها </a:t>
            </a:r>
          </a:p>
          <a:p>
            <a:pPr algn="ctr"/>
            <a:r>
              <a:rPr lang="ar-SA" sz="2800" b="1" dirty="0" smtClean="0">
                <a:solidFill>
                  <a:srgbClr val="0070C0"/>
                </a:solidFill>
                <a:latin typeface="Arabic Typesetting" panose="03020402040406030203" pitchFamily="66" charset="-78"/>
              </a:rPr>
              <a:t>وأصبح للخدمة الاجتماعية وظائف نتيجة لاستكمال الاخصائيون الاجتماعيون القاعدة العلمية الأساسية اللازمة تتلخص تلك الوظائف في </a:t>
            </a:r>
            <a:r>
              <a:rPr lang="ar-SA" sz="3600" b="1" dirty="0" smtClean="0">
                <a:solidFill>
                  <a:srgbClr val="0070C0"/>
                </a:solidFill>
                <a:latin typeface="Arabic Typesetting" panose="03020402040406030203" pitchFamily="66" charset="-78"/>
                <a:cs typeface="Arabic Typesetting" panose="03020402040406030203" pitchFamily="66" charset="-78"/>
              </a:rPr>
              <a:t>:</a:t>
            </a:r>
          </a:p>
          <a:p>
            <a:endParaRPr lang="ar-SA"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092" y="116632"/>
            <a:ext cx="1952548" cy="215233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092" y="4393975"/>
            <a:ext cx="1564481" cy="202300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902352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2152387" y="493657"/>
            <a:ext cx="6599150" cy="5878532"/>
          </a:xfrm>
          <a:prstGeom prst="rect">
            <a:avLst/>
          </a:prstGeom>
        </p:spPr>
        <p:txBody>
          <a:bodyPr wrap="square">
            <a:spAutoFit/>
          </a:bodyPr>
          <a:lstStyle/>
          <a:p>
            <a:pPr marL="514350" indent="-514350">
              <a:buFont typeface="+mj-lt"/>
              <a:buAutoNum type="arabicParenR"/>
            </a:pPr>
            <a:r>
              <a:rPr lang="ar-SA" sz="2400" b="1" dirty="0" smtClean="0">
                <a:solidFill>
                  <a:srgbClr val="00B050"/>
                </a:solidFill>
                <a:latin typeface="Andalus" panose="02020603050405020304" pitchFamily="18" charset="-78"/>
              </a:rPr>
              <a:t>وظيفة التنظيم التوجيهي :</a:t>
            </a:r>
            <a:endParaRPr lang="ar-SA" sz="3200" b="1" dirty="0" smtClean="0">
              <a:solidFill>
                <a:srgbClr val="00B050"/>
              </a:solidFill>
              <a:latin typeface="Andalus" panose="02020603050405020304" pitchFamily="18" charset="-78"/>
            </a:endParaRPr>
          </a:p>
          <a:p>
            <a:pPr marL="285750" indent="-285750">
              <a:buFont typeface="Wingdings" panose="05000000000000000000" pitchFamily="2" charset="2"/>
              <a:buChar char="Ø"/>
            </a:pPr>
            <a:r>
              <a:rPr lang="ar-SA" sz="3200" dirty="0" smtClean="0">
                <a:solidFill>
                  <a:srgbClr val="0070C0"/>
                </a:solidFill>
                <a:latin typeface="Arabic Typesetting" panose="03020402040406030203" pitchFamily="66" charset="-78"/>
              </a:rPr>
              <a:t> توجهة المؤسسات للتعرف على الاحتياجات التي تتطلبها البيئة والتي يمكن للمؤسسة أن تشبعها.</a:t>
            </a:r>
          </a:p>
          <a:p>
            <a:pPr marL="285750" indent="-285750">
              <a:buFont typeface="Wingdings" panose="05000000000000000000" pitchFamily="2" charset="2"/>
              <a:buChar char="Ø"/>
            </a:pPr>
            <a:r>
              <a:rPr lang="ar-SA" sz="3200" dirty="0" smtClean="0">
                <a:solidFill>
                  <a:srgbClr val="0070C0"/>
                </a:solidFill>
                <a:latin typeface="Arabic Typesetting" panose="03020402040406030203" pitchFamily="66" charset="-78"/>
              </a:rPr>
              <a:t> كسب تأييد الرأي العام في البيئة كي يساعد الاهالي المؤسسة على مواجهة الاحتياجات .</a:t>
            </a:r>
          </a:p>
          <a:p>
            <a:pPr marL="285750" indent="-285750">
              <a:buFont typeface="Wingdings" panose="05000000000000000000" pitchFamily="2" charset="2"/>
              <a:buChar char="Ø"/>
            </a:pPr>
            <a:r>
              <a:rPr lang="ar-SA" sz="3200" dirty="0" smtClean="0">
                <a:solidFill>
                  <a:srgbClr val="0070C0"/>
                </a:solidFill>
                <a:latin typeface="Arabic Typesetting" panose="03020402040406030203" pitchFamily="66" charset="-78"/>
              </a:rPr>
              <a:t> يجتهد المسئولون في التعرف على الاتجاهات الاقتصادية والسياسية والاجتماعية التي تضع مشكلات جديدة امام المؤسسة التي تعمل على حلها</a:t>
            </a:r>
          </a:p>
          <a:p>
            <a:pPr marL="285750" indent="-285750">
              <a:buFont typeface="Wingdings" panose="05000000000000000000" pitchFamily="2" charset="2"/>
              <a:buChar char="Ø"/>
            </a:pPr>
            <a:r>
              <a:rPr lang="ar-SA" sz="3200" dirty="0" smtClean="0">
                <a:solidFill>
                  <a:srgbClr val="0070C0"/>
                </a:solidFill>
                <a:latin typeface="Arabic Typesetting" panose="03020402040406030203" pitchFamily="66" charset="-78"/>
              </a:rPr>
              <a:t> يعمل على تحديد العناصر الموجودة بالبيئة التي يجب أن تسعى المؤسسة للاتصال بها.</a:t>
            </a:r>
            <a:endParaRPr lang="ar-SA" sz="3200" dirty="0">
              <a:solidFill>
                <a:srgbClr val="0070C0"/>
              </a:solidFill>
              <a:latin typeface="Arabic Typesetting" panose="03020402040406030203" pitchFamily="66" charset="-78"/>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718" y="116632"/>
            <a:ext cx="1921669" cy="1781175"/>
          </a:xfrm>
          <a:prstGeom prst="rect">
            <a:avLst/>
          </a:prstGeom>
        </p:spPr>
      </p:pic>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77" y="4797152"/>
            <a:ext cx="1850231" cy="1847850"/>
          </a:xfrm>
          <a:prstGeom prst="rect">
            <a:avLst/>
          </a:prstGeom>
        </p:spPr>
      </p:pic>
    </p:spTree>
    <p:extLst>
      <p:ext uri="{BB962C8B-B14F-4D97-AF65-F5344CB8AC3E}">
        <p14:creationId xmlns:p14="http://schemas.microsoft.com/office/powerpoint/2010/main" val="2860216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2864581" y="553104"/>
            <a:ext cx="5811875" cy="5293757"/>
          </a:xfrm>
          <a:prstGeom prst="rect">
            <a:avLst/>
          </a:prstGeom>
        </p:spPr>
        <p:txBody>
          <a:bodyPr wrap="square">
            <a:spAutoFit/>
          </a:bodyPr>
          <a:lstStyle/>
          <a:p>
            <a:pPr marL="514350" indent="-514350">
              <a:buFont typeface="+mj-lt"/>
              <a:buAutoNum type="arabicParenR" startAt="2"/>
            </a:pPr>
            <a:r>
              <a:rPr lang="ar-SA" sz="3200" b="1" dirty="0" smtClean="0">
                <a:solidFill>
                  <a:srgbClr val="00B050"/>
                </a:solidFill>
                <a:latin typeface="Andalus" panose="02020603050405020304" pitchFamily="18" charset="-78"/>
              </a:rPr>
              <a:t>وظيفة التنظيم الاداري :</a:t>
            </a:r>
          </a:p>
          <a:p>
            <a:endParaRPr lang="ar-SA" b="1" dirty="0" smtClean="0">
              <a:solidFill>
                <a:srgbClr val="00B050"/>
              </a:solidFill>
              <a:latin typeface="Andalus" panose="02020603050405020304" pitchFamily="18" charset="-78"/>
            </a:endParaRPr>
          </a:p>
          <a:p>
            <a:pPr marL="457200" indent="-457200">
              <a:buFont typeface="Wingdings" panose="05000000000000000000" pitchFamily="2" charset="2"/>
              <a:buChar char="Ø"/>
            </a:pPr>
            <a:r>
              <a:rPr lang="ar-SA" sz="3200" dirty="0" smtClean="0">
                <a:solidFill>
                  <a:srgbClr val="0070C0"/>
                </a:solidFill>
                <a:latin typeface="Arabic Typesetting" panose="03020402040406030203" pitchFamily="66" charset="-78"/>
              </a:rPr>
              <a:t>تهدف لجعل الجهاز الاداري يعمل كوحدة متضامنة ومتكاملة تتضمن التخطيط وتوزيع الواجبات على جميع المستويات لاستغلال الموارد المالية والبشرية والطبيعية المتاحة للمساهمة في تحقيق اهداف البرامج .</a:t>
            </a:r>
          </a:p>
          <a:p>
            <a:pPr marL="457200" indent="-457200">
              <a:buFont typeface="Wingdings" panose="05000000000000000000" pitchFamily="2" charset="2"/>
              <a:buChar char="Ø"/>
            </a:pPr>
            <a:r>
              <a:rPr lang="ar-SA" sz="3200" dirty="0" smtClean="0">
                <a:solidFill>
                  <a:srgbClr val="0070C0"/>
                </a:solidFill>
                <a:latin typeface="Arabic Typesetting" panose="03020402040406030203" pitchFamily="66" charset="-78"/>
              </a:rPr>
              <a:t>يقوم بعمليات التمويل وتدريب القائمين واحداث التكامل بين جميع الانشطة الادارية .</a:t>
            </a:r>
            <a:endParaRPr lang="ar-SA" sz="3200" dirty="0">
              <a:solidFill>
                <a:srgbClr val="0070C0"/>
              </a:solidFill>
              <a:latin typeface="Arabic Typesetting" panose="03020402040406030203" pitchFamily="66" charset="-78"/>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269" y="4332471"/>
            <a:ext cx="2197652" cy="1849844"/>
          </a:xfrm>
          <a:prstGeom prst="rect">
            <a:avLst/>
          </a:prstGeom>
        </p:spPr>
      </p:pic>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269" y="278297"/>
            <a:ext cx="2381340" cy="2229188"/>
          </a:xfrm>
          <a:prstGeom prst="rect">
            <a:avLst/>
          </a:prstGeom>
        </p:spPr>
      </p:pic>
    </p:spTree>
    <p:extLst>
      <p:ext uri="{BB962C8B-B14F-4D97-AF65-F5344CB8AC3E}">
        <p14:creationId xmlns:p14="http://schemas.microsoft.com/office/powerpoint/2010/main" val="4198501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2555776" y="761627"/>
            <a:ext cx="6120680" cy="5632311"/>
          </a:xfrm>
          <a:prstGeom prst="rect">
            <a:avLst/>
          </a:prstGeom>
        </p:spPr>
        <p:txBody>
          <a:bodyPr wrap="square">
            <a:spAutoFit/>
          </a:bodyPr>
          <a:lstStyle/>
          <a:p>
            <a:pPr marL="514350" indent="-514350">
              <a:buFont typeface="+mj-lt"/>
              <a:buAutoNum type="arabicParenR" startAt="3"/>
            </a:pPr>
            <a:r>
              <a:rPr lang="ar-SA" sz="3200" b="1" dirty="0" smtClean="0">
                <a:solidFill>
                  <a:srgbClr val="00B050"/>
                </a:solidFill>
                <a:latin typeface="Andalus" panose="02020603050405020304" pitchFamily="18" charset="-78"/>
              </a:rPr>
              <a:t>الوظيفة الأشرفية :</a:t>
            </a:r>
          </a:p>
          <a:p>
            <a:endParaRPr lang="ar-SA" sz="2000" b="1" dirty="0" smtClean="0">
              <a:solidFill>
                <a:srgbClr val="00B050"/>
              </a:solidFill>
              <a:latin typeface="Andalus" panose="02020603050405020304" pitchFamily="18" charset="-78"/>
            </a:endParaRPr>
          </a:p>
          <a:p>
            <a:pPr marL="514350" indent="-514350"/>
            <a:r>
              <a:rPr lang="ar-SA" sz="4400" dirty="0" smtClean="0">
                <a:solidFill>
                  <a:srgbClr val="0070C0"/>
                </a:solidFill>
                <a:latin typeface="Arabic Typesetting" panose="03020402040406030203" pitchFamily="66" charset="-78"/>
              </a:rPr>
              <a:t>   تقوم بتوجيه الموارد المتاحة لتحقيق الاهداف التي وضعتها الوظيفة التنظيمية للعملية الادارية بغرض تنسيق الجهود الفنية والمهنية والتأكد من تلك الجهود انها تمارس على النحو الطلوب .</a:t>
            </a: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3" y="207167"/>
            <a:ext cx="2137312" cy="1895475"/>
          </a:xfrm>
          <a:prstGeom prst="rect">
            <a:avLst/>
          </a:prstGeo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4509120"/>
            <a:ext cx="1785279" cy="1798868"/>
          </a:xfrm>
          <a:prstGeom prst="rect">
            <a:avLst/>
          </a:prstGeom>
        </p:spPr>
      </p:pic>
    </p:spTree>
    <p:extLst>
      <p:ext uri="{BB962C8B-B14F-4D97-AF65-F5344CB8AC3E}">
        <p14:creationId xmlns:p14="http://schemas.microsoft.com/office/powerpoint/2010/main" val="4148289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2316825" y="1052735"/>
            <a:ext cx="6323119" cy="5509200"/>
          </a:xfrm>
          <a:prstGeom prst="rect">
            <a:avLst/>
          </a:prstGeom>
        </p:spPr>
        <p:txBody>
          <a:bodyPr wrap="square">
            <a:spAutoFit/>
          </a:bodyPr>
          <a:lstStyle/>
          <a:p>
            <a:pPr marL="514350" indent="-514350">
              <a:buFont typeface="+mj-lt"/>
              <a:buAutoNum type="arabicParenR" startAt="4"/>
            </a:pPr>
            <a:r>
              <a:rPr lang="ar-SA" sz="4400" b="1" dirty="0" smtClean="0">
                <a:solidFill>
                  <a:srgbClr val="00B050"/>
                </a:solidFill>
                <a:latin typeface="Andalus" panose="02020603050405020304" pitchFamily="18" charset="-78"/>
              </a:rPr>
              <a:t>وظيفة القيادة والتنسيق :</a:t>
            </a:r>
          </a:p>
          <a:p>
            <a:endParaRPr lang="ar-SA" sz="4400" b="1" dirty="0" smtClean="0">
              <a:solidFill>
                <a:srgbClr val="00B050"/>
              </a:solidFill>
              <a:latin typeface="Andalus" panose="02020603050405020304" pitchFamily="18" charset="-78"/>
            </a:endParaRPr>
          </a:p>
          <a:p>
            <a:pPr marL="514350" indent="-514350"/>
            <a:r>
              <a:rPr lang="ar-SA" sz="4400" dirty="0" smtClean="0">
                <a:solidFill>
                  <a:srgbClr val="0070C0"/>
                </a:solidFill>
                <a:latin typeface="Arabic Typesetting" panose="03020402040406030203" pitchFamily="66" charset="-78"/>
              </a:rPr>
              <a:t>تحتاج لسلطة بعيدة عن السيطرة اذ الهدف منها تكامل الوحدات الادارية الاصغر في كيان كلي متجانس قائم على الشعور بالمسؤولية الاجتماعية وليست المسؤولية الفردية</a:t>
            </a:r>
            <a:r>
              <a:rPr lang="ar-SA" dirty="0" smtClean="0">
                <a:solidFill>
                  <a:srgbClr val="0070C0"/>
                </a:solidFill>
                <a:latin typeface="Arabic Typesetting" panose="03020402040406030203" pitchFamily="66" charset="-78"/>
              </a:rPr>
              <a:t>.</a:t>
            </a: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844824"/>
            <a:ext cx="2137313" cy="2952328"/>
          </a:xfrm>
          <a:prstGeom prst="rect">
            <a:avLst/>
          </a:prstGeom>
        </p:spPr>
      </p:pic>
    </p:spTree>
    <p:extLst>
      <p:ext uri="{BB962C8B-B14F-4D97-AF65-F5344CB8AC3E}">
        <p14:creationId xmlns:p14="http://schemas.microsoft.com/office/powerpoint/2010/main" val="2262030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3131840" y="854380"/>
            <a:ext cx="5688632" cy="5632311"/>
          </a:xfrm>
          <a:prstGeom prst="rect">
            <a:avLst/>
          </a:prstGeom>
        </p:spPr>
        <p:txBody>
          <a:bodyPr wrap="square">
            <a:spAutoFit/>
          </a:bodyPr>
          <a:lstStyle/>
          <a:p>
            <a:pPr marL="514350" indent="-514350">
              <a:buFont typeface="+mj-lt"/>
              <a:buAutoNum type="arabicParenR" startAt="5"/>
            </a:pPr>
            <a:r>
              <a:rPr lang="ar-SA" sz="2800" b="1" dirty="0" smtClean="0">
                <a:solidFill>
                  <a:srgbClr val="00B050"/>
                </a:solidFill>
                <a:latin typeface="Andalus" panose="02020603050405020304" pitchFamily="18" charset="-78"/>
              </a:rPr>
              <a:t>وظيفة في العلاقات العامة :</a:t>
            </a:r>
          </a:p>
          <a:p>
            <a:endParaRPr lang="ar-SA" sz="2400" b="1" dirty="0" smtClean="0">
              <a:solidFill>
                <a:srgbClr val="00B050"/>
              </a:solidFill>
              <a:latin typeface="Andalus" panose="02020603050405020304" pitchFamily="18" charset="-78"/>
            </a:endParaRPr>
          </a:p>
          <a:p>
            <a:pPr marL="514350" indent="-514350"/>
            <a:r>
              <a:rPr lang="ar-SA" sz="4400" dirty="0" smtClean="0">
                <a:solidFill>
                  <a:srgbClr val="0070C0"/>
                </a:solidFill>
                <a:latin typeface="Arabic Typesetting" panose="03020402040406030203" pitchFamily="66" charset="-78"/>
              </a:rPr>
              <a:t>أي ان المنظمة الاجتماعية ليست في عزلة عن مجتمعها ولا تعمل في فراغ انما تعمل في جو من نسيج اجتماعي </a:t>
            </a:r>
          </a:p>
          <a:p>
            <a:pPr marL="514350" indent="-514350">
              <a:buNone/>
            </a:pPr>
            <a:r>
              <a:rPr lang="ar-SA" sz="4400" dirty="0" smtClean="0">
                <a:solidFill>
                  <a:srgbClr val="0070C0"/>
                </a:solidFill>
                <a:latin typeface="Arabic Typesetting" panose="03020402040406030203" pitchFamily="66" charset="-78"/>
              </a:rPr>
              <a:t>ولابد ان تعمل مع غيرها من المنظمات في مشاركة ايجابية لتحقيق الاهداف </a:t>
            </a:r>
            <a:r>
              <a:rPr lang="ar-SA" sz="4400" dirty="0" smtClean="0">
                <a:solidFill>
                  <a:srgbClr val="0070C0"/>
                </a:solidFill>
                <a:latin typeface="Arabic Typesetting" panose="03020402040406030203" pitchFamily="66" charset="-78"/>
                <a:cs typeface="Arabic Typesetting" panose="03020402040406030203" pitchFamily="66" charset="-78"/>
              </a:rPr>
              <a:t>.</a:t>
            </a:r>
            <a:endParaRPr lang="ar-SA" sz="4400" dirty="0">
              <a:solidFill>
                <a:srgbClr val="0070C0"/>
              </a:solidFill>
              <a:latin typeface="Arabic Typesetting" panose="03020402040406030203" pitchFamily="66" charset="-78"/>
              <a:cs typeface="Arabic Typesetting" panose="03020402040406030203" pitchFamily="66" charset="-78"/>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484784"/>
            <a:ext cx="2168054" cy="3364285"/>
          </a:xfrm>
          <a:prstGeom prst="rect">
            <a:avLst/>
          </a:prstGeom>
        </p:spPr>
      </p:pic>
    </p:spTree>
    <p:extLst>
      <p:ext uri="{BB962C8B-B14F-4D97-AF65-F5344CB8AC3E}">
        <p14:creationId xmlns:p14="http://schemas.microsoft.com/office/powerpoint/2010/main" val="1985610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3131840" y="476672"/>
            <a:ext cx="5616624" cy="5632311"/>
          </a:xfrm>
          <a:prstGeom prst="rect">
            <a:avLst/>
          </a:prstGeom>
        </p:spPr>
        <p:txBody>
          <a:bodyPr wrap="square">
            <a:spAutoFit/>
          </a:bodyPr>
          <a:lstStyle/>
          <a:p>
            <a:pPr algn="ctr"/>
            <a:r>
              <a:rPr lang="ar-SA" sz="4000" dirty="0" smtClean="0">
                <a:solidFill>
                  <a:srgbClr val="C00000"/>
                </a:solidFill>
                <a:latin typeface="Arabic Typesetting" panose="03020402040406030203" pitchFamily="66" charset="-78"/>
              </a:rPr>
              <a:t>ومع مرور الوقت اتخذت الادارة في الخدمة الاجتماعية تنمو وتتطور متأثرة بتطور المهنة ذاتها والتقدم العلمي والتكنلوجي </a:t>
            </a:r>
          </a:p>
          <a:p>
            <a:pPr algn="ctr">
              <a:buNone/>
            </a:pPr>
            <a:r>
              <a:rPr lang="ar-SA" sz="4000" dirty="0" smtClean="0">
                <a:solidFill>
                  <a:srgbClr val="C00000"/>
                </a:solidFill>
                <a:latin typeface="Arabic Typesetting" panose="03020402040406030203" pitchFamily="66" charset="-78"/>
              </a:rPr>
              <a:t>الذي يميز عصرنا الحالي لتزيد من فاعليتها في ادارة المؤسسات الاجتماعية لمواجهة المتطلبات والاحتياجات سريعة التغيير لدى المواطنين </a:t>
            </a:r>
            <a:endParaRPr lang="ar-SA" sz="4000" dirty="0">
              <a:solidFill>
                <a:srgbClr val="C00000"/>
              </a:solidFill>
              <a:latin typeface="Arabic Typesetting" panose="03020402040406030203" pitchFamily="66" charset="-78"/>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305" y="1412776"/>
            <a:ext cx="2308519" cy="3024336"/>
          </a:xfrm>
          <a:prstGeom prst="rect">
            <a:avLst/>
          </a:prstGeom>
        </p:spPr>
      </p:pic>
    </p:spTree>
    <p:extLst>
      <p:ext uri="{BB962C8B-B14F-4D97-AF65-F5344CB8AC3E}">
        <p14:creationId xmlns:p14="http://schemas.microsoft.com/office/powerpoint/2010/main" val="83775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ربع نص 1"/>
          <p:cNvSpPr txBox="1"/>
          <p:nvPr/>
        </p:nvSpPr>
        <p:spPr>
          <a:xfrm>
            <a:off x="2843808" y="267417"/>
            <a:ext cx="5976663" cy="584775"/>
          </a:xfrm>
          <a:prstGeom prst="rect">
            <a:avLst/>
          </a:prstGeom>
          <a:noFill/>
        </p:spPr>
        <p:txBody>
          <a:bodyPr wrap="square" rtlCol="1">
            <a:spAutoFit/>
          </a:bodyPr>
          <a:lstStyle/>
          <a:p>
            <a:r>
              <a:rPr lang="ar-SA" sz="3200" dirty="0">
                <a:latin typeface="Andalus" panose="02020603050405020304" pitchFamily="18" charset="-78"/>
              </a:rPr>
              <a:t>ثانيا / تعريف </a:t>
            </a:r>
            <a:r>
              <a:rPr lang="ar-SA" sz="3200" dirty="0" smtClean="0">
                <a:latin typeface="Andalus" panose="02020603050405020304" pitchFamily="18" charset="-78"/>
              </a:rPr>
              <a:t>الادارة </a:t>
            </a:r>
            <a:r>
              <a:rPr lang="ar-SA" sz="3200" dirty="0">
                <a:latin typeface="Andalus" panose="02020603050405020304" pitchFamily="18" charset="-78"/>
              </a:rPr>
              <a:t>في الخدمة </a:t>
            </a:r>
            <a:r>
              <a:rPr lang="ar-SA" sz="3200" dirty="0" smtClean="0">
                <a:latin typeface="Andalus" panose="02020603050405020304" pitchFamily="18" charset="-78"/>
              </a:rPr>
              <a:t>الاجتماعية</a:t>
            </a:r>
            <a:r>
              <a:rPr lang="ar-SA" sz="3200" dirty="0" smtClean="0">
                <a:latin typeface="Andalus" panose="02020603050405020304" pitchFamily="18" charset="-78"/>
                <a:cs typeface="Andalus" panose="02020603050405020304" pitchFamily="18" charset="-78"/>
              </a:rPr>
              <a:t>:</a:t>
            </a:r>
            <a:endParaRPr lang="ar-SA" sz="3200" dirty="0">
              <a:latin typeface="Andalus" panose="02020603050405020304" pitchFamily="18" charset="-78"/>
              <a:cs typeface="Andalus" panose="02020603050405020304" pitchFamily="18" charset="-78"/>
            </a:endParaRPr>
          </a:p>
        </p:txBody>
      </p:sp>
      <p:sp>
        <p:nvSpPr>
          <p:cNvPr id="3" name="مربع نص 2"/>
          <p:cNvSpPr txBox="1"/>
          <p:nvPr/>
        </p:nvSpPr>
        <p:spPr>
          <a:xfrm>
            <a:off x="2427611" y="1259174"/>
            <a:ext cx="6192687" cy="3970318"/>
          </a:xfrm>
          <a:prstGeom prst="rect">
            <a:avLst/>
          </a:prstGeom>
          <a:noFill/>
        </p:spPr>
        <p:txBody>
          <a:bodyPr wrap="square" rtlCol="1">
            <a:spAutoFit/>
          </a:bodyPr>
          <a:lstStyle/>
          <a:p>
            <a:r>
              <a:rPr lang="ar-SA" sz="2800" dirty="0" smtClean="0">
                <a:solidFill>
                  <a:srgbClr val="0070C0"/>
                </a:solidFill>
                <a:latin typeface="Arabic Typesetting" panose="03020402040406030203" pitchFamily="66" charset="-78"/>
              </a:rPr>
              <a:t>تعددت </a:t>
            </a:r>
            <a:r>
              <a:rPr lang="ar-SA" sz="3600" dirty="0" smtClean="0">
                <a:solidFill>
                  <a:srgbClr val="0070C0"/>
                </a:solidFill>
                <a:latin typeface="Arabic Typesetting" panose="03020402040406030203" pitchFamily="66" charset="-78"/>
              </a:rPr>
              <a:t>وتنوعت </a:t>
            </a:r>
            <a:r>
              <a:rPr lang="ar-SA" sz="3600" dirty="0">
                <a:solidFill>
                  <a:srgbClr val="0070C0"/>
                </a:solidFill>
                <a:latin typeface="Arabic Typesetting" panose="03020402040406030203" pitchFamily="66" charset="-78"/>
              </a:rPr>
              <a:t>الأغراض والأهداف التي تنشا من اجلها المؤسسات فبجانب الإدارة </a:t>
            </a:r>
            <a:r>
              <a:rPr lang="ar-SA" sz="3600" dirty="0" smtClean="0">
                <a:solidFill>
                  <a:srgbClr val="0070C0"/>
                </a:solidFill>
                <a:latin typeface="Arabic Typesetting" panose="03020402040406030203" pitchFamily="66" charset="-78"/>
              </a:rPr>
              <a:t>المنشآت </a:t>
            </a:r>
            <a:r>
              <a:rPr lang="ar-SA" sz="3600" dirty="0">
                <a:solidFill>
                  <a:srgbClr val="0070C0"/>
                </a:solidFill>
                <a:latin typeface="Arabic Typesetting" panose="03020402040406030203" pitchFamily="66" charset="-78"/>
              </a:rPr>
              <a:t>الصناعية والتجارية  نجد مسميات متعددة للإدارة </a:t>
            </a:r>
            <a:endParaRPr lang="ar-SA" sz="3600" dirty="0" smtClean="0">
              <a:solidFill>
                <a:srgbClr val="0070C0"/>
              </a:solidFill>
              <a:latin typeface="Arabic Typesetting" panose="03020402040406030203" pitchFamily="66" charset="-78"/>
            </a:endParaRPr>
          </a:p>
          <a:p>
            <a:r>
              <a:rPr lang="ar-SA" sz="3600" dirty="0" smtClean="0">
                <a:solidFill>
                  <a:srgbClr val="0070C0"/>
                </a:solidFill>
                <a:latin typeface="Arabic Typesetting" panose="03020402040406030203" pitchFamily="66" charset="-78"/>
              </a:rPr>
              <a:t>فمثلا </a:t>
            </a:r>
            <a:r>
              <a:rPr lang="ar-SA" sz="3600" dirty="0">
                <a:solidFill>
                  <a:srgbClr val="0070C0"/>
                </a:solidFill>
                <a:latin typeface="Arabic Typesetting" panose="03020402040406030203" pitchFamily="66" charset="-78"/>
              </a:rPr>
              <a:t>الإدارة التعليمية والإدارة الطبية وإدارة المؤسسات الرياضية كالأندية وغيرها </a:t>
            </a:r>
            <a:r>
              <a:rPr lang="ar-SA" sz="3600" b="1" u="sng" dirty="0">
                <a:solidFill>
                  <a:srgbClr val="0070C0"/>
                </a:solidFill>
                <a:latin typeface="Arabic Typesetting" panose="03020402040406030203" pitchFamily="66" charset="-78"/>
              </a:rPr>
              <a:t>ويأتي من بين هذه </a:t>
            </a:r>
            <a:r>
              <a:rPr lang="ar-SA" sz="3600" b="1" u="sng" dirty="0" smtClean="0">
                <a:solidFill>
                  <a:srgbClr val="0070C0"/>
                </a:solidFill>
                <a:latin typeface="Arabic Typesetting" panose="03020402040406030203" pitchFamily="66" charset="-78"/>
              </a:rPr>
              <a:t>الأنواع</a:t>
            </a:r>
            <a:endParaRPr lang="en-US" sz="3600" b="1" u="sng" dirty="0">
              <a:solidFill>
                <a:srgbClr val="0070C0"/>
              </a:solidFill>
              <a:latin typeface="Arabic Typesetting" panose="03020402040406030203" pitchFamily="66" charset="-78"/>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427611" cy="2718292"/>
          </a:xfrm>
          <a:prstGeom prst="rect">
            <a:avLst/>
          </a:prstGeo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16545"/>
            <a:ext cx="2102885" cy="2209125"/>
          </a:xfrm>
          <a:prstGeom prst="rect">
            <a:avLst/>
          </a:prstGeom>
        </p:spPr>
      </p:pic>
    </p:spTree>
    <p:extLst>
      <p:ext uri="{BB962C8B-B14F-4D97-AF65-F5344CB8AC3E}">
        <p14:creationId xmlns:p14="http://schemas.microsoft.com/office/powerpoint/2010/main" val="39745695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1043608" y="1484784"/>
            <a:ext cx="7210320" cy="3785652"/>
          </a:xfrm>
          <a:prstGeom prst="rect">
            <a:avLst/>
          </a:prstGeom>
        </p:spPr>
        <p:txBody>
          <a:bodyPr wrap="square">
            <a:spAutoFit/>
          </a:bodyPr>
          <a:lstStyle/>
          <a:p>
            <a:r>
              <a:rPr lang="ar-SA" sz="4000" dirty="0">
                <a:solidFill>
                  <a:srgbClr val="FF0000"/>
                </a:solidFill>
                <a:latin typeface="Arabic Typesetting" panose="03020402040406030203" pitchFamily="66" charset="-78"/>
              </a:rPr>
              <a:t>إدارة المؤسسات المشتغلة بالخدمة الاجتماعية وتسمى الإدارة الاجتماعية ..</a:t>
            </a:r>
            <a:endParaRPr lang="en-US" sz="4000" dirty="0">
              <a:solidFill>
                <a:srgbClr val="FF0000"/>
              </a:solidFill>
              <a:latin typeface="Arabic Typesetting" panose="03020402040406030203" pitchFamily="66" charset="-78"/>
            </a:endParaRPr>
          </a:p>
          <a:p>
            <a:r>
              <a:rPr lang="ar-SA" sz="4000" dirty="0" smtClean="0">
                <a:solidFill>
                  <a:srgbClr val="0070C0"/>
                </a:solidFill>
                <a:latin typeface="Arabic Typesetting" panose="03020402040406030203" pitchFamily="66" charset="-78"/>
              </a:rPr>
              <a:t>وقبل </a:t>
            </a:r>
            <a:r>
              <a:rPr lang="ar-SA" sz="4000" dirty="0">
                <a:solidFill>
                  <a:srgbClr val="0070C0"/>
                </a:solidFill>
                <a:latin typeface="Arabic Typesetting" panose="03020402040406030203" pitchFamily="66" charset="-78"/>
              </a:rPr>
              <a:t>ان نورد بعض التعاريف لابد ان نحدد الشروط الخاصة بالتعريف الجيد والتي لابد ان تتوافر بقدر الإمكان في أي تعريف للإدارة</a:t>
            </a:r>
            <a:endParaRPr lang="en-US" sz="4000" dirty="0">
              <a:solidFill>
                <a:srgbClr val="0070C0"/>
              </a:solidFill>
              <a:latin typeface="Arabic Typesetting" panose="03020402040406030203" pitchFamily="66" charset="-78"/>
            </a:endParaRPr>
          </a:p>
        </p:txBody>
      </p:sp>
    </p:spTree>
    <p:extLst>
      <p:ext uri="{BB962C8B-B14F-4D97-AF65-F5344CB8AC3E}">
        <p14:creationId xmlns:p14="http://schemas.microsoft.com/office/powerpoint/2010/main" val="1991960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ربع نص 1"/>
          <p:cNvSpPr txBox="1"/>
          <p:nvPr/>
        </p:nvSpPr>
        <p:spPr>
          <a:xfrm>
            <a:off x="2987824" y="849665"/>
            <a:ext cx="5760640" cy="4401205"/>
          </a:xfrm>
          <a:prstGeom prst="rect">
            <a:avLst/>
          </a:prstGeom>
          <a:noFill/>
        </p:spPr>
        <p:txBody>
          <a:bodyPr wrap="square" rtlCol="1">
            <a:spAutoFit/>
          </a:bodyPr>
          <a:lstStyle/>
          <a:p>
            <a:r>
              <a:rPr lang="ar-SA" sz="4400" dirty="0" smtClean="0">
                <a:solidFill>
                  <a:srgbClr val="C00000"/>
                </a:solidFill>
                <a:latin typeface="Andalus" panose="02020603050405020304" pitchFamily="18" charset="-78"/>
              </a:rPr>
              <a:t>أ/الشروط </a:t>
            </a:r>
            <a:r>
              <a:rPr lang="ar-SA" sz="4400" dirty="0">
                <a:solidFill>
                  <a:srgbClr val="C00000"/>
                </a:solidFill>
                <a:latin typeface="Andalus" panose="02020603050405020304" pitchFamily="18" charset="-78"/>
              </a:rPr>
              <a:t>من الناحية الشكلية </a:t>
            </a:r>
            <a:r>
              <a:rPr lang="ar-SA" sz="4400" dirty="0" smtClean="0">
                <a:solidFill>
                  <a:srgbClr val="C00000"/>
                </a:solidFill>
                <a:latin typeface="Andalus" panose="02020603050405020304" pitchFamily="18" charset="-78"/>
              </a:rPr>
              <a:t>:</a:t>
            </a:r>
          </a:p>
          <a:p>
            <a:endParaRPr lang="en-US" sz="3600" dirty="0">
              <a:solidFill>
                <a:srgbClr val="C00000"/>
              </a:solidFill>
              <a:latin typeface="Andalus" panose="02020603050405020304" pitchFamily="18" charset="-78"/>
            </a:endParaRPr>
          </a:p>
          <a:p>
            <a:pPr marL="514350" lvl="0" indent="-514350">
              <a:buFont typeface="+mj-lt"/>
              <a:buAutoNum type="arabicPeriod"/>
            </a:pPr>
            <a:r>
              <a:rPr lang="ar-SA" sz="4000" dirty="0" smtClean="0">
                <a:solidFill>
                  <a:srgbClr val="00B050"/>
                </a:solidFill>
                <a:latin typeface="Arabic Typesetting" panose="03020402040406030203" pitchFamily="66" charset="-78"/>
              </a:rPr>
              <a:t>سليم </a:t>
            </a:r>
            <a:r>
              <a:rPr lang="ar-SA" sz="4000" dirty="0">
                <a:solidFill>
                  <a:srgbClr val="00B050"/>
                </a:solidFill>
                <a:latin typeface="Arabic Typesetting" panose="03020402040406030203" pitchFamily="66" charset="-78"/>
              </a:rPr>
              <a:t>من الناحية اللغوية</a:t>
            </a:r>
            <a:endParaRPr lang="en-US" sz="4000" dirty="0">
              <a:solidFill>
                <a:srgbClr val="00B050"/>
              </a:solidFill>
              <a:latin typeface="Arabic Typesetting" panose="03020402040406030203" pitchFamily="66" charset="-78"/>
            </a:endParaRPr>
          </a:p>
          <a:p>
            <a:pPr marL="514350" lvl="0" indent="-514350">
              <a:buFont typeface="+mj-lt"/>
              <a:buAutoNum type="arabicPeriod"/>
            </a:pPr>
            <a:r>
              <a:rPr lang="ar-SA" sz="4000" dirty="0">
                <a:solidFill>
                  <a:srgbClr val="00B050"/>
                </a:solidFill>
                <a:latin typeface="Arabic Typesetting" panose="03020402040406030203" pitchFamily="66" charset="-78"/>
              </a:rPr>
              <a:t>خالي من الأخطاء</a:t>
            </a:r>
            <a:endParaRPr lang="en-US" sz="4000" dirty="0">
              <a:solidFill>
                <a:srgbClr val="00B050"/>
              </a:solidFill>
              <a:latin typeface="Arabic Typesetting" panose="03020402040406030203" pitchFamily="66" charset="-78"/>
            </a:endParaRPr>
          </a:p>
          <a:p>
            <a:pPr marL="514350" lvl="0" indent="-514350">
              <a:buFont typeface="+mj-lt"/>
              <a:buAutoNum type="arabicPeriod"/>
            </a:pPr>
            <a:r>
              <a:rPr lang="ar-SA" sz="4000" dirty="0">
                <a:solidFill>
                  <a:srgbClr val="00B050"/>
                </a:solidFill>
                <a:latin typeface="Arabic Typesetting" panose="03020402040406030203" pitchFamily="66" charset="-78"/>
              </a:rPr>
              <a:t>سهل العبارة</a:t>
            </a:r>
            <a:endParaRPr lang="en-US" sz="4000" dirty="0">
              <a:solidFill>
                <a:srgbClr val="00B050"/>
              </a:solidFill>
              <a:latin typeface="Arabic Typesetting" panose="03020402040406030203" pitchFamily="66" charset="-78"/>
            </a:endParaRPr>
          </a:p>
          <a:p>
            <a:pPr marL="514350" lvl="0" indent="-514350">
              <a:buFont typeface="+mj-lt"/>
              <a:buAutoNum type="arabicPeriod"/>
            </a:pPr>
            <a:r>
              <a:rPr lang="ar-SA" sz="4000" dirty="0">
                <a:solidFill>
                  <a:srgbClr val="00B050"/>
                </a:solidFill>
                <a:latin typeface="Arabic Typesetting" panose="03020402040406030203" pitchFamily="66" charset="-78"/>
              </a:rPr>
              <a:t>موجز</a:t>
            </a:r>
            <a:endParaRPr lang="en-US" sz="4000" dirty="0">
              <a:solidFill>
                <a:srgbClr val="00B050"/>
              </a:solidFill>
              <a:latin typeface="Arabic Typesetting" panose="03020402040406030203" pitchFamily="66" charset="-78"/>
            </a:endParaRPr>
          </a:p>
          <a:p>
            <a:pPr marL="514350" lvl="0" indent="-514350">
              <a:buFont typeface="+mj-lt"/>
              <a:buAutoNum type="arabicPeriod"/>
            </a:pPr>
            <a:r>
              <a:rPr lang="ar-SA" sz="4000" dirty="0">
                <a:solidFill>
                  <a:srgbClr val="00B050"/>
                </a:solidFill>
                <a:latin typeface="Arabic Typesetting" panose="03020402040406030203" pitchFamily="66" charset="-78"/>
              </a:rPr>
              <a:t>قصير قدر </a:t>
            </a:r>
            <a:r>
              <a:rPr lang="ar-SA" sz="4000" dirty="0" smtClean="0">
                <a:solidFill>
                  <a:srgbClr val="00B050"/>
                </a:solidFill>
                <a:latin typeface="Arabic Typesetting" panose="03020402040406030203" pitchFamily="66" charset="-78"/>
              </a:rPr>
              <a:t>الإمكان</a:t>
            </a: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628800"/>
            <a:ext cx="2304256" cy="2675471"/>
          </a:xfrm>
          <a:prstGeom prst="rect">
            <a:avLst/>
          </a:prstGeom>
        </p:spPr>
      </p:pic>
    </p:spTree>
    <p:extLst>
      <p:ext uri="{BB962C8B-B14F-4D97-AF65-F5344CB8AC3E}">
        <p14:creationId xmlns:p14="http://schemas.microsoft.com/office/powerpoint/2010/main" val="4194128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1331640" y="1196752"/>
            <a:ext cx="6840760" cy="4955203"/>
          </a:xfrm>
          <a:prstGeom prst="rect">
            <a:avLst/>
          </a:prstGeom>
        </p:spPr>
        <p:txBody>
          <a:bodyPr wrap="square">
            <a:spAutoFit/>
          </a:bodyPr>
          <a:lstStyle/>
          <a:p>
            <a:r>
              <a:rPr lang="ar-SA" sz="4000" dirty="0" smtClean="0">
                <a:solidFill>
                  <a:srgbClr val="C00000"/>
                </a:solidFill>
                <a:latin typeface="Andalus" panose="02020603050405020304" pitchFamily="18" charset="-78"/>
                <a:cs typeface="+mj-cs"/>
              </a:rPr>
              <a:t>ب/الشروط من الناحية الموضوعية  :</a:t>
            </a:r>
          </a:p>
          <a:p>
            <a:endParaRPr lang="en-US" sz="3600" dirty="0" smtClean="0">
              <a:solidFill>
                <a:srgbClr val="C00000"/>
              </a:solidFill>
              <a:latin typeface="Andalus" panose="02020603050405020304" pitchFamily="18" charset="-78"/>
              <a:cs typeface="+mj-cs"/>
            </a:endParaRPr>
          </a:p>
          <a:p>
            <a:pPr marL="514350" lvl="0" indent="-514350">
              <a:buFont typeface="+mj-lt"/>
              <a:buAutoNum type="arabicPeriod"/>
            </a:pPr>
            <a:r>
              <a:rPr lang="ar-SA" sz="4000" dirty="0" smtClean="0">
                <a:solidFill>
                  <a:srgbClr val="00B050"/>
                </a:solidFill>
                <a:latin typeface="Arabic Typesetting" panose="03020402040406030203" pitchFamily="66" charset="-78"/>
                <a:cs typeface="+mj-cs"/>
              </a:rPr>
              <a:t>تحديد المقصود دون تداخل</a:t>
            </a:r>
            <a:endParaRPr lang="en-US" sz="4000" dirty="0" smtClean="0">
              <a:solidFill>
                <a:srgbClr val="00B050"/>
              </a:solidFill>
              <a:latin typeface="Arabic Typesetting" panose="03020402040406030203" pitchFamily="66" charset="-78"/>
              <a:cs typeface="+mj-cs"/>
            </a:endParaRPr>
          </a:p>
          <a:p>
            <a:pPr marL="514350" lvl="0" indent="-514350">
              <a:buFont typeface="+mj-lt"/>
              <a:buAutoNum type="arabicPeriod"/>
            </a:pPr>
            <a:r>
              <a:rPr lang="ar-SA" sz="4000" dirty="0" smtClean="0">
                <a:solidFill>
                  <a:srgbClr val="00B050"/>
                </a:solidFill>
                <a:latin typeface="Arabic Typesetting" panose="03020402040406030203" pitchFamily="66" charset="-78"/>
                <a:cs typeface="+mj-cs"/>
              </a:rPr>
              <a:t>السبب الذي استخدم من اجله</a:t>
            </a:r>
            <a:endParaRPr lang="en-US" sz="4000" dirty="0" smtClean="0">
              <a:solidFill>
                <a:srgbClr val="00B050"/>
              </a:solidFill>
              <a:latin typeface="Arabic Typesetting" panose="03020402040406030203" pitchFamily="66" charset="-78"/>
              <a:cs typeface="+mj-cs"/>
            </a:endParaRPr>
          </a:p>
          <a:p>
            <a:pPr marL="514350" lvl="0" indent="-514350">
              <a:buFont typeface="+mj-lt"/>
              <a:buAutoNum type="arabicPeriod"/>
            </a:pPr>
            <a:r>
              <a:rPr lang="ar-SA" sz="4000" dirty="0" smtClean="0">
                <a:solidFill>
                  <a:srgbClr val="00B050"/>
                </a:solidFill>
                <a:latin typeface="Arabic Typesetting" panose="03020402040406030203" pitchFamily="66" charset="-78"/>
                <a:cs typeface="+mj-cs"/>
              </a:rPr>
              <a:t>الكيفية والإجابة على لماذا الإدارة</a:t>
            </a:r>
            <a:endParaRPr lang="en-US" sz="4000" dirty="0" smtClean="0">
              <a:solidFill>
                <a:srgbClr val="00B050"/>
              </a:solidFill>
              <a:latin typeface="Arabic Typesetting" panose="03020402040406030203" pitchFamily="66" charset="-78"/>
              <a:cs typeface="+mj-cs"/>
            </a:endParaRPr>
          </a:p>
          <a:p>
            <a:pPr marL="514350" lvl="0" indent="-514350">
              <a:buFont typeface="+mj-lt"/>
              <a:buAutoNum type="arabicPeriod"/>
            </a:pPr>
            <a:r>
              <a:rPr lang="ar-SA" sz="4000" dirty="0" smtClean="0">
                <a:solidFill>
                  <a:srgbClr val="00B050"/>
                </a:solidFill>
                <a:latin typeface="Arabic Typesetting" panose="03020402040406030203" pitchFamily="66" charset="-78"/>
                <a:cs typeface="+mj-cs"/>
              </a:rPr>
              <a:t>تحديد كيفية ممارسة عملياتها</a:t>
            </a:r>
            <a:endParaRPr lang="en-US" sz="4000" dirty="0" smtClean="0">
              <a:solidFill>
                <a:srgbClr val="00B050"/>
              </a:solidFill>
              <a:latin typeface="Arabic Typesetting" panose="03020402040406030203" pitchFamily="66" charset="-78"/>
              <a:cs typeface="+mj-cs"/>
            </a:endParaRPr>
          </a:p>
          <a:p>
            <a:pPr marL="514350" indent="-514350">
              <a:buFont typeface="+mj-lt"/>
              <a:buAutoNum type="arabicPeriod"/>
            </a:pPr>
            <a:r>
              <a:rPr lang="ar-SA" sz="4000" dirty="0" smtClean="0">
                <a:solidFill>
                  <a:srgbClr val="00B050"/>
                </a:solidFill>
                <a:latin typeface="Arabic Typesetting" panose="03020402040406030203" pitchFamily="66" charset="-78"/>
                <a:cs typeface="+mj-cs"/>
              </a:rPr>
              <a:t>وتحديد من الذي يمارس العمل وأين يمارس</a:t>
            </a:r>
          </a:p>
        </p:txBody>
      </p:sp>
    </p:spTree>
    <p:extLst>
      <p:ext uri="{BB962C8B-B14F-4D97-AF65-F5344CB8AC3E}">
        <p14:creationId xmlns:p14="http://schemas.microsoft.com/office/powerpoint/2010/main" val="1740841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مربع نص 3"/>
          <p:cNvSpPr txBox="1"/>
          <p:nvPr/>
        </p:nvSpPr>
        <p:spPr>
          <a:xfrm>
            <a:off x="1475655" y="734828"/>
            <a:ext cx="4181626" cy="830997"/>
          </a:xfrm>
          <a:prstGeom prst="rect">
            <a:avLst/>
          </a:prstGeom>
          <a:noFill/>
        </p:spPr>
        <p:txBody>
          <a:bodyPr wrap="square" rtlCol="1">
            <a:spAutoFit/>
          </a:bodyPr>
          <a:lstStyle/>
          <a:p>
            <a:pPr algn="ctr"/>
            <a:r>
              <a:rPr lang="ar-SA" sz="4800" dirty="0" smtClean="0">
                <a:solidFill>
                  <a:srgbClr val="FF0000"/>
                </a:solidFill>
                <a:latin typeface="Andalus" panose="02020603050405020304" pitchFamily="18" charset="-78"/>
              </a:rPr>
              <a:t>من أهم التعاريف </a:t>
            </a:r>
            <a:r>
              <a:rPr lang="ar-SA" sz="2800" dirty="0" smtClean="0">
                <a:solidFill>
                  <a:srgbClr val="FF0000"/>
                </a:solidFill>
                <a:latin typeface="Andalus" panose="02020603050405020304" pitchFamily="18" charset="-78"/>
                <a:cs typeface="Andalus" panose="02020603050405020304" pitchFamily="18" charset="-78"/>
              </a:rPr>
              <a:t>:</a:t>
            </a:r>
            <a:endParaRPr lang="ar-SA" sz="2800" dirty="0">
              <a:solidFill>
                <a:srgbClr val="FF0000"/>
              </a:solidFill>
              <a:latin typeface="Andalus" panose="02020603050405020304" pitchFamily="18" charset="-78"/>
              <a:cs typeface="Andalus" panose="02020603050405020304" pitchFamily="18" charset="-78"/>
            </a:endParaRPr>
          </a:p>
        </p:txBody>
      </p:sp>
      <p:pic>
        <p:nvPicPr>
          <p:cNvPr id="6" name="صورة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734828"/>
            <a:ext cx="1152127" cy="1733242"/>
          </a:xfrm>
          <a:prstGeom prst="rect">
            <a:avLst/>
          </a:prstGeom>
        </p:spPr>
      </p:pic>
      <p:sp>
        <p:nvSpPr>
          <p:cNvPr id="7" name="وسيلة شرح مستطيلة مستديرة الزوايا 6"/>
          <p:cNvSpPr/>
          <p:nvPr/>
        </p:nvSpPr>
        <p:spPr>
          <a:xfrm>
            <a:off x="5940151" y="260648"/>
            <a:ext cx="2659657" cy="1528548"/>
          </a:xfrm>
          <a:prstGeom prst="wedgeRoundRectCallou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3200" dirty="0" smtClean="0"/>
              <a:t>1 / جون كدناي</a:t>
            </a:r>
            <a:endParaRPr lang="ar-SA" sz="3200" dirty="0"/>
          </a:p>
        </p:txBody>
      </p:sp>
      <p:sp>
        <p:nvSpPr>
          <p:cNvPr id="13" name="مستطيل مستدير الزوايا 12"/>
          <p:cNvSpPr/>
          <p:nvPr/>
        </p:nvSpPr>
        <p:spPr>
          <a:xfrm>
            <a:off x="1691680" y="2132856"/>
            <a:ext cx="7056784" cy="3888432"/>
          </a:xfrm>
          <a:prstGeom prst="roundRect">
            <a:avLst/>
          </a:prstGeom>
        </p:spPr>
        <p:style>
          <a:lnRef idx="2">
            <a:schemeClr val="dk1"/>
          </a:lnRef>
          <a:fillRef idx="1">
            <a:schemeClr val="lt1"/>
          </a:fillRef>
          <a:effectRef idx="0">
            <a:schemeClr val="dk1"/>
          </a:effectRef>
          <a:fontRef idx="minor">
            <a:schemeClr val="dk1"/>
          </a:fontRef>
        </p:style>
        <p:txBody>
          <a:bodyPr rtlCol="1" anchor="ctr"/>
          <a:lstStyle/>
          <a:p>
            <a:r>
              <a:rPr lang="ar-SA" sz="2800" dirty="0">
                <a:solidFill>
                  <a:srgbClr val="0070C0"/>
                </a:solidFill>
                <a:latin typeface="Arabic Typesetting" panose="03020402040406030203" pitchFamily="66" charset="-78"/>
              </a:rPr>
              <a:t>– </a:t>
            </a:r>
            <a:r>
              <a:rPr lang="ar-SA" sz="4000" dirty="0">
                <a:solidFill>
                  <a:srgbClr val="0070C0"/>
                </a:solidFill>
                <a:latin typeface="Arabic Typesetting" panose="03020402040406030203" pitchFamily="66" charset="-78"/>
              </a:rPr>
              <a:t>عملية تحويل السياسة الاجتماعية الى خدمات اجتماعية وتوظيف الخبرة المكتسبة من خلال تحويل السياسة الى خدمات اجتماعية في تقديم بعض التوصيات التي تصل بتعديل السياسة الاجتماعية -</a:t>
            </a:r>
            <a:endParaRPr lang="en-US" sz="4000" dirty="0">
              <a:solidFill>
                <a:srgbClr val="0070C0"/>
              </a:solidFill>
              <a:latin typeface="Arabic Typesetting" panose="03020402040406030203" pitchFamily="66" charset="-78"/>
            </a:endParaRPr>
          </a:p>
        </p:txBody>
      </p:sp>
      <p:pic>
        <p:nvPicPr>
          <p:cNvPr id="18" name="صورة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59213"/>
            <a:ext cx="2320200" cy="1790700"/>
          </a:xfrm>
          <a:prstGeom prst="rect">
            <a:avLst/>
          </a:prstGeom>
        </p:spPr>
      </p:pic>
    </p:spTree>
    <p:extLst>
      <p:ext uri="{BB962C8B-B14F-4D97-AF65-F5344CB8AC3E}">
        <p14:creationId xmlns:p14="http://schemas.microsoft.com/office/powerpoint/2010/main" val="1588330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1043608" y="1556792"/>
            <a:ext cx="7272808" cy="3785652"/>
          </a:xfrm>
          <a:prstGeom prst="rect">
            <a:avLst/>
          </a:prstGeom>
        </p:spPr>
        <p:txBody>
          <a:bodyPr wrap="square">
            <a:spAutoFit/>
          </a:bodyPr>
          <a:lstStyle/>
          <a:p>
            <a:pPr algn="ctr"/>
            <a:r>
              <a:rPr lang="ar-SA" sz="4000" dirty="0" smtClean="0">
                <a:solidFill>
                  <a:srgbClr val="C00000"/>
                </a:solidFill>
                <a:latin typeface="Arabic Typesetting" panose="03020402040406030203" pitchFamily="66" charset="-78"/>
              </a:rPr>
              <a:t>وعلى ذلك فانه يرى ان الإدارة في الخدمة الاجتماعية تتضمن :</a:t>
            </a:r>
          </a:p>
          <a:p>
            <a:pPr marL="285750" indent="-285750">
              <a:buFont typeface="Courier New" panose="02070309020205020404" pitchFamily="49" charset="0"/>
              <a:buChar char="o"/>
            </a:pPr>
            <a:r>
              <a:rPr lang="ar-SA" sz="4000" dirty="0" smtClean="0">
                <a:solidFill>
                  <a:srgbClr val="0070C0"/>
                </a:solidFill>
                <a:latin typeface="Arabic Typesetting" panose="03020402040406030203" pitchFamily="66" charset="-78"/>
              </a:rPr>
              <a:t>عملية تحويل السياسة الى خدمات اجتماعيه ملموسه</a:t>
            </a:r>
          </a:p>
          <a:p>
            <a:pPr marL="285750" indent="-285750">
              <a:buFont typeface="Courier New" panose="02070309020205020404" pitchFamily="49" charset="0"/>
              <a:buChar char="o"/>
            </a:pPr>
            <a:r>
              <a:rPr lang="ar-SA" sz="4000" dirty="0" smtClean="0">
                <a:solidFill>
                  <a:srgbClr val="0070C0"/>
                </a:solidFill>
                <a:latin typeface="Arabic Typesetting" panose="03020402040406030203" pitchFamily="66" charset="-78"/>
              </a:rPr>
              <a:t>استخدام الخبرة الناتجة عن الممارسة في التوصية بتعديل السياسة الاجتماعية</a:t>
            </a:r>
            <a:endParaRPr lang="ar-SA" sz="4000" dirty="0">
              <a:solidFill>
                <a:srgbClr val="0070C0"/>
              </a:solidFill>
              <a:latin typeface="Arabic Typesetting" panose="03020402040406030203" pitchFamily="66" charset="-78"/>
            </a:endParaRPr>
          </a:p>
        </p:txBody>
      </p:sp>
    </p:spTree>
    <p:extLst>
      <p:ext uri="{BB962C8B-B14F-4D97-AF65-F5344CB8AC3E}">
        <p14:creationId xmlns:p14="http://schemas.microsoft.com/office/powerpoint/2010/main" val="6028240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وسيلة شرح مستطيلة مستديرة الزوايا 1"/>
          <p:cNvSpPr/>
          <p:nvPr/>
        </p:nvSpPr>
        <p:spPr>
          <a:xfrm>
            <a:off x="5148064" y="750112"/>
            <a:ext cx="3536713" cy="1092425"/>
          </a:xfrm>
          <a:prstGeom prst="wedgeRoundRectCallou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3200" dirty="0" smtClean="0"/>
              <a:t>2 / </a:t>
            </a:r>
            <a:r>
              <a:rPr lang="ar-SA" sz="3200" dirty="0" err="1" smtClean="0"/>
              <a:t>هيرمن</a:t>
            </a:r>
            <a:r>
              <a:rPr lang="ar-SA" sz="3200" dirty="0" smtClean="0"/>
              <a:t> ستين</a:t>
            </a:r>
            <a:endParaRPr lang="ar-SA" sz="3200" dirty="0"/>
          </a:p>
        </p:txBody>
      </p:sp>
      <p:sp>
        <p:nvSpPr>
          <p:cNvPr id="3" name="مستطيل مستدير الزوايا 2"/>
          <p:cNvSpPr/>
          <p:nvPr/>
        </p:nvSpPr>
        <p:spPr>
          <a:xfrm>
            <a:off x="1259632" y="2204864"/>
            <a:ext cx="7209121" cy="2096388"/>
          </a:xfrm>
          <a:prstGeom prst="roundRect">
            <a:avLst/>
          </a:prstGeom>
        </p:spPr>
        <p:style>
          <a:lnRef idx="2">
            <a:schemeClr val="dk1"/>
          </a:lnRef>
          <a:fillRef idx="1">
            <a:schemeClr val="lt1"/>
          </a:fillRef>
          <a:effectRef idx="0">
            <a:schemeClr val="dk1"/>
          </a:effectRef>
          <a:fontRef idx="minor">
            <a:schemeClr val="dk1"/>
          </a:fontRef>
        </p:style>
        <p:txBody>
          <a:bodyPr rtlCol="1" anchor="ctr"/>
          <a:lstStyle/>
          <a:p>
            <a:r>
              <a:rPr lang="ar-SA" sz="5400" dirty="0">
                <a:solidFill>
                  <a:srgbClr val="0070C0"/>
                </a:solidFill>
                <a:latin typeface="Arabic Typesetting" panose="03020402040406030203" pitchFamily="66" charset="-78"/>
                <a:cs typeface="Arabic Typesetting" panose="03020402040406030203" pitchFamily="66" charset="-78"/>
              </a:rPr>
              <a:t>– عملية </a:t>
            </a:r>
            <a:r>
              <a:rPr lang="ar-SA" sz="5400" dirty="0" smtClean="0">
                <a:solidFill>
                  <a:srgbClr val="0070C0"/>
                </a:solidFill>
                <a:latin typeface="Arabic Typesetting" panose="03020402040406030203" pitchFamily="66" charset="-78"/>
                <a:cs typeface="Arabic Typesetting" panose="03020402040406030203" pitchFamily="66" charset="-78"/>
              </a:rPr>
              <a:t>تحديد وتحقيق أهداف المنظمة من خلال جهد تعاوني منظم-</a:t>
            </a:r>
            <a:endParaRPr lang="en-US" sz="5400" dirty="0">
              <a:solidFill>
                <a:srgbClr val="0070C0"/>
              </a:solidFill>
              <a:latin typeface="Arabic Typesetting" panose="03020402040406030203" pitchFamily="66" charset="-78"/>
              <a:cs typeface="Arabic Typesetting" panose="03020402040406030203" pitchFamily="66"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4091" y="4596826"/>
            <a:ext cx="3592864" cy="2071855"/>
          </a:xfrm>
          <a:prstGeom prst="rect">
            <a:avLst/>
          </a:prstGeom>
        </p:spPr>
      </p:pic>
    </p:spTree>
    <p:extLst>
      <p:ext uri="{BB962C8B-B14F-4D97-AF65-F5344CB8AC3E}">
        <p14:creationId xmlns:p14="http://schemas.microsoft.com/office/powerpoint/2010/main" val="164274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وسيلة شرح مستطيلة مستديرة الزوايا 1"/>
          <p:cNvSpPr/>
          <p:nvPr/>
        </p:nvSpPr>
        <p:spPr>
          <a:xfrm>
            <a:off x="2195736" y="709096"/>
            <a:ext cx="3066373" cy="1092425"/>
          </a:xfrm>
          <a:prstGeom prst="wedgeRoundRectCallou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3600" dirty="0" smtClean="0"/>
              <a:t>3 / حامد شاكر</a:t>
            </a:r>
            <a:endParaRPr lang="ar-SA" sz="3600" dirty="0"/>
          </a:p>
        </p:txBody>
      </p:sp>
      <p:sp>
        <p:nvSpPr>
          <p:cNvPr id="3" name="مستطيل مستدير الزوايا 2"/>
          <p:cNvSpPr/>
          <p:nvPr/>
        </p:nvSpPr>
        <p:spPr>
          <a:xfrm>
            <a:off x="467544" y="2204864"/>
            <a:ext cx="7560840" cy="2170564"/>
          </a:xfrm>
          <a:prstGeom prst="roundRect">
            <a:avLst/>
          </a:prstGeom>
        </p:spPr>
        <p:style>
          <a:lnRef idx="2">
            <a:schemeClr val="dk1"/>
          </a:lnRef>
          <a:fillRef idx="1">
            <a:schemeClr val="lt1"/>
          </a:fillRef>
          <a:effectRef idx="0">
            <a:schemeClr val="dk1"/>
          </a:effectRef>
          <a:fontRef idx="minor">
            <a:schemeClr val="dk1"/>
          </a:fontRef>
        </p:style>
        <p:txBody>
          <a:bodyPr rtlCol="1" anchor="ctr"/>
          <a:lstStyle/>
          <a:p>
            <a:r>
              <a:rPr lang="ar-SA" sz="3600" dirty="0">
                <a:solidFill>
                  <a:srgbClr val="0070C0"/>
                </a:solidFill>
                <a:latin typeface="Arabic Typesetting" panose="03020402040406030203" pitchFamily="66" charset="-78"/>
              </a:rPr>
              <a:t>– عملية </a:t>
            </a:r>
            <a:r>
              <a:rPr lang="ar-SA" sz="3600" dirty="0" smtClean="0">
                <a:solidFill>
                  <a:srgbClr val="0070C0"/>
                </a:solidFill>
                <a:latin typeface="Arabic Typesetting" panose="03020402040406030203" pitchFamily="66" charset="-78"/>
              </a:rPr>
              <a:t>توجيه الطاقة البشرية التي تحتويها أية هيئه او منظمه او مؤسسه لبلوغ الهدف الذي قامت من اجله </a:t>
            </a:r>
            <a:r>
              <a:rPr lang="ar-SA" sz="2800" dirty="0" smtClean="0">
                <a:solidFill>
                  <a:srgbClr val="0070C0"/>
                </a:solidFill>
                <a:latin typeface="Arabic Typesetting" panose="03020402040406030203" pitchFamily="66" charset="-78"/>
              </a:rPr>
              <a:t>-</a:t>
            </a:r>
            <a:endParaRPr lang="en-US" sz="2800" dirty="0">
              <a:solidFill>
                <a:srgbClr val="0070C0"/>
              </a:solidFill>
              <a:latin typeface="Arabic Typesetting" panose="03020402040406030203" pitchFamily="66" charset="-78"/>
            </a:endParaRPr>
          </a:p>
        </p:txBody>
      </p:sp>
    </p:spTree>
    <p:extLst>
      <p:ext uri="{BB962C8B-B14F-4D97-AF65-F5344CB8AC3E}">
        <p14:creationId xmlns:p14="http://schemas.microsoft.com/office/powerpoint/2010/main" val="361587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وسيلة شرح مستطيلة مستديرة الزوايا 1"/>
          <p:cNvSpPr/>
          <p:nvPr/>
        </p:nvSpPr>
        <p:spPr>
          <a:xfrm>
            <a:off x="4283968" y="908720"/>
            <a:ext cx="4112777" cy="1092425"/>
          </a:xfrm>
          <a:prstGeom prst="wedgeRoundRectCallou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dirty="0" smtClean="0"/>
              <a:t>4</a:t>
            </a:r>
            <a:r>
              <a:rPr lang="ar-SA" sz="2800" dirty="0" smtClean="0"/>
              <a:t> / مجلس تعليم الخدمة الاجتماعية بالولايات المتحدة الأمريكية </a:t>
            </a:r>
            <a:endParaRPr lang="ar-SA" sz="2800" dirty="0"/>
          </a:p>
        </p:txBody>
      </p:sp>
      <p:sp>
        <p:nvSpPr>
          <p:cNvPr id="3" name="مستطيل مستدير الزوايا 2"/>
          <p:cNvSpPr/>
          <p:nvPr/>
        </p:nvSpPr>
        <p:spPr>
          <a:xfrm>
            <a:off x="755576" y="2636912"/>
            <a:ext cx="7929201" cy="3888432"/>
          </a:xfrm>
          <a:prstGeom prst="roundRect">
            <a:avLst/>
          </a:prstGeom>
        </p:spPr>
        <p:style>
          <a:lnRef idx="2">
            <a:schemeClr val="dk1"/>
          </a:lnRef>
          <a:fillRef idx="1">
            <a:schemeClr val="lt1"/>
          </a:fillRef>
          <a:effectRef idx="0">
            <a:schemeClr val="dk1"/>
          </a:effectRef>
          <a:fontRef idx="minor">
            <a:schemeClr val="dk1"/>
          </a:fontRef>
        </p:style>
        <p:txBody>
          <a:bodyPr rtlCol="1" anchor="ctr"/>
          <a:lstStyle/>
          <a:p>
            <a:r>
              <a:rPr lang="ar-SA" sz="2800" dirty="0">
                <a:solidFill>
                  <a:srgbClr val="0070C0"/>
                </a:solidFill>
                <a:latin typeface="Arabic Typesetting" panose="03020402040406030203" pitchFamily="66" charset="-78"/>
              </a:rPr>
              <a:t>– </a:t>
            </a:r>
            <a:r>
              <a:rPr lang="ar-SA" sz="3600" dirty="0" smtClean="0">
                <a:solidFill>
                  <a:srgbClr val="0070C0"/>
                </a:solidFill>
                <a:latin typeface="Arabic Typesetting" panose="03020402040406030203" pitchFamily="66" charset="-78"/>
              </a:rPr>
              <a:t>العملية التي يتم بواسطتها تحويل موارد المجتمع الى برنامج لخدمة المجتمع طبقا لما يتفق عليه في المؤسسة من اهداف وسياسات ومستويات عمل وتقوم تلك العملية على بناء الأدوار و العلاقات بالأسلوب الذي يعزز نشاط المؤسسة كما انها تدور حول عملية حل المشكلة من دراسة وتشخيص وعلاج او وضع خطه وتنفيذها ثم تقييم النتائج -</a:t>
            </a:r>
            <a:endParaRPr lang="en-US" sz="3600" dirty="0">
              <a:solidFill>
                <a:srgbClr val="0070C0"/>
              </a:solidFill>
              <a:latin typeface="Arabic Typesetting" panose="03020402040406030203" pitchFamily="66" charset="-78"/>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43" y="0"/>
            <a:ext cx="2555408" cy="2483580"/>
          </a:xfrm>
          <a:prstGeom prst="rect">
            <a:avLst/>
          </a:prstGeom>
        </p:spPr>
      </p:pic>
    </p:spTree>
    <p:extLst>
      <p:ext uri="{BB962C8B-B14F-4D97-AF65-F5344CB8AC3E}">
        <p14:creationId xmlns:p14="http://schemas.microsoft.com/office/powerpoint/2010/main" val="131778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وسيلة شرح مستطيلة مستديرة الزوايا 1"/>
          <p:cNvSpPr/>
          <p:nvPr/>
        </p:nvSpPr>
        <p:spPr>
          <a:xfrm>
            <a:off x="6111509" y="421035"/>
            <a:ext cx="2597544" cy="1092425"/>
          </a:xfrm>
          <a:prstGeom prst="wedgeRoundRectCallou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2800" dirty="0" smtClean="0"/>
              <a:t>5 / هارلي </a:t>
            </a:r>
            <a:r>
              <a:rPr lang="ar-SA" sz="2800" dirty="0" err="1" smtClean="0"/>
              <a:t>تريكر</a:t>
            </a:r>
            <a:endParaRPr lang="ar-SA" sz="2800" dirty="0"/>
          </a:p>
        </p:txBody>
      </p:sp>
      <p:sp>
        <p:nvSpPr>
          <p:cNvPr id="3" name="مستطيل مستدير الزوايا 2"/>
          <p:cNvSpPr/>
          <p:nvPr/>
        </p:nvSpPr>
        <p:spPr>
          <a:xfrm>
            <a:off x="3702106" y="2095835"/>
            <a:ext cx="4818807" cy="4285493"/>
          </a:xfrm>
          <a:prstGeom prst="roundRect">
            <a:avLst/>
          </a:prstGeom>
        </p:spPr>
        <p:style>
          <a:lnRef idx="2">
            <a:schemeClr val="dk1"/>
          </a:lnRef>
          <a:fillRef idx="1">
            <a:schemeClr val="lt1"/>
          </a:fillRef>
          <a:effectRef idx="0">
            <a:schemeClr val="dk1"/>
          </a:effectRef>
          <a:fontRef idx="minor">
            <a:schemeClr val="dk1"/>
          </a:fontRef>
        </p:style>
        <p:txBody>
          <a:bodyPr rtlCol="1" anchor="ctr"/>
          <a:lstStyle/>
          <a:p>
            <a:r>
              <a:rPr lang="ar-SA" sz="3600" dirty="0" smtClean="0">
                <a:solidFill>
                  <a:srgbClr val="0070C0"/>
                </a:solidFill>
                <a:latin typeface="Arabic Typesetting" panose="03020402040406030203" pitchFamily="66" charset="-78"/>
                <a:cs typeface="Arabic Typesetting" panose="03020402040406030203" pitchFamily="66" charset="-78"/>
              </a:rPr>
              <a:t>– طريقة </a:t>
            </a:r>
            <a:r>
              <a:rPr lang="ar-SA" sz="3600" dirty="0">
                <a:solidFill>
                  <a:srgbClr val="0070C0"/>
                </a:solidFill>
                <a:latin typeface="Arabic Typesetting" panose="03020402040406030203" pitchFamily="66" charset="-78"/>
                <a:cs typeface="Arabic Typesetting" panose="03020402040406030203" pitchFamily="66" charset="-78"/>
              </a:rPr>
              <a:t>من طرق المهنة يمارسها الإداريون من أبنائها بهدف تمكين كل الناس ا الذين يشملهم عمل المنظمة من أداء مسئولياتهم تبعا لمتطلبات وظائفهم والاستخدام الأمثل للموارد والإمكانيات لمساعدة المنظمة على توفير وتقديم أفضل خدمات اجتماعية ممكنة لسكان المجتمع</a:t>
            </a:r>
            <a:r>
              <a:rPr lang="en-US" sz="3600" dirty="0" smtClean="0">
                <a:solidFill>
                  <a:srgbClr val="0070C0"/>
                </a:solidFill>
                <a:latin typeface="Arabic Typesetting" panose="03020402040406030203" pitchFamily="66" charset="-78"/>
                <a:cs typeface="Arabic Typesetting" panose="03020402040406030203" pitchFamily="66" charset="-78"/>
              </a:rPr>
              <a:t>.</a:t>
            </a:r>
            <a:endParaRPr lang="en-US" sz="3600" dirty="0">
              <a:solidFill>
                <a:srgbClr val="0070C0"/>
              </a:solidFill>
              <a:latin typeface="Arabic Typesetting" panose="03020402040406030203" pitchFamily="66" charset="-78"/>
              <a:cs typeface="Arabic Typesetting" panose="03020402040406030203" pitchFamily="66" charset="-78"/>
            </a:endParaRPr>
          </a:p>
        </p:txBody>
      </p:sp>
      <p:pic>
        <p:nvPicPr>
          <p:cNvPr id="7" name="صورة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694" y="1933996"/>
            <a:ext cx="3289412" cy="3471485"/>
          </a:xfrm>
          <a:prstGeom prst="rect">
            <a:avLst/>
          </a:prstGeom>
          <a:ln>
            <a:noFill/>
          </a:ln>
          <a:effectLst>
            <a:softEdge rad="112500"/>
          </a:effectLst>
        </p:spPr>
      </p:pic>
    </p:spTree>
    <p:extLst>
      <p:ext uri="{BB962C8B-B14F-4D97-AF65-F5344CB8AC3E}">
        <p14:creationId xmlns:p14="http://schemas.microsoft.com/office/powerpoint/2010/main" val="1425453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وسيلة شرح مستطيلة مستديرة الزوايا 1"/>
          <p:cNvSpPr/>
          <p:nvPr/>
        </p:nvSpPr>
        <p:spPr>
          <a:xfrm>
            <a:off x="4932040" y="404664"/>
            <a:ext cx="2754702" cy="1092425"/>
          </a:xfrm>
          <a:prstGeom prst="wedgeRoundRectCallou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2800" dirty="0" smtClean="0"/>
              <a:t>6 / مصطفى مطر</a:t>
            </a:r>
            <a:endParaRPr lang="ar-SA" sz="2800" dirty="0"/>
          </a:p>
        </p:txBody>
      </p:sp>
      <p:sp>
        <p:nvSpPr>
          <p:cNvPr id="3" name="مستطيل مستدير الزوايا 2"/>
          <p:cNvSpPr/>
          <p:nvPr/>
        </p:nvSpPr>
        <p:spPr>
          <a:xfrm>
            <a:off x="2282068" y="1844824"/>
            <a:ext cx="6535216" cy="3868913"/>
          </a:xfrm>
          <a:prstGeom prst="roundRect">
            <a:avLst/>
          </a:prstGeom>
        </p:spPr>
        <p:style>
          <a:lnRef idx="2">
            <a:schemeClr val="dk1"/>
          </a:lnRef>
          <a:fillRef idx="1">
            <a:schemeClr val="lt1"/>
          </a:fillRef>
          <a:effectRef idx="0">
            <a:schemeClr val="dk1"/>
          </a:effectRef>
          <a:fontRef idx="minor">
            <a:schemeClr val="dk1"/>
          </a:fontRef>
        </p:style>
        <p:txBody>
          <a:bodyPr rtlCol="1" anchor="ctr"/>
          <a:lstStyle/>
          <a:p>
            <a:r>
              <a:rPr lang="ar-SA" sz="2800" dirty="0">
                <a:solidFill>
                  <a:srgbClr val="0070C0"/>
                </a:solidFill>
                <a:latin typeface="Arabic Typesetting" panose="03020402040406030203" pitchFamily="66" charset="-78"/>
              </a:rPr>
              <a:t>–  إدارة المؤسسات الاجتماعية عبارة عن: الأعمال أو التخصصات التي تتصل بطرق إدارة المؤسسات المشتغلة بالخدمة الاجتماعية سواء كانت هذه المؤسسات أو الهيئات تديرها الحكومة أو تنشئها وتنفذ برامجها الهيئات الأهلية ذاتها تمييزاً لها عن تلك الخدمات الفنية المهنية التي تقدمها ذاتها تمييزا المؤسسة لعملائها والمجتمع</a:t>
            </a:r>
            <a:r>
              <a:rPr lang="en-US" sz="2800" dirty="0">
                <a:solidFill>
                  <a:srgbClr val="0070C0"/>
                </a:solidFill>
                <a:latin typeface="Arabic Typesetting" panose="03020402040406030203" pitchFamily="66" charset="-78"/>
              </a:rPr>
              <a:t>.</a:t>
            </a:r>
          </a:p>
        </p:txBody>
      </p:sp>
      <p:pic>
        <p:nvPicPr>
          <p:cNvPr id="7" name="صورة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96" y="4581699"/>
            <a:ext cx="2311763" cy="2264077"/>
          </a:xfrm>
          <a:prstGeom prst="rect">
            <a:avLst/>
          </a:prstGeom>
        </p:spPr>
      </p:pic>
    </p:spTree>
    <p:extLst>
      <p:ext uri="{BB962C8B-B14F-4D97-AF65-F5344CB8AC3E}">
        <p14:creationId xmlns:p14="http://schemas.microsoft.com/office/powerpoint/2010/main" val="1401969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وسيلة شرح مستطيلة مستديرة الزوايا 1"/>
          <p:cNvSpPr/>
          <p:nvPr/>
        </p:nvSpPr>
        <p:spPr>
          <a:xfrm>
            <a:off x="2584394" y="485769"/>
            <a:ext cx="3499774" cy="1092425"/>
          </a:xfrm>
          <a:prstGeom prst="wedgeRoundRectCallou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2800" dirty="0" smtClean="0"/>
              <a:t>7 / </a:t>
            </a:r>
            <a:r>
              <a:rPr lang="ar-SA" sz="2800" dirty="0" err="1" smtClean="0"/>
              <a:t>هيرسى</a:t>
            </a:r>
            <a:r>
              <a:rPr lang="ar-SA" sz="2800" dirty="0" smtClean="0"/>
              <a:t> وكنت</a:t>
            </a:r>
            <a:endParaRPr lang="ar-SA" sz="2800" dirty="0"/>
          </a:p>
        </p:txBody>
      </p:sp>
      <p:sp>
        <p:nvSpPr>
          <p:cNvPr id="3" name="مستطيل مستدير الزوايا 2"/>
          <p:cNvSpPr/>
          <p:nvPr/>
        </p:nvSpPr>
        <p:spPr>
          <a:xfrm>
            <a:off x="2195736" y="2636912"/>
            <a:ext cx="4952620" cy="2257678"/>
          </a:xfrm>
          <a:prstGeom prst="roundRect">
            <a:avLst/>
          </a:prstGeom>
        </p:spPr>
        <p:style>
          <a:lnRef idx="2">
            <a:schemeClr val="dk1"/>
          </a:lnRef>
          <a:fillRef idx="1">
            <a:schemeClr val="lt1"/>
          </a:fillRef>
          <a:effectRef idx="0">
            <a:schemeClr val="dk1"/>
          </a:effectRef>
          <a:fontRef idx="minor">
            <a:schemeClr val="dk1"/>
          </a:fontRef>
        </p:style>
        <p:txBody>
          <a:bodyPr rtlCol="1" anchor="ctr"/>
          <a:lstStyle/>
          <a:p>
            <a:r>
              <a:rPr lang="ar-SA" sz="2800" dirty="0">
                <a:solidFill>
                  <a:srgbClr val="0070C0"/>
                </a:solidFill>
                <a:latin typeface="Arabic Typesetting" panose="03020402040406030203" pitchFamily="66" charset="-78"/>
              </a:rPr>
              <a:t>–  العملية التي تستخدم لأداء الأعمال بواسطة أو من خلال الأفراد والجماعات لاستخدام الموارد لإنجاز وتحقيق الأهداف التنظيمية</a:t>
            </a:r>
            <a:r>
              <a:rPr lang="en-US" sz="2800" dirty="0">
                <a:solidFill>
                  <a:srgbClr val="0070C0"/>
                </a:solidFill>
                <a:latin typeface="Arabic Typesetting" panose="03020402040406030203" pitchFamily="66" charset="-78"/>
              </a:rPr>
              <a:t>.</a:t>
            </a:r>
          </a:p>
        </p:txBody>
      </p:sp>
    </p:spTree>
    <p:extLst>
      <p:ext uri="{BB962C8B-B14F-4D97-AF65-F5344CB8AC3E}">
        <p14:creationId xmlns:p14="http://schemas.microsoft.com/office/powerpoint/2010/main" val="25426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2915816" y="1267462"/>
            <a:ext cx="5832647" cy="3490186"/>
          </a:xfrm>
          <a:prstGeom prst="rect">
            <a:avLst/>
          </a:prstGeom>
        </p:spPr>
        <p:txBody>
          <a:bodyPr wrap="square">
            <a:spAutoFit/>
          </a:bodyPr>
          <a:lstStyle/>
          <a:p>
            <a:pPr algn="ctr">
              <a:lnSpc>
                <a:spcPct val="115000"/>
              </a:lnSpc>
            </a:pPr>
            <a:r>
              <a:rPr lang="ar-SA" sz="2800" b="1" u="sng" dirty="0">
                <a:solidFill>
                  <a:srgbClr val="C00000"/>
                </a:solidFill>
                <a:latin typeface="Andalus" panose="02020603050405020304" pitchFamily="18" charset="-78"/>
                <a:ea typeface="Calibri" panose="020F0502020204030204" pitchFamily="34" charset="0"/>
              </a:rPr>
              <a:t>ومن وجهة نظر المؤلف فإن مفهوم الإدارة في المؤسسات الاجتماعية</a:t>
            </a:r>
            <a:r>
              <a:rPr lang="en-US" sz="2800" b="1" dirty="0" smtClean="0">
                <a:solidFill>
                  <a:srgbClr val="C00000"/>
                </a:solidFill>
                <a:effectLst/>
                <a:latin typeface="Andalus" panose="02020603050405020304" pitchFamily="18" charset="-78"/>
                <a:ea typeface="Calibri" panose="020F0502020204030204" pitchFamily="34" charset="0"/>
              </a:rPr>
              <a:t>:</a:t>
            </a:r>
            <a:r>
              <a:rPr lang="en-US" sz="2800" dirty="0" smtClean="0">
                <a:solidFill>
                  <a:srgbClr val="C00000"/>
                </a:solidFill>
                <a:effectLst/>
                <a:latin typeface="Andalus" panose="02020603050405020304" pitchFamily="18" charset="-78"/>
                <a:ea typeface="Calibri" panose="020F0502020204030204" pitchFamily="34" charset="0"/>
              </a:rPr>
              <a:t> </a:t>
            </a:r>
          </a:p>
          <a:p>
            <a:pPr algn="ctr">
              <a:lnSpc>
                <a:spcPct val="115000"/>
              </a:lnSpc>
            </a:pPr>
            <a:endParaRPr lang="en-US" sz="2400" dirty="0" smtClean="0">
              <a:effectLst/>
              <a:latin typeface="Arabic Typesetting" panose="03020402040406030203" pitchFamily="66" charset="-78"/>
              <a:ea typeface="Calibri" panose="020F0502020204030204" pitchFamily="34" charset="0"/>
            </a:endParaRPr>
          </a:p>
          <a:p>
            <a:pPr algn="ctr">
              <a:lnSpc>
                <a:spcPct val="115000"/>
              </a:lnSpc>
            </a:pPr>
            <a:r>
              <a:rPr lang="ar-SA" sz="2800" dirty="0">
                <a:solidFill>
                  <a:srgbClr val="00B050"/>
                </a:solidFill>
                <a:latin typeface="Arabic Typesetting" panose="03020402040406030203" pitchFamily="66" charset="-78"/>
                <a:ea typeface="Calibri" panose="020F0502020204030204" pitchFamily="34" charset="0"/>
              </a:rPr>
              <a:t>هي عمليات واختصاصات تستهدف تمكين العاملين في المنظمات الاجتماعية من أداء المسئوليات المنوطة بهم تبعا لمتطلبات وظائفهم لتحقيق أهداف المنظمة بشكل </a:t>
            </a:r>
            <a:r>
              <a:rPr lang="ar-SA" sz="2800" dirty="0" smtClean="0">
                <a:solidFill>
                  <a:srgbClr val="00B050"/>
                </a:solidFill>
                <a:latin typeface="Arabic Typesetting" panose="03020402040406030203" pitchFamily="66" charset="-78"/>
                <a:ea typeface="Calibri" panose="020F0502020204030204" pitchFamily="34" charset="0"/>
              </a:rPr>
              <a:t>فعال </a:t>
            </a:r>
            <a:r>
              <a:rPr lang="ar-SA" sz="2800" dirty="0">
                <a:solidFill>
                  <a:srgbClr val="00B050"/>
                </a:solidFill>
                <a:latin typeface="Arabic Typesetting" panose="03020402040406030203" pitchFamily="66" charset="-78"/>
                <a:ea typeface="Calibri" panose="020F0502020204030204" pitchFamily="34" charset="0"/>
              </a:rPr>
              <a:t>في إطار المحددات القائمة</a:t>
            </a:r>
            <a:r>
              <a:rPr lang="en-US" sz="2800" dirty="0" smtClean="0">
                <a:solidFill>
                  <a:srgbClr val="00B050"/>
                </a:solidFill>
                <a:effectLst/>
                <a:latin typeface="Arabic Typesetting" panose="03020402040406030203" pitchFamily="66" charset="-78"/>
                <a:ea typeface="Calibri" panose="020F0502020204030204" pitchFamily="34" charset="0"/>
              </a:rPr>
              <a:t>.</a:t>
            </a:r>
            <a:endParaRPr lang="en-US" sz="2800" dirty="0">
              <a:solidFill>
                <a:srgbClr val="00B050"/>
              </a:solidFill>
              <a:effectLst/>
              <a:latin typeface="Arabic Typesetting" panose="03020402040406030203" pitchFamily="66" charset="-78"/>
              <a:ea typeface="Calibri" panose="020F0502020204030204" pitchFamily="34" charset="0"/>
            </a:endParaRPr>
          </a:p>
        </p:txBody>
      </p:sp>
      <p:pic>
        <p:nvPicPr>
          <p:cNvPr id="1026" name="Picture 2" descr="صورة ذات صلة"/>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581128"/>
            <a:ext cx="2524125" cy="1809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83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2203057" y="400827"/>
            <a:ext cx="6545407" cy="4870564"/>
          </a:xfrm>
          <a:prstGeom prst="rect">
            <a:avLst/>
          </a:prstGeom>
        </p:spPr>
        <p:txBody>
          <a:bodyPr wrap="square">
            <a:spAutoFit/>
          </a:bodyPr>
          <a:lstStyle/>
          <a:p>
            <a:pPr algn="ctr">
              <a:lnSpc>
                <a:spcPct val="115000"/>
              </a:lnSpc>
            </a:pPr>
            <a:r>
              <a:rPr lang="ar-SA" sz="2800" b="1" u="sng" dirty="0">
                <a:solidFill>
                  <a:srgbClr val="C00000"/>
                </a:solidFill>
                <a:latin typeface="Andalus" panose="02020603050405020304" pitchFamily="18" charset="-78"/>
                <a:ea typeface="Calibri" panose="020F0502020204030204" pitchFamily="34" charset="0"/>
              </a:rPr>
              <a:t>ومن التعريف يتضح </a:t>
            </a:r>
            <a:r>
              <a:rPr lang="ar-SA" sz="2800" b="1" u="sng" dirty="0" err="1">
                <a:solidFill>
                  <a:srgbClr val="C00000"/>
                </a:solidFill>
                <a:latin typeface="Andalus" panose="02020603050405020304" pitchFamily="18" charset="-78"/>
                <a:ea typeface="Calibri" panose="020F0502020204030204" pitchFamily="34" charset="0"/>
              </a:rPr>
              <a:t>مايلي</a:t>
            </a:r>
            <a:r>
              <a:rPr lang="ar-SA" sz="2800" b="1" u="sng" dirty="0">
                <a:solidFill>
                  <a:srgbClr val="C00000"/>
                </a:solidFill>
                <a:latin typeface="Andalus" panose="02020603050405020304" pitchFamily="18" charset="-78"/>
                <a:ea typeface="Calibri" panose="020F0502020204030204" pitchFamily="34" charset="0"/>
              </a:rPr>
              <a:t> </a:t>
            </a:r>
            <a:r>
              <a:rPr lang="ar-SA" sz="2800" b="1" u="sng" dirty="0" smtClean="0">
                <a:solidFill>
                  <a:srgbClr val="C00000"/>
                </a:solidFill>
                <a:latin typeface="Andalus" panose="02020603050405020304" pitchFamily="18" charset="-78"/>
                <a:ea typeface="Calibri" panose="020F0502020204030204" pitchFamily="34" charset="0"/>
              </a:rPr>
              <a:t>:</a:t>
            </a:r>
            <a:r>
              <a:rPr lang="ar-SA" sz="2800" dirty="0">
                <a:solidFill>
                  <a:srgbClr val="0070C0"/>
                </a:solidFill>
                <a:latin typeface="Arabic Typesetting" panose="03020402040406030203" pitchFamily="66" charset="-78"/>
                <a:ea typeface="Calibri" panose="020F0502020204030204" pitchFamily="34" charset="0"/>
              </a:rPr>
              <a:t> </a:t>
            </a:r>
            <a:endParaRPr lang="en-US" sz="2800" dirty="0" smtClean="0">
              <a:solidFill>
                <a:srgbClr val="0070C0"/>
              </a:solidFill>
              <a:effectLst/>
              <a:latin typeface="Arabic Typesetting" panose="03020402040406030203" pitchFamily="66" charset="-78"/>
              <a:ea typeface="Calibri" panose="020F0502020204030204" pitchFamily="34" charset="0"/>
            </a:endParaRPr>
          </a:p>
          <a:p>
            <a:pPr marL="514350" lvl="0" indent="-514350" algn="ctr">
              <a:lnSpc>
                <a:spcPct val="115000"/>
              </a:lnSpc>
              <a:buFont typeface="+mj-lt"/>
              <a:buAutoNum type="arabicPeriod"/>
            </a:pPr>
            <a:r>
              <a:rPr lang="ar-SA" sz="2800" dirty="0">
                <a:solidFill>
                  <a:srgbClr val="0070C0"/>
                </a:solidFill>
                <a:latin typeface="Arabic Typesetting" panose="03020402040406030203" pitchFamily="66" charset="-78"/>
                <a:ea typeface="Calibri" panose="020F0502020204030204" pitchFamily="34" charset="0"/>
              </a:rPr>
              <a:t>أن الإدارة عمليات متكاملة لتحقيق أهداف المنظمة عن طريق تنسيق الجهود والتعاون بين العاملين في المنظمة مهما تعددت تخصصاتهم</a:t>
            </a:r>
            <a:r>
              <a:rPr lang="ar-SA" sz="2800" dirty="0" smtClean="0">
                <a:solidFill>
                  <a:srgbClr val="0070C0"/>
                </a:solidFill>
                <a:latin typeface="Arabic Typesetting" panose="03020402040406030203" pitchFamily="66" charset="-78"/>
                <a:ea typeface="Calibri" panose="020F0502020204030204" pitchFamily="34" charset="0"/>
              </a:rPr>
              <a:t>.</a:t>
            </a:r>
            <a:endParaRPr lang="en-US" sz="2800" dirty="0" smtClean="0">
              <a:solidFill>
                <a:srgbClr val="0070C0"/>
              </a:solidFill>
              <a:effectLst/>
              <a:latin typeface="Arabic Typesetting" panose="03020402040406030203" pitchFamily="66" charset="-78"/>
              <a:ea typeface="Calibri" panose="020F0502020204030204" pitchFamily="34" charset="0"/>
            </a:endParaRPr>
          </a:p>
          <a:p>
            <a:pPr marL="514350" lvl="0" indent="-514350" algn="ctr">
              <a:lnSpc>
                <a:spcPct val="115000"/>
              </a:lnSpc>
              <a:buFont typeface="+mj-lt"/>
              <a:buAutoNum type="arabicPeriod"/>
            </a:pPr>
            <a:r>
              <a:rPr lang="ar-SA" sz="2800" dirty="0" smtClean="0">
                <a:solidFill>
                  <a:srgbClr val="0070C0"/>
                </a:solidFill>
                <a:latin typeface="Arabic Typesetting" panose="03020402040406030203" pitchFamily="66" charset="-78"/>
                <a:ea typeface="Calibri" panose="020F0502020204030204" pitchFamily="34" charset="0"/>
              </a:rPr>
              <a:t>أن </a:t>
            </a:r>
            <a:r>
              <a:rPr lang="ar-SA" sz="2800" dirty="0">
                <a:solidFill>
                  <a:srgbClr val="0070C0"/>
                </a:solidFill>
                <a:latin typeface="Arabic Typesetting" panose="03020402040406030203" pitchFamily="66" charset="-78"/>
                <a:ea typeface="Calibri" panose="020F0502020204030204" pitchFamily="34" charset="0"/>
              </a:rPr>
              <a:t>الإدارة في الخدمة الاجتماعية ترتبط بالاختصاصات التي يقوم بها كل العاملين في المؤسسة الاجتماعية أو ما يطلق عليها وظائف الإدارة من تخطيط وتنسيق </a:t>
            </a:r>
            <a:r>
              <a:rPr lang="ar-SA" sz="2800" dirty="0" smtClean="0">
                <a:solidFill>
                  <a:srgbClr val="0070C0"/>
                </a:solidFill>
                <a:latin typeface="Arabic Typesetting" panose="03020402040406030203" pitchFamily="66" charset="-78"/>
                <a:ea typeface="Calibri" panose="020F0502020204030204" pitchFamily="34" charset="0"/>
              </a:rPr>
              <a:t>وعلاقات </a:t>
            </a:r>
            <a:r>
              <a:rPr lang="ar-SA" sz="2800" dirty="0">
                <a:solidFill>
                  <a:srgbClr val="0070C0"/>
                </a:solidFill>
                <a:latin typeface="Arabic Typesetting" panose="03020402040406030203" pitchFamily="66" charset="-78"/>
                <a:ea typeface="Calibri" panose="020F0502020204030204" pitchFamily="34" charset="0"/>
              </a:rPr>
              <a:t>عامة واتخاذ قرار وتمويل وقيادة ورقابة ..الخ</a:t>
            </a:r>
            <a:r>
              <a:rPr lang="en-US" sz="2800" dirty="0" smtClean="0">
                <a:solidFill>
                  <a:srgbClr val="0070C0"/>
                </a:solidFill>
                <a:effectLst/>
                <a:latin typeface="Arabic Typesetting" panose="03020402040406030203" pitchFamily="66" charset="-78"/>
                <a:ea typeface="Calibri" panose="020F0502020204030204" pitchFamily="34" charset="0"/>
              </a:rPr>
              <a:t>.</a:t>
            </a:r>
          </a:p>
          <a:p>
            <a:pPr lvl="0" algn="ctr">
              <a:lnSpc>
                <a:spcPct val="115000"/>
              </a:lnSpc>
            </a:pPr>
            <a:r>
              <a:rPr lang="en-US" dirty="0" smtClean="0">
                <a:solidFill>
                  <a:srgbClr val="0070C0"/>
                </a:solidFill>
                <a:effectLst/>
                <a:latin typeface="Arial" panose="020B0604020202020204" pitchFamily="34" charset="0"/>
                <a:ea typeface="Calibri" panose="020F0502020204030204" pitchFamily="34" charset="0"/>
              </a:rPr>
              <a:t>.</a:t>
            </a:r>
            <a:endParaRPr lang="en-US" sz="1200" dirty="0">
              <a:solidFill>
                <a:srgbClr val="0070C0"/>
              </a:solidFill>
              <a:effectLst/>
              <a:latin typeface="Calibri" panose="020F0502020204030204" pitchFamily="34" charset="0"/>
              <a:ea typeface="Calibri" panose="020F0502020204030204" pitchFamily="34" charset="0"/>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21" y="1157162"/>
            <a:ext cx="2057400" cy="4786722"/>
          </a:xfrm>
          <a:prstGeom prst="rect">
            <a:avLst/>
          </a:prstGeom>
          <a:ln>
            <a:noFill/>
          </a:ln>
          <a:effectLst>
            <a:softEdge rad="112500"/>
          </a:effectLst>
        </p:spPr>
      </p:pic>
    </p:spTree>
    <p:extLst>
      <p:ext uri="{BB962C8B-B14F-4D97-AF65-F5344CB8AC3E}">
        <p14:creationId xmlns:p14="http://schemas.microsoft.com/office/powerpoint/2010/main" val="230896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1115616" y="980728"/>
            <a:ext cx="7056784" cy="4832092"/>
          </a:xfrm>
          <a:prstGeom prst="rect">
            <a:avLst/>
          </a:prstGeom>
        </p:spPr>
        <p:txBody>
          <a:bodyPr wrap="square">
            <a:spAutoFit/>
          </a:bodyPr>
          <a:lstStyle/>
          <a:p>
            <a:pPr marL="342900" indent="-342900">
              <a:buAutoNum type="arabicPeriod" startAt="3"/>
            </a:pPr>
            <a:r>
              <a:rPr lang="ar-SA" sz="2800" dirty="0" smtClean="0">
                <a:solidFill>
                  <a:srgbClr val="0070C0"/>
                </a:solidFill>
                <a:latin typeface="Arabic Typesetting" panose="03020402040406030203" pitchFamily="66" charset="-78"/>
                <a:ea typeface="Calibri" panose="020F0502020204030204" pitchFamily="34" charset="0"/>
              </a:rPr>
              <a:t>أن </a:t>
            </a:r>
            <a:r>
              <a:rPr lang="ar-SA" sz="2800" dirty="0">
                <a:solidFill>
                  <a:srgbClr val="0070C0"/>
                </a:solidFill>
                <a:latin typeface="Arabic Typesetting" panose="03020402040406030203" pitchFamily="66" charset="-78"/>
                <a:ea typeface="Calibri" panose="020F0502020204030204" pitchFamily="34" charset="0"/>
              </a:rPr>
              <a:t>الإدارة في الخدمة الاجتماعية تمارس في مختلف مجالات الممارسة المهنية للخدمة الاجتماعية </a:t>
            </a:r>
            <a:r>
              <a:rPr lang="en-US" sz="2800" dirty="0">
                <a:solidFill>
                  <a:srgbClr val="0070C0"/>
                </a:solidFill>
                <a:latin typeface="Arabic Typesetting" panose="03020402040406030203" pitchFamily="66" charset="-78"/>
                <a:ea typeface="Calibri" panose="020F0502020204030204" pitchFamily="34" charset="0"/>
              </a:rPr>
              <a:t>)</a:t>
            </a:r>
            <a:r>
              <a:rPr lang="ar-SA" sz="2800" dirty="0">
                <a:solidFill>
                  <a:srgbClr val="0070C0"/>
                </a:solidFill>
                <a:latin typeface="Arabic Typesetting" panose="03020402040406030203" pitchFamily="66" charset="-78"/>
                <a:ea typeface="Calibri" panose="020F0502020204030204" pitchFamily="34" charset="0"/>
              </a:rPr>
              <a:t>أحداث، عمالي، مدرسي، تنمية، معوقين، ...الخ</a:t>
            </a:r>
            <a:r>
              <a:rPr lang="en-US" sz="2800" dirty="0">
                <a:solidFill>
                  <a:srgbClr val="0070C0"/>
                </a:solidFill>
                <a:latin typeface="Arabic Typesetting" panose="03020402040406030203" pitchFamily="66" charset="-78"/>
                <a:ea typeface="Calibri" panose="020F0502020204030204" pitchFamily="34" charset="0"/>
              </a:rPr>
              <a:t>(</a:t>
            </a:r>
            <a:r>
              <a:rPr lang="ar-SA" sz="2800" dirty="0">
                <a:solidFill>
                  <a:srgbClr val="0070C0"/>
                </a:solidFill>
                <a:latin typeface="Arabic Typesetting" panose="03020402040406030203" pitchFamily="66" charset="-78"/>
                <a:ea typeface="Calibri" panose="020F0502020204030204" pitchFamily="34" charset="0"/>
              </a:rPr>
              <a:t> ومؤسساتها سواء كانت مؤسسات أولية أو ثانوية للخدمة </a:t>
            </a:r>
            <a:r>
              <a:rPr lang="ar-SA" sz="2800" dirty="0" smtClean="0">
                <a:solidFill>
                  <a:srgbClr val="0070C0"/>
                </a:solidFill>
                <a:latin typeface="Arabic Typesetting" panose="03020402040406030203" pitchFamily="66" charset="-78"/>
                <a:ea typeface="Calibri" panose="020F0502020204030204" pitchFamily="34" charset="0"/>
              </a:rPr>
              <a:t>الاجتماعية</a:t>
            </a:r>
          </a:p>
          <a:p>
            <a:pPr marL="342900" indent="-342900">
              <a:buAutoNum type="arabicPeriod" startAt="3"/>
            </a:pPr>
            <a:r>
              <a:rPr lang="ar-SA" sz="2800" dirty="0">
                <a:solidFill>
                  <a:srgbClr val="00B050"/>
                </a:solidFill>
                <a:latin typeface="Arabic Typesetting" panose="03020402040406030203" pitchFamily="66" charset="-78"/>
                <a:ea typeface="Calibri" panose="020F0502020204030204" pitchFamily="34" charset="0"/>
              </a:rPr>
              <a:t>أن الإدارة هدفها مساعدة العاملين على القيام بالمسئوليات المنوطة بهم تبعا لما تتطلبه تلك الوظائف بالإضافة إلى تحويل الموارد المتاحة أو التي يمكن إتاحتها إلى برامج للخدمات لإشباع احتياجات العملاء الذين يتعاملون مع تلك المنظمات، بما يؤدي لتكامل الأعمال التي يقوم بها العاملون بالمنظمة لتحقيق الأهداف في أقل فترة زمنية ممكنة مع حسن الأداء.</a:t>
            </a:r>
            <a:endParaRPr lang="ar-SA" sz="2800" dirty="0"/>
          </a:p>
        </p:txBody>
      </p:sp>
    </p:spTree>
    <p:extLst>
      <p:ext uri="{BB962C8B-B14F-4D97-AF65-F5344CB8AC3E}">
        <p14:creationId xmlns:p14="http://schemas.microsoft.com/office/powerpoint/2010/main" val="18793606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ستطيل 1"/>
          <p:cNvSpPr/>
          <p:nvPr/>
        </p:nvSpPr>
        <p:spPr>
          <a:xfrm>
            <a:off x="2142367" y="648128"/>
            <a:ext cx="6505997" cy="4835170"/>
          </a:xfrm>
          <a:prstGeom prst="rect">
            <a:avLst/>
          </a:prstGeom>
        </p:spPr>
        <p:txBody>
          <a:bodyPr wrap="square">
            <a:spAutoFit/>
          </a:bodyPr>
          <a:lstStyle/>
          <a:p>
            <a:pPr lvl="0" algn="ctr">
              <a:lnSpc>
                <a:spcPct val="115000"/>
              </a:lnSpc>
            </a:pPr>
            <a:r>
              <a:rPr lang="ar-SA" sz="3200" dirty="0">
                <a:solidFill>
                  <a:srgbClr val="00B050"/>
                </a:solidFill>
                <a:latin typeface="Arabic Typesetting" panose="03020402040406030203" pitchFamily="66" charset="-78"/>
                <a:ea typeface="Calibri" panose="020F0502020204030204" pitchFamily="34" charset="0"/>
              </a:rPr>
              <a:t> </a:t>
            </a:r>
            <a:endParaRPr lang="en-US" sz="3200" dirty="0" smtClean="0">
              <a:solidFill>
                <a:srgbClr val="00B050"/>
              </a:solidFill>
              <a:effectLst/>
              <a:latin typeface="Arabic Typesetting" panose="03020402040406030203" pitchFamily="66" charset="-78"/>
              <a:ea typeface="Calibri" panose="020F0502020204030204" pitchFamily="34" charset="0"/>
            </a:endParaRPr>
          </a:p>
          <a:p>
            <a:pPr lvl="0" algn="ctr">
              <a:lnSpc>
                <a:spcPct val="115000"/>
              </a:lnSpc>
            </a:pPr>
            <a:r>
              <a:rPr lang="ar-SA" sz="3200" dirty="0" smtClean="0">
                <a:solidFill>
                  <a:srgbClr val="0070C0"/>
                </a:solidFill>
                <a:latin typeface="Arabic Typesetting" panose="03020402040406030203" pitchFamily="66" charset="-78"/>
                <a:ea typeface="Calibri" panose="020F0502020204030204" pitchFamily="34" charset="0"/>
              </a:rPr>
              <a:t>5.   يتم </a:t>
            </a:r>
            <a:r>
              <a:rPr lang="ar-SA" sz="3200" dirty="0">
                <a:solidFill>
                  <a:srgbClr val="0070C0"/>
                </a:solidFill>
                <a:latin typeface="Arabic Typesetting" panose="03020402040406030203" pitchFamily="66" charset="-78"/>
                <a:ea typeface="Calibri" panose="020F0502020204030204" pitchFamily="34" charset="0"/>
              </a:rPr>
              <a:t>تحقيق الأهداف في إطار المحددات القائمة الداخلية في المنظمة )موارد بشرية ، مادية، تنظيمية، تكنولوجية... الخ( والمحددات البيئية ) عوامل سياسية، اقتصادية، اجتماعية،... الخ( والتي تحدد ارتباط المنظمة بالبيئة المحيطة بها حيث أن هناك تأثير وتفاعل متبادل بين كل من المنظمة والبيئة</a:t>
            </a:r>
            <a:r>
              <a:rPr lang="en-US" sz="2800" dirty="0" smtClean="0">
                <a:solidFill>
                  <a:srgbClr val="0070C0"/>
                </a:solidFill>
                <a:effectLst/>
                <a:latin typeface="Arabic Typesetting" panose="03020402040406030203" pitchFamily="66" charset="-78"/>
                <a:ea typeface="Calibri" panose="020F0502020204030204" pitchFamily="34" charset="0"/>
                <a:cs typeface="Arabic Typesetting" panose="03020402040406030203" pitchFamily="66" charset="-78"/>
              </a:rPr>
              <a:t>.</a:t>
            </a:r>
          </a:p>
          <a:p>
            <a:pPr>
              <a:lnSpc>
                <a:spcPct val="115000"/>
              </a:lnSpc>
              <a:spcAft>
                <a:spcPts val="1000"/>
              </a:spcAft>
            </a:pPr>
            <a:r>
              <a:rPr lang="en-US" sz="1200" dirty="0" smtClean="0">
                <a:effectLst/>
                <a:latin typeface="Calibri" panose="020F0502020204030204" pitchFamily="34" charset="0"/>
                <a:ea typeface="Calibri" panose="020F0502020204030204" pitchFamily="34" charset="0"/>
                <a:cs typeface="Arial" panose="020B0604020202020204" pitchFamily="34" charset="0"/>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52" y="3997465"/>
            <a:ext cx="2280324" cy="2767476"/>
          </a:xfrm>
          <a:prstGeom prst="rect">
            <a:avLst/>
          </a:prstGeom>
          <a:ln>
            <a:noFill/>
          </a:ln>
          <a:effectLst>
            <a:softEdge rad="112500"/>
          </a:effectLst>
        </p:spPr>
      </p:pic>
    </p:spTree>
    <p:extLst>
      <p:ext uri="{BB962C8B-B14F-4D97-AF65-F5344CB8AC3E}">
        <p14:creationId xmlns:p14="http://schemas.microsoft.com/office/powerpoint/2010/main" val="24665077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a:ln>
                  <a:solidFill>
                    <a:srgbClr val="FFC000"/>
                  </a:solidFill>
                </a:ln>
                <a:effectLst>
                  <a:outerShdw blurRad="38100" dist="38100" dir="2700000" algn="tl">
                    <a:srgbClr val="000000">
                      <a:alpha val="43137"/>
                    </a:srgbClr>
                  </a:outerShdw>
                </a:effectLst>
              </a:rPr>
              <a:t>الخصائص المميزة للإدارة المؤسسات الاجتماعية </a:t>
            </a:r>
            <a:r>
              <a:rPr lang="en-US" dirty="0"/>
              <a:t/>
            </a:r>
            <a:br>
              <a:rPr lang="en-US" dirty="0"/>
            </a:br>
            <a:endParaRPr lang="ar-SA" dirty="0"/>
          </a:p>
        </p:txBody>
      </p:sp>
      <p:sp>
        <p:nvSpPr>
          <p:cNvPr id="3" name="عنصر نائب للمحتوى 2"/>
          <p:cNvSpPr>
            <a:spLocks noGrp="1"/>
          </p:cNvSpPr>
          <p:nvPr>
            <p:ph idx="1"/>
          </p:nvPr>
        </p:nvSpPr>
        <p:spPr>
          <a:xfrm>
            <a:off x="457200" y="1124744"/>
            <a:ext cx="8229600" cy="5001419"/>
          </a:xfrm>
        </p:spPr>
        <p:txBody>
          <a:bodyPr>
            <a:normAutofit fontScale="92500" lnSpcReduction="20000"/>
          </a:bodyPr>
          <a:lstStyle/>
          <a:p>
            <a:r>
              <a:rPr lang="ar-SA" b="1" dirty="0">
                <a:ln>
                  <a:solidFill>
                    <a:srgbClr val="FFC000"/>
                  </a:solidFill>
                </a:ln>
                <a:effectLst>
                  <a:outerShdw blurRad="38100" dist="38100" dir="2700000" algn="tl">
                    <a:srgbClr val="000000">
                      <a:alpha val="43137"/>
                    </a:srgbClr>
                  </a:outerShdw>
                </a:effectLst>
              </a:rPr>
              <a:t>الخصائص المميزة للإدارة المؤسسات الاجتماعية</a:t>
            </a:r>
            <a:endParaRPr lang="ar-SA" dirty="0" smtClean="0"/>
          </a:p>
          <a:p>
            <a:r>
              <a:rPr lang="ar-SA" dirty="0" smtClean="0"/>
              <a:t>يمكن </a:t>
            </a:r>
            <a:r>
              <a:rPr lang="ar-SA" dirty="0" smtClean="0"/>
              <a:t>ان نحدد بعض الخصائص المميزة للإدارة في المؤسسات الاجتماعية </a:t>
            </a:r>
            <a:r>
              <a:rPr lang="ar-SA" b="1" dirty="0" smtClean="0"/>
              <a:t>فيما يلي : </a:t>
            </a:r>
          </a:p>
          <a:p>
            <a:r>
              <a:rPr lang="ar-SA" b="1" u="sng" dirty="0" smtClean="0"/>
              <a:t>الخاصية الاولى : عملية انسانية هادفة</a:t>
            </a:r>
          </a:p>
          <a:p>
            <a:r>
              <a:rPr lang="ar-SA" dirty="0" smtClean="0"/>
              <a:t>بمعنى انه ما تهدف الية الادارة من نتائج يتوجه بالدرجة الاولى لتحقيق اشباعات انسانية وتوفير مزيد من الرخاء والرفاهية للمجتمع الانساني أي انها تحاول توفير فرص افضل للانتقال بالحياة الانسانية الى مستوى افضل من اجل هذه الغايات الانسانية الى مستويات افضل ومن اجل هذه الغايات الانسانية فان الادارة تسير وفقا لمعايير وقواعد احتكام انسانية بالدرجة الاولى كما انها تستخدم اساليب وطرق في الاداء تعتمد اساسا على الطاقة الانسانية .</a:t>
            </a:r>
          </a:p>
        </p:txBody>
      </p:sp>
    </p:spTree>
    <p:extLst>
      <p:ext uri="{BB962C8B-B14F-4D97-AF65-F5344CB8AC3E}">
        <p14:creationId xmlns:p14="http://schemas.microsoft.com/office/powerpoint/2010/main" val="2788439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lstStyle/>
          <a:p>
            <a:r>
              <a:rPr lang="ar-SA" b="1" dirty="0"/>
              <a:t>الخاصية الثانية </a:t>
            </a:r>
            <a:r>
              <a:rPr lang="ar-SA" dirty="0" smtClean="0"/>
              <a:t>: تستلزم </a:t>
            </a:r>
            <a:r>
              <a:rPr lang="ar-SA" dirty="0"/>
              <a:t>الادارة توفير كل من القدرات الادارية والفنية والفكرية </a:t>
            </a:r>
          </a:p>
          <a:p>
            <a:r>
              <a:rPr lang="ar-SA" dirty="0" smtClean="0"/>
              <a:t>ان الادارة تعتبر نوع من الفن العلمي يترتب على ذلك ان ممارسة الادارة تتطلب اكتساب العديد من القدرات والمهارات وذلك حتى يتمكن الاداري من ممارسة مختلف العمليات الادارية وممارسة هذه العمليات تتطلب قدرات متعددة مثل التخطيط والتنسيق والتنظيم والتوظيف والتوجيه والقيادة والاتصال والمتابعة والتمويل ووضع الميزانية ....الخ ، واجادة هذه القدرات الادارية يتأثر بالقدرات الفنية الخاصة بالشخص الذي مسؤولية الادارة </a:t>
            </a:r>
            <a:endParaRPr lang="ar-SA" dirty="0"/>
          </a:p>
        </p:txBody>
      </p:sp>
    </p:spTree>
    <p:extLst>
      <p:ext uri="{BB962C8B-B14F-4D97-AF65-F5344CB8AC3E}">
        <p14:creationId xmlns:p14="http://schemas.microsoft.com/office/powerpoint/2010/main" val="32063959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lstStyle/>
          <a:p>
            <a:pPr>
              <a:lnSpc>
                <a:spcPct val="150000"/>
              </a:lnSpc>
            </a:pPr>
            <a:r>
              <a:rPr lang="ar-SA" dirty="0" smtClean="0"/>
              <a:t>وما نود ان نركز عليه هنا هو ان نجاح أي مدير لا يتوقف على المامه بالأصول العلمية للإدارة او خبرته ومدى اتقانه للمهارات والقدرات الادارية ولكنه يعتمد كذلك على فهمه واستيعابه لطبيعة العمل الذي تمارسه المؤسسة التي يتولى ادارتها ... ويترتب على ذلك انه من الممكن ان يكون الشخص نفسه مديرا ناجحا في ادارة موقع ما ومع ذلك فقد لا ينجح في ادارة موقع اخر وهكذا</a:t>
            </a:r>
            <a:endParaRPr lang="ar-SA" dirty="0"/>
          </a:p>
        </p:txBody>
      </p:sp>
    </p:spTree>
    <p:extLst>
      <p:ext uri="{BB962C8B-B14F-4D97-AF65-F5344CB8AC3E}">
        <p14:creationId xmlns:p14="http://schemas.microsoft.com/office/powerpoint/2010/main" val="18099416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lstStyle/>
          <a:p>
            <a:r>
              <a:rPr lang="ar-SA" b="1" dirty="0" smtClean="0"/>
              <a:t>الخاصية الثالثة : </a:t>
            </a:r>
            <a:r>
              <a:rPr lang="ar-SA" u="sng" dirty="0" smtClean="0"/>
              <a:t>الادارة تمارس من خلال المؤسسات </a:t>
            </a:r>
          </a:p>
          <a:p>
            <a:r>
              <a:rPr lang="ar-SA" dirty="0" smtClean="0"/>
              <a:t>بمعنى انها لا تمارس في فراغ ومن ثم يتحدد نجاح الادارة بمدى فهمها للظواهر التنظيمية للمؤسسة من حيث المتطلبات التنظيمية والسمات والخصائص والعلاقات المتبادلة بين المعطيات البنائية والمتطلبات الوظيفية ولا يقتصر الامر على ضرورة فهم الظواهر التنظيمية السوية ولكن ايضا الظواهر التنظيمية المرضية  .. مثل تحول كل انشطة المؤسسة الى وسيلة لخدمة مجرد بقائها فقط .. الخ الى جانب فهم علاقة المؤسسة الاخرى من ناحية والبيئة الموجودة من ناحية اخرى  . </a:t>
            </a:r>
            <a:endParaRPr lang="ar-SA" dirty="0"/>
          </a:p>
        </p:txBody>
      </p:sp>
    </p:spTree>
    <p:extLst>
      <p:ext uri="{BB962C8B-B14F-4D97-AF65-F5344CB8AC3E}">
        <p14:creationId xmlns:p14="http://schemas.microsoft.com/office/powerpoint/2010/main" val="7791521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lstStyle/>
          <a:p>
            <a:r>
              <a:rPr lang="ar-SA" b="1" u="sng" dirty="0" smtClean="0"/>
              <a:t>الخاصية الرابعة : </a:t>
            </a:r>
            <a:r>
              <a:rPr lang="ar-SA" b="1" dirty="0" smtClean="0"/>
              <a:t>الادارة وظيفة اجتماعية </a:t>
            </a:r>
          </a:p>
          <a:p>
            <a:r>
              <a:rPr lang="ar-SA" dirty="0" smtClean="0"/>
              <a:t>مع تعقد الحياة زادت ضرورة الادارة حيث تضاعفت حاجات البشر الى تنظيم الجهود وترتيب الاعمال وتحديد الاهداف وحشد الموارد لتحقيقها ولعل هذا يفسر دور الادارة المتزايد في تقدم المجتمعات ويمكنا الاشارة الى بعض ابعاد هذا الدور </a:t>
            </a:r>
          </a:p>
          <a:p>
            <a:r>
              <a:rPr lang="ar-SA" u="sng" dirty="0" smtClean="0">
                <a:ln>
                  <a:solidFill>
                    <a:sysClr val="windowText" lastClr="000000"/>
                  </a:solidFill>
                </a:ln>
                <a:solidFill>
                  <a:srgbClr val="FF0000"/>
                </a:solidFill>
              </a:rPr>
              <a:t>ابعاد </a:t>
            </a:r>
            <a:r>
              <a:rPr lang="ar-SA" u="sng" dirty="0" err="1" smtClean="0">
                <a:ln>
                  <a:solidFill>
                    <a:sysClr val="windowText" lastClr="000000"/>
                  </a:solidFill>
                </a:ln>
                <a:solidFill>
                  <a:srgbClr val="FF0000"/>
                </a:solidFill>
              </a:rPr>
              <a:t>دورالادارة</a:t>
            </a:r>
            <a:r>
              <a:rPr lang="ar-SA" u="sng" dirty="0" smtClean="0">
                <a:ln>
                  <a:solidFill>
                    <a:sysClr val="windowText" lastClr="000000"/>
                  </a:solidFill>
                </a:ln>
                <a:solidFill>
                  <a:srgbClr val="FF0000"/>
                </a:solidFill>
              </a:rPr>
              <a:t> في تحقيق تقدم المجتمع  : </a:t>
            </a:r>
          </a:p>
          <a:p>
            <a:r>
              <a:rPr lang="ar-SA" dirty="0" smtClean="0">
                <a:solidFill>
                  <a:sysClr val="windowText" lastClr="000000"/>
                </a:solidFill>
              </a:rPr>
              <a:t>تحقيق الاستخدام الامثل للموارد والقوة البشرية المتاحة بالمجتمع ، وهذا من شأنه ان يحقق اهداف المجتمع نفسه </a:t>
            </a:r>
          </a:p>
          <a:p>
            <a:r>
              <a:rPr lang="ar-SA" dirty="0" smtClean="0">
                <a:solidFill>
                  <a:sysClr val="windowText" lastClr="000000"/>
                </a:solidFill>
              </a:rPr>
              <a:t>تساعد الادارة على تحقيق اهداف المؤسسات التي توجد بالمجتمع كما تساعد على تحقيق اهدافها .</a:t>
            </a:r>
            <a:endParaRPr lang="ar-SA" dirty="0">
              <a:solidFill>
                <a:sysClr val="windowText" lastClr="000000"/>
              </a:solidFill>
            </a:endParaRPr>
          </a:p>
        </p:txBody>
      </p:sp>
    </p:spTree>
    <p:extLst>
      <p:ext uri="{BB962C8B-B14F-4D97-AF65-F5344CB8AC3E}">
        <p14:creationId xmlns:p14="http://schemas.microsoft.com/office/powerpoint/2010/main" val="21104558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lnSpcReduction="10000"/>
          </a:bodyPr>
          <a:lstStyle/>
          <a:p>
            <a:r>
              <a:rPr lang="ar-SA" dirty="0" smtClean="0"/>
              <a:t>تحدد الادارة الهياكل الوظيفية والاجراءات التنظيمية وكذلك كيفية المتابعة والتقويم وهذا يحمي المؤسسة من الجنوح عن تحقيق الاهداف .</a:t>
            </a:r>
          </a:p>
          <a:p>
            <a:r>
              <a:rPr lang="ar-SA" b="1" dirty="0" smtClean="0"/>
              <a:t>الخاصية السادسة </a:t>
            </a:r>
            <a:r>
              <a:rPr lang="ar-SA" dirty="0" smtClean="0"/>
              <a:t>: الادارة نظام متكامل ذاتيا ومتفاعل مع البيئة  </a:t>
            </a:r>
          </a:p>
          <a:p>
            <a:r>
              <a:rPr lang="ar-SA" dirty="0" smtClean="0"/>
              <a:t>يمكن تعريف النظام بانه مجموعة من العناصر والوظائف التي تتميز بخاصيتي التشابك والتفاعل من اجل الوصول الى تحقيق انجاز معين وعلى ذلك يمكن النظر الى الادارة على انها نظام يتكون من عدة عناصر ووظائف تتمثل في الافراد والمواد والآلات والادارات والاقسام وان هذه الوظائف والعناصر تتفاعل مع بعضها في تحرك منتظم وديناميكي ليحقق اهداف محددة </a:t>
            </a:r>
            <a:endParaRPr lang="ar-SA" dirty="0"/>
          </a:p>
        </p:txBody>
      </p:sp>
    </p:spTree>
    <p:extLst>
      <p:ext uri="{BB962C8B-B14F-4D97-AF65-F5344CB8AC3E}">
        <p14:creationId xmlns:p14="http://schemas.microsoft.com/office/powerpoint/2010/main" val="13907633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fontScale="92500" lnSpcReduction="20000"/>
          </a:bodyPr>
          <a:lstStyle/>
          <a:p>
            <a:r>
              <a:rPr lang="ar-SA" b="1" dirty="0" smtClean="0">
                <a:ln>
                  <a:solidFill>
                    <a:srgbClr val="FFFF00"/>
                  </a:solidFill>
                </a:ln>
              </a:rPr>
              <a:t>وتتكون الادارة كنظام متكامل من العناصر الاتية : </a:t>
            </a:r>
          </a:p>
          <a:p>
            <a:r>
              <a:rPr lang="ar-SA" dirty="0" smtClean="0"/>
              <a:t>1</a:t>
            </a:r>
            <a:r>
              <a:rPr lang="ar-SA" b="1" u="sng" dirty="0" smtClean="0">
                <a:solidFill>
                  <a:srgbClr val="FF0000"/>
                </a:solidFill>
              </a:rPr>
              <a:t>- المدخلات الادارية : تتمثل في</a:t>
            </a:r>
          </a:p>
          <a:p>
            <a:r>
              <a:rPr lang="ar-SA" dirty="0" smtClean="0"/>
              <a:t>الخصائص والسمات الشخصية للمدير والعاملين </a:t>
            </a:r>
          </a:p>
          <a:p>
            <a:r>
              <a:rPr lang="ar-SA" dirty="0" smtClean="0"/>
              <a:t>القيم والمعتقدات والمعايير السائدة في البيئة </a:t>
            </a:r>
          </a:p>
          <a:p>
            <a:r>
              <a:rPr lang="ar-SA" dirty="0" smtClean="0"/>
              <a:t>العلوم والمعارف والاساليب</a:t>
            </a:r>
          </a:p>
          <a:p>
            <a:r>
              <a:rPr lang="ar-SA" dirty="0" smtClean="0"/>
              <a:t>المعلومات المتصلة بالأوضاع والمواقف والادوات والامكانيات والفرص والقيود والادوات والامكانيات </a:t>
            </a:r>
          </a:p>
          <a:p>
            <a:r>
              <a:rPr lang="ar-SA" b="1" u="sng" dirty="0" smtClean="0">
                <a:solidFill>
                  <a:srgbClr val="FF0000"/>
                </a:solidFill>
              </a:rPr>
              <a:t>2- الانشطة الادارية </a:t>
            </a:r>
            <a:r>
              <a:rPr lang="ar-SA" b="1" u="sng" dirty="0">
                <a:solidFill>
                  <a:srgbClr val="FF0000"/>
                </a:solidFill>
              </a:rPr>
              <a:t>:تتمثل </a:t>
            </a:r>
            <a:r>
              <a:rPr lang="ar-SA" b="1" u="sng" dirty="0" smtClean="0">
                <a:solidFill>
                  <a:srgbClr val="FF0000"/>
                </a:solidFill>
              </a:rPr>
              <a:t>في</a:t>
            </a:r>
          </a:p>
          <a:p>
            <a:r>
              <a:rPr lang="ar-SA" dirty="0" smtClean="0"/>
              <a:t>انشطة البحث والدراسة والتحليل </a:t>
            </a:r>
          </a:p>
          <a:p>
            <a:r>
              <a:rPr lang="ar-SA" dirty="0" smtClean="0"/>
              <a:t>انشطة التخطيط والاعداد والتنسيق </a:t>
            </a:r>
          </a:p>
          <a:p>
            <a:r>
              <a:rPr lang="ar-SA" dirty="0" smtClean="0"/>
              <a:t>انشطة التنفيذ واتخاذ القرارات </a:t>
            </a:r>
          </a:p>
          <a:p>
            <a:r>
              <a:rPr lang="ar-SA" dirty="0" smtClean="0"/>
              <a:t>انشطة الرقابة والمتابعة </a:t>
            </a:r>
            <a:endParaRPr lang="ar-SA" dirty="0"/>
          </a:p>
        </p:txBody>
      </p:sp>
    </p:spTree>
    <p:extLst>
      <p:ext uri="{BB962C8B-B14F-4D97-AF65-F5344CB8AC3E}">
        <p14:creationId xmlns:p14="http://schemas.microsoft.com/office/powerpoint/2010/main" val="14221681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476672"/>
            <a:ext cx="8229600" cy="5832648"/>
          </a:xfrm>
        </p:spPr>
        <p:txBody>
          <a:bodyPr>
            <a:normAutofit/>
          </a:bodyPr>
          <a:lstStyle/>
          <a:p>
            <a:r>
              <a:rPr lang="ar-SA" b="1" u="sng" dirty="0" smtClean="0">
                <a:solidFill>
                  <a:srgbClr val="FF0000"/>
                </a:solidFill>
              </a:rPr>
              <a:t>3- المخرجات الادارية : </a:t>
            </a:r>
            <a:r>
              <a:rPr lang="ar-SA" b="1" u="sng" dirty="0">
                <a:solidFill>
                  <a:srgbClr val="FF0000"/>
                </a:solidFill>
              </a:rPr>
              <a:t>تتمثل </a:t>
            </a:r>
            <a:r>
              <a:rPr lang="ar-SA" b="1" u="sng" dirty="0" smtClean="0">
                <a:solidFill>
                  <a:srgbClr val="FF0000"/>
                </a:solidFill>
              </a:rPr>
              <a:t>في</a:t>
            </a:r>
          </a:p>
          <a:p>
            <a:r>
              <a:rPr lang="ar-SA" dirty="0" smtClean="0"/>
              <a:t>السياسة والنظم </a:t>
            </a:r>
          </a:p>
          <a:p>
            <a:r>
              <a:rPr lang="ar-SA" dirty="0" smtClean="0"/>
              <a:t>الاستراتيجيات والخطط </a:t>
            </a:r>
          </a:p>
          <a:p>
            <a:r>
              <a:rPr lang="ar-SA" dirty="0" smtClean="0"/>
              <a:t>القرارات على كافة المستويات</a:t>
            </a:r>
          </a:p>
          <a:p>
            <a:r>
              <a:rPr lang="ar-SA" dirty="0" smtClean="0"/>
              <a:t>الانجازات المادية والمعنوية </a:t>
            </a:r>
          </a:p>
          <a:p>
            <a:endParaRPr lang="ar-SA" dirty="0" smtClean="0"/>
          </a:p>
          <a:p>
            <a:r>
              <a:rPr lang="ar-SA" dirty="0" smtClean="0"/>
              <a:t>- </a:t>
            </a:r>
            <a:r>
              <a:rPr lang="ar-SA" b="1" u="sng" dirty="0" smtClean="0"/>
              <a:t>الادارة عملية اجتماعية </a:t>
            </a:r>
            <a:r>
              <a:rPr lang="ar-SA" dirty="0" smtClean="0"/>
              <a:t>: نجد ان جوهر العملية الاجتماعية وذلك لان مدير المؤسسة يعمل مع بيئة بشرية صغيرة وهي المؤسسة ايضا مع البيئة الاكبر المجتمع والهدف هو خدمة المجتمع الاصغر والاكبر</a:t>
            </a:r>
            <a:endParaRPr lang="ar-SA" dirty="0"/>
          </a:p>
        </p:txBody>
      </p:sp>
    </p:spTree>
    <p:extLst>
      <p:ext uri="{BB962C8B-B14F-4D97-AF65-F5344CB8AC3E}">
        <p14:creationId xmlns:p14="http://schemas.microsoft.com/office/powerpoint/2010/main" val="5213636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lstStyle/>
          <a:p>
            <a:pPr algn="ctr"/>
            <a:r>
              <a:rPr lang="ar-SA" sz="6000" b="1" u="sng" dirty="0" smtClean="0">
                <a:effectLst>
                  <a:outerShdw blurRad="38100" dist="38100" dir="2700000" algn="tl">
                    <a:srgbClr val="000000">
                      <a:alpha val="43137"/>
                    </a:srgbClr>
                  </a:outerShdw>
                </a:effectLst>
              </a:rPr>
              <a:t>اسئلة </a:t>
            </a:r>
          </a:p>
          <a:p>
            <a:pPr marL="0" indent="0" algn="ctr">
              <a:buNone/>
            </a:pPr>
            <a:endParaRPr lang="ar-SA" sz="6000" dirty="0" smtClean="0"/>
          </a:p>
          <a:p>
            <a:r>
              <a:rPr lang="ar-SA" dirty="0" smtClean="0"/>
              <a:t>س: عرف / عرفي الادارة في الخدمة الاجتماعية </a:t>
            </a:r>
          </a:p>
          <a:p>
            <a:endParaRPr lang="ar-SA" dirty="0" smtClean="0"/>
          </a:p>
          <a:p>
            <a:r>
              <a:rPr lang="ar-SA" dirty="0" smtClean="0"/>
              <a:t>س : اشرح / اشرحي </a:t>
            </a:r>
            <a:r>
              <a:rPr lang="ar-SA" dirty="0"/>
              <a:t>الادارة </a:t>
            </a:r>
            <a:r>
              <a:rPr lang="ar-SA" dirty="0" smtClean="0"/>
              <a:t>كنظام </a:t>
            </a:r>
            <a:r>
              <a:rPr lang="ar-SA" dirty="0"/>
              <a:t>متكامل ذاتيا ومتفاعل مع البيئة  </a:t>
            </a:r>
          </a:p>
          <a:p>
            <a:endParaRPr lang="ar-SA" dirty="0"/>
          </a:p>
        </p:txBody>
      </p:sp>
    </p:spTree>
    <p:extLst>
      <p:ext uri="{BB962C8B-B14F-4D97-AF65-F5344CB8AC3E}">
        <p14:creationId xmlns:p14="http://schemas.microsoft.com/office/powerpoint/2010/main" val="39967412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gradFill>
        <a:effectLst/>
      </p:bgPr>
    </p:bg>
    <p:spTree>
      <p:nvGrpSpPr>
        <p:cNvPr id="1" name=""/>
        <p:cNvGrpSpPr/>
        <p:nvPr/>
      </p:nvGrpSpPr>
      <p:grpSpPr>
        <a:xfrm>
          <a:off x="0" y="0"/>
          <a:ext cx="0" cy="0"/>
          <a:chOff x="0" y="0"/>
          <a:chExt cx="0" cy="0"/>
        </a:xfrm>
      </p:grpSpPr>
      <p:sp>
        <p:nvSpPr>
          <p:cNvPr id="2" name="مستطيل 1"/>
          <p:cNvSpPr/>
          <p:nvPr/>
        </p:nvSpPr>
        <p:spPr>
          <a:xfrm>
            <a:off x="899593" y="515065"/>
            <a:ext cx="7848870" cy="5259901"/>
          </a:xfrm>
          <a:prstGeom prst="rect">
            <a:avLst/>
          </a:prstGeom>
        </p:spPr>
        <p:txBody>
          <a:bodyPr wrap="square">
            <a:spAutoFit/>
          </a:bodyPr>
          <a:lstStyle/>
          <a:p>
            <a:pPr algn="ctr">
              <a:lnSpc>
                <a:spcPct val="115000"/>
              </a:lnSpc>
            </a:pPr>
            <a:r>
              <a:rPr lang="ar-SA" sz="2800" b="1" u="sng" dirty="0" smtClean="0">
                <a:solidFill>
                  <a:srgbClr val="C00000"/>
                </a:solidFill>
                <a:latin typeface="Andalus" panose="02020603050405020304" pitchFamily="18" charset="-78"/>
                <a:ea typeface="Calibri" panose="020F0502020204030204" pitchFamily="34" charset="0"/>
              </a:rPr>
              <a:t>اجابة السؤال الاول </a:t>
            </a:r>
          </a:p>
          <a:p>
            <a:pPr algn="ctr">
              <a:lnSpc>
                <a:spcPct val="115000"/>
              </a:lnSpc>
            </a:pPr>
            <a:endParaRPr lang="ar-SA" sz="2800" b="1" u="sng" dirty="0" smtClean="0">
              <a:solidFill>
                <a:srgbClr val="C00000"/>
              </a:solidFill>
              <a:latin typeface="Andalus" panose="02020603050405020304" pitchFamily="18" charset="-78"/>
              <a:ea typeface="Calibri" panose="020F0502020204030204" pitchFamily="34" charset="0"/>
            </a:endParaRPr>
          </a:p>
          <a:p>
            <a:pPr algn="ctr">
              <a:lnSpc>
                <a:spcPct val="115000"/>
              </a:lnSpc>
            </a:pPr>
            <a:r>
              <a:rPr lang="ar-SA" sz="2800" b="1" u="sng" dirty="0" smtClean="0">
                <a:solidFill>
                  <a:srgbClr val="C00000"/>
                </a:solidFill>
                <a:latin typeface="Andalus" panose="02020603050405020304" pitchFamily="18" charset="-78"/>
                <a:ea typeface="Calibri" panose="020F0502020204030204" pitchFamily="34" charset="0"/>
              </a:rPr>
              <a:t>تعددت التعاريف للإدارة ومنها :</a:t>
            </a:r>
          </a:p>
          <a:p>
            <a:pPr algn="ctr">
              <a:lnSpc>
                <a:spcPct val="115000"/>
              </a:lnSpc>
            </a:pPr>
            <a:endParaRPr lang="ar-SA" sz="2800" b="1" u="sng" dirty="0" smtClean="0">
              <a:solidFill>
                <a:srgbClr val="C00000"/>
              </a:solidFill>
              <a:latin typeface="Andalus" panose="02020603050405020304" pitchFamily="18" charset="-78"/>
              <a:ea typeface="Calibri" panose="020F0502020204030204" pitchFamily="34" charset="0"/>
            </a:endParaRPr>
          </a:p>
          <a:p>
            <a:pPr algn="ctr">
              <a:lnSpc>
                <a:spcPct val="115000"/>
              </a:lnSpc>
            </a:pPr>
            <a:r>
              <a:rPr lang="ar-SA" sz="2800" b="1" u="sng" dirty="0" smtClean="0">
                <a:solidFill>
                  <a:srgbClr val="C00000"/>
                </a:solidFill>
                <a:latin typeface="Andalus" panose="02020603050405020304" pitchFamily="18" charset="-78"/>
                <a:ea typeface="Calibri" panose="020F0502020204030204" pitchFamily="34" charset="0"/>
              </a:rPr>
              <a:t>يرى المؤلف إن </a:t>
            </a:r>
            <a:r>
              <a:rPr lang="ar-SA" sz="2800" b="1" u="sng" dirty="0">
                <a:solidFill>
                  <a:srgbClr val="C00000"/>
                </a:solidFill>
                <a:latin typeface="Andalus" panose="02020603050405020304" pitchFamily="18" charset="-78"/>
                <a:ea typeface="Calibri" panose="020F0502020204030204" pitchFamily="34" charset="0"/>
              </a:rPr>
              <a:t>مفهوم الإدارة في المؤسسات الاجتماعية</a:t>
            </a:r>
            <a:r>
              <a:rPr lang="en-US" sz="2800" b="1" dirty="0" smtClean="0">
                <a:solidFill>
                  <a:srgbClr val="C00000"/>
                </a:solidFill>
                <a:effectLst/>
                <a:latin typeface="Andalus" panose="02020603050405020304" pitchFamily="18" charset="-78"/>
                <a:ea typeface="Calibri" panose="020F0502020204030204" pitchFamily="34" charset="0"/>
              </a:rPr>
              <a:t>:</a:t>
            </a:r>
            <a:r>
              <a:rPr lang="en-US" sz="2800" dirty="0" smtClean="0">
                <a:solidFill>
                  <a:srgbClr val="C00000"/>
                </a:solidFill>
                <a:effectLst/>
                <a:latin typeface="Andalus" panose="02020603050405020304" pitchFamily="18" charset="-78"/>
                <a:ea typeface="Calibri" panose="020F0502020204030204" pitchFamily="34" charset="0"/>
              </a:rPr>
              <a:t> </a:t>
            </a:r>
          </a:p>
          <a:p>
            <a:pPr algn="ctr">
              <a:lnSpc>
                <a:spcPct val="115000"/>
              </a:lnSpc>
            </a:pPr>
            <a:endParaRPr lang="en-US" sz="2400" dirty="0" smtClean="0">
              <a:effectLst/>
              <a:latin typeface="Arabic Typesetting" panose="03020402040406030203" pitchFamily="66" charset="-78"/>
              <a:ea typeface="Calibri" panose="020F0502020204030204" pitchFamily="34" charset="0"/>
            </a:endParaRPr>
          </a:p>
          <a:p>
            <a:pPr algn="ctr">
              <a:lnSpc>
                <a:spcPct val="115000"/>
              </a:lnSpc>
            </a:pPr>
            <a:r>
              <a:rPr lang="ar-SA" sz="3200" dirty="0">
                <a:solidFill>
                  <a:srgbClr val="00B050"/>
                </a:solidFill>
                <a:latin typeface="Arabic Typesetting" panose="03020402040406030203" pitchFamily="66" charset="-78"/>
                <a:ea typeface="Calibri" panose="020F0502020204030204" pitchFamily="34" charset="0"/>
              </a:rPr>
              <a:t>هي عمليات واختصاصات تستهدف تمكين العاملين في المنظمات الاجتماعية من أداء المسئوليات المنوطة بهم تبعا لمتطلبات وظائفهم لتحقيق أهداف المنظمة بشكل </a:t>
            </a:r>
            <a:r>
              <a:rPr lang="ar-SA" sz="3200" dirty="0" smtClean="0">
                <a:solidFill>
                  <a:srgbClr val="00B050"/>
                </a:solidFill>
                <a:latin typeface="Arabic Typesetting" panose="03020402040406030203" pitchFamily="66" charset="-78"/>
                <a:ea typeface="Calibri" panose="020F0502020204030204" pitchFamily="34" charset="0"/>
              </a:rPr>
              <a:t>فعال </a:t>
            </a:r>
            <a:r>
              <a:rPr lang="ar-SA" sz="3200" dirty="0">
                <a:solidFill>
                  <a:srgbClr val="00B050"/>
                </a:solidFill>
                <a:latin typeface="Arabic Typesetting" panose="03020402040406030203" pitchFamily="66" charset="-78"/>
                <a:ea typeface="Calibri" panose="020F0502020204030204" pitchFamily="34" charset="0"/>
              </a:rPr>
              <a:t>في إطار المحددات القائمة</a:t>
            </a:r>
            <a:r>
              <a:rPr lang="en-US" sz="2800" dirty="0" smtClean="0">
                <a:solidFill>
                  <a:srgbClr val="00B050"/>
                </a:solidFill>
                <a:effectLst/>
                <a:latin typeface="Arabic Typesetting" panose="03020402040406030203" pitchFamily="66" charset="-78"/>
                <a:ea typeface="Calibri" panose="020F0502020204030204" pitchFamily="34" charset="0"/>
              </a:rPr>
              <a:t>.</a:t>
            </a:r>
            <a:endParaRPr lang="en-US" sz="2800" dirty="0">
              <a:solidFill>
                <a:srgbClr val="00B050"/>
              </a:solidFill>
              <a:effectLst/>
              <a:latin typeface="Arabic Typesetting" panose="03020402040406030203" pitchFamily="66" charset="-78"/>
              <a:ea typeface="Calibri" panose="020F0502020204030204" pitchFamily="34" charset="0"/>
            </a:endParaRPr>
          </a:p>
        </p:txBody>
      </p:sp>
    </p:spTree>
    <p:extLst>
      <p:ext uri="{BB962C8B-B14F-4D97-AF65-F5344CB8AC3E}">
        <p14:creationId xmlns:p14="http://schemas.microsoft.com/office/powerpoint/2010/main" val="1862396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gradFill>
        <a:effectLst/>
      </p:bgPr>
    </p:bg>
    <p:spTree>
      <p:nvGrpSpPr>
        <p:cNvPr id="1" name=""/>
        <p:cNvGrpSpPr/>
        <p:nvPr/>
      </p:nvGrpSpPr>
      <p:grpSpPr>
        <a:xfrm>
          <a:off x="0" y="0"/>
          <a:ext cx="0" cy="0"/>
          <a:chOff x="0" y="0"/>
          <a:chExt cx="0" cy="0"/>
        </a:xfrm>
      </p:grpSpPr>
      <p:sp>
        <p:nvSpPr>
          <p:cNvPr id="2" name="مستطيل 1"/>
          <p:cNvSpPr/>
          <p:nvPr/>
        </p:nvSpPr>
        <p:spPr>
          <a:xfrm>
            <a:off x="2203057" y="400827"/>
            <a:ext cx="6545407" cy="4870564"/>
          </a:xfrm>
          <a:prstGeom prst="rect">
            <a:avLst/>
          </a:prstGeom>
        </p:spPr>
        <p:txBody>
          <a:bodyPr wrap="square">
            <a:spAutoFit/>
          </a:bodyPr>
          <a:lstStyle/>
          <a:p>
            <a:pPr algn="ctr">
              <a:lnSpc>
                <a:spcPct val="115000"/>
              </a:lnSpc>
            </a:pPr>
            <a:r>
              <a:rPr lang="ar-SA" sz="2800" b="1" u="sng" dirty="0">
                <a:solidFill>
                  <a:srgbClr val="C00000"/>
                </a:solidFill>
                <a:latin typeface="Andalus" panose="02020603050405020304" pitchFamily="18" charset="-78"/>
                <a:ea typeface="Calibri" panose="020F0502020204030204" pitchFamily="34" charset="0"/>
              </a:rPr>
              <a:t>ومن التعريف يتضح </a:t>
            </a:r>
            <a:r>
              <a:rPr lang="ar-SA" sz="2800" b="1" u="sng" dirty="0" err="1">
                <a:solidFill>
                  <a:srgbClr val="C00000"/>
                </a:solidFill>
                <a:latin typeface="Andalus" panose="02020603050405020304" pitchFamily="18" charset="-78"/>
                <a:ea typeface="Calibri" panose="020F0502020204030204" pitchFamily="34" charset="0"/>
              </a:rPr>
              <a:t>مايلي</a:t>
            </a:r>
            <a:r>
              <a:rPr lang="ar-SA" sz="2800" b="1" u="sng" dirty="0">
                <a:solidFill>
                  <a:srgbClr val="C00000"/>
                </a:solidFill>
                <a:latin typeface="Andalus" panose="02020603050405020304" pitchFamily="18" charset="-78"/>
                <a:ea typeface="Calibri" panose="020F0502020204030204" pitchFamily="34" charset="0"/>
              </a:rPr>
              <a:t> </a:t>
            </a:r>
            <a:r>
              <a:rPr lang="ar-SA" sz="2800" b="1" u="sng" dirty="0" smtClean="0">
                <a:solidFill>
                  <a:srgbClr val="C00000"/>
                </a:solidFill>
                <a:latin typeface="Andalus" panose="02020603050405020304" pitchFamily="18" charset="-78"/>
                <a:ea typeface="Calibri" panose="020F0502020204030204" pitchFamily="34" charset="0"/>
              </a:rPr>
              <a:t>:</a:t>
            </a:r>
            <a:r>
              <a:rPr lang="ar-SA" sz="2800" dirty="0">
                <a:solidFill>
                  <a:srgbClr val="0070C0"/>
                </a:solidFill>
                <a:latin typeface="Arabic Typesetting" panose="03020402040406030203" pitchFamily="66" charset="-78"/>
                <a:ea typeface="Calibri" panose="020F0502020204030204" pitchFamily="34" charset="0"/>
              </a:rPr>
              <a:t> </a:t>
            </a:r>
            <a:endParaRPr lang="en-US" sz="2800" dirty="0" smtClean="0">
              <a:solidFill>
                <a:srgbClr val="0070C0"/>
              </a:solidFill>
              <a:effectLst/>
              <a:latin typeface="Arabic Typesetting" panose="03020402040406030203" pitchFamily="66" charset="-78"/>
              <a:ea typeface="Calibri" panose="020F0502020204030204" pitchFamily="34" charset="0"/>
            </a:endParaRPr>
          </a:p>
          <a:p>
            <a:pPr marL="514350" lvl="0" indent="-514350" algn="ctr">
              <a:lnSpc>
                <a:spcPct val="115000"/>
              </a:lnSpc>
              <a:buFont typeface="+mj-lt"/>
              <a:buAutoNum type="arabicPeriod"/>
            </a:pPr>
            <a:r>
              <a:rPr lang="ar-SA" sz="2800" dirty="0">
                <a:solidFill>
                  <a:srgbClr val="0070C0"/>
                </a:solidFill>
                <a:latin typeface="Arabic Typesetting" panose="03020402040406030203" pitchFamily="66" charset="-78"/>
                <a:ea typeface="Calibri" panose="020F0502020204030204" pitchFamily="34" charset="0"/>
              </a:rPr>
              <a:t>أن الإدارة عمليات متكاملة لتحقيق أهداف المنظمة عن طريق تنسيق الجهود والتعاون بين العاملين في المنظمة مهما تعددت تخصصاتهم</a:t>
            </a:r>
            <a:r>
              <a:rPr lang="ar-SA" sz="2800" dirty="0" smtClean="0">
                <a:solidFill>
                  <a:srgbClr val="0070C0"/>
                </a:solidFill>
                <a:latin typeface="Arabic Typesetting" panose="03020402040406030203" pitchFamily="66" charset="-78"/>
                <a:ea typeface="Calibri" panose="020F0502020204030204" pitchFamily="34" charset="0"/>
              </a:rPr>
              <a:t>.</a:t>
            </a:r>
            <a:endParaRPr lang="en-US" sz="2800" dirty="0" smtClean="0">
              <a:solidFill>
                <a:srgbClr val="0070C0"/>
              </a:solidFill>
              <a:effectLst/>
              <a:latin typeface="Arabic Typesetting" panose="03020402040406030203" pitchFamily="66" charset="-78"/>
              <a:ea typeface="Calibri" panose="020F0502020204030204" pitchFamily="34" charset="0"/>
            </a:endParaRPr>
          </a:p>
          <a:p>
            <a:pPr marL="514350" lvl="0" indent="-514350" algn="ctr">
              <a:lnSpc>
                <a:spcPct val="115000"/>
              </a:lnSpc>
              <a:buFont typeface="+mj-lt"/>
              <a:buAutoNum type="arabicPeriod"/>
            </a:pPr>
            <a:r>
              <a:rPr lang="ar-SA" sz="2800" dirty="0" smtClean="0">
                <a:solidFill>
                  <a:srgbClr val="0070C0"/>
                </a:solidFill>
                <a:latin typeface="Arabic Typesetting" panose="03020402040406030203" pitchFamily="66" charset="-78"/>
                <a:ea typeface="Calibri" panose="020F0502020204030204" pitchFamily="34" charset="0"/>
              </a:rPr>
              <a:t>أن </a:t>
            </a:r>
            <a:r>
              <a:rPr lang="ar-SA" sz="2800" dirty="0">
                <a:solidFill>
                  <a:srgbClr val="0070C0"/>
                </a:solidFill>
                <a:latin typeface="Arabic Typesetting" panose="03020402040406030203" pitchFamily="66" charset="-78"/>
                <a:ea typeface="Calibri" panose="020F0502020204030204" pitchFamily="34" charset="0"/>
              </a:rPr>
              <a:t>الإدارة في الخدمة الاجتماعية ترتبط بالاختصاصات التي يقوم بها كل العاملين في المؤسسة الاجتماعية أو ما يطلق عليها وظائف الإدارة من تخطيط وتنسيق وعالقات عامة واتخاذ قرار وتمويل وقيادة ورقابة ..الخ</a:t>
            </a:r>
            <a:r>
              <a:rPr lang="en-US" sz="2800" dirty="0" smtClean="0">
                <a:solidFill>
                  <a:srgbClr val="0070C0"/>
                </a:solidFill>
                <a:effectLst/>
                <a:latin typeface="Arabic Typesetting" panose="03020402040406030203" pitchFamily="66" charset="-78"/>
                <a:ea typeface="Calibri" panose="020F0502020204030204" pitchFamily="34" charset="0"/>
              </a:rPr>
              <a:t>.</a:t>
            </a:r>
          </a:p>
          <a:p>
            <a:pPr lvl="0" algn="ctr">
              <a:lnSpc>
                <a:spcPct val="115000"/>
              </a:lnSpc>
            </a:pPr>
            <a:r>
              <a:rPr lang="en-US" dirty="0" smtClean="0">
                <a:solidFill>
                  <a:srgbClr val="0070C0"/>
                </a:solidFill>
                <a:effectLst/>
                <a:latin typeface="Arial" panose="020B0604020202020204" pitchFamily="34" charset="0"/>
                <a:ea typeface="Calibri" panose="020F0502020204030204" pitchFamily="34" charset="0"/>
              </a:rPr>
              <a:t>.</a:t>
            </a:r>
            <a:endParaRPr lang="en-US" sz="1200" dirty="0">
              <a:solidFill>
                <a:srgbClr val="0070C0"/>
              </a:solidFill>
              <a:effectLst/>
              <a:latin typeface="Calibri" panose="020F0502020204030204" pitchFamily="34" charset="0"/>
              <a:ea typeface="Calibri" panose="020F0502020204030204" pitchFamily="34" charset="0"/>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21" y="1157162"/>
            <a:ext cx="2057400" cy="4786722"/>
          </a:xfrm>
          <a:prstGeom prst="rect">
            <a:avLst/>
          </a:prstGeom>
          <a:ln>
            <a:noFill/>
          </a:ln>
          <a:effectLst>
            <a:softEdge rad="112500"/>
          </a:effectLst>
        </p:spPr>
      </p:pic>
    </p:spTree>
    <p:extLst>
      <p:ext uri="{BB962C8B-B14F-4D97-AF65-F5344CB8AC3E}">
        <p14:creationId xmlns:p14="http://schemas.microsoft.com/office/powerpoint/2010/main" val="292820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gradFill>
        <a:effectLst/>
      </p:bgPr>
    </p:bg>
    <p:spTree>
      <p:nvGrpSpPr>
        <p:cNvPr id="1" name=""/>
        <p:cNvGrpSpPr/>
        <p:nvPr/>
      </p:nvGrpSpPr>
      <p:grpSpPr>
        <a:xfrm>
          <a:off x="0" y="0"/>
          <a:ext cx="0" cy="0"/>
          <a:chOff x="0" y="0"/>
          <a:chExt cx="0" cy="0"/>
        </a:xfrm>
      </p:grpSpPr>
      <p:sp>
        <p:nvSpPr>
          <p:cNvPr id="2" name="مستطيل 1"/>
          <p:cNvSpPr/>
          <p:nvPr/>
        </p:nvSpPr>
        <p:spPr>
          <a:xfrm>
            <a:off x="1115616" y="980728"/>
            <a:ext cx="7056784" cy="4832092"/>
          </a:xfrm>
          <a:prstGeom prst="rect">
            <a:avLst/>
          </a:prstGeom>
        </p:spPr>
        <p:txBody>
          <a:bodyPr wrap="square">
            <a:spAutoFit/>
          </a:bodyPr>
          <a:lstStyle/>
          <a:p>
            <a:pPr marL="342900" indent="-342900">
              <a:buAutoNum type="arabicPeriod" startAt="3"/>
            </a:pPr>
            <a:r>
              <a:rPr lang="ar-SA" sz="2800" dirty="0" smtClean="0">
                <a:solidFill>
                  <a:srgbClr val="0070C0"/>
                </a:solidFill>
                <a:latin typeface="Arabic Typesetting" panose="03020402040406030203" pitchFamily="66" charset="-78"/>
                <a:ea typeface="Calibri" panose="020F0502020204030204" pitchFamily="34" charset="0"/>
              </a:rPr>
              <a:t>أن </a:t>
            </a:r>
            <a:r>
              <a:rPr lang="ar-SA" sz="2800" dirty="0">
                <a:solidFill>
                  <a:srgbClr val="0070C0"/>
                </a:solidFill>
                <a:latin typeface="Arabic Typesetting" panose="03020402040406030203" pitchFamily="66" charset="-78"/>
                <a:ea typeface="Calibri" panose="020F0502020204030204" pitchFamily="34" charset="0"/>
              </a:rPr>
              <a:t>الإدارة في الخدمة الاجتماعية تمارس في مختلف مجالات الممارسة المهنية للخدمة الاجتماعية </a:t>
            </a:r>
            <a:r>
              <a:rPr lang="en-US" sz="2800" dirty="0">
                <a:solidFill>
                  <a:srgbClr val="0070C0"/>
                </a:solidFill>
                <a:latin typeface="Arabic Typesetting" panose="03020402040406030203" pitchFamily="66" charset="-78"/>
                <a:ea typeface="Calibri" panose="020F0502020204030204" pitchFamily="34" charset="0"/>
              </a:rPr>
              <a:t>)</a:t>
            </a:r>
            <a:r>
              <a:rPr lang="ar-SA" sz="2800" dirty="0">
                <a:solidFill>
                  <a:srgbClr val="0070C0"/>
                </a:solidFill>
                <a:latin typeface="Arabic Typesetting" panose="03020402040406030203" pitchFamily="66" charset="-78"/>
                <a:ea typeface="Calibri" panose="020F0502020204030204" pitchFamily="34" charset="0"/>
              </a:rPr>
              <a:t>أحداث، عمالي، مدرسي، تنمية، معوقين، ...الخ</a:t>
            </a:r>
            <a:r>
              <a:rPr lang="en-US" sz="2800" dirty="0">
                <a:solidFill>
                  <a:srgbClr val="0070C0"/>
                </a:solidFill>
                <a:latin typeface="Arabic Typesetting" panose="03020402040406030203" pitchFamily="66" charset="-78"/>
                <a:ea typeface="Calibri" panose="020F0502020204030204" pitchFamily="34" charset="0"/>
              </a:rPr>
              <a:t>(</a:t>
            </a:r>
            <a:r>
              <a:rPr lang="ar-SA" sz="2800" dirty="0">
                <a:solidFill>
                  <a:srgbClr val="0070C0"/>
                </a:solidFill>
                <a:latin typeface="Arabic Typesetting" panose="03020402040406030203" pitchFamily="66" charset="-78"/>
                <a:ea typeface="Calibri" panose="020F0502020204030204" pitchFamily="34" charset="0"/>
              </a:rPr>
              <a:t> ومؤسساتها سواء كانت مؤسسات أولية أو ثانوية للخدمة </a:t>
            </a:r>
            <a:r>
              <a:rPr lang="ar-SA" sz="2800" dirty="0" smtClean="0">
                <a:solidFill>
                  <a:srgbClr val="0070C0"/>
                </a:solidFill>
                <a:latin typeface="Arabic Typesetting" panose="03020402040406030203" pitchFamily="66" charset="-78"/>
                <a:ea typeface="Calibri" panose="020F0502020204030204" pitchFamily="34" charset="0"/>
              </a:rPr>
              <a:t>الاجتماعية</a:t>
            </a:r>
          </a:p>
          <a:p>
            <a:pPr marL="342900" indent="-342900">
              <a:buAutoNum type="arabicPeriod" startAt="3"/>
            </a:pPr>
            <a:r>
              <a:rPr lang="ar-SA" sz="2800" dirty="0">
                <a:solidFill>
                  <a:srgbClr val="00B050"/>
                </a:solidFill>
                <a:latin typeface="Arabic Typesetting" panose="03020402040406030203" pitchFamily="66" charset="-78"/>
                <a:ea typeface="Calibri" panose="020F0502020204030204" pitchFamily="34" charset="0"/>
              </a:rPr>
              <a:t>أن الإدارة هدفها مساعدة العاملين على القيام بالمسئوليات المنوطة بهم تبعا لما تتطلبه تلك الوظائف بالإضافة إلى تحويل الموارد المتاحة أو التي يمكن إتاحتها إلى برامج للخدمات لإشباع احتياجات العملاء الذين يتعاملون مع تلك المنظمات، بما يؤدي لتكامل الأعمال التي يقوم بها العاملون بالمنظمة لتحقيق الأهداف في أقل فترة زمنية ممكنة مع حسن الأداء.</a:t>
            </a:r>
            <a:endParaRPr lang="ar-SA" sz="2800" dirty="0"/>
          </a:p>
        </p:txBody>
      </p:sp>
    </p:spTree>
    <p:extLst>
      <p:ext uri="{BB962C8B-B14F-4D97-AF65-F5344CB8AC3E}">
        <p14:creationId xmlns:p14="http://schemas.microsoft.com/office/powerpoint/2010/main" val="38853685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gradFill>
        <a:effectLst/>
      </p:bgPr>
    </p:bg>
    <p:spTree>
      <p:nvGrpSpPr>
        <p:cNvPr id="1" name=""/>
        <p:cNvGrpSpPr/>
        <p:nvPr/>
      </p:nvGrpSpPr>
      <p:grpSpPr>
        <a:xfrm>
          <a:off x="0" y="0"/>
          <a:ext cx="0" cy="0"/>
          <a:chOff x="0" y="0"/>
          <a:chExt cx="0" cy="0"/>
        </a:xfrm>
      </p:grpSpPr>
      <p:sp>
        <p:nvSpPr>
          <p:cNvPr id="2" name="مستطيل 1"/>
          <p:cNvSpPr/>
          <p:nvPr/>
        </p:nvSpPr>
        <p:spPr>
          <a:xfrm>
            <a:off x="2142367" y="648128"/>
            <a:ext cx="6505997" cy="4835170"/>
          </a:xfrm>
          <a:prstGeom prst="rect">
            <a:avLst/>
          </a:prstGeom>
        </p:spPr>
        <p:txBody>
          <a:bodyPr wrap="square">
            <a:spAutoFit/>
          </a:bodyPr>
          <a:lstStyle/>
          <a:p>
            <a:pPr lvl="0" algn="ctr">
              <a:lnSpc>
                <a:spcPct val="115000"/>
              </a:lnSpc>
            </a:pPr>
            <a:r>
              <a:rPr lang="ar-SA" sz="3200" dirty="0">
                <a:solidFill>
                  <a:srgbClr val="00B050"/>
                </a:solidFill>
                <a:latin typeface="Arabic Typesetting" panose="03020402040406030203" pitchFamily="66" charset="-78"/>
                <a:ea typeface="Calibri" panose="020F0502020204030204" pitchFamily="34" charset="0"/>
              </a:rPr>
              <a:t> </a:t>
            </a:r>
            <a:endParaRPr lang="en-US" sz="3200" dirty="0" smtClean="0">
              <a:solidFill>
                <a:srgbClr val="00B050"/>
              </a:solidFill>
              <a:effectLst/>
              <a:latin typeface="Arabic Typesetting" panose="03020402040406030203" pitchFamily="66" charset="-78"/>
              <a:ea typeface="Calibri" panose="020F0502020204030204" pitchFamily="34" charset="0"/>
            </a:endParaRPr>
          </a:p>
          <a:p>
            <a:pPr lvl="0" algn="ctr">
              <a:lnSpc>
                <a:spcPct val="115000"/>
              </a:lnSpc>
            </a:pPr>
            <a:r>
              <a:rPr lang="ar-SA" sz="3200" dirty="0" smtClean="0">
                <a:solidFill>
                  <a:srgbClr val="0070C0"/>
                </a:solidFill>
                <a:latin typeface="Arabic Typesetting" panose="03020402040406030203" pitchFamily="66" charset="-78"/>
                <a:ea typeface="Calibri" panose="020F0502020204030204" pitchFamily="34" charset="0"/>
              </a:rPr>
              <a:t>5.   يتم </a:t>
            </a:r>
            <a:r>
              <a:rPr lang="ar-SA" sz="3200" dirty="0">
                <a:solidFill>
                  <a:srgbClr val="0070C0"/>
                </a:solidFill>
                <a:latin typeface="Arabic Typesetting" panose="03020402040406030203" pitchFamily="66" charset="-78"/>
                <a:ea typeface="Calibri" panose="020F0502020204030204" pitchFamily="34" charset="0"/>
              </a:rPr>
              <a:t>تحقيق الأهداف في إطار المحددات القائمة الداخلية في المنظمة )موارد بشرية ، مادية، تنظيمية، تكنولوجية... الخ( والمحددات البيئية ) عوامل سياسية، اقتصادية، اجتماعية،... الخ( والتي تحدد ارتباط المنظمة بالبيئة المحيطة بها حيث أن هناك تأثير وتفاعل متبادل بين كل من المنظمة والبيئة</a:t>
            </a:r>
            <a:r>
              <a:rPr lang="en-US" sz="2800" dirty="0" smtClean="0">
                <a:solidFill>
                  <a:srgbClr val="0070C0"/>
                </a:solidFill>
                <a:effectLst/>
                <a:latin typeface="Arabic Typesetting" panose="03020402040406030203" pitchFamily="66" charset="-78"/>
                <a:ea typeface="Calibri" panose="020F0502020204030204" pitchFamily="34" charset="0"/>
                <a:cs typeface="Arabic Typesetting" panose="03020402040406030203" pitchFamily="66" charset="-78"/>
              </a:rPr>
              <a:t>.</a:t>
            </a:r>
          </a:p>
          <a:p>
            <a:pPr>
              <a:lnSpc>
                <a:spcPct val="115000"/>
              </a:lnSpc>
              <a:spcAft>
                <a:spcPts val="1000"/>
              </a:spcAft>
            </a:pPr>
            <a:r>
              <a:rPr lang="en-US" sz="1200" dirty="0" smtClean="0">
                <a:effectLst/>
                <a:latin typeface="Calibri" panose="020F0502020204030204" pitchFamily="34" charset="0"/>
                <a:ea typeface="Calibri" panose="020F0502020204030204" pitchFamily="34" charset="0"/>
                <a:cs typeface="Arial" panose="020B0604020202020204" pitchFamily="34" charset="0"/>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52" y="3997465"/>
            <a:ext cx="2280324" cy="2767476"/>
          </a:xfrm>
          <a:prstGeom prst="rect">
            <a:avLst/>
          </a:prstGeom>
          <a:ln>
            <a:noFill/>
          </a:ln>
          <a:effectLst>
            <a:softEdge rad="112500"/>
          </a:effectLst>
        </p:spPr>
      </p:pic>
    </p:spTree>
    <p:extLst>
      <p:ext uri="{BB962C8B-B14F-4D97-AF65-F5344CB8AC3E}">
        <p14:creationId xmlns:p14="http://schemas.microsoft.com/office/powerpoint/2010/main" val="1409996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50000">
              <a:schemeClr val="accent2">
                <a:lumMod val="20000"/>
                <a:lumOff val="80000"/>
              </a:schemeClr>
            </a:gs>
            <a:gs pos="100000">
              <a:schemeClr val="accent1">
                <a:tint val="23500"/>
                <a:satMod val="160000"/>
              </a:schemeClr>
            </a:gs>
          </a:gsLst>
          <a:path path="circle">
            <a:fillToRect l="100000" t="100000"/>
          </a:path>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اجابة السؤال الثاني</a:t>
            </a:r>
            <a:endParaRPr lang="ar-SA" dirty="0"/>
          </a:p>
        </p:txBody>
      </p:sp>
      <p:sp>
        <p:nvSpPr>
          <p:cNvPr id="3" name="عنصر نائب للمحتوى 2"/>
          <p:cNvSpPr>
            <a:spLocks noGrp="1"/>
          </p:cNvSpPr>
          <p:nvPr>
            <p:ph idx="1"/>
          </p:nvPr>
        </p:nvSpPr>
        <p:spPr/>
        <p:txBody>
          <a:bodyPr/>
          <a:lstStyle/>
          <a:p>
            <a:r>
              <a:rPr lang="ar-SA" dirty="0"/>
              <a:t>الادارة نظام متكامل ذاتيا ومتفاعل مع البيئة  </a:t>
            </a:r>
          </a:p>
          <a:p>
            <a:r>
              <a:rPr lang="ar-SA" dirty="0"/>
              <a:t>يمكن تعريف النظام بانه مجموعة من العناصر والوظائف التي تتميز بخاصيتي التشابك والتفاعل من اجل الوصول الى تحقيق انجاز معين وعلى ذلك يمكن النظر الى الادارة على انها نظام يتكون من عدة عناصر ووظائف تتمثل في الافراد والمواد والآلات والادارات والاقسام وان هذه الوظائف والعناصر تتفاعل مع بعضها في تحرك منتظم وديناميكي ليحقق اهداف محددة </a:t>
            </a:r>
          </a:p>
          <a:p>
            <a:endParaRPr lang="ar-SA" dirty="0"/>
          </a:p>
        </p:txBody>
      </p:sp>
    </p:spTree>
    <p:extLst>
      <p:ext uri="{BB962C8B-B14F-4D97-AF65-F5344CB8AC3E}">
        <p14:creationId xmlns:p14="http://schemas.microsoft.com/office/powerpoint/2010/main" val="3878385354"/>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740</TotalTime>
  <Words>2220</Words>
  <Application>Microsoft Office PowerPoint</Application>
  <PresentationFormat>عرض على الشاشة (3:4)‏</PresentationFormat>
  <Paragraphs>175</Paragraphs>
  <Slides>51</Slides>
  <Notes>0</Notes>
  <HiddenSlides>0</HiddenSlides>
  <MMClips>0</MMClips>
  <ScaleCrop>false</ScaleCrop>
  <HeadingPairs>
    <vt:vector size="4" baseType="variant">
      <vt:variant>
        <vt:lpstr>نسق</vt:lpstr>
      </vt:variant>
      <vt:variant>
        <vt:i4>1</vt:i4>
      </vt:variant>
      <vt:variant>
        <vt:lpstr>عناوين الشرائح</vt:lpstr>
      </vt:variant>
      <vt:variant>
        <vt:i4>51</vt:i4>
      </vt:variant>
    </vt:vector>
  </HeadingPairs>
  <TitlesOfParts>
    <vt:vector size="52" baseType="lpstr">
      <vt:lpstr>نسق Office</vt:lpstr>
      <vt:lpstr>المحاضرة الخامسة </vt:lpstr>
      <vt:lpstr>اساسيات الادارة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الخصائص المميزة للإدارة المؤسسات الاجتماعية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اجابة السؤال الثاني</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Asmaa A. Saleh</dc:creator>
  <cp:lastModifiedBy>Asmaa A. Saleh</cp:lastModifiedBy>
  <cp:revision>41</cp:revision>
  <dcterms:created xsi:type="dcterms:W3CDTF">2016-02-05T22:14:37Z</dcterms:created>
  <dcterms:modified xsi:type="dcterms:W3CDTF">2016-04-12T14:19:17Z</dcterms:modified>
</cp:coreProperties>
</file>