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8" r:id="rId2"/>
    <p:sldId id="257" r:id="rId3"/>
    <p:sldId id="312" r:id="rId4"/>
    <p:sldId id="313" r:id="rId5"/>
    <p:sldId id="315" r:id="rId6"/>
    <p:sldId id="323"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316" r:id="rId23"/>
    <p:sldId id="319"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14" r:id="rId60"/>
    <p:sldId id="309" r:id="rId61"/>
    <p:sldId id="310" r:id="rId62"/>
    <p:sldId id="311" r:id="rId6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F61857"/>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F09F2598-46CB-43BA-BF66-643ABD0019C7}"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2624612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09F2598-46CB-43BA-BF66-643ABD0019C7}"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3276314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09F2598-46CB-43BA-BF66-643ABD0019C7}"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1353900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F09F2598-46CB-43BA-BF66-643ABD0019C7}"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4239647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F09F2598-46CB-43BA-BF66-643ABD0019C7}" type="datetimeFigureOut">
              <a:rPr lang="ar-SA" smtClean="0"/>
              <a:t>09/07/1437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2777655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F09F2598-46CB-43BA-BF66-643ABD0019C7}" type="datetimeFigureOut">
              <a:rPr lang="ar-SA" smtClean="0"/>
              <a:t>09/07/1437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1080200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09F2598-46CB-43BA-BF66-643ABD0019C7}" type="datetimeFigureOut">
              <a:rPr lang="ar-SA" smtClean="0"/>
              <a:t>09/07/1437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3939048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09F2598-46CB-43BA-BF66-643ABD0019C7}"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2482806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09F2598-46CB-43BA-BF66-643ABD0019C7}" type="datetimeFigureOut">
              <a:rPr lang="ar-SA" smtClean="0"/>
              <a:t>09/07/1437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2608033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09F2598-46CB-43BA-BF66-643ABD0019C7}"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2436944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F09F2598-46CB-43BA-BF66-643ABD0019C7}" type="datetimeFigureOut">
              <a:rPr lang="ar-SA" smtClean="0"/>
              <a:t>09/07/1437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B4EDAC8-8281-49D0-95E6-190156A3F923}" type="slidenum">
              <a:rPr lang="ar-SA" smtClean="0"/>
              <a:t>‹#›</a:t>
            </a:fld>
            <a:endParaRPr lang="ar-SA"/>
          </a:p>
        </p:txBody>
      </p:sp>
    </p:spTree>
    <p:extLst>
      <p:ext uri="{BB962C8B-B14F-4D97-AF65-F5344CB8AC3E}">
        <p14:creationId xmlns:p14="http://schemas.microsoft.com/office/powerpoint/2010/main" val="76623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09F2598-46CB-43BA-BF66-643ABD0019C7}" type="datetimeFigureOut">
              <a:rPr lang="ar-SA" smtClean="0"/>
              <a:t>09/07/1437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B4EDAC8-8281-49D0-95E6-190156A3F923}" type="slidenum">
              <a:rPr lang="ar-SA" smtClean="0"/>
              <a:t>‹#›</a:t>
            </a:fld>
            <a:endParaRPr lang="ar-SA"/>
          </a:p>
        </p:txBody>
      </p:sp>
    </p:spTree>
    <p:extLst>
      <p:ext uri="{BB962C8B-B14F-4D97-AF65-F5344CB8AC3E}">
        <p14:creationId xmlns:p14="http://schemas.microsoft.com/office/powerpoint/2010/main" val="326534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025" y="1268760"/>
            <a:ext cx="7219950" cy="439248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0654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ستطيل 4"/>
          <p:cNvSpPr/>
          <p:nvPr/>
        </p:nvSpPr>
        <p:spPr>
          <a:xfrm>
            <a:off x="899592" y="1340768"/>
            <a:ext cx="7200800" cy="4647426"/>
          </a:xfrm>
          <a:prstGeom prst="rect">
            <a:avLst/>
          </a:prstGeom>
          <a:solidFill>
            <a:schemeClr val="bg1"/>
          </a:solidFill>
        </p:spPr>
        <p:txBody>
          <a:bodyPr wrap="square">
            <a:spAutoFit/>
          </a:bodyPr>
          <a:lstStyle/>
          <a:p>
            <a:pPr algn="ctr"/>
            <a:r>
              <a:rPr lang="ar-SA" sz="8000" b="1" dirty="0" smtClean="0">
                <a:ln>
                  <a:solidFill>
                    <a:srgbClr val="FFC000"/>
                  </a:solidFill>
                </a:ln>
                <a:effectLst>
                  <a:outerShdw blurRad="38100" dist="38100" dir="2700000" algn="tl">
                    <a:srgbClr val="000000">
                      <a:alpha val="43137"/>
                    </a:srgbClr>
                  </a:outerShdw>
                </a:effectLst>
              </a:rPr>
              <a:t>المحاضرة السادسة </a:t>
            </a:r>
          </a:p>
          <a:p>
            <a:pPr algn="ctr"/>
            <a:r>
              <a:rPr lang="ar-SA" sz="7200" b="1" u="sng" dirty="0" smtClean="0">
                <a:ln>
                  <a:solidFill>
                    <a:srgbClr val="FFC000"/>
                  </a:solidFill>
                </a:ln>
                <a:effectLst>
                  <a:outerShdw blurRad="50800" dist="38100" dir="2700000" algn="tl">
                    <a:srgbClr val="000000">
                      <a:alpha val="40000"/>
                    </a:srgbClr>
                  </a:outerShdw>
                </a:effectLst>
              </a:rPr>
              <a:t>الإعداد المهني للأخصائي الاجتماعي ووظيفته كإداري </a:t>
            </a:r>
            <a:endParaRPr lang="ar-SA" sz="7200" dirty="0">
              <a:ln>
                <a:solidFill>
                  <a:srgbClr val="FFC000"/>
                </a:solidFill>
              </a:ln>
            </a:endParaRPr>
          </a:p>
        </p:txBody>
      </p:sp>
    </p:spTree>
    <p:extLst>
      <p:ext uri="{BB962C8B-B14F-4D97-AF65-F5344CB8AC3E}">
        <p14:creationId xmlns:p14="http://schemas.microsoft.com/office/powerpoint/2010/main" val="903340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340197"/>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lgn="ctr"/>
            <a:r>
              <a:rPr lang="ar-SA" sz="5400" b="1" u="sng" dirty="0" smtClean="0"/>
              <a:t>عناصر المحاضرة</a:t>
            </a:r>
          </a:p>
          <a:p>
            <a:pPr lvl="0"/>
            <a:r>
              <a:rPr lang="ar-SA" sz="4400" b="1" dirty="0" smtClean="0"/>
              <a:t>- مقدمة</a:t>
            </a:r>
          </a:p>
          <a:p>
            <a:pPr lvl="0"/>
            <a:r>
              <a:rPr lang="ar-SA" sz="4400" b="1" dirty="0" smtClean="0"/>
              <a:t>1- أهمية </a:t>
            </a:r>
            <a:r>
              <a:rPr lang="ar-SA" sz="4400" b="1" dirty="0"/>
              <a:t>الإدارة وأهمية تدريسها لطلاب الخدمة الاجتماعية</a:t>
            </a:r>
            <a:endParaRPr lang="en-US" sz="4400" dirty="0"/>
          </a:p>
          <a:p>
            <a:pPr lvl="0"/>
            <a:r>
              <a:rPr lang="ar-SA" sz="4400" b="1" dirty="0" smtClean="0"/>
              <a:t>2- الإعداد </a:t>
            </a:r>
            <a:r>
              <a:rPr lang="ar-SA" sz="4400" b="1" dirty="0"/>
              <a:t>المهني والخلفية التعليمية للأخصائي الاجتماعي كإداري</a:t>
            </a:r>
            <a:endParaRPr lang="en-US" sz="4400" dirty="0"/>
          </a:p>
          <a:p>
            <a:pPr lvl="0"/>
            <a:r>
              <a:rPr lang="ar-SA" sz="4400" b="1" dirty="0" smtClean="0"/>
              <a:t>3- متطلبات </a:t>
            </a:r>
            <a:r>
              <a:rPr lang="ar-SA" sz="4400" b="1" dirty="0"/>
              <a:t>الإعداد المهني للأخصائي الاجتماعي كإداري</a:t>
            </a:r>
            <a:endParaRPr lang="en-US" sz="4400" dirty="0"/>
          </a:p>
        </p:txBody>
      </p:sp>
    </p:spTree>
    <p:extLst>
      <p:ext uri="{BB962C8B-B14F-4D97-AF65-F5344CB8AC3E}">
        <p14:creationId xmlns:p14="http://schemas.microsoft.com/office/powerpoint/2010/main" val="3305920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063198"/>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lgn="ctr"/>
            <a:r>
              <a:rPr lang="ar-SA" sz="5400" b="1" u="sng" dirty="0" smtClean="0"/>
              <a:t>اهداف المحاضرة </a:t>
            </a:r>
          </a:p>
          <a:p>
            <a:pPr lvl="0" algn="ctr"/>
            <a:endParaRPr lang="ar-SA" sz="5400" b="1" u="sng" dirty="0" smtClean="0"/>
          </a:p>
          <a:p>
            <a:pPr lvl="0"/>
            <a:r>
              <a:rPr lang="ar-SA" sz="4000" b="1" dirty="0" smtClean="0"/>
              <a:t>1- التعرف على أهمية </a:t>
            </a:r>
            <a:r>
              <a:rPr lang="ar-SA" sz="4000" b="1" dirty="0"/>
              <a:t>الإدارة وأهمية تدريسها لطلاب الخدمة الاجتماعية</a:t>
            </a:r>
            <a:endParaRPr lang="en-US" sz="4000" dirty="0"/>
          </a:p>
          <a:p>
            <a:pPr lvl="0"/>
            <a:r>
              <a:rPr lang="ar-SA" sz="4000" b="1" dirty="0" smtClean="0"/>
              <a:t>2- الالمام بالإعداد </a:t>
            </a:r>
            <a:r>
              <a:rPr lang="ar-SA" sz="4000" b="1" dirty="0"/>
              <a:t>المهني والخلفية التعليمية </a:t>
            </a:r>
            <a:r>
              <a:rPr lang="ar-SA" sz="4000" b="1" dirty="0" smtClean="0"/>
              <a:t> التي يجب ان تتوفر للأخصائي </a:t>
            </a:r>
            <a:r>
              <a:rPr lang="ar-SA" sz="4000" b="1" dirty="0"/>
              <a:t>الاجتماعي كإداري</a:t>
            </a:r>
            <a:endParaRPr lang="en-US" sz="4000" dirty="0"/>
          </a:p>
          <a:p>
            <a:pPr lvl="0"/>
            <a:r>
              <a:rPr lang="ar-SA" sz="4000" b="1" dirty="0" smtClean="0"/>
              <a:t>3- ادراك متطلبات </a:t>
            </a:r>
            <a:r>
              <a:rPr lang="ar-SA" sz="4000" b="1" dirty="0"/>
              <a:t>الإعداد المهني للأخصائي الاجتماعي كإداري</a:t>
            </a:r>
            <a:endParaRPr lang="en-US" sz="4000" dirty="0"/>
          </a:p>
        </p:txBody>
      </p:sp>
    </p:spTree>
    <p:extLst>
      <p:ext uri="{BB962C8B-B14F-4D97-AF65-F5344CB8AC3E}">
        <p14:creationId xmlns:p14="http://schemas.microsoft.com/office/powerpoint/2010/main" val="3305920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696744" cy="6309420"/>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200" b="1" u="sng" dirty="0" smtClean="0">
                <a:solidFill>
                  <a:srgbClr val="FF0000"/>
                </a:solidFill>
                <a:effectLst>
                  <a:outerShdw blurRad="38100" dist="38100" dir="2700000" algn="tl">
                    <a:srgbClr val="000000">
                      <a:alpha val="43137"/>
                    </a:srgbClr>
                  </a:outerShdw>
                </a:effectLst>
              </a:rPr>
              <a:t>مقدمة </a:t>
            </a:r>
          </a:p>
          <a:p>
            <a:r>
              <a:rPr lang="ar-SA" sz="2800" dirty="0" smtClean="0"/>
              <a:t>إن </a:t>
            </a:r>
            <a:r>
              <a:rPr lang="ar-SA" sz="2800" dirty="0"/>
              <a:t>دور الأخصائي الاجتماعي الإداري هو دورٌ قيادي؛ فهذا الدَّوْر يستحث وينشِّط العاملين داخل المؤسسة، والمشاركين من خارجها؛ حتى يمكنهم تحقيقُ أهداف برامج وخدمات الرعاية الاجتماعية، وحتى ينجح الأخصائي الاجتماعي في أداء الجانب الإداري من عمله المهني في المؤسسات الاجتماعية؛ عليه أن يتفهَّم ما يلي:</a:t>
            </a:r>
            <a:br>
              <a:rPr lang="ar-SA" sz="2800" dirty="0"/>
            </a:br>
            <a:r>
              <a:rPr lang="en-US" sz="2800" dirty="0" smtClean="0"/>
              <a:t>) </a:t>
            </a:r>
            <a:r>
              <a:rPr lang="ar-SA" sz="2800" dirty="0"/>
              <a:t>المؤسسة ،، المجتمع الذي تخدمه المنظمة وتعمل فيه ،، التنظيم الإداري</a:t>
            </a:r>
            <a:r>
              <a:rPr lang="en-US" sz="2800" dirty="0"/>
              <a:t> ،، وسائل الاتصال بين كافة أقسام وإدارات المنظمة،، العَلاقات بين جماعات العمل ،، عمليات </a:t>
            </a:r>
            <a:r>
              <a:rPr lang="en-US" sz="2800" dirty="0" smtClean="0"/>
              <a:t>التخطيط  و التنسيق </a:t>
            </a:r>
            <a:r>
              <a:rPr lang="en-US" sz="2800" dirty="0"/>
              <a:t>،، الدور الدينامي للقيادة ،، تنمية القدرات </a:t>
            </a:r>
            <a:r>
              <a:rPr lang="en-US" sz="2800" dirty="0" smtClean="0"/>
              <a:t>( </a:t>
            </a:r>
            <a:r>
              <a:rPr lang="ar-SA" sz="2800" dirty="0" smtClean="0"/>
              <a:t> ومن هنا كان من الاهمية مناقشة موضوع محاضرة اليوم بهدف الالمام بكل جزئيات الموضوع</a:t>
            </a:r>
            <a:endParaRPr lang="en-US" sz="2800" dirty="0"/>
          </a:p>
          <a:p>
            <a:r>
              <a:rPr lang="en-US" dirty="0"/>
              <a:t/>
            </a:r>
            <a:br>
              <a:rPr lang="en-US" dirty="0"/>
            </a:br>
            <a:endParaRPr lang="en-US" dirty="0"/>
          </a:p>
        </p:txBody>
      </p:sp>
    </p:spTree>
    <p:extLst>
      <p:ext uri="{BB962C8B-B14F-4D97-AF65-F5344CB8AC3E}">
        <p14:creationId xmlns:p14="http://schemas.microsoft.com/office/powerpoint/2010/main" val="3305920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88" y="0"/>
            <a:ext cx="9144000" cy="6858000"/>
          </a:xfrm>
        </p:spPr>
      </p:pic>
      <p:sp>
        <p:nvSpPr>
          <p:cNvPr id="5" name="مربع نص 4"/>
          <p:cNvSpPr txBox="1"/>
          <p:nvPr/>
        </p:nvSpPr>
        <p:spPr>
          <a:xfrm rot="20683543">
            <a:off x="472488" y="1569439"/>
            <a:ext cx="6408712" cy="452431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7200" b="1" u="sng" dirty="0">
                <a:ln>
                  <a:solidFill>
                    <a:srgbClr val="F61857"/>
                  </a:solidFill>
                </a:ln>
                <a:effectLst>
                  <a:outerShdw blurRad="50800" dist="38100" dir="2700000" algn="tl">
                    <a:srgbClr val="000000">
                      <a:alpha val="40000"/>
                    </a:srgbClr>
                  </a:outerShdw>
                </a:effectLst>
              </a:rPr>
              <a:t>أولاً: أهمية الإدارة وأهمية تدريسها لطلاب الخدمة الاجتماعية</a:t>
            </a:r>
            <a:r>
              <a:rPr lang="ar-SA" b="1" u="sng" dirty="0">
                <a:effectLst>
                  <a:outerShdw blurRad="50800" dist="38100" dir="2700000" algn="tl">
                    <a:srgbClr val="000000">
                      <a:alpha val="40000"/>
                    </a:srgbClr>
                  </a:outerShdw>
                </a:effectLst>
              </a:rPr>
              <a:t>.</a:t>
            </a:r>
            <a:endParaRPr lang="en-US" dirty="0"/>
          </a:p>
        </p:txBody>
      </p:sp>
    </p:spTree>
    <p:extLst>
      <p:ext uri="{BB962C8B-B14F-4D97-AF65-F5344CB8AC3E}">
        <p14:creationId xmlns:p14="http://schemas.microsoft.com/office/powerpoint/2010/main" val="33059208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260648"/>
            <a:ext cx="6408712" cy="649408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b="1" dirty="0">
                <a:effectLst>
                  <a:outerShdw blurRad="50800" dist="38100" dir="2700000" algn="tl">
                    <a:srgbClr val="000000">
                      <a:alpha val="40000"/>
                    </a:srgbClr>
                  </a:outerShdw>
                </a:effectLst>
              </a:rPr>
              <a:t>- </a:t>
            </a:r>
            <a:r>
              <a:rPr lang="ar-SA" sz="3200" b="1" dirty="0">
                <a:effectLst>
                  <a:outerShdw blurRad="50800" dist="38100" dir="2700000" algn="tl">
                    <a:srgbClr val="000000">
                      <a:alpha val="40000"/>
                    </a:srgbClr>
                  </a:outerShdw>
                </a:effectLst>
              </a:rPr>
              <a:t>أهمية الإدارة في المنظمات الاجتماعية: </a:t>
            </a:r>
            <a:endParaRPr lang="en-US" sz="3200" dirty="0"/>
          </a:p>
          <a:p>
            <a:pPr lvl="0"/>
            <a:r>
              <a:rPr lang="ar-SA" sz="3200" dirty="0">
                <a:effectLst>
                  <a:outerShdw blurRad="50800" dist="38100" dir="2700000" algn="tl">
                    <a:srgbClr val="000000">
                      <a:alpha val="40000"/>
                    </a:srgbClr>
                  </a:outerShdw>
                </a:effectLst>
              </a:rPr>
              <a:t>وتتحدد أهمية الإدارة في المنظمات الاجتماعية في النقاط التالية:- </a:t>
            </a:r>
            <a:endParaRPr lang="en-US" sz="3200" dirty="0"/>
          </a:p>
          <a:p>
            <a:r>
              <a:rPr lang="ar-SA" sz="3200" dirty="0">
                <a:effectLst>
                  <a:outerShdw blurRad="50800" dist="38100" dir="2700000" algn="tl">
                    <a:srgbClr val="000000">
                      <a:alpha val="40000"/>
                    </a:srgbClr>
                  </a:outerShdw>
                </a:effectLst>
              </a:rPr>
              <a:t>تعتبر الإدارة هي العنصر الدينامي ومصدر الطاقة الأساسية بمنظمات الخدمة الاجتماعية حيث أن العناصر اللازمة لتحقيق أهداف أي منظمة هي الطبيعة ورأس المال، والعمل، التنظيم والإدارة، خاصة وأن إنتاج أي خدمات للعملاء من خلال منظمات الخدمة الاجتماعية لابد له من توافر العمل المنظم الذي يتطلب عنصر أهم هو الإدارة التي تعتني التنظيم والتنسيق والتوجيه وتوظيف عناصر الإنتاج الأخرى لتحقيق أهداف المؤسسات الاجتماعية </a:t>
            </a:r>
            <a:endParaRPr lang="ar-SA" sz="3200" dirty="0"/>
          </a:p>
        </p:txBody>
      </p:sp>
    </p:spTree>
    <p:extLst>
      <p:ext uri="{BB962C8B-B14F-4D97-AF65-F5344CB8AC3E}">
        <p14:creationId xmlns:p14="http://schemas.microsoft.com/office/powerpoint/2010/main" val="4139473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23528" y="404664"/>
            <a:ext cx="6048672" cy="6124754"/>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marL="457200" lvl="0" indent="-457200">
              <a:buFont typeface="Wingdings" panose="05000000000000000000" pitchFamily="2" charset="2"/>
              <a:buChar char="q"/>
            </a:pPr>
            <a:r>
              <a:rPr lang="ar-SA" sz="2800" dirty="0">
                <a:effectLst>
                  <a:outerShdw blurRad="50800" dist="38100" dir="2700000" algn="tl">
                    <a:srgbClr val="000000">
                      <a:alpha val="40000"/>
                    </a:srgbClr>
                  </a:outerShdw>
                </a:effectLst>
              </a:rPr>
              <a:t>الإدارة مسئولة عن تنمية الموارد المادية والبشرية في المنظمات الاجتماعية حيث أن اهتمامها يرتبط بالاستخدام الفعال للموارد الإنسانية، وهذا ليس معناه إيجاد عناصر طبيعية جديدة بل اكتشاف صياغات جديدة تجمع بين العناصر الموجودة فتنتج شيئاً جديداً.  </a:t>
            </a:r>
            <a:r>
              <a:rPr lang="ar-SA" sz="2800" dirty="0" smtClean="0"/>
              <a:t>    </a:t>
            </a:r>
          </a:p>
          <a:p>
            <a:pPr marL="457200" lvl="0" indent="-457200">
              <a:buFont typeface="Wingdings" panose="05000000000000000000" pitchFamily="2" charset="2"/>
              <a:buChar char="q"/>
            </a:pPr>
            <a:r>
              <a:rPr lang="ar-SA" sz="2800" dirty="0" smtClean="0">
                <a:effectLst>
                  <a:outerShdw blurRad="50800" dist="38100" dir="2700000" algn="tl">
                    <a:srgbClr val="000000">
                      <a:alpha val="40000"/>
                    </a:srgbClr>
                  </a:outerShdw>
                </a:effectLst>
              </a:rPr>
              <a:t>تتوقف </a:t>
            </a:r>
            <a:r>
              <a:rPr lang="ar-SA" sz="2800" dirty="0">
                <a:effectLst>
                  <a:outerShdw blurRad="50800" dist="38100" dir="2700000" algn="tl">
                    <a:srgbClr val="000000">
                      <a:alpha val="40000"/>
                    </a:srgbClr>
                  </a:outerShdw>
                </a:effectLst>
              </a:rPr>
              <a:t>نوعية الخدمات التي تقدمها المنظمات الاجتماعية لعملائها على نمط الإدارة الذي يتم تطبيقه داخلها خاصة بعد أن توسعت المنظمات وظهرت الحاجة إلى مساعدة تلك المنظمات سواء كانت حكومية أو أهلية على التحقيق الأمثل لأهدافها التي تتصل بالمواطنين والمجتمع من خلال تدبير الموارد المالية والبشرية واختيار القادة داخل المنظمة. </a:t>
            </a:r>
            <a:endParaRPr lang="en-US" sz="2800" dirty="0"/>
          </a:p>
        </p:txBody>
      </p:sp>
    </p:spTree>
    <p:extLst>
      <p:ext uri="{BB962C8B-B14F-4D97-AF65-F5344CB8AC3E}">
        <p14:creationId xmlns:p14="http://schemas.microsoft.com/office/powerpoint/2010/main" val="33059208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188640"/>
            <a:ext cx="6408712" cy="655564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2800" dirty="0">
                <a:effectLst>
                  <a:outerShdw blurRad="50800" dist="38100" dir="2700000" algn="tl">
                    <a:srgbClr val="000000">
                      <a:alpha val="40000"/>
                    </a:srgbClr>
                  </a:outerShdw>
                </a:effectLst>
              </a:rPr>
              <a:t>أن الإدارة في المؤسسات الاجتماعية تركز على السلوك الإداري الملتزم سواء للمؤسسة وللقائمين على تنفيذها أو على السلوك الإداري السائد في بيئة مجتمع المؤسسة على أساس علاقات التبادل بين الإدارة والبيئة المحيطة ويعكس السلوك الإداري القدرة على الأداء وتحريك عوامل وبواعث العمل والإنتاج والاستفادة من الإمكانيات والطاقة المتاحة ومعرفة الحاجات الضرورية ويتأثر كل ذلك بسلوك الأفراد وقيمهم واتجاهاتهم ويرتبط بالقدرة على الإبداع والتحسين في مجال التنظيم والإدارة. </a:t>
            </a:r>
            <a:endParaRPr lang="en-US" sz="2800" dirty="0"/>
          </a:p>
          <a:p>
            <a:pPr lvl="0"/>
            <a:r>
              <a:rPr lang="ar-SA" sz="2800" dirty="0">
                <a:effectLst>
                  <a:outerShdw blurRad="50800" dist="38100" dir="2700000" algn="tl">
                    <a:srgbClr val="000000">
                      <a:alpha val="40000"/>
                    </a:srgbClr>
                  </a:outerShdw>
                </a:effectLst>
              </a:rPr>
              <a:t> ومن أهم مظاهر السلوك الإداري الجيد القدرة على النمو والتطور، والتعرف على المشكلات وقت حدوثها والتلقائية الفردية والجماعية، والشعور بالمسئولية وارتفاع الروح المعنوية وتحسين نوعية الإنتاج وليس فقط زيادته. </a:t>
            </a:r>
            <a:endParaRPr lang="en-US" sz="2800" dirty="0"/>
          </a:p>
        </p:txBody>
      </p:sp>
    </p:spTree>
    <p:extLst>
      <p:ext uri="{BB962C8B-B14F-4D97-AF65-F5344CB8AC3E}">
        <p14:creationId xmlns:p14="http://schemas.microsoft.com/office/powerpoint/2010/main" val="3305920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188640"/>
            <a:ext cx="7272808" cy="655564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2800" dirty="0" smtClean="0">
                <a:effectLst>
                  <a:outerShdw blurRad="50800" dist="38100" dir="2700000" algn="tl">
                    <a:srgbClr val="000000">
                      <a:alpha val="40000"/>
                    </a:srgbClr>
                  </a:outerShdw>
                </a:effectLst>
              </a:rPr>
              <a:t>- تسعى </a:t>
            </a:r>
            <a:r>
              <a:rPr lang="ar-SA" sz="2800" dirty="0">
                <a:effectLst>
                  <a:outerShdw blurRad="50800" dist="38100" dir="2700000" algn="tl">
                    <a:srgbClr val="000000">
                      <a:alpha val="40000"/>
                    </a:srgbClr>
                  </a:outerShdw>
                </a:effectLst>
              </a:rPr>
              <a:t>الإدارة في المؤسسات الاجتماعية إلى تحديد مستويات مقبولة </a:t>
            </a:r>
            <a:r>
              <a:rPr lang="ar-SA" sz="2800" dirty="0" smtClean="0">
                <a:effectLst>
                  <a:outerShdw blurRad="50800" dist="38100" dir="2700000" algn="tl">
                    <a:srgbClr val="000000">
                      <a:alpha val="40000"/>
                    </a:srgbClr>
                  </a:outerShdw>
                </a:effectLst>
              </a:rPr>
              <a:t>لنوعية </a:t>
            </a:r>
            <a:r>
              <a:rPr lang="ar-SA" sz="2800" dirty="0">
                <a:effectLst>
                  <a:outerShdw blurRad="50800" dist="38100" dir="2700000" algn="tl">
                    <a:srgbClr val="000000">
                      <a:alpha val="40000"/>
                    </a:srgbClr>
                  </a:outerShdw>
                </a:effectLst>
              </a:rPr>
              <a:t>الخدمات التي يلزم أن تقدمها تلك المؤسسات وتعمل على تقويم النتائج المستهدفة باعتبار أن التقويم أحد وظائفها الرئيسية وهي تنظر إلى التقويم بوصفه بحثاً يجرى تنفيذه على المؤسسة أو على المشروع أو البرنامج بعد أن يكون قد مضت مدة معقولة على تنفيذه وذلك بغرض التعرف على مدى تحقيق الأهداف كما وضعت أصلاً قبل بدء التنفيذ وهو بذلك يعطى الإشارة الصحيحة التي يمكن على أساسها إدخال التعديلات اللازمة لتعديل المسار بما يحقق الأهداف المرغوبة. </a:t>
            </a:r>
            <a:endParaRPr lang="en-US" sz="2800" dirty="0"/>
          </a:p>
          <a:p>
            <a:pPr lvl="0"/>
            <a:r>
              <a:rPr lang="ar-SA" sz="2800" dirty="0" smtClean="0">
                <a:effectLst>
                  <a:outerShdw blurRad="50800" dist="38100" dir="2700000" algn="tl">
                    <a:srgbClr val="000000">
                      <a:alpha val="40000"/>
                    </a:srgbClr>
                  </a:outerShdw>
                </a:effectLst>
              </a:rPr>
              <a:t>- تعمل </a:t>
            </a:r>
            <a:r>
              <a:rPr lang="ar-SA" sz="2800" dirty="0">
                <a:effectLst>
                  <a:outerShdw blurRad="50800" dist="38100" dir="2700000" algn="tl">
                    <a:srgbClr val="000000">
                      <a:alpha val="40000"/>
                    </a:srgbClr>
                  </a:outerShdw>
                </a:effectLst>
              </a:rPr>
              <a:t>الإدارة على إعداد قيادات إدارية ذات كفاءة لقيادة العمل الاجتماعي من خلال عمليات التدريب والإشراف، ومن المعروف أن النشاط الإداري يختلف عن النشاطات الفنية المتخصصة الأخرى بالمؤسسة الاجتماعية، فالنشاط الإداري يتعلق بإتمام العمل بواسطة الآخرين طبقاً للخطة الموضوعة وفى التوقيت المحدد لها. </a:t>
            </a:r>
            <a:endParaRPr lang="en-US" sz="2800" dirty="0"/>
          </a:p>
        </p:txBody>
      </p:sp>
    </p:spTree>
    <p:extLst>
      <p:ext uri="{BB962C8B-B14F-4D97-AF65-F5344CB8AC3E}">
        <p14:creationId xmlns:p14="http://schemas.microsoft.com/office/powerpoint/2010/main" val="3305920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260648"/>
            <a:ext cx="6408712" cy="649408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200" dirty="0">
                <a:effectLst>
                  <a:outerShdw blurRad="50800" dist="38100" dir="2700000" algn="tl">
                    <a:srgbClr val="000000">
                      <a:alpha val="40000"/>
                    </a:srgbClr>
                  </a:outerShdw>
                </a:effectLst>
              </a:rPr>
              <a:t>تعمل الإدارة دائماً على زيادة الفعالية والكفاية في المؤسسات الاجتماعية ويقصد بالفعالية تحقيق الأهداف بأفضل الطرق ومن خلال منظمة تنبض بالحياة دائما ، أما الكفاية فهي دلالة على أداء العمل الصحيح وفى الوقت والمكان المناسبين، وتعتبرا لكفاية مرادفة للإنتاجية وتزداد قيمة الإدارة الاجتماعية في نظر المجتمع إذا استطاعت أن تحقق معدلات عالية من الفعالية خاصة بعد أن زادت أعداد المؤسسات الاجتماعية وتعددت التخصصات التي تتعاون مع الأخصائي الاجتماعي في هذه المؤسسات، كل هذه العوامل أظهرت الحاجة الملحة إلى استخدام الإدارة في هذه المؤسسات لمساعدتها على تحقيق أهدافها.</a:t>
            </a:r>
            <a:endParaRPr lang="en-US" sz="3200" dirty="0"/>
          </a:p>
        </p:txBody>
      </p:sp>
    </p:spTree>
    <p:extLst>
      <p:ext uri="{BB962C8B-B14F-4D97-AF65-F5344CB8AC3E}">
        <p14:creationId xmlns:p14="http://schemas.microsoft.com/office/powerpoint/2010/main" val="33059208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188640"/>
            <a:ext cx="6408712" cy="649408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200" dirty="0">
                <a:effectLst>
                  <a:outerShdw blurRad="50800" dist="38100" dir="2700000" algn="tl">
                    <a:srgbClr val="000000">
                      <a:alpha val="40000"/>
                    </a:srgbClr>
                  </a:outerShdw>
                </a:effectLst>
              </a:rPr>
              <a:t>تساير الإدارة الاجتماعية النظم الحديثة كنظم المعلومات وذلك لتيسير تزويد إدارة المؤسسة بصورة متكاملة عن الحقائق الخاصة بأوجه النشاط المختلفة عن طريق توفير البيانات الضرورية وتجهيز هذه البيانات وفقاً للأساليب العلمية وبالشكل الذي يتيح للمستويات الإدارية المختلفة ممارسة وظائفها سواء في مجال التخطيط ووضع الأهداف أو في اتخاذ القرارات المناسبة وفى الأوقات المناسبة ونشاط نظام المعلومات يكفل تدفق المعلومات من وإلى المؤسسة بالشكل الذي يتيح للإدارة اختيار أفضل البدائل التي يمكن الاسترشاد بها عند صنع القرارات. </a:t>
            </a:r>
            <a:endParaRPr lang="ar-SA" sz="3200" dirty="0"/>
          </a:p>
        </p:txBody>
      </p:sp>
    </p:spTree>
    <p:extLst>
      <p:ext uri="{BB962C8B-B14F-4D97-AF65-F5344CB8AC3E}">
        <p14:creationId xmlns:p14="http://schemas.microsoft.com/office/powerpoint/2010/main" val="3305920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188640"/>
            <a:ext cx="6408712" cy="6740307"/>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4800" dirty="0">
                <a:effectLst>
                  <a:outerShdw blurRad="50800" dist="38100" dir="2700000" algn="tl">
                    <a:srgbClr val="000000">
                      <a:alpha val="40000"/>
                    </a:srgbClr>
                  </a:outerShdw>
                </a:effectLst>
              </a:rPr>
              <a:t>وهكذا فإن مسايرة الإدارة الاجتماعية للنظريات الحديثة يتيح لها فرصة إصدار القرارات السليمة وتوفير نظام سليم للاتصالات داخل المؤسسة وخارجها ومع بيئة المؤسسة وتدعيم برنامج قوي للعلاقات العامة وكلها من الدعامات الرئيسية للإدارة الناجحة</a:t>
            </a:r>
            <a:endParaRPr lang="ar-SA" sz="4800" dirty="0"/>
          </a:p>
        </p:txBody>
      </p:sp>
    </p:spTree>
    <p:extLst>
      <p:ext uri="{BB962C8B-B14F-4D97-AF65-F5344CB8AC3E}">
        <p14:creationId xmlns:p14="http://schemas.microsoft.com/office/powerpoint/2010/main" val="3305920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840760"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600" b="1" u="sng" dirty="0">
                <a:ln>
                  <a:solidFill>
                    <a:sysClr val="windowText" lastClr="000000"/>
                  </a:solidFill>
                </a:ln>
                <a:solidFill>
                  <a:srgbClr val="FF0000"/>
                </a:solidFill>
                <a:effectLst>
                  <a:outerShdw blurRad="50800" dist="38100" dir="2700000" algn="tl">
                    <a:srgbClr val="000000">
                      <a:alpha val="40000"/>
                    </a:srgbClr>
                  </a:outerShdw>
                </a:effectLst>
              </a:rPr>
              <a:t>أهمية دراسة طلاب الخدمة الاجتماعية لمادة الإدارة:</a:t>
            </a:r>
            <a:r>
              <a:rPr lang="ar-SA" sz="3600" u="sng" dirty="0">
                <a:ln>
                  <a:solidFill>
                    <a:sysClr val="windowText" lastClr="000000"/>
                  </a:solidFill>
                </a:ln>
                <a:solidFill>
                  <a:srgbClr val="FF0000"/>
                </a:solidFill>
                <a:effectLst>
                  <a:outerShdw blurRad="50800" dist="38100" dir="2700000" algn="tl">
                    <a:srgbClr val="000000">
                      <a:alpha val="40000"/>
                    </a:srgbClr>
                  </a:outerShdw>
                </a:effectLst>
              </a:rPr>
              <a:t> </a:t>
            </a:r>
            <a:r>
              <a:rPr lang="ar-SA" sz="3600" dirty="0">
                <a:effectLst>
                  <a:outerShdw blurRad="50800" dist="38100" dir="2700000" algn="tl">
                    <a:srgbClr val="000000">
                      <a:alpha val="40000"/>
                    </a:srgbClr>
                  </a:outerShdw>
                </a:effectLst>
              </a:rPr>
              <a:t>تتحدد أهمية دراسة الإدارة في الخدمة الاجتماعية في النقاط التالية:- </a:t>
            </a:r>
            <a:endParaRPr lang="en-US" sz="3600" dirty="0"/>
          </a:p>
          <a:p>
            <a:pPr marL="168275" lvl="0" indent="-168275">
              <a:buFontTx/>
              <a:buChar char="-"/>
            </a:pPr>
            <a:r>
              <a:rPr lang="ar-SA" sz="3600" dirty="0" smtClean="0">
                <a:effectLst>
                  <a:outerShdw blurRad="50800" dist="38100" dir="2700000" algn="tl">
                    <a:srgbClr val="000000">
                      <a:alpha val="40000"/>
                    </a:srgbClr>
                  </a:outerShdw>
                </a:effectLst>
              </a:rPr>
              <a:t>لما </a:t>
            </a:r>
            <a:r>
              <a:rPr lang="ar-SA" sz="3600" dirty="0">
                <a:effectLst>
                  <a:outerShdw blurRad="50800" dist="38100" dir="2700000" algn="tl">
                    <a:srgbClr val="000000">
                      <a:alpha val="40000"/>
                    </a:srgbClr>
                  </a:outerShdw>
                </a:effectLst>
              </a:rPr>
              <a:t>كانت الخدمة الاجتماعية مهنة مؤسسية فإنها لا تمارس إلا من خلال مؤسسات، فإن الأخصائي الاجتماعي ينبغي أن تتوفر لديه قدر كافٍ من هذه الأسس العلمية للإدارة حتى يمكنه معرفة: </a:t>
            </a:r>
            <a:r>
              <a:rPr lang="ar-SA" sz="3600" b="1" dirty="0">
                <a:effectLst>
                  <a:outerShdw blurRad="50800" dist="38100" dir="2700000" algn="tl">
                    <a:srgbClr val="000000">
                      <a:alpha val="40000"/>
                    </a:srgbClr>
                  </a:outerShdw>
                </a:effectLst>
              </a:rPr>
              <a:t>كيف تدار هذه المؤسسات؟ </a:t>
            </a:r>
            <a:endParaRPr lang="ar-SA" sz="3600" b="1" dirty="0" smtClean="0">
              <a:effectLst>
                <a:outerShdw blurRad="50800" dist="38100" dir="2700000" algn="tl">
                  <a:srgbClr val="000000">
                    <a:alpha val="40000"/>
                  </a:srgbClr>
                </a:outerShdw>
              </a:effectLst>
            </a:endParaRPr>
          </a:p>
          <a:p>
            <a:pPr lvl="0"/>
            <a:r>
              <a:rPr lang="ar-SA" sz="3600" dirty="0" smtClean="0">
                <a:effectLst>
                  <a:outerShdw blurRad="50800" dist="38100" dir="2700000" algn="tl">
                    <a:srgbClr val="000000">
                      <a:alpha val="40000"/>
                    </a:srgbClr>
                  </a:outerShdw>
                </a:effectLst>
              </a:rPr>
              <a:t>- ومعرفة </a:t>
            </a:r>
            <a:r>
              <a:rPr lang="ar-SA" sz="3600" dirty="0">
                <a:effectLst>
                  <a:outerShdw blurRad="50800" dist="38100" dir="2700000" algn="tl">
                    <a:srgbClr val="000000">
                      <a:alpha val="40000"/>
                    </a:srgbClr>
                  </a:outerShdw>
                </a:effectLst>
              </a:rPr>
              <a:t>التطبيق السليم الواعي لأساليب الإدارة الحديثة الذي يؤدى إلى تحقيق هذه المؤسسات لأهدافها التي أنشئت من أجلها.</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55564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2800" dirty="0">
                <a:effectLst>
                  <a:outerShdw blurRad="50800" dist="38100" dir="2700000" algn="tl">
                    <a:srgbClr val="000000">
                      <a:alpha val="40000"/>
                    </a:srgbClr>
                  </a:outerShdw>
                </a:effectLst>
              </a:rPr>
              <a:t>لما كان الأخصائي الاجتماعي يشغل مركزاً في الهيكل الإداري للمنظمة التي يعمل بها، فالمتوقع له أن يتولى الوظائف الإشرافية داخل المؤسسات الاجتماعية ودراسته للإدارة تمكنه من معرفة ديناميات وميكانزمات العملية الإدارية في المنظمة وأسس بنائها التنظيمي وحدود مسئولياته وسلطاته وموقعها بالنسبة لمسئوليات وسلطات الآخرين (رؤساء، ومرؤوسين) ، وهو الأمر الذي يؤدى إلى قيامه بمتطلبات وظيفته الإدارية بدرجة عالية من الكفاءة والدقة.</a:t>
            </a:r>
            <a:endParaRPr lang="en-US" sz="2800" dirty="0"/>
          </a:p>
          <a:p>
            <a:r>
              <a:rPr lang="ar-SA" sz="2800" dirty="0">
                <a:effectLst>
                  <a:outerShdw blurRad="50800" dist="38100" dir="2700000" algn="tl">
                    <a:srgbClr val="000000">
                      <a:alpha val="40000"/>
                    </a:srgbClr>
                  </a:outerShdw>
                </a:effectLst>
              </a:rPr>
              <a:t>إن المؤسسات الاجتماعية التي انتشرت في المجتمع تتطلب إجراء دراسات وتجارب إدارية ودراسات تقويمية بهدف التحديث والتوصل إلى ما هو أفضل في أداء هذه المؤسسات وهذا لا </a:t>
            </a:r>
            <a:r>
              <a:rPr lang="ar-SA" sz="2800" dirty="0" smtClean="0">
                <a:effectLst>
                  <a:outerShdw blurRad="50800" dist="38100" dir="2700000" algn="tl">
                    <a:srgbClr val="000000">
                      <a:alpha val="40000"/>
                    </a:srgbClr>
                  </a:outerShdw>
                </a:effectLst>
              </a:rPr>
              <a:t>يتأتى </a:t>
            </a:r>
            <a:r>
              <a:rPr lang="ar-SA" sz="2800" dirty="0">
                <a:effectLst>
                  <a:outerShdw blurRad="50800" dist="38100" dir="2700000" algn="tl">
                    <a:srgbClr val="000000">
                      <a:alpha val="40000"/>
                    </a:srgbClr>
                  </a:outerShdw>
                </a:effectLst>
              </a:rPr>
              <a:t>إلا بإعداد أخصائيين اجتماعيين تلقنوا العلوم الإدارية لينهضوا بهذه المسئوليات.</a:t>
            </a:r>
            <a:endParaRPr lang="ar-SA" sz="2800" dirty="0"/>
          </a:p>
        </p:txBody>
      </p:sp>
    </p:spTree>
    <p:extLst>
      <p:ext uri="{BB962C8B-B14F-4D97-AF65-F5344CB8AC3E}">
        <p14:creationId xmlns:p14="http://schemas.microsoft.com/office/powerpoint/2010/main" val="3305920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116632"/>
            <a:ext cx="7344816" cy="6986528"/>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200" b="1" dirty="0">
                <a:effectLst>
                  <a:outerShdw blurRad="50800" dist="38100" dir="2700000" algn="tl">
                    <a:srgbClr val="000000">
                      <a:alpha val="40000"/>
                    </a:srgbClr>
                  </a:outerShdw>
                </a:effectLst>
              </a:rPr>
              <a:t>لما كانت المؤسسات التي تمارس فيها الخدمة الاجتماعية </a:t>
            </a:r>
            <a:r>
              <a:rPr lang="ar-SA" sz="3200" b="1" dirty="0">
                <a:solidFill>
                  <a:schemeClr val="accent3">
                    <a:lumMod val="75000"/>
                  </a:schemeClr>
                </a:solidFill>
                <a:effectLst>
                  <a:outerShdw blurRad="50800" dist="38100" dir="2700000" algn="tl">
                    <a:srgbClr val="000000">
                      <a:alpha val="40000"/>
                    </a:srgbClr>
                  </a:outerShdw>
                </a:effectLst>
              </a:rPr>
              <a:t>بعضها حكومي </a:t>
            </a:r>
            <a:r>
              <a:rPr lang="ar-SA" sz="3200" b="1" dirty="0">
                <a:effectLst>
                  <a:outerShdw blurRad="50800" dist="38100" dir="2700000" algn="tl">
                    <a:srgbClr val="000000">
                      <a:alpha val="40000"/>
                    </a:srgbClr>
                  </a:outerShdw>
                </a:effectLst>
              </a:rPr>
              <a:t>والآخر يتبع </a:t>
            </a:r>
            <a:r>
              <a:rPr lang="ar-SA" sz="3200" b="1" dirty="0">
                <a:solidFill>
                  <a:srgbClr val="FF0000"/>
                </a:solidFill>
                <a:effectLst>
                  <a:outerShdw blurRad="50800" dist="38100" dir="2700000" algn="tl">
                    <a:srgbClr val="000000">
                      <a:alpha val="40000"/>
                    </a:srgbClr>
                  </a:outerShdw>
                </a:effectLst>
              </a:rPr>
              <a:t>الجهود الأهلية</a:t>
            </a:r>
            <a:r>
              <a:rPr lang="ar-SA" sz="3200" b="1" dirty="0">
                <a:effectLst>
                  <a:outerShdw blurRad="50800" dist="38100" dir="2700000" algn="tl">
                    <a:srgbClr val="000000">
                      <a:alpha val="40000"/>
                    </a:srgbClr>
                  </a:outerShdw>
                </a:effectLst>
              </a:rPr>
              <a:t>، </a:t>
            </a:r>
            <a:r>
              <a:rPr lang="ar-SA" sz="3200" dirty="0">
                <a:effectLst>
                  <a:outerShdw blurRad="50800" dist="38100" dir="2700000" algn="tl">
                    <a:srgbClr val="000000">
                      <a:alpha val="40000"/>
                    </a:srgbClr>
                  </a:outerShdw>
                </a:effectLst>
              </a:rPr>
              <a:t>فإن دراسة </a:t>
            </a:r>
            <a:r>
              <a:rPr lang="ar-SA" sz="3200" b="1" dirty="0">
                <a:effectLst>
                  <a:outerShdw blurRad="50800" dist="38100" dir="2700000" algn="tl">
                    <a:srgbClr val="000000">
                      <a:alpha val="40000"/>
                    </a:srgbClr>
                  </a:outerShdw>
                </a:effectLst>
              </a:rPr>
              <a:t>الإدارة تمكن الأخصائي الاجتماعي </a:t>
            </a:r>
            <a:r>
              <a:rPr lang="ar-SA" sz="3200" dirty="0">
                <a:effectLst>
                  <a:outerShdw blurRad="50800" dist="38100" dir="2700000" algn="tl">
                    <a:srgbClr val="000000">
                      <a:alpha val="40000"/>
                    </a:srgbClr>
                  </a:outerShdw>
                </a:effectLst>
              </a:rPr>
              <a:t>من الوقوف على الفروق الأساسية بين إدارة المؤسسات الحكومية وإدارة المؤسسات الأهلية من حيث التنظيم الإداري والتمويل والتوظيف والتدريب واتخاذ القرارات.... الخ.</a:t>
            </a:r>
            <a:endParaRPr lang="en-US" sz="3200" dirty="0"/>
          </a:p>
          <a:p>
            <a:r>
              <a:rPr lang="ar-SA" sz="3200" dirty="0">
                <a:effectLst>
                  <a:outerShdw blurRad="50800" dist="38100" dir="2700000" algn="tl">
                    <a:srgbClr val="000000">
                      <a:alpha val="40000"/>
                    </a:srgbClr>
                  </a:outerShdw>
                </a:effectLst>
              </a:rPr>
              <a:t>لما كانت أية مؤسسة اجتماعية تهدف إلى تقديم خدمات للمجتمع الذي تنشأ فيه وتعمل على إشباع احتياجاته وتسعى إلى تحقيق العدالة في توزيع هذه الخدمات على عملائها، فإن دراسة الإدارة تمكن الأخصائي الاجتماعي من استيعاب وظائف الإدارة ، الأمر الذي يمكنه من ترشيد تعامل المنظمة التي يعمل فيها مع البيئة المحيطة بها وبالتالي تحقق أهدافها بدرجة أفضل</a:t>
            </a:r>
            <a:endParaRPr lang="ar-SA" sz="3200" dirty="0"/>
          </a:p>
        </p:txBody>
      </p:sp>
    </p:spTree>
    <p:extLst>
      <p:ext uri="{BB962C8B-B14F-4D97-AF65-F5344CB8AC3E}">
        <p14:creationId xmlns:p14="http://schemas.microsoft.com/office/powerpoint/2010/main" val="3305920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23528" y="908720"/>
            <a:ext cx="6408712" cy="452431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dirty="0">
                <a:effectLst>
                  <a:outerShdw blurRad="50800" dist="38100" dir="2700000" algn="tl">
                    <a:srgbClr val="000000">
                      <a:alpha val="40000"/>
                    </a:srgbClr>
                  </a:outerShdw>
                </a:effectLst>
              </a:rPr>
              <a:t>إن الدراسات العليا في العلوم الاجتماعية أصبحت في السنوات الأخيرة متاحة لخريجي كليات ومعاهد وأقسام الخدمة الاجتماعية من خلال الجامعات العربية لذا كان من الضروري تلقين دارس الخدمة الاجتماعية قدراً من الإدارة كأساس لدراسات عليا إدارية على مستوى الدبلوم والماجستير والدكتوراه.</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944" y="0"/>
            <a:ext cx="9144000" cy="6858000"/>
          </a:xfrm>
        </p:spPr>
      </p:pic>
      <p:sp>
        <p:nvSpPr>
          <p:cNvPr id="5" name="مربع نص 4"/>
          <p:cNvSpPr txBox="1"/>
          <p:nvPr/>
        </p:nvSpPr>
        <p:spPr>
          <a:xfrm>
            <a:off x="323528" y="1052736"/>
            <a:ext cx="6408712" cy="452431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7200" b="1" u="sng" dirty="0">
                <a:effectLst>
                  <a:outerShdw blurRad="50800" dist="38100" dir="2700000" algn="tl">
                    <a:srgbClr val="000000">
                      <a:alpha val="40000"/>
                    </a:srgbClr>
                  </a:outerShdw>
                </a:effectLst>
              </a:rPr>
              <a:t>ثانياً: الإعداد المهني والخلفية التعليمية للأخصائي الاجتماعي كإداري</a:t>
            </a:r>
            <a:r>
              <a:rPr lang="ar-SA" b="1" u="sng" dirty="0">
                <a:effectLst>
                  <a:outerShdw blurRad="50800" dist="38100" dir="2700000" algn="tl">
                    <a:srgbClr val="000000">
                      <a:alpha val="40000"/>
                    </a:srgbClr>
                  </a:outerShdw>
                </a:effectLst>
              </a:rPr>
              <a:t>.</a:t>
            </a:r>
            <a:endParaRPr lang="en-US" dirty="0"/>
          </a:p>
        </p:txBody>
      </p:sp>
    </p:spTree>
    <p:extLst>
      <p:ext uri="{BB962C8B-B14F-4D97-AF65-F5344CB8AC3E}">
        <p14:creationId xmlns:p14="http://schemas.microsoft.com/office/powerpoint/2010/main" val="3305920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624736" cy="6001643"/>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200" dirty="0">
                <a:effectLst>
                  <a:outerShdw blurRad="50800" dist="38100" dir="2700000" algn="tl">
                    <a:srgbClr val="000000">
                      <a:alpha val="40000"/>
                    </a:srgbClr>
                  </a:outerShdw>
                </a:effectLst>
              </a:rPr>
              <a:t>يعتبر الأخصائي الاجتماعي من القوى البشرية التي تساهم مع غيرها من المتخصصين في تحقيق أهداف التنمية بالعمل في المؤسسات الأولية أو الثانوية للخدمة الاجتماعية ، </a:t>
            </a:r>
            <a:r>
              <a:rPr lang="ar-SA" sz="3200" b="1" dirty="0">
                <a:effectLst>
                  <a:outerShdw blurRad="50800" dist="38100" dir="2700000" algn="tl">
                    <a:srgbClr val="000000">
                      <a:alpha val="40000"/>
                    </a:srgbClr>
                  </a:outerShdw>
                </a:effectLst>
              </a:rPr>
              <a:t>ومن هنا كان لابد من الاهتمام بالإعداد المهني للأخصائي الاجتماعي </a:t>
            </a:r>
            <a:r>
              <a:rPr lang="ar-SA" sz="3200" b="1" dirty="0">
                <a:solidFill>
                  <a:srgbClr val="0070C0"/>
                </a:solidFill>
                <a:effectLst>
                  <a:outerShdw blurRad="50800" dist="38100" dir="2700000" algn="tl">
                    <a:srgbClr val="000000">
                      <a:alpha val="40000"/>
                    </a:srgbClr>
                  </a:outerShdw>
                </a:effectLst>
              </a:rPr>
              <a:t>ويقصد بذلك تكوين الشخصية المهنية للأخصائي الاجتماعي </a:t>
            </a:r>
            <a:r>
              <a:rPr lang="ar-SA" sz="3200" dirty="0">
                <a:effectLst>
                  <a:outerShdw blurRad="50800" dist="38100" dir="2700000" algn="tl">
                    <a:srgbClr val="000000">
                      <a:alpha val="40000"/>
                    </a:srgbClr>
                  </a:outerShdw>
                </a:effectLst>
              </a:rPr>
              <a:t>وذلك </a:t>
            </a:r>
            <a:r>
              <a:rPr lang="ar-SA" sz="3200" dirty="0">
                <a:solidFill>
                  <a:schemeClr val="accent2">
                    <a:lumMod val="75000"/>
                  </a:schemeClr>
                </a:solidFill>
                <a:effectLst>
                  <a:outerShdw blurRad="50800" dist="38100" dir="2700000" algn="tl">
                    <a:srgbClr val="000000">
                      <a:alpha val="40000"/>
                    </a:srgbClr>
                  </a:outerShdw>
                </a:effectLst>
              </a:rPr>
              <a:t>بتعليمه أساسيات المهنة </a:t>
            </a:r>
            <a:r>
              <a:rPr lang="ar-SA" sz="3200" dirty="0">
                <a:solidFill>
                  <a:schemeClr val="accent3">
                    <a:lumMod val="75000"/>
                  </a:schemeClr>
                </a:solidFill>
                <a:effectLst>
                  <a:outerShdw blurRad="50800" dist="38100" dir="2700000" algn="tl">
                    <a:srgbClr val="000000">
                      <a:alpha val="40000"/>
                    </a:srgbClr>
                  </a:outerShdw>
                </a:effectLst>
              </a:rPr>
              <a:t>وإكسابه الاتجاهات السليمة في مجال التفاعل الوظيفي</a:t>
            </a:r>
            <a:r>
              <a:rPr lang="ar-SA" sz="3200" dirty="0">
                <a:effectLst>
                  <a:outerShdw blurRad="50800" dist="38100" dir="2700000" algn="tl">
                    <a:srgbClr val="000000">
                      <a:alpha val="40000"/>
                    </a:srgbClr>
                  </a:outerShdw>
                </a:effectLst>
              </a:rPr>
              <a:t>. </a:t>
            </a:r>
            <a:endParaRPr lang="en-US" sz="3200" dirty="0"/>
          </a:p>
          <a:p>
            <a:pPr lvl="0"/>
            <a:r>
              <a:rPr lang="ar-SA" sz="3200" b="1" u="sng" dirty="0">
                <a:effectLst>
                  <a:outerShdw blurRad="50800" dist="38100" dir="2700000" algn="tl">
                    <a:srgbClr val="000000">
                      <a:alpha val="40000"/>
                    </a:srgbClr>
                  </a:outerShdw>
                </a:effectLst>
              </a:rPr>
              <a:t>ومن وجهة نظر المؤلف </a:t>
            </a:r>
            <a:r>
              <a:rPr lang="ar-SA" sz="3200" dirty="0">
                <a:effectLst>
                  <a:outerShdw blurRad="50800" dist="38100" dir="2700000" algn="tl">
                    <a:srgbClr val="000000">
                      <a:alpha val="40000"/>
                    </a:srgbClr>
                  </a:outerShdw>
                </a:effectLst>
              </a:rPr>
              <a:t>فإن هذا الإعداد مهما </a:t>
            </a:r>
            <a:r>
              <a:rPr lang="ar-SA" sz="3200" dirty="0" smtClean="0">
                <a:effectLst>
                  <a:outerShdw blurRad="50800" dist="38100" dir="2700000" algn="tl">
                    <a:srgbClr val="000000">
                      <a:alpha val="40000"/>
                    </a:srgbClr>
                  </a:outerShdw>
                </a:effectLst>
              </a:rPr>
              <a:t>وان اختلفت </a:t>
            </a:r>
            <a:r>
              <a:rPr lang="ar-SA" sz="3200" dirty="0">
                <a:effectLst>
                  <a:outerShdw blurRad="50800" dist="38100" dir="2700000" algn="tl">
                    <a:srgbClr val="000000">
                      <a:alpha val="40000"/>
                    </a:srgbClr>
                  </a:outerShdw>
                </a:effectLst>
              </a:rPr>
              <a:t>وسائله بين إعداد نظري وتدريب عملي فإنه يهدف إلى تزويد الطالب بمعارف ، خبرات، مهارات، واتجاهات تمكنه من ممارسة عمله.</a:t>
            </a:r>
            <a:endParaRPr lang="en-US" sz="3200" dirty="0"/>
          </a:p>
        </p:txBody>
      </p:sp>
    </p:spTree>
    <p:extLst>
      <p:ext uri="{BB962C8B-B14F-4D97-AF65-F5344CB8AC3E}">
        <p14:creationId xmlns:p14="http://schemas.microsoft.com/office/powerpoint/2010/main" val="3305920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7128792" cy="649408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200" b="1" dirty="0">
                <a:effectLst>
                  <a:outerShdw blurRad="50800" dist="38100" dir="2700000" algn="tl">
                    <a:srgbClr val="000000">
                      <a:alpha val="40000"/>
                    </a:srgbClr>
                  </a:outerShdw>
                </a:effectLst>
              </a:rPr>
              <a:t>ولما كانت الخدمة الاجتماعية في محاولتها لتحقيق أهدافها تتخذ سنداً من :-</a:t>
            </a:r>
            <a:endParaRPr lang="en-US" sz="3200" b="1" dirty="0"/>
          </a:p>
          <a:p>
            <a:pPr marL="457200" lvl="0" indent="-457200">
              <a:buFont typeface="Wingdings" panose="05000000000000000000" pitchFamily="2" charset="2"/>
              <a:buChar char="q"/>
            </a:pPr>
            <a:r>
              <a:rPr lang="ar-SA" sz="3200" dirty="0" smtClean="0">
                <a:ln>
                  <a:solidFill>
                    <a:sysClr val="windowText" lastClr="000000"/>
                  </a:solidFill>
                </a:ln>
                <a:solidFill>
                  <a:schemeClr val="accent2"/>
                </a:solidFill>
                <a:effectLst>
                  <a:outerShdw blurRad="50800" dist="38100" dir="2700000" algn="tl">
                    <a:srgbClr val="000000">
                      <a:alpha val="40000"/>
                    </a:srgbClr>
                  </a:outerShdw>
                </a:effectLst>
              </a:rPr>
              <a:t>- رغبة </a:t>
            </a:r>
            <a:r>
              <a:rPr lang="ar-SA" sz="3200" dirty="0">
                <a:ln>
                  <a:solidFill>
                    <a:sysClr val="windowText" lastClr="000000"/>
                  </a:solidFill>
                </a:ln>
                <a:solidFill>
                  <a:schemeClr val="accent2"/>
                </a:solidFill>
                <a:effectLst>
                  <a:outerShdw blurRad="50800" dist="38100" dir="2700000" algn="tl">
                    <a:srgbClr val="000000">
                      <a:alpha val="40000"/>
                    </a:srgbClr>
                  </a:outerShdw>
                </a:effectLst>
              </a:rPr>
              <a:t>العميل واستعداده لبذل جهده ليكون خيراً مما هو عليه.</a:t>
            </a:r>
            <a:endParaRPr lang="en-US" sz="3200" dirty="0">
              <a:ln>
                <a:solidFill>
                  <a:sysClr val="windowText" lastClr="000000"/>
                </a:solidFill>
              </a:ln>
              <a:solidFill>
                <a:schemeClr val="accent2"/>
              </a:solidFill>
            </a:endParaRPr>
          </a:p>
          <a:p>
            <a:pPr marL="457200" lvl="0" indent="-457200">
              <a:buFont typeface="Wingdings" panose="05000000000000000000" pitchFamily="2" charset="2"/>
              <a:buChar char="q"/>
            </a:pPr>
            <a:r>
              <a:rPr lang="ar-SA" sz="3200" dirty="0" smtClean="0">
                <a:ln>
                  <a:solidFill>
                    <a:sysClr val="windowText" lastClr="000000"/>
                  </a:solidFill>
                </a:ln>
                <a:solidFill>
                  <a:schemeClr val="accent2"/>
                </a:solidFill>
                <a:effectLst>
                  <a:outerShdw blurRad="50800" dist="38100" dir="2700000" algn="tl">
                    <a:srgbClr val="000000">
                      <a:alpha val="40000"/>
                    </a:srgbClr>
                  </a:outerShdw>
                </a:effectLst>
              </a:rPr>
              <a:t>- مهارة </a:t>
            </a:r>
            <a:r>
              <a:rPr lang="ar-SA" sz="3200" dirty="0">
                <a:ln>
                  <a:solidFill>
                    <a:sysClr val="windowText" lastClr="000000"/>
                  </a:solidFill>
                </a:ln>
                <a:solidFill>
                  <a:schemeClr val="accent2"/>
                </a:solidFill>
                <a:effectLst>
                  <a:outerShdw blurRad="50800" dist="38100" dir="2700000" algn="tl">
                    <a:srgbClr val="000000">
                      <a:alpha val="40000"/>
                    </a:srgbClr>
                  </a:outerShdw>
                </a:effectLst>
              </a:rPr>
              <a:t>الأخصائي الاجتماعي وميله لخدمة الناس.</a:t>
            </a:r>
            <a:endParaRPr lang="en-US" sz="3200" dirty="0">
              <a:ln>
                <a:solidFill>
                  <a:sysClr val="windowText" lastClr="000000"/>
                </a:solidFill>
              </a:ln>
              <a:solidFill>
                <a:schemeClr val="accent2"/>
              </a:solidFill>
            </a:endParaRPr>
          </a:p>
          <a:p>
            <a:pPr marL="457200" lvl="0" indent="-457200">
              <a:buFont typeface="Wingdings" panose="05000000000000000000" pitchFamily="2" charset="2"/>
              <a:buChar char="q"/>
            </a:pPr>
            <a:r>
              <a:rPr lang="ar-SA" sz="3200" dirty="0" smtClean="0">
                <a:ln>
                  <a:solidFill>
                    <a:sysClr val="windowText" lastClr="000000"/>
                  </a:solidFill>
                </a:ln>
                <a:solidFill>
                  <a:schemeClr val="accent2"/>
                </a:solidFill>
                <a:effectLst>
                  <a:outerShdw blurRad="50800" dist="38100" dir="2700000" algn="tl">
                    <a:srgbClr val="000000">
                      <a:alpha val="40000"/>
                    </a:srgbClr>
                  </a:outerShdw>
                </a:effectLst>
              </a:rPr>
              <a:t>- توافر </a:t>
            </a:r>
            <a:r>
              <a:rPr lang="ar-SA" sz="3200" dirty="0">
                <a:ln>
                  <a:solidFill>
                    <a:sysClr val="windowText" lastClr="000000"/>
                  </a:solidFill>
                </a:ln>
                <a:solidFill>
                  <a:schemeClr val="accent2"/>
                </a:solidFill>
                <a:effectLst>
                  <a:outerShdw blurRad="50800" dist="38100" dir="2700000" algn="tl">
                    <a:srgbClr val="000000">
                      <a:alpha val="40000"/>
                    </a:srgbClr>
                  </a:outerShdw>
                </a:effectLst>
              </a:rPr>
              <a:t>الموارد التي لابد من استغلالها لخدمة العميل فرداً أو جماعة أو مجتمع.</a:t>
            </a:r>
            <a:endParaRPr lang="en-US" sz="3200" dirty="0">
              <a:ln>
                <a:solidFill>
                  <a:sysClr val="windowText" lastClr="000000"/>
                </a:solidFill>
              </a:ln>
              <a:solidFill>
                <a:schemeClr val="accent2"/>
              </a:solidFill>
            </a:endParaRPr>
          </a:p>
          <a:p>
            <a:pPr lvl="0"/>
            <a:r>
              <a:rPr lang="ar-SA" sz="3200" dirty="0">
                <a:effectLst>
                  <a:outerShdw blurRad="50800" dist="38100" dir="2700000" algn="tl">
                    <a:srgbClr val="000000">
                      <a:alpha val="40000"/>
                    </a:srgbClr>
                  </a:outerShdw>
                </a:effectLst>
              </a:rPr>
              <a:t>وفى إطار </a:t>
            </a:r>
            <a:r>
              <a:rPr lang="ar-SA" sz="3200" u="sng" dirty="0">
                <a:effectLst>
                  <a:outerShdw blurRad="50800" dist="38100" dir="2700000" algn="tl">
                    <a:srgbClr val="000000">
                      <a:alpha val="40000"/>
                    </a:srgbClr>
                  </a:outerShdw>
                </a:effectLst>
              </a:rPr>
              <a:t>هذه الدعائم الثلاث </a:t>
            </a:r>
            <a:r>
              <a:rPr lang="ar-SA" sz="3200" dirty="0">
                <a:effectLst>
                  <a:outerShdw blurRad="50800" dist="38100" dir="2700000" algn="tl">
                    <a:srgbClr val="000000">
                      <a:alpha val="40000"/>
                    </a:srgbClr>
                  </a:outerShdw>
                </a:effectLst>
              </a:rPr>
              <a:t>كماً وكيفاً تعمل الإدارة من خلال المنظمة التي يعمل بها الأخصائي الاجتماعي ، لذا كان لابد من </a:t>
            </a:r>
            <a:r>
              <a:rPr lang="ar-SA" sz="3200" b="1" u="sng" dirty="0">
                <a:solidFill>
                  <a:schemeClr val="accent2"/>
                </a:solidFill>
                <a:effectLst>
                  <a:outerShdw blurRad="50800" dist="38100" dir="2700000" algn="tl">
                    <a:srgbClr val="000000">
                      <a:alpha val="40000"/>
                    </a:srgbClr>
                  </a:outerShdw>
                </a:effectLst>
              </a:rPr>
              <a:t>إعداده للقيام بدوره كإداري</a:t>
            </a:r>
            <a:r>
              <a:rPr lang="ar-SA" sz="3200" dirty="0">
                <a:effectLst>
                  <a:outerShdw blurRad="50800" dist="38100" dir="2700000" algn="tl">
                    <a:srgbClr val="000000">
                      <a:alpha val="40000"/>
                    </a:srgbClr>
                  </a:outerShdw>
                </a:effectLst>
              </a:rPr>
              <a:t>، وهذا يتضمن أن يكتسب طالب الخدمة الاجتماعية أثناء </a:t>
            </a:r>
            <a:r>
              <a:rPr lang="ar-SA" sz="3200" b="1" dirty="0">
                <a:effectLst>
                  <a:outerShdw blurRad="50800" dist="38100" dir="2700000" algn="tl">
                    <a:srgbClr val="000000">
                      <a:alpha val="40000"/>
                    </a:srgbClr>
                  </a:outerShdw>
                </a:effectLst>
              </a:rPr>
              <a:t>إعداده معارف، خبرات ، مهارات ، اتجاهات تساعده على تأدية عمله كإداري بعد التخرج</a:t>
            </a:r>
            <a:r>
              <a:rPr lang="ar-SA" sz="3200" dirty="0">
                <a:effectLst>
                  <a:outerShdw blurRad="50800" dist="38100" dir="2700000" algn="tl">
                    <a:srgbClr val="000000">
                      <a:alpha val="40000"/>
                    </a:srgbClr>
                  </a:outerShdw>
                </a:effectLst>
              </a:rPr>
              <a:t>.</a:t>
            </a:r>
            <a:endParaRPr lang="en-US" sz="3200" dirty="0"/>
          </a:p>
        </p:txBody>
      </p:sp>
    </p:spTree>
    <p:extLst>
      <p:ext uri="{BB962C8B-B14F-4D97-AF65-F5344CB8AC3E}">
        <p14:creationId xmlns:p14="http://schemas.microsoft.com/office/powerpoint/2010/main" val="3305920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4624"/>
            <a:ext cx="9144000" cy="6858000"/>
          </a:xfrm>
        </p:spPr>
      </p:pic>
      <p:sp>
        <p:nvSpPr>
          <p:cNvPr id="5" name="مربع نص 4"/>
          <p:cNvSpPr txBox="1"/>
          <p:nvPr/>
        </p:nvSpPr>
        <p:spPr>
          <a:xfrm>
            <a:off x="130374" y="620688"/>
            <a:ext cx="6696744" cy="563231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lgn="ctr"/>
            <a:r>
              <a:rPr lang="ar-SA" sz="7200" b="1" u="sng" dirty="0">
                <a:solidFill>
                  <a:srgbClr val="FF0000"/>
                </a:solidFill>
                <a:effectLst>
                  <a:outerShdw blurRad="38100" dist="38100" dir="2700000" algn="tl">
                    <a:srgbClr val="000000">
                      <a:alpha val="43137"/>
                    </a:srgbClr>
                  </a:outerShdw>
                </a:effectLst>
              </a:rPr>
              <a:t>ويمكن أن نوضح متطلبات الإعداد المهني للأخصائي الاجتماعي كإداري فيما يلي</a:t>
            </a:r>
            <a:r>
              <a:rPr lang="ar-SA" sz="7200" b="1" u="sng" dirty="0" smtClean="0">
                <a:solidFill>
                  <a:srgbClr val="FF0000"/>
                </a:solidFill>
                <a:effectLst>
                  <a:outerShdw blurRad="38100" dist="38100" dir="2700000" algn="tl">
                    <a:srgbClr val="000000">
                      <a:alpha val="43137"/>
                    </a:srgbClr>
                  </a:outerShdw>
                </a:effectLst>
              </a:rPr>
              <a:t>:-</a:t>
            </a:r>
            <a:endParaRPr lang="en-US" sz="7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5920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95536" y="764704"/>
            <a:ext cx="7128792" cy="5509200"/>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8800" b="1" u="sng" dirty="0">
                <a:effectLst>
                  <a:outerShdw blurRad="50800" dist="38100" dir="2700000" algn="tl">
                    <a:srgbClr val="000000">
                      <a:alpha val="40000"/>
                    </a:srgbClr>
                  </a:outerShdw>
                </a:effectLst>
              </a:rPr>
              <a:t>المطلب الأول: </a:t>
            </a:r>
            <a:r>
              <a:rPr lang="ar-SA" sz="8800" b="1" dirty="0">
                <a:solidFill>
                  <a:schemeClr val="tx2">
                    <a:lumMod val="60000"/>
                    <a:lumOff val="40000"/>
                  </a:schemeClr>
                </a:solidFill>
                <a:effectLst>
                  <a:outerShdw blurRad="50800" dist="38100" dir="2700000" algn="tl">
                    <a:srgbClr val="000000">
                      <a:alpha val="40000"/>
                    </a:srgbClr>
                  </a:outerShdw>
                </a:effectLst>
              </a:rPr>
              <a:t>المعارف اللازمة للأخصائي الاجتماعي كإداري</a:t>
            </a:r>
            <a:endParaRPr lang="ar-SA" sz="8800" dirty="0"/>
          </a:p>
        </p:txBody>
      </p:sp>
    </p:spTree>
    <p:extLst>
      <p:ext uri="{BB962C8B-B14F-4D97-AF65-F5344CB8AC3E}">
        <p14:creationId xmlns:p14="http://schemas.microsoft.com/office/powerpoint/2010/main" val="3305920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7200800"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b="1" u="sng" dirty="0">
                <a:effectLst>
                  <a:outerShdw blurRad="50800" dist="38100" dir="2700000" algn="tl">
                    <a:srgbClr val="000000">
                      <a:alpha val="40000"/>
                    </a:srgbClr>
                  </a:outerShdw>
                </a:effectLst>
              </a:rPr>
              <a:t>المطلب الأول: </a:t>
            </a:r>
            <a:r>
              <a:rPr lang="ar-SA" sz="3600" b="1" dirty="0">
                <a:solidFill>
                  <a:schemeClr val="tx2">
                    <a:lumMod val="60000"/>
                    <a:lumOff val="40000"/>
                  </a:schemeClr>
                </a:solidFill>
                <a:effectLst>
                  <a:outerShdw blurRad="50800" dist="38100" dir="2700000" algn="tl">
                    <a:srgbClr val="000000">
                      <a:alpha val="40000"/>
                    </a:srgbClr>
                  </a:outerShdw>
                </a:effectLst>
              </a:rPr>
              <a:t>المعارف اللازمة للأخصائي الاجتماعي كإداري:-</a:t>
            </a:r>
            <a:endParaRPr lang="en-US" sz="3600" b="1" dirty="0">
              <a:solidFill>
                <a:schemeClr val="tx2">
                  <a:lumMod val="60000"/>
                  <a:lumOff val="40000"/>
                </a:schemeClr>
              </a:solidFill>
            </a:endParaRPr>
          </a:p>
          <a:p>
            <a:r>
              <a:rPr lang="ar-SA" sz="3600" dirty="0">
                <a:effectLst>
                  <a:outerShdw blurRad="50800" dist="38100" dir="2700000" algn="tl">
                    <a:srgbClr val="000000">
                      <a:alpha val="40000"/>
                    </a:srgbClr>
                  </a:outerShdw>
                </a:effectLst>
              </a:rPr>
              <a:t>ويقصد بالمعرفة في هذا المجال تلك العملية التي يدرك بمقتضاها الأخصائي الاجتماعي ويفسر ما يحيط به، ويتضمن ذلك جميع العمليات التي يحصل بمقتضاها على المعرفة بما في ذلك التفكير والتذكر والتخيل والتعميم والحكم.</a:t>
            </a:r>
            <a:endParaRPr lang="en-US" sz="3600" dirty="0"/>
          </a:p>
          <a:p>
            <a:r>
              <a:rPr lang="ar-SA" sz="3600" b="1" u="sng" dirty="0">
                <a:solidFill>
                  <a:srgbClr val="FF0000"/>
                </a:solidFill>
                <a:effectLst>
                  <a:outerShdw blurRad="50800" dist="38100" dir="2700000" algn="tl">
                    <a:srgbClr val="000000">
                      <a:alpha val="40000"/>
                    </a:srgbClr>
                  </a:outerShdw>
                </a:effectLst>
              </a:rPr>
              <a:t>ويمكن أن نحدد الحقائق التي يلزم أن يعرفها ويفهمها الأخصائي الاجتماعي حتى يكون قادرا على ممارسة دوره بفاعلية في المؤسسة الاجتماعية في المعارف التالية:-</a:t>
            </a:r>
            <a:endParaRPr lang="ar-SA" sz="3600" b="1" dirty="0">
              <a:solidFill>
                <a:srgbClr val="FF0000"/>
              </a:solidFill>
            </a:endParaRPr>
          </a:p>
        </p:txBody>
      </p:sp>
    </p:spTree>
    <p:extLst>
      <p:ext uri="{BB962C8B-B14F-4D97-AF65-F5344CB8AC3E}">
        <p14:creationId xmlns:p14="http://schemas.microsoft.com/office/powerpoint/2010/main" val="3305920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600" b="1" dirty="0">
                <a:solidFill>
                  <a:schemeClr val="tx2">
                    <a:lumMod val="60000"/>
                    <a:lumOff val="40000"/>
                  </a:schemeClr>
                </a:solidFill>
                <a:effectLst>
                  <a:outerShdw blurRad="50800" dist="38100" dir="2700000" algn="tl">
                    <a:srgbClr val="000000">
                      <a:alpha val="40000"/>
                    </a:srgbClr>
                  </a:outerShdw>
                </a:effectLst>
              </a:rPr>
              <a:t>أ- المعارف المتعلقة بالمؤسسة من حيث:</a:t>
            </a:r>
            <a:r>
              <a:rPr lang="ar-SA" sz="3600" dirty="0">
                <a:effectLst>
                  <a:outerShdw blurRad="50800" dist="38100" dir="2700000" algn="tl">
                    <a:srgbClr val="000000">
                      <a:alpha val="40000"/>
                    </a:srgbClr>
                  </a:outerShdw>
                </a:effectLst>
              </a:rPr>
              <a:t> </a:t>
            </a:r>
            <a:endParaRPr lang="en-US" sz="3600" dirty="0"/>
          </a:p>
          <a:p>
            <a:pPr lvl="0"/>
            <a:r>
              <a:rPr lang="ar-SA" sz="3600" dirty="0" smtClean="0">
                <a:effectLst>
                  <a:outerShdw blurRad="50800" dist="38100" dir="2700000" algn="tl">
                    <a:srgbClr val="000000">
                      <a:alpha val="40000"/>
                    </a:srgbClr>
                  </a:outerShdw>
                </a:effectLst>
              </a:rPr>
              <a:t>- غرض </a:t>
            </a:r>
            <a:r>
              <a:rPr lang="ar-SA" sz="3600" dirty="0">
                <a:effectLst>
                  <a:outerShdw blurRad="50800" dist="38100" dir="2700000" algn="tl">
                    <a:srgbClr val="000000">
                      <a:alpha val="40000"/>
                    </a:srgbClr>
                  </a:outerShdw>
                </a:effectLst>
              </a:rPr>
              <a:t>ووظيفة المؤسسة وفلسفتها وكيفية تطويرها بحيث تشبع الاحتياجات المتجددة لعملائها.</a:t>
            </a:r>
            <a:endParaRPr lang="en-US" sz="3600" dirty="0"/>
          </a:p>
          <a:p>
            <a:pPr lvl="0"/>
            <a:r>
              <a:rPr lang="ar-SA" sz="3600" dirty="0" smtClean="0">
                <a:effectLst>
                  <a:outerShdw blurRad="50800" dist="38100" dir="2700000" algn="tl">
                    <a:srgbClr val="000000">
                      <a:alpha val="40000"/>
                    </a:srgbClr>
                  </a:outerShdw>
                </a:effectLst>
              </a:rPr>
              <a:t>- نوع </a:t>
            </a:r>
            <a:r>
              <a:rPr lang="ar-SA" sz="3600" dirty="0">
                <a:effectLst>
                  <a:outerShdw blurRad="50800" dist="38100" dir="2700000" algn="tl">
                    <a:srgbClr val="000000">
                      <a:alpha val="40000"/>
                    </a:srgbClr>
                  </a:outerShdw>
                </a:effectLst>
              </a:rPr>
              <a:t>العملاء الذين تخدمهم المؤسسة من ناحية السن والجنس وأماكن إقامتهم وحاجاتهم وميولهم.</a:t>
            </a:r>
            <a:endParaRPr lang="en-US" sz="3600" dirty="0"/>
          </a:p>
          <a:p>
            <a:pPr lvl="0"/>
            <a:r>
              <a:rPr lang="ar-SA" sz="3600" dirty="0" smtClean="0">
                <a:effectLst>
                  <a:outerShdw blurRad="50800" dist="38100" dir="2700000" algn="tl">
                    <a:srgbClr val="000000">
                      <a:alpha val="40000"/>
                    </a:srgbClr>
                  </a:outerShdw>
                </a:effectLst>
              </a:rPr>
              <a:t>- كيفية </a:t>
            </a:r>
            <a:r>
              <a:rPr lang="ar-SA" sz="3600" dirty="0">
                <a:effectLst>
                  <a:outerShdw blurRad="50800" dist="38100" dir="2700000" algn="tl">
                    <a:srgbClr val="000000">
                      <a:alpha val="40000"/>
                    </a:srgbClr>
                  </a:outerShdw>
                </a:effectLst>
              </a:rPr>
              <a:t>مساعدة المؤسسة لعملائها ووسائل تحقيق تلك المساعدة.</a:t>
            </a:r>
            <a:endParaRPr lang="en-US" sz="3600" dirty="0"/>
          </a:p>
          <a:p>
            <a:pPr lvl="0"/>
            <a:r>
              <a:rPr lang="ar-SA" sz="3600" dirty="0" smtClean="0">
                <a:effectLst>
                  <a:outerShdw blurRad="50800" dist="38100" dir="2700000" algn="tl">
                    <a:srgbClr val="000000">
                      <a:alpha val="40000"/>
                    </a:srgbClr>
                  </a:outerShdw>
                </a:effectLst>
              </a:rPr>
              <a:t>- معرفة </a:t>
            </a:r>
            <a:r>
              <a:rPr lang="ar-SA" sz="3600" dirty="0">
                <a:effectLst>
                  <a:outerShdw blurRad="50800" dist="38100" dir="2700000" algn="tl">
                    <a:srgbClr val="000000">
                      <a:alpha val="40000"/>
                    </a:srgbClr>
                  </a:outerShdw>
                </a:effectLst>
              </a:rPr>
              <a:t>سياسة المؤسسة الداخلية والعمليات التي تساعد على تحقيق تلك السياسة.</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23528" y="764704"/>
            <a:ext cx="6408712" cy="5016758"/>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200" dirty="0" smtClean="0">
                <a:effectLst>
                  <a:outerShdw blurRad="50800" dist="38100" dir="2700000" algn="tl">
                    <a:srgbClr val="000000">
                      <a:alpha val="40000"/>
                    </a:srgbClr>
                  </a:outerShdw>
                </a:effectLst>
              </a:rPr>
              <a:t>- المقاييس </a:t>
            </a:r>
            <a:r>
              <a:rPr lang="ar-SA" sz="3200" dirty="0">
                <a:effectLst>
                  <a:outerShdw blurRad="50800" dist="38100" dir="2700000" algn="tl">
                    <a:srgbClr val="000000">
                      <a:alpha val="40000"/>
                    </a:srgbClr>
                  </a:outerShdw>
                </a:effectLst>
              </a:rPr>
              <a:t>التي وضعتها المؤسسة لتقييم الخدمات بها.</a:t>
            </a:r>
            <a:endParaRPr lang="en-US" sz="3200" dirty="0"/>
          </a:p>
          <a:p>
            <a:pPr lvl="0"/>
            <a:r>
              <a:rPr lang="ar-SA" sz="3200" dirty="0" smtClean="0">
                <a:effectLst>
                  <a:outerShdw blurRad="50800" dist="38100" dir="2700000" algn="tl">
                    <a:srgbClr val="000000">
                      <a:alpha val="40000"/>
                    </a:srgbClr>
                  </a:outerShdw>
                </a:effectLst>
              </a:rPr>
              <a:t>- ميزانية </a:t>
            </a:r>
            <a:r>
              <a:rPr lang="ar-SA" sz="3200" dirty="0">
                <a:effectLst>
                  <a:outerShdw blurRad="50800" dist="38100" dir="2700000" algn="tl">
                    <a:srgbClr val="000000">
                      <a:alpha val="40000"/>
                    </a:srgbClr>
                  </a:outerShdw>
                </a:effectLst>
              </a:rPr>
              <a:t>المؤسسة وما تشتمل عليه من إيرادات ومصروفات.</a:t>
            </a:r>
            <a:endParaRPr lang="en-US" sz="3200" dirty="0"/>
          </a:p>
          <a:p>
            <a:pPr lvl="0"/>
            <a:r>
              <a:rPr lang="ar-SA" sz="3200" dirty="0" smtClean="0">
                <a:effectLst>
                  <a:outerShdw blurRad="50800" dist="38100" dir="2700000" algn="tl">
                    <a:srgbClr val="000000">
                      <a:alpha val="40000"/>
                    </a:srgbClr>
                  </a:outerShdw>
                </a:effectLst>
              </a:rPr>
              <a:t>- العلاقة </a:t>
            </a:r>
            <a:r>
              <a:rPr lang="ar-SA" sz="3200" dirty="0">
                <a:effectLst>
                  <a:outerShdw blurRad="50800" dist="38100" dir="2700000" algn="tl">
                    <a:srgbClr val="000000">
                      <a:alpha val="40000"/>
                    </a:srgbClr>
                  </a:outerShdw>
                </a:effectLst>
              </a:rPr>
              <a:t>بين جماعات العمل ووسائل تسهيل الاتصال بين كافة العملاء.</a:t>
            </a:r>
            <a:endParaRPr lang="en-US" sz="3200" dirty="0"/>
          </a:p>
          <a:p>
            <a:pPr lvl="0"/>
            <a:r>
              <a:rPr lang="ar-SA" sz="3200" dirty="0" smtClean="0">
                <a:effectLst>
                  <a:outerShdw blurRad="50800" dist="38100" dir="2700000" algn="tl">
                    <a:srgbClr val="000000">
                      <a:alpha val="40000"/>
                    </a:srgbClr>
                  </a:outerShdw>
                </a:effectLst>
              </a:rPr>
              <a:t>- الجماعات </a:t>
            </a:r>
            <a:r>
              <a:rPr lang="ar-SA" sz="3200" dirty="0">
                <a:effectLst>
                  <a:outerShdw blurRad="50800" dist="38100" dir="2700000" algn="tl">
                    <a:srgbClr val="000000">
                      <a:alpha val="40000"/>
                    </a:srgbClr>
                  </a:outerShdw>
                </a:effectLst>
              </a:rPr>
              <a:t>التي تتعامل داخل المنظمة ( مجلس الإدارة والموظفين والعملاء) وكذلك معرفة كيف يفهمون هم أنفسهم ووظائفهم وكيف يمارسون أعمالهم.</a:t>
            </a:r>
            <a:endParaRPr lang="en-US" sz="3200" dirty="0"/>
          </a:p>
        </p:txBody>
      </p:sp>
    </p:spTree>
    <p:extLst>
      <p:ext uri="{BB962C8B-B14F-4D97-AF65-F5344CB8AC3E}">
        <p14:creationId xmlns:p14="http://schemas.microsoft.com/office/powerpoint/2010/main" val="3305920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001643"/>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b="1" dirty="0">
                <a:solidFill>
                  <a:schemeClr val="tx2">
                    <a:lumMod val="60000"/>
                    <a:lumOff val="40000"/>
                  </a:schemeClr>
                </a:solidFill>
                <a:effectLst>
                  <a:outerShdw blurRad="38100" dist="38100" dir="2700000" algn="tl">
                    <a:srgbClr val="000000">
                      <a:alpha val="43137"/>
                    </a:srgbClr>
                  </a:outerShdw>
                </a:effectLst>
              </a:rPr>
              <a:t> </a:t>
            </a:r>
            <a:r>
              <a:rPr lang="ar-SA" sz="3200" b="1" dirty="0">
                <a:solidFill>
                  <a:schemeClr val="tx2">
                    <a:lumMod val="60000"/>
                    <a:lumOff val="40000"/>
                  </a:schemeClr>
                </a:solidFill>
                <a:effectLst>
                  <a:outerShdw blurRad="38100" dist="38100" dir="2700000" algn="tl">
                    <a:srgbClr val="000000">
                      <a:alpha val="43137"/>
                    </a:srgbClr>
                  </a:outerShdw>
                </a:effectLst>
              </a:rPr>
              <a:t>ب- المعارف المتعلقة بالمجتمع المحيط بالمؤسسة:</a:t>
            </a:r>
            <a:endParaRPr lang="en-US" sz="3200" b="1" dirty="0">
              <a:solidFill>
                <a:schemeClr val="tx2">
                  <a:lumMod val="60000"/>
                  <a:lumOff val="40000"/>
                </a:schemeClr>
              </a:solidFill>
              <a:effectLst>
                <a:outerShdw blurRad="38100" dist="38100" dir="2700000" algn="tl">
                  <a:srgbClr val="000000">
                    <a:alpha val="43137"/>
                  </a:srgbClr>
                </a:outerShdw>
              </a:effectLst>
            </a:endParaRPr>
          </a:p>
          <a:p>
            <a:pPr lvl="0"/>
            <a:r>
              <a:rPr lang="ar-SA" sz="3200" dirty="0">
                <a:effectLst>
                  <a:outerShdw blurRad="50800" dist="38100" dir="2700000" algn="tl">
                    <a:srgbClr val="000000">
                      <a:alpha val="40000"/>
                    </a:srgbClr>
                  </a:outerShdw>
                </a:effectLst>
              </a:rPr>
              <a:t>حتى يصبح الأخصائي الاجتماعي أكثر فاعلية فإن ذلك يقتضى معرفته بالمجتمع والظواهر المجتمعية من حيث الاحتياجات ،الموارد ، النظم، الحلول البديلة للمشكلات ..... الخ.</a:t>
            </a:r>
            <a:endParaRPr lang="en-US" sz="3200" dirty="0"/>
          </a:p>
          <a:p>
            <a:pPr lvl="0"/>
            <a:r>
              <a:rPr lang="ar-SA" sz="3200" b="1" u="sng" dirty="0">
                <a:solidFill>
                  <a:schemeClr val="tx2">
                    <a:lumMod val="60000"/>
                    <a:lumOff val="40000"/>
                  </a:schemeClr>
                </a:solidFill>
                <a:effectLst>
                  <a:outerShdw blurRad="38100" dist="38100" dir="2700000" algn="tl">
                    <a:srgbClr val="000000">
                      <a:alpha val="43137"/>
                    </a:srgbClr>
                  </a:outerShdw>
                </a:effectLst>
              </a:rPr>
              <a:t>ومن أهم تلك المعارف: </a:t>
            </a:r>
            <a:endParaRPr lang="en-US" sz="3200" b="1" dirty="0">
              <a:solidFill>
                <a:schemeClr val="tx2">
                  <a:lumMod val="60000"/>
                  <a:lumOff val="40000"/>
                </a:schemeClr>
              </a:solidFill>
              <a:effectLst>
                <a:outerShdw blurRad="38100" dist="38100" dir="2700000" algn="tl">
                  <a:srgbClr val="000000">
                    <a:alpha val="43137"/>
                  </a:srgbClr>
                </a:outerShdw>
              </a:effectLst>
            </a:endParaRPr>
          </a:p>
          <a:p>
            <a:pPr lvl="0"/>
            <a:r>
              <a:rPr lang="ar-SA" sz="3200" dirty="0" smtClean="0">
                <a:effectLst>
                  <a:outerShdw blurRad="50800" dist="38100" dir="2700000" algn="tl">
                    <a:srgbClr val="000000">
                      <a:alpha val="40000"/>
                    </a:srgbClr>
                  </a:outerShdw>
                </a:effectLst>
              </a:rPr>
              <a:t>ا- لدور </a:t>
            </a:r>
            <a:r>
              <a:rPr lang="ar-SA" sz="3200" dirty="0">
                <a:effectLst>
                  <a:outerShdw blurRad="50800" dist="38100" dir="2700000" algn="tl">
                    <a:srgbClr val="000000">
                      <a:alpha val="40000"/>
                    </a:srgbClr>
                  </a:outerShdw>
                </a:effectLst>
              </a:rPr>
              <a:t>الذي تقوم به المؤسسة نحو المجتمع الذي تمارس عملها فيه.</a:t>
            </a:r>
            <a:endParaRPr lang="en-US" sz="3200" dirty="0"/>
          </a:p>
          <a:p>
            <a:r>
              <a:rPr lang="ar-SA" sz="3200" dirty="0" smtClean="0">
                <a:effectLst>
                  <a:outerShdw blurRad="50800" dist="38100" dir="2700000" algn="tl">
                    <a:srgbClr val="000000">
                      <a:alpha val="40000"/>
                    </a:srgbClr>
                  </a:outerShdw>
                </a:effectLst>
              </a:rPr>
              <a:t>2- الدور </a:t>
            </a:r>
            <a:r>
              <a:rPr lang="ar-SA" sz="3200" dirty="0">
                <a:effectLst>
                  <a:outerShdw blurRad="50800" dist="38100" dir="2700000" algn="tl">
                    <a:srgbClr val="000000">
                      <a:alpha val="40000"/>
                    </a:srgbClr>
                  </a:outerShdw>
                </a:effectLst>
              </a:rPr>
              <a:t>والمتطلبات التي يوفرها المجتمع للمؤسسة حتى تحقق أهدافها عن طريق معرفة موارده وكيفية استخدامها</a:t>
            </a:r>
            <a:endParaRPr lang="ar-SA" sz="3200" dirty="0"/>
          </a:p>
        </p:txBody>
      </p:sp>
    </p:spTree>
    <p:extLst>
      <p:ext uri="{BB962C8B-B14F-4D97-AF65-F5344CB8AC3E}">
        <p14:creationId xmlns:p14="http://schemas.microsoft.com/office/powerpoint/2010/main" val="3305920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23528" y="764704"/>
            <a:ext cx="6408712" cy="563231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000" dirty="0" smtClean="0">
                <a:effectLst>
                  <a:outerShdw blurRad="50800" dist="38100" dir="2700000" algn="tl">
                    <a:srgbClr val="000000">
                      <a:alpha val="40000"/>
                    </a:srgbClr>
                  </a:outerShdw>
                </a:effectLst>
              </a:rPr>
              <a:t>3- تاريخ </a:t>
            </a:r>
            <a:r>
              <a:rPr lang="ar-SA" sz="4000" dirty="0">
                <a:effectLst>
                  <a:outerShdw blurRad="50800" dist="38100" dir="2700000" algn="tl">
                    <a:srgbClr val="000000">
                      <a:alpha val="40000"/>
                    </a:srgbClr>
                  </a:outerShdw>
                </a:effectLst>
              </a:rPr>
              <a:t>المجتمع وسماته وقيمه وعاداته.</a:t>
            </a:r>
            <a:endParaRPr lang="en-US" sz="4000" dirty="0"/>
          </a:p>
          <a:p>
            <a:pPr lvl="0"/>
            <a:r>
              <a:rPr lang="ar-SA" sz="4000" dirty="0" smtClean="0">
                <a:effectLst>
                  <a:outerShdw blurRad="50800" dist="38100" dir="2700000" algn="tl">
                    <a:srgbClr val="000000">
                      <a:alpha val="40000"/>
                    </a:srgbClr>
                  </a:outerShdw>
                </a:effectLst>
              </a:rPr>
              <a:t>4- الشخصيات </a:t>
            </a:r>
            <a:r>
              <a:rPr lang="ar-SA" sz="4000" dirty="0">
                <a:effectLst>
                  <a:outerShdw blurRad="50800" dist="38100" dir="2700000" algn="tl">
                    <a:srgbClr val="000000">
                      <a:alpha val="40000"/>
                    </a:srgbClr>
                  </a:outerShdw>
                </a:effectLst>
              </a:rPr>
              <a:t>المؤثرة في المجتمع والأدوار التي يقومون بها.</a:t>
            </a:r>
            <a:endParaRPr lang="en-US" sz="4000" dirty="0"/>
          </a:p>
          <a:p>
            <a:pPr lvl="0"/>
            <a:r>
              <a:rPr lang="ar-SA" sz="4000" dirty="0">
                <a:effectLst>
                  <a:outerShdw blurRad="50800" dist="38100" dir="2700000" algn="tl">
                    <a:srgbClr val="000000">
                      <a:alpha val="40000"/>
                    </a:srgbClr>
                  </a:outerShdw>
                </a:effectLst>
              </a:rPr>
              <a:t>المؤسسات الاجتماعية المختلفة الموجودة في المجتمع.</a:t>
            </a:r>
            <a:endParaRPr lang="en-US" sz="4000" dirty="0"/>
          </a:p>
          <a:p>
            <a:pPr lvl="0"/>
            <a:r>
              <a:rPr lang="ar-SA" sz="4000" dirty="0" smtClean="0">
                <a:effectLst>
                  <a:outerShdw blurRad="50800" dist="38100" dir="2700000" algn="tl">
                    <a:srgbClr val="000000">
                      <a:alpha val="40000"/>
                    </a:srgbClr>
                  </a:outerShdw>
                </a:effectLst>
              </a:rPr>
              <a:t>5- احتياجات </a:t>
            </a:r>
            <a:r>
              <a:rPr lang="ar-SA" sz="4000" dirty="0">
                <a:effectLst>
                  <a:outerShdw blurRad="50800" dist="38100" dir="2700000" algn="tl">
                    <a:srgbClr val="000000">
                      <a:alpha val="40000"/>
                    </a:srgbClr>
                  </a:outerShdw>
                </a:effectLst>
              </a:rPr>
              <a:t>المجتمع ومشاكله وتأثير ظروف المجتمع على الفئات التي تخدمها المؤسسة.</a:t>
            </a:r>
            <a:endParaRPr lang="en-US" sz="4000" dirty="0"/>
          </a:p>
        </p:txBody>
      </p:sp>
    </p:spTree>
    <p:extLst>
      <p:ext uri="{BB962C8B-B14F-4D97-AF65-F5344CB8AC3E}">
        <p14:creationId xmlns:p14="http://schemas.microsoft.com/office/powerpoint/2010/main" val="3305920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10952" y="620688"/>
            <a:ext cx="6624736" cy="563231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600" u="sng" dirty="0">
                <a:solidFill>
                  <a:schemeClr val="tx2">
                    <a:lumMod val="60000"/>
                    <a:lumOff val="40000"/>
                  </a:schemeClr>
                </a:solidFill>
                <a:effectLst>
                  <a:outerShdw blurRad="50800" dist="38100" dir="2700000" algn="tl">
                    <a:srgbClr val="000000">
                      <a:alpha val="40000"/>
                    </a:srgbClr>
                  </a:outerShdw>
                </a:effectLst>
              </a:rPr>
              <a:t>ج- المعارف المتعلقة بذاته:</a:t>
            </a:r>
            <a:endParaRPr lang="en-US" sz="3600" u="sng" dirty="0">
              <a:solidFill>
                <a:schemeClr val="tx2">
                  <a:lumMod val="60000"/>
                  <a:lumOff val="40000"/>
                </a:schemeClr>
              </a:solidFill>
            </a:endParaRPr>
          </a:p>
          <a:p>
            <a:pPr lvl="0"/>
            <a:r>
              <a:rPr lang="ar-SA" sz="3600" dirty="0">
                <a:effectLst>
                  <a:outerShdw blurRad="50800" dist="38100" dir="2700000" algn="tl">
                    <a:srgbClr val="000000">
                      <a:alpha val="40000"/>
                    </a:srgbClr>
                  </a:outerShdw>
                </a:effectLst>
              </a:rPr>
              <a:t>يلزم على الأخصائي الاجتماعي أن يكون متفهماً لذاته ودوره من خلال:- </a:t>
            </a:r>
            <a:endParaRPr lang="en-US" sz="3600" dirty="0"/>
          </a:p>
          <a:p>
            <a:pPr lvl="0"/>
            <a:r>
              <a:rPr lang="ar-SA" sz="3600" dirty="0">
                <a:effectLst>
                  <a:outerShdw blurRad="50800" dist="38100" dir="2700000" algn="tl">
                    <a:srgbClr val="000000">
                      <a:alpha val="40000"/>
                    </a:srgbClr>
                  </a:outerShdw>
                </a:effectLst>
              </a:rPr>
              <a:t>فهمه لذاته والمشاعر المرتبطة بالسلطة والمسئولية.</a:t>
            </a:r>
            <a:endParaRPr lang="en-US" sz="3600" dirty="0"/>
          </a:p>
          <a:p>
            <a:pPr lvl="0"/>
            <a:r>
              <a:rPr lang="ar-SA" sz="3600" dirty="0">
                <a:effectLst>
                  <a:outerShdw blurRad="50800" dist="38100" dir="2700000" algn="tl">
                    <a:srgbClr val="000000">
                      <a:alpha val="40000"/>
                    </a:srgbClr>
                  </a:outerShdw>
                </a:effectLst>
              </a:rPr>
              <a:t>فهم دوره في تيسير عمل الأفراد والجماعات في المؤسسة التي يعمل فيها لتحقيق الأهداف.</a:t>
            </a:r>
            <a:endParaRPr lang="en-US" sz="3600" dirty="0"/>
          </a:p>
          <a:p>
            <a:pPr lvl="0"/>
            <a:r>
              <a:rPr lang="ar-SA" sz="3600" dirty="0">
                <a:effectLst>
                  <a:outerShdw blurRad="50800" dist="38100" dir="2700000" algn="tl">
                    <a:srgbClr val="000000">
                      <a:alpha val="40000"/>
                    </a:srgbClr>
                  </a:outerShdw>
                </a:effectLst>
              </a:rPr>
              <a:t>فهم علاقاته بجميع العاملين بالمؤسسة من خلال فهمه للتنظيم الداخلي وعلاقة المؤسسة بغيرها من المؤسسات في المجتمع.</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600" dirty="0">
                <a:solidFill>
                  <a:schemeClr val="tx2">
                    <a:lumMod val="60000"/>
                    <a:lumOff val="40000"/>
                  </a:schemeClr>
                </a:solidFill>
                <a:effectLst>
                  <a:outerShdw blurRad="50800" dist="38100" dir="2700000" algn="tl">
                    <a:srgbClr val="000000">
                      <a:alpha val="40000"/>
                    </a:srgbClr>
                  </a:outerShdw>
                </a:effectLst>
              </a:rPr>
              <a:t>د- المعارف المتعلقة بإدارة المنظمات الاجتماعية: </a:t>
            </a:r>
            <a:endParaRPr lang="en-US" sz="3600" dirty="0">
              <a:solidFill>
                <a:schemeClr val="tx2">
                  <a:lumMod val="60000"/>
                  <a:lumOff val="40000"/>
                </a:schemeClr>
              </a:solidFill>
            </a:endParaRPr>
          </a:p>
          <a:p>
            <a:pPr lvl="0"/>
            <a:r>
              <a:rPr lang="ar-SA" sz="3600" dirty="0">
                <a:effectLst>
                  <a:outerShdw blurRad="50800" dist="38100" dir="2700000" algn="tl">
                    <a:srgbClr val="000000">
                      <a:alpha val="40000"/>
                    </a:srgbClr>
                  </a:outerShdw>
                </a:effectLst>
              </a:rPr>
              <a:t>يقصد بالمعرفة الإدارية مجمل النظريات الأساسية والنواحي المتعلقة بإدارة المنظمات الاجتماعية والتي تخدم الأخصائي في عمله بالمؤسسات التي يعمل بها </a:t>
            </a:r>
            <a:r>
              <a:rPr lang="ar-SA" sz="3600" b="1" u="sng" dirty="0">
                <a:effectLst>
                  <a:outerShdw blurRad="50800" dist="38100" dir="2700000" algn="tl">
                    <a:srgbClr val="000000">
                      <a:alpha val="40000"/>
                    </a:srgbClr>
                  </a:outerShdw>
                </a:effectLst>
              </a:rPr>
              <a:t>ومن تلك المعارف:- </a:t>
            </a:r>
            <a:endParaRPr lang="en-US" sz="3600" b="1" u="sng" dirty="0"/>
          </a:p>
          <a:p>
            <a:pPr lvl="0"/>
            <a:r>
              <a:rPr lang="ar-SA" sz="3600" dirty="0" smtClean="0">
                <a:effectLst>
                  <a:outerShdw blurRad="50800" dist="38100" dir="2700000" algn="tl">
                    <a:srgbClr val="000000">
                      <a:alpha val="40000"/>
                    </a:srgbClr>
                  </a:outerShdw>
                </a:effectLst>
              </a:rPr>
              <a:t>1- نشأة </a:t>
            </a:r>
            <a:r>
              <a:rPr lang="ar-SA" sz="3600" dirty="0">
                <a:effectLst>
                  <a:outerShdw blurRad="50800" dist="38100" dir="2700000" algn="tl">
                    <a:srgbClr val="000000">
                      <a:alpha val="40000"/>
                    </a:srgbClr>
                  </a:outerShdw>
                </a:effectLst>
              </a:rPr>
              <a:t>ومفهوم وأهداف الإدارة في الخدمة الاجتماعية.</a:t>
            </a:r>
            <a:endParaRPr lang="en-US" sz="3600" dirty="0"/>
          </a:p>
          <a:p>
            <a:pPr lvl="0"/>
            <a:r>
              <a:rPr lang="ar-SA" sz="3600" dirty="0" smtClean="0">
                <a:effectLst>
                  <a:outerShdw blurRad="50800" dist="38100" dir="2700000" algn="tl">
                    <a:srgbClr val="000000">
                      <a:alpha val="40000"/>
                    </a:srgbClr>
                  </a:outerShdw>
                </a:effectLst>
              </a:rPr>
              <a:t>2- نشأة </a:t>
            </a:r>
            <a:r>
              <a:rPr lang="ar-SA" sz="3600" dirty="0">
                <a:effectLst>
                  <a:outerShdw blurRad="50800" dist="38100" dir="2700000" algn="tl">
                    <a:srgbClr val="000000">
                      <a:alpha val="40000"/>
                    </a:srgbClr>
                  </a:outerShdw>
                </a:effectLst>
              </a:rPr>
              <a:t>ومفهوم وخصائص المنظمات الاجتماعية وأنواعها.</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23528" y="764704"/>
            <a:ext cx="6408712" cy="5016758"/>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000" dirty="0" smtClean="0">
                <a:effectLst>
                  <a:outerShdw blurRad="50800" dist="38100" dir="2700000" algn="tl">
                    <a:srgbClr val="000000">
                      <a:alpha val="40000"/>
                    </a:srgbClr>
                  </a:outerShdw>
                </a:effectLst>
              </a:rPr>
              <a:t>3- العلاقة </a:t>
            </a:r>
            <a:r>
              <a:rPr lang="ar-SA" sz="4000" dirty="0">
                <a:effectLst>
                  <a:outerShdw blurRad="50800" dist="38100" dir="2700000" algn="tl">
                    <a:srgbClr val="000000">
                      <a:alpha val="40000"/>
                    </a:srgbClr>
                  </a:outerShdw>
                </a:effectLst>
              </a:rPr>
              <a:t>بين المنظمات الأهلية والحكومية وكيفية التنسيق بينهما.</a:t>
            </a:r>
            <a:endParaRPr lang="en-US" sz="4000" dirty="0"/>
          </a:p>
          <a:p>
            <a:r>
              <a:rPr lang="ar-SA" sz="4000" dirty="0" smtClean="0">
                <a:effectLst>
                  <a:outerShdw blurRad="50800" dist="38100" dir="2700000" algn="tl">
                    <a:srgbClr val="000000">
                      <a:alpha val="40000"/>
                    </a:srgbClr>
                  </a:outerShdw>
                </a:effectLst>
              </a:rPr>
              <a:t>4- وظائف </a:t>
            </a:r>
            <a:r>
              <a:rPr lang="ar-SA" sz="4000" dirty="0">
                <a:effectLst>
                  <a:outerShdw blurRad="50800" dist="38100" dir="2700000" algn="tl">
                    <a:srgbClr val="000000">
                      <a:alpha val="40000"/>
                    </a:srgbClr>
                  </a:outerShdw>
                </a:effectLst>
              </a:rPr>
              <a:t>الإدارة في المؤسسات الاجتماعية (التخطيط الإداري ، التنظيم الإداري، اتخاذ القرار الإداري </a:t>
            </a:r>
            <a:r>
              <a:rPr lang="ar-SA" sz="4000" dirty="0" smtClean="0">
                <a:effectLst>
                  <a:outerShdw blurRad="50800" dist="38100" dir="2700000" algn="tl">
                    <a:srgbClr val="000000">
                      <a:alpha val="40000"/>
                    </a:srgbClr>
                  </a:outerShdw>
                </a:effectLst>
              </a:rPr>
              <a:t>،</a:t>
            </a:r>
          </a:p>
          <a:p>
            <a:r>
              <a:rPr lang="ar-SA" sz="4000" dirty="0" smtClean="0">
                <a:effectLst>
                  <a:outerShdw blurRad="50800" dist="38100" dir="2700000" algn="tl">
                    <a:srgbClr val="000000">
                      <a:alpha val="40000"/>
                    </a:srgbClr>
                  </a:outerShdw>
                </a:effectLst>
              </a:rPr>
              <a:t> 5- توظيف </a:t>
            </a:r>
            <a:r>
              <a:rPr lang="ar-SA" sz="4000" dirty="0">
                <a:effectLst>
                  <a:outerShdw blurRad="50800" dist="38100" dir="2700000" algn="tl">
                    <a:srgbClr val="000000">
                      <a:alpha val="40000"/>
                    </a:srgbClr>
                  </a:outerShdw>
                </a:effectLst>
              </a:rPr>
              <a:t>الطاقات البشرية، التدريب، التمويل والميزانية، الاتصال ، العلاقات العامة، التطوع، القيادة).</a:t>
            </a:r>
            <a:endParaRPr lang="ar-SA" sz="4000" dirty="0"/>
          </a:p>
        </p:txBody>
      </p:sp>
    </p:spTree>
    <p:extLst>
      <p:ext uri="{BB962C8B-B14F-4D97-AF65-F5344CB8AC3E}">
        <p14:creationId xmlns:p14="http://schemas.microsoft.com/office/powerpoint/2010/main" val="3305920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23528" y="1340768"/>
            <a:ext cx="6408712" cy="3785652"/>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lgn="ctr"/>
            <a:r>
              <a:rPr lang="ar-SA" sz="8000" b="1" dirty="0">
                <a:ln>
                  <a:solidFill>
                    <a:schemeClr val="accent2">
                      <a:lumMod val="60000"/>
                      <a:lumOff val="40000"/>
                    </a:schemeClr>
                  </a:solidFill>
                </a:ln>
                <a:effectLst>
                  <a:outerShdw blurRad="50800" dist="38100" dir="2700000" algn="tl">
                    <a:srgbClr val="000000">
                      <a:alpha val="40000"/>
                    </a:srgbClr>
                  </a:outerShdw>
                </a:effectLst>
              </a:rPr>
              <a:t>المطلب الثاني: الخبرات اللازمة للأخصائي كإداري</a:t>
            </a:r>
            <a:r>
              <a:rPr lang="ar-SA" dirty="0">
                <a:effectLst>
                  <a:outerShdw blurRad="50800" dist="38100" dir="2700000" algn="tl">
                    <a:srgbClr val="000000">
                      <a:alpha val="40000"/>
                    </a:srgbClr>
                  </a:outerShdw>
                </a:effectLst>
              </a:rPr>
              <a:t>.</a:t>
            </a:r>
            <a:endParaRPr lang="en-US" dirty="0"/>
          </a:p>
        </p:txBody>
      </p:sp>
    </p:spTree>
    <p:extLst>
      <p:ext uri="{BB962C8B-B14F-4D97-AF65-F5344CB8AC3E}">
        <p14:creationId xmlns:p14="http://schemas.microsoft.com/office/powerpoint/2010/main" val="3305920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840760"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400" dirty="0">
                <a:effectLst>
                  <a:outerShdw blurRad="50800" dist="38100" dir="2700000" algn="tl">
                    <a:srgbClr val="000000">
                      <a:alpha val="40000"/>
                    </a:srgbClr>
                  </a:outerShdw>
                </a:effectLst>
              </a:rPr>
              <a:t>يمكن أن نحدد الخبرات التي يجب أن يكتسبها الأخصائي الاجتماعي لممارسة عمله بالمؤسسات الاجتماعية </a:t>
            </a:r>
            <a:endParaRPr lang="ar-SA" sz="4400" b="1" dirty="0" smtClean="0">
              <a:solidFill>
                <a:srgbClr val="FF0000"/>
              </a:solidFill>
              <a:effectLst>
                <a:outerShdw blurRad="38100" dist="38100" dir="2700000" algn="tl">
                  <a:srgbClr val="000000">
                    <a:alpha val="43137"/>
                  </a:srgbClr>
                </a:outerShdw>
              </a:effectLst>
            </a:endParaRPr>
          </a:p>
          <a:p>
            <a:r>
              <a:rPr lang="ar-SA" sz="4400" u="sng" dirty="0" smtClean="0">
                <a:solidFill>
                  <a:srgbClr val="FF0000"/>
                </a:solidFill>
                <a:effectLst>
                  <a:outerShdw blurRad="50800" dist="38100" dir="2700000" algn="tl">
                    <a:srgbClr val="000000">
                      <a:alpha val="40000"/>
                    </a:srgbClr>
                  </a:outerShdw>
                </a:effectLst>
              </a:rPr>
              <a:t>النوع </a:t>
            </a:r>
            <a:r>
              <a:rPr lang="ar-SA" sz="4400" u="sng" dirty="0">
                <a:solidFill>
                  <a:srgbClr val="FF0000"/>
                </a:solidFill>
                <a:effectLst>
                  <a:outerShdw blurRad="50800" dist="38100" dir="2700000" algn="tl">
                    <a:srgbClr val="000000">
                      <a:alpha val="40000"/>
                    </a:srgbClr>
                  </a:outerShdw>
                </a:effectLst>
              </a:rPr>
              <a:t>الأول</a:t>
            </a:r>
            <a:r>
              <a:rPr lang="ar-SA" sz="4400" dirty="0">
                <a:solidFill>
                  <a:srgbClr val="FF0000"/>
                </a:solidFill>
                <a:effectLst>
                  <a:outerShdw blurRad="50800" dist="38100" dir="2700000" algn="tl">
                    <a:srgbClr val="000000">
                      <a:alpha val="40000"/>
                    </a:srgbClr>
                  </a:outerShdw>
                </a:effectLst>
              </a:rPr>
              <a:t>: </a:t>
            </a:r>
            <a:endParaRPr lang="ar-SA" sz="4400" dirty="0" smtClean="0">
              <a:solidFill>
                <a:srgbClr val="FF0000"/>
              </a:solidFill>
              <a:effectLst>
                <a:outerShdw blurRad="50800" dist="38100" dir="2700000" algn="tl">
                  <a:srgbClr val="000000">
                    <a:alpha val="40000"/>
                  </a:srgbClr>
                </a:outerShdw>
              </a:effectLst>
            </a:endParaRPr>
          </a:p>
          <a:p>
            <a:r>
              <a:rPr lang="ar-SA" sz="4400" u="sng" dirty="0" smtClean="0">
                <a:effectLst>
                  <a:outerShdw blurRad="50800" dist="38100" dir="2700000" algn="tl">
                    <a:srgbClr val="000000">
                      <a:alpha val="40000"/>
                    </a:srgbClr>
                  </a:outerShdw>
                </a:effectLst>
              </a:rPr>
              <a:t>- خبرات </a:t>
            </a:r>
            <a:r>
              <a:rPr lang="ar-SA" sz="4400" u="sng" dirty="0">
                <a:effectLst>
                  <a:outerShdw blurRad="50800" dist="38100" dir="2700000" algn="tl">
                    <a:srgbClr val="000000">
                      <a:alpha val="40000"/>
                    </a:srgbClr>
                  </a:outerShdw>
                </a:effectLst>
              </a:rPr>
              <a:t>مهنية</a:t>
            </a:r>
            <a:r>
              <a:rPr lang="ar-SA" sz="4400" dirty="0">
                <a:effectLst>
                  <a:outerShdw blurRad="50800" dist="38100" dir="2700000" algn="tl">
                    <a:srgbClr val="000000">
                      <a:alpha val="40000"/>
                    </a:srgbClr>
                  </a:outerShdw>
                </a:effectLst>
              </a:rPr>
              <a:t>: وهي الخبرات المرتبطة بممارسة عمليات الخدمة الاجتماعية بالتأكيد على تكاملها في الممارسة ، وهذه الخبرات </a:t>
            </a:r>
            <a:r>
              <a:rPr lang="ar-SA" sz="4400" dirty="0">
                <a:solidFill>
                  <a:srgbClr val="FF0000"/>
                </a:solidFill>
                <a:effectLst>
                  <a:outerShdw blurRad="50800" dist="38100" dir="2700000" algn="tl">
                    <a:srgbClr val="000000">
                      <a:alpha val="40000"/>
                    </a:srgbClr>
                  </a:outerShdw>
                </a:effectLst>
              </a:rPr>
              <a:t>مرتبطة بالعمليات التالية</a:t>
            </a:r>
            <a:r>
              <a:rPr lang="ar-SA" sz="4400" dirty="0" smtClean="0">
                <a:solidFill>
                  <a:srgbClr val="FF0000"/>
                </a:solidFill>
                <a:effectLst>
                  <a:outerShdw blurRad="50800" dist="38100" dir="2700000" algn="tl">
                    <a:srgbClr val="000000">
                      <a:alpha val="40000"/>
                    </a:srgbClr>
                  </a:outerShdw>
                </a:effectLst>
              </a:rPr>
              <a:t>:- </a:t>
            </a:r>
            <a:endParaRPr lang="ar-SA" sz="4400" dirty="0">
              <a:solidFill>
                <a:srgbClr val="FF0000"/>
              </a:solidFill>
            </a:endParaRPr>
          </a:p>
        </p:txBody>
      </p:sp>
      <p:sp>
        <p:nvSpPr>
          <p:cNvPr id="3" name="سهم إلى اليسار 2"/>
          <p:cNvSpPr/>
          <p:nvPr/>
        </p:nvSpPr>
        <p:spPr>
          <a:xfrm>
            <a:off x="1619672" y="6034333"/>
            <a:ext cx="978408" cy="484632"/>
          </a:xfrm>
          <a:prstGeom prst="lef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05920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b="1" u="sng" dirty="0">
                <a:solidFill>
                  <a:srgbClr val="FF0000"/>
                </a:solidFill>
                <a:effectLst>
                  <a:outerShdw blurRad="50800" dist="38100" dir="2700000" algn="tl">
                    <a:srgbClr val="000000">
                      <a:alpha val="40000"/>
                    </a:srgbClr>
                  </a:outerShdw>
                </a:effectLst>
              </a:rPr>
              <a:t>عملية دراسة وبحث</a:t>
            </a:r>
            <a:r>
              <a:rPr lang="ar-SA" sz="3600" dirty="0">
                <a:effectLst>
                  <a:outerShdw blurRad="50800" dist="38100" dir="2700000" algn="tl">
                    <a:srgbClr val="000000">
                      <a:alpha val="40000"/>
                    </a:srgbClr>
                  </a:outerShdw>
                </a:effectLst>
              </a:rPr>
              <a:t>: حيث أن الخدمة الاجتماعية تتبع منهجاً علمياً عند ممارستها لأنشطتها ويتطلب ذلك الاعتماد على معلومات موضوعية عن الوحدة التي يتم مساعدتها.</a:t>
            </a:r>
            <a:endParaRPr lang="en-US" sz="3600" dirty="0"/>
          </a:p>
          <a:p>
            <a:r>
              <a:rPr lang="ar-SA" sz="3600" b="1" u="sng" dirty="0">
                <a:solidFill>
                  <a:srgbClr val="FF0000"/>
                </a:solidFill>
                <a:effectLst>
                  <a:outerShdw blurRad="50800" dist="38100" dir="2700000" algn="tl">
                    <a:srgbClr val="000000">
                      <a:alpha val="40000"/>
                    </a:srgbClr>
                  </a:outerShdw>
                </a:effectLst>
              </a:rPr>
              <a:t>عملية تشخيص</a:t>
            </a:r>
            <a:r>
              <a:rPr lang="ar-SA" sz="3600" b="1" dirty="0">
                <a:solidFill>
                  <a:srgbClr val="FF0000"/>
                </a:solidFill>
                <a:effectLst>
                  <a:outerShdw blurRad="50800" dist="38100" dir="2700000" algn="tl">
                    <a:srgbClr val="000000">
                      <a:alpha val="40000"/>
                    </a:srgbClr>
                  </a:outerShdw>
                </a:effectLst>
              </a:rPr>
              <a:t>: </a:t>
            </a:r>
            <a:r>
              <a:rPr lang="ar-SA" sz="3600" dirty="0">
                <a:effectLst>
                  <a:outerShdw blurRad="50800" dist="38100" dir="2700000" algn="tl">
                    <a:srgbClr val="000000">
                      <a:alpha val="40000"/>
                    </a:srgbClr>
                  </a:outerShdw>
                </a:effectLst>
              </a:rPr>
              <a:t>لتفهم الموقف الذي يتعامل مع الأخصائي الاجتماعي والذي تتعرض له الوحدة التي يتعامل معها ومعرفة العوامل المتفاعلة التي تؤثر في الموقف وتأثير تلك العوامل بعضها في بعض ودرجة ذلك التأثير</a:t>
            </a:r>
            <a:r>
              <a:rPr lang="ar-SA" dirty="0">
                <a:effectLst>
                  <a:outerShdw blurRad="50800" dist="38100" dir="2700000" algn="tl">
                    <a:srgbClr val="000000">
                      <a:alpha val="40000"/>
                    </a:srgbClr>
                  </a:outerShdw>
                </a:effectLst>
              </a:rPr>
              <a:t>.</a:t>
            </a:r>
            <a:endParaRPr lang="ar-SA" dirty="0"/>
          </a:p>
        </p:txBody>
      </p:sp>
    </p:spTree>
    <p:extLst>
      <p:ext uri="{BB962C8B-B14F-4D97-AF65-F5344CB8AC3E}">
        <p14:creationId xmlns:p14="http://schemas.microsoft.com/office/powerpoint/2010/main" val="3305920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912768" cy="6247864"/>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000" b="1" u="sng" dirty="0">
                <a:solidFill>
                  <a:srgbClr val="FF0000"/>
                </a:solidFill>
                <a:effectLst>
                  <a:outerShdw blurRad="50800" dist="38100" dir="2700000" algn="tl">
                    <a:srgbClr val="000000">
                      <a:alpha val="40000"/>
                    </a:srgbClr>
                  </a:outerShdw>
                </a:effectLst>
              </a:rPr>
              <a:t>عملية اتصال</a:t>
            </a:r>
            <a:r>
              <a:rPr lang="ar-SA" sz="4000" b="1" dirty="0">
                <a:solidFill>
                  <a:srgbClr val="FF0000"/>
                </a:solidFill>
                <a:effectLst>
                  <a:outerShdw blurRad="50800" dist="38100" dir="2700000" algn="tl">
                    <a:srgbClr val="000000">
                      <a:alpha val="40000"/>
                    </a:srgbClr>
                  </a:outerShdw>
                </a:effectLst>
              </a:rPr>
              <a:t>: </a:t>
            </a:r>
            <a:r>
              <a:rPr lang="ar-SA" sz="4000" dirty="0">
                <a:effectLst>
                  <a:outerShdw blurRad="50800" dist="38100" dir="2700000" algn="tl">
                    <a:srgbClr val="000000">
                      <a:alpha val="40000"/>
                    </a:srgbClr>
                  </a:outerShdw>
                </a:effectLst>
              </a:rPr>
              <a:t>ويتم بالوحدة التي يتعامل معها الأخصائي الاجتماعي ليضع أمامها كل ما توصل إليه بأسلوب قريب إلى فهمها كي تعي المشكلات التي تتعرض لها وتشترك في العمل على حلها.</a:t>
            </a:r>
            <a:endParaRPr lang="en-US" sz="4000" dirty="0"/>
          </a:p>
          <a:p>
            <a:pPr lvl="0"/>
            <a:r>
              <a:rPr lang="ar-SA" sz="4000" b="1" u="sng" dirty="0">
                <a:solidFill>
                  <a:srgbClr val="FF0000"/>
                </a:solidFill>
                <a:effectLst>
                  <a:outerShdw blurRad="50800" dist="38100" dir="2700000" algn="tl">
                    <a:srgbClr val="000000">
                      <a:alpha val="40000"/>
                    </a:srgbClr>
                  </a:outerShdw>
                </a:effectLst>
              </a:rPr>
              <a:t>عملية علاج</a:t>
            </a:r>
            <a:r>
              <a:rPr lang="ar-SA" sz="4000" b="1" dirty="0">
                <a:solidFill>
                  <a:srgbClr val="FF0000"/>
                </a:solidFill>
                <a:effectLst>
                  <a:outerShdw blurRad="50800" dist="38100" dir="2700000" algn="tl">
                    <a:srgbClr val="000000">
                      <a:alpha val="40000"/>
                    </a:srgbClr>
                  </a:outerShdw>
                </a:effectLst>
              </a:rPr>
              <a:t>: </a:t>
            </a:r>
            <a:r>
              <a:rPr lang="ar-SA" sz="4000" dirty="0">
                <a:effectLst>
                  <a:outerShdw blurRad="50800" dist="38100" dir="2700000" algn="tl">
                    <a:srgbClr val="000000">
                      <a:alpha val="40000"/>
                    </a:srgbClr>
                  </a:outerShdw>
                </a:effectLst>
              </a:rPr>
              <a:t>بهدف مساعدة الوحدة التي يتعامل معها الأخصائي الاجتماعي على التغلب على المشكلات والصعوبات التي تتعرض لها معتمداً على إمكانات الوحدة موضوع الخدمة.</a:t>
            </a:r>
            <a:endParaRPr lang="en-US" sz="4000" dirty="0"/>
          </a:p>
        </p:txBody>
      </p:sp>
    </p:spTree>
    <p:extLst>
      <p:ext uri="{BB962C8B-B14F-4D97-AF65-F5344CB8AC3E}">
        <p14:creationId xmlns:p14="http://schemas.microsoft.com/office/powerpoint/2010/main" val="3305920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7272808"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b="1" u="sng" dirty="0">
                <a:solidFill>
                  <a:srgbClr val="FF0000"/>
                </a:solidFill>
                <a:effectLst>
                  <a:outerShdw blurRad="50800" dist="38100" dir="2700000" algn="tl">
                    <a:srgbClr val="000000">
                      <a:alpha val="40000"/>
                    </a:srgbClr>
                  </a:outerShdw>
                </a:effectLst>
              </a:rPr>
              <a:t>عملية وضع الخطة</a:t>
            </a:r>
            <a:r>
              <a:rPr lang="ar-SA" sz="3600" b="1" dirty="0">
                <a:solidFill>
                  <a:srgbClr val="FF0000"/>
                </a:solidFill>
                <a:effectLst>
                  <a:outerShdw blurRad="50800" dist="38100" dir="2700000" algn="tl">
                    <a:srgbClr val="000000">
                      <a:alpha val="40000"/>
                    </a:srgbClr>
                  </a:outerShdw>
                </a:effectLst>
              </a:rPr>
              <a:t>: </a:t>
            </a:r>
            <a:r>
              <a:rPr lang="ar-SA" sz="3600" dirty="0">
                <a:effectLst>
                  <a:outerShdw blurRad="50800" dist="38100" dir="2700000" algn="tl">
                    <a:srgbClr val="000000">
                      <a:alpha val="40000"/>
                    </a:srgbClr>
                  </a:outerShdw>
                </a:effectLst>
              </a:rPr>
              <a:t>وذلك لتحديد الأهداف التي يسعى الأخصائي الاجتماعي البلوغ إليها ومعرفة الموارد المتاحة والمستقبلية لاستثمارها لتحقيق الأهداف المرغوبة.</a:t>
            </a:r>
            <a:endParaRPr lang="en-US" sz="3600" dirty="0"/>
          </a:p>
          <a:p>
            <a:r>
              <a:rPr lang="ar-SA" sz="3600" b="1" u="sng" dirty="0">
                <a:solidFill>
                  <a:srgbClr val="FF0000"/>
                </a:solidFill>
                <a:effectLst>
                  <a:outerShdw blurRad="50800" dist="38100" dir="2700000" algn="tl">
                    <a:srgbClr val="000000">
                      <a:alpha val="40000"/>
                    </a:srgbClr>
                  </a:outerShdw>
                </a:effectLst>
              </a:rPr>
              <a:t>عملية تنفيذ</a:t>
            </a:r>
            <a:r>
              <a:rPr lang="ar-SA" sz="3600" b="1" dirty="0">
                <a:solidFill>
                  <a:srgbClr val="FF0000"/>
                </a:solidFill>
                <a:effectLst>
                  <a:outerShdw blurRad="50800" dist="38100" dir="2700000" algn="tl">
                    <a:srgbClr val="000000">
                      <a:alpha val="40000"/>
                    </a:srgbClr>
                  </a:outerShdw>
                </a:effectLst>
              </a:rPr>
              <a:t>: </a:t>
            </a:r>
            <a:r>
              <a:rPr lang="ar-SA" sz="3600" dirty="0">
                <a:effectLst>
                  <a:outerShdw blurRad="50800" dist="38100" dir="2700000" algn="tl">
                    <a:srgbClr val="000000">
                      <a:alpha val="40000"/>
                    </a:srgbClr>
                  </a:outerShdw>
                </a:effectLst>
              </a:rPr>
              <a:t>بهدف إحداث تغييرات لصالح الوحدات وإيجاد التكيف المتبادل بين هذه الوحدات ، وتقديم الخدمات التي توفرها المنظمة، التي يعمل فيها الأخصائي الاجتماعي، للوحدة التي يخدمها من خلال ترجمة الخطة إلى برامج تنفذ تحت إشراف وتوجيه الأخصائي وغيره من المهنيين الذين يمكن الاستعانة بهم عند الضرورة</a:t>
            </a:r>
            <a:endParaRPr lang="ar-SA" sz="3600" dirty="0"/>
          </a:p>
        </p:txBody>
      </p:sp>
    </p:spTree>
    <p:extLst>
      <p:ext uri="{BB962C8B-B14F-4D97-AF65-F5344CB8AC3E}">
        <p14:creationId xmlns:p14="http://schemas.microsoft.com/office/powerpoint/2010/main" val="3305920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b="1" u="sng" dirty="0">
                <a:solidFill>
                  <a:srgbClr val="FF0000"/>
                </a:solidFill>
                <a:effectLst>
                  <a:outerShdw blurRad="50800" dist="38100" dir="2700000" algn="tl">
                    <a:srgbClr val="000000">
                      <a:alpha val="40000"/>
                    </a:srgbClr>
                  </a:outerShdw>
                </a:effectLst>
              </a:rPr>
              <a:t>عملية تنسيق</a:t>
            </a:r>
            <a:r>
              <a:rPr lang="ar-SA" sz="3600" b="1" dirty="0">
                <a:solidFill>
                  <a:srgbClr val="FF0000"/>
                </a:solidFill>
                <a:effectLst>
                  <a:outerShdw blurRad="50800" dist="38100" dir="2700000" algn="tl">
                    <a:srgbClr val="000000">
                      <a:alpha val="40000"/>
                    </a:srgbClr>
                  </a:outerShdw>
                </a:effectLst>
              </a:rPr>
              <a:t>: </a:t>
            </a:r>
            <a:r>
              <a:rPr lang="ar-SA" sz="3600" dirty="0">
                <a:effectLst>
                  <a:outerShdw blurRad="50800" dist="38100" dir="2700000" algn="tl">
                    <a:srgbClr val="000000">
                      <a:alpha val="40000"/>
                    </a:srgbClr>
                  </a:outerShdw>
                </a:effectLst>
              </a:rPr>
              <a:t>بين جهود الأفراد أو الجماعات حتى تتضافر لتحقيق الأهداف المبتغاة والتنسيق بين موارد المجتمع وإيجاد روح التعاون في تقديم الخدمات حتى تتكامل خدمة العملاء.</a:t>
            </a:r>
            <a:endParaRPr lang="en-US" sz="3600" dirty="0"/>
          </a:p>
          <a:p>
            <a:pPr lvl="0"/>
            <a:r>
              <a:rPr lang="ar-SA" sz="3600" b="1" u="sng" dirty="0">
                <a:solidFill>
                  <a:srgbClr val="FF0000"/>
                </a:solidFill>
                <a:effectLst>
                  <a:outerShdw blurRad="50800" dist="38100" dir="2700000" algn="tl">
                    <a:srgbClr val="000000">
                      <a:alpha val="40000"/>
                    </a:srgbClr>
                  </a:outerShdw>
                </a:effectLst>
              </a:rPr>
              <a:t>عملية تدعيم</a:t>
            </a:r>
            <a:r>
              <a:rPr lang="ar-SA" sz="3600" b="1" dirty="0">
                <a:solidFill>
                  <a:srgbClr val="FF0000"/>
                </a:solidFill>
                <a:effectLst>
                  <a:outerShdw blurRad="50800" dist="38100" dir="2700000" algn="tl">
                    <a:srgbClr val="000000">
                      <a:alpha val="40000"/>
                    </a:srgbClr>
                  </a:outerShdw>
                </a:effectLst>
              </a:rPr>
              <a:t>: </a:t>
            </a:r>
            <a:r>
              <a:rPr lang="ar-SA" sz="3600" dirty="0">
                <a:effectLst>
                  <a:outerShdw blurRad="50800" dist="38100" dir="2700000" algn="tl">
                    <a:srgbClr val="000000">
                      <a:alpha val="40000"/>
                    </a:srgbClr>
                  </a:outerShdw>
                </a:effectLst>
              </a:rPr>
              <a:t>وذلك للتعرف على إمكانات وموارد المنظمات وتحديد احتياجاتها في ضوء ما هو متاح من إمكانيات وما تسعى إليه من أهداف والعمل على مد المؤسسات باحتياجاتها حتى ترفع من مستوى أداء خدماتها.</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563231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000" u="sng" dirty="0">
                <a:solidFill>
                  <a:srgbClr val="FF0000"/>
                </a:solidFill>
                <a:effectLst>
                  <a:outerShdw blurRad="50800" dist="38100" dir="2700000" algn="tl">
                    <a:srgbClr val="000000">
                      <a:alpha val="40000"/>
                    </a:srgbClr>
                  </a:outerShdw>
                </a:effectLst>
              </a:rPr>
              <a:t>عملية قيادة: </a:t>
            </a:r>
            <a:r>
              <a:rPr lang="ar-SA" sz="4000" dirty="0">
                <a:effectLst>
                  <a:outerShdw blurRad="50800" dist="38100" dir="2700000" algn="tl">
                    <a:srgbClr val="000000">
                      <a:alpha val="40000"/>
                    </a:srgbClr>
                  </a:outerShdw>
                </a:effectLst>
              </a:rPr>
              <a:t>ويستخدم الأخصائي الاجتماعي الأسلوب الديمقراطي عند قيامه بدوره كقائد مهني مع بعض الجماعات ليساعدها على تحقيق أهدافها.</a:t>
            </a:r>
            <a:endParaRPr lang="en-US" sz="4000" dirty="0"/>
          </a:p>
          <a:p>
            <a:pPr lvl="0"/>
            <a:r>
              <a:rPr lang="ar-SA" sz="4000" u="sng" dirty="0">
                <a:solidFill>
                  <a:srgbClr val="FF0000"/>
                </a:solidFill>
                <a:effectLst>
                  <a:outerShdw blurRad="50800" dist="38100" dir="2700000" algn="tl">
                    <a:srgbClr val="000000">
                      <a:alpha val="40000"/>
                    </a:srgbClr>
                  </a:outerShdw>
                </a:effectLst>
              </a:rPr>
              <a:t>عملية إرشادية</a:t>
            </a:r>
            <a:r>
              <a:rPr lang="ar-SA" sz="4000" dirty="0">
                <a:solidFill>
                  <a:srgbClr val="FF0000"/>
                </a:solidFill>
                <a:effectLst>
                  <a:outerShdw blurRad="50800" dist="38100" dir="2700000" algn="tl">
                    <a:srgbClr val="000000">
                      <a:alpha val="40000"/>
                    </a:srgbClr>
                  </a:outerShdw>
                </a:effectLst>
              </a:rPr>
              <a:t>: </a:t>
            </a:r>
            <a:r>
              <a:rPr lang="ar-SA" sz="4000" dirty="0">
                <a:effectLst>
                  <a:outerShdw blurRad="50800" dist="38100" dir="2700000" algn="tl">
                    <a:srgbClr val="000000">
                      <a:alpha val="40000"/>
                    </a:srgbClr>
                  </a:outerShdw>
                </a:effectLst>
              </a:rPr>
              <a:t>بهدف مساعدة الوحدة التي يتعامل معها على تحديد أهدافها والتعرف على الوسائل التي تستخدم لتحقيق هذه الأهداف.</a:t>
            </a:r>
            <a:endParaRPr lang="en-US" sz="4000" dirty="0"/>
          </a:p>
        </p:txBody>
      </p:sp>
    </p:spTree>
    <p:extLst>
      <p:ext uri="{BB962C8B-B14F-4D97-AF65-F5344CB8AC3E}">
        <p14:creationId xmlns:p14="http://schemas.microsoft.com/office/powerpoint/2010/main" val="3305920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696744" cy="5509200"/>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200" u="sng" dirty="0">
                <a:solidFill>
                  <a:srgbClr val="FF0000"/>
                </a:solidFill>
                <a:effectLst>
                  <a:outerShdw blurRad="50800" dist="38100" dir="2700000" algn="tl">
                    <a:srgbClr val="000000">
                      <a:alpha val="40000"/>
                    </a:srgbClr>
                  </a:outerShdw>
                </a:effectLst>
              </a:rPr>
              <a:t>عملية إبداعية</a:t>
            </a:r>
            <a:r>
              <a:rPr lang="ar-SA" sz="3200" dirty="0">
                <a:solidFill>
                  <a:srgbClr val="FF0000"/>
                </a:solidFill>
                <a:effectLst>
                  <a:outerShdw blurRad="50800" dist="38100" dir="2700000" algn="tl">
                    <a:srgbClr val="000000">
                      <a:alpha val="40000"/>
                    </a:srgbClr>
                  </a:outerShdw>
                </a:effectLst>
              </a:rPr>
              <a:t>: </a:t>
            </a:r>
            <a:r>
              <a:rPr lang="ar-SA" sz="3200" dirty="0">
                <a:effectLst>
                  <a:outerShdw blurRad="50800" dist="38100" dir="2700000" algn="tl">
                    <a:srgbClr val="000000">
                      <a:alpha val="40000"/>
                    </a:srgbClr>
                  </a:outerShdw>
                </a:effectLst>
              </a:rPr>
              <a:t>حيث يساعد الأخصائي الاجتماعي الوحدات التي يتعامل معها على ابتكار الوسائل التي تساعدها على تحقيق أهدافها ، وتعتمد هذه العملية على الاستعداد العقلي للأخصائي ومعارفه السابقة.</a:t>
            </a:r>
            <a:endParaRPr lang="en-US" sz="3200" dirty="0"/>
          </a:p>
          <a:p>
            <a:pPr lvl="0"/>
            <a:r>
              <a:rPr lang="ar-SA" sz="3200" u="sng" dirty="0">
                <a:solidFill>
                  <a:srgbClr val="FF0000"/>
                </a:solidFill>
                <a:effectLst>
                  <a:outerShdw blurRad="50800" dist="38100" dir="2700000" algn="tl">
                    <a:srgbClr val="000000">
                      <a:alpha val="40000"/>
                    </a:srgbClr>
                  </a:outerShdw>
                </a:effectLst>
              </a:rPr>
              <a:t>عملية تعليمية وتدريبية</a:t>
            </a:r>
            <a:r>
              <a:rPr lang="ar-SA" sz="3200" dirty="0">
                <a:solidFill>
                  <a:srgbClr val="FF0000"/>
                </a:solidFill>
                <a:effectLst>
                  <a:outerShdw blurRad="50800" dist="38100" dir="2700000" algn="tl">
                    <a:srgbClr val="000000">
                      <a:alpha val="40000"/>
                    </a:srgbClr>
                  </a:outerShdw>
                </a:effectLst>
              </a:rPr>
              <a:t>: </a:t>
            </a:r>
            <a:r>
              <a:rPr lang="ar-SA" sz="3200" dirty="0">
                <a:effectLst>
                  <a:outerShdw blurRad="50800" dist="38100" dir="2700000" algn="tl">
                    <a:srgbClr val="000000">
                      <a:alpha val="40000"/>
                    </a:srgbClr>
                  </a:outerShdw>
                </a:effectLst>
              </a:rPr>
              <a:t>لأن جهود الأخصائي الاجتماعي تتضمن في بعض الأحيان جهوداً تعليمية مع الوحدة التي يتعامل معها لإكسابها معارف أو مهارات ايجابية تمكنها من الاعتماد على نفسها ومواجهة مشكلاتها أو عمليات تدريبية للقيادات والمتطوعين حتى يستطيعوا القيام بما يوكل إليهم من أعمال على الوجه الأكمل.</a:t>
            </a:r>
            <a:endParaRPr lang="en-US" sz="3200" dirty="0"/>
          </a:p>
        </p:txBody>
      </p:sp>
    </p:spTree>
    <p:extLst>
      <p:ext uri="{BB962C8B-B14F-4D97-AF65-F5344CB8AC3E}">
        <p14:creationId xmlns:p14="http://schemas.microsoft.com/office/powerpoint/2010/main" val="33059208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u="sng" dirty="0">
                <a:solidFill>
                  <a:srgbClr val="FF0000"/>
                </a:solidFill>
                <a:effectLst>
                  <a:outerShdw blurRad="50800" dist="38100" dir="2700000" algn="tl">
                    <a:srgbClr val="000000">
                      <a:alpha val="40000"/>
                    </a:srgbClr>
                  </a:outerShdw>
                </a:effectLst>
              </a:rPr>
              <a:t>عملية متابعة وتقويم</a:t>
            </a:r>
            <a:r>
              <a:rPr lang="ar-SA" sz="3600" dirty="0">
                <a:solidFill>
                  <a:srgbClr val="FF0000"/>
                </a:solidFill>
                <a:effectLst>
                  <a:outerShdw blurRad="50800" dist="38100" dir="2700000" algn="tl">
                    <a:srgbClr val="000000">
                      <a:alpha val="40000"/>
                    </a:srgbClr>
                  </a:outerShdw>
                </a:effectLst>
              </a:rPr>
              <a:t>: </a:t>
            </a:r>
            <a:r>
              <a:rPr lang="ar-SA" sz="3600" dirty="0">
                <a:effectLst>
                  <a:outerShdw blurRad="50800" dist="38100" dir="2700000" algn="tl">
                    <a:srgbClr val="000000">
                      <a:alpha val="40000"/>
                    </a:srgbClr>
                  </a:outerShdw>
                </a:effectLst>
              </a:rPr>
              <a:t>للتأكد من أن الأنشطة التي تنفذ بالمنظمة تتم بالطرق المتفق عليها، والتعرف على العوامل التي عاقت تحقيق البرامج لأهدافها، والتعرف على مواطن النجاح في عمله المهني حتى يمكن تطويره باستمرار.</a:t>
            </a:r>
            <a:endParaRPr lang="en-US" sz="3600" dirty="0"/>
          </a:p>
          <a:p>
            <a:pPr lvl="0"/>
            <a:r>
              <a:rPr lang="ar-SA" sz="3600" u="sng" dirty="0">
                <a:solidFill>
                  <a:srgbClr val="FF0000"/>
                </a:solidFill>
                <a:effectLst>
                  <a:outerShdw blurRad="50800" dist="38100" dir="2700000" algn="tl">
                    <a:srgbClr val="000000">
                      <a:alpha val="40000"/>
                    </a:srgbClr>
                  </a:outerShdw>
                </a:effectLst>
              </a:rPr>
              <a:t>عملية تسجيل</a:t>
            </a:r>
            <a:r>
              <a:rPr lang="ar-SA" sz="3600" dirty="0">
                <a:solidFill>
                  <a:srgbClr val="FF0000"/>
                </a:solidFill>
                <a:effectLst>
                  <a:outerShdw blurRad="50800" dist="38100" dir="2700000" algn="tl">
                    <a:srgbClr val="000000">
                      <a:alpha val="40000"/>
                    </a:srgbClr>
                  </a:outerShdw>
                </a:effectLst>
              </a:rPr>
              <a:t>: </a:t>
            </a:r>
            <a:r>
              <a:rPr lang="ar-SA" sz="3600" dirty="0">
                <a:effectLst>
                  <a:outerShdw blurRad="50800" dist="38100" dir="2700000" algn="tl">
                    <a:srgbClr val="000000">
                      <a:alpha val="40000"/>
                    </a:srgbClr>
                  </a:outerShdw>
                </a:effectLst>
              </a:rPr>
              <a:t>وتعني تدوين جميع الأعمال والأنشطة المهنية التي تمارسها المؤسسة حتى تستخدم كدليل لتطوير العمل في المستقبل بما يتمشى مع احتياجات العملاء المتغيرة والمتطورة.</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9392"/>
            <a:ext cx="9144000" cy="6858000"/>
          </a:xfrm>
        </p:spPr>
      </p:pic>
      <p:sp>
        <p:nvSpPr>
          <p:cNvPr id="5" name="مربع نص 4"/>
          <p:cNvSpPr txBox="1"/>
          <p:nvPr/>
        </p:nvSpPr>
        <p:spPr>
          <a:xfrm>
            <a:off x="107504" y="332656"/>
            <a:ext cx="7344816" cy="6247864"/>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000" b="1" u="sng" dirty="0">
                <a:effectLst>
                  <a:outerShdw blurRad="50800" dist="38100" dir="2700000" algn="tl">
                    <a:srgbClr val="000000">
                      <a:alpha val="40000"/>
                    </a:srgbClr>
                  </a:outerShdw>
                </a:effectLst>
              </a:rPr>
              <a:t>النوع الثاني</a:t>
            </a:r>
            <a:r>
              <a:rPr lang="ar-SA" sz="4000" b="1" dirty="0">
                <a:effectLst>
                  <a:outerShdw blurRad="50800" dist="38100" dir="2700000" algn="tl">
                    <a:srgbClr val="000000">
                      <a:alpha val="40000"/>
                    </a:srgbClr>
                  </a:outerShdw>
                </a:effectLst>
              </a:rPr>
              <a:t>: </a:t>
            </a:r>
            <a:endParaRPr lang="ar-SA" sz="4000" b="1" dirty="0" smtClean="0">
              <a:effectLst>
                <a:outerShdw blurRad="50800" dist="38100" dir="2700000" algn="tl">
                  <a:srgbClr val="000000">
                    <a:alpha val="40000"/>
                  </a:srgbClr>
                </a:outerShdw>
              </a:effectLst>
            </a:endParaRPr>
          </a:p>
          <a:p>
            <a:pPr lvl="0"/>
            <a:r>
              <a:rPr lang="ar-SA" sz="4000" u="sng" dirty="0" smtClean="0">
                <a:solidFill>
                  <a:srgbClr val="FF0000"/>
                </a:solidFill>
                <a:effectLst>
                  <a:outerShdw blurRad="50800" dist="38100" dir="2700000" algn="tl">
                    <a:srgbClr val="000000">
                      <a:alpha val="40000"/>
                    </a:srgbClr>
                  </a:outerShdw>
                </a:effectLst>
              </a:rPr>
              <a:t>خبرات </a:t>
            </a:r>
            <a:r>
              <a:rPr lang="ar-SA" sz="4000" u="sng" dirty="0">
                <a:solidFill>
                  <a:srgbClr val="FF0000"/>
                </a:solidFill>
                <a:effectLst>
                  <a:outerShdw blurRad="50800" dist="38100" dir="2700000" algn="tl">
                    <a:srgbClr val="000000">
                      <a:alpha val="40000"/>
                    </a:srgbClr>
                  </a:outerShdw>
                </a:effectLst>
              </a:rPr>
              <a:t>إدارية </a:t>
            </a:r>
            <a:r>
              <a:rPr lang="ar-SA" sz="4000" dirty="0">
                <a:solidFill>
                  <a:srgbClr val="FF0000"/>
                </a:solidFill>
                <a:effectLst>
                  <a:outerShdw blurRad="50800" dist="38100" dir="2700000" algn="tl">
                    <a:srgbClr val="000000">
                      <a:alpha val="40000"/>
                    </a:srgbClr>
                  </a:outerShdw>
                </a:effectLst>
              </a:rPr>
              <a:t>: </a:t>
            </a:r>
            <a:r>
              <a:rPr lang="ar-SA" sz="4000" dirty="0">
                <a:effectLst>
                  <a:outerShdw blurRad="50800" dist="38100" dir="2700000" algn="tl">
                    <a:srgbClr val="000000">
                      <a:alpha val="40000"/>
                    </a:srgbClr>
                  </a:outerShdw>
                </a:effectLst>
              </a:rPr>
              <a:t>وهي الخبرات المرتبطة بممارسة العمليات الإدارية أو وظائف الإدارة حسب وضعه الوظيفي في المؤسسة بالنظر لتلك الوظائف بطريقة تكاملية وهذه العمليات الإدارية هي: التخطيط، التنظيم، الرقابة، التوظيف، القيادة، التوجيه، اتخاذ القرارات.</a:t>
            </a:r>
            <a:endParaRPr lang="en-US" sz="4000" dirty="0"/>
          </a:p>
          <a:p>
            <a:r>
              <a:rPr lang="ar-SA" sz="4000" dirty="0">
                <a:effectLst>
                  <a:outerShdw blurRad="50800" dist="38100" dir="2700000" algn="tl">
                    <a:srgbClr val="000000">
                      <a:alpha val="40000"/>
                    </a:srgbClr>
                  </a:outerShdw>
                </a:effectLst>
              </a:rPr>
              <a:t>ويلزم أن يكتسب الأخصائي الاجتماعي حتى ينجح في عمله كإداري خبرات </a:t>
            </a:r>
            <a:r>
              <a:rPr lang="ar-SA" sz="4000" dirty="0">
                <a:solidFill>
                  <a:srgbClr val="FF0000"/>
                </a:solidFill>
                <a:effectLst>
                  <a:outerShdw blurRad="50800" dist="38100" dir="2700000" algn="tl">
                    <a:srgbClr val="000000">
                      <a:alpha val="40000"/>
                    </a:srgbClr>
                  </a:outerShdw>
                </a:effectLst>
              </a:rPr>
              <a:t>مرتبطة بما يلي:- </a:t>
            </a:r>
            <a:endParaRPr lang="ar-SA" sz="4000" dirty="0">
              <a:solidFill>
                <a:srgbClr val="FF0000"/>
              </a:solidFill>
            </a:endParaRPr>
          </a:p>
        </p:txBody>
      </p:sp>
      <p:sp>
        <p:nvSpPr>
          <p:cNvPr id="3" name="سهم إلى اليسار 2"/>
          <p:cNvSpPr/>
          <p:nvPr/>
        </p:nvSpPr>
        <p:spPr>
          <a:xfrm>
            <a:off x="3635896" y="6082208"/>
            <a:ext cx="978408" cy="484632"/>
          </a:xfrm>
          <a:prstGeom prst="lef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059208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912768"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dirty="0">
                <a:effectLst>
                  <a:outerShdw blurRad="50800" dist="38100" dir="2700000" algn="tl">
                    <a:srgbClr val="000000">
                      <a:alpha val="40000"/>
                    </a:srgbClr>
                  </a:outerShdw>
                </a:effectLst>
              </a:rPr>
              <a:t>الحصول على الحقائق المرتبطة ببرنامج المؤسسة وأهدافها وعلاقتها بالمجتمع وكيفية تحقيق البرامج والأهداف.</a:t>
            </a:r>
            <a:endParaRPr lang="en-US" sz="3600" dirty="0"/>
          </a:p>
          <a:p>
            <a:pPr lvl="0"/>
            <a:r>
              <a:rPr lang="ar-SA" sz="3600" dirty="0">
                <a:effectLst>
                  <a:outerShdw blurRad="50800" dist="38100" dir="2700000" algn="tl">
                    <a:srgbClr val="000000">
                      <a:alpha val="40000"/>
                    </a:srgbClr>
                  </a:outerShdw>
                </a:effectLst>
              </a:rPr>
              <a:t>تحليل الأوضاع الاجتماعية والخدمات لمقابلة الحاجات الإنسانية وتحديد نوعية تلك الخدمات بناء على الحقائق التي تم الحصول عليها.</a:t>
            </a:r>
            <a:endParaRPr lang="en-US" sz="3600" dirty="0"/>
          </a:p>
          <a:p>
            <a:pPr lvl="0"/>
            <a:r>
              <a:rPr lang="ar-SA" sz="3600" dirty="0">
                <a:effectLst>
                  <a:outerShdw blurRad="50800" dist="38100" dir="2700000" algn="tl">
                    <a:srgbClr val="000000">
                      <a:alpha val="40000"/>
                    </a:srgbClr>
                  </a:outerShdw>
                </a:effectLst>
              </a:rPr>
              <a:t>اتخاذ القرارات بأفضل السبل التي تحقق أهداف المنظمة بأحسن أداء ممكن في أقل وقت.</a:t>
            </a:r>
            <a:endParaRPr lang="en-US" sz="3600" dirty="0"/>
          </a:p>
          <a:p>
            <a:pPr lvl="0"/>
            <a:r>
              <a:rPr lang="ar-SA" sz="3600" dirty="0">
                <a:effectLst>
                  <a:outerShdw blurRad="50800" dist="38100" dir="2700000" algn="tl">
                    <a:srgbClr val="000000">
                      <a:alpha val="40000"/>
                    </a:srgbClr>
                  </a:outerShdw>
                </a:effectLst>
              </a:rPr>
              <a:t>التخطيط وتوزيع الموارد على أساس تحديد البدائل واختيار البديل الأمثل لتحقيق الأهداف القريبة مما يساهم في تحقيق سياسة المنظمة.</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23528" y="836712"/>
            <a:ext cx="6408712" cy="452431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200" dirty="0">
                <a:effectLst>
                  <a:outerShdw blurRad="50800" dist="38100" dir="2700000" algn="tl">
                    <a:srgbClr val="000000">
                      <a:alpha val="40000"/>
                    </a:srgbClr>
                  </a:outerShdw>
                </a:effectLst>
              </a:rPr>
              <a:t>إقامة البناء التنظيمي ومهام العمل، والعلاقة بين الأجزاء المكونة لهذا البناء والتفاعل بينها وتحديد خطوط الاتصال بما يسمح بقيام كل فرد بمهامه لتحقيق الأهداف.</a:t>
            </a:r>
            <a:endParaRPr lang="en-US" sz="3200" dirty="0"/>
          </a:p>
          <a:p>
            <a:pPr lvl="0"/>
            <a:r>
              <a:rPr lang="ar-SA" sz="3200" dirty="0">
                <a:effectLst>
                  <a:outerShdw blurRad="50800" dist="38100" dir="2700000" algn="tl">
                    <a:srgbClr val="000000">
                      <a:alpha val="40000"/>
                    </a:srgbClr>
                  </a:outerShdw>
                </a:effectLst>
              </a:rPr>
              <a:t>تعيين هيئة الموظفين بالمؤسسة وتحديد الإجراءات الخاصة بهم( توظيف ، أجور، ترقيات).</a:t>
            </a:r>
            <a:endParaRPr lang="en-US" sz="3200" dirty="0"/>
          </a:p>
          <a:p>
            <a:r>
              <a:rPr lang="ar-SA" sz="3200" dirty="0">
                <a:effectLst>
                  <a:outerShdw blurRad="50800" dist="38100" dir="2700000" algn="tl">
                    <a:srgbClr val="000000">
                      <a:alpha val="40000"/>
                    </a:srgbClr>
                  </a:outerShdw>
                </a:effectLst>
              </a:rPr>
              <a:t>الإشراف وتحديد قواعد الضبط للموظفين والموارد المالية.</a:t>
            </a:r>
            <a:endParaRPr lang="ar-SA" sz="3200" dirty="0"/>
          </a:p>
        </p:txBody>
      </p:sp>
    </p:spTree>
    <p:extLst>
      <p:ext uri="{BB962C8B-B14F-4D97-AF65-F5344CB8AC3E}">
        <p14:creationId xmlns:p14="http://schemas.microsoft.com/office/powerpoint/2010/main" val="33059208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0" y="0"/>
            <a:ext cx="9144000" cy="6858000"/>
          </a:xfrm>
        </p:spPr>
      </p:pic>
      <p:sp>
        <p:nvSpPr>
          <p:cNvPr id="5" name="مربع نص 4"/>
          <p:cNvSpPr txBox="1"/>
          <p:nvPr/>
        </p:nvSpPr>
        <p:spPr>
          <a:xfrm>
            <a:off x="323528" y="1196752"/>
            <a:ext cx="6408712" cy="440120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000" dirty="0">
                <a:effectLst>
                  <a:outerShdw blurRad="50800" dist="38100" dir="2700000" algn="tl">
                    <a:srgbClr val="000000">
                      <a:alpha val="40000"/>
                    </a:srgbClr>
                  </a:outerShdw>
                </a:effectLst>
              </a:rPr>
              <a:t>التسجيل والمحاسبة لكل أنشطة المنظمة بما يسمح بتقييم تلك الأنشطة والارتفاع بمستواها وتغييرها بتغير احتياجات المستفيدين من خدماتها.</a:t>
            </a:r>
            <a:endParaRPr lang="en-US" sz="4000" dirty="0"/>
          </a:p>
          <a:p>
            <a:pPr lvl="0"/>
            <a:r>
              <a:rPr lang="ar-SA" sz="4000" dirty="0">
                <a:effectLst>
                  <a:outerShdw blurRad="50800" dist="38100" dir="2700000" algn="tl">
                    <a:srgbClr val="000000">
                      <a:alpha val="40000"/>
                    </a:srgbClr>
                  </a:outerShdw>
                </a:effectLst>
              </a:rPr>
              <a:t>توفير الموارد المالية والتعرف على كيفية توزيعها على أقسام المنظمة تبعاً لاحتياجاتها</a:t>
            </a:r>
            <a:r>
              <a:rPr lang="ar-SA" dirty="0">
                <a:effectLst>
                  <a:outerShdw blurRad="50800" dist="38100" dir="2700000" algn="tl">
                    <a:srgbClr val="000000">
                      <a:alpha val="40000"/>
                    </a:srgbClr>
                  </a:outerShdw>
                </a:effectLst>
              </a:rPr>
              <a:t>.</a:t>
            </a:r>
            <a:endParaRPr lang="en-US" dirty="0"/>
          </a:p>
        </p:txBody>
      </p:sp>
    </p:spTree>
    <p:extLst>
      <p:ext uri="{BB962C8B-B14F-4D97-AF65-F5344CB8AC3E}">
        <p14:creationId xmlns:p14="http://schemas.microsoft.com/office/powerpoint/2010/main" val="3305920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840760" cy="6124754"/>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b="1" u="sng" dirty="0">
                <a:effectLst>
                  <a:outerShdw blurRad="50800" dist="38100" dir="2700000" algn="tl">
                    <a:srgbClr val="000000">
                      <a:alpha val="40000"/>
                    </a:srgbClr>
                  </a:outerShdw>
                </a:effectLst>
              </a:rPr>
              <a:t>المطلب الثالث: </a:t>
            </a:r>
            <a:endParaRPr lang="ar-SA" sz="3600" b="1" u="sng" dirty="0" smtClean="0">
              <a:effectLst>
                <a:outerShdw blurRad="50800" dist="38100" dir="2700000" algn="tl">
                  <a:srgbClr val="000000">
                    <a:alpha val="40000"/>
                  </a:srgbClr>
                </a:outerShdw>
              </a:effectLst>
            </a:endParaRPr>
          </a:p>
          <a:p>
            <a:pPr lvl="0"/>
            <a:r>
              <a:rPr lang="ar-SA" sz="3200" b="1" u="sng" dirty="0" smtClean="0">
                <a:solidFill>
                  <a:srgbClr val="FF0000"/>
                </a:solidFill>
                <a:effectLst>
                  <a:outerShdw blurRad="50800" dist="38100" dir="2700000" algn="tl">
                    <a:srgbClr val="000000">
                      <a:alpha val="40000"/>
                    </a:srgbClr>
                  </a:outerShdw>
                </a:effectLst>
              </a:rPr>
              <a:t>المهارات </a:t>
            </a:r>
            <a:r>
              <a:rPr lang="ar-SA" sz="3200" b="1" u="sng" dirty="0">
                <a:solidFill>
                  <a:srgbClr val="FF0000"/>
                </a:solidFill>
                <a:effectLst>
                  <a:outerShdw blurRad="50800" dist="38100" dir="2700000" algn="tl">
                    <a:srgbClr val="000000">
                      <a:alpha val="40000"/>
                    </a:srgbClr>
                  </a:outerShdw>
                </a:effectLst>
              </a:rPr>
              <a:t>اللازمة للأخصائي الاجتماعي كإداري: </a:t>
            </a:r>
            <a:endParaRPr lang="en-US" sz="3200" b="1" u="sng" dirty="0">
              <a:solidFill>
                <a:srgbClr val="FF0000"/>
              </a:solidFill>
            </a:endParaRPr>
          </a:p>
          <a:p>
            <a:pPr lvl="0"/>
            <a:r>
              <a:rPr lang="ar-SA" sz="3600" dirty="0">
                <a:effectLst>
                  <a:outerShdw blurRad="50800" dist="38100" dir="2700000" algn="tl">
                    <a:srgbClr val="000000">
                      <a:alpha val="40000"/>
                    </a:srgbClr>
                  </a:outerShdw>
                </a:effectLst>
              </a:rPr>
              <a:t>حتى يستطيع الأخصائي الاجتماعي أن يمارس دوره كإداري في المنظمات الاجتماعية فإن عليه أن يتسلح </a:t>
            </a:r>
            <a:r>
              <a:rPr lang="ar-SA" sz="3600" u="sng" dirty="0">
                <a:solidFill>
                  <a:srgbClr val="FF0000"/>
                </a:solidFill>
                <a:effectLst>
                  <a:outerShdw blurRad="50800" dist="38100" dir="2700000" algn="tl">
                    <a:srgbClr val="000000">
                      <a:alpha val="40000"/>
                    </a:srgbClr>
                  </a:outerShdw>
                </a:effectLst>
              </a:rPr>
              <a:t>بمهارات متعددة منها:- </a:t>
            </a:r>
            <a:endParaRPr lang="en-US" sz="3600" u="sng" dirty="0">
              <a:solidFill>
                <a:srgbClr val="FF0000"/>
              </a:solidFill>
            </a:endParaRPr>
          </a:p>
          <a:p>
            <a:r>
              <a:rPr lang="ar-SA" sz="3600" dirty="0">
                <a:effectLst>
                  <a:outerShdw blurRad="50800" dist="38100" dir="2700000" algn="tl">
                    <a:srgbClr val="000000">
                      <a:alpha val="40000"/>
                    </a:srgbClr>
                  </a:outerShdw>
                </a:effectLst>
              </a:rPr>
              <a:t>أ- </a:t>
            </a:r>
            <a:r>
              <a:rPr lang="ar-SA" sz="3600" u="sng" dirty="0">
                <a:effectLst>
                  <a:outerShdw blurRad="50800" dist="38100" dir="2700000" algn="tl">
                    <a:srgbClr val="000000">
                      <a:alpha val="40000"/>
                    </a:srgbClr>
                  </a:outerShdw>
                </a:effectLst>
              </a:rPr>
              <a:t>مهارات فكرية</a:t>
            </a:r>
            <a:r>
              <a:rPr lang="ar-SA" sz="3600" dirty="0">
                <a:effectLst>
                  <a:outerShdw blurRad="50800" dist="38100" dir="2700000" algn="tl">
                    <a:srgbClr val="000000">
                      <a:alpha val="40000"/>
                    </a:srgbClr>
                  </a:outerShdw>
                </a:effectLst>
              </a:rPr>
              <a:t>: وتعني القدرة على رؤية المنظمة ككيان متكامل والاعتراف والشعور الدائم بالترابط والتلاحم المتبادل بين وظائف وأنشطة الإدارات والأقسام المختلفة بالمنظمة ومدى استيعاب التغيير الذي يحدث في كل قسم وتأثيره على الأقسام الأخرى.</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600" dirty="0">
                <a:effectLst>
                  <a:outerShdw blurRad="50800" dist="38100" dir="2700000" algn="tl">
                    <a:srgbClr val="000000">
                      <a:alpha val="40000"/>
                    </a:srgbClr>
                  </a:outerShdw>
                </a:effectLst>
              </a:rPr>
              <a:t>كما تعني القدرة على ابتكار مفاهيم جديدة ومكونات مستحدثة عن الهيكل العام للمنظمة وعلاقتها المتبادلة وتنمية العلاقة بين المنظمة والبيئة بجوانبها الاجتماعية والاقتصادية والسياسية... الخ، وتلك المهارات تؤهل الأخصائي الاجتماعي لمعالجة الأمور التي تواجه المنظمة كما تساعده على التصور الشامل للأمور ورؤية الأبعاد الكاملة لأي مشكلة من خلال النظرة الكلية المتكاملة لمختلف جوانب العمل بالمنظمة والتأثير المتبادل بين أجزائها.</a:t>
            </a:r>
            <a:endParaRPr lang="ar-SA" sz="3600" dirty="0"/>
          </a:p>
        </p:txBody>
      </p:sp>
    </p:spTree>
    <p:extLst>
      <p:ext uri="{BB962C8B-B14F-4D97-AF65-F5344CB8AC3E}">
        <p14:creationId xmlns:p14="http://schemas.microsoft.com/office/powerpoint/2010/main" val="33059208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563231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u="sng" dirty="0">
                <a:effectLst>
                  <a:outerShdw blurRad="50800" dist="38100" dir="2700000" algn="tl">
                    <a:srgbClr val="000000">
                      <a:alpha val="40000"/>
                    </a:srgbClr>
                  </a:outerShdw>
                </a:effectLst>
              </a:rPr>
              <a:t>ومن تلك المهارات الفكرية </a:t>
            </a:r>
            <a:r>
              <a:rPr lang="ar-SA" sz="3600" dirty="0">
                <a:effectLst>
                  <a:outerShdw blurRad="50800" dist="38100" dir="2700000" algn="tl">
                    <a:srgbClr val="000000">
                      <a:alpha val="40000"/>
                    </a:srgbClr>
                  </a:outerShdw>
                </a:effectLst>
              </a:rPr>
              <a:t>:-</a:t>
            </a:r>
            <a:endParaRPr lang="en-US" sz="3600" dirty="0"/>
          </a:p>
          <a:p>
            <a:pPr lvl="0"/>
            <a:r>
              <a:rPr lang="ar-SA" sz="3600" dirty="0" smtClean="0">
                <a:effectLst>
                  <a:outerShdw blurRad="50800" dist="38100" dir="2700000" algn="tl">
                    <a:srgbClr val="000000">
                      <a:alpha val="40000"/>
                    </a:srgbClr>
                  </a:outerShdw>
                </a:effectLst>
              </a:rPr>
              <a:t>-المهارة </a:t>
            </a:r>
            <a:r>
              <a:rPr lang="ar-SA" sz="3600" dirty="0">
                <a:effectLst>
                  <a:outerShdw blurRad="50800" dist="38100" dir="2700000" algn="tl">
                    <a:srgbClr val="000000">
                      <a:alpha val="40000"/>
                    </a:srgbClr>
                  </a:outerShdw>
                </a:effectLst>
              </a:rPr>
              <a:t>في مساعدة العاملين بالمنظمة على اتخاذ القرارات.</a:t>
            </a:r>
            <a:endParaRPr lang="en-US" sz="3600" dirty="0"/>
          </a:p>
          <a:p>
            <a:pPr lvl="0"/>
            <a:r>
              <a:rPr lang="ar-SA" sz="3600" dirty="0" smtClean="0">
                <a:effectLst>
                  <a:outerShdw blurRad="50800" dist="38100" dir="2700000" algn="tl">
                    <a:srgbClr val="000000">
                      <a:alpha val="40000"/>
                    </a:srgbClr>
                  </a:outerShdw>
                </a:effectLst>
              </a:rPr>
              <a:t>-المهارة </a:t>
            </a:r>
            <a:r>
              <a:rPr lang="ar-SA" sz="3600" dirty="0">
                <a:effectLst>
                  <a:outerShdw blurRad="50800" dist="38100" dir="2700000" algn="tl">
                    <a:srgbClr val="000000">
                      <a:alpha val="40000"/>
                    </a:srgbClr>
                  </a:outerShdw>
                </a:effectLst>
              </a:rPr>
              <a:t>في مساعدة العاملين على تفهم مشكلات العمل وتصنيفها وترتيبها ومساعدتهم على وضع حلول لها بصورة متكاملة.</a:t>
            </a:r>
            <a:endParaRPr lang="en-US" sz="3600" dirty="0"/>
          </a:p>
          <a:p>
            <a:pPr lvl="0"/>
            <a:r>
              <a:rPr lang="ar-SA" sz="3600" dirty="0" smtClean="0">
                <a:effectLst>
                  <a:outerShdw blurRad="50800" dist="38100" dir="2700000" algn="tl">
                    <a:srgbClr val="000000">
                      <a:alpha val="40000"/>
                    </a:srgbClr>
                  </a:outerShdw>
                </a:effectLst>
              </a:rPr>
              <a:t>-المهارة </a:t>
            </a:r>
            <a:r>
              <a:rPr lang="ar-SA" sz="3600" dirty="0">
                <a:effectLst>
                  <a:outerShdw blurRad="50800" dist="38100" dir="2700000" algn="tl">
                    <a:srgbClr val="000000">
                      <a:alpha val="40000"/>
                    </a:srgbClr>
                  </a:outerShdw>
                </a:effectLst>
              </a:rPr>
              <a:t>في التحليل والربط بين أهداف كل قسم من أقسام المنظمة وإحداث التكامل بينها</a:t>
            </a:r>
            <a:r>
              <a:rPr lang="ar-SA" dirty="0">
                <a:effectLst>
                  <a:outerShdw blurRad="50800" dist="38100" dir="2700000" algn="tl">
                    <a:srgbClr val="000000">
                      <a:alpha val="40000"/>
                    </a:srgbClr>
                  </a:outerShdw>
                </a:effectLst>
              </a:rPr>
              <a:t>.</a:t>
            </a:r>
            <a:endParaRPr lang="en-US" dirty="0"/>
          </a:p>
        </p:txBody>
      </p:sp>
    </p:spTree>
    <p:extLst>
      <p:ext uri="{BB962C8B-B14F-4D97-AF65-F5344CB8AC3E}">
        <p14:creationId xmlns:p14="http://schemas.microsoft.com/office/powerpoint/2010/main" val="33059208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4400" dirty="0">
                <a:effectLst>
                  <a:outerShdw blurRad="50800" dist="38100" dir="2700000" algn="tl">
                    <a:srgbClr val="000000">
                      <a:alpha val="40000"/>
                    </a:srgbClr>
                  </a:outerShdw>
                </a:effectLst>
              </a:rPr>
              <a:t>ب- </a:t>
            </a:r>
            <a:r>
              <a:rPr lang="ar-SA" sz="4400" u="sng" dirty="0">
                <a:effectLst>
                  <a:outerShdw blurRad="50800" dist="38100" dir="2700000" algn="tl">
                    <a:srgbClr val="000000">
                      <a:alpha val="40000"/>
                    </a:srgbClr>
                  </a:outerShdw>
                </a:effectLst>
              </a:rPr>
              <a:t>مهارات إنسانية</a:t>
            </a:r>
            <a:r>
              <a:rPr lang="ar-SA" sz="4400" dirty="0">
                <a:effectLst>
                  <a:outerShdw blurRad="50800" dist="38100" dir="2700000" algn="tl">
                    <a:srgbClr val="000000">
                      <a:alpha val="40000"/>
                    </a:srgbClr>
                  </a:outerShdw>
                </a:effectLst>
              </a:rPr>
              <a:t>: </a:t>
            </a:r>
            <a:endParaRPr lang="ar-SA" sz="4400" dirty="0" smtClean="0">
              <a:effectLst>
                <a:outerShdw blurRad="50800" dist="38100" dir="2700000" algn="tl">
                  <a:srgbClr val="000000">
                    <a:alpha val="40000"/>
                  </a:srgbClr>
                </a:outerShdw>
              </a:effectLst>
            </a:endParaRPr>
          </a:p>
          <a:p>
            <a:r>
              <a:rPr lang="ar-SA" sz="4400" dirty="0" smtClean="0">
                <a:effectLst>
                  <a:outerShdw blurRad="50800" dist="38100" dir="2700000" algn="tl">
                    <a:srgbClr val="000000">
                      <a:alpha val="40000"/>
                    </a:srgbClr>
                  </a:outerShdw>
                </a:effectLst>
              </a:rPr>
              <a:t>وتعني </a:t>
            </a:r>
            <a:r>
              <a:rPr lang="ar-SA" sz="4400" dirty="0">
                <a:effectLst>
                  <a:outerShdw blurRad="50800" dist="38100" dir="2700000" algn="tl">
                    <a:srgbClr val="000000">
                      <a:alpha val="40000"/>
                    </a:srgbClr>
                  </a:outerShdw>
                </a:effectLst>
              </a:rPr>
              <a:t>مقدرة الأخصائي الاجتماعي كإداري على العمل والتفاعل مع الآخرين من خلال العمل المنظم داخل المنظمة وخارجها، وبناء روح التعاون بينهم، أي أنها مرتبطة بالقيادة الإدارية وبالتحفيز عن طريق المكافأة المرتبطة بالأداء.</a:t>
            </a:r>
            <a:endParaRPr lang="ar-SA" sz="4400" dirty="0"/>
          </a:p>
        </p:txBody>
      </p:sp>
    </p:spTree>
    <p:extLst>
      <p:ext uri="{BB962C8B-B14F-4D97-AF65-F5344CB8AC3E}">
        <p14:creationId xmlns:p14="http://schemas.microsoft.com/office/powerpoint/2010/main" val="33059208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247864"/>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4000" dirty="0">
                <a:effectLst>
                  <a:outerShdw blurRad="50800" dist="38100" dir="2700000" algn="tl">
                    <a:srgbClr val="000000">
                      <a:alpha val="40000"/>
                    </a:srgbClr>
                  </a:outerShdw>
                </a:effectLst>
              </a:rPr>
              <a:t>وهذا يرتبط بنظرة الأخصائي الاجتماعي إلى المؤسسة التي يعمل فيها كمجتمع بشري له أهدافه ومشكلاته واحتياجاته وذلك بهدف تحقيق الأهداف ولن يتحقق ذلك إلا إذا أخذ الأخصائي الاجتماعي في </a:t>
            </a:r>
            <a:r>
              <a:rPr lang="ar-SA" sz="4000" dirty="0">
                <a:solidFill>
                  <a:srgbClr val="FF0000"/>
                </a:solidFill>
                <a:effectLst>
                  <a:outerShdw blurRad="50800" dist="38100" dir="2700000" algn="tl">
                    <a:srgbClr val="000000">
                      <a:alpha val="40000"/>
                    </a:srgbClr>
                  </a:outerShdw>
                </a:effectLst>
              </a:rPr>
              <a:t>اعتباره العوامل الإنسانية التي تؤثر على كفاءة الأنشطة الإدارية وهي:-</a:t>
            </a:r>
            <a:endParaRPr lang="en-US" sz="4000" dirty="0">
              <a:solidFill>
                <a:srgbClr val="FF0000"/>
              </a:solidFill>
            </a:endParaRPr>
          </a:p>
          <a:p>
            <a:r>
              <a:rPr lang="ar-SA" sz="4000" b="1" u="sng" dirty="0">
                <a:effectLst>
                  <a:outerShdw blurRad="50800" dist="38100" dir="2700000" algn="tl">
                    <a:srgbClr val="000000">
                      <a:alpha val="40000"/>
                    </a:srgbClr>
                  </a:outerShdw>
                </a:effectLst>
              </a:rPr>
              <a:t>القدرة على الأداء الفعلي للعمل وتتحدد بالآتي:- </a:t>
            </a:r>
            <a:endParaRPr lang="ar-SA" sz="4000" b="1" u="sng" dirty="0"/>
          </a:p>
        </p:txBody>
      </p:sp>
      <p:sp>
        <p:nvSpPr>
          <p:cNvPr id="3" name="سهم إلى اليسار 2"/>
          <p:cNvSpPr/>
          <p:nvPr/>
        </p:nvSpPr>
        <p:spPr>
          <a:xfrm>
            <a:off x="1998956" y="5994996"/>
            <a:ext cx="978408" cy="484632"/>
          </a:xfrm>
          <a:prstGeom prst="lef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059208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36848" y="908720"/>
            <a:ext cx="6408712" cy="4832092"/>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400" dirty="0">
                <a:effectLst>
                  <a:outerShdw blurRad="50800" dist="38100" dir="2700000" algn="tl">
                    <a:srgbClr val="000000">
                      <a:alpha val="40000"/>
                    </a:srgbClr>
                  </a:outerShdw>
                </a:effectLst>
              </a:rPr>
              <a:t>المعرفة بالتعليم والخبرة والتدريب.</a:t>
            </a:r>
            <a:endParaRPr lang="en-US" sz="4400" dirty="0"/>
          </a:p>
          <a:p>
            <a:pPr lvl="0"/>
            <a:r>
              <a:rPr lang="ar-SA" sz="4400" dirty="0">
                <a:effectLst>
                  <a:outerShdw blurRad="50800" dist="38100" dir="2700000" algn="tl">
                    <a:srgbClr val="000000">
                      <a:alpha val="40000"/>
                    </a:srgbClr>
                  </a:outerShdw>
                </a:effectLst>
              </a:rPr>
              <a:t>المهارة في تأدية الأعمال.</a:t>
            </a:r>
            <a:endParaRPr lang="en-US" sz="4400" dirty="0"/>
          </a:p>
          <a:p>
            <a:pPr lvl="0"/>
            <a:r>
              <a:rPr lang="ar-SA" sz="4400" dirty="0">
                <a:effectLst>
                  <a:outerShdw blurRad="50800" dist="38100" dir="2700000" algn="tl">
                    <a:srgbClr val="000000">
                      <a:alpha val="40000"/>
                    </a:srgbClr>
                  </a:outerShdw>
                </a:effectLst>
              </a:rPr>
              <a:t>الرغبة في العمل وتتحدد بالآتي:-</a:t>
            </a:r>
            <a:endParaRPr lang="en-US" sz="4400" dirty="0"/>
          </a:p>
          <a:p>
            <a:pPr lvl="0"/>
            <a:r>
              <a:rPr lang="ar-SA" sz="4400" dirty="0">
                <a:effectLst>
                  <a:outerShdw blurRad="50800" dist="38100" dir="2700000" algn="tl">
                    <a:srgbClr val="000000">
                      <a:alpha val="40000"/>
                    </a:srgbClr>
                  </a:outerShdw>
                </a:effectLst>
              </a:rPr>
              <a:t>ظروف العمل المادية (الإضاءة – الحرارة – التهوية – الأمن).</a:t>
            </a:r>
            <a:endParaRPr lang="en-US" sz="4400" dirty="0"/>
          </a:p>
          <a:p>
            <a:pPr lvl="0"/>
            <a:r>
              <a:rPr lang="ar-SA" sz="4400" dirty="0">
                <a:effectLst>
                  <a:outerShdw blurRad="50800" dist="38100" dir="2700000" algn="tl">
                    <a:srgbClr val="000000">
                      <a:alpha val="40000"/>
                    </a:srgbClr>
                  </a:outerShdw>
                </a:effectLst>
              </a:rPr>
              <a:t>ظروف العمل الاجتماعية (التنظيمات غير الرسمية - القيادة).</a:t>
            </a:r>
            <a:endParaRPr lang="en-US" sz="4400" dirty="0"/>
          </a:p>
        </p:txBody>
      </p:sp>
    </p:spTree>
    <p:extLst>
      <p:ext uri="{BB962C8B-B14F-4D97-AF65-F5344CB8AC3E}">
        <p14:creationId xmlns:p14="http://schemas.microsoft.com/office/powerpoint/2010/main" val="3305920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247864"/>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000" dirty="0">
                <a:effectLst>
                  <a:outerShdw blurRad="50800" dist="38100" dir="2700000" algn="tl">
                    <a:srgbClr val="000000">
                      <a:alpha val="40000"/>
                    </a:srgbClr>
                  </a:outerShdw>
                </a:effectLst>
              </a:rPr>
              <a:t>وتنمية تلك المهارات يبدأ بتفهم الأخصائي الاجتماعي لسلوكه ووجهة نظره نحو نفسه وأقرانه ومشرفيه ومرؤوسيه، ولاشك أن ارتباط الأخصائي الاجتماعي بالمنظمة التي يعمل فيها يؤدي إلى تغيير أو تعديل سلوكه ووجهات نظره حتى </a:t>
            </a:r>
            <a:r>
              <a:rPr lang="ar-SA" sz="4000" dirty="0" err="1">
                <a:effectLst>
                  <a:outerShdw blurRad="50800" dist="38100" dir="2700000" algn="tl">
                    <a:srgbClr val="000000">
                      <a:alpha val="40000"/>
                    </a:srgbClr>
                  </a:outerShdw>
                </a:effectLst>
              </a:rPr>
              <a:t>تتلائم</a:t>
            </a:r>
            <a:r>
              <a:rPr lang="ar-SA" sz="4000" dirty="0">
                <a:effectLst>
                  <a:outerShdw blurRad="50800" dist="38100" dir="2700000" algn="tl">
                    <a:srgbClr val="000000">
                      <a:alpha val="40000"/>
                    </a:srgbClr>
                  </a:outerShdw>
                </a:effectLst>
              </a:rPr>
              <a:t> مع الأعراف في تلك المنظمة كاحترام المشرفين والأنظمة واللوائح والعمل بها.</a:t>
            </a:r>
            <a:endParaRPr lang="en-US" sz="4000" dirty="0"/>
          </a:p>
        </p:txBody>
      </p:sp>
    </p:spTree>
    <p:extLst>
      <p:ext uri="{BB962C8B-B14F-4D97-AF65-F5344CB8AC3E}">
        <p14:creationId xmlns:p14="http://schemas.microsoft.com/office/powerpoint/2010/main" val="33059208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7488832"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dirty="0">
                <a:effectLst>
                  <a:outerShdw blurRad="50800" dist="38100" dir="2700000" algn="tl">
                    <a:srgbClr val="000000">
                      <a:alpha val="40000"/>
                    </a:srgbClr>
                  </a:outerShdw>
                </a:effectLst>
              </a:rPr>
              <a:t>ويمكن اكتساب تلك المهارات من خلال التدريب الإداري عن طريق البرامج التدريبية المخططة التي تساعد الأخصائي الاجتماعي على فهم السلوك الإنساني وحسن التعامل مع العاملين بالمنظمة.</a:t>
            </a:r>
            <a:endParaRPr lang="en-US" sz="3600" dirty="0"/>
          </a:p>
          <a:p>
            <a:pPr lvl="0"/>
            <a:r>
              <a:rPr lang="ar-SA" sz="3600" u="sng" dirty="0">
                <a:solidFill>
                  <a:srgbClr val="FF0000"/>
                </a:solidFill>
                <a:effectLst>
                  <a:outerShdw blurRad="50800" dist="38100" dir="2700000" algn="tl">
                    <a:srgbClr val="000000">
                      <a:alpha val="40000"/>
                    </a:srgbClr>
                  </a:outerShdw>
                </a:effectLst>
              </a:rPr>
              <a:t>وهذا يساعده على اكتساب المهارات الإنسانية التالية</a:t>
            </a:r>
            <a:r>
              <a:rPr lang="ar-SA" sz="3600" dirty="0">
                <a:effectLst>
                  <a:outerShdw blurRad="50800" dist="38100" dir="2700000" algn="tl">
                    <a:srgbClr val="000000">
                      <a:alpha val="40000"/>
                    </a:srgbClr>
                  </a:outerShdw>
                </a:effectLst>
              </a:rPr>
              <a:t>:-</a:t>
            </a:r>
            <a:endParaRPr lang="en-US" sz="3600" dirty="0"/>
          </a:p>
          <a:p>
            <a:pPr lvl="0"/>
            <a:r>
              <a:rPr lang="ar-SA" sz="3600" dirty="0" smtClean="0">
                <a:effectLst>
                  <a:outerShdw blurRad="50800" dist="38100" dir="2700000" algn="tl">
                    <a:srgbClr val="000000">
                      <a:alpha val="40000"/>
                    </a:srgbClr>
                  </a:outerShdw>
                </a:effectLst>
              </a:rPr>
              <a:t>- المهارة </a:t>
            </a:r>
            <a:r>
              <a:rPr lang="ar-SA" sz="3600" dirty="0">
                <a:effectLst>
                  <a:outerShdw blurRad="50800" dist="38100" dir="2700000" algn="tl">
                    <a:srgbClr val="000000">
                      <a:alpha val="40000"/>
                    </a:srgbClr>
                  </a:outerShdw>
                </a:effectLst>
              </a:rPr>
              <a:t>في استخدام الفروق الفردية بين العاملين بالمنظمة والتعامل معهم في ضوء خصائص كل منهم.</a:t>
            </a:r>
            <a:endParaRPr lang="en-US" sz="3600" dirty="0"/>
          </a:p>
          <a:p>
            <a:pPr lvl="0"/>
            <a:r>
              <a:rPr lang="ar-SA" sz="3600" dirty="0" smtClean="0">
                <a:effectLst>
                  <a:outerShdw blurRad="50800" dist="38100" dir="2700000" algn="tl">
                    <a:srgbClr val="000000">
                      <a:alpha val="40000"/>
                    </a:srgbClr>
                  </a:outerShdw>
                </a:effectLst>
              </a:rPr>
              <a:t>- المهارة </a:t>
            </a:r>
            <a:r>
              <a:rPr lang="ar-SA" sz="3600" dirty="0">
                <a:effectLst>
                  <a:outerShdw blurRad="50800" dist="38100" dir="2700000" algn="tl">
                    <a:srgbClr val="000000">
                      <a:alpha val="40000"/>
                    </a:srgbClr>
                  </a:outerShdw>
                </a:effectLst>
              </a:rPr>
              <a:t>في تحديد دوافع العاملين نحو العمل داخل المنظمة وخارجها.</a:t>
            </a:r>
            <a:endParaRPr lang="en-US" sz="3600" dirty="0"/>
          </a:p>
        </p:txBody>
      </p:sp>
    </p:spTree>
    <p:extLst>
      <p:ext uri="{BB962C8B-B14F-4D97-AF65-F5344CB8AC3E}">
        <p14:creationId xmlns:p14="http://schemas.microsoft.com/office/powerpoint/2010/main" val="33059208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6124754"/>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2800" dirty="0">
                <a:effectLst>
                  <a:outerShdw blurRad="50800" dist="38100" dir="2700000" algn="tl">
                    <a:srgbClr val="000000">
                      <a:alpha val="40000"/>
                    </a:srgbClr>
                  </a:outerShdw>
                </a:effectLst>
              </a:rPr>
              <a:t>المهارة في تقديره لنفسه وتقدير سلوك رؤسائه ومرؤوسيه.</a:t>
            </a:r>
            <a:endParaRPr lang="en-US" sz="2800" dirty="0"/>
          </a:p>
          <a:p>
            <a:pPr lvl="0"/>
            <a:r>
              <a:rPr lang="ar-SA" sz="2800" dirty="0">
                <a:effectLst>
                  <a:outerShdw blurRad="50800" dist="38100" dir="2700000" algn="tl">
                    <a:srgbClr val="000000">
                      <a:alpha val="40000"/>
                    </a:srgbClr>
                  </a:outerShdw>
                </a:effectLst>
              </a:rPr>
              <a:t>المهارة في التعرف على أشكال السلوك غير السوي في المنظمة وكيفية مواجهتها وتعديلها لصالح تحقيق أهداف المنظمة.</a:t>
            </a:r>
            <a:endParaRPr lang="en-US" sz="2800" dirty="0"/>
          </a:p>
          <a:p>
            <a:pPr lvl="0"/>
            <a:r>
              <a:rPr lang="ar-SA" sz="2800" dirty="0">
                <a:effectLst>
                  <a:outerShdw blurRad="50800" dist="38100" dir="2700000" algn="tl">
                    <a:srgbClr val="000000">
                      <a:alpha val="40000"/>
                    </a:srgbClr>
                  </a:outerShdw>
                </a:effectLst>
              </a:rPr>
              <a:t>المهارة في إيجاد العلاقات الإنسانية الفعالة مع العاملين بالمنظمة وبينهم وبين بعضهم.</a:t>
            </a:r>
            <a:endParaRPr lang="en-US" sz="2800" dirty="0"/>
          </a:p>
          <a:p>
            <a:pPr lvl="0"/>
            <a:r>
              <a:rPr lang="ar-SA" sz="2800" dirty="0">
                <a:effectLst>
                  <a:outerShdw blurRad="50800" dist="38100" dir="2700000" algn="tl">
                    <a:srgbClr val="000000">
                      <a:alpha val="40000"/>
                    </a:srgbClr>
                  </a:outerShdw>
                </a:effectLst>
              </a:rPr>
              <a:t>المهارة في استثارة العاملين لضمان مشاركتهم وإسهامهم في العمل الإداري.</a:t>
            </a:r>
            <a:endParaRPr lang="en-US" sz="2800" dirty="0"/>
          </a:p>
          <a:p>
            <a:pPr lvl="0"/>
            <a:r>
              <a:rPr lang="ar-SA" sz="2800" dirty="0">
                <a:effectLst>
                  <a:outerShdw blurRad="50800" dist="38100" dir="2700000" algn="tl">
                    <a:srgbClr val="000000">
                      <a:alpha val="40000"/>
                    </a:srgbClr>
                  </a:outerShdw>
                </a:effectLst>
              </a:rPr>
              <a:t>المهارة في تفهم احتياجات ومشكلات العاملين بالمنظمة والعمل على إشباع احتياجاتهم ومساعدتهم على مواجهة مشكلاتهم.</a:t>
            </a:r>
            <a:endParaRPr lang="en-US" sz="2800" dirty="0"/>
          </a:p>
          <a:p>
            <a:r>
              <a:rPr lang="ar-SA" sz="2800" dirty="0">
                <a:effectLst>
                  <a:outerShdw blurRad="50800" dist="38100" dir="2700000" algn="tl">
                    <a:srgbClr val="000000">
                      <a:alpha val="40000"/>
                    </a:srgbClr>
                  </a:outerShdw>
                </a:effectLst>
              </a:rPr>
              <a:t>المهارة في توجيه العلاقات الاجتماعية بهدف زيادة الإنتاج.</a:t>
            </a:r>
            <a:endParaRPr lang="ar-SA" sz="2800" dirty="0"/>
          </a:p>
        </p:txBody>
      </p:sp>
    </p:spTree>
    <p:extLst>
      <p:ext uri="{BB962C8B-B14F-4D97-AF65-F5344CB8AC3E}">
        <p14:creationId xmlns:p14="http://schemas.microsoft.com/office/powerpoint/2010/main" val="3305920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5509200"/>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200" dirty="0">
                <a:effectLst>
                  <a:outerShdw blurRad="50800" dist="38100" dir="2700000" algn="tl">
                    <a:srgbClr val="000000">
                      <a:alpha val="40000"/>
                    </a:srgbClr>
                  </a:outerShdw>
                </a:effectLst>
              </a:rPr>
              <a:t>ج-</a:t>
            </a:r>
            <a:r>
              <a:rPr lang="ar-SA" sz="3200" u="sng" dirty="0">
                <a:effectLst>
                  <a:outerShdw blurRad="50800" dist="38100" dir="2700000" algn="tl">
                    <a:srgbClr val="000000">
                      <a:alpha val="40000"/>
                    </a:srgbClr>
                  </a:outerShdw>
                </a:effectLst>
              </a:rPr>
              <a:t>مهارات فنية (مهنية</a:t>
            </a:r>
            <a:r>
              <a:rPr lang="ar-SA" sz="3200" dirty="0">
                <a:effectLst>
                  <a:outerShdw blurRad="50800" dist="38100" dir="2700000" algn="tl">
                    <a:srgbClr val="000000">
                      <a:alpha val="40000"/>
                    </a:srgbClr>
                  </a:outerShdw>
                </a:effectLst>
              </a:rPr>
              <a:t>): وتتعلق بقدرة الأخصائي على فهم طبيعة العمل المسئول عنه والقدرة على استخدام الأساليب الفنية الخاصة بهذا العمل بما يؤهله لمواجهة المشكلات الفنية (المهنية) التي تعترضه أثناء ممارسة العمل بفاعلية.</a:t>
            </a:r>
            <a:endParaRPr lang="en-US" sz="3200" dirty="0"/>
          </a:p>
          <a:p>
            <a:r>
              <a:rPr lang="ar-SA" sz="3200" dirty="0">
                <a:effectLst>
                  <a:outerShdw blurRad="50800" dist="38100" dir="2700000" algn="tl">
                    <a:srgbClr val="000000">
                      <a:alpha val="40000"/>
                    </a:srgbClr>
                  </a:outerShdw>
                </a:effectLst>
              </a:rPr>
              <a:t>ويمكن للأخصائي أن يكتسب تلك المهارات أثناء ممارسة العمل من خلال التدريب على الأعمال والأنشطة المنوطة به بتوجيه مشرفيه بالمنظمة وعلى ذلك فإن تنمية هذه المهارة يتوقف على المشرف ومهاراته وقدراته في العمل</a:t>
            </a:r>
            <a:endParaRPr lang="ar-SA" sz="3200" dirty="0"/>
          </a:p>
        </p:txBody>
      </p:sp>
    </p:spTree>
    <p:extLst>
      <p:ext uri="{BB962C8B-B14F-4D97-AF65-F5344CB8AC3E}">
        <p14:creationId xmlns:p14="http://schemas.microsoft.com/office/powerpoint/2010/main" val="33059208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563231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dirty="0">
                <a:effectLst>
                  <a:outerShdw blurRad="50800" dist="38100" dir="2700000" algn="tl">
                    <a:srgbClr val="000000">
                      <a:alpha val="40000"/>
                    </a:srgbClr>
                  </a:outerShdw>
                </a:effectLst>
              </a:rPr>
              <a:t>ومن أهم المهارات الفنية المرتبطة بممارسة عمل الأخصائي الاجتماعي في المؤسسات الاجتماعية والتي تساعده على اختيار التكتيكات الملائمة لمواقف معينة واستخدامها بصورة فعالة أثناء ممارسته لعمله المهارات التالية:- </a:t>
            </a:r>
            <a:endParaRPr lang="en-US" sz="3600" dirty="0"/>
          </a:p>
          <a:p>
            <a:r>
              <a:rPr lang="ar-SA" sz="3600" dirty="0">
                <a:effectLst>
                  <a:outerShdw blurRad="50800" dist="38100" dir="2700000" algn="tl">
                    <a:srgbClr val="000000">
                      <a:alpha val="40000"/>
                    </a:srgbClr>
                  </a:outerShdw>
                </a:effectLst>
              </a:rPr>
              <a:t>المهارة في تحديد الأنساق الرئيسية عند ممارسة عمله بالمؤسسة (النسق المسئول عن إحداث التغيير- نسق العميل- النسق المستهدف).</a:t>
            </a:r>
            <a:endParaRPr lang="ar-SA" sz="3600" dirty="0"/>
          </a:p>
        </p:txBody>
      </p:sp>
    </p:spTree>
    <p:extLst>
      <p:ext uri="{BB962C8B-B14F-4D97-AF65-F5344CB8AC3E}">
        <p14:creationId xmlns:p14="http://schemas.microsoft.com/office/powerpoint/2010/main" val="3305920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23528" y="836712"/>
            <a:ext cx="6408712" cy="452431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dirty="0">
                <a:effectLst>
                  <a:outerShdw blurRad="50800" dist="38100" dir="2700000" algn="tl">
                    <a:srgbClr val="000000">
                      <a:alpha val="40000"/>
                    </a:srgbClr>
                  </a:outerShdw>
                </a:effectLst>
              </a:rPr>
              <a:t>المهارة في تكوين العلاقات المهنية المناسبة.</a:t>
            </a:r>
            <a:endParaRPr lang="en-US" sz="3600" dirty="0"/>
          </a:p>
          <a:p>
            <a:pPr lvl="0"/>
            <a:r>
              <a:rPr lang="ar-SA" sz="3600" dirty="0">
                <a:effectLst>
                  <a:outerShdw blurRad="50800" dist="38100" dir="2700000" algn="tl">
                    <a:srgbClr val="000000">
                      <a:alpha val="40000"/>
                    </a:srgbClr>
                  </a:outerShdw>
                </a:effectLst>
              </a:rPr>
              <a:t>المهارة في ممارسة التأثير.</a:t>
            </a:r>
            <a:endParaRPr lang="en-US" sz="3600" dirty="0"/>
          </a:p>
          <a:p>
            <a:pPr lvl="0"/>
            <a:r>
              <a:rPr lang="ar-SA" sz="3600" dirty="0">
                <a:effectLst>
                  <a:outerShdw blurRad="50800" dist="38100" dir="2700000" algn="tl">
                    <a:srgbClr val="000000">
                      <a:alpha val="40000"/>
                    </a:srgbClr>
                  </a:outerShdw>
                </a:effectLst>
              </a:rPr>
              <a:t>المهارة في وضع خطة العمل.</a:t>
            </a:r>
            <a:endParaRPr lang="en-US" sz="3600" dirty="0"/>
          </a:p>
          <a:p>
            <a:pPr lvl="0"/>
            <a:r>
              <a:rPr lang="ar-SA" sz="3600" dirty="0">
                <a:effectLst>
                  <a:outerShdw blurRad="50800" dist="38100" dir="2700000" algn="tl">
                    <a:srgbClr val="000000">
                      <a:alpha val="40000"/>
                    </a:srgbClr>
                  </a:outerShdw>
                </a:effectLst>
              </a:rPr>
              <a:t>المهارة في جمع البيانات.</a:t>
            </a:r>
            <a:endParaRPr lang="en-US" sz="3600" dirty="0"/>
          </a:p>
          <a:p>
            <a:pPr lvl="0"/>
            <a:r>
              <a:rPr lang="ar-SA" sz="3600" dirty="0">
                <a:effectLst>
                  <a:outerShdw blurRad="50800" dist="38100" dir="2700000" algn="tl">
                    <a:srgbClr val="000000">
                      <a:alpha val="40000"/>
                    </a:srgbClr>
                  </a:outerShdw>
                </a:effectLst>
              </a:rPr>
              <a:t>المهارة في تقييم المشكلات.</a:t>
            </a:r>
            <a:endParaRPr lang="en-US" sz="3600" dirty="0"/>
          </a:p>
          <a:p>
            <a:pPr lvl="0"/>
            <a:r>
              <a:rPr lang="ar-SA" sz="3600" dirty="0">
                <a:effectLst>
                  <a:outerShdw blurRad="50800" dist="38100" dir="2700000" algn="tl">
                    <a:srgbClr val="000000">
                      <a:alpha val="40000"/>
                    </a:srgbClr>
                  </a:outerShdw>
                </a:effectLst>
              </a:rPr>
              <a:t>المهارة في إنهاء العمل وتقويم الجهود وتحقيق عنصر الاستمرارية لهذه الجهود</a:t>
            </a:r>
            <a:r>
              <a:rPr lang="ar-SA" dirty="0">
                <a:effectLst>
                  <a:outerShdw blurRad="50800" dist="38100" dir="2700000" algn="tl">
                    <a:srgbClr val="000000">
                      <a:alpha val="40000"/>
                    </a:srgbClr>
                  </a:outerShdw>
                </a:effectLst>
              </a:rPr>
              <a:t>.</a:t>
            </a:r>
            <a:endParaRPr lang="en-US" dirty="0"/>
          </a:p>
        </p:txBody>
      </p:sp>
    </p:spTree>
    <p:extLst>
      <p:ext uri="{BB962C8B-B14F-4D97-AF65-F5344CB8AC3E}">
        <p14:creationId xmlns:p14="http://schemas.microsoft.com/office/powerpoint/2010/main" val="33059208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6408712" cy="5632311"/>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4000" dirty="0">
                <a:effectLst>
                  <a:outerShdw blurRad="50800" dist="38100" dir="2700000" algn="tl">
                    <a:srgbClr val="000000">
                      <a:alpha val="40000"/>
                    </a:srgbClr>
                  </a:outerShdw>
                </a:effectLst>
              </a:rPr>
              <a:t>بالإضافة إلى مراعاة العوامل الفنية التي تتوقف عليها كفاءة الأنشطة الإدارية داخل المؤسسة وهي:- </a:t>
            </a:r>
            <a:endParaRPr lang="en-US" sz="4000" dirty="0"/>
          </a:p>
          <a:p>
            <a:pPr lvl="0"/>
            <a:r>
              <a:rPr lang="ar-SA" sz="4000" dirty="0">
                <a:effectLst>
                  <a:outerShdw blurRad="50800" dist="38100" dir="2700000" algn="tl">
                    <a:srgbClr val="000000">
                      <a:alpha val="40000"/>
                    </a:srgbClr>
                  </a:outerShdw>
                </a:effectLst>
              </a:rPr>
              <a:t>الأسس والقواعد العلمية القائم عليها النشاط الإداري.</a:t>
            </a:r>
            <a:endParaRPr lang="en-US" sz="4000" dirty="0"/>
          </a:p>
          <a:p>
            <a:pPr lvl="0"/>
            <a:r>
              <a:rPr lang="ar-SA" sz="4000" dirty="0">
                <a:effectLst>
                  <a:outerShdw blurRad="50800" dist="38100" dir="2700000" algn="tl">
                    <a:srgbClr val="000000">
                      <a:alpha val="40000"/>
                    </a:srgbClr>
                  </a:outerShdw>
                </a:effectLst>
              </a:rPr>
              <a:t>التنظيم الداخلي للنشاط الإداري.</a:t>
            </a:r>
            <a:endParaRPr lang="en-US" sz="4000" dirty="0"/>
          </a:p>
          <a:p>
            <a:pPr lvl="0"/>
            <a:r>
              <a:rPr lang="ar-SA" sz="4000" dirty="0">
                <a:effectLst>
                  <a:outerShdw blurRad="50800" dist="38100" dir="2700000" algn="tl">
                    <a:srgbClr val="000000">
                      <a:alpha val="40000"/>
                    </a:srgbClr>
                  </a:outerShdw>
                </a:effectLst>
              </a:rPr>
              <a:t>الإمكانيات المادية المستخدمة في الأداء.</a:t>
            </a:r>
            <a:endParaRPr lang="en-US" sz="4000" dirty="0"/>
          </a:p>
          <a:p>
            <a:r>
              <a:rPr lang="ar-SA" sz="4000" dirty="0">
                <a:effectLst>
                  <a:outerShdw blurRad="50800" dist="38100" dir="2700000" algn="tl">
                    <a:srgbClr val="000000">
                      <a:alpha val="40000"/>
                    </a:srgbClr>
                  </a:outerShdw>
                </a:effectLst>
              </a:rPr>
              <a:t>أساليب وطرق الأداء.</a:t>
            </a:r>
            <a:endParaRPr lang="ar-SA" sz="4000" dirty="0"/>
          </a:p>
        </p:txBody>
      </p:sp>
    </p:spTree>
    <p:extLst>
      <p:ext uri="{BB962C8B-B14F-4D97-AF65-F5344CB8AC3E}">
        <p14:creationId xmlns:p14="http://schemas.microsoft.com/office/powerpoint/2010/main" val="33059208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395536" y="1052736"/>
            <a:ext cx="6408712" cy="4524315"/>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3600" dirty="0">
                <a:effectLst>
                  <a:outerShdw blurRad="50800" dist="38100" dir="2700000" algn="tl">
                    <a:srgbClr val="000000">
                      <a:alpha val="40000"/>
                    </a:srgbClr>
                  </a:outerShdw>
                </a:effectLst>
              </a:rPr>
              <a:t>د- </a:t>
            </a:r>
            <a:r>
              <a:rPr lang="ar-SA" sz="3600" u="sng" dirty="0">
                <a:effectLst>
                  <a:outerShdw blurRad="50800" dist="38100" dir="2700000" algn="tl">
                    <a:srgbClr val="000000">
                      <a:alpha val="40000"/>
                    </a:srgbClr>
                  </a:outerShdw>
                </a:effectLst>
              </a:rPr>
              <a:t>المهارات الإدارية </a:t>
            </a:r>
            <a:r>
              <a:rPr lang="ar-SA" sz="3600" dirty="0">
                <a:effectLst>
                  <a:outerShdw blurRad="50800" dist="38100" dir="2700000" algn="tl">
                    <a:srgbClr val="000000">
                      <a:alpha val="40000"/>
                    </a:srgbClr>
                  </a:outerShdw>
                </a:effectLst>
              </a:rPr>
              <a:t>: تشير مهارة الأخصائي الاجتماعي الإداري إلى قدرته على انجاز المهام الإدارية المسئول عنها داخل المنظمة التي يعمل بها تبعاً لوضعه في الهيكل التنظيمي بها.</a:t>
            </a:r>
            <a:endParaRPr lang="en-US" sz="3600" dirty="0"/>
          </a:p>
          <a:p>
            <a:pPr lvl="0"/>
            <a:r>
              <a:rPr lang="ar-SA" sz="3600" dirty="0">
                <a:solidFill>
                  <a:srgbClr val="FF0000"/>
                </a:solidFill>
                <a:effectLst>
                  <a:outerShdw blurRad="50800" dist="38100" dir="2700000" algn="tl">
                    <a:srgbClr val="000000">
                      <a:alpha val="40000"/>
                    </a:srgbClr>
                  </a:outerShdw>
                </a:effectLst>
              </a:rPr>
              <a:t>والمهارات الإدارية التي يجب أن يكتسبها الأخصائي الاجتماعي تتضمن:- </a:t>
            </a:r>
            <a:endParaRPr lang="en-US" sz="3600" dirty="0">
              <a:solidFill>
                <a:srgbClr val="FF0000"/>
              </a:solidFill>
            </a:endParaRPr>
          </a:p>
          <a:p>
            <a:r>
              <a:rPr lang="ar-SA" sz="3600" dirty="0" smtClean="0">
                <a:effectLst>
                  <a:outerShdw blurRad="50800" dist="38100" dir="2700000" algn="tl">
                    <a:srgbClr val="000000">
                      <a:alpha val="40000"/>
                    </a:srgbClr>
                  </a:outerShdw>
                </a:effectLst>
              </a:rPr>
              <a:t>- المهارة </a:t>
            </a:r>
            <a:r>
              <a:rPr lang="ar-SA" sz="3600" dirty="0">
                <a:effectLst>
                  <a:outerShdw blurRad="50800" dist="38100" dir="2700000" algn="tl">
                    <a:srgbClr val="000000">
                      <a:alpha val="40000"/>
                    </a:srgbClr>
                  </a:outerShdw>
                </a:effectLst>
              </a:rPr>
              <a:t>في التفكير والتخطيط بواقعية.</a:t>
            </a:r>
            <a:endParaRPr lang="ar-SA" sz="3600" dirty="0"/>
          </a:p>
        </p:txBody>
      </p:sp>
    </p:spTree>
    <p:extLst>
      <p:ext uri="{BB962C8B-B14F-4D97-AF65-F5344CB8AC3E}">
        <p14:creationId xmlns:p14="http://schemas.microsoft.com/office/powerpoint/2010/main" val="33059208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764704"/>
            <a:ext cx="7416824" cy="4832092"/>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2800" dirty="0" smtClean="0">
                <a:effectLst>
                  <a:outerShdw blurRad="50800" dist="38100" dir="2700000" algn="tl">
                    <a:srgbClr val="000000">
                      <a:alpha val="40000"/>
                    </a:srgbClr>
                  </a:outerShdw>
                </a:effectLst>
              </a:rPr>
              <a:t>-المهارة </a:t>
            </a:r>
            <a:r>
              <a:rPr lang="ar-SA" sz="2800" dirty="0">
                <a:effectLst>
                  <a:outerShdw blurRad="50800" dist="38100" dir="2700000" algn="tl">
                    <a:srgbClr val="000000">
                      <a:alpha val="40000"/>
                    </a:srgbClr>
                  </a:outerShdw>
                </a:effectLst>
              </a:rPr>
              <a:t>في تقدير مدى معقولية الخطط ومدى قابليتها للتطبيق. </a:t>
            </a:r>
            <a:endParaRPr lang="en-US" sz="2800" dirty="0"/>
          </a:p>
          <a:p>
            <a:pPr lvl="0"/>
            <a:r>
              <a:rPr lang="ar-SA" sz="2800" dirty="0" smtClean="0">
                <a:effectLst>
                  <a:outerShdw blurRad="50800" dist="38100" dir="2700000" algn="tl">
                    <a:srgbClr val="000000">
                      <a:alpha val="40000"/>
                    </a:srgbClr>
                  </a:outerShdw>
                </a:effectLst>
              </a:rPr>
              <a:t>- المهارة </a:t>
            </a:r>
            <a:r>
              <a:rPr lang="ar-SA" sz="2800" dirty="0">
                <a:effectLst>
                  <a:outerShdw blurRad="50800" dist="38100" dir="2700000" algn="tl">
                    <a:srgbClr val="000000">
                      <a:alpha val="40000"/>
                    </a:srgbClr>
                  </a:outerShdw>
                </a:effectLst>
              </a:rPr>
              <a:t>في التفكير وتحديد البدائل المختلفة لعمل الأشياء.</a:t>
            </a:r>
            <a:endParaRPr lang="en-US" sz="2800" dirty="0"/>
          </a:p>
          <a:p>
            <a:pPr lvl="0"/>
            <a:r>
              <a:rPr lang="ar-SA" sz="2800" dirty="0" smtClean="0">
                <a:effectLst>
                  <a:outerShdw blurRad="50800" dist="38100" dir="2700000" algn="tl">
                    <a:srgbClr val="000000">
                      <a:alpha val="40000"/>
                    </a:srgbClr>
                  </a:outerShdw>
                </a:effectLst>
              </a:rPr>
              <a:t>-المهارة </a:t>
            </a:r>
            <a:r>
              <a:rPr lang="ar-SA" sz="2800" dirty="0">
                <a:effectLst>
                  <a:outerShdw blurRad="50800" dist="38100" dir="2700000" algn="tl">
                    <a:srgbClr val="000000">
                      <a:alpha val="40000"/>
                    </a:srgbClr>
                  </a:outerShdw>
                </a:effectLst>
              </a:rPr>
              <a:t>في توقع وتقدير الآثار المحتملة للقرارات.</a:t>
            </a:r>
            <a:endParaRPr lang="en-US" sz="2800" dirty="0"/>
          </a:p>
          <a:p>
            <a:pPr lvl="0"/>
            <a:r>
              <a:rPr lang="ar-SA" sz="2800" dirty="0">
                <a:effectLst>
                  <a:outerShdw blurRad="50800" dist="38100" dir="2700000" algn="tl">
                    <a:srgbClr val="000000">
                      <a:alpha val="40000"/>
                    </a:srgbClr>
                  </a:outerShdw>
                </a:effectLst>
              </a:rPr>
              <a:t>المهارة في وضع الأولويات في ضوء الاعتبارات المرتبطة بذلك.</a:t>
            </a:r>
            <a:endParaRPr lang="en-US" sz="2800" dirty="0"/>
          </a:p>
          <a:p>
            <a:pPr lvl="0"/>
            <a:r>
              <a:rPr lang="ar-SA" sz="2800" dirty="0" smtClean="0">
                <a:effectLst>
                  <a:outerShdw blurRad="50800" dist="38100" dir="2700000" algn="tl">
                    <a:srgbClr val="000000">
                      <a:alpha val="40000"/>
                    </a:srgbClr>
                  </a:outerShdw>
                </a:effectLst>
              </a:rPr>
              <a:t>-المهارة </a:t>
            </a:r>
            <a:r>
              <a:rPr lang="ar-SA" sz="2800" dirty="0">
                <a:effectLst>
                  <a:outerShdw blurRad="50800" dist="38100" dir="2700000" algn="tl">
                    <a:srgbClr val="000000">
                      <a:alpha val="40000"/>
                    </a:srgbClr>
                  </a:outerShdw>
                </a:effectLst>
              </a:rPr>
              <a:t>في اتخاذ القرارات داخل المنظمة التي يعمل فيها.</a:t>
            </a:r>
            <a:endParaRPr lang="en-US" sz="2800" dirty="0"/>
          </a:p>
          <a:p>
            <a:pPr lvl="0"/>
            <a:r>
              <a:rPr lang="ar-SA" sz="2800" dirty="0" smtClean="0">
                <a:effectLst>
                  <a:outerShdw blurRad="50800" dist="38100" dir="2700000" algn="tl">
                    <a:srgbClr val="000000">
                      <a:alpha val="40000"/>
                    </a:srgbClr>
                  </a:outerShdw>
                </a:effectLst>
              </a:rPr>
              <a:t>-المهارة </a:t>
            </a:r>
            <a:r>
              <a:rPr lang="ar-SA" sz="2800" dirty="0">
                <a:effectLst>
                  <a:outerShdw blurRad="50800" dist="38100" dir="2700000" algn="tl">
                    <a:srgbClr val="000000">
                      <a:alpha val="40000"/>
                    </a:srgbClr>
                  </a:outerShdw>
                </a:effectLst>
              </a:rPr>
              <a:t>في القيام بالعديد من الأدوار والمهام في نفس الوقت والتي تتطلبها طبيعة عمله ووضعه في المنظمة.</a:t>
            </a:r>
            <a:endParaRPr lang="en-US" sz="2800" dirty="0"/>
          </a:p>
          <a:p>
            <a:pPr lvl="0"/>
            <a:r>
              <a:rPr lang="ar-SA" sz="2800" dirty="0" smtClean="0">
                <a:effectLst>
                  <a:outerShdw blurRad="50800" dist="38100" dir="2700000" algn="tl">
                    <a:srgbClr val="000000">
                      <a:alpha val="40000"/>
                    </a:srgbClr>
                  </a:outerShdw>
                </a:effectLst>
              </a:rPr>
              <a:t>-المهارة </a:t>
            </a:r>
            <a:r>
              <a:rPr lang="ar-SA" sz="2800" dirty="0">
                <a:effectLst>
                  <a:outerShdw blurRad="50800" dist="38100" dir="2700000" algn="tl">
                    <a:srgbClr val="000000">
                      <a:alpha val="40000"/>
                    </a:srgbClr>
                  </a:outerShdw>
                </a:effectLst>
              </a:rPr>
              <a:t>في استخدام السلطة وتفويضها بطريقة ايجابية حسبما يقتضى الموقف.</a:t>
            </a:r>
            <a:endParaRPr lang="en-US" sz="2800" dirty="0"/>
          </a:p>
          <a:p>
            <a:pPr lvl="0"/>
            <a:r>
              <a:rPr lang="ar-SA" sz="2800" dirty="0" smtClean="0">
                <a:effectLst>
                  <a:outerShdw blurRad="50800" dist="38100" dir="2700000" algn="tl">
                    <a:srgbClr val="000000">
                      <a:alpha val="40000"/>
                    </a:srgbClr>
                  </a:outerShdw>
                </a:effectLst>
              </a:rPr>
              <a:t>-المهارة </a:t>
            </a:r>
            <a:r>
              <a:rPr lang="ar-SA" sz="2800" dirty="0">
                <a:effectLst>
                  <a:outerShdw blurRad="50800" dist="38100" dir="2700000" algn="tl">
                    <a:srgbClr val="000000">
                      <a:alpha val="40000"/>
                    </a:srgbClr>
                  </a:outerShdw>
                </a:effectLst>
              </a:rPr>
              <a:t>في الاتصال بفعالية بالآخرين .</a:t>
            </a:r>
            <a:endParaRPr lang="en-US" sz="2800" dirty="0"/>
          </a:p>
        </p:txBody>
      </p:sp>
    </p:spTree>
    <p:extLst>
      <p:ext uri="{BB962C8B-B14F-4D97-AF65-F5344CB8AC3E}">
        <p14:creationId xmlns:p14="http://schemas.microsoft.com/office/powerpoint/2010/main" val="33059208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rot="20361060">
            <a:off x="675101" y="1357024"/>
            <a:ext cx="5344464" cy="3154710"/>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SA" sz="19900" b="1" dirty="0">
                <a:ln w="18000">
                  <a:solidFill>
                    <a:schemeClr val="tx1"/>
                  </a:solidFill>
                  <a:prstDash val="solid"/>
                  <a:miter lim="800000"/>
                </a:ln>
                <a:solidFill>
                  <a:srgbClr val="F61857"/>
                </a:solidFill>
                <a:effectLst>
                  <a:glow rad="101600">
                    <a:srgbClr val="FF99FF">
                      <a:alpha val="60000"/>
                    </a:srgbClr>
                  </a:glow>
                  <a:outerShdw blurRad="25500" dist="23000" dir="7020000" algn="tl">
                    <a:srgbClr val="000000">
                      <a:alpha val="50000"/>
                    </a:srgbClr>
                  </a:outerShdw>
                </a:effectLst>
              </a:rPr>
              <a:t>اسئلة</a:t>
            </a:r>
          </a:p>
        </p:txBody>
      </p:sp>
    </p:spTree>
    <p:extLst>
      <p:ext uri="{BB962C8B-B14F-4D97-AF65-F5344CB8AC3E}">
        <p14:creationId xmlns:p14="http://schemas.microsoft.com/office/powerpoint/2010/main" val="33059208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539552" y="1268760"/>
            <a:ext cx="6408712" cy="4247317"/>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r>
              <a:rPr lang="ar-SA" sz="5400" b="1" dirty="0" smtClean="0">
                <a:effectLst>
                  <a:outerShdw blurRad="50800" dist="38100" dir="2700000" algn="tl">
                    <a:srgbClr val="000000">
                      <a:alpha val="40000"/>
                    </a:srgbClr>
                  </a:outerShdw>
                </a:effectLst>
              </a:rPr>
              <a:t> س : </a:t>
            </a:r>
            <a:r>
              <a:rPr lang="ar-SA" sz="5400" b="1" u="sng" dirty="0" smtClean="0">
                <a:effectLst>
                  <a:outerShdw blurRad="50800" dist="38100" dir="2700000" algn="tl">
                    <a:srgbClr val="000000">
                      <a:alpha val="40000"/>
                    </a:srgbClr>
                  </a:outerShdw>
                </a:effectLst>
              </a:rPr>
              <a:t>اشرح </a:t>
            </a:r>
            <a:r>
              <a:rPr lang="ar-SA" sz="5400" b="1" u="sng" dirty="0">
                <a:effectLst>
                  <a:outerShdw blurRad="50800" dist="38100" dir="2700000" algn="tl">
                    <a:srgbClr val="000000">
                      <a:alpha val="40000"/>
                    </a:srgbClr>
                  </a:outerShdw>
                </a:effectLst>
              </a:rPr>
              <a:t>/ اشرحي </a:t>
            </a:r>
            <a:r>
              <a:rPr lang="ar-SA" sz="5400" b="1" dirty="0">
                <a:effectLst>
                  <a:outerShdw blurRad="50800" dist="38100" dir="2700000" algn="tl">
                    <a:srgbClr val="000000">
                      <a:alpha val="40000"/>
                    </a:srgbClr>
                  </a:outerShdw>
                </a:effectLst>
              </a:rPr>
              <a:t>المعارف المتعلقة بالمؤسسة التي يجب على الأخصائي الاجتماعي معرفتها للقيام بأدواره الإدارية ؟</a:t>
            </a:r>
            <a:endParaRPr lang="en-US" sz="5400" dirty="0"/>
          </a:p>
        </p:txBody>
      </p:sp>
    </p:spTree>
    <p:extLst>
      <p:ext uri="{BB962C8B-B14F-4D97-AF65-F5344CB8AC3E}">
        <p14:creationId xmlns:p14="http://schemas.microsoft.com/office/powerpoint/2010/main" val="33059208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107504" y="332656"/>
            <a:ext cx="7128792" cy="6186309"/>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600" b="1" u="sng" dirty="0">
                <a:solidFill>
                  <a:srgbClr val="FF0000"/>
                </a:solidFill>
                <a:effectLst>
                  <a:outerShdw blurRad="38100" dist="38100" dir="2700000" algn="tl">
                    <a:srgbClr val="000000">
                      <a:alpha val="43137"/>
                    </a:srgbClr>
                  </a:outerShdw>
                </a:effectLst>
              </a:rPr>
              <a:t>الإجابة/ تتمثل  المعارف المتعلقة بالمؤسسة فيما يلي : </a:t>
            </a:r>
            <a:endParaRPr lang="en-US" sz="3600" b="1" u="sng" dirty="0">
              <a:solidFill>
                <a:srgbClr val="FF0000"/>
              </a:solidFill>
              <a:effectLst>
                <a:outerShdw blurRad="38100" dist="38100" dir="2700000" algn="tl">
                  <a:srgbClr val="000000">
                    <a:alpha val="43137"/>
                  </a:srgbClr>
                </a:outerShdw>
              </a:effectLst>
            </a:endParaRPr>
          </a:p>
          <a:p>
            <a:pPr lvl="0"/>
            <a:r>
              <a:rPr lang="ar-SA" sz="3600" dirty="0">
                <a:effectLst>
                  <a:outerShdw blurRad="50800" dist="38100" dir="2700000" algn="tl">
                    <a:srgbClr val="000000">
                      <a:alpha val="40000"/>
                    </a:srgbClr>
                  </a:outerShdw>
                </a:effectLst>
              </a:rPr>
              <a:t>غرض ووظيفة المؤسسة وفلسفتها وكيفية تطويرها بحيث تشبع الاحتياجات المتجددة لعملائها.</a:t>
            </a:r>
            <a:endParaRPr lang="en-US" sz="3600" dirty="0"/>
          </a:p>
          <a:p>
            <a:pPr lvl="0"/>
            <a:r>
              <a:rPr lang="ar-SA" sz="3600" dirty="0">
                <a:effectLst>
                  <a:outerShdw blurRad="50800" dist="38100" dir="2700000" algn="tl">
                    <a:srgbClr val="000000">
                      <a:alpha val="40000"/>
                    </a:srgbClr>
                  </a:outerShdw>
                </a:effectLst>
              </a:rPr>
              <a:t>نوع العملاء الذين تخدمهم المؤسسة من ناحية السن والجنس وأماكن إقامتهم وحاجاتهم وميولهم.</a:t>
            </a:r>
            <a:endParaRPr lang="en-US" sz="3600" dirty="0"/>
          </a:p>
          <a:p>
            <a:pPr lvl="0"/>
            <a:r>
              <a:rPr lang="ar-SA" sz="3600" dirty="0">
                <a:effectLst>
                  <a:outerShdw blurRad="50800" dist="38100" dir="2700000" algn="tl">
                    <a:srgbClr val="000000">
                      <a:alpha val="40000"/>
                    </a:srgbClr>
                  </a:outerShdw>
                </a:effectLst>
              </a:rPr>
              <a:t>كيفية مساعدة المؤسسة لعملائها ووسائل تحقيق تلك المساعدة.</a:t>
            </a:r>
            <a:endParaRPr lang="en-US" sz="3600" dirty="0"/>
          </a:p>
          <a:p>
            <a:r>
              <a:rPr lang="ar-SA" sz="3600" dirty="0">
                <a:effectLst>
                  <a:outerShdw blurRad="50800" dist="38100" dir="2700000" algn="tl">
                    <a:srgbClr val="000000">
                      <a:alpha val="40000"/>
                    </a:srgbClr>
                  </a:outerShdw>
                </a:effectLst>
              </a:rPr>
              <a:t>معرفة سياسة المؤسسة الداخلية والعمليات التي تساعد على تحقيق تلك السياسة</a:t>
            </a:r>
            <a:endParaRPr lang="ar-SA" sz="3600" dirty="0"/>
          </a:p>
        </p:txBody>
      </p:sp>
    </p:spTree>
    <p:extLst>
      <p:ext uri="{BB962C8B-B14F-4D97-AF65-F5344CB8AC3E}">
        <p14:creationId xmlns:p14="http://schemas.microsoft.com/office/powerpoint/2010/main" val="33059208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مربع نص 4"/>
          <p:cNvSpPr txBox="1"/>
          <p:nvPr/>
        </p:nvSpPr>
        <p:spPr>
          <a:xfrm>
            <a:off x="467544" y="620688"/>
            <a:ext cx="6408712" cy="5016758"/>
          </a:xfrm>
          <a:prstGeom prst="rect">
            <a:avLst/>
          </a:prstGeom>
          <a:ln w="76200">
            <a:solidFill>
              <a:srgbClr val="F61857"/>
            </a:solid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1">
            <a:spAutoFit/>
          </a:bodyPr>
          <a:lstStyle/>
          <a:p>
            <a:pPr lvl="0"/>
            <a:r>
              <a:rPr lang="ar-SA" sz="3200" dirty="0">
                <a:effectLst>
                  <a:outerShdw blurRad="50800" dist="38100" dir="2700000" algn="tl">
                    <a:srgbClr val="000000">
                      <a:alpha val="40000"/>
                    </a:srgbClr>
                  </a:outerShdw>
                </a:effectLst>
              </a:rPr>
              <a:t>المقاييس التي وضعتها المؤسسة لتقييم الخدمات بها.</a:t>
            </a:r>
            <a:endParaRPr lang="en-US" sz="3200" dirty="0"/>
          </a:p>
          <a:p>
            <a:pPr lvl="0"/>
            <a:r>
              <a:rPr lang="ar-SA" sz="3200" dirty="0">
                <a:effectLst>
                  <a:outerShdw blurRad="50800" dist="38100" dir="2700000" algn="tl">
                    <a:srgbClr val="000000">
                      <a:alpha val="40000"/>
                    </a:srgbClr>
                  </a:outerShdw>
                </a:effectLst>
              </a:rPr>
              <a:t>ميزانية المؤسسة وما تشتمل عليه من إيرادات ومصروفات.</a:t>
            </a:r>
            <a:endParaRPr lang="en-US" sz="3200" dirty="0"/>
          </a:p>
          <a:p>
            <a:pPr lvl="0"/>
            <a:r>
              <a:rPr lang="ar-SA" sz="3200" dirty="0">
                <a:effectLst>
                  <a:outerShdw blurRad="50800" dist="38100" dir="2700000" algn="tl">
                    <a:srgbClr val="000000">
                      <a:alpha val="40000"/>
                    </a:srgbClr>
                  </a:outerShdw>
                </a:effectLst>
              </a:rPr>
              <a:t>العلاقة بين جماعات العمل ووسائل تسهيل الاتصال بين كافة العملاء.</a:t>
            </a:r>
            <a:endParaRPr lang="en-US" sz="3200" dirty="0"/>
          </a:p>
          <a:p>
            <a:r>
              <a:rPr lang="ar-SA" sz="3200" dirty="0">
                <a:effectLst>
                  <a:outerShdw blurRad="50800" dist="38100" dir="2700000" algn="tl">
                    <a:srgbClr val="000000">
                      <a:alpha val="40000"/>
                    </a:srgbClr>
                  </a:outerShdw>
                </a:effectLst>
              </a:rPr>
              <a:t>الجماعات التي تتعامل داخل المنظمة ( مجلس الإدارة والموظفين والعملاء) وكذلك معرفة كيف يفهمون هم أنفسهم ووظائفهم وكيف يمارسون أعمالهم</a:t>
            </a:r>
            <a:endParaRPr lang="ar-SA" sz="3200" dirty="0"/>
          </a:p>
        </p:txBody>
      </p:sp>
    </p:spTree>
    <p:extLst>
      <p:ext uri="{BB962C8B-B14F-4D97-AF65-F5344CB8AC3E}">
        <p14:creationId xmlns:p14="http://schemas.microsoft.com/office/powerpoint/2010/main" val="330592083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TotalTime>
  <Words>3353</Words>
  <Application>Microsoft Office PowerPoint</Application>
  <PresentationFormat>عرض على الشاشة (3:4)‏</PresentationFormat>
  <Paragraphs>175</Paragraphs>
  <Slides>62</Slides>
  <Notes>0</Notes>
  <HiddenSlides>0</HiddenSlides>
  <MMClips>0</MMClips>
  <ScaleCrop>false</ScaleCrop>
  <HeadingPairs>
    <vt:vector size="4" baseType="variant">
      <vt:variant>
        <vt:lpstr>نسق</vt:lpstr>
      </vt:variant>
      <vt:variant>
        <vt:i4>1</vt:i4>
      </vt:variant>
      <vt:variant>
        <vt:lpstr>عناوين الشرائح</vt:lpstr>
      </vt:variant>
      <vt:variant>
        <vt:i4>62</vt:i4>
      </vt:variant>
    </vt:vector>
  </HeadingPairs>
  <TitlesOfParts>
    <vt:vector size="63"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Asmaa A. Saleh</dc:creator>
  <cp:lastModifiedBy>Asmaa A. Saleh</cp:lastModifiedBy>
  <cp:revision>22</cp:revision>
  <dcterms:created xsi:type="dcterms:W3CDTF">2016-02-15T22:30:32Z</dcterms:created>
  <dcterms:modified xsi:type="dcterms:W3CDTF">2016-04-16T12:30:00Z</dcterms:modified>
</cp:coreProperties>
</file>