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2"/>
  </p:notesMasterIdLst>
  <p:sldIdLst>
    <p:sldId id="309" r:id="rId2"/>
    <p:sldId id="256"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6" r:id="rId17"/>
    <p:sldId id="323" r:id="rId18"/>
    <p:sldId id="324" r:id="rId19"/>
    <p:sldId id="327" r:id="rId20"/>
    <p:sldId id="325" r:id="rId21"/>
    <p:sldId id="328"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294" r:id="rId60"/>
    <p:sldId id="295" r:id="rId61"/>
    <p:sldId id="296" r:id="rId62"/>
    <p:sldId id="297" r:id="rId63"/>
    <p:sldId id="298" r:id="rId64"/>
    <p:sldId id="299" r:id="rId65"/>
    <p:sldId id="300" r:id="rId66"/>
    <p:sldId id="301" r:id="rId67"/>
    <p:sldId id="302" r:id="rId68"/>
    <p:sldId id="303" r:id="rId69"/>
    <p:sldId id="304" r:id="rId70"/>
    <p:sldId id="305" r:id="rId7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4C4F061-C7A4-4F34-BACB-EA62DE02CE81}" type="datetimeFigureOut">
              <a:rPr lang="ar-SA" smtClean="0"/>
              <a:t>09/07/1437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FAFE4D1-4B49-4283-BE25-1B36A9A26C05}" type="slidenum">
              <a:rPr lang="ar-SA" smtClean="0"/>
              <a:t>‹#›</a:t>
            </a:fld>
            <a:endParaRPr lang="ar-SA"/>
          </a:p>
        </p:txBody>
      </p:sp>
    </p:spTree>
    <p:extLst>
      <p:ext uri="{BB962C8B-B14F-4D97-AF65-F5344CB8AC3E}">
        <p14:creationId xmlns:p14="http://schemas.microsoft.com/office/powerpoint/2010/main" val="173754926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8826D51-69BE-45BC-94D7-991B7DEACE5F}" type="slidenum">
              <a:rPr lang="ar-SA" smtClean="0"/>
              <a:t>12</a:t>
            </a:fld>
            <a:endParaRPr lang="ar-SA"/>
          </a:p>
        </p:txBody>
      </p:sp>
    </p:spTree>
    <p:extLst>
      <p:ext uri="{BB962C8B-B14F-4D97-AF65-F5344CB8AC3E}">
        <p14:creationId xmlns:p14="http://schemas.microsoft.com/office/powerpoint/2010/main" val="328090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D19E297-0E62-4391-978C-51DC6E2180F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132283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D19E297-0E62-4391-978C-51DC6E2180F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2861156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D19E297-0E62-4391-978C-51DC6E2180F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867778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D19E297-0E62-4391-978C-51DC6E2180FB}"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324277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D19E297-0E62-4391-978C-51DC6E2180FB}" type="datetimeFigureOut">
              <a:rPr lang="ar-SA" smtClean="0"/>
              <a:t>09/07/1437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1702856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D19E297-0E62-4391-978C-51DC6E2180FB}" type="datetimeFigureOut">
              <a:rPr lang="ar-SA" smtClean="0"/>
              <a:t>09/07/1437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980926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D19E297-0E62-4391-978C-51DC6E2180FB}" type="datetimeFigureOut">
              <a:rPr lang="ar-SA" smtClean="0"/>
              <a:t>09/07/1437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2747341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D19E297-0E62-4391-978C-51DC6E2180FB}"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672749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D19E297-0E62-4391-978C-51DC6E2180FB}"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3564985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D19E297-0E62-4391-978C-51DC6E2180F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3197113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D19E297-0E62-4391-978C-51DC6E2180F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15B71D8-8785-47C7-9806-304AB2BE5C2F}" type="slidenum">
              <a:rPr lang="ar-SA" smtClean="0"/>
              <a:t>‹#›</a:t>
            </a:fld>
            <a:endParaRPr lang="ar-SA"/>
          </a:p>
        </p:txBody>
      </p:sp>
    </p:spTree>
    <p:extLst>
      <p:ext uri="{BB962C8B-B14F-4D97-AF65-F5344CB8AC3E}">
        <p14:creationId xmlns:p14="http://schemas.microsoft.com/office/powerpoint/2010/main" val="4091999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D19E297-0E62-4391-978C-51DC6E2180FB}" type="datetimeFigureOut">
              <a:rPr lang="ar-SA" smtClean="0"/>
              <a:t>09/07/1437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15B71D8-8785-47C7-9806-304AB2BE5C2F}" type="slidenum">
              <a:rPr lang="ar-SA" smtClean="0"/>
              <a:t>‹#›</a:t>
            </a:fld>
            <a:endParaRPr lang="ar-SA"/>
          </a:p>
        </p:txBody>
      </p:sp>
    </p:spTree>
    <p:extLst>
      <p:ext uri="{BB962C8B-B14F-4D97-AF65-F5344CB8AC3E}">
        <p14:creationId xmlns:p14="http://schemas.microsoft.com/office/powerpoint/2010/main" val="18128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124744"/>
            <a:ext cx="7560840" cy="4752528"/>
          </a:xfrm>
          <a:ln w="76200"/>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301265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9552" y="476672"/>
            <a:ext cx="8064896" cy="5184576"/>
          </a:xfrm>
          <a:ln w="76200"/>
        </p:spPr>
        <p:style>
          <a:lnRef idx="2">
            <a:schemeClr val="accent2"/>
          </a:lnRef>
          <a:fillRef idx="1">
            <a:schemeClr val="lt1"/>
          </a:fillRef>
          <a:effectRef idx="0">
            <a:schemeClr val="accent2"/>
          </a:effectRef>
          <a:fontRef idx="minor">
            <a:schemeClr val="dk1"/>
          </a:fontRef>
        </p:style>
        <p:txBody>
          <a:bodyPr>
            <a:noAutofit/>
          </a:bodyPr>
          <a:lstStyle/>
          <a:p>
            <a:r>
              <a:rPr lang="ar-SA" sz="9600" b="1" dirty="0" smtClean="0">
                <a:solidFill>
                  <a:schemeClr val="accent2">
                    <a:lumMod val="60000"/>
                    <a:lumOff val="40000"/>
                  </a:schemeClr>
                </a:solidFill>
                <a:effectLst>
                  <a:outerShdw blurRad="38100" dist="38100" dir="2700000" algn="tl">
                    <a:srgbClr val="000000">
                      <a:alpha val="43137"/>
                    </a:srgbClr>
                  </a:outerShdw>
                </a:effectLst>
              </a:rPr>
              <a:t>المحاضرة السابعة </a:t>
            </a:r>
          </a:p>
          <a:p>
            <a:r>
              <a:rPr lang="ar-SA" sz="9600" b="1" dirty="0" smtClean="0">
                <a:solidFill>
                  <a:schemeClr val="accent2">
                    <a:lumMod val="60000"/>
                    <a:lumOff val="40000"/>
                  </a:schemeClr>
                </a:solidFill>
                <a:effectLst>
                  <a:outerShdw blurRad="50800" dist="38100" dir="2700000" algn="tl">
                    <a:srgbClr val="000000">
                      <a:alpha val="40000"/>
                    </a:srgbClr>
                  </a:outerShdw>
                </a:effectLst>
              </a:rPr>
              <a:t>بعنوان </a:t>
            </a:r>
            <a:r>
              <a:rPr lang="ar-SA" sz="9600" b="1" dirty="0">
                <a:solidFill>
                  <a:schemeClr val="accent2">
                    <a:lumMod val="60000"/>
                    <a:lumOff val="40000"/>
                  </a:schemeClr>
                </a:solidFill>
                <a:effectLst>
                  <a:outerShdw blurRad="50800" dist="38100" dir="2700000" algn="tl">
                    <a:srgbClr val="000000">
                      <a:alpha val="40000"/>
                    </a:srgbClr>
                  </a:outerShdw>
                </a:effectLst>
              </a:rPr>
              <a:t>المؤسسات الحكومية والأهلية</a:t>
            </a:r>
            <a:endParaRPr lang="ar-SA" sz="9600" dirty="0">
              <a:solidFill>
                <a:schemeClr val="accent2">
                  <a:lumMod val="60000"/>
                  <a:lumOff val="40000"/>
                </a:schemeClr>
              </a:solidFill>
            </a:endParaRPr>
          </a:p>
        </p:txBody>
      </p:sp>
    </p:spTree>
    <p:extLst>
      <p:ext uri="{BB962C8B-B14F-4D97-AF65-F5344CB8AC3E}">
        <p14:creationId xmlns:p14="http://schemas.microsoft.com/office/powerpoint/2010/main" val="4185730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algn="ctr"/>
            <a:r>
              <a:rPr lang="ar-SA" b="1" u="sng" dirty="0" smtClean="0"/>
              <a:t>عناصر المحاضرة</a:t>
            </a:r>
          </a:p>
          <a:p>
            <a:pPr>
              <a:lnSpc>
                <a:spcPct val="250000"/>
              </a:lnSpc>
            </a:pPr>
            <a:r>
              <a:rPr lang="ar-SA" b="1" dirty="0"/>
              <a:t>التعريف بالمنظمات وعلاقتها بالبيئة</a:t>
            </a:r>
            <a:endParaRPr lang="en-US" dirty="0"/>
          </a:p>
          <a:p>
            <a:pPr>
              <a:lnSpc>
                <a:spcPct val="250000"/>
              </a:lnSpc>
            </a:pPr>
            <a:r>
              <a:rPr lang="ar-SA" b="1" dirty="0"/>
              <a:t>العلاقة</a:t>
            </a:r>
            <a:r>
              <a:rPr lang="ar-SA" dirty="0"/>
              <a:t> </a:t>
            </a:r>
            <a:r>
              <a:rPr lang="ar-SA" b="1" dirty="0"/>
              <a:t>بين</a:t>
            </a:r>
            <a:r>
              <a:rPr lang="ar-SA" dirty="0"/>
              <a:t> </a:t>
            </a:r>
            <a:r>
              <a:rPr lang="ar-SA" b="1" dirty="0"/>
              <a:t>الهيئات</a:t>
            </a:r>
            <a:r>
              <a:rPr lang="ar-SA" dirty="0"/>
              <a:t> </a:t>
            </a:r>
            <a:r>
              <a:rPr lang="ar-SA" b="1" dirty="0"/>
              <a:t>الاجتماعية</a:t>
            </a:r>
            <a:r>
              <a:rPr lang="ar-SA" dirty="0"/>
              <a:t> </a:t>
            </a:r>
            <a:r>
              <a:rPr lang="ar-SA" b="1" dirty="0"/>
              <a:t>الأهلية</a:t>
            </a:r>
            <a:r>
              <a:rPr lang="ar-SA" dirty="0"/>
              <a:t> </a:t>
            </a:r>
            <a:r>
              <a:rPr lang="ar-SA" b="1" dirty="0"/>
              <a:t>والحكومية</a:t>
            </a:r>
          </a:p>
        </p:txBody>
      </p:sp>
    </p:spTree>
    <p:extLst>
      <p:ext uri="{BB962C8B-B14F-4D97-AF65-F5344CB8AC3E}">
        <p14:creationId xmlns:p14="http://schemas.microsoft.com/office/powerpoint/2010/main" val="301265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algn="ctr"/>
            <a:r>
              <a:rPr lang="ar-SA" b="1" u="sng" dirty="0" smtClean="0"/>
              <a:t>اهداف المحاضرة </a:t>
            </a:r>
          </a:p>
          <a:p>
            <a:pPr algn="ctr"/>
            <a:endParaRPr lang="ar-SA" b="1" dirty="0" smtClean="0"/>
          </a:p>
          <a:p>
            <a:pPr marL="0" indent="0" algn="ctr">
              <a:buNone/>
            </a:pPr>
            <a:r>
              <a:rPr lang="ar-SA" b="1" dirty="0" smtClean="0"/>
              <a:t>نظرا للأهمية دور المنظمات في المجتمع فان هذه المحاضرة تهدف الى </a:t>
            </a:r>
            <a:endParaRPr lang="ar-SA" b="1" dirty="0"/>
          </a:p>
          <a:p>
            <a:r>
              <a:rPr lang="ar-SA" b="1" dirty="0"/>
              <a:t>التعريف بالمنظمات وعلاقتها بالبيئة</a:t>
            </a:r>
            <a:endParaRPr lang="en-US" dirty="0"/>
          </a:p>
          <a:p>
            <a:r>
              <a:rPr lang="ar-SA" b="1" dirty="0" smtClean="0"/>
              <a:t>ومعرفة العلاقة</a:t>
            </a:r>
            <a:r>
              <a:rPr lang="ar-SA" dirty="0" smtClean="0"/>
              <a:t> </a:t>
            </a:r>
            <a:r>
              <a:rPr lang="ar-SA" b="1" dirty="0"/>
              <a:t>بين</a:t>
            </a:r>
            <a:r>
              <a:rPr lang="ar-SA" dirty="0"/>
              <a:t> </a:t>
            </a:r>
            <a:r>
              <a:rPr lang="ar-SA" b="1" dirty="0"/>
              <a:t>الهيئات</a:t>
            </a:r>
            <a:r>
              <a:rPr lang="ar-SA" dirty="0"/>
              <a:t> </a:t>
            </a:r>
            <a:r>
              <a:rPr lang="ar-SA" b="1" dirty="0"/>
              <a:t>الاجتماعية</a:t>
            </a:r>
            <a:r>
              <a:rPr lang="ar-SA" dirty="0"/>
              <a:t> </a:t>
            </a:r>
            <a:r>
              <a:rPr lang="ar-SA" b="1" dirty="0"/>
              <a:t>الأهلية</a:t>
            </a:r>
            <a:r>
              <a:rPr lang="ar-SA" dirty="0"/>
              <a:t> </a:t>
            </a:r>
            <a:r>
              <a:rPr lang="ar-SA" b="1" dirty="0" smtClean="0"/>
              <a:t>والحكومية</a:t>
            </a:r>
          </a:p>
          <a:p>
            <a:r>
              <a:rPr lang="ar-SA" b="1" dirty="0"/>
              <a:t>والمقارنة بين</a:t>
            </a:r>
            <a:r>
              <a:rPr lang="ar-SA" dirty="0"/>
              <a:t> </a:t>
            </a:r>
            <a:r>
              <a:rPr lang="ar-SA" b="1" dirty="0"/>
              <a:t>الهيئات</a:t>
            </a:r>
            <a:r>
              <a:rPr lang="ar-SA" dirty="0"/>
              <a:t> </a:t>
            </a:r>
            <a:r>
              <a:rPr lang="ar-SA" b="1" dirty="0"/>
              <a:t>الاجتماعية</a:t>
            </a:r>
            <a:r>
              <a:rPr lang="ar-SA" dirty="0"/>
              <a:t> </a:t>
            </a:r>
            <a:r>
              <a:rPr lang="ar-SA" b="1" dirty="0"/>
              <a:t>الأهلية</a:t>
            </a:r>
            <a:r>
              <a:rPr lang="ar-SA" dirty="0"/>
              <a:t> </a:t>
            </a:r>
            <a:r>
              <a:rPr lang="ar-SA" b="1" dirty="0"/>
              <a:t>والحكومية</a:t>
            </a:r>
          </a:p>
        </p:txBody>
      </p:sp>
    </p:spTree>
    <p:extLst>
      <p:ext uri="{BB962C8B-B14F-4D97-AF65-F5344CB8AC3E}">
        <p14:creationId xmlns:p14="http://schemas.microsoft.com/office/powerpoint/2010/main" val="3012651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778098"/>
          </a:xfrm>
        </p:spPr>
        <p:txBody>
          <a:bodyPr>
            <a:noAutofit/>
          </a:bodyPr>
          <a:lstStyle/>
          <a:p>
            <a:pPr algn="ctr"/>
            <a:r>
              <a:rPr lang="ar-SA" sz="4800" b="1" dirty="0" smtClean="0"/>
              <a:t>ماهية المنظمات </a:t>
            </a:r>
            <a:endParaRPr lang="ar-SA" sz="4800" b="1" dirty="0"/>
          </a:p>
        </p:txBody>
      </p:sp>
      <p:sp>
        <p:nvSpPr>
          <p:cNvPr id="3" name="عنصر نائب للمحتوى 2"/>
          <p:cNvSpPr>
            <a:spLocks noGrp="1"/>
          </p:cNvSpPr>
          <p:nvPr>
            <p:ph sz="quarter" idx="1"/>
          </p:nvPr>
        </p:nvSpPr>
        <p:spPr>
          <a:xfrm>
            <a:off x="467544" y="1196752"/>
            <a:ext cx="8208912" cy="5184576"/>
          </a:xfrm>
          <a:ln w="76200"/>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buNone/>
            </a:pPr>
            <a:r>
              <a:rPr lang="ar-SA" sz="2400" b="1" u="sng" dirty="0" smtClean="0">
                <a:solidFill>
                  <a:schemeClr val="accent1">
                    <a:lumMod val="75000"/>
                  </a:schemeClr>
                </a:solidFill>
              </a:rPr>
              <a:t>يعرف </a:t>
            </a:r>
            <a:r>
              <a:rPr lang="ar-SA" sz="2400" b="1" u="sng" dirty="0" err="1" smtClean="0">
                <a:solidFill>
                  <a:schemeClr val="accent1">
                    <a:lumMod val="75000"/>
                  </a:schemeClr>
                </a:solidFill>
              </a:rPr>
              <a:t>أتزيوني</a:t>
            </a:r>
            <a:r>
              <a:rPr lang="ar-SA" sz="2400" b="1" u="sng" dirty="0" smtClean="0">
                <a:solidFill>
                  <a:schemeClr val="accent1">
                    <a:lumMod val="75000"/>
                  </a:schemeClr>
                </a:solidFill>
              </a:rPr>
              <a:t> المنظمة بأنها : </a:t>
            </a:r>
          </a:p>
          <a:p>
            <a:pPr>
              <a:buNone/>
            </a:pPr>
            <a:r>
              <a:rPr lang="ar-SA" sz="2400" b="1" dirty="0" smtClean="0">
                <a:solidFill>
                  <a:srgbClr val="00B0F0"/>
                </a:solidFill>
              </a:rPr>
              <a:t>وحدات اجتماعيه أو تجمعات بشريه تنشأ بقصد ويعاد بناؤها للوصول الي اهداف معينه أو تبني بقصد .</a:t>
            </a:r>
          </a:p>
          <a:p>
            <a:pPr>
              <a:buNone/>
            </a:pPr>
            <a:r>
              <a:rPr lang="ar-SA" b="1" u="sng" dirty="0" smtClean="0">
                <a:solidFill>
                  <a:schemeClr val="accent1">
                    <a:lumMod val="75000"/>
                  </a:schemeClr>
                </a:solidFill>
              </a:rPr>
              <a:t>ويعرف برناد : </a:t>
            </a:r>
          </a:p>
          <a:p>
            <a:pPr>
              <a:buNone/>
            </a:pPr>
            <a:r>
              <a:rPr lang="ar-SA" sz="2400" b="1" dirty="0" smtClean="0">
                <a:solidFill>
                  <a:srgbClr val="00B0F0"/>
                </a:solidFill>
              </a:rPr>
              <a:t>بانها ذالك النوع المقصود الواعي من التجمع الذي يحقق الهدف من خلال  التعاون بين الاشخاص .</a:t>
            </a:r>
          </a:p>
          <a:p>
            <a:pPr>
              <a:buNone/>
            </a:pPr>
            <a:r>
              <a:rPr lang="ar-SA" sz="2400" b="1" u="sng" dirty="0" smtClean="0">
                <a:solidFill>
                  <a:schemeClr val="accent1">
                    <a:lumMod val="75000"/>
                  </a:schemeClr>
                </a:solidFill>
              </a:rPr>
              <a:t>ويرى </a:t>
            </a:r>
            <a:r>
              <a:rPr lang="ar-SA" sz="2400" b="1" u="sng" dirty="0" err="1" smtClean="0">
                <a:solidFill>
                  <a:schemeClr val="accent1">
                    <a:lumMod val="75000"/>
                  </a:schemeClr>
                </a:solidFill>
              </a:rPr>
              <a:t>بلاو</a:t>
            </a:r>
            <a:r>
              <a:rPr lang="ar-SA" sz="2400" b="1" u="sng" dirty="0" smtClean="0">
                <a:solidFill>
                  <a:schemeClr val="accent1">
                    <a:lumMod val="75000"/>
                  </a:schemeClr>
                </a:solidFill>
              </a:rPr>
              <a:t> وسكوت بأنها : </a:t>
            </a:r>
          </a:p>
          <a:p>
            <a:pPr>
              <a:buNone/>
            </a:pPr>
            <a:r>
              <a:rPr lang="ar-SA" sz="2400" b="1" dirty="0" smtClean="0">
                <a:solidFill>
                  <a:srgbClr val="00B0F0"/>
                </a:solidFill>
              </a:rPr>
              <a:t>بناءات اسست بشكل رسمي من اجل تحقيق بعض الاهداف المحدده .</a:t>
            </a:r>
          </a:p>
          <a:p>
            <a:pPr>
              <a:buNone/>
            </a:pPr>
            <a:r>
              <a:rPr lang="ar-SA" sz="2400" b="1" u="sng" dirty="0" smtClean="0">
                <a:solidFill>
                  <a:schemeClr val="accent1">
                    <a:lumMod val="75000"/>
                  </a:schemeClr>
                </a:solidFill>
              </a:rPr>
              <a:t>وتعرف في معجم مصطلحات </a:t>
            </a:r>
            <a:r>
              <a:rPr lang="ar-SA" sz="2400" b="1" u="sng" dirty="0" err="1" smtClean="0">
                <a:solidFill>
                  <a:schemeClr val="accent1">
                    <a:lumMod val="75000"/>
                  </a:schemeClr>
                </a:solidFill>
              </a:rPr>
              <a:t>التنميه</a:t>
            </a:r>
            <a:r>
              <a:rPr lang="ar-SA" sz="2400" b="1" u="sng" dirty="0" smtClean="0">
                <a:solidFill>
                  <a:schemeClr val="accent1">
                    <a:lumMod val="75000"/>
                  </a:schemeClr>
                </a:solidFill>
              </a:rPr>
              <a:t> </a:t>
            </a:r>
            <a:r>
              <a:rPr lang="ar-SA" sz="2400" b="1" u="sng" dirty="0" err="1" smtClean="0">
                <a:solidFill>
                  <a:schemeClr val="accent1">
                    <a:lumMod val="75000"/>
                  </a:schemeClr>
                </a:solidFill>
              </a:rPr>
              <a:t>الاجتماعيه</a:t>
            </a:r>
            <a:r>
              <a:rPr lang="ar-SA" sz="2400" b="1" u="sng" dirty="0" smtClean="0">
                <a:solidFill>
                  <a:schemeClr val="accent1">
                    <a:lumMod val="75000"/>
                  </a:schemeClr>
                </a:solidFill>
              </a:rPr>
              <a:t> بأنها : </a:t>
            </a:r>
          </a:p>
          <a:p>
            <a:pPr>
              <a:buNone/>
            </a:pPr>
            <a:r>
              <a:rPr lang="ar-SA" sz="2400" b="1" dirty="0" smtClean="0">
                <a:solidFill>
                  <a:srgbClr val="00B0F0"/>
                </a:solidFill>
              </a:rPr>
              <a:t>كيان منظم يهدف الي تحقيق اغراض معينه ويتمتع بشخصيه معنويه .</a:t>
            </a:r>
          </a:p>
          <a:p>
            <a:pPr>
              <a:buNone/>
            </a:pPr>
            <a:r>
              <a:rPr lang="ar-SA" sz="2400" b="1" dirty="0" smtClean="0">
                <a:solidFill>
                  <a:schemeClr val="accent4">
                    <a:lumMod val="75000"/>
                  </a:schemeClr>
                </a:solidFill>
                <a:effectLst>
                  <a:outerShdw blurRad="38100" dist="38100" dir="2700000" algn="tl">
                    <a:srgbClr val="000000">
                      <a:alpha val="43137"/>
                    </a:srgbClr>
                  </a:outerShdw>
                </a:effectLst>
              </a:rPr>
              <a:t>سبب تعدد تعاريف المنظمة يرجع الى :</a:t>
            </a:r>
          </a:p>
          <a:p>
            <a:pPr>
              <a:buNone/>
            </a:pPr>
            <a:r>
              <a:rPr lang="ar-SA" sz="2400" b="1" dirty="0" smtClean="0">
                <a:solidFill>
                  <a:schemeClr val="accent4">
                    <a:lumMod val="75000"/>
                  </a:schemeClr>
                </a:solidFill>
                <a:effectLst>
                  <a:outerShdw blurRad="38100" dist="38100" dir="2700000" algn="tl">
                    <a:srgbClr val="000000">
                      <a:alpha val="43137"/>
                    </a:srgbClr>
                  </a:outerShdw>
                </a:effectLst>
              </a:rPr>
              <a:t> </a:t>
            </a:r>
            <a:r>
              <a:rPr lang="ar-SA" sz="2400" dirty="0" smtClean="0">
                <a:solidFill>
                  <a:srgbClr val="92D050"/>
                </a:solidFill>
              </a:rPr>
              <a:t>1</a:t>
            </a:r>
            <a:r>
              <a:rPr lang="ar-SA" sz="2400" b="1" dirty="0" smtClean="0">
                <a:solidFill>
                  <a:srgbClr val="92D050"/>
                </a:solidFill>
              </a:rPr>
              <a:t>- تعدد انواع ومستويات المنظمة 2- اختلاف التخصصات للقائمين بتعريف المنظمات       3- تعدد النظريات العلمية التي تناولت الدراسة .</a:t>
            </a:r>
            <a:endParaRPr lang="ar-SA" sz="2400" b="1" dirty="0">
              <a:solidFill>
                <a:srgbClr val="92D050"/>
              </a:solidFill>
            </a:endParaRPr>
          </a:p>
        </p:txBody>
      </p:sp>
    </p:spTree>
    <p:extLst>
      <p:ext uri="{BB962C8B-B14F-4D97-AF65-F5344CB8AC3E}">
        <p14:creationId xmlns:p14="http://schemas.microsoft.com/office/powerpoint/2010/main" val="401281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wheel(1)">
                                      <p:cBhvr>
                                        <p:cTn id="13" dur="2000"/>
                                        <p:tgtEl>
                                          <p:spTgt spid="3">
                                            <p:bg/>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heel(1)">
                                      <p:cBhvr>
                                        <p:cTn id="18" dur="2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heel(1)">
                                      <p:cBhvr>
                                        <p:cTn id="23" dur="2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heel(1)">
                                      <p:cBhvr>
                                        <p:cTn id="28" dur="2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heel(1)">
                                      <p:cBhvr>
                                        <p:cTn id="33" dur="20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wheel(1)">
                                      <p:cBhvr>
                                        <p:cTn id="38" dur="20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heel(1)">
                                      <p:cBhvr>
                                        <p:cTn id="43" dur="2000"/>
                                        <p:tgtEl>
                                          <p:spTgt spid="3">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wheel(1)">
                                      <p:cBhvr>
                                        <p:cTn id="48" dur="2000"/>
                                        <p:tgtEl>
                                          <p:spTgt spid="3">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wheel(1)">
                                      <p:cBhvr>
                                        <p:cTn id="53" dur="2000"/>
                                        <p:tgtEl>
                                          <p:spTgt spid="3">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Effect transition="in" filter="wheel(1)">
                                      <p:cBhvr>
                                        <p:cTn id="58" dur="20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wheel(1)">
                                      <p:cBhvr>
                                        <p:cTn id="63"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620688"/>
            <a:ext cx="8136904" cy="5521824"/>
          </a:xfrm>
          <a:ln w="76200"/>
        </p:spPr>
        <p:style>
          <a:lnRef idx="2">
            <a:schemeClr val="accent2"/>
          </a:lnRef>
          <a:fillRef idx="1">
            <a:schemeClr val="lt1"/>
          </a:fillRef>
          <a:effectRef idx="0">
            <a:schemeClr val="accent2"/>
          </a:effectRef>
          <a:fontRef idx="minor">
            <a:schemeClr val="dk1"/>
          </a:fontRef>
        </p:style>
        <p:txBody>
          <a:bodyPr>
            <a:noAutofit/>
          </a:bodyPr>
          <a:lstStyle/>
          <a:p>
            <a:pPr>
              <a:buNone/>
            </a:pPr>
            <a:r>
              <a:rPr lang="ar-SA" b="1" u="sng" dirty="0" smtClean="0">
                <a:ln>
                  <a:solidFill>
                    <a:sysClr val="windowText" lastClr="000000"/>
                  </a:solidFill>
                </a:ln>
                <a:solidFill>
                  <a:schemeClr val="accent1">
                    <a:lumMod val="75000"/>
                  </a:schemeClr>
                </a:solidFill>
              </a:rPr>
              <a:t>تعريف المنظمة : </a:t>
            </a:r>
          </a:p>
          <a:p>
            <a:pPr>
              <a:buNone/>
            </a:pPr>
            <a:r>
              <a:rPr lang="ar-SA" b="1" dirty="0" smtClean="0">
                <a:solidFill>
                  <a:srgbClr val="00B0F0"/>
                </a:solidFill>
              </a:rPr>
              <a:t>نسق اجتماعي له بناء ووظيفه بينه وبين البيئة المحيطة به تفاعل لتحقيق اهداف محدده للنسق وللبيئة .</a:t>
            </a:r>
          </a:p>
          <a:p>
            <a:pPr>
              <a:buNone/>
            </a:pPr>
            <a:r>
              <a:rPr lang="ar-SA" sz="2400" b="1" dirty="0" smtClean="0">
                <a:solidFill>
                  <a:schemeClr val="bg2">
                    <a:lumMod val="50000"/>
                  </a:schemeClr>
                </a:solidFill>
              </a:rPr>
              <a:t> </a:t>
            </a:r>
            <a:r>
              <a:rPr lang="ar-SA" sz="2400" b="1" dirty="0" smtClean="0">
                <a:solidFill>
                  <a:schemeClr val="bg2">
                    <a:lumMod val="50000"/>
                  </a:schemeClr>
                </a:solidFill>
                <a:effectLst>
                  <a:outerShdw blurRad="38100" dist="38100" dir="2700000" algn="tl">
                    <a:srgbClr val="000000">
                      <a:alpha val="43137"/>
                    </a:srgbClr>
                  </a:outerShdw>
                </a:effectLst>
              </a:rPr>
              <a:t>ومن هذا التعريف يتضح ان المكونات الرئيسية للمنظمة هي :</a:t>
            </a:r>
          </a:p>
          <a:p>
            <a:pPr>
              <a:buFont typeface="Wingdings" pitchFamily="2" charset="2"/>
              <a:buChar char="ü"/>
            </a:pPr>
            <a:r>
              <a:rPr lang="ar-SA" sz="2400" b="1" dirty="0" smtClean="0">
                <a:solidFill>
                  <a:schemeClr val="accent3">
                    <a:lumMod val="75000"/>
                  </a:schemeClr>
                </a:solidFill>
              </a:rPr>
              <a:t>بناء؛ يتكون من وحدات اجتماعيه مرتبطة بنائياً ووظيفياً .</a:t>
            </a:r>
          </a:p>
          <a:p>
            <a:pPr>
              <a:buFont typeface="Wingdings" pitchFamily="2" charset="2"/>
              <a:buChar char="ü"/>
            </a:pPr>
            <a:r>
              <a:rPr lang="ar-SA" sz="2400" b="1" dirty="0" smtClean="0">
                <a:solidFill>
                  <a:schemeClr val="accent3">
                    <a:lumMod val="75000"/>
                  </a:schemeClr>
                </a:solidFill>
              </a:rPr>
              <a:t>وظيفة أو مهام واهداف فان لكل منظمه مهام يناط بها انجازها.</a:t>
            </a:r>
          </a:p>
          <a:p>
            <a:pPr>
              <a:buFont typeface="Wingdings" pitchFamily="2" charset="2"/>
              <a:buChar char="ü"/>
            </a:pPr>
            <a:r>
              <a:rPr lang="ar-SA" sz="2400" b="1" dirty="0" smtClean="0">
                <a:solidFill>
                  <a:schemeClr val="accent3">
                    <a:lumMod val="75000"/>
                  </a:schemeClr>
                </a:solidFill>
              </a:rPr>
              <a:t>مجموعه من الافراد ؛ يمثلون متغيراً من المتغيرات المحددة لسلوك التنظيمي للمنظمة .</a:t>
            </a:r>
          </a:p>
          <a:p>
            <a:pPr>
              <a:buFont typeface="Wingdings" pitchFamily="2" charset="2"/>
              <a:buChar char="ü"/>
            </a:pPr>
            <a:r>
              <a:rPr lang="ar-SA" sz="2400" b="1" dirty="0" smtClean="0">
                <a:solidFill>
                  <a:schemeClr val="accent3">
                    <a:lumMod val="75000"/>
                  </a:schemeClr>
                </a:solidFill>
              </a:rPr>
              <a:t>الموارد ؛ يقصد بها المواد الخام والمعدات والالات التي تملكها وتستخدمها المنظمه في عملياتها .</a:t>
            </a:r>
          </a:p>
          <a:p>
            <a:pPr>
              <a:buFont typeface="Wingdings" pitchFamily="2" charset="2"/>
              <a:buChar char="ü"/>
            </a:pPr>
            <a:r>
              <a:rPr lang="ar-SA" sz="2400" b="1" dirty="0" smtClean="0">
                <a:solidFill>
                  <a:schemeClr val="accent3">
                    <a:lumMod val="75000"/>
                  </a:schemeClr>
                </a:solidFill>
              </a:rPr>
              <a:t>وجود متبادل ؛ بين المنظمه كنسق فرعي وبين البيئه كنسق أكبر لتحقيق اهداف  كل من المنظمه والبيئه </a:t>
            </a:r>
            <a:r>
              <a:rPr lang="ar-SA" sz="2400" dirty="0" smtClean="0"/>
              <a:t>.</a:t>
            </a:r>
          </a:p>
        </p:txBody>
      </p:sp>
    </p:spTree>
    <p:extLst>
      <p:ext uri="{BB962C8B-B14F-4D97-AF65-F5344CB8AC3E}">
        <p14:creationId xmlns:p14="http://schemas.microsoft.com/office/powerpoint/2010/main" val="339482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heel(1)">
                                      <p:cBhvr>
                                        <p:cTn id="25" dur="2000"/>
                                        <p:tgtEl>
                                          <p:spTgt spid="3">
                                            <p:txEl>
                                              <p:pRg st="4" end="4"/>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heel(1)">
                                      <p:cBhvr>
                                        <p:cTn id="28" dur="2000"/>
                                        <p:tgtEl>
                                          <p:spTgt spid="3">
                                            <p:txEl>
                                              <p:pRg st="5" end="5"/>
                                            </p:txEl>
                                          </p:spTgt>
                                        </p:tgtEl>
                                      </p:cBhvr>
                                    </p:animEffect>
                                  </p:childTnLst>
                                </p:cTn>
                              </p:par>
                              <p:par>
                                <p:cTn id="29" presetID="21" presetClass="entr" presetSubtype="1"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heel(1)">
                                      <p:cBhvr>
                                        <p:cTn id="31" dur="2000"/>
                                        <p:tgtEl>
                                          <p:spTgt spid="3">
                                            <p:txEl>
                                              <p:pRg st="6" end="6"/>
                                            </p:txEl>
                                          </p:spTgt>
                                        </p:tgtEl>
                                      </p:cBhvr>
                                    </p:animEffect>
                                  </p:childTnLst>
                                </p:cTn>
                              </p:par>
                              <p:par>
                                <p:cTn id="32" presetID="21" presetClass="entr" presetSubtype="1"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heel(1)">
                                      <p:cBhvr>
                                        <p:cTn id="34"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778098"/>
          </a:xfrm>
        </p:spPr>
        <p:txBody>
          <a:bodyPr>
            <a:noAutofit/>
          </a:bodyPr>
          <a:lstStyle/>
          <a:p>
            <a:pPr algn="ctr"/>
            <a:r>
              <a:rPr lang="ar-SA" sz="5400" b="1" dirty="0" smtClean="0"/>
              <a:t>تصنيفات المنظمة</a:t>
            </a:r>
            <a:endParaRPr lang="ar-SA" sz="5400" b="1" dirty="0"/>
          </a:p>
        </p:txBody>
      </p:sp>
      <p:sp>
        <p:nvSpPr>
          <p:cNvPr id="3" name="عنصر نائب للمحتوى 2"/>
          <p:cNvSpPr>
            <a:spLocks noGrp="1"/>
          </p:cNvSpPr>
          <p:nvPr>
            <p:ph sz="quarter" idx="1"/>
          </p:nvPr>
        </p:nvSpPr>
        <p:spPr>
          <a:xfrm>
            <a:off x="467544" y="1291552"/>
            <a:ext cx="8208912" cy="4945760"/>
          </a:xfrm>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a:buFont typeface="Wingdings" pitchFamily="2" charset="2"/>
              <a:buChar char="Ø"/>
            </a:pPr>
            <a:r>
              <a:rPr lang="ar-SA" sz="3100" b="1" dirty="0" smtClean="0">
                <a:solidFill>
                  <a:schemeClr val="accent3">
                    <a:lumMod val="60000"/>
                    <a:lumOff val="40000"/>
                  </a:schemeClr>
                </a:solidFill>
              </a:rPr>
              <a:t>التصنيف الاول : </a:t>
            </a:r>
            <a:r>
              <a:rPr lang="ar-SA" sz="3100" b="1" dirty="0" smtClean="0">
                <a:solidFill>
                  <a:srgbClr val="00B0F0"/>
                </a:solidFill>
              </a:rPr>
              <a:t>تصنيف المنظمات وفقاً لتحديد المستفيد من تحقيق اهدافها .</a:t>
            </a:r>
          </a:p>
          <a:p>
            <a:pPr>
              <a:buNone/>
            </a:pPr>
            <a:r>
              <a:rPr lang="ar-SA" sz="3100" b="1" dirty="0" smtClean="0">
                <a:solidFill>
                  <a:schemeClr val="bg2">
                    <a:lumMod val="50000"/>
                  </a:schemeClr>
                </a:solidFill>
                <a:effectLst>
                  <a:outerShdw blurRad="38100" dist="38100" dir="2700000" algn="tl">
                    <a:srgbClr val="000000">
                      <a:alpha val="43137"/>
                    </a:srgbClr>
                  </a:outerShdw>
                </a:effectLst>
              </a:rPr>
              <a:t>وتبعاً لهذا المعيار تصنف المنظمات للانواع التاليه :</a:t>
            </a:r>
          </a:p>
          <a:p>
            <a:pPr>
              <a:buFont typeface="Wingdings" pitchFamily="2" charset="2"/>
              <a:buChar char="ü"/>
            </a:pPr>
            <a:r>
              <a:rPr lang="ar-SA" sz="3100" dirty="0" smtClean="0"/>
              <a:t> </a:t>
            </a:r>
            <a:r>
              <a:rPr lang="ar-SA" sz="3100" b="1" dirty="0" smtClean="0">
                <a:solidFill>
                  <a:srgbClr val="92D050"/>
                </a:solidFill>
              </a:rPr>
              <a:t>منظمات متعدده المنافع/ تشمل كل الروابط الجمعيات التي يكون هدفها السائد هو استفاده اعضائها بطريقه ما ومنها النقابات المهنيه – اتحادات العمل – المنظمات الترويحيه .</a:t>
            </a:r>
          </a:p>
          <a:p>
            <a:pPr>
              <a:buFont typeface="Wingdings" pitchFamily="2" charset="2"/>
              <a:buChar char="ü"/>
            </a:pPr>
            <a:r>
              <a:rPr lang="ar-SA" sz="3100" b="1" dirty="0" smtClean="0">
                <a:solidFill>
                  <a:schemeClr val="tx2">
                    <a:lumMod val="60000"/>
                    <a:lumOff val="40000"/>
                  </a:schemeClr>
                </a:solidFill>
              </a:rPr>
              <a:t>منظمات الاعمال التجاريه والصناعيه / وتشمل  جميع المنظمات  التي يكون هدفها مصلحه مالكيها من خلال جمع المال ومثالها ” شركات التشيد وكل المشروعات الخاصه .</a:t>
            </a:r>
          </a:p>
          <a:p>
            <a:pPr>
              <a:buFont typeface="Wingdings" pitchFamily="2" charset="2"/>
              <a:buChar char="ü"/>
            </a:pPr>
            <a:r>
              <a:rPr lang="ar-SA" sz="3100" b="1" dirty="0" smtClean="0">
                <a:solidFill>
                  <a:srgbClr val="92D050"/>
                </a:solidFill>
              </a:rPr>
              <a:t>منظمات المصلحه العامه / وتشمل المنظمات التي يستفيد من خدماتها كل افراد المجتمع او العدد الاكبر منهم ومن امثلتها ” المطارات – المتاحف – المكتبات.</a:t>
            </a:r>
          </a:p>
          <a:p>
            <a:pPr>
              <a:buFont typeface="Wingdings" pitchFamily="2" charset="2"/>
              <a:buChar char="ü"/>
            </a:pPr>
            <a:r>
              <a:rPr lang="ar-SA" sz="3100" b="1" dirty="0" smtClean="0">
                <a:solidFill>
                  <a:schemeClr val="tx2">
                    <a:lumMod val="60000"/>
                    <a:lumOff val="40000"/>
                  </a:schemeClr>
                </a:solidFill>
              </a:rPr>
              <a:t>منظمات الخدمات الخاصه / وتشمل المنظمات التي يكون هدفها تقديم خدمات من نوع ما لعملائها مثل“ المدارس الخاصه والمستشفيات الخاصه .</a:t>
            </a:r>
          </a:p>
          <a:p>
            <a:endParaRPr lang="ar-SA" b="1" dirty="0" smtClean="0">
              <a:solidFill>
                <a:schemeClr val="tx2">
                  <a:lumMod val="60000"/>
                  <a:lumOff val="40000"/>
                </a:schemeClr>
              </a:solidFill>
            </a:endParaRPr>
          </a:p>
          <a:p>
            <a:endParaRPr lang="ar-SA" dirty="0" smtClean="0">
              <a:solidFill>
                <a:srgbClr val="92D050"/>
              </a:solidFill>
            </a:endParaRPr>
          </a:p>
        </p:txBody>
      </p:sp>
    </p:spTree>
    <p:extLst>
      <p:ext uri="{BB962C8B-B14F-4D97-AF65-F5344CB8AC3E}">
        <p14:creationId xmlns:p14="http://schemas.microsoft.com/office/powerpoint/2010/main" val="199101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heel(1)">
                                      <p:cBhvr>
                                        <p:cTn id="20" dur="2000"/>
                                        <p:tgtEl>
                                          <p:spTgt spid="3">
                                            <p:txEl>
                                              <p:pRg st="3" end="3"/>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heel(1)">
                                      <p:cBhvr>
                                        <p:cTn id="23" dur="2000"/>
                                        <p:tgtEl>
                                          <p:spTgt spid="3">
                                            <p:txEl>
                                              <p:pRg st="4" end="4"/>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heel(1)">
                                      <p:cBhvr>
                                        <p:cTn id="2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11560" y="692696"/>
            <a:ext cx="7931224" cy="5421216"/>
          </a:xfrm>
        </p:spPr>
        <p:style>
          <a:lnRef idx="2">
            <a:schemeClr val="accent2"/>
          </a:lnRef>
          <a:fillRef idx="1">
            <a:schemeClr val="lt1"/>
          </a:fillRef>
          <a:effectRef idx="0">
            <a:schemeClr val="accent2"/>
          </a:effectRef>
          <a:fontRef idx="minor">
            <a:schemeClr val="dk1"/>
          </a:fontRef>
        </p:style>
        <p:txBody>
          <a:bodyPr>
            <a:normAutofit/>
          </a:bodyPr>
          <a:lstStyle/>
          <a:p>
            <a:pPr>
              <a:buNone/>
            </a:pPr>
            <a:r>
              <a:rPr lang="ar-SA" sz="2400" b="1" dirty="0" smtClean="0">
                <a:solidFill>
                  <a:schemeClr val="accent3">
                    <a:lumMod val="60000"/>
                    <a:lumOff val="40000"/>
                  </a:schemeClr>
                </a:solidFill>
              </a:rPr>
              <a:t>التصنيف الثاني :</a:t>
            </a:r>
            <a:r>
              <a:rPr lang="ar-SA" sz="2400" b="1" dirty="0" smtClean="0">
                <a:solidFill>
                  <a:srgbClr val="00B0F0"/>
                </a:solidFill>
              </a:rPr>
              <a:t>تصنيف المنظمات وفقاً لنوع الوظيفه التي تقوم بها المنظمه.</a:t>
            </a:r>
          </a:p>
          <a:p>
            <a:pPr>
              <a:buNone/>
            </a:pPr>
            <a:r>
              <a:rPr lang="ar-SA" sz="2400" b="1" dirty="0" smtClean="0">
                <a:solidFill>
                  <a:schemeClr val="bg2">
                    <a:lumMod val="50000"/>
                  </a:schemeClr>
                </a:solidFill>
                <a:effectLst>
                  <a:outerShdw blurRad="38100" dist="38100" dir="2700000" algn="tl">
                    <a:srgbClr val="000000">
                      <a:alpha val="43137"/>
                    </a:srgbClr>
                  </a:outerShdw>
                </a:effectLst>
              </a:rPr>
              <a:t>صنف تالكوت بارسونز لنوع الوظيفه اربعه انماط هي :</a:t>
            </a:r>
          </a:p>
          <a:p>
            <a:pPr>
              <a:buFont typeface="Wingdings" pitchFamily="2" charset="2"/>
              <a:buChar char="q"/>
            </a:pPr>
            <a:r>
              <a:rPr lang="ar-SA" sz="2400" b="1" dirty="0" smtClean="0">
                <a:solidFill>
                  <a:srgbClr val="92D050"/>
                </a:solidFill>
              </a:rPr>
              <a:t>النمط الاقتصادي : </a:t>
            </a:r>
            <a:r>
              <a:rPr lang="ar-SA" sz="2400" b="1" dirty="0" smtClean="0">
                <a:solidFill>
                  <a:schemeClr val="tx2">
                    <a:lumMod val="60000"/>
                    <a:lumOff val="40000"/>
                  </a:schemeClr>
                </a:solidFill>
              </a:rPr>
              <a:t>ويضم المنظمات التي تقوم بوظيفه اقتصاديه مثل المصانع البنوك </a:t>
            </a:r>
          </a:p>
          <a:p>
            <a:pPr>
              <a:buFont typeface="Wingdings" pitchFamily="2" charset="2"/>
              <a:buChar char="q"/>
            </a:pPr>
            <a:r>
              <a:rPr lang="ar-SA" sz="2400" b="1" dirty="0" smtClean="0">
                <a:solidFill>
                  <a:srgbClr val="92D050"/>
                </a:solidFill>
              </a:rPr>
              <a:t>النمط السياسي: </a:t>
            </a:r>
            <a:r>
              <a:rPr lang="ar-SA" sz="2400" b="1" dirty="0" smtClean="0">
                <a:solidFill>
                  <a:schemeClr val="tx2">
                    <a:lumMod val="60000"/>
                    <a:lumOff val="40000"/>
                  </a:schemeClr>
                </a:solidFill>
              </a:rPr>
              <a:t>ويضم المنظمات التي ترتبط وظيفتها بالاعمال السياسيه مثل الاحزاب والنقابات.</a:t>
            </a:r>
          </a:p>
          <a:p>
            <a:pPr>
              <a:buFont typeface="Wingdings" pitchFamily="2" charset="2"/>
              <a:buChar char="q"/>
            </a:pPr>
            <a:r>
              <a:rPr lang="ar-SA" sz="2400" dirty="0"/>
              <a:t> </a:t>
            </a:r>
            <a:r>
              <a:rPr lang="ar-SA" sz="2400" b="1" dirty="0" smtClean="0">
                <a:solidFill>
                  <a:srgbClr val="92D050"/>
                </a:solidFill>
              </a:rPr>
              <a:t>النمط التكاملي : </a:t>
            </a:r>
            <a:r>
              <a:rPr lang="ar-SA" sz="2400" b="1" dirty="0" smtClean="0">
                <a:solidFill>
                  <a:schemeClr val="tx2">
                    <a:lumMod val="60000"/>
                    <a:lumOff val="40000"/>
                  </a:schemeClr>
                </a:solidFill>
              </a:rPr>
              <a:t>ويضم المنظمات المسئوله عن تهيئه جو التعاون بين وايظاً المسئوله عن عمليه حل الصراع بينهما مثل الاتحادات.</a:t>
            </a:r>
          </a:p>
          <a:p>
            <a:pPr>
              <a:buFont typeface="Wingdings" pitchFamily="2" charset="2"/>
              <a:buChar char="q"/>
            </a:pPr>
            <a:r>
              <a:rPr lang="ar-SA" sz="2400" b="1" dirty="0" smtClean="0">
                <a:solidFill>
                  <a:srgbClr val="92D050"/>
                </a:solidFill>
              </a:rPr>
              <a:t>النمط المحافظ: </a:t>
            </a:r>
            <a:r>
              <a:rPr lang="ar-SA" sz="2400" b="1" dirty="0" smtClean="0">
                <a:solidFill>
                  <a:schemeClr val="tx2">
                    <a:lumMod val="60000"/>
                    <a:lumOff val="40000"/>
                  </a:schemeClr>
                </a:solidFill>
              </a:rPr>
              <a:t>ويضم المنظمات الدينيه والتعليميه والثقافيه  والتي يمكن عن طريقها الحفاظ على الجنس البشري .</a:t>
            </a:r>
          </a:p>
          <a:p>
            <a:pPr>
              <a:buNone/>
            </a:pPr>
            <a:endParaRPr lang="ar-SA" b="1" dirty="0">
              <a:solidFill>
                <a:schemeClr val="tx2">
                  <a:lumMod val="60000"/>
                  <a:lumOff val="40000"/>
                </a:schemeClr>
              </a:solidFill>
            </a:endParaRPr>
          </a:p>
        </p:txBody>
      </p:sp>
    </p:spTree>
    <p:extLst>
      <p:ext uri="{BB962C8B-B14F-4D97-AF65-F5344CB8AC3E}">
        <p14:creationId xmlns:p14="http://schemas.microsoft.com/office/powerpoint/2010/main" val="29957802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heel(1)">
                                      <p:cBhvr>
                                        <p:cTn id="14" dur="2000"/>
                                        <p:tgtEl>
                                          <p:spTgt spid="3">
                                            <p:txEl>
                                              <p:pRg st="2" end="2"/>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heel(1)">
                                      <p:cBhvr>
                                        <p:cTn id="17" dur="2000"/>
                                        <p:tgtEl>
                                          <p:spTgt spid="3">
                                            <p:txEl>
                                              <p:pRg st="3" end="3"/>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heel(1)">
                                      <p:cBhvr>
                                        <p:cTn id="20" dur="2000"/>
                                        <p:tgtEl>
                                          <p:spTgt spid="3">
                                            <p:txEl>
                                              <p:pRg st="4" end="4"/>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heel(1)">
                                      <p:cBhvr>
                                        <p:cTn id="2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476672"/>
            <a:ext cx="8064896" cy="5904656"/>
          </a:xfrm>
        </p:spPr>
        <p:style>
          <a:lnRef idx="2">
            <a:schemeClr val="accent2"/>
          </a:lnRef>
          <a:fillRef idx="1">
            <a:schemeClr val="lt1"/>
          </a:fillRef>
          <a:effectRef idx="0">
            <a:schemeClr val="accent2"/>
          </a:effectRef>
          <a:fontRef idx="minor">
            <a:schemeClr val="dk1"/>
          </a:fontRef>
        </p:style>
        <p:txBody>
          <a:bodyPr>
            <a:noAutofit/>
          </a:bodyPr>
          <a:lstStyle/>
          <a:p>
            <a:r>
              <a:rPr lang="ar-SA" sz="2400" b="1" dirty="0" smtClean="0">
                <a:solidFill>
                  <a:schemeClr val="accent3">
                    <a:lumMod val="60000"/>
                    <a:lumOff val="40000"/>
                  </a:schemeClr>
                </a:solidFill>
              </a:rPr>
              <a:t>التصنيف الثالث : </a:t>
            </a:r>
            <a:r>
              <a:rPr lang="ar-SA" sz="2400" b="1" dirty="0" smtClean="0">
                <a:solidFill>
                  <a:srgbClr val="00B0F0"/>
                </a:solidFill>
              </a:rPr>
              <a:t>تصنيف المنظمات تبعاً لهيكلها التنظيمي :</a:t>
            </a:r>
            <a:r>
              <a:rPr lang="ar-SA" sz="2400" dirty="0" smtClean="0"/>
              <a:t> </a:t>
            </a:r>
          </a:p>
          <a:p>
            <a:r>
              <a:rPr lang="ar-SA" sz="2400" b="1" dirty="0" smtClean="0">
                <a:solidFill>
                  <a:schemeClr val="bg2">
                    <a:lumMod val="50000"/>
                  </a:schemeClr>
                </a:solidFill>
                <a:effectLst>
                  <a:outerShdw blurRad="38100" dist="38100" dir="2700000" algn="tl">
                    <a:srgbClr val="000000">
                      <a:alpha val="43137"/>
                    </a:srgbClr>
                  </a:outerShdw>
                </a:effectLst>
              </a:rPr>
              <a:t>وتمثل نمطين من المنظمات هما:</a:t>
            </a:r>
          </a:p>
          <a:p>
            <a:pPr>
              <a:buFont typeface="Wingdings" pitchFamily="2" charset="2"/>
              <a:buChar char="ü"/>
            </a:pPr>
            <a:r>
              <a:rPr lang="ar-SA" sz="2400" b="1" dirty="0" smtClean="0">
                <a:solidFill>
                  <a:srgbClr val="92D050"/>
                </a:solidFill>
              </a:rPr>
              <a:t>النمط الاول :</a:t>
            </a:r>
            <a:r>
              <a:rPr lang="ar-SA" sz="2400" b="1" dirty="0" smtClean="0">
                <a:solidFill>
                  <a:schemeClr val="tx2">
                    <a:lumMod val="60000"/>
                    <a:lumOff val="40000"/>
                  </a:schemeClr>
                </a:solidFill>
              </a:rPr>
              <a:t>المنظمة الرسمية : يكون لها هيكل محدد تماما يصف السلطة والقوه وامثلتها : الوزارات والجامعات </a:t>
            </a:r>
          </a:p>
          <a:p>
            <a:pPr>
              <a:buFont typeface="Wingdings" pitchFamily="2" charset="2"/>
              <a:buChar char="ü"/>
            </a:pPr>
            <a:r>
              <a:rPr lang="ar-SA" sz="2400" b="1" dirty="0" smtClean="0">
                <a:solidFill>
                  <a:srgbClr val="92D050"/>
                </a:solidFill>
              </a:rPr>
              <a:t>النمط الثاني :</a:t>
            </a:r>
            <a:r>
              <a:rPr lang="ar-SA" sz="2400" b="1" dirty="0" smtClean="0">
                <a:solidFill>
                  <a:schemeClr val="tx2">
                    <a:lumMod val="60000"/>
                    <a:lumOff val="40000"/>
                  </a:schemeClr>
                </a:solidFill>
              </a:rPr>
              <a:t>يكون هدفها غير محدد العلاقات بين الاعضاء والاهداف غير محدوده مثل : الماره الذين يتجمعون لمساعده مصاب في حادث .</a:t>
            </a:r>
          </a:p>
          <a:p>
            <a:r>
              <a:rPr lang="ar-SA" b="1" dirty="0">
                <a:solidFill>
                  <a:schemeClr val="accent3">
                    <a:lumMod val="60000"/>
                    <a:lumOff val="40000"/>
                  </a:schemeClr>
                </a:solidFill>
              </a:rPr>
              <a:t>التصنيف</a:t>
            </a:r>
            <a:r>
              <a:rPr lang="ar-SA" sz="2400" b="1" dirty="0" smtClean="0"/>
              <a:t> </a:t>
            </a:r>
            <a:r>
              <a:rPr lang="ar-SA" b="1" dirty="0">
                <a:solidFill>
                  <a:schemeClr val="accent3">
                    <a:lumMod val="60000"/>
                    <a:lumOff val="40000"/>
                  </a:schemeClr>
                </a:solidFill>
              </a:rPr>
              <a:t>الرابع</a:t>
            </a:r>
            <a:r>
              <a:rPr lang="ar-SA" sz="2400" b="1" dirty="0" smtClean="0"/>
              <a:t> </a:t>
            </a:r>
            <a:r>
              <a:rPr lang="ar-SA" b="1" dirty="0">
                <a:solidFill>
                  <a:schemeClr val="accent3">
                    <a:lumMod val="60000"/>
                    <a:lumOff val="40000"/>
                  </a:schemeClr>
                </a:solidFill>
              </a:rPr>
              <a:t>:</a:t>
            </a:r>
            <a:r>
              <a:rPr lang="ar-SA" b="1" dirty="0">
                <a:solidFill>
                  <a:srgbClr val="00B0F0"/>
                </a:solidFill>
              </a:rPr>
              <a:t>تصنيف</a:t>
            </a:r>
            <a:r>
              <a:rPr lang="ar-SA" sz="2400" dirty="0" smtClean="0"/>
              <a:t> </a:t>
            </a:r>
            <a:r>
              <a:rPr lang="ar-SA" b="1" dirty="0">
                <a:solidFill>
                  <a:srgbClr val="00B0F0"/>
                </a:solidFill>
              </a:rPr>
              <a:t>المنظمات</a:t>
            </a:r>
            <a:r>
              <a:rPr lang="ar-SA" sz="2400" dirty="0" smtClean="0"/>
              <a:t> </a:t>
            </a:r>
            <a:r>
              <a:rPr lang="ar-SA" b="1" dirty="0">
                <a:solidFill>
                  <a:srgbClr val="00B0F0"/>
                </a:solidFill>
              </a:rPr>
              <a:t>على</a:t>
            </a:r>
            <a:r>
              <a:rPr lang="ar-SA" sz="2400" dirty="0" smtClean="0"/>
              <a:t> </a:t>
            </a:r>
            <a:r>
              <a:rPr lang="ar-SA" b="1" dirty="0">
                <a:solidFill>
                  <a:srgbClr val="00B0F0"/>
                </a:solidFill>
              </a:rPr>
              <a:t>اساس</a:t>
            </a:r>
            <a:r>
              <a:rPr lang="ar-SA" sz="2400" dirty="0" smtClean="0"/>
              <a:t> </a:t>
            </a:r>
            <a:r>
              <a:rPr lang="ar-SA" b="1" dirty="0">
                <a:solidFill>
                  <a:srgbClr val="00B0F0"/>
                </a:solidFill>
              </a:rPr>
              <a:t>طبيعه</a:t>
            </a:r>
            <a:r>
              <a:rPr lang="ar-SA" sz="2400" dirty="0" smtClean="0"/>
              <a:t> </a:t>
            </a:r>
            <a:r>
              <a:rPr lang="ar-SA" b="1" dirty="0">
                <a:solidFill>
                  <a:srgbClr val="00B0F0"/>
                </a:solidFill>
              </a:rPr>
              <a:t>الناتج</a:t>
            </a:r>
            <a:r>
              <a:rPr lang="ar-SA" sz="2400" dirty="0" smtClean="0"/>
              <a:t> </a:t>
            </a:r>
            <a:r>
              <a:rPr lang="ar-SA" b="1" dirty="0">
                <a:solidFill>
                  <a:srgbClr val="00B0F0"/>
                </a:solidFill>
              </a:rPr>
              <a:t>الرئيسي</a:t>
            </a:r>
            <a:r>
              <a:rPr lang="ar-SA" sz="2400" dirty="0" smtClean="0"/>
              <a:t> </a:t>
            </a:r>
            <a:r>
              <a:rPr lang="ar-SA" b="1" dirty="0">
                <a:solidFill>
                  <a:srgbClr val="00B0F0"/>
                </a:solidFill>
              </a:rPr>
              <a:t>للمنظمه</a:t>
            </a:r>
            <a:r>
              <a:rPr lang="ar-SA" sz="2400" dirty="0" smtClean="0"/>
              <a:t> </a:t>
            </a:r>
            <a:r>
              <a:rPr lang="ar-SA" b="1" dirty="0">
                <a:solidFill>
                  <a:srgbClr val="00B0F0"/>
                </a:solidFill>
              </a:rPr>
              <a:t>:</a:t>
            </a:r>
          </a:p>
          <a:p>
            <a:r>
              <a:rPr lang="ar-SA" sz="2400" b="1" dirty="0" smtClean="0">
                <a:solidFill>
                  <a:schemeClr val="bg2">
                    <a:lumMod val="50000"/>
                  </a:schemeClr>
                </a:solidFill>
                <a:effectLst>
                  <a:outerShdw blurRad="38100" dist="38100" dir="2700000" algn="tl">
                    <a:srgbClr val="000000">
                      <a:alpha val="43137"/>
                    </a:srgbClr>
                  </a:outerShdw>
                </a:effectLst>
              </a:rPr>
              <a:t>وتنقسم المنظمات وفقاً لهذا المعيار الي نوعين هما : </a:t>
            </a:r>
          </a:p>
          <a:p>
            <a:pPr>
              <a:buFont typeface="Wingdings" pitchFamily="2" charset="2"/>
              <a:buChar char="ü"/>
            </a:pPr>
            <a:r>
              <a:rPr lang="ar-SA" sz="2400" b="1" dirty="0" smtClean="0">
                <a:solidFill>
                  <a:srgbClr val="92D050"/>
                </a:solidFill>
              </a:rPr>
              <a:t>- منظمه انتاجيه :</a:t>
            </a:r>
            <a:r>
              <a:rPr lang="ar-SA" sz="2400" b="1" dirty="0" smtClean="0">
                <a:solidFill>
                  <a:schemeClr val="tx2">
                    <a:lumMod val="60000"/>
                    <a:lumOff val="40000"/>
                  </a:schemeClr>
                </a:solidFill>
              </a:rPr>
              <a:t>والناتج الرئيسي للمنظمة هو السلع ومثالها الوحدات الإنتاجية والاقتصادية الر بحيه.</a:t>
            </a:r>
          </a:p>
          <a:p>
            <a:pPr>
              <a:buFont typeface="Wingdings" pitchFamily="2" charset="2"/>
              <a:buChar char="ü"/>
            </a:pPr>
            <a:r>
              <a:rPr lang="ar-SA" sz="2400" b="1" dirty="0" smtClean="0">
                <a:solidFill>
                  <a:srgbClr val="92D050"/>
                </a:solidFill>
              </a:rPr>
              <a:t>- منظمه خدميه : </a:t>
            </a:r>
            <a:r>
              <a:rPr lang="ar-SA" sz="2400" b="1" dirty="0" smtClean="0">
                <a:solidFill>
                  <a:schemeClr val="tx2">
                    <a:lumMod val="60000"/>
                    <a:lumOff val="40000"/>
                  </a:schemeClr>
                </a:solidFill>
              </a:rPr>
              <a:t>والناتج الرئيسي للمنظمة هو الخدمات ومثالها المستشفيات – الجامعات- الموسسات الحكوميه.</a:t>
            </a:r>
          </a:p>
        </p:txBody>
      </p:sp>
    </p:spTree>
    <p:extLst>
      <p:ext uri="{BB962C8B-B14F-4D97-AF65-F5344CB8AC3E}">
        <p14:creationId xmlns:p14="http://schemas.microsoft.com/office/powerpoint/2010/main" val="107058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heel(1)">
                                      <p:cBhvr>
                                        <p:cTn id="19" dur="2000"/>
                                        <p:tgtEl>
                                          <p:spTgt spid="3">
                                            <p:txEl>
                                              <p:pRg st="1" end="1"/>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heel(1)">
                                      <p:cBhvr>
                                        <p:cTn id="25" dur="20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heel(1)">
                                      <p:cBhvr>
                                        <p:cTn id="30" dur="2000"/>
                                        <p:tgtEl>
                                          <p:spTgt spid="3">
                                            <p:txEl>
                                              <p:pRg st="5" end="5"/>
                                            </p:txEl>
                                          </p:spTgt>
                                        </p:tgtEl>
                                      </p:cBhvr>
                                    </p:animEffect>
                                  </p:childTnLst>
                                </p:cTn>
                              </p:par>
                              <p:par>
                                <p:cTn id="31" presetID="21" presetClass="entr" presetSubtype="1"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heel(1)">
                                      <p:cBhvr>
                                        <p:cTn id="33" dur="2000"/>
                                        <p:tgtEl>
                                          <p:spTgt spid="3">
                                            <p:txEl>
                                              <p:pRg st="6" end="6"/>
                                            </p:txEl>
                                          </p:spTgt>
                                        </p:tgtEl>
                                      </p:cBhvr>
                                    </p:animEffect>
                                  </p:childTnLst>
                                </p:cTn>
                              </p:par>
                              <p:par>
                                <p:cTn id="34" presetID="21" presetClass="entr" presetSubtype="1"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heel(1)">
                                      <p:cBhvr>
                                        <p:cTn id="36"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7856"/>
            <a:ext cx="8352928" cy="850106"/>
          </a:xfrm>
        </p:spPr>
        <p:txBody>
          <a:bodyPr>
            <a:noAutofit/>
          </a:bodyPr>
          <a:lstStyle/>
          <a:p>
            <a:pPr algn="ctr"/>
            <a:r>
              <a:rPr lang="ar-SA" sz="4800" b="1" dirty="0" smtClean="0">
                <a:ln>
                  <a:solidFill>
                    <a:sysClr val="windowText" lastClr="000000"/>
                  </a:solidFill>
                </a:ln>
                <a:solidFill>
                  <a:schemeClr val="accent3">
                    <a:lumMod val="75000"/>
                  </a:schemeClr>
                </a:solidFill>
              </a:rPr>
              <a:t>تصنيف منظمات الخدمة الاجتماعية</a:t>
            </a:r>
            <a:endParaRPr lang="ar-SA" sz="4800" b="1" dirty="0">
              <a:ln>
                <a:solidFill>
                  <a:sysClr val="windowText" lastClr="000000"/>
                </a:solidFill>
              </a:ln>
              <a:solidFill>
                <a:schemeClr val="accent3">
                  <a:lumMod val="75000"/>
                </a:schemeClr>
              </a:solidFill>
            </a:endParaRPr>
          </a:p>
        </p:txBody>
      </p:sp>
      <p:sp>
        <p:nvSpPr>
          <p:cNvPr id="3" name="عنصر نائب للمحتوى 2"/>
          <p:cNvSpPr>
            <a:spLocks noGrp="1"/>
          </p:cNvSpPr>
          <p:nvPr>
            <p:ph sz="quarter" idx="1"/>
          </p:nvPr>
        </p:nvSpPr>
        <p:spPr>
          <a:xfrm>
            <a:off x="323528" y="1052736"/>
            <a:ext cx="8424936" cy="5277200"/>
          </a:xfrm>
        </p:spPr>
        <p:style>
          <a:lnRef idx="2">
            <a:schemeClr val="accent2"/>
          </a:lnRef>
          <a:fillRef idx="1">
            <a:schemeClr val="lt1"/>
          </a:fillRef>
          <a:effectRef idx="0">
            <a:schemeClr val="accent2"/>
          </a:effectRef>
          <a:fontRef idx="minor">
            <a:schemeClr val="dk1"/>
          </a:fontRef>
        </p:style>
        <p:txBody>
          <a:bodyPr>
            <a:normAutofit fontScale="25000" lnSpcReduction="20000"/>
          </a:bodyPr>
          <a:lstStyle/>
          <a:p>
            <a:pPr>
              <a:buNone/>
            </a:pPr>
            <a:r>
              <a:rPr lang="ar-SA" sz="9600" b="1" dirty="0" smtClean="0">
                <a:solidFill>
                  <a:schemeClr val="accent1">
                    <a:lumMod val="75000"/>
                  </a:schemeClr>
                </a:solidFill>
                <a:effectLst>
                  <a:outerShdw blurRad="38100" dist="38100" dir="2700000" algn="tl">
                    <a:srgbClr val="000000">
                      <a:alpha val="43137"/>
                    </a:srgbClr>
                  </a:outerShdw>
                </a:effectLst>
              </a:rPr>
              <a:t>المعيار الاول : </a:t>
            </a:r>
            <a:r>
              <a:rPr lang="ar-SA" sz="9600" b="1" u="sng" dirty="0" smtClean="0">
                <a:solidFill>
                  <a:srgbClr val="00B0F0"/>
                </a:solidFill>
              </a:rPr>
              <a:t>تصنيف المنظمات حسب </a:t>
            </a:r>
            <a:r>
              <a:rPr lang="ar-SA" sz="9600" b="1" u="sng" dirty="0" err="1" smtClean="0">
                <a:solidFill>
                  <a:srgbClr val="00B0F0"/>
                </a:solidFill>
              </a:rPr>
              <a:t>التبعيه</a:t>
            </a:r>
            <a:r>
              <a:rPr lang="ar-SA" sz="9600" b="1" u="sng" dirty="0" smtClean="0">
                <a:solidFill>
                  <a:srgbClr val="00B0F0"/>
                </a:solidFill>
              </a:rPr>
              <a:t> </a:t>
            </a:r>
            <a:r>
              <a:rPr lang="ar-SA" sz="9600" b="1" dirty="0" smtClean="0">
                <a:solidFill>
                  <a:srgbClr val="00B0F0"/>
                </a:solidFill>
              </a:rPr>
              <a:t>: </a:t>
            </a:r>
          </a:p>
          <a:p>
            <a:pPr>
              <a:buNone/>
            </a:pPr>
            <a:r>
              <a:rPr lang="ar-SA" sz="9600" b="1" dirty="0" smtClean="0">
                <a:solidFill>
                  <a:srgbClr val="00B0F0"/>
                </a:solidFill>
              </a:rPr>
              <a:t>تنقسم الى :</a:t>
            </a:r>
          </a:p>
          <a:p>
            <a:pPr>
              <a:buFont typeface="Wingdings" pitchFamily="2" charset="2"/>
              <a:buChar char="ü"/>
            </a:pPr>
            <a:r>
              <a:rPr lang="ar-SA" sz="9600" b="1" dirty="0" smtClean="0">
                <a:solidFill>
                  <a:srgbClr val="92D050"/>
                </a:solidFill>
                <a:latin typeface="Arial" pitchFamily="34" charset="0"/>
                <a:cs typeface="Arial" pitchFamily="34" charset="0"/>
              </a:rPr>
              <a:t>منظمات حكوميه : </a:t>
            </a:r>
            <a:r>
              <a:rPr lang="ar-SA" sz="9600" b="1" dirty="0" smtClean="0">
                <a:solidFill>
                  <a:schemeClr val="tx2">
                    <a:lumMod val="60000"/>
                    <a:lumOff val="40000"/>
                  </a:schemeClr>
                </a:solidFill>
                <a:latin typeface="Arial" pitchFamily="34" charset="0"/>
                <a:cs typeface="Arial" pitchFamily="34" charset="0"/>
              </a:rPr>
              <a:t>ينظمها التشريع وبها منظمون عموميون وتمولها الحكومه مثالها مكاتب الضمان ومكاتب العمل .</a:t>
            </a:r>
          </a:p>
          <a:p>
            <a:pPr>
              <a:buFont typeface="Wingdings" pitchFamily="2" charset="2"/>
              <a:buChar char="ü"/>
            </a:pPr>
            <a:r>
              <a:rPr lang="ar-SA" sz="9600" b="1" dirty="0" smtClean="0">
                <a:solidFill>
                  <a:srgbClr val="92D050"/>
                </a:solidFill>
                <a:latin typeface="Arial" pitchFamily="34" charset="0"/>
                <a:cs typeface="Arial" pitchFamily="34" charset="0"/>
              </a:rPr>
              <a:t>منظمات اهليه : </a:t>
            </a:r>
            <a:r>
              <a:rPr lang="ar-SA" sz="9600" b="1" dirty="0" smtClean="0">
                <a:solidFill>
                  <a:schemeClr val="tx2">
                    <a:lumMod val="60000"/>
                    <a:lumOff val="40000"/>
                  </a:schemeClr>
                </a:solidFill>
                <a:latin typeface="Arial" pitchFamily="34" charset="0"/>
                <a:cs typeface="Arial" pitchFamily="34" charset="0"/>
              </a:rPr>
              <a:t>تقوم على الجهود الأهلية وتمول من الاهالي بجهود تطوعيه في اطار القانون العام ومثالها : الجمعيات الخيريه .</a:t>
            </a:r>
          </a:p>
          <a:p>
            <a:pPr>
              <a:buFont typeface="Wingdings" pitchFamily="2" charset="2"/>
              <a:buChar char="ü"/>
            </a:pPr>
            <a:r>
              <a:rPr lang="ar-SA" sz="9600" b="1" dirty="0" smtClean="0">
                <a:solidFill>
                  <a:srgbClr val="92D050"/>
                </a:solidFill>
                <a:latin typeface="Arial" pitchFamily="34" charset="0"/>
                <a:cs typeface="Arial" pitchFamily="34" charset="0"/>
              </a:rPr>
              <a:t>منظمات مشتركه : </a:t>
            </a:r>
            <a:r>
              <a:rPr lang="ar-SA" sz="9600" b="1" dirty="0" smtClean="0">
                <a:solidFill>
                  <a:schemeClr val="tx2">
                    <a:lumMod val="60000"/>
                    <a:lumOff val="40000"/>
                  </a:schemeClr>
                </a:solidFill>
                <a:latin typeface="Arial" pitchFamily="34" charset="0"/>
                <a:cs typeface="Arial" pitchFamily="34" charset="0"/>
              </a:rPr>
              <a:t>منظمات يشترك في ادارتها وتمويلها جهود اهليه  وحكوميه.</a:t>
            </a:r>
          </a:p>
          <a:p>
            <a:pPr>
              <a:buFont typeface="Wingdings" pitchFamily="2" charset="2"/>
              <a:buChar char="ü"/>
            </a:pPr>
            <a:r>
              <a:rPr lang="ar-SA" sz="9600" b="1" dirty="0" smtClean="0">
                <a:solidFill>
                  <a:srgbClr val="92D050"/>
                </a:solidFill>
                <a:latin typeface="Arial" pitchFamily="34" charset="0"/>
                <a:cs typeface="Arial" pitchFamily="34" charset="0"/>
              </a:rPr>
              <a:t>منظمات دوليه : </a:t>
            </a:r>
            <a:r>
              <a:rPr lang="ar-SA" sz="9600" b="1" dirty="0" smtClean="0">
                <a:solidFill>
                  <a:schemeClr val="tx2">
                    <a:lumMod val="60000"/>
                    <a:lumOff val="40000"/>
                  </a:schemeClr>
                </a:solidFill>
                <a:latin typeface="Arial" pitchFamily="34" charset="0"/>
                <a:cs typeface="Arial" pitchFamily="34" charset="0"/>
              </a:rPr>
              <a:t>وهي التنظيمات المرتبطه بالرفاهيه الاجتماعيه حيث تمثل الخدمه الاجتماعيه وخبراؤها دورا بارزا في انشطتها مثل : هيئه اليونسكو.</a:t>
            </a:r>
          </a:p>
          <a:p>
            <a:pPr>
              <a:buNone/>
            </a:pPr>
            <a:r>
              <a:rPr lang="ar-SA" sz="9600" b="1" dirty="0" smtClean="0">
                <a:solidFill>
                  <a:schemeClr val="accent1">
                    <a:lumMod val="75000"/>
                  </a:schemeClr>
                </a:solidFill>
                <a:effectLst>
                  <a:outerShdw blurRad="38100" dist="38100" dir="2700000" algn="tl">
                    <a:srgbClr val="000000">
                      <a:alpha val="43137"/>
                    </a:srgbClr>
                  </a:outerShdw>
                </a:effectLst>
              </a:rPr>
              <a:t>المعيار الثاني : </a:t>
            </a:r>
            <a:r>
              <a:rPr lang="ar-SA" sz="9600" b="1" u="sng" dirty="0" smtClean="0">
                <a:solidFill>
                  <a:srgbClr val="00B0F0"/>
                </a:solidFill>
              </a:rPr>
              <a:t>تصنيف المنظمات حسب وحده العمل </a:t>
            </a:r>
            <a:r>
              <a:rPr lang="ar-SA" sz="9600" b="1" dirty="0" smtClean="0">
                <a:solidFill>
                  <a:srgbClr val="00B0F0"/>
                </a:solidFill>
              </a:rPr>
              <a:t>:</a:t>
            </a:r>
          </a:p>
          <a:p>
            <a:pPr>
              <a:buNone/>
            </a:pPr>
            <a:r>
              <a:rPr lang="ar-SA" sz="9600" b="1" dirty="0" smtClean="0">
                <a:solidFill>
                  <a:srgbClr val="00B0F0"/>
                </a:solidFill>
              </a:rPr>
              <a:t>تنقسم الى : </a:t>
            </a:r>
          </a:p>
          <a:p>
            <a:pPr>
              <a:buFont typeface="Wingdings" pitchFamily="2" charset="2"/>
              <a:buChar char="q"/>
            </a:pPr>
            <a:r>
              <a:rPr lang="ar-SA" sz="9600" b="1" dirty="0" smtClean="0">
                <a:solidFill>
                  <a:srgbClr val="92D050"/>
                </a:solidFill>
              </a:rPr>
              <a:t>منظمات تخدم افراد : </a:t>
            </a:r>
            <a:r>
              <a:rPr lang="ar-SA" sz="9600" b="1" dirty="0" smtClean="0">
                <a:solidFill>
                  <a:schemeClr val="accent1"/>
                </a:solidFill>
              </a:rPr>
              <a:t>مثالها العيادات النفسية </a:t>
            </a:r>
          </a:p>
          <a:p>
            <a:pPr>
              <a:buFont typeface="Wingdings" pitchFamily="2" charset="2"/>
              <a:buChar char="q"/>
            </a:pPr>
            <a:r>
              <a:rPr lang="ar-SA" sz="9600" b="1" dirty="0" smtClean="0">
                <a:solidFill>
                  <a:srgbClr val="92D050"/>
                </a:solidFill>
              </a:rPr>
              <a:t>منظمات تخدم جماعات : </a:t>
            </a:r>
            <a:r>
              <a:rPr lang="ar-SA" sz="9600" b="1" dirty="0" smtClean="0">
                <a:solidFill>
                  <a:schemeClr val="accent1"/>
                </a:solidFill>
              </a:rPr>
              <a:t>الانديه الرياضيه </a:t>
            </a:r>
          </a:p>
          <a:p>
            <a:pPr>
              <a:buFont typeface="Wingdings" pitchFamily="2" charset="2"/>
              <a:buChar char="q"/>
            </a:pPr>
            <a:r>
              <a:rPr lang="ar-SA" sz="9600" b="1" dirty="0" smtClean="0">
                <a:solidFill>
                  <a:srgbClr val="92D050"/>
                </a:solidFill>
              </a:rPr>
              <a:t>منظمات تخدم مجتمعات : </a:t>
            </a:r>
            <a:r>
              <a:rPr lang="ar-SA" sz="9600" b="1" dirty="0" smtClean="0">
                <a:solidFill>
                  <a:schemeClr val="accent1"/>
                </a:solidFill>
              </a:rPr>
              <a:t>جمعيات تنميه المجتمع </a:t>
            </a:r>
          </a:p>
          <a:p>
            <a:pPr>
              <a:buFont typeface="Wingdings" pitchFamily="2" charset="2"/>
              <a:buChar char="q"/>
            </a:pPr>
            <a:r>
              <a:rPr lang="ar-SA" sz="9600" b="1" dirty="0" smtClean="0">
                <a:solidFill>
                  <a:schemeClr val="accent1"/>
                </a:solidFill>
              </a:rPr>
              <a:t>منظمات تخدم مزيجا من الوحدات الإنسانية السابقة .</a:t>
            </a:r>
          </a:p>
          <a:p>
            <a:endParaRPr lang="ar-SA" dirty="0"/>
          </a:p>
        </p:txBody>
      </p:sp>
    </p:spTree>
    <p:extLst>
      <p:ext uri="{BB962C8B-B14F-4D97-AF65-F5344CB8AC3E}">
        <p14:creationId xmlns:p14="http://schemas.microsoft.com/office/powerpoint/2010/main" val="394328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calcmode="lin" valueType="num">
                                      <p:cBhvr additive="base">
                                        <p:cTn id="2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 calcmode="lin" valueType="num">
                                      <p:cBhvr additive="base">
                                        <p:cTn id="2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barn(inVertical)">
                                      <p:cBhvr>
                                        <p:cTn id="32" dur="500"/>
                                        <p:tgtEl>
                                          <p:spTgt spid="3">
                                            <p:txEl>
                                              <p:pRg st="2" end="2"/>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barn(inVertical)">
                                      <p:cBhvr>
                                        <p:cTn id="35" dur="500"/>
                                        <p:tgtEl>
                                          <p:spTgt spid="3">
                                            <p:txEl>
                                              <p:pRg st="3" end="3"/>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barn(inVertical)">
                                      <p:cBhvr>
                                        <p:cTn id="38" dur="500"/>
                                        <p:tgtEl>
                                          <p:spTgt spid="3">
                                            <p:txEl>
                                              <p:pRg st="4" end="4"/>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barn(inVertical)">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barn(inVertical)">
                                      <p:cBhvr>
                                        <p:cTn id="46" dur="500"/>
                                        <p:tgtEl>
                                          <p:spTgt spid="3">
                                            <p:txEl>
                                              <p:pRg st="8" end="8"/>
                                            </p:txEl>
                                          </p:spTgt>
                                        </p:tgtEl>
                                      </p:cBhvr>
                                    </p:animEffect>
                                  </p:childTnLst>
                                </p:cTn>
                              </p:par>
                              <p:par>
                                <p:cTn id="47" presetID="16" presetClass="entr" presetSubtype="21"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barn(inVertical)">
                                      <p:cBhvr>
                                        <p:cTn id="49" dur="500"/>
                                        <p:tgtEl>
                                          <p:spTgt spid="3">
                                            <p:txEl>
                                              <p:pRg st="9" end="9"/>
                                            </p:txEl>
                                          </p:spTgt>
                                        </p:tgtEl>
                                      </p:cBhvr>
                                    </p:animEffect>
                                  </p:childTnLst>
                                </p:cTn>
                              </p:par>
                              <p:par>
                                <p:cTn id="50" presetID="16" presetClass="entr" presetSubtype="21" fill="hold"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barn(inVertical)">
                                      <p:cBhvr>
                                        <p:cTn id="52" dur="500"/>
                                        <p:tgtEl>
                                          <p:spTgt spid="3">
                                            <p:txEl>
                                              <p:pRg st="10" end="10"/>
                                            </p:txEl>
                                          </p:spTgt>
                                        </p:tgtEl>
                                      </p:cBhvr>
                                    </p:animEffect>
                                  </p:childTnLst>
                                </p:cTn>
                              </p:par>
                              <p:par>
                                <p:cTn id="53" presetID="16" presetClass="entr" presetSubtype="21"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barn(inVertical)">
                                      <p:cBhvr>
                                        <p:cTn id="55"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548680"/>
            <a:ext cx="8064896" cy="5976664"/>
          </a:xfrm>
        </p:spPr>
        <p:style>
          <a:lnRef idx="2">
            <a:schemeClr val="accent2"/>
          </a:lnRef>
          <a:fillRef idx="1">
            <a:schemeClr val="lt1"/>
          </a:fillRef>
          <a:effectRef idx="0">
            <a:schemeClr val="accent2"/>
          </a:effectRef>
          <a:fontRef idx="minor">
            <a:schemeClr val="dk1"/>
          </a:fontRef>
        </p:style>
        <p:txBody>
          <a:bodyPr>
            <a:noAutofit/>
          </a:bodyPr>
          <a:lstStyle/>
          <a:p>
            <a:pPr>
              <a:buNone/>
            </a:pPr>
            <a:r>
              <a:rPr lang="ar-SA" sz="2400" b="1" dirty="0" smtClean="0">
                <a:solidFill>
                  <a:schemeClr val="accent1">
                    <a:lumMod val="75000"/>
                  </a:schemeClr>
                </a:solidFill>
              </a:rPr>
              <a:t>المعيار الثالث :</a:t>
            </a:r>
            <a:r>
              <a:rPr lang="ar-SA" sz="2400" b="1" dirty="0" smtClean="0">
                <a:solidFill>
                  <a:srgbClr val="00B0F0"/>
                </a:solidFill>
              </a:rPr>
              <a:t>تصنيف المنظمات حسب نوعيه العملاء المستفيدين .</a:t>
            </a:r>
          </a:p>
          <a:p>
            <a:pPr>
              <a:buNone/>
            </a:pPr>
            <a:r>
              <a:rPr lang="ar-SA" sz="2400" b="1" dirty="0" smtClean="0">
                <a:solidFill>
                  <a:srgbClr val="00B0F0"/>
                </a:solidFill>
              </a:rPr>
              <a:t> تنقسم الى :</a:t>
            </a:r>
          </a:p>
          <a:p>
            <a:pPr>
              <a:buFont typeface="Wingdings" pitchFamily="2" charset="2"/>
              <a:buChar char="ü"/>
            </a:pPr>
            <a:r>
              <a:rPr lang="ar-SA" sz="2400" b="1" dirty="0" smtClean="0">
                <a:solidFill>
                  <a:srgbClr val="92D050"/>
                </a:solidFill>
              </a:rPr>
              <a:t>-</a:t>
            </a:r>
            <a:r>
              <a:rPr lang="ar-SA" sz="2400" b="1" dirty="0" smtClean="0">
                <a:solidFill>
                  <a:srgbClr val="92D050"/>
                </a:solidFill>
                <a:effectLst>
                  <a:outerShdw blurRad="38100" dist="38100" dir="2700000" algn="tl">
                    <a:srgbClr val="000000">
                      <a:alpha val="43137"/>
                    </a:srgbClr>
                  </a:outerShdw>
                </a:effectLst>
              </a:rPr>
              <a:t>منظمات لرعاية الاطفال: </a:t>
            </a:r>
            <a:r>
              <a:rPr lang="ar-SA" sz="2400" b="1" dirty="0" smtClean="0">
                <a:solidFill>
                  <a:schemeClr val="tx2">
                    <a:lumMod val="60000"/>
                    <a:lumOff val="40000"/>
                  </a:schemeClr>
                </a:solidFill>
              </a:rPr>
              <a:t>من امثلتها دور الحضانة </a:t>
            </a:r>
          </a:p>
          <a:p>
            <a:pPr>
              <a:buFont typeface="Wingdings" pitchFamily="2" charset="2"/>
              <a:buChar char="ü"/>
            </a:pPr>
            <a:r>
              <a:rPr lang="ar-SA" sz="2400" b="1" dirty="0" smtClean="0">
                <a:solidFill>
                  <a:srgbClr val="92D050"/>
                </a:solidFill>
              </a:rPr>
              <a:t>- </a:t>
            </a:r>
            <a:r>
              <a:rPr lang="ar-SA" sz="2400" b="1" dirty="0" smtClean="0">
                <a:solidFill>
                  <a:srgbClr val="92D050"/>
                </a:solidFill>
                <a:effectLst>
                  <a:outerShdw blurRad="38100" dist="38100" dir="2700000" algn="tl">
                    <a:srgbClr val="000000">
                      <a:alpha val="43137"/>
                    </a:srgbClr>
                  </a:outerShdw>
                </a:effectLst>
              </a:rPr>
              <a:t>منظمات لرعاية المتخلفين عقليا : </a:t>
            </a:r>
            <a:r>
              <a:rPr lang="ar-SA" sz="2400" b="1" dirty="0" smtClean="0">
                <a:solidFill>
                  <a:schemeClr val="tx2">
                    <a:lumMod val="60000"/>
                    <a:lumOff val="40000"/>
                  </a:schemeClr>
                </a:solidFill>
              </a:rPr>
              <a:t>موسسات التثقيف الفكري .</a:t>
            </a:r>
          </a:p>
          <a:p>
            <a:pPr>
              <a:buFont typeface="Wingdings" pitchFamily="2" charset="2"/>
              <a:buChar char="ü"/>
            </a:pPr>
            <a:r>
              <a:rPr lang="ar-SA" sz="2400" b="1" dirty="0" smtClean="0">
                <a:solidFill>
                  <a:srgbClr val="92D050"/>
                </a:solidFill>
                <a:effectLst>
                  <a:outerShdw blurRad="38100" dist="38100" dir="2700000" algn="tl">
                    <a:srgbClr val="000000">
                      <a:alpha val="43137"/>
                    </a:srgbClr>
                  </a:outerShdw>
                </a:effectLst>
              </a:rPr>
              <a:t>منظمات لرعاية الشباب : </a:t>
            </a:r>
            <a:r>
              <a:rPr lang="ar-SA" sz="2400" b="1" dirty="0" smtClean="0">
                <a:solidFill>
                  <a:schemeClr val="tx2">
                    <a:lumMod val="60000"/>
                    <a:lumOff val="40000"/>
                  </a:schemeClr>
                </a:solidFill>
              </a:rPr>
              <a:t>انديه ومراكز شباب .</a:t>
            </a:r>
          </a:p>
          <a:p>
            <a:pPr>
              <a:buFont typeface="Wingdings" pitchFamily="2" charset="2"/>
              <a:buChar char="ü"/>
            </a:pPr>
            <a:r>
              <a:rPr lang="ar-SA" sz="2400" b="1" dirty="0" smtClean="0">
                <a:solidFill>
                  <a:srgbClr val="92D050"/>
                </a:solidFill>
                <a:effectLst>
                  <a:outerShdw blurRad="38100" dist="38100" dir="2700000" algn="tl">
                    <a:srgbClr val="000000">
                      <a:alpha val="43137"/>
                    </a:srgbClr>
                  </a:outerShdw>
                </a:effectLst>
              </a:rPr>
              <a:t>منظمات لرعاية المسنين : </a:t>
            </a:r>
            <a:r>
              <a:rPr lang="ar-SA" sz="2400" b="1" dirty="0" smtClean="0">
                <a:solidFill>
                  <a:schemeClr val="tx2">
                    <a:lumMod val="60000"/>
                    <a:lumOff val="40000"/>
                  </a:schemeClr>
                </a:solidFill>
              </a:rPr>
              <a:t>انديه المسنين.</a:t>
            </a:r>
          </a:p>
          <a:p>
            <a:r>
              <a:rPr lang="ar-SA" b="1" dirty="0">
                <a:solidFill>
                  <a:schemeClr val="accent1">
                    <a:lumMod val="75000"/>
                  </a:schemeClr>
                </a:solidFill>
              </a:rPr>
              <a:t>المعيار</a:t>
            </a:r>
            <a:r>
              <a:rPr lang="ar-SA" sz="2400" dirty="0" smtClean="0"/>
              <a:t> </a:t>
            </a:r>
            <a:r>
              <a:rPr lang="ar-SA" b="1" dirty="0">
                <a:solidFill>
                  <a:schemeClr val="accent1">
                    <a:lumMod val="75000"/>
                  </a:schemeClr>
                </a:solidFill>
              </a:rPr>
              <a:t>الرابع</a:t>
            </a:r>
            <a:r>
              <a:rPr lang="ar-SA" sz="2400" dirty="0" smtClean="0"/>
              <a:t> </a:t>
            </a:r>
            <a:r>
              <a:rPr lang="ar-SA" b="1" dirty="0">
                <a:solidFill>
                  <a:schemeClr val="accent1">
                    <a:lumMod val="75000"/>
                  </a:schemeClr>
                </a:solidFill>
              </a:rPr>
              <a:t>:</a:t>
            </a:r>
            <a:r>
              <a:rPr lang="ar-SA" sz="2400" dirty="0" smtClean="0"/>
              <a:t> </a:t>
            </a:r>
            <a:r>
              <a:rPr lang="ar-SA" b="1" dirty="0">
                <a:solidFill>
                  <a:srgbClr val="00B0F0"/>
                </a:solidFill>
              </a:rPr>
              <a:t>تصنيف المنظمات تبعا لوضع </a:t>
            </a:r>
            <a:r>
              <a:rPr lang="ar-SA" b="1" dirty="0" err="1" smtClean="0">
                <a:solidFill>
                  <a:srgbClr val="00B0F0"/>
                </a:solidFill>
              </a:rPr>
              <a:t>الخدمه</a:t>
            </a:r>
            <a:r>
              <a:rPr lang="ar-SA" b="1" dirty="0" smtClean="0">
                <a:solidFill>
                  <a:srgbClr val="00B0F0"/>
                </a:solidFill>
              </a:rPr>
              <a:t> </a:t>
            </a:r>
            <a:r>
              <a:rPr lang="ar-SA" b="1" dirty="0">
                <a:solidFill>
                  <a:srgbClr val="00B0F0"/>
                </a:solidFill>
              </a:rPr>
              <a:t>الاجتماعيه بها . تنقسم </a:t>
            </a:r>
            <a:r>
              <a:rPr lang="ar-SA" b="1" dirty="0" smtClean="0">
                <a:solidFill>
                  <a:srgbClr val="00B0F0"/>
                </a:solidFill>
              </a:rPr>
              <a:t>الى :</a:t>
            </a:r>
            <a:endParaRPr lang="ar-SA" b="1" dirty="0">
              <a:solidFill>
                <a:srgbClr val="00B0F0"/>
              </a:solidFill>
            </a:endParaRPr>
          </a:p>
          <a:p>
            <a:pPr>
              <a:buFont typeface="Wingdings" pitchFamily="2" charset="2"/>
              <a:buChar char="ü"/>
            </a:pPr>
            <a:r>
              <a:rPr lang="ar-SA" sz="2400" b="1" dirty="0" smtClean="0">
                <a:solidFill>
                  <a:srgbClr val="92D050"/>
                </a:solidFill>
              </a:rPr>
              <a:t>- </a:t>
            </a:r>
            <a:r>
              <a:rPr lang="ar-SA" sz="2400" b="1" dirty="0" smtClean="0">
                <a:solidFill>
                  <a:srgbClr val="92D050"/>
                </a:solidFill>
                <a:effectLst>
                  <a:outerShdw blurRad="38100" dist="38100" dir="2700000" algn="tl">
                    <a:srgbClr val="000000">
                      <a:alpha val="43137"/>
                    </a:srgbClr>
                  </a:outerShdw>
                </a:effectLst>
              </a:rPr>
              <a:t>منظمات اوليه : </a:t>
            </a:r>
            <a:r>
              <a:rPr lang="ar-SA" sz="2400" b="1" dirty="0" smtClean="0">
                <a:solidFill>
                  <a:schemeClr val="accent1">
                    <a:lumMod val="75000"/>
                  </a:schemeClr>
                </a:solidFill>
              </a:rPr>
              <a:t>وهي التي قامت اساسا لتقديم خدمات اجتماعيه للعملاء افراداً او جماعات او مجتمعات ومثالها مجتمعات الضمان الاجتماعي ورعاية الاحداث ورعاية المسنين .</a:t>
            </a:r>
          </a:p>
          <a:p>
            <a:pPr>
              <a:buFont typeface="Wingdings" pitchFamily="2" charset="2"/>
              <a:buChar char="ü"/>
            </a:pPr>
            <a:r>
              <a:rPr lang="ar-SA" sz="2400" b="1" dirty="0" smtClean="0">
                <a:solidFill>
                  <a:srgbClr val="92D050"/>
                </a:solidFill>
              </a:rPr>
              <a:t>-</a:t>
            </a:r>
            <a:r>
              <a:rPr lang="ar-SA" sz="2400" b="1" dirty="0" smtClean="0">
                <a:solidFill>
                  <a:srgbClr val="92D050"/>
                </a:solidFill>
                <a:effectLst>
                  <a:outerShdw blurRad="38100" dist="38100" dir="2700000" algn="tl">
                    <a:srgbClr val="000000">
                      <a:alpha val="43137"/>
                    </a:srgbClr>
                  </a:outerShdw>
                </a:effectLst>
              </a:rPr>
              <a:t>منظمات ثانويه :</a:t>
            </a:r>
            <a:r>
              <a:rPr lang="ar-SA" sz="2400" b="1" dirty="0" smtClean="0">
                <a:solidFill>
                  <a:schemeClr val="accent1">
                    <a:lumMod val="75000"/>
                  </a:schemeClr>
                </a:solidFill>
              </a:rPr>
              <a:t>وهي التي لا تمثل فيها الخدمة الاجتماعية الا جانبا من خدماتها ووجود الخدمة الاجتماعية بها هو لتحسين خدمات المنظمة نفسها ومن امثلتها المدارس والمصانع .</a:t>
            </a:r>
            <a:endParaRPr lang="ar-SA" sz="2400" b="1" dirty="0">
              <a:solidFill>
                <a:schemeClr val="accent1">
                  <a:lumMod val="75000"/>
                </a:schemeClr>
              </a:solidFill>
            </a:endParaRPr>
          </a:p>
        </p:txBody>
      </p:sp>
    </p:spTree>
    <p:extLst>
      <p:ext uri="{BB962C8B-B14F-4D97-AF65-F5344CB8AC3E}">
        <p14:creationId xmlns:p14="http://schemas.microsoft.com/office/powerpoint/2010/main" val="378765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anim calcmode="lin" valueType="num">
                                      <p:cBhvr>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anim calcmode="lin" valueType="num">
                                      <p:cBhvr>
                                        <p:cTn id="1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634082"/>
          </a:xfrm>
        </p:spPr>
        <p:txBody>
          <a:bodyPr>
            <a:noAutofit/>
          </a:bodyPr>
          <a:lstStyle/>
          <a:p>
            <a:pPr algn="ctr"/>
            <a:r>
              <a:rPr lang="ar-SA" sz="6600" b="1" dirty="0" smtClean="0">
                <a:ln>
                  <a:solidFill>
                    <a:sysClr val="windowText" lastClr="000000"/>
                  </a:solidFill>
                </a:ln>
                <a:solidFill>
                  <a:schemeClr val="accent3">
                    <a:lumMod val="75000"/>
                  </a:schemeClr>
                </a:solidFill>
              </a:rPr>
              <a:t>خصائص</a:t>
            </a:r>
            <a:r>
              <a:rPr lang="ar-SA" sz="6600" b="1" dirty="0" smtClean="0">
                <a:ln>
                  <a:solidFill>
                    <a:sysClr val="windowText" lastClr="000000"/>
                  </a:solidFill>
                </a:ln>
                <a:solidFill>
                  <a:schemeClr val="accent1">
                    <a:lumMod val="75000"/>
                  </a:schemeClr>
                </a:solidFill>
              </a:rPr>
              <a:t> </a:t>
            </a:r>
            <a:r>
              <a:rPr lang="ar-SA" sz="6600" b="1" dirty="0" smtClean="0">
                <a:ln>
                  <a:solidFill>
                    <a:sysClr val="windowText" lastClr="000000"/>
                  </a:solidFill>
                </a:ln>
                <a:solidFill>
                  <a:schemeClr val="accent3">
                    <a:lumMod val="75000"/>
                  </a:schemeClr>
                </a:solidFill>
              </a:rPr>
              <a:t>المنظمات </a:t>
            </a:r>
            <a:endParaRPr lang="ar-SA" sz="6600" b="1" dirty="0">
              <a:ln>
                <a:solidFill>
                  <a:sysClr val="windowText" lastClr="000000"/>
                </a:solidFill>
              </a:ln>
              <a:solidFill>
                <a:schemeClr val="accent3">
                  <a:lumMod val="75000"/>
                </a:schemeClr>
              </a:solidFill>
            </a:endParaRPr>
          </a:p>
        </p:txBody>
      </p:sp>
      <p:sp>
        <p:nvSpPr>
          <p:cNvPr id="3" name="عنصر نائب للمحتوى 2"/>
          <p:cNvSpPr>
            <a:spLocks noGrp="1"/>
          </p:cNvSpPr>
          <p:nvPr>
            <p:ph sz="quarter" idx="1"/>
          </p:nvPr>
        </p:nvSpPr>
        <p:spPr>
          <a:xfrm>
            <a:off x="457200" y="1268760"/>
            <a:ext cx="8363272" cy="5205192"/>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ar-SA" sz="2800" b="1" u="sng" dirty="0" err="1" smtClean="0">
                <a:solidFill>
                  <a:schemeClr val="accent1">
                    <a:lumMod val="75000"/>
                  </a:schemeClr>
                </a:solidFill>
              </a:rPr>
              <a:t>اهم</a:t>
            </a:r>
            <a:r>
              <a:rPr lang="ar-SA" sz="2800" b="1" u="sng" dirty="0" smtClean="0">
                <a:solidFill>
                  <a:schemeClr val="accent1">
                    <a:lumMod val="75000"/>
                  </a:schemeClr>
                </a:solidFill>
              </a:rPr>
              <a:t> خصائص المنظمات </a:t>
            </a:r>
            <a:r>
              <a:rPr lang="ar-SA" sz="2800" b="1" u="sng" dirty="0" err="1" smtClean="0">
                <a:solidFill>
                  <a:schemeClr val="accent1">
                    <a:lumMod val="75000"/>
                  </a:schemeClr>
                </a:solidFill>
              </a:rPr>
              <a:t>المعاصره</a:t>
            </a:r>
            <a:r>
              <a:rPr lang="ar-SA" sz="2800" b="1" u="sng" dirty="0" smtClean="0">
                <a:solidFill>
                  <a:schemeClr val="accent1">
                    <a:lumMod val="75000"/>
                  </a:schemeClr>
                </a:solidFill>
              </a:rPr>
              <a:t>:</a:t>
            </a:r>
          </a:p>
          <a:p>
            <a:pPr>
              <a:buFont typeface="Wingdings" pitchFamily="2" charset="2"/>
              <a:buChar char="Ø"/>
            </a:pPr>
            <a:r>
              <a:rPr lang="ar-SA" sz="2800" b="1" dirty="0" smtClean="0">
                <a:solidFill>
                  <a:srgbClr val="92D050"/>
                </a:solidFill>
                <a:effectLst>
                  <a:outerShdw blurRad="38100" dist="38100" dir="2700000" algn="tl">
                    <a:srgbClr val="000000">
                      <a:alpha val="43137"/>
                    </a:srgbClr>
                  </a:outerShdw>
                </a:effectLst>
              </a:rPr>
              <a:t>الخاصية الاولي:</a:t>
            </a:r>
            <a:r>
              <a:rPr lang="ar-SA" sz="2800" dirty="0" smtClean="0">
                <a:effectLst>
                  <a:outerShdw blurRad="38100" dist="38100" dir="2700000" algn="tl">
                    <a:srgbClr val="000000">
                      <a:alpha val="43137"/>
                    </a:srgbClr>
                  </a:outerShdw>
                </a:effectLst>
              </a:rPr>
              <a:t> </a:t>
            </a:r>
            <a:r>
              <a:rPr lang="ar-SA" sz="2800" b="1" dirty="0" smtClean="0">
                <a:solidFill>
                  <a:srgbClr val="00B0F0"/>
                </a:solidFill>
              </a:rPr>
              <a:t>نشأه المنظمات متعددة الاهداف:</a:t>
            </a:r>
          </a:p>
          <a:p>
            <a:pPr>
              <a:buNone/>
            </a:pPr>
            <a:r>
              <a:rPr lang="ar-SA" sz="2800" b="1" dirty="0" smtClean="0">
                <a:solidFill>
                  <a:schemeClr val="tx2">
                    <a:lumMod val="60000"/>
                    <a:lumOff val="40000"/>
                  </a:schemeClr>
                </a:solidFill>
              </a:rPr>
              <a:t>تتكون من اقسام يقوم كل منها بتحقيق هدف وتتكامل الاقسام لتحقيق اهداف المنظمة </a:t>
            </a:r>
          </a:p>
          <a:p>
            <a:pPr>
              <a:buFont typeface="Wingdings" pitchFamily="2" charset="2"/>
              <a:buChar char="Ø"/>
            </a:pPr>
            <a:r>
              <a:rPr lang="ar-SA" sz="2800" b="1" dirty="0" smtClean="0">
                <a:solidFill>
                  <a:srgbClr val="92D050"/>
                </a:solidFill>
                <a:effectLst>
                  <a:outerShdw blurRad="38100" dist="38100" dir="2700000" algn="tl">
                    <a:srgbClr val="000000">
                      <a:alpha val="43137"/>
                    </a:srgbClr>
                  </a:outerShdw>
                </a:effectLst>
              </a:rPr>
              <a:t>الخاصية الثانية :</a:t>
            </a:r>
            <a:r>
              <a:rPr lang="ar-SA" sz="2800" b="1" dirty="0" smtClean="0">
                <a:solidFill>
                  <a:srgbClr val="00B0F0"/>
                </a:solidFill>
              </a:rPr>
              <a:t>ظهور المنظمات العملاقة :</a:t>
            </a:r>
          </a:p>
          <a:p>
            <a:pPr>
              <a:buFont typeface="Wingdings" pitchFamily="2" charset="2"/>
              <a:buChar char="Ø"/>
            </a:pPr>
            <a:r>
              <a:rPr lang="ar-SA" sz="2800" b="1" dirty="0" smtClean="0">
                <a:solidFill>
                  <a:schemeClr val="tx2">
                    <a:lumMod val="60000"/>
                    <a:lumOff val="40000"/>
                  </a:schemeClr>
                </a:solidFill>
              </a:rPr>
              <a:t>والتي تمتاز بكبر حجمها ومن سماتها مئات الالوف من العاملين – امكانات ماديه وموارد ماليه هائله – ونشاطها يغطي مساحات شاسعه .</a:t>
            </a:r>
          </a:p>
          <a:p>
            <a:pPr>
              <a:buFont typeface="Wingdings" pitchFamily="2" charset="2"/>
              <a:buChar char="Ø"/>
            </a:pPr>
            <a:r>
              <a:rPr lang="ar-SA" sz="2800" b="1" dirty="0" smtClean="0">
                <a:solidFill>
                  <a:srgbClr val="92D050"/>
                </a:solidFill>
                <a:effectLst>
                  <a:outerShdw blurRad="38100" dist="38100" dir="2700000" algn="tl">
                    <a:srgbClr val="000000">
                      <a:alpha val="43137"/>
                    </a:srgbClr>
                  </a:outerShdw>
                </a:effectLst>
              </a:rPr>
              <a:t>الخاصية الثالثة </a:t>
            </a:r>
            <a:r>
              <a:rPr lang="ar-SA" sz="2800" b="1" dirty="0" smtClean="0">
                <a:solidFill>
                  <a:srgbClr val="92D050"/>
                </a:solidFill>
              </a:rPr>
              <a:t>:</a:t>
            </a:r>
            <a:r>
              <a:rPr lang="ar-SA" sz="2800" b="1" dirty="0" smtClean="0">
                <a:solidFill>
                  <a:schemeClr val="tx2">
                    <a:lumMod val="60000"/>
                    <a:lumOff val="40000"/>
                  </a:schemeClr>
                </a:solidFill>
              </a:rPr>
              <a:t>زياده متناهيه بشده نحو دقه التخصصات في المهارات اللازمة لوظائفها.  وهنا تظهر مشكله تنظيم وتنسيق هذه الوظائف المتخصصة بل ومنتهى التخصص لتحقيق التكامل بينهما في المنظمة .</a:t>
            </a:r>
          </a:p>
          <a:p>
            <a:pPr>
              <a:buFont typeface="Wingdings" pitchFamily="2" charset="2"/>
              <a:buChar char="Ø"/>
            </a:pPr>
            <a:r>
              <a:rPr lang="ar-SA" sz="2800" b="1" dirty="0" smtClean="0">
                <a:solidFill>
                  <a:srgbClr val="92D050"/>
                </a:solidFill>
                <a:effectLst>
                  <a:outerShdw blurRad="38100" dist="38100" dir="2700000" algn="tl">
                    <a:srgbClr val="000000">
                      <a:alpha val="43137"/>
                    </a:srgbClr>
                  </a:outerShdw>
                </a:effectLst>
              </a:rPr>
              <a:t>الخاصية الرابعة : </a:t>
            </a:r>
            <a:r>
              <a:rPr lang="ar-SA" sz="2800" b="1" dirty="0" smtClean="0">
                <a:solidFill>
                  <a:schemeClr val="tx2">
                    <a:lumMod val="60000"/>
                    <a:lumOff val="40000"/>
                  </a:schemeClr>
                </a:solidFill>
              </a:rPr>
              <a:t>المنظمة اصبحت مسؤوله عن احداث التغيير في المجتمع ومواجهته.</a:t>
            </a:r>
          </a:p>
          <a:p>
            <a:pPr>
              <a:buNone/>
            </a:pPr>
            <a:r>
              <a:rPr lang="ar-SA" sz="2800" b="1" dirty="0" smtClean="0">
                <a:solidFill>
                  <a:srgbClr val="00B0F0"/>
                </a:solidFill>
              </a:rPr>
              <a:t>وهذا يعني ان عليها ان تستجيب لأي تغيير يحدث في المجتمع وكذالك عليها المبادأة هي ذاتها بإحداث التغيير .</a:t>
            </a:r>
          </a:p>
          <a:p>
            <a:endParaRPr lang="ar-SA" dirty="0"/>
          </a:p>
        </p:txBody>
      </p:sp>
    </p:spTree>
    <p:extLst>
      <p:ext uri="{BB962C8B-B14F-4D97-AF65-F5344CB8AC3E}">
        <p14:creationId xmlns:p14="http://schemas.microsoft.com/office/powerpoint/2010/main" val="348770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800" b="1" dirty="0" smtClean="0">
                <a:ln>
                  <a:solidFill>
                    <a:sysClr val="windowText" lastClr="000000"/>
                  </a:solidFill>
                </a:ln>
                <a:solidFill>
                  <a:schemeClr val="accent3">
                    <a:lumMod val="75000"/>
                  </a:schemeClr>
                </a:solidFill>
              </a:rPr>
              <a:t>خصائص منظمات الخدمة الاجتماعية </a:t>
            </a:r>
            <a:endParaRPr lang="ar-SA" sz="4800" b="1" dirty="0">
              <a:ln>
                <a:solidFill>
                  <a:sysClr val="windowText" lastClr="000000"/>
                </a:solidFill>
              </a:ln>
              <a:solidFill>
                <a:schemeClr val="accent3">
                  <a:lumMod val="75000"/>
                </a:schemeClr>
              </a:solidFill>
            </a:endParaRPr>
          </a:p>
        </p:txBody>
      </p:sp>
      <p:sp>
        <p:nvSpPr>
          <p:cNvPr id="3" name="عنصر نائب للمحتوى 2"/>
          <p:cNvSpPr>
            <a:spLocks noGrp="1"/>
          </p:cNvSpPr>
          <p:nvPr>
            <p:ph sz="quarter"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buFont typeface="Wingdings" pitchFamily="2" charset="2"/>
              <a:buChar char="ü"/>
            </a:pPr>
            <a:r>
              <a:rPr lang="ar-SA" sz="2800" b="1" dirty="0" smtClean="0">
                <a:solidFill>
                  <a:srgbClr val="FF0000"/>
                </a:solidFill>
              </a:rPr>
              <a:t>لها هدف  او مهمه اساسيه هي انتاج خدمات من اجل الناس </a:t>
            </a:r>
            <a:r>
              <a:rPr lang="ar-SA" sz="2800" b="1" dirty="0" smtClean="0">
                <a:solidFill>
                  <a:srgbClr val="00B0F0"/>
                </a:solidFill>
              </a:rPr>
              <a:t>(افراد – جماعات – مجتمعات )</a:t>
            </a:r>
            <a:r>
              <a:rPr lang="ar-SA" sz="2800" b="1" dirty="0" smtClean="0">
                <a:solidFill>
                  <a:srgbClr val="FF0000"/>
                </a:solidFill>
              </a:rPr>
              <a:t>ويعتبر عملاء الخدمه الاجتماعيه هم المدخلات والمخرجات بالنسبه للمؤسسه .</a:t>
            </a:r>
          </a:p>
          <a:p>
            <a:pPr>
              <a:buFont typeface="Wingdings" pitchFamily="2" charset="2"/>
              <a:buChar char="ü"/>
            </a:pPr>
            <a:r>
              <a:rPr lang="ar-SA" sz="2800" b="1" dirty="0" smtClean="0">
                <a:solidFill>
                  <a:srgbClr val="FF0000"/>
                </a:solidFill>
              </a:rPr>
              <a:t>تختلف عن الهيئات او المنظمات الاخرى من حيث من ترعاهم ,حجمها , درجه تعقيدها .</a:t>
            </a:r>
          </a:p>
          <a:p>
            <a:pPr>
              <a:buFont typeface="Wingdings" pitchFamily="2" charset="2"/>
              <a:buChar char="ü"/>
            </a:pPr>
            <a:r>
              <a:rPr lang="ar-SA" sz="2800" b="1" dirty="0" smtClean="0">
                <a:solidFill>
                  <a:srgbClr val="FF0000"/>
                </a:solidFill>
              </a:rPr>
              <a:t>لها ولاء لقيم الخدمة الاجتماعية وتستند على النواحي الفنية المهنية للعلاقات الإنسانية مثل : </a:t>
            </a:r>
            <a:r>
              <a:rPr lang="ar-SA" sz="2800" b="1" dirty="0" smtClean="0">
                <a:solidFill>
                  <a:srgbClr val="00B0F0"/>
                </a:solidFill>
              </a:rPr>
              <a:t>الارشاد ,التربيه ,خدمه الفرد , خدمه الجماعه , تنظيم المجتمع.</a:t>
            </a:r>
          </a:p>
          <a:p>
            <a:pPr>
              <a:buFont typeface="Wingdings" pitchFamily="2" charset="2"/>
              <a:buChar char="ü"/>
            </a:pPr>
            <a:r>
              <a:rPr lang="ar-SA" sz="2800" b="1" dirty="0" smtClean="0">
                <a:solidFill>
                  <a:srgbClr val="FF0000"/>
                </a:solidFill>
              </a:rPr>
              <a:t>يواجهه العاملون في منظمات الخدمة الاجتماعية مواقف طارئه غير متوقعه كالنكبات والكوارث .</a:t>
            </a:r>
          </a:p>
          <a:p>
            <a:pPr>
              <a:buFont typeface="Wingdings" pitchFamily="2" charset="2"/>
              <a:buChar char="ü"/>
            </a:pPr>
            <a:r>
              <a:rPr lang="ar-SA" sz="2800" b="1" dirty="0" smtClean="0">
                <a:solidFill>
                  <a:srgbClr val="FF0000"/>
                </a:solidFill>
              </a:rPr>
              <a:t>صعوبة وضع مستويات ومقاييس محدده للأداء ومن ثم التقويم لما تصدره المؤسسة من انتاج خدمات </a:t>
            </a:r>
            <a:r>
              <a:rPr lang="ar-SA" b="1" dirty="0" smtClean="0">
                <a:solidFill>
                  <a:srgbClr val="FF0000"/>
                </a:solidFill>
              </a:rPr>
              <a:t>.</a:t>
            </a:r>
          </a:p>
          <a:p>
            <a:endParaRPr lang="ar-SA" dirty="0"/>
          </a:p>
        </p:txBody>
      </p:sp>
    </p:spTree>
    <p:extLst>
      <p:ext uri="{BB962C8B-B14F-4D97-AF65-F5344CB8AC3E}">
        <p14:creationId xmlns:p14="http://schemas.microsoft.com/office/powerpoint/2010/main" val="9877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wheel(1)">
                                      <p:cBhvr>
                                        <p:cTn id="13" dur="2000"/>
                                        <p:tgtEl>
                                          <p:spTgt spid="3">
                                            <p:bg/>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heel(1)">
                                      <p:cBhvr>
                                        <p:cTn id="18" dur="2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heel(1)">
                                      <p:cBhvr>
                                        <p:cTn id="23" dur="2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heel(1)">
                                      <p:cBhvr>
                                        <p:cTn id="28" dur="2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heel(1)">
                                      <p:cBhvr>
                                        <p:cTn id="33" dur="20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wheel(1)">
                                      <p:cBhvr>
                                        <p:cTn id="3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b="1" dirty="0" smtClean="0">
                <a:ln>
                  <a:solidFill>
                    <a:sysClr val="windowText" lastClr="000000"/>
                  </a:solidFill>
                </a:ln>
                <a:solidFill>
                  <a:schemeClr val="accent3">
                    <a:lumMod val="75000"/>
                  </a:schemeClr>
                </a:solidFill>
              </a:rPr>
              <a:t>وحتى تنجح منظمه الخدمة الاجتماعية لابد ان تتميز بمميزات اهمها:</a:t>
            </a:r>
            <a:endParaRPr lang="ar-SA" b="1" dirty="0">
              <a:ln>
                <a:solidFill>
                  <a:sysClr val="windowText" lastClr="000000"/>
                </a:solidFill>
              </a:ln>
              <a:solidFill>
                <a:schemeClr val="accent3">
                  <a:lumMod val="75000"/>
                </a:schemeClr>
              </a:solidFill>
            </a:endParaRPr>
          </a:p>
        </p:txBody>
      </p:sp>
      <p:sp>
        <p:nvSpPr>
          <p:cNvPr id="3" name="عنصر نائب للمحتوى 2"/>
          <p:cNvSpPr>
            <a:spLocks noGrp="1"/>
          </p:cNvSpPr>
          <p:nvPr>
            <p:ph sz="quarter"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buFont typeface="Wingdings" pitchFamily="2" charset="2"/>
              <a:buChar char="ü"/>
            </a:pPr>
            <a:r>
              <a:rPr lang="ar-SA" b="1" dirty="0" smtClean="0">
                <a:solidFill>
                  <a:srgbClr val="92D050"/>
                </a:solidFill>
              </a:rPr>
              <a:t>ان تسعى المنظمة الي توفير التوافق الاجتماعي مع افراد المجتمع .</a:t>
            </a:r>
          </a:p>
          <a:p>
            <a:pPr>
              <a:buFont typeface="Wingdings" pitchFamily="2" charset="2"/>
              <a:buChar char="ü"/>
            </a:pPr>
            <a:r>
              <a:rPr lang="ar-SA" b="1" dirty="0" smtClean="0">
                <a:solidFill>
                  <a:srgbClr val="92D050"/>
                </a:solidFill>
              </a:rPr>
              <a:t>ان تعمل المنظمة على زياده فعاليه ادماج الافراد في المنظمة.</a:t>
            </a:r>
          </a:p>
          <a:p>
            <a:pPr>
              <a:buFont typeface="Wingdings" pitchFamily="2" charset="2"/>
              <a:buChar char="ü"/>
            </a:pPr>
            <a:r>
              <a:rPr lang="ar-SA" b="1" dirty="0" smtClean="0">
                <a:solidFill>
                  <a:srgbClr val="92D050"/>
                </a:solidFill>
              </a:rPr>
              <a:t>ان يكون انشاء المنظمة لمواجهه حاجه اساسيه في المجتمع .</a:t>
            </a:r>
          </a:p>
          <a:p>
            <a:pPr>
              <a:buFont typeface="Wingdings" pitchFamily="2" charset="2"/>
              <a:buChar char="ü"/>
            </a:pPr>
            <a:r>
              <a:rPr lang="ar-SA" b="1" dirty="0" smtClean="0">
                <a:solidFill>
                  <a:srgbClr val="92D050"/>
                </a:solidFill>
              </a:rPr>
              <a:t>ان تتميز المؤسسة بالحساسية الفائقة لاحتياجات المجتمع ثم عليها ان تتجاوب مع هذه الاحتياجات.</a:t>
            </a:r>
          </a:p>
          <a:p>
            <a:pPr>
              <a:buFont typeface="Wingdings" pitchFamily="2" charset="2"/>
              <a:buChar char="ü"/>
            </a:pPr>
            <a:r>
              <a:rPr lang="ar-SA" b="1" dirty="0" smtClean="0">
                <a:solidFill>
                  <a:srgbClr val="92D050"/>
                </a:solidFill>
              </a:rPr>
              <a:t>ان تسمح نظمها بالانفتاح علي المجتمع .</a:t>
            </a:r>
          </a:p>
          <a:p>
            <a:pPr>
              <a:buFont typeface="Wingdings" pitchFamily="2" charset="2"/>
              <a:buChar char="ü"/>
            </a:pPr>
            <a:r>
              <a:rPr lang="ar-SA" b="1" dirty="0" smtClean="0">
                <a:solidFill>
                  <a:srgbClr val="92D050"/>
                </a:solidFill>
              </a:rPr>
              <a:t>ان يوجد بها نظام سليم للاتصالات والعلاقات العامة.</a:t>
            </a:r>
          </a:p>
          <a:p>
            <a:pPr>
              <a:buFont typeface="Wingdings" pitchFamily="2" charset="2"/>
              <a:buChar char="ü"/>
            </a:pPr>
            <a:r>
              <a:rPr lang="ar-SA" b="1" dirty="0" smtClean="0">
                <a:solidFill>
                  <a:srgbClr val="92D050"/>
                </a:solidFill>
              </a:rPr>
              <a:t>ان تضم المنظمة سياسه عادله للأجور والحوافز والتدريب والتوجيه والاشراف .</a:t>
            </a:r>
            <a:endParaRPr lang="ar-SA" b="1" dirty="0">
              <a:solidFill>
                <a:srgbClr val="92D050"/>
              </a:solidFill>
            </a:endParaRPr>
          </a:p>
        </p:txBody>
      </p:sp>
    </p:spTree>
    <p:extLst>
      <p:ext uri="{BB962C8B-B14F-4D97-AF65-F5344CB8AC3E}">
        <p14:creationId xmlns:p14="http://schemas.microsoft.com/office/powerpoint/2010/main" val="49356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heel(1)">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heel(1)">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heel(1)">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heel(1)">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heel(1)">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heel(1)">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heel(1)">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wheel(1)">
                                      <p:cBhvr>
                                        <p:cTn id="4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5" name="مربع نص 4"/>
          <p:cNvSpPr txBox="1"/>
          <p:nvPr/>
        </p:nvSpPr>
        <p:spPr>
          <a:xfrm>
            <a:off x="323528" y="443568"/>
            <a:ext cx="8496944" cy="584775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4000" b="1" dirty="0">
                <a:ln>
                  <a:solidFill>
                    <a:sysClr val="windowText" lastClr="000000"/>
                  </a:solidFill>
                </a:ln>
                <a:solidFill>
                  <a:srgbClr val="C00000"/>
                </a:solidFill>
              </a:rPr>
              <a:t>أهداف </a:t>
            </a:r>
            <a:r>
              <a:rPr lang="ar-SA" sz="4000" b="1" dirty="0" smtClean="0">
                <a:ln>
                  <a:solidFill>
                    <a:sysClr val="windowText" lastClr="000000"/>
                  </a:solidFill>
                </a:ln>
                <a:solidFill>
                  <a:srgbClr val="C00000"/>
                </a:solidFill>
              </a:rPr>
              <a:t>المنظمات</a:t>
            </a:r>
            <a:endParaRPr lang="en-US" sz="4400" b="1" dirty="0">
              <a:ln>
                <a:solidFill>
                  <a:sysClr val="windowText" lastClr="000000"/>
                </a:solidFill>
              </a:ln>
              <a:solidFill>
                <a:schemeClr val="accent4">
                  <a:lumMod val="75000"/>
                </a:schemeClr>
              </a:solidFill>
            </a:endParaRPr>
          </a:p>
          <a:p>
            <a:r>
              <a:rPr lang="ar-SA" sz="2800" b="1" dirty="0">
                <a:solidFill>
                  <a:schemeClr val="accent4">
                    <a:lumMod val="75000"/>
                  </a:schemeClr>
                </a:solidFill>
              </a:rPr>
              <a:t>من أهم سمات المنظمات الاجتماعية هو وجود أهداف خاصة لها, وهذه الأهداف الخاصة هي التي تتميز بين المنظمات وغيرها من الجماعات الأخرى ولابد أن تمتلك هذه المنظمات القوة التي تمكنها من تحقيق هذه الأهداف.</a:t>
            </a:r>
            <a:endParaRPr lang="en-US" sz="2800" b="1" dirty="0">
              <a:solidFill>
                <a:schemeClr val="accent4">
                  <a:lumMod val="75000"/>
                </a:schemeClr>
              </a:solidFill>
            </a:endParaRPr>
          </a:p>
          <a:p>
            <a:r>
              <a:rPr lang="ar-SA" sz="2800" b="1" dirty="0">
                <a:solidFill>
                  <a:srgbClr val="92D050"/>
                </a:solidFill>
              </a:rPr>
              <a:t>ويمكن تحديد أهداف المنظمات الاجتماعية في ضوء التقسيم التالي:</a:t>
            </a:r>
            <a:endParaRPr lang="en-US" sz="2800" b="1" dirty="0">
              <a:solidFill>
                <a:srgbClr val="92D050"/>
              </a:solidFill>
            </a:endParaRPr>
          </a:p>
          <a:p>
            <a:r>
              <a:rPr lang="ar-SA" sz="3200" b="1" dirty="0">
                <a:solidFill>
                  <a:srgbClr val="00B0F0"/>
                </a:solidFill>
              </a:rPr>
              <a:t>* </a:t>
            </a:r>
            <a:r>
              <a:rPr lang="ar-SA" sz="3200" b="1" dirty="0" smtClean="0">
                <a:solidFill>
                  <a:srgbClr val="00B0F0"/>
                </a:solidFill>
              </a:rPr>
              <a:t>الأهداف الاجتماعية:</a:t>
            </a:r>
            <a:endParaRPr lang="en-US" sz="3200" b="1" dirty="0" smtClean="0">
              <a:solidFill>
                <a:srgbClr val="00B0F0"/>
              </a:solidFill>
            </a:endParaRPr>
          </a:p>
          <a:p>
            <a:r>
              <a:rPr lang="ar-SA" sz="2400" b="1" dirty="0" smtClean="0">
                <a:solidFill>
                  <a:schemeClr val="accent1">
                    <a:lumMod val="75000"/>
                  </a:schemeClr>
                </a:solidFill>
              </a:rPr>
              <a:t>تتعلق هذه الأهداف بالجهود التنظيمية التي تتصف بالشرعية في المجتمع وهي تتضمن الدعم المادي والأدبي للمنظمة من البيئة المحيطة على اساس أن المجتمع يعترف بان هذه النظم تقدم له اشباعاً لبعض الحاجات الأساسية خاصة أن المنظمات الاجتماعية توجد اما </a:t>
            </a:r>
            <a:r>
              <a:rPr lang="ar-SA" sz="2400" b="1" dirty="0" err="1" smtClean="0">
                <a:solidFill>
                  <a:schemeClr val="accent1">
                    <a:lumMod val="75000"/>
                  </a:schemeClr>
                </a:solidFill>
              </a:rPr>
              <a:t>لاشباع</a:t>
            </a:r>
            <a:r>
              <a:rPr lang="ar-SA" sz="2400" b="1" dirty="0" smtClean="0">
                <a:solidFill>
                  <a:schemeClr val="accent1">
                    <a:lumMod val="75000"/>
                  </a:schemeClr>
                </a:solidFill>
              </a:rPr>
              <a:t> حاجات او مشكلات المواطنين أ, تحقيق وظيفة اجتماعية هي مساعدة الوحدات التي تتعامل معها على اكتساب اساليب سلوكية وقيم اجتماعية تدعم قيامها </a:t>
            </a:r>
            <a:r>
              <a:rPr lang="ar-SA" sz="2400" b="1" dirty="0" err="1" smtClean="0">
                <a:solidFill>
                  <a:schemeClr val="accent1">
                    <a:lumMod val="75000"/>
                  </a:schemeClr>
                </a:solidFill>
              </a:rPr>
              <a:t>بالادوار</a:t>
            </a:r>
            <a:r>
              <a:rPr lang="ar-SA" sz="2400" b="1" dirty="0" smtClean="0">
                <a:solidFill>
                  <a:schemeClr val="accent1">
                    <a:lumMod val="75000"/>
                  </a:schemeClr>
                </a:solidFill>
              </a:rPr>
              <a:t> الاجتماعية</a:t>
            </a:r>
            <a:r>
              <a:rPr lang="ar-SA" b="1" dirty="0" smtClean="0">
                <a:solidFill>
                  <a:schemeClr val="accent1">
                    <a:lumMod val="75000"/>
                  </a:schemeClr>
                </a:solidFill>
              </a:rPr>
              <a:t>.</a:t>
            </a:r>
            <a:endParaRPr lang="en-US" b="1" dirty="0" smtClean="0">
              <a:solidFill>
                <a:schemeClr val="accent1">
                  <a:lumMod val="75000"/>
                </a:schemeClr>
              </a:solidFill>
            </a:endParaRPr>
          </a:p>
          <a:p>
            <a:endParaRPr lang="ar-SA" b="1" dirty="0">
              <a:solidFill>
                <a:srgbClr val="92D050"/>
              </a:solidFill>
            </a:endParaRPr>
          </a:p>
        </p:txBody>
      </p:sp>
    </p:spTree>
    <p:extLst>
      <p:ext uri="{BB962C8B-B14F-4D97-AF65-F5344CB8AC3E}">
        <p14:creationId xmlns:p14="http://schemas.microsoft.com/office/powerpoint/2010/main" val="232404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arn(inVertical)">
                                      <p:cBhvr>
                                        <p:cTn id="19" dur="5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heel(1)">
                                      <p:cBhvr>
                                        <p:cTn id="24" dur="2000"/>
                                        <p:tgtEl>
                                          <p:spTgt spid="5">
                                            <p:txEl>
                                              <p:pRg st="3" end="3"/>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heel(1)">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مستطيل 1"/>
          <p:cNvSpPr/>
          <p:nvPr/>
        </p:nvSpPr>
        <p:spPr>
          <a:xfrm>
            <a:off x="755576" y="548680"/>
            <a:ext cx="7848872" cy="563231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4000" b="1" dirty="0">
                <a:solidFill>
                  <a:srgbClr val="00B0F0"/>
                </a:solidFill>
              </a:rPr>
              <a:t>* الأهداف الخاصة بالعملاء:</a:t>
            </a:r>
            <a:endParaRPr lang="en-US" sz="4000" b="1" dirty="0">
              <a:solidFill>
                <a:srgbClr val="00B0F0"/>
              </a:solidFill>
            </a:endParaRPr>
          </a:p>
          <a:p>
            <a:r>
              <a:rPr lang="ar-SA" sz="3200" b="1" dirty="0">
                <a:solidFill>
                  <a:schemeClr val="accent1">
                    <a:lumMod val="75000"/>
                  </a:schemeClr>
                </a:solidFill>
              </a:rPr>
              <a:t>وهي التي ترتبط بعملاء المنظمة أو الجماهير التي تتلقى خدماتها ولابد أن تكون هذه الأهداف مواكبة لاحتياجات الجماهير.</a:t>
            </a:r>
            <a:endParaRPr lang="en-US" sz="3200" b="1" dirty="0">
              <a:solidFill>
                <a:schemeClr val="accent1">
                  <a:lumMod val="75000"/>
                </a:schemeClr>
              </a:solidFill>
            </a:endParaRPr>
          </a:p>
          <a:p>
            <a:r>
              <a:rPr lang="ar-SA" sz="3200" b="1" dirty="0">
                <a:solidFill>
                  <a:schemeClr val="tx2">
                    <a:lumMod val="60000"/>
                    <a:lumOff val="40000"/>
                  </a:schemeClr>
                </a:solidFill>
              </a:rPr>
              <a:t>وترتبط تلك الأهداف بتوفير الخدمات للعملاء وهي نوعان:</a:t>
            </a:r>
            <a:endParaRPr lang="en-US" sz="3200" b="1" dirty="0">
              <a:solidFill>
                <a:schemeClr val="tx2">
                  <a:lumMod val="60000"/>
                  <a:lumOff val="40000"/>
                </a:schemeClr>
              </a:solidFill>
            </a:endParaRPr>
          </a:p>
          <a:p>
            <a:r>
              <a:rPr lang="ar-SA" sz="3200" b="1" dirty="0">
                <a:solidFill>
                  <a:schemeClr val="tx2">
                    <a:lumMod val="60000"/>
                    <a:lumOff val="40000"/>
                  </a:schemeClr>
                </a:solidFill>
              </a:rPr>
              <a:t>الأول : </a:t>
            </a:r>
            <a:r>
              <a:rPr lang="ar-SA" sz="3200" b="1" dirty="0">
                <a:solidFill>
                  <a:schemeClr val="accent3"/>
                </a:solidFill>
              </a:rPr>
              <a:t>خدمات رئيسية: </a:t>
            </a:r>
            <a:r>
              <a:rPr lang="ar-SA" sz="3200" b="1" dirty="0">
                <a:solidFill>
                  <a:srgbClr val="92D050"/>
                </a:solidFill>
              </a:rPr>
              <a:t>تتمثل في توفير المساعدات المادية أو المساعدات العينة كالملابس والمواصلات او في حالة الازمات وتوفير البرامج الترويحية والاجتماعية والثقافية.</a:t>
            </a:r>
            <a:endParaRPr lang="en-US" sz="3200" b="1" dirty="0">
              <a:solidFill>
                <a:srgbClr val="92D050"/>
              </a:solidFill>
            </a:endParaRPr>
          </a:p>
          <a:p>
            <a:r>
              <a:rPr lang="ar-SA" sz="3200" b="1" dirty="0">
                <a:solidFill>
                  <a:srgbClr val="92D050"/>
                </a:solidFill>
              </a:rPr>
              <a:t>الثاني: خدمات تكميلية: تتمثل في تدريب العاملين في ميادين الرعاية الاجتماعية والمساهمة في عمليات التأهيل المهني والتشغيل للمحتاجين.</a:t>
            </a:r>
            <a:endParaRPr lang="en-US" sz="3200" b="1" dirty="0">
              <a:solidFill>
                <a:srgbClr val="92D050"/>
              </a:solidFill>
            </a:endParaRPr>
          </a:p>
        </p:txBody>
      </p:sp>
    </p:spTree>
    <p:extLst>
      <p:ext uri="{BB962C8B-B14F-4D97-AF65-F5344CB8AC3E}">
        <p14:creationId xmlns:p14="http://schemas.microsoft.com/office/powerpoint/2010/main" val="269015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مربع نص 1"/>
          <p:cNvSpPr txBox="1"/>
          <p:nvPr/>
        </p:nvSpPr>
        <p:spPr>
          <a:xfrm>
            <a:off x="395536" y="404664"/>
            <a:ext cx="8280920" cy="5909310"/>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2800" b="1" dirty="0">
                <a:solidFill>
                  <a:srgbClr val="00B0F0"/>
                </a:solidFill>
              </a:rPr>
              <a:t>* أهداف المشاركين :</a:t>
            </a:r>
            <a:endParaRPr lang="en-US" sz="3200" dirty="0">
              <a:solidFill>
                <a:srgbClr val="92D050"/>
              </a:solidFill>
            </a:endParaRPr>
          </a:p>
          <a:p>
            <a:r>
              <a:rPr lang="ar-SA" sz="2400" dirty="0">
                <a:solidFill>
                  <a:srgbClr val="92D050"/>
                </a:solidFill>
              </a:rPr>
              <a:t>هذه الأهداف تتعلق بمن يشارك في استمرار المنظمة في المجتمع خاصة في مجال التمويل لأن وضع المنظمات لابد أن يرتبط بالضرورة بمن يساهم في بقائها على اعتبار المنظمة مجموعة من الأفراد الذين لكل منهم هدفه الخاص ويتوقعون أن يساعدهم اشتراكهم  في المنظمة من تحقيق تلك الأهداف ويؤدي تفاعلهم معا لتحقيق أهدافهم الشخصية وأهداف المنظمة. </a:t>
            </a:r>
            <a:endParaRPr lang="en-US" sz="2400" dirty="0">
              <a:solidFill>
                <a:srgbClr val="92D050"/>
              </a:solidFill>
            </a:endParaRPr>
          </a:p>
          <a:p>
            <a:r>
              <a:rPr lang="ar-SA" sz="2800" b="1" dirty="0">
                <a:solidFill>
                  <a:srgbClr val="00B0F0"/>
                </a:solidFill>
              </a:rPr>
              <a:t>* الأهداف المتعلقة بالنسق :</a:t>
            </a:r>
            <a:endParaRPr lang="en-US" sz="3200" dirty="0">
              <a:solidFill>
                <a:srgbClr val="92D050"/>
              </a:solidFill>
            </a:endParaRPr>
          </a:p>
          <a:p>
            <a:r>
              <a:rPr lang="ar-SA" sz="2400" dirty="0">
                <a:solidFill>
                  <a:srgbClr val="92D050"/>
                </a:solidFill>
              </a:rPr>
              <a:t>هي الأهداف التي تضمن للمنظمة تحقيق توازنها واستقرارها وهذه الأهداف قد </a:t>
            </a:r>
            <a:r>
              <a:rPr lang="ar-SA" sz="2400" dirty="0" err="1">
                <a:solidFill>
                  <a:srgbClr val="92D050"/>
                </a:solidFill>
              </a:rPr>
              <a:t>تتمضن</a:t>
            </a:r>
            <a:r>
              <a:rPr lang="ar-SA" sz="2400" dirty="0">
                <a:solidFill>
                  <a:srgbClr val="92D050"/>
                </a:solidFill>
              </a:rPr>
              <a:t> الموارد المالية او البشرية او التكامل بين الوحدات البنائية للمنظمة حتى لا تتعرض للأزمات التي تهدد استقرارها واستمرارها في المجتمع.</a:t>
            </a:r>
            <a:endParaRPr lang="en-US" sz="2400" dirty="0">
              <a:solidFill>
                <a:srgbClr val="92D050"/>
              </a:solidFill>
            </a:endParaRPr>
          </a:p>
          <a:p>
            <a:r>
              <a:rPr lang="ar-SA" sz="2400" dirty="0">
                <a:solidFill>
                  <a:srgbClr val="92D050"/>
                </a:solidFill>
              </a:rPr>
              <a:t> </a:t>
            </a:r>
            <a:endParaRPr lang="en-US" sz="2800" dirty="0">
              <a:solidFill>
                <a:srgbClr val="92D050"/>
              </a:solidFill>
            </a:endParaRPr>
          </a:p>
          <a:p>
            <a:r>
              <a:rPr lang="ar-SA" sz="2800" b="1" dirty="0">
                <a:solidFill>
                  <a:srgbClr val="00B0F0"/>
                </a:solidFill>
              </a:rPr>
              <a:t>* الأهداف الثانوية :</a:t>
            </a:r>
            <a:endParaRPr lang="en-US" sz="2800" b="1" dirty="0">
              <a:solidFill>
                <a:srgbClr val="00B0F0"/>
              </a:solidFill>
            </a:endParaRPr>
          </a:p>
          <a:p>
            <a:r>
              <a:rPr lang="ar-SA" sz="2000" b="1" dirty="0">
                <a:solidFill>
                  <a:srgbClr val="92D050"/>
                </a:solidFill>
              </a:rPr>
              <a:t>هي الأهداف المرتبطة عن الوظائف الأساسية مع </a:t>
            </a:r>
            <a:r>
              <a:rPr lang="ar-SA" sz="2000" b="1" dirty="0" smtClean="0">
                <a:solidFill>
                  <a:srgbClr val="92D050"/>
                </a:solidFill>
              </a:rPr>
              <a:t>المنظمة وهي </a:t>
            </a:r>
            <a:r>
              <a:rPr lang="ar-SA" sz="2000" b="1" dirty="0">
                <a:solidFill>
                  <a:srgbClr val="92D050"/>
                </a:solidFill>
              </a:rPr>
              <a:t>ليس لها علاقة مباشرة بالأهداف العامة او الخاصة بالمنظمة, وقد تكون هذه الأهداف موضوعة على ايديولوجية تحقيق الأهداف العامة.</a:t>
            </a:r>
            <a:endParaRPr lang="en-US" sz="2000" b="1" dirty="0">
              <a:solidFill>
                <a:srgbClr val="92D050"/>
              </a:solidFill>
            </a:endParaRPr>
          </a:p>
          <a:p>
            <a:endParaRPr lang="ar-SA" dirty="0"/>
          </a:p>
        </p:txBody>
      </p:sp>
    </p:spTree>
    <p:extLst>
      <p:ext uri="{BB962C8B-B14F-4D97-AF65-F5344CB8AC3E}">
        <p14:creationId xmlns:p14="http://schemas.microsoft.com/office/powerpoint/2010/main" val="406313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5" name="مربع نص 4"/>
          <p:cNvSpPr txBox="1"/>
          <p:nvPr/>
        </p:nvSpPr>
        <p:spPr>
          <a:xfrm>
            <a:off x="539552" y="260648"/>
            <a:ext cx="8064896" cy="6309420"/>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3200" b="1" dirty="0">
                <a:ln>
                  <a:solidFill>
                    <a:sysClr val="windowText" lastClr="000000"/>
                  </a:solidFill>
                </a:ln>
                <a:solidFill>
                  <a:schemeClr val="accent3"/>
                </a:solidFill>
              </a:rPr>
              <a:t>المشكلات التي تواجه منظمات الرعاية </a:t>
            </a:r>
            <a:r>
              <a:rPr lang="ar-SA" sz="3200" b="1" dirty="0" smtClean="0">
                <a:ln>
                  <a:solidFill>
                    <a:sysClr val="windowText" lastClr="000000"/>
                  </a:solidFill>
                </a:ln>
                <a:solidFill>
                  <a:schemeClr val="accent3"/>
                </a:solidFill>
              </a:rPr>
              <a:t>الاجتماعية</a:t>
            </a:r>
            <a:endParaRPr lang="en-US" sz="3600" b="1" dirty="0">
              <a:ln>
                <a:solidFill>
                  <a:sysClr val="windowText" lastClr="000000"/>
                </a:solidFill>
              </a:ln>
              <a:solidFill>
                <a:schemeClr val="bg2">
                  <a:lumMod val="50000"/>
                </a:schemeClr>
              </a:solidFill>
            </a:endParaRPr>
          </a:p>
          <a:p>
            <a:r>
              <a:rPr lang="ar-SA" sz="2800" b="1" dirty="0">
                <a:solidFill>
                  <a:schemeClr val="bg2">
                    <a:lumMod val="50000"/>
                  </a:schemeClr>
                </a:solidFill>
              </a:rPr>
              <a:t>من أهم المشكلات التي تواجه منظمات الرعاية الاجتماعية في تحقيق اهدافها ما يلي :</a:t>
            </a:r>
            <a:endParaRPr lang="en-US" sz="2800" b="1" dirty="0">
              <a:solidFill>
                <a:schemeClr val="bg2">
                  <a:lumMod val="50000"/>
                </a:schemeClr>
              </a:solidFill>
            </a:endParaRPr>
          </a:p>
          <a:p>
            <a:r>
              <a:rPr lang="ar-SA" sz="3200" b="1" dirty="0">
                <a:solidFill>
                  <a:schemeClr val="accent1">
                    <a:lumMod val="75000"/>
                  </a:schemeClr>
                </a:solidFill>
              </a:rPr>
              <a:t>المشكلة </a:t>
            </a:r>
            <a:r>
              <a:rPr lang="ar-SA" sz="3200" b="1" dirty="0" smtClean="0">
                <a:solidFill>
                  <a:schemeClr val="accent1">
                    <a:lumMod val="75000"/>
                  </a:schemeClr>
                </a:solidFill>
              </a:rPr>
              <a:t>الأولى: </a:t>
            </a:r>
            <a:r>
              <a:rPr lang="ar-SA" sz="2400" b="1" dirty="0">
                <a:solidFill>
                  <a:schemeClr val="tx2">
                    <a:lumMod val="60000"/>
                    <a:lumOff val="40000"/>
                  </a:schemeClr>
                </a:solidFill>
              </a:rPr>
              <a:t>قلة الإمكانيات المتاحة ( مالية , بشرية , التنظيمية ) بما يعوق منظمات الرعاية الاجتماعية </a:t>
            </a:r>
            <a:r>
              <a:rPr lang="ar-SA" sz="2400" b="1" dirty="0" smtClean="0">
                <a:solidFill>
                  <a:schemeClr val="tx2">
                    <a:lumMod val="60000"/>
                    <a:lumOff val="40000"/>
                  </a:schemeClr>
                </a:solidFill>
              </a:rPr>
              <a:t>عن </a:t>
            </a:r>
            <a:r>
              <a:rPr lang="ar-SA" sz="2400" b="1" dirty="0">
                <a:solidFill>
                  <a:schemeClr val="tx2">
                    <a:lumMod val="60000"/>
                    <a:lumOff val="40000"/>
                  </a:schemeClr>
                </a:solidFill>
              </a:rPr>
              <a:t>تحقيق أهدافها.</a:t>
            </a:r>
            <a:endParaRPr lang="en-US" sz="2400" b="1" dirty="0">
              <a:solidFill>
                <a:schemeClr val="tx2">
                  <a:lumMod val="60000"/>
                  <a:lumOff val="40000"/>
                </a:schemeClr>
              </a:solidFill>
            </a:endParaRPr>
          </a:p>
          <a:p>
            <a:r>
              <a:rPr lang="ar-SA" sz="3200" b="1" dirty="0">
                <a:solidFill>
                  <a:schemeClr val="accent1">
                    <a:lumMod val="75000"/>
                  </a:schemeClr>
                </a:solidFill>
              </a:rPr>
              <a:t>المشكلة الثانية: </a:t>
            </a:r>
            <a:r>
              <a:rPr lang="ar-SA" sz="2400" b="1" dirty="0">
                <a:solidFill>
                  <a:schemeClr val="tx2">
                    <a:lumMod val="60000"/>
                    <a:lumOff val="40000"/>
                  </a:schemeClr>
                </a:solidFill>
              </a:rPr>
              <a:t>عدم تحديد المنظمات لاحتياجاتها يؤدي الى وجود معوقات ومن هذه </a:t>
            </a:r>
            <a:r>
              <a:rPr lang="ar-SA" sz="2400" b="1" dirty="0" smtClean="0">
                <a:solidFill>
                  <a:schemeClr val="tx2">
                    <a:lumMod val="60000"/>
                    <a:lumOff val="40000"/>
                  </a:schemeClr>
                </a:solidFill>
              </a:rPr>
              <a:t>الاحتياجات </a:t>
            </a:r>
            <a:r>
              <a:rPr lang="ar-SA" sz="2400" b="1" dirty="0">
                <a:solidFill>
                  <a:schemeClr val="tx2">
                    <a:lumMod val="60000"/>
                    <a:lumOff val="40000"/>
                  </a:schemeClr>
                </a:solidFill>
              </a:rPr>
              <a:t>ما يلي:</a:t>
            </a:r>
            <a:endParaRPr lang="en-US" sz="2400" b="1" dirty="0">
              <a:solidFill>
                <a:schemeClr val="tx2">
                  <a:lumMod val="60000"/>
                  <a:lumOff val="40000"/>
                </a:schemeClr>
              </a:solidFill>
            </a:endParaRPr>
          </a:p>
          <a:p>
            <a:r>
              <a:rPr lang="ar-SA" sz="2400" b="1" dirty="0">
                <a:solidFill>
                  <a:srgbClr val="00B0F0"/>
                </a:solidFill>
              </a:rPr>
              <a:t>- الحاجة الى تدريب العاملين في هذه المنظمات بما يتمشى مع ملاحقة التطور الذي يعتريها .</a:t>
            </a:r>
            <a:endParaRPr lang="en-US" sz="2400" b="1" dirty="0">
              <a:solidFill>
                <a:srgbClr val="00B0F0"/>
              </a:solidFill>
            </a:endParaRPr>
          </a:p>
          <a:p>
            <a:r>
              <a:rPr lang="ar-SA" sz="2400" b="1" dirty="0">
                <a:solidFill>
                  <a:srgbClr val="00B0F0"/>
                </a:solidFill>
              </a:rPr>
              <a:t>- الحاجة الى العلاقات الانسانية بين العاملين وبين الادارة العليا بالمنظمة.</a:t>
            </a:r>
            <a:endParaRPr lang="en-US" sz="2400" b="1" dirty="0">
              <a:solidFill>
                <a:srgbClr val="00B0F0"/>
              </a:solidFill>
            </a:endParaRPr>
          </a:p>
          <a:p>
            <a:r>
              <a:rPr lang="ar-SA" sz="2400" b="1" dirty="0">
                <a:solidFill>
                  <a:srgbClr val="00B0F0"/>
                </a:solidFill>
              </a:rPr>
              <a:t>- الحاجة الى وجود برامج متخصصة ملائمة للعملاء تشبع احتياجاتهم وتواجه مشكلاتهم.</a:t>
            </a:r>
            <a:endParaRPr lang="en-US" sz="2400" b="1" dirty="0">
              <a:solidFill>
                <a:srgbClr val="00B0F0"/>
              </a:solidFill>
            </a:endParaRPr>
          </a:p>
          <a:p>
            <a:r>
              <a:rPr lang="ar-SA" sz="2400" b="1" dirty="0">
                <a:solidFill>
                  <a:srgbClr val="00B0F0"/>
                </a:solidFill>
              </a:rPr>
              <a:t>- الحاجة الى اتخاذ القرار المناسب </a:t>
            </a:r>
            <a:r>
              <a:rPr lang="ar-SA" sz="2400" b="1" dirty="0" smtClean="0">
                <a:solidFill>
                  <a:srgbClr val="00B0F0"/>
                </a:solidFill>
              </a:rPr>
              <a:t>والفعال ومشاركة </a:t>
            </a:r>
            <a:r>
              <a:rPr lang="ar-SA" sz="2400" b="1" dirty="0">
                <a:solidFill>
                  <a:srgbClr val="00B0F0"/>
                </a:solidFill>
              </a:rPr>
              <a:t>العاملين في ذلك.</a:t>
            </a:r>
            <a:endParaRPr lang="en-US" sz="2400" b="1" dirty="0">
              <a:solidFill>
                <a:srgbClr val="00B0F0"/>
              </a:solidFill>
            </a:endParaRPr>
          </a:p>
          <a:p>
            <a:r>
              <a:rPr lang="ar-SA" sz="2400" b="1" dirty="0">
                <a:solidFill>
                  <a:srgbClr val="00B0F0"/>
                </a:solidFill>
              </a:rPr>
              <a:t>- الحاجة الى الاشراف السليم والدقيق على سير العمل.</a:t>
            </a:r>
            <a:endParaRPr lang="en-US" sz="2400" b="1" dirty="0">
              <a:solidFill>
                <a:srgbClr val="00B0F0"/>
              </a:solidFill>
            </a:endParaRPr>
          </a:p>
          <a:p>
            <a:endParaRPr lang="en-US" dirty="0"/>
          </a:p>
          <a:p>
            <a:endParaRPr lang="ar-SA" dirty="0"/>
          </a:p>
        </p:txBody>
      </p:sp>
    </p:spTree>
    <p:extLst>
      <p:ext uri="{BB962C8B-B14F-4D97-AF65-F5344CB8AC3E}">
        <p14:creationId xmlns:p14="http://schemas.microsoft.com/office/powerpoint/2010/main" val="23027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barn(inVertical)">
                                      <p:cBhvr>
                                        <p:cTn id="18" dur="500"/>
                                        <p:tgtEl>
                                          <p:spTgt spid="5">
                                            <p:txEl>
                                              <p:pRg st="2" end="2"/>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barn(inVertical)">
                                      <p:cBhvr>
                                        <p:cTn id="21" dur="500"/>
                                        <p:tgtEl>
                                          <p:spTgt spid="5">
                                            <p:txEl>
                                              <p:pRg st="3" end="3"/>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barn(inVertical)">
                                      <p:cBhvr>
                                        <p:cTn id="24" dur="500"/>
                                        <p:tgtEl>
                                          <p:spTgt spid="5">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barn(inVertical)">
                                      <p:cBhvr>
                                        <p:cTn id="27" dur="500"/>
                                        <p:tgtEl>
                                          <p:spTgt spid="5">
                                            <p:txEl>
                                              <p:pRg st="5" end="5"/>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Effect transition="in" filter="barn(inVertical)">
                                      <p:cBhvr>
                                        <p:cTn id="30" dur="500"/>
                                        <p:tgtEl>
                                          <p:spTgt spid="5">
                                            <p:txEl>
                                              <p:pRg st="6" end="6"/>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animEffect transition="in" filter="barn(inVertical)">
                                      <p:cBhvr>
                                        <p:cTn id="33" dur="500"/>
                                        <p:tgtEl>
                                          <p:spTgt spid="5">
                                            <p:txEl>
                                              <p:pRg st="7" end="7"/>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5">
                                            <p:txEl>
                                              <p:pRg st="8" end="8"/>
                                            </p:txEl>
                                          </p:spTgt>
                                        </p:tgtEl>
                                        <p:attrNameLst>
                                          <p:attrName>style.visibility</p:attrName>
                                        </p:attrNameLst>
                                      </p:cBhvr>
                                      <p:to>
                                        <p:strVal val="visible"/>
                                      </p:to>
                                    </p:set>
                                    <p:animEffect transition="in" filter="barn(inVertical)">
                                      <p:cBhvr>
                                        <p:cTn id="36"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مستطيل 1"/>
          <p:cNvSpPr/>
          <p:nvPr/>
        </p:nvSpPr>
        <p:spPr>
          <a:xfrm>
            <a:off x="797104" y="764704"/>
            <a:ext cx="7776864" cy="507831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b="1" dirty="0">
                <a:solidFill>
                  <a:srgbClr val="00B0F0"/>
                </a:solidFill>
              </a:rPr>
              <a:t>- </a:t>
            </a:r>
            <a:r>
              <a:rPr lang="ar-SA" sz="2800" b="1" dirty="0">
                <a:solidFill>
                  <a:srgbClr val="00B0F0"/>
                </a:solidFill>
              </a:rPr>
              <a:t>الحاجة الى التقويم المستمر لنتاج العمل.</a:t>
            </a:r>
            <a:endParaRPr lang="en-US" sz="2800" b="1" dirty="0">
              <a:solidFill>
                <a:srgbClr val="00B0F0"/>
              </a:solidFill>
            </a:endParaRPr>
          </a:p>
          <a:p>
            <a:r>
              <a:rPr lang="ar-SA" sz="2800" b="1" dirty="0">
                <a:solidFill>
                  <a:srgbClr val="00B0F0"/>
                </a:solidFill>
              </a:rPr>
              <a:t>- الحاجة الى وجود علاقات بين المنظمات في إطار المجتمع الكبير.</a:t>
            </a:r>
            <a:endParaRPr lang="en-US" sz="2800" b="1" dirty="0">
              <a:solidFill>
                <a:srgbClr val="00B0F0"/>
              </a:solidFill>
            </a:endParaRPr>
          </a:p>
          <a:p>
            <a:r>
              <a:rPr lang="ar-SA" sz="2800" b="1" dirty="0">
                <a:solidFill>
                  <a:srgbClr val="00B0F0"/>
                </a:solidFill>
              </a:rPr>
              <a:t>- الحاجة الى تأييد المجتمع لبرامج وخدمات المنظمة ضمانا لاستمرارها .</a:t>
            </a:r>
            <a:endParaRPr lang="en-US" sz="2800" b="1" dirty="0">
              <a:solidFill>
                <a:srgbClr val="00B0F0"/>
              </a:solidFill>
            </a:endParaRPr>
          </a:p>
          <a:p>
            <a:r>
              <a:rPr lang="ar-SA" sz="3600" b="1" dirty="0">
                <a:solidFill>
                  <a:schemeClr val="accent1">
                    <a:lumMod val="75000"/>
                  </a:schemeClr>
                </a:solidFill>
              </a:rPr>
              <a:t>المشكلة الثالثة : </a:t>
            </a:r>
            <a:r>
              <a:rPr lang="ar-SA" sz="2800" b="1" dirty="0">
                <a:solidFill>
                  <a:schemeClr val="tx2">
                    <a:lumMod val="60000"/>
                    <a:lumOff val="40000"/>
                  </a:schemeClr>
                </a:solidFill>
              </a:rPr>
              <a:t>نقص الفنيين والخبراء اللازمين للعمل في بعض المنظمات مما يؤدي الى التركيز على بعض البرامج مما يؤدي الى تحقيق اهداف المنظمة كاملة.</a:t>
            </a:r>
            <a:endParaRPr lang="en-US" sz="2800" b="1" dirty="0">
              <a:solidFill>
                <a:schemeClr val="tx2">
                  <a:lumMod val="60000"/>
                  <a:lumOff val="40000"/>
                </a:schemeClr>
              </a:solidFill>
            </a:endParaRPr>
          </a:p>
          <a:p>
            <a:r>
              <a:rPr lang="ar-SA" sz="3600" b="1" dirty="0">
                <a:solidFill>
                  <a:schemeClr val="accent1">
                    <a:lumMod val="75000"/>
                  </a:schemeClr>
                </a:solidFill>
              </a:rPr>
              <a:t>المشكلة الرابعة : </a:t>
            </a:r>
            <a:r>
              <a:rPr lang="ar-SA" sz="2800" b="1" dirty="0">
                <a:solidFill>
                  <a:schemeClr val="tx2">
                    <a:lumMod val="60000"/>
                    <a:lumOff val="40000"/>
                  </a:schemeClr>
                </a:solidFill>
              </a:rPr>
              <a:t>التعارض بين القيم الادارية والقيم المهنية فان هدف المنظمة الاجتماعية هو خدمة عملائها, وقد ينشأ الصراع بين الممارسين المهنيين وولائهم للقيم المهنية وكل هذا يعكس بآثار سلبية على برامج الرعاية الاجتماعية للعملاء.</a:t>
            </a:r>
          </a:p>
        </p:txBody>
      </p:sp>
    </p:spTree>
    <p:extLst>
      <p:ext uri="{BB962C8B-B14F-4D97-AF65-F5344CB8AC3E}">
        <p14:creationId xmlns:p14="http://schemas.microsoft.com/office/powerpoint/2010/main" val="852966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مربع نص 1"/>
          <p:cNvSpPr txBox="1"/>
          <p:nvPr/>
        </p:nvSpPr>
        <p:spPr>
          <a:xfrm>
            <a:off x="683568" y="620688"/>
            <a:ext cx="7848872" cy="5539978"/>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200" b="1" dirty="0">
                <a:solidFill>
                  <a:schemeClr val="accent1">
                    <a:lumMod val="75000"/>
                  </a:schemeClr>
                </a:solidFill>
              </a:rPr>
              <a:t>المشكلة الخامسة : </a:t>
            </a:r>
            <a:r>
              <a:rPr lang="ar-SA" sz="2400" b="1" dirty="0">
                <a:solidFill>
                  <a:schemeClr val="tx2">
                    <a:lumMod val="60000"/>
                    <a:lumOff val="40000"/>
                  </a:schemeClr>
                </a:solidFill>
              </a:rPr>
              <a:t>وجود اشخاص غير مؤهلين للعمل في المنظمة الاجتماعية حيث تعتمد كثيراً من منظمات الرعاية الاجتماعية فيعملها على وجود المتطوعين واغلهم من غير المتخصصين المهنيين فتنشأ آثار سلبية على انجاز الأهداف</a:t>
            </a:r>
            <a:r>
              <a:rPr lang="ar-SA" sz="2400" b="1" dirty="0" smtClean="0">
                <a:solidFill>
                  <a:schemeClr val="tx2">
                    <a:lumMod val="60000"/>
                    <a:lumOff val="40000"/>
                  </a:schemeClr>
                </a:solidFill>
              </a:rPr>
              <a:t>.</a:t>
            </a:r>
          </a:p>
          <a:p>
            <a:r>
              <a:rPr lang="ar-SA" sz="3200" b="1" dirty="0" smtClean="0">
                <a:solidFill>
                  <a:schemeClr val="accent1">
                    <a:lumMod val="75000"/>
                  </a:schemeClr>
                </a:solidFill>
              </a:rPr>
              <a:t>المشكلة </a:t>
            </a:r>
            <a:r>
              <a:rPr lang="ar-SA" sz="3200" b="1" dirty="0">
                <a:solidFill>
                  <a:schemeClr val="accent1">
                    <a:lumMod val="75000"/>
                  </a:schemeClr>
                </a:solidFill>
              </a:rPr>
              <a:t>السادسة : </a:t>
            </a:r>
            <a:r>
              <a:rPr lang="ar-SA" sz="2400" b="1" dirty="0">
                <a:solidFill>
                  <a:schemeClr val="tx2">
                    <a:lumMod val="60000"/>
                    <a:lumOff val="40000"/>
                  </a:schemeClr>
                </a:solidFill>
              </a:rPr>
              <a:t>تغير الظروف البيئية بمعدل اسرع من تغيير اهداف المنظمات, حيث يشهد المجتمع المعاصر كثيراً من التغييرات الاجتماعية والاقتصادية والسياسية, مما يؤدي الى ظهور كثير من التشريعات والقوانين غير المتسقة غير أن المؤسسات الاجتماعية لا تشهد نفس المعدل في تغيير اهدافها.</a:t>
            </a:r>
            <a:endParaRPr lang="en-US" sz="2400" b="1" dirty="0">
              <a:solidFill>
                <a:schemeClr val="tx2">
                  <a:lumMod val="60000"/>
                  <a:lumOff val="40000"/>
                </a:schemeClr>
              </a:solidFill>
            </a:endParaRPr>
          </a:p>
          <a:p>
            <a:r>
              <a:rPr lang="ar-SA" sz="3200" b="1" dirty="0">
                <a:solidFill>
                  <a:schemeClr val="accent1">
                    <a:lumMod val="75000"/>
                  </a:schemeClr>
                </a:solidFill>
              </a:rPr>
              <a:t>المشكلة السابعة : </a:t>
            </a:r>
            <a:r>
              <a:rPr lang="ar-SA" sz="2400" b="1" dirty="0">
                <a:solidFill>
                  <a:schemeClr val="tx2">
                    <a:lumMod val="60000"/>
                    <a:lumOff val="40000"/>
                  </a:schemeClr>
                </a:solidFill>
              </a:rPr>
              <a:t>القصور في المعلومات والبحوث الفنية : من المفروض أن تتاح أمام واضعي السياسية وتحديد الأهداف وبرامج تنفيذها معلومات كافية غير أن هذا </a:t>
            </a:r>
            <a:r>
              <a:rPr lang="ar-SA" sz="2400" b="1" dirty="0" smtClean="0">
                <a:solidFill>
                  <a:schemeClr val="tx2">
                    <a:lumMod val="60000"/>
                    <a:lumOff val="40000"/>
                  </a:schemeClr>
                </a:solidFill>
              </a:rPr>
              <a:t>غير متاح </a:t>
            </a:r>
            <a:r>
              <a:rPr lang="ar-SA" sz="2400" b="1" dirty="0">
                <a:solidFill>
                  <a:schemeClr val="tx2">
                    <a:lumMod val="60000"/>
                    <a:lumOff val="40000"/>
                  </a:schemeClr>
                </a:solidFill>
              </a:rPr>
              <a:t>في معظم المنظمات مما يعكس أثره على القرارات وتنفيذها ووصول الخدمة للعملاء بالصورة المطلوبة.</a:t>
            </a:r>
            <a:endParaRPr lang="en-US" sz="2400" b="1" dirty="0">
              <a:solidFill>
                <a:schemeClr val="tx2">
                  <a:lumMod val="60000"/>
                  <a:lumOff val="40000"/>
                </a:schemeClr>
              </a:solidFill>
            </a:endParaRPr>
          </a:p>
          <a:p>
            <a:endParaRPr lang="ar-SA" dirty="0"/>
          </a:p>
        </p:txBody>
      </p:sp>
    </p:spTree>
    <p:extLst>
      <p:ext uri="{BB962C8B-B14F-4D97-AF65-F5344CB8AC3E}">
        <p14:creationId xmlns:p14="http://schemas.microsoft.com/office/powerpoint/2010/main" val="347461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diagBrick">
          <a:fgClr>
            <a:srgbClr val="C00000"/>
          </a:fgClr>
          <a:bgClr>
            <a:schemeClr val="bg1"/>
          </a:bgClr>
        </a:pattFill>
        <a:effectLst/>
      </p:bgPr>
    </p:bg>
    <p:spTree>
      <p:nvGrpSpPr>
        <p:cNvPr id="1" name=""/>
        <p:cNvGrpSpPr/>
        <p:nvPr/>
      </p:nvGrpSpPr>
      <p:grpSpPr>
        <a:xfrm>
          <a:off x="0" y="0"/>
          <a:ext cx="0" cy="0"/>
          <a:chOff x="0" y="0"/>
          <a:chExt cx="0" cy="0"/>
        </a:xfrm>
      </p:grpSpPr>
      <p:sp>
        <p:nvSpPr>
          <p:cNvPr id="2" name="مستطيل 1"/>
          <p:cNvSpPr/>
          <p:nvPr/>
        </p:nvSpPr>
        <p:spPr>
          <a:xfrm>
            <a:off x="611560" y="692696"/>
            <a:ext cx="8064896" cy="52014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3600" b="1" dirty="0">
                <a:solidFill>
                  <a:schemeClr val="accent1">
                    <a:lumMod val="75000"/>
                  </a:schemeClr>
                </a:solidFill>
              </a:rPr>
              <a:t>المشكلة الثامنة : </a:t>
            </a:r>
            <a:r>
              <a:rPr lang="ar-SA" sz="2800" b="1" dirty="0">
                <a:solidFill>
                  <a:srgbClr val="92D050"/>
                </a:solidFill>
              </a:rPr>
              <a:t>التمويل : </a:t>
            </a:r>
            <a:r>
              <a:rPr lang="ar-SA" sz="2800" b="1" dirty="0">
                <a:solidFill>
                  <a:schemeClr val="tx2">
                    <a:lumMod val="60000"/>
                    <a:lumOff val="40000"/>
                  </a:schemeClr>
                </a:solidFill>
              </a:rPr>
              <a:t>وهو من أهم المشكلات التي تواجه المنظمات الاجتماعية في سبيل تحقيقها </a:t>
            </a:r>
            <a:r>
              <a:rPr lang="ar-SA" sz="2800" b="1" dirty="0" smtClean="0">
                <a:solidFill>
                  <a:schemeClr val="tx2">
                    <a:lumMod val="60000"/>
                    <a:lumOff val="40000"/>
                  </a:schemeClr>
                </a:solidFill>
              </a:rPr>
              <a:t>لأهدافها.</a:t>
            </a:r>
            <a:endParaRPr lang="en-US" sz="2800" b="1" dirty="0">
              <a:solidFill>
                <a:schemeClr val="tx2">
                  <a:lumMod val="60000"/>
                  <a:lumOff val="40000"/>
                </a:schemeClr>
              </a:solidFill>
            </a:endParaRPr>
          </a:p>
          <a:p>
            <a:r>
              <a:rPr lang="ar-SA" sz="3600" b="1" dirty="0">
                <a:solidFill>
                  <a:schemeClr val="accent1">
                    <a:lumMod val="75000"/>
                  </a:schemeClr>
                </a:solidFill>
              </a:rPr>
              <a:t>المشكلة التاسعة : </a:t>
            </a:r>
            <a:r>
              <a:rPr lang="ar-SA" sz="2800" b="1" dirty="0">
                <a:solidFill>
                  <a:srgbClr val="92D050"/>
                </a:solidFill>
              </a:rPr>
              <a:t>المعوقات الادارية التقليدية : </a:t>
            </a:r>
            <a:r>
              <a:rPr lang="ar-SA" sz="2800" b="1" dirty="0">
                <a:solidFill>
                  <a:schemeClr val="tx2">
                    <a:lumMod val="60000"/>
                    <a:lumOff val="40000"/>
                  </a:schemeClr>
                </a:solidFill>
              </a:rPr>
              <a:t>ويقصد بها المعوقات المرتبطة بالتوظيف والترقية والاختيار والتدريب وتعدد أجهزة الرقابة ولكل منها مطالب معينة تتعارض مع العمل.</a:t>
            </a:r>
            <a:endParaRPr lang="en-US" sz="2800" b="1" dirty="0">
              <a:solidFill>
                <a:schemeClr val="tx2">
                  <a:lumMod val="60000"/>
                  <a:lumOff val="40000"/>
                </a:schemeClr>
              </a:solidFill>
            </a:endParaRPr>
          </a:p>
          <a:p>
            <a:r>
              <a:rPr lang="ar-SA" sz="3600" b="1" dirty="0">
                <a:solidFill>
                  <a:schemeClr val="accent1">
                    <a:lumMod val="75000"/>
                  </a:schemeClr>
                </a:solidFill>
              </a:rPr>
              <a:t>المشكلة العاشرة: </a:t>
            </a:r>
            <a:r>
              <a:rPr lang="ar-SA" sz="2800" b="1" dirty="0">
                <a:solidFill>
                  <a:srgbClr val="92D050"/>
                </a:solidFill>
              </a:rPr>
              <a:t>معوقات تتصل بالتنسيق والتكامل :</a:t>
            </a:r>
            <a:r>
              <a:rPr lang="ar-SA" sz="2800" b="1" dirty="0">
                <a:solidFill>
                  <a:schemeClr val="tx2">
                    <a:lumMod val="60000"/>
                    <a:lumOff val="40000"/>
                  </a:schemeClr>
                </a:solidFill>
              </a:rPr>
              <a:t>هي من اهم المعوقات التي تواجه المنظمة في تحقيقها </a:t>
            </a:r>
            <a:r>
              <a:rPr lang="ar-SA" sz="2800" b="1" dirty="0" smtClean="0">
                <a:solidFill>
                  <a:schemeClr val="tx2">
                    <a:lumMod val="60000"/>
                    <a:lumOff val="40000"/>
                  </a:schemeClr>
                </a:solidFill>
              </a:rPr>
              <a:t>لأهدافها, </a:t>
            </a:r>
            <a:r>
              <a:rPr lang="ar-SA" sz="2800" b="1" dirty="0">
                <a:solidFill>
                  <a:schemeClr val="tx2">
                    <a:lumMod val="60000"/>
                    <a:lumOff val="40000"/>
                  </a:schemeClr>
                </a:solidFill>
              </a:rPr>
              <a:t>حيث يلاحظ عدم التنسيق والتكامل بين المنظمات مما يؤثر على تقديم الخدمات للمستفيدين.</a:t>
            </a:r>
            <a:endParaRPr lang="en-US" sz="2800" b="1" dirty="0">
              <a:solidFill>
                <a:schemeClr val="tx2">
                  <a:lumMod val="60000"/>
                  <a:lumOff val="40000"/>
                </a:schemeClr>
              </a:solidFill>
            </a:endParaRPr>
          </a:p>
          <a:p>
            <a:r>
              <a:rPr lang="ar-SA" sz="2800" b="1" dirty="0">
                <a:solidFill>
                  <a:schemeClr val="tx2">
                    <a:lumMod val="60000"/>
                    <a:lumOff val="40000"/>
                  </a:schemeClr>
                </a:solidFill>
              </a:rPr>
              <a:t>المشكلة الحادية عشر: مشكلة تحديد دور المدير في منظمات الرعاية الاجتماعية.</a:t>
            </a:r>
            <a:endParaRPr lang="en-US" sz="2800" b="1" dirty="0">
              <a:solidFill>
                <a:schemeClr val="tx2">
                  <a:lumMod val="60000"/>
                  <a:lumOff val="40000"/>
                </a:schemeClr>
              </a:solidFill>
            </a:endParaRPr>
          </a:p>
        </p:txBody>
      </p:sp>
    </p:spTree>
    <p:extLst>
      <p:ext uri="{BB962C8B-B14F-4D97-AF65-F5344CB8AC3E}">
        <p14:creationId xmlns:p14="http://schemas.microsoft.com/office/powerpoint/2010/main" val="2750006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r>
              <a:rPr lang="ar-SA" b="1" u="sng" dirty="0" smtClean="0">
                <a:effectLst>
                  <a:outerShdw blurRad="50800" dist="38100" dir="2700000" algn="tl">
                    <a:srgbClr val="000000">
                      <a:alpha val="40000"/>
                    </a:srgbClr>
                  </a:outerShdw>
                </a:effectLst>
              </a:rPr>
              <a:t>ايضا تعريف  </a:t>
            </a:r>
            <a:r>
              <a:rPr lang="ar-SA" b="1" u="sng" dirty="0">
                <a:effectLst>
                  <a:outerShdw blurRad="50800" dist="38100" dir="2700000" algn="tl">
                    <a:srgbClr val="000000">
                      <a:alpha val="40000"/>
                    </a:srgbClr>
                  </a:outerShdw>
                </a:effectLst>
              </a:rPr>
              <a:t>ل</a:t>
            </a:r>
            <a:r>
              <a:rPr lang="ar-SA" b="1" u="sng" dirty="0" smtClean="0">
                <a:effectLst>
                  <a:outerShdw blurRad="50800" dist="38100" dir="2700000" algn="tl">
                    <a:srgbClr val="000000">
                      <a:alpha val="40000"/>
                    </a:srgbClr>
                  </a:outerShdw>
                </a:effectLst>
              </a:rPr>
              <a:t>لمفاهيم</a:t>
            </a:r>
            <a:r>
              <a:rPr lang="ar-SA" b="1" u="sng" dirty="0">
                <a:effectLst>
                  <a:outerShdw blurRad="50800" dist="38100" dir="2700000" algn="tl">
                    <a:srgbClr val="000000">
                      <a:alpha val="40000"/>
                    </a:srgbClr>
                  </a:outerShdw>
                </a:effectLst>
              </a:rPr>
              <a:t>.</a:t>
            </a:r>
            <a:endParaRPr lang="en-US" dirty="0"/>
          </a:p>
          <a:p>
            <a:pPr lvl="0"/>
            <a:r>
              <a:rPr lang="ar-SA" dirty="0">
                <a:effectLst>
                  <a:outerShdw blurRad="50800" dist="38100" dir="2700000" algn="tl">
                    <a:srgbClr val="000000">
                      <a:alpha val="40000"/>
                    </a:srgbClr>
                  </a:outerShdw>
                </a:effectLst>
              </a:rPr>
              <a:t>الجمعية: عرف القانون الخاص بالجمعيات والمؤسسات الخاصة تعريفاً قانونياً للجمعية هو أنها "كل جماعة ذات تنظيم مستمر لمدة معينة أو غير معينة تتألف من أشخاص طبيعيين لا يقل عددهم عن عشرة أشخاص أو من أشخاص اعتباريين لغرض غير الحصول على ربح مادي"، أما المفهوم الاجتماعي فإنه يقوم على أساس أن الجمعية تنظيم اجتماعي لعدد من الأفراد يهدف إلى تحقيق أهداف لا تتعارض مع قوانين وتقاليد المجتمع بغرض المساهمة في مواجهة احتياجات ومشكلات المجتمع.</a:t>
            </a:r>
            <a:endParaRPr lang="en-US" dirty="0"/>
          </a:p>
          <a:p>
            <a:endParaRPr lang="ar-SA" dirty="0"/>
          </a:p>
        </p:txBody>
      </p:sp>
    </p:spTree>
    <p:extLst>
      <p:ext uri="{BB962C8B-B14F-4D97-AF65-F5344CB8AC3E}">
        <p14:creationId xmlns:p14="http://schemas.microsoft.com/office/powerpoint/2010/main" val="517234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688632"/>
          </a:xfrm>
          <a:ln w="76200"/>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dirty="0">
                <a:effectLst>
                  <a:outerShdw blurRad="50800" dist="38100" dir="2700000" algn="tl">
                    <a:srgbClr val="000000">
                      <a:alpha val="40000"/>
                    </a:srgbClr>
                  </a:outerShdw>
                </a:effectLst>
              </a:rPr>
              <a:t>المؤسسة الخاصة: يعرفها القانون بأنها شخص اعتباري ينشأ بتخصيص مال لمدة غير معينة لعمل ذي صفة إنسانية أو دينية أو علمية أو فنية أو لأي عمل آخر من أعمال البر والرعاية الاجتماعية دون قصد إلى ربح مادي.</a:t>
            </a:r>
            <a:endParaRPr lang="en-US" dirty="0"/>
          </a:p>
          <a:p>
            <a:pPr lvl="0"/>
            <a:r>
              <a:rPr lang="ar-SA" dirty="0">
                <a:effectLst>
                  <a:outerShdw blurRad="50800" dist="38100" dir="2700000" algn="tl">
                    <a:srgbClr val="000000">
                      <a:alpha val="40000"/>
                    </a:srgbClr>
                  </a:outerShdw>
                </a:effectLst>
              </a:rPr>
              <a:t>الجمعية ذات النفع العام: تعرف بأنها: "هي تلك الجمعية التي يتحقق من إنشائها مصلحة عامة ويصدر بها قرار من الدولة باعتبارها كذلك ويدخل في تحديد هذه الصفة عدة اعتبارات منها طبيعة الخدمة ونوعها، وشمولها، وشمول الفائدة التي تعود على المجتمع من وجود الجمعية، وفي مقابل هذه الصفة التي تمنح لبعض الجمعيات فإنها تمنح مزايا في مقدمتها عدم جواز الحجز على أموالها وعدم جواز تملك أموالها بمضي المدة". </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الهيئة الاجتماعية: تعرف بأنها: "منظمة لها اتصال مباشر بالمستفيدين من خدماتها في ميدان أو أكثر من ميادين الرعاية الاجتماعية".</a:t>
            </a:r>
            <a:endParaRPr lang="en-US" dirty="0"/>
          </a:p>
          <a:p>
            <a:pPr lvl="0"/>
            <a:r>
              <a:rPr lang="ar-SA" u="sng" dirty="0">
                <a:effectLst>
                  <a:outerShdw blurRad="50800" dist="38100" dir="2700000" algn="tl">
                    <a:srgbClr val="000000">
                      <a:alpha val="40000"/>
                    </a:srgbClr>
                  </a:outerShdw>
                </a:effectLst>
              </a:rPr>
              <a:t>وتصنف الهيئات الاجتماعية حسب تبعيتها إلى نوعين رئيسيين هما:-</a:t>
            </a:r>
            <a:endParaRPr lang="en-US" dirty="0"/>
          </a:p>
          <a:p>
            <a:r>
              <a:rPr lang="ar-SA" dirty="0">
                <a:effectLst>
                  <a:outerShdw blurRad="50800" dist="38100" dir="2700000" algn="tl">
                    <a:srgbClr val="000000">
                      <a:alpha val="40000"/>
                    </a:srgbClr>
                  </a:outerShdw>
                </a:effectLst>
              </a:rPr>
              <a:t>أ- الهيئات الاجتماعية الحكومية.</a:t>
            </a:r>
            <a:endParaRPr lang="en-US" dirty="0"/>
          </a:p>
          <a:p>
            <a:r>
              <a:rPr lang="ar-SA" dirty="0">
                <a:effectLst>
                  <a:outerShdw blurRad="50800" dist="38100" dir="2700000" algn="tl">
                    <a:srgbClr val="000000">
                      <a:alpha val="40000"/>
                    </a:srgbClr>
                  </a:outerShdw>
                </a:effectLst>
              </a:rPr>
              <a:t>ب- الهيئات الاجتماعية الأهلية.</a:t>
            </a:r>
            <a:endParaRPr lang="en-US" dirty="0"/>
          </a:p>
          <a:p>
            <a:endParaRPr lang="ar-SA" dirty="0"/>
          </a:p>
        </p:txBody>
      </p:sp>
      <p:sp>
        <p:nvSpPr>
          <p:cNvPr id="2" name="سهم إلى اليسار 1"/>
          <p:cNvSpPr/>
          <p:nvPr/>
        </p:nvSpPr>
        <p:spPr>
          <a:xfrm>
            <a:off x="3275856" y="52292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12651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ويمكن تعريف كلاً منهما فيما يلي:-</a:t>
            </a:r>
            <a:endParaRPr lang="en-US" dirty="0"/>
          </a:p>
          <a:p>
            <a:r>
              <a:rPr lang="ar-SA" dirty="0">
                <a:effectLst>
                  <a:outerShdw blurRad="50800" dist="38100" dir="2700000" algn="tl">
                    <a:srgbClr val="000000">
                      <a:alpha val="40000"/>
                    </a:srgbClr>
                  </a:outerShdw>
                </a:effectLst>
              </a:rPr>
              <a:t>أ-الهيئات الاجتماعية الحكومية: هي إحدى وحدات الجهاز الحكومي وتخضع للأحكام التي تنظمه.</a:t>
            </a:r>
            <a:endParaRPr lang="en-US" dirty="0"/>
          </a:p>
          <a:p>
            <a:r>
              <a:rPr lang="ar-SA" dirty="0">
                <a:effectLst>
                  <a:outerShdw blurRad="50800" dist="38100" dir="2700000" algn="tl">
                    <a:srgbClr val="000000">
                      <a:alpha val="40000"/>
                    </a:srgbClr>
                  </a:outerShdw>
                </a:effectLst>
              </a:rPr>
              <a:t>ب-الهيئات الاجتماعية الأهلية: هي التي تقوم على الجهود التطوعية لجماعة من الأفراد المهتمين بالخدمة العامة يتولون تنظيمها وإدارتها في إطار النظام العام أو القوانين والتشريعات التي تنظم العمل الاجتماعي التطوعي.</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SA" b="1" u="sng" dirty="0" smtClean="0">
                <a:effectLst>
                  <a:outerShdw blurRad="50800" dist="38100" dir="2700000" algn="tl">
                    <a:srgbClr val="000000">
                      <a:alpha val="40000"/>
                    </a:srgbClr>
                  </a:outerShdw>
                </a:effectLst>
              </a:rPr>
              <a:t>تنسيق </a:t>
            </a:r>
            <a:r>
              <a:rPr lang="ar-SA" b="1" u="sng" dirty="0">
                <a:effectLst>
                  <a:outerShdw blurRad="50800" dist="38100" dir="2700000" algn="tl">
                    <a:srgbClr val="000000">
                      <a:alpha val="40000"/>
                    </a:srgbClr>
                  </a:outerShdw>
                </a:effectLst>
              </a:rPr>
              <a:t>العلاقة بين الهيئات الحكومية والأهلية.</a:t>
            </a:r>
            <a:endParaRPr lang="en-US" dirty="0"/>
          </a:p>
          <a:p>
            <a:pPr lvl="0"/>
            <a:r>
              <a:rPr lang="ar-SA" dirty="0">
                <a:effectLst>
                  <a:outerShdw blurRad="50800" dist="38100" dir="2700000" algn="tl">
                    <a:srgbClr val="000000">
                      <a:alpha val="40000"/>
                    </a:srgbClr>
                  </a:outerShdw>
                </a:effectLst>
              </a:rPr>
              <a:t>هناك نظريتان لتنسيق العلاقة بين الهيئات الأهلية والحكومية وهما:- </a:t>
            </a:r>
            <a:endParaRPr lang="en-US" dirty="0"/>
          </a:p>
          <a:p>
            <a:r>
              <a:rPr lang="ar-SA" dirty="0">
                <a:effectLst>
                  <a:outerShdw blurRad="50800" dist="38100" dir="2700000" algn="tl">
                    <a:srgbClr val="000000">
                      <a:alpha val="40000"/>
                    </a:srgbClr>
                  </a:outerShdw>
                </a:effectLst>
              </a:rPr>
              <a:t>أ- النظرية الأولى : </a:t>
            </a:r>
            <a:r>
              <a:rPr lang="ar-SA" dirty="0" smtClean="0">
                <a:effectLst>
                  <a:outerShdw blurRad="50800" dist="38100" dir="2700000" algn="tl">
                    <a:srgbClr val="000000">
                      <a:alpha val="40000"/>
                    </a:srgbClr>
                  </a:outerShdw>
                </a:effectLst>
              </a:rPr>
              <a:t>السلم الامتدادي</a:t>
            </a:r>
          </a:p>
          <a:p>
            <a:r>
              <a:rPr lang="ar-SA" dirty="0" smtClean="0">
                <a:effectLst>
                  <a:outerShdw blurRad="50800" dist="38100" dir="2700000" algn="tl">
                    <a:srgbClr val="000000">
                      <a:alpha val="40000"/>
                    </a:srgbClr>
                  </a:outerShdw>
                </a:effectLst>
              </a:rPr>
              <a:t>وتقوم </a:t>
            </a:r>
            <a:r>
              <a:rPr lang="ar-SA" dirty="0">
                <a:effectLst>
                  <a:outerShdw blurRad="50800" dist="38100" dir="2700000" algn="tl">
                    <a:srgbClr val="000000">
                      <a:alpha val="40000"/>
                    </a:srgbClr>
                  </a:outerShdw>
                </a:effectLst>
              </a:rPr>
              <a:t>هذه النظرية على فرض أساسي مؤداه أن الدولة يجب أن تكفل حد أدنى للمعيشة لأفراد المجتمع ، ومن ثم فواجب الهيئات الحكومية ينحصر في قيامها بتوصيل الخدمات للأفراد إلى هذا المستوى الذي يحقق الحد الأدنى للمعيشة والمحدد من قِبلْ الدولة ، أما الهيئات الأهلية فيكون دورها أساساً في القيام برفع الحد الأدنى من الخدمات بمقدار معين حسب ما لديها من إمكانيات.</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r>
              <a:rPr lang="ar-SA" dirty="0">
                <a:effectLst>
                  <a:outerShdw blurRad="50800" dist="38100" dir="2700000" algn="tl">
                    <a:srgbClr val="000000">
                      <a:alpha val="40000"/>
                    </a:srgbClr>
                  </a:outerShdw>
                </a:effectLst>
              </a:rPr>
              <a:t>وهذه النظرية يطلق عليها نظرية السلم الممتد والتي نادى بها "سيدى وب" </a:t>
            </a:r>
            <a:r>
              <a:rPr lang="ar-SA" b="1" u="sng" dirty="0">
                <a:effectLst>
                  <a:outerShdw blurRad="50800" dist="38100" dir="2700000" algn="tl">
                    <a:srgbClr val="000000">
                      <a:alpha val="40000"/>
                    </a:srgbClr>
                  </a:outerShdw>
                </a:effectLst>
              </a:rPr>
              <a:t>وتقوم على الافتراضات التالية :- </a:t>
            </a:r>
            <a:r>
              <a:rPr lang="ar-SA" dirty="0">
                <a:effectLst>
                  <a:outerShdw blurRad="50800" dist="38100" dir="2700000" algn="tl">
                    <a:srgbClr val="000000">
                      <a:alpha val="40000"/>
                    </a:srgbClr>
                  </a:outerShdw>
                </a:effectLst>
              </a:rPr>
              <a:t> </a:t>
            </a:r>
            <a:endParaRPr lang="en-US" dirty="0"/>
          </a:p>
          <a:p>
            <a:pPr lvl="0"/>
            <a:r>
              <a:rPr lang="ar-SA" u="sng" dirty="0">
                <a:effectLst>
                  <a:outerShdw blurRad="50800" dist="38100" dir="2700000" algn="tl">
                    <a:srgbClr val="000000">
                      <a:alpha val="40000"/>
                    </a:srgbClr>
                  </a:outerShdw>
                </a:effectLst>
              </a:rPr>
              <a:t>الافتراض الأول</a:t>
            </a:r>
            <a:r>
              <a:rPr lang="ar-SA" dirty="0">
                <a:effectLst>
                  <a:outerShdw blurRad="50800" dist="38100" dir="2700000" algn="tl">
                    <a:srgbClr val="000000">
                      <a:alpha val="40000"/>
                    </a:srgbClr>
                  </a:outerShdw>
                </a:effectLst>
              </a:rPr>
              <a:t>: كل إنسان في أي مجتمع لابد وأن تتوافر له وسائل الرعاية في جميع أساسيات الحياة ليصل المجتمع بأبنائه جميعاً إلى حد أدنى لمستوى الدخل يمكنه من تلبية حاجاته الضرورية، ولا ينبغي أن يهبط دون مستوى المعيشة مرغماً، وهذه هي مسئولية حكومية.</a:t>
            </a:r>
            <a:endParaRPr lang="en-US" dirty="0"/>
          </a:p>
          <a:p>
            <a:r>
              <a:rPr lang="ar-SA" u="sng" dirty="0">
                <a:effectLst>
                  <a:outerShdw blurRad="50800" dist="38100" dir="2700000" algn="tl">
                    <a:srgbClr val="000000">
                      <a:alpha val="40000"/>
                    </a:srgbClr>
                  </a:outerShdw>
                </a:effectLst>
              </a:rPr>
              <a:t>الافتراض الثاني:</a:t>
            </a:r>
            <a:r>
              <a:rPr lang="ar-SA" dirty="0">
                <a:effectLst>
                  <a:outerShdw blurRad="50800" dist="38100" dir="2700000" algn="tl">
                    <a:srgbClr val="000000">
                      <a:alpha val="40000"/>
                    </a:srgbClr>
                  </a:outerShdw>
                </a:effectLst>
              </a:rPr>
              <a:t> متى استوفى كل إنسان حقه من هذا الحد الأدنى لمستوى المعيشة دخلت الهيئات الأهلية الميدان لتؤدي دورها، وتكون مهمتها أن ترتفع عن نقلهم درجة على السلم الامتدادي لتعلو بهم عن مستوى الحد الأدنى الذي وقفت عنده الدولة بأبنائها كمسئولية حكومية.</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u="sng" dirty="0">
                <a:effectLst>
                  <a:outerShdw blurRad="50800" dist="38100" dir="2700000" algn="tl">
                    <a:srgbClr val="000000">
                      <a:alpha val="40000"/>
                    </a:srgbClr>
                  </a:outerShdw>
                </a:effectLst>
              </a:rPr>
              <a:t>الافتراض الثالث:</a:t>
            </a:r>
            <a:r>
              <a:rPr lang="ar-SA" dirty="0">
                <a:effectLst>
                  <a:outerShdw blurRad="50800" dist="38100" dir="2700000" algn="tl">
                    <a:srgbClr val="000000">
                      <a:alpha val="40000"/>
                    </a:srgbClr>
                  </a:outerShdw>
                </a:effectLst>
              </a:rPr>
              <a:t> بهذه الطريقة تستطيع الهيئات الأهلية أن تدخل في مجال التجريب والابتكار وتحسين وسائل الخدمة حتى إذا ما بلغت بالتجريب الغاية ، أمكنها أن تقدم للدولة نتائج محاولاتها بهدف تحسين الخدمات الحكومية.</a:t>
            </a:r>
            <a:endParaRPr lang="en-US" dirty="0"/>
          </a:p>
          <a:p>
            <a:pPr lvl="0"/>
            <a:r>
              <a:rPr lang="ar-SA" u="sng" dirty="0">
                <a:effectLst>
                  <a:outerShdw blurRad="50800" dist="38100" dir="2700000" algn="tl">
                    <a:srgbClr val="000000">
                      <a:alpha val="40000"/>
                    </a:srgbClr>
                  </a:outerShdw>
                </a:effectLst>
              </a:rPr>
              <a:t>الافتراض الرابع: </a:t>
            </a:r>
            <a:r>
              <a:rPr lang="ar-SA" dirty="0">
                <a:effectLst>
                  <a:outerShdw blurRad="50800" dist="38100" dir="2700000" algn="tl">
                    <a:srgbClr val="000000">
                      <a:alpha val="40000"/>
                    </a:srgbClr>
                  </a:outerShdw>
                </a:effectLst>
              </a:rPr>
              <a:t>وإذا كان هذا دور كل من الهيئات الحكومية والأهلية فطبيعي أن تحمل الهيئات الحكومية العبء الأكبر من المسئولية الاجتماعية وتترك عبئاً معقولاً على كاهل الهيئات الأهلية .</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u="sng" dirty="0">
                <a:effectLst>
                  <a:outerShdw blurRad="50800" dist="38100" dir="2700000" algn="tl">
                    <a:srgbClr val="000000">
                      <a:alpha val="40000"/>
                    </a:srgbClr>
                  </a:outerShdw>
                </a:effectLst>
              </a:rPr>
              <a:t>الافتراض الخامس: </a:t>
            </a:r>
            <a:r>
              <a:rPr lang="ar-SA" dirty="0">
                <a:effectLst>
                  <a:outerShdw blurRad="50800" dist="38100" dir="2700000" algn="tl">
                    <a:srgbClr val="000000">
                      <a:alpha val="40000"/>
                    </a:srgbClr>
                  </a:outerShdw>
                </a:effectLst>
              </a:rPr>
              <a:t>أن الدولة قد لا تستطيع بقصور إمكانياتها ومواردها أن تغطي احتياجات الناس جميعاً وهنا يبدو على خط الحد الأدنى لمستوى المعيشة ثغرات، هذه الثغرات لا ينبغي أن تترك هكذا.. بل إن واجب الهيئات الأهلية أن تبادر في محاولة سدها وبذلك تخلق ميادين جديدة وتعالج مشكلات قائمة لم تقوم الدولة بمسئولياتها، حتى إذا وفرت الدولة للهيئات الحكومية ما هي بحاجة إليه من موارد تقدمت لسدها كمسئولية حكومية وتعود الهيئات الأهلية من جديد إلى تقديم خدمات إضافية أو سد ثغرات مستحدثة.</a:t>
            </a:r>
            <a:endParaRPr lang="en-US" dirty="0"/>
          </a:p>
          <a:p>
            <a:pPr marL="0" indent="0">
              <a:buNone/>
            </a:pPr>
            <a:endParaRPr lang="ar-SA" dirty="0"/>
          </a:p>
        </p:txBody>
      </p:sp>
    </p:spTree>
    <p:extLst>
      <p:ext uri="{BB962C8B-B14F-4D97-AF65-F5344CB8AC3E}">
        <p14:creationId xmlns:p14="http://schemas.microsoft.com/office/powerpoint/2010/main" val="3012651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u="sng" dirty="0">
                <a:effectLst>
                  <a:outerShdw blurRad="50800" dist="38100" dir="2700000" algn="tl">
                    <a:srgbClr val="000000">
                      <a:alpha val="40000"/>
                    </a:srgbClr>
                  </a:outerShdw>
                </a:effectLst>
              </a:rPr>
              <a:t>الافتراض السادس:</a:t>
            </a:r>
            <a:r>
              <a:rPr lang="ar-SA" dirty="0">
                <a:effectLst>
                  <a:outerShdw blurRad="50800" dist="38100" dir="2700000" algn="tl">
                    <a:srgbClr val="000000">
                      <a:alpha val="40000"/>
                    </a:srgbClr>
                  </a:outerShdw>
                </a:effectLst>
              </a:rPr>
              <a:t> وعليه فلا توقف الجهود الأهلية ولا الجهود الحكومية في رفع مستوى معيشة الناس وخاصة في مجتمع يسعى للرقى والتقدم ويكشف كل يوم حاجة جديدة أو مشكلة جديدة نتيجة التقدم العلمي والحضاري والتكنولوجي.</a:t>
            </a:r>
            <a:endParaRPr lang="en-US" dirty="0"/>
          </a:p>
          <a:p>
            <a:pPr lvl="0"/>
            <a:r>
              <a:rPr lang="ar-SA" u="sng" dirty="0">
                <a:effectLst>
                  <a:outerShdw blurRad="50800" dist="38100" dir="2700000" algn="tl">
                    <a:srgbClr val="000000">
                      <a:alpha val="40000"/>
                    </a:srgbClr>
                  </a:outerShdw>
                </a:effectLst>
              </a:rPr>
              <a:t>الافتراض السابع : </a:t>
            </a:r>
            <a:r>
              <a:rPr lang="ar-SA" dirty="0">
                <a:effectLst>
                  <a:outerShdw blurRad="50800" dist="38100" dir="2700000" algn="tl">
                    <a:srgbClr val="000000">
                      <a:alpha val="40000"/>
                    </a:srgbClr>
                  </a:outerShdw>
                </a:effectLst>
              </a:rPr>
              <a:t>أنه ليس هناك حد قاطع فاصل بين مسئوليات كل من الهيئات الاجتماعية الحكومية والأهلية تجاه فئات المنتفعين بخدماتها، فالإنسان الواحد صاحب الحاجة قد يكون عميلاً لكلتيهما معاً، الأولى توفر له حقه في الحد الأدنى لمستوى المعيشة والثانية قد تمنحه مزيداً من الرعاية أو الخدمة.</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r>
              <a:rPr lang="ar-SA" dirty="0">
                <a:effectLst>
                  <a:outerShdw blurRad="50800" dist="38100" dir="2700000" algn="tl">
                    <a:srgbClr val="000000">
                      <a:alpha val="40000"/>
                    </a:srgbClr>
                  </a:outerShdw>
                </a:effectLst>
              </a:rPr>
              <a:t>ب- </a:t>
            </a:r>
            <a:r>
              <a:rPr lang="ar-SA" b="1" u="sng" dirty="0">
                <a:effectLst>
                  <a:outerShdw blurRad="50800" dist="38100" dir="2700000" algn="tl">
                    <a:srgbClr val="000000">
                      <a:alpha val="40000"/>
                    </a:srgbClr>
                  </a:outerShdw>
                </a:effectLst>
              </a:rPr>
              <a:t>النظرية الثانية: نظرية الأعمدة المتوازية</a:t>
            </a:r>
            <a:endParaRPr lang="en-US" b="1" u="sng" dirty="0"/>
          </a:p>
          <a:p>
            <a:r>
              <a:rPr lang="ar-SA" dirty="0">
                <a:effectLst>
                  <a:outerShdw blurRad="50800" dist="38100" dir="2700000" algn="tl">
                    <a:srgbClr val="000000">
                      <a:alpha val="40000"/>
                    </a:srgbClr>
                  </a:outerShdw>
                </a:effectLst>
              </a:rPr>
              <a:t>وتنادي هذه النظرية بأن على الهيئات الأهلية أن تؤدي ما يمكنها أن تؤديه للحالات التي ترعاها وأن مسئولياتها هي رعاية الحالات التي تتقدم لها رعاية تماثل ما تقوم بها الهيئات الحكومية.</a:t>
            </a:r>
            <a:endParaRPr lang="en-US" dirty="0"/>
          </a:p>
          <a:p>
            <a:r>
              <a:rPr lang="ar-SA" dirty="0">
                <a:effectLst>
                  <a:outerShdw blurRad="50800" dist="38100" dir="2700000" algn="tl">
                    <a:srgbClr val="000000">
                      <a:alpha val="40000"/>
                    </a:srgbClr>
                  </a:outerShdw>
                </a:effectLst>
              </a:rPr>
              <a:t>وفي هذه الحالة يجب على الدولة أن تحدد القطاعات التي تعمل بها في مجال الرعاية الاجتماعية وعلى القطاع الأهلي أن يقوم بسد الفراغ في الخدمات التي تؤديها الدولة ، وليس هناك تفرقة بين الخدمات التي يجب أن تقدمها الهيئات الاجتماعية الحكومية والهيئات الاجتماعية الأهلية ما دامت جميع الحالات التي تتقدم إلى كلتيهما يجب أن تحصل أولاً على الحد الأدنى لمستوى المعيشة القومي ثم الخدمات الاجتماعية الأخرى المتخصصة.</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u="sng" dirty="0">
                <a:effectLst>
                  <a:outerShdw blurRad="50800" dist="38100" dir="2700000" algn="tl">
                    <a:srgbClr val="000000">
                      <a:alpha val="40000"/>
                    </a:srgbClr>
                  </a:outerShdw>
                </a:effectLst>
              </a:rPr>
              <a:t>وتقوم النظرية على عدة افتراضات هي:- </a:t>
            </a:r>
            <a:endParaRPr lang="en-US" dirty="0"/>
          </a:p>
          <a:p>
            <a:pPr lvl="0"/>
            <a:r>
              <a:rPr lang="ar-SA" u="sng" dirty="0">
                <a:effectLst>
                  <a:outerShdw blurRad="50800" dist="38100" dir="2700000" algn="tl">
                    <a:srgbClr val="000000">
                      <a:alpha val="40000"/>
                    </a:srgbClr>
                  </a:outerShdw>
                </a:effectLst>
              </a:rPr>
              <a:t>الافتراض الأول:</a:t>
            </a:r>
            <a:r>
              <a:rPr lang="ar-SA" dirty="0">
                <a:effectLst>
                  <a:outerShdw blurRad="50800" dist="38100" dir="2700000" algn="tl">
                    <a:srgbClr val="000000">
                      <a:alpha val="40000"/>
                    </a:srgbClr>
                  </a:outerShdw>
                </a:effectLst>
              </a:rPr>
              <a:t> أن الهيئات الحكومية تعمل على رعاية الأفراد وخدمتهم لبلوغ حد معين من مستوى المعيشة، كذلك الأمر بالنسبة للهيئات الأهلية هي الأخرى لها شخصيتها المميزة ومستوياتها فيما تقدمه من خدماتها لعملائها.</a:t>
            </a:r>
            <a:endParaRPr lang="en-US" dirty="0"/>
          </a:p>
          <a:p>
            <a:pPr lvl="0"/>
            <a:r>
              <a:rPr lang="ar-SA" u="sng" dirty="0">
                <a:effectLst>
                  <a:outerShdw blurRad="50800" dist="38100" dir="2700000" algn="tl">
                    <a:srgbClr val="000000">
                      <a:alpha val="40000"/>
                    </a:srgbClr>
                  </a:outerShdw>
                </a:effectLst>
              </a:rPr>
              <a:t>الافتراض الثاني</a:t>
            </a:r>
            <a:r>
              <a:rPr lang="ar-SA" dirty="0">
                <a:effectLst>
                  <a:outerShdw blurRad="50800" dist="38100" dir="2700000" algn="tl">
                    <a:srgbClr val="000000">
                      <a:alpha val="40000"/>
                    </a:srgbClr>
                  </a:outerShdw>
                </a:effectLst>
              </a:rPr>
              <a:t>: أن الهيئة الأهلية متى اتخذت مسئولية خدمة عميل فعليها أن توفر له كل احتياجاته وتعالج كل مشكلاته بمجهودها وجهود الهيئات الأهلية الأخرى المتعاونة معها في خدمة البيئة.</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u="sng" dirty="0">
                <a:effectLst>
                  <a:outerShdw blurRad="50800" dist="38100" dir="2700000" algn="tl">
                    <a:srgbClr val="000000">
                      <a:alpha val="40000"/>
                    </a:srgbClr>
                  </a:outerShdw>
                </a:effectLst>
              </a:rPr>
              <a:t>الافتراض الثالث: </a:t>
            </a:r>
            <a:r>
              <a:rPr lang="ar-SA" dirty="0">
                <a:effectLst>
                  <a:outerShdw blurRad="50800" dist="38100" dir="2700000" algn="tl">
                    <a:srgbClr val="000000">
                      <a:alpha val="40000"/>
                    </a:srgbClr>
                  </a:outerShdw>
                </a:effectLst>
              </a:rPr>
              <a:t>أنه ليس هناك فارق بين الافتراضات الأخرى لنظرية "سيدنى وب" وهذه النظرية، فيما عدا تقسيم العمل بين كل من الهيئات الحكومية والهيئات الأهلية </a:t>
            </a:r>
            <a:r>
              <a:rPr lang="ar-SA" dirty="0" smtClean="0">
                <a:effectLst>
                  <a:outerShdw blurRad="50800" dist="38100" dir="2700000" algn="tl">
                    <a:srgbClr val="000000">
                      <a:alpha val="40000"/>
                    </a:srgbClr>
                  </a:outerShdw>
                </a:effectLst>
              </a:rPr>
              <a:t>.</a:t>
            </a:r>
          </a:p>
          <a:p>
            <a:pPr lvl="0"/>
            <a:endParaRPr lang="en-US" sz="2400" dirty="0"/>
          </a:p>
          <a:p>
            <a:r>
              <a:rPr lang="en-US" dirty="0">
                <a:effectLst>
                  <a:outerShdw blurRad="50800" dist="38100" dir="2700000" algn="tl">
                    <a:srgbClr val="000000">
                      <a:alpha val="40000"/>
                    </a:srgbClr>
                  </a:outerShdw>
                </a:effectLst>
              </a:rPr>
              <a:t> </a:t>
            </a:r>
            <a:r>
              <a:rPr lang="ar-SA" dirty="0" smtClean="0">
                <a:effectLst>
                  <a:outerShdw blurRad="50800" dist="38100" dir="2700000" algn="tl">
                    <a:srgbClr val="000000">
                      <a:alpha val="40000"/>
                    </a:srgbClr>
                  </a:outerShdw>
                </a:effectLst>
              </a:rPr>
              <a:t>وإذا </a:t>
            </a:r>
            <a:r>
              <a:rPr lang="ar-SA" dirty="0">
                <a:effectLst>
                  <a:outerShdw blurRad="50800" dist="38100" dir="2700000" algn="tl">
                    <a:srgbClr val="000000">
                      <a:alpha val="40000"/>
                    </a:srgbClr>
                  </a:outerShdw>
                </a:effectLst>
              </a:rPr>
              <a:t>كانت هاتان النظريات تمثلان طرفين في الانطلاق الفكري المقارن ، فإن ما هو قائم بينهما قد يختلف عن أيهما ليتوسط بينهما، إذ أن المفروض في مجتمعنا أن الهيئات الحكومية والهيئات الأهلية انطلاقة إنسانية نحو فعل الخير تشترك فيها كافة الهيئات وتسهم فيها بقدر ما تستطيع. </a:t>
            </a:r>
            <a:endParaRPr lang="en-US" sz="1800"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فإذا استعصى على صاحب حاجة أن يجد العون في القطاع الأهلي وجده في أجهزة الدولة والعكس صحيح ، بل ربما إذا قلنا أن الموارد المشتركة لو أحسن إدارة استثمارها والانتفاع بها بطريقة منظمة قائمة على التنسيق الفعلي للجهود لما كان هناك صاحب حاجة إلا ووجدها، فمشكلتنا إذن متمثلة في تنظيم المجتمع وتوعية الجماهير بمواطن الخدمات. </a:t>
            </a:r>
            <a:endParaRPr lang="en-US" dirty="0"/>
          </a:p>
          <a:p>
            <a:r>
              <a:rPr lang="ar-SA" b="1" u="sng" dirty="0">
                <a:effectLst>
                  <a:outerShdw blurRad="50800" dist="38100" dir="2700000" algn="tl">
                    <a:srgbClr val="000000">
                      <a:alpha val="40000"/>
                    </a:srgbClr>
                  </a:outerShdw>
                </a:effectLst>
              </a:rPr>
              <a:t>ثالثاً: دور كل من الهيئات الحكومية والأهلية في برامج الرعاية والتنمية الاجتماعية.</a:t>
            </a:r>
            <a:endParaRPr lang="en-US" dirty="0"/>
          </a:p>
          <a:p>
            <a:endParaRPr lang="ar-SA" dirty="0"/>
          </a:p>
        </p:txBody>
      </p:sp>
      <p:sp>
        <p:nvSpPr>
          <p:cNvPr id="2" name="سهم إلى اليسار 1"/>
          <p:cNvSpPr/>
          <p:nvPr/>
        </p:nvSpPr>
        <p:spPr>
          <a:xfrm>
            <a:off x="2555776" y="5085184"/>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12651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b="1" u="sng" dirty="0">
                <a:effectLst>
                  <a:outerShdw blurRad="50800" dist="38100" dir="2700000" algn="tl">
                    <a:srgbClr val="000000">
                      <a:alpha val="40000"/>
                    </a:srgbClr>
                  </a:outerShdw>
                </a:effectLst>
              </a:rPr>
              <a:t>يحقق المزج بين أنشطة الهيئات الحكومية والأهلية مزايا </a:t>
            </a:r>
            <a:r>
              <a:rPr lang="ar-SA" dirty="0">
                <a:effectLst>
                  <a:outerShdw blurRad="50800" dist="38100" dir="2700000" algn="tl">
                    <a:srgbClr val="000000">
                      <a:alpha val="40000"/>
                    </a:srgbClr>
                  </a:outerShdw>
                </a:effectLst>
              </a:rPr>
              <a:t>منها:- </a:t>
            </a:r>
            <a:endParaRPr lang="en-US" dirty="0"/>
          </a:p>
          <a:p>
            <a:pPr lvl="0"/>
            <a:r>
              <a:rPr lang="ar-SA" dirty="0">
                <a:effectLst>
                  <a:outerShdw blurRad="50800" dist="38100" dir="2700000" algn="tl">
                    <a:srgbClr val="000000">
                      <a:alpha val="40000"/>
                    </a:srgbClr>
                  </a:outerShdw>
                </a:effectLst>
              </a:rPr>
              <a:t>إن المزج بين الأنشطة الأهلية والحكومية ييسر أداء الخدمات ويزيد من الفوائد التي تعود على المواطنين</a:t>
            </a:r>
            <a:r>
              <a:rPr lang="ar-SA" dirty="0" smtClean="0">
                <a:effectLst>
                  <a:outerShdw blurRad="50800" dist="38100" dir="2700000" algn="tl">
                    <a:srgbClr val="000000">
                      <a:alpha val="40000"/>
                    </a:srgbClr>
                  </a:outerShdw>
                </a:effectLst>
              </a:rPr>
              <a:t>.</a:t>
            </a:r>
          </a:p>
          <a:p>
            <a:pPr marL="0" lvl="0" indent="0">
              <a:buNone/>
            </a:pPr>
            <a:endParaRPr lang="en-US" dirty="0"/>
          </a:p>
          <a:p>
            <a:pPr lvl="0"/>
            <a:r>
              <a:rPr lang="ar-SA" dirty="0">
                <a:effectLst>
                  <a:outerShdw blurRad="50800" dist="38100" dir="2700000" algn="tl">
                    <a:srgbClr val="000000">
                      <a:alpha val="40000"/>
                    </a:srgbClr>
                  </a:outerShdw>
                </a:effectLst>
              </a:rPr>
              <a:t>إن المؤسسات الأهلية تستمر في احتياجها إلى الدعم الذي تقدمه الحكومة لأن هناك اهتماماً عاماً بأنشطة هذه المؤسسات لتساهم مع الهيئات الحكومية في تحقيق التنمية.</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لابد من وجود مسئولية حكومية لتخطيط السياسة الاجتماعية في المجتمع وفي نفس الوقت لابد من إعطاء درجة من الحرية للمؤسسات الأهلية ويتمثل الحد الأمثل في وجود متطوعين ودعم الحكومة للهيئات الأهلية .</a:t>
            </a:r>
            <a:endParaRPr lang="en-US" dirty="0"/>
          </a:p>
          <a:p>
            <a:pPr lvl="0"/>
            <a:r>
              <a:rPr lang="ar-SA" u="sng" dirty="0">
                <a:effectLst>
                  <a:outerShdw blurRad="50800" dist="38100" dir="2700000" algn="tl">
                    <a:srgbClr val="000000">
                      <a:alpha val="40000"/>
                    </a:srgbClr>
                  </a:outerShdw>
                </a:effectLst>
              </a:rPr>
              <a:t>ويمكننا هنا عرض دور كل من الهيئات الأهلية والحكومية في برامج الخدمات الاجتماعية في الآتي </a:t>
            </a:r>
            <a:r>
              <a:rPr lang="ar-SA" dirty="0">
                <a:effectLst>
                  <a:outerShdw blurRad="50800" dist="38100" dir="2700000" algn="tl">
                    <a:srgbClr val="000000">
                      <a:alpha val="40000"/>
                    </a:srgbClr>
                  </a:outerShdw>
                </a:effectLst>
              </a:rPr>
              <a:t>:-</a:t>
            </a:r>
            <a:endParaRPr lang="en-US" dirty="0"/>
          </a:p>
          <a:p>
            <a:r>
              <a:rPr lang="ar-SA" dirty="0">
                <a:effectLst>
                  <a:outerShdw blurRad="50800" dist="38100" dir="2700000" algn="tl">
                    <a:srgbClr val="000000">
                      <a:alpha val="40000"/>
                    </a:srgbClr>
                  </a:outerShdw>
                </a:effectLst>
              </a:rPr>
              <a:t>أ- دور الهيئات الأهلية في برامج الرعاية الاجتماعية: تشارك الهيئات الأهلية جنباً إلى جنب مع الهيئات الحكومية في تحقيق برامج الرعاية الاجتماعية في المجتمع، ويتلخص هذا الدور في:-</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قيام الهيئات الأهلية بتجريب أنواع جديدة من البرامج والخدمات لمقابلة الاحتياجات القديمة أو لظهور احتياجات جديدة وتوجيه أنظار الهيئات الحكومية لتعميمها بعد نجاح الهيئات الأهلية في تقديمها.</a:t>
            </a:r>
            <a:endParaRPr lang="en-US" dirty="0"/>
          </a:p>
          <a:p>
            <a:pPr lvl="0"/>
            <a:r>
              <a:rPr lang="ar-SA" dirty="0">
                <a:effectLst>
                  <a:outerShdw blurRad="50800" dist="38100" dir="2700000" algn="tl">
                    <a:srgbClr val="000000">
                      <a:alpha val="40000"/>
                    </a:srgbClr>
                  </a:outerShdw>
                </a:effectLst>
              </a:rPr>
              <a:t>تولى مسئولية بعض البرامج التي بدأتها الحكومة والخاصة بفئات معينة من المواطنين مثل برامج التأهيل المهني لذوي العاهات وبرامج الأحداث المنحرفين ويوفر هذا على الحكومة جهداً مما يمكنها من القيام بأنواع أخرى من النشاط يحتاجها المواطنون بوجه عام.</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lnSpc>
                <a:spcPct val="150000"/>
              </a:lnSpc>
            </a:pPr>
            <a:r>
              <a:rPr lang="ar-SA" dirty="0">
                <a:effectLst>
                  <a:outerShdw blurRad="50800" dist="38100" dir="2700000" algn="tl">
                    <a:srgbClr val="000000">
                      <a:alpha val="40000"/>
                    </a:srgbClr>
                  </a:outerShdw>
                </a:effectLst>
              </a:rPr>
              <a:t>اكتشاف الفجوات الموجودة في النشاط الحكومي والعمل على سدها.</a:t>
            </a:r>
            <a:endParaRPr lang="en-US" dirty="0"/>
          </a:p>
          <a:p>
            <a:pPr lvl="0">
              <a:lnSpc>
                <a:spcPct val="150000"/>
              </a:lnSpc>
            </a:pPr>
            <a:r>
              <a:rPr lang="ar-SA" dirty="0">
                <a:effectLst>
                  <a:outerShdw blurRad="50800" dist="38100" dir="2700000" algn="tl">
                    <a:srgbClr val="000000">
                      <a:alpha val="40000"/>
                    </a:srgbClr>
                  </a:outerShdw>
                </a:effectLst>
              </a:rPr>
              <a:t>المساهمة في تنفيذ خطط التنمية الاجتماعية والاقتصادية جنباً إلى جنب مع الهيئات الحكومية.</a:t>
            </a:r>
            <a:endParaRPr lang="en-US" dirty="0"/>
          </a:p>
          <a:p>
            <a:pPr lvl="0">
              <a:lnSpc>
                <a:spcPct val="150000"/>
              </a:lnSpc>
            </a:pPr>
            <a:r>
              <a:rPr lang="ar-SA" dirty="0">
                <a:effectLst>
                  <a:outerShdw blurRad="50800" dist="38100" dir="2700000" algn="tl">
                    <a:srgbClr val="000000">
                      <a:alpha val="40000"/>
                    </a:srgbClr>
                  </a:outerShdw>
                </a:effectLst>
              </a:rPr>
              <a:t>والجمعيات والمؤسسات الخاصة تؤدى الكثير من الخدمات الاجتماعية في ميادين متعددة، وتشمل الميادين التالية:-</a:t>
            </a:r>
            <a:endParaRPr lang="en-US" dirty="0"/>
          </a:p>
          <a:p>
            <a:endParaRPr lang="ar-SA" dirty="0"/>
          </a:p>
        </p:txBody>
      </p:sp>
      <p:sp>
        <p:nvSpPr>
          <p:cNvPr id="2" name="سهم إلى اليسار 1"/>
          <p:cNvSpPr/>
          <p:nvPr/>
        </p:nvSpPr>
        <p:spPr>
          <a:xfrm>
            <a:off x="2411760" y="566124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12651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lnSpc>
                <a:spcPct val="150000"/>
              </a:lnSpc>
            </a:pPr>
            <a:r>
              <a:rPr lang="ar-SA" dirty="0">
                <a:effectLst>
                  <a:outerShdw blurRad="50800" dist="38100" dir="2700000" algn="tl">
                    <a:srgbClr val="000000">
                      <a:alpha val="40000"/>
                    </a:srgbClr>
                  </a:outerShdw>
                </a:effectLst>
              </a:rPr>
              <a:t>الميدان الأول: رعاية الطفولة والأمومة.</a:t>
            </a:r>
            <a:endParaRPr lang="en-US" dirty="0"/>
          </a:p>
          <a:p>
            <a:pPr lvl="0">
              <a:lnSpc>
                <a:spcPct val="150000"/>
              </a:lnSpc>
            </a:pPr>
            <a:r>
              <a:rPr lang="ar-SA" dirty="0">
                <a:effectLst>
                  <a:outerShdw blurRad="50800" dist="38100" dir="2700000" algn="tl">
                    <a:srgbClr val="000000">
                      <a:alpha val="40000"/>
                    </a:srgbClr>
                  </a:outerShdw>
                </a:effectLst>
              </a:rPr>
              <a:t>الميدان الثاني: رعاية الأسرة البديلة.</a:t>
            </a:r>
            <a:endParaRPr lang="en-US" dirty="0"/>
          </a:p>
          <a:p>
            <a:pPr lvl="0">
              <a:lnSpc>
                <a:spcPct val="150000"/>
              </a:lnSpc>
            </a:pPr>
            <a:r>
              <a:rPr lang="ar-SA" dirty="0">
                <a:effectLst>
                  <a:outerShdw blurRad="50800" dist="38100" dir="2700000" algn="tl">
                    <a:srgbClr val="000000">
                      <a:alpha val="40000"/>
                    </a:srgbClr>
                  </a:outerShdw>
                </a:effectLst>
              </a:rPr>
              <a:t>الميدان الثالث: المساعدات الاجتماعية.</a:t>
            </a:r>
            <a:endParaRPr lang="en-US" dirty="0"/>
          </a:p>
          <a:p>
            <a:pPr lvl="0">
              <a:lnSpc>
                <a:spcPct val="150000"/>
              </a:lnSpc>
            </a:pPr>
            <a:r>
              <a:rPr lang="ar-SA" dirty="0">
                <a:effectLst>
                  <a:outerShdw blurRad="50800" dist="38100" dir="2700000" algn="tl">
                    <a:srgbClr val="000000">
                      <a:alpha val="40000"/>
                    </a:srgbClr>
                  </a:outerShdw>
                </a:effectLst>
              </a:rPr>
              <a:t>الميدان الرابع: رعاية الشيخوخة.</a:t>
            </a:r>
            <a:endParaRPr lang="en-US" dirty="0"/>
          </a:p>
          <a:p>
            <a:pPr lvl="0">
              <a:lnSpc>
                <a:spcPct val="150000"/>
              </a:lnSpc>
            </a:pPr>
            <a:r>
              <a:rPr lang="ar-SA" dirty="0">
                <a:effectLst>
                  <a:outerShdw blurRad="50800" dist="38100" dir="2700000" algn="tl">
                    <a:srgbClr val="000000">
                      <a:alpha val="40000"/>
                    </a:srgbClr>
                  </a:outerShdw>
                </a:effectLst>
              </a:rPr>
              <a:t>الميدان الخامس: رعاية الفئات الخاصة والمعوقين.</a:t>
            </a:r>
            <a:endParaRPr lang="en-US" dirty="0"/>
          </a:p>
          <a:p>
            <a:pPr lvl="0">
              <a:lnSpc>
                <a:spcPct val="150000"/>
              </a:lnSpc>
            </a:pPr>
            <a:r>
              <a:rPr lang="ar-SA" dirty="0">
                <a:effectLst>
                  <a:outerShdw blurRad="50800" dist="38100" dir="2700000" algn="tl">
                    <a:srgbClr val="000000">
                      <a:alpha val="40000"/>
                    </a:srgbClr>
                  </a:outerShdw>
                </a:effectLst>
              </a:rPr>
              <a:t>الميدان السادس: الخدمات الثقافية والعلمية والدينية.</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lnSpcReduction="10000"/>
          </a:bodyPr>
          <a:lstStyle/>
          <a:p>
            <a:pPr lvl="0">
              <a:lnSpc>
                <a:spcPct val="150000"/>
              </a:lnSpc>
            </a:pPr>
            <a:r>
              <a:rPr lang="ar-SA" dirty="0">
                <a:effectLst>
                  <a:outerShdw blurRad="50800" dist="38100" dir="2700000" algn="tl">
                    <a:srgbClr val="000000">
                      <a:alpha val="40000"/>
                    </a:srgbClr>
                  </a:outerShdw>
                </a:effectLst>
              </a:rPr>
              <a:t>الميدان السابع: تنمية المجتمعات المحلية.</a:t>
            </a:r>
            <a:endParaRPr lang="en-US" dirty="0"/>
          </a:p>
          <a:p>
            <a:pPr lvl="0">
              <a:lnSpc>
                <a:spcPct val="150000"/>
              </a:lnSpc>
            </a:pPr>
            <a:r>
              <a:rPr lang="ar-SA" dirty="0">
                <a:effectLst>
                  <a:outerShdw blurRad="50800" dist="38100" dir="2700000" algn="tl">
                    <a:srgbClr val="000000">
                      <a:alpha val="40000"/>
                    </a:srgbClr>
                  </a:outerShdw>
                </a:effectLst>
              </a:rPr>
              <a:t>الميدان الثامن: رعاية المسجونين.</a:t>
            </a:r>
            <a:endParaRPr lang="en-US" dirty="0"/>
          </a:p>
          <a:p>
            <a:pPr lvl="0">
              <a:lnSpc>
                <a:spcPct val="150000"/>
              </a:lnSpc>
            </a:pPr>
            <a:r>
              <a:rPr lang="ar-SA" dirty="0">
                <a:effectLst>
                  <a:outerShdw blurRad="50800" dist="38100" dir="2700000" algn="tl">
                    <a:srgbClr val="000000">
                      <a:alpha val="40000"/>
                    </a:srgbClr>
                  </a:outerShdw>
                </a:effectLst>
              </a:rPr>
              <a:t>الميدان التاسع: الصداقة بين الشعوب.</a:t>
            </a:r>
            <a:endParaRPr lang="en-US" dirty="0"/>
          </a:p>
          <a:p>
            <a:pPr lvl="0">
              <a:lnSpc>
                <a:spcPct val="150000"/>
              </a:lnSpc>
            </a:pPr>
            <a:r>
              <a:rPr lang="ar-SA" dirty="0">
                <a:effectLst>
                  <a:outerShdw blurRad="50800" dist="38100" dir="2700000" algn="tl">
                    <a:srgbClr val="000000">
                      <a:alpha val="40000"/>
                    </a:srgbClr>
                  </a:outerShdw>
                </a:effectLst>
              </a:rPr>
              <a:t>الميدان الحادي عشر: التنظيم والإدارة.</a:t>
            </a:r>
            <a:endParaRPr lang="en-US" dirty="0"/>
          </a:p>
          <a:p>
            <a:pPr lvl="0">
              <a:lnSpc>
                <a:spcPct val="150000"/>
              </a:lnSpc>
            </a:pPr>
            <a:r>
              <a:rPr lang="ar-SA" dirty="0">
                <a:effectLst>
                  <a:outerShdw blurRad="50800" dist="38100" dir="2700000" algn="tl">
                    <a:srgbClr val="000000">
                      <a:alpha val="40000"/>
                    </a:srgbClr>
                  </a:outerShdw>
                </a:effectLst>
              </a:rPr>
              <a:t>الميدان الثاني عشر: النشاط الأدبي.</a:t>
            </a:r>
            <a:endParaRPr lang="en-US" dirty="0"/>
          </a:p>
          <a:p>
            <a:pPr lvl="0">
              <a:lnSpc>
                <a:spcPct val="150000"/>
              </a:lnSpc>
            </a:pPr>
            <a:r>
              <a:rPr lang="ar-SA" dirty="0">
                <a:effectLst>
                  <a:outerShdw blurRad="50800" dist="38100" dir="2700000" algn="tl">
                    <a:srgbClr val="000000">
                      <a:alpha val="40000"/>
                    </a:srgbClr>
                  </a:outerShdw>
                </a:effectLst>
              </a:rPr>
              <a:t>الميدان الثالث عشر: الدفاع الاجتماعي.</a:t>
            </a:r>
            <a:endParaRPr lang="en-US" dirty="0"/>
          </a:p>
          <a:p>
            <a:pPr lvl="0">
              <a:lnSpc>
                <a:spcPct val="150000"/>
              </a:lnSpc>
            </a:pPr>
            <a:r>
              <a:rPr lang="ar-SA" dirty="0">
                <a:effectLst>
                  <a:outerShdw blurRad="50800" dist="38100" dir="2700000" algn="tl">
                    <a:srgbClr val="000000">
                      <a:alpha val="40000"/>
                    </a:srgbClr>
                  </a:outerShdw>
                </a:effectLst>
              </a:rPr>
              <a:t>الميدان الرابع عشر: أصحاب المعاشات.</a:t>
            </a:r>
            <a:endParaRPr lang="en-US" dirty="0"/>
          </a:p>
          <a:p>
            <a:pPr marL="0" indent="0">
              <a:buNone/>
            </a:pPr>
            <a:endParaRPr lang="en-US" dirty="0"/>
          </a:p>
        </p:txBody>
      </p:sp>
    </p:spTree>
    <p:extLst>
      <p:ext uri="{BB962C8B-B14F-4D97-AF65-F5344CB8AC3E}">
        <p14:creationId xmlns:p14="http://schemas.microsoft.com/office/powerpoint/2010/main" val="3012651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r>
              <a:rPr lang="ar-SA" b="1" u="sng" dirty="0">
                <a:effectLst>
                  <a:outerShdw blurRad="50800" dist="38100" dir="2700000" algn="tl">
                    <a:srgbClr val="000000">
                      <a:alpha val="40000"/>
                    </a:srgbClr>
                  </a:outerShdw>
                </a:effectLst>
              </a:rPr>
              <a:t>ب- دور الهيئات الحكومية في برامج الرعاية الاجتماعية: </a:t>
            </a:r>
            <a:r>
              <a:rPr lang="ar-SA" dirty="0">
                <a:effectLst>
                  <a:outerShdw blurRad="50800" dist="38100" dir="2700000" algn="tl">
                    <a:srgbClr val="000000">
                      <a:alpha val="40000"/>
                    </a:srgbClr>
                  </a:outerShdw>
                </a:effectLst>
              </a:rPr>
              <a:t>رغم اشتراك عدة وزارات في برامج التنمية مثل (الصحة – الشباب- التعليم – الإدارة المحلية ... الخ) إلا أن وزارة الشئون الاجتماعية هي المسئولة الأولى عن برامج الرعاية الاجتماعية في المجتمع، ويتلخص دورها في الآتي:-</a:t>
            </a:r>
            <a:endParaRPr lang="en-US" dirty="0"/>
          </a:p>
          <a:p>
            <a:pPr lvl="0"/>
            <a:r>
              <a:rPr lang="ar-SA" dirty="0">
                <a:effectLst>
                  <a:outerShdw blurRad="50800" dist="38100" dir="2700000" algn="tl">
                    <a:srgbClr val="000000">
                      <a:alpha val="40000"/>
                    </a:srgbClr>
                  </a:outerShdw>
                </a:effectLst>
              </a:rPr>
              <a:t>القيام بالدراسات والبحوث العلمية التي يمكن على أساسها تحديد الاحتياجات المجتمعية وتخطيط البرامج والخدمات اللازمة لمقابلة هذه الاحتياجات.</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dirty="0">
                <a:effectLst>
                  <a:outerShdw blurRad="50800" dist="38100" dir="2700000" algn="tl">
                    <a:srgbClr val="000000">
                      <a:alpha val="40000"/>
                    </a:srgbClr>
                  </a:outerShdw>
                </a:effectLst>
              </a:rPr>
              <a:t>تشجيع قيام هيئات أهلية في المجتمعات المحلية والمحتاجة إلى هذه الهيئات.</a:t>
            </a:r>
            <a:endParaRPr lang="en-US" dirty="0"/>
          </a:p>
          <a:p>
            <a:pPr lvl="0"/>
            <a:r>
              <a:rPr lang="ar-SA" dirty="0">
                <a:effectLst>
                  <a:outerShdw blurRad="50800" dist="38100" dir="2700000" algn="tl">
                    <a:srgbClr val="000000">
                      <a:alpha val="40000"/>
                    </a:srgbClr>
                  </a:outerShdw>
                </a:effectLst>
              </a:rPr>
              <a:t>توجيه الهيئات الأهلية إلى أنواع معينة من الخدمات التي يحتاجها المجتمع وتشجيعها على القيام بها بالوسائل المختلفة.  </a:t>
            </a:r>
            <a:endParaRPr lang="en-US" dirty="0"/>
          </a:p>
          <a:p>
            <a:pPr lvl="0"/>
            <a:r>
              <a:rPr lang="ar-SA" dirty="0">
                <a:effectLst>
                  <a:outerShdw blurRad="50800" dist="38100" dir="2700000" algn="tl">
                    <a:srgbClr val="000000">
                      <a:alpha val="40000"/>
                    </a:srgbClr>
                  </a:outerShdw>
                </a:effectLst>
              </a:rPr>
              <a:t>المساعدة في تدريب العاملين في الهيئات الاجتماعية على مختلف المستويات .</a:t>
            </a:r>
            <a:endParaRPr lang="en-US" dirty="0"/>
          </a:p>
          <a:p>
            <a:pPr lvl="0"/>
            <a:r>
              <a:rPr lang="ar-SA" dirty="0">
                <a:effectLst>
                  <a:outerShdw blurRad="50800" dist="38100" dir="2700000" algn="tl">
                    <a:srgbClr val="000000">
                      <a:alpha val="40000"/>
                    </a:srgbClr>
                  </a:outerShdw>
                </a:effectLst>
              </a:rPr>
              <a:t>التمويل الجزئي للهيئات عن طريق الإعانات والمساعدات المالية.</a:t>
            </a:r>
            <a:endParaRPr lang="en-US" dirty="0"/>
          </a:p>
          <a:p>
            <a:r>
              <a:rPr lang="ar-SA" dirty="0">
                <a:effectLst>
                  <a:outerShdw blurRad="50800" dist="38100" dir="2700000" algn="tl">
                    <a:srgbClr val="000000">
                      <a:alpha val="40000"/>
                    </a:srgbClr>
                  </a:outerShdw>
                </a:effectLst>
              </a:rPr>
              <a:t>وضع مستويات للخدمة والإشراف على الهيئات الأهلية للتأكد من مراعاتها لهذه المستويات ومن مسايرتها للسياسة العامة للدولة ومن سلامة النواحي المالية لنشاط هذه الهيئات</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fontScale="92500"/>
          </a:bodyPr>
          <a:lstStyle/>
          <a:p>
            <a:pPr lvl="0"/>
            <a:r>
              <a:rPr lang="ar-SA" dirty="0">
                <a:effectLst>
                  <a:outerShdw blurRad="50800" dist="38100" dir="2700000" algn="tl">
                    <a:srgbClr val="000000">
                      <a:alpha val="40000"/>
                    </a:srgbClr>
                  </a:outerShdw>
                </a:effectLst>
              </a:rPr>
              <a:t>المساعدة في التنسيق بين الخدمات المختلفة التي تقدمها الأجهزة المتعددة التي تتضمنها كل من الهيئات الأهلية والحكومية .</a:t>
            </a:r>
            <a:endParaRPr lang="en-US" dirty="0"/>
          </a:p>
          <a:p>
            <a:pPr lvl="0"/>
            <a:r>
              <a:rPr lang="ar-SA" dirty="0">
                <a:effectLst>
                  <a:outerShdw blurRad="50800" dist="38100" dir="2700000" algn="tl">
                    <a:srgbClr val="000000">
                      <a:alpha val="40000"/>
                    </a:srgbClr>
                  </a:outerShdw>
                </a:effectLst>
              </a:rPr>
              <a:t>تصميم بعض أنواع الخدمات الجديدة.</a:t>
            </a:r>
            <a:endParaRPr lang="en-US" dirty="0"/>
          </a:p>
          <a:p>
            <a:pPr lvl="0"/>
            <a:r>
              <a:rPr lang="ar-SA" dirty="0">
                <a:effectLst>
                  <a:outerShdw blurRad="50800" dist="38100" dir="2700000" algn="tl">
                    <a:srgbClr val="000000">
                      <a:alpha val="40000"/>
                    </a:srgbClr>
                  </a:outerShdw>
                </a:effectLst>
              </a:rPr>
              <a:t>ومن الممكن أن يلعب القطاع الأهلي دوراً كبيراً في مجال الخدمات الاجتماعية بشرط أن ينظم هذا الجهد ويدعم ذلك </a:t>
            </a:r>
            <a:r>
              <a:rPr lang="ar-SA" b="1" u="sng" dirty="0">
                <a:effectLst>
                  <a:outerShdw blurRad="50800" dist="38100" dir="2700000" algn="tl">
                    <a:srgbClr val="000000">
                      <a:alpha val="40000"/>
                    </a:srgbClr>
                  </a:outerShdw>
                </a:effectLst>
              </a:rPr>
              <a:t>للاعتبارات التالية:-</a:t>
            </a:r>
            <a:endParaRPr lang="en-US" b="1" u="sng" dirty="0"/>
          </a:p>
          <a:p>
            <a:pPr lvl="0"/>
            <a:r>
              <a:rPr lang="ar-SA" dirty="0">
                <a:effectLst>
                  <a:outerShdw blurRad="50800" dist="38100" dir="2700000" algn="tl">
                    <a:srgbClr val="000000">
                      <a:alpha val="40000"/>
                    </a:srgbClr>
                  </a:outerShdw>
                </a:effectLst>
              </a:rPr>
              <a:t>مرونة العمل في محيط الجمعيات الأهلية وسرعة الأداء الذي لا يخضع للروتين الحكومي.</a:t>
            </a:r>
            <a:endParaRPr lang="en-US" dirty="0"/>
          </a:p>
          <a:p>
            <a:r>
              <a:rPr lang="ar-SA" dirty="0">
                <a:effectLst>
                  <a:outerShdw blurRad="50800" dist="38100" dir="2700000" algn="tl">
                    <a:srgbClr val="000000">
                      <a:alpha val="40000"/>
                    </a:srgbClr>
                  </a:outerShdw>
                </a:effectLst>
              </a:rPr>
              <a:t>الانتفاع بجهود المتطوعين في عمليات الإشراف والتنفيذ وكلها جهود ذات خبرة لا تكلف وزارة الشئون الاجتماعية شيئاً</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مساندة الإنفاق الحكومي بما تدره هذه الهيئات الأهلية من حصيلة التبرعات التي تجمعها من الجمهور وبذلك يظهر الاشتراك الشعبي مع الحكومة في تمويل برامج التنمية والرعاية الاجتماعية.</a:t>
            </a:r>
            <a:endParaRPr lang="en-US" dirty="0"/>
          </a:p>
          <a:p>
            <a:pPr lvl="0"/>
            <a:r>
              <a:rPr lang="en-US" dirty="0">
                <a:effectLst>
                  <a:outerShdw blurRad="50800" dist="38100" dir="2700000" algn="tl">
                    <a:srgbClr val="000000">
                      <a:alpha val="40000"/>
                    </a:srgbClr>
                  </a:outerShdw>
                </a:effectLst>
              </a:rPr>
              <a:t> </a:t>
            </a:r>
            <a:r>
              <a:rPr lang="ar-SA" dirty="0">
                <a:effectLst>
                  <a:outerShdw blurRad="50800" dist="38100" dir="2700000" algn="tl">
                    <a:srgbClr val="000000">
                      <a:alpha val="40000"/>
                    </a:srgbClr>
                  </a:outerShdw>
                </a:effectLst>
              </a:rPr>
              <a:t>ما ينطوي عليه هذا المبدأ من تحقيق المشاركة الشعبية للخدمات التي تؤدي عن طريق الشعب لصالح نفسه.</a:t>
            </a:r>
            <a:endParaRPr lang="en-US" dirty="0"/>
          </a:p>
          <a:p>
            <a:r>
              <a:rPr lang="ar-SA" dirty="0">
                <a:effectLst>
                  <a:outerShdw blurRad="50800" dist="38100" dir="2700000" algn="tl">
                    <a:srgbClr val="000000">
                      <a:alpha val="40000"/>
                    </a:srgbClr>
                  </a:outerShdw>
                </a:effectLst>
              </a:rPr>
              <a:t>توفير الجهد الحكومي لما هو أهم من العمليات ذات الصفة القومية الكبرى وليس معنى هذا أن تظل الحكومة بعيدة عن هذا الميدان ، فعليها تقع مسئولية الرقابة والإشراف على تلك الهيئات الأهلية</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r>
              <a:rPr lang="ar-SA" b="1" u="sng" dirty="0">
                <a:effectLst>
                  <a:outerShdw blurRad="50800" dist="38100" dir="2700000" algn="tl">
                    <a:srgbClr val="000000">
                      <a:alpha val="40000"/>
                    </a:srgbClr>
                  </a:outerShdw>
                </a:effectLst>
              </a:rPr>
              <a:t>رابعاً: شكل العلاقة بين الهيئات الحكومية والأهلية</a:t>
            </a:r>
            <a:r>
              <a:rPr lang="ar-SA" b="1" u="sng" dirty="0" smtClean="0">
                <a:effectLst>
                  <a:outerShdw blurRad="50800" dist="38100" dir="2700000" algn="tl">
                    <a:srgbClr val="000000">
                      <a:alpha val="40000"/>
                    </a:srgbClr>
                  </a:outerShdw>
                </a:effectLst>
              </a:rPr>
              <a:t>.</a:t>
            </a:r>
          </a:p>
          <a:p>
            <a:pPr marL="0" indent="0">
              <a:buNone/>
            </a:pPr>
            <a:endParaRPr lang="en-US" dirty="0"/>
          </a:p>
          <a:p>
            <a:pPr lvl="0"/>
            <a:r>
              <a:rPr lang="ar-SA" dirty="0">
                <a:effectLst>
                  <a:outerShdw blurRad="50800" dist="38100" dir="2700000" algn="tl">
                    <a:srgbClr val="000000">
                      <a:alpha val="40000"/>
                    </a:srgbClr>
                  </a:outerShdw>
                </a:effectLst>
              </a:rPr>
              <a:t>تأخذ العلاقة بين الهيئات الحكومية والأهلية شكلاً أو أكثر من </a:t>
            </a:r>
            <a:r>
              <a:rPr lang="ar-SA" b="1" u="sng" dirty="0"/>
              <a:t>الأشكال الآتية:- </a:t>
            </a:r>
            <a:endParaRPr lang="ar-SA" b="1" u="sng" dirty="0" smtClean="0"/>
          </a:p>
          <a:p>
            <a:pPr marL="0" lvl="0" indent="0">
              <a:buNone/>
            </a:pPr>
            <a:endParaRPr lang="en-US" b="1" u="sng" dirty="0"/>
          </a:p>
          <a:p>
            <a:r>
              <a:rPr lang="ar-SA" dirty="0">
                <a:effectLst>
                  <a:outerShdw blurRad="50800" dist="38100" dir="2700000" algn="tl">
                    <a:srgbClr val="000000">
                      <a:alpha val="40000"/>
                    </a:srgbClr>
                  </a:outerShdw>
                </a:effectLst>
              </a:rPr>
              <a:t>الأول:  تقوم الهيئات الحكومية بدور الإشراف والتوجيه فقط بالنسبة للهيئات الأهلية للتأكد من حسن قيامها بأعمالها في حدود اللوائح الموضوعة</a:t>
            </a:r>
            <a:endParaRPr lang="ar-SA" dirty="0"/>
          </a:p>
        </p:txBody>
      </p:sp>
      <p:sp>
        <p:nvSpPr>
          <p:cNvPr id="2" name="سهم إلى اليسار 1"/>
          <p:cNvSpPr/>
          <p:nvPr/>
        </p:nvSpPr>
        <p:spPr>
          <a:xfrm>
            <a:off x="1979712" y="530120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126511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03845"/>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الثاني: تقوم الهيئات الحكومية بالتخطيط ورسم السياسات العامة وتحديد المستويات المقبولة للخدمة وتترك للهيئات الأهلية مهمة التنفيذ.</a:t>
            </a:r>
            <a:endParaRPr lang="en-US" dirty="0"/>
          </a:p>
          <a:p>
            <a:pPr lvl="0"/>
            <a:r>
              <a:rPr lang="ar-SA" dirty="0">
                <a:effectLst>
                  <a:outerShdw blurRad="50800" dist="38100" dir="2700000" algn="tl">
                    <a:srgbClr val="000000">
                      <a:alpha val="40000"/>
                    </a:srgbClr>
                  </a:outerShdw>
                </a:effectLst>
              </a:rPr>
              <a:t>الثالث: تقوم الهيئات الحكومية بصرف إعانات للهيئات الأهلية تعينها على العمل وعلى تحقيق أغراضها دون تدخل في شئونها.</a:t>
            </a:r>
            <a:endParaRPr lang="en-US" dirty="0"/>
          </a:p>
          <a:p>
            <a:r>
              <a:rPr lang="ar-SA" dirty="0">
                <a:effectLst>
                  <a:outerShdw blurRad="50800" dist="38100" dir="2700000" algn="tl">
                    <a:srgbClr val="000000">
                      <a:alpha val="40000"/>
                    </a:srgbClr>
                  </a:outerShdw>
                </a:effectLst>
              </a:rPr>
              <a:t>الرابع: تضع الهيئات الحكومية النموذج الذي يحتذي به بأن تنشئ مشروعات نموذجية وتدعو الهيئات الأهلية وتشجعها على عمل المثل دون التزامها بذلك.</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على أنه لكي تزيد كفاءة المؤسسات الأهلية والحكومية في تقديمها للخدمات الاجتماعية في المجتمع فإنه يلزم توفر </a:t>
            </a:r>
            <a:r>
              <a:rPr lang="ar-SA" b="1" u="sng" dirty="0"/>
              <a:t>مجموعة من الأسس العامة أهمها:- </a:t>
            </a:r>
            <a:endParaRPr lang="en-US" b="1" u="sng" dirty="0"/>
          </a:p>
          <a:p>
            <a:pPr lvl="0"/>
            <a:r>
              <a:rPr lang="ar-SA" dirty="0">
                <a:effectLst>
                  <a:outerShdw blurRad="50800" dist="38100" dir="2700000" algn="tl">
                    <a:srgbClr val="000000">
                      <a:alpha val="40000"/>
                    </a:srgbClr>
                  </a:outerShdw>
                </a:effectLst>
              </a:rPr>
              <a:t>إن تقديم الخدمة يجب أن يغطي كل الأفراد الذين تلتزم الحكومة نحوهم بمسئولية عامة سواء قامت بهذه الخدمة الهيئات الحكومية مباشرة أو من خلال المؤسسات الأهلية .</a:t>
            </a:r>
            <a:endParaRPr lang="en-US" dirty="0"/>
          </a:p>
          <a:p>
            <a:pPr lvl="0"/>
            <a:r>
              <a:rPr lang="ar-SA" dirty="0">
                <a:effectLst>
                  <a:outerShdw blurRad="50800" dist="38100" dir="2700000" algn="tl">
                    <a:srgbClr val="000000">
                      <a:alpha val="40000"/>
                    </a:srgbClr>
                  </a:outerShdw>
                </a:effectLst>
              </a:rPr>
              <a:t>ضرورة الوضوح في تحديد الخدمات والعملاء إلى جانب البرامج التي تقدم لهم بالنسبة لكل من المؤسسات الأهلية والمؤسسات الحكومية مع ضمان التنسيق بين كلا النوعين من المؤسسات لتقديم الخدمات للمواطنين.</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توفر سبل للاتصال وتبادل المعلومات بشكل كافٍ يتاح للهيئات الأهلية والحكومية على حد سواء من خلالها أن تعي حقيقة أنها تعتمد وظيفياً بالفعل على بعضها البعض ، بمعنى أن تفهم كل منهما أن تحقيقها لأهدافها مرهون بتحقيق الهيئات الأخرى لأهدافها، وأن يتضح لهما ما يمكن أن يحققه التعاون بينهما من فوائد لتحقيق الرعاية والخدمات للمواطنين.</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التوصل إلى إجراءات أو ترتيبات محددة يمكن أن يتم التنسيق على أساسها بين كل من الهيئات الأهلية والحكومية حول أنواع التبادل أو التحويل التي يمكن أن تتم بينهما لعدم ازدواج الخدمات أو تضاربها.</a:t>
            </a:r>
            <a:endParaRPr lang="en-US" dirty="0"/>
          </a:p>
          <a:p>
            <a:pPr lvl="0"/>
            <a:r>
              <a:rPr lang="ar-SA" dirty="0">
                <a:effectLst>
                  <a:outerShdw blurRad="50800" dist="38100" dir="2700000" algn="tl">
                    <a:srgbClr val="000000">
                      <a:alpha val="40000"/>
                    </a:srgbClr>
                  </a:outerShdw>
                </a:effectLst>
              </a:rPr>
              <a:t>وجود معايير خاصة بالسياسات والخدمات التي تقدمها المؤسسات الحكومية والأهلية على أن توضع برامج كل منها في ضوء تلك المعايير.</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ضرورة وجود تخطيط مشترك لتقديم رعاية متكاملة على أساس علمي للعملاء إلى جانب تقييم استخدام الدعم الحكومي واستثماره لاستخدامه أفضل استخدام ممكن لهذا الغرض، وتحديد الدعم الحكومي لكل من المؤسسات الحكومية والأهلية على أساس تحليل الخدمات التي تقدمها كل منها والمجالات التي تعمل فيها.</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r>
              <a:rPr lang="ar-SA" b="1" u="sng" dirty="0">
                <a:effectLst>
                  <a:outerShdw blurRad="50800" dist="38100" dir="2700000" algn="tl">
                    <a:srgbClr val="000000">
                      <a:alpha val="40000"/>
                    </a:srgbClr>
                  </a:outerShdw>
                </a:effectLst>
              </a:rPr>
              <a:t>خامساً: الفروق الأساسية بين الهيئات الاجتماعية الحكومية والأهلية.</a:t>
            </a:r>
            <a:endParaRPr lang="en-US" dirty="0"/>
          </a:p>
          <a:p>
            <a:r>
              <a:rPr lang="ar-SA" dirty="0">
                <a:effectLst>
                  <a:outerShdw blurRad="50800" dist="38100" dir="2700000" algn="tl">
                    <a:srgbClr val="000000">
                      <a:alpha val="40000"/>
                    </a:srgbClr>
                  </a:outerShdw>
                </a:effectLst>
              </a:rPr>
              <a:t>الهيئات الاجتماعية تنشأ لتحقيق أهداف وأغراض متعددة، ولكي تنجح هذه الهيئات في تحقيق أهدافها وأغراضها يجب أن تراعى عند تحديدها لأهدافها وأهداف الهيئات الأخرى التي تعمل في نفس المجتمع أو في نفس الميدان ليس هذا فقط وإنما يجب أيضا أن يكون لدى الهيئة الاستعداد الكافي للتعاون مع الهيئات الأخرى</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وإذا ما حللنا الهيئة الاجتماعية (حكومية – أهلية) إلى مكوناتها نجد أن</a:t>
            </a:r>
            <a:r>
              <a:rPr lang="ar-SA" b="1" u="sng" dirty="0">
                <a:effectLst>
                  <a:outerShdw blurRad="50800" dist="38100" dir="2700000" algn="tl">
                    <a:srgbClr val="000000">
                      <a:alpha val="40000"/>
                    </a:srgbClr>
                  </a:outerShdw>
                </a:effectLst>
              </a:rPr>
              <a:t> هذه المكونات تشتمل على :-</a:t>
            </a:r>
            <a:endParaRPr lang="en-US" b="1" u="sng" dirty="0"/>
          </a:p>
          <a:p>
            <a:pPr lvl="0"/>
            <a:r>
              <a:rPr lang="ar-SA" dirty="0">
                <a:effectLst>
                  <a:outerShdw blurRad="50800" dist="38100" dir="2700000" algn="tl">
                    <a:srgbClr val="000000">
                      <a:alpha val="40000"/>
                    </a:srgbClr>
                  </a:outerShdw>
                </a:effectLst>
              </a:rPr>
              <a:t>الأهداف والخدمات التي تقدمها الهيئة سواء كانت حكومية أو أهلية .</a:t>
            </a:r>
            <a:endParaRPr lang="en-US" dirty="0"/>
          </a:p>
          <a:p>
            <a:pPr lvl="0"/>
            <a:r>
              <a:rPr lang="ar-SA" dirty="0">
                <a:effectLst>
                  <a:outerShdw blurRad="50800" dist="38100" dir="2700000" algn="tl">
                    <a:srgbClr val="000000">
                      <a:alpha val="40000"/>
                    </a:srgbClr>
                  </a:outerShdw>
                </a:effectLst>
              </a:rPr>
              <a:t>المنتفعون أو العملاء أو الأعضاء.</a:t>
            </a:r>
            <a:endParaRPr lang="en-US" dirty="0"/>
          </a:p>
          <a:p>
            <a:pPr lvl="0"/>
            <a:r>
              <a:rPr lang="ar-SA" dirty="0">
                <a:effectLst>
                  <a:outerShdw blurRad="50800" dist="38100" dir="2700000" algn="tl">
                    <a:srgbClr val="000000">
                      <a:alpha val="40000"/>
                    </a:srgbClr>
                  </a:outerShdw>
                </a:effectLst>
              </a:rPr>
              <a:t>العاملون سواء كانوا موظفين فنيين أو غير فنيين.</a:t>
            </a:r>
            <a:endParaRPr lang="en-US" dirty="0"/>
          </a:p>
          <a:p>
            <a:r>
              <a:rPr lang="ar-SA" dirty="0">
                <a:effectLst>
                  <a:outerShdw blurRad="50800" dist="38100" dir="2700000" algn="tl">
                    <a:srgbClr val="000000">
                      <a:alpha val="40000"/>
                    </a:srgbClr>
                  </a:outerShdw>
                </a:effectLst>
              </a:rPr>
              <a:t>الجماعة المسئولة عن رسم السياسة العامة للهيئة الحكومية أو الأهلية</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الإمكانيات والمرافق والتمويل.</a:t>
            </a:r>
            <a:endParaRPr lang="en-US" dirty="0"/>
          </a:p>
          <a:p>
            <a:pPr lvl="0"/>
            <a:r>
              <a:rPr lang="ar-SA" dirty="0">
                <a:effectLst>
                  <a:outerShdw blurRad="50800" dist="38100" dir="2700000" algn="tl">
                    <a:srgbClr val="000000">
                      <a:alpha val="40000"/>
                    </a:srgbClr>
                  </a:outerShdw>
                </a:effectLst>
              </a:rPr>
              <a:t>النظم والإجراءات التي يسير العمل بمقتضاها.</a:t>
            </a:r>
            <a:endParaRPr lang="en-US" dirty="0"/>
          </a:p>
          <a:p>
            <a:r>
              <a:rPr lang="ar-SA" dirty="0">
                <a:effectLst>
                  <a:outerShdw blurRad="50800" dist="38100" dir="2700000" algn="tl">
                    <a:srgbClr val="000000">
                      <a:alpha val="40000"/>
                    </a:srgbClr>
                  </a:outerShdw>
                </a:effectLst>
              </a:rPr>
              <a:t>وتشترك كل من الهيئات الأهلية والحكومية في تلك المكونات الأساسية حيث أنه لابد أن تتوافر لكلتيهما وجود أهداف ومنتفعين وجماعة مسئولة عن رسم السياسة العامة وإمكانيات ونظم يسير عليها العمل لتحقيق الأهداف.</a:t>
            </a:r>
            <a:endParaRPr lang="ar-SA" dirty="0"/>
          </a:p>
        </p:txBody>
      </p:sp>
    </p:spTree>
    <p:extLst>
      <p:ext uri="{BB962C8B-B14F-4D97-AF65-F5344CB8AC3E}">
        <p14:creationId xmlns:p14="http://schemas.microsoft.com/office/powerpoint/2010/main" val="30126511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lnSpc>
                <a:spcPct val="150000"/>
              </a:lnSpc>
            </a:pPr>
            <a:r>
              <a:rPr lang="ar-SA" dirty="0">
                <a:effectLst>
                  <a:outerShdw blurRad="50800" dist="38100" dir="2700000" algn="tl">
                    <a:srgbClr val="000000">
                      <a:alpha val="40000"/>
                    </a:srgbClr>
                  </a:outerShdw>
                </a:effectLst>
              </a:rPr>
              <a:t>وتشترك الهيئات الاجتماعية الحكومية والهيئات الاجتماعية الأهلية في تنفيذ برامج ومشروعات الدولة في مجالات الرعاية والتنمية الاجتماعية، وبالرغم من اشتراكهما في المكونات الأساسية، إلا أنهما تختلفان بالنسبة لبعض النواحي التي تتعلق بالجوانب الإدارية. </a:t>
            </a:r>
            <a:endParaRPr lang="en-US" dirty="0"/>
          </a:p>
          <a:p>
            <a:pPr>
              <a:lnSpc>
                <a:spcPct val="150000"/>
              </a:lnSpc>
            </a:pPr>
            <a:r>
              <a:rPr lang="ar-SA" dirty="0">
                <a:effectLst>
                  <a:outerShdw blurRad="50800" dist="38100" dir="2700000" algn="tl">
                    <a:srgbClr val="000000">
                      <a:alpha val="40000"/>
                    </a:srgbClr>
                  </a:outerShdw>
                </a:effectLst>
              </a:rPr>
              <a:t>ويمكن أن نوضح أوجه الاختلاف في الجدول التالي:- </a:t>
            </a:r>
            <a:endParaRPr lang="ar-SA" dirty="0"/>
          </a:p>
        </p:txBody>
      </p:sp>
      <p:sp>
        <p:nvSpPr>
          <p:cNvPr id="2" name="سهم إلى اليسار 1"/>
          <p:cNvSpPr/>
          <p:nvPr/>
        </p:nvSpPr>
        <p:spPr>
          <a:xfrm>
            <a:off x="2555776" y="558924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126511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1278926549"/>
              </p:ext>
            </p:extLst>
          </p:nvPr>
        </p:nvGraphicFramePr>
        <p:xfrm>
          <a:off x="683568" y="620688"/>
          <a:ext cx="7704856" cy="5888736"/>
        </p:xfrm>
        <a:graphic>
          <a:graphicData uri="http://schemas.openxmlformats.org/drawingml/2006/table">
            <a:tbl>
              <a:tblPr rtl="1" firstRow="1" firstCol="1" bandRow="1">
                <a:tableStyleId>{21E4AEA4-8DFA-4A89-87EB-49C32662AFE0}</a:tableStyleId>
              </a:tblPr>
              <a:tblGrid>
                <a:gridCol w="1515062"/>
                <a:gridCol w="2744236"/>
                <a:gridCol w="3445558"/>
              </a:tblGrid>
              <a:tr h="682915">
                <a:tc>
                  <a:txBody>
                    <a:bodyPr/>
                    <a:lstStyle/>
                    <a:p>
                      <a:pPr marL="0" marR="0" algn="ctr" rtl="1">
                        <a:lnSpc>
                          <a:spcPct val="115000"/>
                        </a:lnSpc>
                        <a:spcBef>
                          <a:spcPts val="0"/>
                        </a:spcBef>
                        <a:spcAft>
                          <a:spcPts val="0"/>
                        </a:spcAft>
                      </a:pPr>
                      <a:r>
                        <a:rPr lang="ar-SA" sz="2800" kern="1200" dirty="0">
                          <a:effectLst/>
                        </a:rPr>
                        <a:t>وجه المقارنة</a:t>
                      </a:r>
                      <a:endParaRPr lang="en-US" sz="2000" dirty="0">
                        <a:effectLst/>
                        <a:latin typeface="Calibri"/>
                        <a:ea typeface="Times New Roman"/>
                        <a:cs typeface="Arial"/>
                      </a:endParaRPr>
                    </a:p>
                  </a:txBody>
                  <a:tcPr marL="68580" marR="68580" marT="0" marB="0"/>
                </a:tc>
                <a:tc>
                  <a:txBody>
                    <a:bodyPr/>
                    <a:lstStyle/>
                    <a:p>
                      <a:pPr marL="0" marR="0" algn="ctr" rtl="1">
                        <a:lnSpc>
                          <a:spcPct val="115000"/>
                        </a:lnSpc>
                        <a:spcBef>
                          <a:spcPts val="0"/>
                        </a:spcBef>
                        <a:spcAft>
                          <a:spcPts val="0"/>
                        </a:spcAft>
                      </a:pPr>
                      <a:r>
                        <a:rPr lang="ar-SA" sz="2800" kern="1200">
                          <a:effectLst/>
                        </a:rPr>
                        <a:t>الهيئة الحكومية</a:t>
                      </a:r>
                      <a:endParaRPr lang="en-US" sz="2000">
                        <a:effectLst/>
                        <a:latin typeface="Calibri"/>
                        <a:ea typeface="Times New Roman"/>
                        <a:cs typeface="Arial"/>
                      </a:endParaRPr>
                    </a:p>
                  </a:txBody>
                  <a:tcPr marL="68580" marR="68580" marT="0" marB="0"/>
                </a:tc>
                <a:tc>
                  <a:txBody>
                    <a:bodyPr/>
                    <a:lstStyle/>
                    <a:p>
                      <a:pPr marL="0" marR="0" algn="ctr" rtl="1">
                        <a:lnSpc>
                          <a:spcPct val="115000"/>
                        </a:lnSpc>
                        <a:spcBef>
                          <a:spcPts val="0"/>
                        </a:spcBef>
                        <a:spcAft>
                          <a:spcPts val="0"/>
                        </a:spcAft>
                      </a:pPr>
                      <a:r>
                        <a:rPr lang="ar-SA" sz="2800" kern="1200">
                          <a:effectLst/>
                        </a:rPr>
                        <a:t>الهيئة الأهلية</a:t>
                      </a:r>
                      <a:endParaRPr lang="en-US" sz="2000">
                        <a:effectLst/>
                        <a:latin typeface="Calibri"/>
                        <a:ea typeface="Times New Roman"/>
                        <a:cs typeface="Arial"/>
                      </a:endParaRPr>
                    </a:p>
                  </a:txBody>
                  <a:tcPr marL="68580" marR="68580" marT="0" marB="0"/>
                </a:tc>
              </a:tr>
              <a:tr h="2142818">
                <a:tc>
                  <a:txBody>
                    <a:bodyPr/>
                    <a:lstStyle/>
                    <a:p>
                      <a:pPr marL="0" marR="0" algn="ctr" rtl="1">
                        <a:lnSpc>
                          <a:spcPct val="115000"/>
                        </a:lnSpc>
                        <a:spcBef>
                          <a:spcPts val="0"/>
                        </a:spcBef>
                        <a:spcAft>
                          <a:spcPts val="0"/>
                        </a:spcAft>
                      </a:pPr>
                      <a:r>
                        <a:rPr lang="ar-SA" sz="2800" kern="1200">
                          <a:effectLst/>
                        </a:rPr>
                        <a:t>1- النشأة</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تنشأ عن طريق الحكومة ولها سند من القانون.</a:t>
                      </a:r>
                      <a:endParaRPr lang="en-US" sz="2000" dirty="0">
                        <a:effectLst/>
                        <a:latin typeface="Calibri"/>
                        <a:ea typeface="Times New Roman"/>
                        <a:cs typeface="Arial"/>
                      </a:endParaRPr>
                    </a:p>
                  </a:txBody>
                  <a:tcPr marL="68580" marR="68580" marT="0" marB="0"/>
                </a:tc>
                <a:tc>
                  <a:txBody>
                    <a:bodyPr/>
                    <a:lstStyle/>
                    <a:p>
                      <a:pPr marL="0" marR="0" algn="ctr" rtl="1">
                        <a:lnSpc>
                          <a:spcPct val="115000"/>
                        </a:lnSpc>
                        <a:spcBef>
                          <a:spcPts val="0"/>
                        </a:spcBef>
                        <a:spcAft>
                          <a:spcPts val="0"/>
                        </a:spcAft>
                      </a:pPr>
                      <a:r>
                        <a:rPr lang="ar-SA" sz="2800" kern="1200">
                          <a:effectLst/>
                        </a:rPr>
                        <a:t>إن المؤسسات الأهلية متزامنة في نشأتها (تنشأ تلقائياً) عن طريق نشاط أعضائها من الأهالي المهتمين دون مساعدة مهنية.</a:t>
                      </a:r>
                      <a:endParaRPr lang="en-US" sz="2000">
                        <a:effectLst/>
                        <a:latin typeface="Calibri"/>
                        <a:ea typeface="Times New Roman"/>
                        <a:cs typeface="Arial"/>
                      </a:endParaRPr>
                    </a:p>
                  </a:txBody>
                  <a:tcPr marL="68580" marR="68580" marT="0" marB="0"/>
                </a:tc>
              </a:tr>
              <a:tr h="2142818">
                <a:tc>
                  <a:txBody>
                    <a:bodyPr/>
                    <a:lstStyle/>
                    <a:p>
                      <a:pPr marL="0" marR="0" algn="r" rtl="1">
                        <a:lnSpc>
                          <a:spcPct val="115000"/>
                        </a:lnSpc>
                        <a:spcBef>
                          <a:spcPts val="0"/>
                        </a:spcBef>
                        <a:spcAft>
                          <a:spcPts val="0"/>
                        </a:spcAft>
                      </a:pPr>
                      <a:r>
                        <a:rPr lang="ar-SA" sz="2800" kern="1200" dirty="0">
                          <a:effectLst/>
                        </a:rPr>
                        <a:t>2- تحديد الأهداف</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تحددها التشريعات والقوانين والقرارات التي تصدرها السلطة التشريعية أو القيادة السياسية العليا.</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يحددها مجلس الإدارة عن طريق اقتراحه لها وإقرارها من الجمعية العمومية.</a:t>
                      </a:r>
                      <a:endParaRPr lang="en-US" sz="20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1507597172"/>
              </p:ext>
            </p:extLst>
          </p:nvPr>
        </p:nvGraphicFramePr>
        <p:xfrm>
          <a:off x="611561" y="404664"/>
          <a:ext cx="8064895" cy="5888736"/>
        </p:xfrm>
        <a:graphic>
          <a:graphicData uri="http://schemas.openxmlformats.org/drawingml/2006/table">
            <a:tbl>
              <a:tblPr rtl="1" firstRow="1" firstCol="1" bandRow="1">
                <a:tableStyleId>{21E4AEA4-8DFA-4A89-87EB-49C32662AFE0}</a:tableStyleId>
              </a:tblPr>
              <a:tblGrid>
                <a:gridCol w="1585860"/>
                <a:gridCol w="2872470"/>
                <a:gridCol w="3606565"/>
              </a:tblGrid>
              <a:tr h="2076454">
                <a:tc>
                  <a:txBody>
                    <a:bodyPr/>
                    <a:lstStyle/>
                    <a:p>
                      <a:pPr marL="0" marR="0" algn="r" rtl="1">
                        <a:lnSpc>
                          <a:spcPct val="115000"/>
                        </a:lnSpc>
                        <a:spcBef>
                          <a:spcPts val="0"/>
                        </a:spcBef>
                        <a:spcAft>
                          <a:spcPts val="0"/>
                        </a:spcAft>
                      </a:pPr>
                      <a:r>
                        <a:rPr lang="ar-SA" sz="2400" kern="1200" dirty="0">
                          <a:effectLst/>
                        </a:rPr>
                        <a:t>3- الهيكل التنظيمي</a:t>
                      </a:r>
                      <a:endParaRPr lang="en-US" sz="18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dirty="0">
                          <a:effectLst/>
                        </a:rPr>
                        <a:t>على درجة كبيرة من التعقيد والضخامة حيث يأخذ مستويات متعددة من أصغر وحدة على المستوى المحلي إلى أعلى الهرم التنظيمي في المستوى القومي.</a:t>
                      </a:r>
                      <a:endParaRPr lang="en-US" sz="18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a:effectLst/>
                        </a:rPr>
                        <a:t>بسيط فهو يبدأ من القمة بالجمعية العمومية كأعلى سلطة ثم مجلس الإدارة واللجان المنبثقة عنه والجهاز الإداري والفني.</a:t>
                      </a:r>
                      <a:endParaRPr lang="en-US" sz="1800">
                        <a:effectLst/>
                        <a:latin typeface="Calibri"/>
                        <a:ea typeface="Times New Roman"/>
                        <a:cs typeface="Arial"/>
                      </a:endParaRPr>
                    </a:p>
                  </a:txBody>
                  <a:tcPr marL="68580" marR="68580" marT="0" marB="0"/>
                </a:tc>
              </a:tr>
              <a:tr h="2604066">
                <a:tc>
                  <a:txBody>
                    <a:bodyPr/>
                    <a:lstStyle/>
                    <a:p>
                      <a:pPr marL="0" marR="0" algn="r" rtl="1">
                        <a:lnSpc>
                          <a:spcPct val="115000"/>
                        </a:lnSpc>
                        <a:spcBef>
                          <a:spcPts val="0"/>
                        </a:spcBef>
                        <a:spcAft>
                          <a:spcPts val="0"/>
                        </a:spcAft>
                      </a:pPr>
                      <a:r>
                        <a:rPr lang="ar-SA" sz="2400" kern="1200" dirty="0">
                          <a:effectLst/>
                        </a:rPr>
                        <a:t>4- التمويل</a:t>
                      </a:r>
                      <a:endParaRPr lang="en-US" sz="18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dirty="0">
                          <a:effectLst/>
                        </a:rPr>
                        <a:t>يخصص التمويل في ميزانية الدولة ولها مصادرها التمويلية الثابتة من الضرائب والرسوم ولذا فليس هناك ما يقلقها على مواردها المالية وهي ملزمة بالعمل في حدود الاعتمادات المقدمة.</a:t>
                      </a:r>
                      <a:endParaRPr lang="en-US" sz="18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dirty="0">
                          <a:effectLst/>
                        </a:rPr>
                        <a:t>تعتمد على دوافع البر والإحسان والتبرعات والإعانات لذا فإنها قلقة دائماً، والتمويل غير منتظم وغير ثابت، وتتمتع بحرية أكبر من حيث المشتريات والمناقصات وغيرها من النواحي المالية.</a:t>
                      </a:r>
                      <a:endParaRPr lang="en-US" sz="18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3236143098"/>
              </p:ext>
            </p:extLst>
          </p:nvPr>
        </p:nvGraphicFramePr>
        <p:xfrm>
          <a:off x="467544" y="548680"/>
          <a:ext cx="8280920" cy="5888736"/>
        </p:xfrm>
        <a:graphic>
          <a:graphicData uri="http://schemas.openxmlformats.org/drawingml/2006/table">
            <a:tbl>
              <a:tblPr rtl="1" firstRow="1" firstCol="1" bandRow="1">
                <a:tableStyleId>{21E4AEA4-8DFA-4A89-87EB-49C32662AFE0}</a:tableStyleId>
              </a:tblPr>
              <a:tblGrid>
                <a:gridCol w="1628338"/>
                <a:gridCol w="2949413"/>
                <a:gridCol w="3703169"/>
              </a:tblGrid>
              <a:tr h="1300324">
                <a:tc>
                  <a:txBody>
                    <a:bodyPr/>
                    <a:lstStyle/>
                    <a:p>
                      <a:pPr marL="0" marR="0" algn="r" rtl="1">
                        <a:lnSpc>
                          <a:spcPct val="115000"/>
                        </a:lnSpc>
                        <a:spcBef>
                          <a:spcPts val="0"/>
                        </a:spcBef>
                        <a:spcAft>
                          <a:spcPts val="0"/>
                        </a:spcAft>
                      </a:pPr>
                      <a:r>
                        <a:rPr lang="ar-SA" sz="2800" kern="1200" dirty="0">
                          <a:effectLst/>
                        </a:rPr>
                        <a:t>5- جمهور المستفيدين من خدماتها</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خدماتها عامة ومتاحة لجميع أفراد الشعب على تنوع شرائحهم الاجتماعية.</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خدماتها لأعضائها أو لنوعية خاصة من الأفراد قد تحكمها شروط خاصة.</a:t>
                      </a:r>
                      <a:endParaRPr lang="en-US" sz="2000" dirty="0">
                        <a:effectLst/>
                        <a:latin typeface="Calibri"/>
                        <a:ea typeface="Times New Roman"/>
                        <a:cs typeface="Arial"/>
                      </a:endParaRPr>
                    </a:p>
                  </a:txBody>
                  <a:tcPr marL="68580" marR="68580" marT="0" marB="0"/>
                </a:tc>
              </a:tr>
              <a:tr h="2186236">
                <a:tc>
                  <a:txBody>
                    <a:bodyPr/>
                    <a:lstStyle/>
                    <a:p>
                      <a:pPr marL="0" marR="0" algn="r" rtl="1">
                        <a:lnSpc>
                          <a:spcPct val="115000"/>
                        </a:lnSpc>
                        <a:spcBef>
                          <a:spcPts val="0"/>
                        </a:spcBef>
                        <a:spcAft>
                          <a:spcPts val="0"/>
                        </a:spcAft>
                      </a:pPr>
                      <a:r>
                        <a:rPr lang="ar-SA" sz="2800" kern="1200">
                          <a:effectLst/>
                        </a:rPr>
                        <a:t>6- إصدار القرارات</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محكومة في قراراتها بالسياسة العامة للدولة من ناحية واللوائح والقوانين والتعليمات من ناحية أخرى مما يشكل قيوداً على مرونتها في مواجهة المواقف مما يضعف من ترشيد قراراتها.</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أكثر مرونة في قراراتها نتيجة بنيانها الإداري البسيط وأهدافها المحددة، ولذا فإن قراراتها أكثر ترشيداً وأكثر سرعة وحرية في الحركة حيث أنها هي التي تغير وتعدل من لوائحها ونظمها.</a:t>
                      </a:r>
                      <a:endParaRPr lang="en-US" sz="20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4040658898"/>
              </p:ext>
            </p:extLst>
          </p:nvPr>
        </p:nvGraphicFramePr>
        <p:xfrm>
          <a:off x="1286193" y="548680"/>
          <a:ext cx="6571615" cy="5464648"/>
        </p:xfrm>
        <a:graphic>
          <a:graphicData uri="http://schemas.openxmlformats.org/drawingml/2006/table">
            <a:tbl>
              <a:tblPr rtl="1" firstRow="1" firstCol="1" bandRow="1">
                <a:tableStyleId>{21E4AEA4-8DFA-4A89-87EB-49C32662AFE0}</a:tableStyleId>
              </a:tblPr>
              <a:tblGrid>
                <a:gridCol w="1292225"/>
                <a:gridCol w="2340610"/>
                <a:gridCol w="2938780"/>
              </a:tblGrid>
              <a:tr h="2520280">
                <a:tc>
                  <a:txBody>
                    <a:bodyPr/>
                    <a:lstStyle/>
                    <a:p>
                      <a:pPr marL="0" marR="0" algn="r" rtl="1">
                        <a:lnSpc>
                          <a:spcPct val="115000"/>
                        </a:lnSpc>
                        <a:spcBef>
                          <a:spcPts val="0"/>
                        </a:spcBef>
                        <a:spcAft>
                          <a:spcPts val="0"/>
                        </a:spcAft>
                      </a:pPr>
                      <a:r>
                        <a:rPr lang="ar-SA" sz="2800" kern="1200" dirty="0">
                          <a:effectLst/>
                        </a:rPr>
                        <a:t>7-التوظيف</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يخضع لأحكام قانون المدنيين في الدولة</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لديها حرية أكثر في اختيار العاملين بها والتعاقد معهم مع عدم تعارضها مع نصوص قانون العمل الخاص بالهيئات غير الحكومية.</a:t>
                      </a:r>
                      <a:endParaRPr lang="en-US" sz="2000" dirty="0">
                        <a:effectLst/>
                        <a:latin typeface="Calibri"/>
                        <a:ea typeface="Times New Roman"/>
                        <a:cs typeface="Arial"/>
                      </a:endParaRPr>
                    </a:p>
                  </a:txBody>
                  <a:tcPr marL="68580" marR="68580" marT="0" marB="0"/>
                </a:tc>
              </a:tr>
              <a:tr h="2520280">
                <a:tc>
                  <a:txBody>
                    <a:bodyPr/>
                    <a:lstStyle/>
                    <a:p>
                      <a:pPr marL="0" marR="0" algn="r" rtl="1">
                        <a:lnSpc>
                          <a:spcPct val="115000"/>
                        </a:lnSpc>
                        <a:spcBef>
                          <a:spcPts val="0"/>
                        </a:spcBef>
                        <a:spcAft>
                          <a:spcPts val="0"/>
                        </a:spcAft>
                      </a:pPr>
                      <a:r>
                        <a:rPr lang="ar-SA" sz="2800" kern="1200">
                          <a:effectLst/>
                        </a:rPr>
                        <a:t>8- الترقية</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تخضع للأقدمية المطلقة حتى الفئة الثالثة ثم بعد ذلك بالاختيار وتتم روتينياً.</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تتم بالاختيار دائماً وهي أكثر حرية ومرونة.</a:t>
                      </a:r>
                      <a:endParaRPr lang="en-US" sz="20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2050300145"/>
              </p:ext>
            </p:extLst>
          </p:nvPr>
        </p:nvGraphicFramePr>
        <p:xfrm>
          <a:off x="611561" y="1196752"/>
          <a:ext cx="7992888" cy="4853860"/>
        </p:xfrm>
        <a:graphic>
          <a:graphicData uri="http://schemas.openxmlformats.org/drawingml/2006/table">
            <a:tbl>
              <a:tblPr rtl="1" firstRow="1" firstCol="1" bandRow="1">
                <a:tableStyleId>{21E4AEA4-8DFA-4A89-87EB-49C32662AFE0}</a:tableStyleId>
              </a:tblPr>
              <a:tblGrid>
                <a:gridCol w="1571700"/>
                <a:gridCol w="2846825"/>
                <a:gridCol w="3574363"/>
              </a:tblGrid>
              <a:tr h="2555004">
                <a:tc>
                  <a:txBody>
                    <a:bodyPr/>
                    <a:lstStyle/>
                    <a:p>
                      <a:pPr marL="0" marR="0" algn="r" rtl="1">
                        <a:lnSpc>
                          <a:spcPct val="115000"/>
                        </a:lnSpc>
                        <a:spcBef>
                          <a:spcPts val="0"/>
                        </a:spcBef>
                        <a:spcAft>
                          <a:spcPts val="0"/>
                        </a:spcAft>
                      </a:pPr>
                      <a:r>
                        <a:rPr lang="ar-SA" sz="2800" kern="1200" dirty="0">
                          <a:effectLst/>
                        </a:rPr>
                        <a:t>9- المرتبات والعلاوات</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تخضع للكادر العام طبقاً لقانون العاملين المدنيين في الدولة وتمنح العلاوات دورياً متى حل موعدها "عملية روتينية".</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المرتب مجال مساومة عند التعاقد والعلاوة غير منتظمة وغير محددة وغالباً ما تقرر بقرار من مجلس الإدارة.</a:t>
                      </a:r>
                      <a:endParaRPr lang="en-US" sz="2000">
                        <a:effectLst/>
                        <a:latin typeface="Calibri"/>
                        <a:ea typeface="Times New Roman"/>
                        <a:cs typeface="Arial"/>
                      </a:endParaRPr>
                    </a:p>
                  </a:txBody>
                  <a:tcPr marL="68580" marR="68580" marT="0" marB="0"/>
                </a:tc>
              </a:tr>
              <a:tr h="1909492">
                <a:tc>
                  <a:txBody>
                    <a:bodyPr/>
                    <a:lstStyle/>
                    <a:p>
                      <a:pPr marL="0" marR="0" algn="r" rtl="1">
                        <a:lnSpc>
                          <a:spcPct val="115000"/>
                        </a:lnSpc>
                        <a:spcBef>
                          <a:spcPts val="0"/>
                        </a:spcBef>
                        <a:spcAft>
                          <a:spcPts val="0"/>
                        </a:spcAft>
                      </a:pPr>
                      <a:r>
                        <a:rPr lang="ar-SA" sz="2800" kern="1200">
                          <a:effectLst/>
                        </a:rPr>
                        <a:t>10-التامين والمعاشات </a:t>
                      </a:r>
                      <a:endParaRPr lang="en-US" sz="2000">
                        <a:effectLst/>
                      </a:endParaRPr>
                    </a:p>
                    <a:p>
                      <a:pPr marL="0" marR="0" algn="r" rtl="1">
                        <a:lnSpc>
                          <a:spcPct val="115000"/>
                        </a:lnSpc>
                        <a:spcBef>
                          <a:spcPts val="0"/>
                        </a:spcBef>
                        <a:spcAft>
                          <a:spcPts val="0"/>
                        </a:spcAft>
                      </a:pPr>
                      <a:r>
                        <a:rPr lang="en-US" sz="2800" kern="1200">
                          <a:effectLst/>
                        </a:rPr>
                        <a:t> </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لها نظام خاص يخضع لقانون العاملين المدنيين. </a:t>
                      </a:r>
                      <a:endParaRPr lang="en-US" sz="2000">
                        <a:effectLst/>
                      </a:endParaRPr>
                    </a:p>
                    <a:p>
                      <a:pPr marL="0" marR="0" algn="r" rtl="1">
                        <a:lnSpc>
                          <a:spcPct val="115000"/>
                        </a:lnSpc>
                        <a:spcBef>
                          <a:spcPts val="0"/>
                        </a:spcBef>
                        <a:spcAft>
                          <a:spcPts val="0"/>
                        </a:spcAft>
                      </a:pPr>
                      <a:r>
                        <a:rPr lang="en-US" sz="2800" kern="1200">
                          <a:effectLst/>
                        </a:rPr>
                        <a:t> </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تخضع لأحكام قانون التأمينات الاجتماعية. </a:t>
                      </a:r>
                      <a:endParaRPr lang="en-US" sz="2000" dirty="0">
                        <a:effectLst/>
                      </a:endParaRPr>
                    </a:p>
                    <a:p>
                      <a:pPr marL="0" marR="0" algn="r" rtl="1">
                        <a:lnSpc>
                          <a:spcPct val="115000"/>
                        </a:lnSpc>
                        <a:spcBef>
                          <a:spcPts val="0"/>
                        </a:spcBef>
                        <a:spcAft>
                          <a:spcPts val="0"/>
                        </a:spcAft>
                      </a:pPr>
                      <a:r>
                        <a:rPr lang="en-US" sz="2800" kern="1200" dirty="0">
                          <a:effectLst/>
                        </a:rPr>
                        <a:t> </a:t>
                      </a:r>
                      <a:endParaRPr lang="en-US" sz="20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734780062"/>
              </p:ext>
            </p:extLst>
          </p:nvPr>
        </p:nvGraphicFramePr>
        <p:xfrm>
          <a:off x="611560" y="404664"/>
          <a:ext cx="7992888" cy="5888736"/>
        </p:xfrm>
        <a:graphic>
          <a:graphicData uri="http://schemas.openxmlformats.org/drawingml/2006/table">
            <a:tbl>
              <a:tblPr rtl="1" firstRow="1" firstCol="1" bandRow="1">
                <a:tableStyleId>{21E4AEA4-8DFA-4A89-87EB-49C32662AFE0}</a:tableStyleId>
              </a:tblPr>
              <a:tblGrid>
                <a:gridCol w="1571700"/>
                <a:gridCol w="2846825"/>
                <a:gridCol w="3574363"/>
              </a:tblGrid>
              <a:tr h="1696609">
                <a:tc>
                  <a:txBody>
                    <a:bodyPr/>
                    <a:lstStyle/>
                    <a:p>
                      <a:pPr marL="0" marR="0" algn="r" rtl="1">
                        <a:lnSpc>
                          <a:spcPct val="115000"/>
                        </a:lnSpc>
                        <a:spcBef>
                          <a:spcPts val="0"/>
                        </a:spcBef>
                        <a:spcAft>
                          <a:spcPts val="0"/>
                        </a:spcAft>
                      </a:pPr>
                      <a:r>
                        <a:rPr lang="ar-SA" sz="2800" kern="1200" dirty="0">
                          <a:effectLst/>
                        </a:rPr>
                        <a:t>11-العضوية</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ليس فيها نظام للعضوية لأنها تقوم على نظام التوظيف والتنظيم الرسمي وهو الأساس، فكل العاملين يعملون بأجر.</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تخضع العضوية فيها لشروط تحددها الهيئة ومتى انطبقت على شخص أصبح عضواً فيها.</a:t>
                      </a:r>
                      <a:endParaRPr lang="en-US" sz="2000">
                        <a:effectLst/>
                        <a:latin typeface="Calibri"/>
                        <a:ea typeface="Times New Roman"/>
                        <a:cs typeface="Arial"/>
                      </a:endParaRPr>
                    </a:p>
                  </a:txBody>
                  <a:tcPr marL="68580" marR="68580" marT="0" marB="0"/>
                </a:tc>
              </a:tr>
              <a:tr h="1696609">
                <a:tc>
                  <a:txBody>
                    <a:bodyPr/>
                    <a:lstStyle/>
                    <a:p>
                      <a:pPr marL="0" marR="0" algn="r" rtl="1">
                        <a:lnSpc>
                          <a:spcPct val="115000"/>
                        </a:lnSpc>
                        <a:spcBef>
                          <a:spcPts val="0"/>
                        </a:spcBef>
                        <a:spcAft>
                          <a:spcPts val="0"/>
                        </a:spcAft>
                      </a:pPr>
                      <a:r>
                        <a:rPr lang="ar-SA" sz="2800" kern="1200">
                          <a:effectLst/>
                        </a:rPr>
                        <a:t>12-طبيعة الخدمات التي تؤديها</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الخدمات شبه ثابتة لا يمكن تغييرها بسهولة وتلتزم بتقديم ما يحدده القانون من خدماتها.</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الخدمات تتصف بسرعة الأداء والمرونة ، ويمكن لها أن تزاول أنشطة خارج قانونها إذا ما شعر أعضاؤها بحاجة المجتمع إلى ذلك وبموافقة الجهات المختصة.</a:t>
                      </a:r>
                      <a:endParaRPr lang="en-US" sz="20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1929331342"/>
              </p:ext>
            </p:extLst>
          </p:nvPr>
        </p:nvGraphicFramePr>
        <p:xfrm>
          <a:off x="899593" y="908720"/>
          <a:ext cx="7488832" cy="5047488"/>
        </p:xfrm>
        <a:graphic>
          <a:graphicData uri="http://schemas.openxmlformats.org/drawingml/2006/table">
            <a:tbl>
              <a:tblPr rtl="1" firstRow="1" firstCol="1" bandRow="1">
                <a:tableStyleId>{21E4AEA4-8DFA-4A89-87EB-49C32662AFE0}</a:tableStyleId>
              </a:tblPr>
              <a:tblGrid>
                <a:gridCol w="1472584"/>
                <a:gridCol w="2667295"/>
                <a:gridCol w="3348953"/>
              </a:tblGrid>
              <a:tr h="1707276">
                <a:tc>
                  <a:txBody>
                    <a:bodyPr/>
                    <a:lstStyle/>
                    <a:p>
                      <a:pPr marL="0" marR="0" algn="r" rtl="1">
                        <a:lnSpc>
                          <a:spcPct val="115000"/>
                        </a:lnSpc>
                        <a:spcBef>
                          <a:spcPts val="0"/>
                        </a:spcBef>
                        <a:spcAft>
                          <a:spcPts val="0"/>
                        </a:spcAft>
                      </a:pPr>
                      <a:r>
                        <a:rPr lang="ar-SA" sz="2400" kern="1200" dirty="0">
                          <a:effectLst/>
                        </a:rPr>
                        <a:t>13- التطوع</a:t>
                      </a:r>
                      <a:endParaRPr lang="en-US" sz="18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dirty="0">
                          <a:effectLst/>
                        </a:rPr>
                        <a:t>لا تستخدم متطوعين لأنها لا تقوم على أساس تطوعي وإنما تعتمد على الحكومة وبذلك قد لا تتلقى تأييداً من جانب المجتمع المحلي.</a:t>
                      </a:r>
                      <a:endParaRPr lang="en-US" sz="18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a:effectLst/>
                        </a:rPr>
                        <a:t>تعتمد على جهود المتطوعين إلى حد كبير وبالتالي تستطيع أن تحصل على تأييد من المجتمع المحلي لأنهم يتقدمون بدافع منهم لخدمة مجتمعهم.</a:t>
                      </a:r>
                      <a:endParaRPr lang="en-US" sz="1800">
                        <a:effectLst/>
                        <a:latin typeface="Calibri"/>
                        <a:ea typeface="Times New Roman"/>
                        <a:cs typeface="Arial"/>
                      </a:endParaRPr>
                    </a:p>
                  </a:txBody>
                  <a:tcPr marL="68580" marR="68580" marT="0" marB="0"/>
                </a:tc>
              </a:tr>
              <a:tr h="1707276">
                <a:tc>
                  <a:txBody>
                    <a:bodyPr/>
                    <a:lstStyle/>
                    <a:p>
                      <a:pPr marL="0" marR="0" algn="r" rtl="1">
                        <a:lnSpc>
                          <a:spcPct val="115000"/>
                        </a:lnSpc>
                        <a:spcBef>
                          <a:spcPts val="0"/>
                        </a:spcBef>
                        <a:spcAft>
                          <a:spcPts val="0"/>
                        </a:spcAft>
                      </a:pPr>
                      <a:r>
                        <a:rPr lang="ar-SA" sz="2400" kern="1200">
                          <a:effectLst/>
                        </a:rPr>
                        <a:t>14-تكلفة الخدمة</a:t>
                      </a:r>
                      <a:endParaRPr lang="en-US" sz="18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dirty="0">
                          <a:effectLst/>
                        </a:rPr>
                        <a:t>كبيرة إذا ما قورنت بتكلفة نفس الخدمة في الهيئة الأهلية حيث أن تلك الهيئات تعين موظفين طبقاً لنظام الحكومة قد لا يحتاجهم العمل.</a:t>
                      </a:r>
                      <a:endParaRPr lang="en-US" sz="18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400" kern="1200" dirty="0">
                          <a:effectLst/>
                        </a:rPr>
                        <a:t>أقل إذا ما قورنت بتكلفة نفس الخدمة في الهيئة الحكومية لاعتمادها على المتطوعين وتعيين الأعداد التي يحتاجها العمل فعلاً مما يقلل التكلفة.</a:t>
                      </a:r>
                      <a:endParaRPr lang="en-US" sz="18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2041641676"/>
              </p:ext>
            </p:extLst>
          </p:nvPr>
        </p:nvGraphicFramePr>
        <p:xfrm>
          <a:off x="755577" y="980728"/>
          <a:ext cx="7776864" cy="4416552"/>
        </p:xfrm>
        <a:graphic>
          <a:graphicData uri="http://schemas.openxmlformats.org/drawingml/2006/table">
            <a:tbl>
              <a:tblPr rtl="1" firstRow="1" firstCol="1" bandRow="1">
                <a:tableStyleId>{21E4AEA4-8DFA-4A89-87EB-49C32662AFE0}</a:tableStyleId>
              </a:tblPr>
              <a:tblGrid>
                <a:gridCol w="1529222"/>
                <a:gridCol w="2769883"/>
                <a:gridCol w="3477759"/>
              </a:tblGrid>
              <a:tr h="1548590">
                <a:tc>
                  <a:txBody>
                    <a:bodyPr/>
                    <a:lstStyle/>
                    <a:p>
                      <a:pPr marL="0" marR="0" algn="r" rtl="1">
                        <a:lnSpc>
                          <a:spcPct val="115000"/>
                        </a:lnSpc>
                        <a:spcBef>
                          <a:spcPts val="0"/>
                        </a:spcBef>
                        <a:spcAft>
                          <a:spcPts val="0"/>
                        </a:spcAft>
                      </a:pPr>
                      <a:r>
                        <a:rPr lang="ar-SA" sz="2800" kern="1200" dirty="0">
                          <a:effectLst/>
                        </a:rPr>
                        <a:t>15-ممارسة الديمقراطية</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تفتقر إلى الديمقراطية حيث أنها ملزمة بتنفيذ قوانين وقرارات تصدر لها من السلطات العليا.</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مدرسة للديمقراطية حيث فيها التفكير الجماعي والقيادة الجماعية والفرصة متاحة للعمل الاجتماعي بدون قيد في تعاون ومشاركة تلقائية.</a:t>
                      </a:r>
                      <a:endParaRPr lang="en-US" sz="2000">
                        <a:effectLst/>
                        <a:latin typeface="Calibri"/>
                        <a:ea typeface="Times New Roman"/>
                        <a:cs typeface="Arial"/>
                      </a:endParaRPr>
                    </a:p>
                  </a:txBody>
                  <a:tcPr marL="68580" marR="68580" marT="0" marB="0"/>
                </a:tc>
              </a:tr>
              <a:tr h="1548590">
                <a:tc>
                  <a:txBody>
                    <a:bodyPr/>
                    <a:lstStyle/>
                    <a:p>
                      <a:pPr marL="0" marR="0" algn="r" rtl="1">
                        <a:lnSpc>
                          <a:spcPct val="115000"/>
                        </a:lnSpc>
                        <a:spcBef>
                          <a:spcPts val="0"/>
                        </a:spcBef>
                        <a:spcAft>
                          <a:spcPts val="0"/>
                        </a:spcAft>
                      </a:pPr>
                      <a:r>
                        <a:rPr lang="ar-SA" sz="2800" kern="1200">
                          <a:effectLst/>
                        </a:rPr>
                        <a:t>16-العلاقة بالجماهير</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لها سلطة توقيع الجزاء على المخالف حتى ولو كان أحد المنتفعين بخدماتها.</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ليس لها هذه السلطة بل هي تسعى لإرضاء الجمهور وتحرص على كسب ثقته حتى تضمن بقاءها.</a:t>
                      </a:r>
                      <a:endParaRPr lang="en-US" sz="20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graphicFrame>
        <p:nvGraphicFramePr>
          <p:cNvPr id="2" name="عنصر نائب للمحتوى 1"/>
          <p:cNvGraphicFramePr>
            <a:graphicFrameLocks noGrp="1"/>
          </p:cNvGraphicFramePr>
          <p:nvPr>
            <p:ph idx="1"/>
            <p:extLst>
              <p:ext uri="{D42A27DB-BD31-4B8C-83A1-F6EECF244321}">
                <p14:modId xmlns:p14="http://schemas.microsoft.com/office/powerpoint/2010/main" val="3525755280"/>
              </p:ext>
            </p:extLst>
          </p:nvPr>
        </p:nvGraphicFramePr>
        <p:xfrm>
          <a:off x="467545" y="692696"/>
          <a:ext cx="8136904" cy="5398008"/>
        </p:xfrm>
        <a:graphic>
          <a:graphicData uri="http://schemas.openxmlformats.org/drawingml/2006/table">
            <a:tbl>
              <a:tblPr rtl="1" firstRow="1" firstCol="1" bandRow="1">
                <a:tableStyleId>{21E4AEA4-8DFA-4A89-87EB-49C32662AFE0}</a:tableStyleId>
              </a:tblPr>
              <a:tblGrid>
                <a:gridCol w="1600019"/>
                <a:gridCol w="2898119"/>
                <a:gridCol w="3638766"/>
              </a:tblGrid>
              <a:tr h="1498683">
                <a:tc>
                  <a:txBody>
                    <a:bodyPr/>
                    <a:lstStyle/>
                    <a:p>
                      <a:pPr marL="0" marR="0" algn="r" rtl="1">
                        <a:lnSpc>
                          <a:spcPct val="115000"/>
                        </a:lnSpc>
                        <a:spcBef>
                          <a:spcPts val="0"/>
                        </a:spcBef>
                        <a:spcAft>
                          <a:spcPts val="0"/>
                        </a:spcAft>
                      </a:pPr>
                      <a:r>
                        <a:rPr lang="ar-SA" sz="2800" kern="1200" dirty="0">
                          <a:effectLst/>
                        </a:rPr>
                        <a:t>17-الاستجابة للتقلبات السياسية</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أكثر استجابة للتقلبات السياسية لاتصال ذلك بالحكومة ونظام الحكم خاصة في حالات الصراعات العقائدية أو الحزبية.</a:t>
                      </a:r>
                      <a:endParaRPr lang="en-US" sz="2000" dirty="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أقل تأثراً بذلك خاصة أن قانون الجمعيات والمؤسسات الخاصة يحرم عليها عدم التدخل في المجالات السياسية.</a:t>
                      </a:r>
                      <a:endParaRPr lang="en-US" sz="2000">
                        <a:effectLst/>
                        <a:latin typeface="Calibri"/>
                        <a:ea typeface="Times New Roman"/>
                        <a:cs typeface="Arial"/>
                      </a:endParaRPr>
                    </a:p>
                  </a:txBody>
                  <a:tcPr marL="68580" marR="68580" marT="0" marB="0"/>
                </a:tc>
              </a:tr>
              <a:tr h="2009211">
                <a:tc>
                  <a:txBody>
                    <a:bodyPr/>
                    <a:lstStyle/>
                    <a:p>
                      <a:pPr marL="0" marR="0" algn="r" rtl="1">
                        <a:lnSpc>
                          <a:spcPct val="115000"/>
                        </a:lnSpc>
                        <a:spcBef>
                          <a:spcPts val="0"/>
                        </a:spcBef>
                        <a:spcAft>
                          <a:spcPts val="0"/>
                        </a:spcAft>
                      </a:pPr>
                      <a:r>
                        <a:rPr lang="ar-SA" sz="2800" kern="1200">
                          <a:effectLst/>
                        </a:rPr>
                        <a:t>18-التطور والتجديد</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a:effectLst/>
                        </a:rPr>
                        <a:t>بسبب طبيعتها وضخامة الهيكل التنظيمي لها وتعدد مستوياتها نجد أن قدرتها نحو التجديد والتطور بطيئة ومقيدة.</a:t>
                      </a:r>
                      <a:endParaRPr lang="en-US" sz="2000">
                        <a:effectLst/>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r>
                        <a:rPr lang="ar-SA" sz="2800" kern="1200" dirty="0">
                          <a:effectLst/>
                        </a:rPr>
                        <a:t>أكثر مرونة وحركة في تعديل أهدافها وتطوير أساليبها لمواجهة المواقف المستجدة نظراً لبساطتها.</a:t>
                      </a:r>
                      <a:endParaRPr lang="en-US" sz="20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126511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r>
              <a:rPr lang="ar-SA" dirty="0">
                <a:effectLst>
                  <a:outerShdw blurRad="50800" dist="38100" dir="2700000" algn="tl">
                    <a:srgbClr val="000000">
                      <a:alpha val="40000"/>
                    </a:srgbClr>
                  </a:outerShdw>
                </a:effectLst>
              </a:rPr>
              <a:t>السؤال الأول</a:t>
            </a:r>
            <a:endParaRPr lang="en-US" dirty="0"/>
          </a:p>
          <a:p>
            <a:r>
              <a:rPr lang="ar-SA" dirty="0">
                <a:effectLst>
                  <a:outerShdw blurRad="50800" dist="38100" dir="2700000" algn="tl">
                    <a:srgbClr val="000000">
                      <a:alpha val="40000"/>
                    </a:srgbClr>
                  </a:outerShdw>
                </a:effectLst>
              </a:rPr>
              <a:t>عرف / عرفي المصطلحات الاجتماعية التالية:- الجمعية – المؤسسة الخاصة – الجمعية ذات النفع </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r>
              <a:rPr lang="ar-SA" dirty="0">
                <a:effectLst>
                  <a:outerShdw blurRad="50800" dist="38100" dir="2700000" algn="tl">
                    <a:srgbClr val="000000">
                      <a:alpha val="40000"/>
                    </a:srgbClr>
                  </a:outerShdw>
                </a:effectLst>
              </a:rPr>
              <a:t>الاجابة /</a:t>
            </a:r>
            <a:endParaRPr lang="en-US" dirty="0"/>
          </a:p>
          <a:p>
            <a:pPr lvl="0"/>
            <a:r>
              <a:rPr lang="ar-SA" dirty="0">
                <a:effectLst>
                  <a:outerShdw blurRad="50800" dist="38100" dir="2700000" algn="tl">
                    <a:srgbClr val="000000">
                      <a:alpha val="40000"/>
                    </a:srgbClr>
                  </a:outerShdw>
                </a:effectLst>
              </a:rPr>
              <a:t>الجمعية: عرف القانون الخاص بالجمعيات والمؤسسات الخاصة تعريفاً قانونياً للجمعية هو أنها "كل جماعة ذات تنظيم مستمر لمدة معينة أو غير معينة تتألف من أشخاص طبيعيين لا يقل عددهم عن عشرة أشخاص أو من أشخاص اعتباريين لغرض غير الحصول على ربح مادي.</a:t>
            </a:r>
            <a:endParaRPr lang="en-US" dirty="0"/>
          </a:p>
          <a:p>
            <a:r>
              <a:rPr lang="ar-SA" dirty="0">
                <a:effectLst>
                  <a:outerShdw blurRad="50800" dist="38100" dir="2700000" algn="tl">
                    <a:srgbClr val="000000">
                      <a:alpha val="40000"/>
                    </a:srgbClr>
                  </a:outerShdw>
                </a:effectLst>
              </a:rPr>
              <a:t> أما المفهوم الاجتماعي فإنه يقوم على أساس أن الجمعية تنظيم اجتماعي لعدد من الأفراد يهدف إلى تحقيق أهداف لا تتعارض مع قوانين وتقاليد المجتمع بغرض المساهمة في مواجهة احتياجات ومشكلات المجتمع.</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dirty="0">
                <a:effectLst>
                  <a:outerShdw blurRad="50800" dist="38100" dir="2700000" algn="tl">
                    <a:srgbClr val="000000">
                      <a:alpha val="40000"/>
                    </a:srgbClr>
                  </a:outerShdw>
                </a:effectLst>
              </a:rPr>
              <a:t>المؤسسة الخاصة: يعرفها القانون بأنها شخص اعتباري ينشأ بتخصيص مال لمدة غير معينة لعمل ذي صفة إنسانية أو دينية أو علمية أو فنية أو لأي عمل آخر من أعمال البر والرعاية الاجتماعية دون قصد إلى ربح مادي.</a:t>
            </a:r>
            <a:endParaRPr lang="en-US" dirty="0"/>
          </a:p>
          <a:p>
            <a:pPr lvl="0"/>
            <a:r>
              <a:rPr lang="ar-SA" dirty="0">
                <a:effectLst>
                  <a:outerShdw blurRad="50800" dist="38100" dir="2700000" algn="tl">
                    <a:srgbClr val="000000">
                      <a:alpha val="40000"/>
                    </a:srgbClr>
                  </a:outerShdw>
                </a:effectLst>
              </a:rPr>
              <a:t>الجمعية ذات النفع العام: تعرف بأنها: "هي تلك الجمعية التي يتحقق من إنشائها مصلحة عامة ويصدر بها قرار من الدولة باعتبارها كذلك ويدخل في تحديد هذه الصفة عدة اعتبارات منها طبيعة الخدمة ونوعها، وشمولها، وشمول الفائدة التي تعود على المجتمع من وجود الجمعية، وفي مقابل هذه الصفة التي تمنح لبعض الجمعيات فإنها تمنح مزايا في مقدمتها عدم جواز الحجز على أموالها وعدم جواز تملك أموالها بمضي المدة". </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pPr lvl="0"/>
            <a:r>
              <a:rPr lang="ar-SA" dirty="0">
                <a:effectLst>
                  <a:outerShdw blurRad="50800" dist="38100" dir="2700000" algn="tl">
                    <a:srgbClr val="000000">
                      <a:alpha val="40000"/>
                    </a:srgbClr>
                  </a:outerShdw>
                </a:effectLst>
              </a:rPr>
              <a:t>الهيئة الاجتماعية: تعرف بأنها: "منظمة لها اتصال مباشر بالمستفيدين من خدماتها في ميدان أو أكثر من ميادين الرعاية الاجتماعية".</a:t>
            </a:r>
            <a:endParaRPr lang="en-US" dirty="0"/>
          </a:p>
          <a:p>
            <a:pPr lvl="0"/>
            <a:r>
              <a:rPr lang="ar-SA" dirty="0">
                <a:effectLst>
                  <a:outerShdw blurRad="50800" dist="38100" dir="2700000" algn="tl">
                    <a:srgbClr val="000000">
                      <a:alpha val="40000"/>
                    </a:srgbClr>
                  </a:outerShdw>
                </a:effectLst>
              </a:rPr>
              <a:t>الهيئات الاجتماعية الحكومية: هي إحدى وحدات الجهاز الحكومي وتخضع للأحكام التي تنظمه.</a:t>
            </a:r>
            <a:endParaRPr lang="en-US" dirty="0"/>
          </a:p>
          <a:p>
            <a:pPr lvl="0"/>
            <a:r>
              <a:rPr lang="ar-SA" dirty="0">
                <a:effectLst>
                  <a:outerShdw blurRad="50800" dist="38100" dir="2700000" algn="tl">
                    <a:srgbClr val="000000">
                      <a:alpha val="40000"/>
                    </a:srgbClr>
                  </a:outerShdw>
                </a:effectLst>
              </a:rPr>
              <a:t>الهيئات الاجتماعية الأهلية: هي التي تقوم على الجهود التطوعية لجماعة من الأفراد المهتمين بالخدمة العامة يتولون تنظيمها وإدارتها في إطار النظام العام أو القوانين والتشريعات التي تنظم العمل الاجتماعي التطوعي.</a:t>
            </a:r>
            <a:endParaRPr lang="en-US" dirty="0"/>
          </a:p>
          <a:p>
            <a:pPr marL="0" indent="0">
              <a:buNone/>
            </a:pPr>
            <a:endParaRPr lang="ar-SA" dirty="0"/>
          </a:p>
        </p:txBody>
      </p:sp>
    </p:spTree>
    <p:extLst>
      <p:ext uri="{BB962C8B-B14F-4D97-AF65-F5344CB8AC3E}">
        <p14:creationId xmlns:p14="http://schemas.microsoft.com/office/powerpoint/2010/main" val="30126511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lstStyle/>
          <a:p>
            <a:r>
              <a:rPr lang="ar-SA" dirty="0">
                <a:effectLst>
                  <a:outerShdw blurRad="50800" dist="38100" dir="2700000" algn="tl">
                    <a:srgbClr val="000000">
                      <a:alpha val="40000"/>
                    </a:srgbClr>
                  </a:outerShdw>
                </a:effectLst>
              </a:rPr>
              <a:t>السؤال الثاني </a:t>
            </a:r>
            <a:endParaRPr lang="en-US" dirty="0"/>
          </a:p>
          <a:p>
            <a:r>
              <a:rPr lang="ar-SA" dirty="0">
                <a:effectLst>
                  <a:outerShdw blurRad="50800" dist="38100" dir="2700000" algn="tl">
                    <a:srgbClr val="000000">
                      <a:alpha val="40000"/>
                    </a:srgbClr>
                  </a:outerShdw>
                </a:effectLst>
              </a:rPr>
              <a:t>اشرح / اشرحي  دور الهيئات الأهلية في برامج الخدمات الاجتماعية ؟</a:t>
            </a:r>
            <a:endParaRPr lang="en-US" dirty="0"/>
          </a:p>
        </p:txBody>
      </p:sp>
    </p:spTree>
    <p:extLst>
      <p:ext uri="{BB962C8B-B14F-4D97-AF65-F5344CB8AC3E}">
        <p14:creationId xmlns:p14="http://schemas.microsoft.com/office/powerpoint/2010/main" val="30126511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ar-SA" dirty="0">
                <a:effectLst>
                  <a:outerShdw blurRad="50800" dist="38100" dir="2700000" algn="tl">
                    <a:srgbClr val="000000">
                      <a:alpha val="40000"/>
                    </a:srgbClr>
                  </a:outerShdw>
                </a:effectLst>
              </a:rPr>
              <a:t>الإجابة </a:t>
            </a:r>
            <a:endParaRPr lang="en-US" dirty="0"/>
          </a:p>
          <a:p>
            <a:pPr lvl="0"/>
            <a:r>
              <a:rPr lang="ar-SA" dirty="0">
                <a:effectLst>
                  <a:outerShdw blurRad="50800" dist="38100" dir="2700000" algn="tl">
                    <a:srgbClr val="000000">
                      <a:alpha val="40000"/>
                    </a:srgbClr>
                  </a:outerShdw>
                </a:effectLst>
              </a:rPr>
              <a:t>تشارك الهيئات الأهلية جنباً إلى جنب مع الهيئات الحكومية في تحقيق برامج الرعاية الاجتماعية في المجتمع، ويتلخص هذا الدور في:-</a:t>
            </a:r>
            <a:endParaRPr lang="en-US" dirty="0"/>
          </a:p>
          <a:p>
            <a:pPr lvl="0"/>
            <a:r>
              <a:rPr lang="ar-SA" dirty="0">
                <a:effectLst>
                  <a:outerShdw blurRad="50800" dist="38100" dir="2700000" algn="tl">
                    <a:srgbClr val="000000">
                      <a:alpha val="40000"/>
                    </a:srgbClr>
                  </a:outerShdw>
                </a:effectLst>
              </a:rPr>
              <a:t>قيام الهيئات الأهلية بتجريب أنواع جديدة من البرامج والخدمات لمقابلة الاحتياجات القديمة أو لظهور احتياجات جديدة وتوجيه أنظار الهيئات الحكومية لتعميمها بعد نجاح الهيئات الأهلية في تقديمها.</a:t>
            </a:r>
            <a:endParaRPr lang="en-US" dirty="0"/>
          </a:p>
          <a:p>
            <a:pPr lvl="0"/>
            <a:r>
              <a:rPr lang="ar-SA" dirty="0">
                <a:effectLst>
                  <a:outerShdw blurRad="50800" dist="38100" dir="2700000" algn="tl">
                    <a:srgbClr val="000000">
                      <a:alpha val="40000"/>
                    </a:srgbClr>
                  </a:outerShdw>
                </a:effectLst>
              </a:rPr>
              <a:t>تولى مسئولية بعض البرامج التي بدأتها الحكومة والخاصة بفئات معينة من المواطنين مثل برامج التأهيل المهني لذوي العاهات وبرامج الأحداث المنحرفين ويوفر هذا على الحكومة جهداً مما يمكنها من القيام بأنواع أخرى من النشاط يحتاجها المواطنون بوجه عام.</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pattFill prst="openDmnd">
          <a:fgClr>
            <a:srgbClr val="C00000"/>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lvl="0"/>
            <a:r>
              <a:rPr lang="ar-SA" dirty="0">
                <a:effectLst>
                  <a:outerShdw blurRad="50800" dist="38100" dir="2700000" algn="tl">
                    <a:srgbClr val="000000">
                      <a:alpha val="40000"/>
                    </a:srgbClr>
                  </a:outerShdw>
                </a:effectLst>
              </a:rPr>
              <a:t>اكتشاف الفجوات الموجودة في النشاط الحكومي والعمل على سدها.</a:t>
            </a:r>
            <a:endParaRPr lang="en-US" dirty="0"/>
          </a:p>
          <a:p>
            <a:pPr lvl="0"/>
            <a:r>
              <a:rPr lang="ar-SA" dirty="0">
                <a:effectLst>
                  <a:outerShdw blurRad="50800" dist="38100" dir="2700000" algn="tl">
                    <a:srgbClr val="000000">
                      <a:alpha val="40000"/>
                    </a:srgbClr>
                  </a:outerShdw>
                </a:effectLst>
              </a:rPr>
              <a:t>المساهمة في تنفيذ خطط التنمية الاجتماعية والاقتصادية جنباً إلى جنب مع الهيئات الحكومية.</a:t>
            </a:r>
            <a:endParaRPr lang="en-US" dirty="0"/>
          </a:p>
          <a:p>
            <a:pPr lvl="0"/>
            <a:r>
              <a:rPr lang="ar-SA" dirty="0">
                <a:effectLst>
                  <a:outerShdw blurRad="50800" dist="38100" dir="2700000" algn="tl">
                    <a:srgbClr val="000000">
                      <a:alpha val="40000"/>
                    </a:srgbClr>
                  </a:outerShdw>
                </a:effectLst>
              </a:rPr>
              <a:t>والجمعيات والمؤسسات الخاصة تؤدى الكثير من الخدمات الاجتماعية في ميادين متعددة، وتشمل الميادين التالية:-</a:t>
            </a:r>
            <a:endParaRPr lang="en-US" dirty="0"/>
          </a:p>
          <a:p>
            <a:r>
              <a:rPr lang="ar-SA" dirty="0">
                <a:effectLst>
                  <a:outerShdw blurRad="50800" dist="38100" dir="2700000" algn="tl">
                    <a:srgbClr val="000000">
                      <a:alpha val="40000"/>
                    </a:srgbClr>
                  </a:outerShdw>
                </a:effectLst>
              </a:rPr>
              <a:t>1) رعاية الطفولة والأمومة . 2) رعاية الأسرة البديلة. 3) المساعدات الاجتماعية. 4) رعاية الشيخوخة.</a:t>
            </a:r>
            <a:endParaRPr lang="en-US" dirty="0"/>
          </a:p>
          <a:p>
            <a:r>
              <a:rPr lang="ar-SA" dirty="0">
                <a:effectLst>
                  <a:outerShdw blurRad="50800" dist="38100" dir="2700000" algn="tl">
                    <a:srgbClr val="000000">
                      <a:alpha val="40000"/>
                    </a:srgbClr>
                  </a:outerShdw>
                </a:effectLst>
              </a:rPr>
              <a:t>5) رعاية الفئات الخاصة والمعوقين. 6) الخدمات الثقافية والعلمية والدينية. 7) تنمية المجتمعات المحلية.</a:t>
            </a:r>
            <a:endParaRPr lang="en-US" dirty="0"/>
          </a:p>
          <a:p>
            <a:r>
              <a:rPr lang="ar-SA" dirty="0">
                <a:effectLst>
                  <a:outerShdw blurRad="50800" dist="38100" dir="2700000" algn="tl">
                    <a:srgbClr val="000000">
                      <a:alpha val="40000"/>
                    </a:srgbClr>
                  </a:outerShdw>
                </a:effectLst>
              </a:rPr>
              <a:t>8) رعاية المسجونين. 9)الصداقة بين الشعوب. 10) التنظيم والإدارة. 11) النشاط الأدبي.</a:t>
            </a:r>
            <a:endParaRPr lang="en-US" dirty="0"/>
          </a:p>
          <a:p>
            <a:r>
              <a:rPr lang="ar-SA" dirty="0">
                <a:effectLst>
                  <a:outerShdw blurRad="50800" dist="38100" dir="2700000" algn="tl">
                    <a:srgbClr val="000000">
                      <a:alpha val="40000"/>
                    </a:srgbClr>
                  </a:outerShdw>
                </a:effectLst>
              </a:rPr>
              <a:t>12) الدفاع الاجتماعي.  13) أصحاب المعاشات.</a:t>
            </a:r>
            <a:endParaRPr lang="en-US" dirty="0"/>
          </a:p>
          <a:p>
            <a:endParaRPr lang="ar-SA" dirty="0"/>
          </a:p>
        </p:txBody>
      </p:sp>
    </p:spTree>
    <p:extLst>
      <p:ext uri="{BB962C8B-B14F-4D97-AF65-F5344CB8AC3E}">
        <p14:creationId xmlns:p14="http://schemas.microsoft.com/office/powerpoint/2010/main" val="3012651130"/>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TotalTime>
  <Words>5109</Words>
  <Application>Microsoft Office PowerPoint</Application>
  <PresentationFormat>عرض على الشاشة (3:4)‏</PresentationFormat>
  <Paragraphs>319</Paragraphs>
  <Slides>70</Slides>
  <Notes>1</Notes>
  <HiddenSlides>0</HiddenSlides>
  <MMClips>0</MMClips>
  <ScaleCrop>false</ScaleCrop>
  <HeadingPairs>
    <vt:vector size="4" baseType="variant">
      <vt:variant>
        <vt:lpstr>نسق</vt:lpstr>
      </vt:variant>
      <vt:variant>
        <vt:i4>1</vt:i4>
      </vt:variant>
      <vt:variant>
        <vt:lpstr>عناوين الشرائح</vt:lpstr>
      </vt:variant>
      <vt:variant>
        <vt:i4>70</vt:i4>
      </vt:variant>
    </vt:vector>
  </HeadingPairs>
  <TitlesOfParts>
    <vt:vector size="71" baseType="lpstr">
      <vt:lpstr>نسق Office</vt:lpstr>
      <vt:lpstr>عرض تقديمي في PowerPoint</vt:lpstr>
      <vt:lpstr>عرض تقديمي في PowerPoint</vt:lpstr>
      <vt:lpstr>عرض تقديمي في PowerPoint</vt:lpstr>
      <vt:lpstr>عرض تقديمي في PowerPoint</vt:lpstr>
      <vt:lpstr>ماهية المنظمات </vt:lpstr>
      <vt:lpstr>عرض تقديمي في PowerPoint</vt:lpstr>
      <vt:lpstr>تصنيفات المنظمة</vt:lpstr>
      <vt:lpstr>عرض تقديمي في PowerPoint</vt:lpstr>
      <vt:lpstr>عرض تقديمي في PowerPoint</vt:lpstr>
      <vt:lpstr>تصنيف منظمات الخدمة الاجتماعية</vt:lpstr>
      <vt:lpstr>عرض تقديمي في PowerPoint</vt:lpstr>
      <vt:lpstr>خصائص المنظمات </vt:lpstr>
      <vt:lpstr>خصائص منظمات الخدمة الاجتماعية </vt:lpstr>
      <vt:lpstr>وحتى تنجح منظمه الخدمة الاجتماعية لابد ان تتميز بمميزات اهمها:</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dc:title>
  <dc:creator>Asmaa A. Saleh</dc:creator>
  <cp:lastModifiedBy>Asmaa A. Saleh</cp:lastModifiedBy>
  <cp:revision>20</cp:revision>
  <dcterms:created xsi:type="dcterms:W3CDTF">2016-02-25T17:48:53Z</dcterms:created>
  <dcterms:modified xsi:type="dcterms:W3CDTF">2016-04-16T12:46:30Z</dcterms:modified>
</cp:coreProperties>
</file>