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theme/themeOverride4.xml" ContentType="application/vnd.openxmlformats-officedocument.themeOverride+xml"/>
  <Override PartName="/ppt/notesSlides/notesSlide2.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20" r:id="rId3"/>
    <p:sldMasterId id="2147483864" r:id="rId4"/>
    <p:sldMasterId id="2147484344" r:id="rId5"/>
    <p:sldMasterId id="2147484356" r:id="rId6"/>
    <p:sldMasterId id="2147484368" r:id="rId7"/>
    <p:sldMasterId id="2147484380" r:id="rId8"/>
    <p:sldMasterId id="2147484392" r:id="rId9"/>
    <p:sldMasterId id="2147484404" r:id="rId10"/>
    <p:sldMasterId id="2147484428" r:id="rId11"/>
    <p:sldMasterId id="2147484440" r:id="rId12"/>
    <p:sldMasterId id="2147484452" r:id="rId13"/>
    <p:sldMasterId id="2147484464" r:id="rId14"/>
    <p:sldMasterId id="2147484476" r:id="rId15"/>
    <p:sldMasterId id="2147484488" r:id="rId16"/>
    <p:sldMasterId id="2147484500" r:id="rId17"/>
  </p:sldMasterIdLst>
  <p:notesMasterIdLst>
    <p:notesMasterId r:id="rId90"/>
  </p:notesMasterIdLst>
  <p:sldIdLst>
    <p:sldId id="516" r:id="rId18"/>
    <p:sldId id="432" r:id="rId19"/>
    <p:sldId id="260" r:id="rId20"/>
    <p:sldId id="259" r:id="rId21"/>
    <p:sldId id="996" r:id="rId22"/>
    <p:sldId id="997" r:id="rId23"/>
    <p:sldId id="638" r:id="rId24"/>
    <p:sldId id="876" r:id="rId25"/>
    <p:sldId id="877" r:id="rId26"/>
    <p:sldId id="878" r:id="rId27"/>
    <p:sldId id="879" r:id="rId28"/>
    <p:sldId id="881" r:id="rId29"/>
    <p:sldId id="880" r:id="rId30"/>
    <p:sldId id="882" r:id="rId31"/>
    <p:sldId id="883" r:id="rId32"/>
    <p:sldId id="884" r:id="rId33"/>
    <p:sldId id="885" r:id="rId34"/>
    <p:sldId id="886" r:id="rId35"/>
    <p:sldId id="887" r:id="rId36"/>
    <p:sldId id="888" r:id="rId37"/>
    <p:sldId id="889" r:id="rId38"/>
    <p:sldId id="890" r:id="rId39"/>
    <p:sldId id="891" r:id="rId40"/>
    <p:sldId id="892" r:id="rId41"/>
    <p:sldId id="893" r:id="rId42"/>
    <p:sldId id="894" r:id="rId43"/>
    <p:sldId id="895" r:id="rId44"/>
    <p:sldId id="854" r:id="rId45"/>
    <p:sldId id="896" r:id="rId46"/>
    <p:sldId id="899" r:id="rId47"/>
    <p:sldId id="897" r:id="rId48"/>
    <p:sldId id="898" r:id="rId49"/>
    <p:sldId id="900" r:id="rId50"/>
    <p:sldId id="901" r:id="rId51"/>
    <p:sldId id="902" r:id="rId52"/>
    <p:sldId id="903" r:id="rId53"/>
    <p:sldId id="904" r:id="rId54"/>
    <p:sldId id="910" r:id="rId55"/>
    <p:sldId id="964" r:id="rId56"/>
    <p:sldId id="965" r:id="rId57"/>
    <p:sldId id="966" r:id="rId58"/>
    <p:sldId id="967" r:id="rId59"/>
    <p:sldId id="968" r:id="rId60"/>
    <p:sldId id="982" r:id="rId61"/>
    <p:sldId id="970" r:id="rId62"/>
    <p:sldId id="971" r:id="rId63"/>
    <p:sldId id="972" r:id="rId64"/>
    <p:sldId id="974" r:id="rId65"/>
    <p:sldId id="992" r:id="rId66"/>
    <p:sldId id="973" r:id="rId67"/>
    <p:sldId id="975" r:id="rId68"/>
    <p:sldId id="976" r:id="rId69"/>
    <p:sldId id="993" r:id="rId70"/>
    <p:sldId id="977" r:id="rId71"/>
    <p:sldId id="978" r:id="rId72"/>
    <p:sldId id="979" r:id="rId73"/>
    <p:sldId id="980" r:id="rId74"/>
    <p:sldId id="981" r:id="rId75"/>
    <p:sldId id="983" r:id="rId76"/>
    <p:sldId id="984" r:id="rId77"/>
    <p:sldId id="985" r:id="rId78"/>
    <p:sldId id="986" r:id="rId79"/>
    <p:sldId id="987" r:id="rId80"/>
    <p:sldId id="988" r:id="rId81"/>
    <p:sldId id="989" r:id="rId82"/>
    <p:sldId id="990" r:id="rId83"/>
    <p:sldId id="991" r:id="rId84"/>
    <p:sldId id="548" r:id="rId85"/>
    <p:sldId id="549" r:id="rId86"/>
    <p:sldId id="995" r:id="rId87"/>
    <p:sldId id="815" r:id="rId88"/>
    <p:sldId id="448" r:id="rId8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00FF"/>
    <a:srgbClr val="CC6600"/>
    <a:srgbClr val="66FF99"/>
    <a:srgbClr val="17D937"/>
    <a:srgbClr val="CC0000"/>
    <a:srgbClr val="FFFF66"/>
    <a:srgbClr val="00FF00"/>
    <a:srgbClr val="1B10B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03" autoAdjust="0"/>
    <p:restoredTop sz="90929" autoAdjust="0"/>
  </p:normalViewPr>
  <p:slideViewPr>
    <p:cSldViewPr>
      <p:cViewPr varScale="1">
        <p:scale>
          <a:sx n="74" d="100"/>
          <a:sy n="74" d="100"/>
        </p:scale>
        <p:origin x="-144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slide" Target="slides/slide38.xml"/><Relationship Id="rId63" Type="http://schemas.openxmlformats.org/officeDocument/2006/relationships/slide" Target="slides/slide46.xml"/><Relationship Id="rId68" Type="http://schemas.openxmlformats.org/officeDocument/2006/relationships/slide" Target="slides/slide51.xml"/><Relationship Id="rId76" Type="http://schemas.openxmlformats.org/officeDocument/2006/relationships/slide" Target="slides/slide59.xml"/><Relationship Id="rId84" Type="http://schemas.openxmlformats.org/officeDocument/2006/relationships/slide" Target="slides/slide67.xml"/><Relationship Id="rId89" Type="http://schemas.openxmlformats.org/officeDocument/2006/relationships/slide" Target="slides/slide72.xml"/><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74" Type="http://schemas.openxmlformats.org/officeDocument/2006/relationships/slide" Target="slides/slide57.xml"/><Relationship Id="rId79" Type="http://schemas.openxmlformats.org/officeDocument/2006/relationships/slide" Target="slides/slide62.xml"/><Relationship Id="rId87" Type="http://schemas.openxmlformats.org/officeDocument/2006/relationships/slide" Target="slides/slide70.xml"/><Relationship Id="rId5" Type="http://schemas.openxmlformats.org/officeDocument/2006/relationships/slideMaster" Target="slideMasters/slideMaster5.xml"/><Relationship Id="rId61" Type="http://schemas.openxmlformats.org/officeDocument/2006/relationships/slide" Target="slides/slide44.xml"/><Relationship Id="rId82" Type="http://schemas.openxmlformats.org/officeDocument/2006/relationships/slide" Target="slides/slide65.xml"/><Relationship Id="rId90" Type="http://schemas.openxmlformats.org/officeDocument/2006/relationships/notesMaster" Target="notesMasters/notesMaster1.xml"/><Relationship Id="rId19" Type="http://schemas.openxmlformats.org/officeDocument/2006/relationships/slide" Target="slides/slide2.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slide" Target="slides/slide52.xml"/><Relationship Id="rId77" Type="http://schemas.openxmlformats.org/officeDocument/2006/relationships/slide" Target="slides/slide60.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80" Type="http://schemas.openxmlformats.org/officeDocument/2006/relationships/slide" Target="slides/slide63.xml"/><Relationship Id="rId85" Type="http://schemas.openxmlformats.org/officeDocument/2006/relationships/slide" Target="slides/slide68.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slide" Target="slides/slide58.xml"/><Relationship Id="rId83" Type="http://schemas.openxmlformats.org/officeDocument/2006/relationships/slide" Target="slides/slide66.xml"/><Relationship Id="rId88" Type="http://schemas.openxmlformats.org/officeDocument/2006/relationships/slide" Target="slides/slide7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286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86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6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286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7153954-4AF9-459C-B8B6-755BF89106A2}" type="slidenum">
              <a:rPr lang="en-US"/>
              <a:pPr/>
              <a:t>‹#›</a:t>
            </a:fld>
            <a:endParaRPr lang="en-US" dirty="0"/>
          </a:p>
        </p:txBody>
      </p:sp>
    </p:spTree>
    <p:extLst>
      <p:ext uri="{BB962C8B-B14F-4D97-AF65-F5344CB8AC3E}">
        <p14:creationId xmlns:p14="http://schemas.microsoft.com/office/powerpoint/2010/main" val="12198324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ABFA3F9B-D49E-4DCE-A0CF-D6358D6455B0}" type="slidenum">
              <a:rPr lang="ar-SA" smtClean="0">
                <a:solidFill>
                  <a:prstClr val="black"/>
                </a:solidFill>
              </a:rPr>
              <a:pPr/>
              <a:t>5</a:t>
            </a:fld>
            <a:endParaRPr lang="ar-SA" dirty="0">
              <a:solidFill>
                <a:prstClr val="black"/>
              </a:solidFill>
            </a:endParaRPr>
          </a:p>
        </p:txBody>
      </p:sp>
    </p:spTree>
    <p:extLst>
      <p:ext uri="{BB962C8B-B14F-4D97-AF65-F5344CB8AC3E}">
        <p14:creationId xmlns:p14="http://schemas.microsoft.com/office/powerpoint/2010/main" val="3570472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ABFA3F9B-D49E-4DCE-A0CF-D6358D6455B0}" type="slidenum">
              <a:rPr lang="ar-SA" smtClean="0">
                <a:solidFill>
                  <a:prstClr val="black"/>
                </a:solidFill>
              </a:rPr>
              <a:pPr/>
              <a:t>6</a:t>
            </a:fld>
            <a:endParaRPr lang="ar-SA" dirty="0">
              <a:solidFill>
                <a:prstClr val="black"/>
              </a:solidFill>
            </a:endParaRPr>
          </a:p>
        </p:txBody>
      </p:sp>
    </p:spTree>
    <p:extLst>
      <p:ext uri="{BB962C8B-B14F-4D97-AF65-F5344CB8AC3E}">
        <p14:creationId xmlns:p14="http://schemas.microsoft.com/office/powerpoint/2010/main" val="3570472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pPr/>
              <a:t>3/16/2017</a:t>
            </a:fld>
            <a:endParaRPr lang="en-US" dirty="0"/>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pPr/>
              <a:t>3/16/2017</a:t>
            </a:fld>
            <a:endParaRPr lang="en-US" dirty="0"/>
          </a:p>
        </p:txBody>
      </p:sp>
      <p:sp>
        <p:nvSpPr>
          <p:cNvPr id="5" name="عنصر نائب للتذييل 4"/>
          <p:cNvSpPr>
            <a:spLocks noGrp="1"/>
          </p:cNvSpPr>
          <p:nvPr>
            <p:ph type="ftr" sz="quarter" idx="11"/>
          </p:nvPr>
        </p:nvSpPr>
        <p:spPr/>
        <p:txBody>
          <a:bodyPr/>
          <a:lstStyle>
            <a:lvl1pPr>
              <a:defRPr/>
            </a:lvl1pPr>
          </a:lstStyle>
          <a:p>
            <a:endParaRPr lang="en-US" dirty="0"/>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pPr/>
              <a:t>‹#›</a:t>
            </a:fld>
            <a:endParaRPr lang="en-US" dirty="0"/>
          </a:p>
        </p:txBody>
      </p:sp>
    </p:spTree>
    <p:extLst>
      <p:ext uri="{BB962C8B-B14F-4D97-AF65-F5344CB8AC3E}">
        <p14:creationId xmlns:p14="http://schemas.microsoft.com/office/powerpoint/2010/main" val="1575568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pPr/>
              <a:t>3/16/2017</a:t>
            </a:fld>
            <a:endParaRPr lang="en-US" dirty="0"/>
          </a:p>
        </p:txBody>
      </p:sp>
      <p:sp>
        <p:nvSpPr>
          <p:cNvPr id="5" name="عنصر نائب للتذييل 4"/>
          <p:cNvSpPr>
            <a:spLocks noGrp="1"/>
          </p:cNvSpPr>
          <p:nvPr>
            <p:ph type="ftr" sz="quarter" idx="11"/>
          </p:nvPr>
        </p:nvSpPr>
        <p:spPr/>
        <p:txBody>
          <a:bodyPr/>
          <a:lstStyle>
            <a:lvl1pPr>
              <a:defRPr/>
            </a:lvl1pPr>
          </a:lstStyle>
          <a:p>
            <a:endParaRPr lang="en-US" dirty="0"/>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pPr/>
              <a:t>‹#›</a:t>
            </a:fld>
            <a:endParaRPr lang="en-US" dirty="0"/>
          </a:p>
        </p:txBody>
      </p:sp>
    </p:spTree>
    <p:extLst>
      <p:ext uri="{BB962C8B-B14F-4D97-AF65-F5344CB8AC3E}">
        <p14:creationId xmlns:p14="http://schemas.microsoft.com/office/powerpoint/2010/main" val="215377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pPr/>
              <a:t>3/16/2017</a:t>
            </a:fld>
            <a:endParaRPr lang="en-US" dirty="0"/>
          </a:p>
        </p:txBody>
      </p:sp>
      <p:sp>
        <p:nvSpPr>
          <p:cNvPr id="6" name="عنصر نائب للتذييل 5"/>
          <p:cNvSpPr>
            <a:spLocks noGrp="1"/>
          </p:cNvSpPr>
          <p:nvPr>
            <p:ph type="ftr" sz="quarter" idx="11"/>
          </p:nvPr>
        </p:nvSpPr>
        <p:spPr/>
        <p:txBody>
          <a:bodyPr/>
          <a:lstStyle>
            <a:lvl1pPr>
              <a:defRPr/>
            </a:lvl1pPr>
          </a:lstStyle>
          <a:p>
            <a:endParaRPr lang="en-US" dirty="0"/>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pPr/>
              <a:t>‹#›</a:t>
            </a:fld>
            <a:endParaRPr lang="en-US" dirty="0"/>
          </a:p>
        </p:txBody>
      </p:sp>
    </p:spTree>
    <p:extLst>
      <p:ext uri="{BB962C8B-B14F-4D97-AF65-F5344CB8AC3E}">
        <p14:creationId xmlns:p14="http://schemas.microsoft.com/office/powerpoint/2010/main" val="2976961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pPr/>
              <a:t>3/16/2017</a:t>
            </a:fld>
            <a:endParaRPr lang="en-US" dirty="0"/>
          </a:p>
        </p:txBody>
      </p:sp>
      <p:sp>
        <p:nvSpPr>
          <p:cNvPr id="8" name="عنصر نائب للتذييل 7"/>
          <p:cNvSpPr>
            <a:spLocks noGrp="1"/>
          </p:cNvSpPr>
          <p:nvPr>
            <p:ph type="ftr" sz="quarter" idx="11"/>
          </p:nvPr>
        </p:nvSpPr>
        <p:spPr/>
        <p:txBody>
          <a:bodyPr/>
          <a:lstStyle>
            <a:lvl1pPr>
              <a:defRPr/>
            </a:lvl1pPr>
          </a:lstStyle>
          <a:p>
            <a:endParaRPr lang="en-US" dirty="0"/>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pPr/>
              <a:t>‹#›</a:t>
            </a:fld>
            <a:endParaRPr lang="en-US" dirty="0"/>
          </a:p>
        </p:txBody>
      </p:sp>
    </p:spTree>
    <p:extLst>
      <p:ext uri="{BB962C8B-B14F-4D97-AF65-F5344CB8AC3E}">
        <p14:creationId xmlns:p14="http://schemas.microsoft.com/office/powerpoint/2010/main" val="1664771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pPr/>
              <a:t>3/16/2017</a:t>
            </a:fld>
            <a:endParaRPr lang="en-US" dirty="0"/>
          </a:p>
        </p:txBody>
      </p:sp>
      <p:sp>
        <p:nvSpPr>
          <p:cNvPr id="4" name="عنصر نائب للتذييل 3"/>
          <p:cNvSpPr>
            <a:spLocks noGrp="1"/>
          </p:cNvSpPr>
          <p:nvPr>
            <p:ph type="ftr" sz="quarter" idx="11"/>
          </p:nvPr>
        </p:nvSpPr>
        <p:spPr/>
        <p:txBody>
          <a:bodyPr/>
          <a:lstStyle>
            <a:lvl1pPr>
              <a:defRPr/>
            </a:lvl1pPr>
          </a:lstStyle>
          <a:p>
            <a:endParaRPr lang="en-US" dirty="0"/>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pPr/>
              <a:t>‹#›</a:t>
            </a:fld>
            <a:endParaRPr lang="en-US" dirty="0"/>
          </a:p>
        </p:txBody>
      </p:sp>
    </p:spTree>
    <p:extLst>
      <p:ext uri="{BB962C8B-B14F-4D97-AF65-F5344CB8AC3E}">
        <p14:creationId xmlns:p14="http://schemas.microsoft.com/office/powerpoint/2010/main" val="167287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pPr/>
              <a:t>3/16/2017</a:t>
            </a:fld>
            <a:endParaRPr lang="en-US" dirty="0"/>
          </a:p>
        </p:txBody>
      </p:sp>
      <p:sp>
        <p:nvSpPr>
          <p:cNvPr id="3" name="عنصر نائب للتذييل 2"/>
          <p:cNvSpPr>
            <a:spLocks noGrp="1"/>
          </p:cNvSpPr>
          <p:nvPr>
            <p:ph type="ftr" sz="quarter" idx="11"/>
          </p:nvPr>
        </p:nvSpPr>
        <p:spPr/>
        <p:txBody>
          <a:bodyPr/>
          <a:lstStyle>
            <a:lvl1pPr>
              <a:defRPr/>
            </a:lvl1pPr>
          </a:lstStyle>
          <a:p>
            <a:endParaRPr lang="en-US" dirty="0"/>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pPr/>
              <a:t>‹#›</a:t>
            </a:fld>
            <a:endParaRPr lang="en-US" dirty="0"/>
          </a:p>
        </p:txBody>
      </p:sp>
    </p:spTree>
    <p:extLst>
      <p:ext uri="{BB962C8B-B14F-4D97-AF65-F5344CB8AC3E}">
        <p14:creationId xmlns:p14="http://schemas.microsoft.com/office/powerpoint/2010/main" val="1346187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pPr/>
              <a:t>3/16/2017</a:t>
            </a:fld>
            <a:endParaRPr lang="en-US" dirty="0"/>
          </a:p>
        </p:txBody>
      </p:sp>
      <p:sp>
        <p:nvSpPr>
          <p:cNvPr id="6" name="عنصر نائب للتذييل 5"/>
          <p:cNvSpPr>
            <a:spLocks noGrp="1"/>
          </p:cNvSpPr>
          <p:nvPr>
            <p:ph type="ftr" sz="quarter" idx="11"/>
          </p:nvPr>
        </p:nvSpPr>
        <p:spPr/>
        <p:txBody>
          <a:bodyPr/>
          <a:lstStyle>
            <a:lvl1pPr>
              <a:defRPr/>
            </a:lvl1pPr>
          </a:lstStyle>
          <a:p>
            <a:endParaRPr lang="en-US" dirty="0"/>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pPr/>
              <a:t>‹#›</a:t>
            </a:fld>
            <a:endParaRPr lang="en-US" dirty="0"/>
          </a:p>
        </p:txBody>
      </p:sp>
    </p:spTree>
    <p:extLst>
      <p:ext uri="{BB962C8B-B14F-4D97-AF65-F5344CB8AC3E}">
        <p14:creationId xmlns:p14="http://schemas.microsoft.com/office/powerpoint/2010/main" val="2767758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pPr/>
              <a:t>3/16/2017</a:t>
            </a:fld>
            <a:endParaRPr lang="en-US" dirty="0"/>
          </a:p>
        </p:txBody>
      </p:sp>
      <p:sp>
        <p:nvSpPr>
          <p:cNvPr id="6" name="عنصر نائب للتذييل 5"/>
          <p:cNvSpPr>
            <a:spLocks noGrp="1"/>
          </p:cNvSpPr>
          <p:nvPr>
            <p:ph type="ftr" sz="quarter" idx="11"/>
          </p:nvPr>
        </p:nvSpPr>
        <p:spPr/>
        <p:txBody>
          <a:bodyPr/>
          <a:lstStyle>
            <a:lvl1pPr>
              <a:defRPr/>
            </a:lvl1pPr>
          </a:lstStyle>
          <a:p>
            <a:endParaRPr lang="en-US" dirty="0"/>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pPr/>
              <a:t>‹#›</a:t>
            </a:fld>
            <a:endParaRPr lang="en-US" dirty="0"/>
          </a:p>
        </p:txBody>
      </p:sp>
    </p:spTree>
    <p:extLst>
      <p:ext uri="{BB962C8B-B14F-4D97-AF65-F5344CB8AC3E}">
        <p14:creationId xmlns:p14="http://schemas.microsoft.com/office/powerpoint/2010/main" val="323957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pPr/>
              <a:t>3/16/2017</a:t>
            </a:fld>
            <a:endParaRPr lang="en-US" dirty="0"/>
          </a:p>
        </p:txBody>
      </p:sp>
      <p:sp>
        <p:nvSpPr>
          <p:cNvPr id="5" name="عنصر نائب للتذييل 4"/>
          <p:cNvSpPr>
            <a:spLocks noGrp="1"/>
          </p:cNvSpPr>
          <p:nvPr>
            <p:ph type="ftr" sz="quarter" idx="11"/>
          </p:nvPr>
        </p:nvSpPr>
        <p:spPr/>
        <p:txBody>
          <a:bodyPr/>
          <a:lstStyle>
            <a:lvl1pPr>
              <a:defRPr/>
            </a:lvl1pPr>
          </a:lstStyle>
          <a:p>
            <a:endParaRPr lang="en-US" dirty="0"/>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pPr/>
              <a:t>‹#›</a:t>
            </a:fld>
            <a:endParaRPr lang="en-US" dirty="0"/>
          </a:p>
        </p:txBody>
      </p:sp>
    </p:spTree>
    <p:extLst>
      <p:ext uri="{BB962C8B-B14F-4D97-AF65-F5344CB8AC3E}">
        <p14:creationId xmlns:p14="http://schemas.microsoft.com/office/powerpoint/2010/main" val="1041424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pPr/>
              <a:t>3/16/2017</a:t>
            </a:fld>
            <a:endParaRPr lang="en-US" dirty="0"/>
          </a:p>
        </p:txBody>
      </p:sp>
      <p:sp>
        <p:nvSpPr>
          <p:cNvPr id="5" name="عنصر نائب للتذييل 4"/>
          <p:cNvSpPr>
            <a:spLocks noGrp="1"/>
          </p:cNvSpPr>
          <p:nvPr>
            <p:ph type="ftr" sz="quarter" idx="11"/>
          </p:nvPr>
        </p:nvSpPr>
        <p:spPr/>
        <p:txBody>
          <a:bodyPr/>
          <a:lstStyle>
            <a:lvl1pPr>
              <a:defRPr/>
            </a:lvl1pPr>
          </a:lstStyle>
          <a:p>
            <a:endParaRPr lang="en-US" dirty="0"/>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pPr/>
              <a:t>‹#›</a:t>
            </a:fld>
            <a:endParaRPr lang="en-US" dirty="0"/>
          </a:p>
        </p:txBody>
      </p:sp>
    </p:spTree>
    <p:extLst>
      <p:ext uri="{BB962C8B-B14F-4D97-AF65-F5344CB8AC3E}">
        <p14:creationId xmlns:p14="http://schemas.microsoft.com/office/powerpoint/2010/main" val="538918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09396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63529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90675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92743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26559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434264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261101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697154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27274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20289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63206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FD38974C-17A5-4D72-8A63-1721FCA39E70}"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3293663658"/>
      </p:ext>
    </p:extLst>
  </p:cSld>
  <p:clrMapOvr>
    <a:masterClrMapping/>
  </p:clrMapOvr>
  <p:transition>
    <p:strips dir="ru"/>
    <p:sndAc>
      <p:stSnd>
        <p:snd r:embed="rId1" name="coin.wav"/>
      </p:stSnd>
    </p:sndAc>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681554E9-6DDA-4EA0-80D7-440ED5688088}"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913842953"/>
      </p:ext>
    </p:extLst>
  </p:cSld>
  <p:clrMapOvr>
    <a:masterClrMapping/>
  </p:clrMapOvr>
  <p:transition>
    <p:strips dir="ru"/>
    <p:sndAc>
      <p:stSnd>
        <p:snd r:embed="rId1" name="coin.wav"/>
      </p:stSnd>
    </p:sndAc>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EBC59515-115A-449E-A5F7-108A0BBB37DA}"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1302038138"/>
      </p:ext>
    </p:extLst>
  </p:cSld>
  <p:clrMapOvr>
    <a:masterClrMapping/>
  </p:clrMapOvr>
  <p:transition>
    <p:strips dir="ru"/>
    <p:sndAc>
      <p:stSnd>
        <p:snd r:embed="rId1" name="coin.wav"/>
      </p:stSnd>
    </p:sndAc>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6225A188-766F-47E7-9068-0CDF969C6197}"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3713329890"/>
      </p:ext>
    </p:extLst>
  </p:cSld>
  <p:clrMapOvr>
    <a:masterClrMapping/>
  </p:clrMapOvr>
  <p:transition>
    <p:strips dir="ru"/>
    <p:sndAc>
      <p:stSnd>
        <p:snd r:embed="rId1" name="coin.wav"/>
      </p:stSnd>
    </p:sndAc>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pPr>
              <a:defRPr/>
            </a:pPr>
            <a:fld id="{759259D9-F700-4F1F-BB63-0A9D17A278A7}"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3609634415"/>
      </p:ext>
    </p:extLst>
  </p:cSld>
  <p:clrMapOvr>
    <a:masterClrMapping/>
  </p:clrMapOvr>
  <p:transition>
    <p:strips dir="ru"/>
    <p:sndAc>
      <p:stSnd>
        <p:snd r:embed="rId1" name="coin.wav"/>
      </p:stSnd>
    </p:sndAc>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pPr>
              <a:defRPr/>
            </a:pPr>
            <a:fld id="{0D6D256B-31B8-454D-BE0E-4065C4BBE674}"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2787177609"/>
      </p:ext>
    </p:extLst>
  </p:cSld>
  <p:clrMapOvr>
    <a:masterClrMapping/>
  </p:clrMapOvr>
  <p:transition>
    <p:strips dir="ru"/>
    <p:sndAc>
      <p:stSnd>
        <p:snd r:embed="rId1" name="coin.wav"/>
      </p:stSnd>
    </p:sndAc>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a:defRPr/>
            </a:pPr>
            <a:fld id="{AACC1D19-500C-44AB-9096-B8C12BBDC415}"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2787802961"/>
      </p:ext>
    </p:extLst>
  </p:cSld>
  <p:clrMapOvr>
    <a:masterClrMapping/>
  </p:clrMapOvr>
  <p:transition>
    <p:strips dir="ru"/>
    <p:sndAc>
      <p:stSnd>
        <p:snd r:embed="rId1" name="coin.wav"/>
      </p:stSnd>
    </p:sndAc>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C92C8A7A-D239-4E1B-9CAC-CFD6A1510D5B}"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1365156314"/>
      </p:ext>
    </p:extLst>
  </p:cSld>
  <p:clrMapOvr>
    <a:masterClrMapping/>
  </p:clrMapOvr>
  <p:transition>
    <p:strips dir="ru"/>
    <p:sndAc>
      <p:stSnd>
        <p:snd r:embed="rId1" name="coin.wav"/>
      </p:stSnd>
    </p:sndAc>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8671DB13-51AC-474D-91EB-0E4F9AFA5CCE}"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3518279515"/>
      </p:ext>
    </p:extLst>
  </p:cSld>
  <p:clrMapOvr>
    <a:masterClrMapping/>
  </p:clrMapOvr>
  <p:transition>
    <p:strips dir="ru"/>
    <p:sndAc>
      <p:stSnd>
        <p:snd r:embed="rId1" name="coin.wav"/>
      </p:stSnd>
    </p:sndAc>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102CAA12-0607-46C9-B084-3EA8710E592B}"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724031634"/>
      </p:ext>
    </p:extLst>
  </p:cSld>
  <p:clrMapOvr>
    <a:masterClrMapping/>
  </p:clrMapOvr>
  <p:transition>
    <p:strips dir="ru"/>
    <p:sndAc>
      <p:stSnd>
        <p:snd r:embed="rId1" name="coin.wav"/>
      </p:stSnd>
    </p:sndAc>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2F385C52-C460-491A-8513-F76965A58F27}" type="slidenum">
              <a:rPr lang="ar-SA"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738543242"/>
      </p:ext>
    </p:extLst>
  </p:cSld>
  <p:clrMapOvr>
    <a:masterClrMapping/>
  </p:clrMapOvr>
  <p:transition>
    <p:strips dir="ru"/>
    <p:sndAc>
      <p:stSnd>
        <p:snd r:embed="rId1" name="coin.wav"/>
      </p:stSnd>
    </p:sndAc>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EE9451-571F-48AB-8DBD-177952ECC916}"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270075478"/>
      </p:ext>
    </p:extLst>
  </p:cSld>
  <p:clrMapOvr>
    <a:masterClrMapping/>
  </p:clrMapOvr>
  <p:transition>
    <p:strips dir="ru"/>
    <p:sndAc>
      <p:stSnd>
        <p:snd r:embed="rId1" name="coin.wav"/>
      </p:stSnd>
    </p:sndAc>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E48EEC-F49E-4D7B-B28A-5675638C8D7E}"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012776608"/>
      </p:ext>
    </p:extLst>
  </p:cSld>
  <p:clrMapOvr>
    <a:masterClrMapping/>
  </p:clrMapOvr>
  <p:transition>
    <p:strips dir="ru"/>
    <p:sndAc>
      <p:stSnd>
        <p:snd r:embed="rId1" name="coin.wav"/>
      </p:stSnd>
    </p:sndAc>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4FCEA2A-A7FE-4260-A9A2-4F50371249BB}"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724658248"/>
      </p:ext>
    </p:extLst>
  </p:cSld>
  <p:clrMapOvr>
    <a:masterClrMapping/>
  </p:clrMapOvr>
  <p:transition>
    <p:strips dir="ru"/>
    <p:sndAc>
      <p:stSnd>
        <p:snd r:embed="rId1" name="coin.wav"/>
      </p:stSnd>
    </p:sndAc>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613C5E-D85E-4015-8086-A640D57CFB94}"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86737161"/>
      </p:ext>
    </p:extLst>
  </p:cSld>
  <p:clrMapOvr>
    <a:masterClrMapping/>
  </p:clrMapOvr>
  <p:transition>
    <p:strips dir="ru"/>
    <p:sndAc>
      <p:stSnd>
        <p:snd r:embed="rId1" name="coin.wav"/>
      </p:stSnd>
    </p:sndAc>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775B55B-8D4B-4EBD-9EA0-961B35CC21CA}"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178570328"/>
      </p:ext>
    </p:extLst>
  </p:cSld>
  <p:clrMapOvr>
    <a:masterClrMapping/>
  </p:clrMapOvr>
  <p:transition>
    <p:strips dir="ru"/>
    <p:sndAc>
      <p:stSnd>
        <p:snd r:embed="rId1" name="coin.wav"/>
      </p:stSnd>
    </p:sndAc>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499CAB0-5F08-4EA4-9796-6F7AEAE2DB3B}"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376500580"/>
      </p:ext>
    </p:extLst>
  </p:cSld>
  <p:clrMapOvr>
    <a:masterClrMapping/>
  </p:clrMapOvr>
  <p:transition>
    <p:strips dir="ru"/>
    <p:sndAc>
      <p:stSnd>
        <p:snd r:embed="rId1" name="coin.wav"/>
      </p:stSnd>
    </p:sndAc>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C99A86-769A-4400-A1EE-F3BD26D1C0B2}"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951435145"/>
      </p:ext>
    </p:extLst>
  </p:cSld>
  <p:clrMapOvr>
    <a:masterClrMapping/>
  </p:clrMapOvr>
  <p:transition>
    <p:strips dir="ru"/>
    <p:sndAc>
      <p:stSnd>
        <p:snd r:embed="rId1" name="coin.wav"/>
      </p:stSnd>
    </p:sndAc>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B901A1-E60C-483A-81AE-B22DEE1AC660}"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84594966"/>
      </p:ext>
    </p:extLst>
  </p:cSld>
  <p:clrMapOvr>
    <a:masterClrMapping/>
  </p:clrMapOvr>
  <p:transition>
    <p:strips dir="ru"/>
    <p:sndAc>
      <p:stSnd>
        <p:snd r:embed="rId1" name="coin.wav"/>
      </p:stSnd>
    </p:sndAc>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C2E17ED-6707-4C73-88C8-AC92E3DD832E}"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13364509"/>
      </p:ext>
    </p:extLst>
  </p:cSld>
  <p:clrMapOvr>
    <a:masterClrMapping/>
  </p:clrMapOvr>
  <p:transition>
    <p:strips dir="ru"/>
    <p:sndAc>
      <p:stSnd>
        <p:snd r:embed="rId1" name="coin.wav"/>
      </p:stSnd>
    </p:sndAc>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8412C30-3DC2-4EEE-A7BA-B701AB653D6C}"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99363177"/>
      </p:ext>
    </p:extLst>
  </p:cSld>
  <p:clrMapOvr>
    <a:masterClrMapping/>
  </p:clrMapOvr>
  <p:transition>
    <p:strips dir="ru"/>
    <p:sndAc>
      <p:stSnd>
        <p:snd r:embed="rId1" name="coin.wav"/>
      </p:stSnd>
    </p:sndAc>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12F7F7-6EE3-461F-9ED4-6BB8B2A017A4}" type="slidenum">
              <a:rPr lang="ar-SA"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49770581"/>
      </p:ext>
    </p:extLst>
  </p:cSld>
  <p:clrMapOvr>
    <a:masterClrMapping/>
  </p:clrMapOvr>
  <p:transition>
    <p:strips dir="ru"/>
    <p:sndAc>
      <p:stSnd>
        <p:snd r:embed="rId1" name="coin.wav"/>
      </p:stSnd>
    </p:sndAc>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715570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127759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340503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184607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286543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903159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2136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57011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237380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571682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148885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429245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193914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934140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655458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850126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85685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825234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943476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934029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409555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616496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901576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067014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208786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768319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980043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1948559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929014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224421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722330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062148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957950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775168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4902028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4126286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054975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391054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472023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7824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554158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700934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058729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584247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460998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919200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8348590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900706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504202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8564021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540852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7065949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880432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1118775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183256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2814087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7788751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252095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2847381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5407987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1881402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452843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066944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5380664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973459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8717127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924690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9174196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9820890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7806562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6892256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4619602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9178667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6735467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5643778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2669524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1832445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0761510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3849026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896794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8654079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5628754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9656932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5312046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6859046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9657484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7469822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4486536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5588773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6199357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4159996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53877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100539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5642107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2670511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6512279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4617400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5128293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9908668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76686597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1062027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6885850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3247948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4089246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7188456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664749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7042452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2784427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0145869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2150253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3172485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2912110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9250682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269293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7812851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126448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5970885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7495723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7386679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3195212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4000921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2154271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85492392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4233587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1464777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3359562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0938016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6646615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7944480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603722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8313572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9395624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9906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lvl1pPr>
          </a:lstStyle>
          <a:p>
            <a:pPr lvl="0"/>
            <a:r>
              <a:rPr lang="ar-SA" noProof="0" smtClean="0"/>
              <a:t>انقر لتحرير نمط العنوان الرئيسي</a:t>
            </a:r>
            <a:endParaRPr lang="en-US" noProof="0" smtClean="0"/>
          </a:p>
        </p:txBody>
      </p:sp>
      <p:sp>
        <p:nvSpPr>
          <p:cNvPr id="3075" name="Rectangle 3"/>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ar-SA" noProof="0" smtClean="0"/>
              <a:t>انقر لتحرير نمط العنوان الثانوي الرئيسي</a:t>
            </a:r>
            <a:endParaRPr lang="en-US" noProof="0" smtClean="0"/>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fld id="{3C2ABA19-9388-43C7-8DC2-F2946B84A38A}" type="datetime1">
              <a:rPr lang="en-US">
                <a:solidFill>
                  <a:srgbClr val="000000"/>
                </a:solidFill>
              </a:rPr>
              <a:pPr/>
              <a:t>3/16/2017</a:t>
            </a:fld>
            <a:endParaRPr lang="en-US" dirty="0">
              <a:solidFill>
                <a:srgbClr val="000000"/>
              </a:solidFill>
            </a:endParaRPr>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solidFill>
                <a:srgbClr val="000000"/>
              </a:solidFill>
            </a:endParaRPr>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7EF68FAF-C0A9-495A-B8F3-939C30CA6F0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774171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273B9B99-C57D-4A4A-9FC3-24027E93DA4B}"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80178BE-33EF-4393-9946-02BDC26227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3891621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7651F1FF-5427-4A76-A451-D09B08E6532E}"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7A37AF32-BDAF-4406-A0A1-340E0FB2F4C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6698730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514600"/>
            <a:ext cx="3429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F126B971-D22C-491B-8430-A9EE4C8896F2}"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14053908-5EB4-4841-9CC7-D3D79FC4E8B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76659634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5B34E3F9-6454-410B-9A6F-B80B69AAB815}" type="datetime1">
              <a:rPr lang="en-US">
                <a:solidFill>
                  <a:srgbClr val="000000"/>
                </a:solidFill>
              </a:rPr>
              <a:pPr/>
              <a:t>3/16/2017</a:t>
            </a:fld>
            <a:endParaRPr lang="en-US" dirty="0">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dirty="0">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E9A264D6-A7A0-435C-8713-4992BB90C5D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1725538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4A374054-7E7B-4D66-A3A6-9F04EB220E06}" type="datetime1">
              <a:rPr lang="en-US">
                <a:solidFill>
                  <a:srgbClr val="000000"/>
                </a:solidFill>
              </a:rPr>
              <a:pPr/>
              <a:t>3/16/2017</a:t>
            </a:fld>
            <a:endParaRPr lang="en-US" dirty="0">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dirty="0">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0F447CEF-7551-477E-BA99-7367D42253C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5391485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612BDFB-DE01-4A01-BC6C-3A060422C950}" type="datetime1">
              <a:rPr lang="en-US">
                <a:solidFill>
                  <a:srgbClr val="000000"/>
                </a:solidFill>
              </a:rPr>
              <a:pPr/>
              <a:t>3/16/2017</a:t>
            </a:fld>
            <a:endParaRPr lang="en-US" dirty="0">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dirty="0">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1B4DF573-2342-49E7-9A3D-7B8EB9C6AE7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4197490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398E6470-DC54-48EE-A183-740BF6A36B80}"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584D71E0-1D18-4988-8AFE-D71CEBB201A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8705304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22CFD1E-92A9-40A1-BB19-1A0339D3A9DC}" type="datetime1">
              <a:rPr lang="en-US">
                <a:solidFill>
                  <a:srgbClr val="000000"/>
                </a:solidFill>
              </a:rPr>
              <a:pPr/>
              <a:t>3/16/2017</a:t>
            </a:fld>
            <a:endParaRPr lang="en-US" dirty="0">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dirty="0">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7D72B774-0BB4-4AB4-ADA6-7C62DC5871C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8451602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2ED7920-8D1B-4F56-A34D-0A91EFEA4EA0}"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314D0241-CA23-4640-AD8E-97080ECD686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7902340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324600" y="533400"/>
            <a:ext cx="1752600" cy="55626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533400"/>
            <a:ext cx="5105400" cy="55626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75D3D335-8411-4767-B7CD-D3F6371C9037}" type="datetime1">
              <a:rPr lang="en-US">
                <a:solidFill>
                  <a:srgbClr val="000000"/>
                </a:solidFill>
              </a:rPr>
              <a:pPr/>
              <a:t>3/16/2017</a:t>
            </a:fld>
            <a:endParaRPr lang="en-US" dirty="0">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dirty="0">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608B48D-0AF3-4907-A4F7-8945F703221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39868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audio" Target="../media/audio1.wav"/><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audio" Target="../media/audio1.wav"/><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2.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2.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image" Target="../media/image2.jpe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image" Target="../media/image2.jpe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2.jpe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2.jpe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1.jpe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image" Target="../media/image2.jpe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1.jpe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 Id="rId14" Type="http://schemas.openxmlformats.org/officeDocument/2006/relationships/image" Target="../media/image2.jpe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image" Target="../media/image1.jpeg"/><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pPr/>
              <a:t>3/16/2017</a:t>
            </a:fld>
            <a:endParaRPr lang="en-US" dirty="0"/>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pPr/>
              <a:t>‹#›</a:t>
            </a:fld>
            <a:endParaRPr lang="en-US" dirty="0"/>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16665316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en-US" smtClean="0"/>
              <a:t>انقر لتحرير نمط العنوان الرئيسي</a:t>
            </a:r>
          </a:p>
        </p:txBody>
      </p:sp>
      <p:sp>
        <p:nvSpPr>
          <p:cNvPr id="2051"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en-US" smtClean="0"/>
              <a:t>انقر لتحرير أنماط النص الرئيسي</a:t>
            </a:r>
          </a:p>
          <a:p>
            <a:pPr lvl="1"/>
            <a:r>
              <a:rPr lang="ar-SA" altLang="en-US" smtClean="0"/>
              <a:t>المستوى الثاني</a:t>
            </a:r>
          </a:p>
          <a:p>
            <a:pPr lvl="2"/>
            <a:r>
              <a:rPr lang="ar-SA" altLang="en-US" smtClean="0"/>
              <a:t>المستوى الثالث</a:t>
            </a:r>
          </a:p>
          <a:p>
            <a:pPr lvl="3"/>
            <a:r>
              <a:rPr lang="ar-SA" altLang="en-US" smtClean="0"/>
              <a:t>المستوى الرابع</a:t>
            </a:r>
          </a:p>
          <a:p>
            <a:pPr lvl="4"/>
            <a:r>
              <a:rPr lang="ar-SA" altLang="en-US"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eaLnBrk="0" hangingPunct="0">
              <a:defRPr/>
            </a:pPr>
            <a:endParaRPr lang="en-US" b="1" dirty="0">
              <a:solidFill>
                <a:prstClr val="black">
                  <a:tint val="75000"/>
                </a:prstClr>
              </a:solidFill>
              <a:latin typeface="Arial" pitchFamily="34" charset="0"/>
              <a:cs typeface="Arial" pitchFamily="34" charset="0"/>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eaLnBrk="0" hangingPunct="0">
              <a:defRPr/>
            </a:pPr>
            <a:endParaRPr lang="en-US" b="1" dirty="0">
              <a:solidFill>
                <a:prstClr val="black">
                  <a:tint val="75000"/>
                </a:prstClr>
              </a:solidFill>
              <a:latin typeface="Arial" pitchFamily="34" charset="0"/>
              <a:cs typeface="Arial" pitchFamily="34" charset="0"/>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eaLnBrk="0" hangingPunct="0">
              <a:defRPr/>
            </a:pPr>
            <a:fld id="{8884A4A8-8C82-444C-9362-C8FD6D49409E}" type="slidenum">
              <a:rPr lang="ar-SA" altLang="en-US" b="1">
                <a:solidFill>
                  <a:prstClr val="black">
                    <a:tint val="75000"/>
                  </a:prstClr>
                </a:solidFill>
                <a:latin typeface="Arial" pitchFamily="34" charset="0"/>
              </a:rPr>
              <a:pPr eaLnBrk="0" hangingPunct="0">
                <a:defRPr/>
              </a:pPr>
              <a:t>‹#›</a:t>
            </a:fld>
            <a:endParaRPr lang="en-US" altLang="en-US" b="1"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24716980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strips dir="ru"/>
    <p:sndAc>
      <p:stSnd>
        <p:snd r:embed="rId13" name="coin.wav"/>
      </p:stSnd>
    </p:sndAc>
  </p:transition>
  <p:timing>
    <p:tnLst>
      <p:par>
        <p:cTn id="1" dur="indefinite" restart="never" nodeType="tmRoot"/>
      </p:par>
    </p:tnLst>
  </p:timing>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eaLnBrk="1" hangingPunct="1">
              <a:defRPr sz="1400" b="0">
                <a:solidFill>
                  <a:schemeClr val="tx1"/>
                </a:solidFill>
              </a:defRPr>
            </a:lvl1pPr>
          </a:lstStyle>
          <a:p>
            <a:pPr>
              <a:defRPr/>
            </a:pPr>
            <a:endParaRPr lang="en-US" dirty="0">
              <a:solidFill>
                <a:srgbClr val="000000"/>
              </a:solidFill>
              <a:latin typeface="Arial" pitchFamily="34"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1" eaLnBrk="1" hangingPunct="1">
              <a:defRPr sz="1400" b="0">
                <a:solidFill>
                  <a:schemeClr val="tx1"/>
                </a:solidFill>
              </a:defRPr>
            </a:lvl1pPr>
          </a:lstStyle>
          <a:p>
            <a:pPr>
              <a:defRPr/>
            </a:pPr>
            <a:endParaRPr lang="en-US" dirty="0">
              <a:solidFill>
                <a:srgbClr val="000000"/>
              </a:solidFill>
              <a:latin typeface="Arial" pitchFamily="34" charset="0"/>
            </a:endParaRPr>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1" eaLnBrk="1" hangingPunct="1">
              <a:defRPr sz="1400" b="0">
                <a:solidFill>
                  <a:schemeClr val="tx1"/>
                </a:solidFill>
              </a:defRPr>
            </a:lvl1pPr>
          </a:lstStyle>
          <a:p>
            <a:pPr>
              <a:defRPr/>
            </a:pPr>
            <a:fld id="{47922E78-931E-4634-A3E1-E6EB9E680C28}" type="slidenum">
              <a:rPr lang="ar-SA" altLang="en-US">
                <a:solidFill>
                  <a:srgbClr val="000000"/>
                </a:solidFill>
                <a:latin typeface="Arial" pitchFamily="34" charset="0"/>
              </a:rPr>
              <a:pPr>
                <a:defRPr/>
              </a:pPr>
              <a:t>‹#›</a:t>
            </a:fld>
            <a:endParaRPr lang="en-US" altLang="en-US" dirty="0">
              <a:solidFill>
                <a:srgbClr val="000000"/>
              </a:solidFill>
              <a:latin typeface="Arial" pitchFamily="34" charset="0"/>
            </a:endParaRPr>
          </a:p>
        </p:txBody>
      </p:sp>
    </p:spTree>
    <p:extLst>
      <p:ext uri="{BB962C8B-B14F-4D97-AF65-F5344CB8AC3E}">
        <p14:creationId xmlns:p14="http://schemas.microsoft.com/office/powerpoint/2010/main" val="379020069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p:strips dir="ru"/>
    <p:sndAc>
      <p:stSnd>
        <p:snd r:embed="rId13" name="coin.wav"/>
      </p:stSnd>
    </p:sndAc>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782369117"/>
      </p:ext>
    </p:extLst>
  </p:cSld>
  <p:clrMap bg1="lt1" tx1="dk1" bg2="lt2" tx2="dk2" accent1="accent1" accent2="accent2" accent3="accent3" accent4="accent4" accent5="accent5" accent6="accent6" hlink="hlink" folHlink="folHlink"/>
  <p:sldLayoutIdLst>
    <p:sldLayoutId id="2147484345" r:id="rId1"/>
    <p:sldLayoutId id="2147484346" r:id="rId2"/>
    <p:sldLayoutId id="2147484347" r:id="rId3"/>
    <p:sldLayoutId id="2147484348" r:id="rId4"/>
    <p:sldLayoutId id="2147484349" r:id="rId5"/>
    <p:sldLayoutId id="2147484350" r:id="rId6"/>
    <p:sldLayoutId id="2147484351" r:id="rId7"/>
    <p:sldLayoutId id="2147484352" r:id="rId8"/>
    <p:sldLayoutId id="2147484353" r:id="rId9"/>
    <p:sldLayoutId id="2147484354" r:id="rId10"/>
    <p:sldLayoutId id="2147484355"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3835699295"/>
      </p:ext>
    </p:extLst>
  </p:cSld>
  <p:clrMap bg1="lt1" tx1="dk1" bg2="lt2" tx2="dk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61" r:id="rId5"/>
    <p:sldLayoutId id="2147484362" r:id="rId6"/>
    <p:sldLayoutId id="2147484363" r:id="rId7"/>
    <p:sldLayoutId id="2147484364" r:id="rId8"/>
    <p:sldLayoutId id="2147484365" r:id="rId9"/>
    <p:sldLayoutId id="2147484366" r:id="rId10"/>
    <p:sldLayoutId id="2147484367"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2609680246"/>
      </p:ext>
    </p:extLst>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773873207"/>
      </p:ext>
    </p:extLst>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2479472949"/>
      </p:ext>
    </p:extLst>
  </p:cSld>
  <p:clrMap bg1="lt1" tx1="dk1" bg2="lt2" tx2="dk2" accent1="accent1" accent2="accent2" accent3="accent3" accent4="accent4" accent5="accent5" accent6="accent6" hlink="hlink" folHlink="folHlink"/>
  <p:sldLayoutIdLst>
    <p:sldLayoutId id="2147484393" r:id="rId1"/>
    <p:sldLayoutId id="2147484394" r:id="rId2"/>
    <p:sldLayoutId id="2147484395" r:id="rId3"/>
    <p:sldLayoutId id="2147484396" r:id="rId4"/>
    <p:sldLayoutId id="2147484397" r:id="rId5"/>
    <p:sldLayoutId id="2147484398" r:id="rId6"/>
    <p:sldLayoutId id="2147484399" r:id="rId7"/>
    <p:sldLayoutId id="2147484400" r:id="rId8"/>
    <p:sldLayoutId id="2147484401" r:id="rId9"/>
    <p:sldLayoutId id="2147484402" r:id="rId10"/>
    <p:sldLayoutId id="2147484403"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435083663"/>
      </p:ext>
    </p:extLst>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1325034726"/>
      </p:ext>
    </p:extLst>
  </p:cSld>
  <p:clrMap bg1="lt1" tx1="dk1" bg2="lt2" tx2="dk2" accent1="accent1" accent2="accent2" accent3="accent3" accent4="accent4" accent5="accent5" accent6="accent6" hlink="hlink" folHlink="folHlink"/>
  <p:sldLayoutIdLst>
    <p:sldLayoutId id="2147484429" r:id="rId1"/>
    <p:sldLayoutId id="2147484430" r:id="rId2"/>
    <p:sldLayoutId id="2147484431" r:id="rId3"/>
    <p:sldLayoutId id="2147484432" r:id="rId4"/>
    <p:sldLayoutId id="2147484433" r:id="rId5"/>
    <p:sldLayoutId id="2147484434" r:id="rId6"/>
    <p:sldLayoutId id="2147484435" r:id="rId7"/>
    <p:sldLayoutId id="2147484436" r:id="rId8"/>
    <p:sldLayoutId id="2147484437" r:id="rId9"/>
    <p:sldLayoutId id="2147484438" r:id="rId10"/>
    <p:sldLayoutId id="2147484439"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1952165418"/>
      </p:ext>
    </p:extLst>
  </p:cSld>
  <p:clrMap bg1="lt1" tx1="dk1" bg2="lt2" tx2="dk2" accent1="accent1" accent2="accent2" accent3="accent3" accent4="accent4" accent5="accent5" accent6="accent6" hlink="hlink" folHlink="folHlink"/>
  <p:sldLayoutIdLst>
    <p:sldLayoutId id="2147484441" r:id="rId1"/>
    <p:sldLayoutId id="2147484442" r:id="rId2"/>
    <p:sldLayoutId id="2147484443" r:id="rId3"/>
    <p:sldLayoutId id="2147484444" r:id="rId4"/>
    <p:sldLayoutId id="2147484445" r:id="rId5"/>
    <p:sldLayoutId id="2147484446" r:id="rId6"/>
    <p:sldLayoutId id="2147484447" r:id="rId7"/>
    <p:sldLayoutId id="2147484448" r:id="rId8"/>
    <p:sldLayoutId id="2147484449" r:id="rId9"/>
    <p:sldLayoutId id="2147484450" r:id="rId10"/>
    <p:sldLayoutId id="2147484451"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2733114452"/>
      </p:ext>
    </p:extLst>
  </p:cSld>
  <p:clrMap bg1="lt1" tx1="dk1" bg2="lt2" tx2="dk2" accent1="accent1" accent2="accent2" accent3="accent3" accent4="accent4" accent5="accent5" accent6="accent6"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61" r:id="rId9"/>
    <p:sldLayoutId id="2147484462" r:id="rId10"/>
    <p:sldLayoutId id="2147484463"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3535396209"/>
      </p:ext>
    </p:extLst>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 id="2147484473" r:id="rId9"/>
    <p:sldLayoutId id="2147484474" r:id="rId10"/>
    <p:sldLayoutId id="2147484475"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2932420501"/>
      </p:ext>
    </p:extLst>
  </p:cSld>
  <p:clrMap bg1="lt1" tx1="dk1" bg2="lt2" tx2="dk2" accent1="accent1" accent2="accent2" accent3="accent3" accent4="accent4" accent5="accent5" accent6="accent6" hlink="hlink" folHlink="folHlink"/>
  <p:sldLayoutIdLst>
    <p:sldLayoutId id="2147484477" r:id="rId1"/>
    <p:sldLayoutId id="2147484478" r:id="rId2"/>
    <p:sldLayoutId id="2147484479" r:id="rId3"/>
    <p:sldLayoutId id="2147484480" r:id="rId4"/>
    <p:sldLayoutId id="2147484481" r:id="rId5"/>
    <p:sldLayoutId id="2147484482" r:id="rId6"/>
    <p:sldLayoutId id="2147484483" r:id="rId7"/>
    <p:sldLayoutId id="2147484484" r:id="rId8"/>
    <p:sldLayoutId id="2147484485" r:id="rId9"/>
    <p:sldLayoutId id="2147484486" r:id="rId10"/>
    <p:sldLayoutId id="2147484487"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3805538722"/>
      </p:ext>
    </p:extLst>
  </p:cSld>
  <p:clrMap bg1="lt1" tx1="dk1" bg2="lt2" tx2="dk2" accent1="accent1" accent2="accent2" accent3="accent3" accent4="accent4" accent5="accent5" accent6="accent6" hlink="hlink" folHlink="folHlink"/>
  <p:sldLayoutIdLst>
    <p:sldLayoutId id="2147484489" r:id="rId1"/>
    <p:sldLayoutId id="2147484490" r:id="rId2"/>
    <p:sldLayoutId id="2147484491" r:id="rId3"/>
    <p:sldLayoutId id="2147484492" r:id="rId4"/>
    <p:sldLayoutId id="2147484493" r:id="rId5"/>
    <p:sldLayoutId id="2147484494" r:id="rId6"/>
    <p:sldLayoutId id="2147484495" r:id="rId7"/>
    <p:sldLayoutId id="2147484496" r:id="rId8"/>
    <p:sldLayoutId id="2147484497" r:id="rId9"/>
    <p:sldLayoutId id="2147484498" r:id="rId10"/>
    <p:sldLayoutId id="2147484499"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53340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66800" y="2514600"/>
            <a:ext cx="7010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1143000" y="6172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fld id="{D004A2A9-874D-499A-B9B8-E1CB5EA658F8}" type="datetime1">
              <a:rPr lang="en-US">
                <a:solidFill>
                  <a:srgbClr val="000000"/>
                </a:solidFill>
              </a:rPr>
              <a:pPr/>
              <a:t>3/16/2017</a:t>
            </a:fld>
            <a:endParaRPr lang="en-US" dirty="0">
              <a:solidFill>
                <a:srgbClr val="000000"/>
              </a:solidFill>
            </a:endParaRPr>
          </a:p>
        </p:txBody>
      </p:sp>
      <p:sp>
        <p:nvSpPr>
          <p:cNvPr id="1029" name="Rectangle 5"/>
          <p:cNvSpPr>
            <a:spLocks noGrp="1" noChangeArrowheads="1"/>
          </p:cNvSpPr>
          <p:nvPr>
            <p:ph type="ftr" sz="quarter" idx="3"/>
          </p:nvPr>
        </p:nvSpPr>
        <p:spPr bwMode="auto">
          <a:xfrm>
            <a:off x="3276600" y="61722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9342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C49A40E9-E659-4CC6-9294-2BBB3C1D5099}" type="slidenum">
              <a:rPr lang="en-US">
                <a:solidFill>
                  <a:srgbClr val="000000"/>
                </a:solidFill>
              </a:rPr>
              <a:pPr/>
              <a:t>‹#›</a:t>
            </a:fld>
            <a:endParaRPr lang="en-US" dirty="0">
              <a:solidFill>
                <a:srgbClr val="000000"/>
              </a:solidFill>
            </a:endParaRPr>
          </a:p>
        </p:txBody>
      </p:sp>
      <p:sp>
        <p:nvSpPr>
          <p:cNvPr id="1044" name="FormatShape" descr="\\Catalpa\standdsk\Mirrors\Ofc97Adm\Clipart\Photos\SPORTS\SKIING.JPG" hidden="1"/>
          <p:cNvSpPr>
            <a:spLocks noChangeArrowheads="1"/>
          </p:cNvSpPr>
          <p:nvPr/>
        </p:nvSpPr>
        <p:spPr bwMode="auto">
          <a:xfrm>
            <a:off x="-1276350" y="1701800"/>
            <a:ext cx="10668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dirty="0">
              <a:solidFill>
                <a:srgbClr val="000000"/>
              </a:solidFill>
            </a:endParaRPr>
          </a:p>
        </p:txBody>
      </p:sp>
    </p:spTree>
    <p:extLst>
      <p:ext uri="{BB962C8B-B14F-4D97-AF65-F5344CB8AC3E}">
        <p14:creationId xmlns:p14="http://schemas.microsoft.com/office/powerpoint/2010/main" val="1796956271"/>
      </p:ext>
    </p:extLst>
  </p:cSld>
  <p:clrMap bg1="lt1" tx1="dk1" bg2="lt2" tx2="dk2" accent1="accent1" accent2="accent2" accent3="accent3" accent4="accent4" accent5="accent5" accent6="accent6" hlink="hlink" folHlink="folHlink"/>
  <p:sldLayoutIdLst>
    <p:sldLayoutId id="2147484501" r:id="rId1"/>
    <p:sldLayoutId id="2147484502" r:id="rId2"/>
    <p:sldLayoutId id="2147484503" r:id="rId3"/>
    <p:sldLayoutId id="2147484504" r:id="rId4"/>
    <p:sldLayoutId id="2147484505" r:id="rId5"/>
    <p:sldLayoutId id="2147484506" r:id="rId6"/>
    <p:sldLayoutId id="2147484507" r:id="rId7"/>
    <p:sldLayoutId id="2147484508" r:id="rId8"/>
    <p:sldLayoutId id="2147484509" r:id="rId9"/>
    <p:sldLayoutId id="2147484510" r:id="rId10"/>
    <p:sldLayoutId id="2147484511" r:id="rId11"/>
  </p:sldLayoutIdLst>
  <p:txStyles>
    <p:titleStyle>
      <a:lvl1pPr algn="ctr" rtl="1" eaLnBrk="1" fontAlgn="base" hangingPunct="1">
        <a:spcBef>
          <a:spcPct val="0"/>
        </a:spcBef>
        <a:spcAft>
          <a:spcPct val="0"/>
        </a:spcAft>
        <a:defRPr sz="44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Arial" charset="0"/>
        </a:defRPr>
      </a:lvl2pPr>
      <a:lvl3pPr algn="ctr" rtl="1" eaLnBrk="1" fontAlgn="base" hangingPunct="1">
        <a:spcBef>
          <a:spcPct val="0"/>
        </a:spcBef>
        <a:spcAft>
          <a:spcPct val="0"/>
        </a:spcAft>
        <a:defRPr sz="4400">
          <a:solidFill>
            <a:schemeClr val="tx1"/>
          </a:solidFill>
          <a:latin typeface="Arial" charset="0"/>
        </a:defRPr>
      </a:lvl3pPr>
      <a:lvl4pPr algn="ctr" rtl="1" eaLnBrk="1" fontAlgn="base" hangingPunct="1">
        <a:spcBef>
          <a:spcPct val="0"/>
        </a:spcBef>
        <a:spcAft>
          <a:spcPct val="0"/>
        </a:spcAft>
        <a:defRPr sz="4400">
          <a:solidFill>
            <a:schemeClr val="tx1"/>
          </a:solidFill>
          <a:latin typeface="Arial" charset="0"/>
        </a:defRPr>
      </a:lvl4pPr>
      <a:lvl5pPr algn="ctr" rtl="1" eaLnBrk="1" fontAlgn="base" hangingPunct="1">
        <a:spcBef>
          <a:spcPct val="0"/>
        </a:spcBef>
        <a:spcAft>
          <a:spcPct val="0"/>
        </a:spcAft>
        <a:defRPr sz="4400">
          <a:solidFill>
            <a:schemeClr val="tx1"/>
          </a:solidFill>
          <a:latin typeface="Arial" charset="0"/>
        </a:defRPr>
      </a:lvl5pPr>
      <a:lvl6pPr marL="457200" algn="ctr" rtl="1" eaLnBrk="1" fontAlgn="base" hangingPunct="1">
        <a:spcBef>
          <a:spcPct val="0"/>
        </a:spcBef>
        <a:spcAft>
          <a:spcPct val="0"/>
        </a:spcAft>
        <a:defRPr sz="4400">
          <a:solidFill>
            <a:schemeClr val="tx1"/>
          </a:solidFill>
          <a:latin typeface="Arial" charset="0"/>
        </a:defRPr>
      </a:lvl6pPr>
      <a:lvl7pPr marL="914400" algn="ctr" rtl="1" eaLnBrk="1" fontAlgn="base" hangingPunct="1">
        <a:spcBef>
          <a:spcPct val="0"/>
        </a:spcBef>
        <a:spcAft>
          <a:spcPct val="0"/>
        </a:spcAft>
        <a:defRPr sz="4400">
          <a:solidFill>
            <a:schemeClr val="tx1"/>
          </a:solidFill>
          <a:latin typeface="Arial" charset="0"/>
        </a:defRPr>
      </a:lvl7pPr>
      <a:lvl8pPr marL="1371600" algn="ctr" rtl="1" eaLnBrk="1" fontAlgn="base" hangingPunct="1">
        <a:spcBef>
          <a:spcPct val="0"/>
        </a:spcBef>
        <a:spcAft>
          <a:spcPct val="0"/>
        </a:spcAft>
        <a:defRPr sz="4400">
          <a:solidFill>
            <a:schemeClr val="tx1"/>
          </a:solidFill>
          <a:latin typeface="Arial" charset="0"/>
        </a:defRPr>
      </a:lvl8pPr>
      <a:lvl9pPr marL="1828800" algn="ctr" rtl="1" eaLnBrk="1" fontAlgn="base" hangingPunct="1">
        <a:spcBef>
          <a:spcPct val="0"/>
        </a:spcBef>
        <a:spcAft>
          <a:spcPct val="0"/>
        </a:spcAft>
        <a:defRPr sz="4400">
          <a:solidFill>
            <a:schemeClr val="tx1"/>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40.xml"/><Relationship Id="rId5" Type="http://schemas.openxmlformats.org/officeDocument/2006/relationships/image" Target="../media/image6.png"/><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12.xml"/><Relationship Id="rId1" Type="http://schemas.openxmlformats.org/officeDocument/2006/relationships/themeOverride" Target="../theme/themeOverride1.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notesSlide" Target="../notesSlides/notesSlide1.xml"/><Relationship Id="rId7" Type="http://schemas.openxmlformats.org/officeDocument/2006/relationships/image" Target="../media/image15.jpeg"/><Relationship Id="rId2" Type="http://schemas.openxmlformats.org/officeDocument/2006/relationships/slideLayout" Target="../slideLayouts/slideLayout178.xml"/><Relationship Id="rId1" Type="http://schemas.openxmlformats.org/officeDocument/2006/relationships/themeOverride" Target="../theme/themeOverride3.xml"/><Relationship Id="rId6" Type="http://schemas.openxmlformats.org/officeDocument/2006/relationships/image" Target="../media/image14.gif"/><Relationship Id="rId5" Type="http://schemas.openxmlformats.org/officeDocument/2006/relationships/image" Target="../media/image13.wmf"/><Relationship Id="rId10" Type="http://schemas.openxmlformats.org/officeDocument/2006/relationships/image" Target="../media/image18.jpeg"/><Relationship Id="rId4" Type="http://schemas.openxmlformats.org/officeDocument/2006/relationships/image" Target="../media/image7.jpg"/><Relationship Id="rId9"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notesSlide" Target="../notesSlides/notesSlide2.xml"/><Relationship Id="rId7" Type="http://schemas.openxmlformats.org/officeDocument/2006/relationships/image" Target="../media/image19.jpeg"/><Relationship Id="rId2" Type="http://schemas.openxmlformats.org/officeDocument/2006/relationships/slideLayout" Target="../slideLayouts/slideLayout178.xml"/><Relationship Id="rId1" Type="http://schemas.openxmlformats.org/officeDocument/2006/relationships/themeOverride" Target="../theme/themeOverride4.xml"/><Relationship Id="rId6" Type="http://schemas.openxmlformats.org/officeDocument/2006/relationships/image" Target="../media/image17.jpeg"/><Relationship Id="rId5" Type="http://schemas.openxmlformats.org/officeDocument/2006/relationships/image" Target="../media/image15.jpeg"/><Relationship Id="rId10" Type="http://schemas.openxmlformats.org/officeDocument/2006/relationships/image" Target="../media/image13.wmf"/><Relationship Id="rId4" Type="http://schemas.openxmlformats.org/officeDocument/2006/relationships/image" Target="../media/image7.jpg"/><Relationship Id="rId9" Type="http://schemas.openxmlformats.org/officeDocument/2006/relationships/image" Target="../media/image21.gif"/></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9.xml"/><Relationship Id="rId1" Type="http://schemas.openxmlformats.org/officeDocument/2006/relationships/themeOverride" Target="../theme/themeOverride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45.xml"/><Relationship Id="rId5" Type="http://schemas.openxmlformats.org/officeDocument/2006/relationships/image" Target="../media/image15.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56.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67.xml"/><Relationship Id="rId5" Type="http://schemas.openxmlformats.org/officeDocument/2006/relationships/image" Target="../media/image15.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56.xml"/></Relationships>
</file>

<file path=ppt/slides/_rels/slide2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56.xml"/><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slideLayout" Target="../slideLayouts/slideLayout7.xml"/><Relationship Id="rId1" Type="http://schemas.openxmlformats.org/officeDocument/2006/relationships/themeOverride" Target="../theme/themeOverride6.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78.xml"/><Relationship Id="rId5" Type="http://schemas.openxmlformats.org/officeDocument/2006/relationships/image" Target="../media/image35.jpe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slideLayout" Target="../slideLayouts/slideLayout78.xml"/><Relationship Id="rId1" Type="http://schemas.openxmlformats.org/officeDocument/2006/relationships/themeOverride" Target="../theme/themeOverride7.xml"/><Relationship Id="rId4" Type="http://schemas.openxmlformats.org/officeDocument/2006/relationships/image" Target="../media/image26.gif"/></Relationships>
</file>

<file path=ppt/slides/_rels/slide3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89.xml"/><Relationship Id="rId5" Type="http://schemas.openxmlformats.org/officeDocument/2006/relationships/image" Target="../media/image15.jpeg"/><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00.xml"/></Relationships>
</file>

<file path=ppt/slides/_rels/slide3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00.xml"/></Relationships>
</file>

<file path=ppt/slides/_rels/slide3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00.xml"/></Relationships>
</file>

<file path=ppt/slides/_rels/slide3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00.xml"/><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9.xml"/><Relationship Id="rId1" Type="http://schemas.openxmlformats.org/officeDocument/2006/relationships/themeOverride" Target="../theme/themeOverride8.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11.xml"/><Relationship Id="rId5" Type="http://schemas.openxmlformats.org/officeDocument/2006/relationships/image" Target="../media/image15.jpeg"/><Relationship Id="rId4" Type="http://schemas.openxmlformats.org/officeDocument/2006/relationships/image" Target="../media/image27.jpeg"/></Relationships>
</file>

<file path=ppt/slides/_rels/slide4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22.xml"/><Relationship Id="rId5" Type="http://schemas.openxmlformats.org/officeDocument/2006/relationships/image" Target="../media/image15.jpeg"/><Relationship Id="rId4" Type="http://schemas.openxmlformats.org/officeDocument/2006/relationships/image" Target="../media/image27.jpeg"/></Relationships>
</file>

<file path=ppt/slides/_rels/slide4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27.jpeg"/></Relationships>
</file>

<file path=ppt/slides/_rels/slide4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33.xml"/><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44.xml"/></Relationships>
</file>

<file path=ppt/slides/_rels/slide4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44.xml"/><Relationship Id="rId4" Type="http://schemas.openxmlformats.org/officeDocument/2006/relationships/image" Target="../media/image40.jpg"/></Relationships>
</file>

<file path=ppt/slides/_rels/slide4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44.xml"/></Relationships>
</file>

<file path=ppt/slides/_rels/slide4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41.jpg"/></Relationships>
</file>

<file path=ppt/slides/_rels/slide4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42.jpg"/></Relationships>
</file>

<file path=ppt/slides/_rels/slide5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image" Target="../media/image44.jpg"/><Relationship Id="rId4" Type="http://schemas.openxmlformats.org/officeDocument/2006/relationships/image" Target="../media/image43.jpg"/></Relationships>
</file>

<file path=ppt/slides/_rels/slide5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45.jpg"/></Relationships>
</file>

<file path=ppt/slides/_rels/slide5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55.xml"/></Relationships>
</file>

<file path=ppt/slides/_rels/slide5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55.xml"/><Relationship Id="rId4" Type="http://schemas.openxmlformats.org/officeDocument/2006/relationships/image" Target="../media/image46.jpg"/></Relationships>
</file>

<file path=ppt/slides/_rels/slide5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55.xml"/></Relationships>
</file>

<file path=ppt/slides/_rels/slide5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55.xml"/><Relationship Id="rId5" Type="http://schemas.openxmlformats.org/officeDocument/2006/relationships/image" Target="../media/image48.jpg"/><Relationship Id="rId4" Type="http://schemas.openxmlformats.org/officeDocument/2006/relationships/image" Target="../media/image47.jpg"/></Relationships>
</file>

<file path=ppt/slides/_rels/slide5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66.xml"/><Relationship Id="rId6" Type="http://schemas.openxmlformats.org/officeDocument/2006/relationships/image" Target="../media/image49.jpg"/><Relationship Id="rId5" Type="http://schemas.openxmlformats.org/officeDocument/2006/relationships/image" Target="../media/image15.jpeg"/><Relationship Id="rId4" Type="http://schemas.openxmlformats.org/officeDocument/2006/relationships/image" Target="../media/image27.jpeg"/></Relationships>
</file>

<file path=ppt/slides/_rels/slide6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50.jpg"/></Relationships>
</file>

<file path=ppt/slides/_rels/slide6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6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27.jpeg"/></Relationships>
</file>

<file path=ppt/slides/_rels/slide6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2.jpeg"/><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gif"/></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image" Target="../media/image57.gif"/><Relationship Id="rId4" Type="http://schemas.openxmlformats.org/officeDocument/2006/relationships/image" Target="../media/image56.png"/></Relationships>
</file>

<file path=ppt/slides/_rels/slide7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58.gif"/></Relationships>
</file>

<file path=ppt/slides/_rels/slide7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59.jpg"/><Relationship Id="rId1" Type="http://schemas.openxmlformats.org/officeDocument/2006/relationships/slideLayout" Target="../slideLayouts/slideLayout1.xml"/><Relationship Id="rId5" Type="http://schemas.openxmlformats.org/officeDocument/2006/relationships/image" Target="../media/image61.gif"/><Relationship Id="rId4" Type="http://schemas.openxmlformats.org/officeDocument/2006/relationships/image" Target="../media/image60.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2770" name="عنصر نائب للمحتوى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7088" y="-100013"/>
            <a:ext cx="8029575" cy="244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WordArt 9"/>
          <p:cNvSpPr>
            <a:spLocks noChangeArrowheads="1" noChangeShapeType="1" noTextEdit="1"/>
          </p:cNvSpPr>
          <p:nvPr/>
        </p:nvSpPr>
        <p:spPr bwMode="auto">
          <a:xfrm>
            <a:off x="3707904" y="2608181"/>
            <a:ext cx="4817598" cy="223224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a:defRPr/>
            </a:pPr>
            <a:r>
              <a:rPr lang="ar-SA" sz="3600" b="1" kern="10" dirty="0" smtClean="0">
                <a:ln w="1905"/>
                <a:solidFill>
                  <a:srgbClr val="C00000"/>
                </a:solidFill>
                <a:effectLst>
                  <a:innerShdw blurRad="69850" dist="43180" dir="5400000">
                    <a:srgbClr val="000000">
                      <a:alpha val="65000"/>
                    </a:srgbClr>
                  </a:innerShdw>
                </a:effectLst>
                <a:latin typeface="Arial"/>
                <a:cs typeface="PT Bold Dusky"/>
              </a:rPr>
              <a:t>مقرر</a:t>
            </a:r>
          </a:p>
          <a:p>
            <a:pPr algn="ctr" rtl="1">
              <a:defRPr/>
            </a:pPr>
            <a:r>
              <a:rPr lang="ar-SA" sz="3600" b="1" kern="10" dirty="0" smtClean="0">
                <a:ln w="1905"/>
                <a:solidFill>
                  <a:srgbClr val="17D937"/>
                </a:solidFill>
                <a:effectLst>
                  <a:innerShdw blurRad="69850" dist="43180" dir="5400000">
                    <a:srgbClr val="000000">
                      <a:alpha val="65000"/>
                    </a:srgbClr>
                  </a:innerShdw>
                </a:effectLst>
                <a:latin typeface="Arial"/>
                <a:cs typeface="PT Bold Dusky"/>
              </a:rPr>
              <a:t>المشكلات الاجتماعية</a:t>
            </a:r>
            <a:endParaRPr lang="en-US" sz="3600" b="1" kern="10" dirty="0" smtClean="0">
              <a:ln w="1905"/>
              <a:solidFill>
                <a:srgbClr val="17D937"/>
              </a:solidFill>
              <a:effectLst>
                <a:innerShdw blurRad="69850" dist="43180" dir="5400000">
                  <a:srgbClr val="000000">
                    <a:alpha val="65000"/>
                  </a:srgbClr>
                </a:innerShdw>
              </a:effectLst>
              <a:latin typeface="Arial"/>
              <a:cs typeface="PT Bold Dusky"/>
            </a:endParaRPr>
          </a:p>
          <a:p>
            <a:pPr algn="ctr" rtl="1">
              <a:defRPr/>
            </a:pPr>
            <a:r>
              <a:rPr lang="ar-SA" sz="3600" b="1" kern="10" dirty="0" smtClean="0">
                <a:ln w="1905"/>
                <a:solidFill>
                  <a:srgbClr val="1B10B0"/>
                </a:solidFill>
                <a:effectLst>
                  <a:innerShdw blurRad="69850" dist="43180" dir="5400000">
                    <a:srgbClr val="000000">
                      <a:alpha val="65000"/>
                    </a:srgbClr>
                  </a:innerShdw>
                </a:effectLst>
                <a:latin typeface="Arial"/>
                <a:cs typeface="PT Bold Dusky"/>
              </a:rPr>
              <a:t>المستوي الثامن</a:t>
            </a:r>
            <a:r>
              <a:rPr lang="en-US" sz="3600" b="1" kern="10" dirty="0" smtClean="0">
                <a:ln w="1905"/>
                <a:solidFill>
                  <a:srgbClr val="1B10B0"/>
                </a:solidFill>
                <a:effectLst>
                  <a:innerShdw blurRad="69850" dist="43180" dir="5400000">
                    <a:srgbClr val="000000">
                      <a:alpha val="65000"/>
                    </a:srgbClr>
                  </a:innerShdw>
                </a:effectLst>
                <a:latin typeface="Arial"/>
                <a:cs typeface="PT Bold Dusky"/>
              </a:rPr>
              <a:t>- </a:t>
            </a:r>
            <a:r>
              <a:rPr lang="ar-SA" sz="3600" b="1" kern="10" dirty="0" smtClean="0">
                <a:ln w="1905"/>
                <a:solidFill>
                  <a:srgbClr val="1B10B0"/>
                </a:solidFill>
                <a:effectLst>
                  <a:innerShdw blurRad="69850" dist="43180" dir="5400000">
                    <a:srgbClr val="000000">
                      <a:alpha val="65000"/>
                    </a:srgbClr>
                  </a:innerShdw>
                </a:effectLst>
                <a:latin typeface="Arial"/>
                <a:cs typeface="PT Bold Dusky"/>
              </a:rPr>
              <a:t>التعلم عن بعد</a:t>
            </a:r>
          </a:p>
        </p:txBody>
      </p:sp>
      <p:pic>
        <p:nvPicPr>
          <p:cNvPr id="7" name="صورة 6" descr="الوصف: C:\Users\balleel\Downloads\الشعار-01.png"/>
          <p:cNvPicPr/>
          <p:nvPr/>
        </p:nvPicPr>
        <p:blipFill>
          <a:blip r:embed="rId5" cstate="print">
            <a:extLst>
              <a:ext uri="{28A0092B-C50C-407E-A947-70E740481C1C}">
                <a14:useLocalDpi xmlns:a14="http://schemas.microsoft.com/office/drawing/2010/main" val="0"/>
              </a:ext>
            </a:extLst>
          </a:blip>
          <a:srcRect l="11646" t="23952" r="9653" b="20862"/>
          <a:stretch>
            <a:fillRect/>
          </a:stretch>
        </p:blipFill>
        <p:spPr bwMode="auto">
          <a:xfrm rot="505387">
            <a:off x="452413" y="1635517"/>
            <a:ext cx="2520280" cy="19453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2672964"/>
      </p:ext>
    </p:extLst>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l="-10000" r="-10000"/>
          </a:stretch>
        </a:blipFill>
        <a:effectLst/>
      </p:bgPr>
    </p:bg>
    <p:spTree>
      <p:nvGrpSpPr>
        <p:cNvPr id="1" name=""/>
        <p:cNvGrpSpPr/>
        <p:nvPr/>
      </p:nvGrpSpPr>
      <p:grpSpPr>
        <a:xfrm>
          <a:off x="0" y="0"/>
          <a:ext cx="0" cy="0"/>
          <a:chOff x="0" y="0"/>
          <a:chExt cx="0" cy="0"/>
        </a:xfrm>
      </p:grpSpPr>
      <p:pic>
        <p:nvPicPr>
          <p:cNvPr id="2" name="صورة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681600"/>
            <a:ext cx="4765062" cy="59505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 name="صورة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723264"/>
            <a:ext cx="4536504" cy="586718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750967091"/>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L:\خاص\DR-38-2\3-المشكلات الاجتماعية\أدعية\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384"/>
            <a:ext cx="9144000" cy="6885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006862"/>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WordArt 9"/>
          <p:cNvSpPr>
            <a:spLocks noChangeArrowheads="1" noChangeShapeType="1" noTextEdit="1"/>
          </p:cNvSpPr>
          <p:nvPr/>
        </p:nvSpPr>
        <p:spPr bwMode="auto">
          <a:xfrm>
            <a:off x="5104348" y="764704"/>
            <a:ext cx="3158950" cy="64652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a:defRPr/>
            </a:pPr>
            <a:r>
              <a:rPr lang="ar-SA" sz="3600" b="1" kern="10" cap="all" dirty="0" smtClean="0">
                <a:ln w="9000" cmpd="sng">
                  <a:solidFill>
                    <a:srgbClr val="FF0000"/>
                  </a:solidFill>
                  <a:prstDash val="solid"/>
                </a:ln>
                <a:solidFill>
                  <a:srgbClr val="0000FF"/>
                </a:solidFill>
                <a:effectLst>
                  <a:reflection blurRad="12700" stA="28000" endPos="45000" dist="1000" dir="5400000" sy="-100000" algn="bl" rotWithShape="0"/>
                </a:effectLst>
                <a:latin typeface="Arial"/>
                <a:cs typeface="PT Bold Dusky"/>
              </a:rPr>
              <a:t>المحاضرة السابعة</a:t>
            </a:r>
            <a:endParaRPr lang="ar-SA" sz="3600" b="1" kern="10" cap="all" dirty="0">
              <a:ln w="9000" cmpd="sng">
                <a:solidFill>
                  <a:srgbClr val="FF0000"/>
                </a:solidFill>
                <a:prstDash val="solid"/>
              </a:ln>
              <a:solidFill>
                <a:srgbClr val="0000FF"/>
              </a:solidFill>
              <a:effectLst>
                <a:reflection blurRad="12700" stA="28000" endPos="45000" dist="1000" dir="5400000" sy="-100000" algn="bl" rotWithShape="0"/>
              </a:effectLst>
              <a:latin typeface="Arial"/>
              <a:cs typeface="PT Bold Dusky"/>
            </a:endParaRPr>
          </a:p>
        </p:txBody>
      </p:sp>
      <p:sp>
        <p:nvSpPr>
          <p:cNvPr id="5" name="WordArt 9"/>
          <p:cNvSpPr>
            <a:spLocks noChangeArrowheads="1" noChangeShapeType="1" noTextEdit="1"/>
          </p:cNvSpPr>
          <p:nvPr/>
        </p:nvSpPr>
        <p:spPr bwMode="auto">
          <a:xfrm>
            <a:off x="4972679" y="1844824"/>
            <a:ext cx="3422288" cy="96930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a:defRPr/>
            </a:pPr>
            <a:r>
              <a:rPr lang="ar-SA" sz="3600" b="1" kern="10"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Arial"/>
                <a:cs typeface="PT Bold Dusky"/>
              </a:rPr>
              <a:t>مشكلة </a:t>
            </a:r>
            <a:r>
              <a:rPr lang="ar-SA" sz="3600" b="1" kern="10"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Arial"/>
                <a:cs typeface="PT Bold Dusky"/>
              </a:rPr>
              <a:t>الإدمان</a:t>
            </a:r>
            <a:endParaRPr lang="ar-SA" sz="3600" b="1" kern="10"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Arial"/>
              <a:cs typeface="PT Bold Dusky"/>
            </a:endParaRPr>
          </a:p>
        </p:txBody>
      </p:sp>
      <p:sp>
        <p:nvSpPr>
          <p:cNvPr id="6" name="WordArt 5"/>
          <p:cNvSpPr>
            <a:spLocks noChangeArrowheads="1" noChangeShapeType="1" noTextEdit="1"/>
          </p:cNvSpPr>
          <p:nvPr/>
        </p:nvSpPr>
        <p:spPr bwMode="auto">
          <a:xfrm>
            <a:off x="5236132" y="3212976"/>
            <a:ext cx="2815275" cy="591606"/>
          </a:xfrm>
          <a:prstGeom prst="rect">
            <a:avLst/>
          </a:prstGeom>
        </p:spPr>
        <p:txBody>
          <a:bodyPr wrap="none" fromWordArt="1">
            <a:prstTxWarp prst="textPlain">
              <a:avLst>
                <a:gd name="adj" fmla="val 50000"/>
              </a:avLst>
            </a:prstTxWarp>
          </a:bodyPr>
          <a:lstStyle/>
          <a:p>
            <a:pPr algn="ctr" rtl="1">
              <a:defRPr/>
            </a:pPr>
            <a:r>
              <a:rPr lang="ar-SA" sz="4800" kern="10" dirty="0">
                <a:ln w="18415" cmpd="sng">
                  <a:solidFill>
                    <a:srgbClr val="1B10B0"/>
                  </a:solidFill>
                  <a:prstDash val="solid"/>
                </a:ln>
                <a:solidFill>
                  <a:srgbClr val="FF0000"/>
                </a:solidFill>
                <a:effectLst>
                  <a:outerShdw blurRad="63500" dir="3600000" algn="tl" rotWithShape="0">
                    <a:srgbClr val="000000">
                      <a:alpha val="70000"/>
                    </a:srgbClr>
                  </a:outerShdw>
                </a:effectLst>
                <a:latin typeface="Arial Black"/>
                <a:cs typeface="Arial"/>
              </a:rPr>
              <a:t>اعداد د. ايمان جابر شومان</a:t>
            </a:r>
            <a:endParaRPr lang="ar-EG" sz="4800" kern="10" dirty="0">
              <a:ln w="18415" cmpd="sng">
                <a:solidFill>
                  <a:srgbClr val="1B10B0"/>
                </a:solidFill>
                <a:prstDash val="solid"/>
              </a:ln>
              <a:solidFill>
                <a:srgbClr val="FF0000"/>
              </a:solidFill>
              <a:effectLst>
                <a:outerShdw blurRad="63500" dir="3600000" algn="tl" rotWithShape="0">
                  <a:srgbClr val="000000">
                    <a:alpha val="70000"/>
                  </a:srgbClr>
                </a:outerShdw>
              </a:effectLst>
              <a:latin typeface="Arial Black"/>
              <a:cs typeface="Arial"/>
            </a:endParaRPr>
          </a:p>
        </p:txBody>
      </p:sp>
      <p:sp>
        <p:nvSpPr>
          <p:cNvPr id="8" name="مستطيل 7"/>
          <p:cNvSpPr/>
          <p:nvPr/>
        </p:nvSpPr>
        <p:spPr>
          <a:xfrm>
            <a:off x="4658998" y="4077072"/>
            <a:ext cx="3839414" cy="1938992"/>
          </a:xfrm>
          <a:prstGeom prst="rect">
            <a:avLst/>
          </a:prstGeom>
        </p:spPr>
        <p:txBody>
          <a:bodyPr wrap="square">
            <a:spAutoFit/>
          </a:bodyPr>
          <a:lstStyle/>
          <a:p>
            <a:pPr algn="r" rtl="1" fontAlgn="auto">
              <a:spcBef>
                <a:spcPts val="0"/>
              </a:spcBef>
              <a:spcAft>
                <a:spcPts val="0"/>
              </a:spcAft>
            </a:pPr>
            <a:r>
              <a:rPr lang="ar-SA" b="1" dirty="0">
                <a:solidFill>
                  <a:srgbClr val="FF0000"/>
                </a:solidFill>
                <a:latin typeface="Arial"/>
                <a:cs typeface="Arial"/>
              </a:rPr>
              <a:t>مرجع </a:t>
            </a:r>
            <a:r>
              <a:rPr lang="ar-SA" b="1" dirty="0" smtClean="0">
                <a:solidFill>
                  <a:srgbClr val="FF0000"/>
                </a:solidFill>
                <a:latin typeface="Arial"/>
                <a:cs typeface="Arial"/>
              </a:rPr>
              <a:t>المحاضرة:</a:t>
            </a:r>
            <a:endParaRPr lang="ar-SA" b="1" dirty="0">
              <a:solidFill>
                <a:srgbClr val="FF0000"/>
              </a:solidFill>
              <a:latin typeface="Arial"/>
              <a:cs typeface="Arial"/>
            </a:endParaRPr>
          </a:p>
          <a:p>
            <a:pPr algn="r" rtl="1" fontAlgn="auto">
              <a:spcBef>
                <a:spcPts val="0"/>
              </a:spcBef>
              <a:spcAft>
                <a:spcPts val="0"/>
              </a:spcAft>
            </a:pPr>
            <a:r>
              <a:rPr lang="ar-SA" b="1" dirty="0">
                <a:solidFill>
                  <a:srgbClr val="000000"/>
                </a:solidFill>
                <a:latin typeface="Arial"/>
                <a:cs typeface="Arial"/>
              </a:rPr>
              <a:t>المشكلات الاجتماعية</a:t>
            </a:r>
          </a:p>
          <a:p>
            <a:pPr algn="r" rtl="1" fontAlgn="auto">
              <a:spcBef>
                <a:spcPts val="0"/>
              </a:spcBef>
              <a:spcAft>
                <a:spcPts val="0"/>
              </a:spcAft>
            </a:pPr>
            <a:r>
              <a:rPr lang="ar-SA" b="1" dirty="0">
                <a:solidFill>
                  <a:srgbClr val="000000"/>
                </a:solidFill>
                <a:latin typeface="Arial"/>
                <a:cs typeface="Arial"/>
              </a:rPr>
              <a:t>د. دلال استيتيه </a:t>
            </a:r>
            <a:r>
              <a:rPr lang="ar-SA" b="1" dirty="0" smtClean="0">
                <a:solidFill>
                  <a:srgbClr val="000000"/>
                </a:solidFill>
                <a:latin typeface="Arial"/>
                <a:cs typeface="Arial"/>
              </a:rPr>
              <a:t> و د</a:t>
            </a:r>
            <a:r>
              <a:rPr lang="ar-SA" b="1" dirty="0">
                <a:solidFill>
                  <a:srgbClr val="000000"/>
                </a:solidFill>
                <a:latin typeface="Arial"/>
                <a:cs typeface="Arial"/>
              </a:rPr>
              <a:t>. عمر  سرحان</a:t>
            </a:r>
          </a:p>
          <a:p>
            <a:pPr algn="r" rtl="1" fontAlgn="auto">
              <a:spcBef>
                <a:spcPts val="0"/>
              </a:spcBef>
              <a:spcAft>
                <a:spcPts val="0"/>
              </a:spcAft>
            </a:pPr>
            <a:r>
              <a:rPr lang="ar-SA" b="1" dirty="0">
                <a:solidFill>
                  <a:srgbClr val="000000"/>
                </a:solidFill>
                <a:latin typeface="Arial"/>
                <a:cs typeface="Arial"/>
              </a:rPr>
              <a:t>الباب الثاني  ص 137 : 143</a:t>
            </a:r>
          </a:p>
          <a:p>
            <a:pPr algn="r" rtl="1" fontAlgn="auto">
              <a:spcBef>
                <a:spcPts val="0"/>
              </a:spcBef>
              <a:spcAft>
                <a:spcPts val="0"/>
              </a:spcAft>
            </a:pPr>
            <a:endParaRPr lang="ar-SA" b="1" dirty="0">
              <a:solidFill>
                <a:srgbClr val="000000"/>
              </a:solidFill>
              <a:latin typeface="Arial"/>
              <a:cs typeface="Arial"/>
            </a:endParaRPr>
          </a:p>
        </p:txBody>
      </p:sp>
      <p:pic>
        <p:nvPicPr>
          <p:cNvPr id="9" name="صورة 8" descr="الوصف: C:\Users\balleel\Downloads\الشعار-01.png"/>
          <p:cNvPicPr/>
          <p:nvPr/>
        </p:nvPicPr>
        <p:blipFill>
          <a:blip r:embed="rId3" cstate="print">
            <a:extLst>
              <a:ext uri="{28A0092B-C50C-407E-A947-70E740481C1C}">
                <a14:useLocalDpi xmlns:a14="http://schemas.microsoft.com/office/drawing/2010/main" val="0"/>
              </a:ext>
            </a:extLst>
          </a:blip>
          <a:srcRect l="11646" t="23952" r="9653" b="20862"/>
          <a:stretch>
            <a:fillRect/>
          </a:stretch>
        </p:blipFill>
        <p:spPr bwMode="auto">
          <a:xfrm>
            <a:off x="179512" y="4077072"/>
            <a:ext cx="1819275" cy="1499846"/>
          </a:xfrm>
          <a:prstGeom prst="rect">
            <a:avLst/>
          </a:prstGeom>
          <a:noFill/>
          <a:ln>
            <a:noFill/>
          </a:ln>
        </p:spPr>
      </p:pic>
    </p:spTree>
    <p:extLst>
      <p:ext uri="{BB962C8B-B14F-4D97-AF65-F5344CB8AC3E}">
        <p14:creationId xmlns:p14="http://schemas.microsoft.com/office/powerpoint/2010/main" val="14249249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heel(1)">
                                      <p:cBhvr>
                                        <p:cTn id="2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4">
            <a:lum/>
          </a:blip>
          <a:srcRect/>
          <a:stretch>
            <a:fillRect l="-10000" r="-10000"/>
          </a:stretch>
        </a:blipFill>
        <a:effectLst/>
      </p:bgPr>
    </p:bg>
    <p:spTree>
      <p:nvGrpSpPr>
        <p:cNvPr id="1" name=""/>
        <p:cNvGrpSpPr/>
        <p:nvPr/>
      </p:nvGrpSpPr>
      <p:grpSpPr>
        <a:xfrm>
          <a:off x="0" y="0"/>
          <a:ext cx="0" cy="0"/>
          <a:chOff x="0" y="0"/>
          <a:chExt cx="0" cy="0"/>
        </a:xfrm>
      </p:grpSpPr>
      <p:sp>
        <p:nvSpPr>
          <p:cNvPr id="4" name="شريط منحني إلى الأسفل 3"/>
          <p:cNvSpPr/>
          <p:nvPr/>
        </p:nvSpPr>
        <p:spPr bwMode="auto">
          <a:xfrm>
            <a:off x="112656" y="260648"/>
            <a:ext cx="8915717" cy="1152128"/>
          </a:xfrm>
          <a:prstGeom prst="ellipseRibbon">
            <a:avLst/>
          </a:prstGeom>
          <a:solidFill>
            <a:srgbClr val="FFFF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7" name="WordArt 9"/>
          <p:cNvSpPr>
            <a:spLocks noChangeArrowheads="1" noChangeShapeType="1" noTextEdit="1"/>
          </p:cNvSpPr>
          <p:nvPr/>
        </p:nvSpPr>
        <p:spPr bwMode="auto">
          <a:xfrm>
            <a:off x="2455335" y="620687"/>
            <a:ext cx="4299524" cy="655267"/>
          </a:xfrm>
          <a:prstGeom prst="rect">
            <a:avLst/>
          </a:prstGeom>
          <a:ln w="9525">
            <a:noFill/>
            <a:round/>
            <a:headEnd/>
            <a:tailEnd/>
          </a:ln>
          <a:extLst/>
        </p:spPr>
        <p:txBody>
          <a:bodyPr wrap="none" fromWordArt="1">
            <a:prstTxWarp prst="textPlain">
              <a:avLst>
                <a:gd name="adj" fmla="val 50000"/>
              </a:avLst>
            </a:prstTxWarp>
          </a:bodyPr>
          <a:lstStyle/>
          <a:p>
            <a:pPr algn="ctr" rtl="1">
              <a:defRPr/>
            </a:pPr>
            <a:r>
              <a:rPr lang="ar-SA" sz="3600" b="1" kern="10" cap="all" dirty="0" smtClean="0">
                <a:ln w="9000" cmpd="sng">
                  <a:solidFill>
                    <a:srgbClr val="000000">
                      <a:shade val="50000"/>
                      <a:satMod val="120000"/>
                    </a:srgbClr>
                  </a:solidFill>
                  <a:prstDash val="solid"/>
                </a:ln>
                <a:solidFill>
                  <a:srgbClr val="0000FF"/>
                </a:solidFill>
                <a:effectLst>
                  <a:reflection blurRad="12700" stA="28000" endPos="45000" dist="1000" dir="5400000" sy="-100000" algn="bl" rotWithShape="0"/>
                </a:effectLst>
                <a:latin typeface="Arial"/>
                <a:cs typeface="PT Bold Dusky"/>
              </a:rPr>
              <a:t>عناصر المحاضرة السابعة</a:t>
            </a:r>
            <a:endParaRPr lang="ar-SA" sz="3600" b="1" kern="10" cap="all" dirty="0">
              <a:ln w="9000" cmpd="sng">
                <a:solidFill>
                  <a:srgbClr val="000000">
                    <a:shade val="50000"/>
                    <a:satMod val="120000"/>
                  </a:srgbClr>
                </a:solidFill>
                <a:prstDash val="solid"/>
              </a:ln>
              <a:solidFill>
                <a:srgbClr val="0000FF"/>
              </a:solidFill>
              <a:effectLst>
                <a:reflection blurRad="12700" stA="28000" endPos="45000" dist="1000" dir="5400000" sy="-100000" algn="bl" rotWithShape="0"/>
              </a:effectLst>
              <a:latin typeface="Arial"/>
              <a:cs typeface="PT Bold Dusky"/>
            </a:endParaRPr>
          </a:p>
        </p:txBody>
      </p:sp>
      <p:pic>
        <p:nvPicPr>
          <p:cNvPr id="12" name="Picture 3" descr="j01958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1275954"/>
            <a:ext cx="1870874" cy="1655862"/>
          </a:xfrm>
          <a:prstGeom prst="rect">
            <a:avLst/>
          </a:prstGeom>
          <a:noFill/>
          <a:extLst>
            <a:ext uri="{909E8E84-426E-40DD-AFC4-6F175D3DCCD1}">
              <a14:hiddenFill xmlns:a14="http://schemas.microsoft.com/office/drawing/2010/main">
                <a:solidFill>
                  <a:srgbClr val="FFFFFF"/>
                </a:solidFill>
              </a14:hiddenFill>
            </a:ext>
          </a:extLst>
        </p:spPr>
      </p:pic>
      <p:sp>
        <p:nvSpPr>
          <p:cNvPr id="13" name="WordArt 9"/>
          <p:cNvSpPr>
            <a:spLocks noChangeArrowheads="1" noChangeShapeType="1" noTextEdit="1"/>
          </p:cNvSpPr>
          <p:nvPr/>
        </p:nvSpPr>
        <p:spPr bwMode="auto">
          <a:xfrm>
            <a:off x="2718295" y="1653835"/>
            <a:ext cx="3204356" cy="900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a:defRPr/>
            </a:pPr>
            <a:r>
              <a:rPr lang="ar-SA" sz="3600" b="1" kern="10" cap="all" dirty="0">
                <a:ln w="9000" cmpd="sng">
                  <a:solidFill>
                    <a:srgbClr val="000000">
                      <a:shade val="50000"/>
                      <a:satMod val="120000"/>
                    </a:srgbClr>
                  </a:solidFill>
                  <a:prstDash val="solid"/>
                </a:ln>
                <a:solidFill>
                  <a:srgbClr val="CC6600"/>
                </a:solidFill>
                <a:effectLst>
                  <a:reflection blurRad="12700" stA="28000" endPos="45000" dist="1000" dir="5400000" sy="-100000" algn="bl" rotWithShape="0"/>
                </a:effectLst>
                <a:latin typeface="Arial"/>
                <a:cs typeface="PT Bold Dusky"/>
              </a:rPr>
              <a:t>مشكلة الادمان</a:t>
            </a:r>
          </a:p>
        </p:txBody>
      </p:sp>
      <p:sp>
        <p:nvSpPr>
          <p:cNvPr id="2" name="انفجار 2 1"/>
          <p:cNvSpPr/>
          <p:nvPr/>
        </p:nvSpPr>
        <p:spPr bwMode="auto">
          <a:xfrm>
            <a:off x="7308304" y="548680"/>
            <a:ext cx="432048" cy="576064"/>
          </a:xfrm>
          <a:prstGeom prst="irregularSeal2">
            <a:avLst/>
          </a:prstGeom>
          <a:solidFill>
            <a:srgbClr val="00FF00"/>
          </a:solidFill>
          <a:ln>
            <a:solidFill>
              <a:srgbClr val="FF00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14" name="انفجار 2 13"/>
          <p:cNvSpPr/>
          <p:nvPr/>
        </p:nvSpPr>
        <p:spPr bwMode="auto">
          <a:xfrm>
            <a:off x="1624336" y="548680"/>
            <a:ext cx="432048" cy="576064"/>
          </a:xfrm>
          <a:prstGeom prst="irregularSeal2">
            <a:avLst/>
          </a:prstGeom>
          <a:solidFill>
            <a:srgbClr val="00FF00"/>
          </a:solidFill>
          <a:ln>
            <a:solidFill>
              <a:srgbClr val="FF00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pic>
        <p:nvPicPr>
          <p:cNvPr id="3" name="صورة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8749558">
            <a:off x="7018305" y="1062701"/>
            <a:ext cx="2106529" cy="1663408"/>
          </a:xfrm>
          <a:prstGeom prst="rect">
            <a:avLst/>
          </a:prstGeom>
        </p:spPr>
      </p:pic>
      <p:sp>
        <p:nvSpPr>
          <p:cNvPr id="21" name="مستطيل مستدير الزوايا 20"/>
          <p:cNvSpPr/>
          <p:nvPr/>
        </p:nvSpPr>
        <p:spPr bwMode="auto">
          <a:xfrm>
            <a:off x="4066442" y="2716970"/>
            <a:ext cx="3675412" cy="648072"/>
          </a:xfrm>
          <a:prstGeom prst="roundRect">
            <a:avLst/>
          </a:prstGeom>
          <a:gradFill flip="none" rotWithShape="1">
            <a:gsLst>
              <a:gs pos="0">
                <a:srgbClr val="CC6600">
                  <a:tint val="66000"/>
                  <a:satMod val="160000"/>
                </a:srgbClr>
              </a:gs>
              <a:gs pos="50000">
                <a:srgbClr val="CC6600">
                  <a:tint val="44500"/>
                  <a:satMod val="160000"/>
                </a:srgbClr>
              </a:gs>
              <a:gs pos="100000">
                <a:srgbClr val="CC6600">
                  <a:tint val="23500"/>
                  <a:satMod val="160000"/>
                </a:srgbClr>
              </a:gs>
            </a:gsLst>
            <a:lin ang="5400000" scaled="1"/>
            <a:tileRect/>
          </a:grad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28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تذكير بالمحاضرة السابقة</a:t>
            </a:r>
          </a:p>
        </p:txBody>
      </p:sp>
      <p:sp>
        <p:nvSpPr>
          <p:cNvPr id="22" name="مستطيل مستدير الزوايا 21"/>
          <p:cNvSpPr/>
          <p:nvPr/>
        </p:nvSpPr>
        <p:spPr bwMode="auto">
          <a:xfrm>
            <a:off x="1348732" y="2716970"/>
            <a:ext cx="2213206" cy="648072"/>
          </a:xfrm>
          <a:prstGeom prst="roundRect">
            <a:avLst/>
          </a:prstGeom>
          <a:blipFill>
            <a:blip r:embed="rId7"/>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2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مقدمة</a:t>
            </a:r>
            <a:endParaRPr lang="ar-SA" sz="32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pic>
        <p:nvPicPr>
          <p:cNvPr id="27" name="صورة 2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6897415" y="4290326"/>
            <a:ext cx="2916644" cy="1345272"/>
          </a:xfrm>
          <a:prstGeom prst="rect">
            <a:avLst/>
          </a:prstGeom>
        </p:spPr>
      </p:pic>
      <p:pic>
        <p:nvPicPr>
          <p:cNvPr id="28" name="صورة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1324430" y="4417955"/>
            <a:ext cx="3678606" cy="1201486"/>
          </a:xfrm>
          <a:prstGeom prst="rect">
            <a:avLst/>
          </a:prstGeom>
        </p:spPr>
      </p:pic>
      <p:sp>
        <p:nvSpPr>
          <p:cNvPr id="24" name="مستطيل مستدير الزوايا 23"/>
          <p:cNvSpPr/>
          <p:nvPr/>
        </p:nvSpPr>
        <p:spPr bwMode="auto">
          <a:xfrm>
            <a:off x="2266258" y="3504640"/>
            <a:ext cx="4608512" cy="716448"/>
          </a:xfrm>
          <a:prstGeom prst="roundRect">
            <a:avLst/>
          </a:prstGeom>
          <a:blipFill>
            <a:blip r:embed="rId9"/>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أولاً: مفهوم الادمان </a:t>
            </a:r>
          </a:p>
        </p:txBody>
      </p:sp>
      <p:sp>
        <p:nvSpPr>
          <p:cNvPr id="25" name="مستطيل مستدير الزوايا 24"/>
          <p:cNvSpPr/>
          <p:nvPr/>
        </p:nvSpPr>
        <p:spPr bwMode="auto">
          <a:xfrm>
            <a:off x="942632" y="4405255"/>
            <a:ext cx="6588890" cy="792088"/>
          </a:xfrm>
          <a:prstGeom prst="roundRect">
            <a:avLst/>
          </a:prstGeom>
          <a:blipFill>
            <a:blip r:embed="rId10"/>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2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ثانياً: العوامل التي تؤدي لوجود ظاهرة الادمان</a:t>
            </a:r>
          </a:p>
        </p:txBody>
      </p:sp>
      <p:sp>
        <p:nvSpPr>
          <p:cNvPr id="26" name="مستطيل مستدير الزوايا 25"/>
          <p:cNvSpPr/>
          <p:nvPr/>
        </p:nvSpPr>
        <p:spPr bwMode="auto">
          <a:xfrm>
            <a:off x="963842" y="5346242"/>
            <a:ext cx="6595538" cy="648072"/>
          </a:xfrm>
          <a:prstGeom prst="roundRect">
            <a:avLst/>
          </a:prstGeom>
          <a:blipFill>
            <a:blip r:embed="rId9"/>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2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ثالثاً: محكات التعرف على الشخص المدمن </a:t>
            </a:r>
          </a:p>
        </p:txBody>
      </p:sp>
      <p:sp>
        <p:nvSpPr>
          <p:cNvPr id="29" name="مستطيل مستدير الزوايا 28"/>
          <p:cNvSpPr/>
          <p:nvPr/>
        </p:nvSpPr>
        <p:spPr bwMode="auto">
          <a:xfrm>
            <a:off x="1027867" y="6097657"/>
            <a:ext cx="6548205" cy="647254"/>
          </a:xfrm>
          <a:prstGeom prst="roundRect">
            <a:avLst/>
          </a:prstGeom>
          <a:solidFill>
            <a:srgbClr val="FFFF99"/>
          </a:solid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2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رابعاً: التفسير الاجتماعي للإدمان</a:t>
            </a:r>
          </a:p>
        </p:txBody>
      </p:sp>
    </p:spTree>
    <p:extLst>
      <p:ext uri="{BB962C8B-B14F-4D97-AF65-F5344CB8AC3E}">
        <p14:creationId xmlns:p14="http://schemas.microsoft.com/office/powerpoint/2010/main" val="2284978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fltVal val="0"/>
                                          </p:val>
                                        </p:tav>
                                        <p:tav tm="100000">
                                          <p:val>
                                            <p:strVal val="#ppt_h"/>
                                          </p:val>
                                        </p:tav>
                                      </p:tavLst>
                                    </p:anim>
                                    <p:anim calcmode="lin" valueType="num">
                                      <p:cBhvr>
                                        <p:cTn id="17" dur="1000" fill="hold"/>
                                        <p:tgtEl>
                                          <p:spTgt spid="13"/>
                                        </p:tgtEl>
                                        <p:attrNameLst>
                                          <p:attrName>style.rotation</p:attrName>
                                        </p:attrNameLst>
                                      </p:cBhvr>
                                      <p:tavLst>
                                        <p:tav tm="0">
                                          <p:val>
                                            <p:fltVal val="90"/>
                                          </p:val>
                                        </p:tav>
                                        <p:tav tm="100000">
                                          <p:val>
                                            <p:fltVal val="0"/>
                                          </p:val>
                                        </p:tav>
                                      </p:tavLst>
                                    </p:anim>
                                    <p:animEffect transition="in" filter="fade">
                                      <p:cBhvr>
                                        <p:cTn id="18" dur="1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1000" fill="hold"/>
                                        <p:tgtEl>
                                          <p:spTgt spid="21"/>
                                        </p:tgtEl>
                                        <p:attrNameLst>
                                          <p:attrName>ppt_w</p:attrName>
                                        </p:attrNameLst>
                                      </p:cBhvr>
                                      <p:tavLst>
                                        <p:tav tm="0">
                                          <p:val>
                                            <p:fltVal val="0"/>
                                          </p:val>
                                        </p:tav>
                                        <p:tav tm="100000">
                                          <p:val>
                                            <p:strVal val="#ppt_w"/>
                                          </p:val>
                                        </p:tav>
                                      </p:tavLst>
                                    </p:anim>
                                    <p:anim calcmode="lin" valueType="num">
                                      <p:cBhvr>
                                        <p:cTn id="24" dur="1000" fill="hold"/>
                                        <p:tgtEl>
                                          <p:spTgt spid="21"/>
                                        </p:tgtEl>
                                        <p:attrNameLst>
                                          <p:attrName>ppt_h</p:attrName>
                                        </p:attrNameLst>
                                      </p:cBhvr>
                                      <p:tavLst>
                                        <p:tav tm="0">
                                          <p:val>
                                            <p:fltVal val="0"/>
                                          </p:val>
                                        </p:tav>
                                        <p:tav tm="100000">
                                          <p:val>
                                            <p:strVal val="#ppt_h"/>
                                          </p:val>
                                        </p:tav>
                                      </p:tavLst>
                                    </p:anim>
                                    <p:anim calcmode="lin" valueType="num">
                                      <p:cBhvr>
                                        <p:cTn id="25" dur="1000" fill="hold"/>
                                        <p:tgtEl>
                                          <p:spTgt spid="21"/>
                                        </p:tgtEl>
                                        <p:attrNameLst>
                                          <p:attrName>style.rotation</p:attrName>
                                        </p:attrNameLst>
                                      </p:cBhvr>
                                      <p:tavLst>
                                        <p:tav tm="0">
                                          <p:val>
                                            <p:fltVal val="90"/>
                                          </p:val>
                                        </p:tav>
                                        <p:tav tm="100000">
                                          <p:val>
                                            <p:fltVal val="0"/>
                                          </p:val>
                                        </p:tav>
                                      </p:tavLst>
                                    </p:anim>
                                    <p:animEffect transition="in" filter="fade">
                                      <p:cBhvr>
                                        <p:cTn id="26" dur="1000"/>
                                        <p:tgtEl>
                                          <p:spTgt spid="21"/>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1000" fill="hold"/>
                                        <p:tgtEl>
                                          <p:spTgt spid="22"/>
                                        </p:tgtEl>
                                        <p:attrNameLst>
                                          <p:attrName>ppt_w</p:attrName>
                                        </p:attrNameLst>
                                      </p:cBhvr>
                                      <p:tavLst>
                                        <p:tav tm="0">
                                          <p:val>
                                            <p:fltVal val="0"/>
                                          </p:val>
                                        </p:tav>
                                        <p:tav tm="100000">
                                          <p:val>
                                            <p:strVal val="#ppt_w"/>
                                          </p:val>
                                        </p:tav>
                                      </p:tavLst>
                                    </p:anim>
                                    <p:anim calcmode="lin" valueType="num">
                                      <p:cBhvr>
                                        <p:cTn id="30" dur="1000" fill="hold"/>
                                        <p:tgtEl>
                                          <p:spTgt spid="22"/>
                                        </p:tgtEl>
                                        <p:attrNameLst>
                                          <p:attrName>ppt_h</p:attrName>
                                        </p:attrNameLst>
                                      </p:cBhvr>
                                      <p:tavLst>
                                        <p:tav tm="0">
                                          <p:val>
                                            <p:fltVal val="0"/>
                                          </p:val>
                                        </p:tav>
                                        <p:tav tm="100000">
                                          <p:val>
                                            <p:strVal val="#ppt_h"/>
                                          </p:val>
                                        </p:tav>
                                      </p:tavLst>
                                    </p:anim>
                                    <p:anim calcmode="lin" valueType="num">
                                      <p:cBhvr>
                                        <p:cTn id="31" dur="1000" fill="hold"/>
                                        <p:tgtEl>
                                          <p:spTgt spid="22"/>
                                        </p:tgtEl>
                                        <p:attrNameLst>
                                          <p:attrName>style.rotation</p:attrName>
                                        </p:attrNameLst>
                                      </p:cBhvr>
                                      <p:tavLst>
                                        <p:tav tm="0">
                                          <p:val>
                                            <p:fltVal val="90"/>
                                          </p:val>
                                        </p:tav>
                                        <p:tav tm="100000">
                                          <p:val>
                                            <p:fltVal val="0"/>
                                          </p:val>
                                        </p:tav>
                                      </p:tavLst>
                                    </p:anim>
                                    <p:animEffect transition="in" filter="fade">
                                      <p:cBhvr>
                                        <p:cTn id="32" dur="1000"/>
                                        <p:tgtEl>
                                          <p:spTgt spid="22"/>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1000" fill="hold"/>
                                        <p:tgtEl>
                                          <p:spTgt spid="24"/>
                                        </p:tgtEl>
                                        <p:attrNameLst>
                                          <p:attrName>ppt_w</p:attrName>
                                        </p:attrNameLst>
                                      </p:cBhvr>
                                      <p:tavLst>
                                        <p:tav tm="0">
                                          <p:val>
                                            <p:fltVal val="0"/>
                                          </p:val>
                                        </p:tav>
                                        <p:tav tm="100000">
                                          <p:val>
                                            <p:strVal val="#ppt_w"/>
                                          </p:val>
                                        </p:tav>
                                      </p:tavLst>
                                    </p:anim>
                                    <p:anim calcmode="lin" valueType="num">
                                      <p:cBhvr>
                                        <p:cTn id="36" dur="1000" fill="hold"/>
                                        <p:tgtEl>
                                          <p:spTgt spid="24"/>
                                        </p:tgtEl>
                                        <p:attrNameLst>
                                          <p:attrName>ppt_h</p:attrName>
                                        </p:attrNameLst>
                                      </p:cBhvr>
                                      <p:tavLst>
                                        <p:tav tm="0">
                                          <p:val>
                                            <p:fltVal val="0"/>
                                          </p:val>
                                        </p:tav>
                                        <p:tav tm="100000">
                                          <p:val>
                                            <p:strVal val="#ppt_h"/>
                                          </p:val>
                                        </p:tav>
                                      </p:tavLst>
                                    </p:anim>
                                    <p:anim calcmode="lin" valueType="num">
                                      <p:cBhvr>
                                        <p:cTn id="37" dur="1000" fill="hold"/>
                                        <p:tgtEl>
                                          <p:spTgt spid="24"/>
                                        </p:tgtEl>
                                        <p:attrNameLst>
                                          <p:attrName>style.rotation</p:attrName>
                                        </p:attrNameLst>
                                      </p:cBhvr>
                                      <p:tavLst>
                                        <p:tav tm="0">
                                          <p:val>
                                            <p:fltVal val="90"/>
                                          </p:val>
                                        </p:tav>
                                        <p:tav tm="100000">
                                          <p:val>
                                            <p:fltVal val="0"/>
                                          </p:val>
                                        </p:tav>
                                      </p:tavLst>
                                    </p:anim>
                                    <p:animEffect transition="in" filter="fade">
                                      <p:cBhvr>
                                        <p:cTn id="38" dur="1000"/>
                                        <p:tgtEl>
                                          <p:spTgt spid="24"/>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1000" fill="hold"/>
                                        <p:tgtEl>
                                          <p:spTgt spid="25"/>
                                        </p:tgtEl>
                                        <p:attrNameLst>
                                          <p:attrName>ppt_w</p:attrName>
                                        </p:attrNameLst>
                                      </p:cBhvr>
                                      <p:tavLst>
                                        <p:tav tm="0">
                                          <p:val>
                                            <p:fltVal val="0"/>
                                          </p:val>
                                        </p:tav>
                                        <p:tav tm="100000">
                                          <p:val>
                                            <p:strVal val="#ppt_w"/>
                                          </p:val>
                                        </p:tav>
                                      </p:tavLst>
                                    </p:anim>
                                    <p:anim calcmode="lin" valueType="num">
                                      <p:cBhvr>
                                        <p:cTn id="42" dur="1000" fill="hold"/>
                                        <p:tgtEl>
                                          <p:spTgt spid="25"/>
                                        </p:tgtEl>
                                        <p:attrNameLst>
                                          <p:attrName>ppt_h</p:attrName>
                                        </p:attrNameLst>
                                      </p:cBhvr>
                                      <p:tavLst>
                                        <p:tav tm="0">
                                          <p:val>
                                            <p:fltVal val="0"/>
                                          </p:val>
                                        </p:tav>
                                        <p:tav tm="100000">
                                          <p:val>
                                            <p:strVal val="#ppt_h"/>
                                          </p:val>
                                        </p:tav>
                                      </p:tavLst>
                                    </p:anim>
                                    <p:anim calcmode="lin" valueType="num">
                                      <p:cBhvr>
                                        <p:cTn id="43" dur="1000" fill="hold"/>
                                        <p:tgtEl>
                                          <p:spTgt spid="25"/>
                                        </p:tgtEl>
                                        <p:attrNameLst>
                                          <p:attrName>style.rotation</p:attrName>
                                        </p:attrNameLst>
                                      </p:cBhvr>
                                      <p:tavLst>
                                        <p:tav tm="0">
                                          <p:val>
                                            <p:fltVal val="90"/>
                                          </p:val>
                                        </p:tav>
                                        <p:tav tm="100000">
                                          <p:val>
                                            <p:fltVal val="0"/>
                                          </p:val>
                                        </p:tav>
                                      </p:tavLst>
                                    </p:anim>
                                    <p:animEffect transition="in" filter="fade">
                                      <p:cBhvr>
                                        <p:cTn id="44" dur="1000"/>
                                        <p:tgtEl>
                                          <p:spTgt spid="25"/>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fltVal val="0"/>
                                          </p:val>
                                        </p:tav>
                                        <p:tav tm="100000">
                                          <p:val>
                                            <p:strVal val="#ppt_w"/>
                                          </p:val>
                                        </p:tav>
                                      </p:tavLst>
                                    </p:anim>
                                    <p:anim calcmode="lin" valueType="num">
                                      <p:cBhvr>
                                        <p:cTn id="48" dur="1000" fill="hold"/>
                                        <p:tgtEl>
                                          <p:spTgt spid="26"/>
                                        </p:tgtEl>
                                        <p:attrNameLst>
                                          <p:attrName>ppt_h</p:attrName>
                                        </p:attrNameLst>
                                      </p:cBhvr>
                                      <p:tavLst>
                                        <p:tav tm="0">
                                          <p:val>
                                            <p:fltVal val="0"/>
                                          </p:val>
                                        </p:tav>
                                        <p:tav tm="100000">
                                          <p:val>
                                            <p:strVal val="#ppt_h"/>
                                          </p:val>
                                        </p:tav>
                                      </p:tavLst>
                                    </p:anim>
                                    <p:anim calcmode="lin" valueType="num">
                                      <p:cBhvr>
                                        <p:cTn id="49" dur="1000" fill="hold"/>
                                        <p:tgtEl>
                                          <p:spTgt spid="26"/>
                                        </p:tgtEl>
                                        <p:attrNameLst>
                                          <p:attrName>style.rotation</p:attrName>
                                        </p:attrNameLst>
                                      </p:cBhvr>
                                      <p:tavLst>
                                        <p:tav tm="0">
                                          <p:val>
                                            <p:fltVal val="90"/>
                                          </p:val>
                                        </p:tav>
                                        <p:tav tm="100000">
                                          <p:val>
                                            <p:fltVal val="0"/>
                                          </p:val>
                                        </p:tav>
                                      </p:tavLst>
                                    </p:anim>
                                    <p:animEffect transition="in" filter="fade">
                                      <p:cBhvr>
                                        <p:cTn id="50" dur="1000"/>
                                        <p:tgtEl>
                                          <p:spTgt spid="2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1000" fill="hold"/>
                                        <p:tgtEl>
                                          <p:spTgt spid="29"/>
                                        </p:tgtEl>
                                        <p:attrNameLst>
                                          <p:attrName>ppt_w</p:attrName>
                                        </p:attrNameLst>
                                      </p:cBhvr>
                                      <p:tavLst>
                                        <p:tav tm="0">
                                          <p:val>
                                            <p:fltVal val="0"/>
                                          </p:val>
                                        </p:tav>
                                        <p:tav tm="100000">
                                          <p:val>
                                            <p:strVal val="#ppt_w"/>
                                          </p:val>
                                        </p:tav>
                                      </p:tavLst>
                                    </p:anim>
                                    <p:anim calcmode="lin" valueType="num">
                                      <p:cBhvr>
                                        <p:cTn id="54" dur="1000" fill="hold"/>
                                        <p:tgtEl>
                                          <p:spTgt spid="29"/>
                                        </p:tgtEl>
                                        <p:attrNameLst>
                                          <p:attrName>ppt_h</p:attrName>
                                        </p:attrNameLst>
                                      </p:cBhvr>
                                      <p:tavLst>
                                        <p:tav tm="0">
                                          <p:val>
                                            <p:fltVal val="0"/>
                                          </p:val>
                                        </p:tav>
                                        <p:tav tm="100000">
                                          <p:val>
                                            <p:strVal val="#ppt_h"/>
                                          </p:val>
                                        </p:tav>
                                      </p:tavLst>
                                    </p:anim>
                                    <p:anim calcmode="lin" valueType="num">
                                      <p:cBhvr>
                                        <p:cTn id="55" dur="1000" fill="hold"/>
                                        <p:tgtEl>
                                          <p:spTgt spid="29"/>
                                        </p:tgtEl>
                                        <p:attrNameLst>
                                          <p:attrName>style.rotation</p:attrName>
                                        </p:attrNameLst>
                                      </p:cBhvr>
                                      <p:tavLst>
                                        <p:tav tm="0">
                                          <p:val>
                                            <p:fltVal val="90"/>
                                          </p:val>
                                        </p:tav>
                                        <p:tav tm="100000">
                                          <p:val>
                                            <p:fltVal val="0"/>
                                          </p:val>
                                        </p:tav>
                                      </p:tavLst>
                                    </p:anim>
                                    <p:animEffect transition="in" filter="fade">
                                      <p:cBhvr>
                                        <p:cTn id="56"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21" grpId="0" animBg="1"/>
      <p:bldP spid="22" grpId="0" animBg="1"/>
      <p:bldP spid="24" grpId="0" animBg="1"/>
      <p:bldP spid="25" grpId="0" animBg="1"/>
      <p:bldP spid="26"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4">
            <a:lum/>
          </a:blip>
          <a:srcRect/>
          <a:stretch>
            <a:fillRect l="-10000" r="-10000"/>
          </a:stretch>
        </a:blipFill>
        <a:effectLst/>
      </p:bgPr>
    </p:bg>
    <p:spTree>
      <p:nvGrpSpPr>
        <p:cNvPr id="1" name=""/>
        <p:cNvGrpSpPr/>
        <p:nvPr/>
      </p:nvGrpSpPr>
      <p:grpSpPr>
        <a:xfrm>
          <a:off x="0" y="0"/>
          <a:ext cx="0" cy="0"/>
          <a:chOff x="0" y="0"/>
          <a:chExt cx="0" cy="0"/>
        </a:xfrm>
      </p:grpSpPr>
      <p:sp>
        <p:nvSpPr>
          <p:cNvPr id="4" name="شريط منحني إلى الأسفل 3"/>
          <p:cNvSpPr/>
          <p:nvPr/>
        </p:nvSpPr>
        <p:spPr bwMode="auto">
          <a:xfrm>
            <a:off x="112656" y="260648"/>
            <a:ext cx="8915717" cy="1152128"/>
          </a:xfrm>
          <a:prstGeom prst="ellipseRibbon">
            <a:avLst/>
          </a:prstGeom>
          <a:blipFill>
            <a:blip r:embed="rId5"/>
            <a:tile tx="0" ty="0" sx="100000" sy="100000" flip="none" algn="tl"/>
          </a:blip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7" name="WordArt 9"/>
          <p:cNvSpPr>
            <a:spLocks noChangeArrowheads="1" noChangeShapeType="1" noTextEdit="1"/>
          </p:cNvSpPr>
          <p:nvPr/>
        </p:nvSpPr>
        <p:spPr bwMode="auto">
          <a:xfrm>
            <a:off x="2420752" y="560902"/>
            <a:ext cx="4299524" cy="655267"/>
          </a:xfrm>
          <a:prstGeom prst="rect">
            <a:avLst/>
          </a:prstGeom>
          <a:ln w="9525">
            <a:noFill/>
            <a:round/>
            <a:headEnd/>
            <a:tailEnd/>
          </a:ln>
          <a:extLst/>
        </p:spPr>
        <p:txBody>
          <a:bodyPr wrap="none" fromWordArt="1">
            <a:prstTxWarp prst="textPlain">
              <a:avLst>
                <a:gd name="adj" fmla="val 50000"/>
              </a:avLst>
            </a:prstTxWarp>
          </a:bodyPr>
          <a:lstStyle/>
          <a:p>
            <a:pPr algn="ctr" rtl="1">
              <a:defRPr/>
            </a:pPr>
            <a:r>
              <a:rPr lang="ar-SA" sz="3600" b="1" kern="10" cap="all" dirty="0" smtClean="0">
                <a:ln w="9000" cmpd="sng">
                  <a:solidFill>
                    <a:srgbClr val="000000">
                      <a:shade val="50000"/>
                      <a:satMod val="120000"/>
                    </a:srgbClr>
                  </a:solidFill>
                  <a:prstDash val="solid"/>
                </a:ln>
                <a:solidFill>
                  <a:srgbClr val="FF0000"/>
                </a:solidFill>
                <a:effectLst>
                  <a:reflection blurRad="12700" stA="28000" endPos="45000" dist="1000" dir="5400000" sy="-100000" algn="bl" rotWithShape="0"/>
                </a:effectLst>
                <a:latin typeface="Arial"/>
                <a:cs typeface="PT Bold Dusky"/>
              </a:rPr>
              <a:t>أهداف المحاضرة السابعة</a:t>
            </a:r>
            <a:endParaRPr lang="ar-SA" sz="3600" b="1" kern="10" cap="all" dirty="0">
              <a:ln w="9000" cmpd="sng">
                <a:solidFill>
                  <a:srgbClr val="000000">
                    <a:shade val="50000"/>
                    <a:satMod val="120000"/>
                  </a:srgbClr>
                </a:solidFill>
                <a:prstDash val="solid"/>
              </a:ln>
              <a:solidFill>
                <a:srgbClr val="FF0000"/>
              </a:solidFill>
              <a:effectLst>
                <a:reflection blurRad="12700" stA="28000" endPos="45000" dist="1000" dir="5400000" sy="-100000" algn="bl" rotWithShape="0"/>
              </a:effectLst>
              <a:latin typeface="Arial"/>
              <a:cs typeface="PT Bold Dusky"/>
            </a:endParaRPr>
          </a:p>
        </p:txBody>
      </p:sp>
      <p:sp>
        <p:nvSpPr>
          <p:cNvPr id="3" name="نجمة مكونة من 6 نقاط 2"/>
          <p:cNvSpPr/>
          <p:nvPr/>
        </p:nvSpPr>
        <p:spPr bwMode="auto">
          <a:xfrm>
            <a:off x="7073974" y="509078"/>
            <a:ext cx="563774" cy="655267"/>
          </a:xfrm>
          <a:prstGeom prst="star6">
            <a:avLst/>
          </a:prstGeom>
          <a:solidFill>
            <a:srgbClr val="0000FF"/>
          </a:solidFill>
          <a:ln>
            <a:headEnd type="none" w="med" len="med"/>
            <a:tailEnd type="none" w="med" len="med"/>
          </a:ln>
          <a:extLst/>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12" name="نجمة مكونة من 6 نقاط 11"/>
          <p:cNvSpPr/>
          <p:nvPr/>
        </p:nvSpPr>
        <p:spPr bwMode="auto">
          <a:xfrm>
            <a:off x="1536860" y="509078"/>
            <a:ext cx="563774" cy="655267"/>
          </a:xfrm>
          <a:prstGeom prst="star6">
            <a:avLst/>
          </a:prstGeom>
          <a:solidFill>
            <a:srgbClr val="0000FF"/>
          </a:solidFill>
          <a:ln>
            <a:headEnd type="none" w="med" len="med"/>
            <a:tailEnd type="none" w="med" len="med"/>
          </a:ln>
          <a:extLst/>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14" name="مخطط انسيابي: معالجة متعاقبة 13"/>
          <p:cNvSpPr/>
          <p:nvPr/>
        </p:nvSpPr>
        <p:spPr bwMode="auto">
          <a:xfrm>
            <a:off x="306591" y="2677661"/>
            <a:ext cx="5567989" cy="688089"/>
          </a:xfrm>
          <a:prstGeom prst="flowChartAlternateProcess">
            <a:avLst/>
          </a:prstGeom>
          <a:blipFill>
            <a:blip r:embed="rId6"/>
            <a:tile tx="0" ty="0" sx="100000" sy="100000" flip="none" algn="tl"/>
          </a:blipFill>
          <a:ln>
            <a:solidFill>
              <a:srgbClr val="0000FF"/>
            </a:solidFill>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15" name="مخطط انسيابي: معالجة متعاقبة 14"/>
          <p:cNvSpPr/>
          <p:nvPr/>
        </p:nvSpPr>
        <p:spPr bwMode="auto">
          <a:xfrm>
            <a:off x="376070" y="5511840"/>
            <a:ext cx="5603527" cy="793498"/>
          </a:xfrm>
          <a:prstGeom prst="flowChartAlternateProcess">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a:ln>
            <a:solidFill>
              <a:srgbClr val="00FF00"/>
            </a:solidFill>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18" name="سهم إلى اليسار 17"/>
          <p:cNvSpPr/>
          <p:nvPr/>
        </p:nvSpPr>
        <p:spPr bwMode="auto">
          <a:xfrm>
            <a:off x="6156752" y="2708919"/>
            <a:ext cx="2736304" cy="3693461"/>
          </a:xfrm>
          <a:prstGeom prst="leftArrow">
            <a:avLst/>
          </a:prstGeom>
          <a:blipFill>
            <a:blip r:embed="rId7"/>
            <a:tile tx="0" ty="0" sx="100000" sy="100000" flip="none" algn="tl"/>
          </a:blipFill>
          <a:ln w="9525" cap="flat" cmpd="sng" algn="ctr">
            <a:solidFill>
              <a:schemeClr val="tx1"/>
            </a:solidFill>
            <a:prstDash val="solid"/>
            <a:round/>
            <a:headEnd type="none" w="med" len="med"/>
            <a:tailEnd type="none" w="med" len="med"/>
          </a:ln>
          <a:effectLst>
            <a:glow rad="228600">
              <a:srgbClr val="FF0000">
                <a:alpha val="46000"/>
              </a:srgbClr>
            </a:glow>
            <a:outerShdw dist="35921" dir="2700000" algn="ctr" rotWithShape="0">
              <a:schemeClr val="bg2"/>
            </a:outerShdw>
          </a:effectLst>
          <a:scene3d>
            <a:camera prst="obliqueTopLeft"/>
            <a:lightRig rig="threePt" dir="t"/>
          </a:scene3d>
          <a:extLst/>
        </p:spPr>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13" name="عنصر نائب للمحتوى 2"/>
          <p:cNvSpPr txBox="1">
            <a:spLocks/>
          </p:cNvSpPr>
          <p:nvPr/>
        </p:nvSpPr>
        <p:spPr bwMode="auto">
          <a:xfrm>
            <a:off x="6732167" y="3781432"/>
            <a:ext cx="2021935" cy="163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b="1" kern="0" dirty="0">
                <a:solidFill>
                  <a:srgbClr val="FFFF00"/>
                </a:solidFill>
                <a:latin typeface="Times New Roman"/>
                <a:ea typeface="Times New Roman"/>
                <a:cs typeface="AL-Mohanad"/>
              </a:rPr>
              <a:t>في نهاية هذا الدرس سوف تكون قادرًا على أن:</a:t>
            </a:r>
          </a:p>
        </p:txBody>
      </p:sp>
      <p:pic>
        <p:nvPicPr>
          <p:cNvPr id="21" name="صورة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82003" y="1767270"/>
            <a:ext cx="1311053" cy="1820782"/>
          </a:xfrm>
          <a:prstGeom prst="rect">
            <a:avLst/>
          </a:prstGeom>
          <a:ln>
            <a:noFill/>
          </a:ln>
          <a:effectLst>
            <a:softEdge rad="112500"/>
          </a:effectLst>
        </p:spPr>
      </p:pic>
      <p:pic>
        <p:nvPicPr>
          <p:cNvPr id="22" name="صورة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24626" y="5511840"/>
            <a:ext cx="3198053" cy="1332522"/>
          </a:xfrm>
          <a:prstGeom prst="rect">
            <a:avLst/>
          </a:prstGeom>
        </p:spPr>
      </p:pic>
      <p:pic>
        <p:nvPicPr>
          <p:cNvPr id="26" name="Picture 3" descr="j01958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2656" y="1269467"/>
            <a:ext cx="1321261" cy="1169414"/>
          </a:xfrm>
          <a:prstGeom prst="rect">
            <a:avLst/>
          </a:prstGeom>
          <a:noFill/>
          <a:extLst>
            <a:ext uri="{909E8E84-426E-40DD-AFC4-6F175D3DCCD1}">
              <a14:hiddenFill xmlns:a14="http://schemas.microsoft.com/office/drawing/2010/main">
                <a:solidFill>
                  <a:srgbClr val="FFFFFF"/>
                </a:solidFill>
              </a14:hiddenFill>
            </a:ext>
          </a:extLst>
        </p:spPr>
      </p:pic>
      <p:sp>
        <p:nvSpPr>
          <p:cNvPr id="29" name="شريط إلى الأسفل 28"/>
          <p:cNvSpPr/>
          <p:nvPr/>
        </p:nvSpPr>
        <p:spPr bwMode="auto">
          <a:xfrm>
            <a:off x="5205101" y="2677661"/>
            <a:ext cx="991098" cy="648072"/>
          </a:xfrm>
          <a:prstGeom prst="ribbo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9525" cap="flat" cmpd="sng" algn="ctr">
            <a:solidFill>
              <a:schemeClr val="tx1"/>
            </a:solidFill>
            <a:prstDash val="solid"/>
            <a:round/>
            <a:headEnd type="none" w="med" len="med"/>
            <a:tailEnd type="none" w="med" len="med"/>
          </a:ln>
          <a:effectLst>
            <a:glow rad="139700">
              <a:schemeClr val="accent4">
                <a:satMod val="175000"/>
                <a:alpha val="40000"/>
              </a:schemeClr>
            </a:glow>
            <a:outerShdw dist="35921" dir="2700000" algn="ctr" rotWithShape="0">
              <a:schemeClr val="bg2"/>
            </a:outerShdw>
          </a:effectLst>
          <a:scene3d>
            <a:camera prst="perspectiveHeroicExtremeLeftFacing"/>
            <a:lightRig rig="threePt" dir="t"/>
          </a:scene3d>
          <a:extLst/>
        </p:spPr>
        <p:txBody>
          <a:bodyPr vert="horz" wrap="square" lIns="91440" tIns="45720" rIns="91440" bIns="45720" numCol="1" rtlCol="0" anchor="t" anchorCtr="0" compatLnSpc="1">
            <a:prstTxWarp prst="textNoShape">
              <a:avLst/>
            </a:prstTxWarp>
          </a:bodyPr>
          <a:lstStyle/>
          <a:p>
            <a:pPr algn="ctr"/>
            <a:r>
              <a:rPr lang="ar-SA" sz="2800" b="1" dirty="0" smtClean="0">
                <a:solidFill>
                  <a:srgbClr val="FF0000"/>
                </a:solidFill>
              </a:rPr>
              <a:t>1</a:t>
            </a:r>
            <a:endParaRPr lang="en-US" sz="2800" b="1" dirty="0" smtClean="0">
              <a:solidFill>
                <a:srgbClr val="FF0000"/>
              </a:solidFill>
            </a:endParaRPr>
          </a:p>
        </p:txBody>
      </p:sp>
      <p:sp>
        <p:nvSpPr>
          <p:cNvPr id="30" name="شريط إلى الأسفل 29"/>
          <p:cNvSpPr/>
          <p:nvPr/>
        </p:nvSpPr>
        <p:spPr bwMode="auto">
          <a:xfrm>
            <a:off x="5149421" y="5584553"/>
            <a:ext cx="991098" cy="648072"/>
          </a:xfrm>
          <a:prstGeom prst="ribbon">
            <a:avLst/>
          </a:prstGeom>
          <a:blipFill>
            <a:blip r:embed="rId5"/>
            <a:tile tx="0" ty="0" sx="100000" sy="100000" flip="none" algn="tl"/>
          </a:blipFill>
          <a:ln w="9525" cap="flat" cmpd="sng" algn="ctr">
            <a:solidFill>
              <a:schemeClr val="tx1"/>
            </a:solidFill>
            <a:prstDash val="solid"/>
            <a:round/>
            <a:headEnd type="none" w="med" len="med"/>
            <a:tailEnd type="none" w="med" len="med"/>
          </a:ln>
          <a:effectLst>
            <a:glow rad="139700">
              <a:schemeClr val="accent4">
                <a:satMod val="175000"/>
                <a:alpha val="40000"/>
              </a:schemeClr>
            </a:glow>
            <a:outerShdw dist="35921" dir="2700000" algn="ctr" rotWithShape="0">
              <a:schemeClr val="bg2"/>
            </a:outerShdw>
          </a:effectLst>
          <a:scene3d>
            <a:camera prst="perspectiveHeroicExtremeLeftFacing"/>
            <a:lightRig rig="threePt" dir="t"/>
          </a:scene3d>
          <a:extLst/>
        </p:spPr>
        <p:txBody>
          <a:bodyPr vert="horz" wrap="square" lIns="91440" tIns="45720" rIns="91440" bIns="45720" numCol="1" rtlCol="0" anchor="t" anchorCtr="0" compatLnSpc="1">
            <a:prstTxWarp prst="textNoShape">
              <a:avLst/>
            </a:prstTxWarp>
          </a:bodyPr>
          <a:lstStyle/>
          <a:p>
            <a:pPr algn="ctr"/>
            <a:r>
              <a:rPr lang="ar-SA" sz="2800" b="1" dirty="0" smtClean="0">
                <a:solidFill>
                  <a:srgbClr val="FF0000"/>
                </a:solidFill>
              </a:rPr>
              <a:t>4</a:t>
            </a:r>
            <a:endParaRPr lang="en-US" sz="2800" b="1" dirty="0" smtClean="0">
              <a:solidFill>
                <a:srgbClr val="FF0000"/>
              </a:solidFill>
            </a:endParaRPr>
          </a:p>
        </p:txBody>
      </p:sp>
      <p:sp>
        <p:nvSpPr>
          <p:cNvPr id="19" name="عنصر نائب للمحتوى 2"/>
          <p:cNvSpPr txBox="1">
            <a:spLocks/>
          </p:cNvSpPr>
          <p:nvPr/>
        </p:nvSpPr>
        <p:spPr bwMode="auto">
          <a:xfrm>
            <a:off x="413037" y="2767158"/>
            <a:ext cx="4792064" cy="602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b="1" kern="0" dirty="0">
                <a:solidFill>
                  <a:srgbClr val="C00000"/>
                </a:solidFill>
                <a:latin typeface="Times New Roman"/>
                <a:ea typeface="Times New Roman"/>
                <a:cs typeface="AL-Mohanad"/>
              </a:rPr>
              <a:t>تُناقش </a:t>
            </a:r>
            <a:r>
              <a:rPr lang="ar-SA" b="1" kern="0" dirty="0" smtClean="0">
                <a:solidFill>
                  <a:srgbClr val="C00000"/>
                </a:solidFill>
                <a:latin typeface="Times New Roman"/>
                <a:ea typeface="Times New Roman"/>
                <a:cs typeface="AL-Mohanad"/>
              </a:rPr>
              <a:t>مفهوم الإدمان</a:t>
            </a:r>
            <a:endParaRPr lang="ar-SA" b="1" kern="0" dirty="0">
              <a:solidFill>
                <a:srgbClr val="C00000"/>
              </a:solidFill>
              <a:latin typeface="Times New Roman"/>
              <a:ea typeface="Times New Roman"/>
              <a:cs typeface="AL-Mohanad"/>
            </a:endParaRPr>
          </a:p>
        </p:txBody>
      </p:sp>
      <p:sp>
        <p:nvSpPr>
          <p:cNvPr id="23" name="عنصر نائب للمحتوى 2"/>
          <p:cNvSpPr txBox="1">
            <a:spLocks/>
          </p:cNvSpPr>
          <p:nvPr/>
        </p:nvSpPr>
        <p:spPr bwMode="auto">
          <a:xfrm>
            <a:off x="376070" y="5611984"/>
            <a:ext cx="4792064" cy="714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b="1" kern="0" dirty="0">
                <a:solidFill>
                  <a:srgbClr val="C00000"/>
                </a:solidFill>
                <a:latin typeface="Times New Roman"/>
                <a:ea typeface="Times New Roman"/>
                <a:cs typeface="AL-Mohanad"/>
              </a:rPr>
              <a:t>تشرح التفسير الاجتماعي </a:t>
            </a:r>
            <a:r>
              <a:rPr lang="ar-SA" sz="2800" b="1" kern="0" dirty="0" smtClean="0">
                <a:solidFill>
                  <a:srgbClr val="C00000"/>
                </a:solidFill>
                <a:latin typeface="Times New Roman"/>
                <a:ea typeface="Times New Roman"/>
                <a:cs typeface="AL-Mohanad"/>
              </a:rPr>
              <a:t>للإدمان </a:t>
            </a:r>
          </a:p>
        </p:txBody>
      </p:sp>
      <p:sp>
        <p:nvSpPr>
          <p:cNvPr id="2" name="سهم للأسفل 1"/>
          <p:cNvSpPr/>
          <p:nvPr/>
        </p:nvSpPr>
        <p:spPr bwMode="auto">
          <a:xfrm>
            <a:off x="3562475" y="1269467"/>
            <a:ext cx="1964948" cy="474537"/>
          </a:xfrm>
          <a:prstGeom prst="downArrow">
            <a:avLst/>
          </a:prstGeom>
          <a:solidFill>
            <a:srgbClr val="FF0000"/>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24" name="مخطط انسيابي: معالجة متعاقبة 23"/>
          <p:cNvSpPr/>
          <p:nvPr/>
        </p:nvSpPr>
        <p:spPr bwMode="auto">
          <a:xfrm>
            <a:off x="357357" y="4437112"/>
            <a:ext cx="5603527" cy="792559"/>
          </a:xfrm>
          <a:prstGeom prst="flowChartAlternateProcess">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rgbClr val="00FF00"/>
            </a:solidFill>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25" name="شريط إلى الأسفل 24"/>
          <p:cNvSpPr/>
          <p:nvPr/>
        </p:nvSpPr>
        <p:spPr bwMode="auto">
          <a:xfrm>
            <a:off x="5149421" y="4598522"/>
            <a:ext cx="991098" cy="648072"/>
          </a:xfrm>
          <a:prstGeom prst="ribbon">
            <a:avLst/>
          </a:prstGeom>
          <a:solidFill>
            <a:srgbClr val="66FF99"/>
          </a:solidFill>
          <a:ln w="9525" cap="flat" cmpd="sng" algn="ctr">
            <a:solidFill>
              <a:schemeClr val="tx1"/>
            </a:solidFill>
            <a:prstDash val="solid"/>
            <a:round/>
            <a:headEnd type="none" w="med" len="med"/>
            <a:tailEnd type="none" w="med" len="med"/>
          </a:ln>
          <a:effectLst>
            <a:glow rad="139700">
              <a:schemeClr val="accent4">
                <a:satMod val="175000"/>
                <a:alpha val="40000"/>
              </a:schemeClr>
            </a:glow>
            <a:outerShdw dist="35921" dir="2700000" algn="ctr" rotWithShape="0">
              <a:schemeClr val="bg2"/>
            </a:outerShdw>
          </a:effectLst>
          <a:scene3d>
            <a:camera prst="perspectiveHeroicExtremeLeftFacing"/>
            <a:lightRig rig="threePt" dir="t"/>
          </a:scene3d>
          <a:extLst/>
        </p:spPr>
        <p:txBody>
          <a:bodyPr vert="horz" wrap="square" lIns="91440" tIns="45720" rIns="91440" bIns="45720" numCol="1" rtlCol="0" anchor="t" anchorCtr="0" compatLnSpc="1">
            <a:prstTxWarp prst="textNoShape">
              <a:avLst/>
            </a:prstTxWarp>
          </a:bodyPr>
          <a:lstStyle/>
          <a:p>
            <a:pPr algn="ctr"/>
            <a:r>
              <a:rPr lang="ar-SA" sz="2800" b="1" dirty="0" smtClean="0">
                <a:solidFill>
                  <a:srgbClr val="FF0000"/>
                </a:solidFill>
              </a:rPr>
              <a:t>3</a:t>
            </a:r>
            <a:endParaRPr lang="en-US" sz="2800" b="1" dirty="0" smtClean="0">
              <a:solidFill>
                <a:srgbClr val="FF0000"/>
              </a:solidFill>
            </a:endParaRPr>
          </a:p>
        </p:txBody>
      </p:sp>
      <p:sp>
        <p:nvSpPr>
          <p:cNvPr id="28" name="عنصر نائب للمحتوى 2"/>
          <p:cNvSpPr txBox="1">
            <a:spLocks/>
          </p:cNvSpPr>
          <p:nvPr/>
        </p:nvSpPr>
        <p:spPr bwMode="auto">
          <a:xfrm>
            <a:off x="413037" y="4555648"/>
            <a:ext cx="4792064" cy="690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85000" lnSpcReduction="2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b="1" kern="0" dirty="0" smtClean="0">
                <a:solidFill>
                  <a:srgbClr val="C00000"/>
                </a:solidFill>
                <a:latin typeface="Times New Roman"/>
                <a:ea typeface="Times New Roman"/>
                <a:cs typeface="AL-Mohanad"/>
              </a:rPr>
              <a:t>تُصنف </a:t>
            </a:r>
            <a:r>
              <a:rPr lang="ar-SA" sz="2800" b="1" kern="0" dirty="0">
                <a:solidFill>
                  <a:srgbClr val="C00000"/>
                </a:solidFill>
                <a:latin typeface="Times New Roman"/>
                <a:ea typeface="Times New Roman"/>
                <a:cs typeface="AL-Mohanad"/>
              </a:rPr>
              <a:t>العوامل التي تؤدي لوجود ظاهرة الادمان</a:t>
            </a:r>
          </a:p>
        </p:txBody>
      </p:sp>
      <p:sp>
        <p:nvSpPr>
          <p:cNvPr id="32" name="مخطط انسيابي: معالجة متعاقبة 31"/>
          <p:cNvSpPr/>
          <p:nvPr/>
        </p:nvSpPr>
        <p:spPr bwMode="auto">
          <a:xfrm>
            <a:off x="306591" y="3579936"/>
            <a:ext cx="5719479" cy="688089"/>
          </a:xfrm>
          <a:prstGeom prst="flowChartAlternateProcess">
            <a:avLst/>
          </a:prstGeom>
          <a:blipFill>
            <a:blip r:embed="rId5"/>
            <a:tile tx="0" ty="0" sx="100000" sy="100000" flip="none" algn="tl"/>
          </a:blipFill>
          <a:ln>
            <a:solidFill>
              <a:srgbClr val="0000FF"/>
            </a:solidFill>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33" name="شريط إلى الأسفل 32"/>
          <p:cNvSpPr/>
          <p:nvPr/>
        </p:nvSpPr>
        <p:spPr bwMode="auto">
          <a:xfrm>
            <a:off x="5168134" y="3586515"/>
            <a:ext cx="991098" cy="648072"/>
          </a:xfrm>
          <a:prstGeom prst="ribbon">
            <a:avLst/>
          </a:prstGeom>
          <a:solidFill>
            <a:srgbClr val="FFFF00"/>
          </a:solidFill>
          <a:ln w="9525" cap="flat" cmpd="sng" algn="ctr">
            <a:solidFill>
              <a:schemeClr val="tx1"/>
            </a:solidFill>
            <a:prstDash val="solid"/>
            <a:round/>
            <a:headEnd type="none" w="med" len="med"/>
            <a:tailEnd type="none" w="med" len="med"/>
          </a:ln>
          <a:effectLst>
            <a:glow rad="139700">
              <a:schemeClr val="accent4">
                <a:satMod val="175000"/>
                <a:alpha val="40000"/>
              </a:schemeClr>
            </a:glow>
            <a:outerShdw dist="35921" dir="2700000" algn="ctr" rotWithShape="0">
              <a:schemeClr val="bg2"/>
            </a:outerShdw>
          </a:effectLst>
          <a:scene3d>
            <a:camera prst="perspectiveHeroicExtremeLeftFacing"/>
            <a:lightRig rig="threePt" dir="t"/>
          </a:scene3d>
          <a:extLst/>
        </p:spPr>
        <p:txBody>
          <a:bodyPr vert="horz" wrap="square" lIns="91440" tIns="45720" rIns="91440" bIns="45720" numCol="1" rtlCol="0" anchor="t" anchorCtr="0" compatLnSpc="1">
            <a:prstTxWarp prst="textNoShape">
              <a:avLst/>
            </a:prstTxWarp>
          </a:bodyPr>
          <a:lstStyle/>
          <a:p>
            <a:pPr algn="ctr"/>
            <a:r>
              <a:rPr lang="ar-SA" sz="2800" b="1" dirty="0" smtClean="0">
                <a:solidFill>
                  <a:srgbClr val="FF0000"/>
                </a:solidFill>
              </a:rPr>
              <a:t>2</a:t>
            </a:r>
            <a:endParaRPr lang="en-US" sz="2800" b="1" dirty="0" smtClean="0">
              <a:solidFill>
                <a:srgbClr val="FF0000"/>
              </a:solidFill>
            </a:endParaRPr>
          </a:p>
        </p:txBody>
      </p:sp>
      <p:sp>
        <p:nvSpPr>
          <p:cNvPr id="34" name="عنصر نائب للمحتوى 2"/>
          <p:cNvSpPr txBox="1">
            <a:spLocks/>
          </p:cNvSpPr>
          <p:nvPr/>
        </p:nvSpPr>
        <p:spPr bwMode="auto">
          <a:xfrm>
            <a:off x="376070" y="3750521"/>
            <a:ext cx="4792064" cy="520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77500" lnSpcReduction="20000"/>
          </a:bodyPr>
          <a:lstStyle>
            <a:defPPr>
              <a:defRPr lang="en-US"/>
            </a:defPPr>
            <a:lvl1pPr marL="0" indent="0" algn="justLow" rtl="1" eaLnBrk="0" hangingPunct="0">
              <a:spcBef>
                <a:spcPct val="20000"/>
              </a:spcBef>
              <a:buNone/>
              <a:defRPr sz="2500" b="1" kern="0">
                <a:solidFill>
                  <a:srgbClr val="C00000"/>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ar-SA" sz="2800" dirty="0" smtClean="0"/>
              <a:t>تُحدد سمات الشخص المدمن أو المستهدف بالإدمان</a:t>
            </a:r>
            <a:endParaRPr lang="ar-SA" dirty="0"/>
          </a:p>
        </p:txBody>
      </p:sp>
      <p:sp>
        <p:nvSpPr>
          <p:cNvPr id="27" name="WordArt 9"/>
          <p:cNvSpPr>
            <a:spLocks noChangeArrowheads="1" noChangeShapeType="1" noTextEdit="1"/>
          </p:cNvSpPr>
          <p:nvPr/>
        </p:nvSpPr>
        <p:spPr bwMode="auto">
          <a:xfrm>
            <a:off x="2664890" y="1826720"/>
            <a:ext cx="3502530" cy="61206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a:defRPr/>
            </a:pPr>
            <a:r>
              <a:rPr lang="ar-SA" sz="3600" b="1" kern="10" cap="all" dirty="0">
                <a:ln w="9000" cmpd="sng">
                  <a:solidFill>
                    <a:srgbClr val="000000">
                      <a:shade val="50000"/>
                      <a:satMod val="120000"/>
                    </a:srgbClr>
                  </a:solidFill>
                  <a:prstDash val="solid"/>
                </a:ln>
                <a:solidFill>
                  <a:srgbClr val="CC6600"/>
                </a:solidFill>
                <a:effectLst>
                  <a:reflection blurRad="12700" stA="28000" endPos="45000" dist="1000" dir="5400000" sy="-100000" algn="bl" rotWithShape="0"/>
                </a:effectLst>
                <a:latin typeface="Arial"/>
                <a:cs typeface="PT Bold Dusky"/>
              </a:rPr>
              <a:t>مشكلة الادمان</a:t>
            </a:r>
          </a:p>
        </p:txBody>
      </p:sp>
    </p:spTree>
    <p:extLst>
      <p:ext uri="{BB962C8B-B14F-4D97-AF65-F5344CB8AC3E}">
        <p14:creationId xmlns:p14="http://schemas.microsoft.com/office/powerpoint/2010/main" val="36851755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par>
                                <p:cTn id="17" presetID="53" presetClass="entr" presetSubtype="16"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53" presetClass="entr" presetSubtype="16"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Effect transition="in" filter="fade">
                                      <p:cBhvr>
                                        <p:cTn id="46" dur="500"/>
                                        <p:tgtEl>
                                          <p:spTgt spid="2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Effect transition="in" filter="fade">
                                      <p:cBhvr>
                                        <p:cTn id="71" dur="500"/>
                                        <p:tgtEl>
                                          <p:spTgt spid="34"/>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animEffect transition="in" filter="fade">
                                      <p:cBhvr>
                                        <p:cTn id="81" dur="500"/>
                                        <p:tgtEl>
                                          <p:spTgt spid="25"/>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p:cTn id="89" dur="500" fill="hold"/>
                                        <p:tgtEl>
                                          <p:spTgt spid="30"/>
                                        </p:tgtEl>
                                        <p:attrNameLst>
                                          <p:attrName>ppt_w</p:attrName>
                                        </p:attrNameLst>
                                      </p:cBhvr>
                                      <p:tavLst>
                                        <p:tav tm="0">
                                          <p:val>
                                            <p:fltVal val="0"/>
                                          </p:val>
                                        </p:tav>
                                        <p:tav tm="100000">
                                          <p:val>
                                            <p:strVal val="#ppt_w"/>
                                          </p:val>
                                        </p:tav>
                                      </p:tavLst>
                                    </p:anim>
                                    <p:anim calcmode="lin" valueType="num">
                                      <p:cBhvr>
                                        <p:cTn id="90" dur="500" fill="hold"/>
                                        <p:tgtEl>
                                          <p:spTgt spid="30"/>
                                        </p:tgtEl>
                                        <p:attrNameLst>
                                          <p:attrName>ppt_h</p:attrName>
                                        </p:attrNameLst>
                                      </p:cBhvr>
                                      <p:tavLst>
                                        <p:tav tm="0">
                                          <p:val>
                                            <p:fltVal val="0"/>
                                          </p:val>
                                        </p:tav>
                                        <p:tav tm="100000">
                                          <p:val>
                                            <p:strVal val="#ppt_h"/>
                                          </p:val>
                                        </p:tav>
                                      </p:tavLst>
                                    </p:anim>
                                    <p:animEffect transition="in" filter="fade">
                                      <p:cBhvr>
                                        <p:cTn id="91" dur="500"/>
                                        <p:tgtEl>
                                          <p:spTgt spid="30"/>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15"/>
                                        </p:tgtEl>
                                        <p:attrNameLst>
                                          <p:attrName>style.visibility</p:attrName>
                                        </p:attrNameLst>
                                      </p:cBhvr>
                                      <p:to>
                                        <p:strVal val="visible"/>
                                      </p:to>
                                    </p:set>
                                    <p:anim calcmode="lin" valueType="num">
                                      <p:cBhvr>
                                        <p:cTn id="94" dur="500" fill="hold"/>
                                        <p:tgtEl>
                                          <p:spTgt spid="15"/>
                                        </p:tgtEl>
                                        <p:attrNameLst>
                                          <p:attrName>ppt_w</p:attrName>
                                        </p:attrNameLst>
                                      </p:cBhvr>
                                      <p:tavLst>
                                        <p:tav tm="0">
                                          <p:val>
                                            <p:fltVal val="0"/>
                                          </p:val>
                                        </p:tav>
                                        <p:tav tm="100000">
                                          <p:val>
                                            <p:strVal val="#ppt_w"/>
                                          </p:val>
                                        </p:tav>
                                      </p:tavLst>
                                    </p:anim>
                                    <p:anim calcmode="lin" valueType="num">
                                      <p:cBhvr>
                                        <p:cTn id="95" dur="500" fill="hold"/>
                                        <p:tgtEl>
                                          <p:spTgt spid="15"/>
                                        </p:tgtEl>
                                        <p:attrNameLst>
                                          <p:attrName>ppt_h</p:attrName>
                                        </p:attrNameLst>
                                      </p:cBhvr>
                                      <p:tavLst>
                                        <p:tav tm="0">
                                          <p:val>
                                            <p:fltVal val="0"/>
                                          </p:val>
                                        </p:tav>
                                        <p:tav tm="100000">
                                          <p:val>
                                            <p:strVal val="#ppt_h"/>
                                          </p:val>
                                        </p:tav>
                                      </p:tavLst>
                                    </p:anim>
                                    <p:animEffect transition="in" filter="fade">
                                      <p:cBhvr>
                                        <p:cTn id="96" dur="500"/>
                                        <p:tgtEl>
                                          <p:spTgt spid="15"/>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23"/>
                                        </p:tgtEl>
                                        <p:attrNameLst>
                                          <p:attrName>style.visibility</p:attrName>
                                        </p:attrNameLst>
                                      </p:cBhvr>
                                      <p:to>
                                        <p:strVal val="visible"/>
                                      </p:to>
                                    </p:set>
                                    <p:anim calcmode="lin" valueType="num">
                                      <p:cBhvr>
                                        <p:cTn id="99" dur="500" fill="hold"/>
                                        <p:tgtEl>
                                          <p:spTgt spid="23"/>
                                        </p:tgtEl>
                                        <p:attrNameLst>
                                          <p:attrName>ppt_w</p:attrName>
                                        </p:attrNameLst>
                                      </p:cBhvr>
                                      <p:tavLst>
                                        <p:tav tm="0">
                                          <p:val>
                                            <p:fltVal val="0"/>
                                          </p:val>
                                        </p:tav>
                                        <p:tav tm="100000">
                                          <p:val>
                                            <p:strVal val="#ppt_w"/>
                                          </p:val>
                                        </p:tav>
                                      </p:tavLst>
                                    </p:anim>
                                    <p:anim calcmode="lin" valueType="num">
                                      <p:cBhvr>
                                        <p:cTn id="100" dur="500" fill="hold"/>
                                        <p:tgtEl>
                                          <p:spTgt spid="23"/>
                                        </p:tgtEl>
                                        <p:attrNameLst>
                                          <p:attrName>ppt_h</p:attrName>
                                        </p:attrNameLst>
                                      </p:cBhvr>
                                      <p:tavLst>
                                        <p:tav tm="0">
                                          <p:val>
                                            <p:fltVal val="0"/>
                                          </p:val>
                                        </p:tav>
                                        <p:tav tm="100000">
                                          <p:val>
                                            <p:strVal val="#ppt_h"/>
                                          </p:val>
                                        </p:tav>
                                      </p:tavLst>
                                    </p:anim>
                                    <p:animEffect transition="in" filter="fade">
                                      <p:cBhvr>
                                        <p:cTn id="10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4" grpId="0" animBg="1"/>
      <p:bldP spid="15" grpId="0" animBg="1"/>
      <p:bldP spid="18" grpId="0" animBg="1"/>
      <p:bldP spid="13" grpId="0"/>
      <p:bldP spid="29" grpId="0" animBg="1"/>
      <p:bldP spid="30" grpId="0" animBg="1"/>
      <p:bldP spid="19" grpId="0"/>
      <p:bldP spid="23" grpId="0"/>
      <p:bldP spid="24" grpId="0" animBg="1"/>
      <p:bldP spid="25" grpId="0" animBg="1"/>
      <p:bldP spid="28" grpId="0"/>
      <p:bldP spid="32" grpId="0" animBg="1"/>
      <p:bldP spid="33" grpId="0" animBg="1"/>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5842" name="Rectangle 48"/>
          <p:cNvSpPr>
            <a:spLocks noChangeArrowheads="1"/>
          </p:cNvSpPr>
          <p:nvPr/>
        </p:nvSpPr>
        <p:spPr bwMode="auto">
          <a:xfrm>
            <a:off x="152400" y="609600"/>
            <a:ext cx="9144000" cy="0"/>
          </a:xfrm>
          <a:prstGeom prst="rect">
            <a:avLst/>
          </a:prstGeom>
          <a:noFill/>
          <a:ln>
            <a:noFill/>
          </a:ln>
          <a:effectLst>
            <a:outerShdw dist="45791" dir="2021404" algn="ctr" rotWithShape="0">
              <a:schemeClr val="bg2"/>
            </a:outerShdw>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rtl="1" eaLnBrk="0" hangingPunct="0"/>
            <a:endParaRPr lang="ar-SA" altLang="ar-SA" sz="3200" b="1" dirty="0" smtClean="0">
              <a:solidFill>
                <a:srgbClr val="0000FF"/>
              </a:solidFill>
              <a:latin typeface="Arial" pitchFamily="34" charset="0"/>
            </a:endParaRPr>
          </a:p>
        </p:txBody>
      </p:sp>
      <p:sp>
        <p:nvSpPr>
          <p:cNvPr id="13" name="WordArt 9"/>
          <p:cNvSpPr>
            <a:spLocks noChangeArrowheads="1" noChangeShapeType="1" noTextEdit="1"/>
          </p:cNvSpPr>
          <p:nvPr/>
        </p:nvSpPr>
        <p:spPr bwMode="auto">
          <a:xfrm rot="21067698">
            <a:off x="1216332" y="1882942"/>
            <a:ext cx="4817598" cy="26108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a:defRPr/>
            </a:pPr>
            <a:r>
              <a:rPr lang="ar-SA" sz="3600" b="1" kern="10" dirty="0" smtClean="0">
                <a:ln w="1905"/>
                <a:solidFill>
                  <a:srgbClr val="C00000"/>
                </a:solidFill>
                <a:effectLst>
                  <a:innerShdw blurRad="69850" dist="43180" dir="5400000">
                    <a:srgbClr val="000000">
                      <a:alpha val="65000"/>
                    </a:srgbClr>
                  </a:innerShdw>
                </a:effectLst>
                <a:latin typeface="Arial"/>
                <a:cs typeface="PT Bold Dusky"/>
              </a:rPr>
              <a:t>تناولنا في المحاضرة السابقة</a:t>
            </a:r>
          </a:p>
          <a:p>
            <a:pPr algn="ctr" rtl="1">
              <a:defRPr/>
            </a:pPr>
            <a:r>
              <a:rPr lang="ar-SA" sz="36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a:cs typeface="PT Bold Dusky"/>
              </a:rPr>
              <a:t>مشكلة الفقر</a:t>
            </a:r>
          </a:p>
        </p:txBody>
      </p:sp>
      <p:pic>
        <p:nvPicPr>
          <p:cNvPr id="4" name="Picture 11" descr="صورة ذات صلة"/>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41462">
            <a:off x="4816634" y="542879"/>
            <a:ext cx="1063948" cy="10237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1" descr="صورة ذات صلة"/>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041462">
            <a:off x="1023674" y="1115675"/>
            <a:ext cx="817213" cy="786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64680"/>
      </p:ext>
    </p:extLst>
  </p:cSld>
  <p:clrMapOvr>
    <a:overrideClrMapping bg1="lt1" tx1="dk1" bg2="lt2" tx2="dk2" accent1="accent1" accent2="accent2" accent3="accent3" accent4="accent4" accent5="accent5" accent6="accent6" hlink="hlink" folHlink="folHlink"/>
  </p:clrMapOvr>
  <p:transition spd="slow">
    <p:checker/>
    <p:sndAc>
      <p:stSnd>
        <p:snd r:embed="rId3" name="coi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354460"/>
            <a:ext cx="8064896" cy="53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ar-SA" dirty="0"/>
              <a:t>الفقر حالة اجتماعية متزامنة ومترادفة مع وجود حالة الغنى داخل المجتمع الانساني  والاثنان موجودان في كافة المجتمعات الانسانية وفي كل مرحلة زمنية .</a:t>
            </a:r>
          </a:p>
          <a:p>
            <a:r>
              <a:rPr lang="ar-SA" dirty="0"/>
              <a:t>علماء الاجتماع كان انجذابهم دائما نحو المشكلات والظواهر الاجتماعية في دراستهم لكن الأكثر جذبا لهم هي الظواهر والمشكلات التي تشمل نطاقا واسعا في المجتمع وتؤثر فيه سلبا أكثر من تلك التي تؤثر فيه ايجابا </a:t>
            </a:r>
          </a:p>
          <a:p>
            <a:r>
              <a:rPr lang="ar-SA" dirty="0"/>
              <a:t>ففي القرن التاسع عشر كان هنالك فقر في أوربا لكنه لم يدرس من قبل الباحثين الاجتماعيين بشكل منفصل ومستقل بل كان مصاحبا لمشكلات اجتماعية أكثر خطورة منه أو مرتبطا بحالات أعمق أثرا في المجتمع </a:t>
            </a:r>
          </a:p>
          <a:p>
            <a:endParaRPr lang="ar-SA" dirty="0"/>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176110"/>
            <a:ext cx="1908077"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2139318"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920367" y="262284"/>
            <a:ext cx="3447282" cy="847767"/>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44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مقدمة</a:t>
            </a:r>
            <a:endParaRPr lang="ar-SA" sz="4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60757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 لكن بعد الأزمة الاقتصادية العالمية ( مرحلة الكساد الاقتصادي الكبير ) في عام 1930 تفاقمت هذه الحالة الاجتماعية البائسة فلم تعد آنذاك ظاهرة اجتماعية وإنما أصبحت مشكلة اجتماعية أدت إلى نمو شريحة اجتماعية كبيرة داخل المجتمع.</a:t>
            </a:r>
          </a:p>
          <a:p>
            <a:pPr algn="justLow">
              <a:buFont typeface="Wingdings" pitchFamily="2" charset="2"/>
              <a:buChar char="Ø"/>
            </a:pPr>
            <a:r>
              <a:rPr lang="ar-SA" sz="2800" kern="0" dirty="0">
                <a:solidFill>
                  <a:srgbClr val="2E2224"/>
                </a:solidFill>
                <a:latin typeface="Times New Roman"/>
                <a:ea typeface="Times New Roman"/>
                <a:cs typeface="AL-Mohanad"/>
              </a:rPr>
              <a:t>بعد هذا التفاقم الإشكالي التفت إليها علماء الاجتماع في بحثهم عن أسبابها وأنواعها وكيفية معالجتها فظهرت دراسات متباينة في تحليلها لمشكلة الفقر وذلك لأن لمشكلة الفقر أسبابا مختلفة بينما الفقر كظاهرة اجتماعية له صفات متشابهة في معظم أنواع المجتمعات فصفات الفقر في الهند تتقارب من صفات الفقير في الولايات المتحدة لكن مشكلة الفقر في الولايات المتحدة ليست ذاتها في المجتمع الهندي.</a:t>
            </a:r>
          </a:p>
          <a:p>
            <a:pPr algn="justLow">
              <a:buFont typeface="Wingdings" pitchFamily="2" charset="2"/>
              <a:buChar char="Ø"/>
            </a:pPr>
            <a:r>
              <a:rPr lang="ar-SA" sz="2800" kern="0" dirty="0">
                <a:solidFill>
                  <a:srgbClr val="2E2224"/>
                </a:solidFill>
                <a:latin typeface="Times New Roman"/>
                <a:ea typeface="Times New Roman"/>
                <a:cs typeface="AL-Mohanad"/>
              </a:rPr>
              <a:t>وذلك من حيث نسبة الفقراء داخل المجتمع ونوع ثقافتهم الاجتماعية ومستوى معيشتهم قياسا الى مستوى المعيشة </a:t>
            </a:r>
            <a:r>
              <a:rPr lang="ar-SA" sz="2800" kern="0" dirty="0" smtClean="0">
                <a:solidFill>
                  <a:srgbClr val="2E2224"/>
                </a:solidFill>
                <a:latin typeface="Times New Roman"/>
                <a:ea typeface="Times New Roman"/>
                <a:cs typeface="AL-Mohanad"/>
              </a:rPr>
              <a:t>العام ، اضف </a:t>
            </a:r>
            <a:r>
              <a:rPr lang="ar-SA" sz="2800" kern="0" dirty="0">
                <a:solidFill>
                  <a:srgbClr val="2E2224"/>
                </a:solidFill>
                <a:latin typeface="Times New Roman"/>
                <a:ea typeface="Times New Roman"/>
                <a:cs typeface="AL-Mohanad"/>
              </a:rPr>
              <a:t>الى ذلك اختلاف معايير تحديد الفقر في المجتمع </a:t>
            </a:r>
          </a:p>
          <a:p>
            <a:pPr algn="justLow">
              <a:buFont typeface="Wingdings" pitchFamily="2" charset="2"/>
              <a:buChar char="Ø"/>
            </a:pPr>
            <a:r>
              <a:rPr lang="ar-SA" sz="2800" b="1" kern="0" dirty="0">
                <a:solidFill>
                  <a:srgbClr val="2E2224"/>
                </a:solidFill>
                <a:latin typeface="Times New Roman"/>
                <a:ea typeface="Times New Roman"/>
                <a:cs typeface="AL-Mohanad"/>
              </a:rPr>
              <a:t>المعيار الحتمي مطلق هو الدخل السنوي للأسرة الفقيرة </a:t>
            </a:r>
          </a:p>
          <a:p>
            <a:pPr algn="justLow">
              <a:buFont typeface="Wingdings" pitchFamily="2" charset="2"/>
              <a:buChar char="Ø"/>
            </a:pPr>
            <a:r>
              <a:rPr lang="ar-SA" sz="2800" kern="0" dirty="0">
                <a:solidFill>
                  <a:srgbClr val="2E2224"/>
                </a:solidFill>
                <a:latin typeface="Times New Roman"/>
                <a:ea typeface="Times New Roman"/>
                <a:cs typeface="AL-Mohanad"/>
              </a:rPr>
              <a:t>وهناك معيار نسبي هو مستوى المعيشة الذي يتضمن مستوى السكن والملبس والطعام ونوعه وصفاته </a:t>
            </a: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235978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يرى بعض الاجتماعيين الأمريكان أن تطور النظام الصناعي المعاصر أنتج ثروة ورخاء كبيرين ورفاهية واسعة للعديد من الناس</a:t>
            </a:r>
          </a:p>
          <a:p>
            <a:pPr algn="justLow">
              <a:buFont typeface="Wingdings" pitchFamily="2" charset="2"/>
              <a:buChar char="Ø"/>
            </a:pPr>
            <a:r>
              <a:rPr lang="ar-SA" sz="2800" kern="0" dirty="0">
                <a:solidFill>
                  <a:srgbClr val="2E2224"/>
                </a:solidFill>
                <a:latin typeface="Times New Roman"/>
                <a:ea typeface="Times New Roman"/>
                <a:cs typeface="AL-Mohanad"/>
              </a:rPr>
              <a:t> لكنه في الوقت ذاته خلق ملايين من البشر ممن يعانون من البطالة التي أدت إلى </a:t>
            </a:r>
            <a:r>
              <a:rPr lang="ar-SA" sz="2800" kern="0" dirty="0" smtClean="0">
                <a:solidFill>
                  <a:srgbClr val="2E2224"/>
                </a:solidFill>
                <a:latin typeface="Times New Roman"/>
                <a:ea typeface="Times New Roman"/>
                <a:cs typeface="AL-Mohanad"/>
              </a:rPr>
              <a:t>الفقر الذي </a:t>
            </a:r>
            <a:r>
              <a:rPr lang="ar-SA" sz="2800" kern="0" dirty="0">
                <a:solidFill>
                  <a:srgbClr val="2E2224"/>
                </a:solidFill>
                <a:latin typeface="Times New Roman"/>
                <a:ea typeface="Times New Roman"/>
                <a:cs typeface="AL-Mohanad"/>
              </a:rPr>
              <a:t>مزج العديد من المشكلات الاجتماعية (جنوح وجريمة وطلاق وإدمان على المخدات والمشروبات </a:t>
            </a:r>
            <a:r>
              <a:rPr lang="ar-SA" sz="2800" kern="0" dirty="0" smtClean="0">
                <a:solidFill>
                  <a:srgbClr val="2E2224"/>
                </a:solidFill>
                <a:latin typeface="Times New Roman"/>
                <a:ea typeface="Times New Roman"/>
                <a:cs typeface="AL-Mohanad"/>
              </a:rPr>
              <a:t>الكحولية)، أن </a:t>
            </a:r>
            <a:r>
              <a:rPr lang="ar-SA" sz="2800" kern="0" dirty="0">
                <a:solidFill>
                  <a:srgbClr val="2E2224"/>
                </a:solidFill>
                <a:latin typeface="Times New Roman"/>
                <a:ea typeface="Times New Roman"/>
                <a:cs typeface="AL-Mohanad"/>
              </a:rPr>
              <a:t>تطور الآلة الإنتاجية وتعقيد بنائها أدى إلى الاستغناء عن العديد من العمال المهرة لعدم الحاجة </a:t>
            </a:r>
            <a:r>
              <a:rPr lang="ar-SA" sz="2800" kern="0" dirty="0" smtClean="0">
                <a:solidFill>
                  <a:srgbClr val="2E2224"/>
                </a:solidFill>
                <a:latin typeface="Times New Roman"/>
                <a:ea typeface="Times New Roman"/>
                <a:cs typeface="AL-Mohanad"/>
              </a:rPr>
              <a:t>لهم. ، فباتوا </a:t>
            </a:r>
            <a:r>
              <a:rPr lang="ar-SA" sz="2800" kern="0" dirty="0">
                <a:solidFill>
                  <a:srgbClr val="2E2224"/>
                </a:solidFill>
                <a:latin typeface="Times New Roman"/>
                <a:ea typeface="Times New Roman"/>
                <a:cs typeface="AL-Mohanad"/>
              </a:rPr>
              <a:t>في بطالة قاسية وعاشوا في فقر بائس ومن هنا جاء اقتران بطالة العمال غير المحددة مع الفقر </a:t>
            </a:r>
            <a:endParaRPr lang="ar-SA" sz="2800" kern="0" dirty="0" smtClean="0">
              <a:solidFill>
                <a:srgbClr val="2E2224"/>
              </a:solidFill>
              <a:latin typeface="Times New Roman"/>
              <a:ea typeface="Times New Roman"/>
              <a:cs typeface="AL-Mohanad"/>
            </a:endParaRPr>
          </a:p>
          <a:p>
            <a:pPr algn="justLow">
              <a:buFont typeface="Wingdings" pitchFamily="2" charset="2"/>
              <a:buChar char="Ø"/>
            </a:pPr>
            <a:r>
              <a:rPr lang="ar-SA" sz="2800" kern="0" dirty="0">
                <a:solidFill>
                  <a:srgbClr val="2E2224"/>
                </a:solidFill>
                <a:latin typeface="Times New Roman"/>
                <a:ea typeface="Times New Roman"/>
                <a:cs typeface="AL-Mohanad"/>
              </a:rPr>
              <a:t>ويلاحظ ان مشكلة الفقر قبل تطور النظام الصناعي كانت موجودة في المجتمعات الاقطاعية في اوروبا ابان القرون الوسطى وكانت موجودة ايضا في الريف لكن بنسبة قليلة </a:t>
            </a:r>
          </a:p>
          <a:p>
            <a:pPr algn="justLow">
              <a:buFont typeface="Wingdings" pitchFamily="2" charset="2"/>
              <a:buChar char="Ø"/>
            </a:pPr>
            <a:r>
              <a:rPr lang="ar-SA" sz="2800" kern="0" dirty="0">
                <a:solidFill>
                  <a:srgbClr val="2E2224"/>
                </a:solidFill>
                <a:latin typeface="Times New Roman"/>
                <a:ea typeface="Times New Roman"/>
                <a:cs typeface="AL-Mohanad"/>
              </a:rPr>
              <a:t>لكنها ازدادت بعد تطور النظام الصناعي ومع التوسع الحضري </a:t>
            </a:r>
          </a:p>
          <a:p>
            <a:pPr algn="justLow">
              <a:buFont typeface="Wingdings" pitchFamily="2" charset="2"/>
              <a:buChar char="Ø"/>
            </a:pPr>
            <a:endParaRPr lang="ar-SA" sz="2800" kern="0" dirty="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254783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ونقول أن مشكلة الفقر موجودة في كل مجتمع لا يمارس العدالة الاقتصادية </a:t>
            </a:r>
            <a:r>
              <a:rPr lang="ar-SA" sz="2800" kern="0" dirty="0" smtClean="0">
                <a:solidFill>
                  <a:srgbClr val="2E2224"/>
                </a:solidFill>
                <a:latin typeface="Times New Roman"/>
                <a:ea typeface="Times New Roman"/>
                <a:cs typeface="AL-Mohanad"/>
              </a:rPr>
              <a:t>الاجتماعية ، وهذه </a:t>
            </a:r>
            <a:r>
              <a:rPr lang="ar-SA" sz="2800" kern="0" dirty="0">
                <a:solidFill>
                  <a:srgbClr val="2E2224"/>
                </a:solidFill>
                <a:latin typeface="Times New Roman"/>
                <a:ea typeface="Times New Roman"/>
                <a:cs typeface="AL-Mohanad"/>
              </a:rPr>
              <a:t>حالة كائنة في كل المجتمعات لكنها نسبية تزداد وتقل حسب الوعي الاجتماعي والاقتصادي والسياسي لأفراد </a:t>
            </a:r>
            <a:r>
              <a:rPr lang="ar-SA" sz="2800" kern="0" dirty="0" smtClean="0">
                <a:solidFill>
                  <a:srgbClr val="2E2224"/>
                </a:solidFill>
                <a:latin typeface="Times New Roman"/>
                <a:ea typeface="Times New Roman"/>
                <a:cs typeface="AL-Mohanad"/>
              </a:rPr>
              <a:t>المجتمع ، إذ </a:t>
            </a:r>
            <a:r>
              <a:rPr lang="ar-SA" sz="2800" kern="0" dirty="0">
                <a:solidFill>
                  <a:srgbClr val="2E2224"/>
                </a:solidFill>
                <a:latin typeface="Times New Roman"/>
                <a:ea typeface="Times New Roman"/>
                <a:cs typeface="AL-Mohanad"/>
              </a:rPr>
              <a:t>كلما زاد هذا الوعي قلت نسبة الفقر والعكس صحيح</a:t>
            </a:r>
            <a:r>
              <a:rPr lang="ar-SA" sz="2800" kern="0" dirty="0" smtClean="0">
                <a:solidFill>
                  <a:srgbClr val="2E2224"/>
                </a:solidFill>
                <a:latin typeface="Times New Roman"/>
                <a:ea typeface="Times New Roman"/>
                <a:cs typeface="AL-Mohanad"/>
              </a:rPr>
              <a:t>.</a:t>
            </a:r>
          </a:p>
          <a:p>
            <a:pPr algn="justLow">
              <a:buFont typeface="Wingdings" pitchFamily="2" charset="2"/>
              <a:buChar char="Ø"/>
            </a:pPr>
            <a:endParaRPr lang="ar-SA" sz="2800" kern="0" dirty="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7170" name="Picture 2" descr="نتيجة بحث الصور عن صور معبرة عن الفق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2628623"/>
            <a:ext cx="7416824" cy="38051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81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170"/>
                                        </p:tgtEl>
                                        <p:attrNameLst>
                                          <p:attrName>style.visibility</p:attrName>
                                        </p:attrNameLst>
                                      </p:cBhvr>
                                      <p:to>
                                        <p:strVal val="visible"/>
                                      </p:to>
                                    </p:set>
                                    <p:anim calcmode="lin" valueType="num">
                                      <p:cBhvr additive="base">
                                        <p:cTn id="11" dur="500" fill="hold"/>
                                        <p:tgtEl>
                                          <p:spTgt spid="7170"/>
                                        </p:tgtEl>
                                        <p:attrNameLst>
                                          <p:attrName>ppt_x</p:attrName>
                                        </p:attrNameLst>
                                      </p:cBhvr>
                                      <p:tavLst>
                                        <p:tav tm="0">
                                          <p:val>
                                            <p:strVal val="#ppt_x"/>
                                          </p:val>
                                        </p:tav>
                                        <p:tav tm="100000">
                                          <p:val>
                                            <p:strVal val="#ppt_x"/>
                                          </p:val>
                                        </p:tav>
                                      </p:tavLst>
                                    </p:anim>
                                    <p:anim calcmode="lin" valueType="num">
                                      <p:cBhvr additive="base">
                                        <p:cTn id="12"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354460"/>
            <a:ext cx="8064896" cy="53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ar-SA" dirty="0"/>
              <a:t>ينبغي أن نطلع على أكثر من وجه واحد للفقر من أجل تشكيل صورة متكاملة إن أمكن لهذه المشكلة المزمنة التي وجدت في كل المجتمعات </a:t>
            </a:r>
          </a:p>
          <a:p>
            <a:r>
              <a:rPr lang="ar-SA" dirty="0"/>
              <a:t>يعرف جورج زمل :-  الفقر بأنه (تحديد الناس لمستوى عيش معين يعدون ظروفهم دونه حالة فقر )</a:t>
            </a:r>
          </a:p>
          <a:p>
            <a:r>
              <a:rPr lang="ar-SA" dirty="0"/>
              <a:t>وهنا نرى أن الفرد لا يحكم على عيشه انه حالة فقر الا اذا نظر الى اخرين وما يجدونه الذين يعيش وسطهم ويصفون وضعه المعاشي بانه حالة فقر </a:t>
            </a:r>
          </a:p>
          <a:p>
            <a:r>
              <a:rPr lang="ar-SA" dirty="0"/>
              <a:t>وهذا يعني ان لا اثر للدخل السنوي او اليومي او الشهري في تحديد زمل للفق </a:t>
            </a:r>
          </a:p>
          <a:p>
            <a:endParaRPr lang="ar-SA" dirty="0"/>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6110"/>
            <a:ext cx="1548037"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1482144"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483768" y="262284"/>
            <a:ext cx="4608512" cy="847767"/>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44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أولاً: تحديد مفهوم الفقر</a:t>
            </a:r>
            <a:endParaRPr lang="ar-SA" sz="4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75349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وهنالك لويس كوسر:-  الذي حدد الفقر بأنه  ( وصم المجتمع حياة جماعة اجتماعية معينة بأنها تعيش ضمن دائرة الفقر) .</a:t>
            </a:r>
          </a:p>
          <a:p>
            <a:pPr algn="justLow">
              <a:buFont typeface="Wingdings" pitchFamily="2" charset="2"/>
              <a:buChar char="Ø"/>
            </a:pPr>
            <a:r>
              <a:rPr lang="ar-SA" sz="2800" kern="0" dirty="0">
                <a:solidFill>
                  <a:srgbClr val="2E2224"/>
                </a:solidFill>
                <a:latin typeface="Times New Roman"/>
                <a:ea typeface="Times New Roman"/>
                <a:cs typeface="AL-Mohanad"/>
              </a:rPr>
              <a:t>وهو تحديد مشابه لتعريف زمل لكن هناك فرق طفيف بينهما هو أن كوسر استخدم عبارة ( وصم ) المجتمع لمستوى معاشي معين </a:t>
            </a:r>
          </a:p>
          <a:p>
            <a:pPr algn="justLow">
              <a:buFont typeface="Wingdings" pitchFamily="2" charset="2"/>
              <a:buChar char="Ø"/>
            </a:pPr>
            <a:r>
              <a:rPr lang="ar-SA" sz="2800" kern="0" dirty="0">
                <a:solidFill>
                  <a:srgbClr val="2E2224"/>
                </a:solidFill>
                <a:latin typeface="Times New Roman"/>
                <a:ea typeface="Times New Roman"/>
                <a:cs typeface="AL-Mohanad"/>
              </a:rPr>
              <a:t>وهو لا يختلف عن نظرة الناس عند زمل </a:t>
            </a:r>
            <a:endParaRPr lang="ar-SA" sz="2800" kern="0" dirty="0" smtClean="0">
              <a:solidFill>
                <a:srgbClr val="2E2224"/>
              </a:solidFill>
              <a:latin typeface="Times New Roman"/>
              <a:ea typeface="Times New Roman"/>
              <a:cs typeface="AL-Mohanad"/>
            </a:endParaRPr>
          </a:p>
          <a:p>
            <a:pPr algn="justLow">
              <a:buFont typeface="Wingdings" pitchFamily="2" charset="2"/>
              <a:buChar char="Ø"/>
            </a:pPr>
            <a:r>
              <a:rPr lang="ar-SA" sz="2800" kern="0" dirty="0">
                <a:solidFill>
                  <a:srgbClr val="2E2224"/>
                </a:solidFill>
                <a:latin typeface="Times New Roman"/>
                <a:ea typeface="Times New Roman"/>
                <a:cs typeface="AL-Mohanad"/>
              </a:rPr>
              <a:t>لا غرابة في هذا التشابه بين كوسر وزمل </a:t>
            </a:r>
          </a:p>
          <a:p>
            <a:pPr algn="justLow">
              <a:buFont typeface="Wingdings" pitchFamily="2" charset="2"/>
              <a:buChar char="Ø"/>
            </a:pPr>
            <a:r>
              <a:rPr lang="ar-SA" sz="2800" kern="0" dirty="0">
                <a:solidFill>
                  <a:srgbClr val="2E2224"/>
                </a:solidFill>
                <a:latin typeface="Times New Roman"/>
                <a:ea typeface="Times New Roman"/>
                <a:cs typeface="AL-Mohanad"/>
              </a:rPr>
              <a:t>لأن الأول تلميذ الثاني ومن المتوقع أن يحصل مثل هذا التقارب بينهما</a:t>
            </a:r>
          </a:p>
          <a:p>
            <a:pPr algn="justLow">
              <a:buFont typeface="Wingdings" pitchFamily="2" charset="2"/>
              <a:buChar char="Ø"/>
            </a:pPr>
            <a:r>
              <a:rPr lang="ar-SA" sz="2800" kern="0" dirty="0">
                <a:solidFill>
                  <a:srgbClr val="2E2224"/>
                </a:solidFill>
                <a:latin typeface="Times New Roman"/>
                <a:ea typeface="Times New Roman"/>
                <a:cs typeface="AL-Mohanad"/>
              </a:rPr>
              <a:t>ويرجع الوظيفيين الاجتماعيين الفقر الى عجز النظام الاقتصادي الرأسمالي عن الاستمرار في انشطته الانتاجية دون الاستغناء عن العمال الذين كان يستخدمهم في العمليات الاجتماعية </a:t>
            </a:r>
          </a:p>
          <a:p>
            <a:pPr algn="justLow">
              <a:buFont typeface="Wingdings" pitchFamily="2" charset="2"/>
              <a:buChar char="Ø"/>
            </a:pPr>
            <a:r>
              <a:rPr lang="ar-SA" sz="2800" kern="0" dirty="0">
                <a:solidFill>
                  <a:srgbClr val="2E2224"/>
                </a:solidFill>
                <a:latin typeface="Times New Roman"/>
                <a:ea typeface="Times New Roman"/>
                <a:cs typeface="AL-Mohanad"/>
              </a:rPr>
              <a:t>حيث ارجعوا هذا العجز لاتجاه النظام الاقتصادي إلى التصنيع المتسارع الذي صدم النظام الاقتصادي فخلق اضطرابات وقلاقل يصعب إصلاحها.</a:t>
            </a:r>
          </a:p>
          <a:p>
            <a:pPr algn="justLow">
              <a:buFont typeface="Wingdings" pitchFamily="2" charset="2"/>
              <a:buChar char="Ø"/>
            </a:pPr>
            <a:endParaRPr lang="ar-SA" sz="2800" kern="0" dirty="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82163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مثال على ذلك عندما يحصل تطور تقني في مصنع ما فان العمال غير المهرة يحولون الى الاعمال الخدمية التي لا يحصل فيها العامل على اجر عال </a:t>
            </a:r>
          </a:p>
          <a:p>
            <a:pPr algn="justLow">
              <a:buFont typeface="Wingdings" pitchFamily="2" charset="2"/>
              <a:buChar char="Ø"/>
            </a:pPr>
            <a:r>
              <a:rPr lang="ar-SA" sz="2800" kern="0" dirty="0">
                <a:solidFill>
                  <a:srgbClr val="2E2224"/>
                </a:solidFill>
                <a:latin typeface="Times New Roman"/>
                <a:ea typeface="Times New Roman"/>
                <a:cs typeface="AL-Mohanad"/>
              </a:rPr>
              <a:t>وهذا يؤدي الى هبوط مستوى الدخل لشريحة اجتماعية دخلها كان منخفض </a:t>
            </a:r>
          </a:p>
          <a:p>
            <a:pPr algn="justLow">
              <a:buFont typeface="Wingdings" pitchFamily="2" charset="2"/>
              <a:buChar char="Ø"/>
            </a:pPr>
            <a:r>
              <a:rPr lang="ar-SA" sz="2800" kern="0" dirty="0">
                <a:solidFill>
                  <a:srgbClr val="2E2224"/>
                </a:solidFill>
                <a:latin typeface="Times New Roman"/>
                <a:ea typeface="Times New Roman"/>
                <a:cs typeface="AL-Mohanad"/>
              </a:rPr>
              <a:t>ثم ادي استخدام الآلات في الانتاج الى الاستغناء عن عدد كبير من العمال الذين كانوا يعملون على المعدات الاولية التي تم الاستغناء عنها </a:t>
            </a:r>
            <a:endParaRPr lang="ar-SA" sz="2800" kern="0" dirty="0" smtClean="0">
              <a:solidFill>
                <a:srgbClr val="2E2224"/>
              </a:solidFill>
              <a:latin typeface="Times New Roman"/>
              <a:ea typeface="Times New Roman"/>
              <a:cs typeface="AL-Mohanad"/>
            </a:endParaRPr>
          </a:p>
          <a:p>
            <a:pPr algn="justLow">
              <a:buFont typeface="Wingdings" pitchFamily="2" charset="2"/>
              <a:buChar char="Ø"/>
            </a:pPr>
            <a:r>
              <a:rPr lang="ar-SA" sz="2800" kern="0" dirty="0">
                <a:solidFill>
                  <a:srgbClr val="2E2224"/>
                </a:solidFill>
                <a:latin typeface="Times New Roman"/>
                <a:ea typeface="Times New Roman"/>
                <a:cs typeface="AL-Mohanad"/>
              </a:rPr>
              <a:t>وفي ظل هذا الوضع قام اصحاب المصانع بالاستغناء عن العاملات وعن العمال كبار السن فنشأت بطالة بين النساء والمعمرين ادت الى خسران المجتمع لطاقات كانت تعمل </a:t>
            </a:r>
          </a:p>
          <a:p>
            <a:pPr algn="justLow">
              <a:buFont typeface="Wingdings" pitchFamily="2" charset="2"/>
              <a:buChar char="Ø"/>
            </a:pPr>
            <a:r>
              <a:rPr lang="ar-SA" sz="2800" kern="0" dirty="0">
                <a:solidFill>
                  <a:srgbClr val="2E2224"/>
                </a:solidFill>
                <a:latin typeface="Times New Roman"/>
                <a:ea typeface="Times New Roman"/>
                <a:cs typeface="AL-Mohanad"/>
              </a:rPr>
              <a:t>اضف لكل ذلك الاجراءات الديوانية( البيروقراطية  ) وعدم كفاية الاموال المخصصة لخدمات الانعاش الاجتماعي للعمال وعدم وجود دورات للتدريب والتأهيل المهني للعمل </a:t>
            </a:r>
          </a:p>
          <a:p>
            <a:pPr algn="justLow">
              <a:buFont typeface="Wingdings" pitchFamily="2" charset="2"/>
              <a:buChar char="Ø"/>
            </a:pPr>
            <a:r>
              <a:rPr lang="ar-SA" sz="2800" kern="0" dirty="0">
                <a:solidFill>
                  <a:srgbClr val="2E2224"/>
                </a:solidFill>
                <a:latin typeface="Times New Roman"/>
                <a:ea typeface="Times New Roman"/>
                <a:cs typeface="AL-Mohanad"/>
              </a:rPr>
              <a:t>ادى كل ذلك لتعثر مسيرة النظام الاقتصادي في اداء مناشطه </a:t>
            </a: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144517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ويرى الوظيفيون أيضا أن السبيل الأفضل في التعامل مع مشكلة الفقر هي إعادة تنظيم النسق الاقتصادي بكيفية أكثر فاعلية وعدم إهمال الفقراء بل دمجهم في المناشط المنتجة من أجل إشعارهم بأنهم جزء من الحياة الاقتصادية في المجتمع وذلك بعد تدريبهم وتأهيلهم لمنحهم الخبرة والتجربة في العمل الذي يتناسب مع قدراتهم وقابليتهم</a:t>
            </a:r>
            <a:r>
              <a:rPr lang="ar-SA" sz="2800" kern="0" dirty="0" smtClean="0">
                <a:solidFill>
                  <a:srgbClr val="2E2224"/>
                </a:solidFill>
                <a:latin typeface="Times New Roman"/>
                <a:ea typeface="Times New Roman"/>
                <a:cs typeface="AL-Mohanad"/>
              </a:rPr>
              <a:t>.</a:t>
            </a:r>
          </a:p>
          <a:p>
            <a:pPr algn="justLow">
              <a:buFont typeface="Wingdings" pitchFamily="2" charset="2"/>
              <a:buChar char="Ø"/>
            </a:pPr>
            <a:r>
              <a:rPr lang="ar-SA" sz="2800" kern="0" dirty="0">
                <a:solidFill>
                  <a:srgbClr val="2E2224"/>
                </a:solidFill>
                <a:latin typeface="Times New Roman"/>
                <a:ea typeface="Times New Roman"/>
                <a:cs typeface="AL-Mohanad"/>
              </a:rPr>
              <a:t>وعن هذا الطريق يتبلور شعور ذاتي عندهم يربطهم بمجتمعهم ويجعلهم يعتقدون انهم مواطنون صالحون قادرون على خدمة بلدهم </a:t>
            </a:r>
          </a:p>
          <a:p>
            <a:pPr algn="justLow">
              <a:buFont typeface="Wingdings" pitchFamily="2" charset="2"/>
              <a:buChar char="Ø"/>
            </a:pPr>
            <a:r>
              <a:rPr lang="ar-SA" sz="2800" kern="0" dirty="0">
                <a:solidFill>
                  <a:srgbClr val="2E2224"/>
                </a:solidFill>
                <a:latin typeface="Times New Roman"/>
                <a:ea typeface="Times New Roman"/>
                <a:cs typeface="AL-Mohanad"/>
              </a:rPr>
              <a:t>اضف لذلك ستتغير نظرة الناس اليهم فلن يعتبرون طبقة طفيلية تعيش على عمل غيرها </a:t>
            </a:r>
          </a:p>
          <a:p>
            <a:pPr algn="justLow">
              <a:buFont typeface="Wingdings" pitchFamily="2" charset="2"/>
              <a:buChar char="Ø"/>
            </a:pPr>
            <a:r>
              <a:rPr lang="ar-SA" sz="2800" kern="0" dirty="0">
                <a:solidFill>
                  <a:srgbClr val="2E2224"/>
                </a:solidFill>
                <a:latin typeface="Times New Roman"/>
                <a:ea typeface="Times New Roman"/>
                <a:cs typeface="AL-Mohanad"/>
              </a:rPr>
              <a:t>واذا تم استقرار النظام الاقتصادي فانه لن يستمر في طرح مشكلات اجتماعية جديدة على نحو يزيد الفقراء فقر </a:t>
            </a: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368108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وهذا الطرح الوظيفي يعكس رؤية الوظيفيين الذين يرجعون الفقر داخل المجتمع إلى عدم وجود العدالة الاجتماعية لكن ثمة رأي لاثنين من الوظيفيين هما( كنكزلي ديفز وولبرت مور) </a:t>
            </a:r>
          </a:p>
          <a:p>
            <a:pPr algn="justLow">
              <a:buFont typeface="Wingdings" pitchFamily="2" charset="2"/>
              <a:buChar char="Ø"/>
            </a:pPr>
            <a:r>
              <a:rPr lang="ar-SA" sz="2800" kern="0" dirty="0">
                <a:solidFill>
                  <a:srgbClr val="2E2224"/>
                </a:solidFill>
                <a:latin typeface="Times New Roman"/>
                <a:ea typeface="Times New Roman"/>
                <a:cs typeface="AL-Mohanad"/>
              </a:rPr>
              <a:t>اللذان يريان أن غياب العدالة الاقتصادية داخل المجتمع وظيفة ايجابية للمجتمع لأنها تحفز العديد من الناس لكي يعملوا بجد ومثابرة من أجل تحسين وضعهم الاقتصادي والاجتماعي ويواجهوا متطلبات الحياة الاجتماعية المتزايدة.</a:t>
            </a:r>
          </a:p>
          <a:p>
            <a:pPr algn="justLow">
              <a:buFont typeface="Wingdings" pitchFamily="2" charset="2"/>
              <a:buChar char="Ø"/>
            </a:pPr>
            <a:r>
              <a:rPr lang="ar-SA" sz="2800" kern="0" dirty="0">
                <a:solidFill>
                  <a:srgbClr val="2E2224"/>
                </a:solidFill>
                <a:latin typeface="Times New Roman"/>
                <a:ea typeface="Times New Roman"/>
                <a:cs typeface="AL-Mohanad"/>
              </a:rPr>
              <a:t>اما غياب المحفزات وعدم خلق روح المنافسة ينتج عنه عدم حصولهم على مكافآت مادية فلا تتحسن احوالهم المعيشية ولا يتجدد عملهم ولا يبدعون في مشاريعهم </a:t>
            </a:r>
          </a:p>
          <a:p>
            <a:pPr algn="justLow">
              <a:buFont typeface="Wingdings" pitchFamily="2" charset="2"/>
              <a:buChar char="Ø"/>
            </a:pPr>
            <a:r>
              <a:rPr lang="ar-SA" sz="2800" kern="0" dirty="0">
                <a:solidFill>
                  <a:srgbClr val="2E2224"/>
                </a:solidFill>
                <a:latin typeface="Times New Roman"/>
                <a:ea typeface="Times New Roman"/>
                <a:cs typeface="AL-Mohanad"/>
              </a:rPr>
              <a:t>هنالك رأي مغاير لما تقدم وهو تحديد الصراعيين لمعنى الفقر الذي انطوى على : أن الفقر هو نتاج الصراع الطبقي بين الطبقات الثرية والفقيرة .</a:t>
            </a:r>
          </a:p>
          <a:p>
            <a:pPr algn="justLow">
              <a:buFont typeface="Wingdings" pitchFamily="2" charset="2"/>
              <a:buChar char="Ø"/>
            </a:pPr>
            <a:r>
              <a:rPr lang="ar-SA" sz="2800" kern="0" dirty="0">
                <a:solidFill>
                  <a:srgbClr val="2E2224"/>
                </a:solidFill>
                <a:latin typeface="Times New Roman"/>
                <a:ea typeface="Times New Roman"/>
                <a:cs typeface="AL-Mohanad"/>
              </a:rPr>
              <a:t>إذ تبحث الأولى عن زيادة أرباحها من خلال استغلال طاقات الثانية الفقيرة وتسخيرها لخدمتها.</a:t>
            </a:r>
          </a:p>
          <a:p>
            <a:pPr algn="justLow">
              <a:buFont typeface="Wingdings" pitchFamily="2" charset="2"/>
              <a:buChar char="Ø"/>
            </a:pPr>
            <a:r>
              <a:rPr lang="ar-SA" sz="2800" kern="0" dirty="0">
                <a:solidFill>
                  <a:srgbClr val="2E2224"/>
                </a:solidFill>
                <a:latin typeface="Times New Roman"/>
                <a:ea typeface="Times New Roman"/>
                <a:cs typeface="AL-Mohanad"/>
              </a:rPr>
              <a:t>وتحاول الثانية الفقيرة الهروب من ظروفها الاقتصادية والاجتماعية لتحتل مواقع اقتصادية وسياسية واجتماعية أفضل.</a:t>
            </a:r>
          </a:p>
          <a:p>
            <a:pPr algn="justLow">
              <a:buFont typeface="Wingdings" pitchFamily="2" charset="2"/>
              <a:buChar char="Ø"/>
            </a:pPr>
            <a:endParaRPr lang="ar-SA" sz="2800" kern="0" dirty="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345629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ثم هناك تحديد آخر قائم على ركيزة نفسية – اجتماعية مفادها أن المعتقدات والتوقعات الظرفية لا تملك أهدافا طموحة تنتقل من جيل إلى آخر عن طريق التنشئة الاجتماعية المخزونة في ثقافة الفقراء الاجتماعية. </a:t>
            </a:r>
          </a:p>
          <a:p>
            <a:pPr algn="justLow">
              <a:buFont typeface="Wingdings" pitchFamily="2" charset="2"/>
              <a:buChar char="Ø"/>
            </a:pPr>
            <a:r>
              <a:rPr lang="ar-SA" sz="2800" kern="0" dirty="0">
                <a:solidFill>
                  <a:srgbClr val="2E2224"/>
                </a:solidFill>
                <a:latin typeface="Times New Roman"/>
                <a:ea typeface="Times New Roman"/>
                <a:cs typeface="AL-Mohanad"/>
              </a:rPr>
              <a:t>ومعنى ذلك أن الفقراء يطلبون العيش الرغيد الآني والسعادة الظرفية والإرضاء المستعجل والإشباع المؤقت لرغباتهم وليست لديهم طموحات بعيدة المدى كأن يصبح الفقير أستاذا أو مهندسا أو يخطط لمستقبل زاهر لانهم قانعون بما هم فيه .</a:t>
            </a:r>
          </a:p>
          <a:p>
            <a:pPr algn="justLow">
              <a:buFont typeface="Wingdings" pitchFamily="2" charset="2"/>
              <a:buChar char="Ø"/>
            </a:pPr>
            <a:r>
              <a:rPr lang="ar-SA" sz="2800" kern="0" dirty="0">
                <a:solidFill>
                  <a:srgbClr val="2E2224"/>
                </a:solidFill>
                <a:latin typeface="Times New Roman"/>
                <a:ea typeface="Times New Roman"/>
                <a:cs typeface="AL-Mohanad"/>
              </a:rPr>
              <a:t>بعد أن اطلعنا على الرؤى المتباينة في تحديد مفهوم الفقر الذي انطلق من زوايا اجتماعية واقتصادية ونفسية نستطيع القول الآن أن الفقر ناتج عن ظروف المعيشة الغير متوازنة في الدخل والعمل ومما يزيد من عدم التوازن عيش الفقراء في المدن الصناعية والحضرية التي تستقطب أصحاب رؤوس الأموال وفاقديها ( العمال والكسبة ) على حد سواء.</a:t>
            </a:r>
          </a:p>
          <a:p>
            <a:pPr algn="justLow">
              <a:buFont typeface="Wingdings" pitchFamily="2" charset="2"/>
              <a:buChar char="Ø"/>
            </a:pPr>
            <a:endParaRPr lang="ar-SA" sz="2800" kern="0" dirty="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113369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وهذا يعني أن المدن الصناعية الحضرية تضم مستويين من المعيشة متضاربين ومتعاكسين فضلا عن تفشي البطالة ووجود اسر فقيرة ومتقاعدين عن العمل من الشباب العاطل </a:t>
            </a:r>
          </a:p>
          <a:p>
            <a:pPr algn="justLow">
              <a:buFont typeface="Wingdings" pitchFamily="2" charset="2"/>
              <a:buChar char="Ø"/>
            </a:pPr>
            <a:r>
              <a:rPr lang="ar-SA" sz="2800" kern="0" dirty="0">
                <a:solidFill>
                  <a:srgbClr val="2E2224"/>
                </a:solidFill>
                <a:latin typeface="Times New Roman"/>
                <a:ea typeface="Times New Roman"/>
                <a:cs typeface="AL-Mohanad"/>
              </a:rPr>
              <a:t>كل ذلك يجعل من مناطق سكن الفقراء اماكن لتفريخ الجرائم والانحرافات السلوكية والمشكلات الاجتماعية مثل ادمان المخدرات والمسكرات وتهريب السلع والكثير من المخالفات القانونية وذلك لحاجتهم الماسة للمال في اقصر فترة زمنية </a:t>
            </a:r>
            <a:endParaRPr lang="ar-SA" sz="2800" kern="0" dirty="0" smtClean="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194" name="Picture 2" descr="نتيجة بحث الصور عن صور معبرة عن الفق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3450852"/>
            <a:ext cx="6264696" cy="29461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29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8194"/>
                                        </p:tgtEl>
                                        <p:attrNameLst>
                                          <p:attrName>style.visibility</p:attrName>
                                        </p:attrNameLst>
                                      </p:cBhvr>
                                      <p:to>
                                        <p:strVal val="visible"/>
                                      </p:to>
                                    </p:set>
                                    <p:anim calcmode="lin" valueType="num">
                                      <p:cBhvr>
                                        <p:cTn id="13" dur="1000" fill="hold"/>
                                        <p:tgtEl>
                                          <p:spTgt spid="8194"/>
                                        </p:tgtEl>
                                        <p:attrNameLst>
                                          <p:attrName>ppt_w</p:attrName>
                                        </p:attrNameLst>
                                      </p:cBhvr>
                                      <p:tavLst>
                                        <p:tav tm="0">
                                          <p:val>
                                            <p:fltVal val="0"/>
                                          </p:val>
                                        </p:tav>
                                        <p:tav tm="100000">
                                          <p:val>
                                            <p:strVal val="#ppt_w"/>
                                          </p:val>
                                        </p:tav>
                                      </p:tavLst>
                                    </p:anim>
                                    <p:anim calcmode="lin" valueType="num">
                                      <p:cBhvr>
                                        <p:cTn id="14" dur="1000" fill="hold"/>
                                        <p:tgtEl>
                                          <p:spTgt spid="8194"/>
                                        </p:tgtEl>
                                        <p:attrNameLst>
                                          <p:attrName>ppt_h</p:attrName>
                                        </p:attrNameLst>
                                      </p:cBhvr>
                                      <p:tavLst>
                                        <p:tav tm="0">
                                          <p:val>
                                            <p:fltVal val="0"/>
                                          </p:val>
                                        </p:tav>
                                        <p:tav tm="100000">
                                          <p:val>
                                            <p:strVal val="#ppt_h"/>
                                          </p:val>
                                        </p:tav>
                                      </p:tavLst>
                                    </p:anim>
                                    <p:anim calcmode="lin" valueType="num">
                                      <p:cBhvr>
                                        <p:cTn id="15" dur="1000" fill="hold"/>
                                        <p:tgtEl>
                                          <p:spTgt spid="8194"/>
                                        </p:tgtEl>
                                        <p:attrNameLst>
                                          <p:attrName>style.rotation</p:attrName>
                                        </p:attrNameLst>
                                      </p:cBhvr>
                                      <p:tavLst>
                                        <p:tav tm="0">
                                          <p:val>
                                            <p:fltVal val="90"/>
                                          </p:val>
                                        </p:tav>
                                        <p:tav tm="100000">
                                          <p:val>
                                            <p:fltVal val="0"/>
                                          </p:val>
                                        </p:tav>
                                      </p:tavLst>
                                    </p:anim>
                                    <p:animEffect transition="in" filter="fade">
                                      <p:cBhvr>
                                        <p:cTn id="16" dur="1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354460"/>
            <a:ext cx="8064896" cy="53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ar-SA" dirty="0"/>
              <a:t>هنالك معياران مستخدمان في تحديد من هو الفقير  هما </a:t>
            </a:r>
          </a:p>
          <a:p>
            <a:pPr marL="514350" indent="-514350">
              <a:buFont typeface="+mj-lt"/>
              <a:buAutoNum type="arabicPeriod"/>
            </a:pPr>
            <a:r>
              <a:rPr lang="ar-SA" b="1" dirty="0"/>
              <a:t>الدخل : </a:t>
            </a:r>
            <a:r>
              <a:rPr lang="ar-SA" dirty="0"/>
              <a:t>يشير إلى كمية المال التي يحصل عليها الفرد من عمله سنويا </a:t>
            </a:r>
          </a:p>
          <a:p>
            <a:pPr marL="514350" indent="-514350">
              <a:buFont typeface="+mj-lt"/>
              <a:buAutoNum type="arabicPeriod"/>
            </a:pPr>
            <a:r>
              <a:rPr lang="ar-SA" b="1" dirty="0"/>
              <a:t>الثروة : </a:t>
            </a:r>
            <a:r>
              <a:rPr lang="ar-SA" dirty="0"/>
              <a:t>تشير إلى مجموع ما يملكه الفرد من عقارات وممتلكات شخصية وأسهم وسندات ونقد</a:t>
            </a:r>
            <a:r>
              <a:rPr lang="ar-SA" dirty="0" smtClean="0"/>
              <a:t>.</a:t>
            </a:r>
          </a:p>
          <a:p>
            <a:r>
              <a:rPr lang="ar-SA" dirty="0"/>
              <a:t>لكن دقة المعلومات عن دخل الفرد هي أوضح من دقة المعلومات عن مجموع ثروة الفرد </a:t>
            </a:r>
          </a:p>
          <a:p>
            <a:r>
              <a:rPr lang="ar-SA" dirty="0"/>
              <a:t>بسبب معرفة الدولة لمداخيل الأفراد أكثر من ثرواتهم </a:t>
            </a:r>
          </a:p>
          <a:p>
            <a:r>
              <a:rPr lang="ar-SA" dirty="0"/>
              <a:t>لأن الأخيرة مبعثرة وتمثل مدخرات شخصية يصعب على الدولة معرفتها وحصرها ولأن الدولة لا تسجل ثروات ابنائها ولا تعلنها للرأي العام.</a:t>
            </a:r>
          </a:p>
          <a:p>
            <a:endParaRPr lang="ar-SA" dirty="0"/>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6110"/>
            <a:ext cx="1548037"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1482144"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483768" y="262284"/>
            <a:ext cx="4608512" cy="847767"/>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44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ثانياً: معايير الفقر</a:t>
            </a:r>
          </a:p>
        </p:txBody>
      </p:sp>
    </p:spTree>
    <p:extLst>
      <p:ext uri="{BB962C8B-B14F-4D97-AF65-F5344CB8AC3E}">
        <p14:creationId xmlns:p14="http://schemas.microsoft.com/office/powerpoint/2010/main" val="243855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2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ومن الطبيعي أن يتصل توزيع الدخل والثروة بالغني والفقير ومستوى العيش وموقف الغني من الفقير والعكس </a:t>
            </a:r>
          </a:p>
          <a:p>
            <a:pPr algn="justLow">
              <a:buFont typeface="Wingdings" pitchFamily="2" charset="2"/>
              <a:buChar char="Ø"/>
            </a:pPr>
            <a:r>
              <a:rPr lang="ar-SA" sz="2800" kern="0" dirty="0">
                <a:solidFill>
                  <a:srgbClr val="2E2224"/>
                </a:solidFill>
                <a:latin typeface="Times New Roman"/>
                <a:ea typeface="Times New Roman"/>
                <a:cs typeface="AL-Mohanad"/>
              </a:rPr>
              <a:t>بل وحتى يتصل بموقف كل فئة من ذاتها </a:t>
            </a:r>
          </a:p>
          <a:p>
            <a:pPr algn="justLow">
              <a:buFont typeface="Wingdings" pitchFamily="2" charset="2"/>
              <a:buChar char="Ø"/>
            </a:pPr>
            <a:r>
              <a:rPr lang="ar-SA" sz="2800" kern="0" dirty="0">
                <a:solidFill>
                  <a:srgbClr val="2E2224"/>
                </a:solidFill>
                <a:latin typeface="Times New Roman"/>
                <a:ea typeface="Times New Roman"/>
                <a:cs typeface="AL-Mohanad"/>
              </a:rPr>
              <a:t>فالفقراء يفتقرون الى الحرية الشخصية والاستقلال الذاتي ويعيشون وسط بيئة اجرامية وجيرة بائسة ويواجهون مغريات الحياة المتنوعة التي يرغبون في اقتنائها لكنهم غير قادرين على الحصول عليها </a:t>
            </a:r>
            <a:endParaRPr lang="ar-SA" sz="2800" kern="0" dirty="0" smtClean="0">
              <a:solidFill>
                <a:srgbClr val="2E2224"/>
              </a:solidFill>
              <a:latin typeface="Times New Roman"/>
              <a:ea typeface="Times New Roman"/>
              <a:cs typeface="AL-Mohanad"/>
            </a:endParaRPr>
          </a:p>
          <a:p>
            <a:pPr algn="justLow">
              <a:buFont typeface="Wingdings" pitchFamily="2" charset="2"/>
              <a:buChar char="Ø"/>
            </a:pPr>
            <a:r>
              <a:rPr lang="ar-SA" sz="2800" kern="0" dirty="0">
                <a:solidFill>
                  <a:srgbClr val="2E2224"/>
                </a:solidFill>
                <a:latin typeface="Times New Roman"/>
                <a:ea typeface="Times New Roman"/>
                <a:cs typeface="AL-Mohanad"/>
              </a:rPr>
              <a:t>بينما الغني يستطيع أن يختار ويحصل على الاشياء كما يحصل على افضل الضمانات لكي يبقى غنيا </a:t>
            </a:r>
          </a:p>
          <a:p>
            <a:pPr algn="justLow">
              <a:buFont typeface="Wingdings" pitchFamily="2" charset="2"/>
              <a:buChar char="Ø"/>
            </a:pPr>
            <a:r>
              <a:rPr lang="ar-SA" sz="2800" kern="0" dirty="0">
                <a:solidFill>
                  <a:srgbClr val="2E2224"/>
                </a:solidFill>
                <a:latin typeface="Times New Roman"/>
                <a:ea typeface="Times New Roman"/>
                <a:cs typeface="AL-Mohanad"/>
              </a:rPr>
              <a:t>ويزداد البؤس في المجتمعات المادية اذ يحكم الناس على الافراد من خلال ما يملكونه من ماديات </a:t>
            </a:r>
            <a:endParaRPr lang="ar-SA" sz="2800" kern="0" dirty="0" smtClean="0">
              <a:solidFill>
                <a:srgbClr val="2E2224"/>
              </a:solidFill>
              <a:latin typeface="Times New Roman"/>
              <a:ea typeface="Times New Roman"/>
              <a:cs typeface="AL-Mohanad"/>
            </a:endParaRPr>
          </a:p>
          <a:p>
            <a:pPr algn="justLow">
              <a:buFont typeface="Wingdings" pitchFamily="2" charset="2"/>
              <a:buChar char="Ø"/>
            </a:pPr>
            <a:r>
              <a:rPr lang="ar-SA" sz="2800" b="1" kern="0" dirty="0">
                <a:solidFill>
                  <a:srgbClr val="FF0000"/>
                </a:solidFill>
                <a:latin typeface="Times New Roman"/>
                <a:ea typeface="Times New Roman"/>
                <a:cs typeface="AL-Mohanad"/>
              </a:rPr>
              <a:t>لكن على الرغم من استخدام الدخل والثروة في قياس غنى الناس وفقرهم فهما يستخدمان لقياس نوعين من معايير الفقر هما  :- </a:t>
            </a:r>
          </a:p>
          <a:p>
            <a:pPr marL="514350" indent="-514350" algn="justLow">
              <a:buFont typeface="+mj-lt"/>
              <a:buAutoNum type="arabicPeriod"/>
            </a:pPr>
            <a:r>
              <a:rPr lang="ar-SA" sz="2800" kern="0" dirty="0">
                <a:solidFill>
                  <a:srgbClr val="2E2224"/>
                </a:solidFill>
                <a:latin typeface="Times New Roman"/>
                <a:ea typeface="Times New Roman"/>
                <a:cs typeface="AL-Mohanad"/>
              </a:rPr>
              <a:t>المعيار المطلق : فهو الذي يقيس نقص ضروريات الحياة كقاعدة أساسية للتعبير عن خط الفقر أو حدوده الدنيا</a:t>
            </a:r>
          </a:p>
          <a:p>
            <a:pPr marL="514350" indent="-514350" algn="justLow">
              <a:buFont typeface="+mj-lt"/>
              <a:buAutoNum type="arabicPeriod"/>
            </a:pPr>
            <a:r>
              <a:rPr lang="ar-SA" sz="2800" kern="0" dirty="0">
                <a:solidFill>
                  <a:srgbClr val="2E2224"/>
                </a:solidFill>
                <a:latin typeface="Times New Roman"/>
                <a:ea typeface="Times New Roman"/>
                <a:cs typeface="AL-Mohanad"/>
              </a:rPr>
              <a:t>المعيار النسبي : ويبني هذا المعيار على الدخل الواطئ والثروة القليلة فالفرد لديه دخل مالي واطئ وثروة قليلة يستطيع أن يعيش بهما على الكفاف.</a:t>
            </a:r>
          </a:p>
          <a:p>
            <a:pPr algn="justLow">
              <a:buFont typeface="Wingdings" pitchFamily="2" charset="2"/>
              <a:buChar char="Ø"/>
            </a:pPr>
            <a:endParaRPr lang="ar-SA" sz="2800" kern="0" dirty="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226969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Ø"/>
            </a:pPr>
            <a:r>
              <a:rPr lang="ar-SA" sz="2800" kern="0" dirty="0">
                <a:solidFill>
                  <a:srgbClr val="2E2224"/>
                </a:solidFill>
                <a:latin typeface="Times New Roman"/>
                <a:ea typeface="Times New Roman"/>
                <a:cs typeface="AL-Mohanad"/>
              </a:rPr>
              <a:t>والمشكلة هنا كيف يحدد خط الفقر وما هو الحد الادنى لدخل الفقراء </a:t>
            </a:r>
          </a:p>
          <a:p>
            <a:pPr algn="justLow">
              <a:buFont typeface="Wingdings" pitchFamily="2" charset="2"/>
              <a:buChar char="Ø"/>
            </a:pPr>
            <a:r>
              <a:rPr lang="ar-SA" sz="2800" kern="0" dirty="0">
                <a:solidFill>
                  <a:srgbClr val="2E2224"/>
                </a:solidFill>
                <a:latin typeface="Times New Roman"/>
                <a:ea typeface="Times New Roman"/>
                <a:cs typeface="AL-Mohanad"/>
              </a:rPr>
              <a:t>في كندا تستخدم حصة الدخل المصروفة على الطعام والمسكن والملبس مقياسا للفقر </a:t>
            </a:r>
          </a:p>
          <a:p>
            <a:pPr algn="justLow">
              <a:buFont typeface="Wingdings" pitchFamily="2" charset="2"/>
              <a:buChar char="Ø"/>
            </a:pPr>
            <a:r>
              <a:rPr lang="ar-SA" sz="2800" kern="0" dirty="0">
                <a:solidFill>
                  <a:srgbClr val="2E2224"/>
                </a:solidFill>
                <a:latin typeface="Times New Roman"/>
                <a:ea typeface="Times New Roman"/>
                <a:cs typeface="AL-Mohanad"/>
              </a:rPr>
              <a:t>بينما تستخدم الولايات المتحدة دخل الاسرة المكونة من فردين او اكثر 3000 دولار حدا للفقر </a:t>
            </a:r>
          </a:p>
          <a:p>
            <a:pPr algn="justLow">
              <a:buFont typeface="Wingdings" pitchFamily="2" charset="2"/>
              <a:buChar char="Ø"/>
            </a:pPr>
            <a:r>
              <a:rPr lang="ar-SA" sz="2800" kern="0" dirty="0">
                <a:solidFill>
                  <a:srgbClr val="2E2224"/>
                </a:solidFill>
                <a:latin typeface="Times New Roman"/>
                <a:ea typeface="Times New Roman"/>
                <a:cs typeface="AL-Mohanad"/>
              </a:rPr>
              <a:t>اضف الى ذلك تزايد اسعار السلع والمسكن والطعام بينما يكون الدخل ثابت هذا بدوره يزيد من فقر الفقراء </a:t>
            </a:r>
            <a:endParaRPr lang="ar-SA" sz="2800" kern="0" dirty="0" smtClean="0">
              <a:solidFill>
                <a:srgbClr val="2E2224"/>
              </a:solidFill>
              <a:latin typeface="Times New Roman"/>
              <a:ea typeface="Times New Roman"/>
              <a:cs typeface="AL-Mohanad"/>
            </a:endParaRPr>
          </a:p>
          <a:p>
            <a:pPr algn="justLow">
              <a:buFont typeface="Wingdings" pitchFamily="2" charset="2"/>
              <a:buChar char="Ø"/>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6146" name="Picture 2" descr="نتيجة بحث الصور عن صور معبرة عن الفق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3573016"/>
            <a:ext cx="7717904"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00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randombar(horizontal)">
                                      <p:cBhvr>
                                        <p:cTn id="10"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354460"/>
            <a:ext cx="8064896" cy="53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marL="0" indent="0">
              <a:buNone/>
            </a:pPr>
            <a:r>
              <a:rPr lang="ar-SA" dirty="0" smtClean="0"/>
              <a:t>على </a:t>
            </a:r>
            <a:r>
              <a:rPr lang="ar-SA" dirty="0"/>
              <a:t>الرغم من تباين الرؤى </a:t>
            </a:r>
            <a:r>
              <a:rPr lang="ar-SA" dirty="0" smtClean="0"/>
              <a:t>في </a:t>
            </a:r>
            <a:r>
              <a:rPr lang="ar-SA" dirty="0"/>
              <a:t>تحديد الفقر فإن هناك صفات عامة تربط فيما بينها وهى :</a:t>
            </a:r>
          </a:p>
          <a:p>
            <a:pPr marL="0" indent="0">
              <a:buNone/>
            </a:pPr>
            <a:r>
              <a:rPr lang="ar-SA" dirty="0"/>
              <a:t>1- دخل اقتصادي منخفض.</a:t>
            </a:r>
          </a:p>
          <a:p>
            <a:pPr marL="0" indent="0">
              <a:buNone/>
            </a:pPr>
            <a:r>
              <a:rPr lang="ar-SA" dirty="0"/>
              <a:t>2-ضعف </a:t>
            </a:r>
            <a:r>
              <a:rPr lang="ar-SA" dirty="0" smtClean="0"/>
              <a:t>في </a:t>
            </a:r>
            <a:r>
              <a:rPr lang="ar-SA" dirty="0"/>
              <a:t>التغذية .</a:t>
            </a:r>
          </a:p>
          <a:p>
            <a:pPr marL="0" indent="0">
              <a:buNone/>
            </a:pPr>
            <a:r>
              <a:rPr lang="ar-SA" dirty="0"/>
              <a:t>3- مستوى تعليمي ردئ .</a:t>
            </a:r>
          </a:p>
          <a:p>
            <a:pPr marL="0" indent="0">
              <a:buNone/>
            </a:pPr>
            <a:r>
              <a:rPr lang="ar-SA" dirty="0"/>
              <a:t>4- السكن </a:t>
            </a:r>
            <a:r>
              <a:rPr lang="ar-SA" dirty="0" smtClean="0"/>
              <a:t>في </a:t>
            </a:r>
            <a:r>
              <a:rPr lang="ar-SA" dirty="0"/>
              <a:t>مساكن رديئة مع وجو تعصب ضد السكن </a:t>
            </a:r>
            <a:r>
              <a:rPr lang="ar-SA" dirty="0" smtClean="0"/>
              <a:t>في </a:t>
            </a:r>
            <a:r>
              <a:rPr lang="ar-SA" dirty="0"/>
              <a:t>مناطق حضرية جديدة </a:t>
            </a:r>
            <a:r>
              <a:rPr lang="ar-SA" dirty="0" smtClean="0"/>
              <a:t>.</a:t>
            </a:r>
          </a:p>
          <a:p>
            <a:pPr marL="0" indent="0">
              <a:buNone/>
            </a:pPr>
            <a:r>
              <a:rPr lang="ar-SA" dirty="0"/>
              <a:t> 5- السكن </a:t>
            </a:r>
            <a:r>
              <a:rPr lang="ar-SA" dirty="0" smtClean="0"/>
              <a:t>في </a:t>
            </a:r>
            <a:r>
              <a:rPr lang="ar-SA" dirty="0"/>
              <a:t>مجتمع محلى او منطقة سكنية موبوءة بالجرائم والانحرافات السلوكية .</a:t>
            </a:r>
          </a:p>
          <a:p>
            <a:pPr marL="0" indent="0">
              <a:buNone/>
            </a:pPr>
            <a:r>
              <a:rPr lang="ar-SA" dirty="0"/>
              <a:t> 6- كثرة اعداد الطلبة </a:t>
            </a:r>
            <a:r>
              <a:rPr lang="ar-SA" dirty="0" smtClean="0"/>
              <a:t>في </a:t>
            </a:r>
            <a:r>
              <a:rPr lang="ar-SA" dirty="0"/>
              <a:t>المدارس وضعف مستوى المعلمين وقلة الدوافع التعليمية عند الطلبة الامر الذى يجعل طموحهم التعليمي ضعيفا .</a:t>
            </a:r>
          </a:p>
          <a:p>
            <a:pPr marL="0" indent="0">
              <a:buNone/>
            </a:pPr>
            <a:r>
              <a:rPr lang="ar-SA" dirty="0"/>
              <a:t> </a:t>
            </a: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6110"/>
            <a:ext cx="1548037"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1482144"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483768" y="262284"/>
            <a:ext cx="4608512" cy="847767"/>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40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ثالثاً: </a:t>
            </a:r>
            <a:r>
              <a:rPr lang="ar-SA" sz="40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صفات الفقر العامة </a:t>
            </a:r>
            <a:endParaRPr lang="ar-SA" sz="40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7731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None/>
            </a:pPr>
            <a:r>
              <a:rPr lang="ar-SA" sz="2800" kern="0" dirty="0">
                <a:solidFill>
                  <a:srgbClr val="2E2224"/>
                </a:solidFill>
                <a:latin typeface="Times New Roman"/>
                <a:ea typeface="Times New Roman"/>
                <a:cs typeface="AL-Mohanad"/>
              </a:rPr>
              <a:t>7- معدل عالي للبطالة .</a:t>
            </a:r>
          </a:p>
          <a:p>
            <a:pPr marL="0" indent="0" algn="justLow">
              <a:buNone/>
            </a:pPr>
            <a:r>
              <a:rPr lang="ar-SA" sz="2800" kern="0" dirty="0">
                <a:solidFill>
                  <a:srgbClr val="2E2224"/>
                </a:solidFill>
                <a:latin typeface="Times New Roman"/>
                <a:ea typeface="Times New Roman"/>
                <a:cs typeface="AL-Mohanad"/>
              </a:rPr>
              <a:t> 8- انعدام الاسهام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المناشط المجتمعية المنتجة او المثمرة.</a:t>
            </a:r>
          </a:p>
          <a:p>
            <a:pPr marL="0" indent="0" algn="justLow">
              <a:buNone/>
            </a:pPr>
            <a:r>
              <a:rPr lang="ar-SA" sz="2800" kern="0" dirty="0">
                <a:solidFill>
                  <a:srgbClr val="2E2224"/>
                </a:solidFill>
                <a:latin typeface="Times New Roman"/>
                <a:ea typeface="Times New Roman"/>
                <a:cs typeface="AL-Mohanad"/>
              </a:rPr>
              <a:t> 9- عدم التفكير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المستقبل لأنه يشبه الحاضر السيء .</a:t>
            </a:r>
          </a:p>
          <a:p>
            <a:pPr marL="0" indent="0" algn="justLow">
              <a:buNone/>
            </a:pPr>
            <a:r>
              <a:rPr lang="ar-SA" sz="2800" kern="0" dirty="0">
                <a:solidFill>
                  <a:srgbClr val="2E2224"/>
                </a:solidFill>
                <a:latin typeface="Times New Roman"/>
                <a:ea typeface="Times New Roman"/>
                <a:cs typeface="AL-Mohanad"/>
              </a:rPr>
              <a:t>10- عدم ثقة المؤسسات المالية (مصارف وشركات) بالتعامل مع الفقراء وذلك لضعف مواردهم المالية . </a:t>
            </a:r>
            <a:endParaRPr lang="ar-SA" sz="2800" kern="0" dirty="0" smtClean="0">
              <a:solidFill>
                <a:srgbClr val="2E2224"/>
              </a:solidFill>
              <a:latin typeface="Times New Roman"/>
              <a:ea typeface="Times New Roman"/>
              <a:cs typeface="AL-Mohanad"/>
            </a:endParaRPr>
          </a:p>
          <a:p>
            <a:pPr marL="0" indent="0" algn="justLow">
              <a:buNone/>
            </a:pPr>
            <a:r>
              <a:rPr lang="ar-SA" sz="2800" kern="0" dirty="0">
                <a:solidFill>
                  <a:srgbClr val="2E2224"/>
                </a:solidFill>
                <a:latin typeface="Times New Roman"/>
                <a:ea typeface="Times New Roman"/>
                <a:cs typeface="AL-Mohanad"/>
              </a:rPr>
              <a:t> 11- سيادة القانون العرفي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الحياة اليومية اكثر من القانون الرسمي المؤسسي .</a:t>
            </a:r>
          </a:p>
          <a:p>
            <a:pPr marL="0" indent="0" algn="justLow">
              <a:buNone/>
            </a:pPr>
            <a:r>
              <a:rPr lang="ar-SA" sz="2800" kern="0" dirty="0">
                <a:solidFill>
                  <a:srgbClr val="2E2224"/>
                </a:solidFill>
                <a:latin typeface="Times New Roman"/>
                <a:ea typeface="Times New Roman"/>
                <a:cs typeface="AL-Mohanad"/>
              </a:rPr>
              <a:t> 12- ضعف علاقة الام بأبنائها .</a:t>
            </a:r>
          </a:p>
          <a:p>
            <a:pPr marL="0" indent="0" algn="justLow">
              <a:buNone/>
            </a:pPr>
            <a:r>
              <a:rPr lang="ar-SA" sz="2800" kern="0" dirty="0">
                <a:solidFill>
                  <a:srgbClr val="2E2224"/>
                </a:solidFill>
                <a:latin typeface="Times New Roman"/>
                <a:ea typeface="Times New Roman"/>
                <a:cs typeface="AL-Mohanad"/>
              </a:rPr>
              <a:t> 13- اتسام بناء الاسرة الفقيرة بان الزوجة تكون هي رب الاسرة .</a:t>
            </a:r>
          </a:p>
          <a:p>
            <a:pPr marL="0" indent="0" algn="justLow">
              <a:buNone/>
            </a:pPr>
            <a:r>
              <a:rPr lang="ar-SA" sz="2800" kern="0" dirty="0">
                <a:solidFill>
                  <a:srgbClr val="2E2224"/>
                </a:solidFill>
                <a:latin typeface="Times New Roman"/>
                <a:ea typeface="Times New Roman"/>
                <a:cs typeface="AL-Mohanad"/>
              </a:rPr>
              <a:t>14- كون معظم الفقراء من اقليات المجتمع الاثنية .</a:t>
            </a:r>
          </a:p>
          <a:p>
            <a:pPr marL="0" indent="0" algn="justLow">
              <a:buNone/>
            </a:pPr>
            <a:r>
              <a:rPr lang="ar-SA" sz="2800" kern="0" dirty="0">
                <a:solidFill>
                  <a:srgbClr val="2E2224"/>
                </a:solidFill>
                <a:latin typeface="Times New Roman"/>
                <a:ea typeface="Times New Roman"/>
                <a:cs typeface="AL-Mohanad"/>
              </a:rPr>
              <a:t>15- العمل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الاعمال الخطرة والقذرة .</a:t>
            </a:r>
          </a:p>
          <a:p>
            <a:pPr marL="0" indent="0" algn="justLow">
              <a:buNone/>
            </a:pPr>
            <a:r>
              <a:rPr lang="ar-SA" sz="2800" kern="0" dirty="0">
                <a:solidFill>
                  <a:srgbClr val="2E2224"/>
                </a:solidFill>
                <a:latin typeface="Times New Roman"/>
                <a:ea typeface="Times New Roman"/>
                <a:cs typeface="AL-Mohanad"/>
              </a:rPr>
              <a:t>16- العيش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المدن الحضرية والصناعية .</a:t>
            </a:r>
          </a:p>
          <a:p>
            <a:pPr marL="0" indent="0" algn="justLow">
              <a:buNone/>
            </a:pPr>
            <a:r>
              <a:rPr lang="ar-SA" sz="2800" b="1" kern="0" dirty="0">
                <a:solidFill>
                  <a:srgbClr val="2E2224"/>
                </a:solidFill>
                <a:latin typeface="Times New Roman"/>
                <a:ea typeface="Times New Roman"/>
                <a:cs typeface="AL-Mohanad"/>
              </a:rPr>
              <a:t>  هذه الصفات نجدها تنطبق على معظم الفقراء </a:t>
            </a:r>
            <a:r>
              <a:rPr lang="ar-SA" sz="2800" b="1" kern="0" dirty="0" smtClean="0">
                <a:solidFill>
                  <a:srgbClr val="2E2224"/>
                </a:solidFill>
                <a:latin typeface="Times New Roman"/>
                <a:ea typeface="Times New Roman"/>
                <a:cs typeface="AL-Mohanad"/>
              </a:rPr>
              <a:t>في </a:t>
            </a:r>
            <a:r>
              <a:rPr lang="ar-SA" sz="2800" b="1" kern="0" dirty="0">
                <a:solidFill>
                  <a:srgbClr val="2E2224"/>
                </a:solidFill>
                <a:latin typeface="Times New Roman"/>
                <a:ea typeface="Times New Roman"/>
                <a:cs typeface="AL-Mohanad"/>
              </a:rPr>
              <a:t>المناطق الحضرية والصناعية دون تخصص دولة معينة او نظام سياسي او اقتصادي معين .</a:t>
            </a:r>
          </a:p>
          <a:p>
            <a:pPr marL="0" indent="0" algn="justLow">
              <a:buNone/>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133961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None/>
            </a:pPr>
            <a:r>
              <a:rPr lang="ar-SA" sz="2800" kern="0" dirty="0">
                <a:solidFill>
                  <a:srgbClr val="2E2224"/>
                </a:solidFill>
                <a:latin typeface="Times New Roman"/>
                <a:ea typeface="Times New Roman"/>
                <a:cs typeface="AL-Mohanad"/>
              </a:rPr>
              <a:t> بل هي عامة وشاملة ولا تخضع للتفسير او التحليل الاجتماعي وحده بل يتوجب ايضا اخضاعها للتحليل الاقتصادي والنفسي الى جانب التحليل الاجتماعي لأنها   نابعة من رحم الفقر(ان جاز التعبير) دون التكهن بنوع الوليد وساعة ميلاده .</a:t>
            </a:r>
          </a:p>
          <a:p>
            <a:pPr marL="0" indent="0" algn="justLow">
              <a:buNone/>
            </a:pPr>
            <a:r>
              <a:rPr lang="ar-SA" sz="2800" kern="0" dirty="0">
                <a:solidFill>
                  <a:srgbClr val="2E2224"/>
                </a:solidFill>
                <a:latin typeface="Times New Roman"/>
                <a:ea typeface="Times New Roman"/>
                <a:cs typeface="AL-Mohanad"/>
              </a:rPr>
              <a:t>بمعنى اخر فإن هذه الصفات لا تخضع لتحديد جنسية الفقراء او هويتهم او عمرهم الزمنى ولا يهم اذا كانت الاسر الفقيرة من المعمرين او العاطلين عن العمل او من المهاجرين او من الاسر المفككة .</a:t>
            </a:r>
          </a:p>
          <a:p>
            <a:pPr marL="0" indent="0" algn="justLow">
              <a:buNone/>
            </a:pPr>
            <a:r>
              <a:rPr lang="ar-SA" sz="2800" kern="0" dirty="0">
                <a:solidFill>
                  <a:srgbClr val="2E2224"/>
                </a:solidFill>
                <a:latin typeface="Times New Roman"/>
                <a:ea typeface="Times New Roman"/>
                <a:cs typeface="AL-Mohanad"/>
              </a:rPr>
              <a:t>انها صفات عامة تعطى الصورة الواسعة للفقراء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المجتمع الإنساني .</a:t>
            </a: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5122" name="Picture 2" descr="نتيجة بحث الصور عن صور معبرة عن الفق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3861048"/>
            <a:ext cx="7560840"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682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p:cTn id="13" dur="1000" fill="hold"/>
                                        <p:tgtEl>
                                          <p:spTgt spid="5122"/>
                                        </p:tgtEl>
                                        <p:attrNameLst>
                                          <p:attrName>ppt_w</p:attrName>
                                        </p:attrNameLst>
                                      </p:cBhvr>
                                      <p:tavLst>
                                        <p:tav tm="0">
                                          <p:val>
                                            <p:fltVal val="0"/>
                                          </p:val>
                                        </p:tav>
                                        <p:tav tm="100000">
                                          <p:val>
                                            <p:strVal val="#ppt_w"/>
                                          </p:val>
                                        </p:tav>
                                      </p:tavLst>
                                    </p:anim>
                                    <p:anim calcmode="lin" valueType="num">
                                      <p:cBhvr>
                                        <p:cTn id="14" dur="1000" fill="hold"/>
                                        <p:tgtEl>
                                          <p:spTgt spid="5122"/>
                                        </p:tgtEl>
                                        <p:attrNameLst>
                                          <p:attrName>ppt_h</p:attrName>
                                        </p:attrNameLst>
                                      </p:cBhvr>
                                      <p:tavLst>
                                        <p:tav tm="0">
                                          <p:val>
                                            <p:fltVal val="0"/>
                                          </p:val>
                                        </p:tav>
                                        <p:tav tm="100000">
                                          <p:val>
                                            <p:strVal val="#ppt_h"/>
                                          </p:val>
                                        </p:tav>
                                      </p:tavLst>
                                    </p:anim>
                                    <p:anim calcmode="lin" valueType="num">
                                      <p:cBhvr>
                                        <p:cTn id="15" dur="1000" fill="hold"/>
                                        <p:tgtEl>
                                          <p:spTgt spid="5122"/>
                                        </p:tgtEl>
                                        <p:attrNameLst>
                                          <p:attrName>style.rotation</p:attrName>
                                        </p:attrNameLst>
                                      </p:cBhvr>
                                      <p:tavLst>
                                        <p:tav tm="0">
                                          <p:val>
                                            <p:fltVal val="90"/>
                                          </p:val>
                                        </p:tav>
                                        <p:tav tm="100000">
                                          <p:val>
                                            <p:fltVal val="0"/>
                                          </p:val>
                                        </p:tav>
                                      </p:tavLst>
                                    </p:anim>
                                    <p:animEffect transition="in" filter="fade">
                                      <p:cBhvr>
                                        <p:cTn id="16"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354460"/>
            <a:ext cx="8064896" cy="53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marL="0" indent="0">
              <a:buNone/>
            </a:pPr>
            <a:r>
              <a:rPr lang="ar-SA" b="1" dirty="0"/>
              <a:t>نتناول الان تصنيف الفقراء حسب ما جاء به  « رايت ميلز «الذى استند على دعامتين اساسيتين هما : الضمان الاقتصادي ودرجة تنظيم استقرار الاسرة </a:t>
            </a:r>
            <a:r>
              <a:rPr lang="ar-SA" dirty="0"/>
              <a:t>.</a:t>
            </a:r>
          </a:p>
          <a:p>
            <a:pPr marL="0" indent="0">
              <a:buNone/>
            </a:pPr>
            <a:r>
              <a:rPr lang="ar-SA" dirty="0"/>
              <a:t> </a:t>
            </a:r>
            <a:r>
              <a:rPr lang="ar-SA" dirty="0">
                <a:solidFill>
                  <a:srgbClr val="0000FF"/>
                </a:solidFill>
              </a:rPr>
              <a:t>1- الفقير المستتر : </a:t>
            </a:r>
            <a:r>
              <a:rPr lang="ar-SA" dirty="0"/>
              <a:t>أي الذى يملك دخلا منخفضا لكنه يتمتع بمشاعر متوازنة وحياة اجتماعية منتظمة بسبب انسجام افراد اسرته ويتمتع ابناؤه بمستوى تعليمي لا بأس به ويعمل </a:t>
            </a:r>
            <a:r>
              <a:rPr lang="ar-SA" dirty="0" smtClean="0"/>
              <a:t>في </a:t>
            </a:r>
            <a:r>
              <a:rPr lang="ar-SA" dirty="0"/>
              <a:t>اعمال متوسطة المهارة .</a:t>
            </a:r>
          </a:p>
          <a:p>
            <a:pPr marL="0" indent="0">
              <a:buNone/>
            </a:pPr>
            <a:r>
              <a:rPr lang="ar-SA" dirty="0"/>
              <a:t> </a:t>
            </a:r>
            <a:r>
              <a:rPr lang="ar-SA" dirty="0">
                <a:solidFill>
                  <a:srgbClr val="0000FF"/>
                </a:solidFill>
              </a:rPr>
              <a:t>2- الفقير المتوتر : </a:t>
            </a:r>
            <a:r>
              <a:rPr lang="ar-SA" dirty="0"/>
              <a:t>وهو الذى يتمتع بدخل ثابت لكن حياته الاسرية مضطربة بسبب المشكلات المستمرة بينه وبين زوجته او بينه وبين ابنائه بسبب ادمانه على المسكرات او المخدرات او قساوته </a:t>
            </a:r>
            <a:r>
              <a:rPr lang="ar-SA" dirty="0" smtClean="0"/>
              <a:t>في </a:t>
            </a:r>
            <a:r>
              <a:rPr lang="ar-SA" dirty="0"/>
              <a:t>علاقته مع زوجته وابنائه </a:t>
            </a:r>
            <a:r>
              <a:rPr lang="ar-SA" dirty="0" smtClean="0"/>
              <a:t>.</a:t>
            </a:r>
          </a:p>
          <a:p>
            <a:pPr marL="0" indent="0">
              <a:buNone/>
            </a:pPr>
            <a:r>
              <a:rPr lang="ar-SA" dirty="0"/>
              <a:t> </a:t>
            </a:r>
            <a:r>
              <a:rPr lang="ar-SA" dirty="0">
                <a:solidFill>
                  <a:srgbClr val="0000FF"/>
                </a:solidFill>
              </a:rPr>
              <a:t>3- الفقير مزدوج الاضطراب : </a:t>
            </a:r>
            <a:r>
              <a:rPr lang="ar-SA" dirty="0"/>
              <a:t>أي الذى يعانى من اضطراب </a:t>
            </a:r>
            <a:r>
              <a:rPr lang="ar-SA" dirty="0" smtClean="0"/>
              <a:t>في </a:t>
            </a:r>
            <a:r>
              <a:rPr lang="ar-SA" dirty="0"/>
              <a:t>دخله على الرغم من قلته بالإضافة الى فقدان احد الوالدين او كليهما الامر الذى يجعل بؤسه المعاشي والاقتصادي صعبا جدا .</a:t>
            </a:r>
          </a:p>
          <a:p>
            <a:pPr marL="0" indent="0">
              <a:buNone/>
            </a:pPr>
            <a:endParaRPr lang="ar-SA" dirty="0" smtClean="0"/>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6110"/>
            <a:ext cx="1548037"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1482144"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483768" y="262284"/>
            <a:ext cx="4608512" cy="847767"/>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40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رابعاً: أصناف الفقراء</a:t>
            </a:r>
          </a:p>
        </p:txBody>
      </p:sp>
    </p:spTree>
    <p:extLst>
      <p:ext uri="{BB962C8B-B14F-4D97-AF65-F5344CB8AC3E}">
        <p14:creationId xmlns:p14="http://schemas.microsoft.com/office/powerpoint/2010/main" val="3309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kern="0" dirty="0">
                <a:solidFill>
                  <a:srgbClr val="0000FF"/>
                </a:solidFill>
                <a:latin typeface="Times New Roman"/>
                <a:ea typeface="Times New Roman"/>
                <a:cs typeface="AL-Mohanad"/>
              </a:rPr>
              <a:t>4- الفقير المكافح : </a:t>
            </a:r>
            <a:r>
              <a:rPr lang="ar-SA" sz="2800" kern="0" dirty="0">
                <a:solidFill>
                  <a:srgbClr val="2E2224"/>
                </a:solidFill>
                <a:latin typeface="Times New Roman"/>
                <a:ea typeface="Times New Roman"/>
                <a:cs typeface="AL-Mohanad"/>
              </a:rPr>
              <a:t>وهو الذى يملك دخلا منخفضا ويعمل جاهدا على تحسين معيشته وفى الوقت نفسه يعيش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وسط اسرة متكيفة مع دخلها المتدني ومحيطها الاجتماعي الفقير .</a:t>
            </a:r>
          </a:p>
          <a:p>
            <a:pPr marL="0" indent="0" algn="justLow">
              <a:buFontTx/>
              <a:buNone/>
            </a:pP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نظر «  رايت ميلز « فإن الفقير هو ضحية التحيز الاجتماعي السائد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مجتمعه الذى فعه لان يعمل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عمل مفروض عليه ويعيش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مسكن سيئ الشروط الصحية وفى حي موبوء (أي مرتع للانحراف السلوكي والجريمة )   . </a:t>
            </a:r>
            <a:endParaRPr lang="ar-SA" sz="2800" kern="0" dirty="0" smtClean="0">
              <a:solidFill>
                <a:srgbClr val="2E2224"/>
              </a:solidFill>
              <a:latin typeface="Times New Roman"/>
              <a:ea typeface="Times New Roman"/>
              <a:cs typeface="AL-Mohanad"/>
            </a:endParaRPr>
          </a:p>
          <a:p>
            <a:pPr marL="0" indent="0" algn="justLow">
              <a:buFontTx/>
              <a:buNone/>
            </a:pPr>
            <a:r>
              <a:rPr lang="ar-SA" sz="2800" kern="0" dirty="0">
                <a:solidFill>
                  <a:srgbClr val="2E2224"/>
                </a:solidFill>
                <a:latin typeface="Times New Roman"/>
                <a:ea typeface="Times New Roman"/>
                <a:cs typeface="AL-Mohanad"/>
              </a:rPr>
              <a:t>انه ضحية لأنه لا يعرف حقوقه ويجهل القانون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الوقت ذاته .</a:t>
            </a:r>
          </a:p>
          <a:p>
            <a:pPr marL="0" indent="0" algn="justLow">
              <a:buFontTx/>
              <a:buNone/>
            </a:pPr>
            <a:r>
              <a:rPr lang="ar-SA" sz="2800" kern="0" dirty="0">
                <a:solidFill>
                  <a:srgbClr val="2E2224"/>
                </a:solidFill>
                <a:latin typeface="Times New Roman"/>
                <a:ea typeface="Times New Roman"/>
                <a:cs typeface="AL-Mohanad"/>
              </a:rPr>
              <a:t>لننتقل الآن الى موضوع اخر من مواضيع الحديث عن الفقر وهو (دائرة الفقر) التي تعبر عن حالة متشائمة للفقراء وتصويرهم على انهم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مصيدة او شرك لا يستطيعون الفرار او الخلاص منه ،كما تلغى قدراتهم الفكرية والعقلية التي ربما تساعدهم </a:t>
            </a:r>
            <a:r>
              <a:rPr lang="ar-SA" sz="2800" kern="0" dirty="0" smtClean="0">
                <a:solidFill>
                  <a:srgbClr val="2E2224"/>
                </a:solidFill>
                <a:latin typeface="Times New Roman"/>
                <a:ea typeface="Times New Roman"/>
                <a:cs typeface="AL-Mohanad"/>
              </a:rPr>
              <a:t>في </a:t>
            </a:r>
            <a:r>
              <a:rPr lang="ar-SA" sz="2800" kern="0" dirty="0">
                <a:solidFill>
                  <a:srgbClr val="2E2224"/>
                </a:solidFill>
                <a:latin typeface="Times New Roman"/>
                <a:ea typeface="Times New Roman"/>
                <a:cs typeface="AL-Mohanad"/>
              </a:rPr>
              <a:t>الخروج من مأزق الحياة . فهي ترفض فكرة الفقر المؤقت المرتبط بأزمة اقتصادية او اجتماعية معينة ولا تؤمن بصيرورة التغير الاجتماعي </a:t>
            </a:r>
            <a:r>
              <a:rPr lang="ar-SA" sz="2800" kern="0" dirty="0" smtClean="0">
                <a:solidFill>
                  <a:srgbClr val="2E2224"/>
                </a:solidFill>
                <a:latin typeface="Times New Roman"/>
                <a:ea typeface="Times New Roman"/>
                <a:cs typeface="AL-Mohanad"/>
              </a:rPr>
              <a:t>(المتدرج </a:t>
            </a:r>
            <a:r>
              <a:rPr lang="ar-SA" sz="2800" kern="0" dirty="0">
                <a:solidFill>
                  <a:srgbClr val="2E2224"/>
                </a:solidFill>
                <a:latin typeface="Times New Roman"/>
                <a:ea typeface="Times New Roman"/>
                <a:cs typeface="AL-Mohanad"/>
              </a:rPr>
              <a:t>او المفاجئ) وتغير موازين القوى الاجتماعية ،</a:t>
            </a:r>
          </a:p>
          <a:p>
            <a:pPr marL="0" indent="0" algn="justLow">
              <a:buFontTx/>
              <a:buNone/>
            </a:pPr>
            <a:endParaRPr lang="ar-SA" sz="2800" kern="0" dirty="0">
              <a:solidFill>
                <a:srgbClr val="2E2224"/>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416050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kern="0" dirty="0">
                <a:latin typeface="Times New Roman"/>
                <a:ea typeface="Times New Roman"/>
                <a:cs typeface="AL-Mohanad"/>
              </a:rPr>
              <a:t> بل تنجذب نحو الفقر المزمن الذى لا مفر منه ، اذ تضع الفقير </a:t>
            </a:r>
            <a:r>
              <a:rPr lang="ar-SA" sz="2800" kern="0" dirty="0" smtClean="0">
                <a:latin typeface="Times New Roman"/>
                <a:ea typeface="Times New Roman"/>
                <a:cs typeface="AL-Mohanad"/>
              </a:rPr>
              <a:t>في </a:t>
            </a:r>
            <a:r>
              <a:rPr lang="ar-SA" sz="2800" kern="0" dirty="0">
                <a:latin typeface="Times New Roman"/>
                <a:ea typeface="Times New Roman"/>
                <a:cs typeface="AL-Mohanad"/>
              </a:rPr>
              <a:t>دوامة الفقر التي لا ينجو منها بل تلف حتى ابناءه واحفاده . وهذا حكم مسبق قاسى وانغلاق </a:t>
            </a:r>
            <a:r>
              <a:rPr lang="ar-SA" sz="2800" kern="0" dirty="0" smtClean="0">
                <a:latin typeface="Times New Roman"/>
                <a:ea typeface="Times New Roman"/>
                <a:cs typeface="AL-Mohanad"/>
              </a:rPr>
              <a:t>في </a:t>
            </a:r>
            <a:r>
              <a:rPr lang="ar-SA" sz="2800" kern="0" dirty="0">
                <a:latin typeface="Times New Roman"/>
                <a:ea typeface="Times New Roman"/>
                <a:cs typeface="AL-Mohanad"/>
              </a:rPr>
              <a:t>التفكير والتحليل .</a:t>
            </a:r>
          </a:p>
          <a:p>
            <a:pPr marL="0" indent="0" algn="justLow">
              <a:buFontTx/>
              <a:buNone/>
            </a:pPr>
            <a:r>
              <a:rPr lang="ar-SA" sz="2800" kern="0" dirty="0">
                <a:latin typeface="Times New Roman"/>
                <a:ea typeface="Times New Roman"/>
                <a:cs typeface="AL-Mohanad"/>
              </a:rPr>
              <a:t>  لكننا نعرضها هنا لأنها تعطى احد تصورات بعض علماء الاجتماع للفقر الذى لا يخلو من فائدة ويمكن توضيحها في الشكل التالي :- </a:t>
            </a: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4098" name="Picture 2" descr="نتيجة بحث الصور عن صور معبرة عن الفق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2708920"/>
            <a:ext cx="7800950" cy="3672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61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p:cTn id="12" dur="500" fill="hold"/>
                                        <p:tgtEl>
                                          <p:spTgt spid="4098"/>
                                        </p:tgtEl>
                                        <p:attrNameLst>
                                          <p:attrName>ppt_w</p:attrName>
                                        </p:attrNameLst>
                                      </p:cBhvr>
                                      <p:tavLst>
                                        <p:tav tm="0">
                                          <p:val>
                                            <p:fltVal val="0"/>
                                          </p:val>
                                        </p:tav>
                                        <p:tav tm="100000">
                                          <p:val>
                                            <p:strVal val="#ppt_w"/>
                                          </p:val>
                                        </p:tav>
                                      </p:tavLst>
                                    </p:anim>
                                    <p:anim calcmode="lin" valueType="num">
                                      <p:cBhvr>
                                        <p:cTn id="13" dur="500" fill="hold"/>
                                        <p:tgtEl>
                                          <p:spTgt spid="4098"/>
                                        </p:tgtEl>
                                        <p:attrNameLst>
                                          <p:attrName>ppt_h</p:attrName>
                                        </p:attrNameLst>
                                      </p:cBhvr>
                                      <p:tavLst>
                                        <p:tav tm="0">
                                          <p:val>
                                            <p:fltVal val="0"/>
                                          </p:val>
                                        </p:tav>
                                        <p:tav tm="100000">
                                          <p:val>
                                            <p:strVal val="#ppt_h"/>
                                          </p:val>
                                        </p:tav>
                                      </p:tavLst>
                                    </p:anim>
                                    <p:animEffect transition="in" filter="fade">
                                      <p:cBhvr>
                                        <p:cTn id="14"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2" name="صورة 1" descr="20140314_141928-1.jpg"/>
          <p:cNvPicPr>
            <a:picLocks noChangeAspect="1"/>
          </p:cNvPicPr>
          <p:nvPr/>
        </p:nvPicPr>
        <p:blipFill>
          <a:blip r:embed="rId4" cstate="print"/>
          <a:stretch>
            <a:fillRect/>
          </a:stretch>
        </p:blipFill>
        <p:spPr>
          <a:xfrm>
            <a:off x="571471" y="404664"/>
            <a:ext cx="8143933" cy="6453336"/>
          </a:xfrm>
          <a:prstGeom prst="rect">
            <a:avLst/>
          </a:prstGeom>
          <a:ln w="228600" cap="sq" cmpd="thickThin">
            <a:solidFill>
              <a:srgbClr val="000000"/>
            </a:solidFill>
            <a:prstDash val="solid"/>
            <a:miter lim="800000"/>
          </a:ln>
          <a:effectLst>
            <a:innerShdw blurRad="76200">
              <a:srgbClr val="000000"/>
            </a:innerShdw>
          </a:effectLst>
        </p:spPr>
      </p:pic>
      <p:pic>
        <p:nvPicPr>
          <p:cNvPr id="3" name="صورة 1" descr="20140314_141928-1.jpg"/>
          <p:cNvPicPr>
            <a:picLocks noChangeAspect="1"/>
          </p:cNvPicPr>
          <p:nvPr/>
        </p:nvPicPr>
        <p:blipFill>
          <a:blip r:embed="rId4" cstate="print"/>
          <a:stretch>
            <a:fillRect/>
          </a:stretch>
        </p:blipFill>
        <p:spPr>
          <a:xfrm>
            <a:off x="571470" y="404664"/>
            <a:ext cx="8143933" cy="6453336"/>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1773592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3628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kern="0" dirty="0">
                <a:solidFill>
                  <a:srgbClr val="000000"/>
                </a:solidFill>
                <a:latin typeface="Times New Roman"/>
                <a:ea typeface="Times New Roman"/>
                <a:cs typeface="AL-Mohanad"/>
              </a:rPr>
              <a:t>يبين الشكل :-</a:t>
            </a:r>
          </a:p>
          <a:p>
            <a:pPr marL="0" indent="0" algn="justLow">
              <a:buFontTx/>
              <a:buNone/>
            </a:pPr>
            <a:r>
              <a:rPr lang="ar-SA" sz="2800" kern="0" dirty="0">
                <a:solidFill>
                  <a:srgbClr val="000000"/>
                </a:solidFill>
                <a:latin typeface="Times New Roman"/>
                <a:ea typeface="Times New Roman"/>
                <a:cs typeface="AL-Mohanad"/>
              </a:rPr>
              <a:t>حالة الافراد الذين يتمتعون بدخل مالي محدود والافراد الذين لا يجدون عملاً بسبب قلة فرص العمل المتاحة لأصحاب الخبرة الاولية والبسيطة .</a:t>
            </a:r>
          </a:p>
          <a:p>
            <a:pPr marL="0" indent="0" algn="justLow">
              <a:buFontTx/>
              <a:buNone/>
            </a:pPr>
            <a:r>
              <a:rPr lang="ar-SA" sz="2800" kern="0" dirty="0">
                <a:solidFill>
                  <a:srgbClr val="000000"/>
                </a:solidFill>
                <a:latin typeface="Times New Roman"/>
                <a:ea typeface="Times New Roman"/>
                <a:cs typeface="AL-Mohanad"/>
              </a:rPr>
              <a:t>مثل هؤلاء الافراد يعيشون في مستوى عيش فقير .</a:t>
            </a:r>
          </a:p>
          <a:p>
            <a:pPr marL="0" indent="0" algn="justLow">
              <a:buFontTx/>
              <a:buNone/>
            </a:pPr>
            <a:r>
              <a:rPr lang="ar-SA" sz="2800" kern="0" dirty="0">
                <a:solidFill>
                  <a:srgbClr val="000000"/>
                </a:solidFill>
                <a:latin typeface="Times New Roman"/>
                <a:ea typeface="Times New Roman"/>
                <a:cs typeface="AL-Mohanad"/>
              </a:rPr>
              <a:t>أضف الى ذلك ان استمرار هذه الحالة يجعل الدوافع للعمل مثبطة ، فضلاً عن وجود منافسة مع اصحاب المهارات الفنية المتقدمة او اولئك الذين يمثلون اغلبية المجتمع مع عدم حصول الفقراء على القبول الاجتماعي لانهم في اسفل السلم الاجتماعي . </a:t>
            </a: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3692076"/>
            <a:ext cx="4111276" cy="28009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صورة ذات صلة"/>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3692076"/>
            <a:ext cx="3783127" cy="27075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84862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3076"/>
                                        </p:tgtEl>
                                        <p:attrNameLst>
                                          <p:attrName>style.visibility</p:attrName>
                                        </p:attrNameLst>
                                      </p:cBhvr>
                                      <p:to>
                                        <p:strVal val="visible"/>
                                      </p:to>
                                    </p:set>
                                    <p:anim calcmode="lin" valueType="num">
                                      <p:cBhvr>
                                        <p:cTn id="12" dur="500" fill="hold"/>
                                        <p:tgtEl>
                                          <p:spTgt spid="3076"/>
                                        </p:tgtEl>
                                        <p:attrNameLst>
                                          <p:attrName>ppt_w</p:attrName>
                                        </p:attrNameLst>
                                      </p:cBhvr>
                                      <p:tavLst>
                                        <p:tav tm="0">
                                          <p:val>
                                            <p:fltVal val="0"/>
                                          </p:val>
                                        </p:tav>
                                        <p:tav tm="100000">
                                          <p:val>
                                            <p:strVal val="#ppt_w"/>
                                          </p:val>
                                        </p:tav>
                                      </p:tavLst>
                                    </p:anim>
                                    <p:anim calcmode="lin" valueType="num">
                                      <p:cBhvr>
                                        <p:cTn id="13" dur="500" fill="hold"/>
                                        <p:tgtEl>
                                          <p:spTgt spid="3076"/>
                                        </p:tgtEl>
                                        <p:attrNameLst>
                                          <p:attrName>ppt_h</p:attrName>
                                        </p:attrNameLst>
                                      </p:cBhvr>
                                      <p:tavLst>
                                        <p:tav tm="0">
                                          <p:val>
                                            <p:fltVal val="0"/>
                                          </p:val>
                                        </p:tav>
                                        <p:tav tm="100000">
                                          <p:val>
                                            <p:strVal val="#ppt_h"/>
                                          </p:val>
                                        </p:tav>
                                      </p:tavLst>
                                    </p:anim>
                                    <p:animEffect transition="in" filter="fade">
                                      <p:cBhvr>
                                        <p:cTn id="14" dur="500"/>
                                        <p:tgtEl>
                                          <p:spTgt spid="3076"/>
                                        </p:tgtEl>
                                      </p:cBhvr>
                                    </p:animEffect>
                                  </p:childTnLst>
                                </p:cTn>
                              </p:par>
                              <p:par>
                                <p:cTn id="15" presetID="53" presetClass="entr" presetSubtype="16"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anim calcmode="lin" valueType="num">
                                      <p:cBhvr>
                                        <p:cTn id="17" dur="500" fill="hold"/>
                                        <p:tgtEl>
                                          <p:spTgt spid="3074"/>
                                        </p:tgtEl>
                                        <p:attrNameLst>
                                          <p:attrName>ppt_w</p:attrName>
                                        </p:attrNameLst>
                                      </p:cBhvr>
                                      <p:tavLst>
                                        <p:tav tm="0">
                                          <p:val>
                                            <p:fltVal val="0"/>
                                          </p:val>
                                        </p:tav>
                                        <p:tav tm="100000">
                                          <p:val>
                                            <p:strVal val="#ppt_w"/>
                                          </p:val>
                                        </p:tav>
                                      </p:tavLst>
                                    </p:anim>
                                    <p:anim calcmode="lin" valueType="num">
                                      <p:cBhvr>
                                        <p:cTn id="18" dur="500" fill="hold"/>
                                        <p:tgtEl>
                                          <p:spTgt spid="3074"/>
                                        </p:tgtEl>
                                        <p:attrNameLst>
                                          <p:attrName>ppt_h</p:attrName>
                                        </p:attrNameLst>
                                      </p:cBhvr>
                                      <p:tavLst>
                                        <p:tav tm="0">
                                          <p:val>
                                            <p:fltVal val="0"/>
                                          </p:val>
                                        </p:tav>
                                        <p:tav tm="100000">
                                          <p:val>
                                            <p:strVal val="#ppt_h"/>
                                          </p:val>
                                        </p:tav>
                                      </p:tavLst>
                                    </p:anim>
                                    <p:animEffect transition="in" filter="fade">
                                      <p:cBhvr>
                                        <p:cTn id="19"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184998"/>
            <a:ext cx="8064896" cy="5673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marL="0" indent="0">
              <a:buNone/>
            </a:pPr>
            <a:r>
              <a:rPr lang="ar-SA" b="1" dirty="0">
                <a:solidFill>
                  <a:srgbClr val="FF0000"/>
                </a:solidFill>
              </a:rPr>
              <a:t>لا يمكن حصر أسباب الفقر بشكل دقيق, لكن بالإمكان تحديد أسبابه بشكل عام وبخاصة في المجتمعات المتحضرة والصناعية :- </a:t>
            </a:r>
            <a:br>
              <a:rPr lang="ar-SA" b="1" dirty="0">
                <a:solidFill>
                  <a:srgbClr val="FF0000"/>
                </a:solidFill>
              </a:rPr>
            </a:br>
            <a:r>
              <a:rPr lang="ar-SA" b="1" dirty="0">
                <a:solidFill>
                  <a:schemeClr val="tx1"/>
                </a:solidFill>
              </a:rPr>
              <a:t>السبب الرئيسي للفقر هو البطالة التي يعاني منها العاطلون عن العمل فعاشوا في الفقر لكن البطالة لا تمثل شكلا واحدا بل هنالك ( البطالة الدورية ) التي تحدث بسبب الكوارث الطبيعية أو الاقتصادية التي تسبب عدم استقرار دخل الفرد الذي يراوح بين العمل والانقطاع عنه مما يسبب اضطرابا في دخله.</a:t>
            </a:r>
          </a:p>
          <a:p>
            <a:pPr>
              <a:buFont typeface="Arial" pitchFamily="34" charset="0"/>
              <a:buChar char="•"/>
            </a:pPr>
            <a:r>
              <a:rPr lang="ar-SA" dirty="0">
                <a:solidFill>
                  <a:schemeClr val="tx1"/>
                </a:solidFill>
              </a:rPr>
              <a:t>هنالك العاطلون بسبب الأمراض الجسدية المزمنة مثل المعوق</a:t>
            </a:r>
          </a:p>
          <a:p>
            <a:pPr>
              <a:buFont typeface="Arial" pitchFamily="34" charset="0"/>
              <a:buChar char="•"/>
            </a:pPr>
            <a:r>
              <a:rPr lang="ar-SA" dirty="0">
                <a:solidFill>
                  <a:schemeClr val="tx1"/>
                </a:solidFill>
              </a:rPr>
              <a:t>هنالك العاطلون بسبب الشيخوخة ( تقدم السن ) أو التقاعد.</a:t>
            </a:r>
          </a:p>
          <a:p>
            <a:pPr>
              <a:buFont typeface="Arial" pitchFamily="34" charset="0"/>
              <a:buChar char="•"/>
            </a:pPr>
            <a:r>
              <a:rPr lang="ar-SA" dirty="0">
                <a:solidFill>
                  <a:schemeClr val="tx1"/>
                </a:solidFill>
              </a:rPr>
              <a:t>وهنالك العاطلون بسبب الوهن الأسري فيكون رب الاسرة منشغل بمشكلات الاسرة المزمنة فيتعطل عن العمل .</a:t>
            </a:r>
          </a:p>
          <a:p>
            <a:pPr>
              <a:buFont typeface="Arial" pitchFamily="34" charset="0"/>
              <a:buChar char="•"/>
            </a:pPr>
            <a:r>
              <a:rPr lang="ar-SA" dirty="0">
                <a:solidFill>
                  <a:schemeClr val="tx1"/>
                </a:solidFill>
              </a:rPr>
              <a:t>هنالك العاطلون بسبب صغر السن الذي يحرمهم من الدخول الى سوق العمل من الذين تزوجوا مبكرا .</a:t>
            </a:r>
          </a:p>
          <a:p>
            <a:pPr>
              <a:buFont typeface="Arial" pitchFamily="34" charset="0"/>
              <a:buChar char="•"/>
            </a:pPr>
            <a:endParaRPr lang="ar-SA" b="1" dirty="0">
              <a:solidFill>
                <a:srgbClr val="FF0000"/>
              </a:solidFill>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6110"/>
            <a:ext cx="1548037"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1482144"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483768" y="262284"/>
            <a:ext cx="4608512" cy="790452"/>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خامساً</a:t>
            </a:r>
            <a:r>
              <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 </a:t>
            </a:r>
            <a:r>
              <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أسباب الفقر </a:t>
            </a:r>
          </a:p>
        </p:txBody>
      </p:sp>
    </p:spTree>
    <p:extLst>
      <p:ext uri="{BB962C8B-B14F-4D97-AF65-F5344CB8AC3E}">
        <p14:creationId xmlns:p14="http://schemas.microsoft.com/office/powerpoint/2010/main" val="82157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312737"/>
            <a:ext cx="8064896" cy="654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marL="0" indent="0">
              <a:buNone/>
            </a:pPr>
            <a:r>
              <a:rPr lang="ar-SA" b="1" dirty="0" smtClean="0"/>
              <a:t>وهناك </a:t>
            </a:r>
            <a:r>
              <a:rPr lang="ar-SA" b="1" dirty="0"/>
              <a:t>موقفان متناقضان تجاه الفقر ، الاول مادى والثاني قيمي </a:t>
            </a:r>
            <a:r>
              <a:rPr lang="ar-SA" b="1" dirty="0" smtClean="0"/>
              <a:t>.</a:t>
            </a:r>
          </a:p>
          <a:p>
            <a:pPr marL="0" indent="0">
              <a:buNone/>
            </a:pPr>
            <a:r>
              <a:rPr lang="ar-SA" b="1" dirty="0" smtClean="0">
                <a:solidFill>
                  <a:srgbClr val="FF0000"/>
                </a:solidFill>
              </a:rPr>
              <a:t>المادي</a:t>
            </a:r>
            <a:r>
              <a:rPr lang="ar-SA" b="1" dirty="0" smtClean="0"/>
              <a:t> </a:t>
            </a:r>
            <a:r>
              <a:rPr lang="ar-SA" b="1" dirty="0"/>
              <a:t>ينبع من العقيدة الفردانية السائدة </a:t>
            </a:r>
            <a:r>
              <a:rPr lang="ar-SA" b="1" dirty="0" smtClean="0"/>
              <a:t>في </a:t>
            </a:r>
            <a:r>
              <a:rPr lang="ar-SA" b="1" dirty="0"/>
              <a:t>المجتمعات الرأسمالية وبخاصة </a:t>
            </a:r>
            <a:r>
              <a:rPr lang="ar-SA" b="1" dirty="0" smtClean="0"/>
              <a:t>في </a:t>
            </a:r>
            <a:r>
              <a:rPr lang="ar-SA" b="1" dirty="0"/>
              <a:t>المجتمع الأمريكي . ويمكن تلخيص هذه العقيدة بالنقاط التالية :</a:t>
            </a:r>
          </a:p>
          <a:p>
            <a:pPr marL="0" indent="0">
              <a:buNone/>
            </a:pPr>
            <a:r>
              <a:rPr lang="ar-SA" dirty="0"/>
              <a:t>1- لما كانت فرص العمل متعددة ومتاحة لكل فرد قادر على المنافسة ، فإنه يجب على كل فرد ان يعمل بجد ومثابرة من اجل ان ينجح </a:t>
            </a:r>
            <a:r>
              <a:rPr lang="ar-SA" dirty="0" smtClean="0"/>
              <a:t>في </a:t>
            </a:r>
            <a:r>
              <a:rPr lang="ar-SA" dirty="0"/>
              <a:t>منافسة الاخرين .</a:t>
            </a:r>
          </a:p>
          <a:p>
            <a:pPr marL="0" indent="0">
              <a:buNone/>
            </a:pPr>
            <a:r>
              <a:rPr lang="ar-SA" dirty="0"/>
              <a:t>2-هؤلاء الذين عملوا بجد ومثابرة يجب مكافئتهم بمنحهم الثروة والملكية والاعتبار والنفوذ الاجتماعي علاوة على انجاحهم </a:t>
            </a:r>
            <a:r>
              <a:rPr lang="ar-SA" dirty="0" smtClean="0"/>
              <a:t>.</a:t>
            </a:r>
          </a:p>
          <a:p>
            <a:pPr marL="0" indent="0">
              <a:buNone/>
            </a:pPr>
            <a:r>
              <a:rPr lang="ar-SA" dirty="0"/>
              <a:t>3-وان الذين فشلوا </a:t>
            </a:r>
            <a:r>
              <a:rPr lang="ar-SA" dirty="0" smtClean="0"/>
              <a:t>في </a:t>
            </a:r>
            <a:r>
              <a:rPr lang="ar-SA" dirty="0"/>
              <a:t>منافسة الاخرين فإن سبب فشلهم يعود الى الفشل الفردي وليس الى الفشل الاقتصادي .</a:t>
            </a:r>
          </a:p>
          <a:p>
            <a:pPr marL="0" indent="0">
              <a:buNone/>
            </a:pPr>
            <a:r>
              <a:rPr lang="ar-SA" dirty="0"/>
              <a:t>4- وبناء على ما سبق ، يصبح الفرد الذى ثابر </a:t>
            </a:r>
            <a:r>
              <a:rPr lang="ar-SA" dirty="0" smtClean="0"/>
              <a:t>في </a:t>
            </a:r>
            <a:r>
              <a:rPr lang="ar-SA" dirty="0"/>
              <a:t>عمله ونجح غنيا ويصبح الذى فشل فقيرا .مثل هذه الآراء الفردانية مازالت سائدة </a:t>
            </a:r>
            <a:r>
              <a:rPr lang="ar-SA" dirty="0" smtClean="0"/>
              <a:t>في </a:t>
            </a:r>
            <a:r>
              <a:rPr lang="ar-SA" dirty="0"/>
              <a:t>المجتمع الأمريكي ، </a:t>
            </a:r>
          </a:p>
        </p:txBody>
      </p:sp>
      <p:pic>
        <p:nvPicPr>
          <p:cNvPr id="10" name="صورة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38506307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kern="0" dirty="0">
                <a:solidFill>
                  <a:srgbClr val="000000"/>
                </a:solidFill>
                <a:latin typeface="Times New Roman"/>
                <a:ea typeface="Times New Roman"/>
                <a:cs typeface="AL-Mohanad"/>
              </a:rPr>
              <a:t>لذا يلوم الغنى الفقير بتهمة كونه كسولا غير قادر على منافسة الآخرين من اجل تحسين وضعه المعاشي والاقتصادي ، ولا يلوم الحكومة الامريكية على عدم وضعها برنامجا لإيجاد عمل للفقراء </a:t>
            </a:r>
            <a:r>
              <a:rPr lang="ar-SA" sz="2800" kern="0" dirty="0" smtClean="0">
                <a:solidFill>
                  <a:srgbClr val="000000"/>
                </a:solidFill>
                <a:latin typeface="Times New Roman"/>
                <a:ea typeface="Times New Roman"/>
                <a:cs typeface="AL-Mohanad"/>
              </a:rPr>
              <a:t>بدلا </a:t>
            </a:r>
            <a:r>
              <a:rPr lang="ar-SA" sz="2800" kern="0" dirty="0">
                <a:solidFill>
                  <a:srgbClr val="000000"/>
                </a:solidFill>
                <a:latin typeface="Times New Roman"/>
                <a:ea typeface="Times New Roman"/>
                <a:cs typeface="AL-Mohanad"/>
              </a:rPr>
              <a:t>من تقديم المساعدات المختلفة </a:t>
            </a:r>
            <a:r>
              <a:rPr lang="ar-SA" sz="2800" kern="0" dirty="0" smtClean="0">
                <a:solidFill>
                  <a:srgbClr val="000000"/>
                </a:solidFill>
                <a:latin typeface="Times New Roman"/>
                <a:ea typeface="Times New Roman"/>
                <a:cs typeface="AL-Mohanad"/>
              </a:rPr>
              <a:t>.</a:t>
            </a:r>
            <a:endParaRPr lang="ar-SA" sz="2800" b="1" kern="0" dirty="0">
              <a:solidFill>
                <a:srgbClr val="000000"/>
              </a:solidFill>
              <a:latin typeface="Times New Roman"/>
              <a:ea typeface="Times New Roman"/>
              <a:cs typeface="AL-Mohanad"/>
            </a:endParaRPr>
          </a:p>
          <a:p>
            <a:pPr marL="0" indent="0" algn="justLow">
              <a:buFontTx/>
              <a:buNone/>
            </a:pPr>
            <a:r>
              <a:rPr lang="ar-SA" sz="2800" b="1" kern="0" dirty="0" smtClean="0">
                <a:solidFill>
                  <a:srgbClr val="000000"/>
                </a:solidFill>
                <a:latin typeface="Times New Roman"/>
                <a:ea typeface="Times New Roman"/>
                <a:cs typeface="AL-Mohanad"/>
              </a:rPr>
              <a:t>اما  القيمي </a:t>
            </a:r>
            <a:r>
              <a:rPr lang="ar-SA" sz="2800" b="1" kern="0" dirty="0">
                <a:solidFill>
                  <a:srgbClr val="000000"/>
                </a:solidFill>
                <a:latin typeface="Times New Roman"/>
                <a:ea typeface="Times New Roman"/>
                <a:cs typeface="AL-Mohanad"/>
              </a:rPr>
              <a:t>: </a:t>
            </a:r>
          </a:p>
          <a:p>
            <a:pPr marL="0" indent="0" algn="justLow">
              <a:buFontTx/>
              <a:buNone/>
            </a:pPr>
            <a:r>
              <a:rPr lang="ar-SA" sz="2800" kern="0" dirty="0">
                <a:solidFill>
                  <a:srgbClr val="000000"/>
                </a:solidFill>
                <a:latin typeface="Times New Roman"/>
                <a:ea typeface="Times New Roman"/>
                <a:cs typeface="AL-Mohanad"/>
              </a:rPr>
              <a:t>يعبر عن القيم التقليدية السائدة في المجتمعات الريفية والتقليدية إذ يعيش الفقراء على المساعدات الأهلية كالصدقات والحسنات من أغنياء المجتمع , أنه موقف يعبر عن الالتزام القيمي والقرابي في هذه المجتمعات ولا ينظر إلى الفقراء على أنهم كسالى أو ليس لهم القابلية على التنافس الحر.</a:t>
            </a:r>
          </a:p>
          <a:p>
            <a:pPr marL="0" indent="0" algn="justLow">
              <a:buFontTx/>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2050" name="Picture 2" descr="صورة ذات صل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298170"/>
            <a:ext cx="3168352" cy="244827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نتيجة بحث الصور عن صور معبرة عن الفقر"/>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0479" y="4298171"/>
            <a:ext cx="2592288" cy="22991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4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anim calcmode="lin" valueType="num">
                                      <p:cBhvr>
                                        <p:cTn id="13" dur="1000" fill="hold"/>
                                        <p:tgtEl>
                                          <p:spTgt spid="2052"/>
                                        </p:tgtEl>
                                        <p:attrNameLst>
                                          <p:attrName>ppt_w</p:attrName>
                                        </p:attrNameLst>
                                      </p:cBhvr>
                                      <p:tavLst>
                                        <p:tav tm="0">
                                          <p:val>
                                            <p:fltVal val="0"/>
                                          </p:val>
                                        </p:tav>
                                        <p:tav tm="100000">
                                          <p:val>
                                            <p:strVal val="#ppt_w"/>
                                          </p:val>
                                        </p:tav>
                                      </p:tavLst>
                                    </p:anim>
                                    <p:anim calcmode="lin" valueType="num">
                                      <p:cBhvr>
                                        <p:cTn id="14" dur="1000" fill="hold"/>
                                        <p:tgtEl>
                                          <p:spTgt spid="2052"/>
                                        </p:tgtEl>
                                        <p:attrNameLst>
                                          <p:attrName>ppt_h</p:attrName>
                                        </p:attrNameLst>
                                      </p:cBhvr>
                                      <p:tavLst>
                                        <p:tav tm="0">
                                          <p:val>
                                            <p:fltVal val="0"/>
                                          </p:val>
                                        </p:tav>
                                        <p:tav tm="100000">
                                          <p:val>
                                            <p:strVal val="#ppt_h"/>
                                          </p:val>
                                        </p:tav>
                                      </p:tavLst>
                                    </p:anim>
                                    <p:anim calcmode="lin" valueType="num">
                                      <p:cBhvr>
                                        <p:cTn id="15" dur="1000" fill="hold"/>
                                        <p:tgtEl>
                                          <p:spTgt spid="2052"/>
                                        </p:tgtEl>
                                        <p:attrNameLst>
                                          <p:attrName>style.rotation</p:attrName>
                                        </p:attrNameLst>
                                      </p:cBhvr>
                                      <p:tavLst>
                                        <p:tav tm="0">
                                          <p:val>
                                            <p:fltVal val="90"/>
                                          </p:val>
                                        </p:tav>
                                        <p:tav tm="100000">
                                          <p:val>
                                            <p:fltVal val="0"/>
                                          </p:val>
                                        </p:tav>
                                      </p:tavLst>
                                    </p:anim>
                                    <p:animEffect transition="in" filter="fade">
                                      <p:cBhvr>
                                        <p:cTn id="16" dur="1000"/>
                                        <p:tgtEl>
                                          <p:spTgt spid="2052"/>
                                        </p:tgtEl>
                                      </p:cBhvr>
                                    </p:animEffect>
                                  </p:childTnLst>
                                </p:cTn>
                              </p:par>
                              <p:par>
                                <p:cTn id="17" presetID="31"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p:cTn id="19" dur="1000" fill="hold"/>
                                        <p:tgtEl>
                                          <p:spTgt spid="2050"/>
                                        </p:tgtEl>
                                        <p:attrNameLst>
                                          <p:attrName>ppt_w</p:attrName>
                                        </p:attrNameLst>
                                      </p:cBhvr>
                                      <p:tavLst>
                                        <p:tav tm="0">
                                          <p:val>
                                            <p:fltVal val="0"/>
                                          </p:val>
                                        </p:tav>
                                        <p:tav tm="100000">
                                          <p:val>
                                            <p:strVal val="#ppt_w"/>
                                          </p:val>
                                        </p:tav>
                                      </p:tavLst>
                                    </p:anim>
                                    <p:anim calcmode="lin" valueType="num">
                                      <p:cBhvr>
                                        <p:cTn id="20" dur="1000" fill="hold"/>
                                        <p:tgtEl>
                                          <p:spTgt spid="2050"/>
                                        </p:tgtEl>
                                        <p:attrNameLst>
                                          <p:attrName>ppt_h</p:attrName>
                                        </p:attrNameLst>
                                      </p:cBhvr>
                                      <p:tavLst>
                                        <p:tav tm="0">
                                          <p:val>
                                            <p:fltVal val="0"/>
                                          </p:val>
                                        </p:tav>
                                        <p:tav tm="100000">
                                          <p:val>
                                            <p:strVal val="#ppt_h"/>
                                          </p:val>
                                        </p:tav>
                                      </p:tavLst>
                                    </p:anim>
                                    <p:anim calcmode="lin" valueType="num">
                                      <p:cBhvr>
                                        <p:cTn id="21" dur="1000" fill="hold"/>
                                        <p:tgtEl>
                                          <p:spTgt spid="2050"/>
                                        </p:tgtEl>
                                        <p:attrNameLst>
                                          <p:attrName>style.rotation</p:attrName>
                                        </p:attrNameLst>
                                      </p:cBhvr>
                                      <p:tavLst>
                                        <p:tav tm="0">
                                          <p:val>
                                            <p:fltVal val="90"/>
                                          </p:val>
                                        </p:tav>
                                        <p:tav tm="100000">
                                          <p:val>
                                            <p:fltVal val="0"/>
                                          </p:val>
                                        </p:tav>
                                      </p:tavLst>
                                    </p:anim>
                                    <p:animEffect transition="in" filter="fade">
                                      <p:cBhvr>
                                        <p:cTn id="22"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184998"/>
            <a:ext cx="8064896" cy="5673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buFont typeface="Wingdings" pitchFamily="2" charset="2"/>
              <a:buChar char="v"/>
            </a:pPr>
            <a:r>
              <a:rPr lang="ar-SA" dirty="0">
                <a:solidFill>
                  <a:schemeClr val="tx1"/>
                </a:solidFill>
              </a:rPr>
              <a:t>في الأسرة  الفقيرة تكون </a:t>
            </a:r>
            <a:r>
              <a:rPr lang="ar-SA" dirty="0" smtClean="0">
                <a:solidFill>
                  <a:schemeClr val="tx1"/>
                </a:solidFill>
              </a:rPr>
              <a:t>المرأة </a:t>
            </a:r>
            <a:r>
              <a:rPr lang="ar-SA" dirty="0">
                <a:solidFill>
                  <a:schemeClr val="tx1"/>
                </a:solidFill>
              </a:rPr>
              <a:t>المركز الحيوي لها إذ تتحمل تربية الأبناء ومسؤولية  المنزل والعمل خارج المنزل من أجل الحصول على لقمة العيش فليس لها الوقت للجلوس مع عائلتها مما تبرز المشكلات المالية والشجارات بسبب التوتر العصبي الناتج عن الحرمان الاقتصادي وسوء ظروف العمل والضغوط الاجتماعية الأخرى.</a:t>
            </a:r>
          </a:p>
          <a:p>
            <a:pPr>
              <a:buFont typeface="Wingdings" pitchFamily="2" charset="2"/>
              <a:buChar char="v"/>
            </a:pPr>
            <a:r>
              <a:rPr lang="ar-SA" dirty="0">
                <a:solidFill>
                  <a:schemeClr val="tx1"/>
                </a:solidFill>
              </a:rPr>
              <a:t>تزداد الحالة سوء عندما يكون الزوج عاطلا فتبقي الزوجة المصدر الاساسي للرزق </a:t>
            </a:r>
          </a:p>
          <a:p>
            <a:pPr>
              <a:buFont typeface="Wingdings" pitchFamily="2" charset="2"/>
              <a:buChar char="v"/>
            </a:pPr>
            <a:r>
              <a:rPr lang="ar-SA" dirty="0">
                <a:solidFill>
                  <a:schemeClr val="tx1"/>
                </a:solidFill>
              </a:rPr>
              <a:t>وتحت هذه الظروف تضعف مسؤولية الزوج ويقل احترتم ابنائه له بسبب تواجده الدائم بالمنزل والتسبب في مشاكل معهم </a:t>
            </a:r>
          </a:p>
          <a:p>
            <a:pPr>
              <a:buFont typeface="Wingdings" pitchFamily="2" charset="2"/>
              <a:buChar char="v"/>
            </a:pPr>
            <a:r>
              <a:rPr lang="ar-SA" dirty="0">
                <a:solidFill>
                  <a:schemeClr val="tx1"/>
                </a:solidFill>
              </a:rPr>
              <a:t>فنجد أن الأب العاطل عنيف مع زوجته وأبنائه </a:t>
            </a:r>
            <a:r>
              <a:rPr lang="ar-SA" dirty="0" smtClean="0">
                <a:solidFill>
                  <a:schemeClr val="tx1"/>
                </a:solidFill>
              </a:rPr>
              <a:t>فيضطهدهم </a:t>
            </a:r>
            <a:r>
              <a:rPr lang="ar-SA" dirty="0">
                <a:solidFill>
                  <a:schemeClr val="tx1"/>
                </a:solidFill>
              </a:rPr>
              <a:t>ويسئ معاملة ابنائه فيلجأ الابن إلى الشارع أو الزقاق ليحمي نفسه من والده وقد يحصل للبنت انحرافات سلوكية منها أنها قد تصبح أما غير شرعية فالفقر مشكلة اجتماعية في كافة المجتمعات الانسانية.</a:t>
            </a:r>
          </a:p>
          <a:p>
            <a:pPr>
              <a:buFont typeface="Wingdings" pitchFamily="2" charset="2"/>
              <a:buChar char="v"/>
            </a:pPr>
            <a:endParaRPr lang="ar-SA" dirty="0">
              <a:solidFill>
                <a:schemeClr val="tx1"/>
              </a:solidFill>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6110"/>
            <a:ext cx="1548037"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1482144"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1979712" y="262284"/>
            <a:ext cx="5616624" cy="790452"/>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سادساً</a:t>
            </a:r>
            <a:r>
              <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 الحياة العامة للأسر الفقيرة</a:t>
            </a:r>
            <a:endPar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85907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v"/>
            </a:pPr>
            <a:r>
              <a:rPr lang="ar-SA" sz="2800" kern="0" dirty="0">
                <a:solidFill>
                  <a:srgbClr val="000000"/>
                </a:solidFill>
                <a:latin typeface="Times New Roman"/>
                <a:ea typeface="Times New Roman"/>
                <a:cs typeface="AL-Mohanad"/>
              </a:rPr>
              <a:t>إن الفقر مشكلة اجتماعية </a:t>
            </a:r>
            <a:r>
              <a:rPr lang="ar-SA" sz="2800" kern="0" dirty="0" smtClean="0">
                <a:solidFill>
                  <a:srgbClr val="000000"/>
                </a:solidFill>
                <a:latin typeface="Times New Roman"/>
                <a:ea typeface="Times New Roman"/>
                <a:cs typeface="AL-Mohanad"/>
              </a:rPr>
              <a:t>في </a:t>
            </a:r>
            <a:r>
              <a:rPr lang="ar-SA" sz="2800" kern="0" dirty="0">
                <a:solidFill>
                  <a:srgbClr val="000000"/>
                </a:solidFill>
                <a:latin typeface="Times New Roman"/>
                <a:ea typeface="Times New Roman"/>
                <a:cs typeface="AL-Mohanad"/>
              </a:rPr>
              <a:t>كافة المجتمعات الانسانية ، تفاقمت مع تطور الحياة التكنولوجية والحضرية إذ عطلت العديد من العمال غير المهرة عن العمل ، واقعدت العديد من الافراد عن العمل بسبب تقاعدهم او عمرهم المتقدم (الشيخوخة) او الاثنين معا ، اضافة الى تعطل آخرين بسبب العمر المبكر الذى  يسمح به سوق العمل للأحداث او بعض الشباب </a:t>
            </a:r>
            <a:r>
              <a:rPr lang="ar-SA" sz="2800" kern="0" dirty="0" smtClean="0">
                <a:solidFill>
                  <a:srgbClr val="000000"/>
                </a:solidFill>
                <a:latin typeface="Times New Roman"/>
                <a:ea typeface="Times New Roman"/>
                <a:cs typeface="AL-Mohanad"/>
              </a:rPr>
              <a:t>.</a:t>
            </a:r>
          </a:p>
          <a:p>
            <a:pPr algn="justLow">
              <a:buFont typeface="Wingdings" pitchFamily="2" charset="2"/>
              <a:buChar char="v"/>
            </a:pPr>
            <a:r>
              <a:rPr lang="ar-SA" sz="2800" kern="0" dirty="0">
                <a:solidFill>
                  <a:srgbClr val="000000"/>
                </a:solidFill>
                <a:latin typeface="Times New Roman"/>
                <a:ea typeface="Times New Roman"/>
                <a:cs typeface="AL-Mohanad"/>
              </a:rPr>
              <a:t>ولا تقتصر عواقب هذا الوضع على فئة عمرية او مهنية بعينها ، بل تمتد آثاره على الاسرة فيتصدع بناؤها الاجتماعي وينحرف بعض ابنائها وتتطبع حياتها بأنماط سلوكية منحرفة وبخاصة عندما تعيش في منطقة سكنية رديئة صحيا ومزدحمة بشريا ومعزولة اجتماعيا ومتخلفة ثقافيا </a:t>
            </a:r>
          </a:p>
          <a:p>
            <a:pPr algn="justLow">
              <a:buFont typeface="Wingdings" pitchFamily="2" charset="2"/>
              <a:buChar char="v"/>
            </a:pPr>
            <a:r>
              <a:rPr lang="ar-SA" sz="2800" kern="0" dirty="0">
                <a:solidFill>
                  <a:srgbClr val="000000"/>
                </a:solidFill>
                <a:latin typeface="Times New Roman"/>
                <a:ea typeface="Times New Roman"/>
                <a:cs typeface="AL-Mohanad"/>
              </a:rPr>
              <a:t>حيث تصبح مكانا حاضنا لتفريخ شتى انواع الاجرام والانحرافات السلوكية الفردية والمنظمة </a:t>
            </a:r>
          </a:p>
          <a:p>
            <a:pPr algn="justLow">
              <a:buFont typeface="Wingdings" pitchFamily="2" charset="2"/>
              <a:buChar char="v"/>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1983714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v"/>
            </a:pPr>
            <a:r>
              <a:rPr lang="ar-SA" sz="2800" kern="0" dirty="0">
                <a:solidFill>
                  <a:srgbClr val="000000"/>
                </a:solidFill>
                <a:latin typeface="Times New Roman"/>
                <a:ea typeface="Times New Roman"/>
                <a:cs typeface="AL-Mohanad"/>
              </a:rPr>
              <a:t>وهذا بدوره يبعد افراد تلك الاسر عن الشعور بالمسؤولية والوعى السياسي والاتصال بالعالم الثقافي فيصبحون مغتربين </a:t>
            </a:r>
            <a:r>
              <a:rPr lang="ar-SA" sz="2800" kern="0" dirty="0" smtClean="0">
                <a:solidFill>
                  <a:srgbClr val="000000"/>
                </a:solidFill>
                <a:latin typeface="Times New Roman"/>
                <a:ea typeface="Times New Roman"/>
                <a:cs typeface="AL-Mohanad"/>
              </a:rPr>
              <a:t>في </a:t>
            </a:r>
            <a:r>
              <a:rPr lang="ar-SA" sz="2800" kern="0" dirty="0">
                <a:solidFill>
                  <a:srgbClr val="000000"/>
                </a:solidFill>
                <a:latin typeface="Times New Roman"/>
                <a:ea typeface="Times New Roman"/>
                <a:cs typeface="AL-Mohanad"/>
              </a:rPr>
              <a:t>مجتمعهم ومستلبين من قبل السياسيين (المرشحين من قبل البلديات والنواب ) والتجار المستغلين وارباب العمل الجشعين .</a:t>
            </a:r>
          </a:p>
          <a:p>
            <a:pPr algn="justLow">
              <a:buFont typeface="Wingdings" pitchFamily="2" charset="2"/>
              <a:buChar char="v"/>
            </a:pPr>
            <a:r>
              <a:rPr lang="ar-SA" sz="2800" kern="0" dirty="0">
                <a:solidFill>
                  <a:srgbClr val="000000"/>
                </a:solidFill>
                <a:latin typeface="Times New Roman"/>
                <a:ea typeface="Times New Roman"/>
                <a:cs typeface="AL-Mohanad"/>
              </a:rPr>
              <a:t> وعندما يشعرون بالبعد الشاسع بينهم وبين الفئات الاجتماعية الاخرى ينزعون الى الانتقام منها بأساليب مخالفة للقانون (كالأجرام) للحصول على الأشياء التي حرموا منها او التي لم يستطيعوا الحصول عليها بعرق جبينهم </a:t>
            </a:r>
            <a:r>
              <a:rPr lang="ar-SA" sz="2800" kern="0" dirty="0" smtClean="0">
                <a:solidFill>
                  <a:srgbClr val="000000"/>
                </a:solidFill>
                <a:latin typeface="Times New Roman"/>
                <a:ea typeface="Times New Roman"/>
                <a:cs typeface="AL-Mohanad"/>
              </a:rPr>
              <a:t>.</a:t>
            </a:r>
          </a:p>
          <a:p>
            <a:pPr algn="justLow">
              <a:buFont typeface="Wingdings" pitchFamily="2" charset="2"/>
              <a:buChar char="v"/>
            </a:pPr>
            <a:r>
              <a:rPr lang="ar-SA" sz="2800" b="1" kern="0" dirty="0">
                <a:solidFill>
                  <a:srgbClr val="0000FF"/>
                </a:solidFill>
                <a:latin typeface="Times New Roman"/>
                <a:ea typeface="Times New Roman"/>
                <a:cs typeface="AL-Mohanad"/>
              </a:rPr>
              <a:t>يقول الدكتور محمد الرميحي   : لم يترك الفقر بصمته على أحد كما تركها على أطفال هذا العالم</a:t>
            </a:r>
            <a:r>
              <a:rPr lang="ar-SA" sz="2800" kern="0" dirty="0">
                <a:solidFill>
                  <a:srgbClr val="000000"/>
                </a:solidFill>
                <a:latin typeface="Times New Roman"/>
                <a:ea typeface="Times New Roman"/>
                <a:cs typeface="AL-Mohanad"/>
              </a:rPr>
              <a:t> الذي نعيش فيه فمع الأطفال يصبح الفقر أشد وضوحا وأكثر مأساوية وفي العديد من دول العالم هنالك قوانين تمنع عمل الأطفال وتلزم ذويهم بإرسالها إلى المدارس ولكن هنالك أكثر من 80 مليون طفل معظمهم من الدول الفقيرة تتراوح أعمارهم بين 8-15 يتوجهون كل صباح إلى أعمال خطرة لا تتناسب مع خبرتهم ولا مع سنوات عمرهم.</a:t>
            </a: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244357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v"/>
            </a:pPr>
            <a:r>
              <a:rPr lang="ar-SA" sz="2800" kern="0" dirty="0">
                <a:solidFill>
                  <a:srgbClr val="000000"/>
                </a:solidFill>
                <a:latin typeface="Times New Roman"/>
                <a:ea typeface="Times New Roman"/>
                <a:cs typeface="AL-Mohanad"/>
              </a:rPr>
              <a:t>وبرغم هذه الصورة المفزعة وتنبيه العديد من المنظمات الانسانية عليها، فلا مجال للتفاؤل . </a:t>
            </a:r>
          </a:p>
          <a:p>
            <a:pPr algn="justLow">
              <a:buFont typeface="Wingdings" pitchFamily="2" charset="2"/>
              <a:buChar char="v"/>
            </a:pPr>
            <a:r>
              <a:rPr lang="ar-SA" sz="2800" kern="0" dirty="0">
                <a:solidFill>
                  <a:srgbClr val="000000"/>
                </a:solidFill>
                <a:latin typeface="Times New Roman"/>
                <a:ea typeface="Times New Roman"/>
                <a:cs typeface="AL-Mohanad"/>
              </a:rPr>
              <a:t>ففي معظم الدول الفقيرة تعتمد العائلات على اطفالها لتأمين معيشتها ، وفى الريف يذهب الاطفال الى العمل </a:t>
            </a:r>
            <a:r>
              <a:rPr lang="ar-SA" sz="2800" kern="0" dirty="0" smtClean="0">
                <a:solidFill>
                  <a:srgbClr val="000000"/>
                </a:solidFill>
                <a:latin typeface="Times New Roman"/>
                <a:ea typeface="Times New Roman"/>
                <a:cs typeface="AL-Mohanad"/>
              </a:rPr>
              <a:t>في </a:t>
            </a:r>
            <a:r>
              <a:rPr lang="ar-SA" sz="2800" kern="0" dirty="0">
                <a:solidFill>
                  <a:srgbClr val="000000"/>
                </a:solidFill>
                <a:latin typeface="Times New Roman"/>
                <a:ea typeface="Times New Roman"/>
                <a:cs typeface="AL-Mohanad"/>
              </a:rPr>
              <a:t>الحقول حالما يستطيعون المشي على اقدامهم ، ولا تتوقف الهجرة من الريف الى المدن لتضيف مزيدا من التعطل والحاجة الى التكسب بأي اجر ووفق أي ظروف . </a:t>
            </a:r>
          </a:p>
          <a:p>
            <a:pPr algn="justLow">
              <a:buFont typeface="Wingdings" pitchFamily="2" charset="2"/>
              <a:buChar char="v"/>
            </a:pPr>
            <a:r>
              <a:rPr lang="ar-SA" sz="2800" kern="0" dirty="0">
                <a:solidFill>
                  <a:srgbClr val="000000"/>
                </a:solidFill>
                <a:latin typeface="Times New Roman"/>
                <a:ea typeface="Times New Roman"/>
                <a:cs typeface="AL-Mohanad"/>
              </a:rPr>
              <a:t>وفى مثل هذه الحالات يعمل الاطفال قبل ان يعمل آباؤهم لانهم يقومون بنفس هذا العمل ويتقاضون ربع الاجر الذى يتقاضاه البالغ تقريبا </a:t>
            </a:r>
            <a:r>
              <a:rPr lang="ar-SA" sz="2800" kern="0" dirty="0" smtClean="0">
                <a:solidFill>
                  <a:srgbClr val="000000"/>
                </a:solidFill>
                <a:latin typeface="Times New Roman"/>
                <a:ea typeface="Times New Roman"/>
                <a:cs typeface="AL-Mohanad"/>
              </a:rPr>
              <a:t>.</a:t>
            </a:r>
          </a:p>
          <a:p>
            <a:pPr algn="justLow">
              <a:buFont typeface="Wingdings" pitchFamily="2" charset="2"/>
              <a:buChar char="v"/>
            </a:pPr>
            <a:r>
              <a:rPr lang="ar-SA" sz="2800" kern="0" dirty="0">
                <a:solidFill>
                  <a:srgbClr val="000000"/>
                </a:solidFill>
                <a:latin typeface="Times New Roman"/>
                <a:ea typeface="Times New Roman"/>
                <a:cs typeface="AL-Mohanad"/>
              </a:rPr>
              <a:t>والاطفال يخافون ويخضعون لتهديد المشرفين ولا يمكنهم التجمع او الاحتجاج لدى السلطات الرسمية ، وليس هناك نقابة تدافع عنهم عندما يرهقون بالعمل او يتقاضون اجورا زهيدة ، وقليل منهم يعرفون حقوقهم القانونية او يملكون القدرة على الاستفهام حول ماهية العمل او الاجر ، واغلبهم شاكرون لمجرد انهم يعملون ويجدون الفرصة لتناول وجبة يومية .</a:t>
            </a:r>
          </a:p>
          <a:p>
            <a:pPr algn="justLow">
              <a:buFont typeface="Wingdings" pitchFamily="2" charset="2"/>
              <a:buChar char="v"/>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655352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v"/>
            </a:pPr>
            <a:r>
              <a:rPr lang="ar-SA" sz="2800" kern="0" dirty="0">
                <a:solidFill>
                  <a:srgbClr val="000000"/>
                </a:solidFill>
                <a:latin typeface="Times New Roman"/>
                <a:ea typeface="Times New Roman"/>
                <a:cs typeface="AL-Mohanad"/>
              </a:rPr>
              <a:t>إنها عودة اخرى لزمن الرق الذى جعل العالم المعاصر اكثر بشاعة ، ففي آسيا وجزر المحيط الهادئ يعمل الاولاد لساعات تتجاوز كل المقررات الرسمية ثم ينامون </a:t>
            </a:r>
            <a:r>
              <a:rPr lang="ar-SA" sz="2800" kern="0" dirty="0" smtClean="0">
                <a:solidFill>
                  <a:srgbClr val="000000"/>
                </a:solidFill>
                <a:latin typeface="Times New Roman"/>
                <a:ea typeface="Times New Roman"/>
                <a:cs typeface="AL-Mohanad"/>
              </a:rPr>
              <a:t>في </a:t>
            </a:r>
            <a:r>
              <a:rPr lang="ar-SA" sz="2800" kern="0" dirty="0">
                <a:solidFill>
                  <a:srgbClr val="000000"/>
                </a:solidFill>
                <a:latin typeface="Times New Roman"/>
                <a:ea typeface="Times New Roman"/>
                <a:cs typeface="AL-Mohanad"/>
              </a:rPr>
              <a:t>الليل على بلاط المصنع </a:t>
            </a:r>
            <a:r>
              <a:rPr lang="ar-SA" sz="2800" kern="0" dirty="0" smtClean="0">
                <a:solidFill>
                  <a:srgbClr val="000000"/>
                </a:solidFill>
                <a:latin typeface="Times New Roman"/>
                <a:ea typeface="Times New Roman"/>
                <a:cs typeface="AL-Mohanad"/>
              </a:rPr>
              <a:t>.</a:t>
            </a:r>
          </a:p>
          <a:p>
            <a:pPr algn="justLow">
              <a:buFont typeface="Wingdings" pitchFamily="2" charset="2"/>
              <a:buChar char="v"/>
            </a:pPr>
            <a:r>
              <a:rPr lang="ar-SA" sz="2800" kern="0" dirty="0">
                <a:solidFill>
                  <a:srgbClr val="000000"/>
                </a:solidFill>
                <a:latin typeface="Times New Roman"/>
                <a:ea typeface="Times New Roman"/>
                <a:cs typeface="AL-Mohanad"/>
              </a:rPr>
              <a:t> وفى الهند يكوى الاطفال الصغار بحديد لحام اذا اخلوا بالتعليمات ، وفى تايلاند يصب الحامض الحارق على وجوه بنات الهوى المراهقات القاصرات لتأديبهن . </a:t>
            </a:r>
          </a:p>
          <a:p>
            <a:pPr algn="justLow">
              <a:buFont typeface="Wingdings" pitchFamily="2" charset="2"/>
              <a:buChar char="v"/>
            </a:pPr>
            <a:r>
              <a:rPr lang="ar-SA" sz="2800" kern="0" dirty="0">
                <a:solidFill>
                  <a:srgbClr val="000000"/>
                </a:solidFill>
                <a:latin typeface="Times New Roman"/>
                <a:ea typeface="Times New Roman"/>
                <a:cs typeface="AL-Mohanad"/>
              </a:rPr>
              <a:t>وهناك من يرى ان كل ما يحدث لهؤلاء الاطفال هو افضل بكثير من جلوسهم جياعا او تجوالهم بلا عمل .</a:t>
            </a:r>
          </a:p>
          <a:p>
            <a:pPr algn="justLow">
              <a:buFont typeface="Wingdings" pitchFamily="2" charset="2"/>
              <a:buChar char="v"/>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1026" name="Picture 2" descr="نتيجة بحث الصور عن صور معبرة عن الفق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3861048"/>
            <a:ext cx="7776864" cy="26642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71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500" fill="hold"/>
                                        <p:tgtEl>
                                          <p:spTgt spid="1026"/>
                                        </p:tgtEl>
                                        <p:attrNameLst>
                                          <p:attrName>ppt_w</p:attrName>
                                        </p:attrNameLst>
                                      </p:cBhvr>
                                      <p:tavLst>
                                        <p:tav tm="0">
                                          <p:val>
                                            <p:fltVal val="0"/>
                                          </p:val>
                                        </p:tav>
                                        <p:tav tm="100000">
                                          <p:val>
                                            <p:strVal val="#ppt_w"/>
                                          </p:val>
                                        </p:tav>
                                      </p:tavLst>
                                    </p:anim>
                                    <p:anim calcmode="lin" valueType="num">
                                      <p:cBhvr>
                                        <p:cTn id="13" dur="500" fill="hold"/>
                                        <p:tgtEl>
                                          <p:spTgt spid="1026"/>
                                        </p:tgtEl>
                                        <p:attrNameLst>
                                          <p:attrName>ppt_h</p:attrName>
                                        </p:attrNameLst>
                                      </p:cBhvr>
                                      <p:tavLst>
                                        <p:tav tm="0">
                                          <p:val>
                                            <p:fltVal val="0"/>
                                          </p:val>
                                        </p:tav>
                                        <p:tav tm="100000">
                                          <p:val>
                                            <p:strVal val="#ppt_h"/>
                                          </p:val>
                                        </p:tav>
                                      </p:tavLst>
                                    </p:anim>
                                    <p:animEffect transition="in" filter="fade">
                                      <p:cBhvr>
                                        <p:cTn id="1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5842" name="Rectangle 48"/>
          <p:cNvSpPr>
            <a:spLocks noChangeArrowheads="1"/>
          </p:cNvSpPr>
          <p:nvPr/>
        </p:nvSpPr>
        <p:spPr bwMode="auto">
          <a:xfrm>
            <a:off x="152400" y="609600"/>
            <a:ext cx="9144000" cy="0"/>
          </a:xfrm>
          <a:prstGeom prst="rect">
            <a:avLst/>
          </a:prstGeom>
          <a:noFill/>
          <a:ln>
            <a:noFill/>
          </a:ln>
          <a:effectLst>
            <a:outerShdw dist="45791" dir="2021404" algn="ctr" rotWithShape="0">
              <a:schemeClr val="bg2"/>
            </a:outerShdw>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rtl="1" eaLnBrk="0" hangingPunct="0"/>
            <a:endParaRPr lang="ar-SA" altLang="ar-SA" sz="3200" b="1" dirty="0" smtClean="0">
              <a:solidFill>
                <a:srgbClr val="0000FF"/>
              </a:solidFill>
              <a:latin typeface="Arial" pitchFamily="34" charset="0"/>
            </a:endParaRPr>
          </a:p>
        </p:txBody>
      </p:sp>
      <p:sp>
        <p:nvSpPr>
          <p:cNvPr id="13" name="WordArt 9"/>
          <p:cNvSpPr>
            <a:spLocks noChangeArrowheads="1" noChangeShapeType="1" noTextEdit="1"/>
          </p:cNvSpPr>
          <p:nvPr/>
        </p:nvSpPr>
        <p:spPr bwMode="auto">
          <a:xfrm rot="21067698">
            <a:off x="1216332" y="1882942"/>
            <a:ext cx="4817598" cy="26108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a:defRPr/>
            </a:pPr>
            <a:r>
              <a:rPr lang="ar-SA" sz="3600" b="1" kern="10" dirty="0" smtClean="0">
                <a:ln w="1905"/>
                <a:solidFill>
                  <a:srgbClr val="C00000"/>
                </a:solidFill>
                <a:effectLst>
                  <a:innerShdw blurRad="69850" dist="43180" dir="5400000">
                    <a:srgbClr val="000000">
                      <a:alpha val="65000"/>
                    </a:srgbClr>
                  </a:innerShdw>
                </a:effectLst>
                <a:latin typeface="Arial"/>
                <a:cs typeface="PT Bold Dusky"/>
              </a:rPr>
              <a:t>ننتقل الآن الى المحاضرة السابعة</a:t>
            </a:r>
          </a:p>
          <a:p>
            <a:pPr algn="ctr" rtl="1">
              <a:defRPr/>
            </a:pPr>
            <a:r>
              <a:rPr lang="ar-SA" sz="3600" b="1" kern="10" dirty="0">
                <a:ln w="1905"/>
                <a:solidFill>
                  <a:srgbClr val="0000FF"/>
                </a:solidFill>
                <a:effectLst>
                  <a:innerShdw blurRad="69850" dist="43180" dir="5400000">
                    <a:srgbClr val="000000">
                      <a:alpha val="65000"/>
                    </a:srgbClr>
                  </a:innerShdw>
                </a:effectLst>
                <a:latin typeface="Arial"/>
                <a:cs typeface="PT Bold Dusky"/>
              </a:rPr>
              <a:t>مشكلة </a:t>
            </a:r>
            <a:r>
              <a:rPr lang="ar-SA" sz="3600" b="1" kern="10" dirty="0" smtClean="0">
                <a:ln w="1905"/>
                <a:solidFill>
                  <a:srgbClr val="0000FF"/>
                </a:solidFill>
                <a:effectLst>
                  <a:innerShdw blurRad="69850" dist="43180" dir="5400000">
                    <a:srgbClr val="000000">
                      <a:alpha val="65000"/>
                    </a:srgbClr>
                  </a:innerShdw>
                </a:effectLst>
                <a:latin typeface="Arial"/>
                <a:cs typeface="PT Bold Dusky"/>
              </a:rPr>
              <a:t>الادمان</a:t>
            </a:r>
            <a:endParaRPr lang="ar-SA" sz="3600" b="1" kern="10" dirty="0">
              <a:ln w="1905"/>
              <a:solidFill>
                <a:srgbClr val="0000FF"/>
              </a:solidFill>
              <a:effectLst>
                <a:innerShdw blurRad="69850" dist="43180" dir="5400000">
                  <a:srgbClr val="000000">
                    <a:alpha val="65000"/>
                  </a:srgbClr>
                </a:innerShdw>
              </a:effectLst>
              <a:latin typeface="Arial"/>
              <a:cs typeface="PT Bold Dusky"/>
            </a:endParaRPr>
          </a:p>
        </p:txBody>
      </p:sp>
      <p:pic>
        <p:nvPicPr>
          <p:cNvPr id="4" name="Picture 11" descr="صورة ذات صلة"/>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41462">
            <a:off x="4816634" y="542879"/>
            <a:ext cx="1063948" cy="10237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1" descr="صورة ذات صلة"/>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041462">
            <a:off x="1023674" y="1115675"/>
            <a:ext cx="817213" cy="786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255698"/>
      </p:ext>
    </p:extLst>
  </p:cSld>
  <p:clrMapOvr>
    <a:overrideClrMapping bg1="lt1" tx1="dk1" bg2="lt2" tx2="dk2" accent1="accent1" accent2="accent2" accent3="accent3" accent4="accent4" accent5="accent5" accent6="accent6" hlink="hlink" folHlink="folHlink"/>
  </p:clrMapOvr>
  <p:transition spd="slow">
    <p:checker/>
    <p:sndAc>
      <p:stSnd>
        <p:snd r:embed="rId3" name="coi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354460"/>
            <a:ext cx="8064896" cy="53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ar-SA" dirty="0"/>
              <a:t>يستخدم مصطلح الادمان في العديد من السياقات لوصف الاعتياد النفسي اللاإرادي او المفرط </a:t>
            </a:r>
            <a:r>
              <a:rPr lang="ar-SA" dirty="0" smtClean="0"/>
              <a:t>مثل </a:t>
            </a:r>
            <a:r>
              <a:rPr lang="ar-SA" dirty="0"/>
              <a:t>الاعتياد على المخدرات والعاب الفيديو والجريمة والمال والعمل والافراط في تناول الطعام والقمار والحاسوب وغير ذلك اشياء عديدة </a:t>
            </a:r>
          </a:p>
          <a:p>
            <a:r>
              <a:rPr lang="ar-SA" dirty="0"/>
              <a:t>تعد مشكلة الإدمان بوجه عام وتعـــــاطى المــــــخدرات بوجه خاص واحدة من اخطــــر المشكلات الاجتماعية التي تواجه المجتمع المدني</a:t>
            </a:r>
          </a:p>
          <a:p>
            <a:r>
              <a:rPr lang="ar-SA" dirty="0"/>
              <a:t> فإن هذه الظاهرة نظراً لما تحمله من خطورة نفسية واجتماعية وصحية واقتصادية على المدمن بشكل خاص .</a:t>
            </a:r>
            <a:br>
              <a:rPr lang="ar-SA" dirty="0"/>
            </a:br>
            <a:r>
              <a:rPr lang="ar-SA" dirty="0"/>
              <a:t>  وبما أن الإدمان يسبب الكثير من المشكـــــــلات  في معظم بلاد العالم مما يحمل الدول المبالغ الطائلة للعلاج والمكافحة , القــــــــوانين الصارمة لمكافحة الاتجار وتداول تلك المدمنات</a:t>
            </a:r>
          </a:p>
          <a:p>
            <a:r>
              <a:rPr lang="ar-SA" dirty="0"/>
              <a:t> حتم على الباحثين والعلماء في جميع الميادين البحث والعمل الدؤوب في إيجاد حل لتلك المشكلة وغيرها التي تؤدى إلى انهيار المجتمع.</a:t>
            </a:r>
          </a:p>
          <a:p>
            <a:endParaRPr lang="ar-SA" dirty="0"/>
          </a:p>
          <a:p>
            <a:endParaRPr lang="ar-SA" dirty="0"/>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176110"/>
            <a:ext cx="1908077"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2139318"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920367" y="262284"/>
            <a:ext cx="3447282" cy="847767"/>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44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مقدمة</a:t>
            </a:r>
            <a:endParaRPr lang="ar-SA" sz="4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09967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354460"/>
            <a:ext cx="8064896" cy="53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ar-SA" b="1" dirty="0" smtClean="0">
                <a:solidFill>
                  <a:srgbClr val="0000FF"/>
                </a:solidFill>
              </a:rPr>
              <a:t>الإدمان هو </a:t>
            </a:r>
            <a:r>
              <a:rPr lang="ar-SA" b="1" dirty="0">
                <a:solidFill>
                  <a:srgbClr val="0000FF"/>
                </a:solidFill>
              </a:rPr>
              <a:t>حالة تعود قهري مزمن على تعاطي مادة معينة من المواد المخدرة بصورة دورية متكررة فهو سلوك قهري استحواذي اندفاعي تعودي .</a:t>
            </a:r>
          </a:p>
          <a:p>
            <a:r>
              <a:rPr lang="ar-SA" b="1" dirty="0" smtClean="0">
                <a:solidFill>
                  <a:srgbClr val="0000FF"/>
                </a:solidFill>
              </a:rPr>
              <a:t>الاعتياد</a:t>
            </a:r>
            <a:r>
              <a:rPr lang="ar-SA" b="1" dirty="0">
                <a:solidFill>
                  <a:srgbClr val="0000FF"/>
                </a:solidFill>
              </a:rPr>
              <a:t>: </a:t>
            </a:r>
            <a:r>
              <a:rPr lang="ar-SA" dirty="0" smtClean="0"/>
              <a:t>هو </a:t>
            </a:r>
            <a:r>
              <a:rPr lang="ar-SA" dirty="0"/>
              <a:t>التعاطي المتكرر للمواد المؤثرة بحيث يؤدي إلى حالة نفسية وأحيانا عضوية، وتسيطر على المتعاطي رغبة قهرية ترغمه على محاولة الحصول على المادة النفسية المطلوبة بأي ثمن </a:t>
            </a:r>
          </a:p>
          <a:p>
            <a:r>
              <a:rPr lang="ar-SA" dirty="0" smtClean="0"/>
              <a:t>وهناك </a:t>
            </a:r>
            <a:r>
              <a:rPr lang="ar-SA" dirty="0"/>
              <a:t>مجموعه من المواد تسبب الادمان وتسمم الجهاز العصبي ويحظر تداولها أو زراعتها أو تصنيعها إلا لأغراض يحددها القانون ولا يستعمل إلا بواسطة من يتم الترخيص له بذلك </a:t>
            </a:r>
            <a:r>
              <a:rPr lang="ar-SA" dirty="0" smtClean="0"/>
              <a:t>.</a:t>
            </a:r>
          </a:p>
          <a:p>
            <a:r>
              <a:rPr lang="ar-SA" dirty="0" smtClean="0"/>
              <a:t>ويستخدم </a:t>
            </a:r>
            <a:r>
              <a:rPr lang="ar-SA" dirty="0"/>
              <a:t>مصطلح الادمان في العديد من السياقات لوصف الاعتياد النفسي اللاإرادي المفرط مثل الاعتياد على المخدرات والعاب الفيديو والجريمة والمال والعمل والافراط </a:t>
            </a:r>
            <a:r>
              <a:rPr lang="ar-SA" dirty="0" smtClean="0"/>
              <a:t>في </a:t>
            </a:r>
            <a:r>
              <a:rPr lang="ar-SA" dirty="0"/>
              <a:t>تناول الطعام والقمار والحاسوب والنيكوتين والمواد الاباحية وغير </a:t>
            </a:r>
            <a:r>
              <a:rPr lang="ar-SA" dirty="0" smtClean="0"/>
              <a:t>ذلك0</a:t>
            </a:r>
            <a:endParaRPr lang="ar-SA" dirty="0"/>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6110"/>
            <a:ext cx="1548037"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1482144" cy="95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483768" y="262284"/>
            <a:ext cx="4608512" cy="847767"/>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44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أولاً: </a:t>
            </a:r>
            <a:r>
              <a:rPr lang="ar-SA" sz="4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مفهوم الادمان </a:t>
            </a:r>
          </a:p>
        </p:txBody>
      </p:sp>
    </p:spTree>
    <p:extLst>
      <p:ext uri="{BB962C8B-B14F-4D97-AF65-F5344CB8AC3E}">
        <p14:creationId xmlns:p14="http://schemas.microsoft.com/office/powerpoint/2010/main" val="135979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v"/>
            </a:pPr>
            <a:r>
              <a:rPr lang="ar-SA" sz="2800" b="1" kern="0" dirty="0">
                <a:solidFill>
                  <a:srgbClr val="0000FF"/>
                </a:solidFill>
                <a:latin typeface="Times New Roman"/>
                <a:ea typeface="Times New Roman"/>
                <a:cs typeface="AL-Mohanad"/>
              </a:rPr>
              <a:t>وفى الطب يعرف الادمان:-  </a:t>
            </a:r>
            <a:r>
              <a:rPr lang="ar-SA" sz="2800" kern="0" dirty="0">
                <a:solidFill>
                  <a:srgbClr val="000000"/>
                </a:solidFill>
                <a:latin typeface="Times New Roman"/>
                <a:ea typeface="Times New Roman"/>
                <a:cs typeface="AL-Mohanad"/>
              </a:rPr>
              <a:t>بانه اضطراب عصبي بيولوجي مزمن يؤثر على كل من الجوانب الجينية والنفسية والاجتماعية والبيئية0وهو اما استخدام مادة باستمرار بالرغم من اثارها السلبية وعدم القدرة على الامتناع عن استخدامها( سلوك لا </a:t>
            </a:r>
            <a:r>
              <a:rPr lang="ar-SA" sz="2800" kern="0" dirty="0" smtClean="0">
                <a:solidFill>
                  <a:srgbClr val="000000"/>
                </a:solidFill>
                <a:latin typeface="Times New Roman"/>
                <a:ea typeface="Times New Roman"/>
                <a:cs typeface="AL-Mohanad"/>
              </a:rPr>
              <a:t>ارادي)</a:t>
            </a:r>
          </a:p>
          <a:p>
            <a:pPr algn="justLow">
              <a:buFont typeface="Wingdings" pitchFamily="2" charset="2"/>
              <a:buChar char="v"/>
            </a:pPr>
            <a:r>
              <a:rPr lang="ar-SA" sz="2800" kern="0" dirty="0" smtClean="0">
                <a:solidFill>
                  <a:srgbClr val="000000"/>
                </a:solidFill>
                <a:latin typeface="Times New Roman"/>
                <a:ea typeface="Times New Roman"/>
                <a:cs typeface="AL-Mohanad"/>
              </a:rPr>
              <a:t>او </a:t>
            </a:r>
            <a:r>
              <a:rPr lang="ar-SA" sz="2800" kern="0" dirty="0">
                <a:solidFill>
                  <a:srgbClr val="000000"/>
                </a:solidFill>
                <a:latin typeface="Times New Roman"/>
                <a:ea typeface="Times New Roman"/>
                <a:cs typeface="AL-Mohanad"/>
              </a:rPr>
              <a:t>استخدام مواد مخدرة لأغراض غير علاجية(فيما يعرف بالحنين للمخدرات) </a:t>
            </a:r>
          </a:p>
          <a:p>
            <a:pPr algn="justLow">
              <a:buFont typeface="Wingdings" pitchFamily="2" charset="2"/>
              <a:buChar char="v"/>
            </a:pPr>
            <a:r>
              <a:rPr lang="ar-SA" sz="2800" kern="0" dirty="0">
                <a:solidFill>
                  <a:srgbClr val="000000"/>
                </a:solidFill>
                <a:latin typeface="Times New Roman"/>
                <a:ea typeface="Times New Roman"/>
                <a:cs typeface="AL-Mohanad"/>
              </a:rPr>
              <a:t>ويكون الادمان عادة مصحوبا بسلوكيات منحرفة كسرقة الاموال وتزوير الوصفات الطبية للحصول على المخدرات0</a:t>
            </a:r>
          </a:p>
          <a:p>
            <a:pPr algn="justLow">
              <a:buFont typeface="Wingdings" pitchFamily="2" charset="2"/>
              <a:buChar char="v"/>
            </a:pPr>
            <a:r>
              <a:rPr lang="ar-SA" sz="2800" kern="0" dirty="0">
                <a:solidFill>
                  <a:srgbClr val="000000"/>
                </a:solidFill>
                <a:latin typeface="Times New Roman"/>
                <a:ea typeface="Times New Roman"/>
                <a:cs typeface="AL-Mohanad"/>
              </a:rPr>
              <a:t>   كما تستخدم كلمة الادمان احيانا بالمعنى الإيجابي بين العامة للإشارة الى شخص لديه شغف بشيء مثل الكتب والانترنت والشوكولاتة </a:t>
            </a:r>
            <a:r>
              <a:rPr lang="ar-SA" sz="2800" kern="0" dirty="0" smtClean="0">
                <a:solidFill>
                  <a:srgbClr val="000000"/>
                </a:solidFill>
                <a:latin typeface="Times New Roman"/>
                <a:ea typeface="Times New Roman"/>
                <a:cs typeface="AL-Mohanad"/>
              </a:rPr>
              <a:t>وغيرها0</a:t>
            </a:r>
          </a:p>
          <a:p>
            <a:pPr algn="justLow">
              <a:buFont typeface="Wingdings" pitchFamily="2" charset="2"/>
              <a:buChar char="v"/>
            </a:pPr>
            <a:r>
              <a:rPr lang="ar-SA" sz="2800" kern="0" dirty="0">
                <a:solidFill>
                  <a:srgbClr val="000000"/>
                </a:solidFill>
                <a:latin typeface="Times New Roman"/>
                <a:ea typeface="Times New Roman"/>
                <a:cs typeface="AL-Mohanad"/>
              </a:rPr>
              <a:t> وبالرغم من ان اكتشاف المخدرات ليس </a:t>
            </a:r>
            <a:r>
              <a:rPr lang="ar-SA" sz="2800" kern="0" dirty="0" err="1">
                <a:solidFill>
                  <a:srgbClr val="000000"/>
                </a:solidFill>
                <a:latin typeface="Times New Roman"/>
                <a:ea typeface="Times New Roman"/>
                <a:cs typeface="AL-Mohanad"/>
              </a:rPr>
              <a:t>شيئً</a:t>
            </a:r>
            <a:r>
              <a:rPr lang="ar-SA" sz="2800" kern="0" dirty="0">
                <a:solidFill>
                  <a:srgbClr val="000000"/>
                </a:solidFill>
                <a:latin typeface="Times New Roman"/>
                <a:ea typeface="Times New Roman"/>
                <a:cs typeface="AL-Mohanad"/>
              </a:rPr>
              <a:t> حديثا في عمر الانسانية الا ان تزايد اعداد المدمنين وظهور اشكال جديدة للإدمان قد جعل المشكلة عالمية بحق</a:t>
            </a:r>
          </a:p>
          <a:p>
            <a:pPr algn="justLow">
              <a:buFont typeface="Wingdings" pitchFamily="2" charset="2"/>
              <a:buChar char="v"/>
            </a:pPr>
            <a:r>
              <a:rPr lang="ar-SA" sz="2800" kern="0" dirty="0">
                <a:solidFill>
                  <a:srgbClr val="000000"/>
                </a:solidFill>
                <a:latin typeface="Times New Roman"/>
                <a:ea typeface="Times New Roman"/>
                <a:cs typeface="AL-Mohanad"/>
              </a:rPr>
              <a:t> اذ من الثابت ان اربعة من المخدرات الخطيرة قد عرفتها الانسانية منذ القدم وهى الافيون والحشيش والكوكايين والكحول0</a:t>
            </a:r>
          </a:p>
          <a:p>
            <a:pPr algn="justLow">
              <a:buFont typeface="Wingdings" pitchFamily="2" charset="2"/>
              <a:buChar char="v"/>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377589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v"/>
            </a:pPr>
            <a:r>
              <a:rPr lang="ar-SA" sz="2800" kern="0" dirty="0">
                <a:latin typeface="Times New Roman"/>
                <a:ea typeface="Times New Roman"/>
                <a:cs typeface="AL-Mohanad"/>
              </a:rPr>
              <a:t>لذا فإننا نتفق مع ما اورده مصطفى سويف(1996) من ان </a:t>
            </a:r>
            <a:r>
              <a:rPr lang="ar-SA" sz="2800" b="1" kern="0" dirty="0">
                <a:solidFill>
                  <a:srgbClr val="0000FF"/>
                </a:solidFill>
                <a:latin typeface="Times New Roman"/>
                <a:ea typeface="Times New Roman"/>
                <a:cs typeface="AL-Mohanad"/>
              </a:rPr>
              <a:t>المخدرات ذو ماض وحاضر ومستقبل </a:t>
            </a:r>
          </a:p>
          <a:p>
            <a:pPr marL="0" indent="0" algn="justLow">
              <a:buNone/>
            </a:pPr>
            <a:r>
              <a:rPr lang="ar-SA" sz="2800" kern="0" dirty="0" smtClean="0">
                <a:latin typeface="Times New Roman"/>
                <a:ea typeface="Times New Roman"/>
                <a:cs typeface="AL-Mohanad"/>
              </a:rPr>
              <a:t> اما </a:t>
            </a:r>
            <a:r>
              <a:rPr lang="ar-SA" sz="2800" kern="0" dirty="0">
                <a:latin typeface="Times New Roman"/>
                <a:ea typeface="Times New Roman"/>
                <a:cs typeface="AL-Mohanad"/>
              </a:rPr>
              <a:t>الماضي فيصل الى فجر الحياة الاجتماعية والانسانية</a:t>
            </a:r>
          </a:p>
          <a:p>
            <a:pPr marL="0" indent="0" algn="justLow">
              <a:buNone/>
            </a:pPr>
            <a:r>
              <a:rPr lang="ar-SA" sz="2800" kern="0" dirty="0">
                <a:latin typeface="Times New Roman"/>
                <a:ea typeface="Times New Roman"/>
                <a:cs typeface="AL-Mohanad"/>
              </a:rPr>
              <a:t> واما الحاضر فمتسع يشمل العالم باسره </a:t>
            </a:r>
          </a:p>
          <a:p>
            <a:pPr marL="0" indent="0" algn="justLow">
              <a:buNone/>
            </a:pPr>
            <a:r>
              <a:rPr lang="ar-SA" sz="2800" kern="0" dirty="0">
                <a:latin typeface="Times New Roman"/>
                <a:ea typeface="Times New Roman"/>
                <a:cs typeface="AL-Mohanad"/>
              </a:rPr>
              <a:t>واما المستقبل فأبعاده متجددة وليست محدودة  </a:t>
            </a:r>
            <a:r>
              <a:rPr lang="ar-SA" sz="2800" kern="0" dirty="0" smtClean="0">
                <a:latin typeface="Times New Roman"/>
                <a:ea typeface="Times New Roman"/>
                <a:cs typeface="AL-Mohanad"/>
              </a:rPr>
              <a:t>0</a:t>
            </a:r>
          </a:p>
          <a:p>
            <a:pPr algn="justLow">
              <a:buFont typeface="Wingdings" pitchFamily="2" charset="2"/>
              <a:buChar char="v"/>
            </a:pPr>
            <a:r>
              <a:rPr lang="ar-SA" sz="2800" kern="0" dirty="0">
                <a:latin typeface="Times New Roman"/>
                <a:ea typeface="Times New Roman"/>
                <a:cs typeface="AL-Mohanad"/>
              </a:rPr>
              <a:t>بالرغم من عدم وجود احصاءات علمية يمكن الاعتماد عليها في تقدير حجم المتعاطين الا ان المؤشرات تؤكد أن عددهم في تزايد </a:t>
            </a:r>
          </a:p>
          <a:p>
            <a:pPr algn="justLow">
              <a:buFont typeface="Wingdings" pitchFamily="2" charset="2"/>
              <a:buChar char="v"/>
            </a:pPr>
            <a:r>
              <a:rPr lang="ar-SA" sz="2800" kern="0" dirty="0">
                <a:latin typeface="Times New Roman"/>
                <a:ea typeface="Times New Roman"/>
                <a:cs typeface="AL-Mohanad"/>
              </a:rPr>
              <a:t>ايضا تزايد اعداد من يستخدمون المهدئات والمنبهات </a:t>
            </a:r>
          </a:p>
          <a:p>
            <a:pPr algn="justLow">
              <a:buFont typeface="Wingdings" pitchFamily="2" charset="2"/>
              <a:buChar char="v"/>
            </a:pPr>
            <a:r>
              <a:rPr lang="ar-SA" sz="2800" kern="0" dirty="0">
                <a:latin typeface="Times New Roman"/>
                <a:ea typeface="Times New Roman"/>
                <a:cs typeface="AL-Mohanad"/>
              </a:rPr>
              <a:t>فقد قدر عددهم في ستينات القرن الماضي بخمسة ملايين ثم ازداد العدد ليصبح عشرة ملايين مدمن في نهاية السبعينات </a:t>
            </a:r>
          </a:p>
          <a:p>
            <a:pPr algn="justLow">
              <a:buFont typeface="Wingdings" pitchFamily="2" charset="2"/>
              <a:buChar char="v"/>
            </a:pPr>
            <a:endParaRPr lang="ar-SA" sz="2800" kern="0" dirty="0">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2316995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772816"/>
            <a:ext cx="8064896"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marL="0" indent="0">
              <a:buNone/>
            </a:pPr>
            <a:r>
              <a:rPr lang="ar-SA" b="1" dirty="0">
                <a:solidFill>
                  <a:schemeClr val="tx1"/>
                </a:solidFill>
              </a:rPr>
              <a:t>ولكى تحدث ظاهرة الادمان لابد من توافر ثلاثة عوامل او شروط </a:t>
            </a:r>
            <a:r>
              <a:rPr lang="ar-SA" b="1" dirty="0" smtClean="0">
                <a:solidFill>
                  <a:schemeClr val="tx1"/>
                </a:solidFill>
              </a:rPr>
              <a:t>هي</a:t>
            </a:r>
            <a:endParaRPr lang="ar-SA" b="1" dirty="0">
              <a:solidFill>
                <a:schemeClr val="tx1"/>
              </a:solidFill>
            </a:endParaRPr>
          </a:p>
          <a:p>
            <a:pPr marL="0" indent="0">
              <a:buNone/>
            </a:pPr>
            <a:endParaRPr lang="ar-SA" b="1" dirty="0" smtClean="0">
              <a:solidFill>
                <a:schemeClr val="tx1"/>
              </a:solidFill>
            </a:endParaRPr>
          </a:p>
          <a:p>
            <a:pPr marL="0" indent="0">
              <a:buNone/>
            </a:pPr>
            <a:endParaRPr lang="ar-SA" b="1" dirty="0" smtClean="0">
              <a:solidFill>
                <a:schemeClr val="tx1"/>
              </a:solidFill>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6110"/>
            <a:ext cx="1548037" cy="13086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1482144" cy="1252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483768" y="262284"/>
            <a:ext cx="4608512" cy="1294508"/>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ثانياً: العوامل </a:t>
            </a:r>
            <a:r>
              <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التي تؤدي لوجود ظاهرة </a:t>
            </a:r>
            <a:r>
              <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الادمان</a:t>
            </a:r>
            <a:endPar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sp>
        <p:nvSpPr>
          <p:cNvPr id="11" name="مستطيل مستدير الزوايا 10"/>
          <p:cNvSpPr/>
          <p:nvPr/>
        </p:nvSpPr>
        <p:spPr bwMode="auto">
          <a:xfrm>
            <a:off x="2771800" y="2636003"/>
            <a:ext cx="5311760" cy="720080"/>
          </a:xfrm>
          <a:prstGeom prst="roundRect">
            <a:avLst/>
          </a:prstGeom>
          <a:solidFill>
            <a:srgbClr val="66FF99"/>
          </a:solid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1- المواد المخدرة</a:t>
            </a:r>
            <a:endPar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sp>
        <p:nvSpPr>
          <p:cNvPr id="14" name="مستطيل مستدير الزوايا 13"/>
          <p:cNvSpPr/>
          <p:nvPr/>
        </p:nvSpPr>
        <p:spPr bwMode="auto">
          <a:xfrm>
            <a:off x="2132144" y="3705668"/>
            <a:ext cx="5311760" cy="720080"/>
          </a:xfrm>
          <a:prstGeom prst="roundRect">
            <a:avLst/>
          </a:prstGeom>
          <a:solidFill>
            <a:srgbClr val="66FF99"/>
          </a:solid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2- الفرد المدمن</a:t>
            </a:r>
          </a:p>
        </p:txBody>
      </p:sp>
      <p:sp>
        <p:nvSpPr>
          <p:cNvPr id="15" name="مستطيل مستدير الزوايا 14"/>
          <p:cNvSpPr/>
          <p:nvPr/>
        </p:nvSpPr>
        <p:spPr bwMode="auto">
          <a:xfrm>
            <a:off x="1331640" y="4797152"/>
            <a:ext cx="5311760" cy="720080"/>
          </a:xfrm>
          <a:prstGeom prst="roundRect">
            <a:avLst/>
          </a:prstGeom>
          <a:solidFill>
            <a:srgbClr val="66FF99"/>
          </a:solid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3- وجهة نظر المجتمع في الادمان </a:t>
            </a:r>
          </a:p>
        </p:txBody>
      </p:sp>
    </p:spTree>
    <p:extLst>
      <p:ext uri="{BB962C8B-B14F-4D97-AF65-F5344CB8AC3E}">
        <p14:creationId xmlns:p14="http://schemas.microsoft.com/office/powerpoint/2010/main" val="14766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1" grpId="0" animBg="1"/>
      <p:bldP spid="14" grpId="0" animBg="1"/>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980728"/>
            <a:ext cx="8064896"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v"/>
            </a:pPr>
            <a:r>
              <a:rPr lang="ar-SA" sz="2800" kern="0" dirty="0">
                <a:solidFill>
                  <a:srgbClr val="000000"/>
                </a:solidFill>
                <a:latin typeface="Times New Roman"/>
                <a:ea typeface="Times New Roman"/>
                <a:cs typeface="AL-Mohanad"/>
              </a:rPr>
              <a:t>وتنقسم الى </a:t>
            </a:r>
          </a:p>
          <a:p>
            <a:pPr marL="0" indent="0" algn="justLow">
              <a:buNone/>
            </a:pPr>
            <a:r>
              <a:rPr lang="ar-SA" sz="2800" b="1" kern="0" dirty="0">
                <a:solidFill>
                  <a:srgbClr val="000000"/>
                </a:solidFill>
                <a:latin typeface="Times New Roman"/>
                <a:ea typeface="Times New Roman"/>
                <a:cs typeface="AL-Mohanad"/>
              </a:rPr>
              <a:t>  أ-المواد المخدرة الطبيعية </a:t>
            </a:r>
            <a:r>
              <a:rPr lang="ar-SA" sz="2800" kern="0" dirty="0">
                <a:solidFill>
                  <a:srgbClr val="000000"/>
                </a:solidFill>
                <a:latin typeface="Times New Roman"/>
                <a:ea typeface="Times New Roman"/>
                <a:cs typeface="AL-Mohanad"/>
              </a:rPr>
              <a:t>مثل :الحشيش والخشخاش والافيون ونبات الكوكا والقات0</a:t>
            </a:r>
          </a:p>
          <a:p>
            <a:pPr marL="0" indent="0" algn="justLow">
              <a:buNone/>
            </a:pPr>
            <a:r>
              <a:rPr lang="ar-SA" sz="2800" kern="0" dirty="0">
                <a:solidFill>
                  <a:srgbClr val="000000"/>
                </a:solidFill>
                <a:latin typeface="Times New Roman"/>
                <a:ea typeface="Times New Roman"/>
                <a:cs typeface="AL-Mohanad"/>
              </a:rPr>
              <a:t>  </a:t>
            </a:r>
            <a:r>
              <a:rPr lang="ar-SA" sz="2800" b="1" kern="0" dirty="0">
                <a:solidFill>
                  <a:srgbClr val="000000"/>
                </a:solidFill>
                <a:latin typeface="Times New Roman"/>
                <a:ea typeface="Times New Roman"/>
                <a:cs typeface="AL-Mohanad"/>
              </a:rPr>
              <a:t>ب-المخدرات الصناعية : </a:t>
            </a:r>
            <a:r>
              <a:rPr lang="ar-SA" sz="2800" kern="0" dirty="0">
                <a:solidFill>
                  <a:srgbClr val="000000"/>
                </a:solidFill>
                <a:latin typeface="Times New Roman"/>
                <a:ea typeface="Times New Roman"/>
                <a:cs typeface="AL-Mohanad"/>
              </a:rPr>
              <a:t>ومنها الهيروين وهو احد مشتقات الافيون واقوى من المورفين خمس مرات وسيطرته على المتعاطي سريعة وقد تزايد الاقبال على ادمان الهيروين بصورة مفزعة في العديد من دول </a:t>
            </a:r>
            <a:r>
              <a:rPr lang="ar-SA" sz="2800" kern="0" dirty="0" smtClean="0">
                <a:solidFill>
                  <a:srgbClr val="000000"/>
                </a:solidFill>
                <a:latin typeface="Times New Roman"/>
                <a:ea typeface="Times New Roman"/>
                <a:cs typeface="AL-Mohanad"/>
              </a:rPr>
              <a:t>العالم.</a:t>
            </a:r>
          </a:p>
          <a:p>
            <a:pPr marL="0" indent="0" algn="justLow">
              <a:buNone/>
            </a:pPr>
            <a:r>
              <a:rPr lang="ar-SA" sz="2800" b="1" kern="0" dirty="0">
                <a:solidFill>
                  <a:srgbClr val="000000"/>
                </a:solidFill>
                <a:latin typeface="Times New Roman"/>
                <a:ea typeface="Times New Roman"/>
                <a:cs typeface="AL-Mohanad"/>
              </a:rPr>
              <a:t>ج-المخدرات التخليقية : </a:t>
            </a:r>
            <a:r>
              <a:rPr lang="ar-SA" sz="2800" kern="0" dirty="0">
                <a:solidFill>
                  <a:srgbClr val="000000"/>
                </a:solidFill>
                <a:latin typeface="Times New Roman"/>
                <a:ea typeface="Times New Roman"/>
                <a:cs typeface="AL-Mohanad"/>
              </a:rPr>
              <a:t>وقد صنفتها هيئة الصحة العالمية عام 1973على </a:t>
            </a:r>
            <a:r>
              <a:rPr lang="ar-SA" sz="2800" kern="0" dirty="0" smtClean="0">
                <a:solidFill>
                  <a:srgbClr val="000000"/>
                </a:solidFill>
                <a:latin typeface="Times New Roman"/>
                <a:ea typeface="Times New Roman"/>
                <a:cs typeface="AL-Mohanad"/>
              </a:rPr>
              <a:t>ثلاث انواع </a:t>
            </a:r>
            <a:r>
              <a:rPr lang="ar-SA" sz="2800" kern="0" dirty="0">
                <a:solidFill>
                  <a:srgbClr val="000000"/>
                </a:solidFill>
                <a:latin typeface="Times New Roman"/>
                <a:ea typeface="Times New Roman"/>
                <a:cs typeface="AL-Mohanad"/>
              </a:rPr>
              <a:t>هي :</a:t>
            </a:r>
          </a:p>
          <a:p>
            <a:pPr marL="0" indent="0" algn="justLow">
              <a:buNone/>
            </a:pPr>
            <a:r>
              <a:rPr lang="ar-SA" sz="2800" kern="0" dirty="0">
                <a:solidFill>
                  <a:srgbClr val="000000"/>
                </a:solidFill>
                <a:latin typeface="Times New Roman"/>
                <a:ea typeface="Times New Roman"/>
                <a:cs typeface="AL-Mohanad"/>
              </a:rPr>
              <a:t> 1- عقاقير تؤدى الى التنبيه الشديد وتسمى العقاقير المنبهه0</a:t>
            </a:r>
          </a:p>
          <a:p>
            <a:pPr marL="0" indent="0" algn="justLow">
              <a:buNone/>
            </a:pPr>
            <a:r>
              <a:rPr lang="ar-SA" sz="2800" kern="0" dirty="0">
                <a:solidFill>
                  <a:srgbClr val="000000"/>
                </a:solidFill>
                <a:latin typeface="Times New Roman"/>
                <a:ea typeface="Times New Roman"/>
                <a:cs typeface="AL-Mohanad"/>
              </a:rPr>
              <a:t> 2-عقاقير تؤدى الى الهدوء وتسمى العقاقير المهدئة0</a:t>
            </a:r>
          </a:p>
          <a:p>
            <a:pPr marL="0" indent="0" algn="justLow">
              <a:buNone/>
            </a:pPr>
            <a:r>
              <a:rPr lang="ar-SA" sz="2800" kern="0" dirty="0">
                <a:solidFill>
                  <a:srgbClr val="000000"/>
                </a:solidFill>
                <a:latin typeface="Times New Roman"/>
                <a:ea typeface="Times New Roman"/>
                <a:cs typeface="AL-Mohanad"/>
              </a:rPr>
              <a:t> 3-عقاقير تؤدى الى تنشيط الادراك والانتقال والتفكير وسرعة الحركة وتسمى العقاقير المهلوسة0</a:t>
            </a:r>
          </a:p>
          <a:p>
            <a:pPr marL="0" indent="0" algn="justLow">
              <a:buNone/>
            </a:pPr>
            <a:r>
              <a:rPr lang="ar-SA" sz="2800" kern="0" dirty="0">
                <a:solidFill>
                  <a:srgbClr val="000000"/>
                </a:solidFill>
                <a:latin typeface="Times New Roman"/>
                <a:ea typeface="Times New Roman"/>
                <a:cs typeface="AL-Mohanad"/>
              </a:rPr>
              <a:t>  هذا بالإضافة الى مواد مخدرة اخرى مثل الخمر والمواد الطيارة والتبغ والكافيين</a:t>
            </a: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
        <p:nvSpPr>
          <p:cNvPr id="8" name="مستطيل مستدير الزوايا 7"/>
          <p:cNvSpPr/>
          <p:nvPr/>
        </p:nvSpPr>
        <p:spPr bwMode="auto">
          <a:xfrm>
            <a:off x="4139952" y="187593"/>
            <a:ext cx="4536504" cy="720080"/>
          </a:xfrm>
          <a:prstGeom prst="roundRect">
            <a:avLst/>
          </a:prstGeom>
          <a:solidFill>
            <a:srgbClr val="66FF99"/>
          </a:solid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1- المواد المخدرة</a:t>
            </a:r>
            <a:endPar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pic>
        <p:nvPicPr>
          <p:cNvPr id="1026" name="Picture 2" descr="نتيجة بحث الصور عن صورة ادمان"/>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484" y="3688092"/>
            <a:ext cx="1890798" cy="12961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AutoShape 4" descr="نتيجة بحث الصور عن صورة ادمان"/>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3" name="AutoShape 6" descr="نتيجة بحث الصور عن صورة ادمان"/>
          <p:cNvSpPr>
            <a:spLocks noChangeAspect="1" noChangeArrowheads="1"/>
          </p:cNvSpPr>
          <p:nvPr/>
        </p:nvSpPr>
        <p:spPr bwMode="auto">
          <a:xfrm>
            <a:off x="9075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Tree>
    <p:extLst>
      <p:ext uri="{BB962C8B-B14F-4D97-AF65-F5344CB8AC3E}">
        <p14:creationId xmlns:p14="http://schemas.microsoft.com/office/powerpoint/2010/main" val="363775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None/>
            </a:pPr>
            <a:r>
              <a:rPr lang="ar-SA" sz="2800" kern="0" dirty="0">
                <a:solidFill>
                  <a:srgbClr val="000000"/>
                </a:solidFill>
                <a:latin typeface="Times New Roman"/>
                <a:ea typeface="Times New Roman"/>
                <a:cs typeface="AL-Mohanad"/>
              </a:rPr>
              <a:t>وسوف نقصر حديثنا فيما يتعلق بهذه المواد المخدرة على مادتين لوحظ انتشارهما مؤخرا وهما البانجو والتبغ </a:t>
            </a:r>
            <a:r>
              <a:rPr lang="ar-SA" sz="2800" kern="0" dirty="0" smtClean="0">
                <a:solidFill>
                  <a:srgbClr val="000000"/>
                </a:solidFill>
                <a:latin typeface="Times New Roman"/>
                <a:ea typeface="Times New Roman"/>
                <a:cs typeface="AL-Mohanad"/>
              </a:rPr>
              <a:t> </a:t>
            </a:r>
            <a:r>
              <a:rPr lang="ar-SA" sz="2800" kern="0" dirty="0">
                <a:solidFill>
                  <a:srgbClr val="000000"/>
                </a:solidFill>
                <a:latin typeface="Times New Roman"/>
                <a:ea typeface="Times New Roman"/>
                <a:cs typeface="AL-Mohanad"/>
              </a:rPr>
              <a:t>(الشيشة والسجائر)0</a:t>
            </a:r>
          </a:p>
          <a:p>
            <a:pPr marL="0" indent="0" algn="justLow">
              <a:buNone/>
            </a:pPr>
            <a:r>
              <a:rPr lang="ar-SA" sz="2800" kern="0" dirty="0" smtClean="0">
                <a:solidFill>
                  <a:srgbClr val="000000"/>
                </a:solidFill>
                <a:latin typeface="Times New Roman"/>
                <a:ea typeface="Times New Roman"/>
                <a:cs typeface="AL-Mohanad"/>
              </a:rPr>
              <a:t> </a:t>
            </a:r>
            <a:r>
              <a:rPr lang="ar-SA" sz="2800" b="1" u="sng" kern="0" dirty="0" smtClean="0">
                <a:solidFill>
                  <a:srgbClr val="CC6600"/>
                </a:solidFill>
                <a:latin typeface="Times New Roman"/>
                <a:ea typeface="Times New Roman"/>
                <a:cs typeface="AL-Mohanad"/>
              </a:rPr>
              <a:t>اولا البانجو :</a:t>
            </a:r>
            <a:r>
              <a:rPr lang="ar-SA" sz="2800" b="1" kern="0" dirty="0" smtClean="0">
                <a:solidFill>
                  <a:srgbClr val="CC6600"/>
                </a:solidFill>
                <a:latin typeface="Times New Roman"/>
                <a:ea typeface="Times New Roman"/>
                <a:cs typeface="AL-Mohanad"/>
              </a:rPr>
              <a:t> </a:t>
            </a:r>
            <a:r>
              <a:rPr lang="ar-SA" sz="2800" kern="0" dirty="0" smtClean="0">
                <a:solidFill>
                  <a:srgbClr val="000000"/>
                </a:solidFill>
                <a:latin typeface="Times New Roman"/>
                <a:ea typeface="Times New Roman"/>
                <a:cs typeface="AL-Mohanad"/>
              </a:rPr>
              <a:t>انتشر </a:t>
            </a:r>
            <a:r>
              <a:rPr lang="ar-SA" sz="2800" kern="0" dirty="0">
                <a:solidFill>
                  <a:srgbClr val="000000"/>
                </a:solidFill>
                <a:latin typeface="Times New Roman"/>
                <a:ea typeface="Times New Roman"/>
                <a:cs typeface="AL-Mohanad"/>
              </a:rPr>
              <a:t>ادمان هذا العقار بصورة لافتة للنظر بحجة انه غير ضار وان له العديد من الفوائد وخاصة زيادة النشاط وزيادة الادراك للأمور وسلامة التفكير  بالرغم من ان الواقع العملي يثبت عكس ذلك </a:t>
            </a:r>
            <a:r>
              <a:rPr lang="ar-SA" sz="2800" kern="0" dirty="0" smtClean="0">
                <a:solidFill>
                  <a:srgbClr val="000000"/>
                </a:solidFill>
                <a:latin typeface="Times New Roman"/>
                <a:ea typeface="Times New Roman"/>
                <a:cs typeface="AL-Mohanad"/>
              </a:rPr>
              <a:t>تماما.</a:t>
            </a:r>
            <a:endParaRPr lang="ar-SA" sz="2800" kern="0" dirty="0">
              <a:solidFill>
                <a:srgbClr val="000000"/>
              </a:solidFill>
              <a:latin typeface="Times New Roman"/>
              <a:ea typeface="Times New Roman"/>
              <a:cs typeface="AL-Mohanad"/>
            </a:endParaRPr>
          </a:p>
          <a:p>
            <a:pPr marL="0" indent="0" algn="justLow">
              <a:buNone/>
            </a:pPr>
            <a:r>
              <a:rPr lang="ar-SA" sz="2800" kern="0" dirty="0" smtClean="0">
                <a:solidFill>
                  <a:srgbClr val="000000"/>
                </a:solidFill>
                <a:latin typeface="Times New Roman"/>
                <a:ea typeface="Times New Roman"/>
                <a:cs typeface="AL-Mohanad"/>
              </a:rPr>
              <a:t>والبانجو </a:t>
            </a:r>
            <a:r>
              <a:rPr lang="ar-SA" sz="2800" kern="0" dirty="0">
                <a:solidFill>
                  <a:srgbClr val="000000"/>
                </a:solidFill>
                <a:latin typeface="Times New Roman"/>
                <a:ea typeface="Times New Roman"/>
                <a:cs typeface="AL-Mohanad"/>
              </a:rPr>
              <a:t>هو نفسه نبات القنب ( الحشيش) ، وعموما- وبدون الدخول في تتبع تاريخ هذا المخدر – فان تقارير خبراء الادارة العامة لمكافحة المخدرات </a:t>
            </a:r>
            <a:r>
              <a:rPr lang="ar-SA" sz="2800" kern="0" dirty="0" smtClean="0">
                <a:solidFill>
                  <a:srgbClr val="000000"/>
                </a:solidFill>
                <a:latin typeface="Times New Roman"/>
                <a:ea typeface="Times New Roman"/>
                <a:cs typeface="AL-Mohanad"/>
              </a:rPr>
              <a:t>ترجع اسباب </a:t>
            </a:r>
            <a:r>
              <a:rPr lang="ar-SA" sz="2800" kern="0" dirty="0">
                <a:solidFill>
                  <a:srgbClr val="000000"/>
                </a:solidFill>
                <a:latin typeface="Times New Roman"/>
                <a:ea typeface="Times New Roman"/>
                <a:cs typeface="AL-Mohanad"/>
              </a:rPr>
              <a:t>انتشار تجارة مخدر نبات الحشيش الجاف (البانجو ) الى العوامل التالية :</a:t>
            </a:r>
          </a:p>
          <a:p>
            <a:pPr marL="0" indent="0" algn="justLow">
              <a:buNone/>
            </a:pPr>
            <a:r>
              <a:rPr lang="ar-SA" sz="2800" kern="0" dirty="0">
                <a:solidFill>
                  <a:srgbClr val="000000"/>
                </a:solidFill>
                <a:latin typeface="Times New Roman"/>
                <a:ea typeface="Times New Roman"/>
                <a:cs typeface="AL-Mohanad"/>
              </a:rPr>
              <a:t>  1-سوء الاحوال الاقتصادية وانخفاض مستوى الدخل مما ظهر اثره واضحا في قلة الطلب على المخدرات الاخرى الاكثر كلفة0</a:t>
            </a:r>
          </a:p>
          <a:p>
            <a:pPr marL="0" indent="0" algn="justLow">
              <a:buNone/>
            </a:pPr>
            <a:r>
              <a:rPr lang="ar-SA" sz="2800" kern="0" dirty="0">
                <a:solidFill>
                  <a:srgbClr val="000000"/>
                </a:solidFill>
                <a:latin typeface="Times New Roman"/>
                <a:ea typeface="Times New Roman"/>
                <a:cs typeface="AL-Mohanad"/>
              </a:rPr>
              <a:t>  2-ارتفاع اسعار المخدرات الاخرى(الافيون والهيروين والماكستون فورت000الخ )0</a:t>
            </a:r>
          </a:p>
          <a:p>
            <a:pPr marL="0" indent="0" algn="justLow">
              <a:buNone/>
            </a:pPr>
            <a:endParaRPr lang="ar-SA" sz="2800" kern="0" dirty="0" smtClean="0">
              <a:solidFill>
                <a:srgbClr val="000000"/>
              </a:solidFill>
              <a:latin typeface="Times New Roman"/>
              <a:ea typeface="Times New Roman"/>
              <a:cs typeface="AL-Mohanad"/>
            </a:endParaRPr>
          </a:p>
          <a:p>
            <a:pPr marL="0" indent="0" algn="justLow">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362009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None/>
            </a:pPr>
            <a:r>
              <a:rPr lang="ar-SA" sz="2800" kern="0" dirty="0">
                <a:solidFill>
                  <a:srgbClr val="000000"/>
                </a:solidFill>
                <a:latin typeface="Times New Roman"/>
                <a:ea typeface="Times New Roman"/>
                <a:cs typeface="AL-Mohanad"/>
              </a:rPr>
              <a:t> 3-سهولة زراعة البانجو خاصة في الوديان والسهول وفى الصحراء مترامية الاطراف 0</a:t>
            </a:r>
          </a:p>
          <a:p>
            <a:pPr marL="0" indent="0" algn="justLow">
              <a:buNone/>
            </a:pPr>
            <a:r>
              <a:rPr lang="ar-SA" sz="2800" kern="0" dirty="0">
                <a:solidFill>
                  <a:srgbClr val="000000"/>
                </a:solidFill>
                <a:latin typeface="Times New Roman"/>
                <a:ea typeface="Times New Roman"/>
                <a:cs typeface="AL-Mohanad"/>
              </a:rPr>
              <a:t> 4-ضعف امكانيات الاجهزة المعنية بمكافحة المخدرات في تتبع ظاهرة تعاطى البانجو وزراعته حيث تحتاج قوات المكافحة الى الكثير من الطائرات واجهزة رش المبيدات ناهيك عن ان المساحات المزروعة بالبانجو في سيناء-على سبيل المثال- لا توجد لها سجلات تشير الى حيازة هذه الأراضي وتحديد </a:t>
            </a:r>
            <a:r>
              <a:rPr lang="ar-SA" sz="2800" kern="0" dirty="0" smtClean="0">
                <a:solidFill>
                  <a:srgbClr val="000000"/>
                </a:solidFill>
                <a:latin typeface="Times New Roman"/>
                <a:ea typeface="Times New Roman"/>
                <a:cs typeface="AL-Mohanad"/>
              </a:rPr>
              <a:t>مالكيها0</a:t>
            </a:r>
          </a:p>
          <a:p>
            <a:pPr algn="justLow">
              <a:buFont typeface="Wingdings" pitchFamily="2" charset="2"/>
              <a:buChar char="v"/>
            </a:pPr>
            <a:r>
              <a:rPr lang="ar-SA" sz="2800" kern="0" dirty="0">
                <a:solidFill>
                  <a:srgbClr val="000000"/>
                </a:solidFill>
                <a:latin typeface="Times New Roman"/>
                <a:ea typeface="Times New Roman"/>
                <a:cs typeface="AL-Mohanad"/>
              </a:rPr>
              <a:t>تأثير البانجو : هذا العقار- كما يقولون – ظاهره الرحمة وباطنه العذاب  فله التأثيرات المؤقتة التالية ( وهى قد تشجع على تعاطيه بسبب الافكار الخاطئة ) :</a:t>
            </a:r>
          </a:p>
          <a:p>
            <a:pPr marL="0" indent="0" algn="justLow">
              <a:buNone/>
            </a:pPr>
            <a:r>
              <a:rPr lang="ar-SA" sz="2800" kern="0" dirty="0">
                <a:solidFill>
                  <a:srgbClr val="000000"/>
                </a:solidFill>
                <a:latin typeface="Times New Roman"/>
                <a:ea typeface="Times New Roman"/>
                <a:cs typeface="AL-Mohanad"/>
              </a:rPr>
              <a:t>  -زيادة انشراح المزاج  </a:t>
            </a:r>
          </a:p>
          <a:p>
            <a:pPr marL="0" indent="0" algn="justLow">
              <a:buNone/>
            </a:pPr>
            <a:r>
              <a:rPr lang="ar-SA" sz="2800" kern="0" dirty="0">
                <a:solidFill>
                  <a:srgbClr val="000000"/>
                </a:solidFill>
                <a:latin typeface="Times New Roman"/>
                <a:ea typeface="Times New Roman"/>
                <a:cs typeface="AL-Mohanad"/>
              </a:rPr>
              <a:t>  - تنشيط الادراك </a:t>
            </a:r>
          </a:p>
          <a:p>
            <a:pPr marL="0" indent="0" algn="justLow">
              <a:buNone/>
            </a:pPr>
            <a:r>
              <a:rPr lang="ar-SA" sz="2800" kern="0" dirty="0">
                <a:solidFill>
                  <a:srgbClr val="000000"/>
                </a:solidFill>
                <a:latin typeface="Times New Roman"/>
                <a:ea typeface="Times New Roman"/>
                <a:cs typeface="AL-Mohanad"/>
              </a:rPr>
              <a:t>  - الاسترخاء والراحة </a:t>
            </a:r>
          </a:p>
          <a:p>
            <a:pPr marL="0" indent="0" algn="justLow">
              <a:buNone/>
            </a:pPr>
            <a:r>
              <a:rPr lang="ar-SA" sz="2800" kern="0" dirty="0">
                <a:solidFill>
                  <a:srgbClr val="000000"/>
                </a:solidFill>
                <a:latin typeface="Times New Roman"/>
                <a:ea typeface="Times New Roman"/>
                <a:cs typeface="AL-Mohanad"/>
              </a:rPr>
              <a:t>  -زيادة الشهية للطعام </a:t>
            </a:r>
          </a:p>
          <a:p>
            <a:pPr marL="0" indent="0" algn="justLow">
              <a:buNone/>
            </a:pPr>
            <a:r>
              <a:rPr lang="ar-SA" sz="2800" kern="0" dirty="0">
                <a:solidFill>
                  <a:srgbClr val="000000"/>
                </a:solidFill>
                <a:latin typeface="Times New Roman"/>
                <a:ea typeface="Times New Roman"/>
                <a:cs typeface="AL-Mohanad"/>
              </a:rPr>
              <a:t>  -خفض تقلصات العضلات </a:t>
            </a:r>
          </a:p>
          <a:p>
            <a:pPr marL="0" indent="0" algn="justLow">
              <a:buNone/>
            </a:pPr>
            <a:r>
              <a:rPr lang="ar-SA" sz="2800" kern="0" dirty="0">
                <a:solidFill>
                  <a:srgbClr val="000000"/>
                </a:solidFill>
                <a:latin typeface="Times New Roman"/>
                <a:ea typeface="Times New Roman"/>
                <a:cs typeface="AL-Mohanad"/>
              </a:rPr>
              <a:t>- توهم زيادة الابداع والتركيز والاستيعاب </a:t>
            </a:r>
          </a:p>
          <a:p>
            <a:pPr algn="justLow">
              <a:buFont typeface="Wingdings" pitchFamily="2" charset="2"/>
              <a:buChar char="v"/>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2" name="صورة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3717032"/>
            <a:ext cx="3433131" cy="2669646"/>
          </a:xfrm>
          <a:prstGeom prst="rect">
            <a:avLst/>
          </a:prstGeom>
          <a:ln>
            <a:noFill/>
          </a:ln>
          <a:effectLst>
            <a:softEdge rad="112500"/>
          </a:effectLst>
        </p:spPr>
      </p:pic>
    </p:spTree>
    <p:extLst>
      <p:ext uri="{BB962C8B-B14F-4D97-AF65-F5344CB8AC3E}">
        <p14:creationId xmlns:p14="http://schemas.microsoft.com/office/powerpoint/2010/main" val="1158782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2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None/>
            </a:pPr>
            <a:r>
              <a:rPr lang="ar-SA" sz="2800" kern="0" dirty="0">
                <a:solidFill>
                  <a:srgbClr val="000000"/>
                </a:solidFill>
                <a:latin typeface="Times New Roman"/>
                <a:ea typeface="Times New Roman"/>
                <a:cs typeface="AL-Mohanad"/>
              </a:rPr>
              <a:t>اما </a:t>
            </a:r>
            <a:r>
              <a:rPr lang="ar-SA" sz="2800" kern="0" dirty="0" smtClean="0">
                <a:solidFill>
                  <a:srgbClr val="000000"/>
                </a:solidFill>
                <a:latin typeface="Times New Roman"/>
                <a:ea typeface="Times New Roman"/>
                <a:cs typeface="AL-Mohanad"/>
              </a:rPr>
              <a:t>الحقيقة فتتمثل </a:t>
            </a:r>
            <a:r>
              <a:rPr lang="ar-SA" sz="2800" kern="0" dirty="0">
                <a:solidFill>
                  <a:srgbClr val="000000"/>
                </a:solidFill>
                <a:latin typeface="Times New Roman"/>
                <a:ea typeface="Times New Roman"/>
                <a:cs typeface="AL-Mohanad"/>
              </a:rPr>
              <a:t>في :</a:t>
            </a:r>
          </a:p>
          <a:p>
            <a:pPr marL="514350" indent="-514350" algn="justLow">
              <a:buFont typeface="+mj-lt"/>
              <a:buAutoNum type="arabicPeriod"/>
            </a:pPr>
            <a:r>
              <a:rPr lang="ar-SA" sz="2800" kern="0" dirty="0">
                <a:solidFill>
                  <a:srgbClr val="000000"/>
                </a:solidFill>
                <a:latin typeface="Times New Roman"/>
                <a:ea typeface="Times New Roman"/>
                <a:cs typeface="AL-Mohanad"/>
              </a:rPr>
              <a:t> زيادة تشنج بروتوبلازم الخلايا العصبية مما ينتج عنخ زيادة التوتر والخرف والتبلد </a:t>
            </a:r>
          </a:p>
          <a:p>
            <a:pPr marL="514350" indent="-514350" algn="justLow">
              <a:buFont typeface="+mj-lt"/>
              <a:buAutoNum type="arabicPeriod"/>
            </a:pPr>
            <a:r>
              <a:rPr lang="ar-SA" sz="2800" kern="0" dirty="0">
                <a:solidFill>
                  <a:srgbClr val="000000"/>
                </a:solidFill>
                <a:latin typeface="Times New Roman"/>
                <a:ea typeface="Times New Roman"/>
                <a:cs typeface="AL-Mohanad"/>
              </a:rPr>
              <a:t> الصداع والقلق والتشويش </a:t>
            </a:r>
          </a:p>
          <a:p>
            <a:pPr marL="514350" indent="-514350" algn="justLow">
              <a:buFont typeface="+mj-lt"/>
              <a:buAutoNum type="arabicPeriod"/>
            </a:pPr>
            <a:r>
              <a:rPr lang="ar-SA" sz="2800" kern="0" dirty="0">
                <a:solidFill>
                  <a:srgbClr val="000000"/>
                </a:solidFill>
                <a:latin typeface="Times New Roman"/>
                <a:ea typeface="Times New Roman"/>
                <a:cs typeface="AL-Mohanad"/>
              </a:rPr>
              <a:t> الغثيان </a:t>
            </a:r>
          </a:p>
          <a:p>
            <a:pPr marL="514350" indent="-514350" algn="justLow">
              <a:buFont typeface="+mj-lt"/>
              <a:buAutoNum type="arabicPeriod"/>
            </a:pPr>
            <a:r>
              <a:rPr lang="ar-SA" sz="2800" kern="0" dirty="0">
                <a:solidFill>
                  <a:srgbClr val="000000"/>
                </a:solidFill>
                <a:latin typeface="Times New Roman"/>
                <a:ea typeface="Times New Roman"/>
                <a:cs typeface="AL-Mohanad"/>
              </a:rPr>
              <a:t> اضطراب معدل خفقان القلب مع اضطراب </a:t>
            </a:r>
            <a:endParaRPr lang="ar-SA" sz="2800" kern="0" dirty="0" smtClean="0">
              <a:solidFill>
                <a:srgbClr val="000000"/>
              </a:solidFill>
              <a:latin typeface="Times New Roman"/>
              <a:ea typeface="Times New Roman"/>
              <a:cs typeface="AL-Mohanad"/>
            </a:endParaRPr>
          </a:p>
          <a:p>
            <a:pPr marL="514350" indent="-514350" algn="justLow">
              <a:buFont typeface="+mj-lt"/>
              <a:buAutoNum type="arabicPeriod"/>
            </a:pPr>
            <a:r>
              <a:rPr lang="ar-SA" sz="2800" kern="0" dirty="0" smtClean="0">
                <a:solidFill>
                  <a:srgbClr val="000000"/>
                </a:solidFill>
                <a:latin typeface="Times New Roman"/>
                <a:ea typeface="Times New Roman"/>
                <a:cs typeface="AL-Mohanad"/>
              </a:rPr>
              <a:t>ضغط </a:t>
            </a:r>
            <a:r>
              <a:rPr lang="ar-SA" sz="2800" kern="0" dirty="0">
                <a:solidFill>
                  <a:srgbClr val="000000"/>
                </a:solidFill>
                <a:latin typeface="Times New Roman"/>
                <a:ea typeface="Times New Roman"/>
                <a:cs typeface="AL-Mohanad"/>
              </a:rPr>
              <a:t>الدم </a:t>
            </a:r>
          </a:p>
          <a:p>
            <a:pPr marL="514350" indent="-514350" algn="justLow">
              <a:buFont typeface="+mj-lt"/>
              <a:buAutoNum type="arabicPeriod"/>
            </a:pPr>
            <a:r>
              <a:rPr lang="ar-SA" sz="2800" kern="0" dirty="0">
                <a:solidFill>
                  <a:srgbClr val="000000"/>
                </a:solidFill>
                <a:latin typeface="Times New Roman"/>
                <a:ea typeface="Times New Roman"/>
                <a:cs typeface="AL-Mohanad"/>
              </a:rPr>
              <a:t> حالة من التعب الشديد بعد الجرعة </a:t>
            </a:r>
          </a:p>
          <a:p>
            <a:pPr marL="514350" indent="-514350" algn="justLow">
              <a:buFont typeface="+mj-lt"/>
              <a:buAutoNum type="arabicPeriod"/>
            </a:pPr>
            <a:r>
              <a:rPr lang="ar-SA" sz="2800" kern="0" dirty="0">
                <a:solidFill>
                  <a:srgbClr val="000000"/>
                </a:solidFill>
                <a:latin typeface="Times New Roman"/>
                <a:ea typeface="Times New Roman"/>
                <a:cs typeface="AL-Mohanad"/>
              </a:rPr>
              <a:t>تخيلات وهلاوس </a:t>
            </a:r>
          </a:p>
          <a:p>
            <a:pPr marL="514350" indent="-514350" algn="justLow">
              <a:buFont typeface="+mj-lt"/>
              <a:buAutoNum type="arabicPeriod"/>
            </a:pPr>
            <a:r>
              <a:rPr lang="ar-SA" sz="2800" kern="0" dirty="0">
                <a:solidFill>
                  <a:srgbClr val="000000"/>
                </a:solidFill>
                <a:latin typeface="Times New Roman"/>
                <a:ea typeface="Times New Roman"/>
                <a:cs typeface="AL-Mohanad"/>
              </a:rPr>
              <a:t>فقدان الوقار والرزانة </a:t>
            </a:r>
          </a:p>
          <a:p>
            <a:pPr algn="justLow">
              <a:buFont typeface="Wingdings" pitchFamily="2" charset="2"/>
              <a:buChar char="v"/>
            </a:pPr>
            <a:r>
              <a:rPr lang="ar-SA" sz="2800" kern="0" dirty="0">
                <a:solidFill>
                  <a:srgbClr val="000000"/>
                </a:solidFill>
                <a:latin typeface="Times New Roman"/>
                <a:ea typeface="Times New Roman"/>
                <a:cs typeface="AL-Mohanad"/>
              </a:rPr>
              <a:t>لذلك فان البانجو يؤثر على كافة اجهزة الجسم لأنه يؤثر في المقام الاول على خلايا الجهاز العصبي ، وقد يتسبب في تدمير خلايا المخ واصابة المدمن بالتخلف العقلي .</a:t>
            </a:r>
          </a:p>
          <a:p>
            <a:pPr algn="justLow">
              <a:buFont typeface="Wingdings" pitchFamily="2" charset="2"/>
              <a:buChar char="v"/>
            </a:pPr>
            <a:r>
              <a:rPr lang="ar-SA" sz="2800" kern="0" dirty="0">
                <a:solidFill>
                  <a:srgbClr val="000000"/>
                </a:solidFill>
                <a:latin typeface="Times New Roman"/>
                <a:ea typeface="Times New Roman"/>
                <a:cs typeface="AL-Mohanad"/>
              </a:rPr>
              <a:t>وبالرغم من ان الاقلاع عن ادمان البانجو يعد امراً سهلاً بالنسبة للمدمن ، فمن الصعب شفاؤه من المرض العقلي حتى بعد اقلاعه عن الادمان ليظل فريسة للوساوس والهلاوس وجنون العظمة طوال حياته .</a:t>
            </a: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148069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3916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b="1" u="sng" kern="0" dirty="0">
                <a:solidFill>
                  <a:srgbClr val="CC6600"/>
                </a:solidFill>
                <a:latin typeface="Times New Roman"/>
                <a:ea typeface="Times New Roman"/>
                <a:cs typeface="AL-Mohanad"/>
              </a:rPr>
              <a:t>ثانيا التبغ :</a:t>
            </a:r>
          </a:p>
          <a:p>
            <a:pPr marL="0" indent="0" algn="justLow">
              <a:buFontTx/>
              <a:buNone/>
            </a:pPr>
            <a:r>
              <a:rPr lang="ar-SA" sz="2800" kern="0" dirty="0">
                <a:solidFill>
                  <a:srgbClr val="000000"/>
                </a:solidFill>
                <a:latin typeface="Times New Roman"/>
                <a:ea typeface="Times New Roman"/>
                <a:cs typeface="AL-Mohanad"/>
              </a:rPr>
              <a:t>1-النيكوتين : وهو مادة شبه قلوية سامة جدا ويكفى وضع نقطتين او ثلاث من محلول النيكوتين النقي (30-40)ملغم على لسان انسان غير مدخن لتقتله0وليس للنيكوتين النقي رائحة الا انه يتحلل اذا تعرض للهواء ليصبح لونه بنيا داكنا  وتصبح له رائحة التبغ0</a:t>
            </a:r>
          </a:p>
          <a:p>
            <a:pPr marL="0" indent="0" algn="justLow">
              <a:buFontTx/>
              <a:buNone/>
            </a:pPr>
            <a:r>
              <a:rPr lang="ar-SA" sz="2800" kern="0" dirty="0">
                <a:solidFill>
                  <a:srgbClr val="000000"/>
                </a:solidFill>
                <a:latin typeface="Times New Roman"/>
                <a:ea typeface="Times New Roman"/>
                <a:cs typeface="AL-Mohanad"/>
              </a:rPr>
              <a:t> 2- اول اكسيد الكربون : وهو غاز سام جدا يوجد في عوادم السيارات وينتج عن احتراق الفحم غير الكامل ويؤثر على الجسم من خلال حرمان الخلايا من الكميات الكافية من الاكسجين الامر الذى يؤدى الى تلف جدران الشرايين مما يقود الى تراكم السوائل فيها ثم ترسب الكوليسترول عليها وهى الحالة التي تعرف باسم تصلب الشرايين0</a:t>
            </a:r>
          </a:p>
          <a:p>
            <a:pPr marL="0" indent="0" algn="justLow">
              <a:buFontTx/>
              <a:buNone/>
            </a:pPr>
            <a:endParaRPr lang="ar-SA" sz="2800" kern="0" dirty="0">
              <a:solidFill>
                <a:srgbClr val="000000"/>
              </a:solidFill>
              <a:latin typeface="Times New Roman"/>
              <a:ea typeface="Times New Roman"/>
              <a:cs typeface="AL-Mohanad"/>
            </a:endParaRPr>
          </a:p>
          <a:p>
            <a:pPr marL="0" indent="0" algn="justLow">
              <a:buFontTx/>
              <a:buNone/>
            </a:pPr>
            <a:endParaRPr lang="ar-SA" sz="2800" kern="0" dirty="0" smtClean="0">
              <a:solidFill>
                <a:srgbClr val="000000"/>
              </a:solidFill>
              <a:latin typeface="Times New Roman"/>
              <a:ea typeface="Times New Roman"/>
              <a:cs typeface="AL-Mohanad"/>
            </a:endParaRPr>
          </a:p>
          <a:p>
            <a:pPr marL="0" indent="0" algn="justLow">
              <a:buFontTx/>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صورة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7744" y="4077072"/>
            <a:ext cx="4608512" cy="2359323"/>
          </a:xfrm>
          <a:prstGeom prst="rect">
            <a:avLst/>
          </a:prstGeom>
          <a:ln>
            <a:noFill/>
          </a:ln>
          <a:effectLst>
            <a:softEdge rad="112500"/>
          </a:effectLst>
        </p:spPr>
      </p:pic>
    </p:spTree>
    <p:extLst>
      <p:ext uri="{BB962C8B-B14F-4D97-AF65-F5344CB8AC3E}">
        <p14:creationId xmlns:p14="http://schemas.microsoft.com/office/powerpoint/2010/main" val="182292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3290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kern="0" dirty="0" smtClean="0">
                <a:solidFill>
                  <a:srgbClr val="000000"/>
                </a:solidFill>
                <a:latin typeface="Times New Roman"/>
                <a:ea typeface="Times New Roman"/>
                <a:cs typeface="AL-Mohanad"/>
              </a:rPr>
              <a:t>3-القطران </a:t>
            </a:r>
            <a:r>
              <a:rPr lang="ar-SA" sz="2800" kern="0" dirty="0">
                <a:solidFill>
                  <a:srgbClr val="000000"/>
                </a:solidFill>
                <a:latin typeface="Times New Roman"/>
                <a:ea typeface="Times New Roman"/>
                <a:cs typeface="AL-Mohanad"/>
              </a:rPr>
              <a:t>: ويترسب في جدران الحويصلات في الرئتين فيعطل تبادل الغازات فيهما والقطران هو المادة التي تسبب سرطان الرئة ويقوم المدخن بطرد نسبة من القطران في المخاط الذى يبصقه اثناء السعال الذى ينتج من تأثير القطران المهيج0</a:t>
            </a:r>
          </a:p>
          <a:p>
            <a:pPr marL="0" indent="0" algn="justLow">
              <a:buFontTx/>
              <a:buNone/>
            </a:pPr>
            <a:r>
              <a:rPr lang="ar-SA" sz="2800" kern="0" dirty="0">
                <a:solidFill>
                  <a:srgbClr val="000000"/>
                </a:solidFill>
                <a:latin typeface="Times New Roman"/>
                <a:ea typeface="Times New Roman"/>
                <a:cs typeface="AL-Mohanad"/>
              </a:rPr>
              <a:t> 4-غازات اخرى :يحتوى التبغ على غازات اخرى ضارة بالصحة منها سيانيد الهيدروجين الذى يتلف الاغشية التي تبطن الجهاز التنفسي واكسيد النيتروجين المرتبط بحدوث امراض الرئة المزمنة </a:t>
            </a:r>
          </a:p>
          <a:p>
            <a:pPr marL="0" indent="0" algn="justLow">
              <a:buFontTx/>
              <a:buNone/>
            </a:pPr>
            <a:endParaRPr lang="ar-SA" sz="2800" kern="0" dirty="0">
              <a:solidFill>
                <a:srgbClr val="000000"/>
              </a:solidFill>
              <a:latin typeface="Times New Roman"/>
              <a:ea typeface="Times New Roman"/>
              <a:cs typeface="AL-Mohanad"/>
            </a:endParaRPr>
          </a:p>
          <a:p>
            <a:pPr marL="0" indent="0" algn="justLow">
              <a:buFontTx/>
              <a:buNone/>
            </a:pPr>
            <a:endParaRPr lang="ar-SA" sz="2800" kern="0" dirty="0" smtClean="0">
              <a:solidFill>
                <a:srgbClr val="000000"/>
              </a:solidFill>
              <a:latin typeface="Times New Roman"/>
              <a:ea typeface="Times New Roman"/>
              <a:cs typeface="AL-Mohanad"/>
            </a:endParaRPr>
          </a:p>
          <a:p>
            <a:pPr marL="0" indent="0" algn="justLow">
              <a:buFontTx/>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2" name="صورة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3284984"/>
            <a:ext cx="7920880" cy="31770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1300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b="1" kern="0" dirty="0">
                <a:solidFill>
                  <a:srgbClr val="0000FF"/>
                </a:solidFill>
                <a:latin typeface="Times New Roman"/>
                <a:ea typeface="Times New Roman"/>
                <a:cs typeface="AL-Mohanad"/>
              </a:rPr>
              <a:t>مكونات التبغ :</a:t>
            </a:r>
          </a:p>
          <a:p>
            <a:pPr marL="0" indent="0" algn="justLow">
              <a:buFontTx/>
              <a:buNone/>
            </a:pPr>
            <a:r>
              <a:rPr lang="ar-SA" sz="2800" kern="0" dirty="0" smtClean="0">
                <a:solidFill>
                  <a:srgbClr val="000000"/>
                </a:solidFill>
                <a:latin typeface="Times New Roman"/>
                <a:ea typeface="Times New Roman"/>
                <a:cs typeface="AL-Mohanad"/>
              </a:rPr>
              <a:t>بالرغم </a:t>
            </a:r>
            <a:r>
              <a:rPr lang="ar-SA" sz="2800" kern="0" dirty="0">
                <a:solidFill>
                  <a:srgbClr val="000000"/>
                </a:solidFill>
                <a:latin typeface="Times New Roman"/>
                <a:ea typeface="Times New Roman"/>
                <a:cs typeface="AL-Mohanad"/>
              </a:rPr>
              <a:t>من عدم وجود احصاءات دقيقة عن المدخنين فان عدد المدخنين في الولايات المتحدة الامريكية يتجاوز 50مليون نسمة يشكلون ما نسبته حوالى23 %من إجمالي عدد السكان وفى كندا فان45 %من التعداد الكلى للسكان هم من المدخنين </a:t>
            </a:r>
          </a:p>
          <a:p>
            <a:pPr marL="0" indent="0" algn="justLow">
              <a:buFontTx/>
              <a:buNone/>
            </a:pPr>
            <a:r>
              <a:rPr lang="ar-SA" sz="2800" kern="0" dirty="0">
                <a:solidFill>
                  <a:srgbClr val="000000"/>
                </a:solidFill>
                <a:latin typeface="Times New Roman"/>
                <a:ea typeface="Times New Roman"/>
                <a:cs typeface="AL-Mohanad"/>
              </a:rPr>
              <a:t>وفى المملكة المتحدة تبلغ نسبة الذكور المدخنين 68 %ونسبة النساء المدخنات43 %من عدد السكان الكلى اما في المانيا فتصل نسبة المدخنين الى60 %من العدد الكلى للسكان </a:t>
            </a:r>
          </a:p>
          <a:p>
            <a:pPr marL="0" indent="0" algn="justLow">
              <a:buFontTx/>
              <a:buNone/>
            </a:pPr>
            <a:r>
              <a:rPr lang="ar-SA" sz="2800" kern="0" dirty="0">
                <a:solidFill>
                  <a:srgbClr val="000000"/>
                </a:solidFill>
                <a:latin typeface="Times New Roman"/>
                <a:ea typeface="Times New Roman"/>
                <a:cs typeface="AL-Mohanad"/>
              </a:rPr>
              <a:t>والمشكلة الاشد خطورة الان هي ازدياد نسبة المدخنين للشيشة لدرجة انها قد اصبحت موضة وعلامة من علامات الرقى بل نجد العديد من فنادق الدرجة الاولى –مثلا في شهر رمضان –تعلن عن مخيم لسهرات رمضان مع الشيشة</a:t>
            </a:r>
          </a:p>
          <a:p>
            <a:pPr marL="0" indent="0" algn="justLow">
              <a:buFontTx/>
              <a:buNone/>
            </a:pPr>
            <a:r>
              <a:rPr lang="ar-SA" sz="2800" kern="0" dirty="0">
                <a:solidFill>
                  <a:srgbClr val="000000"/>
                </a:solidFill>
                <a:latin typeface="Times New Roman"/>
                <a:ea typeface="Times New Roman"/>
                <a:cs typeface="AL-Mohanad"/>
              </a:rPr>
              <a:t> مما جعل العديد من المهتمين بالصحة يحذرون من عودة السل مرة اخرى وذلك من خلال تناول مبسم الشيشة وانتقاله من فم لآخر ناهيك عن الاعلانات المتعددة لأنواع من التبغ بطعم التفاح والمانجو والتفاح وغيرها </a:t>
            </a:r>
          </a:p>
          <a:p>
            <a:pPr marL="0" indent="0" algn="justLow">
              <a:buFontTx/>
              <a:buNone/>
            </a:pPr>
            <a:endParaRPr lang="ar-SA" sz="2800" kern="0" dirty="0" smtClean="0">
              <a:solidFill>
                <a:srgbClr val="000000"/>
              </a:solidFill>
              <a:latin typeface="Times New Roman"/>
              <a:ea typeface="Times New Roman"/>
              <a:cs typeface="AL-Mohanad"/>
            </a:endParaRPr>
          </a:p>
          <a:p>
            <a:pPr marL="0" indent="0" algn="justLow">
              <a:buFontTx/>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2614625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None/>
            </a:pPr>
            <a:r>
              <a:rPr lang="ar-SA" b="1" kern="0" dirty="0">
                <a:solidFill>
                  <a:srgbClr val="0000FF"/>
                </a:solidFill>
                <a:latin typeface="Times New Roman"/>
                <a:ea typeface="Times New Roman"/>
                <a:cs typeface="AL-Mohanad"/>
              </a:rPr>
              <a:t> اضرار التدخين :</a:t>
            </a:r>
          </a:p>
          <a:p>
            <a:pPr marL="0" indent="0" algn="justLow">
              <a:buFontTx/>
              <a:buNone/>
            </a:pPr>
            <a:r>
              <a:rPr lang="ar-SA" sz="2800" kern="0" dirty="0">
                <a:solidFill>
                  <a:srgbClr val="000000"/>
                </a:solidFill>
                <a:latin typeface="Times New Roman"/>
                <a:ea typeface="Times New Roman"/>
                <a:cs typeface="AL-Mohanad"/>
              </a:rPr>
              <a:t>يسبب التدخين الاضرار التالية مع مراعاة ان الشخص غير المدخن الذى يوجد مع شخص  مدخن يتأثر هو الاخر ويعرف ذلك بالتدخين السلبي :</a:t>
            </a:r>
          </a:p>
          <a:p>
            <a:pPr marL="0" indent="0" algn="justLow">
              <a:buFontTx/>
              <a:buNone/>
            </a:pPr>
            <a:r>
              <a:rPr lang="ar-SA" sz="2800" kern="0" dirty="0">
                <a:solidFill>
                  <a:srgbClr val="000000"/>
                </a:solidFill>
                <a:latin typeface="Times New Roman"/>
                <a:ea typeface="Times New Roman"/>
                <a:cs typeface="AL-Mohanad"/>
              </a:rPr>
              <a:t>1- امراض القلب ( يؤدي التدخين الى امراض شرايين القلب والجلطة وتراكم الدهون في جدران الشرايين مما يؤدي الى تضيقها وتخثر الدم في اماكن التراكم فتتكون بذلك الجلطة كما يسبب التدخين جلطة المخ  وارتفاع ضغط الدم وامراض شرايين الساقين التي تضيق مما يؤدي الى الغرغرينا وبتر الساق ) . </a:t>
            </a:r>
            <a:endParaRPr lang="ar-SA" sz="2800" kern="0" dirty="0" smtClean="0">
              <a:solidFill>
                <a:srgbClr val="000000"/>
              </a:solidFill>
              <a:latin typeface="Times New Roman"/>
              <a:ea typeface="Times New Roman"/>
              <a:cs typeface="AL-Mohanad"/>
            </a:endParaRPr>
          </a:p>
          <a:p>
            <a:pPr marL="0" indent="0" algn="justLow">
              <a:buFontTx/>
              <a:buNone/>
            </a:pPr>
            <a:r>
              <a:rPr lang="ar-SA" sz="2800" kern="0" dirty="0">
                <a:solidFill>
                  <a:srgbClr val="000000"/>
                </a:solidFill>
                <a:latin typeface="Times New Roman"/>
                <a:ea typeface="Times New Roman"/>
                <a:cs typeface="AL-Mohanad"/>
              </a:rPr>
              <a:t>2- امراض الجهاز التنفسي  ( حيث يؤدي الى الإصابة بالسعال المزمن وافراز المخاط  والتهابات الصدر ، وهبوط وظيفة الرئتين كما يؤدي الى الاصابة بالتهاب الشعب المزمن او تمدد الرئتين ويضاعف التدخين من نوبات الربو الشعبي بين المصابين )</a:t>
            </a:r>
          </a:p>
          <a:p>
            <a:pPr marL="0" indent="0" algn="justLow">
              <a:buFontTx/>
              <a:buNone/>
            </a:pPr>
            <a:r>
              <a:rPr lang="ar-SA" sz="2800" kern="0" dirty="0">
                <a:solidFill>
                  <a:srgbClr val="000000"/>
                </a:solidFill>
                <a:latin typeface="Times New Roman"/>
                <a:ea typeface="Times New Roman"/>
                <a:cs typeface="AL-Mohanad"/>
              </a:rPr>
              <a:t>3-السرطان    ( حيث يرتبط سرطان الرئة بتدخين السجائر بصورة خاصة وبعدد السجائر الى يستهلكها المدخن ومحتواها من القطران  ويسبب التدخين ايضا سرطان الحنجرة والفم والمثانة والكلى والبنكرياس  )</a:t>
            </a:r>
          </a:p>
          <a:p>
            <a:pPr marL="0" indent="0" algn="justLow">
              <a:buFontTx/>
              <a:buNone/>
            </a:pPr>
            <a:endParaRPr lang="ar-SA" sz="2800" kern="0" dirty="0">
              <a:solidFill>
                <a:srgbClr val="000000"/>
              </a:solidFill>
              <a:latin typeface="Times New Roman"/>
              <a:ea typeface="Times New Roman"/>
              <a:cs typeface="AL-Mohanad"/>
            </a:endParaRPr>
          </a:p>
          <a:p>
            <a:pPr marL="0" indent="0" algn="justLow">
              <a:buFontTx/>
              <a:buNone/>
            </a:pPr>
            <a:endParaRPr lang="ar-SA" sz="2800" kern="0" dirty="0" smtClean="0">
              <a:solidFill>
                <a:srgbClr val="000000"/>
              </a:solidFill>
              <a:latin typeface="Times New Roman"/>
              <a:ea typeface="Times New Roman"/>
              <a:cs typeface="AL-Mohanad"/>
            </a:endParaRPr>
          </a:p>
          <a:p>
            <a:pPr marL="0" indent="0" algn="justLow">
              <a:buFontTx/>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2471592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kern="0" dirty="0" smtClean="0">
                <a:solidFill>
                  <a:srgbClr val="000000"/>
                </a:solidFill>
                <a:latin typeface="Times New Roman"/>
                <a:ea typeface="Times New Roman"/>
                <a:cs typeface="AL-Mohanad"/>
              </a:rPr>
              <a:t>اضرار </a:t>
            </a:r>
            <a:r>
              <a:rPr lang="ar-SA" sz="2800" kern="0" dirty="0">
                <a:solidFill>
                  <a:srgbClr val="000000"/>
                </a:solidFill>
                <a:latin typeface="Times New Roman"/>
                <a:ea typeface="Times New Roman"/>
                <a:cs typeface="AL-Mohanad"/>
              </a:rPr>
              <a:t>اخرى :</a:t>
            </a:r>
          </a:p>
          <a:p>
            <a:pPr algn="justLow">
              <a:buFont typeface="Arial" pitchFamily="34" charset="0"/>
              <a:buChar char="•"/>
            </a:pPr>
            <a:r>
              <a:rPr lang="ar-SA" sz="2800" kern="0" dirty="0">
                <a:solidFill>
                  <a:srgbClr val="000000"/>
                </a:solidFill>
                <a:latin typeface="Times New Roman"/>
                <a:ea typeface="Times New Roman"/>
                <a:cs typeface="AL-Mohanad"/>
              </a:rPr>
              <a:t> زيادة نسبة حدوث قرحة المعدة والاثني عشر بين المدخنين الى مثلى نسبتها بين غير المدخنين  </a:t>
            </a:r>
          </a:p>
          <a:p>
            <a:pPr algn="justLow">
              <a:buFont typeface="Arial" pitchFamily="34" charset="0"/>
              <a:buChar char="•"/>
            </a:pPr>
            <a:r>
              <a:rPr lang="ar-SA" sz="2800" kern="0" dirty="0">
                <a:solidFill>
                  <a:srgbClr val="000000"/>
                </a:solidFill>
                <a:latin typeface="Times New Roman"/>
                <a:ea typeface="Times New Roman"/>
                <a:cs typeface="AL-Mohanad"/>
              </a:rPr>
              <a:t>  قد يسبب التدخين احياننا العمى وهى حالة يعانى المصاب بها من فقدان النظر البؤري وخاصة بالنسبة للونين الازرق والاحمر وترتبط هذه الحالة عادة بسوء التغذية </a:t>
            </a:r>
          </a:p>
          <a:p>
            <a:pPr algn="justLow">
              <a:buFont typeface="Arial" pitchFamily="34" charset="0"/>
              <a:buChar char="•"/>
            </a:pPr>
            <a:r>
              <a:rPr lang="ar-SA" sz="2800" kern="0" dirty="0">
                <a:solidFill>
                  <a:srgbClr val="000000"/>
                </a:solidFill>
                <a:latin typeface="Times New Roman"/>
                <a:ea typeface="Times New Roman"/>
                <a:cs typeface="AL-Mohanad"/>
              </a:rPr>
              <a:t>  يؤدى التدخين المفرط في الرجال الى العقم والى النفور   لان رائحة المدخن الكريهة قد يؤدى الى نفور زوجته منه او العكس بالنسبة ( للزوجات المدخنات ) </a:t>
            </a:r>
          </a:p>
          <a:p>
            <a:pPr algn="justLow">
              <a:buFont typeface="Arial" pitchFamily="34" charset="0"/>
              <a:buChar char="•"/>
            </a:pPr>
            <a:r>
              <a:rPr lang="ar-SA" sz="2800" kern="0" dirty="0">
                <a:solidFill>
                  <a:srgbClr val="000000"/>
                </a:solidFill>
                <a:latin typeface="Times New Roman"/>
                <a:ea typeface="Times New Roman"/>
                <a:cs typeface="AL-Mohanad"/>
              </a:rPr>
              <a:t> التأثيرات التي تصيب الجنين ابان فترة الحمل وخاصة اذا كانت الام مدخنة او توجد في مكان فيه عدد كبير من المدخنين</a:t>
            </a:r>
          </a:p>
          <a:p>
            <a:pPr marL="0" indent="0" algn="justLow">
              <a:buFontTx/>
              <a:buNone/>
            </a:pPr>
            <a:endParaRPr lang="ar-SA" sz="2800" kern="0" dirty="0">
              <a:solidFill>
                <a:srgbClr val="000000"/>
              </a:solidFill>
              <a:latin typeface="Times New Roman"/>
              <a:ea typeface="Times New Roman"/>
              <a:cs typeface="AL-Mohanad"/>
            </a:endParaRPr>
          </a:p>
          <a:p>
            <a:pPr marL="0" indent="0" algn="justLow">
              <a:buFontTx/>
              <a:buNone/>
            </a:pPr>
            <a:endParaRPr lang="ar-SA" sz="2800" kern="0" dirty="0" smtClean="0">
              <a:solidFill>
                <a:srgbClr val="000000"/>
              </a:solidFill>
              <a:latin typeface="Times New Roman"/>
              <a:ea typeface="Times New Roman"/>
              <a:cs typeface="AL-Mohanad"/>
            </a:endParaRPr>
          </a:p>
          <a:p>
            <a:pPr marL="0" indent="0" algn="justLow">
              <a:buFontTx/>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349742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2" name="صورة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59" y="2723807"/>
            <a:ext cx="7848873" cy="3564979"/>
          </a:xfrm>
          <a:prstGeom prst="rect">
            <a:avLst/>
          </a:prstGeom>
          <a:ln>
            <a:noFill/>
          </a:ln>
          <a:effectLst>
            <a:softEdge rad="112500"/>
          </a:effectLst>
        </p:spPr>
      </p:pic>
      <p:pic>
        <p:nvPicPr>
          <p:cNvPr id="3" name="صورة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574" y="311185"/>
            <a:ext cx="7704858" cy="2581033"/>
          </a:xfrm>
          <a:prstGeom prst="rect">
            <a:avLst/>
          </a:prstGeom>
        </p:spPr>
      </p:pic>
    </p:spTree>
    <p:extLst>
      <p:ext uri="{BB962C8B-B14F-4D97-AF65-F5344CB8AC3E}">
        <p14:creationId xmlns:p14="http://schemas.microsoft.com/office/powerpoint/2010/main" val="20861059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980728"/>
            <a:ext cx="8064896"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v"/>
            </a:pPr>
            <a:r>
              <a:rPr lang="ar-SA" sz="2800" b="1" kern="0" dirty="0">
                <a:solidFill>
                  <a:srgbClr val="000000"/>
                </a:solidFill>
                <a:latin typeface="Times New Roman"/>
                <a:ea typeface="Times New Roman"/>
                <a:cs typeface="AL-Mohanad"/>
              </a:rPr>
              <a:t>في الواقع هناك العديد من الدراسات والابحاث قد اشارت الى وجود سمات تميز الشخص المدمن او حتى المستهدف بالإدمان فقد اشار (لأنج 1990) الى أن المدمنين يتسمون بانهم :-</a:t>
            </a:r>
          </a:p>
          <a:p>
            <a:pPr marL="0" indent="0" algn="justLow">
              <a:buNone/>
            </a:pPr>
            <a:r>
              <a:rPr lang="ar-SA" sz="2800" kern="0" dirty="0">
                <a:solidFill>
                  <a:srgbClr val="000000"/>
                </a:solidFill>
                <a:latin typeface="Times New Roman"/>
                <a:ea typeface="Times New Roman"/>
                <a:cs typeface="AL-Mohanad"/>
              </a:rPr>
              <a:t>- غير ناضجين انفعالياً .</a:t>
            </a:r>
          </a:p>
          <a:p>
            <a:pPr marL="0" indent="0" algn="justLow">
              <a:buNone/>
            </a:pPr>
            <a:r>
              <a:rPr lang="ar-SA" sz="2800" kern="0" dirty="0">
                <a:solidFill>
                  <a:srgbClr val="000000"/>
                </a:solidFill>
                <a:latin typeface="Times New Roman"/>
                <a:ea typeface="Times New Roman"/>
                <a:cs typeface="AL-Mohanad"/>
              </a:rPr>
              <a:t>- متهورون.</a:t>
            </a:r>
          </a:p>
          <a:p>
            <a:pPr marL="0" indent="0" algn="justLow">
              <a:buNone/>
            </a:pPr>
            <a:r>
              <a:rPr lang="ar-SA" sz="2800" kern="0" dirty="0">
                <a:solidFill>
                  <a:srgbClr val="000000"/>
                </a:solidFill>
                <a:latin typeface="Times New Roman"/>
                <a:ea typeface="Times New Roman"/>
                <a:cs typeface="AL-Mohanad"/>
              </a:rPr>
              <a:t>- معتمدون الى درجة كبيرة </a:t>
            </a:r>
          </a:p>
          <a:p>
            <a:pPr marL="0" indent="0" algn="justLow">
              <a:buNone/>
            </a:pPr>
            <a:r>
              <a:rPr lang="ar-SA" sz="2800" kern="0" dirty="0">
                <a:solidFill>
                  <a:srgbClr val="000000"/>
                </a:solidFill>
                <a:latin typeface="Times New Roman"/>
                <a:ea typeface="Times New Roman"/>
                <a:cs typeface="AL-Mohanad"/>
              </a:rPr>
              <a:t>- اقل تحملاُ للإحباط والتوتر .</a:t>
            </a:r>
          </a:p>
          <a:p>
            <a:pPr marL="0" indent="0" algn="justLow">
              <a:buNone/>
            </a:pPr>
            <a:r>
              <a:rPr lang="ar-SA" sz="2800" kern="0" dirty="0">
                <a:solidFill>
                  <a:srgbClr val="000000"/>
                </a:solidFill>
                <a:latin typeface="Times New Roman"/>
                <a:ea typeface="Times New Roman"/>
                <a:cs typeface="AL-Mohanad"/>
              </a:rPr>
              <a:t>- اقل قدرة على تحمل الالم والشعور بالذنب والحزن من معظم الناس </a:t>
            </a:r>
          </a:p>
          <a:p>
            <a:pPr marL="0" indent="0" algn="justLow">
              <a:buNone/>
            </a:pPr>
            <a:r>
              <a:rPr lang="ar-SA" sz="2800" kern="0" dirty="0">
                <a:solidFill>
                  <a:srgbClr val="000000"/>
                </a:solidFill>
                <a:latin typeface="Times New Roman"/>
                <a:ea typeface="Times New Roman"/>
                <a:cs typeface="AL-Mohanad"/>
              </a:rPr>
              <a:t>- غير قادرين على مواجهه مشكلاتهم .</a:t>
            </a:r>
          </a:p>
          <a:p>
            <a:pPr marL="0" indent="0" algn="justLow">
              <a:buNone/>
            </a:pPr>
            <a:r>
              <a:rPr lang="ar-SA" sz="2800" kern="0" dirty="0">
                <a:solidFill>
                  <a:srgbClr val="000000"/>
                </a:solidFill>
                <a:latin typeface="Times New Roman"/>
                <a:ea typeface="Times New Roman"/>
                <a:cs typeface="AL-Mohanad"/>
              </a:rPr>
              <a:t>يجدون صعوبة في تأخير اشباع حاجاتهم مثل الاطفال يريدون الاشباع الفوري</a:t>
            </a: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
        <p:nvSpPr>
          <p:cNvPr id="11" name="مستطيل مستدير الزوايا 10"/>
          <p:cNvSpPr/>
          <p:nvPr/>
        </p:nvSpPr>
        <p:spPr bwMode="auto">
          <a:xfrm>
            <a:off x="5236485" y="260648"/>
            <a:ext cx="3439552" cy="720080"/>
          </a:xfrm>
          <a:prstGeom prst="roundRect">
            <a:avLst/>
          </a:prstGeom>
          <a:solidFill>
            <a:srgbClr val="66FF99"/>
          </a:solid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2- الفرد المدمن</a:t>
            </a:r>
          </a:p>
        </p:txBody>
      </p:sp>
      <p:pic>
        <p:nvPicPr>
          <p:cNvPr id="2" name="صورة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2271188"/>
            <a:ext cx="3240360" cy="2154560"/>
          </a:xfrm>
          <a:prstGeom prst="rect">
            <a:avLst/>
          </a:prstGeom>
          <a:ln>
            <a:noFill/>
          </a:ln>
          <a:effectLst>
            <a:softEdge rad="112500"/>
          </a:effectLst>
        </p:spPr>
      </p:pic>
    </p:spTree>
    <p:extLst>
      <p:ext uri="{BB962C8B-B14F-4D97-AF65-F5344CB8AC3E}">
        <p14:creationId xmlns:p14="http://schemas.microsoft.com/office/powerpoint/2010/main" val="320282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b="1" kern="0" dirty="0" smtClean="0">
                <a:solidFill>
                  <a:srgbClr val="0000FF"/>
                </a:solidFill>
                <a:latin typeface="Times New Roman"/>
                <a:ea typeface="Times New Roman"/>
                <a:cs typeface="AL-Mohanad"/>
              </a:rPr>
              <a:t>ويرى </a:t>
            </a:r>
            <a:r>
              <a:rPr lang="ar-SA" sz="2800" b="1" kern="0" dirty="0">
                <a:solidFill>
                  <a:srgbClr val="0000FF"/>
                </a:solidFill>
                <a:latin typeface="Times New Roman"/>
                <a:ea typeface="Times New Roman"/>
                <a:cs typeface="AL-Mohanad"/>
              </a:rPr>
              <a:t>عادل صادق  ان الادمان ينتشر بين شخصيات معينة :-</a:t>
            </a:r>
          </a:p>
          <a:p>
            <a:pPr marL="0" indent="0" algn="justLow">
              <a:buFontTx/>
              <a:buNone/>
            </a:pPr>
            <a:r>
              <a:rPr lang="ar-SA" sz="2800" b="1" u="sng" kern="0" dirty="0">
                <a:solidFill>
                  <a:srgbClr val="000000"/>
                </a:solidFill>
                <a:latin typeface="Times New Roman"/>
                <a:ea typeface="Times New Roman"/>
                <a:cs typeface="AL-Mohanad"/>
              </a:rPr>
              <a:t>1- الشخصية </a:t>
            </a:r>
            <a:r>
              <a:rPr lang="ar-SA" sz="2800" b="1" u="sng" kern="0" dirty="0" err="1">
                <a:solidFill>
                  <a:srgbClr val="000000"/>
                </a:solidFill>
                <a:latin typeface="Times New Roman"/>
                <a:ea typeface="Times New Roman"/>
                <a:cs typeface="AL-Mohanad"/>
              </a:rPr>
              <a:t>الاكتئابية</a:t>
            </a:r>
            <a:r>
              <a:rPr lang="ar-SA" sz="2800" b="1" u="sng" kern="0" dirty="0">
                <a:solidFill>
                  <a:srgbClr val="000000"/>
                </a:solidFill>
                <a:latin typeface="Times New Roman"/>
                <a:ea typeface="Times New Roman"/>
                <a:cs typeface="AL-Mohanad"/>
              </a:rPr>
              <a:t> :- </a:t>
            </a:r>
          </a:p>
          <a:p>
            <a:pPr marL="0" indent="0" algn="justLow">
              <a:buFontTx/>
              <a:buNone/>
            </a:pPr>
            <a:r>
              <a:rPr lang="ar-SA" sz="2800" kern="0" dirty="0">
                <a:solidFill>
                  <a:srgbClr val="000000"/>
                </a:solidFill>
                <a:latin typeface="Times New Roman"/>
                <a:ea typeface="Times New Roman"/>
                <a:cs typeface="AL-Mohanad"/>
              </a:rPr>
              <a:t>صاحب هذه الشخصية هو انسان اميل في مزاجه العام الى الاحساس المستمر بالحزن وافتقاد الرغبة والحماس لكثير من الاشياء التي تثير حماس الناس ، وهذا الشخص معرض لنوبات من هبوط الحالة معنوية ، ومن هنا فان اللجوء الى المخدرات قد يجلب له بعض السرور الذي يفتقده بشكل دائم </a:t>
            </a:r>
            <a:r>
              <a:rPr lang="ar-SA" sz="2800" kern="0" dirty="0" smtClean="0">
                <a:solidFill>
                  <a:srgbClr val="000000"/>
                </a:solidFill>
                <a:latin typeface="Times New Roman"/>
                <a:ea typeface="Times New Roman"/>
                <a:cs typeface="AL-Mohanad"/>
              </a:rPr>
              <a:t>.</a:t>
            </a:r>
          </a:p>
          <a:p>
            <a:pPr marL="0" indent="0" algn="justLow">
              <a:buFontTx/>
              <a:buNone/>
            </a:pPr>
            <a:r>
              <a:rPr lang="ar-SA" sz="2800" b="1" u="sng" kern="0" dirty="0">
                <a:solidFill>
                  <a:srgbClr val="000000"/>
                </a:solidFill>
                <a:latin typeface="Times New Roman"/>
                <a:ea typeface="Times New Roman"/>
                <a:cs typeface="AL-Mohanad"/>
              </a:rPr>
              <a:t> الشخصية الفصامية :-</a:t>
            </a:r>
          </a:p>
          <a:p>
            <a:pPr marL="0" indent="0" algn="justLow">
              <a:buFontTx/>
              <a:buNone/>
            </a:pPr>
            <a:r>
              <a:rPr lang="ar-SA" sz="2800" kern="0" dirty="0">
                <a:solidFill>
                  <a:srgbClr val="000000"/>
                </a:solidFill>
                <a:latin typeface="Times New Roman"/>
                <a:ea typeface="Times New Roman"/>
                <a:cs typeface="AL-Mohanad"/>
              </a:rPr>
              <a:t>صاحب هذه الشخصية يتسم بالخجل والانطوائية ويفضل العزلة ، ويهرب من الناس ومن التجمعات ، ولا يقوى على التعبير عن رأيه ، ويشعر باضطراب شديد حين يضطر للتعامل مع الناس ، لأنه خجول وغير واثق من نفسه .</a:t>
            </a:r>
          </a:p>
          <a:p>
            <a:pPr marL="0" indent="0" algn="justLow">
              <a:buFontTx/>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299502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b="1" u="sng" kern="0" dirty="0">
                <a:solidFill>
                  <a:srgbClr val="000000"/>
                </a:solidFill>
                <a:latin typeface="Times New Roman"/>
                <a:ea typeface="Times New Roman"/>
                <a:cs typeface="AL-Mohanad"/>
              </a:rPr>
              <a:t>الشخصية المكروبة :- ( المضغوطة)</a:t>
            </a:r>
          </a:p>
          <a:p>
            <a:pPr marL="0" indent="0" algn="justLow">
              <a:buFontTx/>
              <a:buNone/>
            </a:pPr>
            <a:r>
              <a:rPr lang="ar-SA" sz="2800" kern="0" dirty="0">
                <a:solidFill>
                  <a:srgbClr val="000000"/>
                </a:solidFill>
                <a:latin typeface="Times New Roman"/>
                <a:ea typeface="Times New Roman"/>
                <a:cs typeface="AL-Mohanad"/>
              </a:rPr>
              <a:t>هي شخصية تتسم بالقلق والتوتر الدائم بدون  أي سبب ، وصاحب هذه الشخصية في عجله من امره في كل شيء ، وهو الى جانب ذلك شديد الاندفاع لا يستقر له قراره وفي حالة دائمة من المعاناة </a:t>
            </a:r>
            <a:r>
              <a:rPr lang="ar-SA" sz="2800" kern="0" dirty="0" smtClean="0">
                <a:solidFill>
                  <a:srgbClr val="000000"/>
                </a:solidFill>
                <a:latin typeface="Times New Roman"/>
                <a:ea typeface="Times New Roman"/>
                <a:cs typeface="AL-Mohanad"/>
              </a:rPr>
              <a:t>.</a:t>
            </a:r>
          </a:p>
          <a:p>
            <a:pPr marL="0" indent="0" algn="justLow">
              <a:buFontTx/>
              <a:buNone/>
            </a:pPr>
            <a:r>
              <a:rPr lang="ar-SA" sz="2800" b="1" u="sng" kern="0" dirty="0">
                <a:solidFill>
                  <a:srgbClr val="000000"/>
                </a:solidFill>
                <a:latin typeface="Times New Roman"/>
                <a:ea typeface="Times New Roman"/>
                <a:cs typeface="AL-Mohanad"/>
              </a:rPr>
              <a:t>الشخصية المضادة للمجتمع :- </a:t>
            </a:r>
          </a:p>
          <a:p>
            <a:pPr marL="0" indent="0" algn="justLow">
              <a:buFontTx/>
              <a:buNone/>
            </a:pPr>
            <a:r>
              <a:rPr lang="ar-SA" sz="2800" kern="0" dirty="0">
                <a:solidFill>
                  <a:srgbClr val="000000"/>
                </a:solidFill>
                <a:latin typeface="Times New Roman"/>
                <a:ea typeface="Times New Roman"/>
                <a:cs typeface="AL-Mohanad"/>
              </a:rPr>
              <a:t>يتسم صاحبها بالعدوان والعنف ، وهو كثير الكذب ، يهرب من المدرسة او العمل .</a:t>
            </a:r>
          </a:p>
          <a:p>
            <a:pPr marL="0" indent="0" algn="justLow">
              <a:buFontTx/>
              <a:buNone/>
            </a:pPr>
            <a:r>
              <a:rPr lang="ar-SA" sz="2800" kern="0" dirty="0">
                <a:solidFill>
                  <a:srgbClr val="000000"/>
                </a:solidFill>
                <a:latin typeface="Times New Roman"/>
                <a:ea typeface="Times New Roman"/>
                <a:cs typeface="AL-Mohanad"/>
              </a:rPr>
              <a:t>ويرجع الباحثون هذه الشخصية الى العديد من السلوكيات المنحرفة منذ الصغر </a:t>
            </a:r>
          </a:p>
          <a:p>
            <a:pPr marL="0" indent="0" algn="justLow">
              <a:buFontTx/>
              <a:buNone/>
            </a:pPr>
            <a:endParaRPr lang="ar-SA" sz="2800" kern="0" dirty="0">
              <a:solidFill>
                <a:srgbClr val="000000"/>
              </a:solidFill>
              <a:latin typeface="Times New Roman"/>
              <a:ea typeface="Times New Roman"/>
              <a:cs typeface="AL-Mohanad"/>
            </a:endParaRPr>
          </a:p>
          <a:p>
            <a:pPr marL="0" indent="0" algn="justLow">
              <a:buFontTx/>
              <a:buNone/>
            </a:pPr>
            <a:endParaRPr lang="ar-SA" sz="2800" kern="0" dirty="0">
              <a:solidFill>
                <a:srgbClr val="000000"/>
              </a:solidFill>
              <a:latin typeface="Times New Roman"/>
              <a:ea typeface="Times New Roman"/>
              <a:cs typeface="AL-Mohanad"/>
            </a:endParaRPr>
          </a:p>
          <a:p>
            <a:pPr marL="0" indent="0" algn="justLow">
              <a:buFontTx/>
              <a:buNone/>
            </a:pPr>
            <a:endParaRPr lang="ar-SA" sz="2800" kern="0" dirty="0">
              <a:solidFill>
                <a:srgbClr val="000000"/>
              </a:solidFill>
              <a:latin typeface="Times New Roman"/>
              <a:ea typeface="Times New Roman"/>
              <a:cs typeface="AL-Mohanad"/>
            </a:endParaRPr>
          </a:p>
          <a:p>
            <a:pPr marL="0" indent="0" algn="justLow">
              <a:buFontTx/>
              <a:buNone/>
            </a:pPr>
            <a:endParaRPr lang="ar-SA" sz="2800" kern="0" dirty="0">
              <a:solidFill>
                <a:srgbClr val="000000"/>
              </a:solidFill>
              <a:latin typeface="Times New Roman"/>
              <a:ea typeface="Times New Roman"/>
              <a:cs typeface="AL-Mohanad"/>
            </a:endParaRPr>
          </a:p>
          <a:p>
            <a:pPr marL="0" indent="0" algn="justLow">
              <a:buFontTx/>
              <a:buNone/>
            </a:pPr>
            <a:endParaRPr lang="ar-SA" sz="2800" kern="0" dirty="0">
              <a:solidFill>
                <a:srgbClr val="000000"/>
              </a:solidFill>
              <a:latin typeface="Times New Roman"/>
              <a:ea typeface="Times New Roman"/>
              <a:cs typeface="AL-Mohanad"/>
            </a:endParaRPr>
          </a:p>
          <a:p>
            <a:pPr marL="0" indent="0" algn="justLow">
              <a:buFontTx/>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2" name="صورة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4005064"/>
            <a:ext cx="5904656" cy="2376263"/>
          </a:xfrm>
          <a:prstGeom prst="rect">
            <a:avLst/>
          </a:prstGeom>
        </p:spPr>
      </p:pic>
    </p:spTree>
    <p:extLst>
      <p:ext uri="{BB962C8B-B14F-4D97-AF65-F5344CB8AC3E}">
        <p14:creationId xmlns:p14="http://schemas.microsoft.com/office/powerpoint/2010/main" val="98470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b="1" u="sng" kern="0" dirty="0">
                <a:solidFill>
                  <a:srgbClr val="0000FF"/>
                </a:solidFill>
                <a:latin typeface="Times New Roman"/>
                <a:ea typeface="Times New Roman"/>
                <a:cs typeface="AL-Mohanad"/>
              </a:rPr>
              <a:t>هل الادمان وراثي ام بيئي </a:t>
            </a:r>
            <a:r>
              <a:rPr lang="ar-SA" sz="2800" b="1" u="sng" kern="0" dirty="0" smtClean="0">
                <a:solidFill>
                  <a:srgbClr val="0000FF"/>
                </a:solidFill>
                <a:latin typeface="Times New Roman"/>
                <a:ea typeface="Times New Roman"/>
                <a:cs typeface="AL-Mohanad"/>
              </a:rPr>
              <a:t>؟</a:t>
            </a:r>
          </a:p>
          <a:p>
            <a:pPr marL="0" indent="0" algn="justLow">
              <a:buFontTx/>
              <a:buNone/>
            </a:pPr>
            <a:r>
              <a:rPr lang="ar-SA" sz="2800" kern="0" dirty="0">
                <a:solidFill>
                  <a:srgbClr val="000000"/>
                </a:solidFill>
                <a:latin typeface="Times New Roman"/>
                <a:ea typeface="Times New Roman"/>
                <a:cs typeface="AL-Mohanad"/>
              </a:rPr>
              <a:t>اجريت العديد من الدراسات للإجابة عن هذا السؤال </a:t>
            </a:r>
          </a:p>
          <a:p>
            <a:pPr marL="0" indent="0" algn="justLow">
              <a:buFontTx/>
              <a:buNone/>
            </a:pPr>
            <a:r>
              <a:rPr lang="ar-SA" sz="2800" kern="0" dirty="0">
                <a:solidFill>
                  <a:srgbClr val="000000"/>
                </a:solidFill>
                <a:latin typeface="Times New Roman"/>
                <a:ea typeface="Times New Roman"/>
                <a:cs typeface="AL-Mohanad"/>
              </a:rPr>
              <a:t>وقد استخدمت طرق عدة للدراسة مثل </a:t>
            </a:r>
            <a:r>
              <a:rPr lang="ar-SA" sz="2800" kern="0" dirty="0" smtClean="0">
                <a:solidFill>
                  <a:srgbClr val="000000"/>
                </a:solidFill>
                <a:latin typeface="Times New Roman"/>
                <a:ea typeface="Times New Roman"/>
                <a:cs typeface="AL-Mohanad"/>
              </a:rPr>
              <a:t>دراسة </a:t>
            </a:r>
            <a:r>
              <a:rPr lang="ar-SA" sz="2800" kern="0" dirty="0">
                <a:solidFill>
                  <a:srgbClr val="000000"/>
                </a:solidFill>
                <a:latin typeface="Times New Roman"/>
                <a:ea typeface="Times New Roman"/>
                <a:cs typeface="AL-Mohanad"/>
              </a:rPr>
              <a:t>التوائم ودراسات التبني والعلاقة بين الادمان والامراض الوراثية ودراسة حيوانات </a:t>
            </a:r>
            <a:r>
              <a:rPr lang="ar-SA" sz="2800" kern="0" dirty="0" smtClean="0">
                <a:solidFill>
                  <a:srgbClr val="000000"/>
                </a:solidFill>
                <a:latin typeface="Times New Roman"/>
                <a:ea typeface="Times New Roman"/>
                <a:cs typeface="AL-Mohanad"/>
              </a:rPr>
              <a:t>المختبر</a:t>
            </a:r>
          </a:p>
          <a:p>
            <a:pPr marL="0" indent="0" algn="justLow">
              <a:buFontTx/>
              <a:buNone/>
            </a:pPr>
            <a:r>
              <a:rPr lang="ar-SA" sz="2800" kern="0" dirty="0">
                <a:solidFill>
                  <a:srgbClr val="000000"/>
                </a:solidFill>
                <a:latin typeface="Times New Roman"/>
                <a:ea typeface="Times New Roman"/>
                <a:cs typeface="AL-Mohanad"/>
              </a:rPr>
              <a:t>وقد اتضح أن هناك تضارب النتائج في بعض الدراسات </a:t>
            </a:r>
          </a:p>
          <a:p>
            <a:pPr algn="justLow">
              <a:buFont typeface="Wingdings" pitchFamily="2" charset="2"/>
              <a:buChar char="v"/>
            </a:pPr>
            <a:r>
              <a:rPr lang="ar-SA" sz="2800" kern="0" dirty="0">
                <a:solidFill>
                  <a:srgbClr val="000000"/>
                </a:solidFill>
                <a:latin typeface="Times New Roman"/>
                <a:ea typeface="Times New Roman"/>
                <a:cs typeface="AL-Mohanad"/>
              </a:rPr>
              <a:t>ذكر نورمان ميلر ومارك جول أن الدراسات التي اجريت على اطفال اسر مدمنين في شمال امريكا وغرب اوروبا اوضحت ان اطفال الاباء المدمنين يشيع بينهم الادمان اكثر من اطفال غير المدمنين </a:t>
            </a:r>
          </a:p>
          <a:p>
            <a:pPr algn="justLow">
              <a:buFont typeface="Wingdings" pitchFamily="2" charset="2"/>
              <a:buChar char="v"/>
            </a:pPr>
            <a:r>
              <a:rPr lang="ar-SA" sz="2800" kern="0" dirty="0">
                <a:solidFill>
                  <a:srgbClr val="000000"/>
                </a:solidFill>
                <a:latin typeface="Times New Roman"/>
                <a:ea typeface="Times New Roman"/>
                <a:cs typeface="AL-Mohanad"/>
              </a:rPr>
              <a:t>كذلك وجدت دراسات اخرى أن اطفال الاباء المدمنين يزيد معدل انتشار الادمان بينهم نحو اربعة امثال معدله بين ابناء الاباء الذين لا يدمنون </a:t>
            </a:r>
          </a:p>
          <a:p>
            <a:pPr marL="0" indent="0" algn="justLow">
              <a:buFontTx/>
              <a:buNone/>
            </a:pPr>
            <a:r>
              <a:rPr lang="ar-SA" sz="2800" kern="0" dirty="0">
                <a:solidFill>
                  <a:srgbClr val="000000"/>
                </a:solidFill>
                <a:latin typeface="Times New Roman"/>
                <a:ea typeface="Times New Roman"/>
                <a:cs typeface="AL-Mohanad"/>
              </a:rPr>
              <a:t>وذلك رغم العيش في بيئات التبني حيث لا يوجد ادمان أي بعيدا عن تأثير التنشئة الاجتماعية </a:t>
            </a:r>
          </a:p>
          <a:p>
            <a:pPr marL="0" indent="0" algn="justLow">
              <a:buFontTx/>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209917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kern="0" dirty="0">
                <a:solidFill>
                  <a:srgbClr val="000000"/>
                </a:solidFill>
                <a:latin typeface="Times New Roman"/>
                <a:ea typeface="Times New Roman"/>
                <a:cs typeface="AL-Mohanad"/>
              </a:rPr>
              <a:t>والخلاصة ان الامرين كليهما يمكن أن يلعبا دورا في نشأة الادمان ونقصد بهما الوراثة والبيئة  </a:t>
            </a:r>
          </a:p>
          <a:p>
            <a:pPr marL="0" indent="0" algn="justLow">
              <a:buFontTx/>
              <a:buNone/>
            </a:pPr>
            <a:r>
              <a:rPr lang="ar-SA" sz="2800" kern="0" dirty="0">
                <a:solidFill>
                  <a:srgbClr val="000000"/>
                </a:solidFill>
                <a:latin typeface="Times New Roman"/>
                <a:ea typeface="Times New Roman"/>
                <a:cs typeface="AL-Mohanad"/>
              </a:rPr>
              <a:t>والاباء المدخنون نجد نسبة كبيرة من ابنائهم مدخنين ذلك لان الاب يكون قدوة لأبنائه وفي مرحلة المراهقة يرغب الولد في لفت الانتباه فيقلد نموذج الرجولة المتوفي في المنزل وهو الوالد </a:t>
            </a:r>
          </a:p>
          <a:p>
            <a:pPr marL="0" indent="0" algn="justLow">
              <a:buFontTx/>
              <a:buNone/>
            </a:pPr>
            <a:r>
              <a:rPr lang="ar-SA" sz="2800" kern="0" dirty="0">
                <a:solidFill>
                  <a:srgbClr val="000000"/>
                </a:solidFill>
                <a:latin typeface="Times New Roman"/>
                <a:ea typeface="Times New Roman"/>
                <a:cs typeface="AL-Mohanad"/>
              </a:rPr>
              <a:t>والتدخين هو بوابة الولوج الى عالم الادمان </a:t>
            </a: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2" name="صورة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0335" y="3071288"/>
            <a:ext cx="3144374" cy="3312368"/>
          </a:xfrm>
          <a:prstGeom prst="rect">
            <a:avLst/>
          </a:prstGeom>
          <a:ln>
            <a:noFill/>
          </a:ln>
          <a:effectLst>
            <a:softEdge rad="112500"/>
          </a:effectLst>
        </p:spPr>
      </p:pic>
      <p:pic>
        <p:nvPicPr>
          <p:cNvPr id="3" name="صورة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2924944"/>
            <a:ext cx="4799434" cy="3458712"/>
          </a:xfrm>
          <a:prstGeom prst="rect">
            <a:avLst/>
          </a:prstGeom>
          <a:ln>
            <a:noFill/>
          </a:ln>
          <a:effectLst>
            <a:softEdge rad="112500"/>
          </a:effectLst>
        </p:spPr>
      </p:pic>
    </p:spTree>
    <p:extLst>
      <p:ext uri="{BB962C8B-B14F-4D97-AF65-F5344CB8AC3E}">
        <p14:creationId xmlns:p14="http://schemas.microsoft.com/office/powerpoint/2010/main" val="271730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980728"/>
            <a:ext cx="8064896"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v"/>
            </a:pPr>
            <a:r>
              <a:rPr lang="ar-SA" sz="2800" kern="0" dirty="0">
                <a:solidFill>
                  <a:srgbClr val="000000"/>
                </a:solidFill>
                <a:latin typeface="Times New Roman"/>
                <a:ea typeface="Times New Roman"/>
                <a:cs typeface="AL-Mohanad"/>
              </a:rPr>
              <a:t>لاحظ العلماء وجود فروق حضارية وثقافية فيما يتعلق بمشكلة تعاطى المخدرات حيث يكون بعضها مفضلا في ثقافة معينة دون اخرى فنجد مثلا ان ادمان الخمر منتشر في فرنسا وايرلندا واسكتلندا والسويد   وينتشر الخمر و المنشطات كذلك في اليابان  اما في الولايات المتحدة الامريكية فترتفع نسبة ادمان الخمر والهيروين واما عن المخدر المفضل في البلاد العربية فهو الحشيش </a:t>
            </a:r>
            <a:endParaRPr lang="ar-SA" sz="2800" kern="0" dirty="0" smtClean="0">
              <a:solidFill>
                <a:srgbClr val="000000"/>
              </a:solidFill>
              <a:latin typeface="Times New Roman"/>
              <a:ea typeface="Times New Roman"/>
              <a:cs typeface="AL-Mohanad"/>
            </a:endParaRPr>
          </a:p>
          <a:p>
            <a:pPr algn="justLow">
              <a:buFont typeface="Wingdings" pitchFamily="2" charset="2"/>
              <a:buChar char="v"/>
            </a:pPr>
            <a:r>
              <a:rPr lang="ar-SA" sz="2800" b="1" kern="0" dirty="0">
                <a:solidFill>
                  <a:srgbClr val="000000"/>
                </a:solidFill>
                <a:latin typeface="Times New Roman"/>
                <a:ea typeface="Times New Roman"/>
                <a:cs typeface="AL-Mohanad"/>
              </a:rPr>
              <a:t>وهنا يبرز هذا التساؤل : ما هو الاحتياج النفسي الذى يشبعه مخدر ما في ثقافة معينة  وما هي الاسباب التي تجعل مخدرا ما مفضلا في ثقافة ومرفوضا في ثقافة اخرى </a:t>
            </a:r>
            <a:r>
              <a:rPr lang="ar-SA" sz="2800" b="1" kern="0" dirty="0" smtClean="0">
                <a:solidFill>
                  <a:srgbClr val="000000"/>
                </a:solidFill>
                <a:latin typeface="Times New Roman"/>
                <a:ea typeface="Times New Roman"/>
                <a:cs typeface="AL-Mohanad"/>
              </a:rPr>
              <a:t>؟</a:t>
            </a:r>
            <a:endParaRPr lang="ar-SA" sz="2800" b="1" kern="0" dirty="0">
              <a:solidFill>
                <a:srgbClr val="000000"/>
              </a:solidFill>
              <a:latin typeface="Times New Roman"/>
              <a:ea typeface="Times New Roman"/>
              <a:cs typeface="AL-Mohanad"/>
            </a:endParaRPr>
          </a:p>
          <a:p>
            <a:pPr marL="0" indent="0" algn="justLow">
              <a:buNone/>
            </a:pPr>
            <a:r>
              <a:rPr lang="ar-SA" sz="2800" kern="0" dirty="0">
                <a:solidFill>
                  <a:srgbClr val="000000"/>
                </a:solidFill>
                <a:latin typeface="Times New Roman"/>
                <a:ea typeface="Times New Roman"/>
                <a:cs typeface="AL-Mohanad"/>
              </a:rPr>
              <a:t> - ان المخدر انما يكون استجابة طبيعية لطبيعة الشعب في مرحلة ما في الوقت نفسه الذى يعمل فيه على اشباع العديد من الاحتياجات النفسية فعلى سبيل المثال استخدم الشعب الصيني الافيون لأنه يتناسب مع طبيعته. </a:t>
            </a: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
        <p:nvSpPr>
          <p:cNvPr id="11" name="مستطيل مستدير الزوايا 10"/>
          <p:cNvSpPr/>
          <p:nvPr/>
        </p:nvSpPr>
        <p:spPr bwMode="auto">
          <a:xfrm>
            <a:off x="3364696" y="241101"/>
            <a:ext cx="5311760" cy="720080"/>
          </a:xfrm>
          <a:prstGeom prst="roundRect">
            <a:avLst/>
          </a:prstGeom>
          <a:solidFill>
            <a:srgbClr val="66FF99"/>
          </a:solid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3- وجهة نظر المجتمع في الادمان </a:t>
            </a:r>
          </a:p>
        </p:txBody>
      </p:sp>
    </p:spTree>
    <p:extLst>
      <p:ext uri="{BB962C8B-B14F-4D97-AF65-F5344CB8AC3E}">
        <p14:creationId xmlns:p14="http://schemas.microsoft.com/office/powerpoint/2010/main" val="29031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kern="0" dirty="0">
                <a:solidFill>
                  <a:srgbClr val="000000"/>
                </a:solidFill>
                <a:latin typeface="Times New Roman"/>
                <a:ea typeface="Times New Roman"/>
                <a:cs typeface="AL-Mohanad"/>
              </a:rPr>
              <a:t> فالصيني بطبعه مهذب وهادئ ومطيع عكس الحال في الجزيرة العربية- التي كان يسودها طابع العنف في الجاهلية قبل الاسلام فكان الخمر هو المخدر المفضل</a:t>
            </a:r>
          </a:p>
          <a:p>
            <a:pPr marL="0" indent="0" algn="justLow">
              <a:buFontTx/>
              <a:buNone/>
            </a:pPr>
            <a:r>
              <a:rPr lang="ar-SA" sz="2800" kern="0" dirty="0">
                <a:solidFill>
                  <a:srgbClr val="000000"/>
                </a:solidFill>
                <a:latin typeface="Times New Roman"/>
                <a:ea typeface="Times New Roman"/>
                <a:cs typeface="AL-Mohanad"/>
              </a:rPr>
              <a:t> اما في مصر فانه في عصور الانكماش والاستعمار انتشر تعاطى الحشيش وكتب المقريزي الذى جاء الى مصر في القرن الرابع عشر الميلادي عن شيوع تعاطى الحشيش بين الفقراء في مصر0</a:t>
            </a:r>
          </a:p>
          <a:p>
            <a:pPr marL="0" indent="0" algn="justLow">
              <a:buFontTx/>
              <a:buNone/>
            </a:pPr>
            <a:r>
              <a:rPr lang="ar-SA" sz="2800" kern="0" dirty="0">
                <a:solidFill>
                  <a:srgbClr val="000000"/>
                </a:solidFill>
                <a:latin typeface="Times New Roman"/>
                <a:ea typeface="Times New Roman"/>
                <a:cs typeface="AL-Mohanad"/>
              </a:rPr>
              <a:t>   حيث كانت الطبقات الدنيا تدمن عليه كما ذكر ايضا ان الحشيش كان يؤكل في بلاد الشام والاناضول </a:t>
            </a:r>
            <a:r>
              <a:rPr lang="ar-SA" sz="2800" kern="0" dirty="0" smtClean="0">
                <a:solidFill>
                  <a:srgbClr val="000000"/>
                </a:solidFill>
                <a:latin typeface="Times New Roman"/>
                <a:ea typeface="Times New Roman"/>
                <a:cs typeface="AL-Mohanad"/>
              </a:rPr>
              <a:t>والعراق</a:t>
            </a:r>
          </a:p>
          <a:p>
            <a:pPr algn="justLow">
              <a:buFont typeface="Wingdings" pitchFamily="2" charset="2"/>
              <a:buChar char="v"/>
            </a:pPr>
            <a:r>
              <a:rPr lang="ar-SA" sz="2800" kern="0" dirty="0" smtClean="0">
                <a:solidFill>
                  <a:srgbClr val="000000"/>
                </a:solidFill>
                <a:latin typeface="Times New Roman"/>
                <a:ea typeface="Times New Roman"/>
                <a:cs typeface="AL-Mohanad"/>
              </a:rPr>
              <a:t>ركزت </a:t>
            </a:r>
            <a:r>
              <a:rPr lang="ar-SA" sz="2800" kern="0" dirty="0">
                <a:solidFill>
                  <a:srgbClr val="000000"/>
                </a:solidFill>
                <a:latin typeface="Times New Roman"/>
                <a:ea typeface="Times New Roman"/>
                <a:cs typeface="AL-Mohanad"/>
              </a:rPr>
              <a:t>كافة الدراسات على ادمان الشباب بصفتهم اكثر الفئات المستهدفة لهذا النوع من الادمان </a:t>
            </a:r>
            <a:r>
              <a:rPr lang="ar-SA" sz="2800" kern="0" dirty="0" smtClean="0">
                <a:solidFill>
                  <a:srgbClr val="000000"/>
                </a:solidFill>
                <a:latin typeface="Times New Roman"/>
                <a:ea typeface="Times New Roman"/>
                <a:cs typeface="AL-Mohanad"/>
              </a:rPr>
              <a:t>ولكن </a:t>
            </a:r>
            <a:r>
              <a:rPr lang="ar-SA" sz="2800" kern="0" dirty="0">
                <a:solidFill>
                  <a:srgbClr val="000000"/>
                </a:solidFill>
                <a:latin typeface="Times New Roman"/>
                <a:ea typeface="Times New Roman"/>
                <a:cs typeface="AL-Mohanad"/>
              </a:rPr>
              <a:t>لم نجد دراسات كثيرة تنبه لإدمان الاطفال خاصة للمواد المتطايرة </a:t>
            </a:r>
            <a:r>
              <a:rPr lang="ar-SA" sz="2800" kern="0" dirty="0" smtClean="0">
                <a:solidFill>
                  <a:srgbClr val="000000"/>
                </a:solidFill>
                <a:latin typeface="Times New Roman"/>
                <a:ea typeface="Times New Roman"/>
                <a:cs typeface="AL-Mohanad"/>
              </a:rPr>
              <a:t>، هذا </a:t>
            </a:r>
            <a:r>
              <a:rPr lang="ar-SA" sz="2800" kern="0" dirty="0">
                <a:solidFill>
                  <a:srgbClr val="000000"/>
                </a:solidFill>
                <a:latin typeface="Times New Roman"/>
                <a:ea typeface="Times New Roman"/>
                <a:cs typeface="AL-Mohanad"/>
              </a:rPr>
              <a:t>الادمان اخذ في الانتشار بين المراهقين والاطفال بشكل خاص وهو يعد كارثة لأي مجتمع ينخرط اطفاله في تعاطي ما تسمح به امكاناتهم </a:t>
            </a:r>
            <a:r>
              <a:rPr lang="ar-SA" sz="2800" kern="0" dirty="0" smtClean="0">
                <a:solidFill>
                  <a:srgbClr val="000000"/>
                </a:solidFill>
                <a:latin typeface="Times New Roman"/>
                <a:ea typeface="Times New Roman"/>
                <a:cs typeface="AL-Mohanad"/>
              </a:rPr>
              <a:t>وهذه </a:t>
            </a:r>
            <a:r>
              <a:rPr lang="ar-SA" sz="2800" kern="0" dirty="0">
                <a:solidFill>
                  <a:srgbClr val="000000"/>
                </a:solidFill>
                <a:latin typeface="Times New Roman"/>
                <a:ea typeface="Times New Roman"/>
                <a:cs typeface="AL-Mohanad"/>
              </a:rPr>
              <a:t>المجتمعات التي تصاب في اطفالها وشبابها تكون قد خسرت الحاضر والمستقبل</a:t>
            </a:r>
          </a:p>
          <a:p>
            <a:pPr marL="0" indent="0" algn="justLow">
              <a:buFontTx/>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402869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772816"/>
            <a:ext cx="806489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marL="0" indent="0">
              <a:buNone/>
            </a:pPr>
            <a:r>
              <a:rPr lang="ar-SA" b="1" dirty="0">
                <a:solidFill>
                  <a:srgbClr val="000000"/>
                </a:solidFill>
              </a:rPr>
              <a:t> استطاع العلماء المهتمون بمجال الادمان تحديد عدد من العلامات التي يتم من خلالها التأكد مما اذا كان الشخص مدمنا او بدأ السير </a:t>
            </a:r>
            <a:r>
              <a:rPr lang="ar-SA" b="1" dirty="0" smtClean="0">
                <a:solidFill>
                  <a:srgbClr val="000000"/>
                </a:solidFill>
              </a:rPr>
              <a:t>في </a:t>
            </a:r>
            <a:r>
              <a:rPr lang="ar-SA" b="1" dirty="0">
                <a:solidFill>
                  <a:srgbClr val="000000"/>
                </a:solidFill>
              </a:rPr>
              <a:t>طريق الادمان0</a:t>
            </a:r>
            <a:endParaRPr lang="ar-SA" b="1" dirty="0" smtClean="0">
              <a:solidFill>
                <a:srgbClr val="000000"/>
              </a:solidFill>
            </a:endParaRPr>
          </a:p>
          <a:p>
            <a:pPr marL="0" indent="0">
              <a:buNone/>
            </a:pPr>
            <a:r>
              <a:rPr lang="ar-SA" sz="3500" b="1" dirty="0" smtClean="0">
                <a:solidFill>
                  <a:srgbClr val="0000FF"/>
                </a:solidFill>
              </a:rPr>
              <a:t>1- في </a:t>
            </a:r>
            <a:r>
              <a:rPr lang="ar-SA" sz="3500" b="1" dirty="0">
                <a:solidFill>
                  <a:srgbClr val="0000FF"/>
                </a:solidFill>
              </a:rPr>
              <a:t>المنزل :</a:t>
            </a:r>
          </a:p>
          <a:p>
            <a:pPr>
              <a:buFont typeface="Wingdings" pitchFamily="2" charset="2"/>
              <a:buChar char="ü"/>
            </a:pPr>
            <a:r>
              <a:rPr lang="ar-SA" dirty="0" smtClean="0">
                <a:solidFill>
                  <a:srgbClr val="000000"/>
                </a:solidFill>
              </a:rPr>
              <a:t>يتجنب </a:t>
            </a:r>
            <a:r>
              <a:rPr lang="ar-SA" dirty="0">
                <a:solidFill>
                  <a:srgbClr val="000000"/>
                </a:solidFill>
              </a:rPr>
              <a:t>افراد الاسرة</a:t>
            </a:r>
          </a:p>
          <a:p>
            <a:pPr>
              <a:buFont typeface="Wingdings" pitchFamily="2" charset="2"/>
              <a:buChar char="ü"/>
            </a:pPr>
            <a:r>
              <a:rPr lang="ar-SA" dirty="0" smtClean="0">
                <a:solidFill>
                  <a:srgbClr val="000000"/>
                </a:solidFill>
              </a:rPr>
              <a:t>يتجنب </a:t>
            </a:r>
            <a:r>
              <a:rPr lang="ar-SA" dirty="0">
                <a:solidFill>
                  <a:srgbClr val="000000"/>
                </a:solidFill>
              </a:rPr>
              <a:t>التقاء عينيه بعيون والديه                                   </a:t>
            </a:r>
          </a:p>
          <a:p>
            <a:pPr>
              <a:buFont typeface="Wingdings" pitchFamily="2" charset="2"/>
              <a:buChar char="ü"/>
            </a:pPr>
            <a:r>
              <a:rPr lang="ar-SA" dirty="0" smtClean="0">
                <a:solidFill>
                  <a:srgbClr val="000000"/>
                </a:solidFill>
              </a:rPr>
              <a:t>تقلب </a:t>
            </a:r>
            <a:r>
              <a:rPr lang="ar-SA" dirty="0">
                <a:solidFill>
                  <a:srgbClr val="000000"/>
                </a:solidFill>
              </a:rPr>
              <a:t>حالته المزاجية</a:t>
            </a:r>
          </a:p>
          <a:p>
            <a:pPr>
              <a:buFont typeface="Wingdings" pitchFamily="2" charset="2"/>
              <a:buChar char="ü"/>
            </a:pPr>
            <a:r>
              <a:rPr lang="ar-SA" dirty="0" smtClean="0">
                <a:solidFill>
                  <a:srgbClr val="000000"/>
                </a:solidFill>
              </a:rPr>
              <a:t>ينزع </a:t>
            </a:r>
            <a:r>
              <a:rPr lang="ar-SA" dirty="0">
                <a:solidFill>
                  <a:srgbClr val="000000"/>
                </a:solidFill>
              </a:rPr>
              <a:t>الى المجادلة حول أي شيء</a:t>
            </a:r>
          </a:p>
          <a:p>
            <a:pPr>
              <a:buFont typeface="Wingdings" pitchFamily="2" charset="2"/>
              <a:buChar char="ü"/>
            </a:pPr>
            <a:r>
              <a:rPr lang="ar-SA" dirty="0" smtClean="0">
                <a:solidFill>
                  <a:srgbClr val="000000"/>
                </a:solidFill>
              </a:rPr>
              <a:t>يتجاهل </a:t>
            </a:r>
            <a:r>
              <a:rPr lang="ar-SA" dirty="0">
                <a:solidFill>
                  <a:srgbClr val="000000"/>
                </a:solidFill>
              </a:rPr>
              <a:t>القواعد والاعراف ويتمرد عليها</a:t>
            </a:r>
          </a:p>
          <a:p>
            <a:pPr>
              <a:buFont typeface="Wingdings" pitchFamily="2" charset="2"/>
              <a:buChar char="ü"/>
            </a:pPr>
            <a:r>
              <a:rPr lang="ar-SA" dirty="0" smtClean="0">
                <a:solidFill>
                  <a:srgbClr val="000000"/>
                </a:solidFill>
              </a:rPr>
              <a:t>يتمرد </a:t>
            </a:r>
            <a:r>
              <a:rPr lang="ar-SA" dirty="0">
                <a:solidFill>
                  <a:srgbClr val="000000"/>
                </a:solidFill>
              </a:rPr>
              <a:t>دائما بداعي وبلا داعى</a:t>
            </a:r>
          </a:p>
          <a:p>
            <a:pPr>
              <a:buFont typeface="Wingdings" pitchFamily="2" charset="2"/>
              <a:buChar char="ü"/>
            </a:pPr>
            <a:r>
              <a:rPr lang="ar-SA" dirty="0" smtClean="0">
                <a:solidFill>
                  <a:srgbClr val="000000"/>
                </a:solidFill>
              </a:rPr>
              <a:t>يستخدم </a:t>
            </a:r>
            <a:r>
              <a:rPr lang="ar-SA" dirty="0">
                <a:solidFill>
                  <a:srgbClr val="000000"/>
                </a:solidFill>
              </a:rPr>
              <a:t>لغة غير مهذبة</a:t>
            </a:r>
          </a:p>
          <a:p>
            <a:pPr marL="0" indent="0">
              <a:buFont typeface="Wingdings" pitchFamily="2" charset="2"/>
              <a:buNone/>
            </a:pPr>
            <a:endParaRPr lang="ar-SA" b="1" dirty="0" smtClean="0">
              <a:solidFill>
                <a:srgbClr val="000000"/>
              </a:solidFill>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6110"/>
            <a:ext cx="1548037" cy="13086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1482144" cy="1252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483768" y="262284"/>
            <a:ext cx="4608512" cy="1294508"/>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ثالثاً: </a:t>
            </a:r>
            <a:r>
              <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محكات التعرف على الشخص المدمن </a:t>
            </a:r>
          </a:p>
        </p:txBody>
      </p:sp>
      <p:pic>
        <p:nvPicPr>
          <p:cNvPr id="2" name="صورة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8478" y="2734412"/>
            <a:ext cx="2431032" cy="3415128"/>
          </a:xfrm>
          <a:prstGeom prst="rect">
            <a:avLst/>
          </a:prstGeom>
          <a:ln>
            <a:noFill/>
          </a:ln>
          <a:effectLst>
            <a:softEdge rad="112500"/>
          </a:effectLst>
        </p:spPr>
      </p:pic>
    </p:spTree>
    <p:extLst>
      <p:ext uri="{BB962C8B-B14F-4D97-AF65-F5344CB8AC3E}">
        <p14:creationId xmlns:p14="http://schemas.microsoft.com/office/powerpoint/2010/main" val="379080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 calcmode="lin" valueType="num">
                                      <p:cBhvr>
                                        <p:cTn id="29" dur="1000" fill="hold"/>
                                        <p:tgtEl>
                                          <p:spTgt spid="9"/>
                                        </p:tgtEl>
                                        <p:attrNameLst>
                                          <p:attrName>style.rotation</p:attrName>
                                        </p:attrNameLst>
                                      </p:cBhvr>
                                      <p:tavLst>
                                        <p:tav tm="0">
                                          <p:val>
                                            <p:fltVal val="90"/>
                                          </p:val>
                                        </p:tav>
                                        <p:tav tm="100000">
                                          <p:val>
                                            <p:fltVal val="0"/>
                                          </p:val>
                                        </p:tav>
                                      </p:tavLst>
                                    </p:anim>
                                    <p:animEffect transition="in" filter="fade">
                                      <p:cBhvr>
                                        <p:cTn id="30" dur="1000"/>
                                        <p:tgtEl>
                                          <p:spTgt spid="9"/>
                                        </p:tgtEl>
                                      </p:cBhvr>
                                    </p:animEffect>
                                  </p:childTnLst>
                                </p:cTn>
                              </p:par>
                              <p:par>
                                <p:cTn id="31" presetID="3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0" fill="hold"/>
                                        <p:tgtEl>
                                          <p:spTgt spid="2"/>
                                        </p:tgtEl>
                                        <p:attrNameLst>
                                          <p:attrName>ppt_w</p:attrName>
                                        </p:attrNameLst>
                                      </p:cBhvr>
                                      <p:tavLst>
                                        <p:tav tm="0">
                                          <p:val>
                                            <p:fltVal val="0"/>
                                          </p:val>
                                        </p:tav>
                                        <p:tav tm="100000">
                                          <p:val>
                                            <p:strVal val="#ppt_w"/>
                                          </p:val>
                                        </p:tav>
                                      </p:tavLst>
                                    </p:anim>
                                    <p:anim calcmode="lin" valueType="num">
                                      <p:cBhvr>
                                        <p:cTn id="34" dur="1000" fill="hold"/>
                                        <p:tgtEl>
                                          <p:spTgt spid="2"/>
                                        </p:tgtEl>
                                        <p:attrNameLst>
                                          <p:attrName>ppt_h</p:attrName>
                                        </p:attrNameLst>
                                      </p:cBhvr>
                                      <p:tavLst>
                                        <p:tav tm="0">
                                          <p:val>
                                            <p:fltVal val="0"/>
                                          </p:val>
                                        </p:tav>
                                        <p:tav tm="100000">
                                          <p:val>
                                            <p:strVal val="#ppt_h"/>
                                          </p:val>
                                        </p:tav>
                                      </p:tavLst>
                                    </p:anim>
                                    <p:anim calcmode="lin" valueType="num">
                                      <p:cBhvr>
                                        <p:cTn id="35" dur="1000" fill="hold"/>
                                        <p:tgtEl>
                                          <p:spTgt spid="2"/>
                                        </p:tgtEl>
                                        <p:attrNameLst>
                                          <p:attrName>style.rotation</p:attrName>
                                        </p:attrNameLst>
                                      </p:cBhvr>
                                      <p:tavLst>
                                        <p:tav tm="0">
                                          <p:val>
                                            <p:fltVal val="90"/>
                                          </p:val>
                                        </p:tav>
                                        <p:tav tm="100000">
                                          <p:val>
                                            <p:fltVal val="0"/>
                                          </p:val>
                                        </p:tav>
                                      </p:tavLst>
                                    </p:anim>
                                    <p:animEffect transition="in" filter="fade">
                                      <p:cBhvr>
                                        <p:cTn id="3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ü"/>
            </a:pPr>
            <a:r>
              <a:rPr lang="ar-SA" sz="2800" kern="0" dirty="0">
                <a:solidFill>
                  <a:srgbClr val="000000"/>
                </a:solidFill>
                <a:latin typeface="Times New Roman"/>
                <a:ea typeface="Times New Roman"/>
                <a:cs typeface="AL-Mohanad"/>
              </a:rPr>
              <a:t>يروى اكاذيب</a:t>
            </a:r>
          </a:p>
          <a:p>
            <a:pPr algn="justLow">
              <a:buFont typeface="Wingdings" pitchFamily="2" charset="2"/>
              <a:buChar char="ü"/>
            </a:pPr>
            <a:r>
              <a:rPr lang="ar-SA" sz="2800" kern="0" dirty="0">
                <a:solidFill>
                  <a:srgbClr val="000000"/>
                </a:solidFill>
                <a:latin typeface="Times New Roman"/>
                <a:ea typeface="Times New Roman"/>
                <a:cs typeface="AL-Mohanad"/>
              </a:rPr>
              <a:t>يحيط تصرفاته بالسرية والمبالغة</a:t>
            </a:r>
          </a:p>
          <a:p>
            <a:pPr algn="justLow">
              <a:buFont typeface="Wingdings" pitchFamily="2" charset="2"/>
              <a:buChar char="ü"/>
            </a:pPr>
            <a:r>
              <a:rPr lang="ar-SA" sz="2800" kern="0" dirty="0">
                <a:solidFill>
                  <a:srgbClr val="000000"/>
                </a:solidFill>
                <a:latin typeface="Times New Roman"/>
                <a:ea typeface="Times New Roman"/>
                <a:cs typeface="AL-Mohanad"/>
              </a:rPr>
              <a:t>ينغمس في الاستماع للموسيقى الصاخبة</a:t>
            </a:r>
          </a:p>
          <a:p>
            <a:pPr algn="justLow">
              <a:buFont typeface="Wingdings" pitchFamily="2" charset="2"/>
              <a:buChar char="ü"/>
            </a:pPr>
            <a:r>
              <a:rPr lang="ar-SA" sz="2800" kern="0" dirty="0">
                <a:solidFill>
                  <a:srgbClr val="000000"/>
                </a:solidFill>
                <a:latin typeface="Times New Roman"/>
                <a:ea typeface="Times New Roman"/>
                <a:cs typeface="AL-Mohanad"/>
              </a:rPr>
              <a:t>تكون عيناه حمراوين ويشتاق الى تناول الحلويات</a:t>
            </a:r>
          </a:p>
          <a:p>
            <a:pPr algn="justLow">
              <a:buFont typeface="Wingdings" pitchFamily="2" charset="2"/>
              <a:buChar char="ü"/>
            </a:pPr>
            <a:r>
              <a:rPr lang="ar-SA" sz="2800" kern="0" dirty="0">
                <a:solidFill>
                  <a:srgbClr val="000000"/>
                </a:solidFill>
                <a:latin typeface="Times New Roman"/>
                <a:ea typeface="Times New Roman"/>
                <a:cs typeface="AL-Mohanad"/>
              </a:rPr>
              <a:t>يكثر من النوم او يظل يقظا لساعات </a:t>
            </a:r>
            <a:r>
              <a:rPr lang="ar-SA" sz="2800" kern="0" dirty="0" smtClean="0">
                <a:solidFill>
                  <a:srgbClr val="000000"/>
                </a:solidFill>
                <a:latin typeface="Times New Roman"/>
                <a:ea typeface="Times New Roman"/>
                <a:cs typeface="AL-Mohanad"/>
              </a:rPr>
              <a:t>طويلة</a:t>
            </a:r>
          </a:p>
          <a:p>
            <a:pPr algn="justLow">
              <a:buFont typeface="Wingdings" pitchFamily="2" charset="2"/>
              <a:buChar char="ü"/>
            </a:pPr>
            <a:r>
              <a:rPr lang="ar-SA" sz="2800" kern="0" dirty="0">
                <a:solidFill>
                  <a:srgbClr val="000000"/>
                </a:solidFill>
                <a:latin typeface="Times New Roman"/>
                <a:ea typeface="Times New Roman"/>
                <a:cs typeface="AL-Mohanad"/>
              </a:rPr>
              <a:t> - يتسلل الى الخارج ليلا</a:t>
            </a:r>
          </a:p>
          <a:p>
            <a:pPr algn="justLow">
              <a:buFont typeface="Wingdings" pitchFamily="2" charset="2"/>
              <a:buChar char="ü"/>
            </a:pPr>
            <a:r>
              <a:rPr lang="ar-SA" sz="2800" kern="0" dirty="0">
                <a:solidFill>
                  <a:srgbClr val="000000"/>
                </a:solidFill>
                <a:latin typeface="Times New Roman"/>
                <a:ea typeface="Times New Roman"/>
                <a:cs typeface="AL-Mohanad"/>
              </a:rPr>
              <a:t>  - يتلقى مكالمات هاتفية مريبة</a:t>
            </a:r>
          </a:p>
          <a:p>
            <a:pPr algn="justLow">
              <a:buFont typeface="Wingdings" pitchFamily="2" charset="2"/>
              <a:buChar char="ü"/>
            </a:pPr>
            <a:r>
              <a:rPr lang="ar-SA" sz="2800" kern="0" dirty="0">
                <a:solidFill>
                  <a:srgbClr val="000000"/>
                </a:solidFill>
                <a:latin typeface="Times New Roman"/>
                <a:ea typeface="Times New Roman"/>
                <a:cs typeface="AL-Mohanad"/>
              </a:rPr>
              <a:t>  - تمر به فترات طويلة من هبوط الروح المعنوية</a:t>
            </a:r>
          </a:p>
          <a:p>
            <a:pPr algn="justLow">
              <a:buFont typeface="Wingdings" pitchFamily="2" charset="2"/>
              <a:buChar char="ü"/>
            </a:pPr>
            <a:r>
              <a:rPr lang="ar-SA" sz="2800" kern="0" dirty="0">
                <a:solidFill>
                  <a:srgbClr val="000000"/>
                </a:solidFill>
                <a:latin typeface="Times New Roman"/>
                <a:ea typeface="Times New Roman"/>
                <a:cs typeface="AL-Mohanad"/>
              </a:rPr>
              <a:t>  - يخالف القانون</a:t>
            </a:r>
          </a:p>
          <a:p>
            <a:pPr algn="justLow">
              <a:buFont typeface="Wingdings" pitchFamily="2" charset="2"/>
              <a:buChar char="ü"/>
            </a:pPr>
            <a:r>
              <a:rPr lang="ar-SA" sz="2800" kern="0" dirty="0">
                <a:solidFill>
                  <a:srgbClr val="000000"/>
                </a:solidFill>
                <a:latin typeface="Times New Roman"/>
                <a:ea typeface="Times New Roman"/>
                <a:cs typeface="AL-Mohanad"/>
              </a:rPr>
              <a:t>  - قد يقدم على </a:t>
            </a:r>
            <a:r>
              <a:rPr lang="ar-SA" sz="2800" kern="0" dirty="0" smtClean="0">
                <a:solidFill>
                  <a:srgbClr val="000000"/>
                </a:solidFill>
                <a:latin typeface="Times New Roman"/>
                <a:ea typeface="Times New Roman"/>
                <a:cs typeface="AL-Mohanad"/>
              </a:rPr>
              <a:t>الانتحار</a:t>
            </a:r>
          </a:p>
          <a:p>
            <a:pPr marL="0" indent="0" algn="justLow">
              <a:buNone/>
            </a:pPr>
            <a:r>
              <a:rPr lang="ar-SA" sz="2800" b="1" kern="0" dirty="0" smtClean="0">
                <a:solidFill>
                  <a:srgbClr val="0000FF"/>
                </a:solidFill>
                <a:latin typeface="Times New Roman"/>
                <a:ea typeface="Times New Roman"/>
                <a:cs typeface="AL-Mohanad"/>
              </a:rPr>
              <a:t>2-  في </a:t>
            </a:r>
            <a:r>
              <a:rPr lang="ar-SA" sz="2800" b="1" kern="0" dirty="0">
                <a:solidFill>
                  <a:srgbClr val="0000FF"/>
                </a:solidFill>
                <a:latin typeface="Times New Roman"/>
                <a:ea typeface="Times New Roman"/>
                <a:cs typeface="AL-Mohanad"/>
              </a:rPr>
              <a:t>المدرسة او الجامعة :</a:t>
            </a:r>
          </a:p>
          <a:p>
            <a:pPr algn="justLow">
              <a:buFont typeface="Wingdings" pitchFamily="2" charset="2"/>
              <a:buChar char="ü"/>
            </a:pPr>
            <a:r>
              <a:rPr lang="ar-SA" sz="2800" kern="0" dirty="0">
                <a:solidFill>
                  <a:srgbClr val="000000"/>
                </a:solidFill>
                <a:latin typeface="Times New Roman"/>
                <a:ea typeface="Times New Roman"/>
                <a:cs typeface="AL-Mohanad"/>
              </a:rPr>
              <a:t>  -  يكون تركيزه ضعيفا</a:t>
            </a:r>
          </a:p>
          <a:p>
            <a:pPr algn="justLow">
              <a:buFont typeface="Wingdings" pitchFamily="2" charset="2"/>
              <a:buChar char="ü"/>
            </a:pPr>
            <a:r>
              <a:rPr lang="ar-SA" sz="2800" kern="0" dirty="0">
                <a:solidFill>
                  <a:srgbClr val="000000"/>
                </a:solidFill>
                <a:latin typeface="Times New Roman"/>
                <a:ea typeface="Times New Roman"/>
                <a:cs typeface="AL-Mohanad"/>
              </a:rPr>
              <a:t> -  يفتقر للدافعية</a:t>
            </a:r>
          </a:p>
          <a:p>
            <a:pPr algn="justLow">
              <a:buFont typeface="Wingdings" pitchFamily="2" charset="2"/>
              <a:buChar char="ü"/>
            </a:pPr>
            <a:r>
              <a:rPr lang="ar-SA" sz="2800" kern="0" dirty="0">
                <a:solidFill>
                  <a:srgbClr val="000000"/>
                </a:solidFill>
                <a:latin typeface="Times New Roman"/>
                <a:ea typeface="Times New Roman"/>
                <a:cs typeface="AL-Mohanad"/>
              </a:rPr>
              <a:t> -  تتناقض الدرجات التي يحصل عليها</a:t>
            </a:r>
          </a:p>
          <a:p>
            <a:pPr algn="justLow">
              <a:buFont typeface="Wingdings" pitchFamily="2" charset="2"/>
              <a:buChar char="ü"/>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34161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ü"/>
            </a:pPr>
            <a:r>
              <a:rPr lang="ar-SA" sz="2800" kern="0" dirty="0">
                <a:solidFill>
                  <a:srgbClr val="000000"/>
                </a:solidFill>
                <a:latin typeface="Times New Roman"/>
                <a:ea typeface="Times New Roman"/>
                <a:cs typeface="AL-Mohanad"/>
              </a:rPr>
              <a:t> - قد يوصف بانه عاجز عن التعلم</a:t>
            </a:r>
          </a:p>
          <a:p>
            <a:pPr algn="justLow">
              <a:buFont typeface="Wingdings" pitchFamily="2" charset="2"/>
              <a:buChar char="ü"/>
            </a:pPr>
            <a:r>
              <a:rPr lang="ar-SA" sz="2800" kern="0" dirty="0">
                <a:solidFill>
                  <a:srgbClr val="000000"/>
                </a:solidFill>
                <a:latin typeface="Times New Roman"/>
                <a:ea typeface="Times New Roman"/>
                <a:cs typeface="AL-Mohanad"/>
              </a:rPr>
              <a:t> -  يلقى باللوم على المدرسة او الادارة -  - فيما يواجه من مشاكل</a:t>
            </a:r>
          </a:p>
          <a:p>
            <a:pPr algn="justLow">
              <a:buFont typeface="Wingdings" pitchFamily="2" charset="2"/>
              <a:buChar char="ü"/>
            </a:pPr>
            <a:r>
              <a:rPr lang="ar-SA" sz="2800" kern="0" dirty="0">
                <a:solidFill>
                  <a:srgbClr val="000000"/>
                </a:solidFill>
                <a:latin typeface="Times New Roman"/>
                <a:ea typeface="Times New Roman"/>
                <a:cs typeface="AL-Mohanad"/>
              </a:rPr>
              <a:t>  - يكون معروفا تماما لدى الادارة</a:t>
            </a:r>
          </a:p>
          <a:p>
            <a:pPr algn="justLow">
              <a:buFont typeface="Wingdings" pitchFamily="2" charset="2"/>
              <a:buChar char="ü"/>
            </a:pPr>
            <a:r>
              <a:rPr lang="ar-SA" sz="2800" kern="0" dirty="0">
                <a:solidFill>
                  <a:srgbClr val="000000"/>
                </a:solidFill>
                <a:latin typeface="Times New Roman"/>
                <a:ea typeface="Times New Roman"/>
                <a:cs typeface="AL-Mohanad"/>
              </a:rPr>
              <a:t> -  يغش ويسرق ويحطم</a:t>
            </a:r>
          </a:p>
          <a:p>
            <a:pPr algn="justLow">
              <a:buFont typeface="Wingdings" pitchFamily="2" charset="2"/>
              <a:buChar char="ü"/>
            </a:pPr>
            <a:r>
              <a:rPr lang="ar-SA" sz="2800" kern="0" dirty="0">
                <a:solidFill>
                  <a:srgbClr val="000000"/>
                </a:solidFill>
                <a:latin typeface="Times New Roman"/>
                <a:ea typeface="Times New Roman"/>
                <a:cs typeface="AL-Mohanad"/>
              </a:rPr>
              <a:t> -  يفتعل المشاجرات مع زملائه</a:t>
            </a:r>
          </a:p>
          <a:p>
            <a:pPr algn="justLow">
              <a:buFont typeface="Wingdings" pitchFamily="2" charset="2"/>
              <a:buChar char="ü"/>
            </a:pPr>
            <a:r>
              <a:rPr lang="ar-SA" sz="2800" kern="0" dirty="0">
                <a:solidFill>
                  <a:srgbClr val="000000"/>
                </a:solidFill>
                <a:latin typeface="Times New Roman"/>
                <a:ea typeface="Times New Roman"/>
                <a:cs typeface="AL-Mohanad"/>
              </a:rPr>
              <a:t> - يتسكع حول الاماكن التي يسمح فيها بالتدخين</a:t>
            </a:r>
          </a:p>
          <a:p>
            <a:pPr algn="justLow">
              <a:buFont typeface="Wingdings" pitchFamily="2" charset="2"/>
              <a:buChar char="ü"/>
            </a:pPr>
            <a:r>
              <a:rPr lang="ar-SA" sz="2800" kern="0" dirty="0">
                <a:solidFill>
                  <a:srgbClr val="000000"/>
                </a:solidFill>
                <a:latin typeface="Times New Roman"/>
                <a:ea typeface="Times New Roman"/>
                <a:cs typeface="AL-Mohanad"/>
              </a:rPr>
              <a:t> -  يتوقف عن المشاركة في أي </a:t>
            </a:r>
            <a:r>
              <a:rPr lang="ar-SA" sz="2800" kern="0" dirty="0" smtClean="0">
                <a:solidFill>
                  <a:srgbClr val="000000"/>
                </a:solidFill>
                <a:latin typeface="Times New Roman"/>
                <a:ea typeface="Times New Roman"/>
                <a:cs typeface="AL-Mohanad"/>
              </a:rPr>
              <a:t>نشاط</a:t>
            </a:r>
          </a:p>
          <a:p>
            <a:pPr marL="0" indent="0" algn="justLow">
              <a:buNone/>
            </a:pPr>
            <a:r>
              <a:rPr lang="ar-SA" sz="4000" b="1" kern="0" dirty="0">
                <a:solidFill>
                  <a:srgbClr val="C00000"/>
                </a:solidFill>
                <a:latin typeface="Times New Roman"/>
                <a:ea typeface="Times New Roman"/>
                <a:cs typeface="AL-Mohanad"/>
              </a:rPr>
              <a:t>بالنسبة للوالدين :</a:t>
            </a:r>
          </a:p>
          <a:p>
            <a:pPr algn="justLow">
              <a:buFont typeface="Wingdings" pitchFamily="2" charset="2"/>
              <a:buChar char="ü"/>
            </a:pPr>
            <a:r>
              <a:rPr lang="ar-SA" sz="2800" kern="0" dirty="0">
                <a:solidFill>
                  <a:srgbClr val="000000"/>
                </a:solidFill>
                <a:latin typeface="Times New Roman"/>
                <a:ea typeface="Times New Roman"/>
                <a:cs typeface="AL-Mohanad"/>
              </a:rPr>
              <a:t> - يجدان صعوبة في التعاون معه </a:t>
            </a:r>
          </a:p>
          <a:p>
            <a:pPr algn="justLow">
              <a:buFont typeface="Wingdings" pitchFamily="2" charset="2"/>
              <a:buChar char="ü"/>
            </a:pPr>
            <a:r>
              <a:rPr lang="ar-SA" sz="2800" kern="0" dirty="0">
                <a:solidFill>
                  <a:srgbClr val="000000"/>
                </a:solidFill>
                <a:latin typeface="Times New Roman"/>
                <a:ea typeface="Times New Roman"/>
                <a:cs typeface="AL-Mohanad"/>
              </a:rPr>
              <a:t> -  لا يرتاحان الى مظهره </a:t>
            </a:r>
          </a:p>
          <a:p>
            <a:pPr algn="justLow">
              <a:buFont typeface="Wingdings" pitchFamily="2" charset="2"/>
              <a:buChar char="ü"/>
            </a:pPr>
            <a:r>
              <a:rPr lang="ar-SA" sz="2800" kern="0" dirty="0">
                <a:solidFill>
                  <a:srgbClr val="000000"/>
                </a:solidFill>
                <a:latin typeface="Times New Roman"/>
                <a:ea typeface="Times New Roman"/>
                <a:cs typeface="AL-Mohanad"/>
              </a:rPr>
              <a:t> -  لا يرتاحان إلى أصدقائه </a:t>
            </a:r>
          </a:p>
          <a:p>
            <a:pPr algn="justLow">
              <a:buFont typeface="Wingdings" pitchFamily="2" charset="2"/>
              <a:buChar char="ü"/>
            </a:pPr>
            <a:r>
              <a:rPr lang="ar-SA" sz="2800" kern="0" dirty="0">
                <a:solidFill>
                  <a:srgbClr val="000000"/>
                </a:solidFill>
                <a:latin typeface="Times New Roman"/>
                <a:ea typeface="Times New Roman"/>
                <a:cs typeface="AL-Mohanad"/>
              </a:rPr>
              <a:t> -  لا يعرفان اصدقائه </a:t>
            </a:r>
          </a:p>
          <a:p>
            <a:pPr algn="justLow">
              <a:buFont typeface="Wingdings" pitchFamily="2" charset="2"/>
              <a:buChar char="ü"/>
            </a:pPr>
            <a:r>
              <a:rPr lang="ar-SA" sz="2800" kern="0" dirty="0">
                <a:solidFill>
                  <a:srgbClr val="000000"/>
                </a:solidFill>
                <a:latin typeface="Times New Roman"/>
                <a:ea typeface="Times New Roman"/>
                <a:cs typeface="AL-Mohanad"/>
              </a:rPr>
              <a:t> -  يخافان منه او من التعرض لاعتداء بدنى منه </a:t>
            </a: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2" name="صورة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3356992"/>
            <a:ext cx="3276476" cy="2520280"/>
          </a:xfrm>
          <a:prstGeom prst="rect">
            <a:avLst/>
          </a:prstGeom>
          <a:ln>
            <a:noFill/>
          </a:ln>
          <a:effectLst>
            <a:softEdge rad="112500"/>
          </a:effectLst>
        </p:spPr>
      </p:pic>
    </p:spTree>
    <p:extLst>
      <p:ext uri="{BB962C8B-B14F-4D97-AF65-F5344CB8AC3E}">
        <p14:creationId xmlns:p14="http://schemas.microsoft.com/office/powerpoint/2010/main" val="21546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ü"/>
            </a:pPr>
            <a:r>
              <a:rPr lang="ar-SA" sz="2800" kern="0" dirty="0">
                <a:solidFill>
                  <a:srgbClr val="000000"/>
                </a:solidFill>
                <a:latin typeface="Times New Roman"/>
                <a:ea typeface="Times New Roman"/>
                <a:cs typeface="AL-Mohanad"/>
              </a:rPr>
              <a:t>-  يتجادلان كل منهما مع الاخر بشأنه </a:t>
            </a:r>
          </a:p>
          <a:p>
            <a:pPr algn="justLow">
              <a:buFont typeface="Wingdings" pitchFamily="2" charset="2"/>
              <a:buChar char="ü"/>
            </a:pPr>
            <a:r>
              <a:rPr lang="ar-SA" sz="2800" kern="0" dirty="0">
                <a:solidFill>
                  <a:srgbClr val="000000"/>
                </a:solidFill>
                <a:latin typeface="Times New Roman"/>
                <a:ea typeface="Times New Roman"/>
                <a:cs typeface="AL-Mohanad"/>
              </a:rPr>
              <a:t> -  يشعران بأنهما بلا حول ولا قوة تجاهه </a:t>
            </a:r>
          </a:p>
          <a:p>
            <a:pPr algn="justLow">
              <a:buFont typeface="Wingdings" pitchFamily="2" charset="2"/>
              <a:buChar char="ü"/>
            </a:pPr>
            <a:r>
              <a:rPr lang="ar-SA" sz="2800" kern="0" dirty="0">
                <a:solidFill>
                  <a:srgbClr val="000000"/>
                </a:solidFill>
                <a:latin typeface="Times New Roman"/>
                <a:ea typeface="Times New Roman"/>
                <a:cs typeface="AL-Mohanad"/>
              </a:rPr>
              <a:t> -  يشعران بأن اموره تتدهور </a:t>
            </a:r>
            <a:endParaRPr lang="ar-SA" sz="2800" kern="0" dirty="0" smtClean="0">
              <a:solidFill>
                <a:srgbClr val="000000"/>
              </a:solidFill>
              <a:latin typeface="Times New Roman"/>
              <a:ea typeface="Times New Roman"/>
              <a:cs typeface="AL-Mohanad"/>
            </a:endParaRPr>
          </a:p>
          <a:p>
            <a:pPr marL="0" indent="0" algn="justLow">
              <a:buNone/>
            </a:pPr>
            <a:r>
              <a:rPr lang="ar-SA" b="1" kern="0" dirty="0">
                <a:solidFill>
                  <a:srgbClr val="C00000"/>
                </a:solidFill>
                <a:latin typeface="Times New Roman"/>
                <a:ea typeface="Times New Roman"/>
                <a:cs typeface="AL-Mohanad"/>
              </a:rPr>
              <a:t> اما عن علامات الادمان فتبدو </a:t>
            </a:r>
            <a:r>
              <a:rPr lang="ar-SA" b="1" kern="0" dirty="0" err="1">
                <a:solidFill>
                  <a:srgbClr val="C00000"/>
                </a:solidFill>
                <a:latin typeface="Times New Roman"/>
                <a:ea typeface="Times New Roman"/>
                <a:cs typeface="AL-Mohanad"/>
              </a:rPr>
              <a:t>فى</a:t>
            </a:r>
            <a:r>
              <a:rPr lang="ar-SA" b="1" kern="0" dirty="0">
                <a:solidFill>
                  <a:srgbClr val="C00000"/>
                </a:solidFill>
                <a:latin typeface="Times New Roman"/>
                <a:ea typeface="Times New Roman"/>
                <a:cs typeface="AL-Mohanad"/>
              </a:rPr>
              <a:t> العلامات الاتية :</a:t>
            </a:r>
          </a:p>
          <a:p>
            <a:pPr marL="0" indent="0" algn="justLow">
              <a:buNone/>
            </a:pPr>
            <a:r>
              <a:rPr lang="ar-SA" sz="2800" kern="0" dirty="0">
                <a:solidFill>
                  <a:srgbClr val="000000"/>
                </a:solidFill>
                <a:latin typeface="Times New Roman"/>
                <a:ea typeface="Times New Roman"/>
                <a:cs typeface="AL-Mohanad"/>
              </a:rPr>
              <a:t>1- يبدو المدمن كالهائم على وجهه .</a:t>
            </a:r>
          </a:p>
          <a:p>
            <a:pPr marL="0" indent="0" algn="justLow">
              <a:buNone/>
            </a:pPr>
            <a:r>
              <a:rPr lang="ar-SA" sz="2800" kern="0" dirty="0">
                <a:solidFill>
                  <a:srgbClr val="000000"/>
                </a:solidFill>
                <a:latin typeface="Times New Roman"/>
                <a:ea typeface="Times New Roman"/>
                <a:cs typeface="AL-Mohanad"/>
              </a:rPr>
              <a:t>2- يعانى من </a:t>
            </a:r>
            <a:r>
              <a:rPr lang="ar-SA" sz="2800" kern="0" dirty="0" err="1">
                <a:solidFill>
                  <a:srgbClr val="000000"/>
                </a:solidFill>
                <a:latin typeface="Times New Roman"/>
                <a:ea typeface="Times New Roman"/>
                <a:cs typeface="AL-Mohanad"/>
              </a:rPr>
              <a:t>إحمرار</a:t>
            </a:r>
            <a:r>
              <a:rPr lang="ar-SA" sz="2800" kern="0" dirty="0">
                <a:solidFill>
                  <a:srgbClr val="000000"/>
                </a:solidFill>
                <a:latin typeface="Times New Roman"/>
                <a:ea typeface="Times New Roman"/>
                <a:cs typeface="AL-Mohanad"/>
              </a:rPr>
              <a:t> في العينين .</a:t>
            </a:r>
          </a:p>
          <a:p>
            <a:pPr marL="0" indent="0" algn="justLow">
              <a:buNone/>
            </a:pPr>
            <a:r>
              <a:rPr lang="ar-SA" sz="2800" kern="0" dirty="0">
                <a:solidFill>
                  <a:srgbClr val="000000"/>
                </a:solidFill>
                <a:latin typeface="Times New Roman"/>
                <a:ea typeface="Times New Roman"/>
                <a:cs typeface="AL-Mohanad"/>
              </a:rPr>
              <a:t>3-  قد يستخدم الرش للتغطية على رائحة يديه .</a:t>
            </a:r>
          </a:p>
          <a:p>
            <a:pPr marL="0" indent="0" algn="justLow">
              <a:buNone/>
            </a:pPr>
            <a:r>
              <a:rPr lang="ar-SA" sz="2800" kern="0" dirty="0">
                <a:solidFill>
                  <a:srgbClr val="000000"/>
                </a:solidFill>
                <a:latin typeface="Times New Roman"/>
                <a:ea typeface="Times New Roman"/>
                <a:cs typeface="AL-Mohanad"/>
              </a:rPr>
              <a:t>4-  قد يستخدم العلكة او النعناع للتغطية على رائحة النفس .</a:t>
            </a:r>
          </a:p>
          <a:p>
            <a:pPr marL="0" indent="0" algn="justLow">
              <a:buNone/>
            </a:pPr>
            <a:r>
              <a:rPr lang="ar-SA" sz="2800" kern="0" dirty="0">
                <a:solidFill>
                  <a:srgbClr val="000000"/>
                </a:solidFill>
                <a:latin typeface="Times New Roman"/>
                <a:ea typeface="Times New Roman"/>
                <a:cs typeface="AL-Mohanad"/>
              </a:rPr>
              <a:t>5-  يسلك سلوكا عدائيا تجاه الاخرين .</a:t>
            </a:r>
          </a:p>
          <a:p>
            <a:pPr marL="0" indent="0" algn="justLow">
              <a:buNone/>
            </a:pPr>
            <a:r>
              <a:rPr lang="ar-SA" sz="2800" kern="0" dirty="0">
                <a:solidFill>
                  <a:srgbClr val="000000"/>
                </a:solidFill>
                <a:latin typeface="Times New Roman"/>
                <a:ea typeface="Times New Roman"/>
                <a:cs typeface="AL-Mohanad"/>
              </a:rPr>
              <a:t>6-  يهمل واجبات الحياة العائلية .</a:t>
            </a:r>
          </a:p>
          <a:p>
            <a:pPr marL="0" indent="0" algn="justLow">
              <a:buNone/>
            </a:pPr>
            <a:r>
              <a:rPr lang="ar-SA" sz="2800" kern="0" dirty="0">
                <a:solidFill>
                  <a:srgbClr val="000000"/>
                </a:solidFill>
                <a:latin typeface="Times New Roman"/>
                <a:ea typeface="Times New Roman"/>
                <a:cs typeface="AL-Mohanad"/>
              </a:rPr>
              <a:t>7-  يعانى من اضطراب في النوم  .</a:t>
            </a:r>
          </a:p>
          <a:p>
            <a:pPr marL="0" indent="0" algn="justLow">
              <a:buNone/>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1530971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None/>
            </a:pPr>
            <a:r>
              <a:rPr lang="ar-SA" sz="2800" kern="0" dirty="0">
                <a:solidFill>
                  <a:srgbClr val="000000"/>
                </a:solidFill>
                <a:latin typeface="Times New Roman"/>
                <a:ea typeface="Times New Roman"/>
                <a:cs typeface="AL-Mohanad"/>
              </a:rPr>
              <a:t> 8-  قد يشعر بالرعشة والقشعريرة لأتفه الاسباب </a:t>
            </a:r>
          </a:p>
          <a:p>
            <a:pPr marL="0" indent="0" algn="justLow">
              <a:buNone/>
            </a:pPr>
            <a:r>
              <a:rPr lang="ar-SA" sz="2800" kern="0" dirty="0">
                <a:solidFill>
                  <a:srgbClr val="000000"/>
                </a:solidFill>
                <a:latin typeface="Times New Roman"/>
                <a:ea typeface="Times New Roman"/>
                <a:cs typeface="AL-Mohanad"/>
              </a:rPr>
              <a:t> 9-  يتجنب الجلوس مع افراد الاسرة او غيرهم </a:t>
            </a:r>
          </a:p>
          <a:p>
            <a:pPr marL="0" indent="0" algn="justLow">
              <a:buNone/>
            </a:pPr>
            <a:r>
              <a:rPr lang="ar-SA" sz="2800" kern="0" dirty="0">
                <a:solidFill>
                  <a:srgbClr val="000000"/>
                </a:solidFill>
                <a:latin typeface="Times New Roman"/>
                <a:ea typeface="Times New Roman"/>
                <a:cs typeface="AL-Mohanad"/>
              </a:rPr>
              <a:t> 10-يعانى من قلق حاد </a:t>
            </a:r>
          </a:p>
          <a:p>
            <a:pPr marL="0" indent="0" algn="justLow">
              <a:buNone/>
            </a:pPr>
            <a:r>
              <a:rPr lang="ar-SA" sz="2800" kern="0" dirty="0">
                <a:solidFill>
                  <a:srgbClr val="000000"/>
                </a:solidFill>
                <a:latin typeface="Times New Roman"/>
                <a:ea typeface="Times New Roman"/>
                <a:cs typeface="AL-Mohanad"/>
              </a:rPr>
              <a:t> 11- لديه خلل في الاحساس بالوقت </a:t>
            </a:r>
          </a:p>
          <a:p>
            <a:pPr marL="0" indent="0" algn="justLow">
              <a:buNone/>
            </a:pPr>
            <a:r>
              <a:rPr lang="ar-SA" sz="2800" kern="0" dirty="0">
                <a:solidFill>
                  <a:srgbClr val="000000"/>
                </a:solidFill>
                <a:latin typeface="Times New Roman"/>
                <a:ea typeface="Times New Roman"/>
                <a:cs typeface="AL-Mohanad"/>
              </a:rPr>
              <a:t> 12- اختفاء النقود او الاشياء الثمينة من المنزل </a:t>
            </a:r>
          </a:p>
          <a:p>
            <a:pPr marL="0" indent="0" algn="justLow">
              <a:buNone/>
            </a:pPr>
            <a:r>
              <a:rPr lang="ar-SA" sz="2800" kern="0" dirty="0">
                <a:solidFill>
                  <a:srgbClr val="000000"/>
                </a:solidFill>
                <a:latin typeface="Times New Roman"/>
                <a:ea typeface="Times New Roman"/>
                <a:cs typeface="AL-Mohanad"/>
              </a:rPr>
              <a:t> 13- يمتلك ذاكرة ضعيفة </a:t>
            </a:r>
          </a:p>
          <a:p>
            <a:pPr marL="0" indent="0" algn="justLow">
              <a:buNone/>
            </a:pPr>
            <a:r>
              <a:rPr lang="ar-SA" sz="2800" kern="0" dirty="0">
                <a:solidFill>
                  <a:srgbClr val="000000"/>
                </a:solidFill>
                <a:latin typeface="Times New Roman"/>
                <a:ea typeface="Times New Roman"/>
                <a:cs typeface="AL-Mohanad"/>
              </a:rPr>
              <a:t> 14- يتحدث بسرعة او بصوت منخفض جدا </a:t>
            </a: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2" name="صورة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3861048"/>
            <a:ext cx="6379112" cy="2308904"/>
          </a:xfrm>
          <a:prstGeom prst="rect">
            <a:avLst/>
          </a:prstGeom>
          <a:ln>
            <a:noFill/>
          </a:ln>
          <a:effectLst>
            <a:softEdge rad="112500"/>
          </a:effectLst>
        </p:spPr>
      </p:pic>
    </p:spTree>
    <p:extLst>
      <p:ext uri="{BB962C8B-B14F-4D97-AF65-F5344CB8AC3E}">
        <p14:creationId xmlns:p14="http://schemas.microsoft.com/office/powerpoint/2010/main" val="385875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772816"/>
            <a:ext cx="806489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defPPr>
              <a:defRPr lang="en-US"/>
            </a:defPPr>
            <a:lvl1pPr marL="342900" indent="-342900" algn="justLow" rtl="1" eaLnBrk="0" hangingPunct="0">
              <a:spcBef>
                <a:spcPct val="20000"/>
              </a:spcBef>
              <a:buFont typeface="Wingdings" pitchFamily="2" charset="2"/>
              <a:buChar char="Ø"/>
              <a:defRPr sz="2800" kern="0">
                <a:solidFill>
                  <a:srgbClr val="2E2224"/>
                </a:solidFill>
                <a:latin typeface="Times New Roman"/>
                <a:ea typeface="Times New Roman"/>
                <a:cs typeface="AL-Mohanad"/>
              </a:defRPr>
            </a:lvl1pPr>
            <a:lvl2pPr marL="742950" indent="-285750" algn="r" rtl="1" eaLnBrk="0" hangingPunct="0">
              <a:spcBef>
                <a:spcPct val="20000"/>
              </a:spcBef>
              <a:buChar char="–"/>
              <a:defRPr sz="2800">
                <a:latin typeface="+mn-lt"/>
              </a:defRPr>
            </a:lvl2pPr>
            <a:lvl3pPr marL="1143000" indent="-228600" algn="r" rtl="1" eaLnBrk="0" hangingPunct="0">
              <a:spcBef>
                <a:spcPct val="20000"/>
              </a:spcBef>
              <a:buChar char="•"/>
              <a:defRPr>
                <a:latin typeface="+mn-lt"/>
              </a:defRPr>
            </a:lvl3pPr>
            <a:lvl4pPr marL="1600200" indent="-228600" algn="r" rtl="1" eaLnBrk="0" hangingPunct="0">
              <a:spcBef>
                <a:spcPct val="20000"/>
              </a:spcBef>
              <a:buChar char="–"/>
              <a:defRPr sz="2000">
                <a:latin typeface="+mn-lt"/>
              </a:defRPr>
            </a:lvl4pPr>
            <a:lvl5pPr marL="2057400" indent="-228600" algn="r" rtl="1" eaLnBrk="0" hangingPunct="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buFont typeface="Wingdings" pitchFamily="2" charset="2"/>
              <a:buChar char="v"/>
            </a:pPr>
            <a:r>
              <a:rPr lang="ar-SA" dirty="0">
                <a:solidFill>
                  <a:srgbClr val="000000"/>
                </a:solidFill>
              </a:rPr>
              <a:t>تحدد ظاهرة الادمان من الناحية الاجتماعية الحضارية انها اساس من الحيل الاجتماعية وليس باعتبارها مرضا او علة نفسية وتوصف ظاهرة الادمان من الناحية الاجتماعية ان المدمن يتبع احد الطرق الثلاث :العدوانية ,تدمير الذات الاضرار بالذات </a:t>
            </a:r>
            <a:endParaRPr lang="ar-SA" dirty="0" smtClean="0">
              <a:solidFill>
                <a:srgbClr val="000000"/>
              </a:solidFill>
            </a:endParaRPr>
          </a:p>
          <a:p>
            <a:pPr>
              <a:buFont typeface="Arial" pitchFamily="34" charset="0"/>
              <a:buChar char="•"/>
            </a:pPr>
            <a:r>
              <a:rPr lang="ar-SA" dirty="0" smtClean="0">
                <a:solidFill>
                  <a:srgbClr val="000000"/>
                </a:solidFill>
              </a:rPr>
              <a:t>والادمان </a:t>
            </a:r>
            <a:r>
              <a:rPr lang="ar-SA" dirty="0">
                <a:solidFill>
                  <a:srgbClr val="000000"/>
                </a:solidFill>
              </a:rPr>
              <a:t>مرض يصيب الفرد </a:t>
            </a:r>
            <a:r>
              <a:rPr lang="ar-SA" dirty="0" smtClean="0">
                <a:solidFill>
                  <a:srgbClr val="000000"/>
                </a:solidFill>
              </a:rPr>
              <a:t>والمجتمع ، فبالإضافة </a:t>
            </a:r>
            <a:r>
              <a:rPr lang="ar-SA" dirty="0">
                <a:solidFill>
                  <a:srgbClr val="000000"/>
                </a:solidFill>
              </a:rPr>
              <a:t>الى الاعراض والمشكلات التي تلحق بالمدمن فان البنيان الاجتماعي يتصدع وينهار حيث تفكك الروابط الأسرية وتتدنى قدرة الانسان على العمل فيقل الانتاج كما يتزايد عجز الشباب عن مواجهة الواقع  والارتباط بمتطلباته وتتفاقم المشكلات الاجتماعية وتكثر الحوادث والجرائم.</a:t>
            </a:r>
          </a:p>
          <a:p>
            <a:pPr marL="0" indent="0">
              <a:buNone/>
            </a:pPr>
            <a:endParaRPr lang="ar-SA" dirty="0" smtClean="0">
              <a:solidFill>
                <a:srgbClr val="000000"/>
              </a:solidFill>
            </a:endParaRPr>
          </a:p>
          <a:p>
            <a:pPr>
              <a:buFont typeface="Wingdings" pitchFamily="2" charset="2"/>
              <a:buChar char="v"/>
            </a:pPr>
            <a:endParaRPr lang="ar-SA" dirty="0" smtClean="0">
              <a:solidFill>
                <a:srgbClr val="000000"/>
              </a:solidFill>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6110"/>
            <a:ext cx="1548037" cy="13086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نتيجة بحث الصور عن المشكلات الاجتماع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92" y="232498"/>
            <a:ext cx="1482144" cy="1252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مستطيل مستدير الزوايا 12"/>
          <p:cNvSpPr/>
          <p:nvPr/>
        </p:nvSpPr>
        <p:spPr bwMode="auto">
          <a:xfrm>
            <a:off x="2483768" y="262284"/>
            <a:ext cx="4608512" cy="1294508"/>
          </a:xfrm>
          <a:prstGeom prst="roundRect">
            <a:avLst/>
          </a:prstGeom>
          <a:blipFill>
            <a:blip r:embed="rId5"/>
            <a:tile tx="0" ty="0" sx="100000" sy="100000" flip="none" algn="tl"/>
          </a:blipFill>
          <a:ln>
            <a:solidFill>
              <a:srgbClr val="00FF00"/>
            </a:solidFill>
            <a:headEnd type="none" w="med" len="med"/>
            <a:tailEnd type="none" w="med" len="med"/>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algn="ctr"/>
            <a:r>
              <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رابعاً: </a:t>
            </a:r>
            <a:r>
              <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التفسير الاجتماعي </a:t>
            </a:r>
            <a:r>
              <a:rPr lang="ar-SA" sz="36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للإدمان</a:t>
            </a:r>
            <a:endParaRPr lang="ar-SA" sz="3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03491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algn="justLow">
              <a:buFont typeface="Wingdings" pitchFamily="2" charset="2"/>
              <a:buChar char="v"/>
            </a:pPr>
            <a:r>
              <a:rPr lang="ar-SA" sz="2800" kern="0" dirty="0">
                <a:solidFill>
                  <a:srgbClr val="000000"/>
                </a:solidFill>
                <a:latin typeface="Times New Roman"/>
                <a:ea typeface="Times New Roman"/>
                <a:cs typeface="AL-Mohanad"/>
              </a:rPr>
              <a:t> ومن المشكلات الاجتماعية التي تنجم عن الإدمان كثرة المشكلات الأسرية والطلاق وتشرد الابناء وانهيار البنيان الأسري, كما ينجم عن الادمان كثرة حوادث الاغتصاب والسرقة والقتل والانتحار ,بالإضافة الى كثرة المخالفات القانونية  </a:t>
            </a:r>
            <a:r>
              <a:rPr lang="ar-SA" sz="2800" kern="0" dirty="0" smtClean="0">
                <a:solidFill>
                  <a:srgbClr val="000000"/>
                </a:solidFill>
                <a:latin typeface="Times New Roman"/>
                <a:ea typeface="Times New Roman"/>
                <a:cs typeface="AL-Mohanad"/>
              </a:rPr>
              <a:t>.</a:t>
            </a:r>
          </a:p>
          <a:p>
            <a:pPr algn="justLow">
              <a:buFont typeface="Wingdings" pitchFamily="2" charset="2"/>
              <a:buChar char="v"/>
            </a:pPr>
            <a:r>
              <a:rPr lang="ar-SA" sz="2800" kern="0" dirty="0">
                <a:solidFill>
                  <a:srgbClr val="000000"/>
                </a:solidFill>
                <a:latin typeface="Times New Roman"/>
                <a:ea typeface="Times New Roman"/>
                <a:cs typeface="AL-Mohanad"/>
              </a:rPr>
              <a:t>تكاد تجمع الدراسات التي قام بها الباحثون  المتخصصون على ان تعاطي الخمور أو المخدرات والإدمان عليه يؤثران على انتاج الفرد في العمل وذلك خلال ما يطرأ عليه من تغيرات نتيجة للتعاطي وفيما يلي نماذج لهذه الأضرار:</a:t>
            </a:r>
            <a:br>
              <a:rPr lang="ar-SA" sz="2800" kern="0" dirty="0">
                <a:solidFill>
                  <a:srgbClr val="000000"/>
                </a:solidFill>
                <a:latin typeface="Times New Roman"/>
                <a:ea typeface="Times New Roman"/>
                <a:cs typeface="AL-Mohanad"/>
              </a:rPr>
            </a:br>
            <a:r>
              <a:rPr lang="ar-SA" sz="2800" kern="0" dirty="0">
                <a:solidFill>
                  <a:srgbClr val="000000"/>
                </a:solidFill>
                <a:latin typeface="Times New Roman"/>
                <a:ea typeface="Times New Roman"/>
                <a:cs typeface="AL-Mohanad"/>
              </a:rPr>
              <a:t>1_ الانشغال عن  الوظائف والاعمال الإنتاجية التي تسهم في تطوير المجتمع والعمل في وظائف مثل رعاية المدمنين وحراسة المحكومين والزيادة في اعداد رجال الشرطة</a:t>
            </a:r>
            <a:br>
              <a:rPr lang="ar-SA" sz="2800" kern="0" dirty="0">
                <a:solidFill>
                  <a:srgbClr val="000000"/>
                </a:solidFill>
                <a:latin typeface="Times New Roman"/>
                <a:ea typeface="Times New Roman"/>
                <a:cs typeface="AL-Mohanad"/>
              </a:rPr>
            </a:br>
            <a:r>
              <a:rPr lang="ar-SA" sz="2800" kern="0" dirty="0">
                <a:solidFill>
                  <a:srgbClr val="000000"/>
                </a:solidFill>
                <a:latin typeface="Times New Roman"/>
                <a:ea typeface="Times New Roman"/>
                <a:cs typeface="AL-Mohanad"/>
              </a:rPr>
              <a:t>2_الإنفاق الحكومي على السجون والمؤسسات والمستشفيات التي ترتبط بمشكلة الادمان</a:t>
            </a:r>
            <a:br>
              <a:rPr lang="ar-SA" sz="2800" kern="0" dirty="0">
                <a:solidFill>
                  <a:srgbClr val="000000"/>
                </a:solidFill>
                <a:latin typeface="Times New Roman"/>
                <a:ea typeface="Times New Roman"/>
                <a:cs typeface="AL-Mohanad"/>
              </a:rPr>
            </a:br>
            <a:r>
              <a:rPr lang="ar-SA" sz="2800" kern="0" dirty="0">
                <a:solidFill>
                  <a:srgbClr val="000000"/>
                </a:solidFill>
                <a:latin typeface="Times New Roman"/>
                <a:ea typeface="Times New Roman"/>
                <a:cs typeface="AL-Mohanad"/>
              </a:rPr>
              <a:t>3_الاموال الباهظة التي تنفق على المكافحة والعلاج  وكان الاولى ان تنفق على ما يعود على المجتمع كإنشاء مدارس واقامة مصانع. </a:t>
            </a:r>
          </a:p>
          <a:p>
            <a:pPr algn="justLow">
              <a:buFont typeface="Wingdings" pitchFamily="2" charset="2"/>
              <a:buChar char="v"/>
            </a:pPr>
            <a:endParaRPr lang="ar-SA" sz="2800" kern="0" dirty="0" smtClean="0">
              <a:solidFill>
                <a:srgbClr val="000000"/>
              </a:solidFill>
              <a:latin typeface="Times New Roman"/>
              <a:ea typeface="Times New Roman"/>
              <a:cs typeface="AL-Mohanad"/>
            </a:endParaRPr>
          </a:p>
          <a:p>
            <a:pPr algn="justLow">
              <a:buFont typeface="Wingdings" pitchFamily="2" charset="2"/>
              <a:buChar char="v"/>
            </a:pPr>
            <a:endParaRPr lang="ar-SA" sz="2800" kern="0" dirty="0">
              <a:solidFill>
                <a:srgbClr val="000000"/>
              </a:solidFill>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223985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674" name="Picture 2" descr="نتيجة بحث الصور عن صور خلفيات"/>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تمرير أفقي 3"/>
          <p:cNvSpPr/>
          <p:nvPr/>
        </p:nvSpPr>
        <p:spPr bwMode="auto">
          <a:xfrm>
            <a:off x="2352791" y="136294"/>
            <a:ext cx="4956661" cy="1368152"/>
          </a:xfrm>
          <a:prstGeom prst="horizontalScroll">
            <a:avLst/>
          </a:prstGeom>
          <a:blipFill>
            <a:blip r:embed="rId3"/>
            <a:tile tx="0" ty="0" sx="100000" sy="100000" flip="none" algn="tl"/>
          </a:blipFill>
          <a:ln w="9525" cap="flat" cmpd="sng" algn="ctr">
            <a:solidFill>
              <a:srgbClr val="CC6600"/>
            </a:solid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endParaRPr lang="ar-SA" dirty="0" smtClean="0">
              <a:solidFill>
                <a:srgbClr val="000000"/>
              </a:solidFill>
            </a:endParaRPr>
          </a:p>
        </p:txBody>
      </p:sp>
      <p:sp>
        <p:nvSpPr>
          <p:cNvPr id="3" name="WordArt 9"/>
          <p:cNvSpPr>
            <a:spLocks noChangeArrowheads="1" noChangeShapeType="1" noTextEdit="1"/>
          </p:cNvSpPr>
          <p:nvPr/>
        </p:nvSpPr>
        <p:spPr bwMode="auto">
          <a:xfrm>
            <a:off x="2654334" y="470067"/>
            <a:ext cx="4408800" cy="70060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a:defRPr/>
            </a:pPr>
            <a:r>
              <a:rPr lang="ar-SA" sz="3600" b="1" kern="10" cap="all" dirty="0" smtClean="0">
                <a:ln w="9000" cmpd="sng">
                  <a:solidFill>
                    <a:srgbClr val="FF0000"/>
                  </a:solidFill>
                  <a:prstDash val="solid"/>
                </a:ln>
                <a:solidFill>
                  <a:srgbClr val="0000FF"/>
                </a:solidFill>
                <a:effectLst>
                  <a:reflection blurRad="12700" stA="28000" endPos="45000" dist="1000" dir="5400000" sy="-100000" algn="bl" rotWithShape="0"/>
                </a:effectLst>
                <a:latin typeface="Arial"/>
                <a:cs typeface="PT Bold Dusky"/>
              </a:rPr>
              <a:t>أسئلة المحاضرة السابعة</a:t>
            </a:r>
            <a:endParaRPr lang="ar-SA" sz="3600" b="1" kern="10" cap="all" dirty="0">
              <a:ln w="9000" cmpd="sng">
                <a:solidFill>
                  <a:srgbClr val="FF0000"/>
                </a:solidFill>
                <a:prstDash val="solid"/>
              </a:ln>
              <a:solidFill>
                <a:srgbClr val="0000FF"/>
              </a:solidFill>
              <a:effectLst>
                <a:reflection blurRad="12700" stA="28000" endPos="45000" dist="1000" dir="5400000" sy="-100000" algn="bl" rotWithShape="0"/>
              </a:effectLst>
              <a:latin typeface="Arial"/>
              <a:cs typeface="PT Bold Dusky"/>
            </a:endParaRPr>
          </a:p>
        </p:txBody>
      </p:sp>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15484">
            <a:off x="911066" y="2611309"/>
            <a:ext cx="1961922" cy="2041838"/>
          </a:xfrm>
          <a:prstGeom prst="rect">
            <a:avLst/>
          </a:prstGeom>
        </p:spPr>
      </p:pic>
      <p:pic>
        <p:nvPicPr>
          <p:cNvPr id="30721"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274895">
            <a:off x="5572458" y="5515477"/>
            <a:ext cx="1268909" cy="1191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عنصر نائب للمحتوى 2"/>
          <p:cNvSpPr txBox="1">
            <a:spLocks/>
          </p:cNvSpPr>
          <p:nvPr/>
        </p:nvSpPr>
        <p:spPr bwMode="auto">
          <a:xfrm>
            <a:off x="2712980" y="1367699"/>
            <a:ext cx="4848714" cy="2264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b="1" kern="0" dirty="0" smtClean="0">
                <a:solidFill>
                  <a:srgbClr val="2E2224"/>
                </a:solidFill>
                <a:latin typeface="Times New Roman"/>
                <a:ea typeface="Times New Roman"/>
                <a:cs typeface="AL-Mohanad"/>
              </a:rPr>
              <a:t>السؤال الأول:</a:t>
            </a:r>
          </a:p>
          <a:p>
            <a:pPr marL="0" indent="0" algn="justLow">
              <a:buFontTx/>
              <a:buNone/>
            </a:pPr>
            <a:r>
              <a:rPr lang="ar-SA" sz="2800" b="1" kern="0" dirty="0" smtClean="0">
                <a:solidFill>
                  <a:srgbClr val="0000FF"/>
                </a:solidFill>
                <a:latin typeface="Times New Roman"/>
                <a:ea typeface="Times New Roman"/>
                <a:cs typeface="AL-Mohanad"/>
              </a:rPr>
              <a:t>تحدثي / تحدث بالتفصيل عن السمات التي تميز </a:t>
            </a:r>
            <a:r>
              <a:rPr lang="ar-SA" sz="2800" b="1" kern="0" dirty="0">
                <a:solidFill>
                  <a:srgbClr val="0000FF"/>
                </a:solidFill>
                <a:latin typeface="Times New Roman"/>
                <a:ea typeface="Times New Roman"/>
                <a:cs typeface="AL-Mohanad"/>
              </a:rPr>
              <a:t>الشخص المدمن او </a:t>
            </a:r>
            <a:r>
              <a:rPr lang="ar-SA" sz="2800" b="1" kern="0" dirty="0" smtClean="0">
                <a:solidFill>
                  <a:srgbClr val="0000FF"/>
                </a:solidFill>
                <a:latin typeface="Times New Roman"/>
                <a:ea typeface="Times New Roman"/>
                <a:cs typeface="AL-Mohanad"/>
              </a:rPr>
              <a:t>المستهدف بالإدمان.</a:t>
            </a:r>
            <a:endParaRPr lang="ar-SA" sz="2800" kern="0" dirty="0">
              <a:solidFill>
                <a:srgbClr val="C00000"/>
              </a:solidFill>
              <a:latin typeface="Times New Roman"/>
              <a:ea typeface="Times New Roman"/>
              <a:cs typeface="AL-Mohanad"/>
            </a:endParaRPr>
          </a:p>
        </p:txBody>
      </p:sp>
    </p:spTree>
    <p:extLst>
      <p:ext uri="{BB962C8B-B14F-4D97-AF65-F5344CB8AC3E}">
        <p14:creationId xmlns:p14="http://schemas.microsoft.com/office/powerpoint/2010/main" val="6099199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7" name="عنصر نائب للمحتوى 2"/>
          <p:cNvSpPr txBox="1">
            <a:spLocks/>
          </p:cNvSpPr>
          <p:nvPr/>
        </p:nvSpPr>
        <p:spPr bwMode="auto">
          <a:xfrm>
            <a:off x="467544" y="1345895"/>
            <a:ext cx="8208912" cy="5512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lvl="0" indent="0" rtl="0" eaLnBrk="1" hangingPunct="1">
              <a:spcBef>
                <a:spcPct val="0"/>
              </a:spcBef>
              <a:buNone/>
            </a:pPr>
            <a:r>
              <a:rPr lang="ar-SA" sz="2800" kern="0" dirty="0">
                <a:solidFill>
                  <a:srgbClr val="2E2224"/>
                </a:solidFill>
                <a:latin typeface="Times New Roman"/>
                <a:ea typeface="Times New Roman"/>
                <a:cs typeface="AL-Mohanad"/>
              </a:rPr>
              <a:t>في الواقع هناك العديد من الدراسات والابحاث قد اشارت الى وجود سمات تميز الشخص المدمن او حتى المستهدف بالإدمان فقد اشار (لأنج 1990) الى أن المدمنين يتسمون بانهم :-</a:t>
            </a:r>
          </a:p>
          <a:p>
            <a:pPr marL="0" lvl="0" indent="0" rtl="0" eaLnBrk="1" hangingPunct="1">
              <a:spcBef>
                <a:spcPct val="0"/>
              </a:spcBef>
              <a:buNone/>
            </a:pPr>
            <a:r>
              <a:rPr lang="ar-SA" sz="2800" kern="0" dirty="0">
                <a:solidFill>
                  <a:srgbClr val="2E2224"/>
                </a:solidFill>
                <a:latin typeface="Times New Roman"/>
                <a:ea typeface="Times New Roman"/>
                <a:cs typeface="AL-Mohanad"/>
              </a:rPr>
              <a:t>- غير ناضجين انفعالياً .</a:t>
            </a:r>
          </a:p>
          <a:p>
            <a:pPr marL="0" lvl="0" indent="0" rtl="0" eaLnBrk="1" hangingPunct="1">
              <a:spcBef>
                <a:spcPct val="0"/>
              </a:spcBef>
              <a:buNone/>
            </a:pPr>
            <a:r>
              <a:rPr lang="ar-SA" sz="2800" kern="0" dirty="0">
                <a:solidFill>
                  <a:srgbClr val="2E2224"/>
                </a:solidFill>
                <a:latin typeface="Times New Roman"/>
                <a:ea typeface="Times New Roman"/>
                <a:cs typeface="AL-Mohanad"/>
              </a:rPr>
              <a:t>- متهورون.</a:t>
            </a:r>
          </a:p>
          <a:p>
            <a:pPr marL="0" lvl="0" indent="0" rtl="0" eaLnBrk="1" hangingPunct="1">
              <a:spcBef>
                <a:spcPct val="0"/>
              </a:spcBef>
              <a:buNone/>
            </a:pPr>
            <a:r>
              <a:rPr lang="ar-SA" sz="2800" kern="0" dirty="0">
                <a:solidFill>
                  <a:srgbClr val="2E2224"/>
                </a:solidFill>
                <a:latin typeface="Times New Roman"/>
                <a:ea typeface="Times New Roman"/>
                <a:cs typeface="AL-Mohanad"/>
              </a:rPr>
              <a:t>- معتمدون الى درجة كبيرة </a:t>
            </a:r>
          </a:p>
          <a:p>
            <a:pPr marL="0" lvl="0" indent="0" rtl="0" eaLnBrk="1" hangingPunct="1">
              <a:spcBef>
                <a:spcPct val="0"/>
              </a:spcBef>
              <a:buNone/>
            </a:pPr>
            <a:r>
              <a:rPr lang="ar-SA" sz="2800" kern="0" dirty="0">
                <a:solidFill>
                  <a:srgbClr val="2E2224"/>
                </a:solidFill>
                <a:latin typeface="Times New Roman"/>
                <a:ea typeface="Times New Roman"/>
                <a:cs typeface="AL-Mohanad"/>
              </a:rPr>
              <a:t>- اقل تحملاُ للإحباط والتوتر .</a:t>
            </a:r>
          </a:p>
          <a:p>
            <a:pPr marL="0" lvl="0" indent="0" rtl="0" eaLnBrk="1" hangingPunct="1">
              <a:spcBef>
                <a:spcPct val="0"/>
              </a:spcBef>
              <a:buNone/>
            </a:pPr>
            <a:r>
              <a:rPr lang="ar-SA" sz="2800" kern="0" dirty="0">
                <a:solidFill>
                  <a:srgbClr val="2E2224"/>
                </a:solidFill>
                <a:latin typeface="Times New Roman"/>
                <a:ea typeface="Times New Roman"/>
                <a:cs typeface="AL-Mohanad"/>
              </a:rPr>
              <a:t>- اقل قدرة على تحمل الالم والشعور بالذنب والحزن من معظم الناس </a:t>
            </a:r>
          </a:p>
          <a:p>
            <a:pPr marL="0" lvl="0" indent="0" rtl="0" eaLnBrk="1" hangingPunct="1">
              <a:spcBef>
                <a:spcPct val="0"/>
              </a:spcBef>
              <a:buNone/>
            </a:pPr>
            <a:r>
              <a:rPr lang="ar-SA" sz="2800" kern="0" dirty="0">
                <a:solidFill>
                  <a:srgbClr val="2E2224"/>
                </a:solidFill>
                <a:latin typeface="Times New Roman"/>
                <a:ea typeface="Times New Roman"/>
                <a:cs typeface="AL-Mohanad"/>
              </a:rPr>
              <a:t>- غير قادرين على مواجهه مشكلاتهم .</a:t>
            </a:r>
          </a:p>
          <a:p>
            <a:pPr marL="0" lvl="0" indent="0" rtl="0" eaLnBrk="1" hangingPunct="1">
              <a:spcBef>
                <a:spcPct val="0"/>
              </a:spcBef>
              <a:buNone/>
            </a:pPr>
            <a:r>
              <a:rPr lang="ar-SA" sz="2800" kern="0" dirty="0">
                <a:solidFill>
                  <a:srgbClr val="2E2224"/>
                </a:solidFill>
                <a:latin typeface="Times New Roman"/>
                <a:ea typeface="Times New Roman"/>
                <a:cs typeface="AL-Mohanad"/>
              </a:rPr>
              <a:t>يجدون صعوبة في تأخير اشباع حاجاتهم مثل الاطفال يريدون الاشباع الفوري</a:t>
            </a:r>
          </a:p>
          <a:p>
            <a:pPr marL="0" lvl="0" indent="0" rtl="0" eaLnBrk="1" hangingPunct="1">
              <a:spcBef>
                <a:spcPct val="0"/>
              </a:spcBef>
              <a:buNone/>
            </a:pPr>
            <a:endParaRPr lang="ar-SA" sz="2800" kern="0" dirty="0">
              <a:solidFill>
                <a:srgbClr val="2E2224"/>
              </a:solidFill>
              <a:latin typeface="Times New Roman"/>
              <a:ea typeface="Times New Roman"/>
              <a:cs typeface="AL-Mohanad"/>
            </a:endParaRPr>
          </a:p>
          <a:p>
            <a:pPr marL="0" lvl="0" indent="0" rtl="0" eaLnBrk="1" hangingPunct="1">
              <a:spcBef>
                <a:spcPct val="0"/>
              </a:spcBef>
              <a:buNone/>
            </a:pPr>
            <a:endParaRPr lang="ar-SA" sz="2800" kern="0" dirty="0">
              <a:solidFill>
                <a:srgbClr val="2E2224"/>
              </a:solidFill>
              <a:latin typeface="Times New Roman"/>
              <a:ea typeface="Times New Roman"/>
              <a:cs typeface="AL-Mohanad"/>
            </a:endParaRPr>
          </a:p>
          <a:p>
            <a:pPr marL="0" lvl="0" indent="0" rtl="0" eaLnBrk="1" hangingPunct="1">
              <a:spcBef>
                <a:spcPct val="0"/>
              </a:spcBef>
              <a:buNone/>
            </a:pPr>
            <a:endParaRPr lang="ar-SA" sz="2800" kern="0" dirty="0">
              <a:solidFill>
                <a:srgbClr val="2E2224"/>
              </a:solidFill>
              <a:latin typeface="Times New Roman"/>
              <a:ea typeface="Times New Roman"/>
              <a:cs typeface="AL-Mohanad"/>
            </a:endParaRPr>
          </a:p>
          <a:p>
            <a:pPr marL="0" lvl="0" indent="0" rtl="0" eaLnBrk="1" hangingPunct="1">
              <a:spcBef>
                <a:spcPct val="0"/>
              </a:spcBef>
              <a:buNone/>
            </a:pPr>
            <a:endParaRPr lang="ar-SA" sz="2800" kern="0" dirty="0">
              <a:solidFill>
                <a:srgbClr val="2E2224"/>
              </a:solidFill>
              <a:latin typeface="Times New Roman"/>
              <a:ea typeface="Times New Roman"/>
              <a:cs typeface="AL-Mohanad"/>
            </a:endParaRPr>
          </a:p>
          <a:p>
            <a:pPr marL="0" lvl="0" indent="0" rtl="0" eaLnBrk="1" hangingPunct="1">
              <a:spcBef>
                <a:spcPct val="0"/>
              </a:spcBef>
              <a:buNone/>
            </a:pPr>
            <a:endParaRPr lang="ar-SA" sz="2800" kern="0" dirty="0">
              <a:solidFill>
                <a:srgbClr val="2E2224"/>
              </a:solidFill>
              <a:latin typeface="Times New Roman"/>
              <a:ea typeface="Times New Roman"/>
              <a:cs typeface="AL-Mohanad"/>
            </a:endParaRPr>
          </a:p>
          <a:p>
            <a:pPr marL="0" lvl="0" indent="0" rtl="0" eaLnBrk="1" hangingPunct="1">
              <a:spcBef>
                <a:spcPct val="0"/>
              </a:spcBef>
              <a:buNone/>
            </a:pPr>
            <a:endParaRPr lang="ar-SA" sz="2800" kern="0" dirty="0">
              <a:solidFill>
                <a:srgbClr val="2E2224"/>
              </a:solidFill>
              <a:latin typeface="Times New Roman"/>
              <a:ea typeface="Times New Roman"/>
              <a:cs typeface="AL-Mohanad"/>
            </a:endParaRPr>
          </a:p>
          <a:p>
            <a:pPr marL="0" lvl="0" indent="0" rtl="0" eaLnBrk="1" hangingPunct="1">
              <a:spcBef>
                <a:spcPct val="0"/>
              </a:spcBef>
              <a:buNone/>
            </a:pPr>
            <a:endParaRPr lang="ar-SA" sz="2800" kern="0" dirty="0">
              <a:solidFill>
                <a:srgbClr val="2E2224"/>
              </a:solidFill>
              <a:latin typeface="Times New Roman"/>
              <a:ea typeface="Times New Roman"/>
              <a:cs typeface="AL-Mohanad"/>
            </a:endParaRPr>
          </a:p>
          <a:p>
            <a:pPr marL="0" lvl="0" indent="0" rtl="0" eaLnBrk="1" hangingPunct="1">
              <a:spcBef>
                <a:spcPct val="0"/>
              </a:spcBef>
              <a:buNone/>
            </a:pPr>
            <a:endParaRPr lang="ar-SA" sz="2800" kern="0" dirty="0">
              <a:solidFill>
                <a:srgbClr val="2E2224"/>
              </a:solidFill>
              <a:latin typeface="Times New Roman"/>
              <a:ea typeface="Times New Roman"/>
              <a:cs typeface="AL-Mohanad"/>
            </a:endParaRPr>
          </a:p>
          <a:p>
            <a:pPr marL="0" lvl="0" indent="0" rtl="0" eaLnBrk="1" hangingPunct="1">
              <a:spcBef>
                <a:spcPct val="0"/>
              </a:spcBef>
              <a:buNone/>
            </a:pPr>
            <a:endParaRPr lang="ar-SA" sz="2800" kern="0" dirty="0">
              <a:solidFill>
                <a:srgbClr val="2E2224"/>
              </a:solidFill>
              <a:latin typeface="Times New Roman"/>
              <a:ea typeface="Times New Roman"/>
              <a:cs typeface="AL-Mohanad"/>
            </a:endParaRPr>
          </a:p>
        </p:txBody>
      </p:sp>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5" name="مستطيل مستدير الزوايا 4"/>
          <p:cNvSpPr/>
          <p:nvPr/>
        </p:nvSpPr>
        <p:spPr bwMode="auto">
          <a:xfrm>
            <a:off x="1014001" y="246063"/>
            <a:ext cx="7080344" cy="1008112"/>
          </a:xfrm>
          <a:prstGeom prst="roundRect">
            <a:avLst/>
          </a:prstGeom>
          <a:blipFill>
            <a:blip r:embed="rId3"/>
            <a:tile tx="0" ty="0" sx="100000" sy="100000" flip="none" algn="tl"/>
          </a:blipFill>
          <a:ln>
            <a:headEnd type="none" w="med" len="med"/>
            <a:tailEnd type="none" w="med" len="med"/>
          </a:ln>
          <a:effectLst>
            <a:glow rad="228600">
              <a:srgbClr val="CC6600">
                <a:alpha val="40000"/>
              </a:srgbClr>
            </a:glow>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slope"/>
          </a:sp3d>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1" anchor="t" anchorCtr="0" compatLnSpc="1">
            <a:prstTxWarp prst="textNoShape">
              <a:avLst/>
            </a:prstTxWarp>
          </a:bodyPr>
          <a:lstStyle/>
          <a:p>
            <a:pPr algn="ctr" rtl="1" fontAlgn="auto">
              <a:spcBef>
                <a:spcPts val="0"/>
              </a:spcBef>
              <a:spcAft>
                <a:spcPts val="0"/>
              </a:spcAft>
              <a:defRPr/>
            </a:pPr>
            <a:endParaRPr lang="ar-EG" sz="4000" b="1" kern="0" dirty="0">
              <a:solidFill>
                <a:srgbClr val="FF0000"/>
              </a:solidFill>
              <a:cs typeface="Arial"/>
            </a:endParaRPr>
          </a:p>
        </p:txBody>
      </p:sp>
      <p:pic>
        <p:nvPicPr>
          <p:cNvPr id="8" name="Picture 11" descr="campan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04985">
            <a:off x="6936225" y="307615"/>
            <a:ext cx="1259157" cy="1068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مستطيل 8"/>
          <p:cNvSpPr/>
          <p:nvPr/>
        </p:nvSpPr>
        <p:spPr>
          <a:xfrm>
            <a:off x="2123728" y="559375"/>
            <a:ext cx="4680520" cy="564927"/>
          </a:xfrm>
          <a:prstGeom prst="rect">
            <a:avLst/>
          </a:prstGeom>
        </p:spPr>
        <p:txBody>
          <a:bodyPr wrap="none">
            <a:prstTxWarp prst="textPlain">
              <a:avLst>
                <a:gd name="adj" fmla="val 50332"/>
              </a:avLst>
            </a:prstTxWarp>
            <a:spAutoFit/>
          </a:bodyPr>
          <a:lstStyle/>
          <a:p>
            <a:pPr algn="ctr" rtl="1">
              <a:defRPr/>
            </a:pPr>
            <a:r>
              <a:rPr lang="ar-SA" sz="6600" b="1" dirty="0">
                <a:ln w="1905"/>
                <a:solidFill>
                  <a:srgbClr val="FF0000"/>
                </a:solidFill>
                <a:effectLst>
                  <a:glow rad="101600">
                    <a:srgbClr val="FFFF00">
                      <a:alpha val="60000"/>
                    </a:srgbClr>
                  </a:glow>
                  <a:outerShdw blurRad="75057" dist="38100" dir="5400000" sy="-20000" rotWithShape="0">
                    <a:prstClr val="black">
                      <a:alpha val="25000"/>
                    </a:prstClr>
                  </a:outerShdw>
                </a:effectLst>
                <a:latin typeface="Arial"/>
              </a:rPr>
              <a:t>الاجابة النموذجية للسؤال الأول</a:t>
            </a:r>
            <a:endParaRPr lang="en-US" sz="6600" b="1" dirty="0">
              <a:ln w="1905"/>
              <a:solidFill>
                <a:srgbClr val="FF0000"/>
              </a:solidFill>
              <a:effectLst>
                <a:glow rad="101600">
                  <a:srgbClr val="FFFF00">
                    <a:alpha val="60000"/>
                  </a:srgbClr>
                </a:glow>
                <a:outerShdw blurRad="75057" dist="38100" dir="5400000" sy="-20000" rotWithShape="0">
                  <a:prstClr val="black">
                    <a:alpha val="25000"/>
                  </a:prstClr>
                </a:outerShdw>
              </a:effectLst>
              <a:latin typeface="Arial"/>
            </a:endParaRPr>
          </a:p>
        </p:txBody>
      </p:sp>
      <p:pic>
        <p:nvPicPr>
          <p:cNvPr id="10" name="صورة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460833"/>
            <a:ext cx="813000" cy="76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39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80">
                                          <p:stCondLst>
                                            <p:cond delay="0"/>
                                          </p:stCondLst>
                                        </p:cTn>
                                        <p:tgtEl>
                                          <p:spTgt spid="10"/>
                                        </p:tgtEl>
                                      </p:cBhvr>
                                    </p:animEffect>
                                    <p:anim calcmode="lin" valueType="num">
                                      <p:cBhvr>
                                        <p:cTn id="4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5" dur="26">
                                          <p:stCondLst>
                                            <p:cond delay="650"/>
                                          </p:stCondLst>
                                        </p:cTn>
                                        <p:tgtEl>
                                          <p:spTgt spid="10"/>
                                        </p:tgtEl>
                                      </p:cBhvr>
                                      <p:to x="100000" y="60000"/>
                                    </p:animScale>
                                    <p:animScale>
                                      <p:cBhvr>
                                        <p:cTn id="46" dur="166" decel="50000">
                                          <p:stCondLst>
                                            <p:cond delay="676"/>
                                          </p:stCondLst>
                                        </p:cTn>
                                        <p:tgtEl>
                                          <p:spTgt spid="10"/>
                                        </p:tgtEl>
                                      </p:cBhvr>
                                      <p:to x="100000" y="100000"/>
                                    </p:animScale>
                                    <p:animScale>
                                      <p:cBhvr>
                                        <p:cTn id="47" dur="26">
                                          <p:stCondLst>
                                            <p:cond delay="1312"/>
                                          </p:stCondLst>
                                        </p:cTn>
                                        <p:tgtEl>
                                          <p:spTgt spid="10"/>
                                        </p:tgtEl>
                                      </p:cBhvr>
                                      <p:to x="100000" y="80000"/>
                                    </p:animScale>
                                    <p:animScale>
                                      <p:cBhvr>
                                        <p:cTn id="48" dur="166" decel="50000">
                                          <p:stCondLst>
                                            <p:cond delay="1338"/>
                                          </p:stCondLst>
                                        </p:cTn>
                                        <p:tgtEl>
                                          <p:spTgt spid="10"/>
                                        </p:tgtEl>
                                      </p:cBhvr>
                                      <p:to x="100000" y="100000"/>
                                    </p:animScale>
                                    <p:animScale>
                                      <p:cBhvr>
                                        <p:cTn id="49" dur="26">
                                          <p:stCondLst>
                                            <p:cond delay="1642"/>
                                          </p:stCondLst>
                                        </p:cTn>
                                        <p:tgtEl>
                                          <p:spTgt spid="10"/>
                                        </p:tgtEl>
                                      </p:cBhvr>
                                      <p:to x="100000" y="90000"/>
                                    </p:animScale>
                                    <p:animScale>
                                      <p:cBhvr>
                                        <p:cTn id="50" dur="166" decel="50000">
                                          <p:stCondLst>
                                            <p:cond delay="1668"/>
                                          </p:stCondLst>
                                        </p:cTn>
                                        <p:tgtEl>
                                          <p:spTgt spid="10"/>
                                        </p:tgtEl>
                                      </p:cBhvr>
                                      <p:to x="100000" y="100000"/>
                                    </p:animScale>
                                    <p:animScale>
                                      <p:cBhvr>
                                        <p:cTn id="51" dur="26">
                                          <p:stCondLst>
                                            <p:cond delay="1808"/>
                                          </p:stCondLst>
                                        </p:cTn>
                                        <p:tgtEl>
                                          <p:spTgt spid="10"/>
                                        </p:tgtEl>
                                      </p:cBhvr>
                                      <p:to x="100000" y="95000"/>
                                    </p:animScale>
                                    <p:animScale>
                                      <p:cBhvr>
                                        <p:cTn id="52" dur="166" decel="50000">
                                          <p:stCondLst>
                                            <p:cond delay="1834"/>
                                          </p:stCondLst>
                                        </p:cTn>
                                        <p:tgtEl>
                                          <p:spTgt spid="10"/>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ppt_x"/>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b="1" kern="0" dirty="0" smtClean="0">
                <a:latin typeface="Times New Roman"/>
                <a:ea typeface="Times New Roman"/>
                <a:cs typeface="AL-Mohanad"/>
              </a:rPr>
              <a:t>ويرى </a:t>
            </a:r>
            <a:r>
              <a:rPr lang="ar-SA" sz="2800" b="1" kern="0" dirty="0">
                <a:latin typeface="Times New Roman"/>
                <a:ea typeface="Times New Roman"/>
                <a:cs typeface="AL-Mohanad"/>
              </a:rPr>
              <a:t>عادل صادق  ان الادمان ينتشر بين شخصيات معينة :-</a:t>
            </a:r>
          </a:p>
          <a:p>
            <a:pPr marL="0" indent="0" algn="justLow">
              <a:buFontTx/>
              <a:buNone/>
            </a:pPr>
            <a:r>
              <a:rPr lang="ar-SA" sz="2800" b="1" kern="0" dirty="0">
                <a:latin typeface="Times New Roman"/>
                <a:ea typeface="Times New Roman"/>
                <a:cs typeface="AL-Mohanad"/>
              </a:rPr>
              <a:t>1- الشخصية </a:t>
            </a:r>
            <a:r>
              <a:rPr lang="ar-SA" sz="2800" b="1" kern="0" dirty="0" err="1">
                <a:latin typeface="Times New Roman"/>
                <a:ea typeface="Times New Roman"/>
                <a:cs typeface="AL-Mohanad"/>
              </a:rPr>
              <a:t>الاكتئابية</a:t>
            </a:r>
            <a:r>
              <a:rPr lang="ar-SA" sz="2800" b="1" kern="0" dirty="0">
                <a:latin typeface="Times New Roman"/>
                <a:ea typeface="Times New Roman"/>
                <a:cs typeface="AL-Mohanad"/>
              </a:rPr>
              <a:t> :- </a:t>
            </a:r>
          </a:p>
          <a:p>
            <a:pPr marL="0" indent="0" algn="justLow">
              <a:buFontTx/>
              <a:buNone/>
            </a:pPr>
            <a:r>
              <a:rPr lang="ar-SA" sz="2800" kern="0" dirty="0">
                <a:latin typeface="Times New Roman"/>
                <a:ea typeface="Times New Roman"/>
                <a:cs typeface="AL-Mohanad"/>
              </a:rPr>
              <a:t>صاحب هذه الشخصية هو انسان اميل في مزاجه العام الى الاحساس المستمر بالحزن وافتقاد الرغبة والحماس لكثير من الاشياء التي تثير حماس الناس ، وهذا الشخص معرض لنوبات من هبوط الحالة معنوية ، ومن هنا فان اللجوء الى المخدرات قد يجلب له بعض السرور الذي يفتقده بشكل دائم </a:t>
            </a:r>
            <a:r>
              <a:rPr lang="ar-SA" sz="2800" kern="0" dirty="0" smtClean="0">
                <a:latin typeface="Times New Roman"/>
                <a:ea typeface="Times New Roman"/>
                <a:cs typeface="AL-Mohanad"/>
              </a:rPr>
              <a:t>.</a:t>
            </a:r>
          </a:p>
          <a:p>
            <a:pPr marL="0" indent="0" algn="justLow">
              <a:buFontTx/>
              <a:buNone/>
            </a:pPr>
            <a:r>
              <a:rPr lang="ar-SA" sz="2800" b="1" kern="0" dirty="0">
                <a:latin typeface="Times New Roman"/>
                <a:ea typeface="Times New Roman"/>
                <a:cs typeface="AL-Mohanad"/>
              </a:rPr>
              <a:t> الشخصية الفصامية :-</a:t>
            </a:r>
          </a:p>
          <a:p>
            <a:pPr marL="0" indent="0" algn="justLow">
              <a:buFontTx/>
              <a:buNone/>
            </a:pPr>
            <a:r>
              <a:rPr lang="ar-SA" sz="2800" kern="0" dirty="0">
                <a:latin typeface="Times New Roman"/>
                <a:ea typeface="Times New Roman"/>
                <a:cs typeface="AL-Mohanad"/>
              </a:rPr>
              <a:t>صاحب هذه الشخصية يتسم بالخجل والانطوائية ويفضل العزلة ، ويهرب من الناس ومن التجمعات ، ولا يقوى على التعبير عن رأيه ، ويشعر باضطراب شديد حين يضطر للتعامل مع الناس ، لأنه خجول وغير واثق من نفسه .</a:t>
            </a:r>
          </a:p>
          <a:p>
            <a:pPr marL="0" indent="0" algn="justLow">
              <a:buFontTx/>
              <a:buNone/>
            </a:pPr>
            <a:endParaRPr lang="ar-SA" sz="2800" kern="0" dirty="0">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spTree>
    <p:extLst>
      <p:ext uri="{BB962C8B-B14F-4D97-AF65-F5344CB8AC3E}">
        <p14:creationId xmlns:p14="http://schemas.microsoft.com/office/powerpoint/2010/main" val="312328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6" name="AutoShape 6" descr="نتيجة بحث الصور عن صور خلفيات"/>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dirty="0">
              <a:solidFill>
                <a:srgbClr val="000000"/>
              </a:solidFill>
            </a:endParaRPr>
          </a:p>
        </p:txBody>
      </p:sp>
      <p:sp>
        <p:nvSpPr>
          <p:cNvPr id="9" name="عنصر نائب للمحتوى 2"/>
          <p:cNvSpPr txBox="1">
            <a:spLocks/>
          </p:cNvSpPr>
          <p:nvPr/>
        </p:nvSpPr>
        <p:spPr bwMode="auto">
          <a:xfrm>
            <a:off x="611560" y="160337"/>
            <a:ext cx="8064896" cy="65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justLow">
              <a:buFontTx/>
              <a:buNone/>
            </a:pPr>
            <a:r>
              <a:rPr lang="ar-SA" sz="2800" kern="0" dirty="0">
                <a:latin typeface="Times New Roman"/>
                <a:ea typeface="Times New Roman"/>
                <a:cs typeface="AL-Mohanad"/>
              </a:rPr>
              <a:t>الشخصية المكروبة :- ( المضغوطة)</a:t>
            </a:r>
          </a:p>
          <a:p>
            <a:pPr marL="0" indent="0" algn="justLow">
              <a:buFontTx/>
              <a:buNone/>
            </a:pPr>
            <a:r>
              <a:rPr lang="ar-SA" sz="2800" kern="0" dirty="0">
                <a:latin typeface="Times New Roman"/>
                <a:ea typeface="Times New Roman"/>
                <a:cs typeface="AL-Mohanad"/>
              </a:rPr>
              <a:t>هي شخصية تتسم بالقلق والتوتر الدائم بدون  أي سبب ، وصاحب هذه الشخصية في عجله من امره في كل شيء ، وهو الى جانب ذلك شديد الاندفاع لا يستقر له قراره وفي حالة دائمة من المعاناة .</a:t>
            </a:r>
          </a:p>
          <a:p>
            <a:pPr marL="0" indent="0" algn="justLow">
              <a:buFontTx/>
              <a:buNone/>
            </a:pPr>
            <a:r>
              <a:rPr lang="ar-SA" sz="2800" kern="0" dirty="0">
                <a:latin typeface="Times New Roman"/>
                <a:ea typeface="Times New Roman"/>
                <a:cs typeface="AL-Mohanad"/>
              </a:rPr>
              <a:t>الشخصية المضادة للمجتمع :- </a:t>
            </a:r>
          </a:p>
          <a:p>
            <a:pPr marL="0" indent="0" algn="justLow">
              <a:buFontTx/>
              <a:buNone/>
            </a:pPr>
            <a:r>
              <a:rPr lang="ar-SA" sz="2800" kern="0" dirty="0">
                <a:latin typeface="Times New Roman"/>
                <a:ea typeface="Times New Roman"/>
                <a:cs typeface="AL-Mohanad"/>
              </a:rPr>
              <a:t>يتسم صاحبها بالعدوان والعنف ، وهو كثير الكذب ، يهرب من المدرسة او العمل .</a:t>
            </a:r>
          </a:p>
          <a:p>
            <a:pPr marL="0" indent="0" algn="justLow">
              <a:buFontTx/>
              <a:buNone/>
            </a:pPr>
            <a:r>
              <a:rPr lang="ar-SA" sz="2800" kern="0" dirty="0">
                <a:latin typeface="Times New Roman"/>
                <a:ea typeface="Times New Roman"/>
                <a:cs typeface="AL-Mohanad"/>
              </a:rPr>
              <a:t>ويرجع الباحثون هذه الشخصية الى العديد من السلوكيات المنحرفة منذ الصغر </a:t>
            </a:r>
          </a:p>
          <a:p>
            <a:pPr marL="0" indent="0" algn="justLow">
              <a:buFontTx/>
              <a:buNone/>
            </a:pPr>
            <a:endParaRPr lang="ar-SA" sz="2800" kern="0" dirty="0">
              <a:latin typeface="Times New Roman"/>
              <a:ea typeface="Times New Roman"/>
              <a:cs typeface="AL-Mohanad"/>
            </a:endParaRPr>
          </a:p>
          <a:p>
            <a:pPr marL="0" indent="0" algn="justLow">
              <a:buFontTx/>
              <a:buNone/>
            </a:pPr>
            <a:endParaRPr lang="ar-SA" sz="2800" kern="0" dirty="0">
              <a:latin typeface="Times New Roman"/>
              <a:ea typeface="Times New Roman"/>
              <a:cs typeface="AL-Mohanad"/>
            </a:endParaRPr>
          </a:p>
          <a:p>
            <a:pPr marL="0" indent="0" algn="justLow">
              <a:buFontTx/>
              <a:buNone/>
            </a:pPr>
            <a:endParaRPr lang="ar-SA" sz="2800" kern="0" dirty="0">
              <a:latin typeface="Times New Roman"/>
              <a:ea typeface="Times New Roman"/>
              <a:cs typeface="AL-Mohanad"/>
            </a:endParaRPr>
          </a:p>
          <a:p>
            <a:pPr marL="0" indent="0" algn="justLow">
              <a:buFontTx/>
              <a:buNone/>
            </a:pPr>
            <a:endParaRPr lang="ar-SA" sz="2800" kern="0" dirty="0">
              <a:latin typeface="Times New Roman"/>
              <a:ea typeface="Times New Roman"/>
              <a:cs typeface="AL-Mohanad"/>
            </a:endParaRPr>
          </a:p>
          <a:p>
            <a:pPr marL="0" indent="0" algn="justLow">
              <a:buFontTx/>
              <a:buNone/>
            </a:pPr>
            <a:endParaRPr lang="ar-SA" sz="2800" kern="0" dirty="0">
              <a:latin typeface="Times New Roman"/>
              <a:ea typeface="Times New Roman"/>
              <a:cs typeface="AL-Mohanad"/>
            </a:endParaRPr>
          </a:p>
          <a:p>
            <a:pPr marL="0" indent="0" algn="justLow">
              <a:buFontTx/>
              <a:buNone/>
            </a:pPr>
            <a:endParaRPr lang="ar-SA" sz="2800" kern="0" dirty="0">
              <a:latin typeface="Times New Roman"/>
              <a:ea typeface="Times New Roman"/>
              <a:cs typeface="AL-Mohanad"/>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0"/>
            <a:ext cx="586261" cy="2708920"/>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2" y="3071288"/>
            <a:ext cx="582357" cy="2708920"/>
          </a:xfrm>
          <a:prstGeom prst="rect">
            <a:avLst/>
          </a:prstGeom>
        </p:spPr>
      </p:pic>
      <p:pic>
        <p:nvPicPr>
          <p:cNvPr id="8" name="صورة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267" y="4293096"/>
            <a:ext cx="7344816" cy="2049440"/>
          </a:xfrm>
          <a:prstGeom prst="rect">
            <a:avLst/>
          </a:prstGeom>
        </p:spPr>
      </p:pic>
    </p:spTree>
    <p:extLst>
      <p:ext uri="{BB962C8B-B14F-4D97-AF65-F5344CB8AC3E}">
        <p14:creationId xmlns:p14="http://schemas.microsoft.com/office/powerpoint/2010/main" val="82695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0" r="-10000"/>
          </a:stretch>
        </a:blipFill>
        <a:effectLst/>
      </p:bgPr>
    </p:bg>
    <p:spTree>
      <p:nvGrpSpPr>
        <p:cNvPr id="1" name=""/>
        <p:cNvGrpSpPr/>
        <p:nvPr/>
      </p:nvGrpSpPr>
      <p:grpSpPr>
        <a:xfrm>
          <a:off x="0" y="0"/>
          <a:ext cx="0" cy="0"/>
          <a:chOff x="0" y="0"/>
          <a:chExt cx="0" cy="0"/>
        </a:xfrm>
      </p:grpSpPr>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8283" y="3349171"/>
            <a:ext cx="857250" cy="2733675"/>
          </a:xfrm>
          <a:prstGeom prst="rect">
            <a:avLst/>
          </a:prstGeom>
        </p:spPr>
      </p:pic>
      <p:pic>
        <p:nvPicPr>
          <p:cNvPr id="8" name="صورة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5444" y="835425"/>
            <a:ext cx="880089" cy="2143125"/>
          </a:xfrm>
          <a:prstGeom prst="rect">
            <a:avLst/>
          </a:prstGeom>
        </p:spPr>
      </p:pic>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08" y="748918"/>
            <a:ext cx="857250" cy="2733675"/>
          </a:xfrm>
          <a:prstGeom prst="rect">
            <a:avLst/>
          </a:prstGeom>
        </p:spPr>
      </p:pic>
      <p:pic>
        <p:nvPicPr>
          <p:cNvPr id="11" name="صورة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908" y="3486123"/>
            <a:ext cx="857250" cy="2466975"/>
          </a:xfrm>
          <a:prstGeom prst="rect">
            <a:avLst/>
          </a:prstGeom>
        </p:spPr>
      </p:pic>
      <p:sp>
        <p:nvSpPr>
          <p:cNvPr id="6" name="مستطيل 5"/>
          <p:cNvSpPr/>
          <p:nvPr/>
        </p:nvSpPr>
        <p:spPr>
          <a:xfrm>
            <a:off x="1369514" y="2115755"/>
            <a:ext cx="6336704" cy="2809021"/>
          </a:xfrm>
          <a:prstGeom prst="rect">
            <a:avLst/>
          </a:prstGeom>
        </p:spPr>
        <p:txBody>
          <a:bodyPr wrap="none" numCol="1">
            <a:prstTxWarp prst="textChevronInverted">
              <a:avLst/>
            </a:prstTxWarp>
            <a:spAutoFit/>
          </a:bodyPr>
          <a:lstStyle/>
          <a:p>
            <a:pPr algn="ctr" rtl="1">
              <a:defRPr/>
            </a:pPr>
            <a:r>
              <a:rPr lang="ar-SA" sz="6600" b="1" dirty="0" smtClean="0">
                <a:ln w="1905">
                  <a:solidFill>
                    <a:srgbClr val="000000"/>
                  </a:solidFill>
                </a:ln>
                <a:solidFill>
                  <a:srgbClr val="FFFF00"/>
                </a:solidFill>
                <a:effectLst>
                  <a:glow rad="101600">
                    <a:srgbClr val="17D937">
                      <a:alpha val="60000"/>
                    </a:srgbClr>
                  </a:glow>
                  <a:outerShdw blurRad="75057" dist="38100" dir="5400000" sy="-20000" rotWithShape="0">
                    <a:prstClr val="black">
                      <a:alpha val="25000"/>
                    </a:prstClr>
                  </a:outerShdw>
                </a:effectLst>
                <a:latin typeface="Arial"/>
                <a:cs typeface="Arial"/>
              </a:rPr>
              <a:t> خالص تمنياتــي </a:t>
            </a:r>
            <a:r>
              <a:rPr lang="ar-SA" sz="6600" b="1" dirty="0">
                <a:ln w="1905">
                  <a:solidFill>
                    <a:srgbClr val="000000"/>
                  </a:solidFill>
                </a:ln>
                <a:solidFill>
                  <a:srgbClr val="FFFF00"/>
                </a:solidFill>
                <a:effectLst>
                  <a:glow rad="101600">
                    <a:srgbClr val="17D937">
                      <a:alpha val="60000"/>
                    </a:srgbClr>
                  </a:glow>
                  <a:outerShdw blurRad="75057" dist="38100" dir="5400000" sy="-20000" rotWithShape="0">
                    <a:prstClr val="black">
                      <a:alpha val="25000"/>
                    </a:prstClr>
                  </a:outerShdw>
                </a:effectLst>
                <a:latin typeface="Arial"/>
                <a:cs typeface="Arial"/>
              </a:rPr>
              <a:t>لكـــم بالتفــوق</a:t>
            </a:r>
          </a:p>
        </p:txBody>
      </p:sp>
    </p:spTree>
    <p:extLst>
      <p:ext uri="{BB962C8B-B14F-4D97-AF65-F5344CB8AC3E}">
        <p14:creationId xmlns:p14="http://schemas.microsoft.com/office/powerpoint/2010/main" val="65383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1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2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3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4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4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5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6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7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8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9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0_Gold Columns">
  <a:themeElements>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نسق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نسق Offic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نسق Offic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نسق Offic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نسق Offic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نسق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themeOverride>
</file>

<file path=ppt/theme/themeOverride2.xml><?xml version="1.0" encoding="utf-8"?>
<a:themeOverride xmlns:a="http://schemas.openxmlformats.org/drawingml/2006/main">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themeOverride>
</file>

<file path=ppt/theme/themeOverride3.xml><?xml version="1.0" encoding="utf-8"?>
<a:themeOverride xmlns:a="http://schemas.openxmlformats.org/drawingml/2006/main">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themeOverride>
</file>

<file path=ppt/theme/themeOverride4.xml><?xml version="1.0" encoding="utf-8"?>
<a:themeOverride xmlns:a="http://schemas.openxmlformats.org/drawingml/2006/main">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themeOverride>
</file>

<file path=ppt/theme/themeOverride7.xml><?xml version="1.0" encoding="utf-8"?>
<a:themeOverride xmlns:a="http://schemas.openxmlformats.org/drawingml/2006/main">
  <a:clrScheme name="نسق Offic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1146</TotalTime>
  <Words>6038</Words>
  <Application>Microsoft Office PowerPoint</Application>
  <PresentationFormat>عرض على الشاشة (3:4)‏</PresentationFormat>
  <Paragraphs>409</Paragraphs>
  <Slides>72</Slides>
  <Notes>2</Notes>
  <HiddenSlides>0</HiddenSlides>
  <MMClips>0</MMClips>
  <ScaleCrop>false</ScaleCrop>
  <HeadingPairs>
    <vt:vector size="4" baseType="variant">
      <vt:variant>
        <vt:lpstr>نسق</vt:lpstr>
      </vt:variant>
      <vt:variant>
        <vt:i4>17</vt:i4>
      </vt:variant>
      <vt:variant>
        <vt:lpstr>عناوين الشرائح</vt:lpstr>
      </vt:variant>
      <vt:variant>
        <vt:i4>72</vt:i4>
      </vt:variant>
    </vt:vector>
  </HeadingPairs>
  <TitlesOfParts>
    <vt:vector size="89" baseType="lpstr">
      <vt:lpstr>Gold Columns</vt:lpstr>
      <vt:lpstr>1_Gold Columns</vt:lpstr>
      <vt:lpstr>1_نسق Office</vt:lpstr>
      <vt:lpstr>Default Design</vt:lpstr>
      <vt:lpstr>2_Gold Columns</vt:lpstr>
      <vt:lpstr>3_Gold Columns</vt:lpstr>
      <vt:lpstr>11_Gold Columns</vt:lpstr>
      <vt:lpstr>12_Gold Columns</vt:lpstr>
      <vt:lpstr>13_Gold Columns</vt:lpstr>
      <vt:lpstr>14_Gold Columns</vt:lpstr>
      <vt:lpstr>4_Gold Columns</vt:lpstr>
      <vt:lpstr>5_Gold Columns</vt:lpstr>
      <vt:lpstr>6_Gold Columns</vt:lpstr>
      <vt:lpstr>7_Gold Columns</vt:lpstr>
      <vt:lpstr>8_Gold Columns</vt:lpstr>
      <vt:lpstr>9_Gold Columns</vt:lpstr>
      <vt:lpstr>10_Gold Columns</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pc2</dc:creator>
  <cp:lastModifiedBy>pc2</cp:lastModifiedBy>
  <cp:revision>205</cp:revision>
  <cp:lastPrinted>1601-01-01T00:00:00Z</cp:lastPrinted>
  <dcterms:created xsi:type="dcterms:W3CDTF">2016-07-23T08:51:52Z</dcterms:created>
  <dcterms:modified xsi:type="dcterms:W3CDTF">2017-03-16T10:03:13Z</dcterms:modified>
</cp:coreProperties>
</file>