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 id="2147483672" r:id="rId2"/>
  </p:sldMasterIdLst>
  <p:notesMasterIdLst>
    <p:notesMasterId r:id="rId69"/>
  </p:notesMasterIdLst>
  <p:sldIdLst>
    <p:sldId id="387" r:id="rId3"/>
    <p:sldId id="385" r:id="rId4"/>
    <p:sldId id="258" r:id="rId5"/>
    <p:sldId id="359" r:id="rId6"/>
    <p:sldId id="381" r:id="rId7"/>
    <p:sldId id="369" r:id="rId8"/>
    <p:sldId id="370" r:id="rId9"/>
    <p:sldId id="371" r:id="rId10"/>
    <p:sldId id="372" r:id="rId11"/>
    <p:sldId id="373" r:id="rId12"/>
    <p:sldId id="374" r:id="rId13"/>
    <p:sldId id="375" r:id="rId14"/>
    <p:sldId id="376" r:id="rId15"/>
    <p:sldId id="377" r:id="rId16"/>
    <p:sldId id="378" r:id="rId17"/>
    <p:sldId id="379" r:id="rId18"/>
    <p:sldId id="380" r:id="rId19"/>
    <p:sldId id="382" r:id="rId20"/>
    <p:sldId id="278" r:id="rId21"/>
    <p:sldId id="348" r:id="rId22"/>
    <p:sldId id="335" r:id="rId23"/>
    <p:sldId id="336" r:id="rId24"/>
    <p:sldId id="338" r:id="rId25"/>
    <p:sldId id="339" r:id="rId26"/>
    <p:sldId id="349" r:id="rId27"/>
    <p:sldId id="279" r:id="rId28"/>
    <p:sldId id="340" r:id="rId29"/>
    <p:sldId id="341" r:id="rId30"/>
    <p:sldId id="280" r:id="rId31"/>
    <p:sldId id="350" r:id="rId32"/>
    <p:sldId id="342" r:id="rId33"/>
    <p:sldId id="351" r:id="rId34"/>
    <p:sldId id="281" r:id="rId35"/>
    <p:sldId id="352" r:id="rId36"/>
    <p:sldId id="343" r:id="rId37"/>
    <p:sldId id="344" r:id="rId38"/>
    <p:sldId id="282" r:id="rId39"/>
    <p:sldId id="353" r:id="rId40"/>
    <p:sldId id="283" r:id="rId41"/>
    <p:sldId id="284" r:id="rId42"/>
    <p:sldId id="354" r:id="rId43"/>
    <p:sldId id="345" r:id="rId44"/>
    <p:sldId id="285" r:id="rId45"/>
    <p:sldId id="346" r:id="rId46"/>
    <p:sldId id="286" r:id="rId47"/>
    <p:sldId id="355" r:id="rId48"/>
    <p:sldId id="287" r:id="rId49"/>
    <p:sldId id="356" r:id="rId50"/>
    <p:sldId id="288" r:id="rId51"/>
    <p:sldId id="289" r:id="rId52"/>
    <p:sldId id="383" r:id="rId53"/>
    <p:sldId id="290" r:id="rId54"/>
    <p:sldId id="357" r:id="rId55"/>
    <p:sldId id="347" r:id="rId56"/>
    <p:sldId id="358" r:id="rId57"/>
    <p:sldId id="291" r:id="rId58"/>
    <p:sldId id="360" r:id="rId59"/>
    <p:sldId id="361" r:id="rId60"/>
    <p:sldId id="362" r:id="rId61"/>
    <p:sldId id="363" r:id="rId62"/>
    <p:sldId id="364" r:id="rId63"/>
    <p:sldId id="365" r:id="rId64"/>
    <p:sldId id="366" r:id="rId65"/>
    <p:sldId id="367" r:id="rId66"/>
    <p:sldId id="368" r:id="rId67"/>
    <p:sldId id="386" r:id="rId6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412" autoAdjust="0"/>
    <p:restoredTop sz="94671" autoAdjust="0"/>
  </p:normalViewPr>
  <p:slideViewPr>
    <p:cSldViewPr>
      <p:cViewPr>
        <p:scale>
          <a:sx n="68" d="100"/>
          <a:sy n="68" d="100"/>
        </p:scale>
        <p:origin x="-1446"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328744-1D54-4C02-B9C8-E64741B971EF}" type="doc">
      <dgm:prSet loTypeId="urn:microsoft.com/office/officeart/2005/8/layout/radial4" loCatId="relationship" qsTypeId="urn:microsoft.com/office/officeart/2005/8/quickstyle/simple1" qsCatId="simple" csTypeId="urn:microsoft.com/office/officeart/2005/8/colors/colorful3" csCatId="colorful" phldr="1"/>
      <dgm:spPr/>
      <dgm:t>
        <a:bodyPr/>
        <a:lstStyle/>
        <a:p>
          <a:pPr rtl="1"/>
          <a:endParaRPr lang="ar-SA"/>
        </a:p>
      </dgm:t>
    </dgm:pt>
    <dgm:pt modelId="{F14AE564-E248-4C6E-9B37-714945F9E03C}">
      <dgm:prSet phldrT="[نص]"/>
      <dgm:spPr/>
      <dgm:t>
        <a:bodyPr/>
        <a:lstStyle/>
        <a:p>
          <a:pPr rtl="1"/>
          <a:r>
            <a:rPr lang="ar-SA" b="1" dirty="0" smtClean="0">
              <a:effectLst>
                <a:outerShdw blurRad="38100" dist="38100" dir="2700000" algn="tl">
                  <a:srgbClr val="000000">
                    <a:alpha val="43137"/>
                  </a:srgbClr>
                </a:outerShdw>
              </a:effectLst>
              <a:cs typeface="DecoType Naskh" panose="02010400000000000000" pitchFamily="2" charset="-78"/>
            </a:rPr>
            <a:t>عملية الاتصال </a:t>
          </a:r>
          <a:endParaRPr lang="ar-SA" dirty="0"/>
        </a:p>
      </dgm:t>
    </dgm:pt>
    <dgm:pt modelId="{AC87DA18-1C16-426A-A0E1-7AEE0587880C}" type="parTrans" cxnId="{377075C6-AA06-444D-B3AB-DBA4CD5A7098}">
      <dgm:prSet/>
      <dgm:spPr/>
      <dgm:t>
        <a:bodyPr/>
        <a:lstStyle/>
        <a:p>
          <a:pPr rtl="1"/>
          <a:endParaRPr lang="ar-SA"/>
        </a:p>
      </dgm:t>
    </dgm:pt>
    <dgm:pt modelId="{381FBEE8-2D48-43B2-9C7A-209AC91E8033}" type="sibTrans" cxnId="{377075C6-AA06-444D-B3AB-DBA4CD5A7098}">
      <dgm:prSet/>
      <dgm:spPr/>
      <dgm:t>
        <a:bodyPr/>
        <a:lstStyle/>
        <a:p>
          <a:pPr rtl="1"/>
          <a:endParaRPr lang="ar-SA"/>
        </a:p>
      </dgm:t>
    </dgm:pt>
    <dgm:pt modelId="{233E6D49-6202-475B-89D0-2504D4530D8F}">
      <dgm:prSet phldrT="[نص]"/>
      <dgm:spPr/>
      <dgm:t>
        <a:bodyPr/>
        <a:lstStyle/>
        <a:p>
          <a:pPr rtl="1"/>
          <a:r>
            <a:rPr lang="ar-SA" b="1" dirty="0" smtClean="0">
              <a:effectLst>
                <a:outerShdw blurRad="38100" dist="38100" dir="2700000" algn="tl">
                  <a:srgbClr val="000000">
                    <a:alpha val="43137"/>
                  </a:srgbClr>
                </a:outerShdw>
              </a:effectLst>
              <a:cs typeface="DecoType Naskh" panose="02010400000000000000" pitchFamily="2" charset="-78"/>
            </a:rPr>
            <a:t>طريقة تنظيم المجتمع  </a:t>
          </a:r>
          <a:endParaRPr lang="ar-SA" dirty="0"/>
        </a:p>
      </dgm:t>
    </dgm:pt>
    <dgm:pt modelId="{D3D2D679-A417-4129-B695-307995DAA567}" type="parTrans" cxnId="{25FAD19E-6340-449D-9076-DB37C0414E73}">
      <dgm:prSet/>
      <dgm:spPr/>
      <dgm:t>
        <a:bodyPr/>
        <a:lstStyle/>
        <a:p>
          <a:pPr rtl="1"/>
          <a:endParaRPr lang="ar-SA"/>
        </a:p>
      </dgm:t>
    </dgm:pt>
    <dgm:pt modelId="{30492A12-FB42-4B7A-8AA6-F2B39F9B8604}" type="sibTrans" cxnId="{25FAD19E-6340-449D-9076-DB37C0414E73}">
      <dgm:prSet/>
      <dgm:spPr/>
      <dgm:t>
        <a:bodyPr/>
        <a:lstStyle/>
        <a:p>
          <a:pPr rtl="1"/>
          <a:endParaRPr lang="ar-SA"/>
        </a:p>
      </dgm:t>
    </dgm:pt>
    <dgm:pt modelId="{349FEC05-D049-447D-8937-13005C6277AF}">
      <dgm:prSet phldrT="[نص]"/>
      <dgm:spPr/>
      <dgm:t>
        <a:bodyPr/>
        <a:lstStyle/>
        <a:p>
          <a:pPr rtl="1"/>
          <a:r>
            <a:rPr lang="ar-SA" b="1" dirty="0" smtClean="0">
              <a:effectLst>
                <a:outerShdw blurRad="38100" dist="38100" dir="2700000" algn="tl">
                  <a:srgbClr val="000000">
                    <a:alpha val="43137"/>
                  </a:srgbClr>
                </a:outerShdw>
              </a:effectLst>
              <a:cs typeface="DecoType Naskh" panose="02010400000000000000" pitchFamily="2" charset="-78"/>
            </a:rPr>
            <a:t>طريقة خدمة الجماعة </a:t>
          </a:r>
          <a:endParaRPr lang="ar-SA" dirty="0"/>
        </a:p>
      </dgm:t>
    </dgm:pt>
    <dgm:pt modelId="{3589A56C-E381-4386-B93B-A2444BAC1BCE}" type="parTrans" cxnId="{26971B66-DEAE-46F0-8365-99C04DF9D938}">
      <dgm:prSet/>
      <dgm:spPr/>
      <dgm:t>
        <a:bodyPr/>
        <a:lstStyle/>
        <a:p>
          <a:pPr rtl="1"/>
          <a:endParaRPr lang="ar-SA"/>
        </a:p>
      </dgm:t>
    </dgm:pt>
    <dgm:pt modelId="{85DEF299-DEB6-4C47-92BE-65F7D14CE162}" type="sibTrans" cxnId="{26971B66-DEAE-46F0-8365-99C04DF9D938}">
      <dgm:prSet/>
      <dgm:spPr/>
      <dgm:t>
        <a:bodyPr/>
        <a:lstStyle/>
        <a:p>
          <a:pPr rtl="1"/>
          <a:endParaRPr lang="ar-SA"/>
        </a:p>
      </dgm:t>
    </dgm:pt>
    <dgm:pt modelId="{BF6AF72A-8B8F-4578-BB9C-436356CB84C8}">
      <dgm:prSet phldrT="[نص]"/>
      <dgm:spPr/>
      <dgm:t>
        <a:bodyPr/>
        <a:lstStyle/>
        <a:p>
          <a:pPr rtl="1"/>
          <a:r>
            <a:rPr lang="ar-SA" b="1" dirty="0" smtClean="0">
              <a:effectLst>
                <a:outerShdw blurRad="38100" dist="38100" dir="2700000" algn="tl">
                  <a:srgbClr val="000000">
                    <a:alpha val="43137"/>
                  </a:srgbClr>
                </a:outerShdw>
              </a:effectLst>
              <a:cs typeface="DecoType Naskh" panose="02010400000000000000" pitchFamily="2" charset="-78"/>
            </a:rPr>
            <a:t>طريقة خدمة الفرد  </a:t>
          </a:r>
          <a:endParaRPr lang="ar-SA" dirty="0"/>
        </a:p>
      </dgm:t>
    </dgm:pt>
    <dgm:pt modelId="{D25FAADB-690F-4200-A99C-0B766D5113A5}" type="parTrans" cxnId="{36A8404E-B175-477E-B113-0CE69E66E403}">
      <dgm:prSet/>
      <dgm:spPr/>
      <dgm:t>
        <a:bodyPr/>
        <a:lstStyle/>
        <a:p>
          <a:pPr rtl="1"/>
          <a:endParaRPr lang="ar-SA"/>
        </a:p>
      </dgm:t>
    </dgm:pt>
    <dgm:pt modelId="{48E4631F-AC5F-4EDB-9AAA-79A8B9F07E70}" type="sibTrans" cxnId="{36A8404E-B175-477E-B113-0CE69E66E403}">
      <dgm:prSet/>
      <dgm:spPr/>
      <dgm:t>
        <a:bodyPr/>
        <a:lstStyle/>
        <a:p>
          <a:pPr rtl="1"/>
          <a:endParaRPr lang="ar-SA"/>
        </a:p>
      </dgm:t>
    </dgm:pt>
    <dgm:pt modelId="{1E6DD36E-3AE6-4703-A74F-EEBE45503A65}" type="pres">
      <dgm:prSet presAssocID="{84328744-1D54-4C02-B9C8-E64741B971EF}" presName="cycle" presStyleCnt="0">
        <dgm:presLayoutVars>
          <dgm:chMax val="1"/>
          <dgm:dir/>
          <dgm:animLvl val="ctr"/>
          <dgm:resizeHandles val="exact"/>
        </dgm:presLayoutVars>
      </dgm:prSet>
      <dgm:spPr/>
      <dgm:t>
        <a:bodyPr/>
        <a:lstStyle/>
        <a:p>
          <a:pPr rtl="1"/>
          <a:endParaRPr lang="ar-SA"/>
        </a:p>
      </dgm:t>
    </dgm:pt>
    <dgm:pt modelId="{40EA7C62-A0C6-4E5A-ABD8-33991070EF09}" type="pres">
      <dgm:prSet presAssocID="{F14AE564-E248-4C6E-9B37-714945F9E03C}" presName="centerShape" presStyleLbl="node0" presStyleIdx="0" presStyleCnt="1"/>
      <dgm:spPr/>
      <dgm:t>
        <a:bodyPr/>
        <a:lstStyle/>
        <a:p>
          <a:pPr rtl="1"/>
          <a:endParaRPr lang="ar-SA"/>
        </a:p>
      </dgm:t>
    </dgm:pt>
    <dgm:pt modelId="{273DFE74-4622-471C-BE60-B9D0467AFA35}" type="pres">
      <dgm:prSet presAssocID="{D3D2D679-A417-4129-B695-307995DAA567}" presName="parTrans" presStyleLbl="bgSibTrans2D1" presStyleIdx="0" presStyleCnt="3"/>
      <dgm:spPr/>
      <dgm:t>
        <a:bodyPr/>
        <a:lstStyle/>
        <a:p>
          <a:pPr rtl="1"/>
          <a:endParaRPr lang="ar-SA"/>
        </a:p>
      </dgm:t>
    </dgm:pt>
    <dgm:pt modelId="{21DEC31B-8488-4427-959B-8170B97969CE}" type="pres">
      <dgm:prSet presAssocID="{233E6D49-6202-475B-89D0-2504D4530D8F}" presName="node" presStyleLbl="node1" presStyleIdx="0" presStyleCnt="3">
        <dgm:presLayoutVars>
          <dgm:bulletEnabled val="1"/>
        </dgm:presLayoutVars>
      </dgm:prSet>
      <dgm:spPr/>
      <dgm:t>
        <a:bodyPr/>
        <a:lstStyle/>
        <a:p>
          <a:pPr rtl="1"/>
          <a:endParaRPr lang="ar-SA"/>
        </a:p>
      </dgm:t>
    </dgm:pt>
    <dgm:pt modelId="{EC573707-D6D9-4226-A54C-58216F84941C}" type="pres">
      <dgm:prSet presAssocID="{3589A56C-E381-4386-B93B-A2444BAC1BCE}" presName="parTrans" presStyleLbl="bgSibTrans2D1" presStyleIdx="1" presStyleCnt="3"/>
      <dgm:spPr/>
      <dgm:t>
        <a:bodyPr/>
        <a:lstStyle/>
        <a:p>
          <a:pPr rtl="1"/>
          <a:endParaRPr lang="ar-SA"/>
        </a:p>
      </dgm:t>
    </dgm:pt>
    <dgm:pt modelId="{1F4BEAB1-ECF9-4AC9-972F-F6E1FC9E6322}" type="pres">
      <dgm:prSet presAssocID="{349FEC05-D049-447D-8937-13005C6277AF}" presName="node" presStyleLbl="node1" presStyleIdx="1" presStyleCnt="3">
        <dgm:presLayoutVars>
          <dgm:bulletEnabled val="1"/>
        </dgm:presLayoutVars>
      </dgm:prSet>
      <dgm:spPr/>
      <dgm:t>
        <a:bodyPr/>
        <a:lstStyle/>
        <a:p>
          <a:pPr rtl="1"/>
          <a:endParaRPr lang="ar-SA"/>
        </a:p>
      </dgm:t>
    </dgm:pt>
    <dgm:pt modelId="{FA307AF8-BC4B-4D2B-AE80-D5228D5CED1C}" type="pres">
      <dgm:prSet presAssocID="{D25FAADB-690F-4200-A99C-0B766D5113A5}" presName="parTrans" presStyleLbl="bgSibTrans2D1" presStyleIdx="2" presStyleCnt="3"/>
      <dgm:spPr/>
      <dgm:t>
        <a:bodyPr/>
        <a:lstStyle/>
        <a:p>
          <a:pPr rtl="1"/>
          <a:endParaRPr lang="ar-SA"/>
        </a:p>
      </dgm:t>
    </dgm:pt>
    <dgm:pt modelId="{F3E18522-4F25-4DEA-A899-6BAA343EACE0}" type="pres">
      <dgm:prSet presAssocID="{BF6AF72A-8B8F-4578-BB9C-436356CB84C8}" presName="node" presStyleLbl="node1" presStyleIdx="2" presStyleCnt="3">
        <dgm:presLayoutVars>
          <dgm:bulletEnabled val="1"/>
        </dgm:presLayoutVars>
      </dgm:prSet>
      <dgm:spPr/>
      <dgm:t>
        <a:bodyPr/>
        <a:lstStyle/>
        <a:p>
          <a:pPr rtl="1"/>
          <a:endParaRPr lang="ar-SA"/>
        </a:p>
      </dgm:t>
    </dgm:pt>
  </dgm:ptLst>
  <dgm:cxnLst>
    <dgm:cxn modelId="{B27A7EC6-9AE0-4FD1-8310-CEA050D9C416}" type="presOf" srcId="{233E6D49-6202-475B-89D0-2504D4530D8F}" destId="{21DEC31B-8488-4427-959B-8170B97969CE}" srcOrd="0" destOrd="0" presId="urn:microsoft.com/office/officeart/2005/8/layout/radial4"/>
    <dgm:cxn modelId="{377075C6-AA06-444D-B3AB-DBA4CD5A7098}" srcId="{84328744-1D54-4C02-B9C8-E64741B971EF}" destId="{F14AE564-E248-4C6E-9B37-714945F9E03C}" srcOrd="0" destOrd="0" parTransId="{AC87DA18-1C16-426A-A0E1-7AEE0587880C}" sibTransId="{381FBEE8-2D48-43B2-9C7A-209AC91E8033}"/>
    <dgm:cxn modelId="{26971B66-DEAE-46F0-8365-99C04DF9D938}" srcId="{F14AE564-E248-4C6E-9B37-714945F9E03C}" destId="{349FEC05-D049-447D-8937-13005C6277AF}" srcOrd="1" destOrd="0" parTransId="{3589A56C-E381-4386-B93B-A2444BAC1BCE}" sibTransId="{85DEF299-DEB6-4C47-92BE-65F7D14CE162}"/>
    <dgm:cxn modelId="{400358A6-ED8D-4E69-8D6D-D5218A0F2AA9}" type="presOf" srcId="{BF6AF72A-8B8F-4578-BB9C-436356CB84C8}" destId="{F3E18522-4F25-4DEA-A899-6BAA343EACE0}" srcOrd="0" destOrd="0" presId="urn:microsoft.com/office/officeart/2005/8/layout/radial4"/>
    <dgm:cxn modelId="{39AC705B-9971-418A-93EA-C13369E0A823}" type="presOf" srcId="{D25FAADB-690F-4200-A99C-0B766D5113A5}" destId="{FA307AF8-BC4B-4D2B-AE80-D5228D5CED1C}" srcOrd="0" destOrd="0" presId="urn:microsoft.com/office/officeart/2005/8/layout/radial4"/>
    <dgm:cxn modelId="{25FAD19E-6340-449D-9076-DB37C0414E73}" srcId="{F14AE564-E248-4C6E-9B37-714945F9E03C}" destId="{233E6D49-6202-475B-89D0-2504D4530D8F}" srcOrd="0" destOrd="0" parTransId="{D3D2D679-A417-4129-B695-307995DAA567}" sibTransId="{30492A12-FB42-4B7A-8AA6-F2B39F9B8604}"/>
    <dgm:cxn modelId="{582D1E40-D511-41F4-8D27-2B8249AC0C5E}" type="presOf" srcId="{D3D2D679-A417-4129-B695-307995DAA567}" destId="{273DFE74-4622-471C-BE60-B9D0467AFA35}" srcOrd="0" destOrd="0" presId="urn:microsoft.com/office/officeart/2005/8/layout/radial4"/>
    <dgm:cxn modelId="{9615CA8C-B561-4A46-9B89-AA61A3BDD8A4}" type="presOf" srcId="{349FEC05-D049-447D-8937-13005C6277AF}" destId="{1F4BEAB1-ECF9-4AC9-972F-F6E1FC9E6322}" srcOrd="0" destOrd="0" presId="urn:microsoft.com/office/officeart/2005/8/layout/radial4"/>
    <dgm:cxn modelId="{42D66C97-94CE-4BD2-990A-0BA980559C0E}" type="presOf" srcId="{F14AE564-E248-4C6E-9B37-714945F9E03C}" destId="{40EA7C62-A0C6-4E5A-ABD8-33991070EF09}" srcOrd="0" destOrd="0" presId="urn:microsoft.com/office/officeart/2005/8/layout/radial4"/>
    <dgm:cxn modelId="{3BDBD828-AFED-41EF-8284-0840BB049A9B}" type="presOf" srcId="{3589A56C-E381-4386-B93B-A2444BAC1BCE}" destId="{EC573707-D6D9-4226-A54C-58216F84941C}" srcOrd="0" destOrd="0" presId="urn:microsoft.com/office/officeart/2005/8/layout/radial4"/>
    <dgm:cxn modelId="{36A8404E-B175-477E-B113-0CE69E66E403}" srcId="{F14AE564-E248-4C6E-9B37-714945F9E03C}" destId="{BF6AF72A-8B8F-4578-BB9C-436356CB84C8}" srcOrd="2" destOrd="0" parTransId="{D25FAADB-690F-4200-A99C-0B766D5113A5}" sibTransId="{48E4631F-AC5F-4EDB-9AAA-79A8B9F07E70}"/>
    <dgm:cxn modelId="{5830E732-7612-4981-874E-5F5480715574}" type="presOf" srcId="{84328744-1D54-4C02-B9C8-E64741B971EF}" destId="{1E6DD36E-3AE6-4703-A74F-EEBE45503A65}" srcOrd="0" destOrd="0" presId="urn:microsoft.com/office/officeart/2005/8/layout/radial4"/>
    <dgm:cxn modelId="{A51A965C-1FB7-4A38-B177-D99F6366D844}" type="presParOf" srcId="{1E6DD36E-3AE6-4703-A74F-EEBE45503A65}" destId="{40EA7C62-A0C6-4E5A-ABD8-33991070EF09}" srcOrd="0" destOrd="0" presId="urn:microsoft.com/office/officeart/2005/8/layout/radial4"/>
    <dgm:cxn modelId="{E3D130FD-8B9B-4DB4-A00B-1E4938D4D6C3}" type="presParOf" srcId="{1E6DD36E-3AE6-4703-A74F-EEBE45503A65}" destId="{273DFE74-4622-471C-BE60-B9D0467AFA35}" srcOrd="1" destOrd="0" presId="urn:microsoft.com/office/officeart/2005/8/layout/radial4"/>
    <dgm:cxn modelId="{DC1FE3AF-29F3-494E-A363-A72B0720B7FA}" type="presParOf" srcId="{1E6DD36E-3AE6-4703-A74F-EEBE45503A65}" destId="{21DEC31B-8488-4427-959B-8170B97969CE}" srcOrd="2" destOrd="0" presId="urn:microsoft.com/office/officeart/2005/8/layout/radial4"/>
    <dgm:cxn modelId="{F5723542-CEAD-4142-9FA2-48D2E15D7429}" type="presParOf" srcId="{1E6DD36E-3AE6-4703-A74F-EEBE45503A65}" destId="{EC573707-D6D9-4226-A54C-58216F84941C}" srcOrd="3" destOrd="0" presId="urn:microsoft.com/office/officeart/2005/8/layout/radial4"/>
    <dgm:cxn modelId="{38342FD1-2F0A-4641-95E3-5A83ADF3F808}" type="presParOf" srcId="{1E6DD36E-3AE6-4703-A74F-EEBE45503A65}" destId="{1F4BEAB1-ECF9-4AC9-972F-F6E1FC9E6322}" srcOrd="4" destOrd="0" presId="urn:microsoft.com/office/officeart/2005/8/layout/radial4"/>
    <dgm:cxn modelId="{24DE084D-901E-49AD-BC7C-541F8FAD5A16}" type="presParOf" srcId="{1E6DD36E-3AE6-4703-A74F-EEBE45503A65}" destId="{FA307AF8-BC4B-4D2B-AE80-D5228D5CED1C}" srcOrd="5" destOrd="0" presId="urn:microsoft.com/office/officeart/2005/8/layout/radial4"/>
    <dgm:cxn modelId="{43B24FEE-D8C9-4E52-A32F-0D8629D462F9}" type="presParOf" srcId="{1E6DD36E-3AE6-4703-A74F-EEBE45503A65}" destId="{F3E18522-4F25-4DEA-A899-6BAA343EACE0}"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A7C62-A0C6-4E5A-ABD8-33991070EF09}">
      <dsp:nvSpPr>
        <dsp:cNvPr id="0" name=""/>
        <dsp:cNvSpPr/>
      </dsp:nvSpPr>
      <dsp:spPr>
        <a:xfrm>
          <a:off x="2565097" y="2208161"/>
          <a:ext cx="1854580" cy="185458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dirty="0" smtClean="0">
              <a:effectLst>
                <a:outerShdw blurRad="38100" dist="38100" dir="2700000" algn="tl">
                  <a:srgbClr val="000000">
                    <a:alpha val="43137"/>
                  </a:srgbClr>
                </a:outerShdw>
              </a:effectLst>
              <a:cs typeface="DecoType Naskh" panose="02010400000000000000" pitchFamily="2" charset="-78"/>
            </a:rPr>
            <a:t>عملية الاتصال </a:t>
          </a:r>
          <a:endParaRPr lang="ar-SA" sz="2800" kern="1200" dirty="0"/>
        </a:p>
      </dsp:txBody>
      <dsp:txXfrm>
        <a:off x="2836694" y="2479758"/>
        <a:ext cx="1311386" cy="1311386"/>
      </dsp:txXfrm>
    </dsp:sp>
    <dsp:sp modelId="{273DFE74-4622-471C-BE60-B9D0467AFA35}">
      <dsp:nvSpPr>
        <dsp:cNvPr id="0" name=""/>
        <dsp:cNvSpPr/>
      </dsp:nvSpPr>
      <dsp:spPr>
        <a:xfrm rot="12900000">
          <a:off x="1373934" y="1884805"/>
          <a:ext cx="1419544" cy="528555"/>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DEC31B-8488-4427-959B-8170B97969CE}">
      <dsp:nvSpPr>
        <dsp:cNvPr id="0" name=""/>
        <dsp:cNvSpPr/>
      </dsp:nvSpPr>
      <dsp:spPr>
        <a:xfrm>
          <a:off x="621369" y="1037233"/>
          <a:ext cx="1761851" cy="140948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rtl="1">
            <a:lnSpc>
              <a:spcPct val="90000"/>
            </a:lnSpc>
            <a:spcBef>
              <a:spcPct val="0"/>
            </a:spcBef>
            <a:spcAft>
              <a:spcPct val="35000"/>
            </a:spcAft>
          </a:pPr>
          <a:r>
            <a:rPr lang="ar-SA" sz="2500" b="1" kern="1200" dirty="0" smtClean="0">
              <a:effectLst>
                <a:outerShdw blurRad="38100" dist="38100" dir="2700000" algn="tl">
                  <a:srgbClr val="000000">
                    <a:alpha val="43137"/>
                  </a:srgbClr>
                </a:outerShdw>
              </a:effectLst>
              <a:cs typeface="DecoType Naskh" panose="02010400000000000000" pitchFamily="2" charset="-78"/>
            </a:rPr>
            <a:t>طريقة تنظيم المجتمع  </a:t>
          </a:r>
          <a:endParaRPr lang="ar-SA" sz="2500" kern="1200" dirty="0"/>
        </a:p>
      </dsp:txBody>
      <dsp:txXfrm>
        <a:off x="662651" y="1078515"/>
        <a:ext cx="1679287" cy="1326917"/>
      </dsp:txXfrm>
    </dsp:sp>
    <dsp:sp modelId="{EC573707-D6D9-4226-A54C-58216F84941C}">
      <dsp:nvSpPr>
        <dsp:cNvPr id="0" name=""/>
        <dsp:cNvSpPr/>
      </dsp:nvSpPr>
      <dsp:spPr>
        <a:xfrm rot="16200000">
          <a:off x="2782615" y="1151492"/>
          <a:ext cx="1419544" cy="528555"/>
        </a:xfrm>
        <a:prstGeom prst="leftArrow">
          <a:avLst>
            <a:gd name="adj1" fmla="val 60000"/>
            <a:gd name="adj2" fmla="val 5000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4BEAB1-ECF9-4AC9-972F-F6E1FC9E6322}">
      <dsp:nvSpPr>
        <dsp:cNvPr id="0" name=""/>
        <dsp:cNvSpPr/>
      </dsp:nvSpPr>
      <dsp:spPr>
        <a:xfrm>
          <a:off x="2611462" y="1257"/>
          <a:ext cx="1761851" cy="1409481"/>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rtl="1">
            <a:lnSpc>
              <a:spcPct val="90000"/>
            </a:lnSpc>
            <a:spcBef>
              <a:spcPct val="0"/>
            </a:spcBef>
            <a:spcAft>
              <a:spcPct val="35000"/>
            </a:spcAft>
          </a:pPr>
          <a:r>
            <a:rPr lang="ar-SA" sz="2500" b="1" kern="1200" dirty="0" smtClean="0">
              <a:effectLst>
                <a:outerShdw blurRad="38100" dist="38100" dir="2700000" algn="tl">
                  <a:srgbClr val="000000">
                    <a:alpha val="43137"/>
                  </a:srgbClr>
                </a:outerShdw>
              </a:effectLst>
              <a:cs typeface="DecoType Naskh" panose="02010400000000000000" pitchFamily="2" charset="-78"/>
            </a:rPr>
            <a:t>طريقة خدمة الجماعة </a:t>
          </a:r>
          <a:endParaRPr lang="ar-SA" sz="2500" kern="1200" dirty="0"/>
        </a:p>
      </dsp:txBody>
      <dsp:txXfrm>
        <a:off x="2652744" y="42539"/>
        <a:ext cx="1679287" cy="1326917"/>
      </dsp:txXfrm>
    </dsp:sp>
    <dsp:sp modelId="{FA307AF8-BC4B-4D2B-AE80-D5228D5CED1C}">
      <dsp:nvSpPr>
        <dsp:cNvPr id="0" name=""/>
        <dsp:cNvSpPr/>
      </dsp:nvSpPr>
      <dsp:spPr>
        <a:xfrm rot="19500000">
          <a:off x="4191296" y="1884805"/>
          <a:ext cx="1419544" cy="528555"/>
        </a:xfrm>
        <a:prstGeom prst="lef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E18522-4F25-4DEA-A899-6BAA343EACE0}">
      <dsp:nvSpPr>
        <dsp:cNvPr id="0" name=""/>
        <dsp:cNvSpPr/>
      </dsp:nvSpPr>
      <dsp:spPr>
        <a:xfrm>
          <a:off x="4601554" y="1037233"/>
          <a:ext cx="1761851" cy="1409481"/>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1111250" rtl="1">
            <a:lnSpc>
              <a:spcPct val="90000"/>
            </a:lnSpc>
            <a:spcBef>
              <a:spcPct val="0"/>
            </a:spcBef>
            <a:spcAft>
              <a:spcPct val="35000"/>
            </a:spcAft>
          </a:pPr>
          <a:r>
            <a:rPr lang="ar-SA" sz="2500" b="1" kern="1200" dirty="0" smtClean="0">
              <a:effectLst>
                <a:outerShdw blurRad="38100" dist="38100" dir="2700000" algn="tl">
                  <a:srgbClr val="000000">
                    <a:alpha val="43137"/>
                  </a:srgbClr>
                </a:outerShdw>
              </a:effectLst>
              <a:cs typeface="DecoType Naskh" panose="02010400000000000000" pitchFamily="2" charset="-78"/>
            </a:rPr>
            <a:t>طريقة خدمة الفرد  </a:t>
          </a:r>
          <a:endParaRPr lang="ar-SA" sz="2500" kern="1200" dirty="0"/>
        </a:p>
      </dsp:txBody>
      <dsp:txXfrm>
        <a:off x="4642836" y="1078515"/>
        <a:ext cx="1679287" cy="1326917"/>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9A106BD-98F5-4C21-B255-1E7FBF7E06F0}" type="datetimeFigureOut">
              <a:rPr lang="ar-SA" smtClean="0"/>
              <a:t>6/5/1438</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F2E5634-E3DA-40C1-96E5-EA868DCAB4BD}" type="slidenum">
              <a:rPr lang="ar-SA" smtClean="0"/>
              <a:t>‹#›</a:t>
            </a:fld>
            <a:endParaRPr lang="ar-SA"/>
          </a:p>
        </p:txBody>
      </p:sp>
    </p:spTree>
    <p:extLst>
      <p:ext uri="{BB962C8B-B14F-4D97-AF65-F5344CB8AC3E}">
        <p14:creationId xmlns:p14="http://schemas.microsoft.com/office/powerpoint/2010/main" val="27370269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9199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87769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2252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63272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12560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1685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6359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23573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33520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25587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03584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20C78B0-C9C6-41FE-A235-AA4EDBBE00CF}" type="datetime1">
              <a:rPr lang="ar-SA" smtClean="0"/>
              <a:t>6/5/1438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842745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696B3D-8C7D-4AAA-BA1E-C8A23B7EC1C1}" type="datetime1">
              <a:rPr lang="ar-SA" smtClean="0"/>
              <a:t>6/5/1438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679782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29CD6D2-4D5D-4109-9BE0-6D5D96ECCD18}" type="datetime1">
              <a:rPr lang="ar-SA" smtClean="0"/>
              <a:t>6/5/1438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88612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C7DE0F8-BA31-4EA7-AAA5-4DEADE8F1F95}" type="datetime1">
              <a:rPr lang="ar-SA" smtClean="0"/>
              <a:t>6/5/1438</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617951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0FD7A07-6F65-47FB-8F5F-0FCF3F275A1D}" type="datetime1">
              <a:rPr lang="ar-SA" smtClean="0"/>
              <a:t>6/5/1438</a:t>
            </a:fld>
            <a:endParaRPr lang="ar-SA"/>
          </a:p>
        </p:txBody>
      </p:sp>
      <p:sp>
        <p:nvSpPr>
          <p:cNvPr id="8" name="عنصر نائب للتذييل 7"/>
          <p:cNvSpPr>
            <a:spLocks noGrp="1"/>
          </p:cNvSpPr>
          <p:nvPr>
            <p:ph type="ftr" sz="quarter" idx="11"/>
          </p:nvPr>
        </p:nvSpPr>
        <p:spPr/>
        <p:txBody>
          <a:bodyPr/>
          <a:lstStyle/>
          <a:p>
            <a:r>
              <a:rPr lang="ar-SA" smtClean="0"/>
              <a:t>إعداد/ د. منى محروس</a:t>
            </a:r>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208150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135B024-3642-47D1-9E8D-331CD481EB03}" type="datetime1">
              <a:rPr lang="ar-SA" smtClean="0"/>
              <a:t>6/5/1438</a:t>
            </a:fld>
            <a:endParaRPr lang="ar-SA"/>
          </a:p>
        </p:txBody>
      </p:sp>
      <p:sp>
        <p:nvSpPr>
          <p:cNvPr id="4" name="عنصر نائب للتذييل 3"/>
          <p:cNvSpPr>
            <a:spLocks noGrp="1"/>
          </p:cNvSpPr>
          <p:nvPr>
            <p:ph type="ftr" sz="quarter" idx="11"/>
          </p:nvPr>
        </p:nvSpPr>
        <p:spPr/>
        <p:txBody>
          <a:bodyPr/>
          <a:lstStyle/>
          <a:p>
            <a:r>
              <a:rPr lang="ar-SA" smtClean="0"/>
              <a:t>إعداد/ د. منى محروس</a:t>
            </a:r>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172532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15AF781-1F47-43AF-BCCB-DE6FB0812485}" type="datetime1">
              <a:rPr lang="ar-SA" smtClean="0"/>
              <a:t>6/5/1438</a:t>
            </a:fld>
            <a:endParaRPr lang="ar-SA"/>
          </a:p>
        </p:txBody>
      </p:sp>
      <p:sp>
        <p:nvSpPr>
          <p:cNvPr id="3" name="عنصر نائب للتذييل 2"/>
          <p:cNvSpPr>
            <a:spLocks noGrp="1"/>
          </p:cNvSpPr>
          <p:nvPr>
            <p:ph type="ftr" sz="quarter" idx="11"/>
          </p:nvPr>
        </p:nvSpPr>
        <p:spPr/>
        <p:txBody>
          <a:bodyPr/>
          <a:lstStyle/>
          <a:p>
            <a:r>
              <a:rPr lang="ar-SA" smtClean="0"/>
              <a:t>إعداد/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890059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BC5157A-CEC0-4429-A6E8-4A83BCEEB6AD}" type="datetime1">
              <a:rPr lang="ar-SA" smtClean="0"/>
              <a:t>6/5/1438</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172778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789A0A3-768B-4254-9627-7D30D2D25F28}" type="datetime1">
              <a:rPr lang="ar-SA" smtClean="0"/>
              <a:t>6/5/1438</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3444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A6FD1E0-DE2C-47C9-AD97-681131EAE1D4}" type="datetime1">
              <a:rPr lang="ar-SA" smtClean="0"/>
              <a:t>6/5/1438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858174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CE8A5FB-5B31-4510-8D0A-0011E221D04E}" type="datetime1">
              <a:rPr lang="ar-SA" smtClean="0"/>
              <a:t>6/5/1438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3279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315466090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A5A959B-F2B2-4E0D-B9B1-A47D8958B0F8}" type="datetime1">
              <a:rPr lang="ar-SA" smtClean="0"/>
              <a:t>6/5/1438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إعداد/ د. منى محروس</a:t>
            </a: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extLst>
      <p:ext uri="{BB962C8B-B14F-4D97-AF65-F5344CB8AC3E}">
        <p14:creationId xmlns:p14="http://schemas.microsoft.com/office/powerpoint/2010/main" val="34691425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264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35696" y="1944935"/>
            <a:ext cx="5616624" cy="3068241"/>
          </a:xfrm>
        </p:spPr>
        <p:txBody>
          <a:bodyPr>
            <a:normAutofit fontScale="90000"/>
          </a:bodyPr>
          <a:lstStyle/>
          <a:p>
            <a:pPr>
              <a:defRPr/>
            </a:pPr>
            <a:r>
              <a:rPr lang="ar-SA" sz="2800" b="1" kern="10" dirty="0" smtClean="0">
                <a:ln w="1905"/>
                <a:solidFill>
                  <a:srgbClr val="FFFF00"/>
                </a:solidFill>
                <a:effectLst>
                  <a:innerShdw blurRad="69850" dist="43180" dir="5400000">
                    <a:srgbClr val="000000">
                      <a:alpha val="65000"/>
                    </a:srgbClr>
                  </a:innerShdw>
                </a:effectLst>
                <a:cs typeface="PT Bold Dusky"/>
              </a:rPr>
              <a:t/>
            </a:r>
            <a:br>
              <a:rPr lang="ar-SA" sz="2800" b="1" kern="10" dirty="0" smtClean="0">
                <a:ln w="1905"/>
                <a:solidFill>
                  <a:srgbClr val="FFFF00"/>
                </a:solidFill>
                <a:effectLst>
                  <a:innerShdw blurRad="69850" dist="43180" dir="5400000">
                    <a:srgbClr val="000000">
                      <a:alpha val="65000"/>
                    </a:srgbClr>
                  </a:innerShdw>
                </a:effectLst>
                <a:cs typeface="PT Bold Dusky"/>
              </a:rPr>
            </a:br>
            <a:r>
              <a:rPr lang="ar-SA" sz="2800" b="1" kern="10" dirty="0">
                <a:ln w="1905"/>
                <a:solidFill>
                  <a:srgbClr val="FFFF00"/>
                </a:solidFill>
                <a:effectLst>
                  <a:innerShdw blurRad="69850" dist="43180" dir="5400000">
                    <a:srgbClr val="000000">
                      <a:alpha val="65000"/>
                    </a:srgbClr>
                  </a:innerShdw>
                </a:effectLst>
                <a:cs typeface="PT Bold Dusky"/>
              </a:rPr>
              <a:t/>
            </a:r>
            <a:br>
              <a:rPr lang="ar-SA" sz="2800" b="1" kern="10" dirty="0">
                <a:ln w="1905"/>
                <a:solidFill>
                  <a:srgbClr val="FFFF00"/>
                </a:solidFill>
                <a:effectLst>
                  <a:innerShdw blurRad="69850" dist="43180" dir="5400000">
                    <a:srgbClr val="000000">
                      <a:alpha val="65000"/>
                    </a:srgbClr>
                  </a:innerShdw>
                </a:effectLst>
                <a:cs typeface="PT Bold Dusky"/>
              </a:rPr>
            </a:br>
            <a:r>
              <a:rPr lang="ar-SA" sz="2800" b="1" kern="10" dirty="0" smtClean="0">
                <a:ln w="1905"/>
                <a:solidFill>
                  <a:srgbClr val="FFFF00"/>
                </a:solidFill>
                <a:effectLst>
                  <a:innerShdw blurRad="69850" dist="43180" dir="5400000">
                    <a:srgbClr val="000000">
                      <a:alpha val="65000"/>
                    </a:srgbClr>
                  </a:innerShdw>
                </a:effectLst>
                <a:cs typeface="PT Bold Dusky"/>
              </a:rPr>
              <a:t>  </a:t>
            </a:r>
            <a:br>
              <a:rPr lang="ar-SA" sz="2800" b="1" kern="10" dirty="0" smtClean="0">
                <a:ln w="1905"/>
                <a:solidFill>
                  <a:srgbClr val="FFFF00"/>
                </a:solidFill>
                <a:effectLst>
                  <a:innerShdw blurRad="69850" dist="43180" dir="5400000">
                    <a:srgbClr val="000000">
                      <a:alpha val="65000"/>
                    </a:srgbClr>
                  </a:innerShdw>
                </a:effectLst>
                <a:cs typeface="PT Bold Dusky"/>
              </a:rPr>
            </a:br>
            <a:r>
              <a:rPr lang="ar-SA" sz="2800" b="1" kern="10" dirty="0">
                <a:ln w="1905"/>
                <a:solidFill>
                  <a:srgbClr val="FFFF00"/>
                </a:solidFill>
                <a:effectLst>
                  <a:innerShdw blurRad="69850" dist="43180" dir="5400000">
                    <a:srgbClr val="000000">
                      <a:alpha val="65000"/>
                    </a:srgbClr>
                  </a:innerShdw>
                </a:effectLst>
                <a:cs typeface="PT Bold Dusky"/>
              </a:rPr>
              <a:t/>
            </a:r>
            <a:br>
              <a:rPr lang="ar-SA" sz="2800" b="1" kern="10" dirty="0">
                <a:ln w="1905"/>
                <a:solidFill>
                  <a:srgbClr val="FFFF00"/>
                </a:solidFill>
                <a:effectLst>
                  <a:innerShdw blurRad="69850" dist="43180" dir="5400000">
                    <a:srgbClr val="000000">
                      <a:alpha val="65000"/>
                    </a:srgbClr>
                  </a:innerShdw>
                </a:effectLst>
                <a:cs typeface="PT Bold Dusky"/>
              </a:rPr>
            </a:br>
            <a:r>
              <a:rPr lang="ar-SA" sz="2800" b="1" kern="10" dirty="0" smtClean="0">
                <a:ln w="1905"/>
                <a:solidFill>
                  <a:srgbClr val="FFFF00"/>
                </a:solidFill>
                <a:effectLst>
                  <a:innerShdw blurRad="69850" dist="43180" dir="5400000">
                    <a:srgbClr val="000000">
                      <a:alpha val="65000"/>
                    </a:srgbClr>
                  </a:innerShdw>
                </a:effectLst>
                <a:cs typeface="PT Bold Dusky"/>
              </a:rPr>
              <a:t/>
            </a:r>
            <a:br>
              <a:rPr lang="ar-SA" sz="2800" b="1" kern="10" dirty="0" smtClean="0">
                <a:ln w="1905"/>
                <a:solidFill>
                  <a:srgbClr val="FFFF00"/>
                </a:solidFill>
                <a:effectLst>
                  <a:innerShdw blurRad="69850" dist="43180" dir="5400000">
                    <a:srgbClr val="000000">
                      <a:alpha val="65000"/>
                    </a:srgbClr>
                  </a:innerShdw>
                </a:effectLst>
                <a:cs typeface="PT Bold Dusky"/>
              </a:rPr>
            </a:br>
            <a:r>
              <a:rPr lang="ar-SA" sz="2800" b="1" kern="10" dirty="0" smtClean="0">
                <a:ln w="1905"/>
                <a:solidFill>
                  <a:srgbClr val="FFFF00"/>
                </a:solidFill>
                <a:effectLst>
                  <a:innerShdw blurRad="69850" dist="43180" dir="5400000">
                    <a:srgbClr val="000000">
                      <a:alpha val="65000"/>
                    </a:srgbClr>
                  </a:innerShdw>
                </a:effectLst>
                <a:cs typeface="PT Bold Dusky"/>
              </a:rPr>
              <a:t> </a:t>
            </a:r>
            <a:r>
              <a:rPr lang="ar-SA" sz="3600" b="1" kern="10" dirty="0" smtClean="0">
                <a:ln w="1905"/>
                <a:solidFill>
                  <a:schemeClr val="tx1"/>
                </a:solidFill>
                <a:effectLst>
                  <a:innerShdw blurRad="69850" dist="43180" dir="5400000">
                    <a:srgbClr val="000000">
                      <a:alpha val="65000"/>
                    </a:srgbClr>
                  </a:innerShdw>
                </a:effectLst>
                <a:cs typeface="PT Bold Dusky"/>
              </a:rPr>
              <a:t>المحاضرة السابعة</a:t>
            </a:r>
            <a:br>
              <a:rPr lang="ar-SA" sz="3600" b="1" kern="10" dirty="0" smtClean="0">
                <a:ln w="1905"/>
                <a:solidFill>
                  <a:schemeClr val="tx1"/>
                </a:solidFill>
                <a:effectLst>
                  <a:innerShdw blurRad="69850" dist="43180" dir="5400000">
                    <a:srgbClr val="000000">
                      <a:alpha val="65000"/>
                    </a:srgbClr>
                  </a:innerShdw>
                </a:effectLst>
                <a:cs typeface="PT Bold Dusky"/>
              </a:rPr>
            </a:br>
            <a:r>
              <a:rPr lang="ar-SA" sz="3600" b="1" dirty="0" smtClean="0">
                <a:solidFill>
                  <a:srgbClr val="C00000"/>
                </a:solidFill>
                <a:effectLst>
                  <a:outerShdw blurRad="38100" dist="38100" dir="2700000" algn="tl">
                    <a:srgbClr val="000000">
                      <a:alpha val="43137"/>
                    </a:srgbClr>
                  </a:outerShdw>
                </a:effectLst>
                <a:cs typeface="DecoType Naskh" panose="02010400000000000000" pitchFamily="2" charset="-78"/>
              </a:rPr>
              <a:t/>
            </a:r>
            <a:br>
              <a:rPr lang="ar-SA" sz="3600" b="1" dirty="0" smtClean="0">
                <a:solidFill>
                  <a:srgbClr val="C00000"/>
                </a:solidFill>
                <a:effectLst>
                  <a:outerShdw blurRad="38100" dist="38100" dir="2700000" algn="tl">
                    <a:srgbClr val="000000">
                      <a:alpha val="43137"/>
                    </a:srgbClr>
                  </a:outerShdw>
                </a:effectLst>
                <a:cs typeface="DecoType Naskh" panose="02010400000000000000" pitchFamily="2" charset="-78"/>
              </a:rPr>
            </a:br>
            <a:r>
              <a:rPr lang="ar-SA" sz="5300" b="1" dirty="0" smtClean="0">
                <a:solidFill>
                  <a:srgbClr val="C00000"/>
                </a:solidFill>
                <a:effectLst>
                  <a:outerShdw blurRad="38100" dist="38100" dir="2700000" algn="tl">
                    <a:srgbClr val="000000">
                      <a:alpha val="43137"/>
                    </a:srgbClr>
                  </a:outerShdw>
                </a:effectLst>
                <a:cs typeface="DecoType Naskh" panose="02010400000000000000" pitchFamily="2" charset="-78"/>
              </a:rPr>
              <a:t>تابع :الاتصال </a:t>
            </a:r>
            <a:r>
              <a:rPr lang="ar-SA" sz="5300" b="1" dirty="0">
                <a:solidFill>
                  <a:srgbClr val="C00000"/>
                </a:solidFill>
                <a:effectLst>
                  <a:outerShdw blurRad="38100" dist="38100" dir="2700000" algn="tl">
                    <a:srgbClr val="000000">
                      <a:alpha val="43137"/>
                    </a:srgbClr>
                  </a:outerShdw>
                </a:effectLst>
                <a:cs typeface="DecoType Naskh" panose="02010400000000000000" pitchFamily="2" charset="-78"/>
              </a:rPr>
              <a:t>وطرق الخدمة الاجتماعية</a:t>
            </a:r>
            <a:r>
              <a:rPr lang="ar-SA" sz="3600" b="1" dirty="0">
                <a:solidFill>
                  <a:srgbClr val="C00000"/>
                </a:solidFill>
                <a:effectLst>
                  <a:outerShdw blurRad="38100" dist="38100" dir="2700000" algn="tl">
                    <a:srgbClr val="000000">
                      <a:alpha val="43137"/>
                    </a:srgbClr>
                  </a:outerShdw>
                </a:effectLst>
                <a:cs typeface="DecoType Naskh" panose="02010400000000000000" pitchFamily="2" charset="-78"/>
              </a:rPr>
              <a:t/>
            </a:r>
            <a:br>
              <a:rPr lang="ar-SA" sz="3600" b="1" dirty="0">
                <a:solidFill>
                  <a:srgbClr val="C00000"/>
                </a:solidFill>
                <a:effectLst>
                  <a:outerShdw blurRad="38100" dist="38100" dir="2700000" algn="tl">
                    <a:srgbClr val="000000">
                      <a:alpha val="43137"/>
                    </a:srgbClr>
                  </a:outerShdw>
                </a:effectLst>
                <a:cs typeface="DecoType Naskh" panose="02010400000000000000" pitchFamily="2" charset="-78"/>
              </a:rPr>
            </a:br>
            <a:r>
              <a:rPr lang="en-US" sz="4400" dirty="0"/>
              <a:t/>
            </a:r>
            <a:br>
              <a:rPr lang="en-US" sz="4400" dirty="0"/>
            </a:br>
            <a:r>
              <a:rPr lang="ar-SA" sz="4400" b="1" dirty="0">
                <a:solidFill>
                  <a:srgbClr val="FFFF00"/>
                </a:solidFill>
                <a:effectLst>
                  <a:outerShdw blurRad="38100" dist="38100" dir="2700000" algn="tl">
                    <a:srgbClr val="000000">
                      <a:alpha val="43137"/>
                    </a:srgbClr>
                  </a:outerShdw>
                </a:effectLst>
                <a:cs typeface="+mn-cs"/>
              </a:rPr>
              <a:t/>
            </a:r>
            <a:br>
              <a:rPr lang="ar-SA" sz="4400" b="1" dirty="0">
                <a:solidFill>
                  <a:srgbClr val="FFFF00"/>
                </a:solidFill>
                <a:effectLst>
                  <a:outerShdw blurRad="38100" dist="38100" dir="2700000" algn="tl">
                    <a:srgbClr val="000000">
                      <a:alpha val="43137"/>
                    </a:srgbClr>
                  </a:outerShdw>
                </a:effectLst>
                <a:cs typeface="+mn-cs"/>
              </a:rPr>
            </a:br>
            <a:r>
              <a:rPr lang="ar-SA" sz="4400" b="1" dirty="0">
                <a:solidFill>
                  <a:schemeClr val="tx2">
                    <a:lumMod val="75000"/>
                  </a:schemeClr>
                </a:solidFill>
                <a:effectLst>
                  <a:outerShdw blurRad="38100" dist="38100" dir="2700000" algn="tl">
                    <a:srgbClr val="000000">
                      <a:alpha val="43137"/>
                    </a:srgbClr>
                  </a:outerShdw>
                </a:effectLst>
                <a:cs typeface="+mn-cs"/>
              </a:rPr>
              <a:t/>
            </a:r>
            <a:br>
              <a:rPr lang="ar-SA" sz="4400" b="1" dirty="0">
                <a:solidFill>
                  <a:schemeClr val="tx2">
                    <a:lumMod val="75000"/>
                  </a:schemeClr>
                </a:solidFill>
                <a:effectLst>
                  <a:outerShdw blurRad="38100" dist="38100" dir="2700000" algn="tl">
                    <a:srgbClr val="000000">
                      <a:alpha val="43137"/>
                    </a:srgbClr>
                  </a:outerShdw>
                </a:effectLst>
                <a:cs typeface="+mn-cs"/>
              </a:rPr>
            </a:br>
            <a:r>
              <a:rPr lang="ar-SA" sz="4400" b="1" kern="10" dirty="0" smtClean="0">
                <a:ln w="1905"/>
                <a:solidFill>
                  <a:schemeClr val="tx2">
                    <a:lumMod val="75000"/>
                  </a:schemeClr>
                </a:solidFill>
                <a:effectLst>
                  <a:innerShdw blurRad="69850" dist="43180" dir="5400000">
                    <a:srgbClr val="000000">
                      <a:alpha val="65000"/>
                    </a:srgbClr>
                  </a:innerShdw>
                </a:effectLst>
                <a:cs typeface="+mn-cs"/>
              </a:rPr>
              <a:t/>
            </a:r>
            <a:br>
              <a:rPr lang="ar-SA" sz="4400" b="1" kern="10" dirty="0" smtClean="0">
                <a:ln w="1905"/>
                <a:solidFill>
                  <a:schemeClr val="tx2">
                    <a:lumMod val="75000"/>
                  </a:schemeClr>
                </a:solidFill>
                <a:effectLst>
                  <a:innerShdw blurRad="69850" dist="43180" dir="5400000">
                    <a:srgbClr val="000000">
                      <a:alpha val="65000"/>
                    </a:srgbClr>
                  </a:innerShdw>
                </a:effectLst>
                <a:cs typeface="+mn-cs"/>
              </a:rPr>
            </a:br>
            <a:endParaRPr lang="ar-SA" sz="4400" b="1" kern="10" dirty="0">
              <a:ln w="1905"/>
              <a:solidFill>
                <a:schemeClr val="tx2">
                  <a:lumMod val="75000"/>
                </a:schemeClr>
              </a:solidFill>
              <a:effectLst>
                <a:innerShdw blurRad="69850" dist="43180" dir="5400000">
                  <a:srgbClr val="000000">
                    <a:alpha val="65000"/>
                  </a:srgbClr>
                </a:innerShdw>
              </a:effectLst>
              <a:cs typeface="+mn-cs"/>
            </a:endParaRPr>
          </a:p>
        </p:txBody>
      </p:sp>
      <p:sp>
        <p:nvSpPr>
          <p:cNvPr id="3" name="عنوان فرعي 2"/>
          <p:cNvSpPr>
            <a:spLocks noGrp="1"/>
          </p:cNvSpPr>
          <p:nvPr>
            <p:ph type="subTitle" idx="1"/>
          </p:nvPr>
        </p:nvSpPr>
        <p:spPr>
          <a:xfrm>
            <a:off x="2051720" y="4725144"/>
            <a:ext cx="4896544" cy="1008112"/>
          </a:xfrm>
        </p:spPr>
        <p:txBody>
          <a:bodyPr>
            <a:normAutofit lnSpcReduction="10000"/>
          </a:bodyPr>
          <a:lstStyle/>
          <a:p>
            <a:pPr>
              <a:spcBef>
                <a:spcPct val="0"/>
              </a:spcBef>
              <a:defRPr/>
            </a:pPr>
            <a:r>
              <a:rPr lang="ar-SA" b="1" kern="10" dirty="0" smtClean="0">
                <a:ln w="1905"/>
                <a:solidFill>
                  <a:srgbClr val="FFC000"/>
                </a:solidFill>
                <a:effectLst>
                  <a:innerShdw blurRad="69850" dist="43180" dir="5400000">
                    <a:srgbClr val="000000">
                      <a:alpha val="65000"/>
                    </a:srgbClr>
                  </a:innerShdw>
                </a:effectLst>
                <a:cs typeface="PT Bold Dusky"/>
              </a:rPr>
              <a:t>إعداد</a:t>
            </a:r>
            <a:endParaRPr lang="ar-SA" b="1" kern="10" dirty="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smtClean="0">
                <a:ln w="1905"/>
                <a:solidFill>
                  <a:srgbClr val="00B050"/>
                </a:solidFill>
                <a:effectLst>
                  <a:innerShdw blurRad="69850" dist="43180" dir="5400000">
                    <a:srgbClr val="000000">
                      <a:alpha val="65000"/>
                    </a:srgbClr>
                  </a:innerShdw>
                </a:effectLst>
                <a:cs typeface="PT Bold Dusky"/>
              </a:rPr>
              <a:t>الفقي</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WordArt 9"/>
          <p:cNvSpPr>
            <a:spLocks noChangeArrowheads="1" noChangeShapeType="1" noTextEdit="1"/>
          </p:cNvSpPr>
          <p:nvPr/>
        </p:nvSpPr>
        <p:spPr bwMode="auto">
          <a:xfrm>
            <a:off x="2699792" y="332656"/>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208927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ctr">
              <a:buNone/>
            </a:pPr>
            <a:r>
              <a:rPr lang="ar-SA" sz="4800" b="1" dirty="0">
                <a:solidFill>
                  <a:srgbClr val="C00000"/>
                </a:solidFill>
                <a:effectLst>
                  <a:outerShdw blurRad="38100" dist="38100" dir="2700000" algn="tl">
                    <a:srgbClr val="000000">
                      <a:alpha val="43137"/>
                    </a:srgbClr>
                  </a:outerShdw>
                </a:effectLst>
                <a:cs typeface="DecoType Naskh" panose="02010400000000000000" pitchFamily="2" charset="-78"/>
              </a:rPr>
              <a:t>عناصر المحاضرة</a:t>
            </a:r>
            <a:endParaRPr lang="en-US"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أولاً: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موجز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عن موضوع المحاضرة السابقة المرتبط بموضوع المحاضرة الحالية.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ثانياً</a:t>
            </a:r>
            <a:r>
              <a:rPr lang="ar-SA" sz="3600" b="1" dirty="0">
                <a:effectLst>
                  <a:outerShdw blurRad="38100" dist="38100" dir="2700000" algn="tl">
                    <a:srgbClr val="000000">
                      <a:alpha val="43137"/>
                    </a:srgbClr>
                  </a:outerShdw>
                </a:effectLst>
                <a:cs typeface="DecoType Naskh" panose="02010400000000000000" pitchFamily="2" charset="-78"/>
              </a:rPr>
              <a:t>: الاتصال في طريقة خدمة </a:t>
            </a:r>
            <a:r>
              <a:rPr lang="ar-SA" sz="3600" b="1" dirty="0" smtClean="0">
                <a:effectLst>
                  <a:outerShdw blurRad="38100" dist="38100" dir="2700000" algn="tl">
                    <a:srgbClr val="000000">
                      <a:alpha val="43137"/>
                    </a:srgbClr>
                  </a:outerShdw>
                </a:effectLst>
                <a:cs typeface="DecoType Naskh" panose="02010400000000000000" pitchFamily="2" charset="-78"/>
              </a:rPr>
              <a:t>الجماعة.</a:t>
            </a:r>
            <a:endParaRPr lang="en-US"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ثالثاً</a:t>
            </a:r>
            <a:r>
              <a:rPr lang="ar-SA" sz="3600" b="1" dirty="0" smtClean="0">
                <a:effectLst>
                  <a:outerShdw blurRad="38100" dist="38100" dir="2700000" algn="tl">
                    <a:srgbClr val="000000">
                      <a:alpha val="43137"/>
                    </a:srgbClr>
                  </a:outerShdw>
                </a:effectLst>
                <a:cs typeface="DecoType Naskh" panose="02010400000000000000" pitchFamily="2" charset="-78"/>
              </a:rPr>
              <a:t>: </a:t>
            </a:r>
            <a:r>
              <a:rPr lang="ar-SA" sz="3600" b="1" dirty="0">
                <a:effectLst>
                  <a:outerShdw blurRad="38100" dist="38100" dir="2700000" algn="tl">
                    <a:srgbClr val="000000">
                      <a:alpha val="43137"/>
                    </a:srgbClr>
                  </a:outerShdw>
                </a:effectLst>
                <a:cs typeface="DecoType Naskh" panose="02010400000000000000" pitchFamily="2" charset="-78"/>
              </a:rPr>
              <a:t>الاتصال في طريقة تنظيم </a:t>
            </a:r>
            <a:r>
              <a:rPr lang="ar-SA" sz="3600" b="1" dirty="0" smtClean="0">
                <a:effectLst>
                  <a:outerShdw blurRad="38100" dist="38100" dir="2700000" algn="tl">
                    <a:srgbClr val="000000">
                      <a:alpha val="43137"/>
                    </a:srgbClr>
                  </a:outerShdw>
                </a:effectLst>
                <a:cs typeface="DecoType Naskh" panose="02010400000000000000" pitchFamily="2" charset="-78"/>
              </a:rPr>
              <a:t>المجتمع.</a:t>
            </a:r>
          </a:p>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أسئلة المحاضرة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iterate type="wd">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iterate type="wd">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iterate type="wd">
                                    <p:tmPct val="10000"/>
                                  </p:iterate>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764704"/>
            <a:ext cx="7560840" cy="5184576"/>
          </a:xfrm>
        </p:spPr>
        <p:txBody>
          <a:bodyPr>
            <a:noAutofit/>
          </a:bodyPr>
          <a:lstStyle/>
          <a:p>
            <a:pPr marL="0" indent="0" algn="ctr">
              <a:buNone/>
            </a:pPr>
            <a:r>
              <a:rPr lang="ar-SA" sz="4800" b="1" dirty="0" smtClean="0">
                <a:solidFill>
                  <a:srgbClr val="C00000"/>
                </a:solidFill>
                <a:effectLst>
                  <a:outerShdw blurRad="38100" dist="38100" dir="2700000" algn="tl">
                    <a:srgbClr val="000000">
                      <a:alpha val="43137"/>
                    </a:srgbClr>
                  </a:outerShdw>
                </a:effectLst>
                <a:cs typeface="DecoType Naskh" panose="02010400000000000000" pitchFamily="2" charset="-78"/>
              </a:rPr>
              <a:t>أهداف </a:t>
            </a:r>
            <a:r>
              <a:rPr lang="ar-SA" sz="4800" b="1" dirty="0">
                <a:solidFill>
                  <a:srgbClr val="C00000"/>
                </a:solidFill>
                <a:effectLst>
                  <a:outerShdw blurRad="38100" dist="38100" dir="2700000" algn="tl">
                    <a:srgbClr val="000000">
                      <a:alpha val="43137"/>
                    </a:srgbClr>
                  </a:outerShdw>
                </a:effectLst>
                <a:cs typeface="DecoType Naskh" panose="02010400000000000000" pitchFamily="2" charset="-78"/>
              </a:rPr>
              <a:t>المحاضرة</a:t>
            </a:r>
            <a:endParaRPr lang="en-US"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ربط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الطلاب والطالبات بين موضوع المحاضرة السابقة والحالية. </a:t>
            </a:r>
          </a:p>
          <a:p>
            <a:pPr algn="just">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تحليل الطلاب </a:t>
            </a:r>
            <a:r>
              <a:rPr lang="ar-SA" sz="3600" b="1" dirty="0">
                <a:effectLst>
                  <a:outerShdw blurRad="38100" dist="38100" dir="2700000" algn="tl">
                    <a:srgbClr val="000000">
                      <a:alpha val="43137"/>
                    </a:srgbClr>
                  </a:outerShdw>
                </a:effectLst>
                <a:cs typeface="DecoType Naskh" panose="02010400000000000000" pitchFamily="2" charset="-78"/>
              </a:rPr>
              <a:t>والطالبات </a:t>
            </a:r>
            <a:r>
              <a:rPr lang="ar-SA" sz="3600" b="1" dirty="0" smtClean="0">
                <a:effectLst>
                  <a:outerShdw blurRad="38100" dist="38100" dir="2700000" algn="tl">
                    <a:srgbClr val="000000">
                      <a:alpha val="43137"/>
                    </a:srgbClr>
                  </a:outerShdw>
                </a:effectLst>
                <a:cs typeface="DecoType Naskh" panose="02010400000000000000" pitchFamily="2" charset="-78"/>
              </a:rPr>
              <a:t>لأهمية الاتصال </a:t>
            </a:r>
            <a:r>
              <a:rPr lang="ar-SA" sz="3600" b="1" dirty="0">
                <a:effectLst>
                  <a:outerShdw blurRad="38100" dist="38100" dir="2700000" algn="tl">
                    <a:srgbClr val="000000">
                      <a:alpha val="43137"/>
                    </a:srgbClr>
                  </a:outerShdw>
                </a:effectLst>
                <a:cs typeface="DecoType Naskh" panose="02010400000000000000" pitchFamily="2" charset="-78"/>
              </a:rPr>
              <a:t>في طريقة خدمة </a:t>
            </a:r>
            <a:r>
              <a:rPr lang="ar-SA" sz="3600" b="1" dirty="0" smtClean="0">
                <a:effectLst>
                  <a:outerShdw blurRad="38100" dist="38100" dir="2700000" algn="tl">
                    <a:srgbClr val="000000">
                      <a:alpha val="43137"/>
                    </a:srgbClr>
                  </a:outerShdw>
                </a:effectLst>
                <a:cs typeface="DecoType Naskh" panose="02010400000000000000" pitchFamily="2" charset="-78"/>
              </a:rPr>
              <a:t>الجماعة.</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تحديد الطلاب </a:t>
            </a:r>
            <a:r>
              <a:rPr lang="ar-SA" sz="3600" b="1" dirty="0">
                <a:effectLst>
                  <a:outerShdw blurRad="38100" dist="38100" dir="2700000" algn="tl">
                    <a:srgbClr val="000000">
                      <a:alpha val="43137"/>
                    </a:srgbClr>
                  </a:outerShdw>
                </a:effectLst>
                <a:cs typeface="DecoType Naskh" panose="02010400000000000000" pitchFamily="2" charset="-78"/>
              </a:rPr>
              <a:t>والطالبات </a:t>
            </a:r>
            <a:r>
              <a:rPr lang="ar-SA" sz="3600" b="1" dirty="0" smtClean="0">
                <a:effectLst>
                  <a:outerShdw blurRad="38100" dist="38100" dir="2700000" algn="tl">
                    <a:srgbClr val="000000">
                      <a:alpha val="43137"/>
                    </a:srgbClr>
                  </a:outerShdw>
                </a:effectLst>
                <a:cs typeface="DecoType Naskh" panose="02010400000000000000" pitchFamily="2" charset="-78"/>
              </a:rPr>
              <a:t>أهمية الاتصال </a:t>
            </a:r>
            <a:r>
              <a:rPr lang="ar-SA" sz="3600" b="1" dirty="0">
                <a:effectLst>
                  <a:outerShdw blurRad="38100" dist="38100" dir="2700000" algn="tl">
                    <a:srgbClr val="000000">
                      <a:alpha val="43137"/>
                    </a:srgbClr>
                  </a:outerShdw>
                </a:effectLst>
                <a:cs typeface="DecoType Naskh" panose="02010400000000000000" pitchFamily="2" charset="-78"/>
              </a:rPr>
              <a:t>في طريقة تنظيم المجتمع</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9185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iterate type="wd">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iterate type="wd">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ctr">
              <a:lnSpc>
                <a:spcPct val="150000"/>
              </a:lnSpc>
              <a:buNone/>
            </a:pPr>
            <a:endParaRPr lang="ar-SA" sz="4400" b="1" dirty="0">
              <a:effectLst>
                <a:outerShdw blurRad="38100" dist="38100" dir="2700000" algn="tl">
                  <a:srgbClr val="000000">
                    <a:alpha val="43137"/>
                  </a:srgbClr>
                </a:outerShdw>
              </a:effectLst>
              <a:cs typeface="DecoType Naskh" panose="02010400000000000000" pitchFamily="2" charset="-78"/>
            </a:endParaRPr>
          </a:p>
          <a:p>
            <a:pPr marL="0" indent="0" algn="ctr">
              <a:lnSpc>
                <a:spcPct val="150000"/>
              </a:lnSpc>
              <a:buNone/>
            </a:pPr>
            <a:r>
              <a:rPr lang="ar-SA" sz="4400" b="1" dirty="0">
                <a:solidFill>
                  <a:srgbClr val="FF0000"/>
                </a:solidFill>
                <a:effectLst>
                  <a:outerShdw blurRad="38100" dist="38100" dir="2700000" algn="tl">
                    <a:srgbClr val="000000">
                      <a:alpha val="43137"/>
                    </a:srgbClr>
                  </a:outerShdw>
                </a:effectLst>
                <a:cs typeface="DecoType Naskh" panose="02010400000000000000" pitchFamily="2" charset="-78"/>
              </a:rPr>
              <a:t>أولاً: </a:t>
            </a:r>
            <a:r>
              <a:rPr lang="ar-SA" sz="4400" b="1" dirty="0">
                <a:effectLst>
                  <a:outerShdw blurRad="38100" dist="38100" dir="2700000" algn="tl">
                    <a:srgbClr val="000000">
                      <a:alpha val="43137"/>
                    </a:srgbClr>
                  </a:outerShdw>
                </a:effectLst>
                <a:latin typeface="Traditional Arabic" pitchFamily="18" charset="-78"/>
                <a:cs typeface="Traditional Arabic" pitchFamily="18" charset="-78"/>
              </a:rPr>
              <a:t>موجز عن موضوع المحاضرة السابقة المرتبط بموضوع المحاضرة الحالية. </a:t>
            </a:r>
            <a:endParaRPr lang="en-US" sz="4400" b="1" dirty="0">
              <a:effectLst>
                <a:outerShdw blurRad="38100" dist="38100" dir="2700000" algn="tl">
                  <a:srgbClr val="000000">
                    <a:alpha val="43137"/>
                  </a:srgbClr>
                </a:outerShdw>
              </a:effectLst>
              <a:latin typeface="Traditional Arabic" pitchFamily="18" charset="-78"/>
              <a:cs typeface="Traditional Arabic" pitchFamily="18" charset="-78"/>
            </a:endParaRPr>
          </a:p>
          <a:p>
            <a:pPr marL="0" indent="0" algn="ctr">
              <a:lnSpc>
                <a:spcPct val="150000"/>
              </a:lnSpc>
              <a:buNone/>
            </a:pPr>
            <a:endParaRPr lang="ar-SA" sz="44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2992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rmAutofit/>
          </a:bodyPr>
          <a:lstStyle/>
          <a:p>
            <a:pPr marL="0" indent="0" algn="ctr">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شكل يوضح علاقة الخدمة الاجتماعية بالاتصال </a:t>
            </a:r>
            <a:endParaRPr lang="en-US" sz="3600" b="1" dirty="0">
              <a:solidFill>
                <a:srgbClr val="FF0000"/>
              </a:solidFill>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r>
              <a:rPr lang="ar-SA" sz="3600" b="1" dirty="0" smtClean="0">
                <a:effectLst>
                  <a:outerShdw blurRad="38100" dist="38100" dir="2700000" algn="tl">
                    <a:srgbClr val="000000">
                      <a:alpha val="43137"/>
                    </a:srgbClr>
                  </a:outerShdw>
                </a:effectLst>
                <a:cs typeface="DecoType Naskh" panose="02010400000000000000" pitchFamily="2" charset="-78"/>
              </a:rPr>
              <a:t> </a:t>
            </a:r>
          </a:p>
          <a:p>
            <a:pPr marL="0" indent="0" algn="just">
              <a:lnSpc>
                <a:spcPct val="150000"/>
              </a:lnSpc>
              <a:buNone/>
            </a:pPr>
            <a:endParaRPr lang="ar-SA"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endParaRPr lang="ar-SA" sz="3600" b="1" dirty="0" smtClean="0">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endParaRPr lang="ar-SA"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endParaRPr lang="ar-SA" sz="3600" dirty="0">
              <a:effectLst>
                <a:outerShdw blurRad="38100" dist="38100" dir="2700000" algn="tl">
                  <a:srgbClr val="000000">
                    <a:alpha val="43137"/>
                  </a:srgbClr>
                </a:outerShdw>
              </a:effectLst>
              <a:cs typeface="DecoType Naskh" panose="02010400000000000000" pitchFamily="2" charset="-78"/>
            </a:endParaRPr>
          </a:p>
        </p:txBody>
      </p:sp>
      <p:sp>
        <p:nvSpPr>
          <p:cNvPr id="8" name="عنصر نائب لرقم الشريحة 7"/>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6</a:t>
            </a:fld>
            <a:endParaRPr lang="ar-SA" b="1">
              <a:solidFill>
                <a:srgbClr val="FF0000"/>
              </a:solidFill>
              <a:effectLst>
                <a:outerShdw blurRad="38100" dist="38100" dir="2700000" algn="tl">
                  <a:srgbClr val="000000">
                    <a:alpha val="43137"/>
                  </a:srgbClr>
                </a:outerShdw>
              </a:effectLst>
            </a:endParaRPr>
          </a:p>
        </p:txBody>
      </p:sp>
      <p:graphicFrame>
        <p:nvGraphicFramePr>
          <p:cNvPr id="2" name="رسم تخطيطي 1"/>
          <p:cNvGraphicFramePr/>
          <p:nvPr>
            <p:extLst>
              <p:ext uri="{D42A27DB-BD31-4B8C-83A1-F6EECF244321}">
                <p14:modId xmlns:p14="http://schemas.microsoft.com/office/powerpoint/2010/main" val="1243099050"/>
              </p:ext>
            </p:extLst>
          </p:nvPr>
        </p:nvGraphicFramePr>
        <p:xfrm>
          <a:off x="1043608" y="1628800"/>
          <a:ext cx="69847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ربع نص 3"/>
          <p:cNvSpPr txBox="1"/>
          <p:nvPr/>
        </p:nvSpPr>
        <p:spPr>
          <a:xfrm>
            <a:off x="1547664" y="1922977"/>
            <a:ext cx="1656184" cy="36933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wrap="square" rtlCol="1">
            <a:spAutoFit/>
          </a:bodyPr>
          <a:lstStyle/>
          <a:p>
            <a:r>
              <a:rPr lang="ar-SA" b="1" dirty="0">
                <a:effectLst>
                  <a:outerShdw blurRad="38100" dist="38100" dir="2700000" algn="tl">
                    <a:srgbClr val="000000">
                      <a:alpha val="43137"/>
                    </a:srgbClr>
                  </a:outerShdw>
                </a:effectLst>
                <a:cs typeface="DecoType Naskh" panose="02010400000000000000" pitchFamily="2" charset="-78"/>
              </a:rPr>
              <a:t>عملية التنمية في المجتمع</a:t>
            </a:r>
            <a:endParaRPr lang="ar-SA" dirty="0"/>
          </a:p>
        </p:txBody>
      </p:sp>
      <p:sp>
        <p:nvSpPr>
          <p:cNvPr id="5" name="مربع نص 4"/>
          <p:cNvSpPr txBox="1"/>
          <p:nvPr/>
        </p:nvSpPr>
        <p:spPr>
          <a:xfrm>
            <a:off x="6084168" y="1922977"/>
            <a:ext cx="1368152" cy="369332"/>
          </a:xfrm>
          <a:prstGeom prst="rect">
            <a:avLst/>
          </a:prstGeom>
          <a:solidFill>
            <a:schemeClr val="accent6">
              <a:lumMod val="60000"/>
              <a:lumOff val="40000"/>
            </a:schemeClr>
          </a:solidFill>
        </p:spPr>
        <p:txBody>
          <a:bodyPr wrap="square" rtlCol="1">
            <a:spAutoFit/>
          </a:bodyPr>
          <a:lstStyle/>
          <a:p>
            <a:r>
              <a:rPr lang="ar-SA" b="1" dirty="0">
                <a:effectLst>
                  <a:outerShdw blurRad="38100" dist="38100" dir="2700000" algn="tl">
                    <a:srgbClr val="000000">
                      <a:alpha val="43137"/>
                    </a:srgbClr>
                  </a:outerShdw>
                </a:effectLst>
                <a:cs typeface="DecoType Naskh" panose="02010400000000000000" pitchFamily="2" charset="-78"/>
              </a:rPr>
              <a:t>عملية المساعدة</a:t>
            </a:r>
            <a:endParaRPr lang="ar-SA" dirty="0"/>
          </a:p>
        </p:txBody>
      </p:sp>
      <p:cxnSp>
        <p:nvCxnSpPr>
          <p:cNvPr id="7" name="رابط كسهم مستقيم 6"/>
          <p:cNvCxnSpPr/>
          <p:nvPr/>
        </p:nvCxnSpPr>
        <p:spPr>
          <a:xfrm>
            <a:off x="6660232" y="2292309"/>
            <a:ext cx="0" cy="344603"/>
          </a:xfrm>
          <a:prstGeom prst="straightConnector1">
            <a:avLst/>
          </a:prstGeom>
          <a:ln w="60325">
            <a:solidFill>
              <a:schemeClr val="tx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flipH="1">
            <a:off x="5508104" y="2107643"/>
            <a:ext cx="43204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a:off x="3203848" y="2132856"/>
            <a:ext cx="432048" cy="0"/>
          </a:xfrm>
          <a:prstGeom prst="straightConnector1">
            <a:avLst/>
          </a:prstGeom>
          <a:ln w="47625">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a:off x="2375756" y="2292308"/>
            <a:ext cx="0" cy="344603"/>
          </a:xfrm>
          <a:prstGeom prst="straightConnector1">
            <a:avLst/>
          </a:prstGeom>
          <a:ln w="603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434596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1000"/>
                                        <p:tgtEl>
                                          <p:spTgt spid="3">
                                            <p:txEl>
                                              <p:pRg st="1" end="1"/>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ircle(in)">
                                      <p:cBhvr>
                                        <p:cTn id="15" dur="1000"/>
                                        <p:tgtEl>
                                          <p:spTgt spid="2"/>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1000"/>
                                        <p:tgtEl>
                                          <p:spTgt spid="4"/>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1000"/>
                                        <p:tgtEl>
                                          <p:spTgt spid="5"/>
                                        </p:tgtEl>
                                      </p:cBhvr>
                                    </p:animEffect>
                                  </p:childTnLst>
                                </p:cTn>
                              </p:par>
                              <p:par>
                                <p:cTn id="22" presetID="6"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1000"/>
                                        <p:tgtEl>
                                          <p:spTgt spid="7"/>
                                        </p:tgtEl>
                                      </p:cBhvr>
                                    </p:animEffect>
                                  </p:childTnLst>
                                </p:cTn>
                              </p:par>
                              <p:par>
                                <p:cTn id="25" presetID="6"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1000"/>
                                        <p:tgtEl>
                                          <p:spTgt spid="10"/>
                                        </p:tgtEl>
                                      </p:cBhvr>
                                    </p:animEffect>
                                  </p:childTnLst>
                                </p:cTn>
                              </p:par>
                              <p:par>
                                <p:cTn id="28" presetID="6" presetClass="entr" presetSubtype="16"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1000"/>
                                        <p:tgtEl>
                                          <p:spTgt spid="12"/>
                                        </p:tgtEl>
                                      </p:cBhvr>
                                    </p:animEffect>
                                  </p:childTnLst>
                                </p:cTn>
                              </p:par>
                              <p:par>
                                <p:cTn id="31" presetID="6" presetClass="entr" presetSubtype="16"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circle(in)">
                                      <p:cBhvr>
                                        <p:cTn id="3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2" grpId="0">
        <p:bldAsOne/>
      </p:bldGraphic>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ctr">
              <a:lnSpc>
                <a:spcPct val="170000"/>
              </a:lnSpc>
              <a:buNone/>
            </a:pPr>
            <a:r>
              <a:rPr lang="ar-SA" sz="4000" b="1" dirty="0" smtClean="0">
                <a:solidFill>
                  <a:srgbClr val="C00000"/>
                </a:solidFill>
                <a:effectLst>
                  <a:outerShdw blurRad="38100" dist="38100" dir="2700000" algn="tl">
                    <a:srgbClr val="000000">
                      <a:alpha val="43137"/>
                    </a:srgbClr>
                  </a:outerShdw>
                </a:effectLst>
                <a:cs typeface="DecoType Naskh" panose="02010400000000000000" pitchFamily="2" charset="-78"/>
              </a:rPr>
              <a:t>جوانب </a:t>
            </a:r>
            <a:r>
              <a:rPr lang="ar-SA" sz="4000" b="1" dirty="0">
                <a:solidFill>
                  <a:srgbClr val="C00000"/>
                </a:solidFill>
                <a:effectLst>
                  <a:outerShdw blurRad="38100" dist="38100" dir="2700000" algn="tl">
                    <a:srgbClr val="000000">
                      <a:alpha val="43137"/>
                    </a:srgbClr>
                  </a:outerShdw>
                </a:effectLst>
                <a:cs typeface="DecoType Naskh" panose="02010400000000000000" pitchFamily="2" charset="-78"/>
              </a:rPr>
              <a:t>الاتفاق بين الاتصال والخدمة الاجتماعية</a:t>
            </a:r>
            <a:endParaRPr lang="en-US" sz="40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marL="450850" indent="-450850" algn="just">
              <a:lnSpc>
                <a:spcPct val="150000"/>
              </a:lnSpc>
              <a:buNone/>
              <a:tabLst>
                <a:tab pos="450850" algn="l"/>
              </a:tabLst>
            </a:pPr>
            <a:r>
              <a:rPr lang="ar-SA" sz="3600" b="1" dirty="0" smtClean="0">
                <a:effectLst>
                  <a:outerShdw blurRad="38100" dist="38100" dir="2700000" algn="tl">
                    <a:srgbClr val="000000">
                      <a:alpha val="43137"/>
                    </a:srgbClr>
                  </a:outerShdw>
                </a:effectLst>
                <a:cs typeface="DecoType Naskh" panose="02010400000000000000" pitchFamily="2" charset="-78"/>
              </a:rPr>
              <a:t>1- يعتبر </a:t>
            </a:r>
            <a:r>
              <a:rPr lang="ar-SA" sz="3600" b="1" dirty="0">
                <a:effectLst>
                  <a:outerShdw blurRad="38100" dist="38100" dir="2700000" algn="tl">
                    <a:srgbClr val="000000">
                      <a:alpha val="43137"/>
                    </a:srgbClr>
                  </a:outerShdw>
                </a:effectLst>
                <a:cs typeface="DecoType Naskh" panose="02010400000000000000" pitchFamily="2" charset="-78"/>
              </a:rPr>
              <a:t>الاتصال والخدمة الاجتماعية من العمليات التي تسير في خط واحد جنباً إلى جنب ، فالاتصال نتج عن حاجة الإنسان للتعامل مع الآخرين سواء بالإشارة أو الكلام وذلك للمعيشة والحفاظ على </a:t>
            </a:r>
            <a:r>
              <a:rPr lang="ar-SA" sz="3600" b="1" dirty="0" smtClean="0">
                <a:effectLst>
                  <a:outerShdw blurRad="38100" dist="38100" dir="2700000" algn="tl">
                    <a:srgbClr val="000000">
                      <a:alpha val="43137"/>
                    </a:srgbClr>
                  </a:outerShdw>
                </a:effectLst>
                <a:cs typeface="DecoType Naskh" panose="02010400000000000000" pitchFamily="2" charset="-78"/>
              </a:rPr>
              <a:t>النوع.</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7</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7003140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150000"/>
              </a:lnSpc>
              <a:tabLst>
                <a:tab pos="450850" algn="l"/>
              </a:tabLst>
            </a:pPr>
            <a:r>
              <a:rPr lang="ar-SA" sz="3600" b="1" dirty="0" smtClean="0">
                <a:effectLst>
                  <a:outerShdw blurRad="38100" dist="38100" dir="2700000" algn="tl">
                    <a:srgbClr val="000000">
                      <a:alpha val="43137"/>
                    </a:srgbClr>
                  </a:outerShdw>
                </a:effectLst>
                <a:cs typeface="DecoType Naskh" panose="02010400000000000000" pitchFamily="2" charset="-78"/>
              </a:rPr>
              <a:t>وكذلك </a:t>
            </a:r>
            <a:r>
              <a:rPr lang="ar-SA" sz="3600" b="1" dirty="0">
                <a:effectLst>
                  <a:outerShdw blurRad="38100" dist="38100" dir="2700000" algn="tl">
                    <a:srgbClr val="000000">
                      <a:alpha val="43137"/>
                    </a:srgbClr>
                  </a:outerShdw>
                </a:effectLst>
                <a:cs typeface="DecoType Naskh" panose="02010400000000000000" pitchFamily="2" charset="-78"/>
              </a:rPr>
              <a:t>الخدمة الاجتماعية نجد أنها مهنة نشأت لمساعدة الإنسان لأخيه الإنسان على التكيف مع متطلبات الحياة والتفاعل معها ومساندة </a:t>
            </a:r>
            <a:r>
              <a:rPr lang="ar-SA" sz="3600" b="1" dirty="0" smtClean="0">
                <a:effectLst>
                  <a:outerShdw blurRad="38100" dist="38100" dir="2700000" algn="tl">
                    <a:srgbClr val="000000">
                      <a:alpha val="43137"/>
                    </a:srgbClr>
                  </a:outerShdw>
                </a:effectLst>
                <a:cs typeface="DecoType Naskh" panose="02010400000000000000" pitchFamily="2" charset="-78"/>
              </a:rPr>
              <a:t>الآخر</a:t>
            </a:r>
            <a:r>
              <a:rPr lang="ar-SA" sz="3600" b="1" dirty="0">
                <a:effectLst>
                  <a:outerShdw blurRad="38100" dist="38100" dir="2700000" algn="tl">
                    <a:srgbClr val="000000">
                      <a:alpha val="43137"/>
                    </a:srgbClr>
                  </a:outerShdw>
                </a:effectLst>
                <a:cs typeface="DecoType Naskh" panose="02010400000000000000" pitchFamily="2" charset="-78"/>
              </a:rPr>
              <a:t>، وبذلك أصبحا الاثنين ضرورة اجتماعية فرضتها الحياة الاجتماعية ولا يمكن الاستغناء عنهما</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8</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95144669"/>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450850" indent="-450850" algn="just">
              <a:lnSpc>
                <a:spcPct val="170000"/>
              </a:lnSpc>
              <a:buNone/>
            </a:pPr>
            <a:r>
              <a:rPr lang="ar-SA" sz="3600" b="1" dirty="0" smtClean="0">
                <a:effectLst>
                  <a:outerShdw blurRad="38100" dist="38100" dir="2700000" algn="tl">
                    <a:srgbClr val="000000">
                      <a:alpha val="43137"/>
                    </a:srgbClr>
                  </a:outerShdw>
                </a:effectLst>
                <a:cs typeface="DecoType Naskh" panose="02010400000000000000" pitchFamily="2" charset="-78"/>
              </a:rPr>
              <a:t>2- يعتبر </a:t>
            </a:r>
            <a:r>
              <a:rPr lang="ar-SA" sz="3600" b="1" dirty="0">
                <a:effectLst>
                  <a:outerShdw blurRad="38100" dist="38100" dir="2700000" algn="tl">
                    <a:srgbClr val="000000">
                      <a:alpha val="43137"/>
                    </a:srgbClr>
                  </a:outerShdw>
                </a:effectLst>
                <a:cs typeface="DecoType Naskh" panose="02010400000000000000" pitchFamily="2" charset="-78"/>
              </a:rPr>
              <a:t>علم الاتصال علم من أجل التفاعل الإنساني وفن تغير الاتجاهات وتدعيم العلاقات وكذلك مهنة الخدمة الاجتماعية </a:t>
            </a:r>
            <a:r>
              <a:rPr lang="ar-SA" sz="3600" b="1" dirty="0" smtClean="0">
                <a:effectLst>
                  <a:outerShdw blurRad="38100" dist="38100" dir="2700000" algn="tl">
                    <a:srgbClr val="000000">
                      <a:alpha val="43137"/>
                    </a:srgbClr>
                  </a:outerShdw>
                </a:effectLst>
                <a:cs typeface="DecoType Naskh" panose="02010400000000000000" pitchFamily="2" charset="-78"/>
              </a:rPr>
              <a:t>فهي </a:t>
            </a:r>
            <a:r>
              <a:rPr lang="ar-SA" sz="3600" b="1" dirty="0">
                <a:effectLst>
                  <a:outerShdw blurRad="38100" dist="38100" dir="2700000" algn="tl">
                    <a:srgbClr val="000000">
                      <a:alpha val="43137"/>
                    </a:srgbClr>
                  </a:outerShdw>
                </a:effectLst>
                <a:cs typeface="DecoType Naskh" panose="02010400000000000000" pitchFamily="2" charset="-78"/>
              </a:rPr>
              <a:t>تعتمد على قاعدة علمية من أجل تدعيم ارتباط الإنسان بمجتمعه ومساعدته للنمو الاجتماعي لتحقيق التكيف مع المجتمع الذي يعيش فيه</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9</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5516908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355600" indent="-355600" algn="just">
              <a:lnSpc>
                <a:spcPct val="150000"/>
              </a:lnSpc>
              <a:buNone/>
            </a:pPr>
            <a:r>
              <a:rPr lang="ar-SA" b="1" dirty="0" smtClean="0">
                <a:effectLst>
                  <a:outerShdw blurRad="38100" dist="38100" dir="2700000" algn="tl">
                    <a:srgbClr val="000000">
                      <a:alpha val="43137"/>
                    </a:srgbClr>
                  </a:outerShdw>
                </a:effectLst>
                <a:cs typeface="DecoType Naskh" panose="02010400000000000000" pitchFamily="2" charset="-78"/>
              </a:rPr>
              <a:t>3- كلاً </a:t>
            </a:r>
            <a:r>
              <a:rPr lang="ar-SA" b="1" dirty="0">
                <a:effectLst>
                  <a:outerShdw blurRad="38100" dist="38100" dir="2700000" algn="tl">
                    <a:srgbClr val="000000">
                      <a:alpha val="43137"/>
                    </a:srgbClr>
                  </a:outerShdw>
                </a:effectLst>
                <a:cs typeface="DecoType Naskh" panose="02010400000000000000" pitchFamily="2" charset="-78"/>
              </a:rPr>
              <a:t>منهما يسعى لتحقيق الجانب الوقائي والإنشائي والتنموي فإذا كان الاتصال يسعى لعلاج مشكلة مجتمعية مثلاً مثل الزيادة السكانية من خلال وسائل الإعلام المختلفة فإن الخدمة الاجتماعية تساعد على إكساب الفرد الأساليب المختلفة لتحقيق التنمية الاجتماعية للمجتمع وبذلك نجد كلاهما سعى إلى تحقيق هدف واحد وهو الارتقاء بالإنسان والنهوض بالمجتمع وإن اختلفت أساليب كل منهما لتحقيق أغراضه </a:t>
            </a:r>
            <a:r>
              <a:rPr lang="ar-SA" b="1" dirty="0" smtClean="0">
                <a:effectLst>
                  <a:outerShdw blurRad="38100" dist="38100" dir="2700000" algn="tl">
                    <a:srgbClr val="000000">
                      <a:alpha val="43137"/>
                    </a:srgbClr>
                  </a:outerShdw>
                </a:effectLst>
                <a:cs typeface="DecoType Naskh" panose="02010400000000000000" pitchFamily="2" charset="-78"/>
              </a:rPr>
              <a:t>.</a:t>
            </a:r>
            <a:endParaRPr lang="en-US"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10</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5199839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355600" indent="-355600" algn="just">
              <a:lnSpc>
                <a:spcPct val="200000"/>
              </a:lnSpc>
              <a:buNone/>
            </a:pPr>
            <a:r>
              <a:rPr lang="ar-SA" sz="3600" b="1" dirty="0" smtClean="0">
                <a:effectLst>
                  <a:outerShdw blurRad="38100" dist="38100" dir="2700000" algn="tl">
                    <a:srgbClr val="000000">
                      <a:alpha val="43137"/>
                    </a:srgbClr>
                  </a:outerShdw>
                </a:effectLst>
                <a:cs typeface="DecoType Naskh" panose="02010400000000000000" pitchFamily="2" charset="-78"/>
              </a:rPr>
              <a:t>4- كلاً </a:t>
            </a:r>
            <a:r>
              <a:rPr lang="ar-SA" sz="3600" b="1" dirty="0">
                <a:effectLst>
                  <a:outerShdw blurRad="38100" dist="38100" dir="2700000" algn="tl">
                    <a:srgbClr val="000000">
                      <a:alpha val="43137"/>
                    </a:srgbClr>
                  </a:outerShdw>
                </a:effectLst>
                <a:cs typeface="DecoType Naskh" panose="02010400000000000000" pitchFamily="2" charset="-78"/>
              </a:rPr>
              <a:t>منهما يقوم على أساس مجموعة من القيم الإنسانية المشتركة مثل احترام الإنسان وحق الإنسان في الاختيار وتقدير قدرات الإنسان والعدالة. </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11</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942618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355600" indent="-355600" algn="just">
              <a:lnSpc>
                <a:spcPct val="170000"/>
              </a:lnSpc>
              <a:buNone/>
            </a:pPr>
            <a:r>
              <a:rPr lang="ar-SA" sz="3600" b="1" dirty="0" smtClean="0">
                <a:effectLst>
                  <a:outerShdw blurRad="38100" dist="38100" dir="2700000" algn="tl">
                    <a:srgbClr val="000000">
                      <a:alpha val="43137"/>
                    </a:srgbClr>
                  </a:outerShdw>
                </a:effectLst>
                <a:cs typeface="DecoType Naskh" panose="02010400000000000000" pitchFamily="2" charset="-78"/>
              </a:rPr>
              <a:t>5- كلاً </a:t>
            </a:r>
            <a:r>
              <a:rPr lang="ar-SA" sz="3600" b="1" dirty="0">
                <a:effectLst>
                  <a:outerShdw blurRad="38100" dist="38100" dir="2700000" algn="tl">
                    <a:srgbClr val="000000">
                      <a:alpha val="43137"/>
                    </a:srgbClr>
                  </a:outerShdw>
                </a:effectLst>
                <a:cs typeface="DecoType Naskh" panose="02010400000000000000" pitchFamily="2" charset="-78"/>
              </a:rPr>
              <a:t>من الخدمة الاجتماعية والاتصال يعتمد على الآخر ، فالخدمة الاجتماعية تزود الاتصال فن المقابلة أو حل المشكلة أو قيادة الجماعات ويساعد الاتصال الخدمة الاجتماعية على كيفية الارتباط المباشر وغير المباشر وأساليب التوعية وكيفية تكوين الاتجاهات وتدعيمها</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12</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607421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ctr">
              <a:lnSpc>
                <a:spcPct val="170000"/>
              </a:lnSpc>
              <a:buNone/>
            </a:pPr>
            <a:r>
              <a:rPr lang="ar-SA" sz="4000" b="1" dirty="0" smtClean="0">
                <a:solidFill>
                  <a:srgbClr val="C00000"/>
                </a:solidFill>
                <a:effectLst>
                  <a:outerShdw blurRad="38100" dist="38100" dir="2700000" algn="tl">
                    <a:srgbClr val="000000">
                      <a:alpha val="43137"/>
                    </a:srgbClr>
                  </a:outerShdw>
                </a:effectLst>
                <a:cs typeface="DecoType Naskh" panose="02010400000000000000" pitchFamily="2" charset="-78"/>
              </a:rPr>
              <a:t>الاتصال </a:t>
            </a:r>
            <a:r>
              <a:rPr lang="ar-SA" sz="4000" b="1" dirty="0">
                <a:solidFill>
                  <a:srgbClr val="C00000"/>
                </a:solidFill>
                <a:effectLst>
                  <a:outerShdw blurRad="38100" dist="38100" dir="2700000" algn="tl">
                    <a:srgbClr val="000000">
                      <a:alpha val="43137"/>
                    </a:srgbClr>
                  </a:outerShdw>
                </a:effectLst>
                <a:cs typeface="DecoType Naskh" panose="02010400000000000000" pitchFamily="2" charset="-78"/>
              </a:rPr>
              <a:t>في طريقة خدمة الفرد</a:t>
            </a:r>
            <a:endParaRPr lang="en-US" sz="40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marL="273050" indent="0" algn="just">
              <a:lnSpc>
                <a:spcPct val="17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مفهوم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الاتصال في خدمة الفرد</a:t>
            </a:r>
            <a:r>
              <a:rPr lang="ar-SA" sz="3600" b="1" dirty="0">
                <a:effectLst>
                  <a:outerShdw blurRad="38100" dist="38100" dir="2700000" algn="tl">
                    <a:srgbClr val="000000">
                      <a:alpha val="43137"/>
                    </a:srgbClr>
                  </a:outerShdw>
                </a:effectLst>
                <a:cs typeface="DecoType Naskh" panose="02010400000000000000" pitchFamily="2" charset="-78"/>
              </a:rPr>
              <a:t>: تعتمد طريقة خدمة الفرد على إيجاد صلة بين الأخصائي الاجتماعي (أخصائي خدمة الفرد) والعميل أو المستفيد من خلال سلسلة من الاتصالات والمقابلات فهي تعتمد على التفاعل الايجابي </a:t>
            </a:r>
            <a:r>
              <a:rPr lang="ar-SA" sz="3600" b="1" dirty="0" smtClean="0">
                <a:effectLst>
                  <a:outerShdw blurRad="38100" dist="38100" dir="2700000" algn="tl">
                    <a:srgbClr val="000000">
                      <a:alpha val="43137"/>
                    </a:srgbClr>
                  </a:outerShdw>
                </a:effectLst>
                <a:cs typeface="DecoType Naskh" panose="02010400000000000000" pitchFamily="2" charset="-78"/>
              </a:rPr>
              <a:t>المباشر.</a:t>
            </a:r>
            <a:endParaRPr lang="en-US"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170000"/>
              </a:lnSpc>
              <a:buNone/>
            </a:pP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4971614"/>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الموقف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الاتصالي في خدمة الفرد</a:t>
            </a:r>
            <a:r>
              <a:rPr lang="ar-SA" sz="3600" b="1" dirty="0">
                <a:effectLst>
                  <a:outerShdw blurRad="38100" dist="38100" dir="2700000" algn="tl">
                    <a:srgbClr val="000000">
                      <a:alpha val="43137"/>
                    </a:srgbClr>
                  </a:outerShdw>
                </a:effectLst>
                <a:cs typeface="DecoType Naskh" panose="02010400000000000000" pitchFamily="2" charset="-78"/>
              </a:rPr>
              <a:t>: يعتبر الموقف الاتصالي عملية دينامية تجمع بين أخصائي اجتماعي يقدم خدمات فنية أو مساعدات اجتماعية وفرد أو مبحوث في حاجة إلى الخدمات المختلفة التي يقدمها </a:t>
            </a:r>
            <a:r>
              <a:rPr lang="ar-SA" sz="3600" b="1" dirty="0" smtClean="0">
                <a:effectLst>
                  <a:outerShdw blurRad="38100" dist="38100" dir="2700000" algn="tl">
                    <a:srgbClr val="000000">
                      <a:alpha val="43137"/>
                    </a:srgbClr>
                  </a:outerShdw>
                </a:effectLst>
                <a:cs typeface="DecoType Naskh" panose="02010400000000000000" pitchFamily="2" charset="-78"/>
              </a:rPr>
              <a:t>الأخصائي ،تعتبر </a:t>
            </a:r>
            <a:r>
              <a:rPr lang="ar-SA" sz="3600" b="1" dirty="0">
                <a:effectLst>
                  <a:outerShdw blurRad="38100" dist="38100" dir="2700000" algn="tl">
                    <a:srgbClr val="000000">
                      <a:alpha val="43137"/>
                    </a:srgbClr>
                  </a:outerShdw>
                </a:effectLst>
                <a:cs typeface="DecoType Naskh" panose="02010400000000000000" pitchFamily="2" charset="-78"/>
              </a:rPr>
              <a:t>خدمة الفرد عملية اتصال من أخصائي وبين شخص يعاني من مشكلة تعوق أدائه لوظيفته الاجتماعية وتعجز قدراته على التغلب عليها ولذلك يساعده الأخصائي الاجتماعي على التغلب على المعوقات التي تعوق أدائه لوظيفته .</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7384629"/>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70000"/>
              </a:lnSpc>
              <a:buNone/>
            </a:pP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العوامل </a:t>
            </a: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التي تؤدى إلى نجاح عملية الاتصال في خدمة الفرد وهي: </a:t>
            </a:r>
            <a:endParaRPr lang="en-US" b="1" dirty="0">
              <a:solidFill>
                <a:srgbClr val="FF0000"/>
              </a:solidFill>
              <a:effectLst>
                <a:outerShdw blurRad="38100" dist="38100" dir="2700000" algn="tl">
                  <a:srgbClr val="000000">
                    <a:alpha val="43137"/>
                  </a:srgbClr>
                </a:outerShdw>
              </a:effectLst>
              <a:cs typeface="DecoType Naskh" panose="02010400000000000000" pitchFamily="2" charset="-78"/>
            </a:endParaRPr>
          </a:p>
          <a:p>
            <a:pPr marL="742950" indent="-565150" algn="just">
              <a:lnSpc>
                <a:spcPct val="17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قيام الأخصائي لمعالجة مظاهر المقاومة التي تبدو من العميل والتخطيط لتحقيق مقابلة جيدة من حيث زمانها ومكانها ومضمونها.</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565150" algn="just">
              <a:lnSpc>
                <a:spcPct val="17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البدء من حيث اهتمامات العميل ومشكلاته</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15</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8715555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31813" indent="-449263" algn="just">
              <a:lnSpc>
                <a:spcPct val="200000"/>
              </a:lnSpc>
              <a:buFont typeface="+mj-cs"/>
              <a:buAutoNum type="arabic2Minus" startAt="3"/>
            </a:pPr>
            <a:r>
              <a:rPr lang="ar-SA" sz="3600" b="1" dirty="0" smtClean="0">
                <a:effectLst>
                  <a:outerShdw blurRad="38100" dist="38100" dir="2700000" algn="tl">
                    <a:srgbClr val="000000">
                      <a:alpha val="43137"/>
                    </a:srgbClr>
                  </a:outerShdw>
                </a:effectLst>
                <a:cs typeface="DecoType Naskh" panose="02010400000000000000" pitchFamily="2" charset="-78"/>
              </a:rPr>
              <a:t>إتاحة </a:t>
            </a:r>
            <a:r>
              <a:rPr lang="ar-SA" sz="3600" b="1" dirty="0">
                <a:effectLst>
                  <a:outerShdw blurRad="38100" dist="38100" dir="2700000" algn="tl">
                    <a:srgbClr val="000000">
                      <a:alpha val="43137"/>
                    </a:srgbClr>
                  </a:outerShdw>
                </a:effectLst>
                <a:cs typeface="DecoType Naskh" panose="02010400000000000000" pitchFamily="2" charset="-78"/>
              </a:rPr>
              <a:t>الفرصة للعميل للتعبير عن مشاعره وآلامه ويتوقف ذلك على الإصغاء الجيد للأخصائي الاجتماعي وملاحظته وكذلك على مدى تجاوبه وتقديره لمشاعر الفرد وهذا يساعد على نمو العلاقة المهنية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16</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0067344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825500" indent="-742950" algn="just">
              <a:lnSpc>
                <a:spcPct val="150000"/>
              </a:lnSpc>
              <a:buFont typeface="+mj-cs"/>
              <a:buAutoNum type="arabic2Minus" startAt="4"/>
            </a:pPr>
            <a:r>
              <a:rPr lang="ar-SA" sz="3600" b="1" dirty="0" smtClean="0">
                <a:effectLst>
                  <a:outerShdw blurRad="38100" dist="38100" dir="2700000" algn="tl">
                    <a:srgbClr val="000000">
                      <a:alpha val="43137"/>
                    </a:srgbClr>
                  </a:outerShdw>
                </a:effectLst>
                <a:cs typeface="DecoType Naskh" panose="02010400000000000000" pitchFamily="2" charset="-78"/>
              </a:rPr>
              <a:t>انتقاء </a:t>
            </a:r>
            <a:r>
              <a:rPr lang="ar-SA" sz="3600" b="1" dirty="0">
                <a:effectLst>
                  <a:outerShdw blurRad="38100" dist="38100" dir="2700000" algn="tl">
                    <a:srgbClr val="000000">
                      <a:alpha val="43137"/>
                    </a:srgbClr>
                  </a:outerShdw>
                </a:effectLst>
                <a:cs typeface="DecoType Naskh" panose="02010400000000000000" pitchFamily="2" charset="-78"/>
              </a:rPr>
              <a:t>الأخصائي الاجتماعي لجانب أو جوانب من اهتمامات العميل لها أولويتها للتركيز عليها ليشعر العميل بأهمية المقابلة ويستجيب للأخصائي.</a:t>
            </a:r>
            <a:endParaRPr lang="en-US" sz="3600" b="1" dirty="0">
              <a:effectLst>
                <a:outerShdw blurRad="38100" dist="38100" dir="2700000" algn="tl">
                  <a:srgbClr val="000000">
                    <a:alpha val="43137"/>
                  </a:srgbClr>
                </a:outerShdw>
              </a:effectLst>
              <a:cs typeface="DecoType Naskh" panose="02010400000000000000" pitchFamily="2" charset="-78"/>
            </a:endParaRPr>
          </a:p>
          <a:p>
            <a:pPr marL="531813" indent="-449263" algn="just">
              <a:lnSpc>
                <a:spcPct val="200000"/>
              </a:lnSpc>
              <a:buFont typeface="+mj-cs"/>
              <a:buAutoNum type="arabic2Minus" startAt="4"/>
            </a:pPr>
            <a:r>
              <a:rPr lang="ar-SA" sz="3600" b="1" dirty="0">
                <a:effectLst>
                  <a:outerShdw blurRad="38100" dist="38100" dir="2700000" algn="tl">
                    <a:srgbClr val="000000">
                      <a:alpha val="43137"/>
                    </a:srgbClr>
                  </a:outerShdw>
                </a:effectLst>
                <a:cs typeface="DecoType Naskh" panose="02010400000000000000" pitchFamily="2" charset="-78"/>
              </a:rPr>
              <a:t>مراعاة الأسس الفنية للمقابلة وقواعدها التنظيمية مع توفير المناخ النفسي الملائم لها.</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17</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233492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825500" indent="-742950" algn="just">
              <a:lnSpc>
                <a:spcPct val="150000"/>
              </a:lnSpc>
              <a:buFont typeface="+mj-cs"/>
              <a:buAutoNum type="arabic2Minus" startAt="4"/>
            </a:pPr>
            <a:endParaRPr lang="ar-SA" sz="3600" b="1" dirty="0">
              <a:effectLst>
                <a:outerShdw blurRad="38100" dist="38100" dir="2700000" algn="tl">
                  <a:srgbClr val="000000">
                    <a:alpha val="43137"/>
                  </a:srgbClr>
                </a:outerShdw>
              </a:effectLst>
              <a:cs typeface="DecoType Naskh" panose="02010400000000000000" pitchFamily="2" charset="-78"/>
            </a:endParaRPr>
          </a:p>
          <a:p>
            <a:pPr marL="825500" indent="-742950" algn="just">
              <a:lnSpc>
                <a:spcPct val="150000"/>
              </a:lnSpc>
              <a:buFont typeface="+mj-cs"/>
              <a:buAutoNum type="arabic2Minus" startAt="4"/>
            </a:pPr>
            <a:endParaRPr lang="ar-SA" sz="3600" b="1" dirty="0" smtClean="0">
              <a:effectLst>
                <a:outerShdw blurRad="38100" dist="38100" dir="2700000" algn="tl">
                  <a:srgbClr val="000000">
                    <a:alpha val="43137"/>
                  </a:srgbClr>
                </a:outerShdw>
              </a:effectLst>
              <a:cs typeface="DecoType Naskh" panose="02010400000000000000" pitchFamily="2" charset="-78"/>
            </a:endParaRPr>
          </a:p>
          <a:p>
            <a:pPr marL="825500" indent="-742950" algn="just">
              <a:lnSpc>
                <a:spcPct val="150000"/>
              </a:lnSpc>
              <a:buFont typeface="+mj-cs"/>
              <a:buAutoNum type="arabic2Minus" startAt="4"/>
            </a:pPr>
            <a:endParaRPr lang="ar-SA" sz="3600" b="1" dirty="0">
              <a:effectLst>
                <a:outerShdw blurRad="38100" dist="38100" dir="2700000" algn="tl">
                  <a:srgbClr val="000000">
                    <a:alpha val="43137"/>
                  </a:srgbClr>
                </a:outerShdw>
              </a:effectLst>
              <a:cs typeface="DecoType Naskh" panose="02010400000000000000" pitchFamily="2" charset="-78"/>
            </a:endParaRPr>
          </a:p>
          <a:p>
            <a:pPr marL="825500" indent="-742950" algn="just">
              <a:lnSpc>
                <a:spcPct val="150000"/>
              </a:lnSpc>
              <a:buFont typeface="+mj-cs"/>
              <a:buAutoNum type="arabic2Minus" startAt="4"/>
            </a:pP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18</a:t>
            </a:fld>
            <a:endParaRPr lang="ar-SA" b="1">
              <a:solidFill>
                <a:srgbClr val="FF00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775" y="2819400"/>
            <a:ext cx="6138863"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4807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1-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العلاقة بين طريقة خدمة الجماعة والاتصال</a:t>
            </a:r>
            <a:r>
              <a:rPr lang="ar-SA" sz="3600" b="1" dirty="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a:p>
            <a:pPr marL="469900" indent="-46990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طريقة خدمة الجماعة طريقة من طرق الخدمة الاجتماعية التي تعمل على مساعدة الأفراد لتزيد من أدائهم الاجتماعي عن طريق الخبرات الجماعية </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19</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200000"/>
              </a:lnSpc>
            </a:pPr>
            <a:r>
              <a:rPr lang="ar-SA" sz="3600" b="1" dirty="0" smtClean="0">
                <a:effectLst>
                  <a:outerShdw blurRad="38100" dist="38100" dir="2700000" algn="tl">
                    <a:srgbClr val="000000">
                      <a:alpha val="43137"/>
                    </a:srgbClr>
                  </a:outerShdw>
                </a:effectLst>
                <a:cs typeface="DecoType Naskh" panose="02010400000000000000" pitchFamily="2" charset="-78"/>
              </a:rPr>
              <a:t>ويهتم </a:t>
            </a:r>
            <a:r>
              <a:rPr lang="ar-SA" sz="3600" b="1" dirty="0">
                <a:effectLst>
                  <a:outerShdw blurRad="38100" dist="38100" dir="2700000" algn="tl">
                    <a:srgbClr val="000000">
                      <a:alpha val="43137"/>
                    </a:srgbClr>
                  </a:outerShdw>
                </a:effectLst>
                <a:cs typeface="DecoType Naskh" panose="02010400000000000000" pitchFamily="2" charset="-78"/>
              </a:rPr>
              <a:t>الأخصائيون الاجتماعيون في عملهم مع الجماعات بالعوامل التي تجعل من الجماعة أداة ايجابية لنمو أعضائها كما تخلق منها مجالاً حيوياً للتفاعل البناء واكتساب الخبرات الجماعية </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20</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881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14350" indent="-514350" algn="just">
              <a:buFont typeface="+mj-cs"/>
              <a:buAutoNum type="arabic2Minus" startAt="2"/>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للجماعات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مجموعة من الأبنية منها بناء القوة وبناء المكانة وبناء الاتصال وغيرها</a:t>
            </a:r>
            <a:r>
              <a:rPr lang="ar-SA" sz="3600" b="1" dirty="0">
                <a:effectLst>
                  <a:outerShdw blurRad="38100" dist="38100" dir="2700000" algn="tl">
                    <a:srgbClr val="000000">
                      <a:alpha val="43137"/>
                    </a:srgbClr>
                  </a:outerShdw>
                </a:effectLst>
                <a:cs typeface="DecoType Naskh" panose="02010400000000000000" pitchFamily="2" charset="-78"/>
              </a:rPr>
              <a:t>: ويجب أن نوضح أن الدور الذي يمارسه الأخصائي الاجتماعي مع الجماعة هو تدعيم هذا البناء الحيوي في </a:t>
            </a:r>
            <a:r>
              <a:rPr lang="ar-SA" sz="3600" b="1" dirty="0" smtClean="0">
                <a:effectLst>
                  <a:outerShdw blurRad="38100" dist="38100" dir="2700000" algn="tl">
                    <a:srgbClr val="000000">
                      <a:alpha val="43137"/>
                    </a:srgbClr>
                  </a:outerShdw>
                </a:effectLst>
                <a:cs typeface="DecoType Naskh" panose="02010400000000000000" pitchFamily="2" charset="-78"/>
              </a:rPr>
              <a:t>الجماعة، </a:t>
            </a:r>
            <a:r>
              <a:rPr lang="ar-SA" sz="3600" b="1" dirty="0">
                <a:effectLst>
                  <a:outerShdw blurRad="38100" dist="38100" dir="2700000" algn="tl">
                    <a:srgbClr val="000000">
                      <a:alpha val="43137"/>
                    </a:srgbClr>
                  </a:outerShdw>
                </a:effectLst>
                <a:cs typeface="DecoType Naskh" panose="02010400000000000000" pitchFamily="2" charset="-78"/>
              </a:rPr>
              <a:t>ألا وهو بناء الاتصال سواء كان الاتصال بين الأخصائي الاجتماعي والجماعة كوحدة أو بين الأخصائي وأعضاء الجماعة كأفراد، أو بين الجماعة والجماعات الأخرى بالمؤسسة أو بالمجتمع المحلي، وهذه العلاقات ما هي إلا استجابات تنقل من خلال وسائل الاتصال المختلفة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21</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7363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14350" indent="-514350" algn="just">
              <a:buFont typeface="+mj-cs"/>
              <a:buAutoNum type="arabic2Minus" startAt="3"/>
            </a:pPr>
            <a:r>
              <a:rPr lang="ar-SA" sz="3600" b="1" dirty="0" smtClean="0">
                <a:effectLst>
                  <a:outerShdw blurRad="38100" dist="38100" dir="2700000" algn="tl">
                    <a:srgbClr val="000000">
                      <a:alpha val="43137"/>
                    </a:srgbClr>
                  </a:outerShdw>
                </a:effectLst>
                <a:cs typeface="DecoType Naskh" panose="02010400000000000000" pitchFamily="2" charset="-78"/>
              </a:rPr>
              <a:t>وبما </a:t>
            </a:r>
            <a:r>
              <a:rPr lang="ar-SA" sz="3600" b="1" dirty="0">
                <a:effectLst>
                  <a:outerShdw blurRad="38100" dist="38100" dir="2700000" algn="tl">
                    <a:srgbClr val="000000">
                      <a:alpha val="43137"/>
                    </a:srgbClr>
                  </a:outerShdw>
                </a:effectLst>
                <a:cs typeface="DecoType Naskh" panose="02010400000000000000" pitchFamily="2" charset="-78"/>
              </a:rPr>
              <a:t>أن الإنسان كائن اجتماعي فهو لا يستطيع أن يعيش بمعزل عن الآخرين فهو عضو في جماعات منذ أن يولد وحتى يموت سواء كانت هذه الجماعات اختيارية أم إجبارية فهو يعيش ويلعب داخل جماعات تشبع احتياجاته المختلفة ، فإن خدمة الجماعة هي طريقة أساسية في ممارسة الخدمة الاجتماعية هدفها العام هو نمو الفرد كعضو في جماعة ونمو الجماعة كوحدة من وحدات المجتمع وبالتالي نمو وتحقيق أهداف المجتمع ككل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22</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7363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57238" indent="-742950" algn="just">
              <a:lnSpc>
                <a:spcPct val="170000"/>
              </a:lnSpc>
              <a:buFont typeface="+mj-cs"/>
              <a:buAutoNum type="arabic2Minus" startAt="4"/>
            </a:pPr>
            <a:r>
              <a:rPr lang="ar-SA" sz="3600" b="1" dirty="0" smtClean="0">
                <a:effectLst>
                  <a:outerShdw blurRad="38100" dist="38100" dir="2700000" algn="tl">
                    <a:srgbClr val="000000">
                      <a:alpha val="43137"/>
                    </a:srgbClr>
                  </a:outerShdw>
                </a:effectLst>
                <a:cs typeface="DecoType Naskh" panose="02010400000000000000" pitchFamily="2" charset="-78"/>
              </a:rPr>
              <a:t>طريقة </a:t>
            </a:r>
            <a:r>
              <a:rPr lang="ar-SA" sz="3600" b="1" dirty="0">
                <a:effectLst>
                  <a:outerShdw blurRad="38100" dist="38100" dir="2700000" algn="tl">
                    <a:srgbClr val="000000">
                      <a:alpha val="43137"/>
                    </a:srgbClr>
                  </a:outerShdw>
                </a:effectLst>
                <a:cs typeface="DecoType Naskh" panose="02010400000000000000" pitchFamily="2" charset="-78"/>
              </a:rPr>
              <a:t>خدمة الجماعة تستخدم علاقات الأخصائي الاجتماعي بعضو الجماعة من خلال عضويته في الجماعة وممارسته لأنشطتها ومن خلال استخدام العلاقات مع الأعضاء والجماعة والاستخدام الأمثل لطاقاتهم وقدراتهم بما </a:t>
            </a:r>
            <a:r>
              <a:rPr lang="ar-SA" b="1" dirty="0">
                <a:effectLst>
                  <a:outerShdw blurRad="38100" dist="38100" dir="2700000" algn="tl">
                    <a:srgbClr val="000000">
                      <a:alpha val="43137"/>
                    </a:srgbClr>
                  </a:outerShdw>
                </a:effectLst>
                <a:cs typeface="DecoType Naskh" panose="02010400000000000000" pitchFamily="2" charset="-78"/>
              </a:rPr>
              <a:t>يعمل على إشباع رغباتهم وميولهم في حدود أهداف وثقافة المجتمع</a:t>
            </a:r>
            <a:r>
              <a:rPr lang="ar-SA" b="1" dirty="0" smtClean="0">
                <a:effectLst>
                  <a:outerShdw blurRad="38100" dist="38100" dir="2700000" algn="tl">
                    <a:srgbClr val="000000">
                      <a:alpha val="43137"/>
                    </a:srgbClr>
                  </a:outerShdw>
                </a:effectLst>
                <a:cs typeface="DecoType Naskh" panose="02010400000000000000" pitchFamily="2" charset="-78"/>
              </a:rPr>
              <a:t>.</a:t>
            </a:r>
            <a:endParaRPr lang="en-US"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4563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200000"/>
              </a:lnSpc>
              <a:buFont typeface="+mj-cs"/>
              <a:buAutoNum type="arabic2Minus" startAt="5"/>
            </a:pPr>
            <a:r>
              <a:rPr lang="ar-SA" sz="3600" b="1" dirty="0" smtClean="0">
                <a:effectLst>
                  <a:outerShdw blurRad="38100" dist="38100" dir="2700000" algn="tl">
                    <a:srgbClr val="000000">
                      <a:alpha val="43137"/>
                    </a:srgbClr>
                  </a:outerShdw>
                </a:effectLst>
                <a:cs typeface="DecoType Naskh" panose="02010400000000000000" pitchFamily="2" charset="-78"/>
              </a:rPr>
              <a:t>عن </a:t>
            </a:r>
            <a:r>
              <a:rPr lang="ar-SA" sz="3600" b="1" dirty="0">
                <a:effectLst>
                  <a:outerShdw blurRad="38100" dist="38100" dir="2700000" algn="tl">
                    <a:srgbClr val="000000">
                      <a:alpha val="43137"/>
                    </a:srgbClr>
                  </a:outerShdw>
                </a:effectLst>
                <a:cs typeface="DecoType Naskh" panose="02010400000000000000" pitchFamily="2" charset="-78"/>
              </a:rPr>
              <a:t>طريق شبكة العلاقات بين الأعضاء مع بعضهم البعض وبين الأخصائي الاجتماعي تسمى بالتفاعل الاجتماعي ويتم ذلك عن طريق استخدام أداة أو أكثر من وسائل الاتصال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6288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150000"/>
              </a:lnSpc>
              <a:buFont typeface="+mj-cs"/>
              <a:buAutoNum type="arabic2Minus" startAt="6"/>
            </a:pPr>
            <a:r>
              <a:rPr lang="ar-SA" sz="3600" b="1" dirty="0" smtClean="0">
                <a:effectLst>
                  <a:outerShdw blurRad="38100" dist="38100" dir="2700000" algn="tl">
                    <a:srgbClr val="000000">
                      <a:alpha val="43137"/>
                    </a:srgbClr>
                  </a:outerShdw>
                </a:effectLst>
                <a:cs typeface="DecoType Naskh" panose="02010400000000000000" pitchFamily="2" charset="-78"/>
              </a:rPr>
              <a:t>فالاتصال </a:t>
            </a:r>
            <a:r>
              <a:rPr lang="ar-SA" sz="3600" b="1" dirty="0">
                <a:effectLst>
                  <a:outerShdw blurRad="38100" dist="38100" dir="2700000" algn="tl">
                    <a:srgbClr val="000000">
                      <a:alpha val="43137"/>
                    </a:srgbClr>
                  </a:outerShdw>
                </a:effectLst>
                <a:cs typeface="DecoType Naskh" panose="02010400000000000000" pitchFamily="2" charset="-78"/>
              </a:rPr>
              <a:t>هو الذي يربط الأعضاء بعضهم البعض ويكون الاتصال عن طريق تقابل الأفراد أو الجماعات في إطار مواقف وبرامج ومشروعات في المجتمعات ويلعب الاتصال دوراً أساسياً في عمليات التعلم التي تحقق أهداف </a:t>
            </a:r>
            <a:r>
              <a:rPr lang="ar-SA" sz="4000" b="1" dirty="0">
                <a:effectLst>
                  <a:outerShdw blurRad="38100" dist="38100" dir="2700000" algn="tl">
                    <a:srgbClr val="000000">
                      <a:alpha val="43137"/>
                    </a:srgbClr>
                  </a:outerShdw>
                </a:effectLst>
                <a:cs typeface="DecoType Naskh" panose="02010400000000000000" pitchFamily="2" charset="-78"/>
              </a:rPr>
              <a:t>الاتصال.</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25</a:t>
            </a:fld>
            <a:endParaRPr lang="ar-SA"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86628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170000"/>
              </a:lnSpc>
            </a:pPr>
            <a:r>
              <a:rPr lang="ar-SA" sz="3600" b="1" dirty="0">
                <a:effectLst>
                  <a:outerShdw blurRad="38100" dist="38100" dir="2700000" algn="tl">
                    <a:srgbClr val="000000">
                      <a:alpha val="43137"/>
                    </a:srgbClr>
                  </a:outerShdw>
                </a:effectLst>
                <a:cs typeface="DecoType Naskh" panose="02010400000000000000" pitchFamily="2" charset="-78"/>
              </a:rPr>
              <a:t>نمط الاتصال يختلف باختلاف الجماعات حيث يكون في الجماعات الرسمية محدد على نحو معروف لجميع أعضاء الجماعة وفق تسلسل قيادي معين وفي الجماعات غير الرسمية نجد أن أنماط الاتصال تكون محددة ولكن دون اتفاق صريح أو فرض من مصدر خارجي وإنما تكون هذه الأنماط تلقائية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26</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cs typeface="DecoType Naskh" panose="02010400000000000000" pitchFamily="2" charset="-78"/>
              </a:rPr>
              <a:t>واختلاف </a:t>
            </a:r>
            <a:r>
              <a:rPr lang="ar-SA" sz="3600" b="1" dirty="0">
                <a:effectLst>
                  <a:outerShdw blurRad="38100" dist="38100" dir="2700000" algn="tl">
                    <a:srgbClr val="000000">
                      <a:alpha val="43137"/>
                    </a:srgbClr>
                  </a:outerShdw>
                </a:effectLst>
                <a:cs typeface="DecoType Naskh" panose="02010400000000000000" pitchFamily="2" charset="-78"/>
              </a:rPr>
              <a:t>نمط الاتصال في الجماعات المختلفة يؤثر على سلوك الأعضاء فيؤدى إلى اختلاف السلوك الاجتماعي من حيث الدقة والنشاط ورضا الأعضاء عن جماعاتهم وظهور القيادات وسرعة حل المشكلات وأسلوب اتخاذ القرارات والمشاركة فيها وكذلك استمرار الجماعة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27</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008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170000"/>
              </a:lnSpc>
            </a:pPr>
            <a:r>
              <a:rPr lang="ar-SA" b="1" dirty="0" smtClean="0">
                <a:effectLst>
                  <a:outerShdw blurRad="38100" dist="38100" dir="2700000" algn="tl">
                    <a:srgbClr val="000000">
                      <a:alpha val="43137"/>
                    </a:srgbClr>
                  </a:outerShdw>
                </a:effectLst>
                <a:cs typeface="DecoType Naskh" panose="02010400000000000000" pitchFamily="2" charset="-78"/>
              </a:rPr>
              <a:t>فالاتصال </a:t>
            </a:r>
            <a:r>
              <a:rPr lang="ar-SA" b="1" dirty="0">
                <a:effectLst>
                  <a:outerShdw blurRad="38100" dist="38100" dir="2700000" algn="tl">
                    <a:srgbClr val="000000">
                      <a:alpha val="43137"/>
                    </a:srgbClr>
                  </a:outerShdw>
                </a:effectLst>
                <a:cs typeface="DecoType Naskh" panose="02010400000000000000" pitchFamily="2" charset="-78"/>
              </a:rPr>
              <a:t>في خدمة الجماعة يلعب دوراً أساسياً بالنسبة لتكوين العلاقات من خلال التفاعلات بين أعضاء الجماعة بعضهم البعض من جهة وبين الأخصائي الاجتماعي من جهة أخرى ويترتب على نمط الاتصال في الجماعة كثيراً من المتغيرات التي يستخدمها الأخصائي ويوجهها لمساعدة أعضاء الجماعة والجماعة ككل على إشباع حاجاتهم وتحقيق أهدافهم.</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28</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008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2- أهمية الاتصال في خدمة الجماعة:</a:t>
            </a:r>
            <a:endParaRPr lang="en-US" sz="3600" b="1" dirty="0">
              <a:solidFill>
                <a:srgbClr val="FF0000"/>
              </a:solidFill>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يساعد الاتصال على تكوين جماعات أكثر إنتاجية نتيجة التفاعل الجماعي الموجه نحو أهداف الجماعة.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وجود الاتصال المتبادل يساعد على تغيير الاتجاهات وتغيير سلوك أعضاء الجماعة باستخدام الوسائل المناسبة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29</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iterate type="lt">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200000"/>
              </a:lnSpc>
              <a:buFont typeface="+mj-cs"/>
              <a:buAutoNum type="arabic2Minus" startAt="3"/>
            </a:pPr>
            <a:r>
              <a:rPr lang="ar-SA" sz="3600" b="1" dirty="0" smtClean="0">
                <a:effectLst>
                  <a:outerShdw blurRad="38100" dist="38100" dir="2700000" algn="tl">
                    <a:srgbClr val="000000">
                      <a:alpha val="43137"/>
                    </a:srgbClr>
                  </a:outerShdw>
                </a:effectLst>
                <a:cs typeface="DecoType Naskh" panose="02010400000000000000" pitchFamily="2" charset="-78"/>
              </a:rPr>
              <a:t>أن </a:t>
            </a:r>
            <a:r>
              <a:rPr lang="ar-SA" sz="3600" b="1" dirty="0">
                <a:effectLst>
                  <a:outerShdw blurRad="38100" dist="38100" dir="2700000" algn="tl">
                    <a:srgbClr val="000000">
                      <a:alpha val="43137"/>
                    </a:srgbClr>
                  </a:outerShdw>
                </a:effectLst>
                <a:cs typeface="DecoType Naskh" panose="02010400000000000000" pitchFamily="2" charset="-78"/>
              </a:rPr>
              <a:t>الاتصال يلعب دوراً هاماً بالنسبة لتكوين العلاقات من خلال التفاعلات.</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200000"/>
              </a:lnSpc>
              <a:buFont typeface="+mj-cs"/>
              <a:buAutoNum type="arabic2Minus" startAt="3"/>
            </a:pPr>
            <a:r>
              <a:rPr lang="ar-SA" sz="3600" b="1" dirty="0">
                <a:effectLst>
                  <a:outerShdw blurRad="38100" dist="38100" dir="2700000" algn="tl">
                    <a:srgbClr val="000000">
                      <a:alpha val="43137"/>
                    </a:srgbClr>
                  </a:outerShdw>
                </a:effectLst>
                <a:cs typeface="DecoType Naskh" panose="02010400000000000000" pitchFamily="2" charset="-78"/>
              </a:rPr>
              <a:t>كلما زادت درجة الاتصال كلما زادت قوة الجماعة في تغير وتعديل سلوك أعضائها</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30</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07482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150000"/>
              </a:lnSpc>
              <a:buFont typeface="+mj-cs"/>
              <a:buAutoNum type="arabic2Minus" startAt="5"/>
            </a:pPr>
            <a:r>
              <a:rPr lang="ar-SA" sz="3600" b="1" dirty="0" smtClean="0">
                <a:effectLst>
                  <a:outerShdw blurRad="38100" dist="38100" dir="2700000" algn="tl">
                    <a:srgbClr val="000000">
                      <a:alpha val="43137"/>
                    </a:srgbClr>
                  </a:outerShdw>
                </a:effectLst>
                <a:cs typeface="DecoType Naskh" panose="02010400000000000000" pitchFamily="2" charset="-78"/>
              </a:rPr>
              <a:t>الاتصال </a:t>
            </a:r>
            <a:r>
              <a:rPr lang="ar-SA" sz="3600" b="1" dirty="0">
                <a:effectLst>
                  <a:outerShdw blurRad="38100" dist="38100" dir="2700000" algn="tl">
                    <a:srgbClr val="000000">
                      <a:alpha val="43137"/>
                    </a:srgbClr>
                  </a:outerShdw>
                </a:effectLst>
                <a:cs typeface="DecoType Naskh" panose="02010400000000000000" pitchFamily="2" charset="-78"/>
              </a:rPr>
              <a:t>يعتبر من الأدوات الأساسية والمعاونة لأخصائي الجماعة فمن خلال الاتصال يتمكن الأخصائي الاجتماعي من إقامة العلاقات المهنية فكلما كان الاتصال سليماً كلما كانت العلاقة المهنية سليمة وايجابية مما يساعد على القيام بعملية المساعدة بصورة أفضل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31</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7355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150000"/>
              </a:lnSpc>
              <a:buFont typeface="+mj-cs"/>
              <a:buAutoNum type="arabic2Minus" startAt="6"/>
            </a:pPr>
            <a:r>
              <a:rPr lang="ar-SA" sz="3600" b="1" dirty="0" smtClean="0">
                <a:effectLst>
                  <a:outerShdw blurRad="38100" dist="38100" dir="2700000" algn="tl">
                    <a:srgbClr val="000000">
                      <a:alpha val="43137"/>
                    </a:srgbClr>
                  </a:outerShdw>
                </a:effectLst>
                <a:cs typeface="DecoType Naskh" panose="02010400000000000000" pitchFamily="2" charset="-78"/>
              </a:rPr>
              <a:t>أن </a:t>
            </a:r>
            <a:r>
              <a:rPr lang="ar-SA" sz="3600" b="1" dirty="0">
                <a:effectLst>
                  <a:outerShdw blurRad="38100" dist="38100" dir="2700000" algn="tl">
                    <a:srgbClr val="000000">
                      <a:alpha val="43137"/>
                    </a:srgbClr>
                  </a:outerShdw>
                </a:effectLst>
                <a:cs typeface="DecoType Naskh" panose="02010400000000000000" pitchFamily="2" charset="-78"/>
              </a:rPr>
              <a:t>تطبيق مبادئ خدمة الجماعة وكذلك المهارات المهنية يعتمد أساساً على عملية الاتصال بين الأخصائي والجماعة وأعضائها.</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startAt="6"/>
            </a:pPr>
            <a:r>
              <a:rPr lang="ar-SA" sz="3600" b="1" dirty="0">
                <a:effectLst>
                  <a:outerShdw blurRad="38100" dist="38100" dir="2700000" algn="tl">
                    <a:srgbClr val="000000">
                      <a:alpha val="43137"/>
                    </a:srgbClr>
                  </a:outerShdw>
                </a:effectLst>
                <a:cs typeface="DecoType Naskh" panose="02010400000000000000" pitchFamily="2" charset="-78"/>
              </a:rPr>
              <a:t>لا يمكن أن يتم عملية التفاعل بين الأعضاء داخل الجماعة وبين الأخصائي إلا بوجود الاتصال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a:solidFill>
                  <a:srgbClr val="FF0000"/>
                </a:solidFill>
                <a:effectLst>
                  <a:outerShdw blurRad="38100" dist="38100" dir="2700000" algn="tl">
                    <a:srgbClr val="000000">
                      <a:alpha val="43137"/>
                    </a:srgbClr>
                  </a:outerShdw>
                </a:effectLst>
              </a:rPr>
              <a:t>32</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0843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3- مستويات الاتصال داخل الجماعة</a:t>
            </a:r>
            <a:r>
              <a:rPr lang="ar-SA" sz="3600" b="1" dirty="0">
                <a:effectLst>
                  <a:outerShdw blurRad="38100" dist="38100" dir="2700000" algn="tl">
                    <a:srgbClr val="000000">
                      <a:alpha val="43137"/>
                    </a:srgbClr>
                  </a:outerShdw>
                </a:effectLst>
                <a:cs typeface="DecoType Naskh" panose="02010400000000000000" pitchFamily="2" charset="-78"/>
              </a:rPr>
              <a:t>: هناك مجموعة من مستويات عملية الاتصال وهي:- </a:t>
            </a:r>
            <a:endParaRPr lang="en-US"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20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أ- مستوى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المحتوى </a:t>
            </a:r>
            <a:r>
              <a:rPr lang="ar-SA" sz="3600" b="1" dirty="0">
                <a:effectLst>
                  <a:outerShdw blurRad="38100" dist="38100" dir="2700000" algn="tl">
                    <a:srgbClr val="000000">
                      <a:alpha val="43137"/>
                    </a:srgbClr>
                  </a:outerShdw>
                </a:effectLst>
                <a:cs typeface="DecoType Naskh" panose="02010400000000000000" pitchFamily="2" charset="-78"/>
              </a:rPr>
              <a:t>: ما الموضوع؟ كيف يفكر في الموضوع؟ كيف تتبلور آراء ووجهات نظر الأعضاء خلال التفاعل الجماعي</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20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200000"/>
              </a:lnSpc>
            </a:pPr>
            <a:r>
              <a:rPr lang="ar-SA" sz="3600" b="1" dirty="0" smtClean="0">
                <a:effectLst>
                  <a:outerShdw blurRad="38100" dist="38100" dir="2700000" algn="tl">
                    <a:srgbClr val="000000">
                      <a:alpha val="43137"/>
                    </a:srgbClr>
                  </a:outerShdw>
                </a:effectLst>
                <a:cs typeface="DecoType Naskh" panose="02010400000000000000" pitchFamily="2" charset="-78"/>
              </a:rPr>
              <a:t>وبالنسبة </a:t>
            </a:r>
            <a:r>
              <a:rPr lang="ar-SA" sz="3600" b="1" dirty="0">
                <a:effectLst>
                  <a:outerShdw blurRad="38100" dist="38100" dir="2700000" algn="tl">
                    <a:srgbClr val="000000">
                      <a:alpha val="43137"/>
                    </a:srgbClr>
                  </a:outerShdw>
                </a:effectLst>
                <a:cs typeface="DecoType Naskh" panose="02010400000000000000" pitchFamily="2" charset="-78"/>
              </a:rPr>
              <a:t>لهذا المستوى الذي يتضمن المحتويات والمكونات الأساسية ، فإذا كان على الجماعة أداء مهمة معينة وقد دارت المناقشات حولها فيتضح المستوى الأول للاتصال في المعلومات والآراء والخبرات والأسئلة المرتبطة بالموضوع نفسه</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20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3087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4896544"/>
          </a:xfrm>
        </p:spPr>
        <p:txBody>
          <a:bodyPr>
            <a:noAutofit/>
          </a:bodyPr>
          <a:lstStyle/>
          <a:p>
            <a:pPr marL="0" indent="0" algn="just">
              <a:lnSpc>
                <a:spcPct val="150000"/>
              </a:lnSpc>
              <a:buNone/>
            </a:pP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ب- مستوى </a:t>
            </a: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الإجراءات</a:t>
            </a:r>
            <a:r>
              <a:rPr lang="ar-SA" b="1" dirty="0">
                <a:effectLst>
                  <a:outerShdw blurRad="38100" dist="38100" dir="2700000" algn="tl">
                    <a:srgbClr val="000000">
                      <a:alpha val="43137"/>
                    </a:srgbClr>
                  </a:outerShdw>
                </a:effectLst>
                <a:cs typeface="DecoType Naskh" panose="02010400000000000000" pitchFamily="2" charset="-78"/>
              </a:rPr>
              <a:t>: كيف تتم مناقشة الموضوع؟ هل يتابع الأفراد موضوع المناقشة؟ كيف يتم تنظيم إسهامات الأعضاء؟ ما هو الإجراءات المتبعة لاتخاذ القرار؟ وبالنسبة لهذا المستوى فيكون أقل وضوحاً ذلك لأن كل جماعة تتبع سلسلة من الإجراءات حتى لو لم يوافق الأعضاء على أي منها وتكون الحاجة ماسة للإجراءات في الجماعات الكبيرة على أن تكون هذه الإجراءات واضحة لكل شخص لتجنب ما يمكن أن يحدث من اضطراب</a:t>
            </a:r>
            <a:r>
              <a:rPr lang="ar-SA" b="1" dirty="0" smtClean="0">
                <a:effectLst>
                  <a:outerShdw blurRad="38100" dist="38100" dir="2700000" algn="tl">
                    <a:srgbClr val="000000">
                      <a:alpha val="43137"/>
                    </a:srgbClr>
                  </a:outerShdw>
                </a:effectLst>
                <a:cs typeface="DecoType Naskh" panose="02010400000000000000" pitchFamily="2" charset="-78"/>
              </a:rPr>
              <a:t>.</a:t>
            </a:r>
            <a:endParaRPr lang="ar-SA" sz="18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35</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6737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548680"/>
            <a:ext cx="7560840" cy="5760640"/>
          </a:xfrm>
        </p:spPr>
        <p:txBody>
          <a:bodyPr>
            <a:noAutofit/>
          </a:bodyPr>
          <a:lstStyle/>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ج- مستوى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المناخ النفسي والاجتماعي</a:t>
            </a:r>
            <a:r>
              <a:rPr lang="ar-SA" sz="3600" b="1" dirty="0">
                <a:effectLst>
                  <a:outerShdw blurRad="38100" dist="38100" dir="2700000" algn="tl">
                    <a:srgbClr val="000000">
                      <a:alpha val="43137"/>
                    </a:srgbClr>
                  </a:outerShdw>
                </a:effectLst>
                <a:cs typeface="DecoType Naskh" panose="02010400000000000000" pitchFamily="2" charset="-78"/>
              </a:rPr>
              <a:t>: ما طبيعة المناخ السائد في داخل الجماعة؟ وكيف تنمو العلاقات المتبادلة بين الأعضاء؟  وبالنسبة لهذا المستوى فإنه يتضمن عدة أمور منها التعبير عن التوتر والاستقرار والموافقة وعدم الموافقة والجهود التي تستثير الآخرين لكي يساهموا أو يشاركوا في العلاقات المتبادلة بين </a:t>
            </a:r>
            <a:r>
              <a:rPr lang="ar-SA" b="1" dirty="0">
                <a:effectLst>
                  <a:outerShdw blurRad="38100" dist="38100" dir="2700000" algn="tl">
                    <a:srgbClr val="000000">
                      <a:alpha val="43137"/>
                    </a:srgbClr>
                  </a:outerShdw>
                </a:effectLst>
                <a:cs typeface="DecoType Naskh" panose="02010400000000000000" pitchFamily="2" charset="-78"/>
              </a:rPr>
              <a:t>أعضاء الجماعة وعادة ما تقل الملاحظات المباشرة التي تعبر عن هذا المستوى وخاصة في الجماعات التي تعمل على حل مشكلة ما </a:t>
            </a:r>
            <a:r>
              <a:rPr lang="ar-SA" b="1" dirty="0" smtClean="0">
                <a:effectLst>
                  <a:outerShdw blurRad="38100" dist="38100" dir="2700000" algn="tl">
                    <a:srgbClr val="000000">
                      <a:alpha val="43137"/>
                    </a:srgbClr>
                  </a:outerShdw>
                </a:effectLst>
                <a:cs typeface="DecoType Naskh" panose="02010400000000000000" pitchFamily="2" charset="-78"/>
              </a:rPr>
              <a:t>.</a:t>
            </a:r>
            <a:endParaRPr lang="ar-SA" sz="18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36</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6737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4- وسائل الاتصال في خدمة الجماعة: </a:t>
            </a:r>
            <a:endParaRPr lang="en-US" sz="3600" b="1" dirty="0">
              <a:solidFill>
                <a:srgbClr val="FF0000"/>
              </a:solidFill>
              <a:effectLst>
                <a:outerShdw blurRad="38100" dist="38100" dir="2700000" algn="tl">
                  <a:srgbClr val="000000">
                    <a:alpha val="43137"/>
                  </a:srgbClr>
                </a:outerShdw>
              </a:effectLst>
              <a:cs typeface="DecoType Naskh" panose="02010400000000000000" pitchFamily="2" charset="-78"/>
            </a:endParaRPr>
          </a:p>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لطريقة خدمة الجماعة أساليب فنية خاصة تعتمد على جمع الحقائق والتفكير والتحليل ثم وضع التصميم ووضع الخطة لمساعدة الفرد والجماعة ، فالدراسة هي الوسيلة التي تحدد طبيعة التدخل المهني للأخصائي الاجتماعي والمساعدة التي يمكن أن تقدم للجماعة </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37</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20688"/>
            <a:ext cx="7560840" cy="5400600"/>
          </a:xfrm>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ومن </a:t>
            </a:r>
            <a:r>
              <a:rPr lang="ar-SA" sz="3600" b="1" dirty="0">
                <a:effectLst>
                  <a:outerShdw blurRad="38100" dist="38100" dir="2700000" algn="tl">
                    <a:srgbClr val="000000">
                      <a:alpha val="43137"/>
                    </a:srgbClr>
                  </a:outerShdw>
                </a:effectLst>
                <a:cs typeface="DecoType Naskh" panose="02010400000000000000" pitchFamily="2" charset="-78"/>
              </a:rPr>
              <a:t>خلال تحليل المواقف الجماعية واستجابة الأفراد يمكن إدراك المتغيرات التي تصاحب الجهود التي تقدم للجماعة وأفرادها، ووسائل الاتصال في خدمة الجماعة ما يلي</a:t>
            </a:r>
            <a:r>
              <a:rPr lang="ar-SA" sz="3600" b="1" dirty="0" smtClean="0">
                <a:effectLst>
                  <a:outerShdw blurRad="38100" dist="38100" dir="2700000" algn="tl">
                    <a:srgbClr val="000000">
                      <a:alpha val="43137"/>
                    </a:srgbClr>
                  </a:outerShdw>
                </a:effectLst>
                <a:cs typeface="DecoType Naskh" panose="02010400000000000000" pitchFamily="2" charset="-78"/>
              </a:rPr>
              <a:t>:-</a:t>
            </a:r>
          </a:p>
          <a:p>
            <a:pPr marL="534988" indent="-534988" algn="just">
              <a:lnSpc>
                <a:spcPct val="150000"/>
              </a:lnSpc>
            </a:pP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أ- الملاحظة</a:t>
            </a:r>
            <a:r>
              <a:rPr lang="ar-SA" b="1" dirty="0">
                <a:effectLst>
                  <a:outerShdw blurRad="38100" dist="38100" dir="2700000" algn="tl">
                    <a:srgbClr val="000000">
                      <a:alpha val="43137"/>
                    </a:srgbClr>
                  </a:outerShdw>
                </a:effectLst>
                <a:cs typeface="DecoType Naskh" panose="02010400000000000000" pitchFamily="2" charset="-78"/>
              </a:rPr>
              <a:t>: هي أهم أساليب دراسة السلوك الجماعي فهي تحتل مكانة الصدارة بين أساليب الدراسة في </a:t>
            </a:r>
            <a:r>
              <a:rPr lang="ar-SA" b="1" dirty="0" err="1">
                <a:effectLst>
                  <a:outerShdw blurRad="38100" dist="38100" dir="2700000" algn="tl">
                    <a:srgbClr val="000000">
                      <a:alpha val="43137"/>
                    </a:srgbClr>
                  </a:outerShdw>
                </a:effectLst>
                <a:cs typeface="DecoType Naskh" panose="02010400000000000000" pitchFamily="2" charset="-78"/>
              </a:rPr>
              <a:t>ديناميات</a:t>
            </a:r>
            <a:r>
              <a:rPr lang="ar-SA" b="1" dirty="0">
                <a:effectLst>
                  <a:outerShdw blurRad="38100" dist="38100" dir="2700000" algn="tl">
                    <a:srgbClr val="000000">
                      <a:alpha val="43137"/>
                    </a:srgbClr>
                  </a:outerShdw>
                </a:effectLst>
                <a:cs typeface="DecoType Naskh" panose="02010400000000000000" pitchFamily="2" charset="-78"/>
              </a:rPr>
              <a:t> الجماعة وفي دراسة السلوك الجماعي والطرق التي تتبعها في حل مشكلاتها الجماعية، وتتحدد أهمية الملاحظة في </a:t>
            </a:r>
            <a:r>
              <a:rPr lang="ar-SA" b="1" dirty="0" smtClean="0">
                <a:effectLst>
                  <a:outerShdw blurRad="38100" dist="38100" dir="2700000" algn="tl">
                    <a:srgbClr val="000000">
                      <a:alpha val="43137"/>
                    </a:srgbClr>
                  </a:outerShdw>
                </a:effectLst>
                <a:cs typeface="DecoType Naskh" panose="02010400000000000000" pitchFamily="2" charset="-78"/>
              </a:rPr>
              <a:t>:-</a:t>
            </a:r>
            <a:endParaRPr lang="ar-SA"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38</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1529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908720"/>
            <a:ext cx="7704856" cy="5472608"/>
          </a:xfrm>
        </p:spPr>
        <p:txBody>
          <a:bodyPr>
            <a:noAutofit/>
          </a:bodyPr>
          <a:lstStyle/>
          <a:p>
            <a:pPr lvl="1" algn="just"/>
            <a:r>
              <a:rPr lang="ar-SA" sz="3200" b="1" dirty="0" smtClean="0">
                <a:effectLst>
                  <a:outerShdw blurRad="38100" dist="38100" dir="2700000" algn="tl">
                    <a:srgbClr val="000000">
                      <a:alpha val="43137"/>
                    </a:srgbClr>
                  </a:outerShdw>
                </a:effectLst>
                <a:cs typeface="DecoType Naskh" panose="02010400000000000000" pitchFamily="2" charset="-78"/>
              </a:rPr>
              <a:t>أنها </a:t>
            </a:r>
            <a:r>
              <a:rPr lang="ar-SA" sz="3200" b="1" dirty="0">
                <a:effectLst>
                  <a:outerShdw blurRad="38100" dist="38100" dir="2700000" algn="tl">
                    <a:srgbClr val="000000">
                      <a:alpha val="43137"/>
                    </a:srgbClr>
                  </a:outerShdw>
                </a:effectLst>
                <a:cs typeface="DecoType Naskh" panose="02010400000000000000" pitchFamily="2" charset="-78"/>
              </a:rPr>
              <a:t>تفيد في معرفة أنماط الاتصال داخل الجماعة، من يتحدث؟ ومن يثير المتاعب؟ وما الوسائل المستخدمة من أسئلة وتعليقات؟</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r>
              <a:rPr lang="ar-SA" sz="3200" b="1" dirty="0">
                <a:effectLst>
                  <a:outerShdw blurRad="38100" dist="38100" dir="2700000" algn="tl">
                    <a:srgbClr val="000000">
                      <a:alpha val="43137"/>
                    </a:srgbClr>
                  </a:outerShdw>
                </a:effectLst>
                <a:cs typeface="DecoType Naskh" panose="02010400000000000000" pitchFamily="2" charset="-78"/>
              </a:rPr>
              <a:t>تفيد في فهم </a:t>
            </a:r>
            <a:r>
              <a:rPr lang="ar-SA" sz="3200" b="1" dirty="0" err="1">
                <a:effectLst>
                  <a:outerShdw blurRad="38100" dist="38100" dir="2700000" algn="tl">
                    <a:srgbClr val="000000">
                      <a:alpha val="43137"/>
                    </a:srgbClr>
                  </a:outerShdw>
                </a:effectLst>
                <a:cs typeface="DecoType Naskh" panose="02010400000000000000" pitchFamily="2" charset="-78"/>
              </a:rPr>
              <a:t>ديناميات</a:t>
            </a:r>
            <a:r>
              <a:rPr lang="ar-SA" sz="3200" b="1" dirty="0">
                <a:effectLst>
                  <a:outerShdw blurRad="38100" dist="38100" dir="2700000" algn="tl">
                    <a:srgbClr val="000000">
                      <a:alpha val="43137"/>
                    </a:srgbClr>
                  </a:outerShdw>
                </a:effectLst>
                <a:cs typeface="DecoType Naskh" panose="02010400000000000000" pitchFamily="2" charset="-78"/>
              </a:rPr>
              <a:t> الجماعة في صناعة القرار.</a:t>
            </a:r>
            <a:endParaRPr lang="en-US" sz="3200" b="1" dirty="0">
              <a:effectLst>
                <a:outerShdw blurRad="38100" dist="38100" dir="2700000" algn="tl">
                  <a:srgbClr val="000000">
                    <a:alpha val="43137"/>
                  </a:srgbClr>
                </a:outerShdw>
              </a:effectLst>
              <a:cs typeface="DecoType Naskh" panose="02010400000000000000" pitchFamily="2" charset="-78"/>
            </a:endParaRPr>
          </a:p>
          <a:p>
            <a:pPr lvl="1" algn="just"/>
            <a:r>
              <a:rPr lang="ar-SA" sz="3200" b="1" dirty="0">
                <a:effectLst>
                  <a:outerShdw blurRad="38100" dist="38100" dir="2700000" algn="tl">
                    <a:srgbClr val="000000">
                      <a:alpha val="43137"/>
                    </a:srgbClr>
                  </a:outerShdw>
                </a:effectLst>
                <a:cs typeface="DecoType Naskh" panose="02010400000000000000" pitchFamily="2" charset="-78"/>
              </a:rPr>
              <a:t>تساعد في التعرف على وسائل التعبير اللفظية وغير اللفظية في الجماعة.</a:t>
            </a:r>
            <a:endParaRPr lang="en-US" sz="3200" b="1" dirty="0">
              <a:effectLst>
                <a:outerShdw blurRad="38100" dist="38100" dir="2700000" algn="tl">
                  <a:srgbClr val="000000">
                    <a:alpha val="43137"/>
                  </a:srgbClr>
                </a:outerShdw>
              </a:effectLst>
              <a:cs typeface="DecoType Naskh" panose="02010400000000000000" pitchFamily="2" charset="-78"/>
            </a:endParaRPr>
          </a:p>
          <a:p>
            <a:pPr marL="514350" indent="-457200" algn="just">
              <a:lnSpc>
                <a:spcPct val="150000"/>
              </a:lnSpc>
            </a:pPr>
            <a:r>
              <a:rPr lang="ar-SA" b="1" dirty="0">
                <a:effectLst>
                  <a:outerShdw blurRad="38100" dist="38100" dir="2700000" algn="tl">
                    <a:srgbClr val="000000">
                      <a:alpha val="43137"/>
                    </a:srgbClr>
                  </a:outerShdw>
                </a:effectLst>
                <a:cs typeface="DecoType Naskh" panose="02010400000000000000" pitchFamily="2" charset="-78"/>
              </a:rPr>
              <a:t>وتتم الملاحظة في الجماعة إما عن طريق الأعضاء أنفسهم أو من خلال الأخصائي الاجتماعي حيث يتم دراسة وفهم المتغيرات التي تطرأ على كل الأعضاء كأفراد والجماعة كوحدة قائمة بذاتها.</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39</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iterate type="wd">
                                    <p:tmPct val="10000"/>
                                  </p:iterate>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iterate type="wd">
                                    <p:tmPct val="10000"/>
                                  </p:iterate>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iterate type="wd">
                                    <p:tmPct val="10000"/>
                                  </p:iterate>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34988" indent="-534988" algn="just">
              <a:lnSpc>
                <a:spcPct val="20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ب- الدراسات التجريبية</a:t>
            </a:r>
            <a:r>
              <a:rPr lang="ar-SA" sz="3600" b="1" dirty="0">
                <a:effectLst>
                  <a:outerShdw blurRad="38100" dist="38100" dir="2700000" algn="tl">
                    <a:srgbClr val="000000">
                      <a:alpha val="43137"/>
                    </a:srgbClr>
                  </a:outerShdw>
                </a:effectLst>
                <a:cs typeface="DecoType Naskh" panose="02010400000000000000" pitchFamily="2" charset="-78"/>
              </a:rPr>
              <a:t>: من الوسائل الهامة في دراسة خدمة الجماعة حيث أنها تساعد على دراسة تأثير كل متغير ونقل النتائج العامة إلى مواقف فتساعدنا على فهم السلوك الجماعي</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40</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365125" indent="-365125" algn="just">
              <a:lnSpc>
                <a:spcPct val="150000"/>
              </a:lnSpc>
              <a:buNone/>
            </a:pP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ج- </a:t>
            </a: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القياس </a:t>
            </a:r>
            <a:r>
              <a:rPr lang="ar-SA" b="1" dirty="0" err="1">
                <a:solidFill>
                  <a:srgbClr val="FF0000"/>
                </a:solidFill>
                <a:effectLst>
                  <a:outerShdw blurRad="38100" dist="38100" dir="2700000" algn="tl">
                    <a:srgbClr val="000000">
                      <a:alpha val="43137"/>
                    </a:srgbClr>
                  </a:outerShdw>
                </a:effectLst>
                <a:cs typeface="DecoType Naskh" panose="02010400000000000000" pitchFamily="2" charset="-78"/>
              </a:rPr>
              <a:t>السيسومتري</a:t>
            </a:r>
            <a:r>
              <a:rPr lang="ar-SA" b="1" dirty="0">
                <a:effectLst>
                  <a:outerShdw blurRad="38100" dist="38100" dir="2700000" algn="tl">
                    <a:srgbClr val="000000">
                      <a:alpha val="43137"/>
                    </a:srgbClr>
                  </a:outerShdw>
                </a:effectLst>
                <a:cs typeface="DecoType Naskh" panose="02010400000000000000" pitchFamily="2" charset="-78"/>
              </a:rPr>
              <a:t>: وهي من وسائل الدراسة في خدمة الجماعة حيث تتركز على معيار قياس الظاهرة الاجتماعية ليس في عمومها ولكن قياس العلاقات بين الأشخاص المعتمدة على التجاذب والتنافر بينهم ، فهي عبارة عن نظرية في البناء الاجتماعي غير الرسمي للمجتمعات الإنسانية والجماعات الاجتماعية وهو يساعد على اختيار الأفراد بهدف إيجاد عدد من الارتباطات في مواقف جماعية معينة حتى يتعرف على طبيعة العلاقات الموجودة داخل الجماعة</a:t>
            </a:r>
            <a:r>
              <a:rPr lang="ar-SA" b="1" dirty="0" smtClean="0">
                <a:effectLst>
                  <a:outerShdw blurRad="38100" dist="38100" dir="2700000" algn="tl">
                    <a:srgbClr val="000000">
                      <a:alpha val="43137"/>
                    </a:srgbClr>
                  </a:outerShdw>
                </a:effectLst>
                <a:cs typeface="DecoType Naskh" panose="02010400000000000000" pitchFamily="2" charset="-78"/>
              </a:rPr>
              <a:t>.</a:t>
            </a:r>
            <a:endParaRPr lang="ar-SA"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41</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3956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34988" indent="-534988" algn="just">
              <a:lnSpc>
                <a:spcPct val="17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د-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النظريات العامة</a:t>
            </a:r>
            <a:r>
              <a:rPr lang="ar-SA" sz="3600" b="1" dirty="0">
                <a:effectLst>
                  <a:outerShdw blurRad="38100" dist="38100" dir="2700000" algn="tl">
                    <a:srgbClr val="000000">
                      <a:alpha val="43137"/>
                    </a:srgbClr>
                  </a:outerShdw>
                </a:effectLst>
                <a:cs typeface="DecoType Naskh" panose="02010400000000000000" pitchFamily="2" charset="-78"/>
              </a:rPr>
              <a:t>: تتعلق بسلوك الأفراد والجماعات التي تساعد على التعرف على ما يتعلق بديناميكية الأفراد والجماعات ومعرفة ما يتعلق بالبيئة الاجتماعية التي يعمل فيها الأخصائي الاجتماعي ومعرفة ثقافة المجتمع لها أثر فعال في الجماعات وكيفية التعامل معها.</a:t>
            </a:r>
            <a:endParaRPr lang="en-US"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170000"/>
              </a:lnSpc>
              <a:buNone/>
            </a:pP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42</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6290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34988" indent="-534988" algn="just">
              <a:buNone/>
              <a:tabLst>
                <a:tab pos="450850" algn="l"/>
              </a:tabLst>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هـ- الإصغاء والتجاوب</a:t>
            </a:r>
            <a:r>
              <a:rPr lang="ar-SA" sz="3600" b="1" dirty="0" smtClean="0">
                <a:effectLst>
                  <a:outerShdw blurRad="38100" dist="38100" dir="2700000" algn="tl">
                    <a:srgbClr val="000000">
                      <a:alpha val="43137"/>
                    </a:srgbClr>
                  </a:outerShdw>
                </a:effectLst>
                <a:cs typeface="DecoType Naskh" panose="02010400000000000000" pitchFamily="2" charset="-78"/>
              </a:rPr>
              <a:t>: أن الإصغاء من خلال الأخصائي الاجتماعي لأحاديث الأعضاء وما يتضمنه من معانٍ في أثناء ممارستهم للنشاط سواء هذه الأحاديث موجهة للأخصائي أو بين الأعضاء وبعضهم البعض، فإن ذلك يساعد على التعرف على حاجات ورغبات الأعضاء وأسفارهم بأهميتهم لدى الأخصائي الاجتماعي كأعضاء في الجماعة، أما التجاوب فهو من الأساليب الفنية التي يوظفها الأخصائي الاجتماعي في عمليات الاتصال بالعملاء وقدراته في إشباع احتياجات هؤلاء الأعضاء.</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92696"/>
            <a:ext cx="7560840" cy="5184576"/>
          </a:xfrm>
        </p:spPr>
        <p:txBody>
          <a:bodyPr>
            <a:noAutofit/>
          </a:bodyPr>
          <a:lstStyle/>
          <a:p>
            <a:pPr algn="just">
              <a:lnSpc>
                <a:spcPct val="200000"/>
              </a:lnSpc>
            </a:pPr>
            <a:r>
              <a:rPr lang="ar-SA" sz="3600" b="1" dirty="0" smtClean="0">
                <a:effectLst>
                  <a:outerShdw blurRad="38100" dist="38100" dir="2700000" algn="tl">
                    <a:srgbClr val="000000">
                      <a:alpha val="43137"/>
                    </a:srgbClr>
                  </a:outerShdw>
                </a:effectLst>
                <a:cs typeface="DecoType Naskh" panose="02010400000000000000" pitchFamily="2" charset="-78"/>
              </a:rPr>
              <a:t>وهناك العديد من الوسائل الجماعية منها المقاييس المختلفة والاستفسارات والتقارير والاستفتاءات العلمية، وعلى الأخصائي الاجتماعي أن ينتقي ويختار الوسيلة المناسبة تبعاً لطبيعة الجماعة وأعضائها وطبيعة الموقف ومراحل النمو التي تمر بها الجماعة.</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3738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92696"/>
            <a:ext cx="7560840" cy="5184576"/>
          </a:xfrm>
        </p:spPr>
        <p:txBody>
          <a:bodyPr>
            <a:noAutofit/>
          </a:bodyPr>
          <a:lstStyle/>
          <a:p>
            <a:pPr marL="534988" indent="-534988" algn="just">
              <a:lnSpc>
                <a:spcPct val="20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و- استخدام الأفلام خلال أنشطة البرامج</a:t>
            </a:r>
            <a:r>
              <a:rPr lang="ar-SA" sz="3600" b="1" dirty="0">
                <a:effectLst>
                  <a:outerShdw blurRad="38100" dist="38100" dir="2700000" algn="tl">
                    <a:srgbClr val="000000">
                      <a:alpha val="43137"/>
                    </a:srgbClr>
                  </a:outerShdw>
                </a:effectLst>
                <a:cs typeface="DecoType Naskh" panose="02010400000000000000" pitchFamily="2" charset="-78"/>
              </a:rPr>
              <a:t>: يستخدم الأخصائي في البرامج أساليب متعددة من خلال وسائل لها أهمية في العمل مع الجماعات فقد استخدم الأخصائي الأفلام لتوصيل معلومات معينة حول موضوع له تأثير في حياة الجماعة سواء سلبياً أو </a:t>
            </a:r>
            <a:r>
              <a:rPr lang="ar-SA" sz="3600" b="1" dirty="0" smtClean="0">
                <a:effectLst>
                  <a:outerShdw blurRad="38100" dist="38100" dir="2700000" algn="tl">
                    <a:srgbClr val="000000">
                      <a:alpha val="43137"/>
                    </a:srgbClr>
                  </a:outerShdw>
                </a:effectLst>
                <a:cs typeface="DecoType Naskh" panose="02010400000000000000" pitchFamily="2" charset="-78"/>
              </a:rPr>
              <a:t>ايجابياً.</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45</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548680"/>
            <a:ext cx="7560840" cy="5184576"/>
          </a:xfrm>
        </p:spPr>
        <p:txBody>
          <a:bodyPr>
            <a:noAutofit/>
          </a:bodyPr>
          <a:lstStyle/>
          <a:p>
            <a:pPr algn="just">
              <a:lnSpc>
                <a:spcPct val="200000"/>
              </a:lnSpc>
            </a:pPr>
            <a:r>
              <a:rPr lang="ar-SA" sz="3600" b="1" dirty="0" smtClean="0">
                <a:effectLst>
                  <a:outerShdw blurRad="38100" dist="38100" dir="2700000" algn="tl">
                    <a:srgbClr val="000000">
                      <a:alpha val="43137"/>
                    </a:srgbClr>
                  </a:outerShdw>
                </a:effectLst>
                <a:cs typeface="DecoType Naskh" panose="02010400000000000000" pitchFamily="2" charset="-78"/>
              </a:rPr>
              <a:t>وبالتالي </a:t>
            </a:r>
            <a:r>
              <a:rPr lang="ar-SA" sz="3600" b="1" dirty="0">
                <a:effectLst>
                  <a:outerShdw blurRad="38100" dist="38100" dir="2700000" algn="tl">
                    <a:srgbClr val="000000">
                      <a:alpha val="43137"/>
                    </a:srgbClr>
                  </a:outerShdw>
                </a:effectLst>
                <a:cs typeface="DecoType Naskh" panose="02010400000000000000" pitchFamily="2" charset="-78"/>
              </a:rPr>
              <a:t>قد يسعى الأخصائي لحماية الجماعة ووقايتها إذا كان ضاراً أو </a:t>
            </a:r>
            <a:r>
              <a:rPr lang="ar-SA" sz="3600" b="1" dirty="0" smtClean="0">
                <a:effectLst>
                  <a:outerShdw blurRad="38100" dist="38100" dir="2700000" algn="tl">
                    <a:srgbClr val="000000">
                      <a:alpha val="43137"/>
                    </a:srgbClr>
                  </a:outerShdw>
                </a:effectLst>
                <a:cs typeface="DecoType Naskh" panose="02010400000000000000" pitchFamily="2" charset="-78"/>
              </a:rPr>
              <a:t>يسعى الأخصائي </a:t>
            </a:r>
            <a:r>
              <a:rPr lang="ar-SA" sz="3600" b="1" dirty="0">
                <a:effectLst>
                  <a:outerShdw blurRad="38100" dist="38100" dir="2700000" algn="tl">
                    <a:srgbClr val="000000">
                      <a:alpha val="43137"/>
                    </a:srgbClr>
                  </a:outerShdw>
                </a:effectLst>
                <a:cs typeface="DecoType Naskh" panose="02010400000000000000" pitchFamily="2" charset="-78"/>
              </a:rPr>
              <a:t>في إكساب الأعضاء مهارات معينة وعرض نماذج واقعية من خلال الأفلام، والأفلام وسيلة هامة لأنها تتضمن عدة جوانب تتطلب حواس متعددة كالسمع والرؤية في آن واحد.</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46</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17132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70000"/>
              </a:lnSpc>
              <a:buNone/>
            </a:pPr>
            <a:r>
              <a:rPr lang="ar-SA" sz="3600" b="1" dirty="0">
                <a:effectLst>
                  <a:outerShdw blurRad="38100" dist="38100" dir="2700000" algn="tl">
                    <a:srgbClr val="000000">
                      <a:alpha val="43137"/>
                    </a:srgbClr>
                  </a:outerShdw>
                </a:effectLst>
                <a:cs typeface="DecoType Naskh" panose="02010400000000000000" pitchFamily="2" charset="-78"/>
              </a:rPr>
              <a:t>5</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 العوامل التي تعوق الاتصال داخل الجماعة</a:t>
            </a:r>
            <a:r>
              <a:rPr lang="ar-SA" sz="3600" b="1" dirty="0">
                <a:effectLst>
                  <a:outerShdw blurRad="38100" dist="38100" dir="2700000" algn="tl">
                    <a:srgbClr val="000000">
                      <a:alpha val="43137"/>
                    </a:srgbClr>
                  </a:outerShdw>
                </a:effectLst>
                <a:cs typeface="DecoType Naskh" panose="02010400000000000000" pitchFamily="2" charset="-78"/>
              </a:rPr>
              <a:t>: يمكن أن نحدد أهم تلك العوامل كما يلي:- </a:t>
            </a:r>
            <a:endParaRPr lang="en-US" sz="3600" b="1" dirty="0">
              <a:effectLst>
                <a:outerShdw blurRad="38100" dist="38100" dir="2700000" algn="tl">
                  <a:srgbClr val="000000">
                    <a:alpha val="43137"/>
                  </a:srgbClr>
                </a:outerShdw>
              </a:effectLst>
              <a:cs typeface="DecoType Naskh" panose="02010400000000000000" pitchFamily="2" charset="-78"/>
            </a:endParaRPr>
          </a:p>
          <a:p>
            <a:pPr marL="0" indent="0" algn="just">
              <a:lnSpc>
                <a:spcPct val="17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أ- عوامل متعلقة بالجماعة ذاتها مثل</a:t>
            </a:r>
            <a:r>
              <a:rPr lang="ar-SA" sz="3600" b="1" dirty="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lnSpc>
                <a:spcPct val="17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عدم </a:t>
            </a: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تجانس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الأعضاء</a:t>
            </a:r>
            <a:r>
              <a:rPr lang="ar-SA" sz="3600" b="1" dirty="0">
                <a:effectLst>
                  <a:outerShdw blurRad="38100" dist="38100" dir="2700000" algn="tl">
                    <a:srgbClr val="000000">
                      <a:alpha val="43137"/>
                    </a:srgbClr>
                  </a:outerShdw>
                </a:effectLst>
                <a:cs typeface="DecoType Naskh" panose="02010400000000000000" pitchFamily="2" charset="-78"/>
              </a:rPr>
              <a:t>: فاختلاف العمر الزمني مثلاً سيؤثر في عملية الاتصال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47</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lvl="1" algn="just"/>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مدى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تماسك الجماعة </a:t>
            </a:r>
            <a:r>
              <a:rPr lang="ar-SA" sz="3600" b="1" dirty="0">
                <a:effectLst>
                  <a:outerShdw blurRad="38100" dist="38100" dir="2700000" algn="tl">
                    <a:srgbClr val="000000">
                      <a:alpha val="43137"/>
                    </a:srgbClr>
                  </a:outerShdw>
                </a:effectLst>
                <a:cs typeface="DecoType Naskh" panose="02010400000000000000" pitchFamily="2" charset="-78"/>
              </a:rPr>
              <a:t>: فكلما كانت الجماعة على درجة عالية من التماسك كلما زاد اتصال الأعضاء بعضهم البعض وكذلك فإن سهولة الاتصال تزيد من تماسك الجماعة.</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أساليب الضبط داخل الجماعة</a:t>
            </a:r>
            <a:r>
              <a:rPr lang="ar-SA" sz="3600" b="1" dirty="0">
                <a:effectLst>
                  <a:outerShdw blurRad="38100" dist="38100" dir="2700000" algn="tl">
                    <a:srgbClr val="000000">
                      <a:alpha val="43137"/>
                    </a:srgbClr>
                  </a:outerShdw>
                </a:effectLst>
                <a:cs typeface="DecoType Naskh" panose="02010400000000000000" pitchFamily="2" charset="-78"/>
              </a:rPr>
              <a:t>: فعدم وجود ضبط للجماعة وسلوكياتها فإن ذلك سيعوق عملية الاتصال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smtClean="0">
              <a:effectLst>
                <a:outerShdw blurRad="38100" dist="38100" dir="2700000" algn="tl">
                  <a:srgbClr val="000000">
                    <a:alpha val="43137"/>
                  </a:srgbClr>
                </a:outerShdw>
              </a:effectLst>
              <a:cs typeface="DecoType Naskh" panose="02010400000000000000" pitchFamily="2" charset="-78"/>
            </a:endParaRPr>
          </a:p>
          <a:p>
            <a:pPr lvl="1" algn="just"/>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عدم وضوح بناء الجماعة</a:t>
            </a:r>
            <a:r>
              <a:rPr lang="ar-SA" sz="3600" b="1" dirty="0" smtClean="0">
                <a:effectLst>
                  <a:outerShdw blurRad="38100" dist="38100" dir="2700000" algn="tl">
                    <a:srgbClr val="000000">
                      <a:alpha val="43137"/>
                    </a:srgbClr>
                  </a:outerShdw>
                </a:effectLst>
                <a:cs typeface="DecoType Naskh" panose="02010400000000000000" pitchFamily="2" charset="-78"/>
              </a:rPr>
              <a:t> أو تعقيده ينعكس على أعضاء الجماعة ومساعد على تفككها وبالتالي يؤثر على الاتصال بأساليبه المختلفة.</a:t>
            </a:r>
            <a:endParaRPr lang="ar-SA" sz="36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48</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5136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iterate type="lt">
                                    <p:tmPct val="10000"/>
                                  </p:iterate>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ب- عوامل تعوق الاتصال متعلقة بالأخصائي الاجتماعي ومنها</a:t>
            </a:r>
            <a:r>
              <a:rPr lang="ar-SA" sz="3600" b="1" dirty="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r>
              <a:rPr lang="ar-SA" sz="3600" b="1" dirty="0">
                <a:effectLst>
                  <a:outerShdw blurRad="38100" dist="38100" dir="2700000" algn="tl">
                    <a:srgbClr val="000000">
                      <a:alpha val="43137"/>
                    </a:srgbClr>
                  </a:outerShdw>
                </a:effectLst>
                <a:cs typeface="DecoType Naskh" panose="02010400000000000000" pitchFamily="2" charset="-78"/>
              </a:rPr>
              <a:t>ممارسة الأخصائي لبعض العمليات النفسية الشعورية أو اللاشعورية مع الجماعة مثل الإسقاط أو التحويل.</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r>
              <a:rPr lang="ar-SA" sz="3600" b="1" dirty="0">
                <a:effectLst>
                  <a:outerShdw blurRad="38100" dist="38100" dir="2700000" algn="tl">
                    <a:srgbClr val="000000">
                      <a:alpha val="43137"/>
                    </a:srgbClr>
                  </a:outerShdw>
                </a:effectLst>
                <a:cs typeface="DecoType Naskh" panose="02010400000000000000" pitchFamily="2" charset="-78"/>
              </a:rPr>
              <a:t>كثرة عمل الأخصائي ومشاغله يعوق ذلك الاتصال الجيد داخل الجماعة. </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r>
              <a:rPr lang="ar-SA" sz="3600" b="1" dirty="0">
                <a:effectLst>
                  <a:outerShdw blurRad="38100" dist="38100" dir="2700000" algn="tl">
                    <a:srgbClr val="000000">
                      <a:alpha val="43137"/>
                    </a:srgbClr>
                  </a:outerShdw>
                </a:effectLst>
                <a:cs typeface="DecoType Naskh" panose="02010400000000000000" pitchFamily="2" charset="-78"/>
              </a:rPr>
              <a:t>عدم الإعداد المهني السليم للأخصائي وعدم مقدرته على التحكم في مشاعره وغيرها ساعد ذلك على عدم وجود الاتصال الجيد بينه وبين الجماعة.</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49</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iterate type="wd">
                                    <p:tmPct val="10000"/>
                                  </p:iterate>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iterate type="wd">
                                    <p:tmPct val="10000"/>
                                  </p:iterate>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iterate type="wd">
                                    <p:tmPct val="10000"/>
                                  </p:iterate>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ج- عوامل تعوق الاتصال تعود إلى المؤسسة  ومنها</a:t>
            </a:r>
            <a:r>
              <a:rPr lang="ar-SA" sz="3600" b="1" dirty="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r>
              <a:rPr lang="ar-SA" sz="3600" b="1" dirty="0">
                <a:effectLst>
                  <a:outerShdw blurRad="38100" dist="38100" dir="2700000" algn="tl">
                    <a:srgbClr val="000000">
                      <a:alpha val="43137"/>
                    </a:srgbClr>
                  </a:outerShdw>
                </a:effectLst>
                <a:cs typeface="DecoType Naskh" panose="02010400000000000000" pitchFamily="2" charset="-78"/>
              </a:rPr>
              <a:t>عدم وضوح لوائح ونظم وأهداف المؤسسة سيؤثر على طبيعة الاتصال.</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فقسوة شروط المؤسسة وتعقيدها على الجماعة.</a:t>
            </a:r>
            <a:endParaRPr lang="en-US" sz="3600" b="1" dirty="0">
              <a:effectLst>
                <a:outerShdw blurRad="38100" dist="38100" dir="2700000" algn="tl">
                  <a:srgbClr val="000000">
                    <a:alpha val="43137"/>
                  </a:srgbClr>
                </a:outerShdw>
              </a:effectLst>
              <a:cs typeface="DecoType Naskh" panose="02010400000000000000" pitchFamily="2" charset="-78"/>
            </a:endParaRPr>
          </a:p>
          <a:p>
            <a:pPr lvl="1" algn="just"/>
            <a:r>
              <a:rPr lang="ar-SA" sz="3600" b="1" dirty="0">
                <a:effectLst>
                  <a:outerShdw blurRad="38100" dist="38100" dir="2700000" algn="tl">
                    <a:srgbClr val="000000">
                      <a:alpha val="43137"/>
                    </a:srgbClr>
                  </a:outerShdw>
                </a:effectLst>
                <a:cs typeface="DecoType Naskh" panose="02010400000000000000" pitchFamily="2" charset="-78"/>
              </a:rPr>
              <a:t>سوء معاملة العاملين بالمؤسسة، كل ذلك يؤثر على عملية الاتصال بين الأخصائي الاجتماعي وأعضاء الجماعة كأفراد وبين الجماعة ككل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50</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900"/>
                            </p:stCondLst>
                            <p:childTnLst>
                              <p:par>
                                <p:cTn id="10" presetID="2" presetClass="entr" presetSubtype="1" fill="hold" grpId="0" nodeType="after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900"/>
                            </p:stCondLst>
                            <p:childTnLst>
                              <p:par>
                                <p:cTn id="15" presetID="2" presetClass="entr" presetSubtype="1" fill="hold" grpId="0" nodeType="afterEffect">
                                  <p:stCondLst>
                                    <p:cond delay="0"/>
                                  </p:stCondLst>
                                  <p:iterate type="wd">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par>
                          <p:cTn id="19" fill="hold">
                            <p:stCondLst>
                              <p:cond delay="2700"/>
                            </p:stCondLst>
                            <p:childTnLst>
                              <p:par>
                                <p:cTn id="20" presetID="2" presetClass="entr" presetSubtype="1" fill="hold" grpId="0" nodeType="afterEffect">
                                  <p:stCondLst>
                                    <p:cond delay="0"/>
                                  </p:stCondLst>
                                  <p:iterate type="wd">
                                    <p:tmPct val="10000"/>
                                  </p:iterate>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endParaRPr lang="ar-SA" sz="4000" dirty="0" smtClean="0">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endParaRPr lang="ar-SA" sz="4000" dirty="0">
              <a:effectLst>
                <a:outerShdw blurRad="38100" dist="38100" dir="2700000" algn="tl">
                  <a:srgbClr val="000000">
                    <a:alpha val="43137"/>
                  </a:srgbClr>
                </a:outerShdw>
              </a:effectLst>
              <a:cs typeface="DecoType Naskh" panose="02010400000000000000" pitchFamily="2" charset="-78"/>
            </a:endParaRPr>
          </a:p>
          <a:p>
            <a:pPr marL="0" indent="0" algn="ctr">
              <a:lnSpc>
                <a:spcPct val="150000"/>
              </a:lnSpc>
              <a:buNone/>
            </a:pPr>
            <a:r>
              <a:rPr lang="ar-SA" sz="4000" b="1" dirty="0" smtClean="0">
                <a:solidFill>
                  <a:srgbClr val="C00000"/>
                </a:solidFill>
                <a:effectLst>
                  <a:outerShdw blurRad="38100" dist="38100" dir="2700000" algn="tl">
                    <a:srgbClr val="000000">
                      <a:alpha val="43137"/>
                    </a:srgbClr>
                  </a:outerShdw>
                </a:effectLst>
                <a:cs typeface="DecoType Naskh" panose="02010400000000000000" pitchFamily="2" charset="-78"/>
              </a:rPr>
              <a:t>ثالثاً</a:t>
            </a:r>
            <a:r>
              <a:rPr lang="ar-SA" sz="4000" b="1" dirty="0">
                <a:solidFill>
                  <a:srgbClr val="C00000"/>
                </a:solidFill>
                <a:effectLst>
                  <a:outerShdw blurRad="38100" dist="38100" dir="2700000" algn="tl">
                    <a:srgbClr val="000000">
                      <a:alpha val="43137"/>
                    </a:srgbClr>
                  </a:outerShdw>
                </a:effectLst>
                <a:cs typeface="DecoType Naskh" panose="02010400000000000000" pitchFamily="2" charset="-78"/>
              </a:rPr>
              <a:t>: الاتصال في طريقة تنظيم المجتمع</a:t>
            </a:r>
            <a:endParaRPr lang="en-US" sz="40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endParaRPr lang="ar-SA" sz="4000" dirty="0" smtClean="0">
              <a:effectLst>
                <a:outerShdw blurRad="38100" dist="38100" dir="2700000" algn="tl">
                  <a:srgbClr val="000000">
                    <a:alpha val="43137"/>
                  </a:srgbClr>
                </a:outerShdw>
              </a:effectLst>
              <a:cs typeface="DecoType Naskh" panose="02010400000000000000" pitchFamily="2" charset="-78"/>
            </a:endParaRPr>
          </a:p>
          <a:p>
            <a:pPr marL="0" indent="0" algn="just">
              <a:lnSpc>
                <a:spcPct val="150000"/>
              </a:lnSpc>
              <a:buNone/>
            </a:pPr>
            <a:endParaRPr lang="ar-SA" sz="40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51</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05330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wd">
                                    <p:tmPct val="10000"/>
                                  </p:iterate>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علاقة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الاتصال بتنظيم المجتمع:</a:t>
            </a:r>
            <a:endParaRPr lang="en-US" sz="3600" b="1" dirty="0">
              <a:solidFill>
                <a:srgbClr val="FF0000"/>
              </a:solidFill>
              <a:effectLst>
                <a:outerShdw blurRad="38100" dist="38100" dir="2700000" algn="tl">
                  <a:srgbClr val="000000">
                    <a:alpha val="43137"/>
                  </a:srgbClr>
                </a:outerShdw>
              </a:effectLst>
              <a:cs typeface="DecoType Naskh" panose="02010400000000000000" pitchFamily="2" charset="-78"/>
            </a:endParaRPr>
          </a:p>
          <a:p>
            <a:pPr marL="515938" indent="-515938" algn="just">
              <a:lnSpc>
                <a:spcPct val="150000"/>
              </a:lnSpc>
              <a:buFont typeface="+mj-cs"/>
              <a:buAutoNum type="arabic2Minus"/>
            </a:pPr>
            <a:r>
              <a:rPr lang="ar-SA" sz="2800" b="1" dirty="0">
                <a:effectLst>
                  <a:outerShdw blurRad="38100" dist="38100" dir="2700000" algn="tl">
                    <a:srgbClr val="000000">
                      <a:alpha val="43137"/>
                    </a:srgbClr>
                  </a:outerShdw>
                </a:effectLst>
                <a:cs typeface="DecoType Naskh" panose="02010400000000000000" pitchFamily="2" charset="-78"/>
              </a:rPr>
              <a:t>طريقة تنظيم المجتمع هي طريقة يستخدمها الأخصائيون الاجتماعيون والمتطوعون من الشعب المتعاونون لتنظيم الجهود المشتركة حكومية وأهلية وفي مختلف المستويات لتعبئة الموارد الموجودة والتي يمكن إيجادها لمواجهة الحاجات الضرورية وفقاً لخطة مرسومة وفي حدود السياسة الاجتماعية للمجتمع</a:t>
            </a:r>
            <a:r>
              <a:rPr lang="ar-SA" sz="2800" b="1" dirty="0" smtClean="0">
                <a:effectLst>
                  <a:outerShdw blurRad="38100" dist="38100" dir="2700000" algn="tl">
                    <a:srgbClr val="000000">
                      <a:alpha val="43137"/>
                    </a:srgbClr>
                  </a:outerShdw>
                </a:effectLst>
                <a:cs typeface="DecoType Naskh" panose="02010400000000000000" pitchFamily="2" charset="-78"/>
              </a:rPr>
              <a:t>.</a:t>
            </a:r>
            <a:endParaRPr lang="en-US" sz="28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52</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200000"/>
              </a:lnSpc>
              <a:buFont typeface="+mj-cs"/>
              <a:buAutoNum type="arabic2Minus" startAt="2"/>
            </a:pPr>
            <a:r>
              <a:rPr lang="ar-SA" sz="3600" b="1" dirty="0" smtClean="0">
                <a:effectLst>
                  <a:outerShdw blurRad="38100" dist="38100" dir="2700000" algn="tl">
                    <a:srgbClr val="000000">
                      <a:alpha val="43137"/>
                    </a:srgbClr>
                  </a:outerShdw>
                </a:effectLst>
                <a:cs typeface="DecoType Naskh" panose="02010400000000000000" pitchFamily="2" charset="-78"/>
              </a:rPr>
              <a:t>لتنظيم </a:t>
            </a:r>
            <a:r>
              <a:rPr lang="ar-SA" sz="3600" b="1" dirty="0">
                <a:effectLst>
                  <a:outerShdw blurRad="38100" dist="38100" dir="2700000" algn="tl">
                    <a:srgbClr val="000000">
                      <a:alpha val="43137"/>
                    </a:srgbClr>
                  </a:outerShdw>
                </a:effectLst>
                <a:cs typeface="DecoType Naskh" panose="02010400000000000000" pitchFamily="2" charset="-78"/>
              </a:rPr>
              <a:t>المجتمع أدوات وأساليب مختلفة مثل المقابلات والزيارات والتقارير والاجتماعات والمؤتمرات والندوات والأحاديث سواء في مرحلة الدراسة أو التخطيط أو تنفيذ البرامج أو تقويمها وهذه كلها تمثل وسائل 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0563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528638" indent="-515938" algn="just">
              <a:lnSpc>
                <a:spcPct val="150000"/>
              </a:lnSpc>
              <a:buFont typeface="+mj-cs"/>
              <a:buAutoNum type="arabic2Minus" startAt="3"/>
            </a:pPr>
            <a:r>
              <a:rPr lang="ar-SA" sz="3600" b="1" dirty="0" smtClean="0">
                <a:effectLst>
                  <a:outerShdw blurRad="38100" dist="38100" dir="2700000" algn="tl">
                    <a:srgbClr val="000000">
                      <a:alpha val="43137"/>
                    </a:srgbClr>
                  </a:outerShdw>
                </a:effectLst>
                <a:cs typeface="DecoType Naskh" panose="02010400000000000000" pitchFamily="2" charset="-78"/>
              </a:rPr>
              <a:t>تعتبر </a:t>
            </a:r>
            <a:r>
              <a:rPr lang="ar-SA" sz="3600" b="1" dirty="0">
                <a:effectLst>
                  <a:outerShdw blurRad="38100" dist="38100" dir="2700000" algn="tl">
                    <a:srgbClr val="000000">
                      <a:alpha val="43137"/>
                    </a:srgbClr>
                  </a:outerShdw>
                </a:effectLst>
                <a:cs typeface="DecoType Naskh" panose="02010400000000000000" pitchFamily="2" charset="-78"/>
              </a:rPr>
              <a:t>طريقة تنظيم المجتمع بما تحويه من مراحل متعددة لا تتحقق إلا من خلال عمليات اتصال مستمرة بين المنظم الاجتماعي وبين سكان المجتمع والقادة ومن خلال هذه العملية يكتسب سكان المجتمع خبرات في تنمية مجتمعهم وبذلك </a:t>
            </a:r>
            <a:r>
              <a:rPr lang="ar-SA" sz="3600" b="1" dirty="0" smtClean="0">
                <a:effectLst>
                  <a:outerShdw blurRad="38100" dist="38100" dir="2700000" algn="tl">
                    <a:srgbClr val="000000">
                      <a:alpha val="43137"/>
                    </a:srgbClr>
                  </a:outerShdw>
                </a:effectLst>
                <a:cs typeface="DecoType Naskh" panose="02010400000000000000" pitchFamily="2" charset="-78"/>
              </a:rPr>
              <a:t>تنمو قدراتهم </a:t>
            </a:r>
            <a:r>
              <a:rPr lang="ar-SA" sz="3600" b="1" dirty="0">
                <a:effectLst>
                  <a:outerShdw blurRad="38100" dist="38100" dir="2700000" algn="tl">
                    <a:srgbClr val="000000">
                      <a:alpha val="43137"/>
                    </a:srgbClr>
                  </a:outerShdw>
                </a:effectLst>
                <a:cs typeface="DecoType Naskh" panose="02010400000000000000" pitchFamily="2" charset="-78"/>
              </a:rPr>
              <a:t>على مواجهة مشكلاتهم المستقبلية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4726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55650" indent="-742950" algn="just">
              <a:lnSpc>
                <a:spcPct val="200000"/>
              </a:lnSpc>
              <a:buFont typeface="+mj-cs"/>
              <a:buAutoNum type="arabic2Minus" startAt="4"/>
            </a:pPr>
            <a:r>
              <a:rPr lang="ar-SA" sz="3600" b="1" dirty="0" smtClean="0">
                <a:effectLst>
                  <a:outerShdw blurRad="38100" dist="38100" dir="2700000" algn="tl">
                    <a:srgbClr val="000000">
                      <a:alpha val="43137"/>
                    </a:srgbClr>
                  </a:outerShdw>
                </a:effectLst>
                <a:cs typeface="DecoType Naskh" panose="02010400000000000000" pitchFamily="2" charset="-78"/>
              </a:rPr>
              <a:t>وهذه </a:t>
            </a:r>
            <a:r>
              <a:rPr lang="ar-SA" sz="3600" b="1" dirty="0">
                <a:effectLst>
                  <a:outerShdw blurRad="38100" dist="38100" dir="2700000" algn="tl">
                    <a:srgbClr val="000000">
                      <a:alpha val="43137"/>
                    </a:srgbClr>
                  </a:outerShdw>
                </a:effectLst>
                <a:cs typeface="DecoType Naskh" panose="02010400000000000000" pitchFamily="2" charset="-78"/>
              </a:rPr>
              <a:t>التنمية تعد أحد الأهداف الرئيسية التي تسعى طريقة تنظيم المجتمع إلى تحقيقها ولذلك فإن استخدام عمليات الاتصال ووسائله المختلفة في سبيل تحقيق هذا الهدف</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2000"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55</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14847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rmAutofit/>
          </a:bodyPr>
          <a:lstStyle/>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وبذلك نجد ارتباط طريقة تنظيم المجتمع والاتصال بطرقه المختلفة تسعى للاتصال بأفراد المجتمع وذلك حتى يتم التعرف على مشاكلهم واحتياجاتهم فهي تتعامل مع أفراد المجتمع في كل خطواتها من بلورة المشكلات ووضع الخطة لمعالجتها وتنفيذ خطوات حل المشكلة.</a:t>
            </a: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56</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186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محتوى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1331640" y="2084075"/>
            <a:ext cx="1628928" cy="1628928"/>
          </a:xfrm>
        </p:spPr>
      </p:pic>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57</a:t>
            </a:fld>
            <a:endParaRPr lang="ar-SA" b="1" dirty="0">
              <a:solidFill>
                <a:srgbClr val="FF0000"/>
              </a:solidFill>
              <a:effectLst>
                <a:outerShdw blurRad="38100" dist="38100" dir="2700000" algn="tl">
                  <a:srgbClr val="000000">
                    <a:alpha val="43137"/>
                  </a:srgbClr>
                </a:outerShdw>
              </a:effectLst>
            </a:endParaRPr>
          </a:p>
        </p:txBody>
      </p:sp>
      <p:sp>
        <p:nvSpPr>
          <p:cNvPr id="7" name="مستطيل 6"/>
          <p:cNvSpPr/>
          <p:nvPr/>
        </p:nvSpPr>
        <p:spPr>
          <a:xfrm>
            <a:off x="2699792" y="2080554"/>
            <a:ext cx="5598368" cy="1785104"/>
          </a:xfrm>
          <a:prstGeom prst="rect">
            <a:avLst/>
          </a:prstGeom>
        </p:spPr>
        <p:txBody>
          <a:bodyPr wrap="square">
            <a:spAutoFit/>
          </a:bodyPr>
          <a:lstStyle/>
          <a:p>
            <a:pPr marL="114300" indent="0" algn="ctr">
              <a:lnSpc>
                <a:spcPct val="150000"/>
              </a:lnSpc>
              <a:buFont typeface="Arial" pitchFamily="34" charset="0"/>
              <a:buNone/>
              <a:defRPr/>
            </a:pPr>
            <a:r>
              <a:rPr lang="ar-SA" sz="8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أسئلة </a:t>
            </a:r>
            <a:r>
              <a:rPr lang="ar-SA" sz="80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المحاضرة </a:t>
            </a:r>
            <a:endParaRPr lang="en-US" sz="80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val="2954963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917179"/>
            <a:ext cx="9036496" cy="3384029"/>
          </a:xfrm>
        </p:spPr>
        <p:txBody>
          <a:bodyPr rtlCol="1">
            <a:noAutofit/>
          </a:bodyPr>
          <a:lstStyle/>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السؤال الأول</a:t>
            </a: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اشرح / اشرحي </a:t>
            </a:r>
            <a:r>
              <a:rPr lang="ar-SA" sz="4400" b="1" dirty="0">
                <a:solidFill>
                  <a:srgbClr val="FF0000"/>
                </a:solidFill>
                <a:effectLst>
                  <a:outerShdw blurRad="38100" dist="38100" dir="2700000" algn="tl">
                    <a:srgbClr val="000000">
                      <a:alpha val="43137"/>
                    </a:srgbClr>
                  </a:outerShdw>
                </a:effectLst>
                <a:cs typeface="DecoType Naskh" panose="02010400000000000000" pitchFamily="2" charset="-78"/>
              </a:rPr>
              <a:t> أهمية الاتصال في خدمة </a:t>
            </a:r>
            <a:r>
              <a:rPr lang="ar-SA" sz="44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الجماعة</a:t>
            </a: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ctr" eaLnBrk="1" fontAlgn="auto" hangingPunct="1">
              <a:lnSpc>
                <a:spcPct val="150000"/>
              </a:lnSpc>
              <a:spcAft>
                <a:spcPts val="0"/>
              </a:spcAft>
              <a:buFont typeface="Arial" pitchFamily="34" charset="0"/>
              <a:buNone/>
              <a:defRPr/>
            </a:pP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58</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5284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92696"/>
            <a:ext cx="7560840" cy="5184576"/>
          </a:xfrm>
        </p:spPr>
        <p:txBody>
          <a:bodyPr>
            <a:noAutofit/>
          </a:bodyPr>
          <a:lstStyle/>
          <a:p>
            <a:pPr marL="0" indent="0" algn="ctr">
              <a:buNone/>
            </a:pPr>
            <a:r>
              <a:rPr lang="ar-SA" sz="40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الاجابة </a:t>
            </a:r>
          </a:p>
          <a:p>
            <a:pPr marL="0" indent="0" algn="just">
              <a:buNone/>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تتمثل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أهمية الاتصال في خدمة </a:t>
            </a: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الجماعة في الآتي :</a:t>
            </a:r>
            <a:endParaRPr lang="en-US" sz="3600" b="1" dirty="0">
              <a:solidFill>
                <a:srgbClr val="FF0000"/>
              </a:solidFill>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يساعد الاتصال على تكوين جماعات أكثر إنتاجية نتيجة التفاعل الجماعي الموجه نحو أهداف الجماعة.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وجود الاتصال المتبادل يساعد على تغيير الاتجاهات وتغيير سلوك أعضاء الجماعة باستخدام الوسائل المناسبة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59</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9632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iterate type="lt">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iterate type="lt">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200000"/>
              </a:lnSpc>
              <a:buFont typeface="+mj-cs"/>
              <a:buAutoNum type="arabic2Minus" startAt="3"/>
            </a:pPr>
            <a:r>
              <a:rPr lang="ar-SA" sz="3600" b="1" dirty="0" smtClean="0">
                <a:effectLst>
                  <a:outerShdw blurRad="38100" dist="38100" dir="2700000" algn="tl">
                    <a:srgbClr val="000000">
                      <a:alpha val="43137"/>
                    </a:srgbClr>
                  </a:outerShdw>
                </a:effectLst>
                <a:cs typeface="DecoType Naskh" panose="02010400000000000000" pitchFamily="2" charset="-78"/>
              </a:rPr>
              <a:t>أن </a:t>
            </a:r>
            <a:r>
              <a:rPr lang="ar-SA" sz="3600" b="1" dirty="0">
                <a:effectLst>
                  <a:outerShdw blurRad="38100" dist="38100" dir="2700000" algn="tl">
                    <a:srgbClr val="000000">
                      <a:alpha val="43137"/>
                    </a:srgbClr>
                  </a:outerShdw>
                </a:effectLst>
                <a:cs typeface="DecoType Naskh" panose="02010400000000000000" pitchFamily="2" charset="-78"/>
              </a:rPr>
              <a:t>الاتصال يلعب دوراً هاماً بالنسبة لتكوين العلاقات من خلال التفاعلات.</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200000"/>
              </a:lnSpc>
              <a:buFont typeface="+mj-cs"/>
              <a:buAutoNum type="arabic2Minus" startAt="3"/>
            </a:pPr>
            <a:r>
              <a:rPr lang="ar-SA" sz="3600" b="1" dirty="0">
                <a:effectLst>
                  <a:outerShdw blurRad="38100" dist="38100" dir="2700000" algn="tl">
                    <a:srgbClr val="000000">
                      <a:alpha val="43137"/>
                    </a:srgbClr>
                  </a:outerShdw>
                </a:effectLst>
                <a:cs typeface="DecoType Naskh" panose="02010400000000000000" pitchFamily="2" charset="-78"/>
              </a:rPr>
              <a:t>كلما زادت درجة الاتصال كلما زادت قوة الجماعة في تغير وتعديل سلوك أعضائها</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60</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7964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150000"/>
              </a:lnSpc>
              <a:buFont typeface="+mj-cs"/>
              <a:buAutoNum type="arabic2Minus" startAt="5"/>
            </a:pPr>
            <a:r>
              <a:rPr lang="ar-SA" sz="3600" b="1" dirty="0" smtClean="0">
                <a:effectLst>
                  <a:outerShdw blurRad="38100" dist="38100" dir="2700000" algn="tl">
                    <a:srgbClr val="000000">
                      <a:alpha val="43137"/>
                    </a:srgbClr>
                  </a:outerShdw>
                </a:effectLst>
                <a:cs typeface="DecoType Naskh" panose="02010400000000000000" pitchFamily="2" charset="-78"/>
              </a:rPr>
              <a:t>الاتصال </a:t>
            </a:r>
            <a:r>
              <a:rPr lang="ar-SA" sz="3600" b="1" dirty="0">
                <a:effectLst>
                  <a:outerShdw blurRad="38100" dist="38100" dir="2700000" algn="tl">
                    <a:srgbClr val="000000">
                      <a:alpha val="43137"/>
                    </a:srgbClr>
                  </a:outerShdw>
                </a:effectLst>
                <a:cs typeface="DecoType Naskh" panose="02010400000000000000" pitchFamily="2" charset="-78"/>
              </a:rPr>
              <a:t>يعتبر من الأدوات الأساسية والمعاونة لأخصائي الجماعة فمن خلال الاتصال يتمكن الأخصائي الاجتماعي من إقامة العلاقات المهنية فكلما كان الاتصال سليماً كلما كانت العلاقة المهنية سليمة وايجابية مما يساعد على القيام بعملية المساعدة بصورة أفضل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61</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7374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marL="742950" indent="-742950" algn="just">
              <a:lnSpc>
                <a:spcPct val="150000"/>
              </a:lnSpc>
              <a:buFont typeface="+mj-cs"/>
              <a:buAutoNum type="arabic2Minus" startAt="6"/>
            </a:pPr>
            <a:r>
              <a:rPr lang="ar-SA" sz="3600" b="1" dirty="0" smtClean="0">
                <a:effectLst>
                  <a:outerShdw blurRad="38100" dist="38100" dir="2700000" algn="tl">
                    <a:srgbClr val="000000">
                      <a:alpha val="43137"/>
                    </a:srgbClr>
                  </a:outerShdw>
                </a:effectLst>
                <a:cs typeface="DecoType Naskh" panose="02010400000000000000" pitchFamily="2" charset="-78"/>
              </a:rPr>
              <a:t>أن </a:t>
            </a:r>
            <a:r>
              <a:rPr lang="ar-SA" sz="3600" b="1" dirty="0">
                <a:effectLst>
                  <a:outerShdw blurRad="38100" dist="38100" dir="2700000" algn="tl">
                    <a:srgbClr val="000000">
                      <a:alpha val="43137"/>
                    </a:srgbClr>
                  </a:outerShdw>
                </a:effectLst>
                <a:cs typeface="DecoType Naskh" panose="02010400000000000000" pitchFamily="2" charset="-78"/>
              </a:rPr>
              <a:t>تطبيق مبادئ خدمة الجماعة وكذلك المهارات المهنية يعتمد أساساً على عملية الاتصال بين الأخصائي والجماعة وأعضائها.</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startAt="6"/>
            </a:pPr>
            <a:r>
              <a:rPr lang="ar-SA" sz="3600" b="1" dirty="0">
                <a:effectLst>
                  <a:outerShdw blurRad="38100" dist="38100" dir="2700000" algn="tl">
                    <a:srgbClr val="000000">
                      <a:alpha val="43137"/>
                    </a:srgbClr>
                  </a:outerShdw>
                </a:effectLst>
                <a:cs typeface="DecoType Naskh" panose="02010400000000000000" pitchFamily="2" charset="-78"/>
              </a:rPr>
              <a:t>لا يمكن أن يتم عملية التفاعل بين الأعضاء داخل الجماعة وبين الأخصائي إلا بوجود الاتصال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a:solidFill>
                  <a:srgbClr val="FF0000"/>
                </a:solidFill>
                <a:effectLst>
                  <a:outerShdw blurRad="38100" dist="38100" dir="2700000" algn="tl">
                    <a:srgbClr val="000000">
                      <a:alpha val="43137"/>
                    </a:srgbClr>
                  </a:outerShdw>
                </a:effectLst>
              </a:rPr>
              <a:t>62</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2611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268760"/>
            <a:ext cx="7560840" cy="4392141"/>
          </a:xfrm>
        </p:spPr>
        <p:txBody>
          <a:bodyPr rtlCol="1">
            <a:noAutofit/>
          </a:bodyPr>
          <a:lstStyle/>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السؤال الثاني</a:t>
            </a:r>
          </a:p>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يختلف نمط الاتصال باختلاف الجماعات ،وهذا الاختلاف يؤثر على سلوك أعضاء الجماعات.</a:t>
            </a: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ناقش / ناقشي العبارة السابقة ؟</a:t>
            </a:r>
          </a:p>
          <a:p>
            <a:pPr marL="0" indent="0" algn="ctr" eaLnBrk="1" fontAlgn="auto" hangingPunct="1">
              <a:lnSpc>
                <a:spcPct val="150000"/>
              </a:lnSpc>
              <a:spcAft>
                <a:spcPts val="0"/>
              </a:spcAft>
              <a:buFont typeface="Arial" pitchFamily="34" charset="0"/>
              <a:buNone/>
              <a:defRPr/>
            </a:pP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63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74705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632848" cy="5688632"/>
          </a:xfrm>
        </p:spPr>
        <p:txBody>
          <a:bodyPr>
            <a:noAutofit/>
          </a:bodyPr>
          <a:lstStyle/>
          <a:p>
            <a:pPr marL="0" indent="0" algn="ctr">
              <a:buNone/>
            </a:pPr>
            <a:r>
              <a:rPr lang="ar-SA" sz="40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الاجابة</a:t>
            </a:r>
            <a:r>
              <a:rPr lang="ar-SA" sz="4000" b="1" dirty="0" smtClean="0">
                <a:solidFill>
                  <a:srgbClr val="92D050"/>
                </a:solidFill>
                <a:effectLst>
                  <a:outerShdw blurRad="38100" dist="38100" dir="2700000" algn="tl">
                    <a:srgbClr val="000000">
                      <a:alpha val="43137"/>
                    </a:srgbClr>
                  </a:outerShdw>
                </a:effectLst>
                <a:cs typeface="DecoType Naskh" panose="02010400000000000000" pitchFamily="2" charset="-78"/>
              </a:rPr>
              <a:t> </a:t>
            </a:r>
          </a:p>
          <a:p>
            <a:pPr algn="just">
              <a:lnSpc>
                <a:spcPct val="170000"/>
              </a:lnSpc>
            </a:pPr>
            <a:r>
              <a:rPr lang="ar-SA" sz="3600" b="1" dirty="0" smtClean="0">
                <a:effectLst>
                  <a:outerShdw blurRad="38100" dist="38100" dir="2700000" algn="tl">
                    <a:srgbClr val="000000">
                      <a:alpha val="43137"/>
                    </a:srgbClr>
                  </a:outerShdw>
                </a:effectLst>
                <a:cs typeface="DecoType Naskh" panose="02010400000000000000" pitchFamily="2" charset="-78"/>
              </a:rPr>
              <a:t>نمط </a:t>
            </a:r>
            <a:r>
              <a:rPr lang="ar-SA" sz="3600" b="1" dirty="0">
                <a:effectLst>
                  <a:outerShdw blurRad="38100" dist="38100" dir="2700000" algn="tl">
                    <a:srgbClr val="000000">
                      <a:alpha val="43137"/>
                    </a:srgbClr>
                  </a:outerShdw>
                </a:effectLst>
                <a:cs typeface="DecoType Naskh" panose="02010400000000000000" pitchFamily="2" charset="-78"/>
              </a:rPr>
              <a:t>الاتصال يختلف باختلاف الجماعات حيث يكون في الجماعات الرسمية محدد على نحو معروف لجميع أعضاء الجماعة وفق تسلسل قيادي معين وفي الجماعات غير الرسمية نجد أن أنماط الاتصال تكون محددة ولكن دون اتفاق صريح أو فرض من مصدر خارجي وإنما تكون هذه الأنماط تلقائية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64</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68358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184576"/>
          </a:xfrm>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cs typeface="DecoType Naskh" panose="02010400000000000000" pitchFamily="2" charset="-78"/>
              </a:rPr>
              <a:t>واختلاف </a:t>
            </a:r>
            <a:r>
              <a:rPr lang="ar-SA" sz="3600" b="1" dirty="0">
                <a:effectLst>
                  <a:outerShdw blurRad="38100" dist="38100" dir="2700000" algn="tl">
                    <a:srgbClr val="000000">
                      <a:alpha val="43137"/>
                    </a:srgbClr>
                  </a:outerShdw>
                </a:effectLst>
                <a:cs typeface="DecoType Naskh" panose="02010400000000000000" pitchFamily="2" charset="-78"/>
              </a:rPr>
              <a:t>نمط الاتصال في الجماعات المختلفة يؤثر على سلوك الأعضاء فيؤدى إلى اختلاف السلوك الاجتماعي من حيث الدقة والنشاط ورضا الأعضاء عن جماعاتهم وظهور القيادات وسرعة حل المشكلات وأسلوب اتخاذ القرارات والمشاركة فيها وكذلك استمرار الجماعة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65</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3786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254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2552</Words>
  <Application>Microsoft Office PowerPoint</Application>
  <PresentationFormat>عرض على الشاشة (3:4)‏</PresentationFormat>
  <Paragraphs>186</Paragraphs>
  <Slides>66</Slides>
  <Notes>0</Notes>
  <HiddenSlides>0</HiddenSlides>
  <MMClips>0</MMClips>
  <ScaleCrop>false</ScaleCrop>
  <HeadingPairs>
    <vt:vector size="4" baseType="variant">
      <vt:variant>
        <vt:lpstr>نسق</vt:lpstr>
      </vt:variant>
      <vt:variant>
        <vt:i4>2</vt:i4>
      </vt:variant>
      <vt:variant>
        <vt:lpstr>عناوين الشرائح</vt:lpstr>
      </vt:variant>
      <vt:variant>
        <vt:i4>66</vt:i4>
      </vt:variant>
    </vt:vector>
  </HeadingPairs>
  <TitlesOfParts>
    <vt:vector size="68" baseType="lpstr">
      <vt:lpstr>149</vt:lpstr>
      <vt:lpstr>نسق Office</vt:lpstr>
      <vt:lpstr>عرض تقديمي في PowerPoint</vt:lpstr>
      <vt:lpstr>        المحاضرة السابعة  تابع :الاتصال وطرق الخدمة الاجتماعية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mona taha mahrous</dc:creator>
  <cp:lastModifiedBy>mostfa mohamed ahmed elfeky</cp:lastModifiedBy>
  <cp:revision>41</cp:revision>
  <dcterms:created xsi:type="dcterms:W3CDTF">2014-03-07T00:09:37Z</dcterms:created>
  <dcterms:modified xsi:type="dcterms:W3CDTF">2017-03-03T10:50:40Z</dcterms:modified>
</cp:coreProperties>
</file>