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 id="2147483672" r:id="rId2"/>
  </p:sldMasterIdLst>
  <p:notesMasterIdLst>
    <p:notesMasterId r:id="rId82"/>
  </p:notesMasterIdLst>
  <p:sldIdLst>
    <p:sldId id="387" r:id="rId3"/>
    <p:sldId id="755" r:id="rId4"/>
    <p:sldId id="385" r:id="rId5"/>
    <p:sldId id="826" r:id="rId6"/>
    <p:sldId id="827" r:id="rId7"/>
    <p:sldId id="828" r:id="rId8"/>
    <p:sldId id="829" r:id="rId9"/>
    <p:sldId id="830" r:id="rId10"/>
    <p:sldId id="831" r:id="rId11"/>
    <p:sldId id="832" r:id="rId12"/>
    <p:sldId id="833" r:id="rId13"/>
    <p:sldId id="834" r:id="rId14"/>
    <p:sldId id="835" r:id="rId15"/>
    <p:sldId id="836" r:id="rId16"/>
    <p:sldId id="837" r:id="rId17"/>
    <p:sldId id="838" r:id="rId18"/>
    <p:sldId id="839" r:id="rId19"/>
    <p:sldId id="840" r:id="rId20"/>
    <p:sldId id="841" r:id="rId21"/>
    <p:sldId id="842" r:id="rId22"/>
    <p:sldId id="843" r:id="rId23"/>
    <p:sldId id="844" r:id="rId24"/>
    <p:sldId id="845" r:id="rId25"/>
    <p:sldId id="846" r:id="rId26"/>
    <p:sldId id="847" r:id="rId27"/>
    <p:sldId id="848" r:id="rId28"/>
    <p:sldId id="849" r:id="rId29"/>
    <p:sldId id="850" r:id="rId30"/>
    <p:sldId id="851" r:id="rId31"/>
    <p:sldId id="852" r:id="rId32"/>
    <p:sldId id="853" r:id="rId33"/>
    <p:sldId id="854" r:id="rId34"/>
    <p:sldId id="855" r:id="rId35"/>
    <p:sldId id="856" r:id="rId36"/>
    <p:sldId id="857" r:id="rId37"/>
    <p:sldId id="858" r:id="rId38"/>
    <p:sldId id="859" r:id="rId39"/>
    <p:sldId id="860" r:id="rId40"/>
    <p:sldId id="861" r:id="rId41"/>
    <p:sldId id="862" r:id="rId42"/>
    <p:sldId id="863" r:id="rId43"/>
    <p:sldId id="864" r:id="rId44"/>
    <p:sldId id="865" r:id="rId45"/>
    <p:sldId id="866" r:id="rId46"/>
    <p:sldId id="867" r:id="rId47"/>
    <p:sldId id="868" r:id="rId48"/>
    <p:sldId id="869" r:id="rId49"/>
    <p:sldId id="870" r:id="rId50"/>
    <p:sldId id="871" r:id="rId51"/>
    <p:sldId id="872" r:id="rId52"/>
    <p:sldId id="873" r:id="rId53"/>
    <p:sldId id="874" r:id="rId54"/>
    <p:sldId id="875" r:id="rId55"/>
    <p:sldId id="876" r:id="rId56"/>
    <p:sldId id="877" r:id="rId57"/>
    <p:sldId id="878" r:id="rId58"/>
    <p:sldId id="879" r:id="rId59"/>
    <p:sldId id="880" r:id="rId60"/>
    <p:sldId id="881" r:id="rId61"/>
    <p:sldId id="882" r:id="rId62"/>
    <p:sldId id="883" r:id="rId63"/>
    <p:sldId id="884" r:id="rId64"/>
    <p:sldId id="885" r:id="rId65"/>
    <p:sldId id="886" r:id="rId66"/>
    <p:sldId id="887" r:id="rId67"/>
    <p:sldId id="888" r:id="rId68"/>
    <p:sldId id="889" r:id="rId69"/>
    <p:sldId id="890" r:id="rId70"/>
    <p:sldId id="891" r:id="rId71"/>
    <p:sldId id="892" r:id="rId72"/>
    <p:sldId id="893" r:id="rId73"/>
    <p:sldId id="894" r:id="rId74"/>
    <p:sldId id="895" r:id="rId75"/>
    <p:sldId id="896" r:id="rId76"/>
    <p:sldId id="897" r:id="rId77"/>
    <p:sldId id="898" r:id="rId78"/>
    <p:sldId id="899" r:id="rId79"/>
    <p:sldId id="823" r:id="rId80"/>
    <p:sldId id="386" r:id="rId8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412" autoAdjust="0"/>
    <p:restoredTop sz="94671" autoAdjust="0"/>
  </p:normalViewPr>
  <p:slideViewPr>
    <p:cSldViewPr>
      <p:cViewPr varScale="1">
        <p:scale>
          <a:sx n="74" d="100"/>
          <a:sy n="74" d="100"/>
        </p:scale>
        <p:origin x="126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9A106BD-98F5-4C21-B255-1E7FBF7E06F0}" type="datetimeFigureOut">
              <a:rPr lang="ar-SA" smtClean="0"/>
              <a:t>18/08/38</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F2E5634-E3DA-40C1-96E5-EA868DCAB4BD}" type="slidenum">
              <a:rPr lang="ar-SA" smtClean="0"/>
              <a:t>‹#›</a:t>
            </a:fld>
            <a:endParaRPr lang="ar-SA"/>
          </a:p>
        </p:txBody>
      </p:sp>
    </p:spTree>
    <p:extLst>
      <p:ext uri="{BB962C8B-B14F-4D97-AF65-F5344CB8AC3E}">
        <p14:creationId xmlns:p14="http://schemas.microsoft.com/office/powerpoint/2010/main" val="27370269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3F49864A-3871-4907-A88A-6E0FE154D013}" type="slidenum">
              <a:rPr lang="ar-SA" smtClean="0"/>
              <a:t>7</a:t>
            </a:fld>
            <a:endParaRPr lang="ar-SA"/>
          </a:p>
        </p:txBody>
      </p:sp>
    </p:spTree>
    <p:extLst>
      <p:ext uri="{BB962C8B-B14F-4D97-AF65-F5344CB8AC3E}">
        <p14:creationId xmlns:p14="http://schemas.microsoft.com/office/powerpoint/2010/main" val="1876468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9199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87769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2252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63272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12560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1685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16359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23573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33520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25587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03584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20C78B0-C9C6-41FE-A235-AA4EDBBE00CF}" type="datetime1">
              <a:rPr lang="ar-SA" smtClean="0"/>
              <a:t>18/08/38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842745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6696B3D-8C7D-4AAA-BA1E-C8A23B7EC1C1}" type="datetime1">
              <a:rPr lang="ar-SA" smtClean="0"/>
              <a:t>18/08/38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679782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29CD6D2-4D5D-4109-9BE0-6D5D96ECCD18}" type="datetime1">
              <a:rPr lang="ar-SA" smtClean="0"/>
              <a:t>18/08/38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88612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C7DE0F8-BA31-4EA7-AAA5-4DEADE8F1F95}" type="datetime1">
              <a:rPr lang="ar-SA" smtClean="0"/>
              <a:t>18/08/38</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617951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0FD7A07-6F65-47FB-8F5F-0FCF3F275A1D}" type="datetime1">
              <a:rPr lang="ar-SA" smtClean="0"/>
              <a:t>18/08/38</a:t>
            </a:fld>
            <a:endParaRPr lang="ar-SA"/>
          </a:p>
        </p:txBody>
      </p:sp>
      <p:sp>
        <p:nvSpPr>
          <p:cNvPr id="8" name="عنصر نائب للتذييل 7"/>
          <p:cNvSpPr>
            <a:spLocks noGrp="1"/>
          </p:cNvSpPr>
          <p:nvPr>
            <p:ph type="ftr" sz="quarter" idx="11"/>
          </p:nvPr>
        </p:nvSpPr>
        <p:spPr/>
        <p:txBody>
          <a:bodyPr/>
          <a:lstStyle/>
          <a:p>
            <a:r>
              <a:rPr lang="ar-SA" smtClean="0"/>
              <a:t>إعداد/ د. منى محروس</a:t>
            </a:r>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208150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135B024-3642-47D1-9E8D-331CD481EB03}" type="datetime1">
              <a:rPr lang="ar-SA" smtClean="0"/>
              <a:t>18/08/38</a:t>
            </a:fld>
            <a:endParaRPr lang="ar-SA"/>
          </a:p>
        </p:txBody>
      </p:sp>
      <p:sp>
        <p:nvSpPr>
          <p:cNvPr id="4" name="عنصر نائب للتذييل 3"/>
          <p:cNvSpPr>
            <a:spLocks noGrp="1"/>
          </p:cNvSpPr>
          <p:nvPr>
            <p:ph type="ftr" sz="quarter" idx="11"/>
          </p:nvPr>
        </p:nvSpPr>
        <p:spPr/>
        <p:txBody>
          <a:bodyPr/>
          <a:lstStyle/>
          <a:p>
            <a:r>
              <a:rPr lang="ar-SA" smtClean="0"/>
              <a:t>إعداد/ د. منى محروس</a:t>
            </a:r>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172532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15AF781-1F47-43AF-BCCB-DE6FB0812485}" type="datetime1">
              <a:rPr lang="ar-SA" smtClean="0"/>
              <a:t>18/08/38</a:t>
            </a:fld>
            <a:endParaRPr lang="ar-SA"/>
          </a:p>
        </p:txBody>
      </p:sp>
      <p:sp>
        <p:nvSpPr>
          <p:cNvPr id="3" name="عنصر نائب للتذييل 2"/>
          <p:cNvSpPr>
            <a:spLocks noGrp="1"/>
          </p:cNvSpPr>
          <p:nvPr>
            <p:ph type="ftr" sz="quarter" idx="11"/>
          </p:nvPr>
        </p:nvSpPr>
        <p:spPr/>
        <p:txBody>
          <a:bodyPr/>
          <a:lstStyle/>
          <a:p>
            <a:r>
              <a:rPr lang="ar-SA" smtClean="0"/>
              <a:t>إعداد/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890059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BC5157A-CEC0-4429-A6E8-4A83BCEEB6AD}" type="datetime1">
              <a:rPr lang="ar-SA" smtClean="0"/>
              <a:t>18/08/38</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172778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789A0A3-768B-4254-9627-7D30D2D25F28}" type="datetime1">
              <a:rPr lang="ar-SA" smtClean="0"/>
              <a:t>18/08/38</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3444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5A6FD1E0-DE2C-47C9-AD97-681131EAE1D4}" type="datetime1">
              <a:rPr lang="ar-SA" smtClean="0"/>
              <a:t>18/08/38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858174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CE8A5FB-5B31-4510-8D0A-0011E221D04E}" type="datetime1">
              <a:rPr lang="ar-SA" smtClean="0"/>
              <a:t>18/08/38</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3279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val="315466090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A5A959B-F2B2-4E0D-B9B1-A47D8958B0F8}" type="datetime1">
              <a:rPr lang="ar-SA" smtClean="0"/>
              <a:t>18/08/38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إعداد/ د. منى محروس</a:t>
            </a: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extLst>
      <p:ext uri="{BB962C8B-B14F-4D97-AF65-F5344CB8AC3E}">
        <p14:creationId xmlns:p14="http://schemas.microsoft.com/office/powerpoint/2010/main" val="34691425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264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476672"/>
            <a:ext cx="7931224" cy="5649491"/>
          </a:xfrm>
          <a:blipFill>
            <a:blip r:embed="rId2"/>
            <a:stretch>
              <a:fillRect/>
            </a:stretch>
          </a:blipFill>
        </p:spPr>
        <p:txBody>
          <a:bodyPr/>
          <a:lstStyle/>
          <a:p>
            <a:endParaRPr lang="ar-SA" dirty="0" smtClean="0"/>
          </a:p>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2</a:t>
            </a:fld>
            <a:endParaRPr lang="ar-SA"/>
          </a:p>
        </p:txBody>
      </p:sp>
    </p:spTree>
    <p:extLst>
      <p:ext uri="{BB962C8B-B14F-4D97-AF65-F5344CB8AC3E}">
        <p14:creationId xmlns:p14="http://schemas.microsoft.com/office/powerpoint/2010/main" val="288931276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35696" y="1944935"/>
            <a:ext cx="5616624" cy="3068241"/>
          </a:xfrm>
        </p:spPr>
        <p:txBody>
          <a:bodyPr>
            <a:normAutofit fontScale="90000"/>
          </a:bodyPr>
          <a:lstStyle/>
          <a:p>
            <a:pPr marL="0" indent="0">
              <a:lnSpc>
                <a:spcPct val="150000"/>
              </a:lnSpc>
            </a:pPr>
            <a:r>
              <a:rPr lang="ar-SA" sz="2800" b="1" kern="10" dirty="0" smtClean="0">
                <a:ln w="1905"/>
                <a:solidFill>
                  <a:srgbClr val="FFFF00"/>
                </a:solidFill>
                <a:effectLst>
                  <a:innerShdw blurRad="69850" dist="43180" dir="5400000">
                    <a:srgbClr val="000000">
                      <a:alpha val="65000"/>
                    </a:srgbClr>
                  </a:innerShdw>
                </a:effectLst>
                <a:cs typeface="PT Bold Dusky"/>
              </a:rPr>
              <a:t/>
            </a:r>
            <a:br>
              <a:rPr lang="ar-SA" sz="2800" b="1" kern="10" dirty="0" smtClean="0">
                <a:ln w="1905"/>
                <a:solidFill>
                  <a:srgbClr val="FFFF00"/>
                </a:solidFill>
                <a:effectLst>
                  <a:innerShdw blurRad="69850" dist="43180" dir="5400000">
                    <a:srgbClr val="000000">
                      <a:alpha val="65000"/>
                    </a:srgbClr>
                  </a:innerShdw>
                </a:effectLst>
                <a:cs typeface="PT Bold Dusky"/>
              </a:rPr>
            </a:br>
            <a:r>
              <a:rPr lang="ar-SA" sz="2800" b="1" kern="10" dirty="0">
                <a:ln w="1905"/>
                <a:solidFill>
                  <a:srgbClr val="FFFF00"/>
                </a:solidFill>
                <a:effectLst>
                  <a:innerShdw blurRad="69850" dist="43180" dir="5400000">
                    <a:srgbClr val="000000">
                      <a:alpha val="65000"/>
                    </a:srgbClr>
                  </a:innerShdw>
                </a:effectLst>
                <a:cs typeface="PT Bold Dusky"/>
              </a:rPr>
              <a:t/>
            </a:r>
            <a:br>
              <a:rPr lang="ar-SA" sz="2800" b="1" kern="10" dirty="0">
                <a:ln w="1905"/>
                <a:solidFill>
                  <a:srgbClr val="FFFF00"/>
                </a:solidFill>
                <a:effectLst>
                  <a:innerShdw blurRad="69850" dist="43180" dir="5400000">
                    <a:srgbClr val="000000">
                      <a:alpha val="65000"/>
                    </a:srgbClr>
                  </a:innerShdw>
                </a:effectLst>
                <a:cs typeface="PT Bold Dusky"/>
              </a:rPr>
            </a:br>
            <a:r>
              <a:rPr lang="ar-SA" sz="2800" b="1" kern="10" dirty="0" smtClean="0">
                <a:ln w="1905"/>
                <a:solidFill>
                  <a:srgbClr val="FFFF00"/>
                </a:solidFill>
                <a:effectLst>
                  <a:innerShdw blurRad="69850" dist="43180" dir="5400000">
                    <a:srgbClr val="000000">
                      <a:alpha val="65000"/>
                    </a:srgbClr>
                  </a:innerShdw>
                </a:effectLst>
                <a:cs typeface="PT Bold Dusky"/>
              </a:rPr>
              <a:t>  </a:t>
            </a:r>
            <a:br>
              <a:rPr lang="ar-SA" sz="2800" b="1" kern="10" dirty="0" smtClean="0">
                <a:ln w="1905"/>
                <a:solidFill>
                  <a:srgbClr val="FFFF00"/>
                </a:solidFill>
                <a:effectLst>
                  <a:innerShdw blurRad="69850" dist="43180" dir="5400000">
                    <a:srgbClr val="000000">
                      <a:alpha val="65000"/>
                    </a:srgbClr>
                  </a:innerShdw>
                </a:effectLst>
                <a:cs typeface="PT Bold Dusky"/>
              </a:rPr>
            </a:br>
            <a:r>
              <a:rPr lang="ar-SA" sz="4000" b="1" dirty="0">
                <a:solidFill>
                  <a:srgbClr val="7030A0"/>
                </a:solidFill>
                <a:effectLst>
                  <a:outerShdw blurRad="38100" dist="38100" dir="2700000" algn="tl">
                    <a:srgbClr val="000000">
                      <a:alpha val="43137"/>
                    </a:srgbClr>
                  </a:outerShdw>
                </a:effectLst>
                <a:latin typeface="Arabic Typesetting" pitchFamily="66" charset="-78"/>
                <a:cs typeface="Arabic Typesetting" pitchFamily="66" charset="-78"/>
              </a:rPr>
              <a:t>المحاضرة الخامسة عشر </a:t>
            </a:r>
            <a:r>
              <a:rPr lang="ar-SA" sz="4000" b="1" dirty="0">
                <a:effectLst>
                  <a:outerShdw blurRad="38100" dist="38100" dir="2700000" algn="tl">
                    <a:srgbClr val="000000">
                      <a:alpha val="43137"/>
                    </a:srgbClr>
                  </a:outerShdw>
                </a:effectLst>
                <a:latin typeface="Arabic Typesetting" pitchFamily="66" charset="-78"/>
                <a:cs typeface="Arabic Typesetting" pitchFamily="66" charset="-78"/>
              </a:rPr>
              <a:t>من مقرر </a:t>
            </a:r>
            <a:r>
              <a:rPr lang="ar-SA" sz="4000" b="1" dirty="0">
                <a:solidFill>
                  <a:srgbClr val="00B050"/>
                </a:solidFill>
                <a:effectLst>
                  <a:outerShdw blurRad="38100" dist="38100" dir="2700000" algn="tl">
                    <a:srgbClr val="000000">
                      <a:alpha val="43137"/>
                    </a:srgbClr>
                  </a:outerShdw>
                </a:effectLst>
                <a:latin typeface="Arabic Typesetting" pitchFamily="66" charset="-78"/>
                <a:cs typeface="Arabic Typesetting" pitchFamily="66" charset="-78"/>
              </a:rPr>
              <a:t>الاتصال في الخدمة الاجتماعية</a:t>
            </a:r>
            <a:r>
              <a:rPr lang="ar-SA" sz="4000" b="1" dirty="0">
                <a:effectLst>
                  <a:outerShdw blurRad="38100" dist="38100" dir="2700000" algn="tl">
                    <a:srgbClr val="000000">
                      <a:alpha val="43137"/>
                    </a:srgbClr>
                  </a:outerShdw>
                </a:effectLst>
                <a:latin typeface="Arabic Typesetting" pitchFamily="66" charset="-78"/>
                <a:cs typeface="Arabic Typesetting" pitchFamily="66" charset="-78"/>
              </a:rPr>
              <a:t> بعنوان</a:t>
            </a:r>
            <a:br>
              <a:rPr lang="ar-SA" sz="4000" b="1" dirty="0">
                <a:effectLst>
                  <a:outerShdw blurRad="38100" dist="38100" dir="2700000" algn="tl">
                    <a:srgbClr val="000000">
                      <a:alpha val="43137"/>
                    </a:srgbClr>
                  </a:outerShdw>
                </a:effectLst>
                <a:latin typeface="Arabic Typesetting" pitchFamily="66" charset="-78"/>
                <a:cs typeface="Arabic Typesetting" pitchFamily="66" charset="-78"/>
              </a:rPr>
            </a:br>
            <a:r>
              <a:rPr lang="ar-SA" sz="4000" b="1" dirty="0">
                <a:solidFill>
                  <a:srgbClr val="C00000"/>
                </a:solidFill>
                <a:effectLst>
                  <a:outerShdw blurRad="38100" dist="38100" dir="2700000" algn="tl">
                    <a:srgbClr val="000000">
                      <a:alpha val="43137"/>
                    </a:srgbClr>
                  </a:outerShdw>
                </a:effectLst>
                <a:latin typeface="Arabic Typesetting" pitchFamily="66" charset="-78"/>
                <a:cs typeface="Arabic Typesetting" pitchFamily="66" charset="-78"/>
              </a:rPr>
              <a:t>مراجعة عامة على المقرر</a:t>
            </a:r>
            <a:br>
              <a:rPr lang="ar-SA" sz="4000" b="1" dirty="0">
                <a:solidFill>
                  <a:srgbClr val="C00000"/>
                </a:solidFill>
                <a:effectLst>
                  <a:outerShdw blurRad="38100" dist="38100" dir="2700000" algn="tl">
                    <a:srgbClr val="000000">
                      <a:alpha val="43137"/>
                    </a:srgbClr>
                  </a:outerShdw>
                </a:effectLst>
                <a:latin typeface="Arabic Typesetting" pitchFamily="66" charset="-78"/>
                <a:cs typeface="Arabic Typesetting" pitchFamily="66" charset="-78"/>
              </a:rPr>
            </a:br>
            <a:r>
              <a:rPr lang="en-US" sz="3600" b="1" dirty="0">
                <a:solidFill>
                  <a:srgbClr val="BD03A2"/>
                </a:solidFill>
                <a:effectLst>
                  <a:outerShdw blurRad="38100" dist="38100" dir="2700000" algn="tl">
                    <a:srgbClr val="000000">
                      <a:alpha val="43137"/>
                    </a:srgbClr>
                  </a:outerShdw>
                </a:effectLst>
                <a:cs typeface="DecoType Naskh" panose="02010400000000000000" pitchFamily="2" charset="-78"/>
              </a:rPr>
              <a:t/>
            </a:r>
            <a:br>
              <a:rPr lang="en-US" sz="3600" b="1" dirty="0">
                <a:solidFill>
                  <a:srgbClr val="BD03A2"/>
                </a:solidFill>
                <a:effectLst>
                  <a:outerShdw blurRad="38100" dist="38100" dir="2700000" algn="tl">
                    <a:srgbClr val="000000">
                      <a:alpha val="43137"/>
                    </a:srgbClr>
                  </a:outerShdw>
                </a:effectLst>
                <a:cs typeface="DecoType Naskh" panose="02010400000000000000" pitchFamily="2" charset="-78"/>
              </a:rPr>
            </a:br>
            <a:r>
              <a:rPr lang="ar-SA" sz="4400" b="1" kern="10" dirty="0" smtClean="0">
                <a:ln w="1905"/>
                <a:solidFill>
                  <a:schemeClr val="tx2">
                    <a:lumMod val="75000"/>
                  </a:schemeClr>
                </a:solidFill>
                <a:effectLst>
                  <a:innerShdw blurRad="69850" dist="43180" dir="5400000">
                    <a:srgbClr val="000000">
                      <a:alpha val="65000"/>
                    </a:srgbClr>
                  </a:innerShdw>
                </a:effectLst>
                <a:cs typeface="+mn-cs"/>
              </a:rPr>
              <a:t/>
            </a:r>
            <a:br>
              <a:rPr lang="ar-SA" sz="4400" b="1" kern="10" dirty="0" smtClean="0">
                <a:ln w="1905"/>
                <a:solidFill>
                  <a:schemeClr val="tx2">
                    <a:lumMod val="75000"/>
                  </a:schemeClr>
                </a:solidFill>
                <a:effectLst>
                  <a:innerShdw blurRad="69850" dist="43180" dir="5400000">
                    <a:srgbClr val="000000">
                      <a:alpha val="65000"/>
                    </a:srgbClr>
                  </a:innerShdw>
                </a:effectLst>
                <a:cs typeface="+mn-cs"/>
              </a:rPr>
            </a:br>
            <a:endParaRPr lang="ar-SA" sz="4400" b="1" kern="10" dirty="0">
              <a:ln w="1905"/>
              <a:solidFill>
                <a:schemeClr val="tx2">
                  <a:lumMod val="75000"/>
                </a:schemeClr>
              </a:solidFill>
              <a:effectLst>
                <a:innerShdw blurRad="69850" dist="43180" dir="5400000">
                  <a:srgbClr val="000000">
                    <a:alpha val="65000"/>
                  </a:srgbClr>
                </a:innerShdw>
              </a:effectLst>
              <a:cs typeface="+mn-cs"/>
            </a:endParaRPr>
          </a:p>
        </p:txBody>
      </p:sp>
      <p:sp>
        <p:nvSpPr>
          <p:cNvPr id="3" name="عنوان فرعي 2"/>
          <p:cNvSpPr>
            <a:spLocks noGrp="1"/>
          </p:cNvSpPr>
          <p:nvPr>
            <p:ph type="subTitle" idx="1"/>
          </p:nvPr>
        </p:nvSpPr>
        <p:spPr>
          <a:xfrm>
            <a:off x="2051720" y="4725144"/>
            <a:ext cx="4896544" cy="1008112"/>
          </a:xfrm>
        </p:spPr>
        <p:txBody>
          <a:bodyPr>
            <a:normAutofit lnSpcReduction="10000"/>
          </a:bodyPr>
          <a:lstStyle/>
          <a:p>
            <a:pPr>
              <a:spcBef>
                <a:spcPct val="0"/>
              </a:spcBef>
              <a:defRPr/>
            </a:pPr>
            <a:r>
              <a:rPr lang="ar-SA" b="1" kern="10" dirty="0" smtClean="0">
                <a:ln w="1905"/>
                <a:solidFill>
                  <a:srgbClr val="FFC000"/>
                </a:solidFill>
                <a:effectLst>
                  <a:innerShdw blurRad="69850" dist="43180" dir="5400000">
                    <a:srgbClr val="000000">
                      <a:alpha val="65000"/>
                    </a:srgbClr>
                  </a:innerShdw>
                </a:effectLst>
                <a:cs typeface="PT Bold Dusky"/>
              </a:rPr>
              <a:t>إعداد</a:t>
            </a:r>
            <a:endParaRPr lang="ar-SA" b="1" kern="10" dirty="0">
              <a:ln w="1905"/>
              <a:solidFill>
                <a:srgbClr val="FFC000"/>
              </a:solidFill>
              <a:effectLst>
                <a:innerShdw blurRad="69850" dist="43180" dir="5400000">
                  <a:srgbClr val="000000">
                    <a:alpha val="65000"/>
                  </a:srgbClr>
                </a:innerShdw>
              </a:effectLst>
              <a:cs typeface="PT Bold Dusky"/>
            </a:endParaRP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smtClean="0">
                <a:ln w="1905"/>
                <a:solidFill>
                  <a:srgbClr val="00B050"/>
                </a:solidFill>
                <a:effectLst>
                  <a:innerShdw blurRad="69850" dist="43180" dir="5400000">
                    <a:srgbClr val="000000">
                      <a:alpha val="65000"/>
                    </a:srgbClr>
                  </a:innerShdw>
                </a:effectLst>
                <a:cs typeface="PT Bold Dusky"/>
              </a:rPr>
              <a:t>الفقي</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WordArt 9"/>
          <p:cNvSpPr>
            <a:spLocks noChangeArrowheads="1" noChangeShapeType="1" noTextEdit="1"/>
          </p:cNvSpPr>
          <p:nvPr/>
        </p:nvSpPr>
        <p:spPr bwMode="auto">
          <a:xfrm>
            <a:off x="2699792" y="332656"/>
            <a:ext cx="3240360" cy="101754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val="208927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755576" y="762000"/>
            <a:ext cx="7704856" cy="5486400"/>
          </a:xfrm>
          <a:ln w="63500">
            <a:solidFill>
              <a:srgbClr val="C00000"/>
            </a:solidFill>
            <a:miter lim="800000"/>
            <a:headEnd/>
            <a:tailEnd/>
          </a:ln>
        </p:spPr>
        <p:txBody>
          <a:bodyPr>
            <a:normAutofit/>
          </a:bodyPr>
          <a:lstStyle/>
          <a:p>
            <a:pPr algn="ctr">
              <a:lnSpc>
                <a:spcPct val="110000"/>
              </a:lnSpc>
              <a:buFontTx/>
              <a:buNone/>
              <a:defRPr/>
            </a:pPr>
            <a:r>
              <a:rPr lang="ar-SA" sz="6600" b="1" dirty="0" smtClean="0">
                <a:solidFill>
                  <a:srgbClr val="C00000"/>
                </a:solidFill>
                <a:effectLst>
                  <a:outerShdw blurRad="38100" dist="38100" dir="2700000" algn="tl">
                    <a:srgbClr val="000000">
                      <a:alpha val="43137"/>
                    </a:srgbClr>
                  </a:outerShdw>
                </a:effectLst>
                <a:latin typeface="Arabic Typesetting" pitchFamily="66" charset="-78"/>
                <a:cs typeface="Arabic Typesetting" pitchFamily="66" charset="-78"/>
              </a:rPr>
              <a:t>عناصر المحاضرة </a:t>
            </a:r>
          </a:p>
          <a:p>
            <a:pPr algn="just">
              <a:lnSpc>
                <a:spcPct val="150000"/>
              </a:lnSpc>
              <a:buFontTx/>
              <a:buNone/>
              <a:defRPr/>
            </a:pP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1- عرض بعض المفاهيم المرتبطة بالمقرر.</a:t>
            </a:r>
          </a:p>
          <a:p>
            <a:pPr algn="just">
              <a:lnSpc>
                <a:spcPct val="150000"/>
              </a:lnSpc>
              <a:buFontTx/>
              <a:buNone/>
              <a:defRPr/>
            </a:pP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2- عرض بعض الأسئلة </a:t>
            </a:r>
            <a:r>
              <a:rPr lang="ar-SA" sz="5400" b="1" dirty="0" err="1" smtClean="0">
                <a:effectLst>
                  <a:outerShdw blurRad="38100" dist="38100" dir="2700000" algn="tl">
                    <a:srgbClr val="000000">
                      <a:alpha val="43137"/>
                    </a:srgbClr>
                  </a:outerShdw>
                </a:effectLst>
                <a:latin typeface="Arabic Typesetting" pitchFamily="66" charset="-78"/>
                <a:cs typeface="Arabic Typesetting" pitchFamily="66" charset="-78"/>
              </a:rPr>
              <a:t>المقالية</a:t>
            </a: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 المتنوعة وكيفية الإجابة النموذجية عليها.</a:t>
            </a:r>
            <a:endParaRPr lang="ar-SA" sz="1600" b="1" dirty="0" smtClean="0">
              <a:effectLst>
                <a:outerShdw blurRad="38100" dist="38100" dir="2700000" algn="tl">
                  <a:srgbClr val="000000">
                    <a:alpha val="43137"/>
                  </a:srgbClr>
                </a:outerShdw>
              </a:effectLst>
              <a:latin typeface="Arabic Typesetting" pitchFamily="66" charset="-78"/>
              <a:cs typeface="Arabic Typesetting" pitchFamily="66" charset="-78"/>
            </a:endParaRPr>
          </a:p>
        </p:txBody>
      </p:sp>
    </p:spTree>
    <p:extLst>
      <p:ext uri="{BB962C8B-B14F-4D97-AF65-F5344CB8AC3E}">
        <p14:creationId xmlns:p14="http://schemas.microsoft.com/office/powerpoint/2010/main" val="376859040"/>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iterate type="lt">
                                    <p:tmPct val="10000"/>
                                  </p:iterate>
                                  <p:childTnLst>
                                    <p:set>
                                      <p:cBhvr>
                                        <p:cTn id="11" dur="1" fill="hold">
                                          <p:stCondLst>
                                            <p:cond delay="0"/>
                                          </p:stCondLst>
                                        </p:cTn>
                                        <p:tgtEl>
                                          <p:spTgt spid="5122">
                                            <p:txEl>
                                              <p:pRg st="0" end="0"/>
                                            </p:txEl>
                                          </p:spTgt>
                                        </p:tgtEl>
                                        <p:attrNameLst>
                                          <p:attrName>style.visibility</p:attrName>
                                        </p:attrNameLst>
                                      </p:cBhvr>
                                      <p:to>
                                        <p:strVal val="visible"/>
                                      </p:to>
                                    </p:set>
                                    <p:anim calcmode="lin" valueType="num">
                                      <p:cBhvr additive="base">
                                        <p:cTn id="12" dur="500" fill="hold"/>
                                        <p:tgtEl>
                                          <p:spTgt spid="512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600"/>
                            </p:stCondLst>
                            <p:childTnLst>
                              <p:par>
                                <p:cTn id="15" presetID="2" presetClass="entr" presetSubtype="12" fill="hold" grpId="0" nodeType="afterEffect">
                                  <p:stCondLst>
                                    <p:cond delay="0"/>
                                  </p:stCondLst>
                                  <p:iterate type="lt">
                                    <p:tmPct val="10000"/>
                                  </p:iterate>
                                  <p:childTnLst>
                                    <p:set>
                                      <p:cBhvr>
                                        <p:cTn id="16" dur="1" fill="hold">
                                          <p:stCondLst>
                                            <p:cond delay="0"/>
                                          </p:stCondLst>
                                        </p:cTn>
                                        <p:tgtEl>
                                          <p:spTgt spid="5122">
                                            <p:txEl>
                                              <p:pRg st="1" end="1"/>
                                            </p:txEl>
                                          </p:spTgt>
                                        </p:tgtEl>
                                        <p:attrNameLst>
                                          <p:attrName>style.visibility</p:attrName>
                                        </p:attrNameLst>
                                      </p:cBhvr>
                                      <p:to>
                                        <p:strVal val="visible"/>
                                      </p:to>
                                    </p:set>
                                    <p:anim calcmode="lin" valueType="num">
                                      <p:cBhvr additive="base">
                                        <p:cTn id="17" dur="500" fill="hold"/>
                                        <p:tgtEl>
                                          <p:spTgt spid="5122">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650"/>
                            </p:stCondLst>
                            <p:childTnLst>
                              <p:par>
                                <p:cTn id="20" presetID="2" presetClass="entr" presetSubtype="12" fill="hold" grpId="0" nodeType="afterEffect">
                                  <p:stCondLst>
                                    <p:cond delay="0"/>
                                  </p:stCondLst>
                                  <p:iterate type="lt">
                                    <p:tmPct val="10000"/>
                                  </p:iterate>
                                  <p:childTnLst>
                                    <p:set>
                                      <p:cBhvr>
                                        <p:cTn id="21" dur="1" fill="hold">
                                          <p:stCondLst>
                                            <p:cond delay="0"/>
                                          </p:stCondLst>
                                        </p:cTn>
                                        <p:tgtEl>
                                          <p:spTgt spid="5122">
                                            <p:txEl>
                                              <p:pRg st="2" end="2"/>
                                            </p:txEl>
                                          </p:spTgt>
                                        </p:tgtEl>
                                        <p:attrNameLst>
                                          <p:attrName>style.visibility</p:attrName>
                                        </p:attrNameLst>
                                      </p:cBhvr>
                                      <p:to>
                                        <p:strVal val="visible"/>
                                      </p:to>
                                    </p:set>
                                    <p:anim calcmode="lin" valueType="num">
                                      <p:cBhvr additive="base">
                                        <p:cTn id="22" dur="500" fill="hold"/>
                                        <p:tgtEl>
                                          <p:spTgt spid="5122">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صر نائب للمحتوى 2"/>
          <p:cNvSpPr>
            <a:spLocks noGrp="1"/>
          </p:cNvSpPr>
          <p:nvPr>
            <p:ph idx="1"/>
          </p:nvPr>
        </p:nvSpPr>
        <p:spPr>
          <a:xfrm>
            <a:off x="755576" y="764704"/>
            <a:ext cx="7704856" cy="5334000"/>
          </a:xfrm>
          <a:ln w="63500">
            <a:solidFill>
              <a:srgbClr val="C00000"/>
            </a:solidFill>
            <a:miter lim="800000"/>
            <a:headEnd/>
            <a:tailEnd/>
          </a:ln>
        </p:spPr>
        <p:txBody>
          <a:bodyPr/>
          <a:lstStyle/>
          <a:p>
            <a:pPr algn="ctr">
              <a:lnSpc>
                <a:spcPct val="150000"/>
              </a:lnSpc>
              <a:buFontTx/>
              <a:buNone/>
              <a:defRPr/>
            </a:pPr>
            <a:r>
              <a:rPr lang="ar-SA" sz="6600" b="1" dirty="0" smtClean="0">
                <a:solidFill>
                  <a:srgbClr val="C00000"/>
                </a:solidFill>
                <a:effectLst>
                  <a:outerShdw blurRad="38100" dist="38100" dir="2700000" algn="tl">
                    <a:srgbClr val="000000">
                      <a:alpha val="43137"/>
                    </a:srgbClr>
                  </a:outerShdw>
                </a:effectLst>
                <a:latin typeface="Arabic Typesetting" pitchFamily="66" charset="-78"/>
                <a:cs typeface="Arabic Typesetting" pitchFamily="66" charset="-78"/>
              </a:rPr>
              <a:t>أهداف المحاضرة </a:t>
            </a:r>
          </a:p>
          <a:p>
            <a:pPr marL="533400" indent="-533400" algn="just">
              <a:lnSpc>
                <a:spcPct val="150000"/>
              </a:lnSpc>
              <a:buFontTx/>
              <a:buNone/>
              <a:defRPr/>
            </a:pP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1- إلمام الطلاب والطالبات ببعض </a:t>
            </a:r>
            <a:r>
              <a:rPr lang="ar-SA" sz="4400" b="1" dirty="0">
                <a:effectLst>
                  <a:outerShdw blurRad="38100" dist="38100" dir="2700000" algn="tl">
                    <a:srgbClr val="000000">
                      <a:alpha val="43137"/>
                    </a:srgbClr>
                  </a:outerShdw>
                </a:effectLst>
                <a:latin typeface="Arabic Typesetting" pitchFamily="66" charset="-78"/>
                <a:cs typeface="Arabic Typesetting" pitchFamily="66" charset="-78"/>
              </a:rPr>
              <a:t>المفاهيم المرتبطة </a:t>
            </a: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بالمقرر. </a:t>
            </a:r>
          </a:p>
          <a:p>
            <a:pPr marL="533400" indent="-533400" algn="just">
              <a:lnSpc>
                <a:spcPct val="150000"/>
              </a:lnSpc>
              <a:buFontTx/>
              <a:buNone/>
              <a:defRPr/>
            </a:pP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2- تدريب الطالبات والطلاب على شكل الأسئلة </a:t>
            </a:r>
            <a:r>
              <a:rPr lang="ar-SA" sz="4400" b="1" dirty="0" err="1" smtClean="0">
                <a:effectLst>
                  <a:outerShdw blurRad="38100" dist="38100" dir="2700000" algn="tl">
                    <a:srgbClr val="000000">
                      <a:alpha val="43137"/>
                    </a:srgbClr>
                  </a:outerShdw>
                </a:effectLst>
                <a:latin typeface="Arabic Typesetting" pitchFamily="66" charset="-78"/>
                <a:cs typeface="Arabic Typesetting" pitchFamily="66" charset="-78"/>
              </a:rPr>
              <a:t>المقالية</a:t>
            </a: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 وكيفية الإجابة النموذجية عليها. </a:t>
            </a:r>
            <a:endParaRPr lang="ar-SA" sz="1600" b="1" dirty="0" smtClean="0">
              <a:effectLst>
                <a:outerShdw blurRad="38100" dist="38100" dir="2700000" algn="tl">
                  <a:srgbClr val="000000">
                    <a:alpha val="43137"/>
                  </a:srgbClr>
                </a:outerShdw>
              </a:effectLst>
              <a:latin typeface="Arabic Typesetting" pitchFamily="66" charset="-78"/>
              <a:cs typeface="Arabic Typesetting" pitchFamily="66" charset="-78"/>
            </a:endParaRPr>
          </a:p>
        </p:txBody>
      </p:sp>
    </p:spTree>
    <p:extLst>
      <p:ext uri="{BB962C8B-B14F-4D97-AF65-F5344CB8AC3E}">
        <p14:creationId xmlns:p14="http://schemas.microsoft.com/office/powerpoint/2010/main" val="1727826483"/>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098">
                                            <p:bg/>
                                          </p:spTgt>
                                        </p:tgtEl>
                                        <p:attrNameLst>
                                          <p:attrName>style.visibility</p:attrName>
                                        </p:attrNameLst>
                                      </p:cBhvr>
                                      <p:to>
                                        <p:strVal val="visible"/>
                                      </p:to>
                                    </p:set>
                                    <p:anim calcmode="lin" valueType="num">
                                      <p:cBhvr additive="base">
                                        <p:cTn id="7" dur="500" fill="hold"/>
                                        <p:tgtEl>
                                          <p:spTgt spid="4098">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098">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iterate type="lt">
                                    <p:tmPct val="10000"/>
                                  </p:iterate>
                                  <p:childTnLst>
                                    <p:set>
                                      <p:cBhvr>
                                        <p:cTn id="11" dur="1" fill="hold">
                                          <p:stCondLst>
                                            <p:cond delay="0"/>
                                          </p:stCondLst>
                                        </p:cTn>
                                        <p:tgtEl>
                                          <p:spTgt spid="4098">
                                            <p:txEl>
                                              <p:pRg st="0" end="0"/>
                                            </p:txEl>
                                          </p:spTgt>
                                        </p:tgtEl>
                                        <p:attrNameLst>
                                          <p:attrName>style.visibility</p:attrName>
                                        </p:attrNameLst>
                                      </p:cBhvr>
                                      <p:to>
                                        <p:strVal val="visible"/>
                                      </p:to>
                                    </p:set>
                                    <p:anim calcmode="lin" valueType="num">
                                      <p:cBhvr additive="base">
                                        <p:cTn id="12" dur="500" fill="hold"/>
                                        <p:tgtEl>
                                          <p:spTgt spid="409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098">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600"/>
                            </p:stCondLst>
                            <p:childTnLst>
                              <p:par>
                                <p:cTn id="15" presetID="2" presetClass="entr" presetSubtype="1" fill="hold" grpId="0" nodeType="afterEffect">
                                  <p:stCondLst>
                                    <p:cond delay="0"/>
                                  </p:stCondLst>
                                  <p:iterate type="lt">
                                    <p:tmPct val="10000"/>
                                  </p:iterate>
                                  <p:childTnLst>
                                    <p:set>
                                      <p:cBhvr>
                                        <p:cTn id="16" dur="1" fill="hold">
                                          <p:stCondLst>
                                            <p:cond delay="0"/>
                                          </p:stCondLst>
                                        </p:cTn>
                                        <p:tgtEl>
                                          <p:spTgt spid="4098">
                                            <p:txEl>
                                              <p:pRg st="1" end="1"/>
                                            </p:txEl>
                                          </p:spTgt>
                                        </p:tgtEl>
                                        <p:attrNameLst>
                                          <p:attrName>style.visibility</p:attrName>
                                        </p:attrNameLst>
                                      </p:cBhvr>
                                      <p:to>
                                        <p:strVal val="visible"/>
                                      </p:to>
                                    </p:set>
                                    <p:anim calcmode="lin" valueType="num">
                                      <p:cBhvr additive="base">
                                        <p:cTn id="17" dur="500" fill="hold"/>
                                        <p:tgtEl>
                                          <p:spTgt spid="4098">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8">
                                            <p:txEl>
                                              <p:pRg st="1" end="1"/>
                                            </p:txEl>
                                          </p:spTgt>
                                        </p:tgtEl>
                                        <p:attrNameLst>
                                          <p:attrName>ppt_y</p:attrName>
                                        </p:attrNameLst>
                                      </p:cBhvr>
                                      <p:tavLst>
                                        <p:tav tm="0">
                                          <p:val>
                                            <p:strVal val="0-#ppt_h/2"/>
                                          </p:val>
                                        </p:tav>
                                        <p:tav tm="100000">
                                          <p:val>
                                            <p:strVal val="#ppt_y"/>
                                          </p:val>
                                        </p:tav>
                                      </p:tavLst>
                                    </p:anim>
                                  </p:childTnLst>
                                </p:cTn>
                              </p:par>
                            </p:childTnLst>
                          </p:cTn>
                        </p:par>
                        <p:par>
                          <p:cTn id="19" fill="hold">
                            <p:stCondLst>
                              <p:cond delay="4550"/>
                            </p:stCondLst>
                            <p:childTnLst>
                              <p:par>
                                <p:cTn id="20" presetID="2" presetClass="entr" presetSubtype="1" fill="hold" grpId="0" nodeType="afterEffect">
                                  <p:stCondLst>
                                    <p:cond delay="0"/>
                                  </p:stCondLst>
                                  <p:iterate type="lt">
                                    <p:tmPct val="10000"/>
                                  </p:iterate>
                                  <p:childTnLst>
                                    <p:set>
                                      <p:cBhvr>
                                        <p:cTn id="21" dur="1" fill="hold">
                                          <p:stCondLst>
                                            <p:cond delay="0"/>
                                          </p:stCondLst>
                                        </p:cTn>
                                        <p:tgtEl>
                                          <p:spTgt spid="4098">
                                            <p:txEl>
                                              <p:pRg st="2" end="2"/>
                                            </p:txEl>
                                          </p:spTgt>
                                        </p:tgtEl>
                                        <p:attrNameLst>
                                          <p:attrName>style.visibility</p:attrName>
                                        </p:attrNameLst>
                                      </p:cBhvr>
                                      <p:to>
                                        <p:strVal val="visible"/>
                                      </p:to>
                                    </p:set>
                                    <p:anim calcmode="lin" valueType="num">
                                      <p:cBhvr additive="base">
                                        <p:cTn id="22" dur="500" fill="hold"/>
                                        <p:tgtEl>
                                          <p:spTgt spid="4098">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098">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7584" y="197768"/>
            <a:ext cx="7859216" cy="1143000"/>
          </a:xfrm>
        </p:spPr>
        <p:txBody>
          <a:bodyPr/>
          <a:lstStyle/>
          <a:p>
            <a:r>
              <a:rPr lang="ar-SA" b="1" dirty="0" smtClean="0">
                <a:solidFill>
                  <a:srgbClr val="C00000"/>
                </a:solidFill>
                <a:effectLst>
                  <a:outerShdw blurRad="38100" dist="38100" dir="2700000" algn="tl">
                    <a:srgbClr val="000000">
                      <a:alpha val="43137"/>
                    </a:srgbClr>
                  </a:outerShdw>
                </a:effectLst>
                <a:cs typeface="DecoType Naskh" panose="02010400000000000000" pitchFamily="2" charset="-78"/>
              </a:rPr>
              <a:t>أولاً: مفاهيم </a:t>
            </a:r>
            <a:r>
              <a:rPr lang="ar-SA" b="1" dirty="0">
                <a:solidFill>
                  <a:srgbClr val="C00000"/>
                </a:solidFill>
                <a:effectLst>
                  <a:outerShdw blurRad="38100" dist="38100" dir="2700000" algn="tl">
                    <a:srgbClr val="000000">
                      <a:alpha val="43137"/>
                    </a:srgbClr>
                  </a:outerShdw>
                </a:effectLst>
                <a:cs typeface="DecoType Naskh" panose="02010400000000000000" pitchFamily="2" charset="-78"/>
              </a:rPr>
              <a:t>أساسية في الاتصال</a:t>
            </a:r>
            <a:endParaRPr lang="ar-SA" dirty="0"/>
          </a:p>
        </p:txBody>
      </p:sp>
      <p:sp>
        <p:nvSpPr>
          <p:cNvPr id="3" name="عنصر نائب للمحتوى 2"/>
          <p:cNvSpPr>
            <a:spLocks noGrp="1"/>
          </p:cNvSpPr>
          <p:nvPr>
            <p:ph idx="1"/>
          </p:nvPr>
        </p:nvSpPr>
        <p:spPr>
          <a:xfrm>
            <a:off x="971600" y="1700808"/>
            <a:ext cx="7560840" cy="3672408"/>
          </a:xfrm>
        </p:spPr>
        <p:txBody>
          <a:bodyPr>
            <a:noAutofit/>
          </a:bodyPr>
          <a:lstStyle/>
          <a:p>
            <a:pPr marL="0" lvl="0" indent="0" algn="just">
              <a:lnSpc>
                <a:spcPct val="150000"/>
              </a:lnSpc>
              <a:buNone/>
            </a:pPr>
            <a:r>
              <a:rPr lang="ar-SA" sz="4000" b="1" dirty="0">
                <a:solidFill>
                  <a:srgbClr val="FF0000"/>
                </a:solidFill>
                <a:effectLst>
                  <a:outerShdw blurRad="38100" dist="38100" dir="2700000" algn="tl">
                    <a:srgbClr val="000000">
                      <a:alpha val="43137"/>
                    </a:srgbClr>
                  </a:outerShdw>
                </a:effectLst>
                <a:cs typeface="DecoType Naskh" panose="02010400000000000000" pitchFamily="2" charset="-78"/>
              </a:rPr>
              <a:t>1- المرسل </a:t>
            </a:r>
            <a:r>
              <a:rPr lang="ar-SA" sz="4000" b="1" dirty="0">
                <a:effectLst>
                  <a:outerShdw blurRad="38100" dist="38100" dir="2700000" algn="tl">
                    <a:srgbClr val="000000">
                      <a:alpha val="43137"/>
                    </a:srgbClr>
                  </a:outerShdw>
                </a:effectLst>
                <a:cs typeface="DecoType Naskh" panose="02010400000000000000" pitchFamily="2" charset="-78"/>
              </a:rPr>
              <a:t>: ويعني به الشخص أو الجماعة أو الهيئة التي تعني بتوصيل أفكار أو معلومات أو إرشادات أو رسائل إلى فرد </a:t>
            </a:r>
            <a:r>
              <a:rPr lang="ar-SA" sz="4000" b="1" dirty="0" smtClean="0">
                <a:effectLst>
                  <a:outerShdw blurRad="38100" dist="38100" dir="2700000" algn="tl">
                    <a:srgbClr val="000000">
                      <a:alpha val="43137"/>
                    </a:srgbClr>
                  </a:outerShdw>
                </a:effectLst>
                <a:cs typeface="DecoType Naskh" panose="02010400000000000000" pitchFamily="2" charset="-78"/>
              </a:rPr>
              <a:t>أو </a:t>
            </a:r>
            <a:r>
              <a:rPr lang="ar-SA" sz="4000" b="1" dirty="0">
                <a:effectLst>
                  <a:outerShdw blurRad="38100" dist="38100" dir="2700000" algn="tl">
                    <a:srgbClr val="000000">
                      <a:alpha val="43137"/>
                    </a:srgbClr>
                  </a:outerShdw>
                </a:effectLst>
                <a:cs typeface="DecoType Naskh" panose="02010400000000000000" pitchFamily="2" charset="-78"/>
              </a:rPr>
              <a:t>أفراد لتحقيق أهداف سبق توضيحها في سياق الحوار السابق</a:t>
            </a:r>
            <a:r>
              <a:rPr lang="ar-SA" sz="4000" b="1" dirty="0" smtClean="0">
                <a:effectLst>
                  <a:outerShdw blurRad="38100" dist="38100" dir="2700000" algn="tl">
                    <a:srgbClr val="000000">
                      <a:alpha val="43137"/>
                    </a:srgbClr>
                  </a:outerShdw>
                </a:effectLst>
                <a:cs typeface="DecoType Naskh" panose="02010400000000000000" pitchFamily="2" charset="-78"/>
              </a:rPr>
              <a:t>.</a:t>
            </a:r>
            <a:endParaRPr lang="ar-SA" sz="4000"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6</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409212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836712"/>
            <a:ext cx="7560840" cy="5040560"/>
          </a:xfrm>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فالصحفي </a:t>
            </a:r>
            <a:r>
              <a:rPr lang="ar-SA" sz="3600" b="1" dirty="0">
                <a:effectLst>
                  <a:outerShdw blurRad="38100" dist="38100" dir="2700000" algn="tl">
                    <a:srgbClr val="000000">
                      <a:alpha val="43137"/>
                    </a:srgbClr>
                  </a:outerShdw>
                </a:effectLst>
                <a:cs typeface="DecoType Naskh" panose="02010400000000000000" pitchFamily="2" charset="-78"/>
              </a:rPr>
              <a:t>مرسل وإمام المسجد مرسل والواعظ بالكنيسة مرسل ومذيع الإذاعة والتليفزيون مرسل والكتاب والعالم مرسل وأستاذ الجامعة مرسل بل أن جندي المرور </a:t>
            </a:r>
            <a:r>
              <a:rPr lang="ar-SA" sz="3600" b="1" dirty="0" smtClean="0">
                <a:effectLst>
                  <a:outerShdw blurRad="38100" dist="38100" dir="2700000" algn="tl">
                    <a:srgbClr val="000000">
                      <a:alpha val="43137"/>
                    </a:srgbClr>
                  </a:outerShdw>
                </a:effectLst>
                <a:cs typeface="DecoType Naskh" panose="02010400000000000000" pitchFamily="2" charset="-78"/>
              </a:rPr>
              <a:t>هو </a:t>
            </a:r>
            <a:r>
              <a:rPr lang="ar-SA" sz="3600" b="1" dirty="0">
                <a:effectLst>
                  <a:outerShdw blurRad="38100" dist="38100" dir="2700000" algn="tl">
                    <a:srgbClr val="000000">
                      <a:alpha val="43137"/>
                    </a:srgbClr>
                  </a:outerShdw>
                </a:effectLst>
                <a:cs typeface="DecoType Naskh" panose="02010400000000000000" pitchFamily="2" charset="-78"/>
              </a:rPr>
              <a:t>بدوره مرسل في مكان عمله.</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ولهذا فإن </a:t>
            </a:r>
            <a:r>
              <a:rPr lang="ar-SA" sz="3600" b="1" dirty="0" smtClean="0">
                <a:effectLst>
                  <a:outerShdw blurRad="38100" dist="38100" dir="2700000" algn="tl">
                    <a:srgbClr val="000000">
                      <a:alpha val="43137"/>
                    </a:srgbClr>
                  </a:outerShdw>
                </a:effectLst>
                <a:cs typeface="DecoType Naskh" panose="02010400000000000000" pitchFamily="2" charset="-78"/>
              </a:rPr>
              <a:t>المدرس </a:t>
            </a:r>
            <a:r>
              <a:rPr lang="ar-SA" sz="3600" b="1" dirty="0">
                <a:effectLst>
                  <a:outerShdw blurRad="38100" dist="38100" dir="2700000" algn="tl">
                    <a:srgbClr val="000000">
                      <a:alpha val="43137"/>
                    </a:srgbClr>
                  </a:outerShdw>
                </a:effectLst>
                <a:cs typeface="DecoType Naskh" panose="02010400000000000000" pitchFamily="2" charset="-78"/>
              </a:rPr>
              <a:t>مثلاً هو النقطة التي تبدأ عندها عملية الاتصال داخل قاعة المحاضرات وخلال العملية التعليمية.</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36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C00000"/>
                </a:solidFill>
              </a:rPr>
              <a:t>7</a:t>
            </a:fld>
            <a:endParaRPr lang="ar-SA" dirty="0">
              <a:solidFill>
                <a:srgbClr val="C00000"/>
              </a:solidFill>
            </a:endParaRPr>
          </a:p>
        </p:txBody>
      </p:sp>
    </p:spTree>
    <p:extLst>
      <p:ext uri="{BB962C8B-B14F-4D97-AF65-F5344CB8AC3E}">
        <p14:creationId xmlns:p14="http://schemas.microsoft.com/office/powerpoint/2010/main" val="361781133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6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836712"/>
            <a:ext cx="7560840" cy="5040560"/>
          </a:xfrm>
        </p:spPr>
        <p:txBody>
          <a:bodyPr>
            <a:noAutofit/>
          </a:bodyPr>
          <a:lstStyle/>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ونظريا وليس عملياً يفترض أن ثمة نمطين من الإرسال </a:t>
            </a:r>
            <a:r>
              <a:rPr lang="ar-SA" sz="3600" b="1" dirty="0" smtClean="0">
                <a:effectLst>
                  <a:outerShdw blurRad="38100" dist="38100" dir="2700000" algn="tl">
                    <a:srgbClr val="000000">
                      <a:alpha val="43137"/>
                    </a:srgbClr>
                  </a:outerShdw>
                </a:effectLst>
                <a:cs typeface="DecoType Naskh" panose="02010400000000000000" pitchFamily="2" charset="-78"/>
              </a:rPr>
              <a:t>هما</a:t>
            </a:r>
            <a:r>
              <a:rPr lang="ar-SA" sz="3600" b="1" dirty="0">
                <a:effectLst>
                  <a:outerShdw blurRad="38100" dist="38100" dir="2700000" algn="tl">
                    <a:srgbClr val="000000">
                      <a:alpha val="43137"/>
                    </a:srgbClr>
                  </a:outerShdw>
                </a:effectLst>
                <a:cs typeface="DecoType Naskh" panose="02010400000000000000" pitchFamily="2" charset="-78"/>
              </a:rPr>
              <a:t>:- </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أولهما: مرسل مجرد </a:t>
            </a:r>
            <a:r>
              <a:rPr lang="ar-SA" sz="3600" b="1" dirty="0">
                <a:effectLst>
                  <a:outerShdw blurRad="38100" dist="38100" dir="2700000" algn="tl">
                    <a:srgbClr val="000000">
                      <a:alpha val="43137"/>
                    </a:srgbClr>
                  </a:outerShdw>
                </a:effectLst>
                <a:cs typeface="DecoType Naskh" panose="02010400000000000000" pitchFamily="2" charset="-78"/>
              </a:rPr>
              <a:t>: فهو يرسل رسالة ما ولا يعنيه مباشرة النتائج كالمتحدث إلى فريق أو مجموعة أو طلاب في مدرج مثلاً، فدوره ينتهي بمجرد توصيل الرسالة لهم ليتفرغ لأخرى مثله كمثل ساعي البريد أو التلغراف أو محضر المحكمة ومن إليهم .</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24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8</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47060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27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92696"/>
            <a:ext cx="7920880" cy="5040560"/>
          </a:xfrm>
        </p:spPr>
        <p:txBody>
          <a:bodyPr>
            <a:noAutofit/>
          </a:bodyPr>
          <a:lstStyle/>
          <a:p>
            <a:pPr algn="just">
              <a:lnSpc>
                <a:spcPct val="150000"/>
              </a:lnSpc>
            </a:pPr>
            <a:r>
              <a:rPr lang="ar-SA" sz="4000" b="1" dirty="0" smtClean="0">
                <a:solidFill>
                  <a:srgbClr val="FF0000"/>
                </a:solidFill>
                <a:effectLst>
                  <a:outerShdw blurRad="38100" dist="38100" dir="2700000" algn="tl">
                    <a:srgbClr val="000000">
                      <a:alpha val="43137"/>
                    </a:srgbClr>
                  </a:outerShdw>
                </a:effectLst>
                <a:cs typeface="DecoType Naskh" panose="02010400000000000000" pitchFamily="2" charset="-78"/>
              </a:rPr>
              <a:t>وثانيهما : مرسل </a:t>
            </a:r>
            <a:r>
              <a:rPr lang="ar-SA" sz="4000" b="1" dirty="0">
                <a:solidFill>
                  <a:srgbClr val="FF0000"/>
                </a:solidFill>
                <a:effectLst>
                  <a:outerShdw blurRad="38100" dist="38100" dir="2700000" algn="tl">
                    <a:srgbClr val="000000">
                      <a:alpha val="43137"/>
                    </a:srgbClr>
                  </a:outerShdw>
                </a:effectLst>
                <a:cs typeface="DecoType Naskh" panose="02010400000000000000" pitchFamily="2" charset="-78"/>
              </a:rPr>
              <a:t>متفاعل</a:t>
            </a:r>
            <a:r>
              <a:rPr lang="ar-SA" sz="4000" b="1" dirty="0">
                <a:effectLst>
                  <a:outerShdw blurRad="38100" dist="38100" dir="2700000" algn="tl">
                    <a:srgbClr val="000000">
                      <a:alpha val="43137"/>
                    </a:srgbClr>
                  </a:outerShdw>
                </a:effectLst>
                <a:cs typeface="DecoType Naskh" panose="02010400000000000000" pitchFamily="2" charset="-78"/>
              </a:rPr>
              <a:t>: فهو ما تعنيه دراسة الاتصال </a:t>
            </a:r>
            <a:r>
              <a:rPr lang="ar-SA" sz="4000" b="1" dirty="0" smtClean="0">
                <a:effectLst>
                  <a:outerShdw blurRad="38100" dist="38100" dir="2700000" algn="tl">
                    <a:srgbClr val="000000">
                      <a:alpha val="43137"/>
                    </a:srgbClr>
                  </a:outerShdw>
                </a:effectLst>
                <a:cs typeface="DecoType Naskh" panose="02010400000000000000" pitchFamily="2" charset="-78"/>
              </a:rPr>
              <a:t>وهو المرسل </a:t>
            </a:r>
            <a:r>
              <a:rPr lang="ar-SA" sz="4000" b="1" dirty="0">
                <a:effectLst>
                  <a:outerShdw blurRad="38100" dist="38100" dir="2700000" algn="tl">
                    <a:srgbClr val="000000">
                      <a:alpha val="43137"/>
                    </a:srgbClr>
                  </a:outerShdw>
                </a:effectLst>
                <a:cs typeface="DecoType Naskh" panose="02010400000000000000" pitchFamily="2" charset="-78"/>
              </a:rPr>
              <a:t>المتفاعل دائماً مع المستقبل ، حيث أن رسالته تكون بمثابة عملية مستمرة يشير المستقبل لنقل استجابته المرسل، وليعد المرسل ليجيب على تساؤلات المستقبل </a:t>
            </a:r>
            <a:r>
              <a:rPr lang="ar-SA" sz="4000" b="1" dirty="0" smtClean="0">
                <a:effectLst>
                  <a:outerShdw blurRad="38100" dist="38100" dir="2700000" algn="tl">
                    <a:srgbClr val="000000">
                      <a:alpha val="43137"/>
                    </a:srgbClr>
                  </a:outerShdw>
                </a:effectLst>
                <a:cs typeface="DecoType Naskh" panose="02010400000000000000" pitchFamily="2" charset="-78"/>
              </a:rPr>
              <a:t>وهكذا. </a:t>
            </a:r>
            <a:endParaRPr lang="ar-SA" sz="40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9</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004344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548680"/>
            <a:ext cx="7920880" cy="5040560"/>
          </a:xfrm>
        </p:spPr>
        <p:txBody>
          <a:bodyPr>
            <a:noAutofit/>
          </a:bodyPr>
          <a:lstStyle/>
          <a:p>
            <a:pPr algn="just">
              <a:lnSpc>
                <a:spcPct val="150000"/>
              </a:lnSpc>
            </a:pPr>
            <a:r>
              <a:rPr lang="ar-SA" sz="4000" b="1" dirty="0" smtClean="0">
                <a:effectLst>
                  <a:outerShdw blurRad="38100" dist="38100" dir="2700000" algn="tl">
                    <a:srgbClr val="000000">
                      <a:alpha val="43137"/>
                    </a:srgbClr>
                  </a:outerShdw>
                </a:effectLst>
                <a:cs typeface="DecoType Naskh" panose="02010400000000000000" pitchFamily="2" charset="-78"/>
              </a:rPr>
              <a:t>وسواء </a:t>
            </a:r>
            <a:r>
              <a:rPr lang="ar-SA" sz="4000" b="1" dirty="0">
                <a:effectLst>
                  <a:outerShdw blurRad="38100" dist="38100" dir="2700000" algn="tl">
                    <a:srgbClr val="000000">
                      <a:alpha val="43137"/>
                    </a:srgbClr>
                  </a:outerShdw>
                </a:effectLst>
                <a:cs typeface="DecoType Naskh" panose="02010400000000000000" pitchFamily="2" charset="-78"/>
              </a:rPr>
              <a:t>كانت استجابات المستقبل لحظية أو آجلة أو في فترات متباعدة إلا أن إرسال متفاعل لابد وأن يتوقع استجابات محددة إن عاجلاً أو آجلاً ، فهو ليس المرسل السلبي أو المرسل الناقل ولكنه المرسل كطرف من أطراف عملية الاتصال الذي ولابد وأن يرتبط باستجابات الآخرين</a:t>
            </a:r>
            <a:r>
              <a:rPr lang="ar-SA" sz="4000" b="1" dirty="0" smtClean="0">
                <a:effectLst>
                  <a:outerShdw blurRad="38100" dist="38100" dir="2700000" algn="tl">
                    <a:srgbClr val="000000">
                      <a:alpha val="43137"/>
                    </a:srgbClr>
                  </a:outerShdw>
                </a:effectLst>
                <a:cs typeface="DecoType Naskh" panose="02010400000000000000" pitchFamily="2" charset="-78"/>
              </a:rPr>
              <a:t>.</a:t>
            </a:r>
            <a:endParaRPr lang="ar-SA" sz="40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10</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603302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260648"/>
            <a:ext cx="7776864" cy="6120680"/>
          </a:xfrm>
        </p:spPr>
        <p:txBody>
          <a:bodyPr>
            <a:noAutofit/>
          </a:bodyPr>
          <a:lstStyle/>
          <a:p>
            <a:pPr marL="0" lvl="0" indent="0" algn="just">
              <a:lnSpc>
                <a:spcPct val="150000"/>
              </a:lnSpc>
              <a:buNone/>
            </a:pPr>
            <a:r>
              <a:rPr lang="ar-SA" sz="3600" b="1" dirty="0">
                <a:solidFill>
                  <a:srgbClr val="C00000"/>
                </a:solidFill>
                <a:effectLst>
                  <a:outerShdw blurRad="38100" dist="38100" dir="2700000" algn="tl">
                    <a:srgbClr val="000000">
                      <a:alpha val="43137"/>
                    </a:srgbClr>
                  </a:outerShdw>
                </a:effectLst>
                <a:cs typeface="DecoType Naskh" panose="02010400000000000000" pitchFamily="2" charset="-78"/>
              </a:rPr>
              <a:t>2- المستقبل </a:t>
            </a:r>
            <a:r>
              <a:rPr lang="ar-SA" sz="3600" b="1" dirty="0">
                <a:effectLst>
                  <a:outerShdw blurRad="38100" dist="38100" dir="2700000" algn="tl">
                    <a:srgbClr val="000000">
                      <a:alpha val="43137"/>
                    </a:srgbClr>
                  </a:outerShdw>
                </a:effectLst>
                <a:cs typeface="DecoType Naskh" panose="02010400000000000000" pitchFamily="2" charset="-78"/>
              </a:rPr>
              <a:t>: مصطلح في علم الاتصال يعني به مستقبل الرسالة التي يرسلها له المرسل ، سواء أكان فرداً صديقاً أو خصماً، أو جماعة صغيرة أو جماعة كبيرة ، الذي يخطر بالرسالة ويكتفي بالعمل بها، ولكنه المستقبل الايجابي الذي يمثل طرفاً في العلاقة الاتصالية كطرف متفاعل نشيط بمجرد علمه بها ليبادر بدوره لإرسال رسائل مضادة أو خطوات فعالة أو نقل محتوى الرسالة الأصلية إلى آخرين الذين يرسلونها بدورهم إلى آخرين وهكذا</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2800" i="1"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11</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86760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1268760"/>
            <a:ext cx="7560840" cy="4525963"/>
          </a:xfrm>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cs typeface="DecoType Naskh" panose="02010400000000000000" pitchFamily="2" charset="-78"/>
              </a:rPr>
              <a:t>ومعيار </a:t>
            </a:r>
            <a:r>
              <a:rPr lang="ar-SA" sz="3600" b="1" dirty="0">
                <a:effectLst>
                  <a:outerShdw blurRad="38100" dist="38100" dir="2700000" algn="tl">
                    <a:srgbClr val="000000">
                      <a:alpha val="43137"/>
                    </a:srgbClr>
                  </a:outerShdw>
                </a:effectLst>
                <a:cs typeface="DecoType Naskh" panose="02010400000000000000" pitchFamily="2" charset="-78"/>
              </a:rPr>
              <a:t>نجاح المرسل يتوقف على مدى استثارته للمستقبل لينمو </a:t>
            </a:r>
            <a:r>
              <a:rPr lang="ar-SA" sz="3600" b="1" dirty="0" smtClean="0">
                <a:effectLst>
                  <a:outerShdw blurRad="38100" dist="38100" dir="2700000" algn="tl">
                    <a:srgbClr val="000000">
                      <a:alpha val="43137"/>
                    </a:srgbClr>
                  </a:outerShdw>
                </a:effectLst>
                <a:cs typeface="DecoType Naskh" panose="02010400000000000000" pitchFamily="2" charset="-78"/>
              </a:rPr>
              <a:t>نمواً معيناً </a:t>
            </a:r>
            <a:r>
              <a:rPr lang="ar-SA" sz="3600" b="1" dirty="0">
                <a:effectLst>
                  <a:outerShdw blurRad="38100" dist="38100" dir="2700000" algn="tl">
                    <a:srgbClr val="000000">
                      <a:alpha val="43137"/>
                    </a:srgbClr>
                  </a:outerShdw>
                </a:effectLst>
                <a:cs typeface="DecoType Naskh" panose="02010400000000000000" pitchFamily="2" charset="-78"/>
              </a:rPr>
              <a:t>أو يسلك سلوكاً مستهدفاً لتتم عملية الاتصال وتتحقق رسالتها وأهدافها.</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2800" i="1"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12</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328216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404664"/>
            <a:ext cx="7704856" cy="5976664"/>
          </a:xfrm>
        </p:spPr>
        <p:txBody>
          <a:bodyPr>
            <a:noAutofit/>
          </a:bodyPr>
          <a:lstStyle/>
          <a:p>
            <a:pPr marL="0" lvl="0" indent="0" algn="just">
              <a:lnSpc>
                <a:spcPct val="170000"/>
              </a:lnSpc>
              <a:buNone/>
            </a:pPr>
            <a:r>
              <a:rPr lang="ar-SA" sz="3600" b="1" dirty="0">
                <a:solidFill>
                  <a:srgbClr val="C00000"/>
                </a:solidFill>
                <a:effectLst>
                  <a:outerShdw blurRad="38100" dist="38100" dir="2700000" algn="tl">
                    <a:srgbClr val="000000">
                      <a:alpha val="43137"/>
                    </a:srgbClr>
                  </a:outerShdw>
                </a:effectLst>
                <a:cs typeface="DecoType Naskh" panose="02010400000000000000" pitchFamily="2" charset="-78"/>
              </a:rPr>
              <a:t>3- الرسالة</a:t>
            </a:r>
            <a:r>
              <a:rPr lang="ar-SA" sz="3600" b="1" dirty="0">
                <a:effectLst>
                  <a:outerShdw blurRad="38100" dist="38100" dir="2700000" algn="tl">
                    <a:srgbClr val="000000">
                      <a:alpha val="43137"/>
                    </a:srgbClr>
                  </a:outerShdw>
                </a:effectLst>
                <a:cs typeface="DecoType Naskh" panose="02010400000000000000" pitchFamily="2" charset="-78"/>
              </a:rPr>
              <a:t>: الرسالة هي المضمون الذي رسله المرسل إلى المستقبل أو المرسلون إلى المستقبلين الذين ارتبطوا بعلاقة اتصالية وهي ليست قاصرة على كلمات مكتوبة ولكنها تشمل الكلمات المكتوبة أو اللفظية أو الكلمات غير المكتوبة وغير اللفظية لتعبيرات الوجه وحركات الأطراف ونظرة العين وكل ما يعينه المرسل من معاني يريد إرسالها وتوصيلها للآخرين. </a:t>
            </a:r>
            <a:endParaRPr lang="ar-SA" sz="2400"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13</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608296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20688"/>
            <a:ext cx="7704856" cy="5544616"/>
          </a:xfrm>
        </p:spPr>
        <p:txBody>
          <a:bodyPr>
            <a:noAutofit/>
          </a:bodyPr>
          <a:lstStyle/>
          <a:p>
            <a:pPr algn="just">
              <a:lnSpc>
                <a:spcPct val="170000"/>
              </a:lnSpc>
            </a:pPr>
            <a:r>
              <a:rPr lang="ar-SA" sz="3600" b="1" dirty="0" smtClean="0">
                <a:effectLst>
                  <a:outerShdw blurRad="38100" dist="38100" dir="2700000" algn="tl">
                    <a:srgbClr val="000000">
                      <a:alpha val="43137"/>
                    </a:srgbClr>
                  </a:outerShdw>
                </a:effectLst>
                <a:cs typeface="DecoType Naskh" panose="02010400000000000000" pitchFamily="2" charset="-78"/>
              </a:rPr>
              <a:t>كما </a:t>
            </a:r>
            <a:r>
              <a:rPr lang="ar-SA" sz="3600" b="1" dirty="0">
                <a:effectLst>
                  <a:outerShdw blurRad="38100" dist="38100" dir="2700000" algn="tl">
                    <a:srgbClr val="000000">
                      <a:alpha val="43137"/>
                    </a:srgbClr>
                  </a:outerShdw>
                </a:effectLst>
                <a:cs typeface="DecoType Naskh" panose="02010400000000000000" pitchFamily="2" charset="-78"/>
              </a:rPr>
              <a:t>قد تكون رسالة خاصة من زوج إلى زوجته أو أبنائه أو رسالة عامة من المسئول الحكومي إلى الشعب أو من محاضرات لجماعة خاصة أو عامة بل تلويح رجال الشركة </a:t>
            </a:r>
            <a:r>
              <a:rPr lang="ar-SA" sz="3600" b="1" dirty="0" smtClean="0">
                <a:effectLst>
                  <a:outerShdw blurRad="38100" dist="38100" dir="2700000" algn="tl">
                    <a:srgbClr val="000000">
                      <a:alpha val="43137"/>
                    </a:srgbClr>
                  </a:outerShdw>
                </a:effectLst>
                <a:cs typeface="DecoType Naskh" panose="02010400000000000000" pitchFamily="2" charset="-78"/>
              </a:rPr>
              <a:t>بسلاحه </a:t>
            </a:r>
            <a:r>
              <a:rPr lang="ar-SA" sz="3600" b="1" dirty="0">
                <a:effectLst>
                  <a:outerShdw blurRad="38100" dist="38100" dir="2700000" algn="tl">
                    <a:srgbClr val="000000">
                      <a:alpha val="43137"/>
                    </a:srgbClr>
                  </a:outerShdw>
                </a:effectLst>
                <a:cs typeface="DecoType Naskh" panose="02010400000000000000" pitchFamily="2" charset="-78"/>
              </a:rPr>
              <a:t>إلى اللصوص وهكذا، كما تمتد الرسالة لتشمل صفير حكم المباراة في الملاعب أو ابتسامة لرئيس أحد الأحزاب لناخبيه أو إشارة الوعيد والتهديد بيديه لخصومه. </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24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14</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238340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343197"/>
            <a:ext cx="7776864" cy="5966123"/>
          </a:xfrm>
        </p:spPr>
        <p:txBody>
          <a:bodyPr>
            <a:noAutofit/>
          </a:bodyPr>
          <a:lstStyle/>
          <a:p>
            <a:pPr lvl="0" algn="just">
              <a:lnSpc>
                <a:spcPct val="150000"/>
              </a:lnSpc>
            </a:pPr>
            <a:r>
              <a:rPr lang="ar-SA" sz="3600" b="1" dirty="0">
                <a:solidFill>
                  <a:srgbClr val="C00000"/>
                </a:solidFill>
                <a:effectLst>
                  <a:outerShdw blurRad="38100" dist="38100" dir="2700000" algn="tl">
                    <a:srgbClr val="000000">
                      <a:alpha val="43137"/>
                    </a:srgbClr>
                  </a:outerShdw>
                </a:effectLst>
                <a:cs typeface="DecoType Naskh" panose="02010400000000000000" pitchFamily="2" charset="-78"/>
              </a:rPr>
              <a:t>4- قنوات الاتصال </a:t>
            </a:r>
            <a:r>
              <a:rPr lang="ar-SA" sz="3600" b="1" dirty="0">
                <a:effectLst>
                  <a:outerShdw blurRad="38100" dist="38100" dir="2700000" algn="tl">
                    <a:srgbClr val="000000">
                      <a:alpha val="43137"/>
                    </a:srgbClr>
                  </a:outerShdw>
                </a:effectLst>
                <a:cs typeface="DecoType Naskh" panose="02010400000000000000" pitchFamily="2" charset="-78"/>
              </a:rPr>
              <a:t>: مسمى يطلق على أساليب الاتصال وأدواته ، بين طرفين المرسل والمستقبل وقد تشمل ما يلي:-</a:t>
            </a:r>
            <a:endParaRPr lang="en-US" sz="3600" b="1" dirty="0">
              <a:effectLst>
                <a:outerShdw blurRad="38100" dist="38100" dir="2700000" algn="tl">
                  <a:srgbClr val="000000">
                    <a:alpha val="43137"/>
                  </a:srgbClr>
                </a:outerShdw>
              </a:effectLst>
              <a:cs typeface="DecoType Naskh" panose="02010400000000000000" pitchFamily="2" charset="-78"/>
            </a:endParaRPr>
          </a:p>
          <a:p>
            <a:pPr marL="1262063" lvl="0" indent="-46990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الكلمة المنطوقة.</a:t>
            </a:r>
            <a:endParaRPr lang="en-US" sz="3600" b="1" dirty="0">
              <a:effectLst>
                <a:outerShdw blurRad="38100" dist="38100" dir="2700000" algn="tl">
                  <a:srgbClr val="000000">
                    <a:alpha val="43137"/>
                  </a:srgbClr>
                </a:outerShdw>
              </a:effectLst>
              <a:cs typeface="DecoType Naskh" panose="02010400000000000000" pitchFamily="2" charset="-78"/>
            </a:endParaRPr>
          </a:p>
          <a:p>
            <a:pPr marL="1262063" lvl="0" indent="-46990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الكلمة غير المنطوقة ( التلويح باليد أو نظرة العين).</a:t>
            </a:r>
            <a:endParaRPr lang="en-US" sz="3600" b="1" dirty="0">
              <a:effectLst>
                <a:outerShdw blurRad="38100" dist="38100" dir="2700000" algn="tl">
                  <a:srgbClr val="000000">
                    <a:alpha val="43137"/>
                  </a:srgbClr>
                </a:outerShdw>
              </a:effectLst>
              <a:cs typeface="DecoType Naskh" panose="02010400000000000000" pitchFamily="2" charset="-78"/>
            </a:endParaRPr>
          </a:p>
          <a:p>
            <a:pPr marL="1262063" lvl="0" indent="-46990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الرائحة للإعلان عن نوع العطور أو وجبة شهية لطعام معين</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15</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5524180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4650"/>
                            </p:stCondLst>
                            <p:childTnLst>
                              <p:par>
                                <p:cTn id="10" presetID="2" presetClass="entr" presetSubtype="6"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850"/>
                            </p:stCondLst>
                            <p:childTnLst>
                              <p:par>
                                <p:cTn id="15" presetID="2" presetClass="entr" presetSubtype="6" fill="hold" grpId="0" nodeType="after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8450"/>
                            </p:stCondLst>
                            <p:childTnLst>
                              <p:par>
                                <p:cTn id="20" presetID="2" presetClass="entr" presetSubtype="6" fill="hold" grpId="0" nodeType="afterEffect">
                                  <p:stCondLst>
                                    <p:cond delay="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476672"/>
            <a:ext cx="7776864" cy="5904656"/>
          </a:xfrm>
        </p:spPr>
        <p:txBody>
          <a:bodyPr>
            <a:noAutofit/>
          </a:bodyPr>
          <a:lstStyle/>
          <a:p>
            <a:pPr marL="742950" lvl="0" indent="-742950" algn="just">
              <a:buFont typeface="+mj-cs"/>
              <a:buAutoNum type="arabic2Minus" startAt="4"/>
            </a:pPr>
            <a:r>
              <a:rPr lang="ar-SA" sz="4000" b="1" dirty="0" smtClean="0">
                <a:effectLst>
                  <a:outerShdw blurRad="38100" dist="38100" dir="2700000" algn="tl">
                    <a:srgbClr val="000000">
                      <a:alpha val="43137"/>
                    </a:srgbClr>
                  </a:outerShdw>
                </a:effectLst>
                <a:cs typeface="DecoType Naskh" panose="02010400000000000000" pitchFamily="2" charset="-78"/>
              </a:rPr>
              <a:t>الصوت </a:t>
            </a:r>
            <a:r>
              <a:rPr lang="ar-SA" sz="4000" b="1" dirty="0">
                <a:effectLst>
                  <a:outerShdw blurRad="38100" dist="38100" dir="2700000" algn="tl">
                    <a:srgbClr val="000000">
                      <a:alpha val="43137"/>
                    </a:srgbClr>
                  </a:outerShdw>
                </a:effectLst>
                <a:cs typeface="DecoType Naskh" panose="02010400000000000000" pitchFamily="2" charset="-78"/>
              </a:rPr>
              <a:t>كرسالة السيارة للمارة باستخدام آلة التنبيه.</a:t>
            </a:r>
            <a:endParaRPr lang="en-US" sz="40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cs"/>
              <a:buAutoNum type="arabic2Minus" startAt="4"/>
            </a:pPr>
            <a:r>
              <a:rPr lang="ar-SA" sz="4000" b="1" dirty="0" smtClean="0">
                <a:effectLst>
                  <a:outerShdw blurRad="38100" dist="38100" dir="2700000" algn="tl">
                    <a:srgbClr val="000000">
                      <a:alpha val="43137"/>
                    </a:srgbClr>
                  </a:outerShdw>
                </a:effectLst>
                <a:cs typeface="DecoType Naskh" panose="02010400000000000000" pitchFamily="2" charset="-78"/>
              </a:rPr>
              <a:t>اللمس </a:t>
            </a:r>
            <a:r>
              <a:rPr lang="ar-SA" sz="4000" b="1" dirty="0">
                <a:effectLst>
                  <a:outerShdw blurRad="38100" dist="38100" dir="2700000" algn="tl">
                    <a:srgbClr val="000000">
                      <a:alpha val="43137"/>
                    </a:srgbClr>
                  </a:outerShdw>
                </a:effectLst>
                <a:cs typeface="DecoType Naskh" panose="02010400000000000000" pitchFamily="2" charset="-78"/>
              </a:rPr>
              <a:t>حينما نتلمس مدى نعومة القماش المراد شرائه.</a:t>
            </a:r>
            <a:endParaRPr lang="en-US" sz="40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cs"/>
              <a:buAutoNum type="arabic2Minus" startAt="4"/>
            </a:pPr>
            <a:r>
              <a:rPr lang="ar-SA" sz="4000" b="1" dirty="0">
                <a:effectLst>
                  <a:outerShdw blurRad="38100" dist="38100" dir="2700000" algn="tl">
                    <a:srgbClr val="000000">
                      <a:alpha val="43137"/>
                    </a:srgbClr>
                  </a:outerShdw>
                </a:effectLst>
                <a:cs typeface="DecoType Naskh" panose="02010400000000000000" pitchFamily="2" charset="-78"/>
              </a:rPr>
              <a:t>النظر كمشاهدة صورة إعلان عن كتاب أو </a:t>
            </a:r>
            <a:r>
              <a:rPr lang="ar-SA" sz="4000" b="1" dirty="0" smtClean="0">
                <a:effectLst>
                  <a:outerShdw blurRad="38100" dist="38100" dir="2700000" algn="tl">
                    <a:srgbClr val="000000">
                      <a:alpha val="43137"/>
                    </a:srgbClr>
                  </a:outerShdw>
                </a:effectLst>
                <a:cs typeface="DecoType Naskh" panose="02010400000000000000" pitchFamily="2" charset="-78"/>
              </a:rPr>
              <a:t>مسرحية.</a:t>
            </a:r>
          </a:p>
          <a:p>
            <a:pPr marL="0" indent="0" algn="just">
              <a:lnSpc>
                <a:spcPct val="150000"/>
              </a:lnSpc>
              <a:buNone/>
            </a:pPr>
            <a:r>
              <a:rPr lang="ar-SA" sz="4000" b="1" dirty="0">
                <a:effectLst>
                  <a:outerShdw blurRad="38100" dist="38100" dir="2700000" algn="tl">
                    <a:srgbClr val="000000">
                      <a:alpha val="43137"/>
                    </a:srgbClr>
                  </a:outerShdw>
                </a:effectLst>
                <a:cs typeface="DecoType Naskh" panose="02010400000000000000" pitchFamily="2" charset="-78"/>
              </a:rPr>
              <a:t>ومن المتفق عليه أن الاتصال هو علم متعدد القنوات ومهارة الموصل هي في اختيار القناة المناسبة بأفضل كيفية ممكنة</a:t>
            </a:r>
            <a:r>
              <a:rPr lang="ar-SA" sz="4000" b="1" dirty="0" smtClean="0">
                <a:effectLst>
                  <a:outerShdw blurRad="38100" dist="38100" dir="2700000" algn="tl">
                    <a:srgbClr val="000000">
                      <a:alpha val="43137"/>
                    </a:srgbClr>
                  </a:outerShdw>
                </a:effectLst>
                <a:cs typeface="DecoType Naskh" panose="02010400000000000000" pitchFamily="2" charset="-78"/>
              </a:rPr>
              <a:t>.</a:t>
            </a:r>
            <a:endParaRPr lang="ar-SA" sz="4000" b="1" dirty="0">
              <a:effectLst>
                <a:outerShdw blurRad="38100" dist="38100" dir="2700000" algn="tl">
                  <a:srgbClr val="000000">
                    <a:alpha val="43137"/>
                  </a:srgbClr>
                </a:outerShdw>
              </a:effectLst>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16</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685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2600"/>
                            </p:stCondLst>
                            <p:childTnLst>
                              <p:par>
                                <p:cTn id="10" presetID="2" presetClass="entr" presetSubtype="8"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5100"/>
                            </p:stCondLst>
                            <p:childTnLst>
                              <p:par>
                                <p:cTn id="15" presetID="2" presetClass="entr" presetSubtype="8" fill="hold" grpId="0" nodeType="after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7350"/>
                            </p:stCondLst>
                            <p:childTnLst>
                              <p:par>
                                <p:cTn id="20" presetID="2" presetClass="entr" presetSubtype="8" fill="hold" grpId="0" nodeType="afterEffect">
                                  <p:stCondLst>
                                    <p:cond delay="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404664"/>
            <a:ext cx="7560840" cy="5976664"/>
          </a:xfrm>
        </p:spPr>
        <p:txBody>
          <a:bodyPr>
            <a:normAutofit fontScale="92500" lnSpcReduction="10000"/>
          </a:bodyPr>
          <a:lstStyle/>
          <a:p>
            <a:pPr marL="0" indent="0" algn="just">
              <a:lnSpc>
                <a:spcPct val="170000"/>
              </a:lnSpc>
              <a:buNone/>
            </a:pPr>
            <a:r>
              <a:rPr lang="ar-SA" sz="4200" b="1" dirty="0">
                <a:solidFill>
                  <a:srgbClr val="C00000"/>
                </a:solidFill>
                <a:effectLst>
                  <a:outerShdw blurRad="38100" dist="38100" dir="2700000" algn="tl">
                    <a:srgbClr val="000000">
                      <a:alpha val="43137"/>
                    </a:srgbClr>
                  </a:outerShdw>
                </a:effectLst>
                <a:cs typeface="DecoType Naskh" panose="02010400000000000000" pitchFamily="2" charset="-78"/>
              </a:rPr>
              <a:t>5- أداة الاتصال</a:t>
            </a:r>
            <a:r>
              <a:rPr lang="ar-SA" sz="4200" b="1" dirty="0">
                <a:effectLst>
                  <a:outerShdw blurRad="38100" dist="38100" dir="2700000" algn="tl">
                    <a:srgbClr val="000000">
                      <a:alpha val="43137"/>
                    </a:srgbClr>
                  </a:outerShdw>
                </a:effectLst>
                <a:cs typeface="DecoType Naskh" panose="02010400000000000000" pitchFamily="2" charset="-78"/>
              </a:rPr>
              <a:t>: هو المسمى الذي شاء رجال الإعلام إطلاقه على قنوات الاتصال للدعاية أو التثقيف أو إعداد الرأي العام ، وهي أدوات تتسم بالجماعية أو بالجماهيرية، وما يسمى بمجتمع المستقبلين وتقتصر على العمليات الإعلامية التي تمارسها (الصحافة – الراديو – التليفزيون – الكتاب- الصور والنشرات – الملصقات – الكتيبات).</a:t>
            </a:r>
            <a:endParaRPr lang="en-US" sz="42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3600"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17</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593331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332656"/>
            <a:ext cx="7560840" cy="6264696"/>
          </a:xfrm>
        </p:spPr>
        <p:txBody>
          <a:bodyPr>
            <a:normAutofit/>
          </a:bodyPr>
          <a:lstStyle/>
          <a:p>
            <a:pPr marL="0" indent="0" algn="just">
              <a:lnSpc>
                <a:spcPct val="150000"/>
              </a:lnSpc>
              <a:buNone/>
            </a:pPr>
            <a:r>
              <a:rPr lang="ar-SA" sz="3900" b="1" dirty="0">
                <a:solidFill>
                  <a:srgbClr val="C00000"/>
                </a:solidFill>
                <a:effectLst>
                  <a:outerShdw blurRad="38100" dist="38100" dir="2700000" algn="tl">
                    <a:srgbClr val="000000">
                      <a:alpha val="43137"/>
                    </a:srgbClr>
                  </a:outerShdw>
                </a:effectLst>
                <a:cs typeface="DecoType Naskh" panose="02010400000000000000" pitchFamily="2" charset="-78"/>
              </a:rPr>
              <a:t>6- الضوضاء</a:t>
            </a:r>
            <a:r>
              <a:rPr lang="ar-SA" sz="3900" b="1" dirty="0">
                <a:effectLst>
                  <a:outerShdw blurRad="38100" dist="38100" dir="2700000" algn="tl">
                    <a:srgbClr val="000000">
                      <a:alpha val="43137"/>
                    </a:srgbClr>
                  </a:outerShdw>
                </a:effectLst>
                <a:cs typeface="DecoType Naskh" panose="02010400000000000000" pitchFamily="2" charset="-78"/>
              </a:rPr>
              <a:t>: لا يقتصر معناه في علم الاتصال على الأصوات المزعجة التي تعكر صفو الجماعة الآمنة ، ولكنه مصطلح شائع في العمليات الاتصالية والإعلامية ليشير إلى كافة معوقات قنوات الاتصال التي تعوق تحقيقها لأهدافها لتوصيل الرسالة من المرسل إلى المستقبل.</a:t>
            </a:r>
            <a:endParaRPr lang="en-US" sz="39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3600"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18</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742637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764704"/>
            <a:ext cx="7776864" cy="4525963"/>
          </a:xfrm>
        </p:spPr>
        <p:txBody>
          <a:bodyPr>
            <a:noAutofit/>
          </a:bodyPr>
          <a:lstStyle/>
          <a:p>
            <a:pPr algn="just">
              <a:lnSpc>
                <a:spcPct val="150000"/>
              </a:lnSpc>
            </a:pPr>
            <a:r>
              <a:rPr lang="ar-SA" sz="4000" b="1" dirty="0">
                <a:effectLst>
                  <a:outerShdw blurRad="38100" dist="38100" dir="2700000" algn="tl">
                    <a:srgbClr val="000000">
                      <a:alpha val="43137"/>
                    </a:srgbClr>
                  </a:outerShdw>
                </a:effectLst>
                <a:cs typeface="DecoType Naskh" panose="02010400000000000000" pitchFamily="2" charset="-78"/>
              </a:rPr>
              <a:t>وتتمثل هذه المعوقات في كافة أشكال العوائق الصحية كالمرض أو العاهة أو عيوب الكلام أو النهجان </a:t>
            </a:r>
            <a:r>
              <a:rPr lang="ar-SA" sz="4000" b="1" dirty="0" smtClean="0">
                <a:effectLst>
                  <a:outerShdw blurRad="38100" dist="38100" dir="2700000" algn="tl">
                    <a:srgbClr val="000000">
                      <a:alpha val="43137"/>
                    </a:srgbClr>
                  </a:outerShdw>
                </a:effectLst>
                <a:cs typeface="DecoType Naskh" panose="02010400000000000000" pitchFamily="2" charset="-78"/>
              </a:rPr>
              <a:t>أو </a:t>
            </a:r>
            <a:r>
              <a:rPr lang="ar-SA" sz="4000" b="1" dirty="0">
                <a:effectLst>
                  <a:outerShdw blurRad="38100" dist="38100" dir="2700000" algn="tl">
                    <a:srgbClr val="000000">
                      <a:alpha val="43137"/>
                    </a:srgbClr>
                  </a:outerShdw>
                </a:effectLst>
                <a:cs typeface="DecoType Naskh" panose="02010400000000000000" pitchFamily="2" charset="-78"/>
              </a:rPr>
              <a:t>ضعف البصر أو ضعف السمع، والعوائق المظهرية كقصر القامة أو البدانة  أو العيوب الجسمية أو استعمال النظارة السوداء وعدم تناسق الزى </a:t>
            </a:r>
            <a:r>
              <a:rPr lang="ar-SA" sz="4000" b="1" dirty="0" smtClean="0">
                <a:effectLst>
                  <a:outerShdw blurRad="38100" dist="38100" dir="2700000" algn="tl">
                    <a:srgbClr val="000000">
                      <a:alpha val="43137"/>
                    </a:srgbClr>
                  </a:outerShdw>
                </a:effectLst>
                <a:cs typeface="DecoType Naskh" panose="02010400000000000000" pitchFamily="2" charset="-78"/>
              </a:rPr>
              <a:t>والملبس.</a:t>
            </a:r>
            <a:endParaRPr lang="ar-SA" sz="4000" b="1" dirty="0">
              <a:effectLst>
                <a:outerShdw blurRad="38100" dist="38100" dir="2700000" algn="tl">
                  <a:srgbClr val="000000">
                    <a:alpha val="43137"/>
                  </a:srgbClr>
                </a:outerShdw>
              </a:effectLst>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19</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53922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764704"/>
            <a:ext cx="7776864" cy="4525963"/>
          </a:xfrm>
        </p:spPr>
        <p:txBody>
          <a:bodyPr>
            <a:noAutofit/>
          </a:bodyPr>
          <a:lstStyle/>
          <a:p>
            <a:pPr algn="just">
              <a:lnSpc>
                <a:spcPct val="150000"/>
              </a:lnSpc>
            </a:pPr>
            <a:r>
              <a:rPr lang="ar-SA" sz="4000" b="1" dirty="0" smtClean="0">
                <a:effectLst>
                  <a:outerShdw blurRad="38100" dist="38100" dir="2700000" algn="tl">
                    <a:srgbClr val="000000">
                      <a:alpha val="43137"/>
                    </a:srgbClr>
                  </a:outerShdw>
                </a:effectLst>
                <a:cs typeface="DecoType Naskh" panose="02010400000000000000" pitchFamily="2" charset="-78"/>
              </a:rPr>
              <a:t>والعوائق </a:t>
            </a:r>
            <a:r>
              <a:rPr lang="ar-SA" sz="4000" b="1" dirty="0">
                <a:effectLst>
                  <a:outerShdw blurRad="38100" dist="38100" dir="2700000" algn="tl">
                    <a:srgbClr val="000000">
                      <a:alpha val="43137"/>
                    </a:srgbClr>
                  </a:outerShdw>
                </a:effectLst>
                <a:cs typeface="DecoType Naskh" panose="02010400000000000000" pitchFamily="2" charset="-78"/>
              </a:rPr>
              <a:t>النفسية كالاكتئاب أو التهجم أو الخجل، والعوائق المكانية كالغرف الحارة أو الباردة أو غير المنسقة أو التي تبعث على السأم والعوائق الزمانية كاختيار الوقت غير المناسب وهكذا.</a:t>
            </a: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20</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313232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44624"/>
            <a:ext cx="7848872" cy="6552728"/>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ويميز علماء الاتصال بين ضوضاء الاتصال الشخصي الذي يقوم على التفاعل المباشر بين المرسل والمستقبل وضوضاء الاتصال الجماهيري الذي لا يعتمد على هذا التفاعل ، فرغم تشابه العديد من أشكال الضوضاء في كل منها إلا أن العوامل السيكولوجية والمزاجية تلعب أدوار هامة في تحقيق التفاعل المباشر بين المرسل والأفراد المستقبلين، وكذلك تلعب العوامل المعيشية والسياسية والثقافية والاقتصادية أدواراً كثيرة ذات أهمية في تحقيق أهداف الرسالة الاتصالية. </a:t>
            </a: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21</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9833650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271189"/>
            <a:ext cx="7560840" cy="6182147"/>
          </a:xfrm>
        </p:spPr>
        <p:txBody>
          <a:bodyPr>
            <a:normAutofit/>
          </a:bodyPr>
          <a:lstStyle/>
          <a:p>
            <a:pPr marL="0" indent="0" algn="just">
              <a:lnSpc>
                <a:spcPct val="150000"/>
              </a:lnSpc>
              <a:buNone/>
            </a:pPr>
            <a:r>
              <a:rPr lang="ar-SA" sz="3600" b="1" dirty="0">
                <a:solidFill>
                  <a:srgbClr val="C00000"/>
                </a:solidFill>
                <a:effectLst>
                  <a:outerShdw blurRad="38100" dist="38100" dir="2700000" algn="tl">
                    <a:srgbClr val="000000">
                      <a:alpha val="43137"/>
                    </a:srgbClr>
                  </a:outerShdw>
                </a:effectLst>
                <a:cs typeface="DecoType Naskh" panose="02010400000000000000" pitchFamily="2" charset="-78"/>
              </a:rPr>
              <a:t>7- الاتصال غير اللفظي</a:t>
            </a:r>
            <a:r>
              <a:rPr lang="ar-SA" sz="3600" b="1" dirty="0">
                <a:effectLst>
                  <a:outerShdw blurRad="38100" dist="38100" dir="2700000" algn="tl">
                    <a:srgbClr val="000000">
                      <a:alpha val="43137"/>
                    </a:srgbClr>
                  </a:outerShdw>
                </a:effectLst>
                <a:cs typeface="DecoType Naskh" panose="02010400000000000000" pitchFamily="2" charset="-78"/>
              </a:rPr>
              <a:t>:  هو نمط من الاتصال أكثر شيوعاً عند الاتصال المباشر أو ما يعرف بعلاقة الوجه بالوجه بين المرسل والمستقبل.</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فما دام الاتصال هو محاولة نقل رسالة معينة من فرد إلى آخر حتى ولو كانت عتابا أو لوما أو تخويفا أو تهديداً ، فإن كل ما يظهره المرسل للمستقبل من إشارات أو إيماءات هي بدورها نمط من الاتصال يحمل معاني معينة يراد إرسالها.</a:t>
            </a: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22</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101116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548680"/>
            <a:ext cx="7560840" cy="5328592"/>
          </a:xfrm>
        </p:spPr>
        <p:txBody>
          <a:bodyPr>
            <a:noAutofit/>
          </a:bodyPr>
          <a:lstStyle/>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ويشمل الاتصال غير اللفظي ما يلي:-</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لغة الجسم</a:t>
            </a:r>
            <a:r>
              <a:rPr lang="ar-SA" sz="3600" b="1" dirty="0">
                <a:effectLst>
                  <a:outerShdw blurRad="38100" dist="38100" dir="2700000" algn="tl">
                    <a:srgbClr val="000000">
                      <a:alpha val="43137"/>
                    </a:srgbClr>
                  </a:outerShdw>
                </a:effectLst>
                <a:cs typeface="DecoType Naskh" panose="02010400000000000000" pitchFamily="2" charset="-78"/>
              </a:rPr>
              <a:t>: كتعبير الوجه ونظرات العين والتلويح باليد وحركات الجسم وما أشبه بذلك الجوانب.</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الملابس</a:t>
            </a:r>
            <a:r>
              <a:rPr lang="ar-SA" sz="3600" b="1" dirty="0">
                <a:effectLst>
                  <a:outerShdw blurRad="38100" dist="38100" dir="2700000" algn="tl">
                    <a:srgbClr val="000000">
                      <a:alpha val="43137"/>
                    </a:srgbClr>
                  </a:outerShdw>
                </a:effectLst>
                <a:cs typeface="DecoType Naskh" panose="02010400000000000000" pitchFamily="2" charset="-78"/>
              </a:rPr>
              <a:t>: وهي بدورها عنصر من عناصر الاتصال غير اللفظي كتعمد ارتداء الملابس الشعبية عند التخاطب مع العامة أو تجنب الملابس الزاهية عند تقديم </a:t>
            </a:r>
            <a:r>
              <a:rPr lang="ar-SA" sz="3600" b="1" dirty="0" smtClean="0">
                <a:effectLst>
                  <a:outerShdw blurRad="38100" dist="38100" dir="2700000" algn="tl">
                    <a:srgbClr val="000000">
                      <a:alpha val="43137"/>
                    </a:srgbClr>
                  </a:outerShdw>
                </a:effectLst>
                <a:cs typeface="DecoType Naskh" panose="02010400000000000000" pitchFamily="2" charset="-78"/>
              </a:rPr>
              <a:t>العزاء.</a:t>
            </a:r>
            <a:endParaRPr lang="ar-SA" sz="20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23</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092569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20688"/>
            <a:ext cx="7560840" cy="5688632"/>
          </a:xfrm>
        </p:spPr>
        <p:txBody>
          <a:bodyPr>
            <a:noAutofit/>
          </a:bodyPr>
          <a:lstStyle/>
          <a:p>
            <a:pPr marL="742950" indent="-742950" algn="just">
              <a:lnSpc>
                <a:spcPct val="150000"/>
              </a:lnSpc>
              <a:buFont typeface="+mj-cs"/>
              <a:buAutoNum type="arabic2Minus" startAt="3"/>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قصاصات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اللغة</a:t>
            </a:r>
            <a:r>
              <a:rPr lang="ar-SA" sz="3600" b="1" dirty="0">
                <a:effectLst>
                  <a:outerShdw blurRad="38100" dist="38100" dir="2700000" algn="tl">
                    <a:srgbClr val="000000">
                      <a:alpha val="43137"/>
                    </a:srgbClr>
                  </a:outerShdw>
                </a:effectLst>
                <a:cs typeface="DecoType Naskh" panose="02010400000000000000" pitchFamily="2" charset="-78"/>
              </a:rPr>
              <a:t>: وهي مصطلح يشير إلى لزمات الحديث وعيوب الكلام وكافة الحواشي التي تصاحب المتحدث بغض النظر عن مضمون الرسالة ، ويعددها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ألبرت</a:t>
            </a:r>
            <a:r>
              <a:rPr lang="ar-SA" sz="3600" b="1" dirty="0">
                <a:effectLst>
                  <a:outerShdw blurRad="38100" dist="38100" dir="2700000" algn="tl">
                    <a:srgbClr val="000000">
                      <a:alpha val="43137"/>
                    </a:srgbClr>
                  </a:outerShdw>
                </a:effectLst>
                <a:cs typeface="DecoType Naskh" panose="02010400000000000000" pitchFamily="2" charset="-78"/>
              </a:rPr>
              <a:t> </a:t>
            </a:r>
            <a:r>
              <a:rPr lang="ar-SA" sz="3600" b="1" dirty="0" err="1">
                <a:solidFill>
                  <a:srgbClr val="FF0000"/>
                </a:solidFill>
                <a:effectLst>
                  <a:outerShdw blurRad="38100" dist="38100" dir="2700000" algn="tl">
                    <a:srgbClr val="000000">
                      <a:alpha val="43137"/>
                    </a:srgbClr>
                  </a:outerShdw>
                </a:effectLst>
                <a:cs typeface="DecoType Naskh" panose="02010400000000000000" pitchFamily="2" charset="-78"/>
              </a:rPr>
              <a:t>مهربيان</a:t>
            </a:r>
            <a:r>
              <a:rPr lang="ar-SA" sz="3600" b="1" dirty="0">
                <a:effectLst>
                  <a:outerShdw blurRad="38100" dist="38100" dir="2700000" algn="tl">
                    <a:srgbClr val="000000">
                      <a:alpha val="43137"/>
                    </a:srgbClr>
                  </a:outerShdw>
                </a:effectLst>
                <a:cs typeface="DecoType Naskh" panose="02010400000000000000" pitchFamily="2" charset="-78"/>
              </a:rPr>
              <a:t>" في الآتي :-</a:t>
            </a:r>
            <a:endParaRPr lang="en-US" sz="3600" b="1" dirty="0">
              <a:effectLst>
                <a:outerShdw blurRad="38100" dist="38100" dir="2700000" algn="tl">
                  <a:srgbClr val="000000">
                    <a:alpha val="43137"/>
                  </a:srgbClr>
                </a:outerShdw>
              </a:effectLst>
              <a:cs typeface="DecoType Naskh" panose="02010400000000000000" pitchFamily="2" charset="-78"/>
            </a:endParaRPr>
          </a:p>
          <a:p>
            <a:pPr marL="1027113" lvl="1" indent="-627063" algn="just">
              <a:buFont typeface="Wingdings 2" panose="05020102010507070707" pitchFamily="18" charset="2"/>
              <a:buChar char="D"/>
            </a:pP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حدة </a:t>
            </a:r>
            <a:r>
              <a:rPr lang="ar-SA" sz="3600" b="1" dirty="0" smtClean="0">
                <a:solidFill>
                  <a:srgbClr val="0070C0"/>
                </a:solidFill>
                <a:effectLst>
                  <a:outerShdw blurRad="38100" dist="38100" dir="2700000" algn="tl">
                    <a:srgbClr val="000000">
                      <a:alpha val="43137"/>
                    </a:srgbClr>
                  </a:outerShdw>
                </a:effectLst>
                <a:cs typeface="DecoType Naskh" panose="02010400000000000000" pitchFamily="2" charset="-78"/>
              </a:rPr>
              <a:t>الصوت</a:t>
            </a:r>
            <a:r>
              <a:rPr lang="ar-SA" sz="3600" b="1" dirty="0" smtClean="0">
                <a:effectLst>
                  <a:outerShdw blurRad="38100" dist="38100" dir="2700000" algn="tl">
                    <a:srgbClr val="000000">
                      <a:alpha val="43137"/>
                    </a:srgbClr>
                  </a:outerShdw>
                </a:effectLst>
                <a:cs typeface="DecoType Naskh" panose="02010400000000000000" pitchFamily="2" charset="-78"/>
              </a:rPr>
              <a:t>: </a:t>
            </a:r>
            <a:r>
              <a:rPr lang="ar-SA" sz="3600" b="1" dirty="0">
                <a:effectLst>
                  <a:outerShdw blurRad="38100" dist="38100" dir="2700000" algn="tl">
                    <a:srgbClr val="000000">
                      <a:alpha val="43137"/>
                    </a:srgbClr>
                  </a:outerShdw>
                </a:effectLst>
                <a:cs typeface="DecoType Naskh" panose="02010400000000000000" pitchFamily="2" charset="-78"/>
              </a:rPr>
              <a:t>سواء ارتفاعه أو انخفاضه وكذلك رتابة الصوت أي اختيار نغمة واحدة تبعث على الملل ، وغموض الصوت وخاصة لمن لا يحسنوا التعبير عن مخارج الألفاظ</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20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24</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603940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692696"/>
            <a:ext cx="7560840" cy="4525963"/>
          </a:xfrm>
        </p:spPr>
        <p:txBody>
          <a:bodyPr>
            <a:noAutofit/>
          </a:bodyPr>
          <a:lstStyle/>
          <a:p>
            <a:pPr marL="627063" indent="-627063" algn="just">
              <a:lnSpc>
                <a:spcPct val="150000"/>
              </a:lnSpc>
              <a:buFont typeface="Wingdings 2" panose="05020102010507070707" pitchFamily="18" charset="2"/>
              <a:buChar char="D"/>
            </a:pPr>
            <a:r>
              <a:rPr lang="ar-SA" sz="3600" b="1" dirty="0" smtClean="0">
                <a:solidFill>
                  <a:srgbClr val="0070C0"/>
                </a:solidFill>
                <a:effectLst>
                  <a:outerShdw blurRad="38100" dist="38100" dir="2700000" algn="tl">
                    <a:srgbClr val="000000">
                      <a:alpha val="43137"/>
                    </a:srgbClr>
                  </a:outerShdw>
                </a:effectLst>
                <a:cs typeface="DecoType Naskh" panose="02010400000000000000" pitchFamily="2" charset="-78"/>
              </a:rPr>
              <a:t>سرعة </a:t>
            </a: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الصوت</a:t>
            </a:r>
            <a:r>
              <a:rPr lang="ar-SA" sz="3600" b="1" dirty="0">
                <a:effectLst>
                  <a:outerShdw blurRad="38100" dist="38100" dir="2700000" algn="tl">
                    <a:srgbClr val="000000">
                      <a:alpha val="43137"/>
                    </a:srgbClr>
                  </a:outerShdw>
                </a:effectLst>
                <a:cs typeface="DecoType Naskh" panose="02010400000000000000" pitchFamily="2" charset="-78"/>
              </a:rPr>
              <a:t>: أي مدى تتابع الكلمات ومدى مناسبة ذلك لجمهور المستقبلين.</a:t>
            </a:r>
            <a:endParaRPr lang="en-US" sz="3600" b="1" dirty="0">
              <a:effectLst>
                <a:outerShdw blurRad="38100" dist="38100" dir="2700000" algn="tl">
                  <a:srgbClr val="000000">
                    <a:alpha val="43137"/>
                  </a:srgbClr>
                </a:outerShdw>
              </a:effectLst>
              <a:cs typeface="DecoType Naskh" panose="02010400000000000000" pitchFamily="2" charset="-78"/>
            </a:endParaRPr>
          </a:p>
          <a:p>
            <a:pPr marL="627063" indent="-627063" algn="just">
              <a:lnSpc>
                <a:spcPct val="150000"/>
              </a:lnSpc>
              <a:buFont typeface="Wingdings 2" panose="05020102010507070707" pitchFamily="18" charset="2"/>
              <a:buChar char="D"/>
            </a:pP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نغمة الصوت</a:t>
            </a:r>
            <a:r>
              <a:rPr lang="ar-SA" sz="3600" b="1" dirty="0">
                <a:effectLst>
                  <a:outerShdw blurRad="38100" dist="38100" dir="2700000" algn="tl">
                    <a:srgbClr val="000000">
                      <a:alpha val="43137"/>
                    </a:srgbClr>
                  </a:outerShdw>
                </a:effectLst>
                <a:cs typeface="DecoType Naskh" panose="02010400000000000000" pitchFamily="2" charset="-78"/>
              </a:rPr>
              <a:t>: بين العمق والحدة ومدى تناسبها مع مظهر وعمق السرد ومستوى المستقبلين.</a:t>
            </a:r>
            <a:endParaRPr lang="en-US" sz="3600" b="1" dirty="0">
              <a:effectLst>
                <a:outerShdw blurRad="38100" dist="38100" dir="2700000" algn="tl">
                  <a:srgbClr val="000000">
                    <a:alpha val="43137"/>
                  </a:srgbClr>
                </a:outerShdw>
              </a:effectLst>
              <a:cs typeface="DecoType Naskh" panose="02010400000000000000" pitchFamily="2" charset="-78"/>
            </a:endParaRPr>
          </a:p>
          <a:p>
            <a:pPr marL="627063" indent="-627063" algn="just">
              <a:lnSpc>
                <a:spcPct val="150000"/>
              </a:lnSpc>
              <a:buFont typeface="Wingdings 2" panose="05020102010507070707" pitchFamily="18" charset="2"/>
              <a:buChar char="D"/>
            </a:pP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صحة الصوت</a:t>
            </a:r>
            <a:r>
              <a:rPr lang="ar-SA" sz="3600" b="1" dirty="0">
                <a:effectLst>
                  <a:outerShdw blurRad="38100" dist="38100" dir="2700000" algn="tl">
                    <a:srgbClr val="000000">
                      <a:alpha val="43137"/>
                    </a:srgbClr>
                  </a:outerShdw>
                </a:effectLst>
                <a:cs typeface="DecoType Naskh" panose="02010400000000000000" pitchFamily="2" charset="-78"/>
              </a:rPr>
              <a:t>: أي مدى قوته في تكملة عبارة كاملة لها معنى دون نهجان أو توقف.</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buFont typeface="Wingdings 2" panose="05020102010507070707" pitchFamily="18" charset="2"/>
              <a:buChar char="D"/>
            </a:pPr>
            <a:endParaRPr lang="ar-SA" sz="20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25</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930990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260648"/>
            <a:ext cx="7560840" cy="5865515"/>
          </a:xfrm>
        </p:spPr>
        <p:txBody>
          <a:bodyPr>
            <a:noAutofit/>
          </a:bodyPr>
          <a:lstStyle/>
          <a:p>
            <a:pPr algn="just">
              <a:lnSpc>
                <a:spcPct val="20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8- التغذية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المرتدة أو الراجعة</a:t>
            </a:r>
            <a:r>
              <a:rPr lang="ar-SA" sz="3600" b="1" dirty="0">
                <a:effectLst>
                  <a:outerShdw blurRad="38100" dist="38100" dir="2700000" algn="tl">
                    <a:srgbClr val="000000">
                      <a:alpha val="43137"/>
                    </a:srgbClr>
                  </a:outerShdw>
                </a:effectLst>
                <a:cs typeface="DecoType Naskh" panose="02010400000000000000" pitchFamily="2" charset="-78"/>
              </a:rPr>
              <a:t>: مصطلح في علم الاتصال اشتق من مفهوم التغذية المرتدة في النظرية العلمية </a:t>
            </a:r>
            <a:r>
              <a:rPr lang="ar-SA" sz="3600" b="1" dirty="0" err="1">
                <a:effectLst>
                  <a:outerShdw blurRad="38100" dist="38100" dir="2700000" algn="tl">
                    <a:srgbClr val="000000">
                      <a:alpha val="43137"/>
                    </a:srgbClr>
                  </a:outerShdw>
                </a:effectLst>
                <a:cs typeface="DecoType Naskh" panose="02010400000000000000" pitchFamily="2" charset="-78"/>
              </a:rPr>
              <a:t>التوازنية</a:t>
            </a:r>
            <a:r>
              <a:rPr lang="ar-SA" sz="3600" b="1" dirty="0">
                <a:effectLst>
                  <a:outerShdw blurRad="38100" dist="38100" dir="2700000" algn="tl">
                    <a:srgbClr val="000000">
                      <a:alpha val="43137"/>
                    </a:srgbClr>
                  </a:outerShdw>
                </a:effectLst>
                <a:cs typeface="DecoType Naskh" panose="02010400000000000000" pitchFamily="2" charset="-78"/>
              </a:rPr>
              <a:t> المعروفة بنظرية الأنساق العامة إلا أنه يعنى في هذا المقام ردود الأفعال المباشرة التي يبديها المستقبل خلال تلقيه الرسالة من </a:t>
            </a:r>
            <a:r>
              <a:rPr lang="ar-SA" sz="3600" b="1" dirty="0" smtClean="0">
                <a:effectLst>
                  <a:outerShdw blurRad="38100" dist="38100" dir="2700000" algn="tl">
                    <a:srgbClr val="000000">
                      <a:alpha val="43137"/>
                    </a:srgbClr>
                  </a:outerShdw>
                </a:effectLst>
                <a:cs typeface="DecoType Naskh" panose="02010400000000000000" pitchFamily="2" charset="-78"/>
              </a:rPr>
              <a:t>المرسل.</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26</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608254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980728"/>
            <a:ext cx="7560840" cy="4525963"/>
          </a:xfrm>
        </p:spPr>
        <p:txBody>
          <a:bodyPr>
            <a:noAutofit/>
          </a:bodyPr>
          <a:lstStyle/>
          <a:p>
            <a:pPr algn="just">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وقد </a:t>
            </a:r>
            <a:r>
              <a:rPr lang="ar-SA" sz="3600" b="1" dirty="0">
                <a:effectLst>
                  <a:outerShdw blurRad="38100" dist="38100" dir="2700000" algn="tl">
                    <a:srgbClr val="000000">
                      <a:alpha val="43137"/>
                    </a:srgbClr>
                  </a:outerShdw>
                </a:effectLst>
                <a:cs typeface="DecoType Naskh" panose="02010400000000000000" pitchFamily="2" charset="-78"/>
              </a:rPr>
              <a:t>تتمثل هذه الاستجابة في بعض مظاهر الترحيب كالابتسامات أو التصفيق أو الهتاف المشجع أو الإنصات المرحب لتغذية مرتدة ايجابية أو في بعض مظاهر السخط والتبرم كالغضب أو الصياح أو البكاء أو السخرية أو إثارة الضوضاء كاستجابات مرتدة سلبية.</a:t>
            </a: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27</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0888706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692696"/>
            <a:ext cx="7704856" cy="4781128"/>
          </a:xfrm>
        </p:spPr>
        <p:txBody>
          <a:bodyPr>
            <a:noAutofit/>
          </a:bodyPr>
          <a:lstStyle/>
          <a:p>
            <a:pPr algn="just">
              <a:lnSpc>
                <a:spcPct val="150000"/>
              </a:lnSpc>
            </a:pPr>
            <a:r>
              <a:rPr lang="ar-SA" sz="3600" b="1" dirty="0">
                <a:effectLst>
                  <a:outerShdw blurRad="38100" dist="38100" dir="2700000" algn="tl">
                    <a:srgbClr val="000000">
                      <a:alpha val="43137"/>
                    </a:srgbClr>
                  </a:outerShdw>
                </a:effectLst>
                <a:cs typeface="DecoType Naskh" panose="02010400000000000000" pitchFamily="2" charset="-78"/>
              </a:rPr>
              <a:t>على هذا النحو فهي أكثر حدوثا في الاتصال الشخصي أو المباشر وأقل حدوثاً في الاتصال الإعلامي الجماهيري ويرى </a:t>
            </a:r>
            <a:r>
              <a:rPr lang="ar-SA" sz="3600" b="1" dirty="0" smtClean="0">
                <a:effectLst>
                  <a:outerShdw blurRad="38100" dist="38100" dir="2700000" algn="tl">
                    <a:srgbClr val="000000">
                      <a:alpha val="43137"/>
                    </a:srgbClr>
                  </a:outerShdw>
                </a:effectLst>
                <a:cs typeface="DecoType Naskh" panose="02010400000000000000" pitchFamily="2" charset="-78"/>
              </a:rPr>
              <a:t>"</a:t>
            </a: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فرانك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دانس</a:t>
            </a:r>
            <a:r>
              <a:rPr lang="ar-SA" sz="3600" b="1" dirty="0">
                <a:effectLst>
                  <a:outerShdw blurRad="38100" dist="38100" dir="2700000" algn="tl">
                    <a:srgbClr val="000000">
                      <a:alpha val="43137"/>
                    </a:srgbClr>
                  </a:outerShdw>
                </a:effectLst>
                <a:cs typeface="DecoType Naskh" panose="02010400000000000000" pitchFamily="2" charset="-78"/>
              </a:rPr>
              <a:t>" أنه أيا كانت نوعية الاستجابات الايجابية أو السلبية فهي أدوات تفيد الموصل في إدراكه لموقف المستقبل من رسالته أو من قنوات اتصالات ليحاول آنذاك تفادي أشكال الخطأ أو تدارك تفاقم الأوضاع </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28</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910515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1268760"/>
            <a:ext cx="7344816" cy="5112568"/>
          </a:xfrm>
        </p:spPr>
        <p:txBody>
          <a:bodyPr>
            <a:noAutofit/>
          </a:bodyPr>
          <a:lstStyle/>
          <a:p>
            <a:pPr marL="0" indent="0" algn="just">
              <a:lnSpc>
                <a:spcPct val="200000"/>
              </a:lnSpc>
              <a:buNone/>
            </a:pPr>
            <a:r>
              <a:rPr lang="ar-SA" sz="4000" b="1" dirty="0">
                <a:solidFill>
                  <a:srgbClr val="FF0000"/>
                </a:solidFill>
                <a:effectLst>
                  <a:outerShdw blurRad="38100" dist="38100" dir="2700000" algn="tl">
                    <a:srgbClr val="000000">
                      <a:alpha val="43137"/>
                    </a:srgbClr>
                  </a:outerShdw>
                </a:effectLst>
                <a:cs typeface="DecoType Naskh" panose="02010400000000000000" pitchFamily="2" charset="-78"/>
              </a:rPr>
              <a:t>9- العائد أو المردود</a:t>
            </a:r>
            <a:r>
              <a:rPr lang="ar-SA" sz="4000" b="1" dirty="0">
                <a:effectLst>
                  <a:outerShdw blurRad="38100" dist="38100" dir="2700000" algn="tl">
                    <a:srgbClr val="000000">
                      <a:alpha val="43137"/>
                    </a:srgbClr>
                  </a:outerShdw>
                </a:effectLst>
                <a:cs typeface="DecoType Naskh" panose="02010400000000000000" pitchFamily="2" charset="-78"/>
              </a:rPr>
              <a:t>: وهي الناتج التحصيلي لعملية الاتصال حال إتمامها والتي خطط مسبقاً لتحقيقها وهي عادة ما تتمثل في ثلاث أبعاد رئيسية وهي:- </a:t>
            </a:r>
            <a:endParaRPr lang="en-US" sz="4000" b="1" dirty="0">
              <a:effectLst>
                <a:outerShdw blurRad="38100" dist="38100" dir="2700000" algn="tl">
                  <a:srgbClr val="000000">
                    <a:alpha val="43137"/>
                  </a:srgbClr>
                </a:outerShdw>
              </a:effectLst>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29</a:t>
            </a:fld>
            <a:endParaRPr lang="ar-SA"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855640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620688"/>
            <a:ext cx="7776864" cy="5112568"/>
          </a:xfrm>
        </p:spPr>
        <p:txBody>
          <a:bodyPr>
            <a:noAutofit/>
          </a:bodyPr>
          <a:lstStyle/>
          <a:p>
            <a:pPr marL="742950" indent="-387350" algn="just">
              <a:lnSpc>
                <a:spcPct val="150000"/>
              </a:lnSpc>
              <a:buFont typeface="+mj-cs"/>
              <a:buAutoNum type="arabic2Minus"/>
            </a:pPr>
            <a:r>
              <a:rPr lang="ar-SA" sz="3600" b="1" dirty="0" smtClean="0">
                <a:solidFill>
                  <a:srgbClr val="0070C0"/>
                </a:solidFill>
                <a:effectLst>
                  <a:outerShdw blurRad="38100" dist="38100" dir="2700000" algn="tl">
                    <a:srgbClr val="000000">
                      <a:alpha val="43137"/>
                    </a:srgbClr>
                  </a:outerShdw>
                </a:effectLst>
                <a:cs typeface="DecoType Naskh" panose="02010400000000000000" pitchFamily="2" charset="-78"/>
              </a:rPr>
              <a:t>البعد </a:t>
            </a: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العاطفي</a:t>
            </a:r>
            <a:r>
              <a:rPr lang="ar-SA" sz="3600" b="1" dirty="0">
                <a:effectLst>
                  <a:outerShdw blurRad="38100" dist="38100" dir="2700000" algn="tl">
                    <a:srgbClr val="000000">
                      <a:alpha val="43137"/>
                    </a:srgbClr>
                  </a:outerShdw>
                </a:effectLst>
                <a:cs typeface="DecoType Naskh" panose="02010400000000000000" pitchFamily="2" charset="-78"/>
              </a:rPr>
              <a:t>:  كإثارة البهجة أو القلق أو الغضب أو الشعور بالأمن – فتحذير موصل الأخطار الخاصة بمرض الايدز مثلاً أو أستاذ ينبه لاحتمالات صعوبة الامتحان  يثير عادة أثارا نفسية كالقلق والخوف ، كما أن طلب شاب من زميلته الموافقة على الارتباط بها يثير عادة مشاعر الغبطة أو الحيرة وما أشبه</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30</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944472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76672"/>
            <a:ext cx="7560840" cy="5832648"/>
          </a:xfrm>
        </p:spPr>
        <p:txBody>
          <a:bodyPr>
            <a:noAutofit/>
          </a:bodyPr>
          <a:lstStyle/>
          <a:p>
            <a:pPr marL="742950" indent="-565150" algn="just">
              <a:lnSpc>
                <a:spcPct val="150000"/>
              </a:lnSpc>
              <a:buFont typeface="+mj-cs"/>
              <a:buAutoNum type="arabic2Minus" startAt="2"/>
            </a:pPr>
            <a:r>
              <a:rPr lang="ar-SA" sz="3600" b="1" dirty="0" smtClean="0">
                <a:solidFill>
                  <a:srgbClr val="0070C0"/>
                </a:solidFill>
                <a:effectLst>
                  <a:outerShdw blurRad="38100" dist="38100" dir="2700000" algn="tl">
                    <a:srgbClr val="000000">
                      <a:alpha val="43137"/>
                    </a:srgbClr>
                  </a:outerShdw>
                </a:effectLst>
                <a:cs typeface="DecoType Naskh" panose="02010400000000000000" pitchFamily="2" charset="-78"/>
              </a:rPr>
              <a:t>البعد </a:t>
            </a: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الجسمي</a:t>
            </a:r>
            <a:r>
              <a:rPr lang="ar-SA" sz="3600" b="1" dirty="0">
                <a:effectLst>
                  <a:outerShdw blurRad="38100" dist="38100" dir="2700000" algn="tl">
                    <a:srgbClr val="000000">
                      <a:alpha val="43137"/>
                    </a:srgbClr>
                  </a:outerShdw>
                </a:effectLst>
                <a:cs typeface="DecoType Naskh" panose="02010400000000000000" pitchFamily="2" charset="-78"/>
              </a:rPr>
              <a:t>: كما يتمثل في تحاشي سلوكيات غير صحيحة معينة وأهمية ممارسة الرياضة أو اختيار مناسب لأنواع من الغذاء الصحي.</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565150" algn="just">
              <a:lnSpc>
                <a:spcPct val="150000"/>
              </a:lnSpc>
              <a:buFont typeface="+mj-cs"/>
              <a:buAutoNum type="arabic2Minus" startAt="2"/>
            </a:pPr>
            <a:r>
              <a:rPr lang="ar-SA" sz="3600" b="1" dirty="0">
                <a:solidFill>
                  <a:srgbClr val="0070C0"/>
                </a:solidFill>
                <a:effectLst>
                  <a:outerShdw blurRad="38100" dist="38100" dir="2700000" algn="tl">
                    <a:srgbClr val="000000">
                      <a:alpha val="43137"/>
                    </a:srgbClr>
                  </a:outerShdw>
                </a:effectLst>
                <a:cs typeface="DecoType Naskh" panose="02010400000000000000" pitchFamily="2" charset="-78"/>
              </a:rPr>
              <a:t>البعد المعرفي</a:t>
            </a:r>
            <a:r>
              <a:rPr lang="ar-SA" sz="3600" b="1" dirty="0">
                <a:effectLst>
                  <a:outerShdw blurRad="38100" dist="38100" dir="2700000" algn="tl">
                    <a:srgbClr val="000000">
                      <a:alpha val="43137"/>
                    </a:srgbClr>
                  </a:outerShdw>
                </a:effectLst>
                <a:cs typeface="DecoType Naskh" panose="02010400000000000000" pitchFamily="2" charset="-78"/>
              </a:rPr>
              <a:t>: أو ما يعرف بالتوعية أو العلم بالشيء أو بحقائق نجهلها وتمثل نشرات الأخبار ومحتويات الصحافة في الإعلام كما تمثلها محاضرات التوعية السلوكية في الندوات العامة أو الأندية.</a:t>
            </a: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31</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1577699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260648"/>
            <a:ext cx="7776864" cy="6408712"/>
          </a:xfrm>
        </p:spPr>
        <p:txBody>
          <a:bodyPr>
            <a:no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10- الأهداف الإستراتيجية</a:t>
            </a:r>
            <a:r>
              <a:rPr lang="ar-SA" sz="3600" b="1" dirty="0">
                <a:effectLst>
                  <a:outerShdw blurRad="38100" dist="38100" dir="2700000" algn="tl">
                    <a:srgbClr val="000000">
                      <a:alpha val="43137"/>
                    </a:srgbClr>
                  </a:outerShdw>
                </a:effectLst>
                <a:cs typeface="DecoType Naskh" panose="02010400000000000000" pitchFamily="2" charset="-78"/>
              </a:rPr>
              <a:t>: هو مصطلح إعلامي يرتبط بالاتصال الجماهيري الذي ينشر رسالة موجهة للرأي العام لتكوين ما يعرف إعلامياً بالرأي العام و الأهداف يخطط لها ما يعرف بالخطط الإعلامية أو </a:t>
            </a:r>
            <a:r>
              <a:rPr lang="ar-SA" sz="3600" b="1" dirty="0" err="1">
                <a:effectLst>
                  <a:outerShdw blurRad="38100" dist="38100" dir="2700000" algn="tl">
                    <a:srgbClr val="000000">
                      <a:alpha val="43137"/>
                    </a:srgbClr>
                  </a:outerShdw>
                </a:effectLst>
                <a:cs typeface="DecoType Naskh" panose="02010400000000000000" pitchFamily="2" charset="-78"/>
              </a:rPr>
              <a:t>إستراتيجية</a:t>
            </a:r>
            <a:r>
              <a:rPr lang="ar-SA" sz="3600" b="1" dirty="0">
                <a:effectLst>
                  <a:outerShdw blurRad="38100" dist="38100" dir="2700000" algn="tl">
                    <a:srgbClr val="000000">
                      <a:alpha val="43137"/>
                    </a:srgbClr>
                  </a:outerShdw>
                </a:effectLst>
                <a:cs typeface="DecoType Naskh" panose="02010400000000000000" pitchFamily="2" charset="-78"/>
              </a:rPr>
              <a:t> </a:t>
            </a:r>
            <a:r>
              <a:rPr lang="ar-SA" sz="3600" b="1" dirty="0" smtClean="0">
                <a:effectLst>
                  <a:outerShdw blurRad="38100" dist="38100" dir="2700000" algn="tl">
                    <a:srgbClr val="000000">
                      <a:alpha val="43137"/>
                    </a:srgbClr>
                  </a:outerShdw>
                </a:effectLst>
                <a:cs typeface="DecoType Naskh" panose="02010400000000000000" pitchFamily="2" charset="-78"/>
              </a:rPr>
              <a:t>الاتصال.</a:t>
            </a:r>
          </a:p>
          <a:p>
            <a:pPr marL="0" indent="0" algn="just">
              <a:lnSpc>
                <a:spcPct val="150000"/>
              </a:lnSpc>
              <a:buNone/>
            </a:pPr>
            <a:r>
              <a:rPr lang="ar-SA" sz="3600" b="1" dirty="0">
                <a:effectLst>
                  <a:outerShdw blurRad="38100" dist="38100" dir="2700000" algn="tl">
                    <a:srgbClr val="000000">
                      <a:alpha val="43137"/>
                    </a:srgbClr>
                  </a:outerShdw>
                </a:effectLst>
                <a:cs typeface="DecoType Naskh" panose="02010400000000000000" pitchFamily="2" charset="-78"/>
              </a:rPr>
              <a:t>والاتجاه نحو أهداف محددة تستخدم لها عدة قنوات وعدة </a:t>
            </a:r>
            <a:r>
              <a:rPr lang="ar-SA" sz="3600" b="1" dirty="0" err="1">
                <a:effectLst>
                  <a:outerShdw blurRad="38100" dist="38100" dir="2700000" algn="tl">
                    <a:srgbClr val="000000">
                      <a:alpha val="43137"/>
                    </a:srgbClr>
                  </a:outerShdw>
                </a:effectLst>
                <a:cs typeface="DecoType Naskh" panose="02010400000000000000" pitchFamily="2" charset="-78"/>
              </a:rPr>
              <a:t>تكنيكات</a:t>
            </a:r>
            <a:r>
              <a:rPr lang="ar-SA" sz="3600" b="1" dirty="0">
                <a:effectLst>
                  <a:outerShdw blurRad="38100" dist="38100" dir="2700000" algn="tl">
                    <a:srgbClr val="000000">
                      <a:alpha val="43137"/>
                    </a:srgbClr>
                  </a:outerShdw>
                </a:effectLst>
                <a:cs typeface="DecoType Naskh" panose="02010400000000000000" pitchFamily="2" charset="-78"/>
              </a:rPr>
              <a:t> ولفترات قد تمتد سنوات أكثر وصولاً إلى ما يعرف بالرأي العام المؤيد أو المعارض لاتجاه أيديولوجي أو قومي معين</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ar-SA" sz="3600" b="1" dirty="0">
              <a:effectLst>
                <a:outerShdw blurRad="38100" dist="38100" dir="2700000" algn="tl">
                  <a:srgbClr val="000000">
                    <a:alpha val="43137"/>
                  </a:srgbClr>
                </a:outerShdw>
              </a:effectLst>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32</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4879650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260648"/>
            <a:ext cx="7848872" cy="6264696"/>
          </a:xfrm>
          <a:solidFill>
            <a:schemeClr val="bg1"/>
          </a:solidFill>
        </p:spPr>
        <p:txBody>
          <a:bodyPr>
            <a:no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11- الإشاعة </a:t>
            </a:r>
            <a:r>
              <a:rPr lang="ar-SA" sz="3600" b="1" dirty="0">
                <a:effectLst>
                  <a:outerShdw blurRad="38100" dist="38100" dir="2700000" algn="tl">
                    <a:srgbClr val="000000">
                      <a:alpha val="43137"/>
                    </a:srgbClr>
                  </a:outerShdw>
                </a:effectLst>
                <a:cs typeface="DecoType Naskh" panose="02010400000000000000" pitchFamily="2" charset="-78"/>
              </a:rPr>
              <a:t>: يعرفها </a:t>
            </a:r>
            <a:r>
              <a:rPr lang="en-US" sz="3600" b="1" dirty="0">
                <a:effectLst>
                  <a:outerShdw blurRad="38100" dist="38100" dir="2700000" algn="tl">
                    <a:srgbClr val="000000">
                      <a:alpha val="43137"/>
                    </a:srgbClr>
                  </a:outerShdw>
                </a:effectLst>
                <a:cs typeface="DecoType Naskh" panose="02010400000000000000" pitchFamily="2" charset="-78"/>
              </a:rPr>
              <a:t> </a:t>
            </a:r>
            <a:r>
              <a:rPr lang="en-US" sz="3600" b="1" dirty="0" err="1">
                <a:effectLst>
                  <a:outerShdw blurRad="38100" dist="38100" dir="2700000" algn="tl">
                    <a:srgbClr val="000000">
                      <a:alpha val="43137"/>
                    </a:srgbClr>
                  </a:outerShdw>
                </a:effectLst>
                <a:cs typeface="DecoType Naskh" panose="02010400000000000000" pitchFamily="2" charset="-78"/>
              </a:rPr>
              <a:t>Worren</a:t>
            </a:r>
            <a:r>
              <a:rPr lang="ar-SA" sz="3600" b="1" dirty="0">
                <a:effectLst>
                  <a:outerShdw blurRad="38100" dist="38100" dir="2700000" algn="tl">
                    <a:srgbClr val="000000">
                      <a:alpha val="43137"/>
                    </a:srgbClr>
                  </a:outerShdw>
                </a:effectLst>
                <a:cs typeface="DecoType Naskh" panose="02010400000000000000" pitchFamily="2" charset="-78"/>
              </a:rPr>
              <a:t>بأنها مجهود جمعي لتفسير موقف معين من المواقف المعقدة و إلى أنها تميل إلى الظهور والانتشار في الأوقات التي تزداد فيها رغبات الجماهير واهتمامهم</a:t>
            </a:r>
            <a:r>
              <a:rPr lang="ar-SA" sz="3600" b="1" dirty="0" smtClean="0">
                <a:effectLst>
                  <a:outerShdw blurRad="38100" dist="38100" dir="2700000" algn="tl">
                    <a:srgbClr val="000000">
                      <a:alpha val="43137"/>
                    </a:srgbClr>
                  </a:outerShdw>
                </a:effectLst>
                <a:cs typeface="DecoType Naskh" panose="02010400000000000000" pitchFamily="2" charset="-78"/>
              </a:rPr>
              <a:t>.</a:t>
            </a:r>
          </a:p>
          <a:p>
            <a:pPr marL="0" indent="0" algn="just">
              <a:lnSpc>
                <a:spcPct val="150000"/>
              </a:lnSpc>
              <a:buNone/>
            </a:pPr>
            <a:r>
              <a:rPr lang="ar-SA" sz="3600" b="1" dirty="0">
                <a:effectLst>
                  <a:outerShdw blurRad="38100" dist="38100" dir="2700000" algn="tl">
                    <a:srgbClr val="000000">
                      <a:alpha val="43137"/>
                    </a:srgbClr>
                  </a:outerShdw>
                </a:effectLst>
                <a:cs typeface="DecoType Naskh" panose="02010400000000000000" pitchFamily="2" charset="-78"/>
              </a:rPr>
              <a:t>ويعرفها البعض بأنها سلسلة من محاولات فردية سرعان ما تتحول إلى محاولات جماعية وذلك للكشف عن الغموض في قضية أو حقيقة مستترة ذات اهتمام خاص للمجتمع وذلك في فترة زمنية </a:t>
            </a:r>
            <a:r>
              <a:rPr lang="ar-SA" sz="3600" b="1" dirty="0" smtClean="0">
                <a:effectLst>
                  <a:outerShdw blurRad="38100" dist="38100" dir="2700000" algn="tl">
                    <a:srgbClr val="000000">
                      <a:alpha val="43137"/>
                    </a:srgbClr>
                  </a:outerShdw>
                </a:effectLst>
                <a:cs typeface="DecoType Naskh" panose="02010400000000000000" pitchFamily="2" charset="-78"/>
              </a:rPr>
              <a:t>معينة.</a:t>
            </a:r>
            <a:endParaRPr lang="ar-SA" sz="3600"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33</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558318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476672"/>
            <a:ext cx="7560840" cy="5616624"/>
          </a:xfrm>
        </p:spPr>
        <p:txBody>
          <a:bodyPr>
            <a:noAutofit/>
          </a:bodyPr>
          <a:lstStyle/>
          <a:p>
            <a:pPr algn="just">
              <a:lnSpc>
                <a:spcPct val="150000"/>
              </a:lnSpc>
            </a:pPr>
            <a:r>
              <a:rPr lang="ar-SA" sz="4000" b="1" dirty="0" smtClean="0">
                <a:effectLst>
                  <a:outerShdw blurRad="38100" dist="38100" dir="2700000" algn="tl">
                    <a:srgbClr val="000000">
                      <a:alpha val="43137"/>
                    </a:srgbClr>
                  </a:outerShdw>
                </a:effectLst>
                <a:cs typeface="DecoType Naskh" panose="02010400000000000000" pitchFamily="2" charset="-78"/>
              </a:rPr>
              <a:t>وهي </a:t>
            </a:r>
            <a:r>
              <a:rPr lang="ar-SA" sz="4000" b="1" dirty="0">
                <a:effectLst>
                  <a:outerShdw blurRad="38100" dist="38100" dir="2700000" algn="tl">
                    <a:srgbClr val="000000">
                      <a:alpha val="43137"/>
                    </a:srgbClr>
                  </a:outerShdw>
                </a:effectLst>
                <a:cs typeface="DecoType Naskh" panose="02010400000000000000" pitchFamily="2" charset="-78"/>
              </a:rPr>
              <a:t>رسالة تحتوى </a:t>
            </a:r>
            <a:r>
              <a:rPr lang="ar-SA" sz="4000" b="1" dirty="0" smtClean="0">
                <a:effectLst>
                  <a:outerShdw blurRad="38100" dist="38100" dir="2700000" algn="tl">
                    <a:srgbClr val="000000">
                      <a:alpha val="43137"/>
                    </a:srgbClr>
                  </a:outerShdw>
                </a:effectLst>
                <a:cs typeface="DecoType Naskh" panose="02010400000000000000" pitchFamily="2" charset="-78"/>
              </a:rPr>
              <a:t>مضموناً معيناً </a:t>
            </a:r>
            <a:r>
              <a:rPr lang="ar-SA" sz="4000" b="1" dirty="0">
                <a:effectLst>
                  <a:outerShdw blurRad="38100" dist="38100" dir="2700000" algn="tl">
                    <a:srgbClr val="000000">
                      <a:alpha val="43137"/>
                    </a:srgbClr>
                  </a:outerShdw>
                </a:effectLst>
                <a:cs typeface="DecoType Naskh" panose="02010400000000000000" pitchFamily="2" charset="-78"/>
              </a:rPr>
              <a:t>مجهولة المصدر فقد يكون المصدر </a:t>
            </a:r>
            <a:r>
              <a:rPr lang="ar-SA" sz="4000" b="1" dirty="0" smtClean="0">
                <a:effectLst>
                  <a:outerShdw blurRad="38100" dist="38100" dir="2700000" algn="tl">
                    <a:srgbClr val="000000">
                      <a:alpha val="43137"/>
                    </a:srgbClr>
                  </a:outerShdw>
                </a:effectLst>
                <a:cs typeface="DecoType Naskh" panose="02010400000000000000" pitchFamily="2" charset="-78"/>
              </a:rPr>
              <a:t>فرداًً </a:t>
            </a:r>
            <a:r>
              <a:rPr lang="ar-SA" sz="4000" b="1" dirty="0">
                <a:effectLst>
                  <a:outerShdw blurRad="38100" dist="38100" dir="2700000" algn="tl">
                    <a:srgbClr val="000000">
                      <a:alpha val="43137"/>
                    </a:srgbClr>
                  </a:outerShdw>
                </a:effectLst>
                <a:cs typeface="DecoType Naskh" panose="02010400000000000000" pitchFamily="2" charset="-78"/>
              </a:rPr>
              <a:t>أو جماعة أو لا يوجد لها مصدر معلوم ينقل عبر وسائل مختلفة للاتصال.</a:t>
            </a:r>
            <a:endParaRPr lang="en-US" sz="40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3600" dirty="0">
              <a:cs typeface="DecoType Naskh" panose="02010400000000000000"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34</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9425479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332656"/>
            <a:ext cx="7632848" cy="5976664"/>
          </a:xfrm>
        </p:spPr>
        <p:txBody>
          <a:bodyPr>
            <a:normAutofit/>
          </a:bodyPr>
          <a:lstStyle/>
          <a:p>
            <a:pPr marL="0" indent="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12- الرأي العام</a:t>
            </a:r>
            <a:r>
              <a:rPr lang="ar-SA" sz="3600" b="1" dirty="0">
                <a:effectLst>
                  <a:outerShdw blurRad="38100" dist="38100" dir="2700000" algn="tl">
                    <a:srgbClr val="000000">
                      <a:alpha val="43137"/>
                    </a:srgbClr>
                  </a:outerShdw>
                </a:effectLst>
                <a:cs typeface="DecoType Naskh" panose="02010400000000000000" pitchFamily="2" charset="-78"/>
              </a:rPr>
              <a:t>: وهو مصطلح يعني رد الفعل المشترك والموجود بين جميع الأفراد تجاه قضية معينة أو موقف في وقت محدد متخذاً الصفة العلنية ، وهو من وسائل الاتصال المناسبة التي تحقق الترابط والتفاعل بين الناس.</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60000"/>
              </a:lnSpc>
            </a:pPr>
            <a:r>
              <a:rPr lang="ar-SA" sz="3600" b="1" dirty="0">
                <a:effectLst>
                  <a:outerShdw blurRad="38100" dist="38100" dir="2700000" algn="tl">
                    <a:srgbClr val="000000">
                      <a:alpha val="43137"/>
                    </a:srgbClr>
                  </a:outerShdw>
                </a:effectLst>
                <a:cs typeface="DecoType Naskh" panose="02010400000000000000" pitchFamily="2" charset="-78"/>
              </a:rPr>
              <a:t>وهناك بعض المصطلحات الأخرى الخاصة بعلم الاتصال مثل الإعلام والدعاية والإعلان والعلاقات العامة.</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lnSpc>
                <a:spcPct val="150000"/>
              </a:lnSpc>
            </a:pPr>
            <a:endParaRPr lang="ar-SA" sz="3600" dirty="0">
              <a:cs typeface="DecoType Naskh" panose="02010400000000000000" pitchFamily="2" charset="-78"/>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b="1" smtClean="0">
                <a:solidFill>
                  <a:srgbClr val="C00000"/>
                </a:solidFill>
                <a:effectLst>
                  <a:outerShdw blurRad="38100" dist="38100" dir="2700000" algn="tl">
                    <a:srgbClr val="000000">
                      <a:alpha val="43137"/>
                    </a:srgbClr>
                  </a:outerShdw>
                </a:effectLst>
              </a:rPr>
              <a:t>35</a:t>
            </a:fld>
            <a:endParaRPr lang="ar-SA" b="1">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231533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113" y="1556793"/>
            <a:ext cx="7315200" cy="3744416"/>
          </a:xfrm>
        </p:spPr>
        <p:txBody>
          <a:bodyPr rtlCol="1">
            <a:noAutofit/>
          </a:bodyPr>
          <a:lstStyle/>
          <a:p>
            <a:pPr marL="0" indent="0" algn="ctr">
              <a:lnSpc>
                <a:spcPct val="150000"/>
              </a:lnSpc>
              <a:buNone/>
              <a:defRPr/>
            </a:pPr>
            <a:r>
              <a:rPr lang="ar-SA" sz="44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الأسئلة </a:t>
            </a:r>
            <a:r>
              <a:rPr lang="ar-SA" sz="4400" b="1" cap="all"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المقالية</a:t>
            </a:r>
            <a:r>
              <a:rPr lang="ar-SA" sz="44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وكيفية الإجابة النموذجية عليها</a:t>
            </a:r>
            <a:endParaRPr lang="ar-SA" sz="36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36</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1066742"/>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113" y="1556793"/>
            <a:ext cx="7315200" cy="3744416"/>
          </a:xfrm>
        </p:spPr>
        <p:txBody>
          <a:bodyPr rtlCol="1">
            <a:noAutofit/>
          </a:bodyPr>
          <a:lstStyle/>
          <a:p>
            <a:pPr marL="0" indent="0" algn="ctr">
              <a:lnSpc>
                <a:spcPct val="150000"/>
              </a:lnSpc>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فسر/ فسري </a:t>
            </a:r>
            <a:r>
              <a:rPr lang="ar-SA" sz="44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شروط اختيار وسيلة الاتصال؟</a:t>
            </a:r>
          </a:p>
          <a:p>
            <a:pPr marL="0" indent="0" algn="ctr" eaLnBrk="1" fontAlgn="auto" hangingPunct="1">
              <a:lnSpc>
                <a:spcPct val="150000"/>
              </a:lnSpc>
              <a:spcAft>
                <a:spcPts val="0"/>
              </a:spcAft>
              <a:buFont typeface="Arial" pitchFamily="34" charset="0"/>
              <a:buNone/>
              <a:defRPr/>
            </a:pP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37</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74716718"/>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92696"/>
            <a:ext cx="7128792" cy="5544616"/>
          </a:xfrm>
        </p:spPr>
        <p:txBody>
          <a:bodyPr>
            <a:noAutofit/>
          </a:bodyPr>
          <a:lstStyle/>
          <a:p>
            <a:pPr marL="0" indent="0" algn="ctr">
              <a:buNone/>
            </a:pPr>
            <a:r>
              <a:rPr lang="ar-SA" sz="4000" b="1" dirty="0" smtClean="0">
                <a:solidFill>
                  <a:srgbClr val="92D050"/>
                </a:solidFill>
                <a:effectLst>
                  <a:outerShdw blurRad="38100" dist="38100" dir="2700000" algn="tl">
                    <a:srgbClr val="000000">
                      <a:alpha val="43137"/>
                    </a:srgbClr>
                  </a:outerShdw>
                </a:effectLst>
                <a:latin typeface="+mj-lt"/>
                <a:ea typeface="+mj-ea"/>
                <a:cs typeface="DecoType Naskh" pitchFamily="2" charset="-78"/>
              </a:rPr>
              <a:t>الإجابة</a:t>
            </a:r>
            <a:endParaRPr lang="en-US" sz="4000" b="1" dirty="0">
              <a:solidFill>
                <a:srgbClr val="92D05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تعتبر أهم </a:t>
            </a:r>
            <a:r>
              <a:rPr lang="ar-SA" sz="3600" b="1" dirty="0">
                <a:effectLst>
                  <a:outerShdw blurRad="38100" dist="38100" dir="2700000" algn="tl">
                    <a:srgbClr val="000000">
                      <a:alpha val="43137"/>
                    </a:srgbClr>
                  </a:outerShdw>
                </a:effectLst>
                <a:latin typeface="+mj-lt"/>
                <a:ea typeface="+mj-ea"/>
                <a:cs typeface="DecoType Naskh" pitchFamily="2" charset="-78"/>
              </a:rPr>
              <a:t>شروط اختيار وسيلة الاتصال في العملية الاتصالية على النحو التالي: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lvl="1" indent="-647700" algn="just">
              <a:lnSpc>
                <a:spcPct val="150000"/>
              </a:lnSpc>
              <a:buClr>
                <a:srgbClr val="C00000"/>
              </a:buClr>
              <a:buFont typeface="Wingdings 2" panose="05020102010507070707" pitchFamily="18" charset="2"/>
              <a:buChar char="D"/>
            </a:pPr>
            <a:r>
              <a:rPr lang="ar-SA" sz="3600" b="1" dirty="0">
                <a:effectLst>
                  <a:outerShdw blurRad="38100" dist="38100" dir="2700000" algn="tl">
                    <a:srgbClr val="000000">
                      <a:alpha val="43137"/>
                    </a:srgbClr>
                  </a:outerShdw>
                </a:effectLst>
                <a:latin typeface="+mj-lt"/>
                <a:ea typeface="+mj-ea"/>
                <a:cs typeface="DecoType Naskh" pitchFamily="2" charset="-78"/>
              </a:rPr>
              <a:t>توفر الوسيلة في مجال عملية الاتصال مثل توفر شرائط الكاسيت </a:t>
            </a:r>
            <a:r>
              <a:rPr lang="ar-SA" sz="3600" b="1" dirty="0" smtClean="0">
                <a:effectLst>
                  <a:outerShdw blurRad="38100" dist="38100" dir="2700000" algn="tl">
                    <a:srgbClr val="000000">
                      <a:alpha val="43137"/>
                    </a:srgbClr>
                  </a:outerShdw>
                </a:effectLst>
                <a:latin typeface="+mj-lt"/>
                <a:ea typeface="+mj-ea"/>
                <a:cs typeface="DecoType Naskh" pitchFamily="2" charset="-78"/>
              </a:rPr>
              <a:t>المسجلة ، </a:t>
            </a:r>
            <a:r>
              <a:rPr lang="ar-SA" sz="3600" b="1" dirty="0">
                <a:effectLst>
                  <a:outerShdw blurRad="38100" dist="38100" dir="2700000" algn="tl">
                    <a:srgbClr val="000000">
                      <a:alpha val="43137"/>
                    </a:srgbClr>
                  </a:outerShdw>
                </a:effectLst>
                <a:latin typeface="+mj-lt"/>
                <a:ea typeface="+mj-ea"/>
                <a:cs typeface="DecoType Naskh" pitchFamily="2" charset="-78"/>
              </a:rPr>
              <a:t>أفلام الفيديو ، الكتيبات </a:t>
            </a:r>
            <a:r>
              <a:rPr lang="ar-SA" sz="3600" b="1" dirty="0" smtClean="0">
                <a:effectLst>
                  <a:outerShdw blurRad="38100" dist="38100" dir="2700000" algn="tl">
                    <a:srgbClr val="000000">
                      <a:alpha val="43137"/>
                    </a:srgbClr>
                  </a:outerShdw>
                </a:effectLst>
                <a:latin typeface="+mj-lt"/>
                <a:ea typeface="+mj-ea"/>
                <a:cs typeface="DecoType Naskh" pitchFamily="2" charset="-78"/>
              </a:rPr>
              <a:t>،... </a:t>
            </a:r>
            <a:r>
              <a:rPr lang="ar-SA" sz="3600" b="1" dirty="0">
                <a:effectLst>
                  <a:outerShdw blurRad="38100" dist="38100" dir="2700000" algn="tl">
                    <a:srgbClr val="000000">
                      <a:alpha val="43137"/>
                    </a:srgbClr>
                  </a:outerShdw>
                </a:effectLst>
                <a:latin typeface="+mj-lt"/>
                <a:ea typeface="+mj-ea"/>
                <a:cs typeface="DecoType Naskh" pitchFamily="2" charset="-78"/>
              </a:rPr>
              <a:t>الخ. </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38</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10872748"/>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650"/>
                            </p:stCondLst>
                            <p:childTnLst>
                              <p:par>
                                <p:cTn id="15" presetID="2" presetClass="entr" presetSubtype="4" fill="hold" grpId="0" nodeType="afterEffect">
                                  <p:stCondLst>
                                    <p:cond delay="0"/>
                                  </p:stCondLst>
                                  <p:iterate type="wd">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92696"/>
            <a:ext cx="7128792" cy="5544616"/>
          </a:xfrm>
        </p:spPr>
        <p:txBody>
          <a:bodyPr>
            <a:noAutofit/>
          </a:bodyPr>
          <a:lstStyle/>
          <a:p>
            <a:pPr lvl="1" indent="-742950" algn="just">
              <a:lnSpc>
                <a:spcPct val="200000"/>
              </a:lnSpc>
              <a:buClr>
                <a:srgbClr val="C00000"/>
              </a:buClr>
              <a:buFont typeface="Wingdings 2" panose="05020102010507070707" pitchFamily="18" charset="2"/>
              <a:buChar char="D"/>
            </a:pPr>
            <a:r>
              <a:rPr lang="ar-SA" sz="3600" b="1" dirty="0" smtClean="0">
                <a:effectLst>
                  <a:outerShdw blurRad="38100" dist="38100" dir="2700000" algn="tl">
                    <a:srgbClr val="000000">
                      <a:alpha val="43137"/>
                    </a:srgbClr>
                  </a:outerShdw>
                </a:effectLst>
                <a:latin typeface="+mj-lt"/>
                <a:ea typeface="+mj-ea"/>
                <a:cs typeface="DecoType Naskh" pitchFamily="2" charset="-78"/>
              </a:rPr>
              <a:t>توفر </a:t>
            </a:r>
            <a:r>
              <a:rPr lang="ar-SA" sz="3600" b="1" dirty="0">
                <a:effectLst>
                  <a:outerShdw blurRad="38100" dist="38100" dir="2700000" algn="tl">
                    <a:srgbClr val="000000">
                      <a:alpha val="43137"/>
                    </a:srgbClr>
                  </a:outerShdw>
                </a:effectLst>
                <a:latin typeface="+mj-lt"/>
                <a:ea typeface="+mj-ea"/>
                <a:cs typeface="DecoType Naskh" pitchFamily="2" charset="-78"/>
              </a:rPr>
              <a:t>المهارات اللازمة لاستخدام وسائل الاتصال حيث أنه كلما توفرت المهارات كلما ساعد ذلك على إيضاح قدرات المرسل في استخدام وسائل الاستخدام الصحيح في عملية الاتصال</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39</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1818645"/>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20688"/>
            <a:ext cx="7128792" cy="5688632"/>
          </a:xfrm>
        </p:spPr>
        <p:txBody>
          <a:bodyPr>
            <a:noAutofit/>
          </a:bodyPr>
          <a:lstStyle/>
          <a:p>
            <a:pPr lvl="1" indent="-742950" algn="just">
              <a:lnSpc>
                <a:spcPct val="200000"/>
              </a:lnSpc>
              <a:buClr>
                <a:srgbClr val="C00000"/>
              </a:buClr>
              <a:buFont typeface="Wingdings 2" panose="05020102010507070707" pitchFamily="18" charset="2"/>
              <a:buChar char="D"/>
            </a:pPr>
            <a:r>
              <a:rPr lang="ar-SA" sz="3600" b="1" dirty="0" smtClean="0">
                <a:effectLst>
                  <a:outerShdw blurRad="38100" dist="38100" dir="2700000" algn="tl">
                    <a:srgbClr val="000000">
                      <a:alpha val="43137"/>
                    </a:srgbClr>
                  </a:outerShdw>
                </a:effectLst>
                <a:latin typeface="+mj-lt"/>
                <a:ea typeface="+mj-ea"/>
                <a:cs typeface="DecoType Naskh" pitchFamily="2" charset="-78"/>
              </a:rPr>
              <a:t>توفر </a:t>
            </a:r>
            <a:r>
              <a:rPr lang="ar-SA" sz="3600" b="1" dirty="0">
                <a:effectLst>
                  <a:outerShdw blurRad="38100" dist="38100" dir="2700000" algn="tl">
                    <a:srgbClr val="000000">
                      <a:alpha val="43137"/>
                    </a:srgbClr>
                  </a:outerShdw>
                </a:effectLst>
                <a:latin typeface="+mj-lt"/>
                <a:ea typeface="+mj-ea"/>
                <a:cs typeface="DecoType Naskh" pitchFamily="2" charset="-78"/>
              </a:rPr>
              <a:t>العلاقة بين الوسيلة والرسالة والفئات المستهدفة (المستقبل) وبالتالي من الضروري استخدام الوسائل التي تتضمن المضمون الواضح عن موضوع الاتصال مثل علاقة الفيلم بموضوع تنظيم الأسرة ، علاقة الوسيلة بالمرحلة العمرية (</a:t>
            </a:r>
            <a:r>
              <a:rPr lang="ar-SA" sz="3600" b="1" dirty="0" smtClean="0">
                <a:effectLst>
                  <a:outerShdw blurRad="38100" dist="38100" dir="2700000" algn="tl">
                    <a:srgbClr val="000000">
                      <a:alpha val="43137"/>
                    </a:srgbClr>
                  </a:outerShdw>
                </a:effectLst>
                <a:latin typeface="+mj-lt"/>
                <a:ea typeface="+mj-ea"/>
                <a:cs typeface="DecoType Naskh" pitchFamily="2" charset="-78"/>
              </a:rPr>
              <a:t>الطفل، الشباب، المرأة، </a:t>
            </a:r>
            <a:r>
              <a:rPr lang="ar-SA" sz="3600" b="1" dirty="0">
                <a:effectLst>
                  <a:outerShdw blurRad="38100" dist="38100" dir="2700000" algn="tl">
                    <a:srgbClr val="000000">
                      <a:alpha val="43137"/>
                    </a:srgbClr>
                  </a:outerShdw>
                </a:effectLst>
                <a:latin typeface="+mj-lt"/>
                <a:ea typeface="+mj-ea"/>
                <a:cs typeface="DecoType Naskh" pitchFamily="2" charset="-78"/>
              </a:rPr>
              <a:t>....الخ</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40</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81649693"/>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20688"/>
            <a:ext cx="7128792" cy="5688632"/>
          </a:xfrm>
        </p:spPr>
        <p:txBody>
          <a:bodyPr>
            <a:noAutofit/>
          </a:bodyPr>
          <a:lstStyle/>
          <a:p>
            <a:pPr marL="633413" lvl="1" indent="-633413" algn="just">
              <a:lnSpc>
                <a:spcPct val="150000"/>
              </a:lnSpc>
              <a:buClr>
                <a:srgbClr val="C00000"/>
              </a:buClr>
              <a:buFont typeface="Wingdings 2" panose="05020102010507070707" pitchFamily="18" charset="2"/>
              <a:buChar char="D"/>
            </a:pPr>
            <a:r>
              <a:rPr lang="ar-SA" sz="3200" b="1" dirty="0" smtClean="0">
                <a:effectLst>
                  <a:outerShdw blurRad="38100" dist="38100" dir="2700000" algn="tl">
                    <a:srgbClr val="000000">
                      <a:alpha val="43137"/>
                    </a:srgbClr>
                  </a:outerShdw>
                </a:effectLst>
                <a:latin typeface="+mj-lt"/>
                <a:ea typeface="+mj-ea"/>
                <a:cs typeface="DecoType Naskh" pitchFamily="2" charset="-78"/>
              </a:rPr>
              <a:t>التدريب الدقيق على استخدام الوسائل حتى نضمن إمكانية استخدام تلك الوسائل بالأساليب الصحيحة وتوفير الوقت والزمن الذي يمكن استخدامها في أمور ومجالات أخرى .</a:t>
            </a:r>
          </a:p>
          <a:p>
            <a:pPr marL="633413" lvl="1" indent="-633413" algn="just">
              <a:lnSpc>
                <a:spcPct val="150000"/>
              </a:lnSpc>
              <a:buClr>
                <a:srgbClr val="C00000"/>
              </a:buClr>
              <a:buFont typeface="Wingdings 2" panose="05020102010507070707" pitchFamily="18" charset="2"/>
              <a:buChar char="D"/>
            </a:pPr>
            <a:r>
              <a:rPr lang="ar-SA" sz="3600" b="1" dirty="0">
                <a:effectLst>
                  <a:outerShdw blurRad="38100" dist="38100" dir="2700000" algn="tl">
                    <a:srgbClr val="000000">
                      <a:alpha val="43137"/>
                    </a:srgbClr>
                  </a:outerShdw>
                </a:effectLst>
                <a:cs typeface="DecoType Naskh" pitchFamily="2" charset="-78"/>
              </a:rPr>
              <a:t>ضرورة ارتباط الوسائل باستخدام الحواس ، حيث أنه كلما ساعدت الوسائل على استخدام حواس متعددة كلما ساهم ذلك على تحقيق الأهداف المرجوة من عملية الاتصال</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smtClean="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41</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56436276"/>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650"/>
                            </p:stCondLst>
                            <p:childTnLst>
                              <p:par>
                                <p:cTn id="10" presetID="2" presetClass="entr" presetSubtype="4" fill="hold" grpId="0" nodeType="after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620688"/>
            <a:ext cx="7128792" cy="5616624"/>
          </a:xfrm>
        </p:spPr>
        <p:txBody>
          <a:bodyPr>
            <a:noAutofit/>
          </a:bodyPr>
          <a:lstStyle/>
          <a:p>
            <a:pPr lvl="1" indent="-742950" algn="just">
              <a:lnSpc>
                <a:spcPct val="150000"/>
              </a:lnSpc>
              <a:buClr>
                <a:srgbClr val="C00000"/>
              </a:buClr>
              <a:buFont typeface="Wingdings 2" panose="05020102010507070707" pitchFamily="18" charset="2"/>
              <a:buChar char="D"/>
            </a:pPr>
            <a:r>
              <a:rPr lang="ar-SA" sz="3600" b="1" dirty="0" smtClean="0">
                <a:effectLst>
                  <a:outerShdw blurRad="38100" dist="38100" dir="2700000" algn="tl">
                    <a:srgbClr val="000000">
                      <a:alpha val="43137"/>
                    </a:srgbClr>
                  </a:outerShdw>
                </a:effectLst>
                <a:latin typeface="+mj-lt"/>
                <a:ea typeface="+mj-ea"/>
                <a:cs typeface="DecoType Naskh" pitchFamily="2" charset="-78"/>
              </a:rPr>
              <a:t>توفير </a:t>
            </a:r>
            <a:r>
              <a:rPr lang="ar-SA" sz="3600" b="1" dirty="0">
                <a:effectLst>
                  <a:outerShdw blurRad="38100" dist="38100" dir="2700000" algn="tl">
                    <a:srgbClr val="000000">
                      <a:alpha val="43137"/>
                    </a:srgbClr>
                  </a:outerShdw>
                </a:effectLst>
                <a:latin typeface="+mj-lt"/>
                <a:ea typeface="+mj-ea"/>
                <a:cs typeface="DecoType Naskh" pitchFamily="2" charset="-78"/>
              </a:rPr>
              <a:t>بدائل المناسبة لوسائل الاتصال ومعنى ذلك أنه يمكن تحديد أكثر من وسيلة تفيد في عملية الاتصال ارتباطاً بموضوع الرسالة ، ويمكن تحديد الأفلام التي تفيد في توجيه الأفراد للمحافظة على البيئة ويمكن أيضا استخدام الكتيبات المكتوبة والمصورة في تحقيق ذات الهدف. </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42</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5594714"/>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556792"/>
            <a:ext cx="7315200" cy="3384029"/>
          </a:xfrm>
        </p:spPr>
        <p:txBody>
          <a:bodyPr rtlCol="1">
            <a:noAutofit/>
          </a:bodyPr>
          <a:lstStyle/>
          <a:p>
            <a:pPr marL="0" indent="0" algn="ctr">
              <a:lnSpc>
                <a:spcPct val="150000"/>
              </a:lnSpc>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ناقش / ناقشي </a:t>
            </a:r>
            <a:r>
              <a:rPr lang="ar-SA" sz="4400" b="1" dirty="0">
                <a:solidFill>
                  <a:srgbClr val="FF0000"/>
                </a:solidFill>
                <a:effectLst>
                  <a:outerShdw blurRad="38100" dist="38100" dir="2700000" algn="tl">
                    <a:srgbClr val="000000">
                      <a:alpha val="43137"/>
                    </a:srgbClr>
                  </a:outerShdw>
                </a:effectLst>
                <a:cs typeface="DecoType Naskh" pitchFamily="2" charset="-78"/>
              </a:rPr>
              <a:t>مزايا الخبرة الهادفة </a:t>
            </a:r>
            <a:r>
              <a:rPr lang="ar-SA" sz="4400" b="1" dirty="0" smtClean="0">
                <a:solidFill>
                  <a:srgbClr val="FF0000"/>
                </a:solidFill>
                <a:effectLst>
                  <a:outerShdw blurRad="38100" dist="38100" dir="2700000" algn="tl">
                    <a:srgbClr val="000000">
                      <a:alpha val="43137"/>
                    </a:srgbClr>
                  </a:outerShdw>
                </a:effectLst>
                <a:cs typeface="DecoType Naskh" pitchFamily="2" charset="-78"/>
              </a:rPr>
              <a:t>المباشرة</a:t>
            </a: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ctr" eaLnBrk="1" fontAlgn="auto" hangingPunct="1">
              <a:lnSpc>
                <a:spcPct val="150000"/>
              </a:lnSpc>
              <a:spcAft>
                <a:spcPts val="0"/>
              </a:spcAft>
              <a:buFont typeface="Arial" pitchFamily="34" charset="0"/>
              <a:buNone/>
              <a:defRPr/>
            </a:pP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b="1" smtClean="0">
                <a:solidFill>
                  <a:srgbClr val="FF0000"/>
                </a:solidFill>
                <a:effectLst>
                  <a:outerShdw blurRad="38100" dist="38100" dir="2700000" algn="tl">
                    <a:srgbClr val="000000">
                      <a:alpha val="43137"/>
                    </a:srgbClr>
                  </a:outerShdw>
                </a:effectLst>
              </a:rPr>
              <a:t>43</a:t>
            </a:fld>
            <a:endParaRPr lang="ar-SA"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5831393"/>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20688"/>
            <a:ext cx="7416824" cy="5760640"/>
          </a:xfrm>
        </p:spPr>
        <p:txBody>
          <a:bodyPr>
            <a:noAutofit/>
          </a:bodyPr>
          <a:lstStyle/>
          <a:p>
            <a:pPr marL="531813" lvl="0" indent="-531813" algn="ctr">
              <a:buNone/>
            </a:pPr>
            <a:r>
              <a:rPr lang="ar-SA" sz="3600" b="1" dirty="0" smtClean="0">
                <a:solidFill>
                  <a:srgbClr val="92D050"/>
                </a:solidFill>
                <a:effectLst>
                  <a:outerShdw blurRad="38100" dist="38100" dir="2700000" algn="tl">
                    <a:srgbClr val="000000">
                      <a:alpha val="43137"/>
                    </a:srgbClr>
                  </a:outerShdw>
                </a:effectLst>
                <a:latin typeface="+mj-lt"/>
                <a:ea typeface="+mj-ea"/>
                <a:cs typeface="DecoType Naskh" pitchFamily="2" charset="-78"/>
              </a:rPr>
              <a:t>الإجابة</a:t>
            </a:r>
          </a:p>
          <a:p>
            <a:pPr marL="531813" lvl="0" indent="-531813" algn="just">
              <a:buNone/>
            </a:pPr>
            <a:r>
              <a:rPr lang="ar-SA" sz="3600" b="1" dirty="0" smtClean="0">
                <a:effectLst>
                  <a:outerShdw blurRad="38100" dist="38100" dir="2700000" algn="tl">
                    <a:srgbClr val="000000">
                      <a:alpha val="43137"/>
                    </a:srgbClr>
                  </a:outerShdw>
                </a:effectLst>
                <a:latin typeface="+mj-lt"/>
                <a:ea typeface="+mj-ea"/>
                <a:cs typeface="DecoType Naskh" pitchFamily="2" charset="-78"/>
              </a:rPr>
              <a:t>تتميز </a:t>
            </a:r>
            <a:r>
              <a:rPr lang="ar-SA" sz="3600" b="1" dirty="0">
                <a:effectLst>
                  <a:outerShdw blurRad="38100" dist="38100" dir="2700000" algn="tl">
                    <a:srgbClr val="000000">
                      <a:alpha val="43137"/>
                    </a:srgbClr>
                  </a:outerShdw>
                </a:effectLst>
                <a:latin typeface="+mj-lt"/>
                <a:ea typeface="+mj-ea"/>
                <a:cs typeface="DecoType Naskh" pitchFamily="2" charset="-78"/>
              </a:rPr>
              <a:t>الخبرة الهادفة والمباشرة بما يلي:- </a:t>
            </a:r>
            <a:endParaRPr lang="en-US" sz="3600" b="1" dirty="0">
              <a:effectLst>
                <a:outerShdw blurRad="38100" dist="38100" dir="2700000" algn="tl">
                  <a:srgbClr val="000000">
                    <a:alpha val="43137"/>
                  </a:srgbClr>
                </a:outerShdw>
              </a:effectLst>
              <a:latin typeface="+mj-lt"/>
              <a:ea typeface="+mj-ea"/>
              <a:cs typeface="DecoType Naskh" pitchFamily="2" charset="-78"/>
            </a:endParaRPr>
          </a:p>
          <a:p>
            <a:pPr marL="742950" lvl="0" indent="-742950" algn="just">
              <a:lnSpc>
                <a:spcPct val="150000"/>
              </a:lnSpc>
              <a:buFont typeface="+mj-lt"/>
              <a:buAutoNum type="arabicPeriod"/>
            </a:pPr>
            <a:r>
              <a:rPr lang="ar-SA" sz="36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الغرضية</a:t>
            </a:r>
            <a:r>
              <a:rPr lang="ar-SA" sz="3600" b="1" dirty="0">
                <a:effectLst>
                  <a:outerShdw blurRad="38100" dist="38100" dir="2700000" algn="tl">
                    <a:srgbClr val="000000">
                      <a:alpha val="43137"/>
                    </a:srgbClr>
                  </a:outerShdw>
                </a:effectLst>
                <a:latin typeface="+mj-lt"/>
                <a:ea typeface="+mj-ea"/>
                <a:cs typeface="DecoType Naskh" pitchFamily="2" charset="-78"/>
              </a:rPr>
              <a:t>: وهي عبارة عن اكتساب الفرد الخبرة من خلال أنه هو الذي يحدد أغراضه ويسعى لتحقيقها وترجع أهمية تحديد الغرض إلى أنه يساعد الفرد على معرفة ما يريد أن يقوم بعمله وكيفية أدائه ووضع الخطة له ومحاولته للتغلب على المشكلات التي يمكن أن تواجهه</a:t>
            </a:r>
            <a:r>
              <a:rPr lang="ar-SA" sz="3600" b="1" dirty="0" smtClean="0">
                <a:effectLst>
                  <a:outerShdw blurRad="38100" dist="38100" dir="2700000" algn="tl">
                    <a:srgbClr val="000000">
                      <a:alpha val="43137"/>
                    </a:srgbClr>
                  </a:outerShdw>
                </a:effectLst>
                <a:latin typeface="+mj-lt"/>
                <a:ea typeface="+mj-ea"/>
                <a:cs typeface="DecoType Naskh" pitchFamily="2" charset="-78"/>
              </a:rPr>
              <a:t>.</a:t>
            </a:r>
            <a:endParaRPr lang="en-US" sz="3600"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44</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50271500"/>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2200"/>
                            </p:stCondLst>
                            <p:childTnLst>
                              <p:par>
                                <p:cTn id="18" presetID="42" presetClass="entr" presetSubtype="0" fill="hold" grpId="0" nodeType="afterEffect">
                                  <p:stCondLst>
                                    <p:cond delay="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anim calcmode="lin" valueType="num">
                                      <p:cBhvr>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404664"/>
            <a:ext cx="7416824" cy="5904656"/>
          </a:xfrm>
        </p:spPr>
        <p:txBody>
          <a:bodyPr>
            <a:noAutofit/>
          </a:bodyPr>
          <a:lstStyle/>
          <a:p>
            <a:pPr marL="565150" lvl="0" indent="-565150" algn="just">
              <a:lnSpc>
                <a:spcPct val="150000"/>
              </a:lnSpc>
              <a:buFont typeface="+mj-lt"/>
              <a:buAutoNum type="arabicPeriod" startAt="2"/>
            </a:pPr>
            <a:r>
              <a:rPr lang="ar-SA"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الواقعية</a:t>
            </a:r>
            <a:r>
              <a:rPr lang="ar-SA" b="1" dirty="0">
                <a:effectLst>
                  <a:outerShdw blurRad="38100" dist="38100" dir="2700000" algn="tl">
                    <a:srgbClr val="000000">
                      <a:alpha val="43137"/>
                    </a:srgbClr>
                  </a:outerShdw>
                </a:effectLst>
                <a:latin typeface="+mj-lt"/>
                <a:ea typeface="+mj-ea"/>
                <a:cs typeface="DecoType Naskh" pitchFamily="2" charset="-78"/>
              </a:rPr>
              <a:t>: يعتبر من شروط التعليم الجيد ممارسة الفرد للعمل وتعلمه عن طريق احتكاكه بالواقع ذاته وممارسته له وتفاعله </a:t>
            </a:r>
            <a:r>
              <a:rPr lang="ar-SA" b="1" dirty="0" smtClean="0">
                <a:effectLst>
                  <a:outerShdw blurRad="38100" dist="38100" dir="2700000" algn="tl">
                    <a:srgbClr val="000000">
                      <a:alpha val="43137"/>
                    </a:srgbClr>
                  </a:outerShdw>
                </a:effectLst>
                <a:latin typeface="+mj-lt"/>
                <a:ea typeface="+mj-ea"/>
                <a:cs typeface="DecoType Naskh" pitchFamily="2" charset="-78"/>
              </a:rPr>
              <a:t>معه، </a:t>
            </a:r>
            <a:r>
              <a:rPr lang="ar-SA" b="1" dirty="0">
                <a:effectLst>
                  <a:outerShdw blurRad="38100" dist="38100" dir="2700000" algn="tl">
                    <a:srgbClr val="000000">
                      <a:alpha val="43137"/>
                    </a:srgbClr>
                  </a:outerShdw>
                </a:effectLst>
                <a:latin typeface="+mj-lt"/>
                <a:ea typeface="+mj-ea"/>
                <a:cs typeface="DecoType Naskh" pitchFamily="2" charset="-78"/>
              </a:rPr>
              <a:t>وهنا تساعده هذه الخبرة في التعامل مع الواقع مع إكسابه العديد من المهارات المختلفة.</a:t>
            </a:r>
            <a:endParaRPr lang="en-US" b="1" dirty="0">
              <a:effectLst>
                <a:outerShdw blurRad="38100" dist="38100" dir="2700000" algn="tl">
                  <a:srgbClr val="000000">
                    <a:alpha val="43137"/>
                  </a:srgbClr>
                </a:outerShdw>
              </a:effectLst>
              <a:latin typeface="+mj-lt"/>
              <a:ea typeface="+mj-ea"/>
              <a:cs typeface="DecoType Naskh" pitchFamily="2" charset="-78"/>
            </a:endParaRPr>
          </a:p>
          <a:p>
            <a:pPr marL="565150" lvl="0" indent="-565150" algn="just">
              <a:lnSpc>
                <a:spcPct val="150000"/>
              </a:lnSpc>
              <a:buFont typeface="+mj-lt"/>
              <a:buAutoNum type="arabicPeriod" startAt="2"/>
            </a:pPr>
            <a:r>
              <a:rPr lang="ar-SA" b="1" dirty="0">
                <a:solidFill>
                  <a:srgbClr val="FF0000"/>
                </a:solidFill>
                <a:effectLst>
                  <a:outerShdw blurRad="38100" dist="38100" dir="2700000" algn="tl">
                    <a:srgbClr val="000000">
                      <a:alpha val="43137"/>
                    </a:srgbClr>
                  </a:outerShdw>
                </a:effectLst>
                <a:latin typeface="+mj-lt"/>
                <a:ea typeface="+mj-ea"/>
                <a:cs typeface="DecoType Naskh" pitchFamily="2" charset="-78"/>
              </a:rPr>
              <a:t>الايجابية</a:t>
            </a:r>
            <a:r>
              <a:rPr lang="ar-SA" b="1" dirty="0">
                <a:effectLst>
                  <a:outerShdw blurRad="38100" dist="38100" dir="2700000" algn="tl">
                    <a:srgbClr val="000000">
                      <a:alpha val="43137"/>
                    </a:srgbClr>
                  </a:outerShdw>
                </a:effectLst>
                <a:latin typeface="+mj-lt"/>
                <a:ea typeface="+mj-ea"/>
                <a:cs typeface="DecoType Naskh" pitchFamily="2" charset="-78"/>
              </a:rPr>
              <a:t>: هي أن يقوم الفرد بالتعلم عن طريق أن يقوم هو بنفسه ببذل الجهد لتحقيق الهدف الذي يسعى إليه أي أنه يقوم بالمشاركة بذاته دون الانتظار من آخرين لأداء المهام له وهذا يساعده على اكتساب الخبرة بصورة أفضل</a:t>
            </a:r>
            <a:r>
              <a:rPr lang="ar-SA" b="1" dirty="0" smtClean="0">
                <a:effectLst>
                  <a:outerShdw blurRad="38100" dist="38100" dir="2700000" algn="tl">
                    <a:srgbClr val="000000">
                      <a:alpha val="43137"/>
                    </a:srgbClr>
                  </a:outerShdw>
                </a:effectLst>
                <a:latin typeface="+mj-lt"/>
                <a:ea typeface="+mj-ea"/>
                <a:cs typeface="DecoType Naskh" pitchFamily="2" charset="-78"/>
              </a:rPr>
              <a:t>.</a:t>
            </a:r>
            <a:endParaRPr lang="en-US"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45</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8234856"/>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885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20688"/>
            <a:ext cx="7416824" cy="5760640"/>
          </a:xfrm>
        </p:spPr>
        <p:txBody>
          <a:bodyPr>
            <a:noAutofit/>
          </a:bodyPr>
          <a:lstStyle/>
          <a:p>
            <a:pPr marL="742950" lvl="0" indent="-742950" algn="just">
              <a:lnSpc>
                <a:spcPct val="150000"/>
              </a:lnSpc>
              <a:buFont typeface="+mj-lt"/>
              <a:buAutoNum type="arabicPeriod" startAt="4"/>
            </a:pPr>
            <a:r>
              <a:rPr lang="ar-SA"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تحمل </a:t>
            </a:r>
            <a:r>
              <a:rPr lang="ar-SA" b="1" dirty="0">
                <a:solidFill>
                  <a:srgbClr val="FF0000"/>
                </a:solidFill>
                <a:effectLst>
                  <a:outerShdw blurRad="38100" dist="38100" dir="2700000" algn="tl">
                    <a:srgbClr val="000000">
                      <a:alpha val="43137"/>
                    </a:srgbClr>
                  </a:outerShdw>
                </a:effectLst>
                <a:latin typeface="+mj-lt"/>
                <a:ea typeface="+mj-ea"/>
                <a:cs typeface="DecoType Naskh" pitchFamily="2" charset="-78"/>
              </a:rPr>
              <a:t>المسئولية</a:t>
            </a:r>
            <a:r>
              <a:rPr lang="ar-SA" b="1" dirty="0">
                <a:effectLst>
                  <a:outerShdw blurRad="38100" dist="38100" dir="2700000" algn="tl">
                    <a:srgbClr val="000000">
                      <a:alpha val="43137"/>
                    </a:srgbClr>
                  </a:outerShdw>
                </a:effectLst>
                <a:latin typeface="+mj-lt"/>
                <a:ea typeface="+mj-ea"/>
                <a:cs typeface="DecoType Naskh" pitchFamily="2" charset="-78"/>
              </a:rPr>
              <a:t>: هي عبارة عن تحمل الفرد مسئولية عمله وما يقوم به، فهو المسئول عن ما يتم تحقيقه من نتائج ، وهنا يسعى الفرد لبذل أقصى ما لديه من جهد للوصول إلى أفضل النتائج مما يكون عند الفرد الشعور بالمسئولية في أداء عمله.</a:t>
            </a:r>
            <a:endParaRPr lang="en-US" b="1" dirty="0">
              <a:effectLst>
                <a:outerShdw blurRad="38100" dist="38100" dir="2700000" algn="tl">
                  <a:srgbClr val="000000">
                    <a:alpha val="43137"/>
                  </a:srgbClr>
                </a:outerShdw>
              </a:effectLst>
              <a:latin typeface="+mj-lt"/>
              <a:ea typeface="+mj-ea"/>
              <a:cs typeface="DecoType Naskh" pitchFamily="2" charset="-78"/>
            </a:endParaRPr>
          </a:p>
          <a:p>
            <a:pPr algn="just">
              <a:lnSpc>
                <a:spcPct val="150000"/>
              </a:lnSpc>
            </a:pPr>
            <a:r>
              <a:rPr lang="ar-SA" b="1" dirty="0">
                <a:effectLst>
                  <a:outerShdw blurRad="38100" dist="38100" dir="2700000" algn="tl">
                    <a:srgbClr val="000000">
                      <a:alpha val="43137"/>
                    </a:srgbClr>
                  </a:outerShdw>
                </a:effectLst>
                <a:latin typeface="+mj-lt"/>
                <a:ea typeface="+mj-ea"/>
                <a:cs typeface="DecoType Naskh" pitchFamily="2" charset="-78"/>
              </a:rPr>
              <a:t>وتعتبر الخبرة الهادفة المباشرة من إحدى الطرق الهامة التي تؤدى إلى تعلم واضح وجيد وتحقق كثير من الشروط التربوية التي تساعد الفرد على اكتساب العديد من الخبرات للوصول به إلى الأفضل.</a:t>
            </a:r>
            <a:endParaRPr lang="en-US" b="1" dirty="0">
              <a:effectLst>
                <a:outerShdw blurRad="38100" dist="38100" dir="2700000" algn="tl">
                  <a:srgbClr val="000000">
                    <a:alpha val="43137"/>
                  </a:srgbClr>
                </a:outerShdw>
              </a:effectLst>
              <a:latin typeface="+mj-lt"/>
              <a:ea typeface="+mj-ea"/>
              <a:cs typeface="DecoType Naskh" pitchFamily="2" charset="-78"/>
            </a:endParaRPr>
          </a:p>
        </p:txBody>
      </p:sp>
      <p:sp>
        <p:nvSpPr>
          <p:cNvPr id="6"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46</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4379841"/>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935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52736"/>
            <a:ext cx="7315200" cy="3384029"/>
          </a:xfrm>
        </p:spPr>
        <p:txBody>
          <a:bodyPr rtlCol="1">
            <a:noAutofit/>
          </a:bodyPr>
          <a:lstStyle/>
          <a:p>
            <a:pPr marL="0" indent="0" algn="ctr" eaLnBrk="1" fontAlgn="auto" hangingPunct="1">
              <a:lnSpc>
                <a:spcPct val="150000"/>
              </a:lnSpc>
              <a:spcAft>
                <a:spcPts val="0"/>
              </a:spcAft>
              <a:buFont typeface="Arial" pitchFamily="34" charset="0"/>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فسر/ فسري </a:t>
            </a:r>
            <a:r>
              <a:rPr lang="ar-SA" sz="4400" b="1" dirty="0">
                <a:solidFill>
                  <a:srgbClr val="FF0000"/>
                </a:solidFill>
                <a:effectLst>
                  <a:outerShdw blurRad="38100" dist="38100" dir="2700000" algn="tl">
                    <a:srgbClr val="000000">
                      <a:alpha val="43137"/>
                    </a:srgbClr>
                  </a:outerShdw>
                </a:effectLst>
                <a:cs typeface="DecoType Naskh" pitchFamily="2" charset="-78"/>
              </a:rPr>
              <a:t>العلاقة بين الاتصال </a:t>
            </a:r>
            <a:r>
              <a:rPr lang="ar-SA" sz="4400" b="1" dirty="0" smtClean="0">
                <a:solidFill>
                  <a:srgbClr val="FF0000"/>
                </a:solidFill>
                <a:effectLst>
                  <a:outerShdw blurRad="38100" dist="38100" dir="2700000" algn="tl">
                    <a:srgbClr val="000000">
                      <a:alpha val="43137"/>
                    </a:srgbClr>
                  </a:outerShdw>
                </a:effectLst>
                <a:cs typeface="DecoType Naskh" pitchFamily="2" charset="-78"/>
              </a:rPr>
              <a:t>والإرشاد</a:t>
            </a: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ctr" eaLnBrk="1" fontAlgn="auto" hangingPunct="1">
              <a:lnSpc>
                <a:spcPct val="150000"/>
              </a:lnSpc>
              <a:spcAft>
                <a:spcPts val="0"/>
              </a:spcAft>
              <a:buFont typeface="Arial" pitchFamily="34" charset="0"/>
              <a:buNone/>
              <a:defRPr/>
            </a:pP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47</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4313000"/>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357166"/>
            <a:ext cx="8075240" cy="5768997"/>
          </a:xfrm>
        </p:spPr>
        <p:txBody>
          <a:bodyPr>
            <a:noAutofit/>
          </a:bodyPr>
          <a:lstStyle/>
          <a:p>
            <a:pPr marL="0" lvl="0" indent="0" algn="ctr">
              <a:lnSpc>
                <a:spcPct val="150000"/>
              </a:lnSpc>
              <a:buNone/>
            </a:pPr>
            <a:r>
              <a:rPr lang="ar-SA" sz="3600" b="1" dirty="0" smtClean="0">
                <a:solidFill>
                  <a:srgbClr val="FF0000"/>
                </a:solidFill>
                <a:effectLst>
                  <a:outerShdw blurRad="38100" dist="38100" dir="2700000" algn="tl">
                    <a:srgbClr val="000000">
                      <a:alpha val="43137"/>
                    </a:srgbClr>
                  </a:outerShdw>
                </a:effectLst>
                <a:cs typeface="DecoType Naskh" pitchFamily="2" charset="-78"/>
              </a:rPr>
              <a:t>الإجابة</a:t>
            </a:r>
            <a:endParaRPr lang="en-US" sz="3600" b="1" dirty="0">
              <a:solidFill>
                <a:srgbClr val="FF0000"/>
              </a:solidFill>
              <a:effectLst>
                <a:outerShdw blurRad="38100" dist="38100" dir="2700000" algn="tl">
                  <a:srgbClr val="000000">
                    <a:alpha val="43137"/>
                  </a:srgbClr>
                </a:outerShdw>
              </a:effectLst>
              <a:cs typeface="DecoType Naskh" pitchFamily="2" charset="-78"/>
            </a:endParaRPr>
          </a:p>
          <a:p>
            <a:pPr lvl="0" algn="just">
              <a:lnSpc>
                <a:spcPct val="150000"/>
              </a:lnSpc>
            </a:pPr>
            <a:r>
              <a:rPr lang="ar-SA" sz="3600" b="1" dirty="0" smtClean="0">
                <a:solidFill>
                  <a:srgbClr val="0070C0"/>
                </a:solidFill>
                <a:effectLst>
                  <a:outerShdw blurRad="38100" dist="38100" dir="2700000" algn="tl">
                    <a:srgbClr val="000000">
                      <a:alpha val="43137"/>
                    </a:srgbClr>
                  </a:outerShdw>
                </a:effectLst>
                <a:cs typeface="DecoType Naskh" pitchFamily="2" charset="-78"/>
              </a:rPr>
              <a:t>تتضح </a:t>
            </a:r>
            <a:r>
              <a:rPr lang="ar-SA" sz="3600" b="1" dirty="0">
                <a:solidFill>
                  <a:srgbClr val="0070C0"/>
                </a:solidFill>
                <a:effectLst>
                  <a:outerShdw blurRad="38100" dist="38100" dir="2700000" algn="tl">
                    <a:srgbClr val="000000">
                      <a:alpha val="43137"/>
                    </a:srgbClr>
                  </a:outerShdw>
                </a:effectLst>
                <a:cs typeface="DecoType Naskh" pitchFamily="2" charset="-78"/>
              </a:rPr>
              <a:t>تلك العلاقة في الجوانب الآتية:-  </a:t>
            </a:r>
            <a:endParaRPr lang="en-US" sz="3600" b="1" dirty="0">
              <a:solidFill>
                <a:srgbClr val="0070C0"/>
              </a:solidFill>
              <a:effectLst>
                <a:outerShdw blurRad="38100" dist="38100" dir="2700000" algn="tl">
                  <a:srgbClr val="000000">
                    <a:alpha val="43137"/>
                  </a:srgbClr>
                </a:outerShdw>
              </a:effectLst>
              <a:cs typeface="DecoType Naskh" pitchFamily="2" charset="-78"/>
            </a:endParaRPr>
          </a:p>
          <a:p>
            <a:pPr marL="742950" lvl="0" indent="-742950" algn="just">
              <a:lnSpc>
                <a:spcPct val="200000"/>
              </a:lnSpc>
              <a:buFont typeface="Arial" pitchFamily="34" charset="0"/>
              <a:buAutoNum type="arabicPeriod"/>
            </a:pPr>
            <a:r>
              <a:rPr lang="ar-SA" sz="3600" b="1" dirty="0">
                <a:effectLst>
                  <a:outerShdw blurRad="38100" dist="38100" dir="2700000" algn="tl">
                    <a:srgbClr val="000000">
                      <a:alpha val="43137"/>
                    </a:srgbClr>
                  </a:outerShdw>
                </a:effectLst>
                <a:cs typeface="DecoType Naskh" pitchFamily="2" charset="-78"/>
              </a:rPr>
              <a:t>يتكون الاتصال من طرفين هما المرسل والمستقبل أو المصدر والمستفيد وكذلك فإنه لا يمكن أن تتم عملية الإرشاد دون الطرفين وهما المرشد والمستهدف من الإرشاد. </a:t>
            </a: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48</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5810979"/>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par>
                          <p:cTn id="8" fill="hold">
                            <p:stCondLst>
                              <p:cond delay="1000"/>
                            </p:stCondLst>
                            <p:childTnLst>
                              <p:par>
                                <p:cTn id="9" presetID="8" presetClass="entr" presetSubtype="16" fill="hold" grpId="0" nodeType="afterEffect">
                                  <p:stCondLst>
                                    <p:cond delay="0"/>
                                  </p:stCondLst>
                                  <p:iterate type="wd">
                                    <p:tmPct val="10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amond(in)">
                                      <p:cBhvr>
                                        <p:cTn id="11" dur="1000"/>
                                        <p:tgtEl>
                                          <p:spTgt spid="3">
                                            <p:txEl>
                                              <p:pRg st="1" end="1"/>
                                            </p:txEl>
                                          </p:spTgt>
                                        </p:tgtEl>
                                      </p:cBhvr>
                                    </p:animEffect>
                                  </p:childTnLst>
                                </p:cTn>
                              </p:par>
                            </p:childTnLst>
                          </p:cTn>
                        </p:par>
                        <p:par>
                          <p:cTn id="12" fill="hold">
                            <p:stCondLst>
                              <p:cond delay="2600"/>
                            </p:stCondLst>
                            <p:childTnLst>
                              <p:par>
                                <p:cTn id="13" presetID="8" presetClass="entr" presetSubtype="16" fill="hold" grpId="0" nodeType="afterEffect">
                                  <p:stCondLst>
                                    <p:cond delay="0"/>
                                  </p:stCondLst>
                                  <p:iterate type="wd">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amond(in)">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357166"/>
            <a:ext cx="8208912" cy="5768997"/>
          </a:xfrm>
          <a:solidFill>
            <a:schemeClr val="bg1"/>
          </a:solidFill>
        </p:spPr>
        <p:txBody>
          <a:bodyPr>
            <a:noAutofit/>
          </a:bodyPr>
          <a:lstStyle/>
          <a:p>
            <a:pPr marL="742950" lvl="0" indent="-742950" algn="just">
              <a:lnSpc>
                <a:spcPct val="150000"/>
              </a:lnSpc>
              <a:buFont typeface="+mj-lt"/>
              <a:buAutoNum type="arabicPeriod" startAt="2"/>
            </a:pPr>
            <a:r>
              <a:rPr lang="ar-SA" sz="3600" b="1" dirty="0" smtClean="0">
                <a:effectLst>
                  <a:outerShdw blurRad="38100" dist="38100" dir="2700000" algn="tl">
                    <a:srgbClr val="000000">
                      <a:alpha val="43137"/>
                    </a:srgbClr>
                  </a:outerShdw>
                </a:effectLst>
                <a:cs typeface="DecoType Naskh" pitchFamily="2" charset="-78"/>
              </a:rPr>
              <a:t>يهدف </a:t>
            </a:r>
            <a:r>
              <a:rPr lang="ar-SA" sz="3600" b="1" dirty="0">
                <a:effectLst>
                  <a:outerShdw blurRad="38100" dist="38100" dir="2700000" algn="tl">
                    <a:srgbClr val="000000">
                      <a:alpha val="43137"/>
                    </a:srgbClr>
                  </a:outerShdw>
                </a:effectLst>
                <a:cs typeface="DecoType Naskh" pitchFamily="2" charset="-78"/>
              </a:rPr>
              <a:t>الاتصال إلى تعديل أو تغيير بعض الاتجاهات أو الآراء أو الأنماط </a:t>
            </a:r>
            <a:r>
              <a:rPr lang="ar-SA" sz="3600" b="1" dirty="0" smtClean="0">
                <a:effectLst>
                  <a:outerShdw blurRad="38100" dist="38100" dir="2700000" algn="tl">
                    <a:srgbClr val="000000">
                      <a:alpha val="43137"/>
                    </a:srgbClr>
                  </a:outerShdw>
                </a:effectLst>
                <a:cs typeface="DecoType Naskh" pitchFamily="2" charset="-78"/>
              </a:rPr>
              <a:t>السلوكية، </a:t>
            </a:r>
            <a:r>
              <a:rPr lang="ar-SA" sz="3600" b="1" dirty="0">
                <a:effectLst>
                  <a:outerShdw blurRad="38100" dist="38100" dir="2700000" algn="tl">
                    <a:srgbClr val="000000">
                      <a:alpha val="43137"/>
                    </a:srgbClr>
                  </a:outerShdw>
                </a:effectLst>
                <a:cs typeface="DecoType Naskh" pitchFamily="2" charset="-78"/>
              </a:rPr>
              <a:t>كذلك يعمل به اكتساب المستقبل لبعض المهارات اللازمة في مواقف أو موضوعات معينة ، ولذلك يسعى الإرشاد إلى تحقيق تلك الجوانب من خلال موجهات أساسية يوضحها ويحددها ويتجه إليها المستقبل من خلال عملية الاتصال</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49</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9430551"/>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iterate type="wd">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0323"/>
            <a:ext cx="8136904" cy="5768997"/>
          </a:xfrm>
          <a:solidFill>
            <a:schemeClr val="bg1"/>
          </a:solidFill>
        </p:spPr>
        <p:txBody>
          <a:bodyPr>
            <a:noAutofit/>
          </a:bodyPr>
          <a:lstStyle/>
          <a:p>
            <a:pPr marL="633413" lvl="0" indent="-633413" algn="just">
              <a:lnSpc>
                <a:spcPct val="150000"/>
              </a:lnSpc>
              <a:buFont typeface="+mj-lt"/>
              <a:buAutoNum type="arabicPeriod" startAt="3"/>
            </a:pPr>
            <a:r>
              <a:rPr lang="ar-SA" b="1" dirty="0" smtClean="0">
                <a:effectLst>
                  <a:outerShdw blurRad="38100" dist="38100" dir="2700000" algn="tl">
                    <a:srgbClr val="000000">
                      <a:alpha val="43137"/>
                    </a:srgbClr>
                  </a:outerShdw>
                </a:effectLst>
                <a:cs typeface="DecoType Naskh" pitchFamily="2" charset="-78"/>
              </a:rPr>
              <a:t>الاتصال </a:t>
            </a:r>
            <a:r>
              <a:rPr lang="ar-SA" b="1" dirty="0">
                <a:effectLst>
                  <a:outerShdw blurRad="38100" dist="38100" dir="2700000" algn="tl">
                    <a:srgbClr val="000000">
                      <a:alpha val="43137"/>
                    </a:srgbClr>
                  </a:outerShdw>
                </a:effectLst>
                <a:cs typeface="DecoType Naskh" pitchFamily="2" charset="-78"/>
              </a:rPr>
              <a:t>كعملية متكاملة الأبعاد من مكونات وأهداف وأساليب مختلفة تعتمد على المشاركة والتفاعل المستمر طول عملية الاتصال ولا يمكن أن تتم عملية الاتصال بصورة واضحة ومحددة دون التفاعل والمشاركة ويرتبط الإرشاد كعملية من عمليات الاتصال بهذا الإطار من حيث أنه يعتمد على التفاعل أي على الأفعال وردود الأفعال المشتركة بين الطرفين والمرشد والمستهدف في الاتصال يسعى إلى أهداف إرشادية مرتبط بمضمونه الذي يتميز به في تحقيق التعديل أو التغيير المطلوب</a:t>
            </a:r>
            <a:r>
              <a:rPr lang="ar-SA" b="1" dirty="0" smtClean="0">
                <a:effectLst>
                  <a:outerShdw blurRad="38100" dist="38100" dir="2700000" algn="tl">
                    <a:srgbClr val="000000">
                      <a:alpha val="43137"/>
                    </a:srgbClr>
                  </a:outerShdw>
                </a:effectLst>
                <a:cs typeface="DecoType Naskh" pitchFamily="2" charset="-78"/>
              </a:rPr>
              <a:t>.</a:t>
            </a:r>
            <a:endParaRPr lang="en-US"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50</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3384924"/>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900363"/>
            <a:ext cx="7488832" cy="5048917"/>
          </a:xfrm>
          <a:solidFill>
            <a:schemeClr val="bg1"/>
          </a:solidFill>
        </p:spPr>
        <p:txBody>
          <a:bodyPr>
            <a:noAutofit/>
          </a:bodyPr>
          <a:lstStyle/>
          <a:p>
            <a:pPr marL="742950" lvl="0" indent="-742950" algn="just">
              <a:lnSpc>
                <a:spcPct val="150000"/>
              </a:lnSpc>
              <a:buFont typeface="+mj-lt"/>
              <a:buAutoNum type="arabicPeriod" startAt="4"/>
            </a:pPr>
            <a:r>
              <a:rPr lang="ar-SA" sz="3600" b="1" dirty="0" smtClean="0">
                <a:effectLst>
                  <a:outerShdw blurRad="38100" dist="38100" dir="2700000" algn="tl">
                    <a:srgbClr val="000000">
                      <a:alpha val="43137"/>
                    </a:srgbClr>
                  </a:outerShdw>
                </a:effectLst>
                <a:cs typeface="DecoType Naskh" pitchFamily="2" charset="-78"/>
              </a:rPr>
              <a:t>استخدام </a:t>
            </a:r>
            <a:r>
              <a:rPr lang="ar-SA" sz="3600" b="1" dirty="0">
                <a:effectLst>
                  <a:outerShdw blurRad="38100" dist="38100" dir="2700000" algn="tl">
                    <a:srgbClr val="000000">
                      <a:alpha val="43137"/>
                    </a:srgbClr>
                  </a:outerShdw>
                </a:effectLst>
                <a:cs typeface="DecoType Naskh" pitchFamily="2" charset="-78"/>
              </a:rPr>
              <a:t>الاتصال للوسائل والأساليب في التعامل مع الأفراد والجماعات والمجتمعات يوضح مدى الارتباط بين الاتصال والإرشاد ، فعندما نستخدم المناقشة الجماعية من خلال الاتصال فنحن نستطيع أن نحقق أهداف إرشادية محددة وواضحة في موضوعات ومواقف معينة في حياة الأفراد والجماعات والمجتمعات</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51</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31736816"/>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88640"/>
            <a:ext cx="8064896" cy="6480720"/>
          </a:xfrm>
          <a:solidFill>
            <a:schemeClr val="bg1"/>
          </a:solidFill>
        </p:spPr>
        <p:txBody>
          <a:bodyPr>
            <a:noAutofit/>
          </a:bodyPr>
          <a:lstStyle/>
          <a:p>
            <a:pPr marL="469900" indent="-469900" algn="just">
              <a:lnSpc>
                <a:spcPct val="150000"/>
              </a:lnSpc>
              <a:buFont typeface="+mj-lt"/>
              <a:buAutoNum type="arabicPeriod" startAt="5"/>
            </a:pPr>
            <a:r>
              <a:rPr lang="ar-SA" sz="3600" b="1" dirty="0" smtClean="0">
                <a:effectLst>
                  <a:outerShdw blurRad="38100" dist="38100" dir="2700000" algn="tl">
                    <a:srgbClr val="000000">
                      <a:alpha val="43137"/>
                    </a:srgbClr>
                  </a:outerShdw>
                </a:effectLst>
                <a:cs typeface="DecoType Naskh" pitchFamily="2" charset="-78"/>
              </a:rPr>
              <a:t>الاتصال </a:t>
            </a:r>
            <a:r>
              <a:rPr lang="ar-SA" sz="3600" b="1" dirty="0">
                <a:effectLst>
                  <a:outerShdw blurRad="38100" dist="38100" dir="2700000" algn="tl">
                    <a:srgbClr val="000000">
                      <a:alpha val="43137"/>
                    </a:srgbClr>
                  </a:outerShdw>
                </a:effectLst>
                <a:cs typeface="DecoType Naskh" pitchFamily="2" charset="-78"/>
              </a:rPr>
              <a:t>كعملية أساسية في كافة المواقف التي </a:t>
            </a:r>
            <a:r>
              <a:rPr lang="ar-SA" sz="3600" b="1" dirty="0" err="1">
                <a:effectLst>
                  <a:outerShdw blurRad="38100" dist="38100" dir="2700000" algn="tl">
                    <a:srgbClr val="000000">
                      <a:alpha val="43137"/>
                    </a:srgbClr>
                  </a:outerShdw>
                </a:effectLst>
                <a:cs typeface="DecoType Naskh" pitchFamily="2" charset="-78"/>
              </a:rPr>
              <a:t>يحياها</a:t>
            </a:r>
            <a:r>
              <a:rPr lang="ar-SA" sz="3600" b="1" dirty="0">
                <a:effectLst>
                  <a:outerShdw blurRad="38100" dist="38100" dir="2700000" algn="tl">
                    <a:srgbClr val="000000">
                      <a:alpha val="43137"/>
                    </a:srgbClr>
                  </a:outerShdw>
                </a:effectLst>
                <a:cs typeface="DecoType Naskh" pitchFamily="2" charset="-78"/>
              </a:rPr>
              <a:t> الإنسان سواء في أسرته أو مع أصدقاءه أو في التعامل مع المؤسسات تتطلب مهارات أساسية ، وعند توفر تلك المهارات يمكن أن نحقق ما نصبو إليه من </a:t>
            </a:r>
            <a:r>
              <a:rPr lang="ar-SA" sz="3600" b="1" dirty="0" smtClean="0">
                <a:effectLst>
                  <a:outerShdw blurRad="38100" dist="38100" dir="2700000" algn="tl">
                    <a:srgbClr val="000000">
                      <a:alpha val="43137"/>
                    </a:srgbClr>
                  </a:outerShdw>
                </a:effectLst>
                <a:cs typeface="DecoType Naskh" pitchFamily="2" charset="-78"/>
              </a:rPr>
              <a:t>أهداف، </a:t>
            </a:r>
            <a:r>
              <a:rPr lang="ar-SA" sz="3600" b="1" dirty="0">
                <a:effectLst>
                  <a:outerShdw blurRad="38100" dist="38100" dir="2700000" algn="tl">
                    <a:srgbClr val="000000">
                      <a:alpha val="43137"/>
                    </a:srgbClr>
                  </a:outerShdw>
                </a:effectLst>
                <a:cs typeface="DecoType Naskh" pitchFamily="2" charset="-78"/>
              </a:rPr>
              <a:t>وعند القيام بالإرشاد نستخدم تلك المهارات في العملية الإرشادية ، فعند التعامل مع الأنماط الشخصية المختلفة بالأساليب المناسبة ، وعندما تتوفر مهارة العرض والتقديم بالأسلوب المناسب فهذا يضمن الوصول إلى </a:t>
            </a:r>
            <a:r>
              <a:rPr lang="ar-SA" sz="3600" b="1" dirty="0" smtClean="0">
                <a:effectLst>
                  <a:outerShdw blurRad="38100" dist="38100" dir="2700000" algn="tl">
                    <a:srgbClr val="000000">
                      <a:alpha val="43137"/>
                    </a:srgbClr>
                  </a:outerShdw>
                </a:effectLst>
                <a:cs typeface="DecoType Naskh" pitchFamily="2" charset="-78"/>
              </a:rPr>
              <a:t>الأهداف.</a:t>
            </a:r>
            <a:endParaRPr lang="ar-SA"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52</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4264255"/>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lt">
                                    <p:tmPct val="10000"/>
                                  </p:iterate>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404664"/>
            <a:ext cx="6768752" cy="4320480"/>
          </a:xfrm>
        </p:spPr>
        <p:txBody>
          <a:bodyPr>
            <a:noAutofit/>
          </a:bodyPr>
          <a:lstStyle/>
          <a:p>
            <a:pPr algn="just">
              <a:lnSpc>
                <a:spcPct val="200000"/>
              </a:lnSpc>
            </a:pPr>
            <a:r>
              <a:rPr lang="ar-SA" sz="3600" b="1" dirty="0" smtClean="0">
                <a:effectLst>
                  <a:outerShdw blurRad="38100" dist="38100" dir="2700000" algn="tl">
                    <a:srgbClr val="000000">
                      <a:alpha val="43137"/>
                    </a:srgbClr>
                  </a:outerShdw>
                </a:effectLst>
                <a:cs typeface="DecoType Naskh" pitchFamily="2" charset="-78"/>
              </a:rPr>
              <a:t>وبالتالي </a:t>
            </a:r>
            <a:r>
              <a:rPr lang="ar-SA" sz="3600" b="1" dirty="0">
                <a:effectLst>
                  <a:outerShdw blurRad="38100" dist="38100" dir="2700000" algn="tl">
                    <a:srgbClr val="000000">
                      <a:alpha val="43137"/>
                    </a:srgbClr>
                  </a:outerShdw>
                </a:effectLst>
                <a:cs typeface="DecoType Naskh" pitchFamily="2" charset="-78"/>
              </a:rPr>
              <a:t>فإن تلك </a:t>
            </a:r>
            <a:r>
              <a:rPr lang="ar-SA" sz="3600" b="1" dirty="0" smtClean="0">
                <a:effectLst>
                  <a:outerShdw blurRad="38100" dist="38100" dir="2700000" algn="tl">
                    <a:srgbClr val="000000">
                      <a:alpha val="43137"/>
                    </a:srgbClr>
                  </a:outerShdw>
                </a:effectLst>
                <a:cs typeface="DecoType Naskh" pitchFamily="2" charset="-78"/>
              </a:rPr>
              <a:t>المهارات </a:t>
            </a:r>
            <a:r>
              <a:rPr lang="ar-SA" sz="3600" b="1" dirty="0">
                <a:effectLst>
                  <a:outerShdw blurRad="38100" dist="38100" dir="2700000" algn="tl">
                    <a:srgbClr val="000000">
                      <a:alpha val="43137"/>
                    </a:srgbClr>
                  </a:outerShdw>
                </a:effectLst>
                <a:cs typeface="DecoType Naskh" pitchFamily="2" charset="-78"/>
              </a:rPr>
              <a:t>واستخدامها للإرشاد وخلال عمليات الاتصال تساهم في توفير الوقت والجهد وتؤكد ضمان نجاح عملية الاتصال من كافة جوانبها.</a:t>
            </a: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53</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55127120"/>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6"/>
            <a:ext cx="7315200" cy="3384029"/>
          </a:xfrm>
        </p:spPr>
        <p:txBody>
          <a:bodyPr rtlCol="1">
            <a:noAutofit/>
          </a:bodyPr>
          <a:lstStyle/>
          <a:p>
            <a:pPr marL="0" indent="0" algn="ctr">
              <a:lnSpc>
                <a:spcPct val="150000"/>
              </a:lnSpc>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اشرح / اشرحي </a:t>
            </a:r>
            <a:r>
              <a:rPr lang="ar-SA" sz="4400" b="1" dirty="0">
                <a:solidFill>
                  <a:srgbClr val="FF0000"/>
                </a:solidFill>
                <a:effectLst>
                  <a:outerShdw blurRad="38100" dist="38100" dir="2700000" algn="tl">
                    <a:srgbClr val="000000">
                      <a:alpha val="43137"/>
                    </a:srgbClr>
                  </a:outerShdw>
                </a:effectLst>
                <a:cs typeface="DecoType Naskh" pitchFamily="2" charset="-78"/>
              </a:rPr>
              <a:t>العوامل المؤدية إلى الإقناع خلال عملية </a:t>
            </a:r>
            <a:r>
              <a:rPr lang="ar-SA" sz="4400" b="1" dirty="0" smtClean="0">
                <a:solidFill>
                  <a:srgbClr val="FF0000"/>
                </a:solidFill>
                <a:effectLst>
                  <a:outerShdw blurRad="38100" dist="38100" dir="2700000" algn="tl">
                    <a:srgbClr val="000000">
                      <a:alpha val="43137"/>
                    </a:srgbClr>
                  </a:outerShdw>
                </a:effectLst>
                <a:cs typeface="DecoType Naskh" pitchFamily="2" charset="-78"/>
              </a:rPr>
              <a:t>الاتصال </a:t>
            </a: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ctr" eaLnBrk="1" fontAlgn="auto" hangingPunct="1">
              <a:lnSpc>
                <a:spcPct val="150000"/>
              </a:lnSpc>
              <a:spcAft>
                <a:spcPts val="0"/>
              </a:spcAft>
              <a:buFont typeface="Arial" pitchFamily="34" charset="0"/>
              <a:buNone/>
              <a:defRPr/>
            </a:pP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54</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51370416"/>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540323"/>
            <a:ext cx="7632848" cy="5985021"/>
          </a:xfrm>
        </p:spPr>
        <p:txBody>
          <a:bodyPr>
            <a:noAutofit/>
          </a:bodyPr>
          <a:lstStyle/>
          <a:p>
            <a:pPr marL="0" lvl="0" indent="0" algn="ctr">
              <a:buNone/>
            </a:pPr>
            <a:r>
              <a:rPr lang="ar-SA" sz="3600" b="1" dirty="0" smtClean="0">
                <a:solidFill>
                  <a:srgbClr val="FF0000"/>
                </a:solidFill>
                <a:effectLst>
                  <a:outerShdw blurRad="38100" dist="38100" dir="2700000" algn="tl">
                    <a:srgbClr val="000000">
                      <a:alpha val="43137"/>
                    </a:srgbClr>
                  </a:outerShdw>
                </a:effectLst>
                <a:cs typeface="DecoType Naskh" pitchFamily="2" charset="-78"/>
              </a:rPr>
              <a:t>الإجابة</a:t>
            </a:r>
          </a:p>
          <a:p>
            <a:pPr lvl="0" algn="just"/>
            <a:r>
              <a:rPr lang="ar-SA" sz="3600" b="1" dirty="0" smtClean="0">
                <a:solidFill>
                  <a:srgbClr val="0070C0"/>
                </a:solidFill>
                <a:effectLst>
                  <a:outerShdw blurRad="38100" dist="38100" dir="2700000" algn="tl">
                    <a:srgbClr val="000000">
                      <a:alpha val="43137"/>
                    </a:srgbClr>
                  </a:outerShdw>
                </a:effectLst>
                <a:cs typeface="DecoType Naskh" pitchFamily="2" charset="-78"/>
              </a:rPr>
              <a:t>حدد </a:t>
            </a:r>
            <a:r>
              <a:rPr lang="ar-SA" sz="3600" b="1" dirty="0">
                <a:solidFill>
                  <a:srgbClr val="0070C0"/>
                </a:solidFill>
                <a:effectLst>
                  <a:outerShdw blurRad="38100" dist="38100" dir="2700000" algn="tl">
                    <a:srgbClr val="000000">
                      <a:alpha val="43137"/>
                    </a:srgbClr>
                  </a:outerShdw>
                </a:effectLst>
                <a:cs typeface="DecoType Naskh" pitchFamily="2" charset="-78"/>
              </a:rPr>
              <a:t>بعض العلماء عوامل متعددة تحقق الإقناع </a:t>
            </a:r>
            <a:r>
              <a:rPr lang="ar-SA" sz="3600" b="1" dirty="0" smtClean="0">
                <a:solidFill>
                  <a:srgbClr val="0070C0"/>
                </a:solidFill>
                <a:effectLst>
                  <a:outerShdw blurRad="38100" dist="38100" dir="2700000" algn="tl">
                    <a:srgbClr val="000000">
                      <a:alpha val="43137"/>
                    </a:srgbClr>
                  </a:outerShdw>
                </a:effectLst>
                <a:cs typeface="DecoType Naskh" pitchFamily="2" charset="-78"/>
              </a:rPr>
              <a:t>ومن </a:t>
            </a:r>
            <a:r>
              <a:rPr lang="ar-SA" sz="3600" b="1" dirty="0">
                <a:solidFill>
                  <a:srgbClr val="0070C0"/>
                </a:solidFill>
                <a:effectLst>
                  <a:outerShdw blurRad="38100" dist="38100" dir="2700000" algn="tl">
                    <a:srgbClr val="000000">
                      <a:alpha val="43137"/>
                    </a:srgbClr>
                  </a:outerShdw>
                </a:effectLst>
                <a:cs typeface="DecoType Naskh" pitchFamily="2" charset="-78"/>
              </a:rPr>
              <a:t>أهم تلك العوامل ما يلي</a:t>
            </a:r>
            <a:r>
              <a:rPr lang="ar-SA" sz="3600" b="1" dirty="0" smtClean="0">
                <a:solidFill>
                  <a:srgbClr val="0070C0"/>
                </a:solidFill>
                <a:effectLst>
                  <a:outerShdw blurRad="38100" dist="38100" dir="2700000" algn="tl">
                    <a:srgbClr val="000000">
                      <a:alpha val="43137"/>
                    </a:srgbClr>
                  </a:outerShdw>
                </a:effectLst>
                <a:cs typeface="DecoType Naskh" pitchFamily="2" charset="-78"/>
              </a:rPr>
              <a:t>:-</a:t>
            </a:r>
            <a:endParaRPr lang="en-US" sz="3600" b="1" dirty="0">
              <a:solidFill>
                <a:srgbClr val="0070C0"/>
              </a:solidFill>
              <a:effectLst>
                <a:outerShdw blurRad="38100" dist="38100" dir="2700000" algn="tl">
                  <a:srgbClr val="000000">
                    <a:alpha val="43137"/>
                  </a:srgbClr>
                </a:outerShdw>
              </a:effectLst>
              <a:cs typeface="DecoType Naskh" pitchFamily="2" charset="-78"/>
            </a:endParaRPr>
          </a:p>
          <a:p>
            <a:pPr marL="531813" lvl="0" indent="-531813" algn="just">
              <a:lnSpc>
                <a:spcPct val="150000"/>
              </a:lnSpc>
              <a:buNone/>
            </a:pPr>
            <a:r>
              <a:rPr lang="ar-SA" sz="3600" b="1" dirty="0">
                <a:effectLst>
                  <a:outerShdw blurRad="38100" dist="38100" dir="2700000" algn="tl">
                    <a:srgbClr val="000000">
                      <a:alpha val="43137"/>
                    </a:srgbClr>
                  </a:outerShdw>
                </a:effectLst>
                <a:cs typeface="DecoType Naskh" pitchFamily="2" charset="-78"/>
              </a:rPr>
              <a:t>1- العلاقة بين </a:t>
            </a:r>
            <a:r>
              <a:rPr lang="ar-SA" sz="3600" b="1" dirty="0" smtClean="0">
                <a:effectLst>
                  <a:outerShdw blurRad="38100" dist="38100" dir="2700000" algn="tl">
                    <a:srgbClr val="000000">
                      <a:alpha val="43137"/>
                    </a:srgbClr>
                  </a:outerShdw>
                </a:effectLst>
                <a:cs typeface="DecoType Naskh" pitchFamily="2" charset="-78"/>
              </a:rPr>
              <a:t>المرسل و المستقبل </a:t>
            </a:r>
            <a:r>
              <a:rPr lang="ar-SA" sz="3600" b="1" dirty="0">
                <a:effectLst>
                  <a:outerShdw blurRad="38100" dist="38100" dir="2700000" algn="tl">
                    <a:srgbClr val="000000">
                      <a:alpha val="43137"/>
                    </a:srgbClr>
                  </a:outerShdw>
                </a:effectLst>
                <a:cs typeface="DecoType Naskh" pitchFamily="2" charset="-78"/>
              </a:rPr>
              <a:t>حيث أنه كلما كانت هناك علاقة طيبة وودية ومحددة ومرتبطة بموضوع الإقناع كلما ساهم ذلك في تحقيق الإقناع المرغوب خلال عملية الاتصال، ويرتبط بتوفر جوانب معينة نذكر منها:- </a:t>
            </a:r>
            <a:endParaRPr lang="en-US"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55</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5959788"/>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41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540323"/>
            <a:ext cx="7632848" cy="5985021"/>
          </a:xfrm>
        </p:spPr>
        <p:txBody>
          <a:bodyPr>
            <a:noAutofit/>
          </a:bodyPr>
          <a:lstStyle/>
          <a:p>
            <a:pPr marL="1077913" lvl="0" indent="-450850" algn="just">
              <a:lnSpc>
                <a:spcPct val="150000"/>
              </a:lnSpc>
              <a:buFont typeface="Arial" pitchFamily="34" charset="0"/>
              <a:buAutoNum type="arabic2Minus"/>
            </a:pPr>
            <a:r>
              <a:rPr lang="ar-SA" sz="3600" b="1" dirty="0" smtClean="0">
                <a:effectLst>
                  <a:outerShdw blurRad="38100" dist="38100" dir="2700000" algn="tl">
                    <a:srgbClr val="000000">
                      <a:alpha val="43137"/>
                    </a:srgbClr>
                  </a:outerShdw>
                </a:effectLst>
                <a:cs typeface="DecoType Naskh" pitchFamily="2" charset="-78"/>
              </a:rPr>
              <a:t>الاحترام </a:t>
            </a:r>
            <a:r>
              <a:rPr lang="ar-SA" sz="3600" b="1" dirty="0">
                <a:effectLst>
                  <a:outerShdw blurRad="38100" dist="38100" dir="2700000" algn="tl">
                    <a:srgbClr val="000000">
                      <a:alpha val="43137"/>
                    </a:srgbClr>
                  </a:outerShdw>
                </a:effectLst>
                <a:cs typeface="DecoType Naskh" pitchFamily="2" charset="-78"/>
              </a:rPr>
              <a:t>المتبادل بين المرسل والمستقبل.</a:t>
            </a:r>
            <a:endParaRPr lang="en-US" sz="3600" b="1" dirty="0">
              <a:effectLst>
                <a:outerShdw blurRad="38100" dist="38100" dir="2700000" algn="tl">
                  <a:srgbClr val="000000">
                    <a:alpha val="43137"/>
                  </a:srgbClr>
                </a:outerShdw>
              </a:effectLst>
              <a:cs typeface="DecoType Naskh" pitchFamily="2" charset="-78"/>
            </a:endParaRPr>
          </a:p>
          <a:p>
            <a:pPr marL="1077913" lvl="0" indent="-450850" algn="just">
              <a:lnSpc>
                <a:spcPct val="150000"/>
              </a:lnSpc>
              <a:buFont typeface="Arial" pitchFamily="34" charset="0"/>
              <a:buAutoNum type="arabic2Minus"/>
            </a:pPr>
            <a:r>
              <a:rPr lang="ar-SA" sz="3600" b="1" dirty="0">
                <a:effectLst>
                  <a:outerShdw blurRad="38100" dist="38100" dir="2700000" algn="tl">
                    <a:srgbClr val="000000">
                      <a:alpha val="43137"/>
                    </a:srgbClr>
                  </a:outerShdw>
                </a:effectLst>
                <a:cs typeface="DecoType Naskh" pitchFamily="2" charset="-78"/>
              </a:rPr>
              <a:t>الثقة الواضحة والمتزايدة بين طرفي عملية الاتصال.</a:t>
            </a:r>
            <a:endParaRPr lang="en-US" sz="3600" b="1" dirty="0">
              <a:effectLst>
                <a:outerShdw blurRad="38100" dist="38100" dir="2700000" algn="tl">
                  <a:srgbClr val="000000">
                    <a:alpha val="43137"/>
                  </a:srgbClr>
                </a:outerShdw>
              </a:effectLst>
              <a:cs typeface="DecoType Naskh" pitchFamily="2" charset="-78"/>
            </a:endParaRPr>
          </a:p>
          <a:p>
            <a:pPr marL="1077913" lvl="0" indent="-450850" algn="just">
              <a:lnSpc>
                <a:spcPct val="150000"/>
              </a:lnSpc>
              <a:buFont typeface="Arial" pitchFamily="34" charset="0"/>
              <a:buAutoNum type="arabic2Minus"/>
            </a:pPr>
            <a:r>
              <a:rPr lang="ar-SA" sz="3600" b="1" dirty="0">
                <a:effectLst>
                  <a:outerShdw blurRad="38100" dist="38100" dir="2700000" algn="tl">
                    <a:srgbClr val="000000">
                      <a:alpha val="43137"/>
                    </a:srgbClr>
                  </a:outerShdw>
                </a:effectLst>
                <a:cs typeface="DecoType Naskh" pitchFamily="2" charset="-78"/>
              </a:rPr>
              <a:t>القبول الواضح بين الطرفين لكل ما يقدمه الآخر.</a:t>
            </a:r>
            <a:endParaRPr lang="en-US" sz="3600" b="1" dirty="0">
              <a:effectLst>
                <a:outerShdw blurRad="38100" dist="38100" dir="2700000" algn="tl">
                  <a:srgbClr val="000000">
                    <a:alpha val="43137"/>
                  </a:srgbClr>
                </a:outerShdw>
              </a:effectLst>
              <a:cs typeface="DecoType Naskh" pitchFamily="2" charset="-78"/>
            </a:endParaRPr>
          </a:p>
          <a:p>
            <a:pPr marL="1077913" lvl="0" indent="-450850" algn="just">
              <a:lnSpc>
                <a:spcPct val="150000"/>
              </a:lnSpc>
              <a:buFont typeface="Arial" pitchFamily="34" charset="0"/>
              <a:buAutoNum type="arabic2Minus"/>
            </a:pPr>
            <a:r>
              <a:rPr lang="ar-SA" sz="3600" b="1" dirty="0">
                <a:effectLst>
                  <a:outerShdw blurRad="38100" dist="38100" dir="2700000" algn="tl">
                    <a:srgbClr val="000000">
                      <a:alpha val="43137"/>
                    </a:srgbClr>
                  </a:outerShdw>
                </a:effectLst>
                <a:cs typeface="DecoType Naskh" pitchFamily="2" charset="-78"/>
              </a:rPr>
              <a:t>ايجابية التعامل بين المرسل والمستقبل، أي أن المرسل يوجه الطرف الآخر (المستقبل) بطريقة ايجابية وليس مجرد النقد أو التعليق فقط.</a:t>
            </a:r>
            <a:endParaRPr lang="en-US" sz="3600" b="1" dirty="0">
              <a:effectLst>
                <a:outerShdw blurRad="38100" dist="38100" dir="2700000" algn="tl">
                  <a:srgbClr val="000000">
                    <a:alpha val="43137"/>
                  </a:srgbClr>
                </a:outerShdw>
              </a:effectLst>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56</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752516"/>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22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47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71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96307"/>
            <a:ext cx="8229600" cy="6057029"/>
          </a:xfrm>
          <a:solidFill>
            <a:schemeClr val="bg1"/>
          </a:solidFill>
        </p:spPr>
        <p:txBody>
          <a:bodyPr>
            <a:noAutofit/>
          </a:bodyPr>
          <a:lstStyle/>
          <a:p>
            <a:pPr marL="742950" lvl="0" indent="-742950" algn="just">
              <a:lnSpc>
                <a:spcPct val="150000"/>
              </a:lnSpc>
              <a:buFont typeface="Arial" pitchFamily="34" charset="0"/>
              <a:buAutoNum type="arabicPeriod" startAt="2"/>
            </a:pPr>
            <a:r>
              <a:rPr lang="ar-SA" sz="3600" b="1" dirty="0">
                <a:effectLst>
                  <a:outerShdw blurRad="38100" dist="38100" dir="2700000" algn="tl">
                    <a:srgbClr val="000000">
                      <a:alpha val="43137"/>
                    </a:srgbClr>
                  </a:outerShdw>
                </a:effectLst>
                <a:cs typeface="DecoType Naskh" pitchFamily="2" charset="-78"/>
              </a:rPr>
              <a:t>التفاعل الديناميكي بين طرفي عملية الاتصال من حيث أن عملية الاتصال وما تتضمنه من موضوعات تسعى إلى تحقيق الإقناع بها، ويتطلب ذلك التفاعل وهو عبارة عن الأفعال وردود الأفعال المتبادلة بين طرفي الاتصال ، واستمرارية هذا التفاعل يكشف عن الجوانب السلبية ، كما أنه يؤكد الجوانب الايجابية التي يمكن أن تحقق الإقناع المؤدى إلى تحقيق أهداف الاتصال</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57</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6345271"/>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332656"/>
            <a:ext cx="8280920" cy="5400600"/>
          </a:xfrm>
          <a:solidFill>
            <a:schemeClr val="bg1"/>
          </a:solidFill>
        </p:spPr>
        <p:txBody>
          <a:bodyPr>
            <a:noAutofit/>
          </a:bodyPr>
          <a:lstStyle/>
          <a:p>
            <a:pPr marL="742950" lvl="0" indent="-742950" algn="just">
              <a:lnSpc>
                <a:spcPct val="150000"/>
              </a:lnSpc>
              <a:buFont typeface="+mj-lt"/>
              <a:buAutoNum type="arabicPeriod" startAt="3"/>
            </a:pPr>
            <a:r>
              <a:rPr lang="ar-SA" sz="3600" b="1" dirty="0" smtClean="0">
                <a:effectLst>
                  <a:outerShdw blurRad="38100" dist="38100" dir="2700000" algn="tl">
                    <a:srgbClr val="000000">
                      <a:alpha val="43137"/>
                    </a:srgbClr>
                  </a:outerShdw>
                </a:effectLst>
                <a:cs typeface="DecoType Naskh" pitchFamily="2" charset="-78"/>
              </a:rPr>
              <a:t>الموضوعية </a:t>
            </a:r>
            <a:r>
              <a:rPr lang="ar-SA" sz="3600" b="1" dirty="0">
                <a:effectLst>
                  <a:outerShdw blurRad="38100" dist="38100" dir="2700000" algn="tl">
                    <a:srgbClr val="000000">
                      <a:alpha val="43137"/>
                    </a:srgbClr>
                  </a:outerShdw>
                </a:effectLst>
                <a:cs typeface="DecoType Naskh" pitchFamily="2" charset="-78"/>
              </a:rPr>
              <a:t>والأمانة في العرض من جهة المرسل تؤكد اهتمام المصدر أو المرسل بمساعدة المستقبل في التعرف على الحقيقة والسعي نحو الإقناع بتلك الموضوعات، </a:t>
            </a:r>
            <a:r>
              <a:rPr lang="ar-SA" sz="3600" b="1" dirty="0" smtClean="0">
                <a:effectLst>
                  <a:outerShdw blurRad="38100" dist="38100" dir="2700000" algn="tl">
                    <a:srgbClr val="000000">
                      <a:alpha val="43137"/>
                    </a:srgbClr>
                  </a:outerShdw>
                </a:effectLst>
                <a:cs typeface="DecoType Naskh" pitchFamily="2" charset="-78"/>
              </a:rPr>
              <a:t>وإذا </a:t>
            </a:r>
            <a:r>
              <a:rPr lang="ar-SA" sz="3600" b="1" dirty="0">
                <a:effectLst>
                  <a:outerShdw blurRad="38100" dist="38100" dir="2700000" algn="tl">
                    <a:srgbClr val="000000">
                      <a:alpha val="43137"/>
                    </a:srgbClr>
                  </a:outerShdw>
                </a:effectLst>
                <a:cs typeface="DecoType Naskh" pitchFamily="2" charset="-78"/>
              </a:rPr>
              <a:t>أحس المستقبل أن المرسل يتميز بالأمانة والصدق والموضوعية فإنهم سوف يثقون فيه ويؤمنون بما يقدمه من أفكار واتجاهات وخبرات مرتبطة بموضوع الإقناع</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58</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1574251"/>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396307"/>
            <a:ext cx="7704856" cy="6129037"/>
          </a:xfrm>
          <a:solidFill>
            <a:schemeClr val="bg1"/>
          </a:solidFill>
        </p:spPr>
        <p:txBody>
          <a:bodyPr>
            <a:noAutofit/>
          </a:bodyPr>
          <a:lstStyle/>
          <a:p>
            <a:pPr marL="742950" lvl="0" indent="-742950" algn="just">
              <a:lnSpc>
                <a:spcPct val="150000"/>
              </a:lnSpc>
              <a:buFont typeface="+mj-lt"/>
              <a:buAutoNum type="arabicPeriod" startAt="4"/>
            </a:pPr>
            <a:r>
              <a:rPr lang="ar-SA" sz="3600" b="1" dirty="0" smtClean="0">
                <a:effectLst>
                  <a:outerShdw blurRad="38100" dist="38100" dir="2700000" algn="tl">
                    <a:srgbClr val="000000">
                      <a:alpha val="43137"/>
                    </a:srgbClr>
                  </a:outerShdw>
                </a:effectLst>
                <a:cs typeface="DecoType Naskh" pitchFamily="2" charset="-78"/>
              </a:rPr>
              <a:t>المؤهلات </a:t>
            </a:r>
            <a:r>
              <a:rPr lang="ar-SA" sz="3600" b="1" dirty="0">
                <a:effectLst>
                  <a:outerShdw blurRad="38100" dist="38100" dir="2700000" algn="tl">
                    <a:srgbClr val="000000">
                      <a:alpha val="43137"/>
                    </a:srgbClr>
                  </a:outerShdw>
                </a:effectLst>
                <a:cs typeface="DecoType Naskh" pitchFamily="2" charset="-78"/>
              </a:rPr>
              <a:t>والخبرات المتوفرة لدى المرسل تساهم في معرفة المستقبل ومدى كفاءة وخبرات المرسل من خلال نوعية المؤهلات التي حصل عليها ، وبالتالي طبيعة ما وصل إليه من مهارات مرتبطة بالموضوعات </a:t>
            </a:r>
            <a:r>
              <a:rPr lang="ar-SA" sz="3600" b="1" dirty="0" err="1">
                <a:effectLst>
                  <a:outerShdw blurRad="38100" dist="38100" dir="2700000" algn="tl">
                    <a:srgbClr val="000000">
                      <a:alpha val="43137"/>
                    </a:srgbClr>
                  </a:outerShdw>
                </a:effectLst>
                <a:cs typeface="DecoType Naskh" pitchFamily="2" charset="-78"/>
              </a:rPr>
              <a:t>الإقناعية</a:t>
            </a:r>
            <a:r>
              <a:rPr lang="ar-SA" sz="3600" b="1" dirty="0">
                <a:effectLst>
                  <a:outerShdw blurRad="38100" dist="38100" dir="2700000" algn="tl">
                    <a:srgbClr val="000000">
                      <a:alpha val="43137"/>
                    </a:srgbClr>
                  </a:outerShdw>
                </a:effectLst>
                <a:cs typeface="DecoType Naskh" pitchFamily="2" charset="-78"/>
              </a:rPr>
              <a:t> ، فالموضوعات الطبية مثل تنظيم الأسرة تتطلب أساساً آراء الأطباء وخبراء المجال الطبي الذين يعملون لفترة معينة في مجال تنظيم الأسرة. </a:t>
            </a:r>
          </a:p>
        </p:txBody>
      </p:sp>
      <p:sp>
        <p:nvSpPr>
          <p:cNvPr id="5" name="عنصر نائب لرقم الشريحة 5"/>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C000"/>
                </a:solidFill>
                <a:effectLst>
                  <a:outerShdw blurRad="38100" dist="38100" dir="2700000" algn="tl">
                    <a:srgbClr val="000000">
                      <a:alpha val="43137"/>
                    </a:srgbClr>
                  </a:outerShdw>
                </a:effectLst>
              </a:rPr>
              <a:t>59</a:t>
            </a:fld>
            <a:endParaRPr lang="ar-SA" sz="1400"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7576027"/>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113" y="981075"/>
            <a:ext cx="7315200" cy="5040313"/>
          </a:xfrm>
        </p:spPr>
        <p:txBody>
          <a:bodyPr rtlCol="1">
            <a:noAutofit/>
          </a:bodyPr>
          <a:lstStyle/>
          <a:p>
            <a:pPr marL="0" indent="0" algn="ctr" eaLnBrk="1" fontAlgn="auto" hangingPunct="1">
              <a:lnSpc>
                <a:spcPct val="150000"/>
              </a:lnSpc>
              <a:spcAft>
                <a:spcPts val="0"/>
              </a:spcAft>
              <a:buFont typeface="Arial" pitchFamily="34" charset="0"/>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ناقش / ناقشي أهمية الاتصالات غير الرسمية في المنظمات ؟</a:t>
            </a:r>
          </a:p>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عنصر نائب لرقم الشريحة 3"/>
          <p:cNvSpPr txBox="1">
            <a:spLocks/>
          </p:cNvSpPr>
          <p:nvPr/>
        </p:nvSpPr>
        <p:spPr>
          <a:xfrm>
            <a:off x="609600" y="6324955"/>
            <a:ext cx="2133600" cy="365125"/>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60</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1239994"/>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476672"/>
            <a:ext cx="7437512" cy="5768997"/>
          </a:xfrm>
        </p:spPr>
        <p:txBody>
          <a:bodyPr>
            <a:noAutofit/>
          </a:bodyPr>
          <a:lstStyle/>
          <a:p>
            <a:pPr marL="0" indent="0" algn="ctr">
              <a:lnSpc>
                <a:spcPct val="150000"/>
              </a:lnSpc>
              <a:buNone/>
            </a:pPr>
            <a:r>
              <a:rPr lang="ar-SA" b="1" dirty="0" smtClean="0">
                <a:solidFill>
                  <a:srgbClr val="FF0000"/>
                </a:solidFill>
                <a:effectLst>
                  <a:outerShdw blurRad="38100" dist="38100" dir="2700000" algn="tl">
                    <a:srgbClr val="000000">
                      <a:alpha val="43137"/>
                    </a:srgbClr>
                  </a:outerShdw>
                </a:effectLst>
                <a:cs typeface="DecoType Naskh" panose="02010400000000000000" pitchFamily="2" charset="-78"/>
              </a:rPr>
              <a:t>الإجابة</a:t>
            </a:r>
          </a:p>
          <a:p>
            <a:pPr>
              <a:lnSpc>
                <a:spcPct val="150000"/>
              </a:lnSpc>
            </a:pPr>
            <a:r>
              <a:rPr lang="ar-SA" b="1" dirty="0" smtClean="0">
                <a:solidFill>
                  <a:srgbClr val="C00000"/>
                </a:solidFill>
                <a:effectLst>
                  <a:outerShdw blurRad="38100" dist="38100" dir="2700000" algn="tl">
                    <a:srgbClr val="000000">
                      <a:alpha val="43137"/>
                    </a:srgbClr>
                  </a:outerShdw>
                </a:effectLst>
                <a:cs typeface="DecoType Naskh" panose="02010400000000000000" pitchFamily="2" charset="-78"/>
              </a:rPr>
              <a:t>تتضح أهمية الاتصالات غير الرسمية في المنظمات كما يلى :</a:t>
            </a:r>
          </a:p>
          <a:p>
            <a:pPr marL="742950" indent="-742950" algn="just">
              <a:lnSpc>
                <a:spcPct val="150000"/>
              </a:lnSpc>
              <a:buFont typeface="+mj-cs"/>
              <a:buAutoNum type="arabic2Minus"/>
            </a:pPr>
            <a:r>
              <a:rPr lang="ar-SA" b="1" dirty="0" smtClean="0">
                <a:effectLst>
                  <a:outerShdw blurRad="38100" dist="38100" dir="2700000" algn="tl">
                    <a:srgbClr val="000000">
                      <a:alpha val="43137"/>
                    </a:srgbClr>
                  </a:outerShdw>
                </a:effectLst>
                <a:cs typeface="DecoType Naskh" panose="02010400000000000000" pitchFamily="2" charset="-78"/>
              </a:rPr>
              <a:t>تفيد </a:t>
            </a:r>
            <a:r>
              <a:rPr lang="ar-SA" b="1" dirty="0">
                <a:effectLst>
                  <a:outerShdw blurRad="38100" dist="38100" dir="2700000" algn="tl">
                    <a:srgbClr val="000000">
                      <a:alpha val="43137"/>
                    </a:srgbClr>
                  </a:outerShdw>
                </a:effectLst>
                <a:cs typeface="DecoType Naskh" panose="02010400000000000000" pitchFamily="2" charset="-78"/>
              </a:rPr>
              <a:t>الاتصالات غير الرسمية في أنها تحدد طبيعة العلاقات بين العاملين التي يكون لها تأثيرها فيما بعد على عملية الاتصال.</a:t>
            </a:r>
            <a:endParaRPr lang="en-US"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b="1" dirty="0">
                <a:effectLst>
                  <a:outerShdw blurRad="38100" dist="38100" dir="2700000" algn="tl">
                    <a:srgbClr val="000000">
                      <a:alpha val="43137"/>
                    </a:srgbClr>
                  </a:outerShdw>
                </a:effectLst>
                <a:cs typeface="DecoType Naskh" panose="02010400000000000000" pitchFamily="2" charset="-78"/>
              </a:rPr>
              <a:t>الاتصالات غير الرسمية توضح بعض المشكلات والعوامل المؤثرة فيها والتي قد يصعب التعرف عليها من الاتصالات الرسمية</a:t>
            </a:r>
            <a:r>
              <a:rPr lang="ar-SA" b="1" dirty="0" smtClean="0">
                <a:effectLst>
                  <a:outerShdw blurRad="38100" dist="38100" dir="2700000" algn="tl">
                    <a:srgbClr val="000000">
                      <a:alpha val="43137"/>
                    </a:srgbClr>
                  </a:outerShdw>
                </a:effectLst>
                <a:cs typeface="DecoType Naskh" panose="02010400000000000000" pitchFamily="2" charset="-78"/>
              </a:rPr>
              <a:t>.</a:t>
            </a:r>
            <a:endParaRPr lang="en-US"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61</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81976354"/>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iterate type="wd">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iterate type="wd">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iterate type="wd">
                                    <p:tmPct val="10000"/>
                                  </p:iterate>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836712"/>
            <a:ext cx="7437512" cy="5768997"/>
          </a:xfrm>
        </p:spPr>
        <p:txBody>
          <a:bodyPr>
            <a:noAutofit/>
          </a:bodyPr>
          <a:lstStyle/>
          <a:p>
            <a:pPr marL="742950" indent="-742950" algn="just">
              <a:lnSpc>
                <a:spcPct val="170000"/>
              </a:lnSpc>
              <a:buFont typeface="+mj-cs"/>
              <a:buAutoNum type="arabic2Minus" startAt="3"/>
            </a:pPr>
            <a:r>
              <a:rPr lang="ar-SA" b="1" dirty="0" smtClean="0">
                <a:effectLst>
                  <a:outerShdw blurRad="38100" dist="38100" dir="2700000" algn="tl">
                    <a:srgbClr val="000000">
                      <a:alpha val="43137"/>
                    </a:srgbClr>
                  </a:outerShdw>
                </a:effectLst>
                <a:cs typeface="DecoType Naskh" panose="02010400000000000000" pitchFamily="2" charset="-78"/>
              </a:rPr>
              <a:t>الاتصالات </a:t>
            </a:r>
            <a:r>
              <a:rPr lang="ar-SA" b="1" dirty="0">
                <a:effectLst>
                  <a:outerShdw blurRad="38100" dist="38100" dir="2700000" algn="tl">
                    <a:srgbClr val="000000">
                      <a:alpha val="43137"/>
                    </a:srgbClr>
                  </a:outerShdw>
                </a:effectLst>
                <a:cs typeface="DecoType Naskh" panose="02010400000000000000" pitchFamily="2" charset="-78"/>
              </a:rPr>
              <a:t>غير الرسمية تساهم في اكتشاف آراء وأفكار البعض التي قد تعرض لمن </a:t>
            </a:r>
            <a:r>
              <a:rPr lang="ar-SA" b="1" dirty="0" smtClean="0">
                <a:effectLst>
                  <a:outerShdw blurRad="38100" dist="38100" dir="2700000" algn="tl">
                    <a:srgbClr val="000000">
                      <a:alpha val="43137"/>
                    </a:srgbClr>
                  </a:outerShdw>
                </a:effectLst>
                <a:cs typeface="DecoType Naskh" panose="02010400000000000000" pitchFamily="2" charset="-78"/>
              </a:rPr>
              <a:t>لا يستطيع </a:t>
            </a:r>
            <a:r>
              <a:rPr lang="ar-SA" b="1" dirty="0">
                <a:effectLst>
                  <a:outerShdw blurRad="38100" dist="38100" dir="2700000" algn="tl">
                    <a:srgbClr val="000000">
                      <a:alpha val="43137"/>
                    </a:srgbClr>
                  </a:outerShdw>
                </a:effectLst>
                <a:cs typeface="DecoType Naskh" panose="02010400000000000000" pitchFamily="2" charset="-78"/>
              </a:rPr>
              <a:t>عرضها في الاتصالات الرسمية.</a:t>
            </a:r>
            <a:endParaRPr lang="en-US"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70000"/>
              </a:lnSpc>
              <a:buFont typeface="+mj-cs"/>
              <a:buAutoNum type="arabic2Minus" startAt="4"/>
            </a:pPr>
            <a:r>
              <a:rPr lang="ar-SA" sz="3600" b="1" dirty="0">
                <a:effectLst>
                  <a:outerShdw blurRad="38100" dist="38100" dir="2700000" algn="tl">
                    <a:srgbClr val="000000">
                      <a:alpha val="43137"/>
                    </a:srgbClr>
                  </a:outerShdw>
                </a:effectLst>
                <a:cs typeface="DecoType Naskh" panose="02010400000000000000" pitchFamily="2" charset="-78"/>
              </a:rPr>
              <a:t>الاتصالات غير الرسمية تساهم في توزيع المسئوليات وتنظيم الأعمال بالأساليب التي قد تحقق الوقاية من الصراعات والمشكلات التي تعوق العمل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62</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9575693"/>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iterate type="wd">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548680"/>
            <a:ext cx="7632848" cy="5768997"/>
          </a:xfrm>
        </p:spPr>
        <p:txBody>
          <a:bodyPr>
            <a:noAutofit/>
          </a:bodyPr>
          <a:lstStyle/>
          <a:p>
            <a:pPr marL="469900" indent="-469900" algn="just">
              <a:lnSpc>
                <a:spcPct val="170000"/>
              </a:lnSpc>
              <a:buFont typeface="+mj-cs"/>
              <a:buAutoNum type="arabic2Minus" startAt="5"/>
            </a:pPr>
            <a:r>
              <a:rPr lang="ar-SA" sz="3600" b="1" dirty="0" smtClean="0">
                <a:effectLst>
                  <a:outerShdw blurRad="38100" dist="38100" dir="2700000" algn="tl">
                    <a:srgbClr val="000000">
                      <a:alpha val="43137"/>
                    </a:srgbClr>
                  </a:outerShdw>
                </a:effectLst>
                <a:cs typeface="DecoType Naskh" panose="02010400000000000000" pitchFamily="2" charset="-78"/>
              </a:rPr>
              <a:t>تساهم </a:t>
            </a:r>
            <a:r>
              <a:rPr lang="ar-SA" sz="3600" b="1" dirty="0">
                <a:effectLst>
                  <a:outerShdw blurRad="38100" dist="38100" dir="2700000" algn="tl">
                    <a:srgbClr val="000000">
                      <a:alpha val="43137"/>
                    </a:srgbClr>
                  </a:outerShdw>
                </a:effectLst>
                <a:cs typeface="DecoType Naskh" panose="02010400000000000000" pitchFamily="2" charset="-78"/>
              </a:rPr>
              <a:t>الاتصالات غير الرسمية في دراسة شخصية الفرد وسط الجماعة أو دراسة الديناميات الجماعية بطريقة تلقائية وواضحة أفضل من دراستها بطريقة رسمية، وهذا بالتالي يفيد المنظمة أو المؤسسة في مواجهة بعض مشكلاتها أو توظيف الشخصيات العاملة منها في المجالات التي تتناسب مع قدراتهم وخبراتهم الشخصية.</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63</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5912529"/>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113" y="981075"/>
            <a:ext cx="7315200" cy="5040313"/>
          </a:xfrm>
        </p:spPr>
        <p:txBody>
          <a:bodyPr rtlCol="1">
            <a:noAutofit/>
          </a:bodyPr>
          <a:lstStyle/>
          <a:p>
            <a:pPr marL="0" indent="0" algn="ctr" eaLnBrk="1" fontAlgn="auto" hangingPunct="1">
              <a:lnSpc>
                <a:spcPct val="150000"/>
              </a:lnSpc>
              <a:spcAft>
                <a:spcPts val="0"/>
              </a:spcAft>
              <a:buFont typeface="Arial" pitchFamily="34" charset="0"/>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ناقش / ناقشي أهم طرق الاتصال الشفهي في المنظمات ؟</a:t>
            </a:r>
          </a:p>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عنصر نائب لرقم الشريحة 3"/>
          <p:cNvSpPr txBox="1">
            <a:spLocks/>
          </p:cNvSpPr>
          <p:nvPr/>
        </p:nvSpPr>
        <p:spPr>
          <a:xfrm>
            <a:off x="609600" y="6324955"/>
            <a:ext cx="2133600" cy="365125"/>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64</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3801164"/>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289451"/>
          </a:xfrm>
        </p:spPr>
        <p:txBody>
          <a:bodyPr>
            <a:noAutofit/>
          </a:bodyPr>
          <a:lstStyle/>
          <a:p>
            <a:pPr marL="0" indent="0" algn="ctr">
              <a:lnSpc>
                <a:spcPct val="150000"/>
              </a:lnSpc>
              <a:buNone/>
            </a:pP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الإجابة</a:t>
            </a:r>
          </a:p>
          <a:p>
            <a:pPr algn="just">
              <a:lnSpc>
                <a:spcPct val="170000"/>
              </a:lnSpc>
            </a:pPr>
            <a:r>
              <a:rPr lang="ar-SA" b="1" dirty="0" smtClean="0">
                <a:effectLst>
                  <a:outerShdw blurRad="38100" dist="38100" dir="2700000" algn="tl">
                    <a:srgbClr val="000000">
                      <a:alpha val="43137"/>
                    </a:srgbClr>
                  </a:outerShdw>
                </a:effectLst>
                <a:cs typeface="DecoType Naskh" panose="02010400000000000000" pitchFamily="2" charset="-78"/>
              </a:rPr>
              <a:t>تحدد </a:t>
            </a:r>
            <a:r>
              <a:rPr lang="ar-SA" b="1" dirty="0">
                <a:effectLst>
                  <a:outerShdw blurRad="38100" dist="38100" dir="2700000" algn="tl">
                    <a:srgbClr val="000000">
                      <a:alpha val="43137"/>
                    </a:srgbClr>
                  </a:outerShdw>
                </a:effectLst>
                <a:cs typeface="DecoType Naskh" panose="02010400000000000000" pitchFamily="2" charset="-78"/>
              </a:rPr>
              <a:t>أهم </a:t>
            </a:r>
            <a:r>
              <a:rPr lang="ar-SA" b="1" dirty="0" smtClean="0">
                <a:effectLst>
                  <a:outerShdw blurRad="38100" dist="38100" dir="2700000" algn="tl">
                    <a:srgbClr val="000000">
                      <a:alpha val="43137"/>
                    </a:srgbClr>
                  </a:outerShdw>
                </a:effectLst>
                <a:cs typeface="DecoType Naskh" panose="02010400000000000000" pitchFamily="2" charset="-78"/>
              </a:rPr>
              <a:t>طرق الاتصال الشفهي في المنظمات في الآتي :- </a:t>
            </a:r>
            <a:endParaRPr lang="en-US"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الأوامر والتعليمات الشفهية.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الندوات والمناظرات التي تعقد بالمنظمة أو المؤسسة.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a:pPr>
            <a:r>
              <a:rPr lang="ar-SA" sz="3600" b="1" dirty="0">
                <a:effectLst>
                  <a:outerShdw blurRad="38100" dist="38100" dir="2700000" algn="tl">
                    <a:srgbClr val="000000">
                      <a:alpha val="43137"/>
                    </a:srgbClr>
                  </a:outerShdw>
                </a:effectLst>
                <a:cs typeface="DecoType Naskh" panose="02010400000000000000" pitchFamily="2" charset="-78"/>
              </a:rPr>
              <a:t>المناقشات على اختلاف أنواعها التي تعقد في اللجان والاجتماعات الدورية المختلفة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65</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3469642"/>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iterate type="wd">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iterate type="wd">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iterate type="wd">
                                    <p:tmPct val="10000"/>
                                  </p:iterate>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60840" cy="5289451"/>
          </a:xfrm>
        </p:spPr>
        <p:txBody>
          <a:bodyPr>
            <a:noAutofit/>
          </a:bodyPr>
          <a:lstStyle/>
          <a:p>
            <a:pPr marL="742950" indent="-742950" algn="just">
              <a:lnSpc>
                <a:spcPct val="150000"/>
              </a:lnSpc>
              <a:buFont typeface="+mj-cs"/>
              <a:buAutoNum type="arabic2Minus" startAt="4"/>
            </a:pPr>
            <a:r>
              <a:rPr lang="ar-SA" sz="3600" b="1" dirty="0" smtClean="0">
                <a:effectLst>
                  <a:outerShdw blurRad="38100" dist="38100" dir="2700000" algn="tl">
                    <a:srgbClr val="000000">
                      <a:alpha val="43137"/>
                    </a:srgbClr>
                  </a:outerShdw>
                </a:effectLst>
                <a:cs typeface="DecoType Naskh" panose="02010400000000000000" pitchFamily="2" charset="-78"/>
              </a:rPr>
              <a:t>الاستشارات </a:t>
            </a:r>
            <a:r>
              <a:rPr lang="ar-SA" sz="3600" b="1" dirty="0">
                <a:effectLst>
                  <a:outerShdw blurRad="38100" dist="38100" dir="2700000" algn="tl">
                    <a:srgbClr val="000000">
                      <a:alpha val="43137"/>
                    </a:srgbClr>
                  </a:outerShdw>
                </a:effectLst>
                <a:cs typeface="DecoType Naskh" panose="02010400000000000000" pitchFamily="2" charset="-78"/>
              </a:rPr>
              <a:t>المختلفة للعاملين لتطوير العمل وحل المشكلات.</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startAt="4"/>
            </a:pPr>
            <a:r>
              <a:rPr lang="ar-SA" sz="3600" b="1" dirty="0">
                <a:effectLst>
                  <a:outerShdw blurRad="38100" dist="38100" dir="2700000" algn="tl">
                    <a:srgbClr val="000000">
                      <a:alpha val="43137"/>
                    </a:srgbClr>
                  </a:outerShdw>
                </a:effectLst>
                <a:cs typeface="DecoType Naskh" panose="02010400000000000000" pitchFamily="2" charset="-78"/>
              </a:rPr>
              <a:t>الزيارات الدورية للرئيس والمرؤوسين لمراجعة الأداء أو التعرف على واقع الممارسة العملية.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cs"/>
              <a:buAutoNum type="arabic2Minus" startAt="4"/>
            </a:pPr>
            <a:r>
              <a:rPr lang="ar-SA" sz="3600" b="1" dirty="0">
                <a:effectLst>
                  <a:outerShdw blurRad="38100" dist="38100" dir="2700000" algn="tl">
                    <a:srgbClr val="000000">
                      <a:alpha val="43137"/>
                    </a:srgbClr>
                  </a:outerShdw>
                </a:effectLst>
                <a:cs typeface="DecoType Naskh" panose="02010400000000000000" pitchFamily="2" charset="-78"/>
              </a:rPr>
              <a:t>البرامج التدريبية وهي التي تعقد من أجل زيادة المعلومات وتنمية المهارات وتطوير مستويات الأداء المختلفة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66</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25547543"/>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iterate type="wd">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113" y="981075"/>
            <a:ext cx="7315200" cy="5040313"/>
          </a:xfrm>
        </p:spPr>
        <p:txBody>
          <a:bodyPr rtlCol="1">
            <a:noAutofit/>
          </a:bodyPr>
          <a:lstStyle/>
          <a:p>
            <a:pPr marL="0" indent="0" algn="ctr">
              <a:lnSpc>
                <a:spcPct val="150000"/>
              </a:lnSpc>
              <a:buNone/>
              <a:defRPr/>
            </a:pPr>
            <a:endPar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a:lnSpc>
                <a:spcPct val="150000"/>
              </a:lnSpc>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حلل / حللي </a:t>
            </a:r>
            <a:r>
              <a:rPr lang="ar-SA" sz="4400" b="1" dirty="0">
                <a:solidFill>
                  <a:srgbClr val="FF0000"/>
                </a:solidFill>
                <a:effectLst>
                  <a:outerShdw blurRad="38100" dist="38100" dir="2700000" algn="tl">
                    <a:srgbClr val="000000">
                      <a:alpha val="43137"/>
                    </a:srgbClr>
                  </a:outerShdw>
                </a:effectLst>
                <a:cs typeface="DecoType Naskh" panose="02010400000000000000" pitchFamily="2" charset="-78"/>
              </a:rPr>
              <a:t>الأهداف الإنسانية </a:t>
            </a:r>
            <a:r>
              <a:rPr lang="ar-SA" sz="4400" b="1" dirty="0" smtClean="0">
                <a:solidFill>
                  <a:srgbClr val="FF0000"/>
                </a:solidFill>
                <a:effectLst>
                  <a:outerShdw blurRad="38100" dist="38100" dir="2700000" algn="tl">
                    <a:srgbClr val="000000">
                      <a:alpha val="43137"/>
                    </a:srgbClr>
                  </a:outerShdw>
                </a:effectLst>
                <a:cs typeface="DecoType Naskh" panose="02010400000000000000" pitchFamily="2" charset="-78"/>
              </a:rPr>
              <a:t>ل</a:t>
            </a: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لاتصال </a:t>
            </a:r>
            <a:r>
              <a:rPr lang="ar-SA" sz="4400" b="1" dirty="0" smtClean="0">
                <a:solidFill>
                  <a:srgbClr val="FF0000"/>
                </a:solidFill>
                <a:effectLst>
                  <a:outerShdw blurRad="38100" dist="38100" dir="2700000" algn="tl">
                    <a:srgbClr val="000000">
                      <a:alpha val="43137"/>
                    </a:srgbClr>
                  </a:outerShdw>
                </a:effectLst>
                <a:cs typeface="DecoType Naskh" panose="02010400000000000000" pitchFamily="2" charset="-78"/>
              </a:rPr>
              <a:t>بمؤسسات رعاية </a:t>
            </a:r>
            <a:r>
              <a:rPr lang="ar-SA" sz="4400" b="1" dirty="0">
                <a:solidFill>
                  <a:srgbClr val="FF0000"/>
                </a:solidFill>
                <a:effectLst>
                  <a:outerShdw blurRad="38100" dist="38100" dir="2700000" algn="tl">
                    <a:srgbClr val="000000">
                      <a:alpha val="43137"/>
                    </a:srgbClr>
                  </a:outerShdw>
                </a:effectLst>
                <a:cs typeface="DecoType Naskh" panose="02010400000000000000" pitchFamily="2" charset="-78"/>
              </a:rPr>
              <a:t>الأحداث المنحرفين</a:t>
            </a: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عنصر نائب لرقم الشريحة 3"/>
          <p:cNvSpPr txBox="1">
            <a:spLocks/>
          </p:cNvSpPr>
          <p:nvPr/>
        </p:nvSpPr>
        <p:spPr>
          <a:xfrm>
            <a:off x="609600" y="6324955"/>
            <a:ext cx="2133600" cy="365125"/>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67</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3804882"/>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92697"/>
            <a:ext cx="7488832" cy="5472608"/>
          </a:xfrm>
        </p:spPr>
        <p:txBody>
          <a:bodyPr>
            <a:noAutofit/>
          </a:bodyPr>
          <a:lstStyle/>
          <a:p>
            <a:pPr marL="0" indent="0" algn="ctr">
              <a:lnSpc>
                <a:spcPct val="150000"/>
              </a:lnSpc>
              <a:buNone/>
            </a:pPr>
            <a:r>
              <a:rPr lang="ar-SA" b="1" dirty="0">
                <a:solidFill>
                  <a:srgbClr val="FF0000"/>
                </a:solidFill>
                <a:effectLst>
                  <a:outerShdw blurRad="38100" dist="38100" dir="2700000" algn="tl">
                    <a:srgbClr val="000000">
                      <a:alpha val="43137"/>
                    </a:srgbClr>
                  </a:outerShdw>
                </a:effectLst>
                <a:cs typeface="DecoType Naskh" panose="02010400000000000000" pitchFamily="2" charset="-78"/>
              </a:rPr>
              <a:t>الإجابة</a:t>
            </a:r>
          </a:p>
          <a:p>
            <a:pPr algn="just">
              <a:lnSpc>
                <a:spcPct val="150000"/>
              </a:lnSpc>
            </a:pPr>
            <a:r>
              <a:rPr lang="ar-SA" sz="3600" b="1" dirty="0" smtClean="0">
                <a:solidFill>
                  <a:srgbClr val="00B0F0"/>
                </a:solidFill>
                <a:effectLst>
                  <a:outerShdw blurRad="38100" dist="38100" dir="2700000" algn="tl">
                    <a:srgbClr val="000000">
                      <a:alpha val="43137"/>
                    </a:srgbClr>
                  </a:outerShdw>
                </a:effectLst>
                <a:cs typeface="DecoType Naskh" panose="02010400000000000000" pitchFamily="2" charset="-78"/>
              </a:rPr>
              <a:t>تشمل الأهداف الإنسانية</a:t>
            </a:r>
            <a:r>
              <a:rPr lang="ar-SA" sz="3600" b="1" dirty="0">
                <a:solidFill>
                  <a:srgbClr val="00B0F0"/>
                </a:solidFill>
                <a:effectLst>
                  <a:outerShdw blurRad="38100" dist="38100" dir="2700000" algn="tl">
                    <a:srgbClr val="000000">
                      <a:alpha val="43137"/>
                    </a:srgbClr>
                  </a:outerShdw>
                </a:effectLst>
                <a:cs typeface="DecoType Naskh" panose="02010400000000000000" pitchFamily="2" charset="-78"/>
              </a:rPr>
              <a:t> </a:t>
            </a:r>
            <a:r>
              <a:rPr lang="ar-SA" sz="3600" b="1" dirty="0" smtClean="0">
                <a:solidFill>
                  <a:srgbClr val="00B0F0"/>
                </a:solidFill>
                <a:effectLst>
                  <a:outerShdw blurRad="38100" dist="38100" dir="2700000" algn="tl">
                    <a:srgbClr val="000000">
                      <a:alpha val="43137"/>
                    </a:srgbClr>
                  </a:outerShdw>
                </a:effectLst>
                <a:cs typeface="DecoType Naskh" panose="02010400000000000000" pitchFamily="2" charset="-78"/>
              </a:rPr>
              <a:t>للاتصال بمؤسسة </a:t>
            </a:r>
            <a:r>
              <a:rPr lang="ar-SA" sz="3600" b="1" dirty="0">
                <a:solidFill>
                  <a:srgbClr val="00B0F0"/>
                </a:solidFill>
                <a:effectLst>
                  <a:outerShdw blurRad="38100" dist="38100" dir="2700000" algn="tl">
                    <a:srgbClr val="000000">
                      <a:alpha val="43137"/>
                    </a:srgbClr>
                  </a:outerShdw>
                </a:effectLst>
                <a:cs typeface="DecoType Naskh" panose="02010400000000000000" pitchFamily="2" charset="-78"/>
              </a:rPr>
              <a:t>لرعاية الأحداث المنحرفين </a:t>
            </a:r>
            <a:r>
              <a:rPr lang="ar-SA" sz="3600" b="1" dirty="0" smtClean="0">
                <a:solidFill>
                  <a:srgbClr val="00B0F0"/>
                </a:solidFill>
                <a:effectLst>
                  <a:outerShdw blurRad="38100" dist="38100" dir="2700000" algn="tl">
                    <a:srgbClr val="000000">
                      <a:alpha val="43137"/>
                    </a:srgbClr>
                  </a:outerShdw>
                </a:effectLst>
                <a:cs typeface="DecoType Naskh" panose="02010400000000000000" pitchFamily="2" charset="-78"/>
              </a:rPr>
              <a:t>ما </a:t>
            </a:r>
            <a:r>
              <a:rPr lang="ar-SA" sz="3600" b="1" dirty="0">
                <a:solidFill>
                  <a:srgbClr val="00B0F0"/>
                </a:solidFill>
                <a:effectLst>
                  <a:outerShdw blurRad="38100" dist="38100" dir="2700000" algn="tl">
                    <a:srgbClr val="000000">
                      <a:alpha val="43137"/>
                    </a:srgbClr>
                  </a:outerShdw>
                </a:effectLst>
                <a:cs typeface="DecoType Naskh" panose="02010400000000000000" pitchFamily="2" charset="-78"/>
              </a:rPr>
              <a:t>يلي:-</a:t>
            </a:r>
            <a:endParaRPr lang="en-US" sz="3600" b="1" dirty="0">
              <a:solidFill>
                <a:srgbClr val="00B0F0"/>
              </a:solidFill>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رعاية الأحداث من كافة الجوانب الصحية والتعليمية والاجتماعية في إطار القوانين والقواعد المنظمة.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تنظيم العمل داخل المؤسسة بما يحقق الرعاية الأفضل للأحداث</a:t>
            </a:r>
            <a:r>
              <a:rPr lang="ar-SA" b="1" dirty="0" smtClean="0">
                <a:effectLst>
                  <a:outerShdw blurRad="38100" dist="38100" dir="2700000" algn="tl">
                    <a:srgbClr val="000000">
                      <a:alpha val="43137"/>
                    </a:srgbClr>
                  </a:outerShdw>
                </a:effectLst>
                <a:cs typeface="DecoType Naskh" panose="02010400000000000000" pitchFamily="2" charset="-78"/>
              </a:rPr>
              <a:t>.</a:t>
            </a:r>
            <a:endParaRPr lang="en-US" dirty="0" smtClean="0">
              <a:effectLst>
                <a:outerShdw blurRad="38100" dist="38100" dir="2700000" algn="tl">
                  <a:srgbClr val="000000">
                    <a:alpha val="43137"/>
                  </a:srgbClr>
                </a:outerShdw>
              </a:effectLst>
              <a:cs typeface="DecoType Naskh"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68</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80977522"/>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iterate type="wd">
                                    <p:tmPct val="10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iterate type="wd">
                                    <p:tmPct val="10000"/>
                                  </p:iterate>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iterate type="wd">
                                    <p:tmPct val="10000"/>
                                  </p:iterate>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28355"/>
            <a:ext cx="7488832" cy="5768997"/>
          </a:xfrm>
        </p:spPr>
        <p:txBody>
          <a:bodyPr>
            <a:noAutofit/>
          </a:bodyPr>
          <a:lstStyle/>
          <a:p>
            <a:pPr marL="742950" indent="-742950" algn="just">
              <a:buFont typeface="+mj-lt"/>
              <a:buAutoNum type="arabicParenR" startAt="3"/>
            </a:pPr>
            <a:r>
              <a:rPr lang="ar-SA" sz="3600" b="1" dirty="0" smtClean="0">
                <a:effectLst>
                  <a:outerShdw blurRad="38100" dist="38100" dir="2700000" algn="tl">
                    <a:srgbClr val="000000">
                      <a:alpha val="43137"/>
                    </a:srgbClr>
                  </a:outerShdw>
                </a:effectLst>
                <a:cs typeface="DecoType Naskh" panose="02010400000000000000" pitchFamily="2" charset="-78"/>
              </a:rPr>
              <a:t>إعادة </a:t>
            </a:r>
            <a:r>
              <a:rPr lang="ar-SA" sz="3600" b="1" dirty="0">
                <a:effectLst>
                  <a:outerShdw blurRad="38100" dist="38100" dir="2700000" algn="tl">
                    <a:srgbClr val="000000">
                      <a:alpha val="43137"/>
                    </a:srgbClr>
                  </a:outerShdw>
                </a:effectLst>
                <a:cs typeface="DecoType Naskh" panose="02010400000000000000" pitchFamily="2" charset="-78"/>
              </a:rPr>
              <a:t>تأهيل الأحداث من الجوانب المختلفة.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buFont typeface="+mj-lt"/>
              <a:buAutoNum type="arabicParenR" startAt="3"/>
            </a:pPr>
            <a:r>
              <a:rPr lang="ar-SA" sz="3600" b="1" dirty="0">
                <a:effectLst>
                  <a:outerShdw blurRad="38100" dist="38100" dir="2700000" algn="tl">
                    <a:srgbClr val="000000">
                      <a:alpha val="43137"/>
                    </a:srgbClr>
                  </a:outerShdw>
                </a:effectLst>
                <a:cs typeface="DecoType Naskh" panose="02010400000000000000" pitchFamily="2" charset="-78"/>
              </a:rPr>
              <a:t>مساعدة الأحداث على مواجهة مشكلاتهم وتعديل اتجاهات الأسرة والمجتمع نحوهم.</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lnSpc>
                <a:spcPct val="150000"/>
              </a:lnSpc>
              <a:buFont typeface="+mj-lt"/>
              <a:buAutoNum type="arabicParenR" startAt="3"/>
            </a:pPr>
            <a:r>
              <a:rPr lang="ar-SA" sz="3600" b="1" dirty="0">
                <a:effectLst>
                  <a:outerShdw blurRad="38100" dist="38100" dir="2700000" algn="tl">
                    <a:srgbClr val="000000">
                      <a:alpha val="43137"/>
                    </a:srgbClr>
                  </a:outerShdw>
                </a:effectLst>
                <a:cs typeface="DecoType Naskh" panose="02010400000000000000" pitchFamily="2" charset="-78"/>
              </a:rPr>
              <a:t>استكمال الجوانب التعليمية والتدريبية التي تساهم في إعادة تكوين شخصية كل حدث.</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indent="-742950" algn="just">
              <a:buFont typeface="+mj-lt"/>
              <a:buAutoNum type="arabicParenR" startAt="3"/>
            </a:pPr>
            <a:r>
              <a:rPr lang="ar-SA" sz="3600" b="1" dirty="0">
                <a:effectLst>
                  <a:outerShdw blurRad="38100" dist="38100" dir="2700000" algn="tl">
                    <a:srgbClr val="000000">
                      <a:alpha val="43137"/>
                    </a:srgbClr>
                  </a:outerShdw>
                </a:effectLst>
                <a:cs typeface="DecoType Naskh" panose="02010400000000000000" pitchFamily="2" charset="-78"/>
              </a:rPr>
              <a:t>شغل وقت الفراغ بالطرق السليمة والبناءة في حياة الحدث وتزويده بالمعارف ، الخبرات، ، المهارات التي تعمل على تعديل الشخصية وتنمية الأداء الاجتماعي</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dirty="0" smtClean="0">
              <a:effectLst>
                <a:outerShdw blurRad="38100" dist="38100" dir="2700000" algn="tl">
                  <a:srgbClr val="000000">
                    <a:alpha val="43137"/>
                  </a:srgbClr>
                </a:outerShdw>
              </a:effectLst>
              <a:cs typeface="DecoType Naskh" pitchFamily="2" charset="-78"/>
            </a:endParaRPr>
          </a:p>
        </p:txBody>
      </p:sp>
      <p:sp>
        <p:nvSpPr>
          <p:cNvPr id="5" name="عنصر نائب لرقم الشريحة 3"/>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69</a:t>
            </a:fld>
            <a:endParaRPr lang="ar-SA" sz="14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441631"/>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iterate type="wd">
                                    <p:tmPct val="10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iterate type="wd">
                                    <p:tmPct val="10000"/>
                                  </p:iterate>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iterate type="wd">
                                    <p:tmPct val="10000"/>
                                  </p:iterate>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755576" y="1556792"/>
            <a:ext cx="7488832" cy="3240087"/>
          </a:xfrm>
        </p:spPr>
        <p:txBody>
          <a:bodyPr rtlCol="1">
            <a:normAutofit lnSpcReduction="10000"/>
          </a:bodyPr>
          <a:lstStyle/>
          <a:p>
            <a:pPr marL="0" indent="0" algn="ctr">
              <a:lnSpc>
                <a:spcPct val="150000"/>
              </a:lnSpc>
              <a:buNone/>
              <a:defRPr/>
            </a:pPr>
            <a:r>
              <a:rPr lang="ar-SA" sz="4800" b="1" dirty="0" smtClean="0">
                <a:solidFill>
                  <a:srgbClr val="FF0000"/>
                </a:solidFill>
                <a:effectLst>
                  <a:outerShdw blurRad="38100" dist="38100" dir="2700000" algn="tl">
                    <a:srgbClr val="000000">
                      <a:alpha val="43137"/>
                    </a:srgbClr>
                  </a:outerShdw>
                </a:effectLst>
                <a:cs typeface="DecoType Naskh" panose="02010400000000000000" pitchFamily="2" charset="-78"/>
              </a:rPr>
              <a:t>ما موضوعات  الرسالة لعملية </a:t>
            </a:r>
            <a:r>
              <a:rPr lang="ar-SA" sz="4800" b="1" dirty="0">
                <a:solidFill>
                  <a:srgbClr val="FF0000"/>
                </a:solidFill>
                <a:effectLst>
                  <a:outerShdw blurRad="38100" dist="38100" dir="2700000" algn="tl">
                    <a:srgbClr val="000000">
                      <a:alpha val="43137"/>
                    </a:srgbClr>
                  </a:outerShdw>
                </a:effectLst>
                <a:cs typeface="DecoType Naskh" panose="02010400000000000000" pitchFamily="2" charset="-78"/>
              </a:rPr>
              <a:t>الاتصال خلال برنامج إعداد الشباب كقيادات تطوعية في المجالات الاجتماعية</a:t>
            </a:r>
            <a:r>
              <a:rPr lang="ar-SA" sz="4800" b="1" dirty="0" smtClean="0">
                <a:solidFill>
                  <a:srgbClr val="FF0000"/>
                </a:solidFill>
                <a:effectLst>
                  <a:outerShdw blurRad="38100" dist="38100" dir="2700000" algn="tl">
                    <a:srgbClr val="000000">
                      <a:alpha val="43137"/>
                    </a:srgbClr>
                  </a:outerShdw>
                </a:effectLst>
                <a:cs typeface="DecoType Naskh" panose="02010400000000000000" pitchFamily="2" charset="-78"/>
              </a:rPr>
              <a:t>؟</a:t>
            </a:r>
            <a:r>
              <a:rPr lang="ar-SA" sz="4800" b="1" dirty="0" smtClean="0">
                <a:solidFill>
                  <a:srgbClr val="FF0000"/>
                </a:solidFill>
                <a:effectLst>
                  <a:outerShdw blurRad="38100" dist="38100" dir="2700000" algn="tl">
                    <a:srgbClr val="000000">
                      <a:alpha val="43137"/>
                    </a:srgbClr>
                  </a:outerShdw>
                </a:effectLst>
              </a:rPr>
              <a:t> </a:t>
            </a:r>
          </a:p>
        </p:txBody>
      </p:sp>
      <p:sp>
        <p:nvSpPr>
          <p:cNvPr id="6" name="عنصر نائب لرقم الشريحة 4"/>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70</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8085110"/>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332656"/>
            <a:ext cx="7509520" cy="5976664"/>
          </a:xfrm>
        </p:spPr>
        <p:txBody>
          <a:bodyPr>
            <a:noAutofit/>
          </a:bodyPr>
          <a:lstStyle/>
          <a:p>
            <a:pPr marL="0" lvl="0" indent="0" algn="ctr">
              <a:lnSpc>
                <a:spcPct val="150000"/>
              </a:lnSpc>
              <a:buNone/>
            </a:pPr>
            <a:r>
              <a:rPr lang="ar-SA" sz="3600" b="1" dirty="0" smtClean="0">
                <a:solidFill>
                  <a:srgbClr val="00B050"/>
                </a:solidFill>
                <a:effectLst>
                  <a:outerShdw blurRad="38100" dist="38100" dir="2700000" algn="tl">
                    <a:srgbClr val="000000">
                      <a:alpha val="43137"/>
                    </a:srgbClr>
                  </a:outerShdw>
                </a:effectLst>
                <a:cs typeface="DecoType Naskh" panose="02010400000000000000" pitchFamily="2" charset="-78"/>
              </a:rPr>
              <a:t>الإجابة</a:t>
            </a:r>
          </a:p>
          <a:p>
            <a:pPr algn="just">
              <a:lnSpc>
                <a:spcPct val="150000"/>
              </a:lnSpc>
            </a:pPr>
            <a:r>
              <a:rPr lang="ar-SA" sz="3600" b="1" dirty="0" smtClean="0">
                <a:solidFill>
                  <a:srgbClr val="BC04AF"/>
                </a:solidFill>
                <a:effectLst>
                  <a:outerShdw blurRad="38100" dist="38100" dir="2700000" algn="tl">
                    <a:srgbClr val="000000">
                      <a:alpha val="43137"/>
                    </a:srgbClr>
                  </a:outerShdw>
                </a:effectLst>
                <a:cs typeface="DecoType Naskh" panose="02010400000000000000" pitchFamily="2" charset="-78"/>
              </a:rPr>
              <a:t>موضوعات  </a:t>
            </a:r>
            <a:r>
              <a:rPr lang="ar-SA" sz="3600" b="1" dirty="0">
                <a:solidFill>
                  <a:srgbClr val="BC04AF"/>
                </a:solidFill>
                <a:effectLst>
                  <a:outerShdw blurRad="38100" dist="38100" dir="2700000" algn="tl">
                    <a:srgbClr val="000000">
                      <a:alpha val="43137"/>
                    </a:srgbClr>
                  </a:outerShdw>
                </a:effectLst>
                <a:cs typeface="DecoType Naskh" panose="02010400000000000000" pitchFamily="2" charset="-78"/>
              </a:rPr>
              <a:t>الرسالة لعملية الاتصال خلال برنامج إعداد الشباب كقيادات تطوعية في المجالات الاجتماعية </a:t>
            </a:r>
            <a:endParaRPr lang="ar-SA" sz="3600" b="1" dirty="0" smtClean="0">
              <a:solidFill>
                <a:srgbClr val="BC04AF"/>
              </a:solidFill>
              <a:effectLst>
                <a:outerShdw blurRad="38100" dist="38100" dir="2700000" algn="tl">
                  <a:srgbClr val="000000">
                    <a:alpha val="43137"/>
                  </a:srgbClr>
                </a:outerShdw>
              </a:effectLst>
              <a:cs typeface="DecoType Naskh" panose="02010400000000000000" pitchFamily="2" charset="-78"/>
            </a:endParaRPr>
          </a:p>
          <a:p>
            <a:pPr marL="742950" lvl="0" indent="-742950" algn="just">
              <a:lnSpc>
                <a:spcPct val="150000"/>
              </a:lnSpc>
              <a:buFont typeface="+mj-lt"/>
              <a:buAutoNum type="arabicParenR"/>
            </a:pPr>
            <a:r>
              <a:rPr lang="ar-SA" sz="3600" b="1" dirty="0" smtClean="0">
                <a:effectLst>
                  <a:outerShdw blurRad="38100" dist="38100" dir="2700000" algn="tl">
                    <a:srgbClr val="000000">
                      <a:alpha val="43137"/>
                    </a:srgbClr>
                  </a:outerShdw>
                </a:effectLst>
                <a:cs typeface="DecoType Naskh" panose="02010400000000000000" pitchFamily="2" charset="-78"/>
              </a:rPr>
              <a:t>موضوعات </a:t>
            </a:r>
            <a:r>
              <a:rPr lang="ar-SA" sz="3600" b="1" dirty="0">
                <a:effectLst>
                  <a:outerShdw blurRad="38100" dist="38100" dir="2700000" algn="tl">
                    <a:srgbClr val="000000">
                      <a:alpha val="43137"/>
                    </a:srgbClr>
                  </a:outerShdw>
                </a:effectLst>
                <a:cs typeface="DecoType Naskh" panose="02010400000000000000" pitchFamily="2" charset="-78"/>
              </a:rPr>
              <a:t>خاصة بمفاهيم </a:t>
            </a:r>
            <a:r>
              <a:rPr lang="ar-SA" sz="3600" b="1" dirty="0" smtClean="0">
                <a:effectLst>
                  <a:outerShdw blurRad="38100" dist="38100" dir="2700000" algn="tl">
                    <a:srgbClr val="000000">
                      <a:alpha val="43137"/>
                    </a:srgbClr>
                  </a:outerShdw>
                </a:effectLst>
                <a:cs typeface="DecoType Naskh" panose="02010400000000000000" pitchFamily="2" charset="-78"/>
              </a:rPr>
              <a:t>التطوع </a:t>
            </a:r>
            <a:r>
              <a:rPr lang="ar-SA" sz="3600" b="1" dirty="0">
                <a:effectLst>
                  <a:outerShdw blurRad="38100" dist="38100" dir="2700000" algn="tl">
                    <a:srgbClr val="000000">
                      <a:alpha val="43137"/>
                    </a:srgbClr>
                  </a:outerShdw>
                </a:effectLst>
                <a:cs typeface="DecoType Naskh" panose="02010400000000000000" pitchFamily="2" charset="-78"/>
              </a:rPr>
              <a:t>والمشاركة.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موضوعات خاصة بالمهارات القيادية وأهميتها وكيفية اكتسابها.</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دور القائد مع الجماعة التي يتعاون ويتعامل معها</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4"/>
          <p:cNvSpPr>
            <a:spLocks noGrp="1"/>
          </p:cNvSpPr>
          <p:nvPr>
            <p:ph type="sldNum" sz="quarter" idx="12"/>
          </p:nvPr>
        </p:nvSpPr>
        <p:spPr/>
        <p:txBody>
          <a:bodyPr/>
          <a:lstStyle/>
          <a:p>
            <a:pPr algn="ctr"/>
            <a:fld id="{0B34F065-1154-456A-91E3-76DE8E75E17B}" type="slidenum">
              <a:rPr lang="ar-SA" sz="1400" b="1" smtClean="0">
                <a:solidFill>
                  <a:srgbClr val="FF0000"/>
                </a:solidFill>
                <a:effectLst>
                  <a:outerShdw blurRad="38100" dist="38100" dir="2700000" algn="tl">
                    <a:srgbClr val="000000">
                      <a:alpha val="43137"/>
                    </a:srgbClr>
                  </a:outerShdw>
                </a:effectLst>
              </a:rPr>
              <a:pPr algn="ctr"/>
              <a:t>71</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0335822"/>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iterate type="lt">
                                    <p:tmPct val="1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1" fill="hold">
                            <p:stCondLst>
                              <p:cond delay="2150"/>
                            </p:stCondLst>
                            <p:childTnLst>
                              <p:par>
                                <p:cTn id="22" presetID="2" presetClass="entr" presetSubtype="2" fill="hold" grpId="0" nodeType="afterEffect">
                                  <p:stCondLst>
                                    <p:cond delay="0"/>
                                  </p:stCondLst>
                                  <p:iterate type="lt">
                                    <p:tmPct val="10000"/>
                                  </p:iterate>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6" fill="hold">
                            <p:stCondLst>
                              <p:cond delay="5150"/>
                            </p:stCondLst>
                            <p:childTnLst>
                              <p:par>
                                <p:cTn id="27" presetID="2" presetClass="entr" presetSubtype="2" fill="hold" grpId="0" nodeType="afterEffect">
                                  <p:stCondLst>
                                    <p:cond delay="0"/>
                                  </p:stCondLst>
                                  <p:iterate type="lt">
                                    <p:tmPct val="10000"/>
                                  </p:iterate>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39750" y="1556792"/>
            <a:ext cx="8229600" cy="3240087"/>
          </a:xfrm>
        </p:spPr>
        <p:txBody>
          <a:bodyPr rtlCol="1">
            <a:normAutofit/>
          </a:bodyPr>
          <a:lstStyle/>
          <a:p>
            <a:pPr marL="0" indent="0" algn="ctr">
              <a:lnSpc>
                <a:spcPct val="150000"/>
              </a:lnSpc>
              <a:buNone/>
              <a:defRPr/>
            </a:pPr>
            <a:r>
              <a:rPr lang="ar-SA" sz="4800" b="1" dirty="0" smtClean="0">
                <a:solidFill>
                  <a:srgbClr val="FF0000"/>
                </a:solidFill>
                <a:effectLst>
                  <a:outerShdw blurRad="38100" dist="38100" dir="2700000" algn="tl">
                    <a:srgbClr val="000000">
                      <a:alpha val="43137"/>
                    </a:srgbClr>
                  </a:outerShdw>
                </a:effectLst>
                <a:cs typeface="DecoType Naskh" panose="02010400000000000000" pitchFamily="2" charset="-78"/>
              </a:rPr>
              <a:t>حدد / حددي أفضل </a:t>
            </a:r>
            <a:r>
              <a:rPr lang="ar-SA" sz="4800" b="1" dirty="0">
                <a:solidFill>
                  <a:srgbClr val="FF0000"/>
                </a:solidFill>
                <a:effectLst>
                  <a:outerShdw blurRad="38100" dist="38100" dir="2700000" algn="tl">
                    <a:srgbClr val="000000">
                      <a:alpha val="43137"/>
                    </a:srgbClr>
                  </a:outerShdw>
                </a:effectLst>
                <a:cs typeface="DecoType Naskh" panose="02010400000000000000" pitchFamily="2" charset="-78"/>
              </a:rPr>
              <a:t>وسائل الاتصال </a:t>
            </a:r>
            <a:r>
              <a:rPr lang="ar-SA" sz="4800" b="1" dirty="0" smtClean="0">
                <a:solidFill>
                  <a:srgbClr val="FF0000"/>
                </a:solidFill>
                <a:effectLst>
                  <a:outerShdw blurRad="38100" dist="38100" dir="2700000" algn="tl">
                    <a:srgbClr val="000000">
                      <a:alpha val="43137"/>
                    </a:srgbClr>
                  </a:outerShdw>
                </a:effectLst>
                <a:cs typeface="DecoType Naskh" panose="02010400000000000000" pitchFamily="2" charset="-78"/>
              </a:rPr>
              <a:t> </a:t>
            </a:r>
            <a:r>
              <a:rPr lang="ar-SA" sz="4800" b="1" dirty="0">
                <a:solidFill>
                  <a:srgbClr val="FF0000"/>
                </a:solidFill>
                <a:effectLst>
                  <a:outerShdw blurRad="38100" dist="38100" dir="2700000" algn="tl">
                    <a:srgbClr val="000000">
                      <a:alpha val="43137"/>
                    </a:srgbClr>
                  </a:outerShdw>
                </a:effectLst>
                <a:cs typeface="DecoType Naskh" panose="02010400000000000000" pitchFamily="2" charset="-78"/>
              </a:rPr>
              <a:t>في مجال التوعية الصحية والاجتماعية</a:t>
            </a:r>
            <a:r>
              <a:rPr lang="ar-SA" sz="4800" b="1" dirty="0" smtClean="0">
                <a:solidFill>
                  <a:srgbClr val="FF0000"/>
                </a:solidFill>
                <a:effectLst>
                  <a:outerShdw blurRad="38100" dist="38100" dir="2700000" algn="tl">
                    <a:srgbClr val="000000">
                      <a:alpha val="43137"/>
                    </a:srgbClr>
                  </a:outerShdw>
                </a:effectLst>
                <a:cs typeface="DecoType Naskh" panose="02010400000000000000" pitchFamily="2" charset="-78"/>
              </a:rPr>
              <a:t>؟</a:t>
            </a:r>
            <a:r>
              <a:rPr lang="ar-SA" sz="4800" b="1" dirty="0" smtClean="0">
                <a:solidFill>
                  <a:srgbClr val="FF0000"/>
                </a:solidFill>
                <a:effectLst>
                  <a:outerShdw blurRad="38100" dist="38100" dir="2700000" algn="tl">
                    <a:srgbClr val="000000">
                      <a:alpha val="43137"/>
                    </a:srgbClr>
                  </a:outerShdw>
                </a:effectLst>
              </a:rPr>
              <a:t> </a:t>
            </a:r>
          </a:p>
        </p:txBody>
      </p:sp>
      <p:sp>
        <p:nvSpPr>
          <p:cNvPr id="6" name="عنصر نائب لرقم الشريحة 4"/>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72</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0625949"/>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332656"/>
            <a:ext cx="7509520" cy="5976664"/>
          </a:xfrm>
        </p:spPr>
        <p:txBody>
          <a:bodyPr>
            <a:noAutofit/>
          </a:bodyPr>
          <a:lstStyle/>
          <a:p>
            <a:pPr marL="0" lvl="0" indent="0" algn="ctr">
              <a:buNone/>
            </a:pPr>
            <a:r>
              <a:rPr lang="ar-SA" sz="3600" b="1" dirty="0" smtClean="0">
                <a:solidFill>
                  <a:srgbClr val="00B050"/>
                </a:solidFill>
                <a:effectLst>
                  <a:outerShdw blurRad="38100" dist="38100" dir="2700000" algn="tl">
                    <a:srgbClr val="000000">
                      <a:alpha val="43137"/>
                    </a:srgbClr>
                  </a:outerShdw>
                </a:effectLst>
                <a:cs typeface="DecoType Naskh" panose="02010400000000000000" pitchFamily="2" charset="-78"/>
              </a:rPr>
              <a:t>الاجابة</a:t>
            </a:r>
            <a:endParaRPr lang="en-US" sz="3600" b="1" dirty="0">
              <a:solidFill>
                <a:srgbClr val="00B050"/>
              </a:solidFill>
              <a:effectLst>
                <a:outerShdw blurRad="38100" dist="38100" dir="2700000" algn="tl">
                  <a:srgbClr val="000000">
                    <a:alpha val="43137"/>
                  </a:srgbClr>
                </a:outerShdw>
              </a:effectLst>
              <a:cs typeface="DecoType Naskh" panose="02010400000000000000" pitchFamily="2" charset="-78"/>
            </a:endParaRPr>
          </a:p>
          <a:p>
            <a:pPr algn="just"/>
            <a:r>
              <a:rPr lang="ar-SA" sz="3600" b="1" dirty="0">
                <a:solidFill>
                  <a:srgbClr val="BD03A2"/>
                </a:solidFill>
                <a:effectLst>
                  <a:outerShdw blurRad="38100" dist="38100" dir="2700000" algn="tl">
                    <a:srgbClr val="000000">
                      <a:alpha val="43137"/>
                    </a:srgbClr>
                  </a:outerShdw>
                </a:effectLst>
                <a:cs typeface="DecoType Naskh" panose="02010400000000000000" pitchFamily="2" charset="-78"/>
              </a:rPr>
              <a:t>أفضل وسائل الاتصال </a:t>
            </a:r>
            <a:r>
              <a:rPr lang="ar-SA" sz="3600" b="1" dirty="0" smtClean="0">
                <a:solidFill>
                  <a:srgbClr val="BD03A2"/>
                </a:solidFill>
                <a:effectLst>
                  <a:outerShdw blurRad="38100" dist="38100" dir="2700000" algn="tl">
                    <a:srgbClr val="000000">
                      <a:alpha val="43137"/>
                    </a:srgbClr>
                  </a:outerShdw>
                </a:effectLst>
                <a:cs typeface="DecoType Naskh" panose="02010400000000000000" pitchFamily="2" charset="-78"/>
              </a:rPr>
              <a:t>في </a:t>
            </a:r>
            <a:r>
              <a:rPr lang="ar-SA" sz="3600" b="1" dirty="0">
                <a:solidFill>
                  <a:srgbClr val="BD03A2"/>
                </a:solidFill>
                <a:effectLst>
                  <a:outerShdw blurRad="38100" dist="38100" dir="2700000" algn="tl">
                    <a:srgbClr val="000000">
                      <a:alpha val="43137"/>
                    </a:srgbClr>
                  </a:outerShdw>
                </a:effectLst>
                <a:cs typeface="DecoType Naskh" panose="02010400000000000000" pitchFamily="2" charset="-78"/>
              </a:rPr>
              <a:t>هذا المجال هي ما يلي:-</a:t>
            </a:r>
            <a:endParaRPr lang="en-US" sz="3600" b="1" dirty="0">
              <a:solidFill>
                <a:srgbClr val="BD03A2"/>
              </a:solidFill>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الندوات المشتركة التي تشترك فيها علماء الدين، الأطباء والمتخصصين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المجالات الاجتماعية والنفسية.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الحصول على النشرات التي تتضمن تنويهات وتنبيهات خاصة بخطورة تلك الممارسات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حياة الأسرة.</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المناقشات والحوار الذى يمكن أن يتم مع الأمهات والمتخصصين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هذا المجال.</a:t>
            </a:r>
            <a:endParaRPr lang="en-US" sz="3600" b="1" dirty="0">
              <a:effectLst>
                <a:outerShdw blurRad="38100" dist="38100" dir="2700000" algn="tl">
                  <a:srgbClr val="000000">
                    <a:alpha val="43137"/>
                  </a:srgbClr>
                </a:outerShdw>
              </a:effectLst>
              <a:cs typeface="DecoType Naskh" panose="02010400000000000000" pitchFamily="2" charset="-78"/>
            </a:endParaRPr>
          </a:p>
          <a:p>
            <a:pPr marL="742950" lvl="0" indent="-742950" algn="just">
              <a:buFont typeface="+mj-lt"/>
              <a:buAutoNum type="arabicParenR"/>
            </a:pPr>
            <a:r>
              <a:rPr lang="ar-SA" sz="3600" b="1" dirty="0">
                <a:effectLst>
                  <a:outerShdw blurRad="38100" dist="38100" dir="2700000" algn="tl">
                    <a:srgbClr val="000000">
                      <a:alpha val="43137"/>
                    </a:srgbClr>
                  </a:outerShdw>
                </a:effectLst>
                <a:cs typeface="DecoType Naskh" panose="02010400000000000000" pitchFamily="2" charset="-78"/>
              </a:rPr>
              <a:t>عرض نماذج إيجابية استطاعت مواجهة تلك المشكلة</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4"/>
          <p:cNvSpPr>
            <a:spLocks noGrp="1"/>
          </p:cNvSpPr>
          <p:nvPr>
            <p:ph type="sldNum" sz="quarter" idx="12"/>
          </p:nvPr>
        </p:nvSpPr>
        <p:spPr/>
        <p:txBody>
          <a:bodyPr/>
          <a:lstStyle/>
          <a:p>
            <a:pPr algn="ctr"/>
            <a:fld id="{0B34F065-1154-456A-91E3-76DE8E75E17B}" type="slidenum">
              <a:rPr lang="ar-SA" sz="1400" b="1" smtClean="0">
                <a:solidFill>
                  <a:srgbClr val="FF0000"/>
                </a:solidFill>
                <a:effectLst>
                  <a:outerShdw blurRad="38100" dist="38100" dir="2700000" algn="tl">
                    <a:srgbClr val="000000">
                      <a:alpha val="43137"/>
                    </a:srgbClr>
                  </a:outerShdw>
                </a:effectLst>
              </a:rPr>
              <a:pPr algn="ctr"/>
              <a:t>73</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4101349"/>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305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7750"/>
                            </p:stCondLst>
                            <p:childTnLst>
                              <p:par>
                                <p:cTn id="20" presetID="2" presetClass="entr" presetSubtype="2" fill="hold" grpId="0" nodeType="afterEffect">
                                  <p:stCondLst>
                                    <p:cond delay="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11950"/>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15400"/>
                            </p:stCondLst>
                            <p:childTnLst>
                              <p:par>
                                <p:cTn id="30" presetID="2" presetClass="entr" presetSubtype="2" fill="hold" grpId="0" nodeType="afterEffect">
                                  <p:stCondLst>
                                    <p:cond delay="0"/>
                                  </p:stCondLst>
                                  <p:iterate type="lt">
                                    <p:tmPct val="10000"/>
                                  </p:iterate>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39552" y="1916832"/>
            <a:ext cx="8229600" cy="2232248"/>
          </a:xfrm>
        </p:spPr>
        <p:txBody>
          <a:bodyPr rtlCol="1">
            <a:normAutofit/>
          </a:bodyPr>
          <a:lstStyle/>
          <a:p>
            <a:pPr marL="0" indent="0" algn="ctr">
              <a:lnSpc>
                <a:spcPct val="150000"/>
              </a:lnSpc>
              <a:buNone/>
              <a:defRPr/>
            </a:pPr>
            <a:r>
              <a:rPr lang="ar-SA" sz="4800" b="1" dirty="0" smtClean="0">
                <a:solidFill>
                  <a:srgbClr val="FF0000"/>
                </a:solidFill>
                <a:effectLst>
                  <a:outerShdw blurRad="38100" dist="38100" dir="2700000" algn="tl">
                    <a:srgbClr val="000000">
                      <a:alpha val="43137"/>
                    </a:srgbClr>
                  </a:outerShdw>
                </a:effectLst>
                <a:cs typeface="DecoType Naskh" panose="02010400000000000000" pitchFamily="2" charset="-78"/>
              </a:rPr>
              <a:t>ما شروط تحديد الأهداف في عملية الاتصال ؟</a:t>
            </a:r>
            <a:endParaRPr lang="ar-SA" sz="4800" b="1" dirty="0" smtClean="0">
              <a:solidFill>
                <a:srgbClr val="FF0000"/>
              </a:solidFill>
              <a:effectLst>
                <a:outerShdw blurRad="38100" dist="38100" dir="2700000" algn="tl">
                  <a:srgbClr val="000000">
                    <a:alpha val="43137"/>
                  </a:srgbClr>
                </a:outerShdw>
              </a:effectLst>
            </a:endParaRPr>
          </a:p>
        </p:txBody>
      </p:sp>
      <p:sp>
        <p:nvSpPr>
          <p:cNvPr id="6" name="عنصر نائب لرقم الشريحة 4"/>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t>74</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9910247"/>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09520" cy="5256584"/>
          </a:xfrm>
        </p:spPr>
        <p:txBody>
          <a:bodyPr>
            <a:noAutofit/>
          </a:bodyPr>
          <a:lstStyle/>
          <a:p>
            <a:pPr marL="0" indent="0" algn="ctr">
              <a:lnSpc>
                <a:spcPct val="150000"/>
              </a:lnSpc>
              <a:buNone/>
            </a:pPr>
            <a:r>
              <a:rPr lang="ar-SA" sz="3600" b="1" dirty="0" smtClean="0">
                <a:solidFill>
                  <a:srgbClr val="92D050"/>
                </a:solidFill>
                <a:effectLst>
                  <a:outerShdw blurRad="38100" dist="38100" dir="2700000" algn="tl">
                    <a:srgbClr val="000000">
                      <a:alpha val="43137"/>
                    </a:srgbClr>
                  </a:outerShdw>
                </a:effectLst>
                <a:cs typeface="DecoType Naskh" panose="02010400000000000000" pitchFamily="2" charset="-78"/>
              </a:rPr>
              <a:t>الإجابة </a:t>
            </a:r>
          </a:p>
          <a:p>
            <a:pPr algn="just">
              <a:lnSpc>
                <a:spcPct val="150000"/>
              </a:lnSpc>
            </a:pPr>
            <a:r>
              <a:rPr lang="ar-SA" sz="3600" b="1" dirty="0" smtClean="0">
                <a:solidFill>
                  <a:srgbClr val="C00000"/>
                </a:solidFill>
                <a:effectLst>
                  <a:outerShdw blurRad="38100" dist="38100" dir="2700000" algn="tl">
                    <a:srgbClr val="000000">
                      <a:alpha val="43137"/>
                    </a:srgbClr>
                  </a:outerShdw>
                </a:effectLst>
                <a:cs typeface="DecoType Naskh" panose="02010400000000000000" pitchFamily="2" charset="-78"/>
              </a:rPr>
              <a:t>تتمثل شروط تحديد الهدف في الآتي </a:t>
            </a:r>
            <a:endParaRPr lang="en-US" sz="3600" b="1" dirty="0" smtClean="0">
              <a:solidFill>
                <a:srgbClr val="C00000"/>
              </a:solidFill>
              <a:effectLst>
                <a:outerShdw blurRad="38100" dist="38100" dir="2700000" algn="tl">
                  <a:srgbClr val="000000">
                    <a:alpha val="43137"/>
                  </a:srgbClr>
                </a:outerShdw>
              </a:effectLst>
              <a:cs typeface="DecoType Naskh" panose="02010400000000000000" pitchFamily="2" charset="-78"/>
            </a:endParaRPr>
          </a:p>
          <a:p>
            <a:pPr lvl="0" algn="just">
              <a:lnSpc>
                <a:spcPct val="150000"/>
              </a:lnSpc>
            </a:pPr>
            <a:r>
              <a:rPr lang="ar-SA" sz="3600" b="1" dirty="0" smtClean="0">
                <a:effectLst>
                  <a:outerShdw blurRad="38100" dist="38100" dir="2700000" algn="tl">
                    <a:srgbClr val="000000">
                      <a:alpha val="43137"/>
                    </a:srgbClr>
                  </a:outerShdw>
                </a:effectLst>
                <a:cs typeface="DecoType Naskh" panose="02010400000000000000" pitchFamily="2" charset="-78"/>
              </a:rPr>
              <a:t>الهدف </a:t>
            </a:r>
            <a:r>
              <a:rPr lang="ar-SA" sz="3600" b="1" dirty="0">
                <a:effectLst>
                  <a:outerShdw blurRad="38100" dist="38100" dir="2700000" algn="tl">
                    <a:srgbClr val="000000">
                      <a:alpha val="43137"/>
                    </a:srgbClr>
                  </a:outerShdw>
                </a:effectLst>
                <a:cs typeface="DecoType Naskh" panose="02010400000000000000" pitchFamily="2" charset="-78"/>
              </a:rPr>
              <a:t>يجب </a:t>
            </a:r>
            <a:r>
              <a:rPr lang="ar-SA" sz="3600" b="1" dirty="0" smtClean="0">
                <a:effectLst>
                  <a:outerShdw blurRad="38100" dist="38100" dir="2700000" algn="tl">
                    <a:srgbClr val="000000">
                      <a:alpha val="43137"/>
                    </a:srgbClr>
                  </a:outerShdw>
                </a:effectLst>
                <a:cs typeface="DecoType Naskh" panose="02010400000000000000" pitchFamily="2" charset="-78"/>
              </a:rPr>
              <a:t>أن </a:t>
            </a:r>
            <a:r>
              <a:rPr lang="ar-SA" sz="3600" b="1" dirty="0">
                <a:effectLst>
                  <a:outerShdw blurRad="38100" dist="38100" dir="2700000" algn="tl">
                    <a:srgbClr val="000000">
                      <a:alpha val="43137"/>
                    </a:srgbClr>
                  </a:outerShdw>
                </a:effectLst>
                <a:cs typeface="DecoType Naskh" panose="02010400000000000000" pitchFamily="2" charset="-78"/>
              </a:rPr>
              <a:t>يكون واضحاً وبسيطاً ومرتبطاً بالمؤسسة التي تقوم بالاتصال وكذلك مرتبطاً بالفئة المستهدفة من عملية الاتصال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4"/>
          <p:cNvSpPr>
            <a:spLocks noGrp="1"/>
          </p:cNvSpPr>
          <p:nvPr>
            <p:ph type="sldNum" sz="quarter" idx="12"/>
          </p:nvPr>
        </p:nvSpPr>
        <p:spPr/>
        <p:txBody>
          <a:bodyPr/>
          <a:lstStyle/>
          <a:p>
            <a:pPr algn="ctr"/>
            <a:fld id="{0B34F065-1154-456A-91E3-76DE8E75E17B}" type="slidenum">
              <a:rPr lang="ar-SA" sz="1400" b="1" smtClean="0">
                <a:solidFill>
                  <a:srgbClr val="FF0000"/>
                </a:solidFill>
                <a:effectLst>
                  <a:outerShdw blurRad="38100" dist="38100" dir="2700000" algn="tl">
                    <a:srgbClr val="000000">
                      <a:alpha val="43137"/>
                    </a:srgbClr>
                  </a:outerShdw>
                </a:effectLst>
              </a:rPr>
              <a:pPr algn="ctr"/>
              <a:t>75</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0188206"/>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255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09520" cy="5256584"/>
          </a:xfrm>
        </p:spPr>
        <p:txBody>
          <a:bodyPr>
            <a:noAutofit/>
          </a:bodyPr>
          <a:lstStyle/>
          <a:p>
            <a:pPr lvl="0" algn="just">
              <a:lnSpc>
                <a:spcPct val="190000"/>
              </a:lnSpc>
            </a:pPr>
            <a:r>
              <a:rPr lang="ar-SA" sz="3600" b="1" dirty="0" smtClean="0">
                <a:effectLst>
                  <a:outerShdw blurRad="38100" dist="38100" dir="2700000" algn="tl">
                    <a:srgbClr val="000000">
                      <a:alpha val="43137"/>
                    </a:srgbClr>
                  </a:outerShdw>
                </a:effectLst>
                <a:cs typeface="DecoType Naskh" panose="02010400000000000000" pitchFamily="2" charset="-78"/>
              </a:rPr>
              <a:t>تحديد </a:t>
            </a:r>
            <a:r>
              <a:rPr lang="ar-SA" sz="3600" b="1" dirty="0">
                <a:effectLst>
                  <a:outerShdw blurRad="38100" dist="38100" dir="2700000" algn="tl">
                    <a:srgbClr val="000000">
                      <a:alpha val="43137"/>
                    </a:srgbClr>
                  </a:outerShdw>
                </a:effectLst>
                <a:cs typeface="DecoType Naskh" panose="02010400000000000000" pitchFamily="2" charset="-78"/>
              </a:rPr>
              <a:t>هدف عام أساسي توجه إليه كافة الخطوات </a:t>
            </a:r>
            <a:r>
              <a:rPr lang="ar-SA" sz="3600" b="1" dirty="0" smtClean="0">
                <a:effectLst>
                  <a:outerShdw blurRad="38100" dist="38100" dir="2700000" algn="tl">
                    <a:srgbClr val="000000">
                      <a:alpha val="43137"/>
                    </a:srgbClr>
                  </a:outerShdw>
                </a:effectLst>
                <a:cs typeface="DecoType Naskh" panose="02010400000000000000" pitchFamily="2" charset="-78"/>
              </a:rPr>
              <a:t>الاتصالية، </a:t>
            </a:r>
            <a:r>
              <a:rPr lang="ar-SA" sz="3600" b="1" dirty="0">
                <a:effectLst>
                  <a:outerShdw blurRad="38100" dist="38100" dir="2700000" algn="tl">
                    <a:srgbClr val="000000">
                      <a:alpha val="43137"/>
                    </a:srgbClr>
                  </a:outerShdw>
                </a:effectLst>
                <a:cs typeface="DecoType Naskh" panose="02010400000000000000" pitchFamily="2" charset="-78"/>
              </a:rPr>
              <a:t>وكذلك هدف خاص قريب يمكن أن نصل إليه من خلال الممارسات المتتالية.</a:t>
            </a:r>
            <a:endParaRPr lang="en-US" sz="3600" b="1" dirty="0">
              <a:effectLst>
                <a:outerShdw blurRad="38100" dist="38100" dir="2700000" algn="tl">
                  <a:srgbClr val="000000">
                    <a:alpha val="43137"/>
                  </a:srgbClr>
                </a:outerShdw>
              </a:effectLst>
              <a:cs typeface="DecoType Naskh" panose="02010400000000000000" pitchFamily="2" charset="-78"/>
            </a:endParaRPr>
          </a:p>
          <a:p>
            <a:pPr lvl="0" algn="just">
              <a:lnSpc>
                <a:spcPct val="190000"/>
              </a:lnSpc>
            </a:pP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مثال</a:t>
            </a:r>
            <a:r>
              <a:rPr lang="ar-SA" sz="3600" b="1" dirty="0">
                <a:effectLst>
                  <a:outerShdw blurRad="38100" dist="38100" dir="2700000" algn="tl">
                    <a:srgbClr val="000000">
                      <a:alpha val="43137"/>
                    </a:srgbClr>
                  </a:outerShdw>
                </a:effectLst>
                <a:cs typeface="DecoType Naskh" panose="02010400000000000000" pitchFamily="2" charset="-78"/>
              </a:rPr>
              <a:t>: تكوين متطوعين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مجال رعاية أطفال بلا مأوى يمثل هدف عام يساهم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تحقيق الرعاية والتأهيل الأفضل</a:t>
            </a:r>
            <a:r>
              <a:rPr lang="ar-SA" sz="3600" b="1" dirty="0" smtClean="0">
                <a:effectLst>
                  <a:outerShdw blurRad="38100" dist="38100" dir="2700000" algn="tl">
                    <a:srgbClr val="000000">
                      <a:alpha val="43137"/>
                    </a:srgbClr>
                  </a:outerShdw>
                </a:effectLst>
                <a:cs typeface="DecoType Naskh" panose="02010400000000000000" pitchFamily="2" charset="-78"/>
              </a:rPr>
              <a:t>.</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4"/>
          <p:cNvSpPr>
            <a:spLocks noGrp="1"/>
          </p:cNvSpPr>
          <p:nvPr>
            <p:ph type="sldNum" sz="quarter" idx="12"/>
          </p:nvPr>
        </p:nvSpPr>
        <p:spPr/>
        <p:txBody>
          <a:bodyPr/>
          <a:lstStyle/>
          <a:p>
            <a:pPr algn="ctr"/>
            <a:fld id="{0B34F065-1154-456A-91E3-76DE8E75E17B}" type="slidenum">
              <a:rPr lang="ar-SA" sz="1400" b="1" smtClean="0">
                <a:solidFill>
                  <a:srgbClr val="FF0000"/>
                </a:solidFill>
                <a:effectLst>
                  <a:outerShdw blurRad="38100" dist="38100" dir="2700000" algn="tl">
                    <a:srgbClr val="000000">
                      <a:alpha val="43137"/>
                    </a:srgbClr>
                  </a:outerShdw>
                </a:effectLst>
              </a:rPr>
              <a:pPr algn="ctr"/>
              <a:t>76</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7989085"/>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35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260648"/>
            <a:ext cx="7509520" cy="6120680"/>
          </a:xfrm>
        </p:spPr>
        <p:txBody>
          <a:bodyPr>
            <a:no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anose="02010400000000000000" pitchFamily="2" charset="-78"/>
              </a:rPr>
              <a:t>الهدف </a:t>
            </a:r>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الخاص</a:t>
            </a:r>
            <a:r>
              <a:rPr lang="ar-SA" sz="3600" b="1" dirty="0">
                <a:effectLst>
                  <a:outerShdw blurRad="38100" dist="38100" dir="2700000" algn="tl">
                    <a:srgbClr val="000000">
                      <a:alpha val="43137"/>
                    </a:srgbClr>
                  </a:outerShdw>
                </a:effectLst>
                <a:cs typeface="DecoType Naskh" panose="02010400000000000000" pitchFamily="2" charset="-78"/>
              </a:rPr>
              <a:t>: </a:t>
            </a:r>
            <a:r>
              <a:rPr lang="ar-SA" sz="3600" b="1" dirty="0" smtClean="0">
                <a:effectLst>
                  <a:outerShdw blurRad="38100" dist="38100" dir="2700000" algn="tl">
                    <a:srgbClr val="000000">
                      <a:alpha val="43137"/>
                    </a:srgbClr>
                  </a:outerShdw>
                </a:effectLst>
                <a:cs typeface="DecoType Naskh" panose="02010400000000000000" pitchFamily="2" charset="-78"/>
              </a:rPr>
              <a:t>استثارة </a:t>
            </a:r>
            <a:r>
              <a:rPr lang="ar-SA" sz="3600" b="1" dirty="0">
                <a:effectLst>
                  <a:outerShdw blurRad="38100" dist="38100" dir="2700000" algn="tl">
                    <a:srgbClr val="000000">
                      <a:alpha val="43137"/>
                    </a:srgbClr>
                  </a:outerShdw>
                </a:effectLst>
                <a:cs typeface="DecoType Naskh" panose="02010400000000000000" pitchFamily="2" charset="-78"/>
              </a:rPr>
              <a:t>مجموعات من الشباب القادرين على الاهتمام والعطاء بالمجهودات المختلفة </a:t>
            </a:r>
            <a:r>
              <a:rPr lang="ar-SA" sz="3600" b="1" dirty="0" smtClean="0">
                <a:effectLst>
                  <a:outerShdw blurRad="38100" dist="38100" dir="2700000" algn="tl">
                    <a:srgbClr val="000000">
                      <a:alpha val="43137"/>
                    </a:srgbClr>
                  </a:outerShdw>
                </a:effectLst>
                <a:cs typeface="DecoType Naskh" panose="02010400000000000000" pitchFamily="2" charset="-78"/>
              </a:rPr>
              <a:t>في </a:t>
            </a:r>
            <a:r>
              <a:rPr lang="ar-SA" sz="3600" b="1" dirty="0">
                <a:effectLst>
                  <a:outerShdw blurRad="38100" dist="38100" dir="2700000" algn="tl">
                    <a:srgbClr val="000000">
                      <a:alpha val="43137"/>
                    </a:srgbClr>
                  </a:outerShdw>
                </a:effectLst>
                <a:cs typeface="DecoType Naskh" panose="02010400000000000000" pitchFamily="2" charset="-78"/>
              </a:rPr>
              <a:t>مجال أطفال بلا مأوى بصفة خاصة.</a:t>
            </a:r>
            <a:endParaRPr lang="en-US" sz="3600" b="1" dirty="0">
              <a:effectLst>
                <a:outerShdw blurRad="38100" dist="38100" dir="2700000" algn="tl">
                  <a:srgbClr val="000000">
                    <a:alpha val="43137"/>
                  </a:srgbClr>
                </a:outerShdw>
              </a:effectLst>
              <a:cs typeface="DecoType Naskh" panose="02010400000000000000" pitchFamily="2" charset="-78"/>
            </a:endParaRPr>
          </a:p>
          <a:p>
            <a:pPr lvl="0" algn="just"/>
            <a:r>
              <a:rPr lang="ar-SA" sz="3600" b="1" dirty="0">
                <a:effectLst>
                  <a:outerShdw blurRad="38100" dist="38100" dir="2700000" algn="tl">
                    <a:srgbClr val="000000">
                      <a:alpha val="43137"/>
                    </a:srgbClr>
                  </a:outerShdw>
                </a:effectLst>
                <a:cs typeface="DecoType Naskh" panose="02010400000000000000" pitchFamily="2" charset="-78"/>
              </a:rPr>
              <a:t>من الضروري عند تحديد الأهداف أنه يمكن قياسها والتعرف عند تحديد الأهداف أنه يمكن قياسها والتعرف على مضمونها وقيمتها العلمية والعملية.</a:t>
            </a:r>
            <a:endParaRPr lang="en-US" sz="3600" b="1" dirty="0">
              <a:effectLst>
                <a:outerShdw blurRad="38100" dist="38100" dir="2700000" algn="tl">
                  <a:srgbClr val="000000">
                    <a:alpha val="43137"/>
                  </a:srgbClr>
                </a:outerShdw>
              </a:effectLst>
              <a:cs typeface="DecoType Naskh" panose="02010400000000000000" pitchFamily="2" charset="-78"/>
            </a:endParaRPr>
          </a:p>
          <a:p>
            <a:pPr algn="just"/>
            <a:r>
              <a:rPr lang="ar-SA" sz="3600" b="1" dirty="0">
                <a:solidFill>
                  <a:srgbClr val="FF0000"/>
                </a:solidFill>
                <a:effectLst>
                  <a:outerShdw blurRad="38100" dist="38100" dir="2700000" algn="tl">
                    <a:srgbClr val="000000">
                      <a:alpha val="43137"/>
                    </a:srgbClr>
                  </a:outerShdw>
                </a:effectLst>
                <a:cs typeface="DecoType Naskh" panose="02010400000000000000" pitchFamily="2" charset="-78"/>
              </a:rPr>
              <a:t>مثال</a:t>
            </a:r>
            <a:r>
              <a:rPr lang="ar-SA" sz="3600" b="1" dirty="0">
                <a:effectLst>
                  <a:outerShdw blurRad="38100" dist="38100" dir="2700000" algn="tl">
                    <a:srgbClr val="000000">
                      <a:alpha val="43137"/>
                    </a:srgbClr>
                  </a:outerShdw>
                </a:effectLst>
                <a:cs typeface="DecoType Naskh" panose="02010400000000000000" pitchFamily="2" charset="-78"/>
              </a:rPr>
              <a:t>: قياس الخبرات والمهارات التي تم اكتسابها من خلال برامج التدريب للمتطوعين.</a:t>
            </a:r>
            <a:endParaRPr lang="en-US" sz="3600" b="1" dirty="0">
              <a:effectLst>
                <a:outerShdw blurRad="38100" dist="38100" dir="2700000" algn="tl">
                  <a:srgbClr val="000000">
                    <a:alpha val="43137"/>
                  </a:srgbClr>
                </a:outerShdw>
              </a:effectLst>
              <a:cs typeface="DecoType Naskh" panose="02010400000000000000" pitchFamily="2" charset="-78"/>
            </a:endParaRPr>
          </a:p>
        </p:txBody>
      </p:sp>
      <p:sp>
        <p:nvSpPr>
          <p:cNvPr id="5" name="عنصر نائب لرقم الشريحة 4"/>
          <p:cNvSpPr>
            <a:spLocks noGrp="1"/>
          </p:cNvSpPr>
          <p:nvPr>
            <p:ph type="sldNum" sz="quarter" idx="12"/>
          </p:nvPr>
        </p:nvSpPr>
        <p:spPr/>
        <p:txBody>
          <a:bodyPr/>
          <a:lstStyle/>
          <a:p>
            <a:pPr algn="ctr"/>
            <a:fld id="{0B34F065-1154-456A-91E3-76DE8E75E17B}" type="slidenum">
              <a:rPr lang="ar-SA" sz="1400" b="1" smtClean="0">
                <a:solidFill>
                  <a:srgbClr val="FF0000"/>
                </a:solidFill>
                <a:effectLst>
                  <a:outerShdw blurRad="38100" dist="38100" dir="2700000" algn="tl">
                    <a:srgbClr val="000000">
                      <a:alpha val="43137"/>
                    </a:srgbClr>
                  </a:outerShdw>
                </a:effectLst>
              </a:rPr>
              <a:pPr algn="ctr"/>
              <a:t>77</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54913774"/>
      </p:ext>
    </p:extLst>
  </p:cSld>
  <p:clrMapOvr>
    <a:masterClrMapping/>
  </p:clrMapOvr>
  <mc:AlternateContent xmlns:mc="http://schemas.openxmlformats.org/markup-compatibility/2006" xmlns:p14="http://schemas.microsoft.com/office/powerpoint/2010/main">
    <mc:Choice Requires="p14">
      <p:transition spd="slow" p14:dur="15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65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17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1763688" y="914400"/>
            <a:ext cx="5627712" cy="4800600"/>
          </a:xfrm>
          <a:prstGeom prst="verticalScroll">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w="79375">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b="1" dirty="0">
                <a:solidFill>
                  <a:srgbClr val="993300"/>
                </a:solidFill>
                <a:latin typeface="+mj-lt"/>
                <a:ea typeface="+mj-ea"/>
                <a:cs typeface="PT Bold Heading" pitchFamily="2" charset="-78"/>
              </a:rPr>
              <a:t>وآخر دعوانا أن الحم</a:t>
            </a:r>
            <a:r>
              <a:rPr lang="ar-EG" sz="5400" b="1" dirty="0">
                <a:solidFill>
                  <a:srgbClr val="993300"/>
                </a:solidFill>
                <a:latin typeface="+mj-lt"/>
                <a:ea typeface="+mj-ea"/>
                <a:cs typeface="PT Bold Heading" pitchFamily="2" charset="-78"/>
              </a:rPr>
              <a:t>ــ</a:t>
            </a:r>
            <a:r>
              <a:rPr lang="ar-SA" sz="5400" b="1" dirty="0">
                <a:solidFill>
                  <a:srgbClr val="993300"/>
                </a:solidFill>
                <a:latin typeface="+mj-lt"/>
                <a:ea typeface="+mj-ea"/>
                <a:cs typeface="PT Bold Heading" pitchFamily="2" charset="-78"/>
              </a:rPr>
              <a:t>د لله رب العالمين </a:t>
            </a:r>
          </a:p>
        </p:txBody>
      </p:sp>
      <p:sp>
        <p:nvSpPr>
          <p:cNvPr id="4" name="عنصر نائب لرقم الشريحة 2"/>
          <p:cNvSpPr>
            <a:spLocks noGrp="1"/>
          </p:cNvSpPr>
          <p:nvPr>
            <p:ph type="sldNum" sz="quarter" idx="12"/>
          </p:nvPr>
        </p:nvSpPr>
        <p:spPr>
          <a:xfrm>
            <a:off x="457200" y="6356350"/>
            <a:ext cx="2133600" cy="365125"/>
          </a:xfrm>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78</a:t>
            </a:fld>
            <a:endParaRPr lang="ar-SA" sz="1400"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487305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accel="50000" decel="50000" fill="hold" grpId="0" nodeType="after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254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3176</Words>
  <Application>Microsoft Office PowerPoint</Application>
  <PresentationFormat>عرض على الشاشة (4:3)</PresentationFormat>
  <Paragraphs>231</Paragraphs>
  <Slides>79</Slides>
  <Notes>1</Notes>
  <HiddenSlides>0</HiddenSlides>
  <MMClips>0</MMClips>
  <ScaleCrop>false</ScaleCrop>
  <HeadingPairs>
    <vt:vector size="6" baseType="variant">
      <vt:variant>
        <vt:lpstr>الخطوط المستخدمة</vt:lpstr>
      </vt:variant>
      <vt:variant>
        <vt:i4>10</vt:i4>
      </vt:variant>
      <vt:variant>
        <vt:lpstr>نسق</vt:lpstr>
      </vt:variant>
      <vt:variant>
        <vt:i4>2</vt:i4>
      </vt:variant>
      <vt:variant>
        <vt:lpstr>عناوين الشرائح</vt:lpstr>
      </vt:variant>
      <vt:variant>
        <vt:i4>79</vt:i4>
      </vt:variant>
    </vt:vector>
  </HeadingPairs>
  <TitlesOfParts>
    <vt:vector size="91" baseType="lpstr">
      <vt:lpstr>Arial Unicode MS</vt:lpstr>
      <vt:lpstr>Arabic Typesetting</vt:lpstr>
      <vt:lpstr>Arial</vt:lpstr>
      <vt:lpstr>Calibri</vt:lpstr>
      <vt:lpstr>DecoType Naskh</vt:lpstr>
      <vt:lpstr>PT Bold Arch</vt:lpstr>
      <vt:lpstr>PT Bold Dusky</vt:lpstr>
      <vt:lpstr>PT Bold Heading</vt:lpstr>
      <vt:lpstr>Times New Roman</vt:lpstr>
      <vt:lpstr>Wingdings 2</vt:lpstr>
      <vt:lpstr>149</vt:lpstr>
      <vt:lpstr>نسق Office</vt:lpstr>
      <vt:lpstr>عرض تقديمي في PowerPoint</vt:lpstr>
      <vt:lpstr>عرض تقديمي في PowerPoint</vt:lpstr>
      <vt:lpstr>     المحاضرة الخامسة عشر من مقرر الاتصال في الخدمة الاجتماعية بعنوان مراجعة عامة على المقرر   </vt:lpstr>
      <vt:lpstr>عرض تقديمي في PowerPoint</vt:lpstr>
      <vt:lpstr>عرض تقديمي في PowerPoint</vt:lpstr>
      <vt:lpstr>أولاً: مفاهيم أساسية في الاتصال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mona taha mahrous</dc:creator>
  <cp:lastModifiedBy>pc</cp:lastModifiedBy>
  <cp:revision>49</cp:revision>
  <dcterms:created xsi:type="dcterms:W3CDTF">2014-03-07T00:09:37Z</dcterms:created>
  <dcterms:modified xsi:type="dcterms:W3CDTF">2017-05-14T18:32:37Z</dcterms:modified>
</cp:coreProperties>
</file>